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01" r:id="rId1"/>
    <p:sldMasterId id="2147483719" r:id="rId2"/>
    <p:sldMasterId id="2147483761" r:id="rId3"/>
  </p:sldMasterIdLst>
  <p:notesMasterIdLst>
    <p:notesMasterId r:id="rId33"/>
  </p:notesMasterIdLst>
  <p:handoutMasterIdLst>
    <p:handoutMasterId r:id="rId34"/>
  </p:handoutMasterIdLst>
  <p:sldIdLst>
    <p:sldId id="823" r:id="rId4"/>
    <p:sldId id="804" r:id="rId5"/>
    <p:sldId id="861" r:id="rId6"/>
    <p:sldId id="796" r:id="rId7"/>
    <p:sldId id="839" r:id="rId8"/>
    <p:sldId id="841" r:id="rId9"/>
    <p:sldId id="795" r:id="rId10"/>
    <p:sldId id="821" r:id="rId11"/>
    <p:sldId id="802" r:id="rId12"/>
    <p:sldId id="824" r:id="rId13"/>
    <p:sldId id="866" r:id="rId14"/>
    <p:sldId id="843" r:id="rId15"/>
    <p:sldId id="822" r:id="rId16"/>
    <p:sldId id="844" r:id="rId17"/>
    <p:sldId id="856" r:id="rId18"/>
    <p:sldId id="864" r:id="rId19"/>
    <p:sldId id="805" r:id="rId20"/>
    <p:sldId id="865" r:id="rId21"/>
    <p:sldId id="842" r:id="rId22"/>
    <p:sldId id="851" r:id="rId23"/>
    <p:sldId id="852" r:id="rId24"/>
    <p:sldId id="854" r:id="rId25"/>
    <p:sldId id="860" r:id="rId26"/>
    <p:sldId id="862" r:id="rId27"/>
    <p:sldId id="814" r:id="rId28"/>
    <p:sldId id="859" r:id="rId29"/>
    <p:sldId id="813" r:id="rId30"/>
    <p:sldId id="847" r:id="rId31"/>
    <p:sldId id="853" r:id="rId32"/>
  </p:sldIdLst>
  <p:sldSz cx="9144000" cy="6858000" type="screen4x3"/>
  <p:notesSz cx="7315200" cy="9601200"/>
  <p:defaultTextStyle>
    <a:defPPr>
      <a:defRPr lang="en-US"/>
    </a:defPPr>
    <a:lvl1pPr algn="ctr" rtl="0" fontAlgn="base">
      <a:spcBef>
        <a:spcPct val="0"/>
      </a:spcBef>
      <a:spcAft>
        <a:spcPct val="0"/>
      </a:spcAft>
      <a:defRPr kern="1200">
        <a:solidFill>
          <a:schemeClr val="tx1"/>
        </a:solidFill>
        <a:latin typeface="Arial" charset="0"/>
        <a:ea typeface="+mn-ea"/>
        <a:cs typeface="Arial" charset="0"/>
      </a:defRPr>
    </a:lvl1pPr>
    <a:lvl2pPr marL="457200" algn="ctr" rtl="0" fontAlgn="base">
      <a:spcBef>
        <a:spcPct val="0"/>
      </a:spcBef>
      <a:spcAft>
        <a:spcPct val="0"/>
      </a:spcAft>
      <a:defRPr kern="1200">
        <a:solidFill>
          <a:schemeClr val="tx1"/>
        </a:solidFill>
        <a:latin typeface="Arial" charset="0"/>
        <a:ea typeface="+mn-ea"/>
        <a:cs typeface="Arial" charset="0"/>
      </a:defRPr>
    </a:lvl2pPr>
    <a:lvl3pPr marL="914400" algn="ctr" rtl="0" fontAlgn="base">
      <a:spcBef>
        <a:spcPct val="0"/>
      </a:spcBef>
      <a:spcAft>
        <a:spcPct val="0"/>
      </a:spcAft>
      <a:defRPr kern="1200">
        <a:solidFill>
          <a:schemeClr val="tx1"/>
        </a:solidFill>
        <a:latin typeface="Arial" charset="0"/>
        <a:ea typeface="+mn-ea"/>
        <a:cs typeface="Arial" charset="0"/>
      </a:defRPr>
    </a:lvl3pPr>
    <a:lvl4pPr marL="1371600" algn="ctr" rtl="0" fontAlgn="base">
      <a:spcBef>
        <a:spcPct val="0"/>
      </a:spcBef>
      <a:spcAft>
        <a:spcPct val="0"/>
      </a:spcAft>
      <a:defRPr kern="1200">
        <a:solidFill>
          <a:schemeClr val="tx1"/>
        </a:solidFill>
        <a:latin typeface="Arial" charset="0"/>
        <a:ea typeface="+mn-ea"/>
        <a:cs typeface="Arial" charset="0"/>
      </a:defRPr>
    </a:lvl4pPr>
    <a:lvl5pPr marL="1828800" algn="ctr"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 xmlns:p15="http://schemas.microsoft.com/office/powerpoint/2012/main">
        <p15:guide id="1" orient="horz" pos="2352">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B2BB5"/>
    <a:srgbClr val="800000"/>
    <a:srgbClr val="1F497D"/>
    <a:srgbClr val="FF5050"/>
    <a:srgbClr val="FF0000"/>
    <a:srgbClr val="77AE52"/>
    <a:srgbClr val="E4F22E"/>
    <a:srgbClr val="4BF030"/>
    <a:srgbClr val="006600"/>
    <a:srgbClr val="CCFF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07" autoAdjust="0"/>
    <p:restoredTop sz="99306" autoAdjust="0"/>
  </p:normalViewPr>
  <p:slideViewPr>
    <p:cSldViewPr>
      <p:cViewPr varScale="1">
        <p:scale>
          <a:sx n="75" d="100"/>
          <a:sy n="75" d="100"/>
        </p:scale>
        <p:origin x="-1518" y="-96"/>
      </p:cViewPr>
      <p:guideLst>
        <p:guide orient="horz" pos="2352"/>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4" d="100"/>
          <a:sy n="54" d="100"/>
        </p:scale>
        <p:origin x="-1812" y="-108"/>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21" Type="http://schemas.openxmlformats.org/officeDocument/2006/relationships/slide" Target="slides/slide18.xml"/><Relationship Id="rId34" Type="http://schemas.openxmlformats.org/officeDocument/2006/relationships/handoutMaster" Target="handoutMasters/handout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presProps" Target="presProps.xml"/><Relationship Id="rId8" Type="http://schemas.openxmlformats.org/officeDocument/2006/relationships/slide" Target="slides/slide5.xml"/><Relationship Id="rId3" Type="http://schemas.openxmlformats.org/officeDocument/2006/relationships/slideMaster" Target="slideMasters/slideMaster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26.wmf"/><Relationship Id="rId1" Type="http://schemas.openxmlformats.org/officeDocument/2006/relationships/image" Target="../media/image25.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8.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143375" y="0"/>
            <a:ext cx="3170238" cy="479425"/>
          </a:xfrm>
          <a:prstGeom prst="rect">
            <a:avLst/>
          </a:prstGeom>
        </p:spPr>
        <p:txBody>
          <a:bodyPr vert="horz" lIns="91440" tIns="45720" rIns="91440" bIns="45720" rtlCol="0"/>
          <a:lstStyle>
            <a:lvl1pPr algn="r">
              <a:defRPr sz="1200"/>
            </a:lvl1pPr>
          </a:lstStyle>
          <a:p>
            <a:fld id="{CB68C8EB-64EE-4540-8D48-522F1DDCA2E5}" type="datetimeFigureOut">
              <a:rPr lang="en-US" smtClean="0"/>
              <a:t>10/6/2015</a:t>
            </a:fld>
            <a:endParaRPr lang="en-US"/>
          </a:p>
        </p:txBody>
      </p:sp>
      <p:sp>
        <p:nvSpPr>
          <p:cNvPr id="4" name="Footer Placeholder 3"/>
          <p:cNvSpPr>
            <a:spLocks noGrp="1"/>
          </p:cNvSpPr>
          <p:nvPr>
            <p:ph type="ftr" sz="quarter" idx="2"/>
          </p:nvPr>
        </p:nvSpPr>
        <p:spPr>
          <a:xfrm>
            <a:off x="0" y="9120188"/>
            <a:ext cx="3170238" cy="4794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143375" y="9120188"/>
            <a:ext cx="3170238" cy="479425"/>
          </a:xfrm>
          <a:prstGeom prst="rect">
            <a:avLst/>
          </a:prstGeom>
        </p:spPr>
        <p:txBody>
          <a:bodyPr vert="horz" lIns="91440" tIns="45720" rIns="91440" bIns="45720" rtlCol="0" anchor="b"/>
          <a:lstStyle>
            <a:lvl1pPr algn="r">
              <a:defRPr sz="1200"/>
            </a:lvl1pPr>
          </a:lstStyle>
          <a:p>
            <a:fld id="{8B3CE6B7-F29D-45F1-ADAC-4D9FA1669EC7}" type="slidenum">
              <a:rPr lang="en-US" smtClean="0"/>
              <a:t>‹#›</a:t>
            </a:fld>
            <a:endParaRPr lang="en-US"/>
          </a:p>
        </p:txBody>
      </p:sp>
    </p:spTree>
    <p:extLst>
      <p:ext uri="{BB962C8B-B14F-4D97-AF65-F5344CB8AC3E}">
        <p14:creationId xmlns:p14="http://schemas.microsoft.com/office/powerpoint/2010/main" val="3687739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hdr" sz="quarter"/>
          </p:nvPr>
        </p:nvSpPr>
        <p:spPr bwMode="auto">
          <a:xfrm>
            <a:off x="0" y="0"/>
            <a:ext cx="3170238"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49" tIns="48325" rIns="96649" bIns="48325" numCol="1" anchor="t" anchorCtr="0" compatLnSpc="1">
            <a:prstTxWarp prst="textNoShape">
              <a:avLst/>
            </a:prstTxWarp>
          </a:bodyPr>
          <a:lstStyle>
            <a:lvl1pPr algn="l" defTabSz="966788">
              <a:defRPr sz="1300" smtClean="0"/>
            </a:lvl1pPr>
          </a:lstStyle>
          <a:p>
            <a:pPr>
              <a:defRPr/>
            </a:pPr>
            <a:endParaRPr lang="en-US"/>
          </a:p>
        </p:txBody>
      </p:sp>
      <p:sp>
        <p:nvSpPr>
          <p:cNvPr id="60419" name="Rectangle 3"/>
          <p:cNvSpPr>
            <a:spLocks noGrp="1" noChangeArrowheads="1"/>
          </p:cNvSpPr>
          <p:nvPr>
            <p:ph type="dt" idx="1"/>
          </p:nvPr>
        </p:nvSpPr>
        <p:spPr bwMode="auto">
          <a:xfrm>
            <a:off x="4143375" y="0"/>
            <a:ext cx="3170238"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49" tIns="48325" rIns="96649" bIns="48325" numCol="1" anchor="t" anchorCtr="0" compatLnSpc="1">
            <a:prstTxWarp prst="textNoShape">
              <a:avLst/>
            </a:prstTxWarp>
          </a:bodyPr>
          <a:lstStyle>
            <a:lvl1pPr algn="r" defTabSz="966788">
              <a:defRPr sz="1300" smtClean="0"/>
            </a:lvl1pPr>
          </a:lstStyle>
          <a:p>
            <a:pPr>
              <a:defRPr/>
            </a:pPr>
            <a:endParaRPr lang="en-US"/>
          </a:p>
        </p:txBody>
      </p:sp>
      <p:sp>
        <p:nvSpPr>
          <p:cNvPr id="38916" name="Rectangle 4"/>
          <p:cNvSpPr>
            <a:spLocks noGrp="1" noRot="1" noChangeAspect="1" noChangeArrowheads="1" noTextEdit="1"/>
          </p:cNvSpPr>
          <p:nvPr>
            <p:ph type="sldImg" idx="2"/>
          </p:nvPr>
        </p:nvSpPr>
        <p:spPr bwMode="auto">
          <a:xfrm>
            <a:off x="1258888" y="720725"/>
            <a:ext cx="4800600" cy="36004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0421" name="Rectangle 5"/>
          <p:cNvSpPr>
            <a:spLocks noGrp="1" noChangeArrowheads="1"/>
          </p:cNvSpPr>
          <p:nvPr>
            <p:ph type="body" sz="quarter" idx="3"/>
          </p:nvPr>
        </p:nvSpPr>
        <p:spPr bwMode="auto">
          <a:xfrm>
            <a:off x="731838" y="4560888"/>
            <a:ext cx="5851525" cy="4319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49" tIns="48325" rIns="96649" bIns="48325"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0422" name="Rectangle 6"/>
          <p:cNvSpPr>
            <a:spLocks noGrp="1" noChangeArrowheads="1"/>
          </p:cNvSpPr>
          <p:nvPr>
            <p:ph type="ftr" sz="quarter" idx="4"/>
          </p:nvPr>
        </p:nvSpPr>
        <p:spPr bwMode="auto">
          <a:xfrm>
            <a:off x="0" y="9120188"/>
            <a:ext cx="3170238"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49" tIns="48325" rIns="96649" bIns="48325" numCol="1" anchor="b" anchorCtr="0" compatLnSpc="1">
            <a:prstTxWarp prst="textNoShape">
              <a:avLst/>
            </a:prstTxWarp>
          </a:bodyPr>
          <a:lstStyle>
            <a:lvl1pPr algn="l" defTabSz="966788">
              <a:defRPr sz="1300" smtClean="0"/>
            </a:lvl1pPr>
          </a:lstStyle>
          <a:p>
            <a:pPr>
              <a:defRPr/>
            </a:pPr>
            <a:endParaRPr lang="en-US"/>
          </a:p>
        </p:txBody>
      </p:sp>
      <p:sp>
        <p:nvSpPr>
          <p:cNvPr id="60423" name="Rectangle 7"/>
          <p:cNvSpPr>
            <a:spLocks noGrp="1" noChangeArrowheads="1"/>
          </p:cNvSpPr>
          <p:nvPr>
            <p:ph type="sldNum" sz="quarter" idx="5"/>
          </p:nvPr>
        </p:nvSpPr>
        <p:spPr bwMode="auto">
          <a:xfrm>
            <a:off x="4143375" y="9120188"/>
            <a:ext cx="3170238"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49" tIns="48325" rIns="96649" bIns="48325" numCol="1" anchor="b" anchorCtr="0" compatLnSpc="1">
            <a:prstTxWarp prst="textNoShape">
              <a:avLst/>
            </a:prstTxWarp>
          </a:bodyPr>
          <a:lstStyle>
            <a:lvl1pPr algn="r" defTabSz="966788">
              <a:defRPr sz="1300" smtClean="0"/>
            </a:lvl1pPr>
          </a:lstStyle>
          <a:p>
            <a:pPr>
              <a:defRPr/>
            </a:pPr>
            <a:fld id="{6CE955BF-BAD1-4118-917A-6DF3C8BD02B5}" type="slidenum">
              <a:rPr lang="en-US"/>
              <a:pPr>
                <a:defRPr/>
              </a:pPr>
              <a:t>‹#›</a:t>
            </a:fld>
            <a:endParaRPr lang="en-US"/>
          </a:p>
        </p:txBody>
      </p:sp>
    </p:spTree>
    <p:extLst>
      <p:ext uri="{BB962C8B-B14F-4D97-AF65-F5344CB8AC3E}">
        <p14:creationId xmlns:p14="http://schemas.microsoft.com/office/powerpoint/2010/main" val="65079267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71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300">
                <a:solidFill>
                  <a:schemeClr val="tx1"/>
                </a:solidFill>
                <a:latin typeface="Calibri" pitchFamily="34" charset="0"/>
                <a:ea typeface="MS PGothic" pitchFamily="34" charset="-128"/>
              </a:defRPr>
            </a:lvl1pPr>
            <a:lvl2pPr marL="785372" indent="-302066" eaLnBrk="0" hangingPunct="0">
              <a:spcBef>
                <a:spcPct val="30000"/>
              </a:spcBef>
              <a:defRPr sz="1300">
                <a:solidFill>
                  <a:schemeClr val="tx1"/>
                </a:solidFill>
                <a:latin typeface="Calibri" pitchFamily="34" charset="0"/>
                <a:ea typeface="MS PGothic" pitchFamily="34" charset="-128"/>
              </a:defRPr>
            </a:lvl2pPr>
            <a:lvl3pPr marL="1208265" indent="-241653" eaLnBrk="0" hangingPunct="0">
              <a:spcBef>
                <a:spcPct val="30000"/>
              </a:spcBef>
              <a:defRPr sz="1300">
                <a:solidFill>
                  <a:schemeClr val="tx1"/>
                </a:solidFill>
                <a:latin typeface="Calibri" pitchFamily="34" charset="0"/>
                <a:ea typeface="MS PGothic" pitchFamily="34" charset="-128"/>
              </a:defRPr>
            </a:lvl3pPr>
            <a:lvl4pPr marL="1691571" indent="-241653" eaLnBrk="0" hangingPunct="0">
              <a:spcBef>
                <a:spcPct val="30000"/>
              </a:spcBef>
              <a:defRPr sz="1300">
                <a:solidFill>
                  <a:schemeClr val="tx1"/>
                </a:solidFill>
                <a:latin typeface="Calibri" pitchFamily="34" charset="0"/>
                <a:ea typeface="MS PGothic" pitchFamily="34" charset="-128"/>
              </a:defRPr>
            </a:lvl4pPr>
            <a:lvl5pPr marL="2174878" indent="-241653" eaLnBrk="0" hangingPunct="0">
              <a:spcBef>
                <a:spcPct val="30000"/>
              </a:spcBef>
              <a:defRPr sz="1300">
                <a:solidFill>
                  <a:schemeClr val="tx1"/>
                </a:solidFill>
                <a:latin typeface="Calibri" pitchFamily="34" charset="0"/>
                <a:ea typeface="MS PGothic" pitchFamily="34" charset="-128"/>
              </a:defRPr>
            </a:lvl5pPr>
            <a:lvl6pPr marL="2658184" indent="-241653" defTabSz="483306" eaLnBrk="0" fontAlgn="base" hangingPunct="0">
              <a:spcBef>
                <a:spcPct val="30000"/>
              </a:spcBef>
              <a:spcAft>
                <a:spcPct val="0"/>
              </a:spcAft>
              <a:defRPr sz="1300">
                <a:solidFill>
                  <a:schemeClr val="tx1"/>
                </a:solidFill>
                <a:latin typeface="Calibri" pitchFamily="34" charset="0"/>
                <a:ea typeface="MS PGothic" pitchFamily="34" charset="-128"/>
              </a:defRPr>
            </a:lvl6pPr>
            <a:lvl7pPr marL="3141490" indent="-241653" defTabSz="483306" eaLnBrk="0" fontAlgn="base" hangingPunct="0">
              <a:spcBef>
                <a:spcPct val="30000"/>
              </a:spcBef>
              <a:spcAft>
                <a:spcPct val="0"/>
              </a:spcAft>
              <a:defRPr sz="1300">
                <a:solidFill>
                  <a:schemeClr val="tx1"/>
                </a:solidFill>
                <a:latin typeface="Calibri" pitchFamily="34" charset="0"/>
                <a:ea typeface="MS PGothic" pitchFamily="34" charset="-128"/>
              </a:defRPr>
            </a:lvl7pPr>
            <a:lvl8pPr marL="3624796" indent="-241653" defTabSz="483306" eaLnBrk="0" fontAlgn="base" hangingPunct="0">
              <a:spcBef>
                <a:spcPct val="30000"/>
              </a:spcBef>
              <a:spcAft>
                <a:spcPct val="0"/>
              </a:spcAft>
              <a:defRPr sz="1300">
                <a:solidFill>
                  <a:schemeClr val="tx1"/>
                </a:solidFill>
                <a:latin typeface="Calibri" pitchFamily="34" charset="0"/>
                <a:ea typeface="MS PGothic" pitchFamily="34" charset="-128"/>
              </a:defRPr>
            </a:lvl8pPr>
            <a:lvl9pPr marL="4108102" indent="-241653" defTabSz="483306" eaLnBrk="0" fontAlgn="base" hangingPunct="0">
              <a:spcBef>
                <a:spcPct val="30000"/>
              </a:spcBef>
              <a:spcAft>
                <a:spcPct val="0"/>
              </a:spcAft>
              <a:defRPr sz="1300">
                <a:solidFill>
                  <a:schemeClr val="tx1"/>
                </a:solidFill>
                <a:latin typeface="Calibri" pitchFamily="34" charset="0"/>
                <a:ea typeface="MS PGothic" pitchFamily="34" charset="-128"/>
              </a:defRPr>
            </a:lvl9pPr>
          </a:lstStyle>
          <a:p>
            <a:pPr eaLnBrk="1" hangingPunct="1">
              <a:spcBef>
                <a:spcPct val="0"/>
              </a:spcBef>
            </a:pPr>
            <a:fld id="{6D3D9A24-BC63-45CA-9CC2-A71B77DBB735}" type="slidenum">
              <a:rPr lang="en-US" altLang="en-US"/>
              <a:pPr eaLnBrk="1" hangingPunct="1">
                <a:spcBef>
                  <a:spcPct val="0"/>
                </a:spcBef>
              </a:pPr>
              <a:t>5</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wmf"/><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it-IT"/>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it-IT"/>
          </a:p>
        </p:txBody>
      </p:sp>
      <p:sp>
        <p:nvSpPr>
          <p:cNvPr id="4" name="Slide Number Placeholder 3"/>
          <p:cNvSpPr>
            <a:spLocks noGrp="1"/>
          </p:cNvSpPr>
          <p:nvPr>
            <p:ph type="sldNum" sz="quarter" idx="10"/>
          </p:nvPr>
        </p:nvSpPr>
        <p:spPr/>
        <p:txBody>
          <a:bodyPr/>
          <a:lstStyle>
            <a:lvl1pPr>
              <a:defRPr/>
            </a:lvl1pPr>
          </a:lstStyle>
          <a:p>
            <a:r>
              <a:rPr lang="it-IT">
                <a:solidFill>
                  <a:srgbClr val="000000"/>
                </a:solidFill>
              </a:rPr>
              <a:t> </a:t>
            </a:r>
            <a:fld id="{7F46EF81-57B8-4175-AFD0-74386B9B8DB6}" type="slidenum">
              <a:rPr lang="it-IT">
                <a:solidFill>
                  <a:srgbClr val="005CAB"/>
                </a:solidFill>
              </a:rPr>
              <a:pPr/>
              <a:t>‹#›</a:t>
            </a:fld>
            <a:endParaRPr lang="it-IT">
              <a:solidFill>
                <a:srgbClr val="005CAB"/>
              </a:solidFill>
            </a:endParaRPr>
          </a:p>
        </p:txBody>
      </p:sp>
    </p:spTree>
    <p:extLst>
      <p:ext uri="{BB962C8B-B14F-4D97-AF65-F5344CB8AC3E}">
        <p14:creationId xmlns:p14="http://schemas.microsoft.com/office/powerpoint/2010/main" val="29861872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solidFill>
                <a:prstClr val="black">
                  <a:tint val="75000"/>
                </a:prstClr>
              </a:solidFill>
            </a:endParaRPr>
          </a:p>
        </p:txBody>
      </p:sp>
      <p:sp>
        <p:nvSpPr>
          <p:cNvPr id="4" name="Footer Placeholder 3"/>
          <p:cNvSpPr>
            <a:spLocks noGrp="1"/>
          </p:cNvSpPr>
          <p:nvPr>
            <p:ph type="ftr" sz="quarter" idx="11"/>
          </p:nvPr>
        </p:nvSpPr>
        <p:spPr/>
        <p:txBody>
          <a:bodyPr/>
          <a:lstStyle/>
          <a:p>
            <a:r>
              <a:rPr lang="en-US" smtClean="0">
                <a:solidFill>
                  <a:prstClr val="black">
                    <a:tint val="75000"/>
                  </a:prstClr>
                </a:solidFill>
              </a:rPr>
              <a:t>Hartmut F.-W. Sadrozinski, Ultra-Fast Silicon Detectors. CPAD</a:t>
            </a: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CD85606-AB09-4319-A1CE-0651B3692C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48295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solidFill>
                <a:prstClr val="black">
                  <a:tint val="75000"/>
                </a:prstClr>
              </a:solidFill>
            </a:endParaRPr>
          </a:p>
        </p:txBody>
      </p:sp>
      <p:sp>
        <p:nvSpPr>
          <p:cNvPr id="4" name="Footer Placeholder 3"/>
          <p:cNvSpPr>
            <a:spLocks noGrp="1"/>
          </p:cNvSpPr>
          <p:nvPr>
            <p:ph type="ftr" sz="quarter" idx="11"/>
          </p:nvPr>
        </p:nvSpPr>
        <p:spPr/>
        <p:txBody>
          <a:bodyPr/>
          <a:lstStyle/>
          <a:p>
            <a:r>
              <a:rPr lang="en-US" smtClean="0">
                <a:solidFill>
                  <a:prstClr val="black">
                    <a:tint val="75000"/>
                  </a:prstClr>
                </a:solidFill>
              </a:rPr>
              <a:t>Hartmut F.-W. Sadrozinski, Ultra-Fast Silicon Detectors. CPAD</a:t>
            </a: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CD85606-AB09-4319-A1CE-0651B3692C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160075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solidFill>
                <a:prstClr val="black">
                  <a:tint val="75000"/>
                </a:prstClr>
              </a:solidFill>
            </a:endParaRPr>
          </a:p>
        </p:txBody>
      </p:sp>
      <p:sp>
        <p:nvSpPr>
          <p:cNvPr id="4" name="Footer Placeholder 3"/>
          <p:cNvSpPr>
            <a:spLocks noGrp="1"/>
          </p:cNvSpPr>
          <p:nvPr>
            <p:ph type="ftr" sz="quarter" idx="11"/>
          </p:nvPr>
        </p:nvSpPr>
        <p:spPr/>
        <p:txBody>
          <a:bodyPr/>
          <a:lstStyle/>
          <a:p>
            <a:r>
              <a:rPr lang="en-US" smtClean="0">
                <a:solidFill>
                  <a:prstClr val="black">
                    <a:tint val="75000"/>
                  </a:prstClr>
                </a:solidFill>
              </a:rPr>
              <a:t>Hartmut F.-W. Sadrozinski, Ultra-Fast Silicon Detectors. CPAD</a:t>
            </a: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CD85606-AB09-4319-A1CE-0651B3692C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06056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solidFill>
                <a:prstClr val="black">
                  <a:tint val="75000"/>
                </a:prstClr>
              </a:solidFill>
            </a:endParaRPr>
          </a:p>
        </p:txBody>
      </p:sp>
      <p:sp>
        <p:nvSpPr>
          <p:cNvPr id="4" name="Footer Placeholder 3"/>
          <p:cNvSpPr>
            <a:spLocks noGrp="1"/>
          </p:cNvSpPr>
          <p:nvPr>
            <p:ph type="ftr" sz="quarter" idx="11"/>
          </p:nvPr>
        </p:nvSpPr>
        <p:spPr/>
        <p:txBody>
          <a:bodyPr/>
          <a:lstStyle/>
          <a:p>
            <a:r>
              <a:rPr lang="en-US" smtClean="0">
                <a:solidFill>
                  <a:prstClr val="black">
                    <a:tint val="75000"/>
                  </a:prstClr>
                </a:solidFill>
              </a:rPr>
              <a:t>Hartmut F.-W. Sadrozinski, Ultra-Fast Silicon Detectors. CPAD</a:t>
            </a: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CD85606-AB09-4319-A1CE-0651B3692C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30818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Hartmut F.-W. Sadrozinski, Ultra-Fast Silicon Detectors. CPAD</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CD85606-AB09-4319-A1CE-0651B3692C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145061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Hartmut F.-W. Sadrozinski, Ultra-Fast Silicon Detectors. CPAD</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CD85606-AB09-4319-A1CE-0651B3692C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9103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Hartmut F.-W. Sadrozinski, Ultra-Fast Silicon Detectors. CPAD</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CD85606-AB09-4319-A1CE-0651B3692C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336610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a:solidFill>
                <a:prstClr val="black">
                  <a:tint val="75000"/>
                </a:prstClr>
              </a:solidFill>
            </a:endParaRPr>
          </a:p>
        </p:txBody>
      </p:sp>
      <p:sp>
        <p:nvSpPr>
          <p:cNvPr id="8" name="Footer Placeholder 7"/>
          <p:cNvSpPr>
            <a:spLocks noGrp="1"/>
          </p:cNvSpPr>
          <p:nvPr>
            <p:ph type="ftr" sz="quarter" idx="11"/>
          </p:nvPr>
        </p:nvSpPr>
        <p:spPr/>
        <p:txBody>
          <a:bodyPr/>
          <a:lstStyle/>
          <a:p>
            <a:r>
              <a:rPr lang="en-US" smtClean="0">
                <a:solidFill>
                  <a:prstClr val="black">
                    <a:tint val="75000"/>
                  </a:prstClr>
                </a:solidFill>
              </a:rPr>
              <a:t>Hartmut F.-W. Sadrozinski, Ultra-Fast Silicon Detectors. CPAD</a:t>
            </a:r>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CD85606-AB09-4319-A1CE-0651B3692C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121175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solidFill>
                <a:prstClr val="black">
                  <a:tint val="75000"/>
                </a:prstClr>
              </a:solidFill>
            </a:endParaRPr>
          </a:p>
        </p:txBody>
      </p:sp>
      <p:sp>
        <p:nvSpPr>
          <p:cNvPr id="4" name="Footer Placeholder 3"/>
          <p:cNvSpPr>
            <a:spLocks noGrp="1"/>
          </p:cNvSpPr>
          <p:nvPr>
            <p:ph type="ftr" sz="quarter" idx="11"/>
          </p:nvPr>
        </p:nvSpPr>
        <p:spPr/>
        <p:txBody>
          <a:bodyPr/>
          <a:lstStyle/>
          <a:p>
            <a:r>
              <a:rPr lang="en-US" smtClean="0">
                <a:solidFill>
                  <a:prstClr val="black">
                    <a:tint val="75000"/>
                  </a:prstClr>
                </a:solidFill>
              </a:rPr>
              <a:t>Hartmut F.-W. Sadrozinski, Ultra-Fast Silicon Detectors. CPAD</a:t>
            </a: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CD85606-AB09-4319-A1CE-0651B3692C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62611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solidFill>
                <a:prstClr val="black">
                  <a:tint val="75000"/>
                </a:prstClr>
              </a:solidFill>
            </a:endParaRPr>
          </a:p>
        </p:txBody>
      </p:sp>
      <p:sp>
        <p:nvSpPr>
          <p:cNvPr id="3" name="Footer Placeholder 2"/>
          <p:cNvSpPr>
            <a:spLocks noGrp="1"/>
          </p:cNvSpPr>
          <p:nvPr>
            <p:ph type="ftr" sz="quarter" idx="11"/>
          </p:nvPr>
        </p:nvSpPr>
        <p:spPr/>
        <p:txBody>
          <a:bodyPr/>
          <a:lstStyle/>
          <a:p>
            <a:r>
              <a:rPr lang="en-US" smtClean="0">
                <a:solidFill>
                  <a:prstClr val="black">
                    <a:tint val="75000"/>
                  </a:prstClr>
                </a:solidFill>
              </a:rPr>
              <a:t>Hartmut F.-W. Sadrozinski, Ultra-Fast Silicon Detectors. CPAD</a:t>
            </a: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CD85606-AB09-4319-A1CE-0651B3692C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566250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r>
              <a:rPr lang="it-IT">
                <a:solidFill>
                  <a:srgbClr val="000000"/>
                </a:solidFill>
              </a:rPr>
              <a:t> </a:t>
            </a:r>
            <a:fld id="{140F7E92-D3EC-4C3B-BFB3-4980EA2FF51D}" type="slidenum">
              <a:rPr lang="it-IT">
                <a:solidFill>
                  <a:srgbClr val="005CAB"/>
                </a:solidFill>
              </a:rPr>
              <a:pPr/>
              <a:t>‹#›</a:t>
            </a:fld>
            <a:endParaRPr lang="it-IT">
              <a:solidFill>
                <a:srgbClr val="005CAB"/>
              </a:solidFill>
            </a:endParaRPr>
          </a:p>
        </p:txBody>
      </p:sp>
    </p:spTree>
    <p:extLst>
      <p:ext uri="{BB962C8B-B14F-4D97-AF65-F5344CB8AC3E}">
        <p14:creationId xmlns:p14="http://schemas.microsoft.com/office/powerpoint/2010/main" val="32133187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Hartmut F.-W. Sadrozinski, Ultra-Fast Silicon Detectors. CPAD</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CD85606-AB09-4319-A1CE-0651B3692C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03128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Hartmut F.-W. Sadrozinski, Ultra-Fast Silicon Detectors. CPAD</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CD85606-AB09-4319-A1CE-0651B3692C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57399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Hartmut F.-W. Sadrozinski, Ultra-Fast Silicon Detectors. CPAD</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CD85606-AB09-4319-A1CE-0651B3692C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9455916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Hartmut F.-W. Sadrozinski, Ultra-Fast Silicon Detectors. CPAD</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CD85606-AB09-4319-A1CE-0651B3692C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362975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LAL">
    <p:spTree>
      <p:nvGrpSpPr>
        <p:cNvPr id="1" name=""/>
        <p:cNvGrpSpPr/>
        <p:nvPr/>
      </p:nvGrpSpPr>
      <p:grpSpPr>
        <a:xfrm>
          <a:off x="0" y="0"/>
          <a:ext cx="0" cy="0"/>
          <a:chOff x="0" y="0"/>
          <a:chExt cx="0" cy="0"/>
        </a:xfrm>
      </p:grpSpPr>
      <p:sp>
        <p:nvSpPr>
          <p:cNvPr id="2" name="Rectangle 2"/>
          <p:cNvSpPr>
            <a:spLocks noGrp="1" noChangeArrowheads="1"/>
          </p:cNvSpPr>
          <p:nvPr>
            <p:ph type="ftr" sz="quarter" idx="10"/>
          </p:nvPr>
        </p:nvSpPr>
        <p:spPr>
          <a:xfrm>
            <a:off x="1447800" y="6553200"/>
            <a:ext cx="5638800" cy="304800"/>
          </a:xfrm>
          <a:ln/>
        </p:spPr>
        <p:txBody>
          <a:bodyPr/>
          <a:lstStyle>
            <a:lvl1pPr>
              <a:defRPr/>
            </a:lvl1pPr>
          </a:lstStyle>
          <a:p>
            <a:pPr>
              <a:defRPr/>
            </a:pPr>
            <a:r>
              <a:rPr lang="en-US" smtClean="0">
                <a:solidFill>
                  <a:srgbClr val="000000"/>
                </a:solidFill>
              </a:rPr>
              <a:t>Hartmut F.-W. Sadrozinski, Ultra-Fast Silicon Detectors. CPAD</a:t>
            </a:r>
            <a:endParaRPr lang="en-US" dirty="0">
              <a:solidFill>
                <a:srgbClr val="000000"/>
              </a:solidFill>
            </a:endParaRPr>
          </a:p>
        </p:txBody>
      </p:sp>
      <p:sp>
        <p:nvSpPr>
          <p:cNvPr id="3" name="Rectangle 3"/>
          <p:cNvSpPr>
            <a:spLocks noGrp="1" noChangeArrowheads="1"/>
          </p:cNvSpPr>
          <p:nvPr>
            <p:ph type="sldNum" sz="quarter" idx="11"/>
          </p:nvPr>
        </p:nvSpPr>
        <p:spPr>
          <a:xfrm>
            <a:off x="8458200" y="6400800"/>
            <a:ext cx="685800" cy="457200"/>
          </a:xfrm>
          <a:ln/>
        </p:spPr>
        <p:txBody>
          <a:bodyPr/>
          <a:lstStyle>
            <a:lvl1pPr>
              <a:defRPr/>
            </a:lvl1pPr>
          </a:lstStyle>
          <a:p>
            <a:pPr>
              <a:defRPr/>
            </a:pPr>
            <a:fld id="{D81A8F4D-9F11-4C3F-B199-E4FED77FDE2E}" type="slidenum">
              <a:rPr lang="en-US">
                <a:solidFill>
                  <a:srgbClr val="000000"/>
                </a:solidFill>
              </a:rPr>
              <a:pPr>
                <a:defRPr/>
              </a:pPr>
              <a:t>‹#›</a:t>
            </a:fld>
            <a:endParaRPr lang="en-US" dirty="0">
              <a:solidFill>
                <a:srgbClr val="000000"/>
              </a:solidFill>
            </a:endParaRPr>
          </a:p>
        </p:txBody>
      </p:sp>
      <p:sp>
        <p:nvSpPr>
          <p:cNvPr id="5" name="Title 4"/>
          <p:cNvSpPr>
            <a:spLocks noGrp="1"/>
          </p:cNvSpPr>
          <p:nvPr>
            <p:ph type="title"/>
          </p:nvPr>
        </p:nvSpPr>
        <p:spPr>
          <a:xfrm>
            <a:off x="1066800" y="0"/>
            <a:ext cx="6781800" cy="609600"/>
          </a:xfrm>
          <a:solidFill>
            <a:schemeClr val="accent2">
              <a:lumMod val="60000"/>
              <a:lumOff val="40000"/>
            </a:schemeClr>
          </a:solidFill>
        </p:spPr>
        <p:txBody>
          <a:bodyPr/>
          <a:lstStyle>
            <a:lvl1pPr algn="ctr">
              <a:defRPr sz="2800" b="1"/>
            </a:lvl1pPr>
          </a:lstStyle>
          <a:p>
            <a:r>
              <a:rPr lang="en-US" dirty="0" smtClean="0"/>
              <a:t>Click to edit Master title style</a:t>
            </a:r>
            <a:endParaRPr lang="en-US" dirty="0"/>
          </a:p>
        </p:txBody>
      </p:sp>
    </p:spTree>
    <p:extLst>
      <p:ext uri="{BB962C8B-B14F-4D97-AF65-F5344CB8AC3E}">
        <p14:creationId xmlns:p14="http://schemas.microsoft.com/office/powerpoint/2010/main" val="391581912"/>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HSTD10">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8382649" y="6541558"/>
            <a:ext cx="558151" cy="316442"/>
          </a:xfrm>
          <a:prstGeom prst="rect">
            <a:avLst/>
          </a:prstGeom>
        </p:spPr>
        <p:txBody>
          <a:bodyPr vert="horz" lIns="91440" tIns="45720" rIns="91440" bIns="45720" rtlCol="0" anchor="ctr"/>
          <a:lstStyle>
            <a:lvl1pPr>
              <a:defRPr lang="en-US" sz="1600" smtClean="0">
                <a:solidFill>
                  <a:schemeClr val="accent1"/>
                </a:solidFill>
              </a:defRPr>
            </a:lvl1pPr>
          </a:lstStyle>
          <a:p>
            <a:pPr algn="l"/>
            <a:fld id="{D42BACD5-DBBC-4041-9454-70A8D25A0F7B}" type="slidenum">
              <a:rPr>
                <a:solidFill>
                  <a:srgbClr val="4F81BD"/>
                </a:solidFill>
              </a:rPr>
              <a:pPr algn="l"/>
              <a:t>‹#›</a:t>
            </a:fld>
            <a:endParaRPr dirty="0">
              <a:solidFill>
                <a:srgbClr val="4F81BD"/>
              </a:solidFill>
            </a:endParaRPr>
          </a:p>
        </p:txBody>
      </p:sp>
      <p:sp>
        <p:nvSpPr>
          <p:cNvPr id="10" name="Rectangle 9"/>
          <p:cNvSpPr>
            <a:spLocks/>
          </p:cNvSpPr>
          <p:nvPr userDrawn="1"/>
        </p:nvSpPr>
        <p:spPr>
          <a:xfrm>
            <a:off x="234340" y="914400"/>
            <a:ext cx="48431" cy="488389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dirty="0">
              <a:solidFill>
                <a:prstClr val="white"/>
              </a:solidFill>
            </a:endParaRPr>
          </a:p>
        </p:txBody>
      </p:sp>
      <p:sp>
        <p:nvSpPr>
          <p:cNvPr id="5" name="Footer Placeholder 4"/>
          <p:cNvSpPr>
            <a:spLocks noGrp="1"/>
          </p:cNvSpPr>
          <p:nvPr>
            <p:ph type="ftr" sz="quarter" idx="14"/>
          </p:nvPr>
        </p:nvSpPr>
        <p:spPr>
          <a:xfrm rot="16200000">
            <a:off x="-2696203" y="3217440"/>
            <a:ext cx="5638800" cy="270719"/>
          </a:xfrm>
          <a:prstGeom prst="rect">
            <a:avLst/>
          </a:prstGeom>
        </p:spPr>
        <p:txBody>
          <a:bodyPr/>
          <a:lstStyle>
            <a:lvl1pPr>
              <a:defRPr sz="1400">
                <a:solidFill>
                  <a:schemeClr val="bg1">
                    <a:lumMod val="50000"/>
                  </a:schemeClr>
                </a:solidFill>
              </a:defRPr>
            </a:lvl1pPr>
          </a:lstStyle>
          <a:p>
            <a:r>
              <a:rPr lang="en-US" smtClean="0">
                <a:solidFill>
                  <a:prstClr val="white">
                    <a:lumMod val="50000"/>
                  </a:prstClr>
                </a:solidFill>
              </a:rPr>
              <a:t>Hartmut F.-W. Sadrozinski, Ultra-Fast Silicon Detectors. CPAD</a:t>
            </a:r>
            <a:endParaRPr lang="en-US" dirty="0">
              <a:solidFill>
                <a:prstClr val="white">
                  <a:lumMod val="50000"/>
                </a:prstClr>
              </a:solidFill>
            </a:endParaRPr>
          </a:p>
        </p:txBody>
      </p:sp>
      <p:cxnSp>
        <p:nvCxnSpPr>
          <p:cNvPr id="3" name="Straight Connector 2"/>
          <p:cNvCxnSpPr/>
          <p:nvPr userDrawn="1"/>
        </p:nvCxnSpPr>
        <p:spPr>
          <a:xfrm>
            <a:off x="2061964" y="641762"/>
            <a:ext cx="5366573" cy="0"/>
          </a:xfrm>
          <a:prstGeom prst="line">
            <a:avLst/>
          </a:prstGeom>
          <a:ln>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sp>
        <p:nvSpPr>
          <p:cNvPr id="7" name="Text Placeholder 6"/>
          <p:cNvSpPr>
            <a:spLocks noGrp="1"/>
          </p:cNvSpPr>
          <p:nvPr>
            <p:ph type="body" sz="quarter" idx="15"/>
          </p:nvPr>
        </p:nvSpPr>
        <p:spPr>
          <a:xfrm>
            <a:off x="283183" y="76200"/>
            <a:ext cx="8860817" cy="641762"/>
          </a:xfrm>
          <a:prstGeom prst="rect">
            <a:avLst/>
          </a:prstGeom>
        </p:spPr>
        <p:txBody>
          <a:bodyPr vert="horz"/>
          <a:lstStyle>
            <a:lvl1pPr marL="0" indent="0" algn="ctr">
              <a:buNone/>
              <a:defRPr sz="3200">
                <a:solidFill>
                  <a:srgbClr val="800000"/>
                </a:solidFill>
              </a:defRPr>
            </a:lvl1pPr>
          </a:lstStyle>
          <a:p>
            <a:pPr lvl="0"/>
            <a:r>
              <a:rPr lang="en-US" dirty="0" smtClean="0"/>
              <a:t>Click to edit Master text styles</a:t>
            </a:r>
          </a:p>
        </p:txBody>
      </p:sp>
      <p:pic>
        <p:nvPicPr>
          <p:cNvPr id="9" name="Picture 21"/>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5334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5797550"/>
            <a:ext cx="484969" cy="1060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5532510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SCIPP">
    <p:spTree>
      <p:nvGrpSpPr>
        <p:cNvPr id="1" name=""/>
        <p:cNvGrpSpPr/>
        <p:nvPr/>
      </p:nvGrpSpPr>
      <p:grpSpPr>
        <a:xfrm>
          <a:off x="0" y="0"/>
          <a:ext cx="0" cy="0"/>
          <a:chOff x="0" y="0"/>
          <a:chExt cx="0" cy="0"/>
        </a:xfrm>
      </p:grpSpPr>
      <p:sp>
        <p:nvSpPr>
          <p:cNvPr id="2" name="Rectangle 2"/>
          <p:cNvSpPr>
            <a:spLocks noGrp="1" noChangeArrowheads="1"/>
          </p:cNvSpPr>
          <p:nvPr>
            <p:ph type="ftr" sz="quarter" idx="10"/>
          </p:nvPr>
        </p:nvSpPr>
        <p:spPr>
          <a:xfrm>
            <a:off x="228600" y="6553200"/>
            <a:ext cx="6934200" cy="304800"/>
          </a:xfrm>
          <a:ln/>
        </p:spPr>
        <p:txBody>
          <a:bodyPr/>
          <a:lstStyle>
            <a:lvl1pPr>
              <a:defRPr/>
            </a:lvl1pPr>
          </a:lstStyle>
          <a:p>
            <a:pPr>
              <a:defRPr/>
            </a:pPr>
            <a:r>
              <a:rPr lang="de-DE" smtClean="0"/>
              <a:t>Hartmut F.-W. Sadrozinski, Ultra-Fast Silicon Detectors. CPAD</a:t>
            </a:r>
            <a:endParaRPr lang="en-US" dirty="0"/>
          </a:p>
        </p:txBody>
      </p:sp>
      <p:sp>
        <p:nvSpPr>
          <p:cNvPr id="3" name="Rectangle 3"/>
          <p:cNvSpPr>
            <a:spLocks noGrp="1" noChangeArrowheads="1"/>
          </p:cNvSpPr>
          <p:nvPr>
            <p:ph type="sldNum" sz="quarter" idx="11"/>
          </p:nvPr>
        </p:nvSpPr>
        <p:spPr>
          <a:ln/>
        </p:spPr>
        <p:txBody>
          <a:bodyPr/>
          <a:lstStyle>
            <a:lvl1pPr>
              <a:defRPr/>
            </a:lvl1pPr>
          </a:lstStyle>
          <a:p>
            <a:pPr>
              <a:defRPr/>
            </a:pPr>
            <a:fld id="{D81A8F4D-9F11-4C3F-B199-E4FED77FDE2E}" type="slidenum">
              <a:rPr lang="en-US"/>
              <a:pPr>
                <a:defRPr/>
              </a:pPr>
              <a:t>‹#›</a:t>
            </a:fld>
            <a:endParaRPr lang="en-US" dirty="0"/>
          </a:p>
        </p:txBody>
      </p:sp>
      <p:sp>
        <p:nvSpPr>
          <p:cNvPr id="5" name="Title 4"/>
          <p:cNvSpPr>
            <a:spLocks noGrp="1"/>
          </p:cNvSpPr>
          <p:nvPr>
            <p:ph type="title"/>
          </p:nvPr>
        </p:nvSpPr>
        <p:spPr>
          <a:xfrm>
            <a:off x="1066800" y="0"/>
            <a:ext cx="6781800" cy="609600"/>
          </a:xfrm>
          <a:solidFill>
            <a:schemeClr val="accent2">
              <a:lumMod val="60000"/>
              <a:lumOff val="40000"/>
            </a:schemeClr>
          </a:solidFill>
        </p:spPr>
        <p:txBody>
          <a:bodyPr/>
          <a:lstStyle>
            <a:lvl1pPr algn="ctr">
              <a:defRPr sz="2800" b="1"/>
            </a:lvl1pPr>
          </a:lstStyle>
          <a:p>
            <a:r>
              <a:rPr lang="en-US" dirty="0" smtClean="0"/>
              <a:t>Click to edit Master title style</a:t>
            </a:r>
            <a:endParaRPr lang="en-US" dirty="0"/>
          </a:p>
        </p:txBody>
      </p:sp>
      <p:cxnSp>
        <p:nvCxnSpPr>
          <p:cNvPr id="7" name="Straight Connector 6"/>
          <p:cNvCxnSpPr/>
          <p:nvPr userDrawn="1"/>
        </p:nvCxnSpPr>
        <p:spPr bwMode="auto">
          <a:xfrm>
            <a:off x="1066800" y="685800"/>
            <a:ext cx="6781800" cy="0"/>
          </a:xfrm>
          <a:prstGeom prst="line">
            <a:avLst/>
          </a:prstGeom>
          <a:solidFill>
            <a:schemeClr val="accent1"/>
          </a:solidFill>
          <a:ln w="9525" cap="flat" cmpd="sng" algn="ctr">
            <a:solidFill>
              <a:schemeClr val="accent6">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956846103"/>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Tredi2">
    <p:spTree>
      <p:nvGrpSpPr>
        <p:cNvPr id="1" name=""/>
        <p:cNvGrpSpPr/>
        <p:nvPr/>
      </p:nvGrpSpPr>
      <p:grpSpPr>
        <a:xfrm>
          <a:off x="0" y="0"/>
          <a:ext cx="0" cy="0"/>
          <a:chOff x="0" y="0"/>
          <a:chExt cx="0" cy="0"/>
        </a:xfrm>
      </p:grpSpPr>
      <p:sp>
        <p:nvSpPr>
          <p:cNvPr id="2" name="Rectangle 2"/>
          <p:cNvSpPr>
            <a:spLocks noGrp="1" noChangeArrowheads="1"/>
          </p:cNvSpPr>
          <p:nvPr>
            <p:ph type="ftr" sz="quarter" idx="10"/>
          </p:nvPr>
        </p:nvSpPr>
        <p:spPr>
          <a:ln/>
        </p:spPr>
        <p:txBody>
          <a:bodyPr/>
          <a:lstStyle>
            <a:lvl1pPr>
              <a:defRPr/>
            </a:lvl1pPr>
          </a:lstStyle>
          <a:p>
            <a:pPr>
              <a:defRPr/>
            </a:pPr>
            <a:r>
              <a:rPr lang="de-DE" smtClean="0"/>
              <a:t>Hartmut F.-W. Sadrozinski, Ultra-Fast Silicon Detectors. CPAD</a:t>
            </a:r>
            <a:endParaRPr lang="en-US" dirty="0"/>
          </a:p>
        </p:txBody>
      </p:sp>
      <p:sp>
        <p:nvSpPr>
          <p:cNvPr id="3" name="Rectangle 3"/>
          <p:cNvSpPr>
            <a:spLocks noGrp="1" noChangeArrowheads="1"/>
          </p:cNvSpPr>
          <p:nvPr>
            <p:ph type="sldNum" sz="quarter" idx="11"/>
          </p:nvPr>
        </p:nvSpPr>
        <p:spPr>
          <a:ln/>
        </p:spPr>
        <p:txBody>
          <a:bodyPr/>
          <a:lstStyle>
            <a:lvl1pPr>
              <a:defRPr/>
            </a:lvl1pPr>
          </a:lstStyle>
          <a:p>
            <a:pPr>
              <a:defRPr/>
            </a:pPr>
            <a:fld id="{D81A8F4D-9F11-4C3F-B199-E4FED77FDE2E}" type="slidenum">
              <a:rPr lang="en-US"/>
              <a:pPr>
                <a:defRPr/>
              </a:pPr>
              <a:t>‹#›</a:t>
            </a:fld>
            <a:endParaRPr lang="en-US" dirty="0"/>
          </a:p>
        </p:txBody>
      </p:sp>
      <p:sp>
        <p:nvSpPr>
          <p:cNvPr id="5" name="Title 4"/>
          <p:cNvSpPr>
            <a:spLocks noGrp="1"/>
          </p:cNvSpPr>
          <p:nvPr>
            <p:ph type="title"/>
          </p:nvPr>
        </p:nvSpPr>
        <p:spPr>
          <a:xfrm>
            <a:off x="457200" y="0"/>
            <a:ext cx="8229600" cy="762000"/>
          </a:xfrm>
        </p:spPr>
        <p:txBody>
          <a:bodyPr/>
          <a:lstStyle>
            <a:lvl1pPr algn="ctr">
              <a:defRPr sz="2800" b="1"/>
            </a:lvl1pPr>
          </a:lstStyle>
          <a:p>
            <a:r>
              <a:rPr lang="en-US" dirty="0" smtClean="0"/>
              <a:t>Click to edit Master title style</a:t>
            </a:r>
            <a:endParaRPr lang="en-US" dirty="0"/>
          </a:p>
        </p:txBody>
      </p:sp>
      <p:cxnSp>
        <p:nvCxnSpPr>
          <p:cNvPr id="7" name="Straight Connector 6"/>
          <p:cNvCxnSpPr/>
          <p:nvPr userDrawn="1"/>
        </p:nvCxnSpPr>
        <p:spPr bwMode="auto">
          <a:xfrm>
            <a:off x="1066800" y="685800"/>
            <a:ext cx="6781800" cy="0"/>
          </a:xfrm>
          <a:prstGeom prst="line">
            <a:avLst/>
          </a:prstGeom>
          <a:solidFill>
            <a:schemeClr val="accent1"/>
          </a:solidFill>
          <a:ln w="9525" cap="flat" cmpd="sng" algn="ctr">
            <a:solidFill>
              <a:schemeClr val="accent6">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87116054"/>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Hartmut F.-W. Sadrozinski, Ultra-Fast Silicon Detectors. CPAD</a:t>
            </a:r>
            <a:endParaRPr lang="en-US"/>
          </a:p>
        </p:txBody>
      </p:sp>
      <p:sp>
        <p:nvSpPr>
          <p:cNvPr id="6" name="Slide Number Placeholder 5"/>
          <p:cNvSpPr>
            <a:spLocks noGrp="1"/>
          </p:cNvSpPr>
          <p:nvPr>
            <p:ph type="sldNum" sz="quarter" idx="12"/>
          </p:nvPr>
        </p:nvSpPr>
        <p:spPr/>
        <p:txBody>
          <a:bodyPr/>
          <a:lstStyle/>
          <a:p>
            <a:fld id="{25DAEA35-9EDD-41E2-AE5A-624675768567}" type="slidenum">
              <a:rPr lang="en-US" smtClean="0"/>
              <a:t>‹#›</a:t>
            </a:fld>
            <a:endParaRPr lang="en-US"/>
          </a:p>
        </p:txBody>
      </p:sp>
    </p:spTree>
    <p:extLst>
      <p:ext uri="{BB962C8B-B14F-4D97-AF65-F5344CB8AC3E}">
        <p14:creationId xmlns:p14="http://schemas.microsoft.com/office/powerpoint/2010/main" val="276993734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Hartmut F.-W. Sadrozinski, Ultra-Fast Silicon Detectors. CPAD</a:t>
            </a:r>
            <a:endParaRPr lang="en-US"/>
          </a:p>
        </p:txBody>
      </p:sp>
      <p:sp>
        <p:nvSpPr>
          <p:cNvPr id="6" name="Slide Number Placeholder 5"/>
          <p:cNvSpPr>
            <a:spLocks noGrp="1"/>
          </p:cNvSpPr>
          <p:nvPr>
            <p:ph type="sldNum" sz="quarter" idx="12"/>
          </p:nvPr>
        </p:nvSpPr>
        <p:spPr/>
        <p:txBody>
          <a:bodyPr/>
          <a:lstStyle/>
          <a:p>
            <a:fld id="{25DAEA35-9EDD-41E2-AE5A-624675768567}" type="slidenum">
              <a:rPr lang="en-US" smtClean="0"/>
              <a:t>‹#›</a:t>
            </a:fld>
            <a:endParaRPr lang="en-US"/>
          </a:p>
        </p:txBody>
      </p:sp>
    </p:spTree>
    <p:extLst>
      <p:ext uri="{BB962C8B-B14F-4D97-AF65-F5344CB8AC3E}">
        <p14:creationId xmlns:p14="http://schemas.microsoft.com/office/powerpoint/2010/main" val="18028241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Hartmut F.-W. Sadrozinski, Ultra-Fast Silicon Detectors. CPAD</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CD85606-AB09-4319-A1CE-0651B3692C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5751246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Hartmut F.-W. Sadrozinski, Ultra-Fast Silicon Detectors. CPAD</a:t>
            </a:r>
            <a:endParaRPr lang="en-US"/>
          </a:p>
        </p:txBody>
      </p:sp>
      <p:sp>
        <p:nvSpPr>
          <p:cNvPr id="6" name="Slide Number Placeholder 5"/>
          <p:cNvSpPr>
            <a:spLocks noGrp="1"/>
          </p:cNvSpPr>
          <p:nvPr>
            <p:ph type="sldNum" sz="quarter" idx="12"/>
          </p:nvPr>
        </p:nvSpPr>
        <p:spPr/>
        <p:txBody>
          <a:bodyPr/>
          <a:lstStyle/>
          <a:p>
            <a:fld id="{25DAEA35-9EDD-41E2-AE5A-624675768567}" type="slidenum">
              <a:rPr lang="en-US" smtClean="0"/>
              <a:t>‹#›</a:t>
            </a:fld>
            <a:endParaRPr lang="en-US"/>
          </a:p>
        </p:txBody>
      </p:sp>
    </p:spTree>
    <p:extLst>
      <p:ext uri="{BB962C8B-B14F-4D97-AF65-F5344CB8AC3E}">
        <p14:creationId xmlns:p14="http://schemas.microsoft.com/office/powerpoint/2010/main" val="154237342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smtClean="0"/>
              <a:t>Hartmut F.-W. Sadrozinski, Ultra-Fast Silicon Detectors. CPAD</a:t>
            </a:r>
            <a:endParaRPr lang="en-US"/>
          </a:p>
        </p:txBody>
      </p:sp>
      <p:sp>
        <p:nvSpPr>
          <p:cNvPr id="7" name="Slide Number Placeholder 6"/>
          <p:cNvSpPr>
            <a:spLocks noGrp="1"/>
          </p:cNvSpPr>
          <p:nvPr>
            <p:ph type="sldNum" sz="quarter" idx="12"/>
          </p:nvPr>
        </p:nvSpPr>
        <p:spPr/>
        <p:txBody>
          <a:bodyPr/>
          <a:lstStyle/>
          <a:p>
            <a:fld id="{25DAEA35-9EDD-41E2-AE5A-624675768567}" type="slidenum">
              <a:rPr lang="en-US" smtClean="0"/>
              <a:t>‹#›</a:t>
            </a:fld>
            <a:endParaRPr lang="en-US"/>
          </a:p>
        </p:txBody>
      </p:sp>
    </p:spTree>
    <p:extLst>
      <p:ext uri="{BB962C8B-B14F-4D97-AF65-F5344CB8AC3E}">
        <p14:creationId xmlns:p14="http://schemas.microsoft.com/office/powerpoint/2010/main" val="66555788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en-US" smtClean="0"/>
              <a:t>Hartmut F.-W. Sadrozinski, Ultra-Fast Silicon Detectors. CPAD</a:t>
            </a:r>
            <a:endParaRPr lang="en-US"/>
          </a:p>
        </p:txBody>
      </p:sp>
      <p:sp>
        <p:nvSpPr>
          <p:cNvPr id="9" name="Slide Number Placeholder 8"/>
          <p:cNvSpPr>
            <a:spLocks noGrp="1"/>
          </p:cNvSpPr>
          <p:nvPr>
            <p:ph type="sldNum" sz="quarter" idx="12"/>
          </p:nvPr>
        </p:nvSpPr>
        <p:spPr/>
        <p:txBody>
          <a:bodyPr/>
          <a:lstStyle/>
          <a:p>
            <a:fld id="{25DAEA35-9EDD-41E2-AE5A-624675768567}" type="slidenum">
              <a:rPr lang="en-US" smtClean="0"/>
              <a:t>‹#›</a:t>
            </a:fld>
            <a:endParaRPr lang="en-US"/>
          </a:p>
        </p:txBody>
      </p:sp>
    </p:spTree>
    <p:extLst>
      <p:ext uri="{BB962C8B-B14F-4D97-AF65-F5344CB8AC3E}">
        <p14:creationId xmlns:p14="http://schemas.microsoft.com/office/powerpoint/2010/main" val="127739666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en-US" smtClean="0"/>
              <a:t>Hartmut F.-W. Sadrozinski, Ultra-Fast Silicon Detectors. CPAD</a:t>
            </a:r>
            <a:endParaRPr lang="en-US"/>
          </a:p>
        </p:txBody>
      </p:sp>
      <p:sp>
        <p:nvSpPr>
          <p:cNvPr id="5" name="Slide Number Placeholder 4"/>
          <p:cNvSpPr>
            <a:spLocks noGrp="1"/>
          </p:cNvSpPr>
          <p:nvPr>
            <p:ph type="sldNum" sz="quarter" idx="12"/>
          </p:nvPr>
        </p:nvSpPr>
        <p:spPr/>
        <p:txBody>
          <a:bodyPr/>
          <a:lstStyle/>
          <a:p>
            <a:fld id="{25DAEA35-9EDD-41E2-AE5A-624675768567}" type="slidenum">
              <a:rPr lang="en-US" smtClean="0"/>
              <a:t>‹#›</a:t>
            </a:fld>
            <a:endParaRPr lang="en-US"/>
          </a:p>
        </p:txBody>
      </p:sp>
    </p:spTree>
    <p:extLst>
      <p:ext uri="{BB962C8B-B14F-4D97-AF65-F5344CB8AC3E}">
        <p14:creationId xmlns:p14="http://schemas.microsoft.com/office/powerpoint/2010/main" val="422500254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r>
              <a:rPr lang="en-US" smtClean="0"/>
              <a:t>Hartmut F.-W. Sadrozinski, Ultra-Fast Silicon Detectors. CPAD</a:t>
            </a:r>
            <a:endParaRPr lang="en-US"/>
          </a:p>
        </p:txBody>
      </p:sp>
      <p:sp>
        <p:nvSpPr>
          <p:cNvPr id="4" name="Slide Number Placeholder 3"/>
          <p:cNvSpPr>
            <a:spLocks noGrp="1"/>
          </p:cNvSpPr>
          <p:nvPr>
            <p:ph type="sldNum" sz="quarter" idx="12"/>
          </p:nvPr>
        </p:nvSpPr>
        <p:spPr/>
        <p:txBody>
          <a:bodyPr/>
          <a:lstStyle/>
          <a:p>
            <a:fld id="{25DAEA35-9EDD-41E2-AE5A-624675768567}" type="slidenum">
              <a:rPr lang="en-US" smtClean="0"/>
              <a:t>‹#›</a:t>
            </a:fld>
            <a:endParaRPr lang="en-US"/>
          </a:p>
        </p:txBody>
      </p:sp>
    </p:spTree>
    <p:extLst>
      <p:ext uri="{BB962C8B-B14F-4D97-AF65-F5344CB8AC3E}">
        <p14:creationId xmlns:p14="http://schemas.microsoft.com/office/powerpoint/2010/main" val="105201284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smtClean="0"/>
              <a:t>Hartmut F.-W. Sadrozinski, Ultra-Fast Silicon Detectors. CPAD</a:t>
            </a:r>
            <a:endParaRPr lang="en-US"/>
          </a:p>
        </p:txBody>
      </p:sp>
      <p:sp>
        <p:nvSpPr>
          <p:cNvPr id="7" name="Slide Number Placeholder 6"/>
          <p:cNvSpPr>
            <a:spLocks noGrp="1"/>
          </p:cNvSpPr>
          <p:nvPr>
            <p:ph type="sldNum" sz="quarter" idx="12"/>
          </p:nvPr>
        </p:nvSpPr>
        <p:spPr/>
        <p:txBody>
          <a:bodyPr/>
          <a:lstStyle/>
          <a:p>
            <a:fld id="{25DAEA35-9EDD-41E2-AE5A-624675768567}" type="slidenum">
              <a:rPr lang="en-US" smtClean="0"/>
              <a:t>‹#›</a:t>
            </a:fld>
            <a:endParaRPr lang="en-US"/>
          </a:p>
        </p:txBody>
      </p:sp>
    </p:spTree>
    <p:extLst>
      <p:ext uri="{BB962C8B-B14F-4D97-AF65-F5344CB8AC3E}">
        <p14:creationId xmlns:p14="http://schemas.microsoft.com/office/powerpoint/2010/main" val="259079225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smtClean="0"/>
              <a:t>Hartmut F.-W. Sadrozinski, Ultra-Fast Silicon Detectors. CPAD</a:t>
            </a:r>
            <a:endParaRPr lang="en-US"/>
          </a:p>
        </p:txBody>
      </p:sp>
      <p:sp>
        <p:nvSpPr>
          <p:cNvPr id="7" name="Slide Number Placeholder 6"/>
          <p:cNvSpPr>
            <a:spLocks noGrp="1"/>
          </p:cNvSpPr>
          <p:nvPr>
            <p:ph type="sldNum" sz="quarter" idx="12"/>
          </p:nvPr>
        </p:nvSpPr>
        <p:spPr/>
        <p:txBody>
          <a:bodyPr/>
          <a:lstStyle/>
          <a:p>
            <a:fld id="{25DAEA35-9EDD-41E2-AE5A-624675768567}" type="slidenum">
              <a:rPr lang="en-US" smtClean="0"/>
              <a:t>‹#›</a:t>
            </a:fld>
            <a:endParaRPr lang="en-US"/>
          </a:p>
        </p:txBody>
      </p:sp>
    </p:spTree>
    <p:extLst>
      <p:ext uri="{BB962C8B-B14F-4D97-AF65-F5344CB8AC3E}">
        <p14:creationId xmlns:p14="http://schemas.microsoft.com/office/powerpoint/2010/main" val="343873202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Hartmut F.-W. Sadrozinski, Ultra-Fast Silicon Detectors. CPAD</a:t>
            </a:r>
            <a:endParaRPr lang="en-US"/>
          </a:p>
        </p:txBody>
      </p:sp>
      <p:sp>
        <p:nvSpPr>
          <p:cNvPr id="6" name="Slide Number Placeholder 5"/>
          <p:cNvSpPr>
            <a:spLocks noGrp="1"/>
          </p:cNvSpPr>
          <p:nvPr>
            <p:ph type="sldNum" sz="quarter" idx="12"/>
          </p:nvPr>
        </p:nvSpPr>
        <p:spPr/>
        <p:txBody>
          <a:bodyPr/>
          <a:lstStyle/>
          <a:p>
            <a:fld id="{25DAEA35-9EDD-41E2-AE5A-624675768567}" type="slidenum">
              <a:rPr lang="en-US" smtClean="0"/>
              <a:t>‹#›</a:t>
            </a:fld>
            <a:endParaRPr lang="en-US"/>
          </a:p>
        </p:txBody>
      </p:sp>
    </p:spTree>
    <p:extLst>
      <p:ext uri="{BB962C8B-B14F-4D97-AF65-F5344CB8AC3E}">
        <p14:creationId xmlns:p14="http://schemas.microsoft.com/office/powerpoint/2010/main" val="135104225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Hartmut F.-W. Sadrozinski, Ultra-Fast Silicon Detectors. CPAD</a:t>
            </a:r>
            <a:endParaRPr lang="en-US"/>
          </a:p>
        </p:txBody>
      </p:sp>
      <p:sp>
        <p:nvSpPr>
          <p:cNvPr id="6" name="Slide Number Placeholder 5"/>
          <p:cNvSpPr>
            <a:spLocks noGrp="1"/>
          </p:cNvSpPr>
          <p:nvPr>
            <p:ph type="sldNum" sz="quarter" idx="12"/>
          </p:nvPr>
        </p:nvSpPr>
        <p:spPr/>
        <p:txBody>
          <a:bodyPr/>
          <a:lstStyle/>
          <a:p>
            <a:fld id="{25DAEA35-9EDD-41E2-AE5A-624675768567}" type="slidenum">
              <a:rPr lang="en-US" smtClean="0"/>
              <a:t>‹#›</a:t>
            </a:fld>
            <a:endParaRPr lang="en-US"/>
          </a:p>
        </p:txBody>
      </p:sp>
    </p:spTree>
    <p:extLst>
      <p:ext uri="{BB962C8B-B14F-4D97-AF65-F5344CB8AC3E}">
        <p14:creationId xmlns:p14="http://schemas.microsoft.com/office/powerpoint/2010/main" val="5531189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solidFill>
                <a:prstClr val="black">
                  <a:tint val="75000"/>
                </a:prstClr>
              </a:solidFill>
            </a:endParaRPr>
          </a:p>
        </p:txBody>
      </p:sp>
      <p:sp>
        <p:nvSpPr>
          <p:cNvPr id="4" name="Footer Placeholder 3"/>
          <p:cNvSpPr>
            <a:spLocks noGrp="1"/>
          </p:cNvSpPr>
          <p:nvPr>
            <p:ph type="ftr" sz="quarter" idx="11"/>
          </p:nvPr>
        </p:nvSpPr>
        <p:spPr/>
        <p:txBody>
          <a:bodyPr/>
          <a:lstStyle/>
          <a:p>
            <a:r>
              <a:rPr lang="en-US" smtClean="0">
                <a:solidFill>
                  <a:prstClr val="black">
                    <a:tint val="75000"/>
                  </a:prstClr>
                </a:solidFill>
              </a:rPr>
              <a:t>Hartmut F.-W. Sadrozinski, Ultra-Fast Silicon Detectors. CPAD</a:t>
            </a: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CD85606-AB09-4319-A1CE-0651B3692C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673578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solidFill>
                <a:prstClr val="black">
                  <a:tint val="75000"/>
                </a:prstClr>
              </a:solidFill>
            </a:endParaRPr>
          </a:p>
        </p:txBody>
      </p:sp>
      <p:sp>
        <p:nvSpPr>
          <p:cNvPr id="4" name="Footer Placeholder 3"/>
          <p:cNvSpPr>
            <a:spLocks noGrp="1"/>
          </p:cNvSpPr>
          <p:nvPr>
            <p:ph type="ftr" sz="quarter" idx="11"/>
          </p:nvPr>
        </p:nvSpPr>
        <p:spPr/>
        <p:txBody>
          <a:bodyPr/>
          <a:lstStyle/>
          <a:p>
            <a:r>
              <a:rPr lang="en-US" smtClean="0">
                <a:solidFill>
                  <a:prstClr val="black">
                    <a:tint val="75000"/>
                  </a:prstClr>
                </a:solidFill>
              </a:rPr>
              <a:t>Hartmut F.-W. Sadrozinski, Ultra-Fast Silicon Detectors. CPAD</a:t>
            </a: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CD85606-AB09-4319-A1CE-0651B3692C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606372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solidFill>
                <a:prstClr val="black">
                  <a:tint val="75000"/>
                </a:prstClr>
              </a:solidFill>
            </a:endParaRPr>
          </a:p>
        </p:txBody>
      </p:sp>
      <p:sp>
        <p:nvSpPr>
          <p:cNvPr id="4" name="Footer Placeholder 3"/>
          <p:cNvSpPr>
            <a:spLocks noGrp="1"/>
          </p:cNvSpPr>
          <p:nvPr>
            <p:ph type="ftr" sz="quarter" idx="11"/>
          </p:nvPr>
        </p:nvSpPr>
        <p:spPr/>
        <p:txBody>
          <a:bodyPr/>
          <a:lstStyle/>
          <a:p>
            <a:r>
              <a:rPr lang="en-US" smtClean="0">
                <a:solidFill>
                  <a:prstClr val="black">
                    <a:tint val="75000"/>
                  </a:prstClr>
                </a:solidFill>
              </a:rPr>
              <a:t>Hartmut F.-W. Sadrozinski, Ultra-Fast Silicon Detectors. CPAD</a:t>
            </a: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CD85606-AB09-4319-A1CE-0651B3692C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33012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solidFill>
                <a:prstClr val="black">
                  <a:tint val="75000"/>
                </a:prstClr>
              </a:solidFill>
            </a:endParaRPr>
          </a:p>
        </p:txBody>
      </p:sp>
      <p:sp>
        <p:nvSpPr>
          <p:cNvPr id="4" name="Footer Placeholder 3"/>
          <p:cNvSpPr>
            <a:spLocks noGrp="1"/>
          </p:cNvSpPr>
          <p:nvPr>
            <p:ph type="ftr" sz="quarter" idx="11"/>
          </p:nvPr>
        </p:nvSpPr>
        <p:spPr/>
        <p:txBody>
          <a:bodyPr/>
          <a:lstStyle/>
          <a:p>
            <a:r>
              <a:rPr lang="en-US" smtClean="0">
                <a:solidFill>
                  <a:prstClr val="black">
                    <a:tint val="75000"/>
                  </a:prstClr>
                </a:solidFill>
              </a:rPr>
              <a:t>Hartmut F.-W. Sadrozinski, Ultra-Fast Silicon Detectors. CPAD</a:t>
            </a: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CD85606-AB09-4319-A1CE-0651B3692C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566377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solidFill>
                <a:prstClr val="black">
                  <a:tint val="75000"/>
                </a:prstClr>
              </a:solidFill>
            </a:endParaRPr>
          </a:p>
        </p:txBody>
      </p:sp>
      <p:sp>
        <p:nvSpPr>
          <p:cNvPr id="4" name="Footer Placeholder 3"/>
          <p:cNvSpPr>
            <a:spLocks noGrp="1"/>
          </p:cNvSpPr>
          <p:nvPr>
            <p:ph type="ftr" sz="quarter" idx="11"/>
          </p:nvPr>
        </p:nvSpPr>
        <p:spPr/>
        <p:txBody>
          <a:bodyPr/>
          <a:lstStyle/>
          <a:p>
            <a:r>
              <a:rPr lang="en-US" smtClean="0">
                <a:solidFill>
                  <a:prstClr val="black">
                    <a:tint val="75000"/>
                  </a:prstClr>
                </a:solidFill>
              </a:rPr>
              <a:t>Hartmut F.-W. Sadrozinski, Ultra-Fast Silicon Detectors. CPAD</a:t>
            </a: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CD85606-AB09-4319-A1CE-0651B3692C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26238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solidFill>
                <a:prstClr val="black">
                  <a:tint val="75000"/>
                </a:prstClr>
              </a:solidFill>
            </a:endParaRPr>
          </a:p>
        </p:txBody>
      </p:sp>
      <p:sp>
        <p:nvSpPr>
          <p:cNvPr id="4" name="Footer Placeholder 3"/>
          <p:cNvSpPr>
            <a:spLocks noGrp="1"/>
          </p:cNvSpPr>
          <p:nvPr>
            <p:ph type="ftr" sz="quarter" idx="11"/>
          </p:nvPr>
        </p:nvSpPr>
        <p:spPr/>
        <p:txBody>
          <a:bodyPr/>
          <a:lstStyle/>
          <a:p>
            <a:r>
              <a:rPr lang="en-US" smtClean="0">
                <a:solidFill>
                  <a:prstClr val="black">
                    <a:tint val="75000"/>
                  </a:prstClr>
                </a:solidFill>
              </a:rPr>
              <a:t>Hartmut F.-W. Sadrozinski, Ultra-Fast Silicon Detectors. CPAD</a:t>
            </a: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CD85606-AB09-4319-A1CE-0651B3692C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3136955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gif"/><Relationship Id="rId4" Type="http://schemas.openxmlformats.org/officeDocument/2006/relationships/image" Target="../media/image1.wm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slideLayout" Target="../slideLayouts/slideLayout15.xml"/><Relationship Id="rId18" Type="http://schemas.openxmlformats.org/officeDocument/2006/relationships/slideLayout" Target="../slideLayouts/slideLayout20.xml"/><Relationship Id="rId26" Type="http://schemas.openxmlformats.org/officeDocument/2006/relationships/theme" Target="../theme/theme2.xml"/><Relationship Id="rId3" Type="http://schemas.openxmlformats.org/officeDocument/2006/relationships/slideLayout" Target="../slideLayouts/slideLayout5.xml"/><Relationship Id="rId21" Type="http://schemas.openxmlformats.org/officeDocument/2006/relationships/slideLayout" Target="../slideLayouts/slideLayout23.xml"/><Relationship Id="rId7" Type="http://schemas.openxmlformats.org/officeDocument/2006/relationships/slideLayout" Target="../slideLayouts/slideLayout9.xml"/><Relationship Id="rId12" Type="http://schemas.openxmlformats.org/officeDocument/2006/relationships/slideLayout" Target="../slideLayouts/slideLayout14.xml"/><Relationship Id="rId17" Type="http://schemas.openxmlformats.org/officeDocument/2006/relationships/slideLayout" Target="../slideLayouts/slideLayout19.xml"/><Relationship Id="rId25" Type="http://schemas.openxmlformats.org/officeDocument/2006/relationships/slideLayout" Target="../slideLayouts/slideLayout27.xml"/><Relationship Id="rId2" Type="http://schemas.openxmlformats.org/officeDocument/2006/relationships/slideLayout" Target="../slideLayouts/slideLayout4.xml"/><Relationship Id="rId16" Type="http://schemas.openxmlformats.org/officeDocument/2006/relationships/slideLayout" Target="../slideLayouts/slideLayout18.xml"/><Relationship Id="rId20" Type="http://schemas.openxmlformats.org/officeDocument/2006/relationships/slideLayout" Target="../slideLayouts/slideLayout22.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24" Type="http://schemas.openxmlformats.org/officeDocument/2006/relationships/slideLayout" Target="../slideLayouts/slideLayout26.xml"/><Relationship Id="rId5" Type="http://schemas.openxmlformats.org/officeDocument/2006/relationships/slideLayout" Target="../slideLayouts/slideLayout7.xml"/><Relationship Id="rId15" Type="http://schemas.openxmlformats.org/officeDocument/2006/relationships/slideLayout" Target="../slideLayouts/slideLayout17.xml"/><Relationship Id="rId23" Type="http://schemas.openxmlformats.org/officeDocument/2006/relationships/slideLayout" Target="../slideLayouts/slideLayout25.xml"/><Relationship Id="rId10" Type="http://schemas.openxmlformats.org/officeDocument/2006/relationships/slideLayout" Target="../slideLayouts/slideLayout12.xml"/><Relationship Id="rId19" Type="http://schemas.openxmlformats.org/officeDocument/2006/relationships/slideLayout" Target="../slideLayouts/slideLayout21.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slideLayout" Target="../slideLayouts/slideLayout16.xml"/><Relationship Id="rId22" Type="http://schemas.openxmlformats.org/officeDocument/2006/relationships/slideLayout" Target="../slideLayouts/slideLayout2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theme" Target="../theme/theme3.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45000">
              <a:schemeClr val="folHlink"/>
            </a:gs>
            <a:gs pos="100000">
              <a:schemeClr val="accent1"/>
            </a:gs>
          </a:gsLst>
          <a:lin ang="2700000" scaled="1"/>
          <a:tileRect/>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Titolo slide</a:t>
            </a:r>
            <a:endParaRPr lang="it-IT" smtClean="0"/>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1030" name="Rectangle 6"/>
          <p:cNvSpPr>
            <a:spLocks noGrp="1" noChangeArrowheads="1"/>
          </p:cNvSpPr>
          <p:nvPr>
            <p:ph type="sldNum" sz="quarter" idx="4"/>
          </p:nvPr>
        </p:nvSpPr>
        <p:spPr bwMode="auto">
          <a:xfrm>
            <a:off x="6553200" y="647065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auto">
              <a:spcBef>
                <a:spcPts val="0"/>
              </a:spcBef>
              <a:spcAft>
                <a:spcPts val="0"/>
              </a:spcAft>
            </a:pPr>
            <a:r>
              <a:rPr lang="it-IT">
                <a:solidFill>
                  <a:srgbClr val="000000"/>
                </a:solidFill>
                <a:latin typeface="Arial"/>
                <a:cs typeface="+mn-cs"/>
              </a:rPr>
              <a:t> </a:t>
            </a:r>
            <a:fld id="{1EAF2F00-D2B1-4248-9211-E700BF778679}" type="slidenum">
              <a:rPr lang="it-IT">
                <a:solidFill>
                  <a:srgbClr val="005CAB"/>
                </a:solidFill>
                <a:latin typeface="Arial"/>
                <a:cs typeface="+mn-cs"/>
              </a:rPr>
              <a:pPr fontAlgn="auto">
                <a:spcBef>
                  <a:spcPts val="0"/>
                </a:spcBef>
                <a:spcAft>
                  <a:spcPts val="0"/>
                </a:spcAft>
              </a:pPr>
              <a:t>‹#›</a:t>
            </a:fld>
            <a:endParaRPr lang="it-IT">
              <a:solidFill>
                <a:srgbClr val="005CAB"/>
              </a:solidFill>
              <a:latin typeface="Arial"/>
              <a:cs typeface="+mn-cs"/>
            </a:endParaRPr>
          </a:p>
        </p:txBody>
      </p:sp>
      <p:pic>
        <p:nvPicPr>
          <p:cNvPr id="1031" name="Picture 7"/>
          <p:cNvPicPr>
            <a:picLocks noChangeAspect="1" noChangeArrowheads="1"/>
          </p:cNvPicPr>
          <p:nvPr userDrawn="1"/>
        </p:nvPicPr>
        <p:blipFill>
          <a:blip r:embed="rId4" cstate="print"/>
          <a:srcRect/>
          <a:stretch>
            <a:fillRect/>
          </a:stretch>
        </p:blipFill>
        <p:spPr bwMode="auto">
          <a:xfrm>
            <a:off x="304800" y="304800"/>
            <a:ext cx="685800" cy="581025"/>
          </a:xfrm>
          <a:prstGeom prst="rect">
            <a:avLst/>
          </a:prstGeom>
          <a:noFill/>
        </p:spPr>
      </p:pic>
      <p:sp>
        <p:nvSpPr>
          <p:cNvPr id="1032" name="Rectangle 8"/>
          <p:cNvSpPr>
            <a:spLocks noChangeArrowheads="1"/>
          </p:cNvSpPr>
          <p:nvPr userDrawn="1"/>
        </p:nvSpPr>
        <p:spPr bwMode="auto">
          <a:xfrm>
            <a:off x="304800" y="6705600"/>
            <a:ext cx="8839200" cy="152400"/>
          </a:xfrm>
          <a:prstGeom prst="rect">
            <a:avLst/>
          </a:prstGeom>
          <a:gradFill rotWithShape="0">
            <a:gsLst>
              <a:gs pos="0">
                <a:srgbClr val="005296"/>
              </a:gs>
              <a:gs pos="100000">
                <a:srgbClr val="00305C"/>
              </a:gs>
            </a:gsLst>
            <a:lin ang="0" scaled="1"/>
          </a:gradFill>
          <a:ln w="9525">
            <a:noFill/>
            <a:miter lim="800000"/>
            <a:headEnd/>
            <a:tailEnd/>
          </a:ln>
          <a:effectLst/>
        </p:spPr>
        <p:txBody>
          <a:bodyPr wrap="none" anchor="ctr"/>
          <a:lstStyle/>
          <a:p>
            <a:pPr algn="l" fontAlgn="auto">
              <a:spcBef>
                <a:spcPts val="0"/>
              </a:spcBef>
              <a:spcAft>
                <a:spcPts val="0"/>
              </a:spcAft>
            </a:pPr>
            <a:endParaRPr lang="it-IT">
              <a:solidFill>
                <a:srgbClr val="000000"/>
              </a:solidFill>
              <a:latin typeface="Arial"/>
              <a:cs typeface="+mn-cs"/>
            </a:endParaRPr>
          </a:p>
        </p:txBody>
      </p:sp>
      <p:sp>
        <p:nvSpPr>
          <p:cNvPr id="1033" name="Rectangle 9"/>
          <p:cNvSpPr>
            <a:spLocks noChangeArrowheads="1"/>
          </p:cNvSpPr>
          <p:nvPr userDrawn="1"/>
        </p:nvSpPr>
        <p:spPr bwMode="auto">
          <a:xfrm>
            <a:off x="304800" y="0"/>
            <a:ext cx="8839200" cy="228600"/>
          </a:xfrm>
          <a:prstGeom prst="rect">
            <a:avLst/>
          </a:prstGeom>
          <a:gradFill rotWithShape="0">
            <a:gsLst>
              <a:gs pos="0">
                <a:srgbClr val="005296"/>
              </a:gs>
              <a:gs pos="100000">
                <a:srgbClr val="00305C"/>
              </a:gs>
            </a:gsLst>
            <a:lin ang="0" scaled="1"/>
          </a:gradFill>
          <a:ln w="9525">
            <a:noFill/>
            <a:miter lim="800000"/>
            <a:headEnd/>
            <a:tailEnd/>
          </a:ln>
          <a:effectLst/>
        </p:spPr>
        <p:txBody>
          <a:bodyPr wrap="none" anchor="ctr"/>
          <a:lstStyle/>
          <a:p>
            <a:pPr fontAlgn="auto">
              <a:spcBef>
                <a:spcPts val="0"/>
              </a:spcBef>
              <a:spcAft>
                <a:spcPts val="0"/>
              </a:spcAft>
            </a:pPr>
            <a:endParaRPr lang="it-IT">
              <a:solidFill>
                <a:srgbClr val="005CAB"/>
              </a:solidFill>
              <a:latin typeface="Times" pitchFamily="18" charset="0"/>
              <a:cs typeface="+mn-cs"/>
            </a:endParaRPr>
          </a:p>
        </p:txBody>
      </p:sp>
      <p:pic>
        <p:nvPicPr>
          <p:cNvPr id="9" name="Picture 2" descr="C:\Users\piemonte\AppData\Local\Temp\wzcd24\SRS\COLORE\MARCHIO.gif"/>
          <p:cNvPicPr>
            <a:picLocks noChangeAspect="1" noChangeArrowheads="1"/>
          </p:cNvPicPr>
          <p:nvPr userDrawn="1"/>
        </p:nvPicPr>
        <p:blipFill>
          <a:blip r:embed="rId5" cstate="print"/>
          <a:srcRect/>
          <a:stretch>
            <a:fillRect/>
          </a:stretch>
        </p:blipFill>
        <p:spPr bwMode="auto">
          <a:xfrm>
            <a:off x="7740870" y="275689"/>
            <a:ext cx="1255816" cy="576000"/>
          </a:xfrm>
          <a:prstGeom prst="rect">
            <a:avLst/>
          </a:prstGeom>
          <a:noFill/>
        </p:spPr>
      </p:pic>
    </p:spTree>
    <p:extLst>
      <p:ext uri="{BB962C8B-B14F-4D97-AF65-F5344CB8AC3E}">
        <p14:creationId xmlns:p14="http://schemas.microsoft.com/office/powerpoint/2010/main" val="1579518770"/>
      </p:ext>
    </p:extLst>
  </p:cSld>
  <p:clrMap bg1="lt1" tx1="dk1" bg2="lt2" tx2="dk2" accent1="accent1" accent2="accent2" accent3="accent3" accent4="accent4" accent5="accent5" accent6="accent6" hlink="hlink" folHlink="folHlink"/>
  <p:sldLayoutIdLst>
    <p:sldLayoutId id="2147483702" r:id="rId1"/>
    <p:sldLayoutId id="2147483703" r:id="rId2"/>
  </p:sldLayoutIdLst>
  <p:timing>
    <p:tnLst>
      <p:par>
        <p:cTn id="1" dur="indefinite" restart="never" nodeType="tmRoot"/>
      </p:par>
    </p:tnLst>
  </p:timing>
  <p:hf hdr="0" dt="0"/>
  <p:txStyles>
    <p:titleStyle>
      <a:lvl1pPr algn="ctr" rtl="0" eaLnBrk="0" fontAlgn="base" hangingPunct="0">
        <a:spcBef>
          <a:spcPct val="0"/>
        </a:spcBef>
        <a:spcAft>
          <a:spcPct val="0"/>
        </a:spcAft>
        <a:defRPr sz="3600">
          <a:solidFill>
            <a:srgbClr val="005CAB"/>
          </a:solidFill>
          <a:latin typeface="+mj-lt"/>
          <a:ea typeface="+mj-ea"/>
          <a:cs typeface="+mj-cs"/>
        </a:defRPr>
      </a:lvl1pPr>
      <a:lvl2pPr algn="ctr" rtl="0" eaLnBrk="0" fontAlgn="base" hangingPunct="0">
        <a:spcBef>
          <a:spcPct val="0"/>
        </a:spcBef>
        <a:spcAft>
          <a:spcPct val="0"/>
        </a:spcAft>
        <a:defRPr sz="3600">
          <a:solidFill>
            <a:srgbClr val="005CAB"/>
          </a:solidFill>
          <a:latin typeface="Arial" charset="0"/>
        </a:defRPr>
      </a:lvl2pPr>
      <a:lvl3pPr algn="ctr" rtl="0" eaLnBrk="0" fontAlgn="base" hangingPunct="0">
        <a:spcBef>
          <a:spcPct val="0"/>
        </a:spcBef>
        <a:spcAft>
          <a:spcPct val="0"/>
        </a:spcAft>
        <a:defRPr sz="3600">
          <a:solidFill>
            <a:srgbClr val="005CAB"/>
          </a:solidFill>
          <a:latin typeface="Arial" charset="0"/>
        </a:defRPr>
      </a:lvl3pPr>
      <a:lvl4pPr algn="ctr" rtl="0" eaLnBrk="0" fontAlgn="base" hangingPunct="0">
        <a:spcBef>
          <a:spcPct val="0"/>
        </a:spcBef>
        <a:spcAft>
          <a:spcPct val="0"/>
        </a:spcAft>
        <a:defRPr sz="3600">
          <a:solidFill>
            <a:srgbClr val="005CAB"/>
          </a:solidFill>
          <a:latin typeface="Arial" charset="0"/>
        </a:defRPr>
      </a:lvl4pPr>
      <a:lvl5pPr algn="ctr" rtl="0" eaLnBrk="0" fontAlgn="base" hangingPunct="0">
        <a:spcBef>
          <a:spcPct val="0"/>
        </a:spcBef>
        <a:spcAft>
          <a:spcPct val="0"/>
        </a:spcAft>
        <a:defRPr sz="3600">
          <a:solidFill>
            <a:srgbClr val="005CAB"/>
          </a:solidFill>
          <a:latin typeface="Arial" charset="0"/>
        </a:defRPr>
      </a:lvl5pPr>
      <a:lvl6pPr marL="457200" algn="ctr" rtl="0" eaLnBrk="0" fontAlgn="base" hangingPunct="0">
        <a:spcBef>
          <a:spcPct val="0"/>
        </a:spcBef>
        <a:spcAft>
          <a:spcPct val="0"/>
        </a:spcAft>
        <a:defRPr sz="3600">
          <a:solidFill>
            <a:srgbClr val="005CAB"/>
          </a:solidFill>
          <a:latin typeface="Arial" charset="0"/>
        </a:defRPr>
      </a:lvl6pPr>
      <a:lvl7pPr marL="914400" algn="ctr" rtl="0" eaLnBrk="0" fontAlgn="base" hangingPunct="0">
        <a:spcBef>
          <a:spcPct val="0"/>
        </a:spcBef>
        <a:spcAft>
          <a:spcPct val="0"/>
        </a:spcAft>
        <a:defRPr sz="3600">
          <a:solidFill>
            <a:srgbClr val="005CAB"/>
          </a:solidFill>
          <a:latin typeface="Arial" charset="0"/>
        </a:defRPr>
      </a:lvl7pPr>
      <a:lvl8pPr marL="1371600" algn="ctr" rtl="0" eaLnBrk="0" fontAlgn="base" hangingPunct="0">
        <a:spcBef>
          <a:spcPct val="0"/>
        </a:spcBef>
        <a:spcAft>
          <a:spcPct val="0"/>
        </a:spcAft>
        <a:defRPr sz="3600">
          <a:solidFill>
            <a:srgbClr val="005CAB"/>
          </a:solidFill>
          <a:latin typeface="Arial" charset="0"/>
        </a:defRPr>
      </a:lvl8pPr>
      <a:lvl9pPr marL="1828800" algn="ctr" rtl="0" eaLnBrk="0" fontAlgn="base" hangingPunct="0">
        <a:spcBef>
          <a:spcPct val="0"/>
        </a:spcBef>
        <a:spcAft>
          <a:spcPct val="0"/>
        </a:spcAft>
        <a:defRPr sz="3600">
          <a:solidFill>
            <a:srgbClr val="005CAB"/>
          </a:solidFill>
          <a:latin typeface="Arial"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eaLnBrk="0" fontAlgn="base" hangingPunct="0">
        <a:spcBef>
          <a:spcPct val="20000"/>
        </a:spcBef>
        <a:spcAft>
          <a:spcPct val="0"/>
        </a:spcAft>
        <a:buChar char="»"/>
        <a:defRPr sz="1600">
          <a:solidFill>
            <a:schemeClr val="tx1"/>
          </a:solidFill>
          <a:latin typeface="+mn-lt"/>
        </a:defRPr>
      </a:lvl6pPr>
      <a:lvl7pPr marL="2971800" indent="-228600" algn="l" rtl="0" eaLnBrk="0" fontAlgn="base" hangingPunct="0">
        <a:spcBef>
          <a:spcPct val="20000"/>
        </a:spcBef>
        <a:spcAft>
          <a:spcPct val="0"/>
        </a:spcAft>
        <a:buChar char="»"/>
        <a:defRPr sz="1600">
          <a:solidFill>
            <a:schemeClr val="tx1"/>
          </a:solidFill>
          <a:latin typeface="+mn-lt"/>
        </a:defRPr>
      </a:lvl7pPr>
      <a:lvl8pPr marL="3429000" indent="-228600" algn="l" rtl="0" eaLnBrk="0" fontAlgn="base" hangingPunct="0">
        <a:spcBef>
          <a:spcPct val="20000"/>
        </a:spcBef>
        <a:spcAft>
          <a:spcPct val="0"/>
        </a:spcAft>
        <a:buChar char="»"/>
        <a:defRPr sz="1600">
          <a:solidFill>
            <a:schemeClr val="tx1"/>
          </a:solidFill>
          <a:latin typeface="+mn-lt"/>
        </a:defRPr>
      </a:lvl8pPr>
      <a:lvl9pPr marL="3886200" indent="-228600" algn="l" rtl="0" eaLnBrk="0" fontAlgn="base" hangingPunct="0">
        <a:spcBef>
          <a:spcPct val="20000"/>
        </a:spcBef>
        <a:spcAft>
          <a:spcPct val="0"/>
        </a:spcAft>
        <a:buChar char="»"/>
        <a:defRPr sz="16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Calibri"/>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r>
              <a:rPr lang="en-US" smtClean="0">
                <a:solidFill>
                  <a:prstClr val="black">
                    <a:tint val="75000"/>
                  </a:prstClr>
                </a:solidFill>
                <a:latin typeface="Calibri"/>
                <a:cs typeface="+mn-cs"/>
              </a:rPr>
              <a:t>Hartmut F.-W. Sadrozinski, Ultra-Fast Silicon Detectors. CPAD</a:t>
            </a:r>
            <a:endParaRPr lang="en-US">
              <a:solidFill>
                <a:prstClr val="black">
                  <a:tint val="75000"/>
                </a:prstClr>
              </a:solidFill>
              <a:latin typeface="Calibri"/>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5CD85606-AB09-4319-A1CE-0651B3692C3F}" type="slidenum">
              <a:rPr lang="en-US" smtClean="0">
                <a:solidFill>
                  <a:prstClr val="black">
                    <a:tint val="75000"/>
                  </a:prstClr>
                </a:solidFill>
                <a:latin typeface="Calibri"/>
                <a:cs typeface="+mn-cs"/>
              </a:rPr>
              <a:pPr fontAlgn="auto">
                <a:spcBef>
                  <a:spcPts val="0"/>
                </a:spcBef>
                <a:spcAft>
                  <a:spcPts val="0"/>
                </a:spcAft>
              </a:pPr>
              <a:t>‹#›</a:t>
            </a:fld>
            <a:endParaRPr lang="en-US">
              <a:solidFill>
                <a:prstClr val="black">
                  <a:tint val="75000"/>
                </a:prstClr>
              </a:solidFill>
              <a:latin typeface="Calibri"/>
              <a:cs typeface="+mn-cs"/>
            </a:endParaRPr>
          </a:p>
        </p:txBody>
      </p:sp>
    </p:spTree>
    <p:extLst>
      <p:ext uri="{BB962C8B-B14F-4D97-AF65-F5344CB8AC3E}">
        <p14:creationId xmlns:p14="http://schemas.microsoft.com/office/powerpoint/2010/main" val="3182853404"/>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 id="2147483731" r:id="rId12"/>
    <p:sldLayoutId id="2147483732" r:id="rId13"/>
    <p:sldLayoutId id="2147483733" r:id="rId14"/>
    <p:sldLayoutId id="2147483734" r:id="rId15"/>
    <p:sldLayoutId id="2147483735" r:id="rId16"/>
    <p:sldLayoutId id="2147483736" r:id="rId17"/>
    <p:sldLayoutId id="2147483737" r:id="rId18"/>
    <p:sldLayoutId id="2147483738" r:id="rId19"/>
    <p:sldLayoutId id="2147483739" r:id="rId20"/>
    <p:sldLayoutId id="2147483740" r:id="rId21"/>
    <p:sldLayoutId id="2147483742" r:id="rId22"/>
    <p:sldLayoutId id="2147483743" r:id="rId23"/>
    <p:sldLayoutId id="2147483757" r:id="rId24"/>
    <p:sldLayoutId id="2147483758" r:id="rId25"/>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Hartmut F.-W. Sadrozinski, Ultra-Fast Silicon Detectors. CPAD</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5DAEA35-9EDD-41E2-AE5A-624675768567}" type="slidenum">
              <a:rPr lang="en-US" smtClean="0"/>
              <a:t>‹#›</a:t>
            </a:fld>
            <a:endParaRPr lang="en-US"/>
          </a:p>
        </p:txBody>
      </p:sp>
    </p:spTree>
    <p:extLst>
      <p:ext uri="{BB962C8B-B14F-4D97-AF65-F5344CB8AC3E}">
        <p14:creationId xmlns:p14="http://schemas.microsoft.com/office/powerpoint/2010/main" val="3991896220"/>
      </p:ext>
    </p:extLst>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2.bin"/><Relationship Id="rId7" Type="http://schemas.openxmlformats.org/officeDocument/2006/relationships/image" Target="../media/image27.tiff"/><Relationship Id="rId2" Type="http://schemas.openxmlformats.org/officeDocument/2006/relationships/slideLayout" Target="../slideLayouts/slideLayout25.xml"/><Relationship Id="rId1" Type="http://schemas.openxmlformats.org/officeDocument/2006/relationships/vmlDrawing" Target="../drawings/vmlDrawing2.vml"/><Relationship Id="rId6" Type="http://schemas.openxmlformats.org/officeDocument/2006/relationships/image" Target="../media/image26.wmf"/><Relationship Id="rId5" Type="http://schemas.openxmlformats.org/officeDocument/2006/relationships/oleObject" Target="../embeddings/oleObject3.bin"/><Relationship Id="rId4" Type="http://schemas.openxmlformats.org/officeDocument/2006/relationships/image" Target="../media/image25.wmf"/></Relationships>
</file>

<file path=ppt/slides/_rels/slide1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slideLayout" Target="../slideLayouts/slideLayout25.xml"/><Relationship Id="rId1" Type="http://schemas.openxmlformats.org/officeDocument/2006/relationships/vmlDrawing" Target="../drawings/vmlDrawing3.vml"/><Relationship Id="rId5" Type="http://schemas.openxmlformats.org/officeDocument/2006/relationships/image" Target="../media/image28.wmf"/><Relationship Id="rId4" Type="http://schemas.openxmlformats.org/officeDocument/2006/relationships/oleObject" Target="../embeddings/oleObject4.bin"/></Relationships>
</file>

<file path=ppt/slides/_rels/slide1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image" Target="../media/image31.png"/><Relationship Id="rId1" Type="http://schemas.openxmlformats.org/officeDocument/2006/relationships/slideLayout" Target="../slideLayouts/slideLayout25.xml"/><Relationship Id="rId4" Type="http://schemas.openxmlformats.org/officeDocument/2006/relationships/image" Target="../media/image33.png"/></Relationships>
</file>

<file path=ppt/slides/_rels/slide1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5.xml"/></Relationships>
</file>

<file path=ppt/slides/_rels/slide1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5.xml"/><Relationship Id="rId5" Type="http://schemas.openxmlformats.org/officeDocument/2006/relationships/image" Target="../media/image41.png"/><Relationship Id="rId4" Type="http://schemas.openxmlformats.org/officeDocument/2006/relationships/image" Target="../media/image40.png"/></Relationships>
</file>

<file path=ppt/slides/_rels/slide18.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5.xml"/></Relationships>
</file>

<file path=ppt/slides/_rels/slide19.xml.rels><?xml version="1.0" encoding="UTF-8" standalone="yes"?>
<Relationships xmlns="http://schemas.openxmlformats.org/package/2006/relationships"><Relationship Id="rId3" Type="http://schemas.openxmlformats.org/officeDocument/2006/relationships/image" Target="../media/image44.tiff"/><Relationship Id="rId2" Type="http://schemas.openxmlformats.org/officeDocument/2006/relationships/image" Target="../media/image43.tiff"/><Relationship Id="rId1" Type="http://schemas.openxmlformats.org/officeDocument/2006/relationships/slideLayout" Target="../slideLayouts/slideLayout25.xml"/><Relationship Id="rId4" Type="http://schemas.openxmlformats.org/officeDocument/2006/relationships/image" Target="../media/image4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6.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png"/><Relationship Id="rId1" Type="http://schemas.openxmlformats.org/officeDocument/2006/relationships/slideLayout" Target="../slideLayouts/slideLayout25.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s>
</file>

<file path=ppt/slides/_rels/slide27.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emf"/><Relationship Id="rId1" Type="http://schemas.openxmlformats.org/officeDocument/2006/relationships/slideLayout" Target="../slideLayouts/slideLayout2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5.xml"/><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5.xml"/><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25.xml"/><Relationship Id="rId5" Type="http://schemas.openxmlformats.org/officeDocument/2006/relationships/image" Target="../media/image11.png"/><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3" Type="http://schemas.openxmlformats.org/officeDocument/2006/relationships/image" Target="../media/image18.emf"/><Relationship Id="rId7" Type="http://schemas.openxmlformats.org/officeDocument/2006/relationships/image" Target="../media/image17.wmf"/><Relationship Id="rId2" Type="http://schemas.openxmlformats.org/officeDocument/2006/relationships/slideLayout" Target="../slideLayouts/slideLayout25.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20.png"/><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5.xml"/><Relationship Id="rId5" Type="http://schemas.openxmlformats.org/officeDocument/2006/relationships/image" Target="../media/image24.png"/><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66391" y="0"/>
            <a:ext cx="8153400" cy="769441"/>
          </a:xfrm>
          <a:prstGeom prst="rect">
            <a:avLst/>
          </a:prstGeom>
          <a:noFill/>
        </p:spPr>
        <p:txBody>
          <a:bodyPr wrap="square">
            <a:spAutoFit/>
          </a:bodyPr>
          <a:lstStyle/>
          <a:p>
            <a:r>
              <a:rPr lang="en-US" sz="4400" b="1" dirty="0" smtClean="0">
                <a:solidFill>
                  <a:schemeClr val="tx2"/>
                </a:solidFill>
              </a:rPr>
              <a:t>Ultra-Fast Silicon Detectors</a:t>
            </a:r>
            <a:endParaRPr lang="en-US" sz="4400" b="1" dirty="0">
              <a:solidFill>
                <a:schemeClr val="tx2"/>
              </a:solidFill>
            </a:endParaRPr>
          </a:p>
        </p:txBody>
      </p:sp>
      <p:sp>
        <p:nvSpPr>
          <p:cNvPr id="7" name="Rectangle 6"/>
          <p:cNvSpPr/>
          <p:nvPr/>
        </p:nvSpPr>
        <p:spPr>
          <a:xfrm>
            <a:off x="1981200" y="4495800"/>
            <a:ext cx="6553200" cy="1569660"/>
          </a:xfrm>
          <a:prstGeom prst="rect">
            <a:avLst/>
          </a:prstGeom>
          <a:noFill/>
        </p:spPr>
        <p:txBody>
          <a:bodyPr wrap="square">
            <a:spAutoFit/>
          </a:bodyPr>
          <a:lstStyle/>
          <a:p>
            <a:pPr marL="342900" indent="-342900" algn="l">
              <a:buFont typeface="Arial" panose="020B0604020202020204" pitchFamily="34" charset="0"/>
              <a:buChar char="•"/>
            </a:pPr>
            <a:r>
              <a:rPr lang="en-US" sz="2400" kern="0" dirty="0">
                <a:solidFill>
                  <a:schemeClr val="tx2"/>
                </a:solidFill>
                <a:latin typeface="Arial"/>
              </a:rPr>
              <a:t>Applications</a:t>
            </a:r>
          </a:p>
          <a:p>
            <a:pPr marL="342900" indent="-342900" algn="l">
              <a:buFont typeface="Arial" panose="020B0604020202020204" pitchFamily="34" charset="0"/>
              <a:buChar char="•"/>
            </a:pPr>
            <a:r>
              <a:rPr lang="en-US" sz="2400" kern="0" dirty="0" smtClean="0">
                <a:solidFill>
                  <a:schemeClr val="tx2"/>
                </a:solidFill>
                <a:latin typeface="Arial"/>
              </a:rPr>
              <a:t>Principle of UFSD</a:t>
            </a:r>
          </a:p>
          <a:p>
            <a:pPr marL="342900" indent="-342900" algn="l">
              <a:buFont typeface="Arial" panose="020B0604020202020204" pitchFamily="34" charset="0"/>
              <a:buChar char="•"/>
            </a:pPr>
            <a:r>
              <a:rPr lang="en-US" sz="2400" kern="0" dirty="0" smtClean="0">
                <a:solidFill>
                  <a:schemeClr val="tx2"/>
                </a:solidFill>
                <a:latin typeface="Arial"/>
              </a:rPr>
              <a:t>Time resolution</a:t>
            </a:r>
          </a:p>
          <a:p>
            <a:pPr marL="342900" indent="-342900" algn="l">
              <a:buFont typeface="Arial" panose="020B0604020202020204" pitchFamily="34" charset="0"/>
              <a:buChar char="•"/>
            </a:pPr>
            <a:r>
              <a:rPr lang="en-US" sz="2400" kern="0" dirty="0" smtClean="0">
                <a:solidFill>
                  <a:schemeClr val="tx2"/>
                </a:solidFill>
                <a:latin typeface="Arial"/>
              </a:rPr>
              <a:t>Segmented UFSD</a:t>
            </a:r>
          </a:p>
        </p:txBody>
      </p:sp>
      <p:sp>
        <p:nvSpPr>
          <p:cNvPr id="2" name="Slide Number Placeholder 1"/>
          <p:cNvSpPr>
            <a:spLocks noGrp="1"/>
          </p:cNvSpPr>
          <p:nvPr>
            <p:ph type="sldNum" sz="quarter" idx="12"/>
          </p:nvPr>
        </p:nvSpPr>
        <p:spPr/>
        <p:txBody>
          <a:bodyPr/>
          <a:lstStyle/>
          <a:p>
            <a:pPr algn="l"/>
            <a:fld id="{D42BACD5-DBBC-4041-9454-70A8D25A0F7B}" type="slidenum">
              <a:rPr lang="en-US" smtClean="0">
                <a:solidFill>
                  <a:srgbClr val="4F81BD"/>
                </a:solidFill>
              </a:rPr>
              <a:pPr algn="l"/>
              <a:t>1</a:t>
            </a:fld>
            <a:endParaRPr lang="en-US" dirty="0">
              <a:solidFill>
                <a:srgbClr val="4F81BD"/>
              </a:solidFill>
            </a:endParaRPr>
          </a:p>
        </p:txBody>
      </p:sp>
      <p:sp>
        <p:nvSpPr>
          <p:cNvPr id="3" name="Footer Placeholder 2"/>
          <p:cNvSpPr>
            <a:spLocks noGrp="1"/>
          </p:cNvSpPr>
          <p:nvPr>
            <p:ph type="ftr" sz="quarter" idx="14"/>
          </p:nvPr>
        </p:nvSpPr>
        <p:spPr>
          <a:xfrm rot="16200000">
            <a:off x="-2696203" y="3369840"/>
            <a:ext cx="5638800" cy="270719"/>
          </a:xfrm>
        </p:spPr>
        <p:txBody>
          <a:bodyPr/>
          <a:lstStyle/>
          <a:p>
            <a:r>
              <a:rPr lang="de-DE" smtClean="0">
                <a:solidFill>
                  <a:prstClr val="white">
                    <a:lumMod val="50000"/>
                  </a:prstClr>
                </a:solidFill>
              </a:rPr>
              <a:t>Hartmut F.-W. Sadrozinski, Ultra-Fast Silicon Detectors. CPAD</a:t>
            </a:r>
            <a:endParaRPr lang="en-US" dirty="0">
              <a:solidFill>
                <a:prstClr val="white">
                  <a:lumMod val="50000"/>
                </a:prstClr>
              </a:solidFill>
            </a:endParaRPr>
          </a:p>
        </p:txBody>
      </p:sp>
      <p:sp>
        <p:nvSpPr>
          <p:cNvPr id="4" name="Rectangle 3"/>
          <p:cNvSpPr/>
          <p:nvPr/>
        </p:nvSpPr>
        <p:spPr>
          <a:xfrm>
            <a:off x="399691" y="1295400"/>
            <a:ext cx="8686800" cy="2492990"/>
          </a:xfrm>
          <a:prstGeom prst="rect">
            <a:avLst/>
          </a:prstGeom>
        </p:spPr>
        <p:txBody>
          <a:bodyPr wrap="square">
            <a:spAutoFit/>
          </a:bodyPr>
          <a:lstStyle/>
          <a:p>
            <a:r>
              <a:rPr lang="en-US" sz="2400" b="1" dirty="0">
                <a:solidFill>
                  <a:schemeClr val="tx2"/>
                </a:solidFill>
              </a:rPr>
              <a:t>Hartmut F</a:t>
            </a:r>
            <a:r>
              <a:rPr lang="en-US" sz="2400" b="1" dirty="0" smtClean="0">
                <a:solidFill>
                  <a:schemeClr val="tx2"/>
                </a:solidFill>
              </a:rPr>
              <a:t>.-W</a:t>
            </a:r>
            <a:r>
              <a:rPr lang="en-US" sz="2400" b="1" dirty="0">
                <a:solidFill>
                  <a:schemeClr val="tx2"/>
                </a:solidFill>
              </a:rPr>
              <a:t>. Sadrozinski </a:t>
            </a:r>
            <a:endParaRPr lang="en-US" sz="2400" b="1" dirty="0" smtClean="0">
              <a:solidFill>
                <a:schemeClr val="tx2"/>
              </a:solidFill>
            </a:endParaRPr>
          </a:p>
          <a:p>
            <a:r>
              <a:rPr lang="en-US" i="1" dirty="0">
                <a:solidFill>
                  <a:schemeClr val="tx2"/>
                </a:solidFill>
              </a:rPr>
              <a:t>SCIPP, Univ. of California Santa Cruz, CA 95064, USA</a:t>
            </a:r>
          </a:p>
          <a:p>
            <a:r>
              <a:rPr lang="en-US" dirty="0"/>
              <a:t/>
            </a:r>
            <a:br>
              <a:rPr lang="en-US" dirty="0"/>
            </a:br>
            <a:r>
              <a:rPr lang="en-US" dirty="0" smtClean="0">
                <a:solidFill>
                  <a:schemeClr val="tx2"/>
                </a:solidFill>
              </a:rPr>
              <a:t>for the</a:t>
            </a:r>
          </a:p>
          <a:p>
            <a:endParaRPr lang="en-US" dirty="0" smtClean="0"/>
          </a:p>
          <a:p>
            <a:r>
              <a:rPr lang="en-US" sz="2400" dirty="0" smtClean="0">
                <a:solidFill>
                  <a:schemeClr val="tx2"/>
                </a:solidFill>
              </a:rPr>
              <a:t>UFSD Group</a:t>
            </a:r>
          </a:p>
          <a:p>
            <a:r>
              <a:rPr lang="en-US" dirty="0" smtClean="0">
                <a:solidFill>
                  <a:schemeClr val="tx2"/>
                </a:solidFill>
              </a:rPr>
              <a:t>UCSC – Torino – CNM Barcelona – IJS Ljubljana- LPNHE </a:t>
            </a:r>
            <a:r>
              <a:rPr lang="en-US" dirty="0">
                <a:solidFill>
                  <a:schemeClr val="tx2"/>
                </a:solidFill>
              </a:rPr>
              <a:t/>
            </a:r>
            <a:br>
              <a:rPr lang="en-US" dirty="0">
                <a:solidFill>
                  <a:schemeClr val="tx2"/>
                </a:solidFill>
              </a:rPr>
            </a:br>
            <a:endParaRPr lang="en-US" i="1" dirty="0">
              <a:solidFill>
                <a:schemeClr val="tx2"/>
              </a:solidFill>
            </a:endParaRPr>
          </a:p>
        </p:txBody>
      </p:sp>
    </p:spTree>
    <p:extLst>
      <p:ext uri="{BB962C8B-B14F-4D97-AF65-F5344CB8AC3E}">
        <p14:creationId xmlns:p14="http://schemas.microsoft.com/office/powerpoint/2010/main" val="3240879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04800" y="0"/>
            <a:ext cx="8839200" cy="523220"/>
          </a:xfrm>
          <a:prstGeom prst="rect">
            <a:avLst/>
          </a:prstGeom>
          <a:noFill/>
        </p:spPr>
        <p:txBody>
          <a:bodyPr wrap="square">
            <a:spAutoFit/>
          </a:bodyPr>
          <a:lstStyle/>
          <a:p>
            <a:r>
              <a:rPr lang="en-US" sz="2800" b="1" dirty="0">
                <a:solidFill>
                  <a:schemeClr val="tx2"/>
                </a:solidFill>
                <a:latin typeface="Arial" panose="020B0604020202020204" pitchFamily="34" charset="0"/>
                <a:cs typeface="Arial" panose="020B0604020202020204" pitchFamily="34" charset="0"/>
              </a:rPr>
              <a:t>Time Resolution and Slew Rate</a:t>
            </a:r>
            <a:endParaRPr lang="en-US" sz="2800" b="1" dirty="0">
              <a:solidFill>
                <a:schemeClr val="tx2"/>
              </a:solidFill>
            </a:endParaRPr>
          </a:p>
        </p:txBody>
      </p:sp>
      <p:sp>
        <p:nvSpPr>
          <p:cNvPr id="8" name="Rectangle 7"/>
          <p:cNvSpPr/>
          <p:nvPr/>
        </p:nvSpPr>
        <p:spPr>
          <a:xfrm>
            <a:off x="304800" y="762000"/>
            <a:ext cx="8763000" cy="3293209"/>
          </a:xfrm>
          <a:prstGeom prst="rect">
            <a:avLst/>
          </a:prstGeom>
          <a:noFill/>
        </p:spPr>
        <p:txBody>
          <a:bodyPr wrap="square">
            <a:spAutoFit/>
          </a:bodyPr>
          <a:lstStyle/>
          <a:p>
            <a:pPr algn="l" fontAlgn="auto">
              <a:spcBef>
                <a:spcPts val="0"/>
              </a:spcBef>
              <a:spcAft>
                <a:spcPts val="0"/>
              </a:spcAft>
            </a:pPr>
            <a:r>
              <a:rPr lang="en-US" sz="1600" dirty="0">
                <a:solidFill>
                  <a:schemeClr val="tx2"/>
                </a:solidFill>
                <a:latin typeface="Arial" panose="020B0604020202020204" pitchFamily="34" charset="0"/>
                <a:cs typeface="Arial" panose="020B0604020202020204" pitchFamily="34" charset="0"/>
              </a:rPr>
              <a:t>The time resolution </a:t>
            </a:r>
            <a:r>
              <a:rPr lang="el-GR" sz="1600" dirty="0" smtClean="0">
                <a:solidFill>
                  <a:schemeClr val="tx2"/>
                </a:solidFill>
                <a:latin typeface="Arial" panose="020B0604020202020204" pitchFamily="34" charset="0"/>
                <a:cs typeface="Arial" panose="020B0604020202020204" pitchFamily="34" charset="0"/>
              </a:rPr>
              <a:t>σ</a:t>
            </a:r>
            <a:r>
              <a:rPr lang="en-US" sz="1600" baseline="-25000" dirty="0" smtClean="0">
                <a:solidFill>
                  <a:schemeClr val="tx2"/>
                </a:solidFill>
                <a:latin typeface="Arial" panose="020B0604020202020204" pitchFamily="34" charset="0"/>
                <a:cs typeface="Arial" panose="020B0604020202020204" pitchFamily="34" charset="0"/>
              </a:rPr>
              <a:t>t  </a:t>
            </a:r>
            <a:r>
              <a:rPr lang="en-US" sz="1600" dirty="0" smtClean="0">
                <a:solidFill>
                  <a:schemeClr val="tx2"/>
                </a:solidFill>
                <a:latin typeface="Arial" panose="020B0604020202020204" pitchFamily="34" charset="0"/>
                <a:cs typeface="Arial" panose="020B0604020202020204" pitchFamily="34" charset="0"/>
              </a:rPr>
              <a:t>depends on the rise time </a:t>
            </a:r>
            <a:r>
              <a:rPr lang="el-GR" sz="1600" dirty="0" smtClean="0">
                <a:solidFill>
                  <a:schemeClr val="tx2"/>
                </a:solidFill>
                <a:latin typeface="Calibri"/>
                <a:cs typeface="Arial" panose="020B0604020202020204" pitchFamily="34" charset="0"/>
              </a:rPr>
              <a:t>τ</a:t>
            </a:r>
            <a:r>
              <a:rPr lang="en-US" sz="1600" baseline="-25000" dirty="0" smtClean="0">
                <a:solidFill>
                  <a:schemeClr val="tx2"/>
                </a:solidFill>
                <a:latin typeface="Arial" panose="020B0604020202020204" pitchFamily="34" charset="0"/>
                <a:cs typeface="Arial" panose="020B0604020202020204" pitchFamily="34" charset="0"/>
              </a:rPr>
              <a:t>r</a:t>
            </a:r>
            <a:r>
              <a:rPr lang="en-US" sz="1600" dirty="0" smtClean="0">
                <a:solidFill>
                  <a:schemeClr val="tx2"/>
                </a:solidFill>
                <a:latin typeface="Arial" panose="020B0604020202020204" pitchFamily="34" charset="0"/>
                <a:cs typeface="Arial" panose="020B0604020202020204" pitchFamily="34" charset="0"/>
              </a:rPr>
              <a:t> i.e. the </a:t>
            </a:r>
            <a:r>
              <a:rPr lang="en-US" sz="1600" dirty="0">
                <a:solidFill>
                  <a:schemeClr val="tx2"/>
                </a:solidFill>
                <a:latin typeface="Arial" panose="020B0604020202020204" pitchFamily="34" charset="0"/>
                <a:cs typeface="Arial" panose="020B0604020202020204" pitchFamily="34" charset="0"/>
              </a:rPr>
              <a:t>collection time </a:t>
            </a:r>
            <a:r>
              <a:rPr lang="en-US" sz="1600" dirty="0" smtClean="0">
                <a:solidFill>
                  <a:schemeClr val="tx2"/>
                </a:solidFill>
                <a:latin typeface="Arial" panose="020B0604020202020204" pitchFamily="34" charset="0"/>
                <a:cs typeface="Arial" panose="020B0604020202020204" pitchFamily="34" charset="0"/>
              </a:rPr>
              <a:t>(~ </a:t>
            </a:r>
            <a:r>
              <a:rPr lang="en-US" sz="1600" dirty="0">
                <a:solidFill>
                  <a:schemeClr val="tx2"/>
                </a:solidFill>
                <a:latin typeface="Arial" panose="020B0604020202020204" pitchFamily="34" charset="0"/>
                <a:cs typeface="Arial" panose="020B0604020202020204" pitchFamily="34" charset="0"/>
              </a:rPr>
              <a:t>detector thickness</a:t>
            </a:r>
            <a:r>
              <a:rPr lang="en-US" sz="1600" dirty="0" smtClean="0">
                <a:solidFill>
                  <a:schemeClr val="tx2"/>
                </a:solidFill>
                <a:latin typeface="Arial" panose="020B0604020202020204" pitchFamily="34" charset="0"/>
                <a:cs typeface="Arial" panose="020B0604020202020204" pitchFamily="34" charset="0"/>
              </a:rPr>
              <a:t>) and signal amplitude S. It has 3 terms: </a:t>
            </a:r>
          </a:p>
          <a:p>
            <a:pPr algn="l" fontAlgn="auto">
              <a:spcBef>
                <a:spcPts val="0"/>
              </a:spcBef>
              <a:spcAft>
                <a:spcPts val="0"/>
              </a:spcAft>
            </a:pPr>
            <a:r>
              <a:rPr lang="en-US" sz="1600" b="1" dirty="0" smtClean="0">
                <a:solidFill>
                  <a:schemeClr val="tx2"/>
                </a:solidFill>
                <a:latin typeface="Arial" panose="020B0604020202020204" pitchFamily="34" charset="0"/>
                <a:cs typeface="Arial" panose="020B0604020202020204" pitchFamily="34" charset="0"/>
              </a:rPr>
              <a:t>time walk </a:t>
            </a:r>
            <a:r>
              <a:rPr lang="en-US" sz="1600" dirty="0" smtClean="0">
                <a:solidFill>
                  <a:schemeClr val="tx2"/>
                </a:solidFill>
                <a:latin typeface="Arial" panose="020B0604020202020204" pitchFamily="34" charset="0"/>
                <a:cs typeface="Arial" panose="020B0604020202020204" pitchFamily="34" charset="0"/>
              </a:rPr>
              <a:t>due to amplitude variation, </a:t>
            </a:r>
            <a:r>
              <a:rPr lang="en-US" sz="1600" b="1" dirty="0" smtClean="0">
                <a:solidFill>
                  <a:schemeClr val="tx2"/>
                </a:solidFill>
                <a:latin typeface="Arial" panose="020B0604020202020204" pitchFamily="34" charset="0"/>
                <a:cs typeface="Arial" panose="020B0604020202020204" pitchFamily="34" charset="0"/>
              </a:rPr>
              <a:t>time jitter </a:t>
            </a:r>
            <a:r>
              <a:rPr lang="en-US" sz="1600" dirty="0" smtClean="0">
                <a:solidFill>
                  <a:schemeClr val="tx2"/>
                </a:solidFill>
                <a:latin typeface="Arial" panose="020B0604020202020204" pitchFamily="34" charset="0"/>
                <a:cs typeface="Arial" panose="020B0604020202020204" pitchFamily="34" charset="0"/>
              </a:rPr>
              <a:t>due to noise N, and </a:t>
            </a:r>
            <a:r>
              <a:rPr lang="en-US" sz="1600" b="1" dirty="0" smtClean="0">
                <a:solidFill>
                  <a:schemeClr val="tx2"/>
                </a:solidFill>
                <a:latin typeface="Arial" panose="020B0604020202020204" pitchFamily="34" charset="0"/>
                <a:cs typeface="Arial" panose="020B0604020202020204" pitchFamily="34" charset="0"/>
              </a:rPr>
              <a:t>binning </a:t>
            </a:r>
            <a:r>
              <a:rPr lang="en-US" sz="1600" dirty="0" smtClean="0">
                <a:solidFill>
                  <a:schemeClr val="tx2"/>
                </a:solidFill>
                <a:latin typeface="Arial" panose="020B0604020202020204" pitchFamily="34" charset="0"/>
                <a:cs typeface="Arial" panose="020B0604020202020204" pitchFamily="34" charset="0"/>
              </a:rPr>
              <a:t>resolution: </a:t>
            </a:r>
            <a:r>
              <a:rPr lang="en-US" sz="1600" dirty="0" smtClean="0">
                <a:solidFill>
                  <a:schemeClr val="tx2"/>
                </a:solidFill>
                <a:latin typeface="Calibri"/>
                <a:cs typeface="+mn-cs"/>
              </a:rPr>
              <a:t>  </a:t>
            </a:r>
          </a:p>
          <a:p>
            <a:pPr algn="l" fontAlgn="auto">
              <a:spcBef>
                <a:spcPts val="0"/>
              </a:spcBef>
              <a:spcAft>
                <a:spcPts val="0"/>
              </a:spcAft>
            </a:pPr>
            <a:endParaRPr lang="en-US" dirty="0" smtClean="0">
              <a:solidFill>
                <a:schemeClr val="tx2"/>
              </a:solidFill>
              <a:latin typeface="Calibri"/>
              <a:cs typeface="+mn-cs"/>
            </a:endParaRPr>
          </a:p>
          <a:p>
            <a:pPr algn="l" fontAlgn="auto">
              <a:spcBef>
                <a:spcPts val="0"/>
              </a:spcBef>
              <a:spcAft>
                <a:spcPts val="0"/>
              </a:spcAft>
            </a:pPr>
            <a:endParaRPr lang="en-US" dirty="0" smtClean="0">
              <a:solidFill>
                <a:schemeClr val="tx2"/>
              </a:solidFill>
              <a:latin typeface="Calibri"/>
              <a:cs typeface="+mn-cs"/>
            </a:endParaRPr>
          </a:p>
          <a:p>
            <a:pPr algn="l" fontAlgn="auto">
              <a:spcBef>
                <a:spcPts val="0"/>
              </a:spcBef>
              <a:spcAft>
                <a:spcPts val="0"/>
              </a:spcAft>
            </a:pPr>
            <a:endParaRPr lang="en-US" sz="1600" dirty="0">
              <a:solidFill>
                <a:schemeClr val="tx2"/>
              </a:solidFill>
              <a:latin typeface="Calibri"/>
              <a:cs typeface="+mn-cs"/>
            </a:endParaRPr>
          </a:p>
          <a:p>
            <a:pPr algn="l" fontAlgn="auto">
              <a:spcBef>
                <a:spcPts val="0"/>
              </a:spcBef>
              <a:spcAft>
                <a:spcPts val="0"/>
              </a:spcAft>
            </a:pPr>
            <a:r>
              <a:rPr lang="en-US" sz="1600" dirty="0">
                <a:solidFill>
                  <a:schemeClr val="tx2"/>
                </a:solidFill>
                <a:latin typeface="Arial" panose="020B0604020202020204" pitchFamily="34" charset="0"/>
                <a:cs typeface="Arial" panose="020B0604020202020204" pitchFamily="34" charset="0"/>
              </a:rPr>
              <a:t>i</a:t>
            </a:r>
            <a:r>
              <a:rPr lang="en-US" sz="1600" dirty="0" smtClean="0">
                <a:solidFill>
                  <a:schemeClr val="tx2"/>
                </a:solidFill>
                <a:latin typeface="Arial" panose="020B0604020202020204" pitchFamily="34" charset="0"/>
                <a:cs typeface="Arial" panose="020B0604020202020204" pitchFamily="34" charset="0"/>
              </a:rPr>
              <a:t>ntroducing the </a:t>
            </a:r>
            <a:r>
              <a:rPr lang="en-US" sz="1600" b="1" dirty="0" smtClean="0">
                <a:solidFill>
                  <a:schemeClr val="tx2"/>
                </a:solidFill>
                <a:latin typeface="Arial" panose="020B0604020202020204" pitchFamily="34" charset="0"/>
                <a:cs typeface="Arial" panose="020B0604020202020204" pitchFamily="34" charset="0"/>
              </a:rPr>
              <a:t>slew-rate signal/rise time S/</a:t>
            </a:r>
            <a:r>
              <a:rPr lang="el-GR" sz="1600" b="1" dirty="0" smtClean="0">
                <a:solidFill>
                  <a:schemeClr val="tx2"/>
                </a:solidFill>
                <a:latin typeface="Calibri"/>
                <a:cs typeface="Arial" panose="020B0604020202020204" pitchFamily="34" charset="0"/>
              </a:rPr>
              <a:t>τ</a:t>
            </a:r>
            <a:r>
              <a:rPr lang="en-US" sz="1600" b="1" baseline="-25000" dirty="0" smtClean="0">
                <a:solidFill>
                  <a:schemeClr val="tx2"/>
                </a:solidFill>
                <a:latin typeface="Arial" panose="020B0604020202020204" pitchFamily="34" charset="0"/>
                <a:cs typeface="Arial" panose="020B0604020202020204" pitchFamily="34" charset="0"/>
              </a:rPr>
              <a:t>r</a:t>
            </a:r>
            <a:r>
              <a:rPr lang="en-US" sz="1600" b="1" dirty="0" smtClean="0">
                <a:solidFill>
                  <a:schemeClr val="tx2"/>
                </a:solidFill>
                <a:latin typeface="Arial" panose="020B0604020202020204" pitchFamily="34" charset="0"/>
                <a:cs typeface="Arial" panose="020B0604020202020204" pitchFamily="34" charset="0"/>
              </a:rPr>
              <a:t> = </a:t>
            </a:r>
            <a:r>
              <a:rPr lang="en-US" sz="1600" b="1" dirty="0" err="1" smtClean="0">
                <a:solidFill>
                  <a:schemeClr val="tx2"/>
                </a:solidFill>
                <a:latin typeface="Arial" panose="020B0604020202020204" pitchFamily="34" charset="0"/>
                <a:cs typeface="Arial" panose="020B0604020202020204" pitchFamily="34" charset="0"/>
              </a:rPr>
              <a:t>dV</a:t>
            </a:r>
            <a:r>
              <a:rPr lang="en-US" sz="1600" b="1" dirty="0" smtClean="0">
                <a:solidFill>
                  <a:schemeClr val="tx2"/>
                </a:solidFill>
                <a:latin typeface="Arial" panose="020B0604020202020204" pitchFamily="34" charset="0"/>
                <a:cs typeface="Arial" panose="020B0604020202020204" pitchFamily="34" charset="0"/>
              </a:rPr>
              <a:t>/</a:t>
            </a:r>
            <a:r>
              <a:rPr lang="en-US" sz="1600" b="1" dirty="0" err="1" smtClean="0">
                <a:solidFill>
                  <a:schemeClr val="tx2"/>
                </a:solidFill>
                <a:latin typeface="Arial" panose="020B0604020202020204" pitchFamily="34" charset="0"/>
                <a:cs typeface="Arial" panose="020B0604020202020204" pitchFamily="34" charset="0"/>
              </a:rPr>
              <a:t>dt.</a:t>
            </a:r>
            <a:endParaRPr lang="en-US" sz="1600" b="1" dirty="0" smtClean="0">
              <a:solidFill>
                <a:schemeClr val="tx2"/>
              </a:solidFill>
              <a:latin typeface="Arial" panose="020B0604020202020204" pitchFamily="34" charset="0"/>
              <a:cs typeface="Arial" panose="020B0604020202020204" pitchFamily="34" charset="0"/>
            </a:endParaRPr>
          </a:p>
          <a:p>
            <a:pPr algn="l" fontAlgn="auto">
              <a:spcBef>
                <a:spcPts val="0"/>
              </a:spcBef>
              <a:spcAft>
                <a:spcPts val="0"/>
              </a:spcAft>
            </a:pPr>
            <a:endParaRPr lang="en-US" dirty="0" smtClean="0">
              <a:solidFill>
                <a:schemeClr val="tx2"/>
              </a:solidFill>
              <a:latin typeface="Arial" panose="020B0604020202020204" pitchFamily="34" charset="0"/>
              <a:cs typeface="Arial" panose="020B0604020202020204" pitchFamily="34" charset="0"/>
            </a:endParaRPr>
          </a:p>
          <a:p>
            <a:pPr algn="l" fontAlgn="auto">
              <a:spcBef>
                <a:spcPts val="0"/>
              </a:spcBef>
              <a:spcAft>
                <a:spcPts val="0"/>
              </a:spcAft>
            </a:pPr>
            <a:r>
              <a:rPr lang="en-US" dirty="0" smtClean="0">
                <a:solidFill>
                  <a:schemeClr val="tx2"/>
                </a:solidFill>
                <a:latin typeface="Arial" panose="020B0604020202020204" pitchFamily="34" charset="0"/>
                <a:cs typeface="Arial" panose="020B0604020202020204" pitchFamily="34" charset="0"/>
              </a:rPr>
              <a:t>For constant noise N, to minimize the time resolution, we need to maximize the slew-rate </a:t>
            </a:r>
            <a:r>
              <a:rPr lang="en-US" dirty="0" err="1" smtClean="0">
                <a:solidFill>
                  <a:schemeClr val="tx2"/>
                </a:solidFill>
                <a:latin typeface="Arial" panose="020B0604020202020204" pitchFamily="34" charset="0"/>
                <a:cs typeface="Arial" panose="020B0604020202020204" pitchFamily="34" charset="0"/>
              </a:rPr>
              <a:t>dV</a:t>
            </a:r>
            <a:r>
              <a:rPr lang="en-US" dirty="0" smtClean="0">
                <a:solidFill>
                  <a:schemeClr val="tx2"/>
                </a:solidFill>
                <a:latin typeface="Arial" panose="020B0604020202020204" pitchFamily="34" charset="0"/>
                <a:cs typeface="Arial" panose="020B0604020202020204" pitchFamily="34" charset="0"/>
              </a:rPr>
              <a:t>/</a:t>
            </a:r>
            <a:r>
              <a:rPr lang="en-US" dirty="0" err="1" smtClean="0">
                <a:solidFill>
                  <a:schemeClr val="tx2"/>
                </a:solidFill>
                <a:latin typeface="Arial" panose="020B0604020202020204" pitchFamily="34" charset="0"/>
                <a:cs typeface="Arial" panose="020B0604020202020204" pitchFamily="34" charset="0"/>
              </a:rPr>
              <a:t>dt</a:t>
            </a:r>
            <a:r>
              <a:rPr lang="en-US" dirty="0" smtClean="0">
                <a:solidFill>
                  <a:schemeClr val="tx2"/>
                </a:solidFill>
                <a:latin typeface="Arial" panose="020B0604020202020204" pitchFamily="34" charset="0"/>
                <a:cs typeface="Arial" panose="020B0604020202020204" pitchFamily="34" charset="0"/>
              </a:rPr>
              <a:t> of the signal.</a:t>
            </a:r>
            <a:r>
              <a:rPr lang="en-US" sz="2000" b="1" dirty="0" smtClean="0">
                <a:solidFill>
                  <a:schemeClr val="tx2"/>
                </a:solidFill>
                <a:latin typeface="Arial" panose="020B0604020202020204" pitchFamily="34" charset="0"/>
                <a:cs typeface="Arial" panose="020B0604020202020204" pitchFamily="34" charset="0"/>
              </a:rPr>
              <a:t>    		</a:t>
            </a:r>
            <a:r>
              <a:rPr lang="en-US" b="1" dirty="0" smtClean="0">
                <a:solidFill>
                  <a:srgbClr val="800000"/>
                </a:solidFill>
                <a:latin typeface="Arial" panose="020B0604020202020204" pitchFamily="34" charset="0"/>
                <a:cs typeface="Arial" panose="020B0604020202020204" pitchFamily="34" charset="0"/>
              </a:rPr>
              <a:t>Need both large and fast signals. </a:t>
            </a:r>
          </a:p>
          <a:p>
            <a:pPr algn="l" fontAlgn="auto">
              <a:spcBef>
                <a:spcPts val="0"/>
              </a:spcBef>
              <a:spcAft>
                <a:spcPts val="0"/>
              </a:spcAft>
            </a:pPr>
            <a:endParaRPr lang="en-US" b="1" dirty="0">
              <a:solidFill>
                <a:srgbClr val="800000"/>
              </a:solidFill>
              <a:latin typeface="Arial" panose="020B0604020202020204" pitchFamily="34" charset="0"/>
              <a:cs typeface="Arial" panose="020B0604020202020204" pitchFamily="34" charset="0"/>
            </a:endParaRPr>
          </a:p>
          <a:p>
            <a:pPr algn="l" fontAlgn="auto">
              <a:spcBef>
                <a:spcPts val="0"/>
              </a:spcBef>
              <a:spcAft>
                <a:spcPts val="0"/>
              </a:spcAft>
            </a:pPr>
            <a:r>
              <a:rPr lang="en-US" b="1" dirty="0" smtClean="0">
                <a:solidFill>
                  <a:schemeClr val="tx2"/>
                </a:solidFill>
                <a:latin typeface="Arial" panose="020B0604020202020204" pitchFamily="34" charset="0"/>
                <a:cs typeface="Arial" panose="020B0604020202020204" pitchFamily="34" charset="0"/>
              </a:rPr>
              <a:t>Dependence of the slew-rate </a:t>
            </a:r>
            <a:r>
              <a:rPr lang="en-US" b="1" dirty="0" err="1" smtClean="0">
                <a:solidFill>
                  <a:schemeClr val="tx2"/>
                </a:solidFill>
                <a:latin typeface="Arial" panose="020B0604020202020204" pitchFamily="34" charset="0"/>
                <a:cs typeface="Arial" panose="020B0604020202020204" pitchFamily="34" charset="0"/>
              </a:rPr>
              <a:t>dV</a:t>
            </a:r>
            <a:r>
              <a:rPr lang="en-US" b="1" dirty="0" smtClean="0">
                <a:solidFill>
                  <a:schemeClr val="tx2"/>
                </a:solidFill>
                <a:latin typeface="Arial" panose="020B0604020202020204" pitchFamily="34" charset="0"/>
                <a:cs typeface="Arial" panose="020B0604020202020204" pitchFamily="34" charset="0"/>
              </a:rPr>
              <a:t>/</a:t>
            </a:r>
            <a:r>
              <a:rPr lang="en-US" b="1" dirty="0" err="1" smtClean="0">
                <a:solidFill>
                  <a:schemeClr val="tx2"/>
                </a:solidFill>
                <a:latin typeface="Arial" panose="020B0604020202020204" pitchFamily="34" charset="0"/>
                <a:cs typeface="Arial" panose="020B0604020202020204" pitchFamily="34" charset="0"/>
              </a:rPr>
              <a:t>dt</a:t>
            </a:r>
            <a:r>
              <a:rPr lang="en-US" b="1" dirty="0" smtClean="0">
                <a:solidFill>
                  <a:schemeClr val="tx2"/>
                </a:solidFill>
                <a:latin typeface="Arial" panose="020B0604020202020204" pitchFamily="34" charset="0"/>
                <a:cs typeface="Arial" panose="020B0604020202020204" pitchFamily="34" charset="0"/>
              </a:rPr>
              <a:t> on the LGAD thickness and gain</a:t>
            </a:r>
          </a:p>
        </p:txBody>
      </p:sp>
      <p:graphicFrame>
        <p:nvGraphicFramePr>
          <p:cNvPr id="9" name="Object 8"/>
          <p:cNvGraphicFramePr>
            <a:graphicFrameLocks noChangeAspect="1"/>
          </p:cNvGraphicFramePr>
          <p:nvPr>
            <p:extLst>
              <p:ext uri="{D42A27DB-BD31-4B8C-83A1-F6EECF244321}">
                <p14:modId xmlns:p14="http://schemas.microsoft.com/office/powerpoint/2010/main" val="3751361501"/>
              </p:ext>
            </p:extLst>
          </p:nvPr>
        </p:nvGraphicFramePr>
        <p:xfrm>
          <a:off x="381000" y="1669675"/>
          <a:ext cx="3873499" cy="599581"/>
        </p:xfrm>
        <a:graphic>
          <a:graphicData uri="http://schemas.openxmlformats.org/presentationml/2006/ole">
            <mc:AlternateContent xmlns:mc="http://schemas.openxmlformats.org/markup-compatibility/2006">
              <mc:Choice xmlns:v="urn:schemas-microsoft-com:vml" Requires="v">
                <p:oleObj spid="_x0000_s8610" name="Equation" r:id="rId3" imgW="2705040" imgH="419040" progId="Equation.3">
                  <p:embed/>
                </p:oleObj>
              </mc:Choice>
              <mc:Fallback>
                <p:oleObj name="Equation" r:id="rId3" imgW="2705040" imgH="419040" progId="Equation.3">
                  <p:embed/>
                  <p:pic>
                    <p:nvPicPr>
                      <p:cNvPr id="0" name=""/>
                      <p:cNvPicPr/>
                      <p:nvPr/>
                    </p:nvPicPr>
                    <p:blipFill>
                      <a:blip r:embed="rId4"/>
                      <a:stretch>
                        <a:fillRect/>
                      </a:stretch>
                    </p:blipFill>
                    <p:spPr>
                      <a:xfrm>
                        <a:off x="381000" y="1669675"/>
                        <a:ext cx="3873499" cy="599581"/>
                      </a:xfrm>
                      <a:prstGeom prst="rect">
                        <a:avLst/>
                      </a:prstGeom>
                    </p:spPr>
                  </p:pic>
                </p:oleObj>
              </mc:Fallback>
            </mc:AlternateContent>
          </a:graphicData>
        </a:graphic>
      </p:graphicFrame>
      <p:grpSp>
        <p:nvGrpSpPr>
          <p:cNvPr id="15" name="Group 14"/>
          <p:cNvGrpSpPr/>
          <p:nvPr/>
        </p:nvGrpSpPr>
        <p:grpSpPr>
          <a:xfrm>
            <a:off x="4803775" y="1600200"/>
            <a:ext cx="4225925" cy="738531"/>
            <a:chOff x="1483178" y="3414175"/>
            <a:chExt cx="6625143" cy="1157825"/>
          </a:xfrm>
        </p:grpSpPr>
        <p:graphicFrame>
          <p:nvGraphicFramePr>
            <p:cNvPr id="11" name="Object 10"/>
            <p:cNvGraphicFramePr>
              <a:graphicFrameLocks noChangeAspect="1"/>
            </p:cNvGraphicFramePr>
            <p:nvPr>
              <p:extLst>
                <p:ext uri="{D42A27DB-BD31-4B8C-83A1-F6EECF244321}">
                  <p14:modId xmlns:p14="http://schemas.microsoft.com/office/powerpoint/2010/main" val="2083877544"/>
                </p:ext>
              </p:extLst>
            </p:nvPr>
          </p:nvGraphicFramePr>
          <p:xfrm>
            <a:off x="1483178" y="3414175"/>
            <a:ext cx="6625143" cy="1021281"/>
          </p:xfrm>
          <a:graphic>
            <a:graphicData uri="http://schemas.openxmlformats.org/presentationml/2006/ole">
              <mc:AlternateContent xmlns:mc="http://schemas.openxmlformats.org/markup-compatibility/2006">
                <mc:Choice xmlns:v="urn:schemas-microsoft-com:vml" Requires="v">
                  <p:oleObj spid="_x0000_s8611" name="Equation" r:id="rId5" imgW="2717640" imgH="419040" progId="Equation.3">
                    <p:embed/>
                  </p:oleObj>
                </mc:Choice>
                <mc:Fallback>
                  <p:oleObj name="Equation" r:id="rId5" imgW="2717640" imgH="419040" progId="Equation.3">
                    <p:embed/>
                    <p:pic>
                      <p:nvPicPr>
                        <p:cNvPr id="0" name=""/>
                        <p:cNvPicPr/>
                        <p:nvPr/>
                      </p:nvPicPr>
                      <p:blipFill>
                        <a:blip r:embed="rId6"/>
                        <a:stretch>
                          <a:fillRect/>
                        </a:stretch>
                      </p:blipFill>
                      <p:spPr>
                        <a:xfrm>
                          <a:off x="1483178" y="3414175"/>
                          <a:ext cx="6625143" cy="1021281"/>
                        </a:xfrm>
                        <a:prstGeom prst="rect">
                          <a:avLst/>
                        </a:prstGeom>
                      </p:spPr>
                    </p:pic>
                  </p:oleObj>
                </mc:Fallback>
              </mc:AlternateContent>
            </a:graphicData>
          </a:graphic>
        </p:graphicFrame>
        <p:sp>
          <p:nvSpPr>
            <p:cNvPr id="12" name="Oval 11"/>
            <p:cNvSpPr/>
            <p:nvPr/>
          </p:nvSpPr>
          <p:spPr>
            <a:xfrm>
              <a:off x="2438400" y="3962400"/>
              <a:ext cx="1143000" cy="609600"/>
            </a:xfrm>
            <a:prstGeom prst="ellipse">
              <a:avLst/>
            </a:prstGeom>
            <a:noFill/>
            <a:ln>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fontAlgn="auto">
                <a:spcBef>
                  <a:spcPts val="0"/>
                </a:spcBef>
                <a:spcAft>
                  <a:spcPts val="0"/>
                </a:spcAft>
              </a:pPr>
              <a:endParaRPr lang="en-US">
                <a:ln>
                  <a:solidFill>
                    <a:srgbClr val="C00000"/>
                  </a:solidFill>
                </a:ln>
                <a:solidFill>
                  <a:schemeClr val="tx2"/>
                </a:solidFill>
              </a:endParaRPr>
            </a:p>
          </p:txBody>
        </p:sp>
        <p:sp>
          <p:nvSpPr>
            <p:cNvPr id="13" name="Oval 12"/>
            <p:cNvSpPr/>
            <p:nvPr/>
          </p:nvSpPr>
          <p:spPr>
            <a:xfrm>
              <a:off x="4800600" y="3962400"/>
              <a:ext cx="1143000" cy="609600"/>
            </a:xfrm>
            <a:prstGeom prst="ellipse">
              <a:avLst/>
            </a:prstGeom>
            <a:noFill/>
            <a:ln>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fontAlgn="auto">
                <a:spcBef>
                  <a:spcPts val="0"/>
                </a:spcBef>
                <a:spcAft>
                  <a:spcPts val="0"/>
                </a:spcAft>
              </a:pPr>
              <a:endParaRPr lang="en-US">
                <a:ln>
                  <a:solidFill>
                    <a:srgbClr val="C00000"/>
                  </a:solidFill>
                </a:ln>
                <a:solidFill>
                  <a:schemeClr val="tx2"/>
                </a:solidFill>
              </a:endParaRPr>
            </a:p>
          </p:txBody>
        </p:sp>
      </p:grpSp>
      <p:sp>
        <p:nvSpPr>
          <p:cNvPr id="16" name="Slide Number Placeholder 15"/>
          <p:cNvSpPr>
            <a:spLocks noGrp="1"/>
          </p:cNvSpPr>
          <p:nvPr>
            <p:ph type="sldNum" sz="quarter" idx="12"/>
          </p:nvPr>
        </p:nvSpPr>
        <p:spPr/>
        <p:txBody>
          <a:bodyPr/>
          <a:lstStyle/>
          <a:p>
            <a:pPr algn="l"/>
            <a:fld id="{D42BACD5-DBBC-4041-9454-70A8D25A0F7B}" type="slidenum">
              <a:rPr lang="en-US" smtClean="0">
                <a:solidFill>
                  <a:srgbClr val="4F81BD"/>
                </a:solidFill>
              </a:rPr>
              <a:pPr algn="l"/>
              <a:t>10</a:t>
            </a:fld>
            <a:endParaRPr lang="en-US" dirty="0">
              <a:solidFill>
                <a:srgbClr val="4F81BD"/>
              </a:solidFill>
            </a:endParaRPr>
          </a:p>
        </p:txBody>
      </p:sp>
      <p:sp>
        <p:nvSpPr>
          <p:cNvPr id="3" name="Footer Placeholder 2"/>
          <p:cNvSpPr>
            <a:spLocks noGrp="1"/>
          </p:cNvSpPr>
          <p:nvPr>
            <p:ph type="ftr" sz="quarter" idx="14"/>
          </p:nvPr>
        </p:nvSpPr>
        <p:spPr/>
        <p:txBody>
          <a:bodyPr/>
          <a:lstStyle/>
          <a:p>
            <a:r>
              <a:rPr lang="de-DE" dirty="0" smtClean="0">
                <a:solidFill>
                  <a:prstClr val="white">
                    <a:lumMod val="50000"/>
                  </a:prstClr>
                </a:solidFill>
              </a:rPr>
              <a:t>Hartmut F.-W. Sadrozinski, Ua-Fast Silicon Detectors. CPAD</a:t>
            </a:r>
            <a:endParaRPr lang="en-US" dirty="0">
              <a:solidFill>
                <a:prstClr val="white">
                  <a:lumMod val="50000"/>
                </a:prstClr>
              </a:solidFill>
            </a:endParaRPr>
          </a:p>
        </p:txBody>
      </p:sp>
      <p:sp>
        <p:nvSpPr>
          <p:cNvPr id="4" name="Right Arrow 3"/>
          <p:cNvSpPr/>
          <p:nvPr/>
        </p:nvSpPr>
        <p:spPr>
          <a:xfrm>
            <a:off x="4419600" y="1828800"/>
            <a:ext cx="244602" cy="1944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p:nvPr/>
        </p:nvGrpSpPr>
        <p:grpSpPr>
          <a:xfrm>
            <a:off x="381000" y="4036490"/>
            <a:ext cx="6011267" cy="2745310"/>
            <a:chOff x="381000" y="3428977"/>
            <a:chExt cx="7169280" cy="3274168"/>
          </a:xfrm>
        </p:grpSpPr>
        <p:pic>
          <p:nvPicPr>
            <p:cNvPr id="25" name="Picture 24"/>
            <p:cNvPicPr>
              <a:picLocks noChangeAspect="1"/>
            </p:cNvPicPr>
            <p:nvPr/>
          </p:nvPicPr>
          <p:blipFill rotWithShape="1">
            <a:blip r:embed="rId7">
              <a:extLst>
                <a:ext uri="{28A0092B-C50C-407E-A947-70E740481C1C}">
                  <a14:useLocalDpi xmlns:a14="http://schemas.microsoft.com/office/drawing/2010/main" val="0"/>
                </a:ext>
              </a:extLst>
            </a:blip>
            <a:srcRect t="9633" r="6826" b="2714"/>
            <a:stretch/>
          </p:blipFill>
          <p:spPr>
            <a:xfrm>
              <a:off x="381000" y="3505200"/>
              <a:ext cx="3970791" cy="3197945"/>
            </a:xfrm>
            <a:prstGeom prst="rect">
              <a:avLst/>
            </a:prstGeom>
          </p:spPr>
        </p:pic>
        <p:grpSp>
          <p:nvGrpSpPr>
            <p:cNvPr id="2" name="Group 1"/>
            <p:cNvGrpSpPr/>
            <p:nvPr/>
          </p:nvGrpSpPr>
          <p:grpSpPr>
            <a:xfrm>
              <a:off x="1295400" y="3428977"/>
              <a:ext cx="6254880" cy="2080130"/>
              <a:chOff x="1295400" y="3428977"/>
              <a:chExt cx="6254880" cy="2080130"/>
            </a:xfrm>
          </p:grpSpPr>
          <p:cxnSp>
            <p:nvCxnSpPr>
              <p:cNvPr id="14" name="Straight Arrow Connector 13"/>
              <p:cNvCxnSpPr>
                <a:stCxn id="17" idx="1"/>
              </p:cNvCxnSpPr>
              <p:nvPr/>
            </p:nvCxnSpPr>
            <p:spPr>
              <a:xfrm flipH="1" flipV="1">
                <a:off x="1676402" y="4953000"/>
                <a:ext cx="3205831" cy="1"/>
              </a:xfrm>
              <a:prstGeom prst="straightConnector1">
                <a:avLst/>
              </a:prstGeom>
              <a:ln>
                <a:solidFill>
                  <a:srgbClr val="C00000"/>
                </a:solidFill>
                <a:tailEnd type="arrow"/>
              </a:ln>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4882233" y="4396894"/>
                <a:ext cx="2042069" cy="1112213"/>
              </a:xfrm>
              <a:prstGeom prst="rect">
                <a:avLst/>
              </a:prstGeom>
              <a:noFill/>
              <a:ln>
                <a:solidFill>
                  <a:schemeClr val="tx1"/>
                </a:solidFill>
              </a:ln>
            </p:spPr>
            <p:txBody>
              <a:bodyPr wrap="square" rtlCol="0">
                <a:spAutoFit/>
              </a:bodyPr>
              <a:lstStyle/>
              <a:p>
                <a:pPr algn="l" fontAlgn="auto">
                  <a:lnSpc>
                    <a:spcPct val="130000"/>
                  </a:lnSpc>
                  <a:spcBef>
                    <a:spcPts val="0"/>
                  </a:spcBef>
                  <a:spcAft>
                    <a:spcPts val="0"/>
                  </a:spcAft>
                </a:pPr>
                <a:r>
                  <a:rPr lang="en-US" sz="1400" b="1" dirty="0">
                    <a:solidFill>
                      <a:srgbClr val="C00000"/>
                    </a:solidFill>
                    <a:latin typeface="Calibri"/>
                    <a:cs typeface="+mn-cs"/>
                  </a:rPr>
                  <a:t>5</a:t>
                </a:r>
                <a:r>
                  <a:rPr lang="en-US" sz="1400" b="1" dirty="0" smtClean="0">
                    <a:solidFill>
                      <a:srgbClr val="C00000"/>
                    </a:solidFill>
                    <a:latin typeface="Calibri"/>
                    <a:cs typeface="+mn-cs"/>
                  </a:rPr>
                  <a:t>0 micron:</a:t>
                </a:r>
              </a:p>
              <a:p>
                <a:pPr algn="l" fontAlgn="auto">
                  <a:lnSpc>
                    <a:spcPct val="130000"/>
                  </a:lnSpc>
                  <a:spcBef>
                    <a:spcPts val="0"/>
                  </a:spcBef>
                  <a:spcAft>
                    <a:spcPts val="0"/>
                  </a:spcAft>
                </a:pPr>
                <a:r>
                  <a:rPr lang="en-US" sz="1400" b="1" dirty="0" smtClean="0">
                    <a:solidFill>
                      <a:srgbClr val="C00000"/>
                    </a:solidFill>
                    <a:latin typeface="Calibri"/>
                    <a:cs typeface="+mn-cs"/>
                  </a:rPr>
                  <a:t>~ 3x improvement with gain = 10</a:t>
                </a:r>
              </a:p>
            </p:txBody>
          </p:sp>
          <p:sp>
            <p:nvSpPr>
              <p:cNvPr id="18" name="Oval 17"/>
              <p:cNvSpPr/>
              <p:nvPr/>
            </p:nvSpPr>
            <p:spPr>
              <a:xfrm>
                <a:off x="1295400" y="3560460"/>
                <a:ext cx="762000" cy="1587581"/>
              </a:xfrm>
              <a:prstGeom prst="ellipse">
                <a:avLst/>
              </a:prstGeom>
              <a:noFill/>
              <a:ln>
                <a:solidFill>
                  <a:srgbClr val="DB2BB5"/>
                </a:solidFill>
              </a:ln>
            </p:spPr>
            <p:style>
              <a:lnRef idx="1">
                <a:schemeClr val="accent1"/>
              </a:lnRef>
              <a:fillRef idx="3">
                <a:schemeClr val="accent1"/>
              </a:fillRef>
              <a:effectRef idx="2">
                <a:schemeClr val="accent1"/>
              </a:effectRef>
              <a:fontRef idx="minor">
                <a:schemeClr val="lt1"/>
              </a:fontRef>
            </p:style>
            <p:txBody>
              <a:bodyPr rtlCol="0" anchor="ctr"/>
              <a:lstStyle/>
              <a:p>
                <a:pPr fontAlgn="auto">
                  <a:spcBef>
                    <a:spcPts val="0"/>
                  </a:spcBef>
                  <a:spcAft>
                    <a:spcPts val="0"/>
                  </a:spcAft>
                </a:pPr>
                <a:endParaRPr lang="en-US">
                  <a:solidFill>
                    <a:prstClr val="white"/>
                  </a:solidFill>
                </a:endParaRPr>
              </a:p>
            </p:txBody>
          </p:sp>
          <p:sp>
            <p:nvSpPr>
              <p:cNvPr id="19" name="TextBox 18"/>
              <p:cNvSpPr txBox="1"/>
              <p:nvPr/>
            </p:nvSpPr>
            <p:spPr>
              <a:xfrm>
                <a:off x="3109155" y="3428977"/>
                <a:ext cx="4441125" cy="539589"/>
              </a:xfrm>
              <a:prstGeom prst="rect">
                <a:avLst/>
              </a:prstGeom>
              <a:noFill/>
              <a:ln>
                <a:solidFill>
                  <a:srgbClr val="DB2BB5"/>
                </a:solidFill>
              </a:ln>
            </p:spPr>
            <p:txBody>
              <a:bodyPr wrap="none" rtlCol="0">
                <a:spAutoFit/>
              </a:bodyPr>
              <a:lstStyle/>
              <a:p>
                <a:pPr algn="l" fontAlgn="auto">
                  <a:lnSpc>
                    <a:spcPct val="130000"/>
                  </a:lnSpc>
                  <a:spcBef>
                    <a:spcPts val="0"/>
                  </a:spcBef>
                  <a:spcAft>
                    <a:spcPts val="0"/>
                  </a:spcAft>
                </a:pPr>
                <a:r>
                  <a:rPr lang="en-US" b="1" dirty="0" smtClean="0">
                    <a:solidFill>
                      <a:srgbClr val="DB2BB5"/>
                    </a:solidFill>
                    <a:latin typeface="Calibri"/>
                    <a:cs typeface="+mn-cs"/>
                  </a:rPr>
                  <a:t>Large slew rate, good time resolution</a:t>
                </a:r>
              </a:p>
            </p:txBody>
          </p:sp>
          <p:cxnSp>
            <p:nvCxnSpPr>
              <p:cNvPr id="20" name="Straight Arrow Connector 19"/>
              <p:cNvCxnSpPr/>
              <p:nvPr/>
            </p:nvCxnSpPr>
            <p:spPr>
              <a:xfrm flipH="1">
                <a:off x="2057400" y="3852298"/>
                <a:ext cx="1051756" cy="281891"/>
              </a:xfrm>
              <a:prstGeom prst="straightConnector1">
                <a:avLst/>
              </a:prstGeom>
              <a:ln>
                <a:solidFill>
                  <a:srgbClr val="DB2BB5"/>
                </a:solidFill>
                <a:tailEnd type="arrow"/>
              </a:ln>
            </p:spPr>
            <p:style>
              <a:lnRef idx="2">
                <a:schemeClr val="accent1"/>
              </a:lnRef>
              <a:fillRef idx="0">
                <a:schemeClr val="accent1"/>
              </a:fillRef>
              <a:effectRef idx="1">
                <a:schemeClr val="accent1"/>
              </a:effectRef>
              <a:fontRef idx="minor">
                <a:schemeClr val="tx1"/>
              </a:fontRef>
            </p:style>
          </p:cxnSp>
        </p:grpSp>
      </p:grpSp>
      <p:sp>
        <p:nvSpPr>
          <p:cNvPr id="22" name="TextBox 21"/>
          <p:cNvSpPr txBox="1"/>
          <p:nvPr/>
        </p:nvSpPr>
        <p:spPr>
          <a:xfrm>
            <a:off x="4167874" y="5810593"/>
            <a:ext cx="4711546" cy="812530"/>
          </a:xfrm>
          <a:prstGeom prst="rect">
            <a:avLst/>
          </a:prstGeom>
          <a:noFill/>
          <a:ln>
            <a:noFill/>
          </a:ln>
        </p:spPr>
        <p:txBody>
          <a:bodyPr wrap="none" rtlCol="0">
            <a:spAutoFit/>
          </a:bodyPr>
          <a:lstStyle/>
          <a:p>
            <a:pPr algn="l" fontAlgn="auto">
              <a:lnSpc>
                <a:spcPct val="130000"/>
              </a:lnSpc>
              <a:spcBef>
                <a:spcPts val="0"/>
              </a:spcBef>
              <a:spcAft>
                <a:spcPts val="0"/>
              </a:spcAft>
            </a:pPr>
            <a:r>
              <a:rPr lang="en-US" b="1" dirty="0" smtClean="0">
                <a:solidFill>
                  <a:srgbClr val="800000"/>
                </a:solidFill>
                <a:latin typeface="+mn-lt"/>
                <a:cs typeface="+mn-cs"/>
                <a:sym typeface="Wingdings"/>
              </a:rPr>
              <a:t>Significant improvements in time </a:t>
            </a:r>
          </a:p>
          <a:p>
            <a:pPr algn="l" fontAlgn="auto">
              <a:lnSpc>
                <a:spcPct val="130000"/>
              </a:lnSpc>
              <a:spcBef>
                <a:spcPts val="0"/>
              </a:spcBef>
              <a:spcAft>
                <a:spcPts val="0"/>
              </a:spcAft>
            </a:pPr>
            <a:r>
              <a:rPr lang="en-US" b="1" dirty="0" smtClean="0">
                <a:solidFill>
                  <a:srgbClr val="800000"/>
                </a:solidFill>
                <a:latin typeface="+mn-lt"/>
                <a:cs typeface="+mn-cs"/>
                <a:sym typeface="Wingdings"/>
              </a:rPr>
              <a:t>resolution require thin and small sensors</a:t>
            </a:r>
            <a:endParaRPr lang="en-US" b="1" dirty="0" smtClean="0">
              <a:solidFill>
                <a:srgbClr val="800000"/>
              </a:solidFill>
              <a:latin typeface="+mn-lt"/>
              <a:cs typeface="+mn-cs"/>
            </a:endParaRPr>
          </a:p>
        </p:txBody>
      </p:sp>
      <p:sp>
        <p:nvSpPr>
          <p:cNvPr id="21" name="TextBox 20"/>
          <p:cNvSpPr txBox="1"/>
          <p:nvPr/>
        </p:nvSpPr>
        <p:spPr>
          <a:xfrm>
            <a:off x="7092553" y="5113990"/>
            <a:ext cx="1786867" cy="372410"/>
          </a:xfrm>
          <a:prstGeom prst="rect">
            <a:avLst/>
          </a:prstGeom>
          <a:noFill/>
          <a:ln>
            <a:solidFill>
              <a:srgbClr val="FFC000"/>
            </a:solidFill>
          </a:ln>
        </p:spPr>
        <p:txBody>
          <a:bodyPr wrap="square" rtlCol="0">
            <a:spAutoFit/>
          </a:bodyPr>
          <a:lstStyle/>
          <a:p>
            <a:pPr algn="l" fontAlgn="auto">
              <a:lnSpc>
                <a:spcPct val="130000"/>
              </a:lnSpc>
              <a:spcBef>
                <a:spcPts val="0"/>
              </a:spcBef>
              <a:spcAft>
                <a:spcPts val="0"/>
              </a:spcAft>
            </a:pPr>
            <a:r>
              <a:rPr lang="en-US" sz="1400" b="1" dirty="0" smtClean="0">
                <a:solidFill>
                  <a:schemeClr val="tx2"/>
                </a:solidFill>
                <a:latin typeface="Arial" panose="020B0604020202020204" pitchFamily="34" charset="0"/>
                <a:cs typeface="Arial" panose="020B0604020202020204" pitchFamily="34" charset="0"/>
              </a:rPr>
              <a:t>WF2 Simulations</a:t>
            </a:r>
          </a:p>
        </p:txBody>
      </p:sp>
    </p:spTree>
    <p:extLst>
      <p:ext uri="{BB962C8B-B14F-4D97-AF65-F5344CB8AC3E}">
        <p14:creationId xmlns:p14="http://schemas.microsoft.com/office/powerpoint/2010/main" val="244259535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lgn="l"/>
            <a:fld id="{D42BACD5-DBBC-4041-9454-70A8D25A0F7B}" type="slidenum">
              <a:rPr lang="en-US" smtClean="0">
                <a:solidFill>
                  <a:srgbClr val="4F81BD"/>
                </a:solidFill>
              </a:rPr>
              <a:pPr algn="l"/>
              <a:t>11</a:t>
            </a:fld>
            <a:endParaRPr lang="en-US" dirty="0">
              <a:solidFill>
                <a:srgbClr val="4F81BD"/>
              </a:solidFill>
            </a:endParaRPr>
          </a:p>
        </p:txBody>
      </p:sp>
      <p:sp>
        <p:nvSpPr>
          <p:cNvPr id="6" name="Text Placeholder 5"/>
          <p:cNvSpPr>
            <a:spLocks noGrp="1"/>
          </p:cNvSpPr>
          <p:nvPr>
            <p:ph type="body" sz="quarter" idx="15"/>
          </p:nvPr>
        </p:nvSpPr>
        <p:spPr/>
        <p:txBody>
          <a:bodyPr>
            <a:normAutofit/>
          </a:bodyPr>
          <a:lstStyle/>
          <a:p>
            <a:r>
              <a:rPr lang="en-US" sz="2800" b="1" dirty="0" smtClean="0">
                <a:solidFill>
                  <a:schemeClr val="tx2"/>
                </a:solidFill>
                <a:latin typeface="Arial" panose="020B0604020202020204" pitchFamily="34" charset="0"/>
                <a:cs typeface="Arial" panose="020B0604020202020204" pitchFamily="34" charset="0"/>
              </a:rPr>
              <a:t>Measured Time Resolution of UFSD: IR Laser</a:t>
            </a:r>
            <a:endParaRPr lang="en-US" sz="2800" b="1" dirty="0">
              <a:solidFill>
                <a:schemeClr val="tx2"/>
              </a:solidFill>
              <a:latin typeface="Arial" panose="020B0604020202020204" pitchFamily="34" charset="0"/>
              <a:cs typeface="Arial" panose="020B0604020202020204" pitchFamily="34" charset="0"/>
            </a:endParaRPr>
          </a:p>
        </p:txBody>
      </p:sp>
      <p:sp>
        <p:nvSpPr>
          <p:cNvPr id="20" name="Rectangle 2"/>
          <p:cNvSpPr>
            <a:spLocks noChangeArrowheads="1"/>
          </p:cNvSpPr>
          <p:nvPr/>
        </p:nvSpPr>
        <p:spPr bwMode="auto">
          <a:xfrm>
            <a:off x="609600" y="762000"/>
            <a:ext cx="8269288" cy="563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kumimoji="1" sz="2400">
                <a:solidFill>
                  <a:schemeClr val="tx1"/>
                </a:solidFill>
                <a:latin typeface="Arial" charset="0"/>
                <a:ea typeface="ＭＳ Ｐゴシック" pitchFamily="50" charset="-128"/>
              </a:defRPr>
            </a:lvl1pPr>
            <a:lvl2pPr>
              <a:defRPr kumimoji="1" sz="2400">
                <a:solidFill>
                  <a:schemeClr val="tx1"/>
                </a:solidFill>
                <a:latin typeface="Arial" charset="0"/>
                <a:ea typeface="ＭＳ Ｐゴシック" pitchFamily="50" charset="-128"/>
              </a:defRPr>
            </a:lvl2pPr>
            <a:lvl3pPr>
              <a:defRPr kumimoji="1" sz="2400">
                <a:solidFill>
                  <a:schemeClr val="tx1"/>
                </a:solidFill>
                <a:latin typeface="Arial" charset="0"/>
                <a:ea typeface="ＭＳ Ｐゴシック" pitchFamily="50" charset="-128"/>
              </a:defRPr>
            </a:lvl3pPr>
            <a:lvl4pPr>
              <a:defRPr kumimoji="1" sz="2400">
                <a:solidFill>
                  <a:schemeClr val="tx1"/>
                </a:solidFill>
                <a:latin typeface="Arial" charset="0"/>
                <a:ea typeface="ＭＳ Ｐゴシック" pitchFamily="50" charset="-128"/>
              </a:defRPr>
            </a:lvl4pPr>
            <a:lvl5pPr>
              <a:defRPr kumimoji="1" sz="2400">
                <a:solidFill>
                  <a:schemeClr val="tx1"/>
                </a:solidFill>
                <a:latin typeface="Arial" charset="0"/>
                <a:ea typeface="ＭＳ Ｐゴシック" pitchFamily="50" charset="-128"/>
              </a:defRPr>
            </a:lvl5pPr>
            <a:lvl6pPr marL="457200" fontAlgn="base">
              <a:spcBef>
                <a:spcPct val="0"/>
              </a:spcBef>
              <a:spcAft>
                <a:spcPct val="0"/>
              </a:spcAft>
              <a:defRPr kumimoji="1" sz="2400">
                <a:solidFill>
                  <a:schemeClr val="tx1"/>
                </a:solidFill>
                <a:latin typeface="Arial" charset="0"/>
                <a:ea typeface="ＭＳ Ｐゴシック" pitchFamily="50" charset="-128"/>
              </a:defRPr>
            </a:lvl6pPr>
            <a:lvl7pPr marL="914400" fontAlgn="base">
              <a:spcBef>
                <a:spcPct val="0"/>
              </a:spcBef>
              <a:spcAft>
                <a:spcPct val="0"/>
              </a:spcAft>
              <a:defRPr kumimoji="1" sz="2400">
                <a:solidFill>
                  <a:schemeClr val="tx1"/>
                </a:solidFill>
                <a:latin typeface="Arial" charset="0"/>
                <a:ea typeface="ＭＳ Ｐゴシック" pitchFamily="50" charset="-128"/>
              </a:defRPr>
            </a:lvl7pPr>
            <a:lvl8pPr marL="1371600" fontAlgn="base">
              <a:spcBef>
                <a:spcPct val="0"/>
              </a:spcBef>
              <a:spcAft>
                <a:spcPct val="0"/>
              </a:spcAft>
              <a:defRPr kumimoji="1" sz="2400">
                <a:solidFill>
                  <a:schemeClr val="tx1"/>
                </a:solidFill>
                <a:latin typeface="Arial" charset="0"/>
                <a:ea typeface="ＭＳ Ｐゴシック" pitchFamily="50" charset="-128"/>
              </a:defRPr>
            </a:lvl8pPr>
            <a:lvl9pPr marL="1828800" fontAlgn="base">
              <a:spcBef>
                <a:spcPct val="0"/>
              </a:spcBef>
              <a:spcAft>
                <a:spcPct val="0"/>
              </a:spcAft>
              <a:defRPr kumimoji="1" sz="2400">
                <a:solidFill>
                  <a:schemeClr val="tx1"/>
                </a:solidFill>
                <a:latin typeface="Arial" charset="0"/>
                <a:ea typeface="ＭＳ Ｐゴシック" pitchFamily="50" charset="-128"/>
              </a:defRPr>
            </a:lvl9pPr>
          </a:lstStyle>
          <a:p>
            <a:pPr algn="l"/>
            <a:r>
              <a:rPr kumimoji="0" lang="en-US" altLang="en-US" sz="1800" dirty="0" smtClean="0">
                <a:solidFill>
                  <a:schemeClr val="tx2"/>
                </a:solidFill>
              </a:rPr>
              <a:t>IR Laser irradiating </a:t>
            </a:r>
            <a:r>
              <a:rPr kumimoji="0" lang="en-US" altLang="en-US" sz="1800" dirty="0" smtClean="0">
                <a:solidFill>
                  <a:schemeClr val="tx2"/>
                </a:solidFill>
              </a:rPr>
              <a:t>300 </a:t>
            </a:r>
            <a:r>
              <a:rPr kumimoji="0" lang="en-US" altLang="en-US" sz="1800" dirty="0">
                <a:solidFill>
                  <a:schemeClr val="tx2"/>
                </a:solidFill>
              </a:rPr>
              <a:t>µm </a:t>
            </a:r>
            <a:r>
              <a:rPr kumimoji="0" lang="en-US" altLang="en-US" sz="1800" dirty="0" smtClean="0">
                <a:solidFill>
                  <a:schemeClr val="tx2"/>
                </a:solidFill>
              </a:rPr>
              <a:t>sensors </a:t>
            </a:r>
            <a:r>
              <a:rPr kumimoji="0" lang="en-US" altLang="en-US" sz="1800" dirty="0">
                <a:solidFill>
                  <a:schemeClr val="tx2"/>
                </a:solidFill>
              </a:rPr>
              <a:t>to </a:t>
            </a:r>
            <a:r>
              <a:rPr kumimoji="0" lang="en-US" altLang="en-US" sz="1800" dirty="0" smtClean="0">
                <a:solidFill>
                  <a:schemeClr val="tx2"/>
                </a:solidFill>
              </a:rPr>
              <a:t>measures </a:t>
            </a:r>
            <a:r>
              <a:rPr kumimoji="0" lang="en-US" altLang="en-US" sz="1800" dirty="0">
                <a:solidFill>
                  <a:schemeClr val="tx2"/>
                </a:solidFill>
              </a:rPr>
              <a:t>the intrinsic time </a:t>
            </a:r>
            <a:r>
              <a:rPr kumimoji="0" lang="en-US" altLang="en-US" sz="1800" dirty="0" smtClean="0">
                <a:solidFill>
                  <a:schemeClr val="tx2"/>
                </a:solidFill>
              </a:rPr>
              <a:t>jitter, </a:t>
            </a:r>
            <a:r>
              <a:rPr kumimoji="0" lang="en-US" altLang="en-US" sz="1800" dirty="0" smtClean="0">
                <a:solidFill>
                  <a:schemeClr val="tx2"/>
                </a:solidFill>
              </a:rPr>
              <a:t>of both LGAD and no-gain diode (PIN).</a:t>
            </a:r>
            <a:endParaRPr kumimoji="0" lang="en-US" altLang="en-US" sz="1800" dirty="0">
              <a:solidFill>
                <a:schemeClr val="tx2"/>
              </a:solidFill>
            </a:endParaRPr>
          </a:p>
        </p:txBody>
      </p:sp>
      <p:sp>
        <p:nvSpPr>
          <p:cNvPr id="22" name="Rectangle 4"/>
          <p:cNvSpPr>
            <a:spLocks noChangeArrowheads="1"/>
          </p:cNvSpPr>
          <p:nvPr/>
        </p:nvSpPr>
        <p:spPr bwMode="auto">
          <a:xfrm>
            <a:off x="5965825" y="4898328"/>
            <a:ext cx="1841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kumimoji="0" lang="en-US" altLang="en-US" sz="1800">
              <a:latin typeface="Times New Roman" pitchFamily="18" charset="0"/>
            </a:endParaRPr>
          </a:p>
          <a:p>
            <a:endParaRPr kumimoji="0" lang="en-US" altLang="en-US" sz="1800">
              <a:latin typeface="Times New Roman" pitchFamily="18" charset="0"/>
            </a:endParaRPr>
          </a:p>
        </p:txBody>
      </p:sp>
      <p:sp>
        <p:nvSpPr>
          <p:cNvPr id="13" name="Slide Number Placeholder 1"/>
          <p:cNvSpPr txBox="1">
            <a:spLocks/>
          </p:cNvSpPr>
          <p:nvPr/>
        </p:nvSpPr>
        <p:spPr>
          <a:xfrm>
            <a:off x="8382649" y="6541558"/>
            <a:ext cx="558151" cy="316442"/>
          </a:xfrm>
          <a:prstGeom prst="rect">
            <a:avLst/>
          </a:prstGeom>
        </p:spPr>
        <p:txBody>
          <a:bodyPr vert="horz" lIns="91440" tIns="45720" rIns="91440" bIns="45720" rtlCol="0" anchor="ctr"/>
          <a:lstStyle>
            <a:defPPr>
              <a:defRPr lang="en-US"/>
            </a:defPPr>
            <a:lvl1pPr algn="r" rtl="0" fontAlgn="base">
              <a:spcBef>
                <a:spcPct val="0"/>
              </a:spcBef>
              <a:spcAft>
                <a:spcPct val="0"/>
              </a:spcAft>
              <a:defRPr lang="en-US" sz="1600" kern="1200" smtClean="0">
                <a:solidFill>
                  <a:schemeClr val="accent1"/>
                </a:solidFill>
                <a:latin typeface="Arial" charset="0"/>
                <a:ea typeface="+mn-ea"/>
                <a:cs typeface="Arial" charset="0"/>
              </a:defRPr>
            </a:lvl1pPr>
            <a:lvl2pPr marL="457200" algn="ctr" rtl="0" fontAlgn="base">
              <a:spcBef>
                <a:spcPct val="0"/>
              </a:spcBef>
              <a:spcAft>
                <a:spcPct val="0"/>
              </a:spcAft>
              <a:defRPr kern="1200">
                <a:solidFill>
                  <a:schemeClr val="tx1"/>
                </a:solidFill>
                <a:latin typeface="Arial" charset="0"/>
                <a:ea typeface="+mn-ea"/>
                <a:cs typeface="Arial" charset="0"/>
              </a:defRPr>
            </a:lvl2pPr>
            <a:lvl3pPr marL="914400" algn="ctr" rtl="0" fontAlgn="base">
              <a:spcBef>
                <a:spcPct val="0"/>
              </a:spcBef>
              <a:spcAft>
                <a:spcPct val="0"/>
              </a:spcAft>
              <a:defRPr kern="1200">
                <a:solidFill>
                  <a:schemeClr val="tx1"/>
                </a:solidFill>
                <a:latin typeface="Arial" charset="0"/>
                <a:ea typeface="+mn-ea"/>
                <a:cs typeface="Arial" charset="0"/>
              </a:defRPr>
            </a:lvl3pPr>
            <a:lvl4pPr marL="1371600" algn="ctr" rtl="0" fontAlgn="base">
              <a:spcBef>
                <a:spcPct val="0"/>
              </a:spcBef>
              <a:spcAft>
                <a:spcPct val="0"/>
              </a:spcAft>
              <a:defRPr kern="1200">
                <a:solidFill>
                  <a:schemeClr val="tx1"/>
                </a:solidFill>
                <a:latin typeface="Arial" charset="0"/>
                <a:ea typeface="+mn-ea"/>
                <a:cs typeface="Arial" charset="0"/>
              </a:defRPr>
            </a:lvl4pPr>
            <a:lvl5pPr marL="1828800" algn="ctr"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l"/>
            <a:fld id="{D42BACD5-DBBC-4041-9454-70A8D25A0F7B}" type="slidenum">
              <a:rPr lang="en-US" smtClean="0"/>
              <a:pPr algn="l"/>
              <a:t>11</a:t>
            </a:fld>
            <a:endParaRPr lang="en-US" dirty="0"/>
          </a:p>
        </p:txBody>
      </p:sp>
      <p:sp>
        <p:nvSpPr>
          <p:cNvPr id="14" name="TextBox 13"/>
          <p:cNvSpPr txBox="1"/>
          <p:nvPr/>
        </p:nvSpPr>
        <p:spPr>
          <a:xfrm>
            <a:off x="771996" y="5506191"/>
            <a:ext cx="8168804" cy="1172629"/>
          </a:xfrm>
          <a:prstGeom prst="rect">
            <a:avLst/>
          </a:prstGeom>
          <a:noFill/>
        </p:spPr>
        <p:txBody>
          <a:bodyPr wrap="square" rtlCol="0">
            <a:spAutoFit/>
          </a:bodyPr>
          <a:lstStyle/>
          <a:p>
            <a:pPr algn="l">
              <a:lnSpc>
                <a:spcPct val="130000"/>
              </a:lnSpc>
            </a:pPr>
            <a:r>
              <a:rPr lang="en-US" b="1" dirty="0" smtClean="0">
                <a:solidFill>
                  <a:schemeClr val="tx2"/>
                </a:solidFill>
              </a:rPr>
              <a:t>For 1 MIP</a:t>
            </a:r>
            <a:r>
              <a:rPr lang="en-US" dirty="0" smtClean="0">
                <a:solidFill>
                  <a:schemeClr val="tx2"/>
                </a:solidFill>
              </a:rPr>
              <a:t>, an UFSD with gain ~ 6 shows a factor of 3 better time resolution than PIN diodes: 70 ps vs 200 ps</a:t>
            </a:r>
          </a:p>
          <a:p>
            <a:pPr algn="l">
              <a:lnSpc>
                <a:spcPct val="130000"/>
              </a:lnSpc>
            </a:pPr>
            <a:r>
              <a:rPr lang="en-US" b="1" dirty="0" smtClean="0">
                <a:solidFill>
                  <a:schemeClr val="tx2"/>
                </a:solidFill>
              </a:rPr>
              <a:t>For many MIPS </a:t>
            </a:r>
            <a:r>
              <a:rPr lang="en-US" dirty="0" smtClean="0">
                <a:solidFill>
                  <a:schemeClr val="tx2"/>
                </a:solidFill>
              </a:rPr>
              <a:t>the difference is decreasing (important for timing calorimeter)</a:t>
            </a:r>
          </a:p>
        </p:txBody>
      </p:sp>
      <p:grpSp>
        <p:nvGrpSpPr>
          <p:cNvPr id="2" name="Group 1"/>
          <p:cNvGrpSpPr/>
          <p:nvPr/>
        </p:nvGrpSpPr>
        <p:grpSpPr>
          <a:xfrm>
            <a:off x="838200" y="1444272"/>
            <a:ext cx="5654724" cy="3965928"/>
            <a:chOff x="1533484" y="1401866"/>
            <a:chExt cx="5654724" cy="3965928"/>
          </a:xfrm>
        </p:grpSpPr>
        <p:pic>
          <p:nvPicPr>
            <p:cNvPr id="15" name="Picture 14" descr="LGAD_3x3mm_Laser_800V.pn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533484" y="1401866"/>
              <a:ext cx="5654724" cy="3965928"/>
            </a:xfrm>
            <a:prstGeom prst="rect">
              <a:avLst/>
            </a:prstGeom>
          </p:spPr>
        </p:pic>
        <p:cxnSp>
          <p:nvCxnSpPr>
            <p:cNvPr id="16" name="Straight Connector 15"/>
            <p:cNvCxnSpPr/>
            <p:nvPr/>
          </p:nvCxnSpPr>
          <p:spPr>
            <a:xfrm flipV="1">
              <a:off x="3426379" y="1677445"/>
              <a:ext cx="0" cy="2959469"/>
            </a:xfrm>
            <a:prstGeom prst="line">
              <a:avLst/>
            </a:prstGeom>
            <a:ln>
              <a:solidFill>
                <a:schemeClr val="tx1"/>
              </a:solidFill>
              <a:prstDash val="sysDash"/>
            </a:ln>
          </p:spPr>
          <p:style>
            <a:lnRef idx="2">
              <a:schemeClr val="accent1"/>
            </a:lnRef>
            <a:fillRef idx="0">
              <a:schemeClr val="accent1"/>
            </a:fillRef>
            <a:effectRef idx="1">
              <a:schemeClr val="accent1"/>
            </a:effectRef>
            <a:fontRef idx="minor">
              <a:schemeClr val="tx1"/>
            </a:fontRef>
          </p:style>
        </p:cxnSp>
      </p:grpSp>
      <p:sp>
        <p:nvSpPr>
          <p:cNvPr id="17" name="TextBox 16"/>
          <p:cNvSpPr txBox="1"/>
          <p:nvPr/>
        </p:nvSpPr>
        <p:spPr>
          <a:xfrm>
            <a:off x="7040248" y="2411024"/>
            <a:ext cx="1304489" cy="323165"/>
          </a:xfrm>
          <a:prstGeom prst="rect">
            <a:avLst/>
          </a:prstGeom>
          <a:solidFill>
            <a:srgbClr val="FFFFFF"/>
          </a:solidFill>
        </p:spPr>
        <p:txBody>
          <a:bodyPr wrap="none" rtlCol="0">
            <a:spAutoFit/>
          </a:bodyPr>
          <a:lstStyle/>
          <a:p>
            <a:pPr>
              <a:lnSpc>
                <a:spcPct val="130000"/>
              </a:lnSpc>
            </a:pPr>
            <a:r>
              <a:rPr lang="en-US" sz="1200" dirty="0" smtClean="0">
                <a:solidFill>
                  <a:srgbClr val="000000"/>
                </a:solidFill>
              </a:rPr>
              <a:t>(7859 W1E10-3)</a:t>
            </a:r>
          </a:p>
        </p:txBody>
      </p:sp>
      <p:graphicFrame>
        <p:nvGraphicFramePr>
          <p:cNvPr id="12" name="Object 11"/>
          <p:cNvGraphicFramePr>
            <a:graphicFrameLocks noChangeAspect="1"/>
          </p:cNvGraphicFramePr>
          <p:nvPr>
            <p:extLst>
              <p:ext uri="{D42A27DB-BD31-4B8C-83A1-F6EECF244321}">
                <p14:modId xmlns:p14="http://schemas.microsoft.com/office/powerpoint/2010/main" val="732317815"/>
              </p:ext>
            </p:extLst>
          </p:nvPr>
        </p:nvGraphicFramePr>
        <p:xfrm>
          <a:off x="6649099" y="1930805"/>
          <a:ext cx="2444750" cy="960438"/>
        </p:xfrm>
        <a:graphic>
          <a:graphicData uri="http://schemas.openxmlformats.org/presentationml/2006/ole">
            <mc:AlternateContent xmlns:mc="http://schemas.openxmlformats.org/markup-compatibility/2006">
              <mc:Choice xmlns:v="urn:schemas-microsoft-com:vml" Requires="v">
                <p:oleObj spid="_x0000_s10264" name="Equation" r:id="rId4" imgW="1002960" imgH="393480" progId="Equation.3">
                  <p:embed/>
                </p:oleObj>
              </mc:Choice>
              <mc:Fallback>
                <p:oleObj name="Equation" r:id="rId4" imgW="1002960" imgH="393480" progId="Equation.3">
                  <p:embed/>
                  <p:pic>
                    <p:nvPicPr>
                      <p:cNvPr id="0" name=""/>
                      <p:cNvPicPr/>
                      <p:nvPr/>
                    </p:nvPicPr>
                    <p:blipFill>
                      <a:blip r:embed="rId5"/>
                      <a:stretch>
                        <a:fillRect/>
                      </a:stretch>
                    </p:blipFill>
                    <p:spPr>
                      <a:xfrm>
                        <a:off x="6649099" y="1930805"/>
                        <a:ext cx="2444750" cy="960438"/>
                      </a:xfrm>
                      <a:prstGeom prst="rect">
                        <a:avLst/>
                      </a:prstGeom>
                      <a:solidFill>
                        <a:schemeClr val="bg1"/>
                      </a:solidFill>
                      <a:ln>
                        <a:solidFill>
                          <a:schemeClr val="tx1"/>
                        </a:solidFill>
                      </a:ln>
                    </p:spPr>
                  </p:pic>
                </p:oleObj>
              </mc:Fallback>
            </mc:AlternateContent>
          </a:graphicData>
        </a:graphic>
      </p:graphicFrame>
      <p:sp>
        <p:nvSpPr>
          <p:cNvPr id="18" name="Footer Placeholder 2"/>
          <p:cNvSpPr txBox="1">
            <a:spLocks/>
          </p:cNvSpPr>
          <p:nvPr/>
        </p:nvSpPr>
        <p:spPr>
          <a:xfrm rot="16200000">
            <a:off x="-2726160" y="3141241"/>
            <a:ext cx="5638800" cy="270719"/>
          </a:xfrm>
          <a:prstGeom prst="rect">
            <a:avLst/>
          </a:prstGeom>
        </p:spPr>
        <p:txBody>
          <a:bodyPr vert="horz" lIns="91440" tIns="45720" rIns="91440" bIns="45720" rtlCol="0" anchor="ctr"/>
          <a:lstStyle>
            <a:defPPr>
              <a:defRPr lang="en-US"/>
            </a:defPPr>
            <a:lvl1pPr algn="ctr" rtl="0" fontAlgn="base">
              <a:spcBef>
                <a:spcPct val="0"/>
              </a:spcBef>
              <a:spcAft>
                <a:spcPct val="0"/>
              </a:spcAft>
              <a:defRPr sz="1400" kern="1200">
                <a:solidFill>
                  <a:schemeClr val="bg1">
                    <a:lumMod val="50000"/>
                  </a:schemeClr>
                </a:solidFill>
                <a:latin typeface="Arial" charset="0"/>
                <a:ea typeface="+mn-ea"/>
                <a:cs typeface="Arial" charset="0"/>
              </a:defRPr>
            </a:lvl1pPr>
            <a:lvl2pPr marL="457200" algn="ctr" rtl="0" fontAlgn="base">
              <a:spcBef>
                <a:spcPct val="0"/>
              </a:spcBef>
              <a:spcAft>
                <a:spcPct val="0"/>
              </a:spcAft>
              <a:defRPr kern="1200">
                <a:solidFill>
                  <a:schemeClr val="tx1"/>
                </a:solidFill>
                <a:latin typeface="Arial" charset="0"/>
                <a:ea typeface="+mn-ea"/>
                <a:cs typeface="Arial" charset="0"/>
              </a:defRPr>
            </a:lvl2pPr>
            <a:lvl3pPr marL="914400" algn="ctr" rtl="0" fontAlgn="base">
              <a:spcBef>
                <a:spcPct val="0"/>
              </a:spcBef>
              <a:spcAft>
                <a:spcPct val="0"/>
              </a:spcAft>
              <a:defRPr kern="1200">
                <a:solidFill>
                  <a:schemeClr val="tx1"/>
                </a:solidFill>
                <a:latin typeface="Arial" charset="0"/>
                <a:ea typeface="+mn-ea"/>
                <a:cs typeface="Arial" charset="0"/>
              </a:defRPr>
            </a:lvl3pPr>
            <a:lvl4pPr marL="1371600" algn="ctr" rtl="0" fontAlgn="base">
              <a:spcBef>
                <a:spcPct val="0"/>
              </a:spcBef>
              <a:spcAft>
                <a:spcPct val="0"/>
              </a:spcAft>
              <a:defRPr kern="1200">
                <a:solidFill>
                  <a:schemeClr val="tx1"/>
                </a:solidFill>
                <a:latin typeface="Arial" charset="0"/>
                <a:ea typeface="+mn-ea"/>
                <a:cs typeface="Arial" charset="0"/>
              </a:defRPr>
            </a:lvl4pPr>
            <a:lvl5pPr marL="1828800" algn="ctr"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de-DE" dirty="0" smtClean="0">
                <a:solidFill>
                  <a:prstClr val="white">
                    <a:lumMod val="50000"/>
                  </a:prstClr>
                </a:solidFill>
              </a:rPr>
              <a:t>Hartmut F.-W. Sadrozinski, Ultra-Fast Silicon Detectors. CPAD</a:t>
            </a:r>
            <a:endParaRPr lang="en-US" dirty="0">
              <a:solidFill>
                <a:prstClr val="white">
                  <a:lumMod val="50000"/>
                </a:prstClr>
              </a:solidFill>
            </a:endParaRPr>
          </a:p>
        </p:txBody>
      </p:sp>
    </p:spTree>
    <p:extLst>
      <p:ext uri="{BB962C8B-B14F-4D97-AF65-F5344CB8AC3E}">
        <p14:creationId xmlns:p14="http://schemas.microsoft.com/office/powerpoint/2010/main" val="305956950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23850" y="31359"/>
            <a:ext cx="8839200" cy="523220"/>
          </a:xfrm>
          <a:prstGeom prst="rect">
            <a:avLst/>
          </a:prstGeom>
          <a:noFill/>
        </p:spPr>
        <p:txBody>
          <a:bodyPr wrap="square">
            <a:spAutoFit/>
          </a:bodyPr>
          <a:lstStyle/>
          <a:p>
            <a:r>
              <a:rPr lang="en-US" sz="2800" b="1" kern="0" dirty="0" smtClean="0">
                <a:solidFill>
                  <a:schemeClr val="tx2"/>
                </a:solidFill>
                <a:latin typeface="Arial"/>
              </a:rPr>
              <a:t>BT Timing Resolution I  (Fixed Threshold)</a:t>
            </a:r>
            <a:endParaRPr lang="en-US" sz="2800" b="1" dirty="0">
              <a:solidFill>
                <a:schemeClr val="tx2"/>
              </a:solidFill>
            </a:endParaRPr>
          </a:p>
        </p:txBody>
      </p:sp>
      <p:sp>
        <p:nvSpPr>
          <p:cNvPr id="4" name="Slide Number Placeholder 3"/>
          <p:cNvSpPr>
            <a:spLocks noGrp="1"/>
          </p:cNvSpPr>
          <p:nvPr>
            <p:ph type="sldNum" sz="quarter" idx="12"/>
          </p:nvPr>
        </p:nvSpPr>
        <p:spPr/>
        <p:txBody>
          <a:bodyPr/>
          <a:lstStyle/>
          <a:p>
            <a:pPr algn="l"/>
            <a:fld id="{D42BACD5-DBBC-4041-9454-70A8D25A0F7B}" type="slidenum">
              <a:rPr lang="en-US" smtClean="0">
                <a:solidFill>
                  <a:srgbClr val="4F81BD"/>
                </a:solidFill>
              </a:rPr>
              <a:pPr algn="l"/>
              <a:t>12</a:t>
            </a:fld>
            <a:endParaRPr lang="en-US" dirty="0">
              <a:solidFill>
                <a:srgbClr val="4F81BD"/>
              </a:solidFill>
            </a:endParaRPr>
          </a:p>
        </p:txBody>
      </p:sp>
      <p:sp>
        <p:nvSpPr>
          <p:cNvPr id="6" name="Footer Placeholder 5"/>
          <p:cNvSpPr>
            <a:spLocks noGrp="1"/>
          </p:cNvSpPr>
          <p:nvPr>
            <p:ph type="ftr" sz="quarter" idx="14"/>
          </p:nvPr>
        </p:nvSpPr>
        <p:spPr/>
        <p:txBody>
          <a:bodyPr/>
          <a:lstStyle/>
          <a:p>
            <a:r>
              <a:rPr lang="de-DE" smtClean="0">
                <a:solidFill>
                  <a:prstClr val="white">
                    <a:lumMod val="50000"/>
                  </a:prstClr>
                </a:solidFill>
              </a:rPr>
              <a:t>Hartmut F.-W. Sadrozinski, Ultra-Fast Silicon Detectors. CPAD</a:t>
            </a:r>
            <a:endParaRPr lang="en-US" dirty="0">
              <a:solidFill>
                <a:prstClr val="white">
                  <a:lumMod val="50000"/>
                </a:prstClr>
              </a:solidFill>
            </a:endParaRPr>
          </a:p>
        </p:txBody>
      </p:sp>
      <p:sp>
        <p:nvSpPr>
          <p:cNvPr id="10" name="Rectangle 9"/>
          <p:cNvSpPr/>
          <p:nvPr/>
        </p:nvSpPr>
        <p:spPr>
          <a:xfrm>
            <a:off x="571500" y="6473398"/>
            <a:ext cx="8229600" cy="276999"/>
          </a:xfrm>
          <a:prstGeom prst="rect">
            <a:avLst/>
          </a:prstGeom>
        </p:spPr>
        <p:txBody>
          <a:bodyPr wrap="square">
            <a:spAutoFit/>
          </a:bodyPr>
          <a:lstStyle/>
          <a:p>
            <a:pPr algn="l"/>
            <a:r>
              <a:rPr lang="en-US" sz="1200" dirty="0" smtClean="0"/>
              <a:t>Analysis:  </a:t>
            </a:r>
            <a:r>
              <a:rPr lang="en-US" sz="1200" kern="0" dirty="0">
                <a:solidFill>
                  <a:srgbClr val="000000"/>
                </a:solidFill>
                <a:latin typeface="Arial"/>
              </a:rPr>
              <a:t>Chi Wing Ng (Tom) &amp; Sze Ning </a:t>
            </a:r>
            <a:r>
              <a:rPr lang="en-US" sz="1200" kern="0" dirty="0" err="1">
                <a:solidFill>
                  <a:srgbClr val="000000"/>
                </a:solidFill>
                <a:latin typeface="Arial"/>
              </a:rPr>
              <a:t>Mak</a:t>
            </a:r>
            <a:r>
              <a:rPr lang="en-US" sz="1200" kern="0" dirty="0">
                <a:solidFill>
                  <a:srgbClr val="000000"/>
                </a:solidFill>
                <a:latin typeface="Arial"/>
              </a:rPr>
              <a:t> (Hazel</a:t>
            </a:r>
            <a:r>
              <a:rPr lang="en-US" sz="1200" kern="0" dirty="0" smtClean="0">
                <a:solidFill>
                  <a:srgbClr val="000000"/>
                </a:solidFill>
                <a:latin typeface="Arial"/>
              </a:rPr>
              <a:t>)</a:t>
            </a:r>
            <a:endParaRPr lang="en-US" sz="1100" i="1" kern="0" dirty="0">
              <a:solidFill>
                <a:srgbClr val="000000"/>
              </a:solidFill>
              <a:latin typeface="Arial"/>
            </a:endParaRPr>
          </a:p>
        </p:txBody>
      </p:sp>
      <p:grpSp>
        <p:nvGrpSpPr>
          <p:cNvPr id="2" name="Group 1"/>
          <p:cNvGrpSpPr/>
          <p:nvPr/>
        </p:nvGrpSpPr>
        <p:grpSpPr>
          <a:xfrm>
            <a:off x="2813050" y="2000601"/>
            <a:ext cx="6254750" cy="4476399"/>
            <a:chOff x="2813050" y="1695801"/>
            <a:chExt cx="6254750" cy="4476399"/>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3050" y="1695801"/>
              <a:ext cx="6254750" cy="4476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3" name="Straight Connector 12"/>
            <p:cNvCxnSpPr/>
            <p:nvPr/>
          </p:nvCxnSpPr>
          <p:spPr>
            <a:xfrm>
              <a:off x="4433587" y="2205851"/>
              <a:ext cx="0" cy="3348124"/>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5119387" y="2229201"/>
              <a:ext cx="0" cy="3348124"/>
            </a:xfrm>
            <a:prstGeom prst="line">
              <a:avLst/>
            </a:prstGeom>
          </p:spPr>
          <p:style>
            <a:lnRef idx="1">
              <a:schemeClr val="accent1"/>
            </a:lnRef>
            <a:fillRef idx="0">
              <a:schemeClr val="accent1"/>
            </a:fillRef>
            <a:effectRef idx="0">
              <a:schemeClr val="accent1"/>
            </a:effectRef>
            <a:fontRef idx="minor">
              <a:schemeClr val="tx1"/>
            </a:fontRef>
          </p:style>
        </p:cxnSp>
      </p:grpSp>
      <p:sp>
        <p:nvSpPr>
          <p:cNvPr id="8" name="TextBox 7"/>
          <p:cNvSpPr txBox="1"/>
          <p:nvPr/>
        </p:nvSpPr>
        <p:spPr>
          <a:xfrm>
            <a:off x="4424878" y="4267200"/>
            <a:ext cx="787395" cy="369332"/>
          </a:xfrm>
          <a:prstGeom prst="rect">
            <a:avLst/>
          </a:prstGeom>
          <a:noFill/>
        </p:spPr>
        <p:txBody>
          <a:bodyPr wrap="none" rtlCol="0">
            <a:spAutoFit/>
          </a:bodyPr>
          <a:lstStyle/>
          <a:p>
            <a:r>
              <a:rPr lang="en-US" dirty="0" smtClean="0">
                <a:solidFill>
                  <a:srgbClr val="0070C0"/>
                </a:solidFill>
              </a:rPr>
              <a:t>1 MIP</a:t>
            </a:r>
            <a:endParaRPr lang="en-US" dirty="0">
              <a:solidFill>
                <a:srgbClr val="0070C0"/>
              </a:solidFill>
            </a:endParaRPr>
          </a:p>
        </p:txBody>
      </p:sp>
      <p:sp>
        <p:nvSpPr>
          <p:cNvPr id="3" name="Rectangle 2"/>
          <p:cNvSpPr/>
          <p:nvPr/>
        </p:nvSpPr>
        <p:spPr>
          <a:xfrm>
            <a:off x="734926" y="1447800"/>
            <a:ext cx="7165744" cy="646331"/>
          </a:xfrm>
          <a:prstGeom prst="rect">
            <a:avLst/>
          </a:prstGeom>
        </p:spPr>
        <p:txBody>
          <a:bodyPr wrap="none">
            <a:spAutoFit/>
          </a:bodyPr>
          <a:lstStyle/>
          <a:p>
            <a:pPr algn="l"/>
            <a:r>
              <a:rPr lang="en-US" kern="0" dirty="0" smtClean="0">
                <a:solidFill>
                  <a:schemeClr val="tx2"/>
                </a:solidFill>
                <a:latin typeface="Arial"/>
              </a:rPr>
              <a:t>CERN 2014 Beam </a:t>
            </a:r>
            <a:r>
              <a:rPr lang="en-US" kern="0" dirty="0" smtClean="0">
                <a:solidFill>
                  <a:schemeClr val="tx2"/>
                </a:solidFill>
                <a:latin typeface="Arial"/>
              </a:rPr>
              <a:t>Test </a:t>
            </a:r>
            <a:r>
              <a:rPr lang="en-US" kern="0" dirty="0" smtClean="0">
                <a:solidFill>
                  <a:schemeClr val="tx2"/>
                </a:solidFill>
                <a:latin typeface="Arial"/>
              </a:rPr>
              <a:t>of </a:t>
            </a:r>
            <a:r>
              <a:rPr lang="en-US" kern="0" dirty="0">
                <a:solidFill>
                  <a:schemeClr val="tx2"/>
                </a:solidFill>
                <a:latin typeface="Arial"/>
              </a:rPr>
              <a:t>FZ </a:t>
            </a:r>
            <a:r>
              <a:rPr lang="en-US" kern="0" dirty="0" smtClean="0">
                <a:solidFill>
                  <a:schemeClr val="tx2"/>
                </a:solidFill>
                <a:latin typeface="Arial"/>
              </a:rPr>
              <a:t>LGAD 300 µm, </a:t>
            </a:r>
            <a:r>
              <a:rPr lang="en-US" b="1" kern="0" dirty="0" smtClean="0">
                <a:solidFill>
                  <a:schemeClr val="tx2"/>
                </a:solidFill>
                <a:latin typeface="Arial"/>
              </a:rPr>
              <a:t>C = 12 pF</a:t>
            </a:r>
            <a:r>
              <a:rPr lang="en-US" kern="0" dirty="0" smtClean="0">
                <a:solidFill>
                  <a:schemeClr val="tx2"/>
                </a:solidFill>
                <a:latin typeface="Arial"/>
              </a:rPr>
              <a:t>, G=10, BB</a:t>
            </a:r>
          </a:p>
          <a:p>
            <a:pPr algn="l"/>
            <a:r>
              <a:rPr lang="en-US" kern="0" dirty="0" smtClean="0">
                <a:solidFill>
                  <a:schemeClr val="tx2"/>
                </a:solidFill>
                <a:latin typeface="Arial"/>
              </a:rPr>
              <a:t>Bias 1000V</a:t>
            </a:r>
            <a:r>
              <a:rPr lang="en-US" kern="0" dirty="0">
                <a:solidFill>
                  <a:schemeClr val="tx2"/>
                </a:solidFill>
                <a:latin typeface="Arial"/>
              </a:rPr>
              <a:t>, fixed threshold = 10 </a:t>
            </a:r>
            <a:r>
              <a:rPr lang="en-US" kern="0" dirty="0" smtClean="0">
                <a:solidFill>
                  <a:schemeClr val="tx2"/>
                </a:solidFill>
                <a:latin typeface="Arial"/>
              </a:rPr>
              <a:t>mV,  filtered with 20 bins</a:t>
            </a:r>
            <a:endParaRPr lang="en-US" kern="0" dirty="0">
              <a:solidFill>
                <a:schemeClr val="tx2"/>
              </a:solidFill>
              <a:latin typeface="Arial"/>
            </a:endParaRPr>
          </a:p>
        </p:txBody>
      </p:sp>
      <p:sp>
        <p:nvSpPr>
          <p:cNvPr id="11" name="TextBox 10"/>
          <p:cNvSpPr txBox="1"/>
          <p:nvPr/>
        </p:nvSpPr>
        <p:spPr>
          <a:xfrm>
            <a:off x="323850" y="2678549"/>
            <a:ext cx="2647950" cy="2862322"/>
          </a:xfrm>
          <a:prstGeom prst="rect">
            <a:avLst/>
          </a:prstGeom>
          <a:noFill/>
        </p:spPr>
        <p:txBody>
          <a:bodyPr wrap="square" rtlCol="0">
            <a:spAutoFit/>
          </a:bodyPr>
          <a:lstStyle/>
          <a:p>
            <a:pPr algn="l"/>
            <a:r>
              <a:rPr lang="en-US" dirty="0" smtClean="0">
                <a:solidFill>
                  <a:schemeClr val="tx2"/>
                </a:solidFill>
              </a:rPr>
              <a:t>Time walk is large </a:t>
            </a:r>
          </a:p>
          <a:p>
            <a:pPr algn="l"/>
            <a:r>
              <a:rPr lang="en-US" dirty="0" smtClean="0">
                <a:solidFill>
                  <a:schemeClr val="tx2"/>
                </a:solidFill>
              </a:rPr>
              <a:t>~ 400ps for MIPs</a:t>
            </a:r>
          </a:p>
          <a:p>
            <a:pPr algn="l"/>
            <a:endParaRPr lang="en-US" dirty="0">
              <a:solidFill>
                <a:schemeClr val="tx2"/>
              </a:solidFill>
            </a:endParaRPr>
          </a:p>
          <a:p>
            <a:pPr algn="l"/>
            <a:r>
              <a:rPr lang="en-US" b="1" dirty="0" smtClean="0">
                <a:solidFill>
                  <a:schemeClr val="tx2"/>
                </a:solidFill>
              </a:rPr>
              <a:t>Resolution: </a:t>
            </a:r>
          </a:p>
          <a:p>
            <a:pPr algn="l"/>
            <a:r>
              <a:rPr lang="en-US" b="1" dirty="0">
                <a:solidFill>
                  <a:schemeClr val="tx2"/>
                </a:solidFill>
              </a:rPr>
              <a:t>	</a:t>
            </a:r>
            <a:r>
              <a:rPr lang="en-US" b="1" dirty="0" smtClean="0">
                <a:solidFill>
                  <a:schemeClr val="tx2"/>
                </a:solidFill>
              </a:rPr>
              <a:t>150 – 200 </a:t>
            </a:r>
            <a:r>
              <a:rPr lang="en-US" b="1" dirty="0" err="1" smtClean="0">
                <a:solidFill>
                  <a:schemeClr val="tx2"/>
                </a:solidFill>
              </a:rPr>
              <a:t>ps</a:t>
            </a:r>
            <a:endParaRPr lang="en-US" b="1" dirty="0" smtClean="0">
              <a:solidFill>
                <a:schemeClr val="tx2"/>
              </a:solidFill>
            </a:endParaRPr>
          </a:p>
          <a:p>
            <a:pPr algn="l"/>
            <a:endParaRPr lang="en-US" dirty="0">
              <a:solidFill>
                <a:schemeClr val="tx2"/>
              </a:solidFill>
            </a:endParaRPr>
          </a:p>
          <a:p>
            <a:pPr algn="l"/>
            <a:r>
              <a:rPr lang="en-US" dirty="0" smtClean="0">
                <a:solidFill>
                  <a:schemeClr val="tx2"/>
                </a:solidFill>
              </a:rPr>
              <a:t>Precise time walk correction looks non-trivial to incorporate into an ASIC.</a:t>
            </a:r>
          </a:p>
        </p:txBody>
      </p:sp>
      <p:sp>
        <p:nvSpPr>
          <p:cNvPr id="15" name="Rectangle 14"/>
          <p:cNvSpPr/>
          <p:nvPr/>
        </p:nvSpPr>
        <p:spPr>
          <a:xfrm>
            <a:off x="476250" y="701940"/>
            <a:ext cx="8210550" cy="646331"/>
          </a:xfrm>
          <a:prstGeom prst="rect">
            <a:avLst/>
          </a:prstGeom>
        </p:spPr>
        <p:txBody>
          <a:bodyPr wrap="square">
            <a:spAutoFit/>
          </a:bodyPr>
          <a:lstStyle/>
          <a:p>
            <a:pPr algn="l"/>
            <a:r>
              <a:rPr lang="en-US" b="1" kern="0" dirty="0" smtClean="0">
                <a:solidFill>
                  <a:schemeClr val="tx2"/>
                </a:solidFill>
                <a:latin typeface="Arial"/>
              </a:rPr>
              <a:t>Beam tests (BT) data aid in</a:t>
            </a:r>
            <a:r>
              <a:rPr lang="en-US" b="1" kern="0" dirty="0" smtClean="0">
                <a:solidFill>
                  <a:schemeClr val="tx2"/>
                </a:solidFill>
                <a:latin typeface="Arial"/>
              </a:rPr>
              <a:t> the development of the </a:t>
            </a:r>
            <a:r>
              <a:rPr lang="en-US" b="1" kern="0" dirty="0" smtClean="0">
                <a:solidFill>
                  <a:schemeClr val="tx2"/>
                </a:solidFill>
                <a:latin typeface="Arial"/>
              </a:rPr>
              <a:t>readout electronics.</a:t>
            </a:r>
          </a:p>
          <a:p>
            <a:pPr algn="l"/>
            <a:r>
              <a:rPr lang="en-US" b="1" kern="0" dirty="0" smtClean="0">
                <a:solidFill>
                  <a:schemeClr val="tx2"/>
                </a:solidFill>
                <a:latin typeface="Arial"/>
              </a:rPr>
              <a:t>Record signal waveforms with 50 </a:t>
            </a:r>
            <a:r>
              <a:rPr lang="en-US" b="1" kern="0" dirty="0" err="1" smtClean="0">
                <a:solidFill>
                  <a:schemeClr val="tx2"/>
                </a:solidFill>
                <a:latin typeface="Arial"/>
              </a:rPr>
              <a:t>ps</a:t>
            </a:r>
            <a:r>
              <a:rPr lang="en-US" b="1" kern="0" dirty="0" smtClean="0">
                <a:solidFill>
                  <a:schemeClr val="tx2"/>
                </a:solidFill>
                <a:latin typeface="Arial"/>
              </a:rPr>
              <a:t> sampling and analyze off-line.</a:t>
            </a:r>
            <a:endParaRPr lang="en-US" b="1" kern="0" dirty="0">
              <a:solidFill>
                <a:schemeClr val="tx2"/>
              </a:solidFill>
              <a:latin typeface="Arial"/>
            </a:endParaRPr>
          </a:p>
        </p:txBody>
      </p:sp>
    </p:spTree>
    <p:extLst>
      <p:ext uri="{BB962C8B-B14F-4D97-AF65-F5344CB8AC3E}">
        <p14:creationId xmlns:p14="http://schemas.microsoft.com/office/powerpoint/2010/main" val="345242706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lgn="l"/>
            <a:fld id="{D42BACD5-DBBC-4041-9454-70A8D25A0F7B}" type="slidenum">
              <a:rPr lang="en-US" smtClean="0">
                <a:solidFill>
                  <a:srgbClr val="4F81BD"/>
                </a:solidFill>
              </a:rPr>
              <a:pPr algn="l"/>
              <a:t>13</a:t>
            </a:fld>
            <a:endParaRPr lang="en-US" dirty="0">
              <a:solidFill>
                <a:srgbClr val="4F81BD"/>
              </a:solidFill>
            </a:endParaRPr>
          </a:p>
        </p:txBody>
      </p:sp>
      <p:sp>
        <p:nvSpPr>
          <p:cNvPr id="3" name="Footer Placeholder 2"/>
          <p:cNvSpPr>
            <a:spLocks noGrp="1"/>
          </p:cNvSpPr>
          <p:nvPr>
            <p:ph type="ftr" sz="quarter" idx="14"/>
          </p:nvPr>
        </p:nvSpPr>
        <p:spPr/>
        <p:txBody>
          <a:bodyPr/>
          <a:lstStyle/>
          <a:p>
            <a:r>
              <a:rPr lang="en-US" smtClean="0"/>
              <a:t>Hartmut F.-W. Sadrozinski, Ultra-Fast Silicon Detectors. CPAD</a:t>
            </a:r>
            <a:endParaRPr lang="en-US" dirty="0"/>
          </a:p>
        </p:txBody>
      </p:sp>
      <p:sp>
        <p:nvSpPr>
          <p:cNvPr id="6" name="Text Placeholder 5"/>
          <p:cNvSpPr>
            <a:spLocks noGrp="1"/>
          </p:cNvSpPr>
          <p:nvPr>
            <p:ph type="body" sz="quarter" idx="15"/>
          </p:nvPr>
        </p:nvSpPr>
        <p:spPr>
          <a:xfrm>
            <a:off x="283183" y="0"/>
            <a:ext cx="8860817" cy="641762"/>
          </a:xfrm>
        </p:spPr>
        <p:txBody>
          <a:bodyPr>
            <a:normAutofit/>
          </a:bodyPr>
          <a:lstStyle/>
          <a:p>
            <a:r>
              <a:rPr lang="en-US" sz="2800" b="1" kern="0" dirty="0" smtClean="0">
                <a:solidFill>
                  <a:schemeClr val="tx2"/>
                </a:solidFill>
              </a:rPr>
              <a:t>BT Timing </a:t>
            </a:r>
            <a:r>
              <a:rPr lang="en-US" sz="2800" b="1" kern="0" dirty="0">
                <a:solidFill>
                  <a:schemeClr val="tx2"/>
                </a:solidFill>
              </a:rPr>
              <a:t>Resolution </a:t>
            </a:r>
            <a:r>
              <a:rPr lang="en-US" sz="2800" b="1" kern="0" dirty="0" smtClean="0">
                <a:solidFill>
                  <a:schemeClr val="tx2"/>
                </a:solidFill>
              </a:rPr>
              <a:t>II  (Constant Fraction Disc.)</a:t>
            </a:r>
            <a:endParaRPr lang="en-US" sz="2800" b="1" dirty="0">
              <a:solidFill>
                <a:schemeClr val="tx2"/>
              </a:solidFill>
            </a:endParaRPr>
          </a:p>
        </p:txBody>
      </p:sp>
      <p:sp>
        <p:nvSpPr>
          <p:cNvPr id="20" name="Rectangle 2"/>
          <p:cNvSpPr>
            <a:spLocks noChangeArrowheads="1"/>
          </p:cNvSpPr>
          <p:nvPr/>
        </p:nvSpPr>
        <p:spPr bwMode="auto">
          <a:xfrm>
            <a:off x="430030" y="688249"/>
            <a:ext cx="3456170" cy="67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kumimoji="1" sz="2400">
                <a:solidFill>
                  <a:schemeClr val="tx1"/>
                </a:solidFill>
                <a:latin typeface="Arial" charset="0"/>
                <a:ea typeface="ＭＳ Ｐゴシック" pitchFamily="50" charset="-128"/>
              </a:defRPr>
            </a:lvl1pPr>
            <a:lvl2pPr>
              <a:defRPr kumimoji="1" sz="2400">
                <a:solidFill>
                  <a:schemeClr val="tx1"/>
                </a:solidFill>
                <a:latin typeface="Arial" charset="0"/>
                <a:ea typeface="ＭＳ Ｐゴシック" pitchFamily="50" charset="-128"/>
              </a:defRPr>
            </a:lvl2pPr>
            <a:lvl3pPr>
              <a:defRPr kumimoji="1" sz="2400">
                <a:solidFill>
                  <a:schemeClr val="tx1"/>
                </a:solidFill>
                <a:latin typeface="Arial" charset="0"/>
                <a:ea typeface="ＭＳ Ｐゴシック" pitchFamily="50" charset="-128"/>
              </a:defRPr>
            </a:lvl3pPr>
            <a:lvl4pPr>
              <a:defRPr kumimoji="1" sz="2400">
                <a:solidFill>
                  <a:schemeClr val="tx1"/>
                </a:solidFill>
                <a:latin typeface="Arial" charset="0"/>
                <a:ea typeface="ＭＳ Ｐゴシック" pitchFamily="50" charset="-128"/>
              </a:defRPr>
            </a:lvl4pPr>
            <a:lvl5pPr>
              <a:defRPr kumimoji="1" sz="2400">
                <a:solidFill>
                  <a:schemeClr val="tx1"/>
                </a:solidFill>
                <a:latin typeface="Arial" charset="0"/>
                <a:ea typeface="ＭＳ Ｐゴシック" pitchFamily="50" charset="-128"/>
              </a:defRPr>
            </a:lvl5pPr>
            <a:lvl6pPr marL="457200" fontAlgn="base">
              <a:spcBef>
                <a:spcPct val="0"/>
              </a:spcBef>
              <a:spcAft>
                <a:spcPct val="0"/>
              </a:spcAft>
              <a:defRPr kumimoji="1" sz="2400">
                <a:solidFill>
                  <a:schemeClr val="tx1"/>
                </a:solidFill>
                <a:latin typeface="Arial" charset="0"/>
                <a:ea typeface="ＭＳ Ｐゴシック" pitchFamily="50" charset="-128"/>
              </a:defRPr>
            </a:lvl6pPr>
            <a:lvl7pPr marL="914400" fontAlgn="base">
              <a:spcBef>
                <a:spcPct val="0"/>
              </a:spcBef>
              <a:spcAft>
                <a:spcPct val="0"/>
              </a:spcAft>
              <a:defRPr kumimoji="1" sz="2400">
                <a:solidFill>
                  <a:schemeClr val="tx1"/>
                </a:solidFill>
                <a:latin typeface="Arial" charset="0"/>
                <a:ea typeface="ＭＳ Ｐゴシック" pitchFamily="50" charset="-128"/>
              </a:defRPr>
            </a:lvl7pPr>
            <a:lvl8pPr marL="1371600" fontAlgn="base">
              <a:spcBef>
                <a:spcPct val="0"/>
              </a:spcBef>
              <a:spcAft>
                <a:spcPct val="0"/>
              </a:spcAft>
              <a:defRPr kumimoji="1" sz="2400">
                <a:solidFill>
                  <a:schemeClr val="tx1"/>
                </a:solidFill>
                <a:latin typeface="Arial" charset="0"/>
                <a:ea typeface="ＭＳ Ｐゴシック" pitchFamily="50" charset="-128"/>
              </a:defRPr>
            </a:lvl8pPr>
            <a:lvl9pPr marL="1828800" fontAlgn="base">
              <a:spcBef>
                <a:spcPct val="0"/>
              </a:spcBef>
              <a:spcAft>
                <a:spcPct val="0"/>
              </a:spcAft>
              <a:defRPr kumimoji="1" sz="2400">
                <a:solidFill>
                  <a:schemeClr val="tx1"/>
                </a:solidFill>
                <a:latin typeface="Arial" charset="0"/>
                <a:ea typeface="ＭＳ Ｐゴシック" pitchFamily="50" charset="-128"/>
              </a:defRPr>
            </a:lvl9pPr>
          </a:lstStyle>
          <a:p>
            <a:pPr algn="l"/>
            <a:r>
              <a:rPr kumimoji="0" lang="en-US" altLang="en-US" sz="1600" dirty="0" smtClean="0">
                <a:solidFill>
                  <a:schemeClr val="tx2"/>
                </a:solidFill>
              </a:rPr>
              <a:t>Abe’s unified pulse shape indicates uniformity of pulse shapes. </a:t>
            </a:r>
          </a:p>
          <a:p>
            <a:pPr algn="l"/>
            <a:r>
              <a:rPr kumimoji="0" lang="en-US" altLang="en-US" sz="1600" dirty="0" smtClean="0">
                <a:solidFill>
                  <a:schemeClr val="tx2"/>
                </a:solidFill>
              </a:rPr>
              <a:t>A  low CDF has best resolution.</a:t>
            </a:r>
          </a:p>
        </p:txBody>
      </p:sp>
      <p:sp>
        <p:nvSpPr>
          <p:cNvPr id="22" name="Rectangle 4"/>
          <p:cNvSpPr>
            <a:spLocks noChangeArrowheads="1"/>
          </p:cNvSpPr>
          <p:nvPr/>
        </p:nvSpPr>
        <p:spPr bwMode="auto">
          <a:xfrm>
            <a:off x="6346825" y="4624388"/>
            <a:ext cx="1841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kumimoji="0" lang="en-US" altLang="en-US" sz="1800">
              <a:latin typeface="Times New Roman" pitchFamily="18" charset="0"/>
            </a:endParaRPr>
          </a:p>
          <a:p>
            <a:endParaRPr kumimoji="0" lang="en-US" altLang="en-US" sz="1800">
              <a:latin typeface="Times New Roman" pitchFamily="18" charset="0"/>
            </a:endParaRPr>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1483816"/>
            <a:ext cx="1905000" cy="19422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4114800"/>
            <a:ext cx="4965700" cy="24012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11"/>
          <p:cNvSpPr/>
          <p:nvPr/>
        </p:nvSpPr>
        <p:spPr>
          <a:xfrm>
            <a:off x="596900" y="6473398"/>
            <a:ext cx="3975100" cy="276999"/>
          </a:xfrm>
          <a:prstGeom prst="rect">
            <a:avLst/>
          </a:prstGeom>
        </p:spPr>
        <p:txBody>
          <a:bodyPr wrap="square">
            <a:spAutoFit/>
          </a:bodyPr>
          <a:lstStyle/>
          <a:p>
            <a:pPr algn="l"/>
            <a:r>
              <a:rPr lang="en-US" sz="1200" dirty="0" smtClean="0"/>
              <a:t>Analysis:  </a:t>
            </a:r>
            <a:r>
              <a:rPr lang="en-US" sz="1200" kern="0" dirty="0" smtClean="0">
                <a:solidFill>
                  <a:srgbClr val="000000"/>
                </a:solidFill>
                <a:latin typeface="Arial"/>
              </a:rPr>
              <a:t>Abe </a:t>
            </a:r>
            <a:r>
              <a:rPr lang="en-US" sz="1200" kern="0" dirty="0" err="1" smtClean="0">
                <a:solidFill>
                  <a:srgbClr val="000000"/>
                </a:solidFill>
                <a:latin typeface="Arial"/>
              </a:rPr>
              <a:t>Seiden</a:t>
            </a:r>
            <a:r>
              <a:rPr lang="en-US" sz="1200" kern="0" dirty="0" smtClean="0">
                <a:solidFill>
                  <a:srgbClr val="000000"/>
                </a:solidFill>
                <a:latin typeface="Arial"/>
              </a:rPr>
              <a:t>, Natasha Woods, Ben </a:t>
            </a:r>
            <a:r>
              <a:rPr lang="en-US" sz="1200" kern="0" dirty="0" err="1" smtClean="0">
                <a:solidFill>
                  <a:srgbClr val="000000"/>
                </a:solidFill>
                <a:latin typeface="Arial"/>
              </a:rPr>
              <a:t>Gruey</a:t>
            </a:r>
            <a:endParaRPr lang="en-US" sz="1100" i="1" kern="0" dirty="0">
              <a:solidFill>
                <a:srgbClr val="000000"/>
              </a:solidFill>
              <a:latin typeface="Arial"/>
            </a:endParaRPr>
          </a:p>
        </p:txBody>
      </p:sp>
      <p:sp>
        <p:nvSpPr>
          <p:cNvPr id="13" name="Rectangle 2"/>
          <p:cNvSpPr>
            <a:spLocks noChangeArrowheads="1"/>
          </p:cNvSpPr>
          <p:nvPr/>
        </p:nvSpPr>
        <p:spPr bwMode="auto">
          <a:xfrm>
            <a:off x="4800600" y="762000"/>
            <a:ext cx="345617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kumimoji="1" sz="2400">
                <a:solidFill>
                  <a:schemeClr val="tx1"/>
                </a:solidFill>
                <a:latin typeface="Arial" charset="0"/>
                <a:ea typeface="ＭＳ Ｐゴシック" pitchFamily="50" charset="-128"/>
              </a:defRPr>
            </a:lvl1pPr>
            <a:lvl2pPr>
              <a:defRPr kumimoji="1" sz="2400">
                <a:solidFill>
                  <a:schemeClr val="tx1"/>
                </a:solidFill>
                <a:latin typeface="Arial" charset="0"/>
                <a:ea typeface="ＭＳ Ｐゴシック" pitchFamily="50" charset="-128"/>
              </a:defRPr>
            </a:lvl2pPr>
            <a:lvl3pPr>
              <a:defRPr kumimoji="1" sz="2400">
                <a:solidFill>
                  <a:schemeClr val="tx1"/>
                </a:solidFill>
                <a:latin typeface="Arial" charset="0"/>
                <a:ea typeface="ＭＳ Ｐゴシック" pitchFamily="50" charset="-128"/>
              </a:defRPr>
            </a:lvl3pPr>
            <a:lvl4pPr>
              <a:defRPr kumimoji="1" sz="2400">
                <a:solidFill>
                  <a:schemeClr val="tx1"/>
                </a:solidFill>
                <a:latin typeface="Arial" charset="0"/>
                <a:ea typeface="ＭＳ Ｐゴシック" pitchFamily="50" charset="-128"/>
              </a:defRPr>
            </a:lvl4pPr>
            <a:lvl5pPr>
              <a:defRPr kumimoji="1" sz="2400">
                <a:solidFill>
                  <a:schemeClr val="tx1"/>
                </a:solidFill>
                <a:latin typeface="Arial" charset="0"/>
                <a:ea typeface="ＭＳ Ｐゴシック" pitchFamily="50" charset="-128"/>
              </a:defRPr>
            </a:lvl5pPr>
            <a:lvl6pPr marL="457200" fontAlgn="base">
              <a:spcBef>
                <a:spcPct val="0"/>
              </a:spcBef>
              <a:spcAft>
                <a:spcPct val="0"/>
              </a:spcAft>
              <a:defRPr kumimoji="1" sz="2400">
                <a:solidFill>
                  <a:schemeClr val="tx1"/>
                </a:solidFill>
                <a:latin typeface="Arial" charset="0"/>
                <a:ea typeface="ＭＳ Ｐゴシック" pitchFamily="50" charset="-128"/>
              </a:defRPr>
            </a:lvl6pPr>
            <a:lvl7pPr marL="914400" fontAlgn="base">
              <a:spcBef>
                <a:spcPct val="0"/>
              </a:spcBef>
              <a:spcAft>
                <a:spcPct val="0"/>
              </a:spcAft>
              <a:defRPr kumimoji="1" sz="2400">
                <a:solidFill>
                  <a:schemeClr val="tx1"/>
                </a:solidFill>
                <a:latin typeface="Arial" charset="0"/>
                <a:ea typeface="ＭＳ Ｐゴシック" pitchFamily="50" charset="-128"/>
              </a:defRPr>
            </a:lvl7pPr>
            <a:lvl8pPr marL="1371600" fontAlgn="base">
              <a:spcBef>
                <a:spcPct val="0"/>
              </a:spcBef>
              <a:spcAft>
                <a:spcPct val="0"/>
              </a:spcAft>
              <a:defRPr kumimoji="1" sz="2400">
                <a:solidFill>
                  <a:schemeClr val="tx1"/>
                </a:solidFill>
                <a:latin typeface="Arial" charset="0"/>
                <a:ea typeface="ＭＳ Ｐゴシック" pitchFamily="50" charset="-128"/>
              </a:defRPr>
            </a:lvl8pPr>
            <a:lvl9pPr marL="1828800" fontAlgn="base">
              <a:spcBef>
                <a:spcPct val="0"/>
              </a:spcBef>
              <a:spcAft>
                <a:spcPct val="0"/>
              </a:spcAft>
              <a:defRPr kumimoji="1" sz="2400">
                <a:solidFill>
                  <a:schemeClr val="tx1"/>
                </a:solidFill>
                <a:latin typeface="Arial" charset="0"/>
                <a:ea typeface="ＭＳ Ｐゴシック" pitchFamily="50" charset="-128"/>
              </a:defRPr>
            </a:lvl9pPr>
          </a:lstStyle>
          <a:p>
            <a:pPr algn="l"/>
            <a:r>
              <a:rPr kumimoji="0" lang="en-US" altLang="en-US" sz="1600" dirty="0" smtClean="0">
                <a:solidFill>
                  <a:schemeClr val="tx2"/>
                </a:solidFill>
              </a:rPr>
              <a:t>CDF = 20% has no time walk</a:t>
            </a:r>
          </a:p>
        </p:txBody>
      </p:sp>
      <p:sp>
        <p:nvSpPr>
          <p:cNvPr id="14" name="Rectangle 2"/>
          <p:cNvSpPr>
            <a:spLocks noChangeArrowheads="1"/>
          </p:cNvSpPr>
          <p:nvPr/>
        </p:nvSpPr>
        <p:spPr bwMode="auto">
          <a:xfrm>
            <a:off x="612139" y="3592918"/>
            <a:ext cx="6322061" cy="521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kumimoji="1" sz="2400">
                <a:solidFill>
                  <a:schemeClr val="tx1"/>
                </a:solidFill>
                <a:latin typeface="Arial" charset="0"/>
                <a:ea typeface="ＭＳ Ｐゴシック" pitchFamily="50" charset="-128"/>
              </a:defRPr>
            </a:lvl1pPr>
            <a:lvl2pPr>
              <a:defRPr kumimoji="1" sz="2400">
                <a:solidFill>
                  <a:schemeClr val="tx1"/>
                </a:solidFill>
                <a:latin typeface="Arial" charset="0"/>
                <a:ea typeface="ＭＳ Ｐゴシック" pitchFamily="50" charset="-128"/>
              </a:defRPr>
            </a:lvl2pPr>
            <a:lvl3pPr>
              <a:defRPr kumimoji="1" sz="2400">
                <a:solidFill>
                  <a:schemeClr val="tx1"/>
                </a:solidFill>
                <a:latin typeface="Arial" charset="0"/>
                <a:ea typeface="ＭＳ Ｐゴシック" pitchFamily="50" charset="-128"/>
              </a:defRPr>
            </a:lvl3pPr>
            <a:lvl4pPr>
              <a:defRPr kumimoji="1" sz="2400">
                <a:solidFill>
                  <a:schemeClr val="tx1"/>
                </a:solidFill>
                <a:latin typeface="Arial" charset="0"/>
                <a:ea typeface="ＭＳ Ｐゴシック" pitchFamily="50" charset="-128"/>
              </a:defRPr>
            </a:lvl4pPr>
            <a:lvl5pPr>
              <a:defRPr kumimoji="1" sz="2400">
                <a:solidFill>
                  <a:schemeClr val="tx1"/>
                </a:solidFill>
                <a:latin typeface="Arial" charset="0"/>
                <a:ea typeface="ＭＳ Ｐゴシック" pitchFamily="50" charset="-128"/>
              </a:defRPr>
            </a:lvl5pPr>
            <a:lvl6pPr marL="457200" fontAlgn="base">
              <a:spcBef>
                <a:spcPct val="0"/>
              </a:spcBef>
              <a:spcAft>
                <a:spcPct val="0"/>
              </a:spcAft>
              <a:defRPr kumimoji="1" sz="2400">
                <a:solidFill>
                  <a:schemeClr val="tx1"/>
                </a:solidFill>
                <a:latin typeface="Arial" charset="0"/>
                <a:ea typeface="ＭＳ Ｐゴシック" pitchFamily="50" charset="-128"/>
              </a:defRPr>
            </a:lvl6pPr>
            <a:lvl7pPr marL="914400" fontAlgn="base">
              <a:spcBef>
                <a:spcPct val="0"/>
              </a:spcBef>
              <a:spcAft>
                <a:spcPct val="0"/>
              </a:spcAft>
              <a:defRPr kumimoji="1" sz="2400">
                <a:solidFill>
                  <a:schemeClr val="tx1"/>
                </a:solidFill>
                <a:latin typeface="Arial" charset="0"/>
                <a:ea typeface="ＭＳ Ｐゴシック" pitchFamily="50" charset="-128"/>
              </a:defRPr>
            </a:lvl7pPr>
            <a:lvl8pPr marL="1371600" fontAlgn="base">
              <a:spcBef>
                <a:spcPct val="0"/>
              </a:spcBef>
              <a:spcAft>
                <a:spcPct val="0"/>
              </a:spcAft>
              <a:defRPr kumimoji="1" sz="2400">
                <a:solidFill>
                  <a:schemeClr val="tx1"/>
                </a:solidFill>
                <a:latin typeface="Arial" charset="0"/>
                <a:ea typeface="ＭＳ Ｐゴシック" pitchFamily="50" charset="-128"/>
              </a:defRPr>
            </a:lvl8pPr>
            <a:lvl9pPr marL="1828800" fontAlgn="base">
              <a:spcBef>
                <a:spcPct val="0"/>
              </a:spcBef>
              <a:spcAft>
                <a:spcPct val="0"/>
              </a:spcAft>
              <a:defRPr kumimoji="1" sz="2400">
                <a:solidFill>
                  <a:schemeClr val="tx1"/>
                </a:solidFill>
                <a:latin typeface="Arial" charset="0"/>
                <a:ea typeface="ＭＳ Ｐゴシック" pitchFamily="50" charset="-128"/>
              </a:defRPr>
            </a:lvl9pPr>
          </a:lstStyle>
          <a:p>
            <a:pPr algn="l"/>
            <a:r>
              <a:rPr kumimoji="0" lang="en-US" altLang="en-US" sz="1600" b="1" dirty="0" smtClean="0">
                <a:solidFill>
                  <a:schemeClr val="tx2"/>
                </a:solidFill>
              </a:rPr>
              <a:t>Timing resolution </a:t>
            </a:r>
            <a:r>
              <a:rPr kumimoji="0" lang="en-US" altLang="en-US" sz="1600" b="1" dirty="0">
                <a:solidFill>
                  <a:schemeClr val="tx2"/>
                </a:solidFill>
              </a:rPr>
              <a:t>vs. CFD threshold for varying BW </a:t>
            </a:r>
            <a:r>
              <a:rPr kumimoji="0" lang="en-US" altLang="en-US" sz="1600" b="1" dirty="0" smtClean="0">
                <a:solidFill>
                  <a:schemeClr val="tx2"/>
                </a:solidFill>
              </a:rPr>
              <a:t>cut-off. </a:t>
            </a:r>
            <a:r>
              <a:rPr kumimoji="0" lang="en-US" altLang="en-US" sz="1600" b="1" dirty="0">
                <a:solidFill>
                  <a:schemeClr val="tx2"/>
                </a:solidFill>
              </a:rPr>
              <a:t>Optimize </a:t>
            </a:r>
            <a:r>
              <a:rPr kumimoji="0" lang="en-US" altLang="en-US" sz="1600" b="1" dirty="0" smtClean="0">
                <a:solidFill>
                  <a:schemeClr val="tx2"/>
                </a:solidFill>
              </a:rPr>
              <a:t>the filter (i.e. shaping time) for each CFD threshold</a:t>
            </a:r>
          </a:p>
        </p:txBody>
      </p:sp>
      <p:sp>
        <p:nvSpPr>
          <p:cNvPr id="15" name="Rectangle 2"/>
          <p:cNvSpPr>
            <a:spLocks noChangeArrowheads="1"/>
          </p:cNvSpPr>
          <p:nvPr/>
        </p:nvSpPr>
        <p:spPr bwMode="auto">
          <a:xfrm>
            <a:off x="5577840" y="4577058"/>
            <a:ext cx="3489960" cy="9855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kumimoji="1" sz="2400">
                <a:solidFill>
                  <a:schemeClr val="tx1"/>
                </a:solidFill>
                <a:latin typeface="Arial" charset="0"/>
                <a:ea typeface="ＭＳ Ｐゴシック" pitchFamily="50" charset="-128"/>
              </a:defRPr>
            </a:lvl1pPr>
            <a:lvl2pPr>
              <a:defRPr kumimoji="1" sz="2400">
                <a:solidFill>
                  <a:schemeClr val="tx1"/>
                </a:solidFill>
                <a:latin typeface="Arial" charset="0"/>
                <a:ea typeface="ＭＳ Ｐゴシック" pitchFamily="50" charset="-128"/>
              </a:defRPr>
            </a:lvl2pPr>
            <a:lvl3pPr>
              <a:defRPr kumimoji="1" sz="2400">
                <a:solidFill>
                  <a:schemeClr val="tx1"/>
                </a:solidFill>
                <a:latin typeface="Arial" charset="0"/>
                <a:ea typeface="ＭＳ Ｐゴシック" pitchFamily="50" charset="-128"/>
              </a:defRPr>
            </a:lvl3pPr>
            <a:lvl4pPr>
              <a:defRPr kumimoji="1" sz="2400">
                <a:solidFill>
                  <a:schemeClr val="tx1"/>
                </a:solidFill>
                <a:latin typeface="Arial" charset="0"/>
                <a:ea typeface="ＭＳ Ｐゴシック" pitchFamily="50" charset="-128"/>
              </a:defRPr>
            </a:lvl4pPr>
            <a:lvl5pPr>
              <a:defRPr kumimoji="1" sz="2400">
                <a:solidFill>
                  <a:schemeClr val="tx1"/>
                </a:solidFill>
                <a:latin typeface="Arial" charset="0"/>
                <a:ea typeface="ＭＳ Ｐゴシック" pitchFamily="50" charset="-128"/>
              </a:defRPr>
            </a:lvl5pPr>
            <a:lvl6pPr marL="457200" fontAlgn="base">
              <a:spcBef>
                <a:spcPct val="0"/>
              </a:spcBef>
              <a:spcAft>
                <a:spcPct val="0"/>
              </a:spcAft>
              <a:defRPr kumimoji="1" sz="2400">
                <a:solidFill>
                  <a:schemeClr val="tx1"/>
                </a:solidFill>
                <a:latin typeface="Arial" charset="0"/>
                <a:ea typeface="ＭＳ Ｐゴシック" pitchFamily="50" charset="-128"/>
              </a:defRPr>
            </a:lvl6pPr>
            <a:lvl7pPr marL="914400" fontAlgn="base">
              <a:spcBef>
                <a:spcPct val="0"/>
              </a:spcBef>
              <a:spcAft>
                <a:spcPct val="0"/>
              </a:spcAft>
              <a:defRPr kumimoji="1" sz="2400">
                <a:solidFill>
                  <a:schemeClr val="tx1"/>
                </a:solidFill>
                <a:latin typeface="Arial" charset="0"/>
                <a:ea typeface="ＭＳ Ｐゴシック" pitchFamily="50" charset="-128"/>
              </a:defRPr>
            </a:lvl7pPr>
            <a:lvl8pPr marL="1371600" fontAlgn="base">
              <a:spcBef>
                <a:spcPct val="0"/>
              </a:spcBef>
              <a:spcAft>
                <a:spcPct val="0"/>
              </a:spcAft>
              <a:defRPr kumimoji="1" sz="2400">
                <a:solidFill>
                  <a:schemeClr val="tx1"/>
                </a:solidFill>
                <a:latin typeface="Arial" charset="0"/>
                <a:ea typeface="ＭＳ Ｐゴシック" pitchFamily="50" charset="-128"/>
              </a:defRPr>
            </a:lvl8pPr>
            <a:lvl9pPr marL="1828800" fontAlgn="base">
              <a:spcBef>
                <a:spcPct val="0"/>
              </a:spcBef>
              <a:spcAft>
                <a:spcPct val="0"/>
              </a:spcAft>
              <a:defRPr kumimoji="1" sz="2400">
                <a:solidFill>
                  <a:schemeClr val="tx1"/>
                </a:solidFill>
                <a:latin typeface="Arial" charset="0"/>
                <a:ea typeface="ＭＳ Ｐゴシック" pitchFamily="50" charset="-128"/>
              </a:defRPr>
            </a:lvl9pPr>
          </a:lstStyle>
          <a:p>
            <a:pPr algn="l"/>
            <a:r>
              <a:rPr kumimoji="0" lang="en-US" altLang="en-US" sz="1800" b="1" dirty="0" smtClean="0">
                <a:solidFill>
                  <a:schemeClr val="tx2"/>
                </a:solidFill>
              </a:rPr>
              <a:t>Best time resolution (160 </a:t>
            </a:r>
            <a:r>
              <a:rPr kumimoji="0" lang="en-US" altLang="en-US" sz="1800" b="1" dirty="0" err="1" smtClean="0">
                <a:solidFill>
                  <a:schemeClr val="tx2"/>
                </a:solidFill>
              </a:rPr>
              <a:t>ps</a:t>
            </a:r>
            <a:r>
              <a:rPr kumimoji="0" lang="en-US" altLang="en-US" sz="1800" b="1" dirty="0" smtClean="0">
                <a:solidFill>
                  <a:schemeClr val="tx2"/>
                </a:solidFill>
              </a:rPr>
              <a:t>)</a:t>
            </a:r>
          </a:p>
          <a:p>
            <a:pPr algn="l"/>
            <a:r>
              <a:rPr kumimoji="0" lang="en-US" altLang="en-US" sz="1600" dirty="0">
                <a:solidFill>
                  <a:schemeClr val="tx2"/>
                </a:solidFill>
              </a:rPr>
              <a:t>a</a:t>
            </a:r>
            <a:r>
              <a:rPr kumimoji="0" lang="en-US" altLang="en-US" sz="1600" dirty="0" smtClean="0">
                <a:solidFill>
                  <a:schemeClr val="tx2"/>
                </a:solidFill>
              </a:rPr>
              <a:t>t low CFD threshold</a:t>
            </a:r>
          </a:p>
        </p:txBody>
      </p:sp>
      <p:grpSp>
        <p:nvGrpSpPr>
          <p:cNvPr id="7" name="Group 6"/>
          <p:cNvGrpSpPr/>
          <p:nvPr/>
        </p:nvGrpSpPr>
        <p:grpSpPr>
          <a:xfrm>
            <a:off x="4281002" y="1092572"/>
            <a:ext cx="3719998" cy="2260228"/>
            <a:chOff x="4281002" y="998782"/>
            <a:chExt cx="3719998" cy="2260228"/>
          </a:xfrm>
        </p:grpSpPr>
        <p:pic>
          <p:nvPicPr>
            <p:cNvPr id="3074"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23758" t="6113"/>
            <a:stretch/>
          </p:blipFill>
          <p:spPr bwMode="auto">
            <a:xfrm>
              <a:off x="4572001" y="998782"/>
              <a:ext cx="3428999" cy="22602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rot="16200000">
              <a:off x="3523711" y="1824091"/>
              <a:ext cx="1883914" cy="369332"/>
            </a:xfrm>
            <a:prstGeom prst="rect">
              <a:avLst/>
            </a:prstGeom>
            <a:noFill/>
          </p:spPr>
          <p:txBody>
            <a:bodyPr wrap="none" rtlCol="0">
              <a:spAutoFit/>
            </a:bodyPr>
            <a:lstStyle/>
            <a:p>
              <a:r>
                <a:rPr lang="en-US" dirty="0" smtClean="0"/>
                <a:t>CFD =20% Time</a:t>
              </a:r>
              <a:endParaRPr lang="en-US" dirty="0"/>
            </a:p>
          </p:txBody>
        </p:sp>
      </p:grpSp>
      <p:sp>
        <p:nvSpPr>
          <p:cNvPr id="5" name="Rectangle 4"/>
          <p:cNvSpPr/>
          <p:nvPr/>
        </p:nvSpPr>
        <p:spPr>
          <a:xfrm>
            <a:off x="5611208" y="5715000"/>
            <a:ext cx="3159839" cy="646331"/>
          </a:xfrm>
          <a:prstGeom prst="rect">
            <a:avLst/>
          </a:prstGeom>
        </p:spPr>
        <p:txBody>
          <a:bodyPr wrap="none">
            <a:spAutoFit/>
          </a:bodyPr>
          <a:lstStyle/>
          <a:p>
            <a:pPr algn="l"/>
            <a:r>
              <a:rPr lang="en-US" b="1" dirty="0" smtClean="0">
                <a:solidFill>
                  <a:schemeClr val="tx2"/>
                </a:solidFill>
              </a:rPr>
              <a:t>CFD is easily incorporated </a:t>
            </a:r>
          </a:p>
          <a:p>
            <a:pPr algn="l"/>
            <a:r>
              <a:rPr lang="en-US" b="1" dirty="0" smtClean="0">
                <a:solidFill>
                  <a:schemeClr val="tx2"/>
                </a:solidFill>
              </a:rPr>
              <a:t>into an </a:t>
            </a:r>
            <a:r>
              <a:rPr lang="en-US" b="1" dirty="0">
                <a:solidFill>
                  <a:schemeClr val="tx2"/>
                </a:solidFill>
              </a:rPr>
              <a:t>ASIC.</a:t>
            </a:r>
          </a:p>
        </p:txBody>
      </p:sp>
    </p:spTree>
    <p:extLst>
      <p:ext uri="{BB962C8B-B14F-4D97-AF65-F5344CB8AC3E}">
        <p14:creationId xmlns:p14="http://schemas.microsoft.com/office/powerpoint/2010/main" val="195337348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lgn="l"/>
            <a:fld id="{D42BACD5-DBBC-4041-9454-70A8D25A0F7B}" type="slidenum">
              <a:rPr lang="en-US" smtClean="0">
                <a:solidFill>
                  <a:srgbClr val="4F81BD"/>
                </a:solidFill>
              </a:rPr>
              <a:pPr algn="l"/>
              <a:t>14</a:t>
            </a:fld>
            <a:endParaRPr lang="en-US" dirty="0">
              <a:solidFill>
                <a:srgbClr val="4F81BD"/>
              </a:solidFill>
            </a:endParaRPr>
          </a:p>
        </p:txBody>
      </p:sp>
      <p:sp>
        <p:nvSpPr>
          <p:cNvPr id="3" name="Footer Placeholder 2"/>
          <p:cNvSpPr>
            <a:spLocks noGrp="1"/>
          </p:cNvSpPr>
          <p:nvPr>
            <p:ph type="ftr" sz="quarter" idx="14"/>
          </p:nvPr>
        </p:nvSpPr>
        <p:spPr/>
        <p:txBody>
          <a:bodyPr/>
          <a:lstStyle/>
          <a:p>
            <a:r>
              <a:rPr lang="en-US" smtClean="0"/>
              <a:t>Hartmut F.-W. Sadrozinski, Ultra-Fast Silicon Detectors. CPAD</a:t>
            </a:r>
            <a:endParaRPr lang="en-US" dirty="0"/>
          </a:p>
        </p:txBody>
      </p:sp>
      <p:sp>
        <p:nvSpPr>
          <p:cNvPr id="6" name="Text Placeholder 5"/>
          <p:cNvSpPr>
            <a:spLocks noGrp="1"/>
          </p:cNvSpPr>
          <p:nvPr>
            <p:ph type="body" sz="quarter" idx="15"/>
          </p:nvPr>
        </p:nvSpPr>
        <p:spPr>
          <a:xfrm>
            <a:off x="283183" y="0"/>
            <a:ext cx="8860817" cy="641762"/>
          </a:xfrm>
        </p:spPr>
        <p:txBody>
          <a:bodyPr>
            <a:normAutofit/>
          </a:bodyPr>
          <a:lstStyle/>
          <a:p>
            <a:r>
              <a:rPr lang="en-US" sz="2800" b="1" kern="0" dirty="0" smtClean="0">
                <a:solidFill>
                  <a:schemeClr val="tx2"/>
                </a:solidFill>
              </a:rPr>
              <a:t>BT Timing </a:t>
            </a:r>
            <a:r>
              <a:rPr lang="en-US" sz="2800" b="1" kern="0" dirty="0">
                <a:solidFill>
                  <a:schemeClr val="tx2"/>
                </a:solidFill>
              </a:rPr>
              <a:t>Resolution </a:t>
            </a:r>
            <a:r>
              <a:rPr lang="en-US" sz="2800" b="1" kern="0" dirty="0" smtClean="0">
                <a:solidFill>
                  <a:schemeClr val="tx2"/>
                </a:solidFill>
              </a:rPr>
              <a:t>III  (Lower Capacitance)</a:t>
            </a:r>
            <a:endParaRPr lang="en-US" sz="2800" b="1" dirty="0">
              <a:solidFill>
                <a:schemeClr val="tx2"/>
              </a:solidFill>
            </a:endParaRPr>
          </a:p>
        </p:txBody>
      </p:sp>
      <p:sp>
        <p:nvSpPr>
          <p:cNvPr id="20" name="Rectangle 2"/>
          <p:cNvSpPr>
            <a:spLocks noChangeArrowheads="1"/>
          </p:cNvSpPr>
          <p:nvPr/>
        </p:nvSpPr>
        <p:spPr bwMode="auto">
          <a:xfrm>
            <a:off x="596900" y="838200"/>
            <a:ext cx="76327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kumimoji="1" sz="2400">
                <a:solidFill>
                  <a:schemeClr val="tx1"/>
                </a:solidFill>
                <a:latin typeface="Arial" charset="0"/>
                <a:ea typeface="ＭＳ Ｐゴシック" pitchFamily="50" charset="-128"/>
              </a:defRPr>
            </a:lvl1pPr>
            <a:lvl2pPr>
              <a:defRPr kumimoji="1" sz="2400">
                <a:solidFill>
                  <a:schemeClr val="tx1"/>
                </a:solidFill>
                <a:latin typeface="Arial" charset="0"/>
                <a:ea typeface="ＭＳ Ｐゴシック" pitchFamily="50" charset="-128"/>
              </a:defRPr>
            </a:lvl2pPr>
            <a:lvl3pPr>
              <a:defRPr kumimoji="1" sz="2400">
                <a:solidFill>
                  <a:schemeClr val="tx1"/>
                </a:solidFill>
                <a:latin typeface="Arial" charset="0"/>
                <a:ea typeface="ＭＳ Ｐゴシック" pitchFamily="50" charset="-128"/>
              </a:defRPr>
            </a:lvl3pPr>
            <a:lvl4pPr>
              <a:defRPr kumimoji="1" sz="2400">
                <a:solidFill>
                  <a:schemeClr val="tx1"/>
                </a:solidFill>
                <a:latin typeface="Arial" charset="0"/>
                <a:ea typeface="ＭＳ Ｐゴシック" pitchFamily="50" charset="-128"/>
              </a:defRPr>
            </a:lvl4pPr>
            <a:lvl5pPr>
              <a:defRPr kumimoji="1" sz="2400">
                <a:solidFill>
                  <a:schemeClr val="tx1"/>
                </a:solidFill>
                <a:latin typeface="Arial" charset="0"/>
                <a:ea typeface="ＭＳ Ｐゴシック" pitchFamily="50" charset="-128"/>
              </a:defRPr>
            </a:lvl5pPr>
            <a:lvl6pPr marL="457200" fontAlgn="base">
              <a:spcBef>
                <a:spcPct val="0"/>
              </a:spcBef>
              <a:spcAft>
                <a:spcPct val="0"/>
              </a:spcAft>
              <a:defRPr kumimoji="1" sz="2400">
                <a:solidFill>
                  <a:schemeClr val="tx1"/>
                </a:solidFill>
                <a:latin typeface="Arial" charset="0"/>
                <a:ea typeface="ＭＳ Ｐゴシック" pitchFamily="50" charset="-128"/>
              </a:defRPr>
            </a:lvl6pPr>
            <a:lvl7pPr marL="914400" fontAlgn="base">
              <a:spcBef>
                <a:spcPct val="0"/>
              </a:spcBef>
              <a:spcAft>
                <a:spcPct val="0"/>
              </a:spcAft>
              <a:defRPr kumimoji="1" sz="2400">
                <a:solidFill>
                  <a:schemeClr val="tx1"/>
                </a:solidFill>
                <a:latin typeface="Arial" charset="0"/>
                <a:ea typeface="ＭＳ Ｐゴシック" pitchFamily="50" charset="-128"/>
              </a:defRPr>
            </a:lvl7pPr>
            <a:lvl8pPr marL="1371600" fontAlgn="base">
              <a:spcBef>
                <a:spcPct val="0"/>
              </a:spcBef>
              <a:spcAft>
                <a:spcPct val="0"/>
              </a:spcAft>
              <a:defRPr kumimoji="1" sz="2400">
                <a:solidFill>
                  <a:schemeClr val="tx1"/>
                </a:solidFill>
                <a:latin typeface="Arial" charset="0"/>
                <a:ea typeface="ＭＳ Ｐゴシック" pitchFamily="50" charset="-128"/>
              </a:defRPr>
            </a:lvl8pPr>
            <a:lvl9pPr marL="1828800" fontAlgn="base">
              <a:spcBef>
                <a:spcPct val="0"/>
              </a:spcBef>
              <a:spcAft>
                <a:spcPct val="0"/>
              </a:spcAft>
              <a:defRPr kumimoji="1" sz="2400">
                <a:solidFill>
                  <a:schemeClr val="tx1"/>
                </a:solidFill>
                <a:latin typeface="Arial" charset="0"/>
                <a:ea typeface="ＭＳ Ｐゴシック" pitchFamily="50" charset="-128"/>
              </a:defRPr>
            </a:lvl9pPr>
          </a:lstStyle>
          <a:p>
            <a:pPr algn="l"/>
            <a:r>
              <a:rPr lang="en-US" sz="1600" kern="0" dirty="0" smtClean="0">
                <a:solidFill>
                  <a:schemeClr val="tx2"/>
                </a:solidFill>
                <a:latin typeface="Arial"/>
              </a:rPr>
              <a:t>July 2015 beam test, </a:t>
            </a:r>
            <a:r>
              <a:rPr lang="en-US" sz="1600" b="1" kern="0" dirty="0" smtClean="0">
                <a:solidFill>
                  <a:schemeClr val="tx2"/>
                </a:solidFill>
                <a:latin typeface="Arial"/>
              </a:rPr>
              <a:t>2 FZ </a:t>
            </a:r>
            <a:r>
              <a:rPr lang="en-US" sz="1600" b="1" kern="0" dirty="0">
                <a:solidFill>
                  <a:schemeClr val="tx2"/>
                </a:solidFill>
                <a:latin typeface="Arial"/>
              </a:rPr>
              <a:t>LGAD 300 µm</a:t>
            </a:r>
            <a:r>
              <a:rPr lang="en-US" sz="1600" kern="0" dirty="0">
                <a:solidFill>
                  <a:schemeClr val="tx2"/>
                </a:solidFill>
                <a:latin typeface="Arial"/>
              </a:rPr>
              <a:t>, </a:t>
            </a:r>
            <a:r>
              <a:rPr lang="en-US" sz="1600" b="1" kern="0" dirty="0">
                <a:solidFill>
                  <a:schemeClr val="tx2"/>
                </a:solidFill>
                <a:latin typeface="Arial"/>
              </a:rPr>
              <a:t>C = </a:t>
            </a:r>
            <a:r>
              <a:rPr lang="en-US" sz="1600" b="1" kern="0" dirty="0" smtClean="0">
                <a:solidFill>
                  <a:schemeClr val="tx2"/>
                </a:solidFill>
                <a:latin typeface="Arial"/>
              </a:rPr>
              <a:t>4 pF </a:t>
            </a:r>
            <a:r>
              <a:rPr lang="en-US" sz="1600" kern="0" dirty="0" smtClean="0">
                <a:solidFill>
                  <a:schemeClr val="tx2"/>
                </a:solidFill>
                <a:latin typeface="Arial"/>
              </a:rPr>
              <a:t>(instead of 12 pF before), G=10 &amp; 6, </a:t>
            </a:r>
            <a:r>
              <a:rPr lang="en-US" sz="1600" kern="0" dirty="0">
                <a:solidFill>
                  <a:schemeClr val="tx2"/>
                </a:solidFill>
                <a:latin typeface="Arial"/>
              </a:rPr>
              <a:t>BB</a:t>
            </a:r>
          </a:p>
          <a:p>
            <a:pPr algn="l"/>
            <a:r>
              <a:rPr lang="en-US" sz="1600" kern="0" dirty="0" smtClean="0">
                <a:solidFill>
                  <a:schemeClr val="tx2"/>
                </a:solidFill>
                <a:latin typeface="Arial"/>
              </a:rPr>
              <a:t>Bias: </a:t>
            </a:r>
            <a:r>
              <a:rPr lang="en-US" sz="1600" kern="0" dirty="0">
                <a:solidFill>
                  <a:schemeClr val="tx2"/>
                </a:solidFill>
                <a:latin typeface="Arial"/>
              </a:rPr>
              <a:t>9</a:t>
            </a:r>
            <a:r>
              <a:rPr lang="en-US" sz="1600" kern="0" dirty="0" smtClean="0">
                <a:solidFill>
                  <a:schemeClr val="tx2"/>
                </a:solidFill>
                <a:latin typeface="Arial"/>
              </a:rPr>
              <a:t>00V</a:t>
            </a:r>
            <a:r>
              <a:rPr lang="en-US" sz="1600" kern="0" dirty="0">
                <a:solidFill>
                  <a:schemeClr val="tx2"/>
                </a:solidFill>
                <a:latin typeface="Arial"/>
              </a:rPr>
              <a:t>, </a:t>
            </a:r>
            <a:r>
              <a:rPr lang="en-US" sz="1600" kern="0" dirty="0" smtClean="0">
                <a:solidFill>
                  <a:schemeClr val="tx2"/>
                </a:solidFill>
                <a:latin typeface="Arial"/>
              </a:rPr>
              <a:t>CFD: 0-&gt;100%,  </a:t>
            </a:r>
            <a:r>
              <a:rPr lang="en-US" sz="1600" kern="0" dirty="0">
                <a:solidFill>
                  <a:schemeClr val="tx2"/>
                </a:solidFill>
                <a:latin typeface="Arial"/>
              </a:rPr>
              <a:t>filtered </a:t>
            </a:r>
            <a:r>
              <a:rPr lang="en-US" sz="1600" kern="0" dirty="0" smtClean="0">
                <a:solidFill>
                  <a:schemeClr val="tx2"/>
                </a:solidFill>
                <a:latin typeface="Arial"/>
              </a:rPr>
              <a:t>with variable BW.</a:t>
            </a:r>
          </a:p>
          <a:p>
            <a:pPr algn="l"/>
            <a:r>
              <a:rPr lang="en-US" sz="1600" kern="0" dirty="0" smtClean="0">
                <a:solidFill>
                  <a:schemeClr val="tx2"/>
                </a:solidFill>
                <a:latin typeface="Arial"/>
              </a:rPr>
              <a:t>Resolution: Time difference between two channels divided by </a:t>
            </a:r>
            <a:r>
              <a:rPr lang="en-US" sz="1600" kern="0" dirty="0" err="1" smtClean="0">
                <a:solidFill>
                  <a:schemeClr val="tx2"/>
                </a:solidFill>
                <a:latin typeface="Arial"/>
              </a:rPr>
              <a:t>sqrt</a:t>
            </a:r>
            <a:r>
              <a:rPr lang="en-US" sz="1600" kern="0" dirty="0" smtClean="0">
                <a:solidFill>
                  <a:schemeClr val="tx2"/>
                </a:solidFill>
                <a:latin typeface="Arial"/>
              </a:rPr>
              <a:t>(2).</a:t>
            </a:r>
            <a:endParaRPr lang="en-US" sz="1600" kern="0" dirty="0">
              <a:solidFill>
                <a:schemeClr val="tx2"/>
              </a:solidFill>
              <a:latin typeface="Arial"/>
            </a:endParaRPr>
          </a:p>
        </p:txBody>
      </p:sp>
      <p:sp>
        <p:nvSpPr>
          <p:cNvPr id="22" name="Rectangle 4"/>
          <p:cNvSpPr>
            <a:spLocks noChangeArrowheads="1"/>
          </p:cNvSpPr>
          <p:nvPr/>
        </p:nvSpPr>
        <p:spPr bwMode="auto">
          <a:xfrm>
            <a:off x="6346825" y="4624388"/>
            <a:ext cx="1841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kumimoji="0" lang="en-US" altLang="en-US" sz="1800">
              <a:latin typeface="Times New Roman" pitchFamily="18" charset="0"/>
            </a:endParaRPr>
          </a:p>
          <a:p>
            <a:endParaRPr kumimoji="0" lang="en-US" altLang="en-US" sz="1800">
              <a:latin typeface="Times New Roman" pitchFamily="18" charset="0"/>
            </a:endParaRPr>
          </a:p>
        </p:txBody>
      </p:sp>
      <p:sp>
        <p:nvSpPr>
          <p:cNvPr id="12" name="Rectangle 11"/>
          <p:cNvSpPr/>
          <p:nvPr/>
        </p:nvSpPr>
        <p:spPr>
          <a:xfrm>
            <a:off x="596900" y="6581001"/>
            <a:ext cx="3975100" cy="276999"/>
          </a:xfrm>
          <a:prstGeom prst="rect">
            <a:avLst/>
          </a:prstGeom>
        </p:spPr>
        <p:txBody>
          <a:bodyPr wrap="square">
            <a:spAutoFit/>
          </a:bodyPr>
          <a:lstStyle/>
          <a:p>
            <a:pPr algn="l"/>
            <a:r>
              <a:rPr lang="en-US" sz="1200" dirty="0" smtClean="0"/>
              <a:t>Analysis:  </a:t>
            </a:r>
            <a:r>
              <a:rPr lang="en-US" sz="1200" kern="0" dirty="0" smtClean="0">
                <a:solidFill>
                  <a:srgbClr val="000000"/>
                </a:solidFill>
                <a:latin typeface="Arial"/>
              </a:rPr>
              <a:t>Abe </a:t>
            </a:r>
            <a:r>
              <a:rPr lang="en-US" sz="1200" kern="0" dirty="0" err="1" smtClean="0">
                <a:solidFill>
                  <a:srgbClr val="000000"/>
                </a:solidFill>
                <a:latin typeface="Arial"/>
              </a:rPr>
              <a:t>Seiden</a:t>
            </a:r>
            <a:r>
              <a:rPr lang="en-US" sz="1200" kern="0" dirty="0" smtClean="0">
                <a:solidFill>
                  <a:srgbClr val="000000"/>
                </a:solidFill>
                <a:latin typeface="Arial"/>
              </a:rPr>
              <a:t>, Natasha Woods, Ben </a:t>
            </a:r>
            <a:r>
              <a:rPr lang="en-US" sz="1200" kern="0" dirty="0" err="1" smtClean="0">
                <a:solidFill>
                  <a:srgbClr val="000000"/>
                </a:solidFill>
                <a:latin typeface="Arial"/>
              </a:rPr>
              <a:t>Gruey</a:t>
            </a:r>
            <a:endParaRPr lang="en-US" sz="1100" i="1" kern="0" dirty="0">
              <a:solidFill>
                <a:srgbClr val="000000"/>
              </a:solidFill>
              <a:latin typeface="Arial"/>
            </a:endParaRPr>
          </a:p>
        </p:txBody>
      </p:sp>
      <p:pic>
        <p:nvPicPr>
          <p:cNvPr id="1229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82254" y="1889695"/>
            <a:ext cx="6332946" cy="30633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ectangle 2"/>
          <p:cNvSpPr>
            <a:spLocks noChangeArrowheads="1"/>
          </p:cNvSpPr>
          <p:nvPr/>
        </p:nvSpPr>
        <p:spPr bwMode="auto">
          <a:xfrm>
            <a:off x="596900" y="5037138"/>
            <a:ext cx="8470900" cy="1516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kumimoji="1" sz="2400">
                <a:solidFill>
                  <a:schemeClr val="tx1"/>
                </a:solidFill>
                <a:latin typeface="Arial" charset="0"/>
                <a:ea typeface="ＭＳ Ｐゴシック" pitchFamily="50" charset="-128"/>
              </a:defRPr>
            </a:lvl1pPr>
            <a:lvl2pPr>
              <a:defRPr kumimoji="1" sz="2400">
                <a:solidFill>
                  <a:schemeClr val="tx1"/>
                </a:solidFill>
                <a:latin typeface="Arial" charset="0"/>
                <a:ea typeface="ＭＳ Ｐゴシック" pitchFamily="50" charset="-128"/>
              </a:defRPr>
            </a:lvl2pPr>
            <a:lvl3pPr>
              <a:defRPr kumimoji="1" sz="2400">
                <a:solidFill>
                  <a:schemeClr val="tx1"/>
                </a:solidFill>
                <a:latin typeface="Arial" charset="0"/>
                <a:ea typeface="ＭＳ Ｐゴシック" pitchFamily="50" charset="-128"/>
              </a:defRPr>
            </a:lvl3pPr>
            <a:lvl4pPr>
              <a:defRPr kumimoji="1" sz="2400">
                <a:solidFill>
                  <a:schemeClr val="tx1"/>
                </a:solidFill>
                <a:latin typeface="Arial" charset="0"/>
                <a:ea typeface="ＭＳ Ｐゴシック" pitchFamily="50" charset="-128"/>
              </a:defRPr>
            </a:lvl4pPr>
            <a:lvl5pPr>
              <a:defRPr kumimoji="1" sz="2400">
                <a:solidFill>
                  <a:schemeClr val="tx1"/>
                </a:solidFill>
                <a:latin typeface="Arial" charset="0"/>
                <a:ea typeface="ＭＳ Ｐゴシック" pitchFamily="50" charset="-128"/>
              </a:defRPr>
            </a:lvl5pPr>
            <a:lvl6pPr marL="457200" fontAlgn="base">
              <a:spcBef>
                <a:spcPct val="0"/>
              </a:spcBef>
              <a:spcAft>
                <a:spcPct val="0"/>
              </a:spcAft>
              <a:defRPr kumimoji="1" sz="2400">
                <a:solidFill>
                  <a:schemeClr val="tx1"/>
                </a:solidFill>
                <a:latin typeface="Arial" charset="0"/>
                <a:ea typeface="ＭＳ Ｐゴシック" pitchFamily="50" charset="-128"/>
              </a:defRPr>
            </a:lvl6pPr>
            <a:lvl7pPr marL="914400" fontAlgn="base">
              <a:spcBef>
                <a:spcPct val="0"/>
              </a:spcBef>
              <a:spcAft>
                <a:spcPct val="0"/>
              </a:spcAft>
              <a:defRPr kumimoji="1" sz="2400">
                <a:solidFill>
                  <a:schemeClr val="tx1"/>
                </a:solidFill>
                <a:latin typeface="Arial" charset="0"/>
                <a:ea typeface="ＭＳ Ｐゴシック" pitchFamily="50" charset="-128"/>
              </a:defRPr>
            </a:lvl7pPr>
            <a:lvl8pPr marL="1371600" fontAlgn="base">
              <a:spcBef>
                <a:spcPct val="0"/>
              </a:spcBef>
              <a:spcAft>
                <a:spcPct val="0"/>
              </a:spcAft>
              <a:defRPr kumimoji="1" sz="2400">
                <a:solidFill>
                  <a:schemeClr val="tx1"/>
                </a:solidFill>
                <a:latin typeface="Arial" charset="0"/>
                <a:ea typeface="ＭＳ Ｐゴシック" pitchFamily="50" charset="-128"/>
              </a:defRPr>
            </a:lvl8pPr>
            <a:lvl9pPr marL="1828800" fontAlgn="base">
              <a:spcBef>
                <a:spcPct val="0"/>
              </a:spcBef>
              <a:spcAft>
                <a:spcPct val="0"/>
              </a:spcAft>
              <a:defRPr kumimoji="1" sz="2400">
                <a:solidFill>
                  <a:schemeClr val="tx1"/>
                </a:solidFill>
                <a:latin typeface="Arial" charset="0"/>
                <a:ea typeface="ＭＳ Ｐゴシック" pitchFamily="50" charset="-128"/>
              </a:defRPr>
            </a:lvl9pPr>
          </a:lstStyle>
          <a:p>
            <a:pPr algn="l"/>
            <a:r>
              <a:rPr lang="en-US" sz="1600" b="1" kern="0" dirty="0" smtClean="0">
                <a:solidFill>
                  <a:schemeClr val="tx2"/>
                </a:solidFill>
                <a:latin typeface="Arial"/>
              </a:rPr>
              <a:t>Best resolution 120 </a:t>
            </a:r>
            <a:r>
              <a:rPr lang="en-US" sz="1600" b="1" kern="0" dirty="0" err="1" smtClean="0">
                <a:solidFill>
                  <a:schemeClr val="tx2"/>
                </a:solidFill>
                <a:latin typeface="Arial"/>
              </a:rPr>
              <a:t>ps</a:t>
            </a:r>
            <a:r>
              <a:rPr lang="en-US" sz="1600" b="1" kern="0" dirty="0" smtClean="0">
                <a:solidFill>
                  <a:schemeClr val="tx2"/>
                </a:solidFill>
                <a:latin typeface="Arial"/>
              </a:rPr>
              <a:t> with CFD @ 8 -15%  with BW </a:t>
            </a:r>
            <a:r>
              <a:rPr lang="en-US" sz="1600" b="1" kern="0" dirty="0">
                <a:solidFill>
                  <a:schemeClr val="tx2"/>
                </a:solidFill>
                <a:latin typeface="Arial"/>
              </a:rPr>
              <a:t>cutoff </a:t>
            </a:r>
            <a:r>
              <a:rPr lang="en-US" sz="1600" b="1" kern="0" dirty="0" smtClean="0">
                <a:solidFill>
                  <a:schemeClr val="tx2"/>
                </a:solidFill>
                <a:latin typeface="Arial"/>
              </a:rPr>
              <a:t>≈ 0.8 GHz</a:t>
            </a:r>
          </a:p>
          <a:p>
            <a:pPr algn="l"/>
            <a:r>
              <a:rPr lang="en-US" sz="1600" kern="0" dirty="0" smtClean="0">
                <a:solidFill>
                  <a:schemeClr val="tx2"/>
                </a:solidFill>
                <a:latin typeface="Arial"/>
              </a:rPr>
              <a:t>(c.f. 100 MHz for 3.5 ns rise time)</a:t>
            </a:r>
          </a:p>
          <a:p>
            <a:pPr algn="l"/>
            <a:endParaRPr lang="en-US" sz="1600" kern="0" dirty="0" smtClean="0">
              <a:solidFill>
                <a:schemeClr val="tx2"/>
              </a:solidFill>
              <a:latin typeface="Arial"/>
            </a:endParaRPr>
          </a:p>
          <a:p>
            <a:pPr algn="l"/>
            <a:r>
              <a:rPr lang="en-US" sz="1600" kern="0" dirty="0" smtClean="0">
                <a:solidFill>
                  <a:schemeClr val="tx2"/>
                </a:solidFill>
                <a:latin typeface="Arial"/>
              </a:rPr>
              <a:t>The two LGADs used have different gain. It's </a:t>
            </a:r>
            <a:r>
              <a:rPr lang="en-US" sz="1600" kern="0" dirty="0">
                <a:solidFill>
                  <a:schemeClr val="tx2"/>
                </a:solidFill>
                <a:latin typeface="Arial"/>
              </a:rPr>
              <a:t>difficult to assign correctly the two time resolutions, </a:t>
            </a:r>
            <a:r>
              <a:rPr lang="en-US" sz="1600" kern="0" dirty="0" smtClean="0">
                <a:solidFill>
                  <a:schemeClr val="tx2"/>
                </a:solidFill>
                <a:latin typeface="Arial"/>
              </a:rPr>
              <a:t>but using simply the </a:t>
            </a:r>
            <a:r>
              <a:rPr lang="en-US" sz="1600" kern="0" dirty="0">
                <a:solidFill>
                  <a:schemeClr val="tx2"/>
                </a:solidFill>
                <a:latin typeface="Arial"/>
              </a:rPr>
              <a:t>inverse of the </a:t>
            </a:r>
            <a:r>
              <a:rPr lang="en-US" sz="1600" kern="0" dirty="0" smtClean="0">
                <a:solidFill>
                  <a:schemeClr val="tx2"/>
                </a:solidFill>
                <a:latin typeface="Arial"/>
              </a:rPr>
              <a:t>gain G, we get:</a:t>
            </a:r>
            <a:endParaRPr lang="en-US" sz="1600" kern="0" dirty="0">
              <a:solidFill>
                <a:schemeClr val="tx2"/>
              </a:solidFill>
              <a:latin typeface="Arial"/>
            </a:endParaRPr>
          </a:p>
          <a:p>
            <a:pPr algn="l"/>
            <a:r>
              <a:rPr lang="el-GR" sz="1600" b="1" kern="0" dirty="0" smtClean="0">
                <a:solidFill>
                  <a:schemeClr val="tx2"/>
                </a:solidFill>
                <a:latin typeface="Arial"/>
              </a:rPr>
              <a:t>σ</a:t>
            </a:r>
            <a:r>
              <a:rPr lang="en-US" sz="1600" kern="0" dirty="0" smtClean="0">
                <a:solidFill>
                  <a:schemeClr val="tx2"/>
                </a:solidFill>
                <a:latin typeface="Arial"/>
              </a:rPr>
              <a:t>(G </a:t>
            </a:r>
            <a:r>
              <a:rPr lang="en-US" sz="1600" kern="0" dirty="0">
                <a:solidFill>
                  <a:schemeClr val="tx2"/>
                </a:solidFill>
                <a:latin typeface="Arial"/>
              </a:rPr>
              <a:t>= 6)</a:t>
            </a:r>
            <a:r>
              <a:rPr lang="en-US" sz="1600" b="1" kern="0" dirty="0" smtClean="0">
                <a:solidFill>
                  <a:schemeClr val="tx2"/>
                </a:solidFill>
                <a:latin typeface="Arial"/>
              </a:rPr>
              <a:t> =140 </a:t>
            </a:r>
            <a:r>
              <a:rPr lang="en-US" sz="1600" b="1" kern="0" dirty="0" err="1" smtClean="0">
                <a:solidFill>
                  <a:schemeClr val="tx2"/>
                </a:solidFill>
                <a:latin typeface="Arial"/>
              </a:rPr>
              <a:t>ps</a:t>
            </a:r>
            <a:r>
              <a:rPr lang="en-US" sz="1600" kern="0" dirty="0" smtClean="0">
                <a:solidFill>
                  <a:schemeClr val="tx2"/>
                </a:solidFill>
                <a:latin typeface="Arial"/>
              </a:rPr>
              <a:t>,  </a:t>
            </a:r>
            <a:r>
              <a:rPr lang="el-GR" sz="1600" b="1" kern="0" dirty="0" smtClean="0">
                <a:solidFill>
                  <a:schemeClr val="tx2"/>
                </a:solidFill>
                <a:latin typeface="Arial"/>
              </a:rPr>
              <a:t>σ</a:t>
            </a:r>
            <a:r>
              <a:rPr lang="en-US" sz="1600" b="1" kern="0" dirty="0" smtClean="0">
                <a:solidFill>
                  <a:schemeClr val="tx2"/>
                </a:solidFill>
                <a:latin typeface="Arial"/>
              </a:rPr>
              <a:t>(</a:t>
            </a:r>
            <a:r>
              <a:rPr lang="en-US" sz="1600" kern="0" dirty="0" smtClean="0">
                <a:solidFill>
                  <a:schemeClr val="tx2"/>
                </a:solidFill>
                <a:latin typeface="Arial"/>
              </a:rPr>
              <a:t>G </a:t>
            </a:r>
            <a:r>
              <a:rPr lang="en-US" sz="1600" kern="0" dirty="0">
                <a:solidFill>
                  <a:schemeClr val="tx2"/>
                </a:solidFill>
                <a:latin typeface="Arial"/>
              </a:rPr>
              <a:t>= </a:t>
            </a:r>
            <a:r>
              <a:rPr lang="en-US" sz="1600" kern="0" dirty="0" smtClean="0">
                <a:solidFill>
                  <a:schemeClr val="tx2"/>
                </a:solidFill>
                <a:latin typeface="Arial"/>
              </a:rPr>
              <a:t>10)</a:t>
            </a:r>
            <a:r>
              <a:rPr lang="en-US" sz="1600" b="1" kern="0" dirty="0" smtClean="0">
                <a:solidFill>
                  <a:schemeClr val="tx2"/>
                </a:solidFill>
                <a:latin typeface="Arial"/>
              </a:rPr>
              <a:t> = </a:t>
            </a:r>
            <a:r>
              <a:rPr lang="en-US" sz="1600" b="1" kern="0" dirty="0">
                <a:solidFill>
                  <a:schemeClr val="tx2"/>
                </a:solidFill>
                <a:latin typeface="Arial"/>
              </a:rPr>
              <a:t>80 </a:t>
            </a:r>
            <a:r>
              <a:rPr lang="en-US" sz="1600" b="1" kern="0" dirty="0" err="1" smtClean="0">
                <a:solidFill>
                  <a:schemeClr val="tx2"/>
                </a:solidFill>
                <a:latin typeface="Arial"/>
              </a:rPr>
              <a:t>ps</a:t>
            </a:r>
            <a:r>
              <a:rPr lang="en-US" sz="1600" kern="0" dirty="0">
                <a:solidFill>
                  <a:schemeClr val="tx2"/>
                </a:solidFill>
                <a:latin typeface="Arial"/>
              </a:rPr>
              <a:t> </a:t>
            </a:r>
          </a:p>
        </p:txBody>
      </p:sp>
    </p:spTree>
    <p:extLst>
      <p:ext uri="{BB962C8B-B14F-4D97-AF65-F5344CB8AC3E}">
        <p14:creationId xmlns:p14="http://schemas.microsoft.com/office/powerpoint/2010/main" val="308326018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2501900"/>
            <a:ext cx="6870786" cy="405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pPr algn="l"/>
            <a:fld id="{D42BACD5-DBBC-4041-9454-70A8D25A0F7B}" type="slidenum">
              <a:rPr lang="en-US" smtClean="0">
                <a:solidFill>
                  <a:srgbClr val="4F81BD"/>
                </a:solidFill>
              </a:rPr>
              <a:pPr algn="l"/>
              <a:t>15</a:t>
            </a:fld>
            <a:endParaRPr lang="en-US" dirty="0">
              <a:solidFill>
                <a:srgbClr val="4F81BD"/>
              </a:solidFill>
            </a:endParaRPr>
          </a:p>
        </p:txBody>
      </p:sp>
      <p:sp>
        <p:nvSpPr>
          <p:cNvPr id="3" name="Footer Placeholder 2"/>
          <p:cNvSpPr>
            <a:spLocks noGrp="1"/>
          </p:cNvSpPr>
          <p:nvPr>
            <p:ph type="ftr" sz="quarter" idx="14"/>
          </p:nvPr>
        </p:nvSpPr>
        <p:spPr/>
        <p:txBody>
          <a:bodyPr/>
          <a:lstStyle/>
          <a:p>
            <a:r>
              <a:rPr lang="en-US" smtClean="0"/>
              <a:t>Hartmut F.-W. Sadrozinski, Ultra-Fast Silicon Detectors. CPAD</a:t>
            </a:r>
            <a:endParaRPr lang="en-US" dirty="0"/>
          </a:p>
        </p:txBody>
      </p:sp>
      <p:sp>
        <p:nvSpPr>
          <p:cNvPr id="6" name="Text Placeholder 5"/>
          <p:cNvSpPr>
            <a:spLocks noGrp="1"/>
          </p:cNvSpPr>
          <p:nvPr>
            <p:ph type="body" sz="quarter" idx="15"/>
          </p:nvPr>
        </p:nvSpPr>
        <p:spPr>
          <a:xfrm>
            <a:off x="283183" y="0"/>
            <a:ext cx="8860817" cy="641762"/>
          </a:xfrm>
        </p:spPr>
        <p:txBody>
          <a:bodyPr>
            <a:normAutofit/>
          </a:bodyPr>
          <a:lstStyle/>
          <a:p>
            <a:r>
              <a:rPr lang="en-US" sz="2800" b="1" dirty="0" smtClean="0">
                <a:solidFill>
                  <a:schemeClr val="tx2"/>
                </a:solidFill>
                <a:latin typeface="Arial" panose="020B0604020202020204" pitchFamily="34" charset="0"/>
                <a:cs typeface="Arial" panose="020B0604020202020204" pitchFamily="34" charset="0"/>
              </a:rPr>
              <a:t>Timing Resolution of UFSD (Laser, BT, WF2)</a:t>
            </a:r>
            <a:endParaRPr lang="en-US" sz="2800" b="1" dirty="0">
              <a:solidFill>
                <a:schemeClr val="tx2"/>
              </a:solidFill>
              <a:latin typeface="Arial" panose="020B0604020202020204" pitchFamily="34" charset="0"/>
              <a:cs typeface="Arial" panose="020B0604020202020204" pitchFamily="34" charset="0"/>
            </a:endParaRPr>
          </a:p>
        </p:txBody>
      </p:sp>
      <p:sp>
        <p:nvSpPr>
          <p:cNvPr id="20" name="Rectangle 2"/>
          <p:cNvSpPr>
            <a:spLocks noChangeArrowheads="1"/>
          </p:cNvSpPr>
          <p:nvPr/>
        </p:nvSpPr>
        <p:spPr bwMode="auto">
          <a:xfrm>
            <a:off x="533400" y="762000"/>
            <a:ext cx="8458200" cy="173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kumimoji="1" sz="2400">
                <a:solidFill>
                  <a:schemeClr val="tx1"/>
                </a:solidFill>
                <a:latin typeface="Arial" charset="0"/>
                <a:ea typeface="ＭＳ Ｐゴシック" pitchFamily="50" charset="-128"/>
              </a:defRPr>
            </a:lvl1pPr>
            <a:lvl2pPr>
              <a:defRPr kumimoji="1" sz="2400">
                <a:solidFill>
                  <a:schemeClr val="tx1"/>
                </a:solidFill>
                <a:latin typeface="Arial" charset="0"/>
                <a:ea typeface="ＭＳ Ｐゴシック" pitchFamily="50" charset="-128"/>
              </a:defRPr>
            </a:lvl2pPr>
            <a:lvl3pPr>
              <a:defRPr kumimoji="1" sz="2400">
                <a:solidFill>
                  <a:schemeClr val="tx1"/>
                </a:solidFill>
                <a:latin typeface="Arial" charset="0"/>
                <a:ea typeface="ＭＳ Ｐゴシック" pitchFamily="50" charset="-128"/>
              </a:defRPr>
            </a:lvl3pPr>
            <a:lvl4pPr>
              <a:defRPr kumimoji="1" sz="2400">
                <a:solidFill>
                  <a:schemeClr val="tx1"/>
                </a:solidFill>
                <a:latin typeface="Arial" charset="0"/>
                <a:ea typeface="ＭＳ Ｐゴシック" pitchFamily="50" charset="-128"/>
              </a:defRPr>
            </a:lvl4pPr>
            <a:lvl5pPr>
              <a:defRPr kumimoji="1" sz="2400">
                <a:solidFill>
                  <a:schemeClr val="tx1"/>
                </a:solidFill>
                <a:latin typeface="Arial" charset="0"/>
                <a:ea typeface="ＭＳ Ｐゴシック" pitchFamily="50" charset="-128"/>
              </a:defRPr>
            </a:lvl5pPr>
            <a:lvl6pPr marL="457200" fontAlgn="base">
              <a:spcBef>
                <a:spcPct val="0"/>
              </a:spcBef>
              <a:spcAft>
                <a:spcPct val="0"/>
              </a:spcAft>
              <a:defRPr kumimoji="1" sz="2400">
                <a:solidFill>
                  <a:schemeClr val="tx1"/>
                </a:solidFill>
                <a:latin typeface="Arial" charset="0"/>
                <a:ea typeface="ＭＳ Ｐゴシック" pitchFamily="50" charset="-128"/>
              </a:defRPr>
            </a:lvl6pPr>
            <a:lvl7pPr marL="914400" fontAlgn="base">
              <a:spcBef>
                <a:spcPct val="0"/>
              </a:spcBef>
              <a:spcAft>
                <a:spcPct val="0"/>
              </a:spcAft>
              <a:defRPr kumimoji="1" sz="2400">
                <a:solidFill>
                  <a:schemeClr val="tx1"/>
                </a:solidFill>
                <a:latin typeface="Arial" charset="0"/>
                <a:ea typeface="ＭＳ Ｐゴシック" pitchFamily="50" charset="-128"/>
              </a:defRPr>
            </a:lvl7pPr>
            <a:lvl8pPr marL="1371600" fontAlgn="base">
              <a:spcBef>
                <a:spcPct val="0"/>
              </a:spcBef>
              <a:spcAft>
                <a:spcPct val="0"/>
              </a:spcAft>
              <a:defRPr kumimoji="1" sz="2400">
                <a:solidFill>
                  <a:schemeClr val="tx1"/>
                </a:solidFill>
                <a:latin typeface="Arial" charset="0"/>
                <a:ea typeface="ＭＳ Ｐゴシック" pitchFamily="50" charset="-128"/>
              </a:defRPr>
            </a:lvl8pPr>
            <a:lvl9pPr marL="1828800" fontAlgn="base">
              <a:spcBef>
                <a:spcPct val="0"/>
              </a:spcBef>
              <a:spcAft>
                <a:spcPct val="0"/>
              </a:spcAft>
              <a:defRPr kumimoji="1" sz="2400">
                <a:solidFill>
                  <a:schemeClr val="tx1"/>
                </a:solidFill>
                <a:latin typeface="Arial" charset="0"/>
                <a:ea typeface="ＭＳ Ｐゴシック" pitchFamily="50" charset="-128"/>
              </a:defRPr>
            </a:lvl9pPr>
          </a:lstStyle>
          <a:p>
            <a:pPr algn="l"/>
            <a:r>
              <a:rPr kumimoji="0" lang="en-US" altLang="en-US" sz="1800" b="1" dirty="0" smtClean="0">
                <a:solidFill>
                  <a:schemeClr val="tx2"/>
                </a:solidFill>
              </a:rPr>
              <a:t>Up to now the only MIP </a:t>
            </a:r>
            <a:r>
              <a:rPr kumimoji="0" lang="en-US" altLang="en-US" sz="1800" b="1" dirty="0">
                <a:solidFill>
                  <a:schemeClr val="tx2"/>
                </a:solidFill>
              </a:rPr>
              <a:t>data available are </a:t>
            </a:r>
            <a:r>
              <a:rPr kumimoji="0" lang="en-US" altLang="en-US" sz="1800" b="1" dirty="0" smtClean="0">
                <a:solidFill>
                  <a:schemeClr val="tx2"/>
                </a:solidFill>
              </a:rPr>
              <a:t>for 300 µm LGAD.</a:t>
            </a:r>
          </a:p>
          <a:p>
            <a:pPr algn="l"/>
            <a:r>
              <a:rPr kumimoji="0" lang="en-US" altLang="en-US" sz="1800" b="1" dirty="0" smtClean="0">
                <a:solidFill>
                  <a:schemeClr val="tx2"/>
                </a:solidFill>
              </a:rPr>
              <a:t>Good agreement between </a:t>
            </a:r>
            <a:r>
              <a:rPr kumimoji="0" lang="en-US" altLang="en-US" sz="1800" b="1" dirty="0" smtClean="0">
                <a:solidFill>
                  <a:schemeClr val="tx2">
                    <a:lumMod val="60000"/>
                    <a:lumOff val="40000"/>
                  </a:schemeClr>
                </a:solidFill>
              </a:rPr>
              <a:t>data</a:t>
            </a:r>
            <a:r>
              <a:rPr kumimoji="0" lang="en-US" altLang="en-US" sz="1800" b="1" dirty="0" smtClean="0">
                <a:solidFill>
                  <a:schemeClr val="tx2"/>
                </a:solidFill>
              </a:rPr>
              <a:t> </a:t>
            </a:r>
            <a:r>
              <a:rPr kumimoji="0" lang="en-US" altLang="en-US" sz="1800" b="1" dirty="0" smtClean="0">
                <a:solidFill>
                  <a:schemeClr val="tx2">
                    <a:lumMod val="60000"/>
                    <a:lumOff val="40000"/>
                  </a:schemeClr>
                </a:solidFill>
              </a:rPr>
              <a:t>(beam test &amp; laser) </a:t>
            </a:r>
            <a:r>
              <a:rPr kumimoji="0" lang="en-US" altLang="en-US" sz="1800" b="1" dirty="0" smtClean="0">
                <a:solidFill>
                  <a:schemeClr val="tx2"/>
                </a:solidFill>
              </a:rPr>
              <a:t>and </a:t>
            </a:r>
            <a:r>
              <a:rPr kumimoji="0" lang="en-US" altLang="en-US" sz="1800" b="1" dirty="0" smtClean="0">
                <a:solidFill>
                  <a:srgbClr val="FF5050"/>
                </a:solidFill>
              </a:rPr>
              <a:t>simulations (WF2)</a:t>
            </a:r>
            <a:r>
              <a:rPr kumimoji="0" lang="en-US" altLang="en-US" sz="1800" b="1" dirty="0" smtClean="0">
                <a:solidFill>
                  <a:schemeClr val="tx2"/>
                </a:solidFill>
              </a:rPr>
              <a:t>.</a:t>
            </a:r>
          </a:p>
          <a:p>
            <a:pPr algn="l"/>
            <a:r>
              <a:rPr kumimoji="0" lang="en-US" altLang="en-US" sz="1800" b="1" dirty="0" smtClean="0">
                <a:solidFill>
                  <a:schemeClr val="tx2"/>
                </a:solidFill>
              </a:rPr>
              <a:t>Laser data have no time walk.</a:t>
            </a:r>
          </a:p>
          <a:p>
            <a:pPr algn="l"/>
            <a:r>
              <a:rPr kumimoji="0" lang="en-US" altLang="en-US" sz="1800" b="1" dirty="0" smtClean="0">
                <a:solidFill>
                  <a:schemeClr val="tx2"/>
                </a:solidFill>
              </a:rPr>
              <a:t>Improvements are due to reduction of capacitance which increases the pulse height and reduces the noise.</a:t>
            </a:r>
          </a:p>
          <a:p>
            <a:pPr algn="l"/>
            <a:r>
              <a:rPr kumimoji="0" lang="en-US" altLang="en-US" sz="1800" b="1" dirty="0" smtClean="0">
                <a:solidFill>
                  <a:schemeClr val="tx2"/>
                </a:solidFill>
              </a:rPr>
              <a:t>Prediction: resolution of 30 </a:t>
            </a:r>
            <a:r>
              <a:rPr kumimoji="0" lang="en-US" altLang="en-US" sz="1800" b="1" dirty="0" err="1" smtClean="0">
                <a:solidFill>
                  <a:schemeClr val="tx2"/>
                </a:solidFill>
              </a:rPr>
              <a:t>ps</a:t>
            </a:r>
            <a:r>
              <a:rPr kumimoji="0" lang="en-US" altLang="en-US" sz="1800" b="1" dirty="0" smtClean="0">
                <a:solidFill>
                  <a:schemeClr val="tx2"/>
                </a:solidFill>
              </a:rPr>
              <a:t> for 50 µm LGAD with gain of 10, needs ASIC</a:t>
            </a:r>
          </a:p>
        </p:txBody>
      </p:sp>
      <p:sp>
        <p:nvSpPr>
          <p:cNvPr id="22" name="Rectangle 4"/>
          <p:cNvSpPr>
            <a:spLocks noChangeArrowheads="1"/>
          </p:cNvSpPr>
          <p:nvPr/>
        </p:nvSpPr>
        <p:spPr bwMode="auto">
          <a:xfrm>
            <a:off x="6346825" y="4624388"/>
            <a:ext cx="1841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kumimoji="0" lang="en-US" altLang="en-US" sz="1800">
              <a:latin typeface="Times New Roman" pitchFamily="18" charset="0"/>
            </a:endParaRPr>
          </a:p>
          <a:p>
            <a:endParaRPr kumimoji="0" lang="en-US" altLang="en-US" sz="1800">
              <a:latin typeface="Times New Roman" pitchFamily="18" charset="0"/>
            </a:endParaRPr>
          </a:p>
        </p:txBody>
      </p:sp>
      <p:grpSp>
        <p:nvGrpSpPr>
          <p:cNvPr id="16" name="Group 15"/>
          <p:cNvGrpSpPr/>
          <p:nvPr/>
        </p:nvGrpSpPr>
        <p:grpSpPr>
          <a:xfrm>
            <a:off x="6324600" y="4535269"/>
            <a:ext cx="1837596" cy="646331"/>
            <a:chOff x="6324600" y="4372945"/>
            <a:chExt cx="1837596" cy="646331"/>
          </a:xfrm>
        </p:grpSpPr>
        <p:sp>
          <p:nvSpPr>
            <p:cNvPr id="10" name="TextBox 9"/>
            <p:cNvSpPr txBox="1"/>
            <p:nvPr/>
          </p:nvSpPr>
          <p:spPr>
            <a:xfrm>
              <a:off x="6874664" y="4372945"/>
              <a:ext cx="1287532" cy="646331"/>
            </a:xfrm>
            <a:prstGeom prst="rect">
              <a:avLst/>
            </a:prstGeom>
            <a:noFill/>
          </p:spPr>
          <p:txBody>
            <a:bodyPr wrap="none" rtlCol="0">
              <a:spAutoFit/>
            </a:bodyPr>
            <a:lstStyle/>
            <a:p>
              <a:r>
                <a:rPr lang="en-US" dirty="0" smtClean="0"/>
                <a:t> Reduction</a:t>
              </a:r>
            </a:p>
            <a:p>
              <a:r>
                <a:rPr lang="en-US" dirty="0"/>
                <a:t>o</a:t>
              </a:r>
              <a:r>
                <a:rPr lang="en-US" dirty="0" smtClean="0"/>
                <a:t>f </a:t>
              </a:r>
              <a:r>
                <a:rPr lang="en-US" dirty="0" smtClean="0"/>
                <a:t>noise</a:t>
              </a:r>
              <a:endParaRPr lang="en-US" dirty="0"/>
            </a:p>
          </p:txBody>
        </p:sp>
        <p:sp>
          <p:nvSpPr>
            <p:cNvPr id="15" name="Curved Right Arrow 14"/>
            <p:cNvSpPr/>
            <p:nvPr/>
          </p:nvSpPr>
          <p:spPr>
            <a:xfrm flipH="1">
              <a:off x="6324600" y="4483548"/>
              <a:ext cx="450215" cy="441578"/>
            </a:xfrm>
            <a:prstGeom prst="curvedRightArrow">
              <a:avLst>
                <a:gd name="adj1" fmla="val 3831"/>
                <a:gd name="adj2" fmla="val 50000"/>
                <a:gd name="adj3" fmla="val 25000"/>
              </a:avLst>
            </a:prstGeom>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3" name="Group 22"/>
          <p:cNvGrpSpPr/>
          <p:nvPr/>
        </p:nvGrpSpPr>
        <p:grpSpPr>
          <a:xfrm>
            <a:off x="4466932" y="2876744"/>
            <a:ext cx="1524928" cy="1877456"/>
            <a:chOff x="4466932" y="2876744"/>
            <a:chExt cx="1524928" cy="1877456"/>
          </a:xfrm>
        </p:grpSpPr>
        <p:grpSp>
          <p:nvGrpSpPr>
            <p:cNvPr id="8" name="Group 7"/>
            <p:cNvGrpSpPr/>
            <p:nvPr/>
          </p:nvGrpSpPr>
          <p:grpSpPr>
            <a:xfrm>
              <a:off x="4466932" y="2876744"/>
              <a:ext cx="1524928" cy="1877456"/>
              <a:chOff x="4466932" y="2876746"/>
              <a:chExt cx="1524928" cy="1996348"/>
            </a:xfrm>
          </p:grpSpPr>
          <p:sp>
            <p:nvSpPr>
              <p:cNvPr id="2" name="TextBox 1"/>
              <p:cNvSpPr txBox="1"/>
              <p:nvPr/>
            </p:nvSpPr>
            <p:spPr>
              <a:xfrm>
                <a:off x="4466932" y="3535386"/>
                <a:ext cx="1146468" cy="646331"/>
              </a:xfrm>
              <a:prstGeom prst="rect">
                <a:avLst/>
              </a:prstGeom>
              <a:noFill/>
            </p:spPr>
            <p:txBody>
              <a:bodyPr wrap="none" rtlCol="0">
                <a:spAutoFit/>
              </a:bodyPr>
              <a:lstStyle/>
              <a:p>
                <a:r>
                  <a:rPr lang="en-US" dirty="0" smtClean="0"/>
                  <a:t>No </a:t>
                </a:r>
              </a:p>
              <a:p>
                <a:r>
                  <a:rPr lang="en-US" dirty="0" smtClean="0"/>
                  <a:t>time walk</a:t>
                </a:r>
                <a:endParaRPr lang="en-US" dirty="0"/>
              </a:p>
            </p:txBody>
          </p:sp>
          <p:sp>
            <p:nvSpPr>
              <p:cNvPr id="5" name="Curved Right Arrow 4"/>
              <p:cNvSpPr/>
              <p:nvPr/>
            </p:nvSpPr>
            <p:spPr>
              <a:xfrm>
                <a:off x="5562600" y="2876746"/>
                <a:ext cx="365760" cy="760916"/>
              </a:xfrm>
              <a:prstGeom prst="curvedRightArrow">
                <a:avLst>
                  <a:gd name="adj1" fmla="val 3831"/>
                  <a:gd name="adj2" fmla="val 50000"/>
                  <a:gd name="adj3" fmla="val 25000"/>
                </a:avLst>
              </a:prstGeom>
              <a:solidFill>
                <a:srgbClr val="DB2BB5"/>
              </a:solidFill>
              <a:ln>
                <a:solidFill>
                  <a:srgbClr val="DB2B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Curved Right Arrow 16"/>
              <p:cNvSpPr/>
              <p:nvPr/>
            </p:nvSpPr>
            <p:spPr>
              <a:xfrm>
                <a:off x="5626100" y="4112178"/>
                <a:ext cx="365760" cy="760916"/>
              </a:xfrm>
              <a:prstGeom prst="curvedRightArrow">
                <a:avLst>
                  <a:gd name="adj1" fmla="val 3831"/>
                  <a:gd name="adj2" fmla="val 50000"/>
                  <a:gd name="adj3" fmla="val 25000"/>
                </a:avLst>
              </a:prstGeom>
              <a:solidFill>
                <a:srgbClr val="DB2BB5"/>
              </a:solidFill>
              <a:ln>
                <a:solidFill>
                  <a:srgbClr val="DB2B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cxnSp>
          <p:nvCxnSpPr>
            <p:cNvPr id="13" name="Straight Arrow Connector 12"/>
            <p:cNvCxnSpPr/>
            <p:nvPr/>
          </p:nvCxnSpPr>
          <p:spPr>
            <a:xfrm flipV="1">
              <a:off x="5334000" y="3457130"/>
              <a:ext cx="228600" cy="19581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5321300" y="4114800"/>
              <a:ext cx="241300" cy="17826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grpSp>
        <p:nvGrpSpPr>
          <p:cNvPr id="27" name="Group 26"/>
          <p:cNvGrpSpPr/>
          <p:nvPr/>
        </p:nvGrpSpPr>
        <p:grpSpPr>
          <a:xfrm>
            <a:off x="6255385" y="2819400"/>
            <a:ext cx="2249467" cy="1905000"/>
            <a:chOff x="6255385" y="2819400"/>
            <a:chExt cx="2249467" cy="1905000"/>
          </a:xfrm>
        </p:grpSpPr>
        <p:grpSp>
          <p:nvGrpSpPr>
            <p:cNvPr id="18" name="Group 17"/>
            <p:cNvGrpSpPr/>
            <p:nvPr/>
          </p:nvGrpSpPr>
          <p:grpSpPr>
            <a:xfrm>
              <a:off x="6255385" y="2819400"/>
              <a:ext cx="2249467" cy="1905000"/>
              <a:chOff x="6255385" y="2819400"/>
              <a:chExt cx="2249467" cy="1905000"/>
            </a:xfrm>
          </p:grpSpPr>
          <p:sp>
            <p:nvSpPr>
              <p:cNvPr id="9" name="TextBox 8"/>
              <p:cNvSpPr txBox="1"/>
              <p:nvPr/>
            </p:nvSpPr>
            <p:spPr>
              <a:xfrm>
                <a:off x="6832599" y="3422391"/>
                <a:ext cx="1672253" cy="646331"/>
              </a:xfrm>
              <a:prstGeom prst="rect">
                <a:avLst/>
              </a:prstGeom>
              <a:noFill/>
            </p:spPr>
            <p:txBody>
              <a:bodyPr wrap="none" rtlCol="0">
                <a:spAutoFit/>
              </a:bodyPr>
              <a:lstStyle/>
              <a:p>
                <a:r>
                  <a:rPr lang="en-US" dirty="0" smtClean="0"/>
                  <a:t>Reduction </a:t>
                </a:r>
              </a:p>
              <a:p>
                <a:r>
                  <a:rPr lang="en-US" dirty="0" smtClean="0"/>
                  <a:t>of capacitance</a:t>
                </a:r>
                <a:endParaRPr lang="en-US" dirty="0"/>
              </a:p>
            </p:txBody>
          </p:sp>
          <p:sp>
            <p:nvSpPr>
              <p:cNvPr id="12" name="Curved Right Arrow 11"/>
              <p:cNvSpPr/>
              <p:nvPr/>
            </p:nvSpPr>
            <p:spPr>
              <a:xfrm flipH="1">
                <a:off x="6262368" y="2819400"/>
                <a:ext cx="450215" cy="1275461"/>
              </a:xfrm>
              <a:prstGeom prst="curvedRightArrow">
                <a:avLst>
                  <a:gd name="adj1" fmla="val 3831"/>
                  <a:gd name="adj2" fmla="val 50000"/>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Curved Right Arrow 13"/>
              <p:cNvSpPr/>
              <p:nvPr/>
            </p:nvSpPr>
            <p:spPr>
              <a:xfrm flipH="1">
                <a:off x="6255385" y="3652942"/>
                <a:ext cx="450215" cy="1071458"/>
              </a:xfrm>
              <a:prstGeom prst="curvedRightArrow">
                <a:avLst>
                  <a:gd name="adj1" fmla="val 3831"/>
                  <a:gd name="adj2" fmla="val 50000"/>
                  <a:gd name="adj3" fmla="val 2500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cxnSp>
          <p:nvCxnSpPr>
            <p:cNvPr id="19" name="Straight Arrow Connector 18"/>
            <p:cNvCxnSpPr/>
            <p:nvPr/>
          </p:nvCxnSpPr>
          <p:spPr>
            <a:xfrm flipH="1" flipV="1">
              <a:off x="6774815" y="3555036"/>
              <a:ext cx="159385" cy="97906"/>
            </a:xfrm>
            <a:prstGeom prst="straightConnector1">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H="1">
              <a:off x="6781800" y="4068722"/>
              <a:ext cx="159384" cy="12227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0816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1000" fill="hold"/>
                                        <p:tgtEl>
                                          <p:spTgt spid="23"/>
                                        </p:tgtEl>
                                        <p:attrNameLst>
                                          <p:attrName>ppt_w</p:attrName>
                                        </p:attrNameLst>
                                      </p:cBhvr>
                                      <p:tavLst>
                                        <p:tav tm="0">
                                          <p:val>
                                            <p:fltVal val="0"/>
                                          </p:val>
                                        </p:tav>
                                        <p:tav tm="100000">
                                          <p:val>
                                            <p:strVal val="#ppt_w"/>
                                          </p:val>
                                        </p:tav>
                                      </p:tavLst>
                                    </p:anim>
                                    <p:anim calcmode="lin" valueType="num">
                                      <p:cBhvr>
                                        <p:cTn id="8" dur="1000" fill="hold"/>
                                        <p:tgtEl>
                                          <p:spTgt spid="23"/>
                                        </p:tgtEl>
                                        <p:attrNameLst>
                                          <p:attrName>ppt_h</p:attrName>
                                        </p:attrNameLst>
                                      </p:cBhvr>
                                      <p:tavLst>
                                        <p:tav tm="0">
                                          <p:val>
                                            <p:fltVal val="0"/>
                                          </p:val>
                                        </p:tav>
                                        <p:tav tm="100000">
                                          <p:val>
                                            <p:strVal val="#ppt_h"/>
                                          </p:val>
                                        </p:tav>
                                      </p:tavLst>
                                    </p:anim>
                                    <p:anim calcmode="lin" valueType="num">
                                      <p:cBhvr>
                                        <p:cTn id="9" dur="1000" fill="hold"/>
                                        <p:tgtEl>
                                          <p:spTgt spid="23"/>
                                        </p:tgtEl>
                                        <p:attrNameLst>
                                          <p:attrName>style.rotation</p:attrName>
                                        </p:attrNameLst>
                                      </p:cBhvr>
                                      <p:tavLst>
                                        <p:tav tm="0">
                                          <p:val>
                                            <p:fltVal val="90"/>
                                          </p:val>
                                        </p:tav>
                                        <p:tav tm="100000">
                                          <p:val>
                                            <p:fltVal val="0"/>
                                          </p:val>
                                        </p:tav>
                                      </p:tavLst>
                                    </p:anim>
                                    <p:animEffect transition="in" filter="fade">
                                      <p:cBhvr>
                                        <p:cTn id="10" dur="1000"/>
                                        <p:tgtEl>
                                          <p:spTgt spid="23"/>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nodeType="click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wheel(1)">
                                      <p:cBhvr>
                                        <p:cTn id="15" dur="2000"/>
                                        <p:tgtEl>
                                          <p:spTgt spid="2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1101" y="1075584"/>
            <a:ext cx="3281300" cy="1972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805" y="1049693"/>
            <a:ext cx="3124200" cy="19277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708578" y="2270"/>
            <a:ext cx="7978222" cy="523220"/>
          </a:xfrm>
          <a:prstGeom prst="rect">
            <a:avLst/>
          </a:prstGeom>
        </p:spPr>
        <p:txBody>
          <a:bodyPr wrap="square">
            <a:spAutoFit/>
          </a:bodyPr>
          <a:lstStyle/>
          <a:p>
            <a:r>
              <a:rPr lang="en-US" sz="2800" b="1" dirty="0" smtClean="0">
                <a:solidFill>
                  <a:schemeClr val="tx2"/>
                </a:solidFill>
                <a:latin typeface="Arial" panose="020B0604020202020204" pitchFamily="34" charset="0"/>
                <a:ea typeface="+mj-ea"/>
                <a:cs typeface="Arial" panose="020B0604020202020204" pitchFamily="34" charset="0"/>
              </a:rPr>
              <a:t>Thin LGAD</a:t>
            </a:r>
            <a:endParaRPr lang="en-US" dirty="0">
              <a:solidFill>
                <a:schemeClr val="tx2"/>
              </a:solidFill>
            </a:endParaRPr>
          </a:p>
        </p:txBody>
      </p:sp>
      <p:sp>
        <p:nvSpPr>
          <p:cNvPr id="2" name="Slide Number Placeholder 1"/>
          <p:cNvSpPr>
            <a:spLocks noGrp="1"/>
          </p:cNvSpPr>
          <p:nvPr>
            <p:ph type="sldNum" sz="quarter" idx="12"/>
          </p:nvPr>
        </p:nvSpPr>
        <p:spPr/>
        <p:txBody>
          <a:bodyPr/>
          <a:lstStyle/>
          <a:p>
            <a:pPr algn="l"/>
            <a:fld id="{D42BACD5-DBBC-4041-9454-70A8D25A0F7B}" type="slidenum">
              <a:rPr lang="en-US" smtClean="0">
                <a:solidFill>
                  <a:srgbClr val="4F81BD"/>
                </a:solidFill>
              </a:rPr>
              <a:pPr algn="l"/>
              <a:t>16</a:t>
            </a:fld>
            <a:endParaRPr lang="en-US" dirty="0">
              <a:solidFill>
                <a:srgbClr val="4F81BD"/>
              </a:solidFill>
            </a:endParaRPr>
          </a:p>
        </p:txBody>
      </p:sp>
      <p:sp>
        <p:nvSpPr>
          <p:cNvPr id="3" name="Footer Placeholder 2"/>
          <p:cNvSpPr>
            <a:spLocks noGrp="1"/>
          </p:cNvSpPr>
          <p:nvPr>
            <p:ph type="ftr" sz="quarter" idx="14"/>
          </p:nvPr>
        </p:nvSpPr>
        <p:spPr/>
        <p:txBody>
          <a:bodyPr/>
          <a:lstStyle/>
          <a:p>
            <a:r>
              <a:rPr lang="de-DE" dirty="0" smtClean="0">
                <a:solidFill>
                  <a:prstClr val="white">
                    <a:lumMod val="50000"/>
                  </a:prstClr>
                </a:solidFill>
              </a:rPr>
              <a:t>Hartmut F.-W. Sadrozinski, Ultra-Fast Silicon Detectors. HSTD10</a:t>
            </a:r>
            <a:endParaRPr lang="en-US" dirty="0">
              <a:solidFill>
                <a:prstClr val="white">
                  <a:lumMod val="50000"/>
                </a:prstClr>
              </a:solidFill>
            </a:endParaRPr>
          </a:p>
        </p:txBody>
      </p:sp>
      <p:sp>
        <p:nvSpPr>
          <p:cNvPr id="14" name="Rectangle 13"/>
          <p:cNvSpPr/>
          <p:nvPr/>
        </p:nvSpPr>
        <p:spPr>
          <a:xfrm>
            <a:off x="381000" y="677938"/>
            <a:ext cx="3718454" cy="338554"/>
          </a:xfrm>
          <a:prstGeom prst="rect">
            <a:avLst/>
          </a:prstGeom>
        </p:spPr>
        <p:txBody>
          <a:bodyPr wrap="none">
            <a:spAutoFit/>
          </a:bodyPr>
          <a:lstStyle/>
          <a:p>
            <a:r>
              <a:rPr lang="en-US" sz="1600" dirty="0" smtClean="0">
                <a:solidFill>
                  <a:schemeClr val="tx2"/>
                </a:solidFill>
                <a:latin typeface="Arial" panose="020B0604020202020204" pitchFamily="34" charset="0"/>
                <a:cs typeface="Arial" panose="020B0604020202020204" pitchFamily="34" charset="0"/>
              </a:rPr>
              <a:t>MIP’s Pulse shape C = 34 pF, Gain = 3</a:t>
            </a:r>
            <a:endParaRPr lang="en-US" sz="1600" dirty="0">
              <a:solidFill>
                <a:schemeClr val="tx2"/>
              </a:solidFill>
              <a:latin typeface="Arial" panose="020B0604020202020204" pitchFamily="34" charset="0"/>
              <a:cs typeface="Arial" panose="020B0604020202020204" pitchFamily="34" charset="0"/>
            </a:endParaRPr>
          </a:p>
        </p:txBody>
      </p:sp>
      <p:sp>
        <p:nvSpPr>
          <p:cNvPr id="16" name="Rectangle 15"/>
          <p:cNvSpPr/>
          <p:nvPr/>
        </p:nvSpPr>
        <p:spPr>
          <a:xfrm>
            <a:off x="4383890" y="685800"/>
            <a:ext cx="3576621" cy="338554"/>
          </a:xfrm>
          <a:prstGeom prst="rect">
            <a:avLst/>
          </a:prstGeom>
        </p:spPr>
        <p:txBody>
          <a:bodyPr wrap="none">
            <a:spAutoFit/>
          </a:bodyPr>
          <a:lstStyle/>
          <a:p>
            <a:r>
              <a:rPr lang="en-US" sz="1600" dirty="0" smtClean="0">
                <a:solidFill>
                  <a:schemeClr val="tx2"/>
                </a:solidFill>
                <a:latin typeface="Arial" panose="020B0604020202020204" pitchFamily="34" charset="0"/>
                <a:cs typeface="Arial" panose="020B0604020202020204" pitchFamily="34" charset="0"/>
              </a:rPr>
              <a:t>Simulation of pulse shape (gain = 10)</a:t>
            </a:r>
            <a:endParaRPr lang="en-US" sz="1600" dirty="0">
              <a:solidFill>
                <a:schemeClr val="tx2"/>
              </a:solidFill>
              <a:latin typeface="Arial" panose="020B0604020202020204" pitchFamily="34" charset="0"/>
              <a:cs typeface="Arial" panose="020B0604020202020204"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4005201705"/>
              </p:ext>
            </p:extLst>
          </p:nvPr>
        </p:nvGraphicFramePr>
        <p:xfrm>
          <a:off x="718202" y="3581400"/>
          <a:ext cx="4768198" cy="1087427"/>
        </p:xfrm>
        <a:graphic>
          <a:graphicData uri="http://schemas.openxmlformats.org/drawingml/2006/table">
            <a:tbl>
              <a:tblPr firstRow="1" bandRow="1">
                <a:tableStyleId>{5940675A-B579-460E-94D1-54222C63F5DA}</a:tableStyleId>
              </a:tblPr>
              <a:tblGrid>
                <a:gridCol w="1333401"/>
                <a:gridCol w="915888"/>
                <a:gridCol w="944591"/>
                <a:gridCol w="865875"/>
                <a:gridCol w="708443"/>
              </a:tblGrid>
              <a:tr h="476795">
                <a:tc>
                  <a:txBody>
                    <a:bodyPr/>
                    <a:lstStyle/>
                    <a:p>
                      <a:pPr algn="ctr"/>
                      <a:r>
                        <a:rPr lang="en-US" sz="1300" dirty="0" smtClean="0"/>
                        <a:t>Capacitance C [pF]</a:t>
                      </a:r>
                      <a:endParaRPr lang="en-US" sz="1300" dirty="0"/>
                    </a:p>
                  </a:txBody>
                  <a:tcPr marL="75283" marR="75283" marT="37642" marB="37642"/>
                </a:tc>
                <a:tc>
                  <a:txBody>
                    <a:bodyPr/>
                    <a:lstStyle/>
                    <a:p>
                      <a:pPr algn="ctr"/>
                      <a:r>
                        <a:rPr lang="en-US" sz="1300" dirty="0" smtClean="0"/>
                        <a:t>Rise time [</a:t>
                      </a:r>
                      <a:r>
                        <a:rPr lang="en-US" sz="1300" dirty="0" err="1" smtClean="0"/>
                        <a:t>ps</a:t>
                      </a:r>
                      <a:r>
                        <a:rPr lang="en-US" sz="1300" dirty="0" smtClean="0"/>
                        <a:t>]</a:t>
                      </a:r>
                      <a:endParaRPr lang="en-US" sz="1300" dirty="0"/>
                    </a:p>
                  </a:txBody>
                  <a:tcPr marL="75283" marR="75283" marT="37642" marB="37642"/>
                </a:tc>
                <a:tc>
                  <a:txBody>
                    <a:bodyPr/>
                    <a:lstStyle/>
                    <a:p>
                      <a:pPr algn="ctr"/>
                      <a:r>
                        <a:rPr lang="en-US" sz="1300" dirty="0" smtClean="0"/>
                        <a:t>Amplitude [mV]</a:t>
                      </a:r>
                      <a:endParaRPr lang="en-US" sz="1300" dirty="0"/>
                    </a:p>
                  </a:txBody>
                  <a:tcPr marL="75283" marR="75283" marT="37642" marB="37642"/>
                </a:tc>
                <a:tc>
                  <a:txBody>
                    <a:bodyPr/>
                    <a:lstStyle/>
                    <a:p>
                      <a:pPr algn="ctr"/>
                      <a:r>
                        <a:rPr lang="en-US" sz="1300" dirty="0" err="1" smtClean="0"/>
                        <a:t>dV</a:t>
                      </a:r>
                      <a:r>
                        <a:rPr lang="en-US" sz="1300" dirty="0" smtClean="0"/>
                        <a:t>/</a:t>
                      </a:r>
                      <a:r>
                        <a:rPr lang="en-US" sz="1300" dirty="0" err="1" smtClean="0"/>
                        <a:t>dt</a:t>
                      </a:r>
                      <a:endParaRPr lang="en-US" sz="1300" dirty="0" smtClean="0"/>
                    </a:p>
                    <a:p>
                      <a:pPr algn="ctr"/>
                      <a:r>
                        <a:rPr lang="en-US" sz="1300" dirty="0" smtClean="0"/>
                        <a:t>(relative)</a:t>
                      </a:r>
                      <a:endParaRPr lang="en-US" sz="1300" dirty="0"/>
                    </a:p>
                  </a:txBody>
                  <a:tcPr marL="75283" marR="75283" marT="37642" marB="37642"/>
                </a:tc>
                <a:tc>
                  <a:txBody>
                    <a:bodyPr/>
                    <a:lstStyle/>
                    <a:p>
                      <a:pPr algn="ctr"/>
                      <a:r>
                        <a:rPr lang="en-US" sz="1300" dirty="0" smtClean="0"/>
                        <a:t>Noise</a:t>
                      </a:r>
                    </a:p>
                    <a:p>
                      <a:pPr algn="ctr"/>
                      <a:r>
                        <a:rPr lang="en-US" sz="1300" dirty="0" smtClean="0"/>
                        <a:t>[mV]</a:t>
                      </a:r>
                      <a:endParaRPr lang="en-US" sz="1300" dirty="0"/>
                    </a:p>
                  </a:txBody>
                  <a:tcPr marL="75283" marR="75283" marT="37642" marB="37642"/>
                </a:tc>
              </a:tr>
              <a:tr h="305316">
                <a:tc>
                  <a:txBody>
                    <a:bodyPr/>
                    <a:lstStyle/>
                    <a:p>
                      <a:pPr algn="ctr"/>
                      <a:r>
                        <a:rPr lang="en-US" sz="1300" dirty="0" smtClean="0"/>
                        <a:t>34</a:t>
                      </a:r>
                      <a:endParaRPr lang="en-US" sz="1300" dirty="0"/>
                    </a:p>
                  </a:txBody>
                  <a:tcPr marL="75283" marR="75283" marT="37642" marB="37642"/>
                </a:tc>
                <a:tc>
                  <a:txBody>
                    <a:bodyPr/>
                    <a:lstStyle/>
                    <a:p>
                      <a:pPr algn="ctr"/>
                      <a:r>
                        <a:rPr lang="en-US" sz="1300" dirty="0" smtClean="0"/>
                        <a:t>710</a:t>
                      </a:r>
                      <a:endParaRPr lang="en-US" sz="1300" dirty="0"/>
                    </a:p>
                  </a:txBody>
                  <a:tcPr marL="75283" marR="75283" marT="37642" marB="37642"/>
                </a:tc>
                <a:tc>
                  <a:txBody>
                    <a:bodyPr/>
                    <a:lstStyle/>
                    <a:p>
                      <a:pPr algn="ctr"/>
                      <a:r>
                        <a:rPr lang="en-US" sz="1300" dirty="0" smtClean="0"/>
                        <a:t>7</a:t>
                      </a:r>
                      <a:endParaRPr lang="en-US" sz="1300" dirty="0"/>
                    </a:p>
                  </a:txBody>
                  <a:tcPr marL="75283" marR="75283" marT="37642" marB="37642"/>
                </a:tc>
                <a:tc>
                  <a:txBody>
                    <a:bodyPr/>
                    <a:lstStyle/>
                    <a:p>
                      <a:pPr algn="ctr"/>
                      <a:r>
                        <a:rPr lang="en-US" sz="1300" dirty="0" smtClean="0"/>
                        <a:t>1</a:t>
                      </a:r>
                      <a:endParaRPr lang="en-US" sz="1300" dirty="0"/>
                    </a:p>
                  </a:txBody>
                  <a:tcPr marL="75283" marR="75283" marT="37642" marB="37642"/>
                </a:tc>
                <a:tc>
                  <a:txBody>
                    <a:bodyPr/>
                    <a:lstStyle/>
                    <a:p>
                      <a:pPr algn="ctr"/>
                      <a:r>
                        <a:rPr lang="en-US" sz="1300" dirty="0" smtClean="0"/>
                        <a:t>3 </a:t>
                      </a:r>
                      <a:endParaRPr lang="en-US" sz="1300" dirty="0"/>
                    </a:p>
                  </a:txBody>
                  <a:tcPr marL="75283" marR="75283" marT="37642" marB="37642"/>
                </a:tc>
              </a:tr>
              <a:tr h="305316">
                <a:tc>
                  <a:txBody>
                    <a:bodyPr/>
                    <a:lstStyle/>
                    <a:p>
                      <a:pPr algn="ctr"/>
                      <a:r>
                        <a:rPr lang="en-US" sz="1300" dirty="0" smtClean="0"/>
                        <a:t>2</a:t>
                      </a:r>
                      <a:endParaRPr lang="en-US" sz="1300" dirty="0"/>
                    </a:p>
                  </a:txBody>
                  <a:tcPr marL="75283" marR="75283" marT="37642" marB="37642"/>
                </a:tc>
                <a:tc>
                  <a:txBody>
                    <a:bodyPr/>
                    <a:lstStyle/>
                    <a:p>
                      <a:pPr algn="ctr"/>
                      <a:r>
                        <a:rPr lang="en-US" sz="1300" dirty="0" smtClean="0"/>
                        <a:t>390</a:t>
                      </a:r>
                      <a:endParaRPr lang="en-US" sz="1300" dirty="0"/>
                    </a:p>
                  </a:txBody>
                  <a:tcPr marL="75283" marR="75283" marT="37642" marB="37642"/>
                </a:tc>
                <a:tc>
                  <a:txBody>
                    <a:bodyPr/>
                    <a:lstStyle/>
                    <a:p>
                      <a:pPr algn="ctr"/>
                      <a:r>
                        <a:rPr lang="en-US" sz="1300" dirty="0" smtClean="0"/>
                        <a:t>24</a:t>
                      </a:r>
                      <a:endParaRPr lang="en-US" sz="1300" dirty="0"/>
                    </a:p>
                  </a:txBody>
                  <a:tcPr marL="75283" marR="75283" marT="37642" marB="37642"/>
                </a:tc>
                <a:tc>
                  <a:txBody>
                    <a:bodyPr/>
                    <a:lstStyle/>
                    <a:p>
                      <a:pPr algn="ctr"/>
                      <a:r>
                        <a:rPr lang="en-US" sz="1300" dirty="0" smtClean="0"/>
                        <a:t>5.2</a:t>
                      </a:r>
                      <a:endParaRPr lang="en-US" sz="1300" dirty="0"/>
                    </a:p>
                  </a:txBody>
                  <a:tcPr marL="75283" marR="75283" marT="37642" marB="37642"/>
                </a:tc>
                <a:tc>
                  <a:txBody>
                    <a:bodyPr/>
                    <a:lstStyle/>
                    <a:p>
                      <a:pPr algn="ctr"/>
                      <a:r>
                        <a:rPr lang="en-US" sz="1300" dirty="0" smtClean="0"/>
                        <a:t>ALARA</a:t>
                      </a:r>
                      <a:endParaRPr lang="en-US" sz="1300" dirty="0"/>
                    </a:p>
                  </a:txBody>
                  <a:tcPr marL="75283" marR="75283" marT="37642" marB="37642"/>
                </a:tc>
              </a:tr>
            </a:tbl>
          </a:graphicData>
        </a:graphic>
      </p:graphicFrame>
      <p:sp>
        <p:nvSpPr>
          <p:cNvPr id="17" name="Rectangle 16"/>
          <p:cNvSpPr/>
          <p:nvPr/>
        </p:nvSpPr>
        <p:spPr>
          <a:xfrm>
            <a:off x="565804" y="3198674"/>
            <a:ext cx="7069436" cy="338554"/>
          </a:xfrm>
          <a:prstGeom prst="rect">
            <a:avLst/>
          </a:prstGeom>
        </p:spPr>
        <p:txBody>
          <a:bodyPr wrap="none">
            <a:spAutoFit/>
          </a:bodyPr>
          <a:lstStyle/>
          <a:p>
            <a:r>
              <a:rPr lang="en-US" sz="1600" dirty="0" smtClean="0">
                <a:solidFill>
                  <a:schemeClr val="tx2"/>
                </a:solidFill>
                <a:latin typeface="Arial" panose="020B0604020202020204" pitchFamily="34" charset="0"/>
                <a:cs typeface="Arial" panose="020B0604020202020204" pitchFamily="34" charset="0"/>
              </a:rPr>
              <a:t>Predicted improvement with reduced capacitance (50</a:t>
            </a:r>
            <a:r>
              <a:rPr lang="el-GR" sz="1600" dirty="0" smtClean="0">
                <a:solidFill>
                  <a:schemeClr val="tx2"/>
                </a:solidFill>
                <a:latin typeface="Arial" panose="020B0604020202020204" pitchFamily="34" charset="0"/>
                <a:cs typeface="Arial" panose="020B0604020202020204" pitchFamily="34" charset="0"/>
              </a:rPr>
              <a:t>Ω</a:t>
            </a:r>
            <a:r>
              <a:rPr lang="en-US" sz="1600" dirty="0" smtClean="0">
                <a:solidFill>
                  <a:schemeClr val="tx2"/>
                </a:solidFill>
                <a:latin typeface="Arial" panose="020B0604020202020204" pitchFamily="34" charset="0"/>
                <a:cs typeface="Arial" panose="020B0604020202020204" pitchFamily="34" charset="0"/>
              </a:rPr>
              <a:t> input, </a:t>
            </a:r>
            <a:r>
              <a:rPr lang="en-US" sz="1600" dirty="0" err="1" smtClean="0">
                <a:solidFill>
                  <a:schemeClr val="tx2"/>
                </a:solidFill>
                <a:latin typeface="Arial" panose="020B0604020202020204" pitchFamily="34" charset="0"/>
                <a:cs typeface="Arial" panose="020B0604020202020204" pitchFamily="34" charset="0"/>
              </a:rPr>
              <a:t>Cividec</a:t>
            </a:r>
            <a:r>
              <a:rPr lang="en-US" sz="1600" dirty="0" smtClean="0">
                <a:solidFill>
                  <a:schemeClr val="tx2"/>
                </a:solidFill>
                <a:latin typeface="Arial" panose="020B0604020202020204" pitchFamily="34" charset="0"/>
                <a:cs typeface="Arial" panose="020B0604020202020204" pitchFamily="34" charset="0"/>
              </a:rPr>
              <a:t> Amp))</a:t>
            </a:r>
            <a:endParaRPr lang="en-US" sz="1600" dirty="0">
              <a:solidFill>
                <a:schemeClr val="tx2"/>
              </a:solidFill>
              <a:latin typeface="Arial" panose="020B0604020202020204" pitchFamily="34" charset="0"/>
              <a:cs typeface="Arial" panose="020B0604020202020204" pitchFamily="34" charset="0"/>
            </a:endParaRPr>
          </a:p>
        </p:txBody>
      </p:sp>
      <p:sp>
        <p:nvSpPr>
          <p:cNvPr id="7" name="Rectangle 6"/>
          <p:cNvSpPr/>
          <p:nvPr/>
        </p:nvSpPr>
        <p:spPr>
          <a:xfrm>
            <a:off x="565804" y="4800600"/>
            <a:ext cx="8425796" cy="1754326"/>
          </a:xfrm>
          <a:prstGeom prst="rect">
            <a:avLst/>
          </a:prstGeom>
        </p:spPr>
        <p:txBody>
          <a:bodyPr wrap="square">
            <a:spAutoFit/>
          </a:bodyPr>
          <a:lstStyle/>
          <a:p>
            <a:pPr algn="l"/>
            <a:r>
              <a:rPr lang="en-US" b="1" dirty="0" smtClean="0">
                <a:solidFill>
                  <a:schemeClr val="tx2"/>
                </a:solidFill>
              </a:rPr>
              <a:t>Beam test data provide reality checks for 10 </a:t>
            </a:r>
            <a:r>
              <a:rPr lang="en-US" b="1" dirty="0" err="1" smtClean="0">
                <a:solidFill>
                  <a:schemeClr val="tx2"/>
                </a:solidFill>
              </a:rPr>
              <a:t>ps</a:t>
            </a:r>
            <a:r>
              <a:rPr lang="en-US" b="1" dirty="0" smtClean="0">
                <a:solidFill>
                  <a:schemeClr val="tx2"/>
                </a:solidFill>
              </a:rPr>
              <a:t> electronics development</a:t>
            </a:r>
            <a:r>
              <a:rPr lang="en-US" dirty="0" smtClean="0">
                <a:solidFill>
                  <a:schemeClr val="tx2"/>
                </a:solidFill>
              </a:rPr>
              <a:t>. </a:t>
            </a:r>
          </a:p>
          <a:p>
            <a:pPr algn="l"/>
            <a:r>
              <a:rPr lang="en-US" dirty="0" smtClean="0">
                <a:solidFill>
                  <a:schemeClr val="tx2"/>
                </a:solidFill>
              </a:rPr>
              <a:t>We </a:t>
            </a:r>
            <a:r>
              <a:rPr lang="en-US" dirty="0">
                <a:solidFill>
                  <a:schemeClr val="tx2"/>
                </a:solidFill>
              </a:rPr>
              <a:t>are starting </a:t>
            </a:r>
            <a:r>
              <a:rPr lang="en-US" dirty="0" smtClean="0">
                <a:solidFill>
                  <a:schemeClr val="tx2"/>
                </a:solidFill>
              </a:rPr>
              <a:t>to investigate options </a:t>
            </a:r>
            <a:r>
              <a:rPr lang="en-US" dirty="0">
                <a:solidFill>
                  <a:schemeClr val="tx2"/>
                </a:solidFill>
              </a:rPr>
              <a:t>for the electronics chain for </a:t>
            </a:r>
            <a:r>
              <a:rPr lang="en-US" dirty="0" smtClean="0">
                <a:solidFill>
                  <a:schemeClr val="tx2"/>
                </a:solidFill>
              </a:rPr>
              <a:t>UFSD including </a:t>
            </a:r>
            <a:r>
              <a:rPr lang="en-US" dirty="0">
                <a:solidFill>
                  <a:schemeClr val="tx2"/>
                </a:solidFill>
              </a:rPr>
              <a:t>the front-end </a:t>
            </a:r>
            <a:r>
              <a:rPr lang="en-US" dirty="0" smtClean="0">
                <a:solidFill>
                  <a:schemeClr val="tx2"/>
                </a:solidFill>
              </a:rPr>
              <a:t>parameters (shaping time</a:t>
            </a:r>
            <a:r>
              <a:rPr lang="en-US" dirty="0">
                <a:solidFill>
                  <a:schemeClr val="tx2"/>
                </a:solidFill>
              </a:rPr>
              <a:t>,</a:t>
            </a:r>
            <a:r>
              <a:rPr lang="en-US" dirty="0" smtClean="0">
                <a:solidFill>
                  <a:schemeClr val="tx2"/>
                </a:solidFill>
              </a:rPr>
              <a:t> noise, architecture</a:t>
            </a:r>
            <a:r>
              <a:rPr lang="en-US" dirty="0">
                <a:solidFill>
                  <a:schemeClr val="tx2"/>
                </a:solidFill>
              </a:rPr>
              <a:t>)</a:t>
            </a:r>
            <a:r>
              <a:rPr lang="en-US" dirty="0" smtClean="0">
                <a:solidFill>
                  <a:schemeClr val="tx2"/>
                </a:solidFill>
              </a:rPr>
              <a:t> </a:t>
            </a:r>
            <a:r>
              <a:rPr lang="en-US" dirty="0">
                <a:solidFill>
                  <a:schemeClr val="tx2"/>
                </a:solidFill>
              </a:rPr>
              <a:t>on-chip data reduction, data transmission, ASIC technology, power consumption, etc. </a:t>
            </a:r>
            <a:endParaRPr lang="en-US" dirty="0" smtClean="0">
              <a:solidFill>
                <a:schemeClr val="tx2"/>
              </a:solidFill>
            </a:endParaRPr>
          </a:p>
          <a:p>
            <a:pPr algn="l"/>
            <a:endParaRPr lang="en-US" dirty="0" smtClean="0">
              <a:solidFill>
                <a:schemeClr val="tx2"/>
              </a:solidFill>
            </a:endParaRPr>
          </a:p>
          <a:p>
            <a:pPr algn="l"/>
            <a:r>
              <a:rPr lang="en-US" dirty="0" smtClean="0">
                <a:solidFill>
                  <a:schemeClr val="tx2"/>
                </a:solidFill>
              </a:rPr>
              <a:t>We hope to organize </a:t>
            </a:r>
            <a:r>
              <a:rPr lang="en-US" dirty="0">
                <a:solidFill>
                  <a:schemeClr val="tx2"/>
                </a:solidFill>
              </a:rPr>
              <a:t>a mini-workshop </a:t>
            </a:r>
            <a:r>
              <a:rPr lang="en-US" dirty="0" smtClean="0">
                <a:solidFill>
                  <a:schemeClr val="tx2"/>
                </a:solidFill>
              </a:rPr>
              <a:t>for these topics before the end of the year.</a:t>
            </a:r>
            <a:endParaRPr lang="en-US" dirty="0">
              <a:solidFill>
                <a:schemeClr val="tx2"/>
              </a:solidFill>
            </a:endParaRPr>
          </a:p>
        </p:txBody>
      </p:sp>
    </p:spTree>
    <p:extLst>
      <p:ext uri="{BB962C8B-B14F-4D97-AF65-F5344CB8AC3E}">
        <p14:creationId xmlns:p14="http://schemas.microsoft.com/office/powerpoint/2010/main" val="231947553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lgn="l"/>
            <a:fld id="{D42BACD5-DBBC-4041-9454-70A8D25A0F7B}" type="slidenum">
              <a:rPr lang="en-US" smtClean="0">
                <a:solidFill>
                  <a:srgbClr val="4F81BD"/>
                </a:solidFill>
              </a:rPr>
              <a:pPr algn="l"/>
              <a:t>17</a:t>
            </a:fld>
            <a:endParaRPr lang="en-US" dirty="0">
              <a:solidFill>
                <a:srgbClr val="4F81BD"/>
              </a:solidFill>
            </a:endParaRPr>
          </a:p>
        </p:txBody>
      </p:sp>
      <p:sp>
        <p:nvSpPr>
          <p:cNvPr id="3" name="Footer Placeholder 2"/>
          <p:cNvSpPr>
            <a:spLocks noGrp="1"/>
          </p:cNvSpPr>
          <p:nvPr>
            <p:ph type="ftr" sz="quarter" idx="14"/>
          </p:nvPr>
        </p:nvSpPr>
        <p:spPr/>
        <p:txBody>
          <a:bodyPr/>
          <a:lstStyle/>
          <a:p>
            <a:r>
              <a:rPr lang="en-US" dirty="0" smtClean="0"/>
              <a:t>Hartmut F.-W. Sadrozinski, Ultra-Fast Silicon Detectors. CPAD</a:t>
            </a:r>
            <a:endParaRPr lang="en-US" dirty="0"/>
          </a:p>
        </p:txBody>
      </p:sp>
      <p:sp>
        <p:nvSpPr>
          <p:cNvPr id="6" name="Text Placeholder 5"/>
          <p:cNvSpPr>
            <a:spLocks noGrp="1"/>
          </p:cNvSpPr>
          <p:nvPr>
            <p:ph type="body" sz="quarter" idx="15"/>
          </p:nvPr>
        </p:nvSpPr>
        <p:spPr>
          <a:xfrm>
            <a:off x="283183" y="0"/>
            <a:ext cx="8860817" cy="641762"/>
          </a:xfrm>
        </p:spPr>
        <p:txBody>
          <a:bodyPr>
            <a:normAutofit/>
          </a:bodyPr>
          <a:lstStyle/>
          <a:p>
            <a:r>
              <a:rPr lang="en-US" sz="2800" b="1" dirty="0" smtClean="0">
                <a:solidFill>
                  <a:schemeClr val="tx2"/>
                </a:solidFill>
                <a:latin typeface="Arial" panose="020B0604020202020204" pitchFamily="34" charset="0"/>
                <a:cs typeface="Arial" panose="020B0604020202020204" pitchFamily="34" charset="0"/>
              </a:rPr>
              <a:t>WF2 Simulation: Radiation Damage (Trapping)</a:t>
            </a:r>
            <a:endParaRPr lang="en-US" sz="2800" b="1" dirty="0">
              <a:solidFill>
                <a:schemeClr val="tx2"/>
              </a:solidFill>
              <a:latin typeface="Arial" panose="020B0604020202020204" pitchFamily="34" charset="0"/>
              <a:cs typeface="Arial" panose="020B0604020202020204" pitchFamily="34" charset="0"/>
            </a:endParaRPr>
          </a:p>
        </p:txBody>
      </p:sp>
      <p:sp>
        <p:nvSpPr>
          <p:cNvPr id="20" name="Rectangle 2"/>
          <p:cNvSpPr>
            <a:spLocks noChangeArrowheads="1"/>
          </p:cNvSpPr>
          <p:nvPr/>
        </p:nvSpPr>
        <p:spPr bwMode="auto">
          <a:xfrm>
            <a:off x="684211" y="6429375"/>
            <a:ext cx="5106989"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kumimoji="1" sz="2400">
                <a:solidFill>
                  <a:schemeClr val="tx1"/>
                </a:solidFill>
                <a:latin typeface="Arial" charset="0"/>
                <a:ea typeface="ＭＳ Ｐゴシック" pitchFamily="50" charset="-128"/>
              </a:defRPr>
            </a:lvl1pPr>
            <a:lvl2pPr>
              <a:defRPr kumimoji="1" sz="2400">
                <a:solidFill>
                  <a:schemeClr val="tx1"/>
                </a:solidFill>
                <a:latin typeface="Arial" charset="0"/>
                <a:ea typeface="ＭＳ Ｐゴシック" pitchFamily="50" charset="-128"/>
              </a:defRPr>
            </a:lvl2pPr>
            <a:lvl3pPr>
              <a:defRPr kumimoji="1" sz="2400">
                <a:solidFill>
                  <a:schemeClr val="tx1"/>
                </a:solidFill>
                <a:latin typeface="Arial" charset="0"/>
                <a:ea typeface="ＭＳ Ｐゴシック" pitchFamily="50" charset="-128"/>
              </a:defRPr>
            </a:lvl3pPr>
            <a:lvl4pPr>
              <a:defRPr kumimoji="1" sz="2400">
                <a:solidFill>
                  <a:schemeClr val="tx1"/>
                </a:solidFill>
                <a:latin typeface="Arial" charset="0"/>
                <a:ea typeface="ＭＳ Ｐゴシック" pitchFamily="50" charset="-128"/>
              </a:defRPr>
            </a:lvl4pPr>
            <a:lvl5pPr>
              <a:defRPr kumimoji="1" sz="2400">
                <a:solidFill>
                  <a:schemeClr val="tx1"/>
                </a:solidFill>
                <a:latin typeface="Arial" charset="0"/>
                <a:ea typeface="ＭＳ Ｐゴシック" pitchFamily="50" charset="-128"/>
              </a:defRPr>
            </a:lvl5pPr>
            <a:lvl6pPr marL="457200" fontAlgn="base">
              <a:spcBef>
                <a:spcPct val="0"/>
              </a:spcBef>
              <a:spcAft>
                <a:spcPct val="0"/>
              </a:spcAft>
              <a:defRPr kumimoji="1" sz="2400">
                <a:solidFill>
                  <a:schemeClr val="tx1"/>
                </a:solidFill>
                <a:latin typeface="Arial" charset="0"/>
                <a:ea typeface="ＭＳ Ｐゴシック" pitchFamily="50" charset="-128"/>
              </a:defRPr>
            </a:lvl6pPr>
            <a:lvl7pPr marL="914400" fontAlgn="base">
              <a:spcBef>
                <a:spcPct val="0"/>
              </a:spcBef>
              <a:spcAft>
                <a:spcPct val="0"/>
              </a:spcAft>
              <a:defRPr kumimoji="1" sz="2400">
                <a:solidFill>
                  <a:schemeClr val="tx1"/>
                </a:solidFill>
                <a:latin typeface="Arial" charset="0"/>
                <a:ea typeface="ＭＳ Ｐゴシック" pitchFamily="50" charset="-128"/>
              </a:defRPr>
            </a:lvl7pPr>
            <a:lvl8pPr marL="1371600" fontAlgn="base">
              <a:spcBef>
                <a:spcPct val="0"/>
              </a:spcBef>
              <a:spcAft>
                <a:spcPct val="0"/>
              </a:spcAft>
              <a:defRPr kumimoji="1" sz="2400">
                <a:solidFill>
                  <a:schemeClr val="tx1"/>
                </a:solidFill>
                <a:latin typeface="Arial" charset="0"/>
                <a:ea typeface="ＭＳ Ｐゴシック" pitchFamily="50" charset="-128"/>
              </a:defRPr>
            </a:lvl8pPr>
            <a:lvl9pPr marL="1828800" fontAlgn="base">
              <a:spcBef>
                <a:spcPct val="0"/>
              </a:spcBef>
              <a:spcAft>
                <a:spcPct val="0"/>
              </a:spcAft>
              <a:defRPr kumimoji="1" sz="2400">
                <a:solidFill>
                  <a:schemeClr val="tx1"/>
                </a:solidFill>
                <a:latin typeface="Arial" charset="0"/>
                <a:ea typeface="ＭＳ Ｐゴシック" pitchFamily="50" charset="-128"/>
              </a:defRPr>
            </a:lvl9pPr>
          </a:lstStyle>
          <a:p>
            <a:pPr algn="l"/>
            <a:r>
              <a:rPr kumimoji="0" lang="en-US" altLang="en-US" sz="1200" dirty="0" err="1" smtClean="0"/>
              <a:t>Weightfield</a:t>
            </a:r>
            <a:r>
              <a:rPr kumimoji="0" lang="en-US" altLang="en-US" sz="1200" dirty="0" smtClean="0"/>
              <a:t> 2 (WF2) Implementation and Simulation: Bianca </a:t>
            </a:r>
            <a:r>
              <a:rPr kumimoji="0" lang="en-US" altLang="en-US" sz="1200" dirty="0" err="1" smtClean="0"/>
              <a:t>Baldassari</a:t>
            </a:r>
            <a:r>
              <a:rPr kumimoji="0" lang="en-US" altLang="en-US" sz="1200" dirty="0" smtClean="0"/>
              <a:t> </a:t>
            </a:r>
          </a:p>
        </p:txBody>
      </p:sp>
      <p:grpSp>
        <p:nvGrpSpPr>
          <p:cNvPr id="2" name="Group 1"/>
          <p:cNvGrpSpPr/>
          <p:nvPr/>
        </p:nvGrpSpPr>
        <p:grpSpPr>
          <a:xfrm>
            <a:off x="890828" y="1404926"/>
            <a:ext cx="2387316" cy="1662355"/>
            <a:chOff x="396291" y="1216026"/>
            <a:chExt cx="3103562" cy="2161097"/>
          </a:xfrm>
        </p:grpSpPr>
        <p:pic>
          <p:nvPicPr>
            <p:cNvPr id="5128"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291" y="1216026"/>
              <a:ext cx="3103562" cy="21610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Rectangle 2"/>
            <p:cNvSpPr>
              <a:spLocks noChangeArrowheads="1"/>
            </p:cNvSpPr>
            <p:nvPr/>
          </p:nvSpPr>
          <p:spPr bwMode="auto">
            <a:xfrm>
              <a:off x="914400" y="2853848"/>
              <a:ext cx="1676400" cy="514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kumimoji="1" sz="2400">
                  <a:solidFill>
                    <a:schemeClr val="tx1"/>
                  </a:solidFill>
                  <a:latin typeface="Arial" charset="0"/>
                  <a:ea typeface="ＭＳ Ｐゴシック" pitchFamily="50" charset="-128"/>
                </a:defRPr>
              </a:lvl1pPr>
              <a:lvl2pPr>
                <a:defRPr kumimoji="1" sz="2400">
                  <a:solidFill>
                    <a:schemeClr val="tx1"/>
                  </a:solidFill>
                  <a:latin typeface="Arial" charset="0"/>
                  <a:ea typeface="ＭＳ Ｐゴシック" pitchFamily="50" charset="-128"/>
                </a:defRPr>
              </a:lvl2pPr>
              <a:lvl3pPr>
                <a:defRPr kumimoji="1" sz="2400">
                  <a:solidFill>
                    <a:schemeClr val="tx1"/>
                  </a:solidFill>
                  <a:latin typeface="Arial" charset="0"/>
                  <a:ea typeface="ＭＳ Ｐゴシック" pitchFamily="50" charset="-128"/>
                </a:defRPr>
              </a:lvl3pPr>
              <a:lvl4pPr>
                <a:defRPr kumimoji="1" sz="2400">
                  <a:solidFill>
                    <a:schemeClr val="tx1"/>
                  </a:solidFill>
                  <a:latin typeface="Arial" charset="0"/>
                  <a:ea typeface="ＭＳ Ｐゴシック" pitchFamily="50" charset="-128"/>
                </a:defRPr>
              </a:lvl4pPr>
              <a:lvl5pPr>
                <a:defRPr kumimoji="1" sz="2400">
                  <a:solidFill>
                    <a:schemeClr val="tx1"/>
                  </a:solidFill>
                  <a:latin typeface="Arial" charset="0"/>
                  <a:ea typeface="ＭＳ Ｐゴシック" pitchFamily="50" charset="-128"/>
                </a:defRPr>
              </a:lvl5pPr>
              <a:lvl6pPr marL="457200" fontAlgn="base">
                <a:spcBef>
                  <a:spcPct val="0"/>
                </a:spcBef>
                <a:spcAft>
                  <a:spcPct val="0"/>
                </a:spcAft>
                <a:defRPr kumimoji="1" sz="2400">
                  <a:solidFill>
                    <a:schemeClr val="tx1"/>
                  </a:solidFill>
                  <a:latin typeface="Arial" charset="0"/>
                  <a:ea typeface="ＭＳ Ｐゴシック" pitchFamily="50" charset="-128"/>
                </a:defRPr>
              </a:lvl6pPr>
              <a:lvl7pPr marL="914400" fontAlgn="base">
                <a:spcBef>
                  <a:spcPct val="0"/>
                </a:spcBef>
                <a:spcAft>
                  <a:spcPct val="0"/>
                </a:spcAft>
                <a:defRPr kumimoji="1" sz="2400">
                  <a:solidFill>
                    <a:schemeClr val="tx1"/>
                  </a:solidFill>
                  <a:latin typeface="Arial" charset="0"/>
                  <a:ea typeface="ＭＳ Ｐゴシック" pitchFamily="50" charset="-128"/>
                </a:defRPr>
              </a:lvl7pPr>
              <a:lvl8pPr marL="1371600" fontAlgn="base">
                <a:spcBef>
                  <a:spcPct val="0"/>
                </a:spcBef>
                <a:spcAft>
                  <a:spcPct val="0"/>
                </a:spcAft>
                <a:defRPr kumimoji="1" sz="2400">
                  <a:solidFill>
                    <a:schemeClr val="tx1"/>
                  </a:solidFill>
                  <a:latin typeface="Arial" charset="0"/>
                  <a:ea typeface="ＭＳ Ｐゴシック" pitchFamily="50" charset="-128"/>
                </a:defRPr>
              </a:lvl8pPr>
              <a:lvl9pPr marL="1828800" fontAlgn="base">
                <a:spcBef>
                  <a:spcPct val="0"/>
                </a:spcBef>
                <a:spcAft>
                  <a:spcPct val="0"/>
                </a:spcAft>
                <a:defRPr kumimoji="1" sz="2400">
                  <a:solidFill>
                    <a:schemeClr val="tx1"/>
                  </a:solidFill>
                  <a:latin typeface="Arial" charset="0"/>
                  <a:ea typeface="ＭＳ Ｐゴシック" pitchFamily="50" charset="-128"/>
                </a:defRPr>
              </a:lvl9pPr>
            </a:lstStyle>
            <a:p>
              <a:pPr algn="l"/>
              <a:r>
                <a:rPr kumimoji="0" lang="en-US" altLang="en-US" sz="1400" b="1" dirty="0" smtClean="0"/>
                <a:t>300µm, </a:t>
              </a:r>
            </a:p>
            <a:p>
              <a:pPr algn="l"/>
              <a:r>
                <a:rPr kumimoji="0" lang="en-US" altLang="en-US" sz="1400" b="1" dirty="0" smtClean="0"/>
                <a:t>NO Gain</a:t>
              </a:r>
            </a:p>
          </p:txBody>
        </p:sp>
      </p:grpSp>
      <p:grpSp>
        <p:nvGrpSpPr>
          <p:cNvPr id="9" name="Group 8"/>
          <p:cNvGrpSpPr/>
          <p:nvPr/>
        </p:nvGrpSpPr>
        <p:grpSpPr>
          <a:xfrm>
            <a:off x="3810001" y="1481126"/>
            <a:ext cx="3962400" cy="1713722"/>
            <a:chOff x="4195139" y="838200"/>
            <a:chExt cx="4339261" cy="1876713"/>
          </a:xfrm>
        </p:grpSpPr>
        <p:pic>
          <p:nvPicPr>
            <p:cNvPr id="5129" name="Picture 9"/>
            <p:cNvPicPr>
              <a:picLocks noChangeAspect="1" noChangeArrowheads="1"/>
            </p:cNvPicPr>
            <p:nvPr/>
          </p:nvPicPr>
          <p:blipFill rotWithShape="1">
            <a:blip r:embed="rId3">
              <a:extLst>
                <a:ext uri="{28A0092B-C50C-407E-A947-70E740481C1C}">
                  <a14:useLocalDpi xmlns:a14="http://schemas.microsoft.com/office/drawing/2010/main" val="0"/>
                </a:ext>
              </a:extLst>
            </a:blip>
            <a:srcRect l="2235" r="1969" b="2913"/>
            <a:stretch/>
          </p:blipFill>
          <p:spPr bwMode="auto">
            <a:xfrm>
              <a:off x="4195139" y="838200"/>
              <a:ext cx="4339261" cy="187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6705600" y="2191693"/>
              <a:ext cx="885179" cy="523220"/>
            </a:xfrm>
            <a:prstGeom prst="rect">
              <a:avLst/>
            </a:prstGeom>
          </p:spPr>
          <p:txBody>
            <a:bodyPr wrap="none">
              <a:spAutoFit/>
            </a:bodyPr>
            <a:lstStyle/>
            <a:p>
              <a:pPr algn="l"/>
              <a:r>
                <a:rPr lang="en-US" altLang="en-US" sz="1400" b="1" dirty="0"/>
                <a:t>300µm, </a:t>
              </a:r>
              <a:endParaRPr lang="en-US" altLang="en-US" sz="1400" b="1" dirty="0" smtClean="0"/>
            </a:p>
            <a:p>
              <a:pPr algn="l"/>
              <a:r>
                <a:rPr lang="en-US" altLang="en-US" sz="1400" b="1" dirty="0" smtClean="0"/>
                <a:t>Gain=10</a:t>
              </a:r>
              <a:endParaRPr lang="en-US" altLang="en-US" sz="1400" b="1" dirty="0"/>
            </a:p>
          </p:txBody>
        </p:sp>
      </p:grpSp>
      <p:grpSp>
        <p:nvGrpSpPr>
          <p:cNvPr id="8" name="Group 7"/>
          <p:cNvGrpSpPr/>
          <p:nvPr/>
        </p:nvGrpSpPr>
        <p:grpSpPr>
          <a:xfrm>
            <a:off x="594263" y="3782989"/>
            <a:ext cx="2039815" cy="1841662"/>
            <a:chOff x="521330" y="3810000"/>
            <a:chExt cx="2538872" cy="2292239"/>
          </a:xfrm>
        </p:grpSpPr>
        <p:pic>
          <p:nvPicPr>
            <p:cNvPr id="1024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1330" y="3810000"/>
              <a:ext cx="2538872" cy="22922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Rectangle 2"/>
            <p:cNvSpPr>
              <a:spLocks noChangeArrowheads="1"/>
            </p:cNvSpPr>
            <p:nvPr/>
          </p:nvSpPr>
          <p:spPr bwMode="auto">
            <a:xfrm>
              <a:off x="1648040" y="5343237"/>
              <a:ext cx="1412162" cy="4332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kumimoji="1" sz="2400">
                  <a:solidFill>
                    <a:schemeClr val="tx1"/>
                  </a:solidFill>
                  <a:latin typeface="Arial" charset="0"/>
                  <a:ea typeface="ＭＳ Ｐゴシック" pitchFamily="50" charset="-128"/>
                </a:defRPr>
              </a:lvl1pPr>
              <a:lvl2pPr>
                <a:defRPr kumimoji="1" sz="2400">
                  <a:solidFill>
                    <a:schemeClr val="tx1"/>
                  </a:solidFill>
                  <a:latin typeface="Arial" charset="0"/>
                  <a:ea typeface="ＭＳ Ｐゴシック" pitchFamily="50" charset="-128"/>
                </a:defRPr>
              </a:lvl2pPr>
              <a:lvl3pPr>
                <a:defRPr kumimoji="1" sz="2400">
                  <a:solidFill>
                    <a:schemeClr val="tx1"/>
                  </a:solidFill>
                  <a:latin typeface="Arial" charset="0"/>
                  <a:ea typeface="ＭＳ Ｐゴシック" pitchFamily="50" charset="-128"/>
                </a:defRPr>
              </a:lvl3pPr>
              <a:lvl4pPr>
                <a:defRPr kumimoji="1" sz="2400">
                  <a:solidFill>
                    <a:schemeClr val="tx1"/>
                  </a:solidFill>
                  <a:latin typeface="Arial" charset="0"/>
                  <a:ea typeface="ＭＳ Ｐゴシック" pitchFamily="50" charset="-128"/>
                </a:defRPr>
              </a:lvl4pPr>
              <a:lvl5pPr>
                <a:defRPr kumimoji="1" sz="2400">
                  <a:solidFill>
                    <a:schemeClr val="tx1"/>
                  </a:solidFill>
                  <a:latin typeface="Arial" charset="0"/>
                  <a:ea typeface="ＭＳ Ｐゴシック" pitchFamily="50" charset="-128"/>
                </a:defRPr>
              </a:lvl5pPr>
              <a:lvl6pPr marL="457200" fontAlgn="base">
                <a:spcBef>
                  <a:spcPct val="0"/>
                </a:spcBef>
                <a:spcAft>
                  <a:spcPct val="0"/>
                </a:spcAft>
                <a:defRPr kumimoji="1" sz="2400">
                  <a:solidFill>
                    <a:schemeClr val="tx1"/>
                  </a:solidFill>
                  <a:latin typeface="Arial" charset="0"/>
                  <a:ea typeface="ＭＳ Ｐゴシック" pitchFamily="50" charset="-128"/>
                </a:defRPr>
              </a:lvl6pPr>
              <a:lvl7pPr marL="914400" fontAlgn="base">
                <a:spcBef>
                  <a:spcPct val="0"/>
                </a:spcBef>
                <a:spcAft>
                  <a:spcPct val="0"/>
                </a:spcAft>
                <a:defRPr kumimoji="1" sz="2400">
                  <a:solidFill>
                    <a:schemeClr val="tx1"/>
                  </a:solidFill>
                  <a:latin typeface="Arial" charset="0"/>
                  <a:ea typeface="ＭＳ Ｐゴシック" pitchFamily="50" charset="-128"/>
                </a:defRPr>
              </a:lvl7pPr>
              <a:lvl8pPr marL="1371600" fontAlgn="base">
                <a:spcBef>
                  <a:spcPct val="0"/>
                </a:spcBef>
                <a:spcAft>
                  <a:spcPct val="0"/>
                </a:spcAft>
                <a:defRPr kumimoji="1" sz="2400">
                  <a:solidFill>
                    <a:schemeClr val="tx1"/>
                  </a:solidFill>
                  <a:latin typeface="Arial" charset="0"/>
                  <a:ea typeface="ＭＳ Ｐゴシック" pitchFamily="50" charset="-128"/>
                </a:defRPr>
              </a:lvl8pPr>
              <a:lvl9pPr marL="1828800" fontAlgn="base">
                <a:spcBef>
                  <a:spcPct val="0"/>
                </a:spcBef>
                <a:spcAft>
                  <a:spcPct val="0"/>
                </a:spcAft>
                <a:defRPr kumimoji="1" sz="2400">
                  <a:solidFill>
                    <a:schemeClr val="tx1"/>
                  </a:solidFill>
                  <a:latin typeface="Arial" charset="0"/>
                  <a:ea typeface="ＭＳ Ｐゴシック" pitchFamily="50" charset="-128"/>
                </a:defRPr>
              </a:lvl9pPr>
            </a:lstStyle>
            <a:p>
              <a:pPr algn="l"/>
              <a:r>
                <a:rPr kumimoji="0" lang="en-US" altLang="en-US" sz="1400" b="1" dirty="0" smtClean="0"/>
                <a:t>50µm, </a:t>
              </a:r>
            </a:p>
            <a:p>
              <a:pPr algn="l"/>
              <a:r>
                <a:rPr kumimoji="0" lang="en-US" altLang="en-US" sz="1400" b="1" dirty="0" smtClean="0"/>
                <a:t>NO Gain</a:t>
              </a:r>
            </a:p>
          </p:txBody>
        </p:sp>
      </p:grpSp>
      <p:grpSp>
        <p:nvGrpSpPr>
          <p:cNvPr id="7" name="Group 6"/>
          <p:cNvGrpSpPr/>
          <p:nvPr/>
        </p:nvGrpSpPr>
        <p:grpSpPr>
          <a:xfrm>
            <a:off x="2819400" y="3778574"/>
            <a:ext cx="2362200" cy="1860226"/>
            <a:chOff x="4818856" y="3831842"/>
            <a:chExt cx="2940131" cy="2315345"/>
          </a:xfrm>
        </p:grpSpPr>
        <p:pic>
          <p:nvPicPr>
            <p:cNvPr id="10243"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18856" y="3831842"/>
              <a:ext cx="2895600" cy="23153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Rectangle 2"/>
            <p:cNvSpPr>
              <a:spLocks noChangeArrowheads="1"/>
            </p:cNvSpPr>
            <p:nvPr/>
          </p:nvSpPr>
          <p:spPr bwMode="auto">
            <a:xfrm>
              <a:off x="6346825" y="5470983"/>
              <a:ext cx="1412162" cy="4332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kumimoji="1" sz="2400">
                  <a:solidFill>
                    <a:schemeClr val="tx1"/>
                  </a:solidFill>
                  <a:latin typeface="Arial" charset="0"/>
                  <a:ea typeface="ＭＳ Ｐゴシック" pitchFamily="50" charset="-128"/>
                </a:defRPr>
              </a:lvl1pPr>
              <a:lvl2pPr>
                <a:defRPr kumimoji="1" sz="2400">
                  <a:solidFill>
                    <a:schemeClr val="tx1"/>
                  </a:solidFill>
                  <a:latin typeface="Arial" charset="0"/>
                  <a:ea typeface="ＭＳ Ｐゴシック" pitchFamily="50" charset="-128"/>
                </a:defRPr>
              </a:lvl2pPr>
              <a:lvl3pPr>
                <a:defRPr kumimoji="1" sz="2400">
                  <a:solidFill>
                    <a:schemeClr val="tx1"/>
                  </a:solidFill>
                  <a:latin typeface="Arial" charset="0"/>
                  <a:ea typeface="ＭＳ Ｐゴシック" pitchFamily="50" charset="-128"/>
                </a:defRPr>
              </a:lvl3pPr>
              <a:lvl4pPr>
                <a:defRPr kumimoji="1" sz="2400">
                  <a:solidFill>
                    <a:schemeClr val="tx1"/>
                  </a:solidFill>
                  <a:latin typeface="Arial" charset="0"/>
                  <a:ea typeface="ＭＳ Ｐゴシック" pitchFamily="50" charset="-128"/>
                </a:defRPr>
              </a:lvl4pPr>
              <a:lvl5pPr>
                <a:defRPr kumimoji="1" sz="2400">
                  <a:solidFill>
                    <a:schemeClr val="tx1"/>
                  </a:solidFill>
                  <a:latin typeface="Arial" charset="0"/>
                  <a:ea typeface="ＭＳ Ｐゴシック" pitchFamily="50" charset="-128"/>
                </a:defRPr>
              </a:lvl5pPr>
              <a:lvl6pPr marL="457200" fontAlgn="base">
                <a:spcBef>
                  <a:spcPct val="0"/>
                </a:spcBef>
                <a:spcAft>
                  <a:spcPct val="0"/>
                </a:spcAft>
                <a:defRPr kumimoji="1" sz="2400">
                  <a:solidFill>
                    <a:schemeClr val="tx1"/>
                  </a:solidFill>
                  <a:latin typeface="Arial" charset="0"/>
                  <a:ea typeface="ＭＳ Ｐゴシック" pitchFamily="50" charset="-128"/>
                </a:defRPr>
              </a:lvl6pPr>
              <a:lvl7pPr marL="914400" fontAlgn="base">
                <a:spcBef>
                  <a:spcPct val="0"/>
                </a:spcBef>
                <a:spcAft>
                  <a:spcPct val="0"/>
                </a:spcAft>
                <a:defRPr kumimoji="1" sz="2400">
                  <a:solidFill>
                    <a:schemeClr val="tx1"/>
                  </a:solidFill>
                  <a:latin typeface="Arial" charset="0"/>
                  <a:ea typeface="ＭＳ Ｐゴシック" pitchFamily="50" charset="-128"/>
                </a:defRPr>
              </a:lvl7pPr>
              <a:lvl8pPr marL="1371600" fontAlgn="base">
                <a:spcBef>
                  <a:spcPct val="0"/>
                </a:spcBef>
                <a:spcAft>
                  <a:spcPct val="0"/>
                </a:spcAft>
                <a:defRPr kumimoji="1" sz="2400">
                  <a:solidFill>
                    <a:schemeClr val="tx1"/>
                  </a:solidFill>
                  <a:latin typeface="Arial" charset="0"/>
                  <a:ea typeface="ＭＳ Ｐゴシック" pitchFamily="50" charset="-128"/>
                </a:defRPr>
              </a:lvl8pPr>
              <a:lvl9pPr marL="1828800" fontAlgn="base">
                <a:spcBef>
                  <a:spcPct val="0"/>
                </a:spcBef>
                <a:spcAft>
                  <a:spcPct val="0"/>
                </a:spcAft>
                <a:defRPr kumimoji="1" sz="2400">
                  <a:solidFill>
                    <a:schemeClr val="tx1"/>
                  </a:solidFill>
                  <a:latin typeface="Arial" charset="0"/>
                  <a:ea typeface="ＭＳ Ｐゴシック" pitchFamily="50" charset="-128"/>
                </a:defRPr>
              </a:lvl9pPr>
            </a:lstStyle>
            <a:p>
              <a:pPr algn="l"/>
              <a:r>
                <a:rPr kumimoji="0" lang="en-US" altLang="en-US" sz="1400" b="1" dirty="0" smtClean="0"/>
                <a:t>50µm, </a:t>
              </a:r>
            </a:p>
            <a:p>
              <a:pPr algn="l"/>
              <a:r>
                <a:rPr kumimoji="0" lang="en-US" altLang="en-US" sz="1400" b="1" dirty="0" smtClean="0"/>
                <a:t>Gain=10</a:t>
              </a:r>
            </a:p>
          </p:txBody>
        </p:sp>
      </p:grpSp>
      <p:sp>
        <p:nvSpPr>
          <p:cNvPr id="24" name="Rectangle 2"/>
          <p:cNvSpPr>
            <a:spLocks noChangeArrowheads="1"/>
          </p:cNvSpPr>
          <p:nvPr/>
        </p:nvSpPr>
        <p:spPr bwMode="auto">
          <a:xfrm>
            <a:off x="394052" y="3266524"/>
            <a:ext cx="8382000" cy="3148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kumimoji="1" sz="2400">
                <a:solidFill>
                  <a:schemeClr val="tx1"/>
                </a:solidFill>
                <a:latin typeface="Arial" charset="0"/>
                <a:ea typeface="ＭＳ Ｐゴシック" pitchFamily="50" charset="-128"/>
              </a:defRPr>
            </a:lvl1pPr>
            <a:lvl2pPr>
              <a:defRPr kumimoji="1" sz="2400">
                <a:solidFill>
                  <a:schemeClr val="tx1"/>
                </a:solidFill>
                <a:latin typeface="Arial" charset="0"/>
                <a:ea typeface="ＭＳ Ｐゴシック" pitchFamily="50" charset="-128"/>
              </a:defRPr>
            </a:lvl2pPr>
            <a:lvl3pPr>
              <a:defRPr kumimoji="1" sz="2400">
                <a:solidFill>
                  <a:schemeClr val="tx1"/>
                </a:solidFill>
                <a:latin typeface="Arial" charset="0"/>
                <a:ea typeface="ＭＳ Ｐゴシック" pitchFamily="50" charset="-128"/>
              </a:defRPr>
            </a:lvl3pPr>
            <a:lvl4pPr>
              <a:defRPr kumimoji="1" sz="2400">
                <a:solidFill>
                  <a:schemeClr val="tx1"/>
                </a:solidFill>
                <a:latin typeface="Arial" charset="0"/>
                <a:ea typeface="ＭＳ Ｐゴシック" pitchFamily="50" charset="-128"/>
              </a:defRPr>
            </a:lvl4pPr>
            <a:lvl5pPr>
              <a:defRPr kumimoji="1" sz="2400">
                <a:solidFill>
                  <a:schemeClr val="tx1"/>
                </a:solidFill>
                <a:latin typeface="Arial" charset="0"/>
                <a:ea typeface="ＭＳ Ｐゴシック" pitchFamily="50" charset="-128"/>
              </a:defRPr>
            </a:lvl5pPr>
            <a:lvl6pPr marL="457200" fontAlgn="base">
              <a:spcBef>
                <a:spcPct val="0"/>
              </a:spcBef>
              <a:spcAft>
                <a:spcPct val="0"/>
              </a:spcAft>
              <a:defRPr kumimoji="1" sz="2400">
                <a:solidFill>
                  <a:schemeClr val="tx1"/>
                </a:solidFill>
                <a:latin typeface="Arial" charset="0"/>
                <a:ea typeface="ＭＳ Ｐゴシック" pitchFamily="50" charset="-128"/>
              </a:defRPr>
            </a:lvl6pPr>
            <a:lvl7pPr marL="914400" fontAlgn="base">
              <a:spcBef>
                <a:spcPct val="0"/>
              </a:spcBef>
              <a:spcAft>
                <a:spcPct val="0"/>
              </a:spcAft>
              <a:defRPr kumimoji="1" sz="2400">
                <a:solidFill>
                  <a:schemeClr val="tx1"/>
                </a:solidFill>
                <a:latin typeface="Arial" charset="0"/>
                <a:ea typeface="ＭＳ Ｐゴシック" pitchFamily="50" charset="-128"/>
              </a:defRPr>
            </a:lvl7pPr>
            <a:lvl8pPr marL="1371600" fontAlgn="base">
              <a:spcBef>
                <a:spcPct val="0"/>
              </a:spcBef>
              <a:spcAft>
                <a:spcPct val="0"/>
              </a:spcAft>
              <a:defRPr kumimoji="1" sz="2400">
                <a:solidFill>
                  <a:schemeClr val="tx1"/>
                </a:solidFill>
                <a:latin typeface="Arial" charset="0"/>
                <a:ea typeface="ＭＳ Ｐゴシック" pitchFamily="50" charset="-128"/>
              </a:defRPr>
            </a:lvl8pPr>
            <a:lvl9pPr marL="1828800" fontAlgn="base">
              <a:spcBef>
                <a:spcPct val="0"/>
              </a:spcBef>
              <a:spcAft>
                <a:spcPct val="0"/>
              </a:spcAft>
              <a:defRPr kumimoji="1" sz="2400">
                <a:solidFill>
                  <a:schemeClr val="tx1"/>
                </a:solidFill>
                <a:latin typeface="Arial" charset="0"/>
                <a:ea typeface="ＭＳ Ｐゴシック" pitchFamily="50" charset="-128"/>
              </a:defRPr>
            </a:lvl9pPr>
          </a:lstStyle>
          <a:p>
            <a:pPr algn="l"/>
            <a:r>
              <a:rPr kumimoji="0" lang="en-US" altLang="en-US" sz="1400" b="1" dirty="0" smtClean="0">
                <a:solidFill>
                  <a:schemeClr val="tx2"/>
                </a:solidFill>
              </a:rPr>
              <a:t>The radiation induced change of the peaking time of thick (300</a:t>
            </a:r>
            <a:r>
              <a:rPr lang="en-US" altLang="en-US" sz="1400" b="1" dirty="0" smtClean="0">
                <a:solidFill>
                  <a:schemeClr val="tx2"/>
                </a:solidFill>
                <a:latin typeface="Arial" panose="020B0604020202020204" pitchFamily="34" charset="0"/>
                <a:cs typeface="Arial" panose="020B0604020202020204" pitchFamily="34" charset="0"/>
              </a:rPr>
              <a:t>µm) sensors bodes ill for timing.  </a:t>
            </a:r>
            <a:endParaRPr kumimoji="0" lang="en-US" altLang="en-US" sz="1400" b="1" dirty="0" smtClean="0">
              <a:solidFill>
                <a:schemeClr val="tx2"/>
              </a:solidFill>
            </a:endParaRPr>
          </a:p>
        </p:txBody>
      </p:sp>
      <p:sp>
        <p:nvSpPr>
          <p:cNvPr id="25" name="Rectangle 2"/>
          <p:cNvSpPr>
            <a:spLocks noChangeArrowheads="1"/>
          </p:cNvSpPr>
          <p:nvPr/>
        </p:nvSpPr>
        <p:spPr bwMode="auto">
          <a:xfrm>
            <a:off x="380558" y="5791200"/>
            <a:ext cx="7925242" cy="5334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kumimoji="1" sz="2400">
                <a:solidFill>
                  <a:schemeClr val="tx1"/>
                </a:solidFill>
                <a:latin typeface="Arial" charset="0"/>
                <a:ea typeface="ＭＳ Ｐゴシック" pitchFamily="50" charset="-128"/>
              </a:defRPr>
            </a:lvl1pPr>
            <a:lvl2pPr>
              <a:defRPr kumimoji="1" sz="2400">
                <a:solidFill>
                  <a:schemeClr val="tx1"/>
                </a:solidFill>
                <a:latin typeface="Arial" charset="0"/>
                <a:ea typeface="ＭＳ Ｐゴシック" pitchFamily="50" charset="-128"/>
              </a:defRPr>
            </a:lvl2pPr>
            <a:lvl3pPr>
              <a:defRPr kumimoji="1" sz="2400">
                <a:solidFill>
                  <a:schemeClr val="tx1"/>
                </a:solidFill>
                <a:latin typeface="Arial" charset="0"/>
                <a:ea typeface="ＭＳ Ｐゴシック" pitchFamily="50" charset="-128"/>
              </a:defRPr>
            </a:lvl3pPr>
            <a:lvl4pPr>
              <a:defRPr kumimoji="1" sz="2400">
                <a:solidFill>
                  <a:schemeClr val="tx1"/>
                </a:solidFill>
                <a:latin typeface="Arial" charset="0"/>
                <a:ea typeface="ＭＳ Ｐゴシック" pitchFamily="50" charset="-128"/>
              </a:defRPr>
            </a:lvl4pPr>
            <a:lvl5pPr>
              <a:defRPr kumimoji="1" sz="2400">
                <a:solidFill>
                  <a:schemeClr val="tx1"/>
                </a:solidFill>
                <a:latin typeface="Arial" charset="0"/>
                <a:ea typeface="ＭＳ Ｐゴシック" pitchFamily="50" charset="-128"/>
              </a:defRPr>
            </a:lvl5pPr>
            <a:lvl6pPr marL="457200" fontAlgn="base">
              <a:spcBef>
                <a:spcPct val="0"/>
              </a:spcBef>
              <a:spcAft>
                <a:spcPct val="0"/>
              </a:spcAft>
              <a:defRPr kumimoji="1" sz="2400">
                <a:solidFill>
                  <a:schemeClr val="tx1"/>
                </a:solidFill>
                <a:latin typeface="Arial" charset="0"/>
                <a:ea typeface="ＭＳ Ｐゴシック" pitchFamily="50" charset="-128"/>
              </a:defRPr>
            </a:lvl6pPr>
            <a:lvl7pPr marL="914400" fontAlgn="base">
              <a:spcBef>
                <a:spcPct val="0"/>
              </a:spcBef>
              <a:spcAft>
                <a:spcPct val="0"/>
              </a:spcAft>
              <a:defRPr kumimoji="1" sz="2400">
                <a:solidFill>
                  <a:schemeClr val="tx1"/>
                </a:solidFill>
                <a:latin typeface="Arial" charset="0"/>
                <a:ea typeface="ＭＳ Ｐゴシック" pitchFamily="50" charset="-128"/>
              </a:defRPr>
            </a:lvl7pPr>
            <a:lvl8pPr marL="1371600" fontAlgn="base">
              <a:spcBef>
                <a:spcPct val="0"/>
              </a:spcBef>
              <a:spcAft>
                <a:spcPct val="0"/>
              </a:spcAft>
              <a:defRPr kumimoji="1" sz="2400">
                <a:solidFill>
                  <a:schemeClr val="tx1"/>
                </a:solidFill>
                <a:latin typeface="Arial" charset="0"/>
                <a:ea typeface="ＭＳ Ｐゴシック" pitchFamily="50" charset="-128"/>
              </a:defRPr>
            </a:lvl8pPr>
            <a:lvl9pPr marL="1828800" fontAlgn="base">
              <a:spcBef>
                <a:spcPct val="0"/>
              </a:spcBef>
              <a:spcAft>
                <a:spcPct val="0"/>
              </a:spcAft>
              <a:defRPr kumimoji="1" sz="2400">
                <a:solidFill>
                  <a:schemeClr val="tx1"/>
                </a:solidFill>
                <a:latin typeface="Arial" charset="0"/>
                <a:ea typeface="ＭＳ Ｐゴシック" pitchFamily="50" charset="-128"/>
              </a:defRPr>
            </a:lvl9pPr>
          </a:lstStyle>
          <a:p>
            <a:pPr algn="l"/>
            <a:r>
              <a:rPr kumimoji="0" lang="en-US" altLang="en-US" sz="1400" b="1" dirty="0" smtClean="0">
                <a:solidFill>
                  <a:schemeClr val="tx2"/>
                </a:solidFill>
              </a:rPr>
              <a:t>The peaking time (and CFD time) of thin </a:t>
            </a:r>
            <a:r>
              <a:rPr lang="en-US" altLang="en-US" sz="1400" b="1" dirty="0" smtClean="0">
                <a:solidFill>
                  <a:schemeClr val="tx2"/>
                </a:solidFill>
                <a:latin typeface="Arial" panose="020B0604020202020204" pitchFamily="34" charset="0"/>
                <a:cs typeface="Arial" panose="020B0604020202020204" pitchFamily="34" charset="0"/>
              </a:rPr>
              <a:t>sensors is reasonably stable with radiation.</a:t>
            </a:r>
          </a:p>
          <a:p>
            <a:pPr algn="l" fontAlgn="auto">
              <a:spcAft>
                <a:spcPts val="0"/>
              </a:spcAft>
            </a:pPr>
            <a:r>
              <a:rPr lang="en-US" sz="1400" b="1" dirty="0" smtClean="0">
                <a:solidFill>
                  <a:schemeClr val="tx2"/>
                </a:solidFill>
              </a:rPr>
              <a:t>The rising edge of thin </a:t>
            </a:r>
            <a:r>
              <a:rPr lang="en-US" sz="1400" b="1" dirty="0">
                <a:solidFill>
                  <a:schemeClr val="tx2"/>
                </a:solidFill>
              </a:rPr>
              <a:t>sensors </a:t>
            </a:r>
            <a:r>
              <a:rPr lang="en-US" sz="1400" b="1" dirty="0" smtClean="0">
                <a:solidFill>
                  <a:schemeClr val="tx2"/>
                </a:solidFill>
              </a:rPr>
              <a:t>is insensitive </a:t>
            </a:r>
            <a:r>
              <a:rPr lang="en-US" sz="1400" b="1" dirty="0">
                <a:solidFill>
                  <a:schemeClr val="tx2"/>
                </a:solidFill>
              </a:rPr>
              <a:t>to trapping. </a:t>
            </a:r>
            <a:endParaRPr lang="en-US" sz="1400" b="1" dirty="0" smtClean="0">
              <a:solidFill>
                <a:schemeClr val="tx2"/>
              </a:solidFill>
            </a:endParaRPr>
          </a:p>
        </p:txBody>
      </p:sp>
      <p:sp>
        <p:nvSpPr>
          <p:cNvPr id="26" name="Rectangle 2"/>
          <p:cNvSpPr>
            <a:spLocks noChangeArrowheads="1"/>
          </p:cNvSpPr>
          <p:nvPr/>
        </p:nvSpPr>
        <p:spPr bwMode="auto">
          <a:xfrm>
            <a:off x="567734" y="714086"/>
            <a:ext cx="8034636" cy="457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kumimoji="1" sz="2400">
                <a:solidFill>
                  <a:schemeClr val="tx1"/>
                </a:solidFill>
                <a:latin typeface="Arial" charset="0"/>
                <a:ea typeface="ＭＳ Ｐゴシック" pitchFamily="50" charset="-128"/>
              </a:defRPr>
            </a:lvl1pPr>
            <a:lvl2pPr>
              <a:defRPr kumimoji="1" sz="2400">
                <a:solidFill>
                  <a:schemeClr val="tx1"/>
                </a:solidFill>
                <a:latin typeface="Arial" charset="0"/>
                <a:ea typeface="ＭＳ Ｐゴシック" pitchFamily="50" charset="-128"/>
              </a:defRPr>
            </a:lvl2pPr>
            <a:lvl3pPr>
              <a:defRPr kumimoji="1" sz="2400">
                <a:solidFill>
                  <a:schemeClr val="tx1"/>
                </a:solidFill>
                <a:latin typeface="Arial" charset="0"/>
                <a:ea typeface="ＭＳ Ｐゴシック" pitchFamily="50" charset="-128"/>
              </a:defRPr>
            </a:lvl3pPr>
            <a:lvl4pPr>
              <a:defRPr kumimoji="1" sz="2400">
                <a:solidFill>
                  <a:schemeClr val="tx1"/>
                </a:solidFill>
                <a:latin typeface="Arial" charset="0"/>
                <a:ea typeface="ＭＳ Ｐゴシック" pitchFamily="50" charset="-128"/>
              </a:defRPr>
            </a:lvl4pPr>
            <a:lvl5pPr>
              <a:defRPr kumimoji="1" sz="2400">
                <a:solidFill>
                  <a:schemeClr val="tx1"/>
                </a:solidFill>
                <a:latin typeface="Arial" charset="0"/>
                <a:ea typeface="ＭＳ Ｐゴシック" pitchFamily="50" charset="-128"/>
              </a:defRPr>
            </a:lvl5pPr>
            <a:lvl6pPr marL="457200" fontAlgn="base">
              <a:spcBef>
                <a:spcPct val="0"/>
              </a:spcBef>
              <a:spcAft>
                <a:spcPct val="0"/>
              </a:spcAft>
              <a:defRPr kumimoji="1" sz="2400">
                <a:solidFill>
                  <a:schemeClr val="tx1"/>
                </a:solidFill>
                <a:latin typeface="Arial" charset="0"/>
                <a:ea typeface="ＭＳ Ｐゴシック" pitchFamily="50" charset="-128"/>
              </a:defRPr>
            </a:lvl6pPr>
            <a:lvl7pPr marL="914400" fontAlgn="base">
              <a:spcBef>
                <a:spcPct val="0"/>
              </a:spcBef>
              <a:spcAft>
                <a:spcPct val="0"/>
              </a:spcAft>
              <a:defRPr kumimoji="1" sz="2400">
                <a:solidFill>
                  <a:schemeClr val="tx1"/>
                </a:solidFill>
                <a:latin typeface="Arial" charset="0"/>
                <a:ea typeface="ＭＳ Ｐゴシック" pitchFamily="50" charset="-128"/>
              </a:defRPr>
            </a:lvl7pPr>
            <a:lvl8pPr marL="1371600" fontAlgn="base">
              <a:spcBef>
                <a:spcPct val="0"/>
              </a:spcBef>
              <a:spcAft>
                <a:spcPct val="0"/>
              </a:spcAft>
              <a:defRPr kumimoji="1" sz="2400">
                <a:solidFill>
                  <a:schemeClr val="tx1"/>
                </a:solidFill>
                <a:latin typeface="Arial" charset="0"/>
                <a:ea typeface="ＭＳ Ｐゴシック" pitchFamily="50" charset="-128"/>
              </a:defRPr>
            </a:lvl8pPr>
            <a:lvl9pPr marL="1828800" fontAlgn="base">
              <a:spcBef>
                <a:spcPct val="0"/>
              </a:spcBef>
              <a:spcAft>
                <a:spcPct val="0"/>
              </a:spcAft>
              <a:defRPr kumimoji="1" sz="2400">
                <a:solidFill>
                  <a:schemeClr val="tx1"/>
                </a:solidFill>
                <a:latin typeface="Arial" charset="0"/>
                <a:ea typeface="ＭＳ Ｐゴシック" pitchFamily="50" charset="-128"/>
              </a:defRPr>
            </a:lvl9pPr>
          </a:lstStyle>
          <a:p>
            <a:pPr algn="l"/>
            <a:r>
              <a:rPr kumimoji="0" lang="en-US" altLang="en-US" sz="1600" b="1" dirty="0" smtClean="0">
                <a:solidFill>
                  <a:schemeClr val="tx2"/>
                </a:solidFill>
              </a:rPr>
              <a:t>Effect of trapping in thick and thin detectors at large </a:t>
            </a:r>
            <a:r>
              <a:rPr kumimoji="0" lang="en-US" altLang="en-US" sz="1600" b="1" dirty="0" err="1" smtClean="0">
                <a:solidFill>
                  <a:schemeClr val="tx2"/>
                </a:solidFill>
              </a:rPr>
              <a:t>fluences</a:t>
            </a:r>
            <a:r>
              <a:rPr kumimoji="0" lang="en-US" altLang="en-US" sz="1600" b="1" dirty="0" smtClean="0">
                <a:solidFill>
                  <a:schemeClr val="tx2"/>
                </a:solidFill>
              </a:rPr>
              <a:t> is different since the trapping distance is ~ </a:t>
            </a:r>
            <a:r>
              <a:rPr kumimoji="0" lang="en-US" altLang="en-US" sz="1600" b="1" dirty="0">
                <a:solidFill>
                  <a:schemeClr val="tx2"/>
                </a:solidFill>
              </a:rPr>
              <a:t>50 </a:t>
            </a:r>
            <a:r>
              <a:rPr kumimoji="0" lang="en-US" altLang="en-US" sz="1600" b="1" dirty="0" smtClean="0">
                <a:solidFill>
                  <a:schemeClr val="tx2"/>
                </a:solidFill>
              </a:rPr>
              <a:t>µm.</a:t>
            </a:r>
          </a:p>
        </p:txBody>
      </p:sp>
    </p:spTree>
    <p:extLst>
      <p:ext uri="{BB962C8B-B14F-4D97-AF65-F5344CB8AC3E}">
        <p14:creationId xmlns:p14="http://schemas.microsoft.com/office/powerpoint/2010/main" val="251675845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lgn="l"/>
            <a:fld id="{D42BACD5-DBBC-4041-9454-70A8D25A0F7B}" type="slidenum">
              <a:rPr lang="en-US" smtClean="0">
                <a:solidFill>
                  <a:srgbClr val="4F81BD"/>
                </a:solidFill>
              </a:rPr>
              <a:pPr algn="l"/>
              <a:t>18</a:t>
            </a:fld>
            <a:endParaRPr lang="en-US" dirty="0">
              <a:solidFill>
                <a:srgbClr val="4F81BD"/>
              </a:solidFill>
            </a:endParaRPr>
          </a:p>
        </p:txBody>
      </p:sp>
      <p:sp>
        <p:nvSpPr>
          <p:cNvPr id="3" name="Footer Placeholder 2"/>
          <p:cNvSpPr>
            <a:spLocks noGrp="1"/>
          </p:cNvSpPr>
          <p:nvPr>
            <p:ph type="ftr" sz="quarter" idx="14"/>
          </p:nvPr>
        </p:nvSpPr>
        <p:spPr/>
        <p:txBody>
          <a:bodyPr/>
          <a:lstStyle/>
          <a:p>
            <a:r>
              <a:rPr lang="en-US" smtClean="0"/>
              <a:t>Hartmut F.-W. Sadrozinski, Ultra-Fast Silicon Detectors. CPAD</a:t>
            </a:r>
            <a:endParaRPr lang="en-US" dirty="0"/>
          </a:p>
        </p:txBody>
      </p:sp>
      <p:sp>
        <p:nvSpPr>
          <p:cNvPr id="6" name="Text Placeholder 5"/>
          <p:cNvSpPr>
            <a:spLocks noGrp="1"/>
          </p:cNvSpPr>
          <p:nvPr>
            <p:ph type="body" sz="quarter" idx="15"/>
          </p:nvPr>
        </p:nvSpPr>
        <p:spPr>
          <a:xfrm>
            <a:off x="283183" y="0"/>
            <a:ext cx="8860817" cy="641762"/>
          </a:xfrm>
        </p:spPr>
        <p:txBody>
          <a:bodyPr>
            <a:normAutofit/>
          </a:bodyPr>
          <a:lstStyle/>
          <a:p>
            <a:r>
              <a:rPr lang="en-US" sz="2800" b="1" dirty="0" smtClean="0">
                <a:solidFill>
                  <a:schemeClr val="tx2"/>
                </a:solidFill>
                <a:latin typeface="Arial" panose="020B0604020202020204" pitchFamily="34" charset="0"/>
                <a:cs typeface="Arial" panose="020B0604020202020204" pitchFamily="34" charset="0"/>
              </a:rPr>
              <a:t>Radiation Damage in UFSD</a:t>
            </a:r>
            <a:endParaRPr lang="en-US" sz="2800" b="1" dirty="0">
              <a:solidFill>
                <a:schemeClr val="tx2"/>
              </a:solidFill>
              <a:latin typeface="Arial" panose="020B0604020202020204" pitchFamily="34" charset="0"/>
              <a:cs typeface="Arial" panose="020B0604020202020204" pitchFamily="34" charset="0"/>
            </a:endParaRPr>
          </a:p>
        </p:txBody>
      </p:sp>
      <p:sp>
        <p:nvSpPr>
          <p:cNvPr id="20" name="Rectangle 2"/>
          <p:cNvSpPr>
            <a:spLocks noChangeArrowheads="1"/>
          </p:cNvSpPr>
          <p:nvPr/>
        </p:nvSpPr>
        <p:spPr bwMode="auto">
          <a:xfrm>
            <a:off x="368300" y="685800"/>
            <a:ext cx="868365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kumimoji="1" sz="2400">
                <a:solidFill>
                  <a:schemeClr val="tx1"/>
                </a:solidFill>
                <a:latin typeface="Arial" charset="0"/>
                <a:ea typeface="ＭＳ Ｐゴシック" pitchFamily="50" charset="-128"/>
              </a:defRPr>
            </a:lvl1pPr>
            <a:lvl2pPr>
              <a:defRPr kumimoji="1" sz="2400">
                <a:solidFill>
                  <a:schemeClr val="tx1"/>
                </a:solidFill>
                <a:latin typeface="Arial" charset="0"/>
                <a:ea typeface="ＭＳ Ｐゴシック" pitchFamily="50" charset="-128"/>
              </a:defRPr>
            </a:lvl2pPr>
            <a:lvl3pPr>
              <a:defRPr kumimoji="1" sz="2400">
                <a:solidFill>
                  <a:schemeClr val="tx1"/>
                </a:solidFill>
                <a:latin typeface="Arial" charset="0"/>
                <a:ea typeface="ＭＳ Ｐゴシック" pitchFamily="50" charset="-128"/>
              </a:defRPr>
            </a:lvl3pPr>
            <a:lvl4pPr>
              <a:defRPr kumimoji="1" sz="2400">
                <a:solidFill>
                  <a:schemeClr val="tx1"/>
                </a:solidFill>
                <a:latin typeface="Arial" charset="0"/>
                <a:ea typeface="ＭＳ Ｐゴシック" pitchFamily="50" charset="-128"/>
              </a:defRPr>
            </a:lvl4pPr>
            <a:lvl5pPr>
              <a:defRPr kumimoji="1" sz="2400">
                <a:solidFill>
                  <a:schemeClr val="tx1"/>
                </a:solidFill>
                <a:latin typeface="Arial" charset="0"/>
                <a:ea typeface="ＭＳ Ｐゴシック" pitchFamily="50" charset="-128"/>
              </a:defRPr>
            </a:lvl5pPr>
            <a:lvl6pPr marL="457200" fontAlgn="base">
              <a:spcBef>
                <a:spcPct val="0"/>
              </a:spcBef>
              <a:spcAft>
                <a:spcPct val="0"/>
              </a:spcAft>
              <a:defRPr kumimoji="1" sz="2400">
                <a:solidFill>
                  <a:schemeClr val="tx1"/>
                </a:solidFill>
                <a:latin typeface="Arial" charset="0"/>
                <a:ea typeface="ＭＳ Ｐゴシック" pitchFamily="50" charset="-128"/>
              </a:defRPr>
            </a:lvl6pPr>
            <a:lvl7pPr marL="914400" fontAlgn="base">
              <a:spcBef>
                <a:spcPct val="0"/>
              </a:spcBef>
              <a:spcAft>
                <a:spcPct val="0"/>
              </a:spcAft>
              <a:defRPr kumimoji="1" sz="2400">
                <a:solidFill>
                  <a:schemeClr val="tx1"/>
                </a:solidFill>
                <a:latin typeface="Arial" charset="0"/>
                <a:ea typeface="ＭＳ Ｐゴシック" pitchFamily="50" charset="-128"/>
              </a:defRPr>
            </a:lvl7pPr>
            <a:lvl8pPr marL="1371600" fontAlgn="base">
              <a:spcBef>
                <a:spcPct val="0"/>
              </a:spcBef>
              <a:spcAft>
                <a:spcPct val="0"/>
              </a:spcAft>
              <a:defRPr kumimoji="1" sz="2400">
                <a:solidFill>
                  <a:schemeClr val="tx1"/>
                </a:solidFill>
                <a:latin typeface="Arial" charset="0"/>
                <a:ea typeface="ＭＳ Ｐゴシック" pitchFamily="50" charset="-128"/>
              </a:defRPr>
            </a:lvl8pPr>
            <a:lvl9pPr marL="1828800" fontAlgn="base">
              <a:spcBef>
                <a:spcPct val="0"/>
              </a:spcBef>
              <a:spcAft>
                <a:spcPct val="0"/>
              </a:spcAft>
              <a:defRPr kumimoji="1" sz="2400">
                <a:solidFill>
                  <a:schemeClr val="tx1"/>
                </a:solidFill>
                <a:latin typeface="Arial" charset="0"/>
                <a:ea typeface="ＭＳ Ｐゴシック" pitchFamily="50" charset="-128"/>
              </a:defRPr>
            </a:lvl9pPr>
          </a:lstStyle>
          <a:p>
            <a:pPr algn="l"/>
            <a:r>
              <a:rPr kumimoji="0" lang="en-US" altLang="en-US" sz="1600" dirty="0" smtClean="0">
                <a:solidFill>
                  <a:schemeClr val="tx2"/>
                </a:solidFill>
              </a:rPr>
              <a:t>Measurements of collected charge (CCE) with MIP’s done on 300 µm LGAD have confirmed the </a:t>
            </a:r>
            <a:r>
              <a:rPr kumimoji="0" lang="en-US" altLang="en-US" sz="1600" dirty="0">
                <a:solidFill>
                  <a:schemeClr val="tx2"/>
                </a:solidFill>
              </a:rPr>
              <a:t>larger CCE degradation </a:t>
            </a:r>
            <a:r>
              <a:rPr kumimoji="0" lang="en-US" altLang="en-US" sz="1600" dirty="0" err="1" smtClean="0">
                <a:solidFill>
                  <a:schemeClr val="tx2"/>
                </a:solidFill>
              </a:rPr>
              <a:t>wrt</a:t>
            </a:r>
            <a:r>
              <a:rPr kumimoji="0" lang="en-US" altLang="en-US" sz="1600" dirty="0" smtClean="0">
                <a:solidFill>
                  <a:schemeClr val="tx2"/>
                </a:solidFill>
              </a:rPr>
              <a:t> no-gain diodes, as expected </a:t>
            </a:r>
            <a:r>
              <a:rPr kumimoji="0" lang="en-US" altLang="en-US" sz="1600" dirty="0">
                <a:solidFill>
                  <a:schemeClr val="tx2"/>
                </a:solidFill>
              </a:rPr>
              <a:t>since the gain signal is </a:t>
            </a:r>
            <a:r>
              <a:rPr kumimoji="0" lang="en-US" altLang="en-US" sz="1600" dirty="0" smtClean="0">
                <a:solidFill>
                  <a:schemeClr val="tx2"/>
                </a:solidFill>
              </a:rPr>
              <a:t>in large part </a:t>
            </a:r>
            <a:r>
              <a:rPr kumimoji="0" lang="en-US" altLang="en-US" sz="1600" dirty="0">
                <a:solidFill>
                  <a:schemeClr val="tx2"/>
                </a:solidFill>
              </a:rPr>
              <a:t>due to late drifting holes which have large trapping effects</a:t>
            </a:r>
            <a:r>
              <a:rPr kumimoji="0" lang="en-US" altLang="en-US" sz="1600" dirty="0" smtClean="0">
                <a:solidFill>
                  <a:schemeClr val="tx2"/>
                </a:solidFill>
              </a:rPr>
              <a:t>.</a:t>
            </a:r>
          </a:p>
        </p:txBody>
      </p:sp>
      <p:sp>
        <p:nvSpPr>
          <p:cNvPr id="22" name="Rectangle 4"/>
          <p:cNvSpPr>
            <a:spLocks noChangeArrowheads="1"/>
          </p:cNvSpPr>
          <p:nvPr/>
        </p:nvSpPr>
        <p:spPr bwMode="auto">
          <a:xfrm>
            <a:off x="6346825" y="4624388"/>
            <a:ext cx="1841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kumimoji="0" lang="en-US" altLang="en-US" sz="1800">
              <a:latin typeface="Times New Roman" pitchFamily="18" charset="0"/>
            </a:endParaRPr>
          </a:p>
          <a:p>
            <a:endParaRPr kumimoji="0" lang="en-US" altLang="en-US" sz="1800">
              <a:latin typeface="Times New Roman" pitchFamily="18" charset="0"/>
            </a:endParaRPr>
          </a:p>
        </p:txBody>
      </p:sp>
      <p:sp>
        <p:nvSpPr>
          <p:cNvPr id="11" name="Rectangle 4"/>
          <p:cNvSpPr>
            <a:spLocks noChangeArrowheads="1"/>
          </p:cNvSpPr>
          <p:nvPr/>
        </p:nvSpPr>
        <p:spPr bwMode="auto">
          <a:xfrm>
            <a:off x="6237220" y="5670828"/>
            <a:ext cx="1841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kumimoji="0" lang="en-US" altLang="en-US" sz="1800">
              <a:latin typeface="Times New Roman" pitchFamily="18" charset="0"/>
            </a:endParaRPr>
          </a:p>
          <a:p>
            <a:endParaRPr kumimoji="0" lang="en-US" altLang="en-US" sz="1800">
              <a:latin typeface="Times New Roman" pitchFamily="18" charset="0"/>
            </a:endParaRPr>
          </a:p>
        </p:txBody>
      </p:sp>
      <p:sp>
        <p:nvSpPr>
          <p:cNvPr id="16" name="Rectangle 2"/>
          <p:cNvSpPr>
            <a:spLocks noChangeArrowheads="1"/>
          </p:cNvSpPr>
          <p:nvPr/>
        </p:nvSpPr>
        <p:spPr bwMode="auto">
          <a:xfrm>
            <a:off x="460350" y="4015502"/>
            <a:ext cx="8683650" cy="26900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kumimoji="1" sz="2400">
                <a:solidFill>
                  <a:schemeClr val="tx1"/>
                </a:solidFill>
                <a:latin typeface="Arial" charset="0"/>
                <a:ea typeface="ＭＳ Ｐゴシック" pitchFamily="50" charset="-128"/>
              </a:defRPr>
            </a:lvl1pPr>
            <a:lvl2pPr>
              <a:defRPr kumimoji="1" sz="2400">
                <a:solidFill>
                  <a:schemeClr val="tx1"/>
                </a:solidFill>
                <a:latin typeface="Arial" charset="0"/>
                <a:ea typeface="ＭＳ Ｐゴシック" pitchFamily="50" charset="-128"/>
              </a:defRPr>
            </a:lvl2pPr>
            <a:lvl3pPr>
              <a:defRPr kumimoji="1" sz="2400">
                <a:solidFill>
                  <a:schemeClr val="tx1"/>
                </a:solidFill>
                <a:latin typeface="Arial" charset="0"/>
                <a:ea typeface="ＭＳ Ｐゴシック" pitchFamily="50" charset="-128"/>
              </a:defRPr>
            </a:lvl3pPr>
            <a:lvl4pPr>
              <a:defRPr kumimoji="1" sz="2400">
                <a:solidFill>
                  <a:schemeClr val="tx1"/>
                </a:solidFill>
                <a:latin typeface="Arial" charset="0"/>
                <a:ea typeface="ＭＳ Ｐゴシック" pitchFamily="50" charset="-128"/>
              </a:defRPr>
            </a:lvl4pPr>
            <a:lvl5pPr>
              <a:defRPr kumimoji="1" sz="2400">
                <a:solidFill>
                  <a:schemeClr val="tx1"/>
                </a:solidFill>
                <a:latin typeface="Arial" charset="0"/>
                <a:ea typeface="ＭＳ Ｐゴシック" pitchFamily="50" charset="-128"/>
              </a:defRPr>
            </a:lvl5pPr>
            <a:lvl6pPr marL="457200" fontAlgn="base">
              <a:spcBef>
                <a:spcPct val="0"/>
              </a:spcBef>
              <a:spcAft>
                <a:spcPct val="0"/>
              </a:spcAft>
              <a:defRPr kumimoji="1" sz="2400">
                <a:solidFill>
                  <a:schemeClr val="tx1"/>
                </a:solidFill>
                <a:latin typeface="Arial" charset="0"/>
                <a:ea typeface="ＭＳ Ｐゴシック" pitchFamily="50" charset="-128"/>
              </a:defRPr>
            </a:lvl6pPr>
            <a:lvl7pPr marL="914400" fontAlgn="base">
              <a:spcBef>
                <a:spcPct val="0"/>
              </a:spcBef>
              <a:spcAft>
                <a:spcPct val="0"/>
              </a:spcAft>
              <a:defRPr kumimoji="1" sz="2400">
                <a:solidFill>
                  <a:schemeClr val="tx1"/>
                </a:solidFill>
                <a:latin typeface="Arial" charset="0"/>
                <a:ea typeface="ＭＳ Ｐゴシック" pitchFamily="50" charset="-128"/>
              </a:defRPr>
            </a:lvl7pPr>
            <a:lvl8pPr marL="1371600" fontAlgn="base">
              <a:spcBef>
                <a:spcPct val="0"/>
              </a:spcBef>
              <a:spcAft>
                <a:spcPct val="0"/>
              </a:spcAft>
              <a:defRPr kumimoji="1" sz="2400">
                <a:solidFill>
                  <a:schemeClr val="tx1"/>
                </a:solidFill>
                <a:latin typeface="Arial" charset="0"/>
                <a:ea typeface="ＭＳ Ｐゴシック" pitchFamily="50" charset="-128"/>
              </a:defRPr>
            </a:lvl8pPr>
            <a:lvl9pPr marL="1828800" fontAlgn="base">
              <a:spcBef>
                <a:spcPct val="0"/>
              </a:spcBef>
              <a:spcAft>
                <a:spcPct val="0"/>
              </a:spcAft>
              <a:defRPr kumimoji="1" sz="2400">
                <a:solidFill>
                  <a:schemeClr val="tx1"/>
                </a:solidFill>
                <a:latin typeface="Arial" charset="0"/>
                <a:ea typeface="ＭＳ Ｐゴシック" pitchFamily="50" charset="-128"/>
              </a:defRPr>
            </a:lvl9pPr>
          </a:lstStyle>
          <a:p>
            <a:pPr algn="l"/>
            <a:r>
              <a:rPr kumimoji="0" lang="en-US" altLang="en-US" sz="1600" dirty="0" smtClean="0">
                <a:solidFill>
                  <a:schemeClr val="tx2"/>
                </a:solidFill>
              </a:rPr>
              <a:t>An additional effect resulting in a decrease </a:t>
            </a:r>
            <a:r>
              <a:rPr kumimoji="0" lang="en-US" altLang="en-US" sz="1600" dirty="0">
                <a:solidFill>
                  <a:schemeClr val="tx2"/>
                </a:solidFill>
              </a:rPr>
              <a:t>in gain </a:t>
            </a:r>
            <a:r>
              <a:rPr kumimoji="0" lang="en-US" altLang="en-US" sz="1600" dirty="0" smtClean="0">
                <a:solidFill>
                  <a:schemeClr val="tx2"/>
                </a:solidFill>
              </a:rPr>
              <a:t>beyond trapping </a:t>
            </a:r>
            <a:r>
              <a:rPr kumimoji="0" lang="en-US" altLang="en-US" sz="1600" dirty="0">
                <a:solidFill>
                  <a:schemeClr val="tx2"/>
                </a:solidFill>
              </a:rPr>
              <a:t>has been reported in 300 µm </a:t>
            </a:r>
            <a:r>
              <a:rPr kumimoji="0" lang="en-US" altLang="en-US" sz="1600" dirty="0" smtClean="0">
                <a:solidFill>
                  <a:schemeClr val="tx2"/>
                </a:solidFill>
              </a:rPr>
              <a:t>LGADs and needs investigation. The fact that this is observed mainly in high-gain LGAD and is leveling off at higher </a:t>
            </a:r>
            <a:r>
              <a:rPr kumimoji="0" lang="en-US" altLang="en-US" sz="1600" dirty="0" err="1" smtClean="0">
                <a:solidFill>
                  <a:schemeClr val="tx2"/>
                </a:solidFill>
              </a:rPr>
              <a:t>fluence</a:t>
            </a:r>
            <a:r>
              <a:rPr kumimoji="0" lang="en-US" altLang="en-US" sz="1600" dirty="0" smtClean="0">
                <a:solidFill>
                  <a:schemeClr val="tx2"/>
                </a:solidFill>
              </a:rPr>
              <a:t> is hard to explain in terms of </a:t>
            </a:r>
            <a:r>
              <a:rPr kumimoji="0" lang="en-US" altLang="en-US" sz="1600" b="1" dirty="0">
                <a:solidFill>
                  <a:schemeClr val="tx2"/>
                </a:solidFill>
              </a:rPr>
              <a:t>“Acceptor Removal</a:t>
            </a:r>
            <a:r>
              <a:rPr kumimoji="0" lang="en-US" altLang="en-US" sz="1600" b="1" dirty="0" smtClean="0">
                <a:solidFill>
                  <a:schemeClr val="tx2"/>
                </a:solidFill>
              </a:rPr>
              <a:t>”.</a:t>
            </a:r>
            <a:endParaRPr kumimoji="0" lang="en-US" altLang="en-US" sz="1600" dirty="0">
              <a:solidFill>
                <a:schemeClr val="tx2"/>
              </a:solidFill>
            </a:endParaRPr>
          </a:p>
          <a:p>
            <a:pPr algn="l"/>
            <a:r>
              <a:rPr kumimoji="0" lang="en-US" altLang="en-US" sz="1600" dirty="0" smtClean="0">
                <a:solidFill>
                  <a:schemeClr val="tx2"/>
                </a:solidFill>
              </a:rPr>
              <a:t>An interpretation of the data in terms of modification of the field by trapped holes </a:t>
            </a:r>
            <a:r>
              <a:rPr kumimoji="0" lang="en-US" altLang="en-US" sz="1600" b="1" dirty="0" smtClean="0">
                <a:solidFill>
                  <a:schemeClr val="tx2"/>
                </a:solidFill>
              </a:rPr>
              <a:t>(“Double Junction”) </a:t>
            </a:r>
            <a:r>
              <a:rPr kumimoji="0" lang="en-US" altLang="en-US" sz="1600" dirty="0" smtClean="0">
                <a:solidFill>
                  <a:schemeClr val="tx2"/>
                </a:solidFill>
              </a:rPr>
              <a:t>impacts much less the collected charge in thin detectors since both the number of holes and the trapping are much smaller there.</a:t>
            </a:r>
            <a:endParaRPr kumimoji="0" lang="en-US" altLang="en-US" sz="1600" dirty="0">
              <a:solidFill>
                <a:schemeClr val="tx2"/>
              </a:solidFill>
            </a:endParaRPr>
          </a:p>
          <a:p>
            <a:pPr marL="285750" indent="-285750" algn="l">
              <a:buFont typeface="Arial" panose="020B0604020202020204" pitchFamily="34" charset="0"/>
              <a:buChar char="•"/>
            </a:pPr>
            <a:r>
              <a:rPr lang="en-US" sz="1600" b="1" dirty="0" smtClean="0">
                <a:solidFill>
                  <a:schemeClr val="tx2"/>
                </a:solidFill>
              </a:rPr>
              <a:t>Important </a:t>
            </a:r>
            <a:r>
              <a:rPr lang="en-US" sz="1600" b="1" dirty="0">
                <a:solidFill>
                  <a:schemeClr val="tx2"/>
                </a:solidFill>
              </a:rPr>
              <a:t>to measure the gain (with electron injection by red </a:t>
            </a:r>
            <a:r>
              <a:rPr lang="en-US" sz="1600" b="1" dirty="0" smtClean="0">
                <a:solidFill>
                  <a:schemeClr val="tx2"/>
                </a:solidFill>
              </a:rPr>
              <a:t>laser</a:t>
            </a:r>
            <a:r>
              <a:rPr lang="en-US" sz="1600" b="1" dirty="0" smtClean="0">
                <a:solidFill>
                  <a:schemeClr val="tx2"/>
                </a:solidFill>
                <a:sym typeface="Symbol"/>
              </a:rPr>
              <a:t>) </a:t>
            </a:r>
            <a:r>
              <a:rPr lang="en-US" sz="1600" b="1" dirty="0" smtClean="0">
                <a:solidFill>
                  <a:schemeClr val="tx2"/>
                </a:solidFill>
              </a:rPr>
              <a:t>of thin LGAD with </a:t>
            </a:r>
            <a:r>
              <a:rPr lang="en-US" sz="1600" b="1" dirty="0">
                <a:solidFill>
                  <a:schemeClr val="tx2"/>
                </a:solidFill>
              </a:rPr>
              <a:t>different </a:t>
            </a:r>
            <a:r>
              <a:rPr lang="en-US" sz="1600" b="1" dirty="0" smtClean="0">
                <a:solidFill>
                  <a:schemeClr val="tx2"/>
                </a:solidFill>
              </a:rPr>
              <a:t>gains (include no-gain diodes) </a:t>
            </a:r>
            <a:r>
              <a:rPr lang="en-US" sz="1600" b="1" dirty="0">
                <a:solidFill>
                  <a:schemeClr val="tx2"/>
                </a:solidFill>
              </a:rPr>
              <a:t>as a function of </a:t>
            </a:r>
            <a:r>
              <a:rPr lang="en-US" sz="1600" b="1" dirty="0" err="1" smtClean="0">
                <a:solidFill>
                  <a:schemeClr val="tx2"/>
                </a:solidFill>
              </a:rPr>
              <a:t>fluence</a:t>
            </a:r>
            <a:r>
              <a:rPr lang="en-US" sz="1600" b="1" dirty="0" smtClean="0">
                <a:solidFill>
                  <a:schemeClr val="tx2"/>
                </a:solidFill>
              </a:rPr>
              <a:t>, temperature and laser intensity.</a:t>
            </a:r>
          </a:p>
          <a:p>
            <a:pPr marL="285750" indent="-285750" algn="l">
              <a:buFont typeface="Arial" panose="020B0604020202020204" pitchFamily="34" charset="0"/>
              <a:buChar char="•"/>
            </a:pPr>
            <a:r>
              <a:rPr lang="en-US" sz="1600" b="1" dirty="0">
                <a:solidFill>
                  <a:schemeClr val="tx2"/>
                </a:solidFill>
              </a:rPr>
              <a:t>Investigate </a:t>
            </a:r>
            <a:r>
              <a:rPr lang="en-US" sz="1600" b="1" dirty="0" smtClean="0">
                <a:solidFill>
                  <a:schemeClr val="tx2"/>
                </a:solidFill>
              </a:rPr>
              <a:t>restoring </a:t>
            </a:r>
            <a:r>
              <a:rPr lang="en-US" sz="1600" b="1" dirty="0">
                <a:solidFill>
                  <a:schemeClr val="tx2"/>
                </a:solidFill>
              </a:rPr>
              <a:t>gain loss after irradiation with increasing the bias voltage</a:t>
            </a:r>
            <a:r>
              <a:rPr lang="en-US" sz="1600" b="1" dirty="0" smtClean="0">
                <a:solidFill>
                  <a:schemeClr val="tx2"/>
                </a:solidFill>
              </a:rPr>
              <a:t>.</a:t>
            </a:r>
          </a:p>
          <a:p>
            <a:pPr marL="285750" indent="-285750" algn="l">
              <a:buFont typeface="Arial" panose="020B0604020202020204" pitchFamily="34" charset="0"/>
              <a:buChar char="•"/>
            </a:pPr>
            <a:r>
              <a:rPr lang="en-US" sz="1600" b="1" dirty="0" smtClean="0">
                <a:solidFill>
                  <a:schemeClr val="tx2"/>
                </a:solidFill>
              </a:rPr>
              <a:t>Pursue program </a:t>
            </a:r>
            <a:r>
              <a:rPr lang="en-US" sz="1600" b="1" dirty="0">
                <a:solidFill>
                  <a:schemeClr val="tx2"/>
                </a:solidFill>
              </a:rPr>
              <a:t>to improve radiation tolerance by replacing Boron with </a:t>
            </a:r>
            <a:r>
              <a:rPr lang="en-US" sz="1600" b="1" dirty="0" smtClean="0">
                <a:solidFill>
                  <a:schemeClr val="tx2"/>
                </a:solidFill>
              </a:rPr>
              <a:t>Gallium.</a:t>
            </a:r>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399" y="1524001"/>
            <a:ext cx="3505201" cy="23999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Rectangle 2"/>
          <p:cNvSpPr>
            <a:spLocks noChangeArrowheads="1"/>
          </p:cNvSpPr>
          <p:nvPr/>
        </p:nvSpPr>
        <p:spPr bwMode="auto">
          <a:xfrm>
            <a:off x="4516370" y="1695273"/>
            <a:ext cx="4322830" cy="2057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kumimoji="1" sz="2400">
                <a:solidFill>
                  <a:schemeClr val="tx1"/>
                </a:solidFill>
                <a:latin typeface="Arial" charset="0"/>
                <a:ea typeface="ＭＳ Ｐゴシック" pitchFamily="50" charset="-128"/>
              </a:defRPr>
            </a:lvl1pPr>
            <a:lvl2pPr>
              <a:defRPr kumimoji="1" sz="2400">
                <a:solidFill>
                  <a:schemeClr val="tx1"/>
                </a:solidFill>
                <a:latin typeface="Arial" charset="0"/>
                <a:ea typeface="ＭＳ Ｐゴシック" pitchFamily="50" charset="-128"/>
              </a:defRPr>
            </a:lvl2pPr>
            <a:lvl3pPr>
              <a:defRPr kumimoji="1" sz="2400">
                <a:solidFill>
                  <a:schemeClr val="tx1"/>
                </a:solidFill>
                <a:latin typeface="Arial" charset="0"/>
                <a:ea typeface="ＭＳ Ｐゴシック" pitchFamily="50" charset="-128"/>
              </a:defRPr>
            </a:lvl3pPr>
            <a:lvl4pPr>
              <a:defRPr kumimoji="1" sz="2400">
                <a:solidFill>
                  <a:schemeClr val="tx1"/>
                </a:solidFill>
                <a:latin typeface="Arial" charset="0"/>
                <a:ea typeface="ＭＳ Ｐゴシック" pitchFamily="50" charset="-128"/>
              </a:defRPr>
            </a:lvl4pPr>
            <a:lvl5pPr>
              <a:defRPr kumimoji="1" sz="2400">
                <a:solidFill>
                  <a:schemeClr val="tx1"/>
                </a:solidFill>
                <a:latin typeface="Arial" charset="0"/>
                <a:ea typeface="ＭＳ Ｐゴシック" pitchFamily="50" charset="-128"/>
              </a:defRPr>
            </a:lvl5pPr>
            <a:lvl6pPr marL="457200" fontAlgn="base">
              <a:spcBef>
                <a:spcPct val="0"/>
              </a:spcBef>
              <a:spcAft>
                <a:spcPct val="0"/>
              </a:spcAft>
              <a:defRPr kumimoji="1" sz="2400">
                <a:solidFill>
                  <a:schemeClr val="tx1"/>
                </a:solidFill>
                <a:latin typeface="Arial" charset="0"/>
                <a:ea typeface="ＭＳ Ｐゴシック" pitchFamily="50" charset="-128"/>
              </a:defRPr>
            </a:lvl6pPr>
            <a:lvl7pPr marL="914400" fontAlgn="base">
              <a:spcBef>
                <a:spcPct val="0"/>
              </a:spcBef>
              <a:spcAft>
                <a:spcPct val="0"/>
              </a:spcAft>
              <a:defRPr kumimoji="1" sz="2400">
                <a:solidFill>
                  <a:schemeClr val="tx1"/>
                </a:solidFill>
                <a:latin typeface="Arial" charset="0"/>
                <a:ea typeface="ＭＳ Ｐゴシック" pitchFamily="50" charset="-128"/>
              </a:defRPr>
            </a:lvl7pPr>
            <a:lvl8pPr marL="1371600" fontAlgn="base">
              <a:spcBef>
                <a:spcPct val="0"/>
              </a:spcBef>
              <a:spcAft>
                <a:spcPct val="0"/>
              </a:spcAft>
              <a:defRPr kumimoji="1" sz="2400">
                <a:solidFill>
                  <a:schemeClr val="tx1"/>
                </a:solidFill>
                <a:latin typeface="Arial" charset="0"/>
                <a:ea typeface="ＭＳ Ｐゴシック" pitchFamily="50" charset="-128"/>
              </a:defRPr>
            </a:lvl8pPr>
            <a:lvl9pPr marL="1828800" fontAlgn="base">
              <a:spcBef>
                <a:spcPct val="0"/>
              </a:spcBef>
              <a:spcAft>
                <a:spcPct val="0"/>
              </a:spcAft>
              <a:defRPr kumimoji="1" sz="2400">
                <a:solidFill>
                  <a:schemeClr val="tx1"/>
                </a:solidFill>
                <a:latin typeface="Arial" charset="0"/>
                <a:ea typeface="ＭＳ Ｐゴシック" pitchFamily="50" charset="-128"/>
              </a:defRPr>
            </a:lvl9pPr>
          </a:lstStyle>
          <a:p>
            <a:pPr algn="l" fontAlgn="auto">
              <a:spcAft>
                <a:spcPts val="0"/>
              </a:spcAft>
            </a:pPr>
            <a:r>
              <a:rPr lang="en-US" sz="1600" dirty="0" smtClean="0">
                <a:solidFill>
                  <a:schemeClr val="tx2"/>
                </a:solidFill>
              </a:rPr>
              <a:t>Simulation of trapping:</a:t>
            </a:r>
          </a:p>
          <a:p>
            <a:pPr algn="l" fontAlgn="auto">
              <a:spcAft>
                <a:spcPts val="0"/>
              </a:spcAft>
            </a:pPr>
            <a:r>
              <a:rPr lang="en-US" sz="1600" dirty="0">
                <a:solidFill>
                  <a:schemeClr val="tx2"/>
                </a:solidFill>
              </a:rPr>
              <a:t>o</a:t>
            </a:r>
            <a:r>
              <a:rPr lang="en-US" sz="1600" dirty="0" smtClean="0">
                <a:solidFill>
                  <a:schemeClr val="tx2"/>
                </a:solidFill>
              </a:rPr>
              <a:t>verlap up to 2*10</a:t>
            </a:r>
            <a:r>
              <a:rPr lang="en-US" sz="1600" baseline="30000" dirty="0" smtClean="0">
                <a:solidFill>
                  <a:schemeClr val="tx2"/>
                </a:solidFill>
              </a:rPr>
              <a:t>15</a:t>
            </a:r>
            <a:r>
              <a:rPr lang="en-US" sz="1600" dirty="0" smtClean="0">
                <a:solidFill>
                  <a:schemeClr val="tx2"/>
                </a:solidFill>
              </a:rPr>
              <a:t> </a:t>
            </a:r>
            <a:r>
              <a:rPr lang="en-US" sz="1600" dirty="0" err="1">
                <a:solidFill>
                  <a:schemeClr val="tx2"/>
                </a:solidFill>
              </a:rPr>
              <a:t>neq</a:t>
            </a:r>
            <a:r>
              <a:rPr lang="en-US" sz="1600" dirty="0">
                <a:solidFill>
                  <a:schemeClr val="tx2"/>
                </a:solidFill>
              </a:rPr>
              <a:t>/cm</a:t>
            </a:r>
            <a:r>
              <a:rPr lang="en-US" sz="1600" baseline="30000" dirty="0">
                <a:solidFill>
                  <a:schemeClr val="tx2"/>
                </a:solidFill>
              </a:rPr>
              <a:t>2 </a:t>
            </a:r>
            <a:r>
              <a:rPr lang="en-US" sz="1600" dirty="0" smtClean="0">
                <a:solidFill>
                  <a:schemeClr val="tx2"/>
                </a:solidFill>
              </a:rPr>
              <a:t>with measurements and agree for low-gain LGAD. </a:t>
            </a:r>
          </a:p>
          <a:p>
            <a:pPr algn="l" fontAlgn="auto">
              <a:spcAft>
                <a:spcPts val="0"/>
              </a:spcAft>
            </a:pPr>
            <a:endParaRPr lang="en-US" sz="1600" dirty="0" smtClean="0">
              <a:solidFill>
                <a:schemeClr val="tx2"/>
              </a:solidFill>
            </a:endParaRPr>
          </a:p>
          <a:p>
            <a:pPr algn="l" fontAlgn="auto">
              <a:spcAft>
                <a:spcPts val="0"/>
              </a:spcAft>
            </a:pPr>
            <a:r>
              <a:rPr lang="en-US" sz="1600" dirty="0">
                <a:solidFill>
                  <a:schemeClr val="tx2"/>
                </a:solidFill>
              </a:rPr>
              <a:t>A</a:t>
            </a:r>
            <a:r>
              <a:rPr lang="en-US" sz="1600" dirty="0" smtClean="0">
                <a:solidFill>
                  <a:schemeClr val="tx2"/>
                </a:solidFill>
              </a:rPr>
              <a:t>t a </a:t>
            </a:r>
            <a:r>
              <a:rPr lang="en-US" sz="1600" dirty="0" err="1" smtClean="0">
                <a:solidFill>
                  <a:schemeClr val="tx2"/>
                </a:solidFill>
              </a:rPr>
              <a:t>fluence</a:t>
            </a:r>
            <a:r>
              <a:rPr lang="en-US" sz="1600" dirty="0" smtClean="0">
                <a:solidFill>
                  <a:schemeClr val="tx2"/>
                </a:solidFill>
              </a:rPr>
              <a:t> of 4*10</a:t>
            </a:r>
            <a:r>
              <a:rPr lang="en-US" sz="1600" baseline="30000" dirty="0" smtClean="0">
                <a:solidFill>
                  <a:schemeClr val="tx2"/>
                </a:solidFill>
              </a:rPr>
              <a:t>15</a:t>
            </a:r>
            <a:r>
              <a:rPr lang="en-US" sz="1600" dirty="0" smtClean="0">
                <a:solidFill>
                  <a:schemeClr val="tx2"/>
                </a:solidFill>
              </a:rPr>
              <a:t> </a:t>
            </a:r>
            <a:r>
              <a:rPr lang="en-US" sz="1600" dirty="0" err="1" smtClean="0">
                <a:solidFill>
                  <a:schemeClr val="tx2"/>
                </a:solidFill>
              </a:rPr>
              <a:t>neq</a:t>
            </a:r>
            <a:r>
              <a:rPr lang="en-US" sz="1600" dirty="0" smtClean="0">
                <a:solidFill>
                  <a:schemeClr val="tx2"/>
                </a:solidFill>
              </a:rPr>
              <a:t>/cm</a:t>
            </a:r>
            <a:r>
              <a:rPr lang="en-US" sz="1600" baseline="30000" dirty="0" smtClean="0">
                <a:solidFill>
                  <a:schemeClr val="tx2"/>
                </a:solidFill>
              </a:rPr>
              <a:t>2</a:t>
            </a:r>
            <a:r>
              <a:rPr lang="en-US" sz="1600" dirty="0" smtClean="0">
                <a:solidFill>
                  <a:schemeClr val="tx2"/>
                </a:solidFill>
              </a:rPr>
              <a:t> </a:t>
            </a:r>
          </a:p>
          <a:p>
            <a:pPr algn="l" fontAlgn="auto">
              <a:spcAft>
                <a:spcPts val="0"/>
              </a:spcAft>
            </a:pPr>
            <a:r>
              <a:rPr lang="en-US" sz="1600" dirty="0" smtClean="0">
                <a:solidFill>
                  <a:schemeClr val="tx2"/>
                </a:solidFill>
              </a:rPr>
              <a:t>the </a:t>
            </a:r>
            <a:r>
              <a:rPr kumimoji="0" lang="en-US" altLang="en-US" sz="1600" dirty="0">
                <a:solidFill>
                  <a:schemeClr val="tx2"/>
                </a:solidFill>
              </a:rPr>
              <a:t>50 </a:t>
            </a:r>
            <a:r>
              <a:rPr kumimoji="0" lang="en-US" altLang="en-US" sz="1600" dirty="0" smtClean="0">
                <a:solidFill>
                  <a:schemeClr val="tx2"/>
                </a:solidFill>
              </a:rPr>
              <a:t>µm LGAD is predicted to </a:t>
            </a:r>
          </a:p>
          <a:p>
            <a:pPr algn="l" fontAlgn="auto">
              <a:spcAft>
                <a:spcPts val="0"/>
              </a:spcAft>
            </a:pPr>
            <a:r>
              <a:rPr kumimoji="0" lang="en-US" altLang="en-US" sz="1600" dirty="0" smtClean="0">
                <a:solidFill>
                  <a:schemeClr val="tx2"/>
                </a:solidFill>
              </a:rPr>
              <a:t>yield </a:t>
            </a:r>
            <a:r>
              <a:rPr kumimoji="0" lang="en-US" altLang="en-US" sz="1600" dirty="0">
                <a:solidFill>
                  <a:schemeClr val="tx2"/>
                </a:solidFill>
              </a:rPr>
              <a:t> </a:t>
            </a:r>
            <a:r>
              <a:rPr kumimoji="0" lang="en-US" altLang="en-US" sz="1600" dirty="0" smtClean="0">
                <a:solidFill>
                  <a:schemeClr val="tx2"/>
                </a:solidFill>
              </a:rPr>
              <a:t>&gt; 50% of the initial charge</a:t>
            </a:r>
            <a:r>
              <a:rPr kumimoji="0" lang="en-US" altLang="en-US" sz="1600" b="1" dirty="0" smtClean="0">
                <a:solidFill>
                  <a:schemeClr val="tx2"/>
                </a:solidFill>
              </a:rPr>
              <a:t>.</a:t>
            </a:r>
            <a:endParaRPr lang="en-US" sz="1600" b="1" dirty="0">
              <a:solidFill>
                <a:schemeClr val="tx2"/>
              </a:solidFill>
            </a:endParaRPr>
          </a:p>
        </p:txBody>
      </p:sp>
    </p:spTree>
    <p:extLst>
      <p:ext uri="{BB962C8B-B14F-4D97-AF65-F5344CB8AC3E}">
        <p14:creationId xmlns:p14="http://schemas.microsoft.com/office/powerpoint/2010/main" val="119181393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lgn="l"/>
            <a:fld id="{D42BACD5-DBBC-4041-9454-70A8D25A0F7B}" type="slidenum">
              <a:rPr lang="en-US" smtClean="0">
                <a:solidFill>
                  <a:srgbClr val="4F81BD"/>
                </a:solidFill>
              </a:rPr>
              <a:pPr algn="l"/>
              <a:t>19</a:t>
            </a:fld>
            <a:endParaRPr lang="en-US" dirty="0">
              <a:solidFill>
                <a:srgbClr val="4F81BD"/>
              </a:solidFill>
            </a:endParaRPr>
          </a:p>
        </p:txBody>
      </p:sp>
      <p:sp>
        <p:nvSpPr>
          <p:cNvPr id="3" name="Footer Placeholder 2"/>
          <p:cNvSpPr>
            <a:spLocks noGrp="1"/>
          </p:cNvSpPr>
          <p:nvPr>
            <p:ph type="ftr" sz="quarter" idx="14"/>
          </p:nvPr>
        </p:nvSpPr>
        <p:spPr/>
        <p:txBody>
          <a:bodyPr/>
          <a:lstStyle/>
          <a:p>
            <a:r>
              <a:rPr lang="en-US" smtClean="0"/>
              <a:t>Hartmut F.-W. Sadrozinski, Ultra-Fast Silicon Detectors. CPAD</a:t>
            </a:r>
            <a:endParaRPr lang="en-US" dirty="0"/>
          </a:p>
        </p:txBody>
      </p:sp>
      <p:sp>
        <p:nvSpPr>
          <p:cNvPr id="6" name="Text Placeholder 5"/>
          <p:cNvSpPr>
            <a:spLocks noGrp="1"/>
          </p:cNvSpPr>
          <p:nvPr>
            <p:ph type="body" sz="quarter" idx="15"/>
          </p:nvPr>
        </p:nvSpPr>
        <p:spPr>
          <a:xfrm>
            <a:off x="283183" y="0"/>
            <a:ext cx="8860817" cy="641762"/>
          </a:xfrm>
        </p:spPr>
        <p:txBody>
          <a:bodyPr>
            <a:normAutofit/>
          </a:bodyPr>
          <a:lstStyle/>
          <a:p>
            <a:r>
              <a:rPr lang="en-US" sz="2800" b="1" dirty="0" smtClean="0">
                <a:solidFill>
                  <a:schemeClr val="tx2"/>
                </a:solidFill>
                <a:latin typeface="Arial" panose="020B0604020202020204" pitchFamily="34" charset="0"/>
                <a:cs typeface="Arial" panose="020B0604020202020204" pitchFamily="34" charset="0"/>
              </a:rPr>
              <a:t>Segmented LGAD I: Pixels/Strips</a:t>
            </a:r>
            <a:endParaRPr lang="en-US" sz="2800" b="1" dirty="0">
              <a:solidFill>
                <a:schemeClr val="tx2"/>
              </a:solidFill>
              <a:latin typeface="Arial" panose="020B0604020202020204" pitchFamily="34" charset="0"/>
              <a:cs typeface="Arial" panose="020B0604020202020204" pitchFamily="34" charset="0"/>
            </a:endParaRPr>
          </a:p>
        </p:txBody>
      </p:sp>
      <p:sp>
        <p:nvSpPr>
          <p:cNvPr id="22" name="Rectangle 4"/>
          <p:cNvSpPr>
            <a:spLocks noChangeArrowheads="1"/>
          </p:cNvSpPr>
          <p:nvPr/>
        </p:nvSpPr>
        <p:spPr bwMode="auto">
          <a:xfrm>
            <a:off x="6346825" y="4624388"/>
            <a:ext cx="1841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kumimoji="0" lang="en-US" altLang="en-US" sz="1800">
              <a:latin typeface="Times New Roman" pitchFamily="18" charset="0"/>
            </a:endParaRPr>
          </a:p>
          <a:p>
            <a:endParaRPr kumimoji="0" lang="en-US" altLang="en-US" sz="1800">
              <a:latin typeface="Times New Roman" pitchFamily="18" charset="0"/>
            </a:endParaRPr>
          </a:p>
        </p:txBody>
      </p:sp>
      <p:sp>
        <p:nvSpPr>
          <p:cNvPr id="2" name="Rectangle 1"/>
          <p:cNvSpPr/>
          <p:nvPr/>
        </p:nvSpPr>
        <p:spPr>
          <a:xfrm>
            <a:off x="534037" y="762000"/>
            <a:ext cx="8228963" cy="646331"/>
          </a:xfrm>
          <a:prstGeom prst="rect">
            <a:avLst/>
          </a:prstGeom>
        </p:spPr>
        <p:txBody>
          <a:bodyPr wrap="square">
            <a:spAutoFit/>
          </a:bodyPr>
          <a:lstStyle/>
          <a:p>
            <a:pPr algn="l"/>
            <a:r>
              <a:rPr lang="en-US" dirty="0" smtClean="0">
                <a:solidFill>
                  <a:schemeClr val="tx2"/>
                </a:solidFill>
              </a:rPr>
              <a:t>Electrode </a:t>
            </a:r>
            <a:r>
              <a:rPr lang="en-US" dirty="0">
                <a:solidFill>
                  <a:schemeClr val="tx2"/>
                </a:solidFill>
              </a:rPr>
              <a:t>segmentation makes the E field very non uniform, and therefore ruins the gain and  timing properties of the </a:t>
            </a:r>
            <a:r>
              <a:rPr lang="en-US" dirty="0" smtClean="0">
                <a:solidFill>
                  <a:schemeClr val="tx2"/>
                </a:solidFill>
              </a:rPr>
              <a:t>sensor</a:t>
            </a:r>
            <a:endParaRPr lang="en-US" dirty="0">
              <a:solidFill>
                <a:schemeClr val="tx2"/>
              </a:solidFill>
            </a:endParaRPr>
          </a:p>
        </p:txBody>
      </p:sp>
      <p:grpSp>
        <p:nvGrpSpPr>
          <p:cNvPr id="5" name="Group 4"/>
          <p:cNvGrpSpPr/>
          <p:nvPr/>
        </p:nvGrpSpPr>
        <p:grpSpPr>
          <a:xfrm>
            <a:off x="730121" y="1600200"/>
            <a:ext cx="5518280" cy="1722754"/>
            <a:chOff x="640599" y="1958994"/>
            <a:chExt cx="7956240" cy="2483862"/>
          </a:xfrm>
        </p:grpSpPr>
        <p:pic>
          <p:nvPicPr>
            <p:cNvPr id="8" name="Picture 7"/>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276035" y="1990759"/>
              <a:ext cx="3320804" cy="2452097"/>
            </a:xfrm>
            <a:prstGeom prst="rect">
              <a:avLst/>
            </a:prstGeom>
          </p:spPr>
        </p:pic>
        <p:sp>
          <p:nvSpPr>
            <p:cNvPr id="9" name="Down Arrow 8"/>
            <p:cNvSpPr/>
            <p:nvPr/>
          </p:nvSpPr>
          <p:spPr>
            <a:xfrm rot="16200000">
              <a:off x="4508012" y="2392417"/>
              <a:ext cx="326314" cy="1195514"/>
            </a:xfrm>
            <a:prstGeom prst="downArrow">
              <a:avLst>
                <a:gd name="adj1" fmla="val 50000"/>
                <a:gd name="adj2" fmla="val 47676"/>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40599" y="1958994"/>
              <a:ext cx="3331661" cy="2463336"/>
            </a:xfrm>
            <a:prstGeom prst="rect">
              <a:avLst/>
            </a:prstGeom>
          </p:spPr>
        </p:pic>
      </p:grpSp>
      <p:sp>
        <p:nvSpPr>
          <p:cNvPr id="11" name="TextBox 10"/>
          <p:cNvSpPr txBox="1"/>
          <p:nvPr/>
        </p:nvSpPr>
        <p:spPr>
          <a:xfrm>
            <a:off x="6673705" y="2003748"/>
            <a:ext cx="1885453" cy="623312"/>
          </a:xfrm>
          <a:prstGeom prst="rect">
            <a:avLst/>
          </a:prstGeom>
          <a:noFill/>
        </p:spPr>
        <p:txBody>
          <a:bodyPr wrap="none" rtlCol="0">
            <a:spAutoFit/>
          </a:bodyPr>
          <a:lstStyle/>
          <a:p>
            <a:pPr>
              <a:lnSpc>
                <a:spcPct val="130000"/>
              </a:lnSpc>
            </a:pPr>
            <a:r>
              <a:rPr lang="en-US" sz="1400" b="1" dirty="0" smtClean="0">
                <a:solidFill>
                  <a:srgbClr val="800000"/>
                </a:solidFill>
              </a:rPr>
              <a:t>Non uniform E field </a:t>
            </a:r>
          </a:p>
          <a:p>
            <a:pPr>
              <a:lnSpc>
                <a:spcPct val="130000"/>
              </a:lnSpc>
            </a:pPr>
            <a:r>
              <a:rPr lang="en-US" sz="1400" b="1" dirty="0" smtClean="0">
                <a:solidFill>
                  <a:srgbClr val="800000"/>
                </a:solidFill>
              </a:rPr>
              <a:t>and Weighting field</a:t>
            </a:r>
          </a:p>
        </p:txBody>
      </p:sp>
      <p:sp>
        <p:nvSpPr>
          <p:cNvPr id="13" name="TextBox 12"/>
          <p:cNvSpPr txBox="1"/>
          <p:nvPr/>
        </p:nvSpPr>
        <p:spPr>
          <a:xfrm>
            <a:off x="559437" y="5791200"/>
            <a:ext cx="7999721" cy="646331"/>
          </a:xfrm>
          <a:prstGeom prst="rect">
            <a:avLst/>
          </a:prstGeom>
          <a:noFill/>
          <a:ln>
            <a:noFill/>
          </a:ln>
        </p:spPr>
        <p:txBody>
          <a:bodyPr wrap="square" rtlCol="0">
            <a:spAutoFit/>
          </a:bodyPr>
          <a:lstStyle/>
          <a:p>
            <a:pPr marL="342900" indent="-342900" algn="l">
              <a:buAutoNum type="arabicPeriod"/>
            </a:pPr>
            <a:r>
              <a:rPr lang="en-US" dirty="0" smtClean="0">
                <a:solidFill>
                  <a:schemeClr val="tx2"/>
                </a:solidFill>
              </a:rPr>
              <a:t>Separation </a:t>
            </a:r>
            <a:r>
              <a:rPr lang="en-US" dirty="0">
                <a:solidFill>
                  <a:schemeClr val="tx2"/>
                </a:solidFill>
              </a:rPr>
              <a:t>Timing and segmentation leads to p-on-p LGAD</a:t>
            </a:r>
          </a:p>
          <a:p>
            <a:pPr marL="342900" indent="-342900" algn="l">
              <a:buAutoNum type="arabicPeriod"/>
            </a:pPr>
            <a:r>
              <a:rPr lang="en-US" dirty="0">
                <a:solidFill>
                  <a:schemeClr val="tx2"/>
                </a:solidFill>
              </a:rPr>
              <a:t>Un-segmented gain layer </a:t>
            </a:r>
            <a:r>
              <a:rPr lang="en-US" dirty="0" smtClean="0">
                <a:solidFill>
                  <a:schemeClr val="tx2"/>
                </a:solidFill>
              </a:rPr>
              <a:t>(resistive sheet) with </a:t>
            </a:r>
            <a:r>
              <a:rPr lang="en-US" dirty="0">
                <a:solidFill>
                  <a:schemeClr val="tx2"/>
                </a:solidFill>
              </a:rPr>
              <a:t>AC </a:t>
            </a:r>
            <a:r>
              <a:rPr lang="en-US" dirty="0" smtClean="0">
                <a:solidFill>
                  <a:schemeClr val="tx2"/>
                </a:solidFill>
              </a:rPr>
              <a:t>coupling</a:t>
            </a:r>
            <a:endParaRPr lang="en-US" dirty="0">
              <a:solidFill>
                <a:schemeClr val="tx2"/>
              </a:solidFill>
            </a:endParaRPr>
          </a:p>
        </p:txBody>
      </p:sp>
      <p:pic>
        <p:nvPicPr>
          <p:cNvPr id="1229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799" y="3864859"/>
            <a:ext cx="5562601" cy="17739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extBox 13"/>
          <p:cNvSpPr txBox="1"/>
          <p:nvPr/>
        </p:nvSpPr>
        <p:spPr>
          <a:xfrm>
            <a:off x="6438900" y="4285547"/>
            <a:ext cx="2496196" cy="932563"/>
          </a:xfrm>
          <a:prstGeom prst="rect">
            <a:avLst/>
          </a:prstGeom>
          <a:noFill/>
        </p:spPr>
        <p:txBody>
          <a:bodyPr wrap="none" rtlCol="0">
            <a:spAutoFit/>
          </a:bodyPr>
          <a:lstStyle/>
          <a:p>
            <a:pPr marL="0" marR="0" lvl="0" indent="0" algn="l" defTabSz="914400" eaLnBrk="1" fontAlgn="auto" latinLnBrk="0" hangingPunct="1">
              <a:lnSpc>
                <a:spcPct val="13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srgbClr val="800000"/>
                </a:solidFill>
                <a:effectLst/>
                <a:uLnTx/>
                <a:uFillTx/>
              </a:rPr>
              <a:t>Reversed–LGAD design</a:t>
            </a:r>
            <a:r>
              <a:rPr kumimoji="0" lang="en-US" sz="1400" b="0" i="0" u="none" strike="noStrike" kern="0" cap="none" spc="0" normalizeH="0" baseline="0" noProof="0" dirty="0" smtClean="0">
                <a:ln>
                  <a:noFill/>
                </a:ln>
                <a:solidFill>
                  <a:srgbClr val="800000"/>
                </a:solidFill>
                <a:effectLst/>
                <a:uLnTx/>
                <a:uFillTx/>
              </a:rPr>
              <a:t>: </a:t>
            </a:r>
          </a:p>
          <a:p>
            <a:pPr marL="0" marR="0" lvl="0" indent="0" algn="l" defTabSz="914400" eaLnBrk="1" fontAlgn="auto" latinLnBrk="0" hangingPunct="1">
              <a:lnSpc>
                <a:spcPct val="13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srgbClr val="800000"/>
                </a:solidFill>
                <a:effectLst/>
                <a:uLnTx/>
                <a:uFillTx/>
              </a:rPr>
              <a:t>the gain is on the opposite </a:t>
            </a:r>
          </a:p>
          <a:p>
            <a:pPr marL="0" marR="0" lvl="0" indent="0" algn="l" defTabSz="914400" eaLnBrk="1" fontAlgn="auto" latinLnBrk="0" hangingPunct="1">
              <a:lnSpc>
                <a:spcPct val="13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srgbClr val="800000"/>
                </a:solidFill>
                <a:effectLst/>
                <a:uLnTx/>
                <a:uFillTx/>
              </a:rPr>
              <a:t>side of the read-out </a:t>
            </a:r>
          </a:p>
        </p:txBody>
      </p:sp>
      <p:sp>
        <p:nvSpPr>
          <p:cNvPr id="15" name="TextBox 14"/>
          <p:cNvSpPr txBox="1"/>
          <p:nvPr/>
        </p:nvSpPr>
        <p:spPr>
          <a:xfrm>
            <a:off x="534037" y="3177695"/>
            <a:ext cx="7999721" cy="775084"/>
          </a:xfrm>
          <a:prstGeom prst="rect">
            <a:avLst/>
          </a:prstGeom>
          <a:noFill/>
          <a:ln>
            <a:noFill/>
          </a:ln>
        </p:spPr>
        <p:txBody>
          <a:bodyPr wrap="square" rtlCol="0">
            <a:spAutoFit/>
          </a:bodyPr>
          <a:lstStyle/>
          <a:p>
            <a:pPr algn="l">
              <a:lnSpc>
                <a:spcPct val="130000"/>
              </a:lnSpc>
            </a:pPr>
            <a:r>
              <a:rPr lang="en-US" dirty="0" smtClean="0">
                <a:solidFill>
                  <a:schemeClr val="tx2"/>
                </a:solidFill>
                <a:sym typeface="Wingdings"/>
              </a:rPr>
              <a:t>We need to find a design that produces very uniform E field, while allowing electrode segmentation.</a:t>
            </a:r>
          </a:p>
        </p:txBody>
      </p:sp>
      <p:sp>
        <p:nvSpPr>
          <p:cNvPr id="16" name="TextBox 78"/>
          <p:cNvSpPr txBox="1">
            <a:spLocks noChangeArrowheads="1"/>
          </p:cNvSpPr>
          <p:nvPr/>
        </p:nvSpPr>
        <p:spPr bwMode="auto">
          <a:xfrm>
            <a:off x="2286000" y="6561109"/>
            <a:ext cx="59944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FA00FA"/>
                </a:solidFill>
                <a:latin typeface="Times New Roman" pitchFamily="18" charset="0"/>
                <a:ea typeface="MS PGothic" pitchFamily="34" charset="-128"/>
              </a:defRPr>
            </a:lvl1pPr>
            <a:lvl2pPr marL="742950" indent="-285750">
              <a:defRPr sz="2400">
                <a:solidFill>
                  <a:srgbClr val="FA00FA"/>
                </a:solidFill>
                <a:latin typeface="Times New Roman" pitchFamily="18" charset="0"/>
                <a:ea typeface="MS PGothic" pitchFamily="34" charset="-128"/>
              </a:defRPr>
            </a:lvl2pPr>
            <a:lvl3pPr marL="1143000" indent="-228600">
              <a:defRPr sz="2400">
                <a:solidFill>
                  <a:srgbClr val="FA00FA"/>
                </a:solidFill>
                <a:latin typeface="Times New Roman" pitchFamily="18" charset="0"/>
                <a:ea typeface="MS PGothic" pitchFamily="34" charset="-128"/>
              </a:defRPr>
            </a:lvl3pPr>
            <a:lvl4pPr marL="1600200" indent="-228600">
              <a:defRPr sz="2400">
                <a:solidFill>
                  <a:srgbClr val="FA00FA"/>
                </a:solidFill>
                <a:latin typeface="Times New Roman" pitchFamily="18" charset="0"/>
                <a:ea typeface="MS PGothic" pitchFamily="34" charset="-128"/>
              </a:defRPr>
            </a:lvl4pPr>
            <a:lvl5pPr marL="2057400" indent="-228600">
              <a:defRPr sz="2400">
                <a:solidFill>
                  <a:srgbClr val="FA00FA"/>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rgbClr val="FA00FA"/>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rgbClr val="FA00FA"/>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rgbClr val="FA00FA"/>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rgbClr val="FA00FA"/>
                </a:solidFill>
                <a:latin typeface="Times New Roman" pitchFamily="18" charset="0"/>
                <a:ea typeface="MS PGothic" pitchFamily="34" charset="-128"/>
              </a:defRPr>
            </a:lvl9pPr>
          </a:lstStyle>
          <a:p>
            <a:r>
              <a:rPr lang="en-US" altLang="en-US" sz="1200" dirty="0" smtClean="0">
                <a:solidFill>
                  <a:schemeClr val="tx1"/>
                </a:solidFill>
                <a:latin typeface="+mn-lt"/>
              </a:rPr>
              <a:t>G</a:t>
            </a:r>
            <a:r>
              <a:rPr lang="en-US" altLang="en-US" sz="1200" dirty="0">
                <a:solidFill>
                  <a:schemeClr val="tx1"/>
                </a:solidFill>
                <a:latin typeface="+mn-lt"/>
              </a:rPr>
              <a:t>.-F. </a:t>
            </a:r>
            <a:r>
              <a:rPr lang="en-US" altLang="en-US" sz="1200" dirty="0" err="1">
                <a:solidFill>
                  <a:schemeClr val="tx1"/>
                </a:solidFill>
                <a:latin typeface="+mn-lt"/>
              </a:rPr>
              <a:t>Dalla</a:t>
            </a:r>
            <a:r>
              <a:rPr lang="en-US" altLang="en-US" sz="1200" dirty="0">
                <a:solidFill>
                  <a:schemeClr val="tx1"/>
                </a:solidFill>
                <a:latin typeface="+mn-lt"/>
              </a:rPr>
              <a:t> Betta, et al., </a:t>
            </a:r>
            <a:r>
              <a:rPr lang="en-US" sz="1200" dirty="0" err="1">
                <a:solidFill>
                  <a:schemeClr val="tx1"/>
                </a:solidFill>
                <a:latin typeface="+mn-lt"/>
              </a:rPr>
              <a:t>Nucl</a:t>
            </a:r>
            <a:r>
              <a:rPr lang="en-US" sz="1200" dirty="0">
                <a:solidFill>
                  <a:schemeClr val="tx1"/>
                </a:solidFill>
                <a:latin typeface="+mn-lt"/>
              </a:rPr>
              <a:t>. </a:t>
            </a:r>
            <a:r>
              <a:rPr lang="en-US" sz="1200" dirty="0" err="1">
                <a:solidFill>
                  <a:schemeClr val="tx1"/>
                </a:solidFill>
                <a:latin typeface="+mn-lt"/>
              </a:rPr>
              <a:t>Instrum</a:t>
            </a:r>
            <a:r>
              <a:rPr lang="en-US" sz="1200" dirty="0">
                <a:solidFill>
                  <a:schemeClr val="tx1"/>
                </a:solidFill>
                <a:latin typeface="+mn-lt"/>
              </a:rPr>
              <a:t>. Meth. A796 (2015) 154</a:t>
            </a:r>
          </a:p>
        </p:txBody>
      </p:sp>
    </p:spTree>
    <p:extLst>
      <p:ext uri="{BB962C8B-B14F-4D97-AF65-F5344CB8AC3E}">
        <p14:creationId xmlns:p14="http://schemas.microsoft.com/office/powerpoint/2010/main" val="32157684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lgn="l"/>
            <a:fld id="{D42BACD5-DBBC-4041-9454-70A8D25A0F7B}" type="slidenum">
              <a:rPr lang="en-US" smtClean="0">
                <a:solidFill>
                  <a:srgbClr val="4F81BD"/>
                </a:solidFill>
              </a:rPr>
              <a:pPr algn="l"/>
              <a:t>2</a:t>
            </a:fld>
            <a:endParaRPr lang="en-US" dirty="0">
              <a:solidFill>
                <a:srgbClr val="4F81BD"/>
              </a:solidFill>
            </a:endParaRPr>
          </a:p>
        </p:txBody>
      </p:sp>
      <p:sp>
        <p:nvSpPr>
          <p:cNvPr id="3" name="Footer Placeholder 2"/>
          <p:cNvSpPr>
            <a:spLocks noGrp="1"/>
          </p:cNvSpPr>
          <p:nvPr>
            <p:ph type="ftr" sz="quarter" idx="14"/>
          </p:nvPr>
        </p:nvSpPr>
        <p:spPr/>
        <p:txBody>
          <a:bodyPr/>
          <a:lstStyle/>
          <a:p>
            <a:r>
              <a:rPr lang="en-US" dirty="0" smtClean="0"/>
              <a:t>Hartmut F.-W. Sadrozinski, Ultra-Fast Silicon Detectors. CPAD</a:t>
            </a:r>
            <a:endParaRPr lang="en-US" dirty="0"/>
          </a:p>
        </p:txBody>
      </p:sp>
      <p:sp>
        <p:nvSpPr>
          <p:cNvPr id="6" name="Text Placeholder 5"/>
          <p:cNvSpPr>
            <a:spLocks noGrp="1"/>
          </p:cNvSpPr>
          <p:nvPr>
            <p:ph type="body" sz="quarter" idx="15"/>
          </p:nvPr>
        </p:nvSpPr>
        <p:spPr>
          <a:xfrm>
            <a:off x="283183" y="0"/>
            <a:ext cx="8860817" cy="641762"/>
          </a:xfrm>
        </p:spPr>
        <p:txBody>
          <a:bodyPr>
            <a:normAutofit/>
          </a:bodyPr>
          <a:lstStyle/>
          <a:p>
            <a:r>
              <a:rPr lang="en-US" sz="2800" b="1" dirty="0" smtClean="0">
                <a:solidFill>
                  <a:schemeClr val="tx2"/>
                </a:solidFill>
                <a:latin typeface="Arial" panose="020B0604020202020204" pitchFamily="34" charset="0"/>
                <a:cs typeface="Arial" panose="020B0604020202020204" pitchFamily="34" charset="0"/>
              </a:rPr>
              <a:t>Ultra-Fast Silicon Detectors (UFSD)</a:t>
            </a:r>
            <a:endParaRPr lang="en-US" sz="2800" b="1" dirty="0">
              <a:solidFill>
                <a:schemeClr val="tx2"/>
              </a:solidFill>
              <a:latin typeface="Arial" panose="020B0604020202020204" pitchFamily="34" charset="0"/>
              <a:cs typeface="Arial" panose="020B0604020202020204" pitchFamily="34" charset="0"/>
            </a:endParaRPr>
          </a:p>
        </p:txBody>
      </p:sp>
      <p:sp>
        <p:nvSpPr>
          <p:cNvPr id="22" name="Rectangle 4"/>
          <p:cNvSpPr>
            <a:spLocks noChangeArrowheads="1"/>
          </p:cNvSpPr>
          <p:nvPr/>
        </p:nvSpPr>
        <p:spPr bwMode="auto">
          <a:xfrm>
            <a:off x="6346825" y="4624388"/>
            <a:ext cx="1841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kumimoji="0" lang="en-US" altLang="en-US" sz="1800" dirty="0">
              <a:latin typeface="Times New Roman" pitchFamily="18" charset="0"/>
            </a:endParaRPr>
          </a:p>
          <a:p>
            <a:endParaRPr kumimoji="0" lang="en-US" altLang="en-US" sz="1800" dirty="0">
              <a:latin typeface="Times New Roman" pitchFamily="18" charset="0"/>
            </a:endParaRPr>
          </a:p>
        </p:txBody>
      </p:sp>
      <p:sp>
        <p:nvSpPr>
          <p:cNvPr id="2" name="Rectangle 1"/>
          <p:cNvSpPr/>
          <p:nvPr/>
        </p:nvSpPr>
        <p:spPr>
          <a:xfrm>
            <a:off x="533400" y="914400"/>
            <a:ext cx="8293100" cy="5386090"/>
          </a:xfrm>
          <a:prstGeom prst="rect">
            <a:avLst/>
          </a:prstGeom>
        </p:spPr>
        <p:txBody>
          <a:bodyPr wrap="square">
            <a:spAutoFit/>
          </a:bodyPr>
          <a:lstStyle/>
          <a:p>
            <a:pPr algn="l"/>
            <a:r>
              <a:rPr lang="en-US" dirty="0" smtClean="0">
                <a:solidFill>
                  <a:schemeClr val="tx2"/>
                </a:solidFill>
              </a:rPr>
              <a:t>Since 2012, we have been developing </a:t>
            </a:r>
            <a:r>
              <a:rPr lang="en-US" dirty="0">
                <a:solidFill>
                  <a:schemeClr val="tx2"/>
                </a:solidFill>
              </a:rPr>
              <a:t>a new type of sensor and its associated readout electronics, called an ultra-fast silicon detector (UFSD</a:t>
            </a:r>
            <a:r>
              <a:rPr lang="en-US" dirty="0" smtClean="0">
                <a:solidFill>
                  <a:schemeClr val="tx2"/>
                </a:solidFill>
              </a:rPr>
              <a:t>), </a:t>
            </a:r>
            <a:r>
              <a:rPr lang="en-US" dirty="0">
                <a:solidFill>
                  <a:schemeClr val="tx2"/>
                </a:solidFill>
              </a:rPr>
              <a:t>allowing detection of charged particles over large areas, with very high data rates, and very high spatial precision and time resolution.  </a:t>
            </a:r>
            <a:endParaRPr lang="en-US" dirty="0" smtClean="0">
              <a:solidFill>
                <a:schemeClr val="tx2"/>
              </a:solidFill>
            </a:endParaRPr>
          </a:p>
          <a:p>
            <a:pPr algn="l"/>
            <a:endParaRPr lang="en-US" dirty="0" smtClean="0">
              <a:solidFill>
                <a:schemeClr val="tx2"/>
              </a:solidFill>
            </a:endParaRPr>
          </a:p>
          <a:p>
            <a:pPr algn="l"/>
            <a:r>
              <a:rPr lang="en-US" dirty="0" smtClean="0">
                <a:solidFill>
                  <a:schemeClr val="tx2"/>
                </a:solidFill>
              </a:rPr>
              <a:t>The </a:t>
            </a:r>
            <a:r>
              <a:rPr lang="en-US" dirty="0">
                <a:solidFill>
                  <a:schemeClr val="tx2"/>
                </a:solidFill>
              </a:rPr>
              <a:t>sensor is based on </a:t>
            </a:r>
            <a:r>
              <a:rPr lang="en-US" dirty="0" smtClean="0">
                <a:solidFill>
                  <a:schemeClr val="tx2"/>
                </a:solidFill>
              </a:rPr>
              <a:t>a silicon detector (Low-gain avalanche detector = LGAD) with </a:t>
            </a:r>
            <a:r>
              <a:rPr lang="en-US" dirty="0">
                <a:solidFill>
                  <a:schemeClr val="tx2"/>
                </a:solidFill>
              </a:rPr>
              <a:t>a new implantation scheme during the sensor fabrication to achieve </a:t>
            </a:r>
            <a:r>
              <a:rPr lang="en-US" dirty="0" smtClean="0">
                <a:solidFill>
                  <a:schemeClr val="tx2"/>
                </a:solidFill>
              </a:rPr>
              <a:t>internal gain </a:t>
            </a:r>
            <a:r>
              <a:rPr lang="en-US" dirty="0">
                <a:solidFill>
                  <a:schemeClr val="tx2"/>
                </a:solidFill>
              </a:rPr>
              <a:t>without electrical breakdown</a:t>
            </a:r>
            <a:r>
              <a:rPr lang="en-US" dirty="0" smtClean="0">
                <a:solidFill>
                  <a:schemeClr val="tx2"/>
                </a:solidFill>
              </a:rPr>
              <a:t>. </a:t>
            </a:r>
            <a:r>
              <a:rPr lang="en-US" dirty="0">
                <a:solidFill>
                  <a:schemeClr val="tx2"/>
                </a:solidFill>
              </a:rPr>
              <a:t>It allows an improvement of the time measurement for large area detector arrays by about a factor of 1000 from ~ 10 </a:t>
            </a:r>
            <a:r>
              <a:rPr lang="en-US" dirty="0" err="1">
                <a:solidFill>
                  <a:schemeClr val="tx2"/>
                </a:solidFill>
              </a:rPr>
              <a:t>nano</a:t>
            </a:r>
            <a:r>
              <a:rPr lang="en-US" dirty="0">
                <a:solidFill>
                  <a:schemeClr val="tx2"/>
                </a:solidFill>
              </a:rPr>
              <a:t>-seconds to ~ 10 pico-seconds. </a:t>
            </a:r>
            <a:endParaRPr lang="en-US" dirty="0" smtClean="0">
              <a:solidFill>
                <a:schemeClr val="tx2"/>
              </a:solidFill>
            </a:endParaRPr>
          </a:p>
          <a:p>
            <a:pPr algn="l"/>
            <a:endParaRPr lang="en-US" dirty="0">
              <a:solidFill>
                <a:schemeClr val="tx2"/>
              </a:solidFill>
            </a:endParaRPr>
          </a:p>
          <a:p>
            <a:pPr algn="l"/>
            <a:r>
              <a:rPr lang="en-US" dirty="0" smtClean="0">
                <a:solidFill>
                  <a:schemeClr val="tx2"/>
                </a:solidFill>
              </a:rPr>
              <a:t>We expect profound impact in many fields where the timing of charged particles is important.</a:t>
            </a:r>
            <a:r>
              <a:rPr lang="en-US" dirty="0">
                <a:solidFill>
                  <a:schemeClr val="tx2"/>
                </a:solidFill>
              </a:rPr>
              <a:t> </a:t>
            </a:r>
            <a:endParaRPr lang="en-US" dirty="0" smtClean="0">
              <a:solidFill>
                <a:schemeClr val="tx2"/>
              </a:solidFill>
            </a:endParaRPr>
          </a:p>
          <a:p>
            <a:pPr algn="l"/>
            <a:r>
              <a:rPr lang="en-US" sz="1400" dirty="0" smtClean="0">
                <a:solidFill>
                  <a:schemeClr val="tx2"/>
                </a:solidFill>
              </a:rPr>
              <a:t>To name a few:</a:t>
            </a:r>
          </a:p>
          <a:p>
            <a:pPr algn="l"/>
            <a:r>
              <a:rPr lang="en-US" sz="1600" b="1" dirty="0" smtClean="0">
                <a:solidFill>
                  <a:schemeClr val="tx2"/>
                </a:solidFill>
              </a:rPr>
              <a:t>Tracking</a:t>
            </a:r>
            <a:r>
              <a:rPr lang="en-US" sz="1600" b="1" dirty="0">
                <a:solidFill>
                  <a:schemeClr val="tx2"/>
                </a:solidFill>
              </a:rPr>
              <a:t>:</a:t>
            </a:r>
            <a:r>
              <a:rPr lang="en-US" sz="1600" dirty="0">
                <a:solidFill>
                  <a:schemeClr val="tx2"/>
                </a:solidFill>
              </a:rPr>
              <a:t> </a:t>
            </a:r>
            <a:r>
              <a:rPr lang="en-US" sz="1600" dirty="0" smtClean="0">
                <a:solidFill>
                  <a:schemeClr val="tx2"/>
                </a:solidFill>
              </a:rPr>
              <a:t>Reduction of </a:t>
            </a:r>
            <a:r>
              <a:rPr lang="en-US" sz="1600" dirty="0">
                <a:solidFill>
                  <a:schemeClr val="tx2"/>
                </a:solidFill>
              </a:rPr>
              <a:t>random </a:t>
            </a:r>
            <a:r>
              <a:rPr lang="en-US" sz="1600" dirty="0" smtClean="0">
                <a:solidFill>
                  <a:schemeClr val="tx2"/>
                </a:solidFill>
              </a:rPr>
              <a:t>coincidences, by adding </a:t>
            </a:r>
            <a:r>
              <a:rPr lang="en-US" sz="1600" dirty="0">
                <a:solidFill>
                  <a:schemeClr val="tx2"/>
                </a:solidFill>
              </a:rPr>
              <a:t>a 4th dimension (time</a:t>
            </a:r>
            <a:r>
              <a:rPr lang="en-US" sz="1600" dirty="0" smtClean="0">
                <a:solidFill>
                  <a:schemeClr val="tx2"/>
                </a:solidFill>
              </a:rPr>
              <a:t>).</a:t>
            </a:r>
            <a:endParaRPr lang="en-US" sz="1600" dirty="0">
              <a:solidFill>
                <a:schemeClr val="tx2"/>
              </a:solidFill>
            </a:endParaRPr>
          </a:p>
          <a:p>
            <a:pPr algn="l"/>
            <a:r>
              <a:rPr lang="en-US" sz="1600" b="1" dirty="0" smtClean="0">
                <a:solidFill>
                  <a:schemeClr val="tx2"/>
                </a:solidFill>
              </a:rPr>
              <a:t>Vertex </a:t>
            </a:r>
            <a:r>
              <a:rPr lang="en-US" sz="1600" b="1" dirty="0">
                <a:solidFill>
                  <a:schemeClr val="tx2"/>
                </a:solidFill>
              </a:rPr>
              <a:t>Locator: </a:t>
            </a:r>
            <a:r>
              <a:rPr lang="en-US" sz="1600" dirty="0">
                <a:solidFill>
                  <a:schemeClr val="tx2"/>
                </a:solidFill>
              </a:rPr>
              <a:t>Forward physics in </a:t>
            </a:r>
            <a:r>
              <a:rPr lang="en-US" sz="1600" dirty="0" smtClean="0">
                <a:solidFill>
                  <a:schemeClr val="tx2"/>
                </a:solidFill>
              </a:rPr>
              <a:t>AFP2</a:t>
            </a:r>
            <a:r>
              <a:rPr lang="en-US" sz="1600" dirty="0">
                <a:solidFill>
                  <a:schemeClr val="tx2"/>
                </a:solidFill>
              </a:rPr>
              <a:t>, HGTD (ATLAS</a:t>
            </a:r>
            <a:r>
              <a:rPr lang="en-US" sz="1600" dirty="0" smtClean="0">
                <a:solidFill>
                  <a:schemeClr val="tx2"/>
                </a:solidFill>
              </a:rPr>
              <a:t>), CT-PPS </a:t>
            </a:r>
            <a:r>
              <a:rPr lang="en-US" sz="1600" dirty="0">
                <a:solidFill>
                  <a:schemeClr val="tx2"/>
                </a:solidFill>
              </a:rPr>
              <a:t>(CMS)</a:t>
            </a:r>
          </a:p>
          <a:p>
            <a:pPr algn="l"/>
            <a:r>
              <a:rPr lang="en-US" sz="1600" b="1" dirty="0" smtClean="0">
                <a:solidFill>
                  <a:schemeClr val="tx2"/>
                </a:solidFill>
              </a:rPr>
              <a:t>Time </a:t>
            </a:r>
            <a:r>
              <a:rPr lang="en-US" sz="1600" b="1" dirty="0">
                <a:solidFill>
                  <a:schemeClr val="tx2"/>
                </a:solidFill>
              </a:rPr>
              <a:t>of Flight (</a:t>
            </a:r>
            <a:r>
              <a:rPr lang="en-US" sz="1600" b="1" dirty="0" err="1">
                <a:solidFill>
                  <a:schemeClr val="tx2"/>
                </a:solidFill>
              </a:rPr>
              <a:t>ToF</a:t>
            </a:r>
            <a:r>
              <a:rPr lang="en-US" sz="1600" b="1" dirty="0">
                <a:solidFill>
                  <a:schemeClr val="tx2"/>
                </a:solidFill>
              </a:rPr>
              <a:t>): </a:t>
            </a:r>
            <a:r>
              <a:rPr lang="en-US" sz="1600" dirty="0" smtClean="0">
                <a:solidFill>
                  <a:schemeClr val="tx2"/>
                </a:solidFill>
              </a:rPr>
              <a:t>Mass Spectroscopy, Particle ID, Remote Vision</a:t>
            </a:r>
          </a:p>
          <a:p>
            <a:pPr algn="l"/>
            <a:r>
              <a:rPr lang="en-US" sz="1600" b="1" dirty="0" smtClean="0">
                <a:solidFill>
                  <a:schemeClr val="tx2"/>
                </a:solidFill>
              </a:rPr>
              <a:t>Particle </a:t>
            </a:r>
            <a:r>
              <a:rPr lang="en-US" sz="1600" b="1" dirty="0">
                <a:solidFill>
                  <a:schemeClr val="tx2"/>
                </a:solidFill>
              </a:rPr>
              <a:t>counting</a:t>
            </a:r>
            <a:r>
              <a:rPr lang="en-US" sz="1600" dirty="0">
                <a:solidFill>
                  <a:schemeClr val="tx2"/>
                </a:solidFill>
              </a:rPr>
              <a:t>: </a:t>
            </a:r>
            <a:r>
              <a:rPr lang="en-US" sz="1600" dirty="0" smtClean="0">
                <a:solidFill>
                  <a:schemeClr val="tx2"/>
                </a:solidFill>
              </a:rPr>
              <a:t>Dose in hadron beams</a:t>
            </a:r>
          </a:p>
          <a:p>
            <a:pPr algn="l"/>
            <a:r>
              <a:rPr lang="en-US" sz="1600" b="1" dirty="0" smtClean="0">
                <a:solidFill>
                  <a:schemeClr val="tx2"/>
                </a:solidFill>
              </a:rPr>
              <a:t>Energy of low-energy protons: </a:t>
            </a:r>
            <a:r>
              <a:rPr lang="en-US" sz="1600" dirty="0" smtClean="0">
                <a:solidFill>
                  <a:schemeClr val="tx2"/>
                </a:solidFill>
              </a:rPr>
              <a:t>Proton CT </a:t>
            </a:r>
            <a:r>
              <a:rPr lang="en-US" sz="1600" b="1" dirty="0" smtClean="0">
                <a:solidFill>
                  <a:schemeClr val="tx2"/>
                </a:solidFill>
              </a:rPr>
              <a:t>(</a:t>
            </a:r>
            <a:r>
              <a:rPr lang="en-US" sz="1600" dirty="0" err="1" smtClean="0">
                <a:solidFill>
                  <a:schemeClr val="tx2"/>
                </a:solidFill>
              </a:rPr>
              <a:t>pCT</a:t>
            </a:r>
            <a:r>
              <a:rPr lang="en-US" sz="1600" dirty="0" smtClean="0">
                <a:solidFill>
                  <a:schemeClr val="tx2"/>
                </a:solidFill>
              </a:rPr>
              <a:t>)  and Interaction Vertex Imaging (IVI) in hadron therapy</a:t>
            </a:r>
            <a:endParaRPr lang="en-US" sz="1600" dirty="0">
              <a:solidFill>
                <a:schemeClr val="tx2"/>
              </a:solidFill>
            </a:endParaRPr>
          </a:p>
        </p:txBody>
      </p:sp>
      <p:sp>
        <p:nvSpPr>
          <p:cNvPr id="5" name="Rectangle 4"/>
          <p:cNvSpPr/>
          <p:nvPr/>
        </p:nvSpPr>
        <p:spPr>
          <a:xfrm>
            <a:off x="596900" y="6250632"/>
            <a:ext cx="8229600" cy="461665"/>
          </a:xfrm>
          <a:prstGeom prst="rect">
            <a:avLst/>
          </a:prstGeom>
        </p:spPr>
        <p:txBody>
          <a:bodyPr wrap="square">
            <a:spAutoFit/>
          </a:bodyPr>
          <a:lstStyle/>
          <a:p>
            <a:pPr algn="l"/>
            <a:r>
              <a:rPr lang="en-US" sz="1200" dirty="0"/>
              <a:t>Hartmut Sadrozinski, “Exploring charge multiplication for fast timing with silicon sensors”, 20th RD50 Workshop</a:t>
            </a:r>
            <a:r>
              <a:rPr lang="en-US" sz="1200" dirty="0" smtClean="0"/>
              <a:t>,</a:t>
            </a:r>
            <a:endParaRPr lang="en-US" sz="1200" dirty="0"/>
          </a:p>
          <a:p>
            <a:pPr algn="l"/>
            <a:r>
              <a:rPr lang="en-US" sz="1200" dirty="0"/>
              <a:t>https://indico.cern.ch/getFile.py/access?contribId=18&amp;sessionId=8&amp;resId=1&amp;materialId=slides&amp;confId=175330 </a:t>
            </a:r>
          </a:p>
        </p:txBody>
      </p:sp>
    </p:spTree>
    <p:extLst>
      <p:ext uri="{BB962C8B-B14F-4D97-AF65-F5344CB8AC3E}">
        <p14:creationId xmlns:p14="http://schemas.microsoft.com/office/powerpoint/2010/main" val="40194301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lgn="l"/>
            <a:fld id="{D42BACD5-DBBC-4041-9454-70A8D25A0F7B}" type="slidenum">
              <a:rPr lang="en-US" smtClean="0">
                <a:solidFill>
                  <a:srgbClr val="4F81BD"/>
                </a:solidFill>
              </a:rPr>
              <a:pPr algn="l"/>
              <a:t>20</a:t>
            </a:fld>
            <a:endParaRPr lang="en-US" dirty="0">
              <a:solidFill>
                <a:srgbClr val="4F81BD"/>
              </a:solidFill>
            </a:endParaRPr>
          </a:p>
        </p:txBody>
      </p:sp>
      <p:sp>
        <p:nvSpPr>
          <p:cNvPr id="3" name="Footer Placeholder 2"/>
          <p:cNvSpPr>
            <a:spLocks noGrp="1"/>
          </p:cNvSpPr>
          <p:nvPr>
            <p:ph type="ftr" sz="quarter" idx="14"/>
          </p:nvPr>
        </p:nvSpPr>
        <p:spPr/>
        <p:txBody>
          <a:bodyPr/>
          <a:lstStyle/>
          <a:p>
            <a:r>
              <a:rPr lang="en-US" smtClean="0"/>
              <a:t>Hartmut F.-W. Sadrozinski, Ultra-Fast Silicon Detectors. CPAD</a:t>
            </a:r>
            <a:endParaRPr lang="en-US" dirty="0"/>
          </a:p>
        </p:txBody>
      </p:sp>
      <p:sp>
        <p:nvSpPr>
          <p:cNvPr id="6" name="Text Placeholder 5"/>
          <p:cNvSpPr>
            <a:spLocks noGrp="1"/>
          </p:cNvSpPr>
          <p:nvPr>
            <p:ph type="body" sz="quarter" idx="15"/>
          </p:nvPr>
        </p:nvSpPr>
        <p:spPr>
          <a:xfrm>
            <a:off x="283183" y="0"/>
            <a:ext cx="8860817" cy="641762"/>
          </a:xfrm>
        </p:spPr>
        <p:txBody>
          <a:bodyPr>
            <a:normAutofit/>
          </a:bodyPr>
          <a:lstStyle/>
          <a:p>
            <a:r>
              <a:rPr lang="en-US" sz="2800" b="1" dirty="0" smtClean="0">
                <a:solidFill>
                  <a:schemeClr val="tx2"/>
                </a:solidFill>
                <a:latin typeface="Arial" panose="020B0604020202020204" pitchFamily="34" charset="0"/>
                <a:cs typeface="Arial" panose="020B0604020202020204" pitchFamily="34" charset="0"/>
              </a:rPr>
              <a:t>Segmented LGAD II: Separate Functions</a:t>
            </a:r>
            <a:endParaRPr lang="en-US" sz="2800" b="1" dirty="0">
              <a:solidFill>
                <a:schemeClr val="tx2"/>
              </a:solidFill>
              <a:latin typeface="Arial" panose="020B0604020202020204" pitchFamily="34" charset="0"/>
              <a:cs typeface="Arial" panose="020B0604020202020204" pitchFamily="34" charset="0"/>
            </a:endParaRPr>
          </a:p>
        </p:txBody>
      </p:sp>
      <p:grpSp>
        <p:nvGrpSpPr>
          <p:cNvPr id="12" name="Group 11"/>
          <p:cNvGrpSpPr/>
          <p:nvPr/>
        </p:nvGrpSpPr>
        <p:grpSpPr>
          <a:xfrm>
            <a:off x="961936" y="3429000"/>
            <a:ext cx="7056133" cy="2965959"/>
            <a:chOff x="961936" y="3663730"/>
            <a:chExt cx="7056133" cy="2965959"/>
          </a:xfrm>
        </p:grpSpPr>
        <p:sp>
          <p:nvSpPr>
            <p:cNvPr id="14" name="Parallelogram 13"/>
            <p:cNvSpPr/>
            <p:nvPr/>
          </p:nvSpPr>
          <p:spPr>
            <a:xfrm rot="1593257" flipH="1">
              <a:off x="3175847" y="4109481"/>
              <a:ext cx="2374770" cy="2102890"/>
            </a:xfrm>
            <a:prstGeom prst="parallelogram">
              <a:avLst>
                <a:gd name="adj" fmla="val 50433"/>
              </a:avLst>
            </a:prstGeom>
            <a:solidFill>
              <a:srgbClr val="FFFFFF"/>
            </a:solidFill>
            <a:ln w="9525" cap="flat" cmpd="sng" algn="ctr">
              <a:solidFill>
                <a:srgbClr val="800000"/>
              </a:solidFill>
              <a:prstDash val="solid"/>
            </a:ln>
            <a:effectLst>
              <a:outerShdw blurRad="40000" dist="23000" dir="5400000" rotWithShape="0">
                <a:srgbClr val="000000">
                  <a:alpha val="35000"/>
                </a:srgbClr>
              </a:outerShdw>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latin typeface="Arial"/>
                <a:ea typeface="+mn-ea"/>
                <a:cs typeface="+mn-cs"/>
              </a:endParaRPr>
            </a:p>
          </p:txBody>
        </p:sp>
        <p:grpSp>
          <p:nvGrpSpPr>
            <p:cNvPr id="16" name="Group 15"/>
            <p:cNvGrpSpPr/>
            <p:nvPr/>
          </p:nvGrpSpPr>
          <p:grpSpPr>
            <a:xfrm>
              <a:off x="3818585" y="4071568"/>
              <a:ext cx="1054479" cy="595261"/>
              <a:chOff x="3413225" y="2666528"/>
              <a:chExt cx="1054479" cy="595261"/>
            </a:xfrm>
            <a:solidFill>
              <a:srgbClr val="00007D"/>
            </a:solidFill>
          </p:grpSpPr>
          <p:sp>
            <p:nvSpPr>
              <p:cNvPr id="75" name="Parallelogram 74"/>
              <p:cNvSpPr/>
              <p:nvPr/>
            </p:nvSpPr>
            <p:spPr>
              <a:xfrm rot="1593257" flipH="1">
                <a:off x="4111726" y="3019543"/>
                <a:ext cx="355978" cy="242246"/>
              </a:xfrm>
              <a:prstGeom prst="parallelogram">
                <a:avLst>
                  <a:gd name="adj" fmla="val 50433"/>
                </a:avLst>
              </a:prstGeom>
              <a:grpFill/>
              <a:ln w="9525" cap="flat" cmpd="sng" algn="ctr">
                <a:solidFill>
                  <a:srgbClr val="000000"/>
                </a:solidFill>
                <a:prstDash val="solid"/>
              </a:ln>
              <a:effectLst>
                <a:outerShdw blurRad="40000" dist="23000" dir="5400000" rotWithShape="0">
                  <a:srgbClr val="000000">
                    <a:alpha val="35000"/>
                  </a:srgbClr>
                </a:outerShdw>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latin typeface="Arial"/>
                  <a:ea typeface="+mn-ea"/>
                  <a:cs typeface="+mn-cs"/>
                </a:endParaRPr>
              </a:p>
            </p:txBody>
          </p:sp>
          <p:sp>
            <p:nvSpPr>
              <p:cNvPr id="76" name="Parallelogram 75"/>
              <p:cNvSpPr/>
              <p:nvPr/>
            </p:nvSpPr>
            <p:spPr>
              <a:xfrm rot="1593257" flipH="1">
                <a:off x="3762475" y="2848093"/>
                <a:ext cx="355978" cy="242246"/>
              </a:xfrm>
              <a:prstGeom prst="parallelogram">
                <a:avLst>
                  <a:gd name="adj" fmla="val 50433"/>
                </a:avLst>
              </a:prstGeom>
              <a:grpFill/>
              <a:ln w="9525" cap="flat" cmpd="sng" algn="ctr">
                <a:solidFill>
                  <a:srgbClr val="000000"/>
                </a:solidFill>
                <a:prstDash val="solid"/>
              </a:ln>
              <a:effectLst>
                <a:outerShdw blurRad="40000" dist="23000" dir="5400000" rotWithShape="0">
                  <a:srgbClr val="000000">
                    <a:alpha val="35000"/>
                  </a:srgbClr>
                </a:outerShdw>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latin typeface="Arial"/>
                  <a:ea typeface="+mn-ea"/>
                  <a:cs typeface="+mn-cs"/>
                </a:endParaRPr>
              </a:p>
            </p:txBody>
          </p:sp>
          <p:sp>
            <p:nvSpPr>
              <p:cNvPr id="77" name="Parallelogram 76"/>
              <p:cNvSpPr/>
              <p:nvPr/>
            </p:nvSpPr>
            <p:spPr>
              <a:xfrm rot="1593257" flipH="1">
                <a:off x="3413225" y="2666528"/>
                <a:ext cx="355978" cy="242246"/>
              </a:xfrm>
              <a:prstGeom prst="parallelogram">
                <a:avLst>
                  <a:gd name="adj" fmla="val 50433"/>
                </a:avLst>
              </a:prstGeom>
              <a:grpFill/>
              <a:ln w="9525" cap="flat" cmpd="sng" algn="ctr">
                <a:solidFill>
                  <a:srgbClr val="000000"/>
                </a:solidFill>
                <a:prstDash val="solid"/>
              </a:ln>
              <a:effectLst>
                <a:outerShdw blurRad="40000" dist="23000" dir="5400000" rotWithShape="0">
                  <a:srgbClr val="000000">
                    <a:alpha val="35000"/>
                  </a:srgbClr>
                </a:outerShdw>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latin typeface="Arial"/>
                  <a:ea typeface="+mn-ea"/>
                  <a:cs typeface="+mn-cs"/>
                </a:endParaRPr>
              </a:p>
            </p:txBody>
          </p:sp>
        </p:grpSp>
        <p:grpSp>
          <p:nvGrpSpPr>
            <p:cNvPr id="17" name="Group 16"/>
            <p:cNvGrpSpPr/>
            <p:nvPr/>
          </p:nvGrpSpPr>
          <p:grpSpPr>
            <a:xfrm>
              <a:off x="3808423" y="4522890"/>
              <a:ext cx="1054479" cy="595261"/>
              <a:chOff x="3413225" y="2666528"/>
              <a:chExt cx="1054479" cy="595261"/>
            </a:xfrm>
            <a:solidFill>
              <a:srgbClr val="00007D"/>
            </a:solidFill>
          </p:grpSpPr>
          <p:sp>
            <p:nvSpPr>
              <p:cNvPr id="72" name="Parallelogram 71"/>
              <p:cNvSpPr/>
              <p:nvPr/>
            </p:nvSpPr>
            <p:spPr>
              <a:xfrm rot="1593257" flipH="1">
                <a:off x="4111726" y="3019543"/>
                <a:ext cx="355978" cy="242246"/>
              </a:xfrm>
              <a:prstGeom prst="parallelogram">
                <a:avLst>
                  <a:gd name="adj" fmla="val 50433"/>
                </a:avLst>
              </a:prstGeom>
              <a:grpFill/>
              <a:ln w="9525" cap="flat" cmpd="sng" algn="ctr">
                <a:solidFill>
                  <a:srgbClr val="000000"/>
                </a:solidFill>
                <a:prstDash val="solid"/>
              </a:ln>
              <a:effectLst>
                <a:outerShdw blurRad="40000" dist="23000" dir="5400000" rotWithShape="0">
                  <a:srgbClr val="000000">
                    <a:alpha val="35000"/>
                  </a:srgbClr>
                </a:outerShdw>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latin typeface="Arial"/>
                  <a:ea typeface="+mn-ea"/>
                  <a:cs typeface="+mn-cs"/>
                </a:endParaRPr>
              </a:p>
            </p:txBody>
          </p:sp>
          <p:sp>
            <p:nvSpPr>
              <p:cNvPr id="73" name="Parallelogram 72"/>
              <p:cNvSpPr/>
              <p:nvPr/>
            </p:nvSpPr>
            <p:spPr>
              <a:xfrm rot="1593257" flipH="1">
                <a:off x="3762475" y="2848093"/>
                <a:ext cx="355978" cy="242246"/>
              </a:xfrm>
              <a:prstGeom prst="parallelogram">
                <a:avLst>
                  <a:gd name="adj" fmla="val 50433"/>
                </a:avLst>
              </a:prstGeom>
              <a:grpFill/>
              <a:ln w="9525" cap="flat" cmpd="sng" algn="ctr">
                <a:solidFill>
                  <a:srgbClr val="000000"/>
                </a:solidFill>
                <a:prstDash val="solid"/>
              </a:ln>
              <a:effectLst>
                <a:outerShdw blurRad="40000" dist="23000" dir="5400000" rotWithShape="0">
                  <a:srgbClr val="000000">
                    <a:alpha val="35000"/>
                  </a:srgbClr>
                </a:outerShdw>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latin typeface="Arial"/>
                  <a:ea typeface="+mn-ea"/>
                  <a:cs typeface="+mn-cs"/>
                </a:endParaRPr>
              </a:p>
            </p:txBody>
          </p:sp>
          <p:sp>
            <p:nvSpPr>
              <p:cNvPr id="74" name="Parallelogram 73"/>
              <p:cNvSpPr/>
              <p:nvPr/>
            </p:nvSpPr>
            <p:spPr>
              <a:xfrm rot="1593257" flipH="1">
                <a:off x="3413225" y="2666528"/>
                <a:ext cx="355978" cy="242246"/>
              </a:xfrm>
              <a:prstGeom prst="parallelogram">
                <a:avLst>
                  <a:gd name="adj" fmla="val 50433"/>
                </a:avLst>
              </a:prstGeom>
              <a:grpFill/>
              <a:ln w="9525" cap="flat" cmpd="sng" algn="ctr">
                <a:solidFill>
                  <a:srgbClr val="000000"/>
                </a:solidFill>
                <a:prstDash val="solid"/>
              </a:ln>
              <a:effectLst>
                <a:outerShdw blurRad="40000" dist="23000" dir="5400000" rotWithShape="0">
                  <a:srgbClr val="000000">
                    <a:alpha val="35000"/>
                  </a:srgbClr>
                </a:outerShdw>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latin typeface="Arial"/>
                  <a:ea typeface="+mn-ea"/>
                  <a:cs typeface="+mn-cs"/>
                </a:endParaRPr>
              </a:p>
            </p:txBody>
          </p:sp>
        </p:grpSp>
        <p:grpSp>
          <p:nvGrpSpPr>
            <p:cNvPr id="18" name="Group 17"/>
            <p:cNvGrpSpPr/>
            <p:nvPr/>
          </p:nvGrpSpPr>
          <p:grpSpPr>
            <a:xfrm>
              <a:off x="3798261" y="4974212"/>
              <a:ext cx="1054479" cy="595261"/>
              <a:chOff x="3413225" y="2666528"/>
              <a:chExt cx="1054479" cy="595261"/>
            </a:xfrm>
            <a:solidFill>
              <a:srgbClr val="00007D"/>
            </a:solidFill>
          </p:grpSpPr>
          <p:sp>
            <p:nvSpPr>
              <p:cNvPr id="69" name="Parallelogram 68"/>
              <p:cNvSpPr/>
              <p:nvPr/>
            </p:nvSpPr>
            <p:spPr>
              <a:xfrm rot="1593257" flipH="1">
                <a:off x="4111726" y="3019543"/>
                <a:ext cx="355978" cy="242246"/>
              </a:xfrm>
              <a:prstGeom prst="parallelogram">
                <a:avLst>
                  <a:gd name="adj" fmla="val 50433"/>
                </a:avLst>
              </a:prstGeom>
              <a:grpFill/>
              <a:ln w="9525" cap="flat" cmpd="sng" algn="ctr">
                <a:solidFill>
                  <a:srgbClr val="000000"/>
                </a:solidFill>
                <a:prstDash val="solid"/>
              </a:ln>
              <a:effectLst>
                <a:outerShdw blurRad="40000" dist="23000" dir="5400000" rotWithShape="0">
                  <a:srgbClr val="000000">
                    <a:alpha val="35000"/>
                  </a:srgbClr>
                </a:outerShdw>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latin typeface="Arial"/>
                  <a:ea typeface="+mn-ea"/>
                  <a:cs typeface="+mn-cs"/>
                </a:endParaRPr>
              </a:p>
            </p:txBody>
          </p:sp>
          <p:sp>
            <p:nvSpPr>
              <p:cNvPr id="70" name="Parallelogram 69"/>
              <p:cNvSpPr/>
              <p:nvPr/>
            </p:nvSpPr>
            <p:spPr>
              <a:xfrm rot="1593257" flipH="1">
                <a:off x="3762475" y="2848093"/>
                <a:ext cx="355978" cy="242246"/>
              </a:xfrm>
              <a:prstGeom prst="parallelogram">
                <a:avLst>
                  <a:gd name="adj" fmla="val 50433"/>
                </a:avLst>
              </a:prstGeom>
              <a:grpFill/>
              <a:ln w="9525" cap="flat" cmpd="sng" algn="ctr">
                <a:solidFill>
                  <a:srgbClr val="000000"/>
                </a:solidFill>
                <a:prstDash val="solid"/>
              </a:ln>
              <a:effectLst>
                <a:outerShdw blurRad="40000" dist="23000" dir="5400000" rotWithShape="0">
                  <a:srgbClr val="000000">
                    <a:alpha val="35000"/>
                  </a:srgbClr>
                </a:outerShdw>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latin typeface="Arial"/>
                  <a:ea typeface="+mn-ea"/>
                  <a:cs typeface="+mn-cs"/>
                </a:endParaRPr>
              </a:p>
            </p:txBody>
          </p:sp>
          <p:sp>
            <p:nvSpPr>
              <p:cNvPr id="71" name="Parallelogram 70"/>
              <p:cNvSpPr/>
              <p:nvPr/>
            </p:nvSpPr>
            <p:spPr>
              <a:xfrm rot="1593257" flipH="1">
                <a:off x="3413225" y="2666528"/>
                <a:ext cx="355978" cy="242246"/>
              </a:xfrm>
              <a:prstGeom prst="parallelogram">
                <a:avLst>
                  <a:gd name="adj" fmla="val 50433"/>
                </a:avLst>
              </a:prstGeom>
              <a:grpFill/>
              <a:ln w="9525" cap="flat" cmpd="sng" algn="ctr">
                <a:solidFill>
                  <a:srgbClr val="000000"/>
                </a:solidFill>
                <a:prstDash val="solid"/>
              </a:ln>
              <a:effectLst>
                <a:outerShdw blurRad="40000" dist="23000" dir="5400000" rotWithShape="0">
                  <a:srgbClr val="000000">
                    <a:alpha val="35000"/>
                  </a:srgbClr>
                </a:outerShdw>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latin typeface="Arial"/>
                  <a:ea typeface="+mn-ea"/>
                  <a:cs typeface="+mn-cs"/>
                </a:endParaRPr>
              </a:p>
            </p:txBody>
          </p:sp>
        </p:grpSp>
        <p:sp>
          <p:nvSpPr>
            <p:cNvPr id="19" name="Rectangle 18"/>
            <p:cNvSpPr/>
            <p:nvPr/>
          </p:nvSpPr>
          <p:spPr>
            <a:xfrm>
              <a:off x="4948659" y="4278806"/>
              <a:ext cx="558199" cy="2350883"/>
            </a:xfrm>
            <a:prstGeom prst="rect">
              <a:avLst/>
            </a:prstGeom>
            <a:solidFill>
              <a:srgbClr val="FFFFFF"/>
            </a:solidFill>
            <a:ln w="9525" cap="flat" cmpd="sng" algn="ctr">
              <a:solidFill>
                <a:srgbClr val="800000"/>
              </a:solidFill>
              <a:prstDash val="solid"/>
            </a:ln>
            <a:effectLst>
              <a:outerShdw blurRad="40000" dist="23000" dir="5400000" rotWithShape="0">
                <a:srgbClr val="000000">
                  <a:alpha val="35000"/>
                </a:srgbClr>
              </a:outerShdw>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latin typeface="Arial"/>
                <a:ea typeface="+mn-ea"/>
                <a:cs typeface="+mn-cs"/>
              </a:endParaRPr>
            </a:p>
          </p:txBody>
        </p:sp>
        <p:sp>
          <p:nvSpPr>
            <p:cNvPr id="20" name="Parallelogram 19"/>
            <p:cNvSpPr/>
            <p:nvPr/>
          </p:nvSpPr>
          <p:spPr>
            <a:xfrm rot="1593257" flipH="1">
              <a:off x="4018076" y="4215278"/>
              <a:ext cx="1514103" cy="1036687"/>
            </a:xfrm>
            <a:prstGeom prst="parallelogram">
              <a:avLst>
                <a:gd name="adj" fmla="val 50433"/>
              </a:avLst>
            </a:prstGeom>
            <a:noFill/>
            <a:ln w="12700" cap="flat" cmpd="sng" algn="ctr">
              <a:solidFill>
                <a:srgbClr val="000000"/>
              </a:solidFill>
              <a:prstDash val="sysDash"/>
            </a:ln>
            <a:effectLst>
              <a:outerShdw blurRad="40000" dist="23000" dir="5400000" rotWithShape="0">
                <a:srgbClr val="000000">
                  <a:alpha val="35000"/>
                </a:srgbClr>
              </a:outerShdw>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latin typeface="Arial"/>
                <a:ea typeface="+mn-ea"/>
                <a:cs typeface="+mn-cs"/>
              </a:endParaRPr>
            </a:p>
          </p:txBody>
        </p:sp>
        <p:cxnSp>
          <p:nvCxnSpPr>
            <p:cNvPr id="21" name="Straight Arrow Connector 20"/>
            <p:cNvCxnSpPr/>
            <p:nvPr/>
          </p:nvCxnSpPr>
          <p:spPr>
            <a:xfrm>
              <a:off x="5531642" y="4587572"/>
              <a:ext cx="512518" cy="0"/>
            </a:xfrm>
            <a:prstGeom prst="straightConnector1">
              <a:avLst/>
            </a:prstGeom>
            <a:noFill/>
            <a:ln w="19050" cap="flat" cmpd="sng" algn="ctr">
              <a:solidFill>
                <a:srgbClr val="000000"/>
              </a:solidFill>
              <a:prstDash val="solid"/>
              <a:headEnd type="none"/>
              <a:tailEnd type="none"/>
            </a:ln>
            <a:effectLst>
              <a:outerShdw blurRad="40000" dist="20000" dir="5400000" rotWithShape="0">
                <a:srgbClr val="000000">
                  <a:alpha val="38000"/>
                </a:srgbClr>
              </a:outerShdw>
            </a:effectLst>
          </p:spPr>
        </p:cxnSp>
        <p:cxnSp>
          <p:nvCxnSpPr>
            <p:cNvPr id="23" name="Straight Arrow Connector 22"/>
            <p:cNvCxnSpPr/>
            <p:nvPr/>
          </p:nvCxnSpPr>
          <p:spPr>
            <a:xfrm>
              <a:off x="5015460" y="4582404"/>
              <a:ext cx="516182" cy="5168"/>
            </a:xfrm>
            <a:prstGeom prst="straightConnector1">
              <a:avLst/>
            </a:prstGeom>
            <a:noFill/>
            <a:ln w="19050" cap="flat" cmpd="sng" algn="ctr">
              <a:solidFill>
                <a:srgbClr val="000000"/>
              </a:solidFill>
              <a:prstDash val="sysDash"/>
              <a:headEnd type="none"/>
              <a:tailEnd type="none"/>
            </a:ln>
            <a:effectLst>
              <a:outerShdw blurRad="40000" dist="20000" dir="5400000" rotWithShape="0">
                <a:srgbClr val="000000">
                  <a:alpha val="38000"/>
                </a:srgbClr>
              </a:outerShdw>
            </a:effectLst>
          </p:spPr>
        </p:cxnSp>
        <p:sp>
          <p:nvSpPr>
            <p:cNvPr id="24" name="Isosceles Triangle 23"/>
            <p:cNvSpPr/>
            <p:nvPr/>
          </p:nvSpPr>
          <p:spPr>
            <a:xfrm rot="5400000">
              <a:off x="6025110" y="4221656"/>
              <a:ext cx="812800" cy="734688"/>
            </a:xfrm>
            <a:prstGeom prst="triangle">
              <a:avLst/>
            </a:prstGeom>
            <a:noFill/>
            <a:ln w="9525" cap="flat" cmpd="sng" algn="ctr">
              <a:solidFill>
                <a:srgbClr val="000000"/>
              </a:solidFill>
              <a:prstDash val="solid"/>
            </a:ln>
            <a:effectLst>
              <a:outerShdw blurRad="40000" dist="23000" dir="5400000" rotWithShape="0">
                <a:srgbClr val="000000">
                  <a:alpha val="35000"/>
                </a:srgbClr>
              </a:outerShdw>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latin typeface="Arial"/>
                <a:ea typeface="+mn-ea"/>
                <a:cs typeface="+mn-cs"/>
              </a:endParaRPr>
            </a:p>
          </p:txBody>
        </p:sp>
        <p:cxnSp>
          <p:nvCxnSpPr>
            <p:cNvPr id="25" name="Straight Arrow Connector 24"/>
            <p:cNvCxnSpPr/>
            <p:nvPr/>
          </p:nvCxnSpPr>
          <p:spPr>
            <a:xfrm>
              <a:off x="6798854" y="4587572"/>
              <a:ext cx="512518" cy="0"/>
            </a:xfrm>
            <a:prstGeom prst="straightConnector1">
              <a:avLst/>
            </a:prstGeom>
            <a:noFill/>
            <a:ln w="19050" cap="flat" cmpd="sng" algn="ctr">
              <a:solidFill>
                <a:srgbClr val="000000"/>
              </a:solidFill>
              <a:prstDash val="solid"/>
              <a:headEnd type="none"/>
              <a:tailEnd type="none"/>
            </a:ln>
            <a:effectLst>
              <a:outerShdw blurRad="40000" dist="20000" dir="5400000" rotWithShape="0">
                <a:srgbClr val="000000">
                  <a:alpha val="38000"/>
                </a:srgbClr>
              </a:outerShdw>
            </a:effectLst>
          </p:spPr>
        </p:cxnSp>
        <p:sp>
          <p:nvSpPr>
            <p:cNvPr id="26" name="TextBox 25"/>
            <p:cNvSpPr txBox="1"/>
            <p:nvPr/>
          </p:nvSpPr>
          <p:spPr>
            <a:xfrm>
              <a:off x="5579639" y="5169043"/>
              <a:ext cx="2438430" cy="721079"/>
            </a:xfrm>
            <a:prstGeom prst="rect">
              <a:avLst/>
            </a:prstGeom>
            <a:noFill/>
            <a:ln>
              <a:solidFill>
                <a:srgbClr val="000000"/>
              </a:solidFill>
            </a:ln>
          </p:spPr>
          <p:txBody>
            <a:bodyPr wrap="square" rtlCol="0">
              <a:spAutoFit/>
            </a:bodyPr>
            <a:lstStyle/>
            <a:p>
              <a:pPr marL="0" marR="0" lvl="0" indent="0" defTabSz="914400" eaLnBrk="1" fontAlgn="auto" latinLnBrk="0" hangingPunct="1">
                <a:lnSpc>
                  <a:spcPct val="13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schemeClr val="tx2"/>
                  </a:solidFill>
                  <a:effectLst/>
                  <a:uLnTx/>
                  <a:uFillTx/>
                </a:rPr>
                <a:t>Large pads for time measurements</a:t>
              </a:r>
            </a:p>
          </p:txBody>
        </p:sp>
        <p:grpSp>
          <p:nvGrpSpPr>
            <p:cNvPr id="27" name="Group 26"/>
            <p:cNvGrpSpPr/>
            <p:nvPr/>
          </p:nvGrpSpPr>
          <p:grpSpPr>
            <a:xfrm>
              <a:off x="2088947" y="4004775"/>
              <a:ext cx="1930201" cy="347286"/>
              <a:chOff x="1683587" y="2599735"/>
              <a:chExt cx="1930201" cy="347286"/>
            </a:xfrm>
          </p:grpSpPr>
          <p:cxnSp>
            <p:nvCxnSpPr>
              <p:cNvPr id="66" name="Straight Arrow Connector 65"/>
              <p:cNvCxnSpPr/>
              <p:nvPr/>
            </p:nvCxnSpPr>
            <p:spPr>
              <a:xfrm>
                <a:off x="2655350" y="2777560"/>
                <a:ext cx="958438" cy="3740"/>
              </a:xfrm>
              <a:prstGeom prst="straightConnector1">
                <a:avLst/>
              </a:prstGeom>
              <a:noFill/>
              <a:ln w="19050" cap="flat" cmpd="sng" algn="ctr">
                <a:solidFill>
                  <a:srgbClr val="000000"/>
                </a:solidFill>
                <a:prstDash val="solid"/>
                <a:headEnd type="none"/>
                <a:tailEnd type="none"/>
              </a:ln>
              <a:effectLst>
                <a:outerShdw blurRad="40000" dist="20000" dir="5400000" rotWithShape="0">
                  <a:srgbClr val="000000">
                    <a:alpha val="38000"/>
                  </a:srgbClr>
                </a:outerShdw>
              </a:effectLst>
            </p:spPr>
          </p:cxnSp>
          <p:sp>
            <p:nvSpPr>
              <p:cNvPr id="67" name="Isosceles Triangle 66"/>
              <p:cNvSpPr/>
              <p:nvPr/>
            </p:nvSpPr>
            <p:spPr>
              <a:xfrm rot="16200000">
                <a:off x="2252085" y="2543755"/>
                <a:ext cx="347286" cy="459245"/>
              </a:xfrm>
              <a:prstGeom prst="triangle">
                <a:avLst/>
              </a:prstGeom>
              <a:noFill/>
              <a:ln w="9525" cap="flat" cmpd="sng" algn="ctr">
                <a:solidFill>
                  <a:srgbClr val="000000"/>
                </a:solidFill>
                <a:prstDash val="solid"/>
              </a:ln>
              <a:effectLst>
                <a:outerShdw blurRad="40000" dist="23000" dir="5400000" rotWithShape="0">
                  <a:srgbClr val="000000">
                    <a:alpha val="35000"/>
                  </a:srgbClr>
                </a:outerShdw>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latin typeface="Arial"/>
                  <a:ea typeface="+mn-ea"/>
                  <a:cs typeface="+mn-cs"/>
                </a:endParaRPr>
              </a:p>
            </p:txBody>
          </p:sp>
          <p:cxnSp>
            <p:nvCxnSpPr>
              <p:cNvPr id="68" name="Straight Arrow Connector 67"/>
              <p:cNvCxnSpPr/>
              <p:nvPr/>
            </p:nvCxnSpPr>
            <p:spPr>
              <a:xfrm>
                <a:off x="1683587" y="2777560"/>
                <a:ext cx="512518" cy="0"/>
              </a:xfrm>
              <a:prstGeom prst="straightConnector1">
                <a:avLst/>
              </a:prstGeom>
              <a:noFill/>
              <a:ln w="19050" cap="flat" cmpd="sng" algn="ctr">
                <a:solidFill>
                  <a:srgbClr val="000000"/>
                </a:solidFill>
                <a:prstDash val="solid"/>
                <a:headEnd type="none"/>
                <a:tailEnd type="none"/>
              </a:ln>
              <a:effectLst>
                <a:outerShdw blurRad="40000" dist="20000" dir="5400000" rotWithShape="0">
                  <a:srgbClr val="000000">
                    <a:alpha val="38000"/>
                  </a:srgbClr>
                </a:outerShdw>
              </a:effectLst>
            </p:spPr>
          </p:cxnSp>
        </p:grpSp>
        <p:grpSp>
          <p:nvGrpSpPr>
            <p:cNvPr id="28" name="Group 27"/>
            <p:cNvGrpSpPr/>
            <p:nvPr/>
          </p:nvGrpSpPr>
          <p:grpSpPr>
            <a:xfrm>
              <a:off x="2444603" y="4200691"/>
              <a:ext cx="1930201" cy="347286"/>
              <a:chOff x="1683587" y="2599735"/>
              <a:chExt cx="1930201" cy="347286"/>
            </a:xfrm>
          </p:grpSpPr>
          <p:cxnSp>
            <p:nvCxnSpPr>
              <p:cNvPr id="63" name="Straight Arrow Connector 62"/>
              <p:cNvCxnSpPr/>
              <p:nvPr/>
            </p:nvCxnSpPr>
            <p:spPr>
              <a:xfrm>
                <a:off x="2655350" y="2777560"/>
                <a:ext cx="958438" cy="3740"/>
              </a:xfrm>
              <a:prstGeom prst="straightConnector1">
                <a:avLst/>
              </a:prstGeom>
              <a:noFill/>
              <a:ln w="19050" cap="flat" cmpd="sng" algn="ctr">
                <a:solidFill>
                  <a:srgbClr val="000000"/>
                </a:solidFill>
                <a:prstDash val="solid"/>
                <a:headEnd type="none"/>
                <a:tailEnd type="none"/>
              </a:ln>
              <a:effectLst>
                <a:outerShdw blurRad="40000" dist="20000" dir="5400000" rotWithShape="0">
                  <a:srgbClr val="000000">
                    <a:alpha val="38000"/>
                  </a:srgbClr>
                </a:outerShdw>
              </a:effectLst>
            </p:spPr>
          </p:cxnSp>
          <p:sp>
            <p:nvSpPr>
              <p:cNvPr id="64" name="Isosceles Triangle 63"/>
              <p:cNvSpPr/>
              <p:nvPr/>
            </p:nvSpPr>
            <p:spPr>
              <a:xfrm rot="16200000">
                <a:off x="2252085" y="2543755"/>
                <a:ext cx="347286" cy="459245"/>
              </a:xfrm>
              <a:prstGeom prst="triangle">
                <a:avLst/>
              </a:prstGeom>
              <a:solidFill>
                <a:srgbClr val="FFFFFF"/>
              </a:solidFill>
              <a:ln w="9525" cap="flat" cmpd="sng" algn="ctr">
                <a:solidFill>
                  <a:srgbClr val="000000"/>
                </a:solidFill>
                <a:prstDash val="solid"/>
              </a:ln>
              <a:effectLst>
                <a:outerShdw blurRad="40000" dist="23000" dir="5400000" rotWithShape="0">
                  <a:srgbClr val="000000">
                    <a:alpha val="35000"/>
                  </a:srgbClr>
                </a:outerShdw>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latin typeface="Arial"/>
                  <a:ea typeface="+mn-ea"/>
                  <a:cs typeface="+mn-cs"/>
                </a:endParaRPr>
              </a:p>
            </p:txBody>
          </p:sp>
          <p:cxnSp>
            <p:nvCxnSpPr>
              <p:cNvPr id="65" name="Straight Arrow Connector 64"/>
              <p:cNvCxnSpPr/>
              <p:nvPr/>
            </p:nvCxnSpPr>
            <p:spPr>
              <a:xfrm>
                <a:off x="1683587" y="2777560"/>
                <a:ext cx="512518" cy="0"/>
              </a:xfrm>
              <a:prstGeom prst="straightConnector1">
                <a:avLst/>
              </a:prstGeom>
              <a:noFill/>
              <a:ln w="19050" cap="flat" cmpd="sng" algn="ctr">
                <a:solidFill>
                  <a:srgbClr val="000000"/>
                </a:solidFill>
                <a:prstDash val="solid"/>
                <a:headEnd type="none"/>
                <a:tailEnd type="none"/>
              </a:ln>
              <a:effectLst>
                <a:outerShdw blurRad="40000" dist="20000" dir="5400000" rotWithShape="0">
                  <a:srgbClr val="000000">
                    <a:alpha val="38000"/>
                  </a:srgbClr>
                </a:outerShdw>
              </a:effectLst>
            </p:spPr>
          </p:cxnSp>
        </p:grpSp>
        <p:grpSp>
          <p:nvGrpSpPr>
            <p:cNvPr id="29" name="Group 28"/>
            <p:cNvGrpSpPr/>
            <p:nvPr/>
          </p:nvGrpSpPr>
          <p:grpSpPr>
            <a:xfrm>
              <a:off x="2800259" y="4396607"/>
              <a:ext cx="1930201" cy="347286"/>
              <a:chOff x="1683587" y="2599735"/>
              <a:chExt cx="1930201" cy="347286"/>
            </a:xfrm>
          </p:grpSpPr>
          <p:cxnSp>
            <p:nvCxnSpPr>
              <p:cNvPr id="60" name="Straight Arrow Connector 59"/>
              <p:cNvCxnSpPr/>
              <p:nvPr/>
            </p:nvCxnSpPr>
            <p:spPr>
              <a:xfrm>
                <a:off x="2655350" y="2777560"/>
                <a:ext cx="958438" cy="3740"/>
              </a:xfrm>
              <a:prstGeom prst="straightConnector1">
                <a:avLst/>
              </a:prstGeom>
              <a:noFill/>
              <a:ln w="19050" cap="flat" cmpd="sng" algn="ctr">
                <a:solidFill>
                  <a:srgbClr val="000000"/>
                </a:solidFill>
                <a:prstDash val="solid"/>
                <a:headEnd type="none"/>
                <a:tailEnd type="none"/>
              </a:ln>
              <a:effectLst>
                <a:outerShdw blurRad="40000" dist="20000" dir="5400000" rotWithShape="0">
                  <a:srgbClr val="000000">
                    <a:alpha val="38000"/>
                  </a:srgbClr>
                </a:outerShdw>
              </a:effectLst>
            </p:spPr>
          </p:cxnSp>
          <p:sp>
            <p:nvSpPr>
              <p:cNvPr id="61" name="Isosceles Triangle 60"/>
              <p:cNvSpPr/>
              <p:nvPr/>
            </p:nvSpPr>
            <p:spPr>
              <a:xfrm rot="16200000">
                <a:off x="2252085" y="2543755"/>
                <a:ext cx="347286" cy="459245"/>
              </a:xfrm>
              <a:prstGeom prst="triangle">
                <a:avLst/>
              </a:prstGeom>
              <a:solidFill>
                <a:srgbClr val="FFFFFF"/>
              </a:solidFill>
              <a:ln w="9525" cap="flat" cmpd="sng" algn="ctr">
                <a:solidFill>
                  <a:srgbClr val="000000"/>
                </a:solidFill>
                <a:prstDash val="solid"/>
              </a:ln>
              <a:effectLst>
                <a:outerShdw blurRad="40000" dist="23000" dir="5400000" rotWithShape="0">
                  <a:srgbClr val="000000">
                    <a:alpha val="35000"/>
                  </a:srgbClr>
                </a:outerShdw>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latin typeface="Arial"/>
                  <a:ea typeface="+mn-ea"/>
                  <a:cs typeface="+mn-cs"/>
                </a:endParaRPr>
              </a:p>
            </p:txBody>
          </p:sp>
          <p:cxnSp>
            <p:nvCxnSpPr>
              <p:cNvPr id="62" name="Straight Arrow Connector 61"/>
              <p:cNvCxnSpPr/>
              <p:nvPr/>
            </p:nvCxnSpPr>
            <p:spPr>
              <a:xfrm>
                <a:off x="1683587" y="2777560"/>
                <a:ext cx="512518" cy="0"/>
              </a:xfrm>
              <a:prstGeom prst="straightConnector1">
                <a:avLst/>
              </a:prstGeom>
              <a:noFill/>
              <a:ln w="19050" cap="flat" cmpd="sng" algn="ctr">
                <a:solidFill>
                  <a:srgbClr val="000000"/>
                </a:solidFill>
                <a:prstDash val="solid"/>
                <a:headEnd type="none"/>
                <a:tailEnd type="none"/>
              </a:ln>
              <a:effectLst>
                <a:outerShdw blurRad="40000" dist="20000" dir="5400000" rotWithShape="0">
                  <a:srgbClr val="000000">
                    <a:alpha val="38000"/>
                  </a:srgbClr>
                </a:outerShdw>
              </a:effectLst>
            </p:spPr>
          </p:cxnSp>
        </p:grpSp>
        <p:grpSp>
          <p:nvGrpSpPr>
            <p:cNvPr id="30" name="Group 29"/>
            <p:cNvGrpSpPr/>
            <p:nvPr/>
          </p:nvGrpSpPr>
          <p:grpSpPr>
            <a:xfrm>
              <a:off x="2072045" y="4429925"/>
              <a:ext cx="1930201" cy="347286"/>
              <a:chOff x="1683587" y="2599735"/>
              <a:chExt cx="1930201" cy="347286"/>
            </a:xfrm>
          </p:grpSpPr>
          <p:cxnSp>
            <p:nvCxnSpPr>
              <p:cNvPr id="57" name="Straight Arrow Connector 56"/>
              <p:cNvCxnSpPr/>
              <p:nvPr/>
            </p:nvCxnSpPr>
            <p:spPr>
              <a:xfrm>
                <a:off x="2655350" y="2777560"/>
                <a:ext cx="958438" cy="3740"/>
              </a:xfrm>
              <a:prstGeom prst="straightConnector1">
                <a:avLst/>
              </a:prstGeom>
              <a:noFill/>
              <a:ln w="19050" cap="flat" cmpd="sng" algn="ctr">
                <a:solidFill>
                  <a:srgbClr val="000000"/>
                </a:solidFill>
                <a:prstDash val="solid"/>
                <a:headEnd type="none"/>
                <a:tailEnd type="none"/>
              </a:ln>
              <a:effectLst>
                <a:outerShdw blurRad="40000" dist="20000" dir="5400000" rotWithShape="0">
                  <a:srgbClr val="000000">
                    <a:alpha val="38000"/>
                  </a:srgbClr>
                </a:outerShdw>
              </a:effectLst>
            </p:spPr>
          </p:cxnSp>
          <p:sp>
            <p:nvSpPr>
              <p:cNvPr id="58" name="Isosceles Triangle 57"/>
              <p:cNvSpPr/>
              <p:nvPr/>
            </p:nvSpPr>
            <p:spPr>
              <a:xfrm rot="16200000">
                <a:off x="2252085" y="2543755"/>
                <a:ext cx="347286" cy="459245"/>
              </a:xfrm>
              <a:prstGeom prst="triangle">
                <a:avLst/>
              </a:prstGeom>
              <a:noFill/>
              <a:ln w="9525" cap="flat" cmpd="sng" algn="ctr">
                <a:solidFill>
                  <a:srgbClr val="000000"/>
                </a:solidFill>
                <a:prstDash val="solid"/>
              </a:ln>
              <a:effectLst>
                <a:outerShdw blurRad="40000" dist="23000" dir="5400000" rotWithShape="0">
                  <a:srgbClr val="000000">
                    <a:alpha val="35000"/>
                  </a:srgbClr>
                </a:outerShdw>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latin typeface="Arial"/>
                  <a:ea typeface="+mn-ea"/>
                  <a:cs typeface="+mn-cs"/>
                </a:endParaRPr>
              </a:p>
            </p:txBody>
          </p:sp>
          <p:cxnSp>
            <p:nvCxnSpPr>
              <p:cNvPr id="59" name="Straight Arrow Connector 58"/>
              <p:cNvCxnSpPr/>
              <p:nvPr/>
            </p:nvCxnSpPr>
            <p:spPr>
              <a:xfrm>
                <a:off x="1683587" y="2777560"/>
                <a:ext cx="512518" cy="0"/>
              </a:xfrm>
              <a:prstGeom prst="straightConnector1">
                <a:avLst/>
              </a:prstGeom>
              <a:noFill/>
              <a:ln w="19050" cap="flat" cmpd="sng" algn="ctr">
                <a:solidFill>
                  <a:srgbClr val="000000"/>
                </a:solidFill>
                <a:prstDash val="solid"/>
                <a:headEnd type="none"/>
                <a:tailEnd type="none"/>
              </a:ln>
              <a:effectLst>
                <a:outerShdw blurRad="40000" dist="20000" dir="5400000" rotWithShape="0">
                  <a:srgbClr val="000000">
                    <a:alpha val="38000"/>
                  </a:srgbClr>
                </a:outerShdw>
              </a:effectLst>
            </p:spPr>
          </p:cxnSp>
        </p:grpSp>
        <p:grpSp>
          <p:nvGrpSpPr>
            <p:cNvPr id="31" name="Group 30"/>
            <p:cNvGrpSpPr/>
            <p:nvPr/>
          </p:nvGrpSpPr>
          <p:grpSpPr>
            <a:xfrm>
              <a:off x="2427701" y="4625841"/>
              <a:ext cx="1930201" cy="347286"/>
              <a:chOff x="1683587" y="2599735"/>
              <a:chExt cx="1930201" cy="347286"/>
            </a:xfrm>
          </p:grpSpPr>
          <p:cxnSp>
            <p:nvCxnSpPr>
              <p:cNvPr id="54" name="Straight Arrow Connector 53"/>
              <p:cNvCxnSpPr/>
              <p:nvPr/>
            </p:nvCxnSpPr>
            <p:spPr>
              <a:xfrm>
                <a:off x="2655350" y="2777560"/>
                <a:ext cx="958438" cy="3740"/>
              </a:xfrm>
              <a:prstGeom prst="straightConnector1">
                <a:avLst/>
              </a:prstGeom>
              <a:noFill/>
              <a:ln w="19050" cap="flat" cmpd="sng" algn="ctr">
                <a:solidFill>
                  <a:srgbClr val="000000"/>
                </a:solidFill>
                <a:prstDash val="solid"/>
                <a:headEnd type="none"/>
                <a:tailEnd type="none"/>
              </a:ln>
              <a:effectLst>
                <a:outerShdw blurRad="40000" dist="20000" dir="5400000" rotWithShape="0">
                  <a:srgbClr val="000000">
                    <a:alpha val="38000"/>
                  </a:srgbClr>
                </a:outerShdw>
              </a:effectLst>
            </p:spPr>
          </p:cxnSp>
          <p:sp>
            <p:nvSpPr>
              <p:cNvPr id="55" name="Isosceles Triangle 54"/>
              <p:cNvSpPr/>
              <p:nvPr/>
            </p:nvSpPr>
            <p:spPr>
              <a:xfrm rot="16200000">
                <a:off x="2252085" y="2543755"/>
                <a:ext cx="347286" cy="459245"/>
              </a:xfrm>
              <a:prstGeom prst="triangle">
                <a:avLst/>
              </a:prstGeom>
              <a:solidFill>
                <a:srgbClr val="FFFFFF"/>
              </a:solidFill>
              <a:ln w="9525" cap="flat" cmpd="sng" algn="ctr">
                <a:solidFill>
                  <a:srgbClr val="000000"/>
                </a:solidFill>
                <a:prstDash val="solid"/>
              </a:ln>
              <a:effectLst>
                <a:outerShdw blurRad="40000" dist="23000" dir="5400000" rotWithShape="0">
                  <a:srgbClr val="000000">
                    <a:alpha val="35000"/>
                  </a:srgbClr>
                </a:outerShdw>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latin typeface="Arial"/>
                  <a:ea typeface="+mn-ea"/>
                  <a:cs typeface="+mn-cs"/>
                </a:endParaRPr>
              </a:p>
            </p:txBody>
          </p:sp>
          <p:cxnSp>
            <p:nvCxnSpPr>
              <p:cNvPr id="56" name="Straight Arrow Connector 55"/>
              <p:cNvCxnSpPr/>
              <p:nvPr/>
            </p:nvCxnSpPr>
            <p:spPr>
              <a:xfrm>
                <a:off x="1683587" y="2777560"/>
                <a:ext cx="512518" cy="0"/>
              </a:xfrm>
              <a:prstGeom prst="straightConnector1">
                <a:avLst/>
              </a:prstGeom>
              <a:noFill/>
              <a:ln w="19050" cap="flat" cmpd="sng" algn="ctr">
                <a:solidFill>
                  <a:srgbClr val="000000"/>
                </a:solidFill>
                <a:prstDash val="solid"/>
                <a:headEnd type="none"/>
                <a:tailEnd type="none"/>
              </a:ln>
              <a:effectLst>
                <a:outerShdw blurRad="40000" dist="20000" dir="5400000" rotWithShape="0">
                  <a:srgbClr val="000000">
                    <a:alpha val="38000"/>
                  </a:srgbClr>
                </a:outerShdw>
              </a:effectLst>
            </p:spPr>
          </p:cxnSp>
        </p:grpSp>
        <p:grpSp>
          <p:nvGrpSpPr>
            <p:cNvPr id="32" name="Group 31"/>
            <p:cNvGrpSpPr/>
            <p:nvPr/>
          </p:nvGrpSpPr>
          <p:grpSpPr>
            <a:xfrm>
              <a:off x="2783357" y="4821757"/>
              <a:ext cx="1930201" cy="347286"/>
              <a:chOff x="1683587" y="2599735"/>
              <a:chExt cx="1930201" cy="347286"/>
            </a:xfrm>
          </p:grpSpPr>
          <p:cxnSp>
            <p:nvCxnSpPr>
              <p:cNvPr id="51" name="Straight Arrow Connector 50"/>
              <p:cNvCxnSpPr/>
              <p:nvPr/>
            </p:nvCxnSpPr>
            <p:spPr>
              <a:xfrm>
                <a:off x="2655350" y="2777560"/>
                <a:ext cx="958438" cy="3740"/>
              </a:xfrm>
              <a:prstGeom prst="straightConnector1">
                <a:avLst/>
              </a:prstGeom>
              <a:noFill/>
              <a:ln w="19050" cap="flat" cmpd="sng" algn="ctr">
                <a:solidFill>
                  <a:srgbClr val="000000"/>
                </a:solidFill>
                <a:prstDash val="solid"/>
                <a:headEnd type="none"/>
                <a:tailEnd type="none"/>
              </a:ln>
              <a:effectLst>
                <a:outerShdw blurRad="40000" dist="20000" dir="5400000" rotWithShape="0">
                  <a:srgbClr val="000000">
                    <a:alpha val="38000"/>
                  </a:srgbClr>
                </a:outerShdw>
              </a:effectLst>
            </p:spPr>
          </p:cxnSp>
          <p:sp>
            <p:nvSpPr>
              <p:cNvPr id="52" name="Isosceles Triangle 51"/>
              <p:cNvSpPr/>
              <p:nvPr/>
            </p:nvSpPr>
            <p:spPr>
              <a:xfrm rot="16200000">
                <a:off x="2252085" y="2543755"/>
                <a:ext cx="347286" cy="459245"/>
              </a:xfrm>
              <a:prstGeom prst="triangle">
                <a:avLst/>
              </a:prstGeom>
              <a:solidFill>
                <a:srgbClr val="FFFFFF"/>
              </a:solidFill>
              <a:ln w="9525" cap="flat" cmpd="sng" algn="ctr">
                <a:solidFill>
                  <a:srgbClr val="000000"/>
                </a:solidFill>
                <a:prstDash val="solid"/>
              </a:ln>
              <a:effectLst>
                <a:outerShdw blurRad="40000" dist="23000" dir="5400000" rotWithShape="0">
                  <a:srgbClr val="000000">
                    <a:alpha val="35000"/>
                  </a:srgbClr>
                </a:outerShdw>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latin typeface="Arial"/>
                  <a:ea typeface="+mn-ea"/>
                  <a:cs typeface="+mn-cs"/>
                </a:endParaRPr>
              </a:p>
            </p:txBody>
          </p:sp>
          <p:cxnSp>
            <p:nvCxnSpPr>
              <p:cNvPr id="53" name="Straight Arrow Connector 52"/>
              <p:cNvCxnSpPr/>
              <p:nvPr/>
            </p:nvCxnSpPr>
            <p:spPr>
              <a:xfrm>
                <a:off x="1683587" y="2777560"/>
                <a:ext cx="512518" cy="0"/>
              </a:xfrm>
              <a:prstGeom prst="straightConnector1">
                <a:avLst/>
              </a:prstGeom>
              <a:noFill/>
              <a:ln w="19050" cap="flat" cmpd="sng" algn="ctr">
                <a:solidFill>
                  <a:srgbClr val="000000"/>
                </a:solidFill>
                <a:prstDash val="solid"/>
                <a:headEnd type="none"/>
                <a:tailEnd type="none"/>
              </a:ln>
              <a:effectLst>
                <a:outerShdw blurRad="40000" dist="20000" dir="5400000" rotWithShape="0">
                  <a:srgbClr val="000000">
                    <a:alpha val="38000"/>
                  </a:srgbClr>
                </a:outerShdw>
              </a:effectLst>
            </p:spPr>
          </p:cxnSp>
        </p:grpSp>
        <p:grpSp>
          <p:nvGrpSpPr>
            <p:cNvPr id="33" name="Group 32"/>
            <p:cNvGrpSpPr/>
            <p:nvPr/>
          </p:nvGrpSpPr>
          <p:grpSpPr>
            <a:xfrm>
              <a:off x="2055143" y="4855075"/>
              <a:ext cx="1930201" cy="347286"/>
              <a:chOff x="1683587" y="2599735"/>
              <a:chExt cx="1930201" cy="347286"/>
            </a:xfrm>
          </p:grpSpPr>
          <p:cxnSp>
            <p:nvCxnSpPr>
              <p:cNvPr id="48" name="Straight Arrow Connector 47"/>
              <p:cNvCxnSpPr/>
              <p:nvPr/>
            </p:nvCxnSpPr>
            <p:spPr>
              <a:xfrm>
                <a:off x="2655350" y="2777560"/>
                <a:ext cx="958438" cy="3740"/>
              </a:xfrm>
              <a:prstGeom prst="straightConnector1">
                <a:avLst/>
              </a:prstGeom>
              <a:noFill/>
              <a:ln w="19050" cap="flat" cmpd="sng" algn="ctr">
                <a:solidFill>
                  <a:srgbClr val="000000"/>
                </a:solidFill>
                <a:prstDash val="solid"/>
                <a:headEnd type="none"/>
                <a:tailEnd type="none"/>
              </a:ln>
              <a:effectLst>
                <a:outerShdw blurRad="40000" dist="20000" dir="5400000" rotWithShape="0">
                  <a:srgbClr val="000000">
                    <a:alpha val="38000"/>
                  </a:srgbClr>
                </a:outerShdw>
              </a:effectLst>
            </p:spPr>
          </p:cxnSp>
          <p:sp>
            <p:nvSpPr>
              <p:cNvPr id="49" name="Isosceles Triangle 48"/>
              <p:cNvSpPr/>
              <p:nvPr/>
            </p:nvSpPr>
            <p:spPr>
              <a:xfrm rot="16200000">
                <a:off x="2252085" y="2543755"/>
                <a:ext cx="347286" cy="459245"/>
              </a:xfrm>
              <a:prstGeom prst="triangle">
                <a:avLst/>
              </a:prstGeom>
              <a:noFill/>
              <a:ln w="9525" cap="flat" cmpd="sng" algn="ctr">
                <a:solidFill>
                  <a:srgbClr val="000000"/>
                </a:solidFill>
                <a:prstDash val="solid"/>
              </a:ln>
              <a:effectLst>
                <a:outerShdw blurRad="40000" dist="23000" dir="5400000" rotWithShape="0">
                  <a:srgbClr val="000000">
                    <a:alpha val="35000"/>
                  </a:srgbClr>
                </a:outerShdw>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latin typeface="Arial"/>
                  <a:ea typeface="+mn-ea"/>
                  <a:cs typeface="+mn-cs"/>
                </a:endParaRPr>
              </a:p>
            </p:txBody>
          </p:sp>
          <p:cxnSp>
            <p:nvCxnSpPr>
              <p:cNvPr id="50" name="Straight Arrow Connector 49"/>
              <p:cNvCxnSpPr/>
              <p:nvPr/>
            </p:nvCxnSpPr>
            <p:spPr>
              <a:xfrm>
                <a:off x="1683587" y="2777560"/>
                <a:ext cx="512518" cy="0"/>
              </a:xfrm>
              <a:prstGeom prst="straightConnector1">
                <a:avLst/>
              </a:prstGeom>
              <a:noFill/>
              <a:ln w="19050" cap="flat" cmpd="sng" algn="ctr">
                <a:solidFill>
                  <a:srgbClr val="000000"/>
                </a:solidFill>
                <a:prstDash val="solid"/>
                <a:headEnd type="none"/>
                <a:tailEnd type="none"/>
              </a:ln>
              <a:effectLst>
                <a:outerShdw blurRad="40000" dist="20000" dir="5400000" rotWithShape="0">
                  <a:srgbClr val="000000">
                    <a:alpha val="38000"/>
                  </a:srgbClr>
                </a:outerShdw>
              </a:effectLst>
            </p:spPr>
          </p:cxnSp>
        </p:grpSp>
        <p:grpSp>
          <p:nvGrpSpPr>
            <p:cNvPr id="34" name="Group 33"/>
            <p:cNvGrpSpPr/>
            <p:nvPr/>
          </p:nvGrpSpPr>
          <p:grpSpPr>
            <a:xfrm>
              <a:off x="2410799" y="5050991"/>
              <a:ext cx="1930201" cy="347286"/>
              <a:chOff x="1683587" y="2599735"/>
              <a:chExt cx="1930201" cy="347286"/>
            </a:xfrm>
          </p:grpSpPr>
          <p:cxnSp>
            <p:nvCxnSpPr>
              <p:cNvPr id="45" name="Straight Arrow Connector 44"/>
              <p:cNvCxnSpPr/>
              <p:nvPr/>
            </p:nvCxnSpPr>
            <p:spPr>
              <a:xfrm>
                <a:off x="2655350" y="2777560"/>
                <a:ext cx="958438" cy="3740"/>
              </a:xfrm>
              <a:prstGeom prst="straightConnector1">
                <a:avLst/>
              </a:prstGeom>
              <a:noFill/>
              <a:ln w="19050" cap="flat" cmpd="sng" algn="ctr">
                <a:solidFill>
                  <a:srgbClr val="000000"/>
                </a:solidFill>
                <a:prstDash val="solid"/>
                <a:headEnd type="none"/>
                <a:tailEnd type="none"/>
              </a:ln>
              <a:effectLst>
                <a:outerShdw blurRad="40000" dist="20000" dir="5400000" rotWithShape="0">
                  <a:srgbClr val="000000">
                    <a:alpha val="38000"/>
                  </a:srgbClr>
                </a:outerShdw>
              </a:effectLst>
            </p:spPr>
          </p:cxnSp>
          <p:sp>
            <p:nvSpPr>
              <p:cNvPr id="46" name="Isosceles Triangle 45"/>
              <p:cNvSpPr/>
              <p:nvPr/>
            </p:nvSpPr>
            <p:spPr>
              <a:xfrm rot="16200000">
                <a:off x="2252085" y="2543755"/>
                <a:ext cx="347286" cy="459245"/>
              </a:xfrm>
              <a:prstGeom prst="triangle">
                <a:avLst/>
              </a:prstGeom>
              <a:solidFill>
                <a:srgbClr val="FFFFFF"/>
              </a:solidFill>
              <a:ln w="9525" cap="flat" cmpd="sng" algn="ctr">
                <a:solidFill>
                  <a:srgbClr val="000000"/>
                </a:solidFill>
                <a:prstDash val="solid"/>
              </a:ln>
              <a:effectLst>
                <a:outerShdw blurRad="40000" dist="23000" dir="5400000" rotWithShape="0">
                  <a:srgbClr val="000000">
                    <a:alpha val="35000"/>
                  </a:srgbClr>
                </a:outerShdw>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latin typeface="Arial"/>
                  <a:ea typeface="+mn-ea"/>
                  <a:cs typeface="+mn-cs"/>
                </a:endParaRPr>
              </a:p>
            </p:txBody>
          </p:sp>
          <p:cxnSp>
            <p:nvCxnSpPr>
              <p:cNvPr id="47" name="Straight Arrow Connector 46"/>
              <p:cNvCxnSpPr/>
              <p:nvPr/>
            </p:nvCxnSpPr>
            <p:spPr>
              <a:xfrm>
                <a:off x="1683587" y="2777560"/>
                <a:ext cx="512518" cy="0"/>
              </a:xfrm>
              <a:prstGeom prst="straightConnector1">
                <a:avLst/>
              </a:prstGeom>
              <a:noFill/>
              <a:ln w="19050" cap="flat" cmpd="sng" algn="ctr">
                <a:solidFill>
                  <a:srgbClr val="000000"/>
                </a:solidFill>
                <a:prstDash val="solid"/>
                <a:headEnd type="none"/>
                <a:tailEnd type="none"/>
              </a:ln>
              <a:effectLst>
                <a:outerShdw blurRad="40000" dist="20000" dir="5400000" rotWithShape="0">
                  <a:srgbClr val="000000">
                    <a:alpha val="38000"/>
                  </a:srgbClr>
                </a:outerShdw>
              </a:effectLst>
            </p:spPr>
          </p:cxnSp>
        </p:grpSp>
        <p:grpSp>
          <p:nvGrpSpPr>
            <p:cNvPr id="35" name="Group 34"/>
            <p:cNvGrpSpPr/>
            <p:nvPr/>
          </p:nvGrpSpPr>
          <p:grpSpPr>
            <a:xfrm>
              <a:off x="2766455" y="5246907"/>
              <a:ext cx="1930201" cy="347286"/>
              <a:chOff x="1683587" y="2599735"/>
              <a:chExt cx="1930201" cy="347286"/>
            </a:xfrm>
          </p:grpSpPr>
          <p:cxnSp>
            <p:nvCxnSpPr>
              <p:cNvPr id="42" name="Straight Arrow Connector 41"/>
              <p:cNvCxnSpPr/>
              <p:nvPr/>
            </p:nvCxnSpPr>
            <p:spPr>
              <a:xfrm>
                <a:off x="2655350" y="2777560"/>
                <a:ext cx="958438" cy="3740"/>
              </a:xfrm>
              <a:prstGeom prst="straightConnector1">
                <a:avLst/>
              </a:prstGeom>
              <a:noFill/>
              <a:ln w="19050" cap="flat" cmpd="sng" algn="ctr">
                <a:solidFill>
                  <a:srgbClr val="000000"/>
                </a:solidFill>
                <a:prstDash val="solid"/>
                <a:headEnd type="none"/>
                <a:tailEnd type="none"/>
              </a:ln>
              <a:effectLst>
                <a:outerShdw blurRad="40000" dist="20000" dir="5400000" rotWithShape="0">
                  <a:srgbClr val="000000">
                    <a:alpha val="38000"/>
                  </a:srgbClr>
                </a:outerShdw>
              </a:effectLst>
            </p:spPr>
          </p:cxnSp>
          <p:sp>
            <p:nvSpPr>
              <p:cNvPr id="43" name="Isosceles Triangle 42"/>
              <p:cNvSpPr/>
              <p:nvPr/>
            </p:nvSpPr>
            <p:spPr>
              <a:xfrm rot="16200000">
                <a:off x="2252085" y="2543755"/>
                <a:ext cx="347286" cy="459245"/>
              </a:xfrm>
              <a:prstGeom prst="triangle">
                <a:avLst/>
              </a:prstGeom>
              <a:solidFill>
                <a:srgbClr val="FFFFFF"/>
              </a:solidFill>
              <a:ln w="9525" cap="flat" cmpd="sng" algn="ctr">
                <a:solidFill>
                  <a:srgbClr val="000000"/>
                </a:solidFill>
                <a:prstDash val="solid"/>
              </a:ln>
              <a:effectLst>
                <a:outerShdw blurRad="40000" dist="23000" dir="5400000" rotWithShape="0">
                  <a:srgbClr val="000000">
                    <a:alpha val="35000"/>
                  </a:srgbClr>
                </a:outerShdw>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latin typeface="Arial"/>
                  <a:ea typeface="+mn-ea"/>
                  <a:cs typeface="+mn-cs"/>
                </a:endParaRPr>
              </a:p>
            </p:txBody>
          </p:sp>
          <p:cxnSp>
            <p:nvCxnSpPr>
              <p:cNvPr id="44" name="Straight Arrow Connector 43"/>
              <p:cNvCxnSpPr/>
              <p:nvPr/>
            </p:nvCxnSpPr>
            <p:spPr>
              <a:xfrm>
                <a:off x="1683587" y="2777560"/>
                <a:ext cx="512518" cy="0"/>
              </a:xfrm>
              <a:prstGeom prst="straightConnector1">
                <a:avLst/>
              </a:prstGeom>
              <a:noFill/>
              <a:ln w="19050" cap="flat" cmpd="sng" algn="ctr">
                <a:solidFill>
                  <a:srgbClr val="000000"/>
                </a:solidFill>
                <a:prstDash val="solid"/>
                <a:headEnd type="none"/>
                <a:tailEnd type="none"/>
              </a:ln>
              <a:effectLst>
                <a:outerShdw blurRad="40000" dist="20000" dir="5400000" rotWithShape="0">
                  <a:srgbClr val="000000">
                    <a:alpha val="38000"/>
                  </a:srgbClr>
                </a:outerShdw>
              </a:effectLst>
            </p:spPr>
          </p:cxnSp>
        </p:grpSp>
        <p:sp>
          <p:nvSpPr>
            <p:cNvPr id="36" name="TextBox 35"/>
            <p:cNvSpPr txBox="1"/>
            <p:nvPr/>
          </p:nvSpPr>
          <p:spPr>
            <a:xfrm>
              <a:off x="961936" y="5636266"/>
              <a:ext cx="2454431" cy="720197"/>
            </a:xfrm>
            <a:prstGeom prst="rect">
              <a:avLst/>
            </a:prstGeom>
            <a:noFill/>
            <a:ln>
              <a:solidFill>
                <a:srgbClr val="000000"/>
              </a:solidFill>
            </a:ln>
          </p:spPr>
          <p:txBody>
            <a:bodyPr wrap="square" rtlCol="0">
              <a:spAutoFit/>
            </a:bodyPr>
            <a:lstStyle/>
            <a:p>
              <a:pPr marL="0" marR="0" lvl="0" indent="0" defTabSz="914400" eaLnBrk="1" fontAlgn="auto" latinLnBrk="0" hangingPunct="1">
                <a:lnSpc>
                  <a:spcPct val="13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schemeClr val="tx2"/>
                  </a:solidFill>
                  <a:effectLst/>
                  <a:uLnTx/>
                  <a:uFillTx/>
                </a:rPr>
                <a:t>Small pixels for position determination </a:t>
              </a:r>
            </a:p>
          </p:txBody>
        </p:sp>
        <p:sp>
          <p:nvSpPr>
            <p:cNvPr id="37" name="Rectangle 36"/>
            <p:cNvSpPr/>
            <p:nvPr/>
          </p:nvSpPr>
          <p:spPr>
            <a:xfrm>
              <a:off x="5427594" y="4278220"/>
              <a:ext cx="78648" cy="2350883"/>
            </a:xfrm>
            <a:prstGeom prst="rect">
              <a:avLst/>
            </a:prstGeom>
            <a:solidFill>
              <a:srgbClr val="FF6600"/>
            </a:solidFill>
            <a:ln w="9525" cap="flat" cmpd="sng" algn="ctr">
              <a:solidFill>
                <a:srgbClr val="800000"/>
              </a:solidFill>
              <a:prstDash val="solid"/>
            </a:ln>
            <a:effectLst>
              <a:outerShdw blurRad="40000" dist="23000" dir="5400000" rotWithShape="0">
                <a:srgbClr val="000000">
                  <a:alpha val="35000"/>
                </a:srgbClr>
              </a:outerShdw>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latin typeface="Arial"/>
                <a:ea typeface="+mn-ea"/>
                <a:cs typeface="+mn-cs"/>
              </a:endParaRPr>
            </a:p>
          </p:txBody>
        </p:sp>
        <p:sp>
          <p:nvSpPr>
            <p:cNvPr id="38" name="Parallelogram 37"/>
            <p:cNvSpPr/>
            <p:nvPr/>
          </p:nvSpPr>
          <p:spPr>
            <a:xfrm rot="10800000" flipH="1">
              <a:off x="4270393" y="3689581"/>
              <a:ext cx="1236486" cy="580758"/>
            </a:xfrm>
            <a:prstGeom prst="parallelogram">
              <a:avLst>
                <a:gd name="adj" fmla="val 198962"/>
              </a:avLst>
            </a:prstGeom>
            <a:solidFill>
              <a:srgbClr val="FF6600"/>
            </a:solidFill>
            <a:ln w="9525" cap="flat" cmpd="sng" algn="ctr">
              <a:solidFill>
                <a:srgbClr val="800000"/>
              </a:solidFill>
              <a:prstDash val="solid"/>
            </a:ln>
            <a:effectLst>
              <a:outerShdw blurRad="40000" dist="23000" dir="5400000" rotWithShape="0">
                <a:srgbClr val="000000">
                  <a:alpha val="35000"/>
                </a:srgbClr>
              </a:outerShdw>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latin typeface="Arial"/>
                <a:ea typeface="+mn-ea"/>
                <a:cs typeface="+mn-cs"/>
              </a:endParaRPr>
            </a:p>
          </p:txBody>
        </p:sp>
        <p:cxnSp>
          <p:nvCxnSpPr>
            <p:cNvPr id="39" name="Straight Connector 38"/>
            <p:cNvCxnSpPr/>
            <p:nvPr/>
          </p:nvCxnSpPr>
          <p:spPr>
            <a:xfrm>
              <a:off x="3762889" y="3689581"/>
              <a:ext cx="578111" cy="0"/>
            </a:xfrm>
            <a:prstGeom prst="line">
              <a:avLst/>
            </a:prstGeom>
            <a:noFill/>
            <a:ln w="12700" cap="flat" cmpd="sng" algn="ctr">
              <a:solidFill>
                <a:srgbClr val="9999FF"/>
              </a:solidFill>
              <a:prstDash val="solid"/>
            </a:ln>
            <a:effectLst>
              <a:outerShdw blurRad="40000" dist="20000" dir="5400000" rotWithShape="0">
                <a:srgbClr val="000000">
                  <a:alpha val="38000"/>
                </a:srgbClr>
              </a:outerShdw>
            </a:effectLst>
          </p:spPr>
        </p:cxnSp>
        <p:sp>
          <p:nvSpPr>
            <p:cNvPr id="40" name="TextBox 39"/>
            <p:cNvSpPr txBox="1"/>
            <p:nvPr/>
          </p:nvSpPr>
          <p:spPr>
            <a:xfrm>
              <a:off x="5814474" y="3663730"/>
              <a:ext cx="1236236" cy="414985"/>
            </a:xfrm>
            <a:prstGeom prst="rect">
              <a:avLst/>
            </a:prstGeom>
            <a:noFill/>
            <a:ln>
              <a:solidFill>
                <a:srgbClr val="000000"/>
              </a:solidFill>
            </a:ln>
          </p:spPr>
          <p:txBody>
            <a:bodyPr wrap="none" rtlCol="0">
              <a:spAutoFit/>
            </a:bodyPr>
            <a:lstStyle/>
            <a:p>
              <a:pPr marL="0" marR="0" lvl="0" indent="0" defTabSz="914400" eaLnBrk="1" fontAlgn="auto" latinLnBrk="0" hangingPunct="1">
                <a:lnSpc>
                  <a:spcPct val="13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chemeClr val="tx2"/>
                  </a:solidFill>
                  <a:effectLst/>
                  <a:uLnTx/>
                  <a:uFillTx/>
                </a:rPr>
                <a:t>Gain layer</a:t>
              </a:r>
            </a:p>
          </p:txBody>
        </p:sp>
        <p:cxnSp>
          <p:nvCxnSpPr>
            <p:cNvPr id="41" name="Straight Arrow Connector 40"/>
            <p:cNvCxnSpPr>
              <a:stCxn id="40" idx="1"/>
              <a:endCxn id="38" idx="2"/>
            </p:cNvCxnSpPr>
            <p:nvPr/>
          </p:nvCxnSpPr>
          <p:spPr>
            <a:xfrm flipH="1">
              <a:off x="4929135" y="3871223"/>
              <a:ext cx="885339" cy="108737"/>
            </a:xfrm>
            <a:prstGeom prst="straightConnector1">
              <a:avLst/>
            </a:prstGeom>
            <a:noFill/>
            <a:ln w="12700" cap="flat" cmpd="sng" algn="ctr">
              <a:solidFill>
                <a:srgbClr val="000000"/>
              </a:solidFill>
              <a:prstDash val="solid"/>
              <a:tailEnd type="arrow"/>
            </a:ln>
            <a:effectLst>
              <a:outerShdw blurRad="40000" dist="20000" dir="5400000" rotWithShape="0">
                <a:srgbClr val="000000">
                  <a:alpha val="38000"/>
                </a:srgbClr>
              </a:outerShdw>
            </a:effectLst>
          </p:spPr>
        </p:cxnSp>
      </p:grpSp>
      <p:sp>
        <p:nvSpPr>
          <p:cNvPr id="78" name="TextBox 77"/>
          <p:cNvSpPr txBox="1"/>
          <p:nvPr/>
        </p:nvSpPr>
        <p:spPr>
          <a:xfrm>
            <a:off x="1170497" y="645747"/>
            <a:ext cx="7211503" cy="2613023"/>
          </a:xfrm>
          <a:prstGeom prst="rect">
            <a:avLst/>
          </a:prstGeom>
          <a:noFill/>
        </p:spPr>
        <p:txBody>
          <a:bodyPr wrap="square" rtlCol="0">
            <a:spAutoFit/>
          </a:bodyPr>
          <a:lstStyle/>
          <a:p>
            <a:pPr marL="0" marR="0" lvl="0" indent="0" defTabSz="914400" eaLnBrk="1" fontAlgn="auto" latinLnBrk="0" hangingPunct="1">
              <a:lnSpc>
                <a:spcPct val="13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chemeClr val="tx2"/>
                </a:solidFill>
                <a:effectLst/>
                <a:uLnTx/>
                <a:uFillTx/>
              </a:rPr>
              <a:t>Reading from both sides gives the best of both environments:</a:t>
            </a:r>
            <a:endParaRPr kumimoji="0" lang="en-US" sz="1800" b="1" i="0" u="none" strike="noStrike" kern="0" cap="none" spc="0" normalizeH="0" baseline="0" noProof="0" dirty="0" smtClean="0">
              <a:ln>
                <a:noFill/>
              </a:ln>
              <a:solidFill>
                <a:schemeClr val="tx2"/>
              </a:solidFill>
              <a:effectLst/>
              <a:uLnTx/>
              <a:uFillTx/>
            </a:endParaRPr>
          </a:p>
          <a:p>
            <a:pPr marL="1714500" lvl="3" indent="-342900" algn="l" fontAlgn="auto">
              <a:lnSpc>
                <a:spcPct val="130000"/>
              </a:lnSpc>
              <a:spcBef>
                <a:spcPts val="0"/>
              </a:spcBef>
              <a:spcAft>
                <a:spcPts val="0"/>
              </a:spcAft>
              <a:buFont typeface="+mj-lt"/>
              <a:buAutoNum type="arabicPeriod"/>
              <a:defRPr/>
            </a:pPr>
            <a:r>
              <a:rPr kumimoji="0" lang="en-US" b="1" i="0" u="none" strike="noStrike" kern="0" cap="none" spc="0" normalizeH="0" baseline="0" noProof="0" dirty="0" smtClean="0">
                <a:ln>
                  <a:noFill/>
                </a:ln>
                <a:solidFill>
                  <a:srgbClr val="800000"/>
                </a:solidFill>
                <a:effectLst/>
                <a:uLnTx/>
                <a:uFillTx/>
              </a:rPr>
              <a:t>Position determination: </a:t>
            </a:r>
          </a:p>
          <a:p>
            <a:pPr marL="0" lvl="2" algn="l" fontAlgn="auto">
              <a:lnSpc>
                <a:spcPct val="130000"/>
              </a:lnSpc>
              <a:spcBef>
                <a:spcPts val="0"/>
              </a:spcBef>
              <a:spcAft>
                <a:spcPts val="0"/>
              </a:spcAft>
              <a:defRPr/>
            </a:pPr>
            <a:r>
              <a:rPr lang="en-US" kern="0" dirty="0" smtClean="0">
                <a:solidFill>
                  <a:srgbClr val="1F497D"/>
                </a:solidFill>
              </a:rPr>
              <a:t>	finely </a:t>
            </a:r>
            <a:r>
              <a:rPr lang="en-US" kern="0" dirty="0">
                <a:solidFill>
                  <a:srgbClr val="1F497D"/>
                </a:solidFill>
              </a:rPr>
              <a:t>pixelated electrodes, opposite to the gain layer.</a:t>
            </a:r>
          </a:p>
          <a:p>
            <a:pPr marL="0" lvl="2" algn="l" fontAlgn="auto">
              <a:lnSpc>
                <a:spcPct val="130000"/>
              </a:lnSpc>
              <a:spcBef>
                <a:spcPts val="0"/>
              </a:spcBef>
              <a:spcAft>
                <a:spcPts val="0"/>
              </a:spcAft>
              <a:defRPr/>
            </a:pPr>
            <a:r>
              <a:rPr lang="en-US" kern="0" dirty="0">
                <a:solidFill>
                  <a:srgbClr val="1F497D"/>
                </a:solidFill>
              </a:rPr>
              <a:t>	It can use present chips, for example PSI46, </a:t>
            </a:r>
            <a:r>
              <a:rPr lang="en-US" kern="0" dirty="0" smtClean="0">
                <a:solidFill>
                  <a:srgbClr val="1F497D"/>
                </a:solidFill>
              </a:rPr>
              <a:t>FEI4</a:t>
            </a:r>
            <a:endParaRPr kumimoji="0" lang="en-US" b="1" i="0" u="none" strike="noStrike" kern="0" cap="none" spc="0" normalizeH="0" baseline="0" noProof="0" dirty="0" smtClean="0">
              <a:ln>
                <a:noFill/>
              </a:ln>
              <a:solidFill>
                <a:srgbClr val="800000"/>
              </a:solidFill>
              <a:effectLst/>
              <a:uLnTx/>
              <a:uFillTx/>
            </a:endParaRPr>
          </a:p>
          <a:p>
            <a:pPr marL="1714500" lvl="3" indent="-342900" algn="l" fontAlgn="auto">
              <a:lnSpc>
                <a:spcPct val="130000"/>
              </a:lnSpc>
              <a:spcBef>
                <a:spcPts val="0"/>
              </a:spcBef>
              <a:spcAft>
                <a:spcPts val="0"/>
              </a:spcAft>
              <a:buFont typeface="+mj-lt"/>
              <a:buAutoNum type="arabicPeriod" startAt="2"/>
              <a:defRPr/>
            </a:pPr>
            <a:r>
              <a:rPr lang="en-US" b="1" kern="0" dirty="0" smtClean="0">
                <a:solidFill>
                  <a:srgbClr val="800000"/>
                </a:solidFill>
              </a:rPr>
              <a:t>Time </a:t>
            </a:r>
            <a:r>
              <a:rPr lang="en-US" b="1" kern="0" dirty="0">
                <a:solidFill>
                  <a:srgbClr val="800000"/>
                </a:solidFill>
              </a:rPr>
              <a:t>determination: </a:t>
            </a:r>
          </a:p>
          <a:p>
            <a:pPr marL="0" marR="0" lvl="0" indent="0" algn="l" defTabSz="914400" eaLnBrk="1" fontAlgn="auto" latinLnBrk="0" hangingPunct="1">
              <a:lnSpc>
                <a:spcPct val="130000"/>
              </a:lnSpc>
              <a:spcBef>
                <a:spcPts val="0"/>
              </a:spcBef>
              <a:spcAft>
                <a:spcPts val="0"/>
              </a:spcAft>
              <a:buClrTx/>
              <a:buSzTx/>
              <a:buFontTx/>
              <a:buNone/>
              <a:tabLst/>
              <a:defRPr/>
            </a:pPr>
            <a:r>
              <a:rPr kumimoji="0" lang="en-US" sz="1800" b="1" i="0" u="none" strike="noStrike" kern="0" cap="none" spc="0" normalizeH="0" baseline="0" noProof="0" dirty="0" smtClean="0">
                <a:ln>
                  <a:noFill/>
                </a:ln>
                <a:solidFill>
                  <a:srgbClr val="800000"/>
                </a:solidFill>
                <a:effectLst/>
                <a:uLnTx/>
                <a:uFillTx/>
              </a:rPr>
              <a:t>	</a:t>
            </a:r>
            <a:r>
              <a:rPr kumimoji="0" lang="en-US" sz="1800" b="0" i="0" u="none" strike="noStrike" kern="0" cap="none" spc="0" normalizeH="0" baseline="0" noProof="0" dirty="0" smtClean="0">
                <a:ln>
                  <a:noFill/>
                </a:ln>
                <a:solidFill>
                  <a:schemeClr val="tx2"/>
                </a:solidFill>
                <a:effectLst/>
                <a:uLnTx/>
                <a:uFillTx/>
              </a:rPr>
              <a:t>larger pads, near the gain layer</a:t>
            </a:r>
          </a:p>
          <a:p>
            <a:pPr marL="0" marR="0" lvl="0" indent="0" algn="l" defTabSz="914400" eaLnBrk="1" fontAlgn="auto" latinLnBrk="0" hangingPunct="1">
              <a:lnSpc>
                <a:spcPct val="13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chemeClr val="tx2"/>
                </a:solidFill>
                <a:effectLst/>
                <a:uLnTx/>
                <a:uFillTx/>
              </a:rPr>
              <a:t>	much fewer channels (~1/10)</a:t>
            </a:r>
            <a:r>
              <a:rPr kumimoji="0" lang="en-US" sz="1800" b="1" i="0" u="none" strike="noStrike" kern="0" cap="none" spc="0" normalizeH="0" baseline="0" noProof="0" dirty="0" smtClean="0">
                <a:ln>
                  <a:noFill/>
                </a:ln>
                <a:solidFill>
                  <a:srgbClr val="800000"/>
                </a:solidFill>
                <a:effectLst/>
                <a:uLnTx/>
                <a:uFillTx/>
              </a:rPr>
              <a:t>		</a:t>
            </a:r>
          </a:p>
        </p:txBody>
      </p:sp>
    </p:spTree>
    <p:extLst>
      <p:ext uri="{BB962C8B-B14F-4D97-AF65-F5344CB8AC3E}">
        <p14:creationId xmlns:p14="http://schemas.microsoft.com/office/powerpoint/2010/main" val="415489419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lgn="l"/>
            <a:fld id="{D42BACD5-DBBC-4041-9454-70A8D25A0F7B}" type="slidenum">
              <a:rPr lang="en-US" smtClean="0">
                <a:solidFill>
                  <a:srgbClr val="4F81BD"/>
                </a:solidFill>
              </a:rPr>
              <a:pPr algn="l"/>
              <a:t>21</a:t>
            </a:fld>
            <a:endParaRPr lang="en-US" dirty="0">
              <a:solidFill>
                <a:srgbClr val="4F81BD"/>
              </a:solidFill>
            </a:endParaRPr>
          </a:p>
        </p:txBody>
      </p:sp>
      <p:sp>
        <p:nvSpPr>
          <p:cNvPr id="3" name="Footer Placeholder 2"/>
          <p:cNvSpPr>
            <a:spLocks noGrp="1"/>
          </p:cNvSpPr>
          <p:nvPr>
            <p:ph type="ftr" sz="quarter" idx="14"/>
          </p:nvPr>
        </p:nvSpPr>
        <p:spPr/>
        <p:txBody>
          <a:bodyPr/>
          <a:lstStyle/>
          <a:p>
            <a:r>
              <a:rPr lang="en-US" smtClean="0"/>
              <a:t>Hartmut F.-W. Sadrozinski, Ultra-Fast Silicon Detectors. CPAD</a:t>
            </a:r>
            <a:endParaRPr lang="en-US" dirty="0"/>
          </a:p>
        </p:txBody>
      </p:sp>
      <p:sp>
        <p:nvSpPr>
          <p:cNvPr id="6" name="Text Placeholder 5"/>
          <p:cNvSpPr>
            <a:spLocks noGrp="1"/>
          </p:cNvSpPr>
          <p:nvPr>
            <p:ph type="body" sz="quarter" idx="15"/>
          </p:nvPr>
        </p:nvSpPr>
        <p:spPr>
          <a:xfrm>
            <a:off x="283183" y="0"/>
            <a:ext cx="8860817" cy="641762"/>
          </a:xfrm>
        </p:spPr>
        <p:txBody>
          <a:bodyPr>
            <a:normAutofit/>
          </a:bodyPr>
          <a:lstStyle/>
          <a:p>
            <a:r>
              <a:rPr lang="en-US" sz="2800" b="1" dirty="0" smtClean="0">
                <a:solidFill>
                  <a:schemeClr val="tx2"/>
                </a:solidFill>
                <a:latin typeface="Arial" panose="020B0604020202020204" pitchFamily="34" charset="0"/>
                <a:cs typeface="Arial" panose="020B0604020202020204" pitchFamily="34" charset="0"/>
              </a:rPr>
              <a:t>Segmented LGAD III: p-on-p</a:t>
            </a:r>
            <a:endParaRPr lang="en-US" sz="2800" b="1" dirty="0">
              <a:solidFill>
                <a:schemeClr val="tx2"/>
              </a:solidFill>
              <a:latin typeface="Arial" panose="020B0604020202020204" pitchFamily="34" charset="0"/>
              <a:cs typeface="Arial" panose="020B0604020202020204" pitchFamily="34" charset="0"/>
            </a:endParaRPr>
          </a:p>
        </p:txBody>
      </p:sp>
      <p:sp>
        <p:nvSpPr>
          <p:cNvPr id="79" name="Rectangle 78"/>
          <p:cNvSpPr/>
          <p:nvPr/>
        </p:nvSpPr>
        <p:spPr>
          <a:xfrm>
            <a:off x="4833719" y="5152763"/>
            <a:ext cx="2710081" cy="830997"/>
          </a:xfrm>
          <a:prstGeom prst="rect">
            <a:avLst/>
          </a:prstGeom>
          <a:ln>
            <a:solidFill>
              <a:srgbClr val="C00000"/>
            </a:solidFill>
          </a:ln>
        </p:spPr>
        <p:txBody>
          <a:bodyPr wrap="square">
            <a:spAutoFit/>
          </a:bodyPr>
          <a:lstStyle/>
          <a:p>
            <a:pPr algn="l"/>
            <a:r>
              <a:rPr lang="en-US" sz="1600" b="1" dirty="0" smtClean="0">
                <a:solidFill>
                  <a:schemeClr val="tx2"/>
                </a:solidFill>
                <a:latin typeface="Arial" panose="020B0604020202020204" pitchFamily="34" charset="0"/>
                <a:cs typeface="Arial" panose="020B0604020202020204" pitchFamily="34" charset="0"/>
              </a:rPr>
              <a:t>Thin p-in-p LGAD has a </a:t>
            </a:r>
          </a:p>
          <a:p>
            <a:pPr algn="l"/>
            <a:r>
              <a:rPr lang="en-US" sz="1600" b="1" dirty="0" smtClean="0">
                <a:solidFill>
                  <a:schemeClr val="tx2"/>
                </a:solidFill>
                <a:latin typeface="Arial" panose="020B0604020202020204" pitchFamily="34" charset="0"/>
                <a:cs typeface="Arial" panose="020B0604020202020204" pitchFamily="34" charset="0"/>
              </a:rPr>
              <a:t>very fast slew rate, comparable  to n-in-p</a:t>
            </a:r>
            <a:endParaRPr lang="en-US" sz="1600" b="1" dirty="0">
              <a:solidFill>
                <a:schemeClr val="tx2"/>
              </a:solidFill>
              <a:latin typeface="Arial" panose="020B0604020202020204" pitchFamily="34" charset="0"/>
              <a:cs typeface="Arial" panose="020B0604020202020204" pitchFamily="34" charset="0"/>
            </a:endParaRPr>
          </a:p>
        </p:txBody>
      </p:sp>
      <p:sp>
        <p:nvSpPr>
          <p:cNvPr id="80" name="Rectangle 79"/>
          <p:cNvSpPr/>
          <p:nvPr/>
        </p:nvSpPr>
        <p:spPr>
          <a:xfrm>
            <a:off x="1295400" y="5168900"/>
            <a:ext cx="2743200" cy="830997"/>
          </a:xfrm>
          <a:prstGeom prst="rect">
            <a:avLst/>
          </a:prstGeom>
          <a:ln>
            <a:solidFill>
              <a:srgbClr val="C00000"/>
            </a:solidFill>
          </a:ln>
        </p:spPr>
        <p:txBody>
          <a:bodyPr wrap="square">
            <a:spAutoFit/>
          </a:bodyPr>
          <a:lstStyle/>
          <a:p>
            <a:pPr algn="l"/>
            <a:r>
              <a:rPr lang="en-US" sz="1600" b="1" dirty="0" smtClean="0">
                <a:solidFill>
                  <a:schemeClr val="tx2"/>
                </a:solidFill>
                <a:latin typeface="Arial" panose="020B0604020202020204" pitchFamily="34" charset="0"/>
                <a:cs typeface="Arial" panose="020B0604020202020204" pitchFamily="34" charset="0"/>
              </a:rPr>
              <a:t>Thick p-type LGAD relies </a:t>
            </a:r>
          </a:p>
          <a:p>
            <a:pPr algn="l"/>
            <a:r>
              <a:rPr lang="en-US" sz="1600" b="1" dirty="0" smtClean="0">
                <a:solidFill>
                  <a:schemeClr val="tx2"/>
                </a:solidFill>
                <a:latin typeface="Arial" panose="020B0604020202020204" pitchFamily="34" charset="0"/>
                <a:cs typeface="Arial" panose="020B0604020202020204" pitchFamily="34" charset="0"/>
              </a:rPr>
              <a:t>on late hole collection: </a:t>
            </a:r>
          </a:p>
          <a:p>
            <a:pPr algn="l"/>
            <a:r>
              <a:rPr lang="en-US" sz="1600" b="1" dirty="0" smtClean="0">
                <a:solidFill>
                  <a:schemeClr val="tx2"/>
                </a:solidFill>
                <a:latin typeface="Arial" panose="020B0604020202020204" pitchFamily="34" charset="0"/>
                <a:cs typeface="Arial" panose="020B0604020202020204" pitchFamily="34" charset="0"/>
              </a:rPr>
              <a:t>p-in-p not viable.</a:t>
            </a:r>
          </a:p>
        </p:txBody>
      </p:sp>
      <p:pic>
        <p:nvPicPr>
          <p:cNvPr id="81"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3081" y="1500819"/>
            <a:ext cx="6053120" cy="3195961"/>
          </a:xfrm>
          <a:prstGeom prst="rect">
            <a:avLst/>
          </a:prstGeom>
          <a:solidFill>
            <a:srgbClr val="FFFFFF"/>
          </a:solidFill>
          <a:ln>
            <a:noFill/>
          </a:ln>
          <a:effectLst/>
          <a:extLst/>
        </p:spPr>
      </p:pic>
      <p:pic>
        <p:nvPicPr>
          <p:cNvPr id="82"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05014" y="4800601"/>
            <a:ext cx="4848186" cy="2831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3" name="Rectangle 2"/>
          <p:cNvSpPr>
            <a:spLocks noChangeArrowheads="1"/>
          </p:cNvSpPr>
          <p:nvPr/>
        </p:nvSpPr>
        <p:spPr bwMode="auto">
          <a:xfrm>
            <a:off x="533400" y="762001"/>
            <a:ext cx="8269288"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kumimoji="1" sz="2400">
                <a:solidFill>
                  <a:schemeClr val="tx1"/>
                </a:solidFill>
                <a:latin typeface="Arial" charset="0"/>
                <a:ea typeface="ＭＳ Ｐゴシック" pitchFamily="50" charset="-128"/>
              </a:defRPr>
            </a:lvl1pPr>
            <a:lvl2pPr>
              <a:defRPr kumimoji="1" sz="2400">
                <a:solidFill>
                  <a:schemeClr val="tx1"/>
                </a:solidFill>
                <a:latin typeface="Arial" charset="0"/>
                <a:ea typeface="ＭＳ Ｐゴシック" pitchFamily="50" charset="-128"/>
              </a:defRPr>
            </a:lvl2pPr>
            <a:lvl3pPr>
              <a:defRPr kumimoji="1" sz="2400">
                <a:solidFill>
                  <a:schemeClr val="tx1"/>
                </a:solidFill>
                <a:latin typeface="Arial" charset="0"/>
                <a:ea typeface="ＭＳ Ｐゴシック" pitchFamily="50" charset="-128"/>
              </a:defRPr>
            </a:lvl3pPr>
            <a:lvl4pPr>
              <a:defRPr kumimoji="1" sz="2400">
                <a:solidFill>
                  <a:schemeClr val="tx1"/>
                </a:solidFill>
                <a:latin typeface="Arial" charset="0"/>
                <a:ea typeface="ＭＳ Ｐゴシック" pitchFamily="50" charset="-128"/>
              </a:defRPr>
            </a:lvl4pPr>
            <a:lvl5pPr>
              <a:defRPr kumimoji="1" sz="2400">
                <a:solidFill>
                  <a:schemeClr val="tx1"/>
                </a:solidFill>
                <a:latin typeface="Arial" charset="0"/>
                <a:ea typeface="ＭＳ Ｐゴシック" pitchFamily="50" charset="-128"/>
              </a:defRPr>
            </a:lvl5pPr>
            <a:lvl6pPr marL="457200" fontAlgn="base">
              <a:spcBef>
                <a:spcPct val="0"/>
              </a:spcBef>
              <a:spcAft>
                <a:spcPct val="0"/>
              </a:spcAft>
              <a:defRPr kumimoji="1" sz="2400">
                <a:solidFill>
                  <a:schemeClr val="tx1"/>
                </a:solidFill>
                <a:latin typeface="Arial" charset="0"/>
                <a:ea typeface="ＭＳ Ｐゴシック" pitchFamily="50" charset="-128"/>
              </a:defRPr>
            </a:lvl6pPr>
            <a:lvl7pPr marL="914400" fontAlgn="base">
              <a:spcBef>
                <a:spcPct val="0"/>
              </a:spcBef>
              <a:spcAft>
                <a:spcPct val="0"/>
              </a:spcAft>
              <a:defRPr kumimoji="1" sz="2400">
                <a:solidFill>
                  <a:schemeClr val="tx1"/>
                </a:solidFill>
                <a:latin typeface="Arial" charset="0"/>
                <a:ea typeface="ＭＳ Ｐゴシック" pitchFamily="50" charset="-128"/>
              </a:defRPr>
            </a:lvl7pPr>
            <a:lvl8pPr marL="1371600" fontAlgn="base">
              <a:spcBef>
                <a:spcPct val="0"/>
              </a:spcBef>
              <a:spcAft>
                <a:spcPct val="0"/>
              </a:spcAft>
              <a:defRPr kumimoji="1" sz="2400">
                <a:solidFill>
                  <a:schemeClr val="tx1"/>
                </a:solidFill>
                <a:latin typeface="Arial" charset="0"/>
                <a:ea typeface="ＭＳ Ｐゴシック" pitchFamily="50" charset="-128"/>
              </a:defRPr>
            </a:lvl8pPr>
            <a:lvl9pPr marL="1828800" fontAlgn="base">
              <a:spcBef>
                <a:spcPct val="0"/>
              </a:spcBef>
              <a:spcAft>
                <a:spcPct val="0"/>
              </a:spcAft>
              <a:defRPr kumimoji="1" sz="2400">
                <a:solidFill>
                  <a:schemeClr val="tx1"/>
                </a:solidFill>
                <a:latin typeface="Arial" charset="0"/>
                <a:ea typeface="ＭＳ Ｐゴシック" pitchFamily="50" charset="-128"/>
              </a:defRPr>
            </a:lvl9pPr>
          </a:lstStyle>
          <a:p>
            <a:pPr algn="l"/>
            <a:r>
              <a:rPr kumimoji="0" lang="en-US" altLang="en-US" sz="1800" b="1" dirty="0" smtClean="0">
                <a:solidFill>
                  <a:schemeClr val="tx2"/>
                </a:solidFill>
              </a:rPr>
              <a:t>Will p-on-p work since holes are collected which are slower?</a:t>
            </a:r>
          </a:p>
        </p:txBody>
      </p:sp>
      <p:sp>
        <p:nvSpPr>
          <p:cNvPr id="84" name="Rectangle 2"/>
          <p:cNvSpPr>
            <a:spLocks noChangeArrowheads="1"/>
          </p:cNvSpPr>
          <p:nvPr/>
        </p:nvSpPr>
        <p:spPr bwMode="auto">
          <a:xfrm>
            <a:off x="533400" y="5999898"/>
            <a:ext cx="8269288"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kumimoji="1" sz="2400">
                <a:solidFill>
                  <a:schemeClr val="tx1"/>
                </a:solidFill>
                <a:latin typeface="Arial" charset="0"/>
                <a:ea typeface="ＭＳ Ｐゴシック" pitchFamily="50" charset="-128"/>
              </a:defRPr>
            </a:lvl1pPr>
            <a:lvl2pPr>
              <a:defRPr kumimoji="1" sz="2400">
                <a:solidFill>
                  <a:schemeClr val="tx1"/>
                </a:solidFill>
                <a:latin typeface="Arial" charset="0"/>
                <a:ea typeface="ＭＳ Ｐゴシック" pitchFamily="50" charset="-128"/>
              </a:defRPr>
            </a:lvl2pPr>
            <a:lvl3pPr>
              <a:defRPr kumimoji="1" sz="2400">
                <a:solidFill>
                  <a:schemeClr val="tx1"/>
                </a:solidFill>
                <a:latin typeface="Arial" charset="0"/>
                <a:ea typeface="ＭＳ Ｐゴシック" pitchFamily="50" charset="-128"/>
              </a:defRPr>
            </a:lvl3pPr>
            <a:lvl4pPr>
              <a:defRPr kumimoji="1" sz="2400">
                <a:solidFill>
                  <a:schemeClr val="tx1"/>
                </a:solidFill>
                <a:latin typeface="Arial" charset="0"/>
                <a:ea typeface="ＭＳ Ｐゴシック" pitchFamily="50" charset="-128"/>
              </a:defRPr>
            </a:lvl4pPr>
            <a:lvl5pPr>
              <a:defRPr kumimoji="1" sz="2400">
                <a:solidFill>
                  <a:schemeClr val="tx1"/>
                </a:solidFill>
                <a:latin typeface="Arial" charset="0"/>
                <a:ea typeface="ＭＳ Ｐゴシック" pitchFamily="50" charset="-128"/>
              </a:defRPr>
            </a:lvl5pPr>
            <a:lvl6pPr marL="457200" fontAlgn="base">
              <a:spcBef>
                <a:spcPct val="0"/>
              </a:spcBef>
              <a:spcAft>
                <a:spcPct val="0"/>
              </a:spcAft>
              <a:defRPr kumimoji="1" sz="2400">
                <a:solidFill>
                  <a:schemeClr val="tx1"/>
                </a:solidFill>
                <a:latin typeface="Arial" charset="0"/>
                <a:ea typeface="ＭＳ Ｐゴシック" pitchFamily="50" charset="-128"/>
              </a:defRPr>
            </a:lvl6pPr>
            <a:lvl7pPr marL="914400" fontAlgn="base">
              <a:spcBef>
                <a:spcPct val="0"/>
              </a:spcBef>
              <a:spcAft>
                <a:spcPct val="0"/>
              </a:spcAft>
              <a:defRPr kumimoji="1" sz="2400">
                <a:solidFill>
                  <a:schemeClr val="tx1"/>
                </a:solidFill>
                <a:latin typeface="Arial" charset="0"/>
                <a:ea typeface="ＭＳ Ｐゴシック" pitchFamily="50" charset="-128"/>
              </a:defRPr>
            </a:lvl7pPr>
            <a:lvl8pPr marL="1371600" fontAlgn="base">
              <a:spcBef>
                <a:spcPct val="0"/>
              </a:spcBef>
              <a:spcAft>
                <a:spcPct val="0"/>
              </a:spcAft>
              <a:defRPr kumimoji="1" sz="2400">
                <a:solidFill>
                  <a:schemeClr val="tx1"/>
                </a:solidFill>
                <a:latin typeface="Arial" charset="0"/>
                <a:ea typeface="ＭＳ Ｐゴシック" pitchFamily="50" charset="-128"/>
              </a:defRPr>
            </a:lvl8pPr>
            <a:lvl9pPr marL="1828800" fontAlgn="base">
              <a:spcBef>
                <a:spcPct val="0"/>
              </a:spcBef>
              <a:spcAft>
                <a:spcPct val="0"/>
              </a:spcAft>
              <a:defRPr kumimoji="1" sz="2400">
                <a:solidFill>
                  <a:schemeClr val="tx1"/>
                </a:solidFill>
                <a:latin typeface="Arial" charset="0"/>
                <a:ea typeface="ＭＳ Ｐゴシック" pitchFamily="50" charset="-128"/>
              </a:defRPr>
            </a:lvl9pPr>
          </a:lstStyle>
          <a:p>
            <a:pPr algn="l"/>
            <a:r>
              <a:rPr kumimoji="0" lang="en-US" altLang="en-US" sz="2000" b="1" dirty="0" smtClean="0">
                <a:solidFill>
                  <a:schemeClr val="tx2"/>
                </a:solidFill>
              </a:rPr>
              <a:t>Yes, for thin LGAD!</a:t>
            </a:r>
          </a:p>
        </p:txBody>
      </p:sp>
    </p:spTree>
    <p:extLst>
      <p:ext uri="{BB962C8B-B14F-4D97-AF65-F5344CB8AC3E}">
        <p14:creationId xmlns:p14="http://schemas.microsoft.com/office/powerpoint/2010/main" val="204153930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lgn="l"/>
            <a:fld id="{D42BACD5-DBBC-4041-9454-70A8D25A0F7B}" type="slidenum">
              <a:rPr lang="en-US" smtClean="0">
                <a:solidFill>
                  <a:srgbClr val="4F81BD"/>
                </a:solidFill>
              </a:rPr>
              <a:pPr algn="l"/>
              <a:t>22</a:t>
            </a:fld>
            <a:endParaRPr lang="en-US" dirty="0">
              <a:solidFill>
                <a:srgbClr val="4F81BD"/>
              </a:solidFill>
            </a:endParaRPr>
          </a:p>
        </p:txBody>
      </p:sp>
      <p:sp>
        <p:nvSpPr>
          <p:cNvPr id="3" name="Footer Placeholder 2"/>
          <p:cNvSpPr>
            <a:spLocks noGrp="1"/>
          </p:cNvSpPr>
          <p:nvPr>
            <p:ph type="ftr" sz="quarter" idx="14"/>
          </p:nvPr>
        </p:nvSpPr>
        <p:spPr/>
        <p:txBody>
          <a:bodyPr/>
          <a:lstStyle/>
          <a:p>
            <a:r>
              <a:rPr lang="en-US" smtClean="0">
                <a:solidFill>
                  <a:prstClr val="white">
                    <a:lumMod val="50000"/>
                  </a:prstClr>
                </a:solidFill>
              </a:rPr>
              <a:t>Hartmut F.-W. Sadrozinski, Ultra-Fast Silicon Detectors. CPAD</a:t>
            </a:r>
            <a:endParaRPr lang="en-US" dirty="0">
              <a:solidFill>
                <a:prstClr val="white">
                  <a:lumMod val="50000"/>
                </a:prstClr>
              </a:solidFill>
            </a:endParaRPr>
          </a:p>
        </p:txBody>
      </p:sp>
      <p:grpSp>
        <p:nvGrpSpPr>
          <p:cNvPr id="4" name="Group 3"/>
          <p:cNvGrpSpPr/>
          <p:nvPr/>
        </p:nvGrpSpPr>
        <p:grpSpPr>
          <a:xfrm>
            <a:off x="457200" y="990600"/>
            <a:ext cx="8624765" cy="2456957"/>
            <a:chOff x="485550" y="1356218"/>
            <a:chExt cx="8624765" cy="2456957"/>
          </a:xfrm>
        </p:grpSpPr>
        <p:sp>
          <p:nvSpPr>
            <p:cNvPr id="156" name="Rectangle 155"/>
            <p:cNvSpPr/>
            <p:nvPr/>
          </p:nvSpPr>
          <p:spPr>
            <a:xfrm>
              <a:off x="908688" y="3062021"/>
              <a:ext cx="5724549" cy="169850"/>
            </a:xfrm>
            <a:prstGeom prst="rect">
              <a:avLst/>
            </a:prstGeom>
            <a:solidFill>
              <a:srgbClr val="990000"/>
            </a:solidFill>
            <a:ln w="12700" cap="flat" cmpd="sng" algn="ctr">
              <a:solidFill>
                <a:srgbClr val="800000"/>
              </a:solidFill>
              <a:prstDash val="solid"/>
            </a:ln>
            <a:effectLst>
              <a:innerShdw blurRad="190500" dist="63500" dir="5400000">
                <a:srgbClr val="FFFFFF">
                  <a:alpha val="65000"/>
                </a:srgbClr>
              </a:innerShdw>
            </a:effectLst>
            <a:scene3d>
              <a:camera prst="orthographicFront">
                <a:rot lat="0" lon="0" rev="0"/>
              </a:camera>
              <a:lightRig rig="twoPt" dir="r">
                <a:rot lat="0" lon="0" rev="6000000"/>
              </a:lightRig>
            </a:scene3d>
            <a:sp3d prstMaterial="matte">
              <a:bevelT w="0" h="0" prst="relaxedInset"/>
            </a:sp3d>
          </p:spPr>
          <p:txBody>
            <a:bodyPr rtlCol="0"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entury Gothic"/>
                <a:ea typeface="+mn-ea"/>
                <a:cs typeface="+mn-cs"/>
              </a:endParaRPr>
            </a:p>
          </p:txBody>
        </p:sp>
        <p:sp>
          <p:nvSpPr>
            <p:cNvPr id="157" name="Rectangle 156"/>
            <p:cNvSpPr/>
            <p:nvPr/>
          </p:nvSpPr>
          <p:spPr>
            <a:xfrm>
              <a:off x="918213" y="1771745"/>
              <a:ext cx="5724549" cy="1462455"/>
            </a:xfrm>
            <a:prstGeom prst="rect">
              <a:avLst/>
            </a:prstGeom>
            <a:noFill/>
            <a:ln w="12700" cap="flat" cmpd="sng" algn="ctr">
              <a:solidFill>
                <a:srgbClr val="800000"/>
              </a:solidFill>
              <a:prstDash val="solid"/>
            </a:ln>
            <a:effectLst>
              <a:innerShdw blurRad="190500" dist="63500" dir="5400000">
                <a:srgbClr val="FFFFFF">
                  <a:alpha val="65000"/>
                </a:srgbClr>
              </a:innerShdw>
            </a:effectLst>
            <a:scene3d>
              <a:camera prst="orthographicFront">
                <a:rot lat="0" lon="0" rev="0"/>
              </a:camera>
              <a:lightRig rig="twoPt" dir="r">
                <a:rot lat="0" lon="0" rev="6000000"/>
              </a:lightRig>
            </a:scene3d>
            <a:sp3d prstMaterial="matte">
              <a:bevelT w="0" h="0" prst="relaxedInset"/>
            </a:sp3d>
          </p:spPr>
          <p:txBody>
            <a:bodyPr rtlCol="0"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entury Gothic"/>
                <a:ea typeface="+mn-ea"/>
                <a:cs typeface="+mn-cs"/>
              </a:endParaRPr>
            </a:p>
          </p:txBody>
        </p:sp>
        <p:sp>
          <p:nvSpPr>
            <p:cNvPr id="158" name="Rectangle 157"/>
            <p:cNvSpPr/>
            <p:nvPr/>
          </p:nvSpPr>
          <p:spPr>
            <a:xfrm>
              <a:off x="918213" y="1947023"/>
              <a:ext cx="5724549" cy="169850"/>
            </a:xfrm>
            <a:prstGeom prst="rect">
              <a:avLst/>
            </a:prstGeom>
            <a:solidFill>
              <a:srgbClr val="FF6600"/>
            </a:solidFill>
            <a:ln w="12700" cap="flat" cmpd="sng" algn="ctr">
              <a:solidFill>
                <a:srgbClr val="800000"/>
              </a:solidFill>
              <a:prstDash val="solid"/>
            </a:ln>
            <a:effectLst>
              <a:innerShdw blurRad="190500" dist="63500" dir="5400000">
                <a:srgbClr val="FFFFFF">
                  <a:alpha val="65000"/>
                </a:srgbClr>
              </a:innerShdw>
            </a:effectLst>
            <a:scene3d>
              <a:camera prst="orthographicFront">
                <a:rot lat="0" lon="0" rev="0"/>
              </a:camera>
              <a:lightRig rig="twoPt" dir="r">
                <a:rot lat="0" lon="0" rev="6000000"/>
              </a:lightRig>
            </a:scene3d>
            <a:sp3d prstMaterial="matte">
              <a:bevelT w="0" h="0" prst="relaxedInset"/>
            </a:sp3d>
          </p:spPr>
          <p:txBody>
            <a:bodyPr rtlCol="0"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entury Gothic"/>
                <a:ea typeface="+mn-ea"/>
                <a:cs typeface="+mn-cs"/>
              </a:endParaRPr>
            </a:p>
          </p:txBody>
        </p:sp>
        <p:sp>
          <p:nvSpPr>
            <p:cNvPr id="159" name="Rectangle 158"/>
            <p:cNvSpPr/>
            <p:nvPr/>
          </p:nvSpPr>
          <p:spPr>
            <a:xfrm>
              <a:off x="918213" y="1630640"/>
              <a:ext cx="5724549" cy="141105"/>
            </a:xfrm>
            <a:prstGeom prst="rect">
              <a:avLst/>
            </a:prstGeom>
            <a:solidFill>
              <a:srgbClr val="A4A4A4">
                <a:lumMod val="20000"/>
                <a:lumOff val="80000"/>
              </a:srgbClr>
            </a:solidFill>
            <a:ln w="12700" cap="flat" cmpd="sng" algn="ctr">
              <a:solidFill>
                <a:srgbClr val="000000"/>
              </a:solidFill>
              <a:prstDash val="solid"/>
            </a:ln>
            <a:effectLst>
              <a:innerShdw blurRad="190500" dist="63500" dir="5400000">
                <a:srgbClr val="FFFFFF">
                  <a:alpha val="65000"/>
                </a:srgbClr>
              </a:innerShdw>
            </a:effectLst>
            <a:scene3d>
              <a:camera prst="orthographicFront">
                <a:rot lat="0" lon="0" rev="0"/>
              </a:camera>
              <a:lightRig rig="twoPt" dir="r">
                <a:rot lat="0" lon="0" rev="6000000"/>
              </a:lightRig>
            </a:scene3d>
            <a:sp3d prstMaterial="matte">
              <a:bevelT w="0" h="0" prst="relaxedInset"/>
            </a:sp3d>
          </p:spPr>
          <p:txBody>
            <a:bodyPr rtlCol="0"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entury Gothic"/>
                <a:ea typeface="+mn-ea"/>
                <a:cs typeface="+mn-cs"/>
              </a:endParaRPr>
            </a:p>
          </p:txBody>
        </p:sp>
        <p:sp>
          <p:nvSpPr>
            <p:cNvPr id="160" name="Rectangle 159"/>
            <p:cNvSpPr/>
            <p:nvPr/>
          </p:nvSpPr>
          <p:spPr>
            <a:xfrm>
              <a:off x="1559806" y="1584921"/>
              <a:ext cx="707156" cy="45719"/>
            </a:xfrm>
            <a:prstGeom prst="rect">
              <a:avLst/>
            </a:prstGeom>
            <a:solidFill>
              <a:sysClr val="window" lastClr="FFFFFF">
                <a:lumMod val="50000"/>
              </a:sysClr>
            </a:solidFill>
            <a:ln w="12700" cap="flat" cmpd="sng" algn="ctr">
              <a:solidFill>
                <a:sysClr val="windowText" lastClr="000000"/>
              </a:solidFill>
              <a:prstDash val="solid"/>
            </a:ln>
            <a:effectLst>
              <a:innerShdw blurRad="190500" dist="63500" dir="5400000">
                <a:srgbClr val="FFFFFF">
                  <a:alpha val="65000"/>
                </a:srgbClr>
              </a:innerShdw>
            </a:effectLst>
            <a:scene3d>
              <a:camera prst="orthographicFront">
                <a:rot lat="0" lon="0" rev="0"/>
              </a:camera>
              <a:lightRig rig="twoPt" dir="r">
                <a:rot lat="0" lon="0" rev="6000000"/>
              </a:lightRig>
            </a:scene3d>
            <a:sp3d prstMaterial="matte">
              <a:bevelT w="0" h="0" prst="relaxedInset"/>
            </a:sp3d>
          </p:spPr>
          <p:txBody>
            <a:bodyPr rtlCol="0"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entury Gothic"/>
                <a:ea typeface="+mn-ea"/>
                <a:cs typeface="+mn-cs"/>
              </a:endParaRPr>
            </a:p>
          </p:txBody>
        </p:sp>
        <p:sp>
          <p:nvSpPr>
            <p:cNvPr id="161" name="Rectangle 160"/>
            <p:cNvSpPr/>
            <p:nvPr/>
          </p:nvSpPr>
          <p:spPr>
            <a:xfrm>
              <a:off x="3414367" y="1570557"/>
              <a:ext cx="707156" cy="45719"/>
            </a:xfrm>
            <a:prstGeom prst="rect">
              <a:avLst/>
            </a:prstGeom>
            <a:solidFill>
              <a:sysClr val="window" lastClr="FFFFFF">
                <a:lumMod val="50000"/>
              </a:sysClr>
            </a:solidFill>
            <a:ln w="12700" cap="flat" cmpd="sng" algn="ctr">
              <a:solidFill>
                <a:sysClr val="windowText" lastClr="000000"/>
              </a:solidFill>
              <a:prstDash val="solid"/>
            </a:ln>
            <a:effectLst>
              <a:innerShdw blurRad="190500" dist="63500" dir="5400000">
                <a:srgbClr val="FFFFFF">
                  <a:alpha val="65000"/>
                </a:srgbClr>
              </a:innerShdw>
            </a:effectLst>
            <a:scene3d>
              <a:camera prst="orthographicFront">
                <a:rot lat="0" lon="0" rev="0"/>
              </a:camera>
              <a:lightRig rig="twoPt" dir="r">
                <a:rot lat="0" lon="0" rev="6000000"/>
              </a:lightRig>
            </a:scene3d>
            <a:sp3d prstMaterial="matte">
              <a:bevelT w="0" h="0" prst="relaxedInset"/>
            </a:sp3d>
          </p:spPr>
          <p:txBody>
            <a:bodyPr rtlCol="0"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entury Gothic"/>
                <a:ea typeface="+mn-ea"/>
                <a:cs typeface="+mn-cs"/>
              </a:endParaRPr>
            </a:p>
          </p:txBody>
        </p:sp>
        <p:sp>
          <p:nvSpPr>
            <p:cNvPr id="162" name="Rectangle 161"/>
            <p:cNvSpPr/>
            <p:nvPr/>
          </p:nvSpPr>
          <p:spPr>
            <a:xfrm>
              <a:off x="5444950" y="1569021"/>
              <a:ext cx="707156" cy="45719"/>
            </a:xfrm>
            <a:prstGeom prst="rect">
              <a:avLst/>
            </a:prstGeom>
            <a:solidFill>
              <a:sysClr val="window" lastClr="FFFFFF">
                <a:lumMod val="50000"/>
              </a:sysClr>
            </a:solidFill>
            <a:ln w="12700" cap="flat" cmpd="sng" algn="ctr">
              <a:solidFill>
                <a:sysClr val="windowText" lastClr="000000"/>
              </a:solidFill>
              <a:prstDash val="solid"/>
            </a:ln>
            <a:effectLst>
              <a:innerShdw blurRad="190500" dist="63500" dir="5400000">
                <a:srgbClr val="FFFFFF">
                  <a:alpha val="65000"/>
                </a:srgbClr>
              </a:innerShdw>
            </a:effectLst>
            <a:scene3d>
              <a:camera prst="orthographicFront">
                <a:rot lat="0" lon="0" rev="0"/>
              </a:camera>
              <a:lightRig rig="twoPt" dir="r">
                <a:rot lat="0" lon="0" rev="6000000"/>
              </a:lightRig>
            </a:scene3d>
            <a:sp3d prstMaterial="matte">
              <a:bevelT w="0" h="0" prst="relaxedInset"/>
            </a:sp3d>
          </p:spPr>
          <p:txBody>
            <a:bodyPr rtlCol="0"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entury Gothic"/>
                <a:ea typeface="+mn-ea"/>
                <a:cs typeface="+mn-cs"/>
              </a:endParaRPr>
            </a:p>
          </p:txBody>
        </p:sp>
        <p:sp>
          <p:nvSpPr>
            <p:cNvPr id="163" name="TextBox 162"/>
            <p:cNvSpPr txBox="1"/>
            <p:nvPr/>
          </p:nvSpPr>
          <p:spPr>
            <a:xfrm>
              <a:off x="7335121" y="2521789"/>
              <a:ext cx="1656899" cy="438582"/>
            </a:xfrm>
            <a:prstGeom prst="rect">
              <a:avLst/>
            </a:prstGeom>
            <a:noFill/>
            <a:ln>
              <a:solidFill>
                <a:srgbClr val="000000"/>
              </a:solidFill>
            </a:ln>
          </p:spPr>
          <p:txBody>
            <a:bodyPr wrap="none" rtlCol="0">
              <a:spAutoFit/>
            </a:bodyPr>
            <a:lstStyle/>
            <a:p>
              <a:pPr algn="l" defTabSz="457200" fontAlgn="auto">
                <a:lnSpc>
                  <a:spcPct val="130000"/>
                </a:lnSpc>
                <a:spcBef>
                  <a:spcPts val="0"/>
                </a:spcBef>
                <a:spcAft>
                  <a:spcPts val="0"/>
                </a:spcAft>
              </a:pPr>
              <a:r>
                <a:rPr lang="en-US" dirty="0">
                  <a:solidFill>
                    <a:prstClr val="black"/>
                  </a:solidFill>
                  <a:latin typeface="Century Gothic"/>
                  <a:cs typeface="+mn-cs"/>
                </a:rPr>
                <a:t>g</a:t>
              </a:r>
              <a:r>
                <a:rPr lang="en-US" dirty="0" smtClean="0">
                  <a:solidFill>
                    <a:prstClr val="black"/>
                  </a:solidFill>
                  <a:latin typeface="Century Gothic"/>
                  <a:cs typeface="+mn-cs"/>
                </a:rPr>
                <a:t>ain layer p+</a:t>
              </a:r>
            </a:p>
          </p:txBody>
        </p:sp>
        <p:sp>
          <p:nvSpPr>
            <p:cNvPr id="164" name="TextBox 163"/>
            <p:cNvSpPr txBox="1"/>
            <p:nvPr/>
          </p:nvSpPr>
          <p:spPr>
            <a:xfrm>
              <a:off x="7347019" y="1356218"/>
              <a:ext cx="1593781" cy="438582"/>
            </a:xfrm>
            <a:prstGeom prst="rect">
              <a:avLst/>
            </a:prstGeom>
            <a:noFill/>
            <a:ln>
              <a:solidFill>
                <a:srgbClr val="000000"/>
              </a:solidFill>
            </a:ln>
          </p:spPr>
          <p:txBody>
            <a:bodyPr wrap="none" rtlCol="0">
              <a:spAutoFit/>
            </a:bodyPr>
            <a:lstStyle/>
            <a:p>
              <a:pPr algn="l" defTabSz="457200" fontAlgn="auto">
                <a:lnSpc>
                  <a:spcPct val="130000"/>
                </a:lnSpc>
                <a:spcBef>
                  <a:spcPts val="0"/>
                </a:spcBef>
                <a:spcAft>
                  <a:spcPts val="0"/>
                </a:spcAft>
              </a:pPr>
              <a:r>
                <a:rPr lang="en-US" dirty="0" smtClean="0">
                  <a:solidFill>
                    <a:prstClr val="black"/>
                  </a:solidFill>
                  <a:latin typeface="Century Gothic"/>
                  <a:cs typeface="+mn-cs"/>
                </a:rPr>
                <a:t>AC coupling</a:t>
              </a:r>
            </a:p>
          </p:txBody>
        </p:sp>
        <p:cxnSp>
          <p:nvCxnSpPr>
            <p:cNvPr id="165" name="Straight Arrow Connector 164"/>
            <p:cNvCxnSpPr>
              <a:stCxn id="164" idx="1"/>
            </p:cNvCxnSpPr>
            <p:nvPr/>
          </p:nvCxnSpPr>
          <p:spPr>
            <a:xfrm flipH="1">
              <a:off x="6424667" y="1575509"/>
              <a:ext cx="922352" cy="55131"/>
            </a:xfrm>
            <a:prstGeom prst="straightConnector1">
              <a:avLst/>
            </a:prstGeom>
            <a:noFill/>
            <a:ln w="25400" cap="flat" cmpd="sng" algn="ctr">
              <a:solidFill>
                <a:srgbClr val="000000"/>
              </a:solidFill>
              <a:prstDash val="solid"/>
              <a:tailEnd type="arrow"/>
            </a:ln>
            <a:effectLst/>
          </p:spPr>
        </p:cxnSp>
        <p:cxnSp>
          <p:nvCxnSpPr>
            <p:cNvPr id="166" name="Straight Arrow Connector 165"/>
            <p:cNvCxnSpPr>
              <a:stCxn id="168" idx="1"/>
              <a:endCxn id="167" idx="3"/>
            </p:cNvCxnSpPr>
            <p:nvPr/>
          </p:nvCxnSpPr>
          <p:spPr>
            <a:xfrm flipH="1" flipV="1">
              <a:off x="6644286" y="1869973"/>
              <a:ext cx="678262" cy="313109"/>
            </a:xfrm>
            <a:prstGeom prst="straightConnector1">
              <a:avLst/>
            </a:prstGeom>
            <a:noFill/>
            <a:ln w="25400" cap="flat" cmpd="sng" algn="ctr">
              <a:solidFill>
                <a:srgbClr val="000000"/>
              </a:solidFill>
              <a:prstDash val="solid"/>
              <a:tailEnd type="arrow"/>
            </a:ln>
            <a:effectLst/>
          </p:spPr>
        </p:cxnSp>
        <p:sp>
          <p:nvSpPr>
            <p:cNvPr id="167" name="Rectangle 166"/>
            <p:cNvSpPr/>
            <p:nvPr/>
          </p:nvSpPr>
          <p:spPr>
            <a:xfrm>
              <a:off x="919737" y="1785048"/>
              <a:ext cx="5724549" cy="169850"/>
            </a:xfrm>
            <a:prstGeom prst="rect">
              <a:avLst/>
            </a:prstGeom>
            <a:solidFill>
              <a:srgbClr val="3366FF"/>
            </a:solidFill>
            <a:ln w="12700" cap="flat" cmpd="sng" algn="ctr">
              <a:noFill/>
              <a:prstDash val="solid"/>
            </a:ln>
            <a:effectLst>
              <a:innerShdw blurRad="190500" dist="63500" dir="5400000">
                <a:srgbClr val="FFFFFF">
                  <a:alpha val="65000"/>
                </a:srgbClr>
              </a:innerShdw>
            </a:effectLst>
            <a:scene3d>
              <a:camera prst="orthographicFront">
                <a:rot lat="0" lon="0" rev="0"/>
              </a:camera>
              <a:lightRig rig="twoPt" dir="r">
                <a:rot lat="0" lon="0" rev="6000000"/>
              </a:lightRig>
            </a:scene3d>
            <a:sp3d prstMaterial="matte">
              <a:bevelT w="0" h="0" prst="relaxedInset"/>
            </a:sp3d>
          </p:spPr>
          <p:txBody>
            <a:bodyPr rtlCol="0"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entury Gothic"/>
                <a:ea typeface="+mn-ea"/>
                <a:cs typeface="+mn-cs"/>
              </a:endParaRPr>
            </a:p>
          </p:txBody>
        </p:sp>
        <p:sp>
          <p:nvSpPr>
            <p:cNvPr id="168" name="TextBox 167"/>
            <p:cNvSpPr txBox="1"/>
            <p:nvPr/>
          </p:nvSpPr>
          <p:spPr>
            <a:xfrm>
              <a:off x="7322548" y="1963791"/>
              <a:ext cx="1770737" cy="438582"/>
            </a:xfrm>
            <a:prstGeom prst="rect">
              <a:avLst/>
            </a:prstGeom>
            <a:noFill/>
            <a:ln>
              <a:solidFill>
                <a:srgbClr val="000000"/>
              </a:solidFill>
            </a:ln>
          </p:spPr>
          <p:txBody>
            <a:bodyPr wrap="none" rtlCol="0">
              <a:spAutoFit/>
            </a:bodyPr>
            <a:lstStyle/>
            <a:p>
              <a:pPr algn="l" defTabSz="457200" fontAlgn="auto">
                <a:lnSpc>
                  <a:spcPct val="130000"/>
                </a:lnSpc>
                <a:spcBef>
                  <a:spcPts val="0"/>
                </a:spcBef>
                <a:spcAft>
                  <a:spcPts val="0"/>
                </a:spcAft>
              </a:pPr>
              <a:r>
                <a:rPr lang="en-US" dirty="0">
                  <a:solidFill>
                    <a:prstClr val="black"/>
                  </a:solidFill>
                  <a:latin typeface="Century Gothic"/>
                  <a:cs typeface="+mn-cs"/>
                </a:rPr>
                <a:t>n</a:t>
              </a:r>
              <a:r>
                <a:rPr lang="en-US" dirty="0" smtClean="0">
                  <a:solidFill>
                    <a:prstClr val="black"/>
                  </a:solidFill>
                  <a:latin typeface="Century Gothic"/>
                  <a:cs typeface="+mn-cs"/>
                </a:rPr>
                <a:t>++ electrode</a:t>
              </a:r>
            </a:p>
          </p:txBody>
        </p:sp>
        <p:cxnSp>
          <p:nvCxnSpPr>
            <p:cNvPr id="169" name="Straight Arrow Connector 168"/>
            <p:cNvCxnSpPr>
              <a:stCxn id="163" idx="1"/>
              <a:endCxn id="158" idx="3"/>
            </p:cNvCxnSpPr>
            <p:nvPr/>
          </p:nvCxnSpPr>
          <p:spPr>
            <a:xfrm flipH="1" flipV="1">
              <a:off x="6642762" y="2031948"/>
              <a:ext cx="692359" cy="709132"/>
            </a:xfrm>
            <a:prstGeom prst="straightConnector1">
              <a:avLst/>
            </a:prstGeom>
            <a:noFill/>
            <a:ln w="25400" cap="flat" cmpd="sng" algn="ctr">
              <a:solidFill>
                <a:srgbClr val="000000"/>
              </a:solidFill>
              <a:prstDash val="solid"/>
              <a:tailEnd type="arrow"/>
            </a:ln>
            <a:effectLst/>
          </p:spPr>
        </p:cxnSp>
        <p:sp>
          <p:nvSpPr>
            <p:cNvPr id="170" name="TextBox 169"/>
            <p:cNvSpPr txBox="1"/>
            <p:nvPr/>
          </p:nvSpPr>
          <p:spPr>
            <a:xfrm>
              <a:off x="485550" y="2452803"/>
              <a:ext cx="5109610" cy="1360372"/>
            </a:xfrm>
            <a:prstGeom prst="rect">
              <a:avLst/>
            </a:prstGeom>
            <a:solidFill>
              <a:sysClr val="window" lastClr="FFFFFF"/>
            </a:solidFill>
            <a:ln>
              <a:solidFill>
                <a:srgbClr val="000000"/>
              </a:solidFill>
            </a:ln>
          </p:spPr>
          <p:txBody>
            <a:bodyPr wrap="square" rtlCol="0">
              <a:spAutoFit/>
            </a:bodyPr>
            <a:lstStyle/>
            <a:p>
              <a:pPr marL="0" marR="0" lvl="0" indent="0" algn="l" defTabSz="457200" eaLnBrk="1" fontAlgn="auto" latinLnBrk="0" hangingPunct="1">
                <a:lnSpc>
                  <a:spcPct val="130000"/>
                </a:lnSpc>
                <a:spcBef>
                  <a:spcPts val="0"/>
                </a:spcBef>
                <a:spcAft>
                  <a:spcPts val="0"/>
                </a:spcAft>
                <a:buClrTx/>
                <a:buSzTx/>
                <a:buFontTx/>
                <a:buNone/>
                <a:tabLst/>
                <a:defRPr/>
              </a:pPr>
              <a:r>
                <a:rPr kumimoji="0" lang="en-US" sz="1600" b="1" i="0" u="none" strike="noStrike" kern="0" cap="none" spc="0" normalizeH="0" baseline="0" noProof="0" dirty="0" smtClean="0">
                  <a:ln>
                    <a:noFill/>
                  </a:ln>
                  <a:solidFill>
                    <a:schemeClr val="tx2"/>
                  </a:solidFill>
                  <a:effectLst/>
                  <a:uLnTx/>
                  <a:uFillTx/>
                  <a:latin typeface="Arial" panose="020B0604020202020204" pitchFamily="34" charset="0"/>
                  <a:cs typeface="Arial" panose="020B0604020202020204" pitchFamily="34" charset="0"/>
                </a:rPr>
                <a:t>In the n-in-p design, the resistivity of the sheet is hard to control, as the doping of the n++ and p+ layers determine the gain, so the values cannot be chosen as we like.</a:t>
              </a:r>
            </a:p>
          </p:txBody>
        </p:sp>
        <p:sp>
          <p:nvSpPr>
            <p:cNvPr id="186" name="TextBox 185"/>
            <p:cNvSpPr txBox="1"/>
            <p:nvPr/>
          </p:nvSpPr>
          <p:spPr>
            <a:xfrm>
              <a:off x="7322897" y="3062479"/>
              <a:ext cx="1787418" cy="438582"/>
            </a:xfrm>
            <a:prstGeom prst="rect">
              <a:avLst/>
            </a:prstGeom>
            <a:noFill/>
            <a:ln>
              <a:solidFill>
                <a:srgbClr val="000000"/>
              </a:solidFill>
            </a:ln>
          </p:spPr>
          <p:txBody>
            <a:bodyPr wrap="none" rtlCol="0">
              <a:spAutoFit/>
            </a:bodyPr>
            <a:lstStyle/>
            <a:p>
              <a:pPr algn="l" defTabSz="457200" fontAlgn="auto">
                <a:lnSpc>
                  <a:spcPct val="130000"/>
                </a:lnSpc>
                <a:spcBef>
                  <a:spcPts val="0"/>
                </a:spcBef>
                <a:spcAft>
                  <a:spcPts val="0"/>
                </a:spcAft>
              </a:pPr>
              <a:r>
                <a:rPr lang="en-US" dirty="0" smtClean="0">
                  <a:solidFill>
                    <a:prstClr val="black"/>
                  </a:solidFill>
                  <a:latin typeface="Century Gothic"/>
                  <a:cs typeface="+mn-cs"/>
                </a:rPr>
                <a:t>p++ electrode</a:t>
              </a:r>
            </a:p>
          </p:txBody>
        </p:sp>
        <p:cxnSp>
          <p:nvCxnSpPr>
            <p:cNvPr id="187" name="Straight Arrow Connector 186"/>
            <p:cNvCxnSpPr>
              <a:stCxn id="186" idx="1"/>
              <a:endCxn id="156" idx="3"/>
            </p:cNvCxnSpPr>
            <p:nvPr/>
          </p:nvCxnSpPr>
          <p:spPr>
            <a:xfrm flipH="1" flipV="1">
              <a:off x="6633237" y="3146946"/>
              <a:ext cx="689660" cy="134824"/>
            </a:xfrm>
            <a:prstGeom prst="straightConnector1">
              <a:avLst/>
            </a:prstGeom>
            <a:noFill/>
            <a:ln w="25400" cap="flat" cmpd="sng" algn="ctr">
              <a:solidFill>
                <a:srgbClr val="000000"/>
              </a:solidFill>
              <a:prstDash val="solid"/>
              <a:tailEnd type="arrow"/>
            </a:ln>
            <a:effectLst/>
          </p:spPr>
        </p:cxnSp>
        <p:grpSp>
          <p:nvGrpSpPr>
            <p:cNvPr id="190" name="Group 189"/>
            <p:cNvGrpSpPr/>
            <p:nvPr/>
          </p:nvGrpSpPr>
          <p:grpSpPr>
            <a:xfrm>
              <a:off x="910718" y="1830534"/>
              <a:ext cx="5710781" cy="78877"/>
              <a:chOff x="1735494" y="2138844"/>
              <a:chExt cx="5372458" cy="191824"/>
            </a:xfrm>
          </p:grpSpPr>
          <p:grpSp>
            <p:nvGrpSpPr>
              <p:cNvPr id="191" name="Group 367"/>
              <p:cNvGrpSpPr>
                <a:grpSpLocks/>
              </p:cNvGrpSpPr>
              <p:nvPr/>
            </p:nvGrpSpPr>
            <p:grpSpPr bwMode="auto">
              <a:xfrm rot="16200000">
                <a:off x="2100619" y="1773719"/>
                <a:ext cx="184150" cy="914400"/>
                <a:chOff x="691" y="3197"/>
                <a:chExt cx="116" cy="576"/>
              </a:xfrm>
            </p:grpSpPr>
            <p:sp>
              <p:nvSpPr>
                <p:cNvPr id="207" name="Freeform 244"/>
                <p:cNvSpPr>
                  <a:spLocks/>
                </p:cNvSpPr>
                <p:nvPr/>
              </p:nvSpPr>
              <p:spPr bwMode="auto">
                <a:xfrm>
                  <a:off x="691" y="3197"/>
                  <a:ext cx="116" cy="576"/>
                </a:xfrm>
                <a:custGeom>
                  <a:avLst/>
                  <a:gdLst>
                    <a:gd name="T0" fmla="*/ 58 w 116"/>
                    <a:gd name="T1" fmla="*/ 0 h 1152"/>
                    <a:gd name="T2" fmla="*/ 58 w 116"/>
                    <a:gd name="T3" fmla="*/ 230 h 1152"/>
                    <a:gd name="T4" fmla="*/ 116 w 116"/>
                    <a:gd name="T5" fmla="*/ 288 h 1152"/>
                    <a:gd name="T6" fmla="*/ 0 w 116"/>
                    <a:gd name="T7" fmla="*/ 403 h 1152"/>
                    <a:gd name="T8" fmla="*/ 116 w 116"/>
                    <a:gd name="T9" fmla="*/ 518 h 1152"/>
                    <a:gd name="T10" fmla="*/ 0 w 116"/>
                    <a:gd name="T11" fmla="*/ 634 h 1152"/>
                    <a:gd name="T12" fmla="*/ 116 w 116"/>
                    <a:gd name="T13" fmla="*/ 749 h 1152"/>
                    <a:gd name="T14" fmla="*/ 0 w 116"/>
                    <a:gd name="T15" fmla="*/ 864 h 1152"/>
                    <a:gd name="T16" fmla="*/ 58 w 116"/>
                    <a:gd name="T17" fmla="*/ 922 h 1152"/>
                    <a:gd name="T18" fmla="*/ 58 w 116"/>
                    <a:gd name="T19" fmla="*/ 1152 h 1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6" h="1152">
                      <a:moveTo>
                        <a:pt x="58" y="0"/>
                      </a:moveTo>
                      <a:lnTo>
                        <a:pt x="58" y="230"/>
                      </a:lnTo>
                      <a:lnTo>
                        <a:pt x="116" y="288"/>
                      </a:lnTo>
                      <a:lnTo>
                        <a:pt x="0" y="403"/>
                      </a:lnTo>
                      <a:lnTo>
                        <a:pt x="116" y="518"/>
                      </a:lnTo>
                      <a:lnTo>
                        <a:pt x="0" y="634"/>
                      </a:lnTo>
                      <a:lnTo>
                        <a:pt x="116" y="749"/>
                      </a:lnTo>
                      <a:lnTo>
                        <a:pt x="0" y="864"/>
                      </a:lnTo>
                      <a:lnTo>
                        <a:pt x="58" y="922"/>
                      </a:lnTo>
                      <a:lnTo>
                        <a:pt x="58" y="1152"/>
                      </a:lnTo>
                    </a:path>
                  </a:pathLst>
                </a:custGeom>
                <a:noFill/>
                <a:ln w="19050" cap="flat" cmpd="sng">
                  <a:solidFill>
                    <a:sysClr val="windowText" lastClr="000000"/>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0" marR="0" lvl="0" indent="0" algn="l"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entury Gothic"/>
                    <a:cs typeface="+mn-cs"/>
                  </a:endParaRPr>
                </a:p>
              </p:txBody>
            </p:sp>
            <p:sp>
              <p:nvSpPr>
                <p:cNvPr id="208" name="Freeform 366"/>
                <p:cNvSpPr>
                  <a:spLocks/>
                </p:cNvSpPr>
                <p:nvPr/>
              </p:nvSpPr>
              <p:spPr bwMode="auto">
                <a:xfrm>
                  <a:off x="691" y="3197"/>
                  <a:ext cx="115" cy="576"/>
                </a:xfrm>
                <a:custGeom>
                  <a:avLst/>
                  <a:gdLst>
                    <a:gd name="T0" fmla="*/ 58 w 115"/>
                    <a:gd name="T1" fmla="*/ 0 h 576"/>
                    <a:gd name="T2" fmla="*/ 0 w 115"/>
                    <a:gd name="T3" fmla="*/ 115 h 576"/>
                    <a:gd name="T4" fmla="*/ 58 w 115"/>
                    <a:gd name="T5" fmla="*/ 576 h 576"/>
                    <a:gd name="T6" fmla="*/ 115 w 115"/>
                    <a:gd name="T7" fmla="*/ 115 h 576"/>
                    <a:gd name="T8" fmla="*/ 58 w 115"/>
                    <a:gd name="T9" fmla="*/ 0 h 576"/>
                  </a:gdLst>
                  <a:ahLst/>
                  <a:cxnLst>
                    <a:cxn ang="0">
                      <a:pos x="T0" y="T1"/>
                    </a:cxn>
                    <a:cxn ang="0">
                      <a:pos x="T2" y="T3"/>
                    </a:cxn>
                    <a:cxn ang="0">
                      <a:pos x="T4" y="T5"/>
                    </a:cxn>
                    <a:cxn ang="0">
                      <a:pos x="T6" y="T7"/>
                    </a:cxn>
                    <a:cxn ang="0">
                      <a:pos x="T8" y="T9"/>
                    </a:cxn>
                  </a:cxnLst>
                  <a:rect l="0" t="0" r="r" b="b"/>
                  <a:pathLst>
                    <a:path w="115" h="576">
                      <a:moveTo>
                        <a:pt x="58" y="0"/>
                      </a:moveTo>
                      <a:lnTo>
                        <a:pt x="0" y="115"/>
                      </a:lnTo>
                      <a:lnTo>
                        <a:pt x="58" y="576"/>
                      </a:lnTo>
                      <a:lnTo>
                        <a:pt x="115" y="115"/>
                      </a:lnTo>
                      <a:lnTo>
                        <a:pt x="58" y="0"/>
                      </a:lnTo>
                      <a:close/>
                    </a:path>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flat" cmpd="sng">
                      <a:solidFill>
                        <a:schemeClr val="tx1"/>
                      </a:solidFill>
                      <a:prstDash val="solid"/>
                      <a:round/>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pPr marL="0" marR="0" lvl="0" indent="0" algn="l"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entury Gothic"/>
                    <a:cs typeface="+mn-cs"/>
                  </a:endParaRPr>
                </a:p>
              </p:txBody>
            </p:sp>
          </p:grpSp>
          <p:grpSp>
            <p:nvGrpSpPr>
              <p:cNvPr id="192" name="Group 367"/>
              <p:cNvGrpSpPr>
                <a:grpSpLocks/>
              </p:cNvGrpSpPr>
              <p:nvPr/>
            </p:nvGrpSpPr>
            <p:grpSpPr bwMode="auto">
              <a:xfrm rot="16200000">
                <a:off x="3007197" y="1775306"/>
                <a:ext cx="184150" cy="914400"/>
                <a:chOff x="691" y="3197"/>
                <a:chExt cx="116" cy="576"/>
              </a:xfrm>
            </p:grpSpPr>
            <p:sp>
              <p:nvSpPr>
                <p:cNvPr id="205" name="Freeform 244"/>
                <p:cNvSpPr>
                  <a:spLocks/>
                </p:cNvSpPr>
                <p:nvPr/>
              </p:nvSpPr>
              <p:spPr bwMode="auto">
                <a:xfrm>
                  <a:off x="691" y="3197"/>
                  <a:ext cx="116" cy="576"/>
                </a:xfrm>
                <a:custGeom>
                  <a:avLst/>
                  <a:gdLst>
                    <a:gd name="T0" fmla="*/ 58 w 116"/>
                    <a:gd name="T1" fmla="*/ 0 h 1152"/>
                    <a:gd name="T2" fmla="*/ 58 w 116"/>
                    <a:gd name="T3" fmla="*/ 230 h 1152"/>
                    <a:gd name="T4" fmla="*/ 116 w 116"/>
                    <a:gd name="T5" fmla="*/ 288 h 1152"/>
                    <a:gd name="T6" fmla="*/ 0 w 116"/>
                    <a:gd name="T7" fmla="*/ 403 h 1152"/>
                    <a:gd name="T8" fmla="*/ 116 w 116"/>
                    <a:gd name="T9" fmla="*/ 518 h 1152"/>
                    <a:gd name="T10" fmla="*/ 0 w 116"/>
                    <a:gd name="T11" fmla="*/ 634 h 1152"/>
                    <a:gd name="T12" fmla="*/ 116 w 116"/>
                    <a:gd name="T13" fmla="*/ 749 h 1152"/>
                    <a:gd name="T14" fmla="*/ 0 w 116"/>
                    <a:gd name="T15" fmla="*/ 864 h 1152"/>
                    <a:gd name="T16" fmla="*/ 58 w 116"/>
                    <a:gd name="T17" fmla="*/ 922 h 1152"/>
                    <a:gd name="T18" fmla="*/ 58 w 116"/>
                    <a:gd name="T19" fmla="*/ 1152 h 1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6" h="1152">
                      <a:moveTo>
                        <a:pt x="58" y="0"/>
                      </a:moveTo>
                      <a:lnTo>
                        <a:pt x="58" y="230"/>
                      </a:lnTo>
                      <a:lnTo>
                        <a:pt x="116" y="288"/>
                      </a:lnTo>
                      <a:lnTo>
                        <a:pt x="0" y="403"/>
                      </a:lnTo>
                      <a:lnTo>
                        <a:pt x="116" y="518"/>
                      </a:lnTo>
                      <a:lnTo>
                        <a:pt x="0" y="634"/>
                      </a:lnTo>
                      <a:lnTo>
                        <a:pt x="116" y="749"/>
                      </a:lnTo>
                      <a:lnTo>
                        <a:pt x="0" y="864"/>
                      </a:lnTo>
                      <a:lnTo>
                        <a:pt x="58" y="922"/>
                      </a:lnTo>
                      <a:lnTo>
                        <a:pt x="58" y="1152"/>
                      </a:lnTo>
                    </a:path>
                  </a:pathLst>
                </a:custGeom>
                <a:noFill/>
                <a:ln w="19050" cap="flat" cmpd="sng">
                  <a:solidFill>
                    <a:sysClr val="windowText" lastClr="000000"/>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0" marR="0" lvl="0" indent="0" algn="l"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entury Gothic"/>
                    <a:cs typeface="+mn-cs"/>
                  </a:endParaRPr>
                </a:p>
              </p:txBody>
            </p:sp>
            <p:sp>
              <p:nvSpPr>
                <p:cNvPr id="206" name="Freeform 366"/>
                <p:cNvSpPr>
                  <a:spLocks/>
                </p:cNvSpPr>
                <p:nvPr/>
              </p:nvSpPr>
              <p:spPr bwMode="auto">
                <a:xfrm>
                  <a:off x="691" y="3197"/>
                  <a:ext cx="115" cy="576"/>
                </a:xfrm>
                <a:custGeom>
                  <a:avLst/>
                  <a:gdLst>
                    <a:gd name="T0" fmla="*/ 58 w 115"/>
                    <a:gd name="T1" fmla="*/ 0 h 576"/>
                    <a:gd name="T2" fmla="*/ 0 w 115"/>
                    <a:gd name="T3" fmla="*/ 115 h 576"/>
                    <a:gd name="T4" fmla="*/ 58 w 115"/>
                    <a:gd name="T5" fmla="*/ 576 h 576"/>
                    <a:gd name="T6" fmla="*/ 115 w 115"/>
                    <a:gd name="T7" fmla="*/ 115 h 576"/>
                    <a:gd name="T8" fmla="*/ 58 w 115"/>
                    <a:gd name="T9" fmla="*/ 0 h 576"/>
                  </a:gdLst>
                  <a:ahLst/>
                  <a:cxnLst>
                    <a:cxn ang="0">
                      <a:pos x="T0" y="T1"/>
                    </a:cxn>
                    <a:cxn ang="0">
                      <a:pos x="T2" y="T3"/>
                    </a:cxn>
                    <a:cxn ang="0">
                      <a:pos x="T4" y="T5"/>
                    </a:cxn>
                    <a:cxn ang="0">
                      <a:pos x="T6" y="T7"/>
                    </a:cxn>
                    <a:cxn ang="0">
                      <a:pos x="T8" y="T9"/>
                    </a:cxn>
                  </a:cxnLst>
                  <a:rect l="0" t="0" r="r" b="b"/>
                  <a:pathLst>
                    <a:path w="115" h="576">
                      <a:moveTo>
                        <a:pt x="58" y="0"/>
                      </a:moveTo>
                      <a:lnTo>
                        <a:pt x="0" y="115"/>
                      </a:lnTo>
                      <a:lnTo>
                        <a:pt x="58" y="576"/>
                      </a:lnTo>
                      <a:lnTo>
                        <a:pt x="115" y="115"/>
                      </a:lnTo>
                      <a:lnTo>
                        <a:pt x="58" y="0"/>
                      </a:lnTo>
                      <a:close/>
                    </a:path>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flat" cmpd="sng">
                      <a:solidFill>
                        <a:schemeClr val="tx1"/>
                      </a:solidFill>
                      <a:prstDash val="solid"/>
                      <a:round/>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pPr marL="0" marR="0" lvl="0" indent="0" algn="l"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entury Gothic"/>
                    <a:cs typeface="+mn-cs"/>
                  </a:endParaRPr>
                </a:p>
              </p:txBody>
            </p:sp>
          </p:grpSp>
          <p:grpSp>
            <p:nvGrpSpPr>
              <p:cNvPr id="193" name="Group 367"/>
              <p:cNvGrpSpPr>
                <a:grpSpLocks/>
              </p:cNvGrpSpPr>
              <p:nvPr/>
            </p:nvGrpSpPr>
            <p:grpSpPr bwMode="auto">
              <a:xfrm rot="16200000">
                <a:off x="3913775" y="1776893"/>
                <a:ext cx="184150" cy="914400"/>
                <a:chOff x="691" y="3197"/>
                <a:chExt cx="116" cy="576"/>
              </a:xfrm>
            </p:grpSpPr>
            <p:sp>
              <p:nvSpPr>
                <p:cNvPr id="203" name="Freeform 244"/>
                <p:cNvSpPr>
                  <a:spLocks/>
                </p:cNvSpPr>
                <p:nvPr/>
              </p:nvSpPr>
              <p:spPr bwMode="auto">
                <a:xfrm>
                  <a:off x="691" y="3197"/>
                  <a:ext cx="116" cy="576"/>
                </a:xfrm>
                <a:custGeom>
                  <a:avLst/>
                  <a:gdLst>
                    <a:gd name="T0" fmla="*/ 58 w 116"/>
                    <a:gd name="T1" fmla="*/ 0 h 1152"/>
                    <a:gd name="T2" fmla="*/ 58 w 116"/>
                    <a:gd name="T3" fmla="*/ 230 h 1152"/>
                    <a:gd name="T4" fmla="*/ 116 w 116"/>
                    <a:gd name="T5" fmla="*/ 288 h 1152"/>
                    <a:gd name="T6" fmla="*/ 0 w 116"/>
                    <a:gd name="T7" fmla="*/ 403 h 1152"/>
                    <a:gd name="T8" fmla="*/ 116 w 116"/>
                    <a:gd name="T9" fmla="*/ 518 h 1152"/>
                    <a:gd name="T10" fmla="*/ 0 w 116"/>
                    <a:gd name="T11" fmla="*/ 634 h 1152"/>
                    <a:gd name="T12" fmla="*/ 116 w 116"/>
                    <a:gd name="T13" fmla="*/ 749 h 1152"/>
                    <a:gd name="T14" fmla="*/ 0 w 116"/>
                    <a:gd name="T15" fmla="*/ 864 h 1152"/>
                    <a:gd name="T16" fmla="*/ 58 w 116"/>
                    <a:gd name="T17" fmla="*/ 922 h 1152"/>
                    <a:gd name="T18" fmla="*/ 58 w 116"/>
                    <a:gd name="T19" fmla="*/ 1152 h 1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6" h="1152">
                      <a:moveTo>
                        <a:pt x="58" y="0"/>
                      </a:moveTo>
                      <a:lnTo>
                        <a:pt x="58" y="230"/>
                      </a:lnTo>
                      <a:lnTo>
                        <a:pt x="116" y="288"/>
                      </a:lnTo>
                      <a:lnTo>
                        <a:pt x="0" y="403"/>
                      </a:lnTo>
                      <a:lnTo>
                        <a:pt x="116" y="518"/>
                      </a:lnTo>
                      <a:lnTo>
                        <a:pt x="0" y="634"/>
                      </a:lnTo>
                      <a:lnTo>
                        <a:pt x="116" y="749"/>
                      </a:lnTo>
                      <a:lnTo>
                        <a:pt x="0" y="864"/>
                      </a:lnTo>
                      <a:lnTo>
                        <a:pt x="58" y="922"/>
                      </a:lnTo>
                      <a:lnTo>
                        <a:pt x="58" y="1152"/>
                      </a:lnTo>
                    </a:path>
                  </a:pathLst>
                </a:custGeom>
                <a:noFill/>
                <a:ln w="19050" cap="flat" cmpd="sng">
                  <a:solidFill>
                    <a:sysClr val="windowText" lastClr="000000"/>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0" marR="0" lvl="0" indent="0" algn="l"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entury Gothic"/>
                    <a:cs typeface="+mn-cs"/>
                  </a:endParaRPr>
                </a:p>
              </p:txBody>
            </p:sp>
            <p:sp>
              <p:nvSpPr>
                <p:cNvPr id="204" name="Freeform 366"/>
                <p:cNvSpPr>
                  <a:spLocks/>
                </p:cNvSpPr>
                <p:nvPr/>
              </p:nvSpPr>
              <p:spPr bwMode="auto">
                <a:xfrm>
                  <a:off x="691" y="3197"/>
                  <a:ext cx="115" cy="576"/>
                </a:xfrm>
                <a:custGeom>
                  <a:avLst/>
                  <a:gdLst>
                    <a:gd name="T0" fmla="*/ 58 w 115"/>
                    <a:gd name="T1" fmla="*/ 0 h 576"/>
                    <a:gd name="T2" fmla="*/ 0 w 115"/>
                    <a:gd name="T3" fmla="*/ 115 h 576"/>
                    <a:gd name="T4" fmla="*/ 58 w 115"/>
                    <a:gd name="T5" fmla="*/ 576 h 576"/>
                    <a:gd name="T6" fmla="*/ 115 w 115"/>
                    <a:gd name="T7" fmla="*/ 115 h 576"/>
                    <a:gd name="T8" fmla="*/ 58 w 115"/>
                    <a:gd name="T9" fmla="*/ 0 h 576"/>
                  </a:gdLst>
                  <a:ahLst/>
                  <a:cxnLst>
                    <a:cxn ang="0">
                      <a:pos x="T0" y="T1"/>
                    </a:cxn>
                    <a:cxn ang="0">
                      <a:pos x="T2" y="T3"/>
                    </a:cxn>
                    <a:cxn ang="0">
                      <a:pos x="T4" y="T5"/>
                    </a:cxn>
                    <a:cxn ang="0">
                      <a:pos x="T6" y="T7"/>
                    </a:cxn>
                    <a:cxn ang="0">
                      <a:pos x="T8" y="T9"/>
                    </a:cxn>
                  </a:cxnLst>
                  <a:rect l="0" t="0" r="r" b="b"/>
                  <a:pathLst>
                    <a:path w="115" h="576">
                      <a:moveTo>
                        <a:pt x="58" y="0"/>
                      </a:moveTo>
                      <a:lnTo>
                        <a:pt x="0" y="115"/>
                      </a:lnTo>
                      <a:lnTo>
                        <a:pt x="58" y="576"/>
                      </a:lnTo>
                      <a:lnTo>
                        <a:pt x="115" y="115"/>
                      </a:lnTo>
                      <a:lnTo>
                        <a:pt x="58" y="0"/>
                      </a:lnTo>
                      <a:close/>
                    </a:path>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flat" cmpd="sng">
                      <a:solidFill>
                        <a:schemeClr val="tx1"/>
                      </a:solidFill>
                      <a:prstDash val="solid"/>
                      <a:round/>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pPr marL="0" marR="0" lvl="0" indent="0" algn="l"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entury Gothic"/>
                    <a:cs typeface="+mn-cs"/>
                  </a:endParaRPr>
                </a:p>
              </p:txBody>
            </p:sp>
          </p:grpSp>
          <p:grpSp>
            <p:nvGrpSpPr>
              <p:cNvPr id="194" name="Group 367"/>
              <p:cNvGrpSpPr>
                <a:grpSpLocks/>
              </p:cNvGrpSpPr>
              <p:nvPr/>
            </p:nvGrpSpPr>
            <p:grpSpPr bwMode="auto">
              <a:xfrm rot="16200000">
                <a:off x="4795409" y="1778393"/>
                <a:ext cx="184150" cy="914400"/>
                <a:chOff x="691" y="3197"/>
                <a:chExt cx="116" cy="576"/>
              </a:xfrm>
            </p:grpSpPr>
            <p:sp>
              <p:nvSpPr>
                <p:cNvPr id="201" name="Freeform 244"/>
                <p:cNvSpPr>
                  <a:spLocks/>
                </p:cNvSpPr>
                <p:nvPr/>
              </p:nvSpPr>
              <p:spPr bwMode="auto">
                <a:xfrm>
                  <a:off x="691" y="3197"/>
                  <a:ext cx="116" cy="576"/>
                </a:xfrm>
                <a:custGeom>
                  <a:avLst/>
                  <a:gdLst>
                    <a:gd name="T0" fmla="*/ 58 w 116"/>
                    <a:gd name="T1" fmla="*/ 0 h 1152"/>
                    <a:gd name="T2" fmla="*/ 58 w 116"/>
                    <a:gd name="T3" fmla="*/ 230 h 1152"/>
                    <a:gd name="T4" fmla="*/ 116 w 116"/>
                    <a:gd name="T5" fmla="*/ 288 h 1152"/>
                    <a:gd name="T6" fmla="*/ 0 w 116"/>
                    <a:gd name="T7" fmla="*/ 403 h 1152"/>
                    <a:gd name="T8" fmla="*/ 116 w 116"/>
                    <a:gd name="T9" fmla="*/ 518 h 1152"/>
                    <a:gd name="T10" fmla="*/ 0 w 116"/>
                    <a:gd name="T11" fmla="*/ 634 h 1152"/>
                    <a:gd name="T12" fmla="*/ 116 w 116"/>
                    <a:gd name="T13" fmla="*/ 749 h 1152"/>
                    <a:gd name="T14" fmla="*/ 0 w 116"/>
                    <a:gd name="T15" fmla="*/ 864 h 1152"/>
                    <a:gd name="T16" fmla="*/ 58 w 116"/>
                    <a:gd name="T17" fmla="*/ 922 h 1152"/>
                    <a:gd name="T18" fmla="*/ 58 w 116"/>
                    <a:gd name="T19" fmla="*/ 1152 h 1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6" h="1152">
                      <a:moveTo>
                        <a:pt x="58" y="0"/>
                      </a:moveTo>
                      <a:lnTo>
                        <a:pt x="58" y="230"/>
                      </a:lnTo>
                      <a:lnTo>
                        <a:pt x="116" y="288"/>
                      </a:lnTo>
                      <a:lnTo>
                        <a:pt x="0" y="403"/>
                      </a:lnTo>
                      <a:lnTo>
                        <a:pt x="116" y="518"/>
                      </a:lnTo>
                      <a:lnTo>
                        <a:pt x="0" y="634"/>
                      </a:lnTo>
                      <a:lnTo>
                        <a:pt x="116" y="749"/>
                      </a:lnTo>
                      <a:lnTo>
                        <a:pt x="0" y="864"/>
                      </a:lnTo>
                      <a:lnTo>
                        <a:pt x="58" y="922"/>
                      </a:lnTo>
                      <a:lnTo>
                        <a:pt x="58" y="1152"/>
                      </a:lnTo>
                    </a:path>
                  </a:pathLst>
                </a:custGeom>
                <a:noFill/>
                <a:ln w="19050" cap="flat" cmpd="sng">
                  <a:solidFill>
                    <a:sysClr val="windowText" lastClr="000000"/>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0" marR="0" lvl="0" indent="0" algn="l"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entury Gothic"/>
                    <a:cs typeface="+mn-cs"/>
                  </a:endParaRPr>
                </a:p>
              </p:txBody>
            </p:sp>
            <p:sp>
              <p:nvSpPr>
                <p:cNvPr id="202" name="Freeform 366"/>
                <p:cNvSpPr>
                  <a:spLocks/>
                </p:cNvSpPr>
                <p:nvPr/>
              </p:nvSpPr>
              <p:spPr bwMode="auto">
                <a:xfrm>
                  <a:off x="691" y="3197"/>
                  <a:ext cx="115" cy="576"/>
                </a:xfrm>
                <a:custGeom>
                  <a:avLst/>
                  <a:gdLst>
                    <a:gd name="T0" fmla="*/ 58 w 115"/>
                    <a:gd name="T1" fmla="*/ 0 h 576"/>
                    <a:gd name="T2" fmla="*/ 0 w 115"/>
                    <a:gd name="T3" fmla="*/ 115 h 576"/>
                    <a:gd name="T4" fmla="*/ 58 w 115"/>
                    <a:gd name="T5" fmla="*/ 576 h 576"/>
                    <a:gd name="T6" fmla="*/ 115 w 115"/>
                    <a:gd name="T7" fmla="*/ 115 h 576"/>
                    <a:gd name="T8" fmla="*/ 58 w 115"/>
                    <a:gd name="T9" fmla="*/ 0 h 576"/>
                  </a:gdLst>
                  <a:ahLst/>
                  <a:cxnLst>
                    <a:cxn ang="0">
                      <a:pos x="T0" y="T1"/>
                    </a:cxn>
                    <a:cxn ang="0">
                      <a:pos x="T2" y="T3"/>
                    </a:cxn>
                    <a:cxn ang="0">
                      <a:pos x="T4" y="T5"/>
                    </a:cxn>
                    <a:cxn ang="0">
                      <a:pos x="T6" y="T7"/>
                    </a:cxn>
                    <a:cxn ang="0">
                      <a:pos x="T8" y="T9"/>
                    </a:cxn>
                  </a:cxnLst>
                  <a:rect l="0" t="0" r="r" b="b"/>
                  <a:pathLst>
                    <a:path w="115" h="576">
                      <a:moveTo>
                        <a:pt x="58" y="0"/>
                      </a:moveTo>
                      <a:lnTo>
                        <a:pt x="0" y="115"/>
                      </a:lnTo>
                      <a:lnTo>
                        <a:pt x="58" y="576"/>
                      </a:lnTo>
                      <a:lnTo>
                        <a:pt x="115" y="115"/>
                      </a:lnTo>
                      <a:lnTo>
                        <a:pt x="58" y="0"/>
                      </a:lnTo>
                      <a:close/>
                    </a:path>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flat" cmpd="sng">
                      <a:solidFill>
                        <a:schemeClr val="tx1"/>
                      </a:solidFill>
                      <a:prstDash val="solid"/>
                      <a:round/>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pPr marL="0" marR="0" lvl="0" indent="0" algn="l"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entury Gothic"/>
                    <a:cs typeface="+mn-cs"/>
                  </a:endParaRPr>
                </a:p>
              </p:txBody>
            </p:sp>
          </p:grpSp>
          <p:grpSp>
            <p:nvGrpSpPr>
              <p:cNvPr id="195" name="Group 367"/>
              <p:cNvGrpSpPr>
                <a:grpSpLocks/>
              </p:cNvGrpSpPr>
              <p:nvPr/>
            </p:nvGrpSpPr>
            <p:grpSpPr bwMode="auto">
              <a:xfrm rot="16200000">
                <a:off x="5677043" y="1779893"/>
                <a:ext cx="184150" cy="914400"/>
                <a:chOff x="691" y="3197"/>
                <a:chExt cx="116" cy="576"/>
              </a:xfrm>
            </p:grpSpPr>
            <p:sp>
              <p:nvSpPr>
                <p:cNvPr id="199" name="Freeform 244"/>
                <p:cNvSpPr>
                  <a:spLocks/>
                </p:cNvSpPr>
                <p:nvPr/>
              </p:nvSpPr>
              <p:spPr bwMode="auto">
                <a:xfrm>
                  <a:off x="691" y="3197"/>
                  <a:ext cx="116" cy="576"/>
                </a:xfrm>
                <a:custGeom>
                  <a:avLst/>
                  <a:gdLst>
                    <a:gd name="T0" fmla="*/ 58 w 116"/>
                    <a:gd name="T1" fmla="*/ 0 h 1152"/>
                    <a:gd name="T2" fmla="*/ 58 w 116"/>
                    <a:gd name="T3" fmla="*/ 230 h 1152"/>
                    <a:gd name="T4" fmla="*/ 116 w 116"/>
                    <a:gd name="T5" fmla="*/ 288 h 1152"/>
                    <a:gd name="T6" fmla="*/ 0 w 116"/>
                    <a:gd name="T7" fmla="*/ 403 h 1152"/>
                    <a:gd name="T8" fmla="*/ 116 w 116"/>
                    <a:gd name="T9" fmla="*/ 518 h 1152"/>
                    <a:gd name="T10" fmla="*/ 0 w 116"/>
                    <a:gd name="T11" fmla="*/ 634 h 1152"/>
                    <a:gd name="T12" fmla="*/ 116 w 116"/>
                    <a:gd name="T13" fmla="*/ 749 h 1152"/>
                    <a:gd name="T14" fmla="*/ 0 w 116"/>
                    <a:gd name="T15" fmla="*/ 864 h 1152"/>
                    <a:gd name="T16" fmla="*/ 58 w 116"/>
                    <a:gd name="T17" fmla="*/ 922 h 1152"/>
                    <a:gd name="T18" fmla="*/ 58 w 116"/>
                    <a:gd name="T19" fmla="*/ 1152 h 1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6" h="1152">
                      <a:moveTo>
                        <a:pt x="58" y="0"/>
                      </a:moveTo>
                      <a:lnTo>
                        <a:pt x="58" y="230"/>
                      </a:lnTo>
                      <a:lnTo>
                        <a:pt x="116" y="288"/>
                      </a:lnTo>
                      <a:lnTo>
                        <a:pt x="0" y="403"/>
                      </a:lnTo>
                      <a:lnTo>
                        <a:pt x="116" y="518"/>
                      </a:lnTo>
                      <a:lnTo>
                        <a:pt x="0" y="634"/>
                      </a:lnTo>
                      <a:lnTo>
                        <a:pt x="116" y="749"/>
                      </a:lnTo>
                      <a:lnTo>
                        <a:pt x="0" y="864"/>
                      </a:lnTo>
                      <a:lnTo>
                        <a:pt x="58" y="922"/>
                      </a:lnTo>
                      <a:lnTo>
                        <a:pt x="58" y="1152"/>
                      </a:lnTo>
                    </a:path>
                  </a:pathLst>
                </a:custGeom>
                <a:noFill/>
                <a:ln w="19050" cap="flat" cmpd="sng">
                  <a:solidFill>
                    <a:sysClr val="windowText" lastClr="000000"/>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0" marR="0" lvl="0" indent="0" algn="l"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entury Gothic"/>
                    <a:cs typeface="+mn-cs"/>
                  </a:endParaRPr>
                </a:p>
              </p:txBody>
            </p:sp>
            <p:sp>
              <p:nvSpPr>
                <p:cNvPr id="200" name="Freeform 366"/>
                <p:cNvSpPr>
                  <a:spLocks/>
                </p:cNvSpPr>
                <p:nvPr/>
              </p:nvSpPr>
              <p:spPr bwMode="auto">
                <a:xfrm>
                  <a:off x="691" y="3197"/>
                  <a:ext cx="115" cy="576"/>
                </a:xfrm>
                <a:custGeom>
                  <a:avLst/>
                  <a:gdLst>
                    <a:gd name="T0" fmla="*/ 58 w 115"/>
                    <a:gd name="T1" fmla="*/ 0 h 576"/>
                    <a:gd name="T2" fmla="*/ 0 w 115"/>
                    <a:gd name="T3" fmla="*/ 115 h 576"/>
                    <a:gd name="T4" fmla="*/ 58 w 115"/>
                    <a:gd name="T5" fmla="*/ 576 h 576"/>
                    <a:gd name="T6" fmla="*/ 115 w 115"/>
                    <a:gd name="T7" fmla="*/ 115 h 576"/>
                    <a:gd name="T8" fmla="*/ 58 w 115"/>
                    <a:gd name="T9" fmla="*/ 0 h 576"/>
                  </a:gdLst>
                  <a:ahLst/>
                  <a:cxnLst>
                    <a:cxn ang="0">
                      <a:pos x="T0" y="T1"/>
                    </a:cxn>
                    <a:cxn ang="0">
                      <a:pos x="T2" y="T3"/>
                    </a:cxn>
                    <a:cxn ang="0">
                      <a:pos x="T4" y="T5"/>
                    </a:cxn>
                    <a:cxn ang="0">
                      <a:pos x="T6" y="T7"/>
                    </a:cxn>
                    <a:cxn ang="0">
                      <a:pos x="T8" y="T9"/>
                    </a:cxn>
                  </a:cxnLst>
                  <a:rect l="0" t="0" r="r" b="b"/>
                  <a:pathLst>
                    <a:path w="115" h="576">
                      <a:moveTo>
                        <a:pt x="58" y="0"/>
                      </a:moveTo>
                      <a:lnTo>
                        <a:pt x="0" y="115"/>
                      </a:lnTo>
                      <a:lnTo>
                        <a:pt x="58" y="576"/>
                      </a:lnTo>
                      <a:lnTo>
                        <a:pt x="115" y="115"/>
                      </a:lnTo>
                      <a:lnTo>
                        <a:pt x="58" y="0"/>
                      </a:lnTo>
                      <a:close/>
                    </a:path>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flat" cmpd="sng">
                      <a:solidFill>
                        <a:schemeClr val="tx1"/>
                      </a:solidFill>
                      <a:prstDash val="solid"/>
                      <a:round/>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pPr marL="0" marR="0" lvl="0" indent="0" algn="l"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entury Gothic"/>
                    <a:cs typeface="+mn-cs"/>
                  </a:endParaRPr>
                </a:p>
              </p:txBody>
            </p:sp>
          </p:grpSp>
          <p:grpSp>
            <p:nvGrpSpPr>
              <p:cNvPr id="196" name="Group 367"/>
              <p:cNvGrpSpPr>
                <a:grpSpLocks/>
              </p:cNvGrpSpPr>
              <p:nvPr/>
            </p:nvGrpSpPr>
            <p:grpSpPr bwMode="auto">
              <a:xfrm rot="16200000">
                <a:off x="6558677" y="1781393"/>
                <a:ext cx="184150" cy="914400"/>
                <a:chOff x="691" y="3197"/>
                <a:chExt cx="116" cy="576"/>
              </a:xfrm>
            </p:grpSpPr>
            <p:sp>
              <p:nvSpPr>
                <p:cNvPr id="197" name="Freeform 244"/>
                <p:cNvSpPr>
                  <a:spLocks/>
                </p:cNvSpPr>
                <p:nvPr/>
              </p:nvSpPr>
              <p:spPr bwMode="auto">
                <a:xfrm>
                  <a:off x="691" y="3197"/>
                  <a:ext cx="116" cy="576"/>
                </a:xfrm>
                <a:custGeom>
                  <a:avLst/>
                  <a:gdLst>
                    <a:gd name="T0" fmla="*/ 58 w 116"/>
                    <a:gd name="T1" fmla="*/ 0 h 1152"/>
                    <a:gd name="T2" fmla="*/ 58 w 116"/>
                    <a:gd name="T3" fmla="*/ 230 h 1152"/>
                    <a:gd name="T4" fmla="*/ 116 w 116"/>
                    <a:gd name="T5" fmla="*/ 288 h 1152"/>
                    <a:gd name="T6" fmla="*/ 0 w 116"/>
                    <a:gd name="T7" fmla="*/ 403 h 1152"/>
                    <a:gd name="T8" fmla="*/ 116 w 116"/>
                    <a:gd name="T9" fmla="*/ 518 h 1152"/>
                    <a:gd name="T10" fmla="*/ 0 w 116"/>
                    <a:gd name="T11" fmla="*/ 634 h 1152"/>
                    <a:gd name="T12" fmla="*/ 116 w 116"/>
                    <a:gd name="T13" fmla="*/ 749 h 1152"/>
                    <a:gd name="T14" fmla="*/ 0 w 116"/>
                    <a:gd name="T15" fmla="*/ 864 h 1152"/>
                    <a:gd name="T16" fmla="*/ 58 w 116"/>
                    <a:gd name="T17" fmla="*/ 922 h 1152"/>
                    <a:gd name="T18" fmla="*/ 58 w 116"/>
                    <a:gd name="T19" fmla="*/ 1152 h 1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6" h="1152">
                      <a:moveTo>
                        <a:pt x="58" y="0"/>
                      </a:moveTo>
                      <a:lnTo>
                        <a:pt x="58" y="230"/>
                      </a:lnTo>
                      <a:lnTo>
                        <a:pt x="116" y="288"/>
                      </a:lnTo>
                      <a:lnTo>
                        <a:pt x="0" y="403"/>
                      </a:lnTo>
                      <a:lnTo>
                        <a:pt x="116" y="518"/>
                      </a:lnTo>
                      <a:lnTo>
                        <a:pt x="0" y="634"/>
                      </a:lnTo>
                      <a:lnTo>
                        <a:pt x="116" y="749"/>
                      </a:lnTo>
                      <a:lnTo>
                        <a:pt x="0" y="864"/>
                      </a:lnTo>
                      <a:lnTo>
                        <a:pt x="58" y="922"/>
                      </a:lnTo>
                      <a:lnTo>
                        <a:pt x="58" y="1152"/>
                      </a:lnTo>
                    </a:path>
                  </a:pathLst>
                </a:custGeom>
                <a:noFill/>
                <a:ln w="19050" cap="flat" cmpd="sng">
                  <a:solidFill>
                    <a:sysClr val="windowText" lastClr="000000"/>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0" marR="0" lvl="0" indent="0" algn="l"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entury Gothic"/>
                    <a:cs typeface="+mn-cs"/>
                  </a:endParaRPr>
                </a:p>
              </p:txBody>
            </p:sp>
            <p:sp>
              <p:nvSpPr>
                <p:cNvPr id="198" name="Freeform 366"/>
                <p:cNvSpPr>
                  <a:spLocks/>
                </p:cNvSpPr>
                <p:nvPr/>
              </p:nvSpPr>
              <p:spPr bwMode="auto">
                <a:xfrm>
                  <a:off x="691" y="3197"/>
                  <a:ext cx="115" cy="576"/>
                </a:xfrm>
                <a:custGeom>
                  <a:avLst/>
                  <a:gdLst>
                    <a:gd name="T0" fmla="*/ 58 w 115"/>
                    <a:gd name="T1" fmla="*/ 0 h 576"/>
                    <a:gd name="T2" fmla="*/ 0 w 115"/>
                    <a:gd name="T3" fmla="*/ 115 h 576"/>
                    <a:gd name="T4" fmla="*/ 58 w 115"/>
                    <a:gd name="T5" fmla="*/ 576 h 576"/>
                    <a:gd name="T6" fmla="*/ 115 w 115"/>
                    <a:gd name="T7" fmla="*/ 115 h 576"/>
                    <a:gd name="T8" fmla="*/ 58 w 115"/>
                    <a:gd name="T9" fmla="*/ 0 h 576"/>
                  </a:gdLst>
                  <a:ahLst/>
                  <a:cxnLst>
                    <a:cxn ang="0">
                      <a:pos x="T0" y="T1"/>
                    </a:cxn>
                    <a:cxn ang="0">
                      <a:pos x="T2" y="T3"/>
                    </a:cxn>
                    <a:cxn ang="0">
                      <a:pos x="T4" y="T5"/>
                    </a:cxn>
                    <a:cxn ang="0">
                      <a:pos x="T6" y="T7"/>
                    </a:cxn>
                    <a:cxn ang="0">
                      <a:pos x="T8" y="T9"/>
                    </a:cxn>
                  </a:cxnLst>
                  <a:rect l="0" t="0" r="r" b="b"/>
                  <a:pathLst>
                    <a:path w="115" h="576">
                      <a:moveTo>
                        <a:pt x="58" y="0"/>
                      </a:moveTo>
                      <a:lnTo>
                        <a:pt x="0" y="115"/>
                      </a:lnTo>
                      <a:lnTo>
                        <a:pt x="58" y="576"/>
                      </a:lnTo>
                      <a:lnTo>
                        <a:pt x="115" y="115"/>
                      </a:lnTo>
                      <a:lnTo>
                        <a:pt x="58" y="0"/>
                      </a:lnTo>
                      <a:close/>
                    </a:path>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flat" cmpd="sng">
                      <a:solidFill>
                        <a:schemeClr val="tx1"/>
                      </a:solidFill>
                      <a:prstDash val="solid"/>
                      <a:round/>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pPr marL="0" marR="0" lvl="0" indent="0" algn="l"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entury Gothic"/>
                    <a:cs typeface="+mn-cs"/>
                  </a:endParaRPr>
                </a:p>
              </p:txBody>
            </p:sp>
          </p:grpSp>
        </p:grpSp>
      </p:grpSp>
      <p:grpSp>
        <p:nvGrpSpPr>
          <p:cNvPr id="5" name="Group 4"/>
          <p:cNvGrpSpPr/>
          <p:nvPr/>
        </p:nvGrpSpPr>
        <p:grpSpPr>
          <a:xfrm>
            <a:off x="457200" y="4019504"/>
            <a:ext cx="8579169" cy="2305096"/>
            <a:chOff x="523220" y="3943304"/>
            <a:chExt cx="8579169" cy="2305096"/>
          </a:xfrm>
        </p:grpSpPr>
        <p:sp>
          <p:nvSpPr>
            <p:cNvPr id="171" name="Rectangle 170"/>
            <p:cNvSpPr/>
            <p:nvPr/>
          </p:nvSpPr>
          <p:spPr>
            <a:xfrm>
              <a:off x="902846" y="4358831"/>
              <a:ext cx="5724549" cy="1462455"/>
            </a:xfrm>
            <a:prstGeom prst="rect">
              <a:avLst/>
            </a:prstGeom>
            <a:noFill/>
            <a:ln w="12700" cap="flat" cmpd="sng" algn="ctr">
              <a:solidFill>
                <a:srgbClr val="800000"/>
              </a:solidFill>
              <a:prstDash val="solid"/>
            </a:ln>
            <a:effectLst>
              <a:innerShdw blurRad="190500" dist="63500" dir="5400000">
                <a:srgbClr val="FFFFFF">
                  <a:alpha val="65000"/>
                </a:srgbClr>
              </a:innerShdw>
            </a:effectLst>
            <a:scene3d>
              <a:camera prst="orthographicFront">
                <a:rot lat="0" lon="0" rev="0"/>
              </a:camera>
              <a:lightRig rig="twoPt" dir="r">
                <a:rot lat="0" lon="0" rev="6000000"/>
              </a:lightRig>
            </a:scene3d>
            <a:sp3d prstMaterial="matte">
              <a:bevelT w="0" h="0" prst="relaxedInset"/>
            </a:sp3d>
          </p:spPr>
          <p:txBody>
            <a:bodyPr rtlCol="0"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entury Gothic"/>
                <a:ea typeface="+mn-ea"/>
                <a:cs typeface="+mn-cs"/>
              </a:endParaRPr>
            </a:p>
          </p:txBody>
        </p:sp>
        <p:sp>
          <p:nvSpPr>
            <p:cNvPr id="172" name="Rectangle 171"/>
            <p:cNvSpPr/>
            <p:nvPr/>
          </p:nvSpPr>
          <p:spPr>
            <a:xfrm>
              <a:off x="893067" y="5472727"/>
              <a:ext cx="5724549" cy="169850"/>
            </a:xfrm>
            <a:prstGeom prst="rect">
              <a:avLst/>
            </a:prstGeom>
            <a:solidFill>
              <a:srgbClr val="FF6600"/>
            </a:solidFill>
            <a:ln w="12700" cap="flat" cmpd="sng" algn="ctr">
              <a:solidFill>
                <a:srgbClr val="800000"/>
              </a:solidFill>
              <a:prstDash val="solid"/>
            </a:ln>
            <a:effectLst>
              <a:innerShdw blurRad="190500" dist="63500" dir="5400000">
                <a:srgbClr val="FFFFFF">
                  <a:alpha val="65000"/>
                </a:srgbClr>
              </a:innerShdw>
            </a:effectLst>
            <a:scene3d>
              <a:camera prst="orthographicFront">
                <a:rot lat="0" lon="0" rev="0"/>
              </a:camera>
              <a:lightRig rig="twoPt" dir="r">
                <a:rot lat="0" lon="0" rev="6000000"/>
              </a:lightRig>
            </a:scene3d>
            <a:sp3d prstMaterial="matte">
              <a:bevelT w="0" h="0" prst="relaxedInset"/>
            </a:sp3d>
          </p:spPr>
          <p:txBody>
            <a:bodyPr rtlCol="0"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entury Gothic"/>
                <a:ea typeface="+mn-ea"/>
                <a:cs typeface="+mn-cs"/>
              </a:endParaRPr>
            </a:p>
          </p:txBody>
        </p:sp>
        <p:sp>
          <p:nvSpPr>
            <p:cNvPr id="173" name="Rectangle 172"/>
            <p:cNvSpPr/>
            <p:nvPr/>
          </p:nvSpPr>
          <p:spPr>
            <a:xfrm>
              <a:off x="902846" y="4217726"/>
              <a:ext cx="5724549" cy="141105"/>
            </a:xfrm>
            <a:prstGeom prst="rect">
              <a:avLst/>
            </a:prstGeom>
            <a:solidFill>
              <a:srgbClr val="A4A4A4">
                <a:lumMod val="20000"/>
                <a:lumOff val="80000"/>
              </a:srgbClr>
            </a:solidFill>
            <a:ln w="12700" cap="flat" cmpd="sng" algn="ctr">
              <a:solidFill>
                <a:srgbClr val="000000"/>
              </a:solidFill>
              <a:prstDash val="solid"/>
            </a:ln>
            <a:effectLst>
              <a:innerShdw blurRad="190500" dist="63500" dir="5400000">
                <a:srgbClr val="FFFFFF">
                  <a:alpha val="65000"/>
                </a:srgbClr>
              </a:innerShdw>
            </a:effectLst>
            <a:scene3d>
              <a:camera prst="orthographicFront">
                <a:rot lat="0" lon="0" rev="0"/>
              </a:camera>
              <a:lightRig rig="twoPt" dir="r">
                <a:rot lat="0" lon="0" rev="6000000"/>
              </a:lightRig>
            </a:scene3d>
            <a:sp3d prstMaterial="matte">
              <a:bevelT w="0" h="0" prst="relaxedInset"/>
            </a:sp3d>
          </p:spPr>
          <p:txBody>
            <a:bodyPr rtlCol="0"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entury Gothic"/>
                <a:ea typeface="+mn-ea"/>
                <a:cs typeface="+mn-cs"/>
              </a:endParaRPr>
            </a:p>
          </p:txBody>
        </p:sp>
        <p:sp>
          <p:nvSpPr>
            <p:cNvPr id="174" name="Rectangle 173"/>
            <p:cNvSpPr/>
            <p:nvPr/>
          </p:nvSpPr>
          <p:spPr>
            <a:xfrm>
              <a:off x="1544439" y="4172007"/>
              <a:ext cx="707156" cy="45719"/>
            </a:xfrm>
            <a:prstGeom prst="rect">
              <a:avLst/>
            </a:prstGeom>
            <a:solidFill>
              <a:sysClr val="window" lastClr="FFFFFF">
                <a:lumMod val="50000"/>
              </a:sysClr>
            </a:solidFill>
            <a:ln w="12700" cap="flat" cmpd="sng" algn="ctr">
              <a:solidFill>
                <a:sysClr val="windowText" lastClr="000000"/>
              </a:solidFill>
              <a:prstDash val="solid"/>
            </a:ln>
            <a:effectLst>
              <a:innerShdw blurRad="190500" dist="63500" dir="5400000">
                <a:srgbClr val="FFFFFF">
                  <a:alpha val="65000"/>
                </a:srgbClr>
              </a:innerShdw>
            </a:effectLst>
            <a:scene3d>
              <a:camera prst="orthographicFront">
                <a:rot lat="0" lon="0" rev="0"/>
              </a:camera>
              <a:lightRig rig="twoPt" dir="r">
                <a:rot lat="0" lon="0" rev="6000000"/>
              </a:lightRig>
            </a:scene3d>
            <a:sp3d prstMaterial="matte">
              <a:bevelT w="0" h="0" prst="relaxedInset"/>
            </a:sp3d>
          </p:spPr>
          <p:txBody>
            <a:bodyPr rtlCol="0"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entury Gothic"/>
                <a:ea typeface="+mn-ea"/>
                <a:cs typeface="+mn-cs"/>
              </a:endParaRPr>
            </a:p>
          </p:txBody>
        </p:sp>
        <p:sp>
          <p:nvSpPr>
            <p:cNvPr id="175" name="Rectangle 174"/>
            <p:cNvSpPr/>
            <p:nvPr/>
          </p:nvSpPr>
          <p:spPr>
            <a:xfrm>
              <a:off x="3399000" y="4157643"/>
              <a:ext cx="707156" cy="45719"/>
            </a:xfrm>
            <a:prstGeom prst="rect">
              <a:avLst/>
            </a:prstGeom>
            <a:solidFill>
              <a:sysClr val="window" lastClr="FFFFFF">
                <a:lumMod val="50000"/>
              </a:sysClr>
            </a:solidFill>
            <a:ln w="12700" cap="flat" cmpd="sng" algn="ctr">
              <a:solidFill>
                <a:sysClr val="windowText" lastClr="000000"/>
              </a:solidFill>
              <a:prstDash val="solid"/>
            </a:ln>
            <a:effectLst>
              <a:innerShdw blurRad="190500" dist="63500" dir="5400000">
                <a:srgbClr val="FFFFFF">
                  <a:alpha val="65000"/>
                </a:srgbClr>
              </a:innerShdw>
            </a:effectLst>
            <a:scene3d>
              <a:camera prst="orthographicFront">
                <a:rot lat="0" lon="0" rev="0"/>
              </a:camera>
              <a:lightRig rig="twoPt" dir="r">
                <a:rot lat="0" lon="0" rev="6000000"/>
              </a:lightRig>
            </a:scene3d>
            <a:sp3d prstMaterial="matte">
              <a:bevelT w="0" h="0" prst="relaxedInset"/>
            </a:sp3d>
          </p:spPr>
          <p:txBody>
            <a:bodyPr rtlCol="0"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entury Gothic"/>
                <a:ea typeface="+mn-ea"/>
                <a:cs typeface="+mn-cs"/>
              </a:endParaRPr>
            </a:p>
          </p:txBody>
        </p:sp>
        <p:sp>
          <p:nvSpPr>
            <p:cNvPr id="176" name="Rectangle 175"/>
            <p:cNvSpPr/>
            <p:nvPr/>
          </p:nvSpPr>
          <p:spPr>
            <a:xfrm>
              <a:off x="5429583" y="4156107"/>
              <a:ext cx="707156" cy="45719"/>
            </a:xfrm>
            <a:prstGeom prst="rect">
              <a:avLst/>
            </a:prstGeom>
            <a:solidFill>
              <a:sysClr val="window" lastClr="FFFFFF">
                <a:lumMod val="50000"/>
              </a:sysClr>
            </a:solidFill>
            <a:ln w="12700" cap="flat" cmpd="sng" algn="ctr">
              <a:solidFill>
                <a:sysClr val="windowText" lastClr="000000"/>
              </a:solidFill>
              <a:prstDash val="solid"/>
            </a:ln>
            <a:effectLst>
              <a:innerShdw blurRad="190500" dist="63500" dir="5400000">
                <a:srgbClr val="FFFFFF">
                  <a:alpha val="65000"/>
                </a:srgbClr>
              </a:innerShdw>
            </a:effectLst>
            <a:scene3d>
              <a:camera prst="orthographicFront">
                <a:rot lat="0" lon="0" rev="0"/>
              </a:camera>
              <a:lightRig rig="twoPt" dir="r">
                <a:rot lat="0" lon="0" rev="6000000"/>
              </a:lightRig>
            </a:scene3d>
            <a:sp3d prstMaterial="matte">
              <a:bevelT w="0" h="0" prst="relaxedInset"/>
            </a:sp3d>
          </p:spPr>
          <p:txBody>
            <a:bodyPr rtlCol="0"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entury Gothic"/>
                <a:ea typeface="+mn-ea"/>
                <a:cs typeface="+mn-cs"/>
              </a:endParaRPr>
            </a:p>
          </p:txBody>
        </p:sp>
        <p:sp>
          <p:nvSpPr>
            <p:cNvPr id="177" name="TextBox 176"/>
            <p:cNvSpPr txBox="1"/>
            <p:nvPr/>
          </p:nvSpPr>
          <p:spPr>
            <a:xfrm>
              <a:off x="7370046" y="5272350"/>
              <a:ext cx="1702885" cy="438582"/>
            </a:xfrm>
            <a:prstGeom prst="rect">
              <a:avLst/>
            </a:prstGeom>
            <a:noFill/>
            <a:ln>
              <a:solidFill>
                <a:srgbClr val="000000"/>
              </a:solidFill>
            </a:ln>
          </p:spPr>
          <p:txBody>
            <a:bodyPr wrap="none" rtlCol="0">
              <a:spAutoFit/>
            </a:bodyPr>
            <a:lstStyle/>
            <a:p>
              <a:pPr algn="l" defTabSz="457200" fontAlgn="auto">
                <a:lnSpc>
                  <a:spcPct val="130000"/>
                </a:lnSpc>
                <a:spcBef>
                  <a:spcPts val="0"/>
                </a:spcBef>
                <a:spcAft>
                  <a:spcPts val="0"/>
                </a:spcAft>
              </a:pPr>
              <a:r>
                <a:rPr lang="en-US" dirty="0" smtClean="0">
                  <a:solidFill>
                    <a:prstClr val="black"/>
                  </a:solidFill>
                  <a:latin typeface="Century Gothic"/>
                  <a:cs typeface="+mn-cs"/>
                </a:rPr>
                <a:t>Gain layer p+</a:t>
              </a:r>
            </a:p>
          </p:txBody>
        </p:sp>
        <p:sp>
          <p:nvSpPr>
            <p:cNvPr id="178" name="TextBox 177"/>
            <p:cNvSpPr txBox="1"/>
            <p:nvPr/>
          </p:nvSpPr>
          <p:spPr>
            <a:xfrm>
              <a:off x="7331652" y="3943304"/>
              <a:ext cx="1593781" cy="438582"/>
            </a:xfrm>
            <a:prstGeom prst="rect">
              <a:avLst/>
            </a:prstGeom>
            <a:noFill/>
            <a:ln>
              <a:solidFill>
                <a:srgbClr val="000000"/>
              </a:solidFill>
            </a:ln>
          </p:spPr>
          <p:txBody>
            <a:bodyPr wrap="none" rtlCol="0">
              <a:spAutoFit/>
            </a:bodyPr>
            <a:lstStyle/>
            <a:p>
              <a:pPr algn="l" defTabSz="457200" fontAlgn="auto">
                <a:lnSpc>
                  <a:spcPct val="130000"/>
                </a:lnSpc>
                <a:spcBef>
                  <a:spcPts val="0"/>
                </a:spcBef>
                <a:spcAft>
                  <a:spcPts val="0"/>
                </a:spcAft>
              </a:pPr>
              <a:r>
                <a:rPr lang="en-US" dirty="0" smtClean="0">
                  <a:solidFill>
                    <a:prstClr val="black"/>
                  </a:solidFill>
                  <a:latin typeface="Century Gothic"/>
                  <a:cs typeface="+mn-cs"/>
                </a:rPr>
                <a:t>AC coupling</a:t>
              </a:r>
            </a:p>
          </p:txBody>
        </p:sp>
        <p:cxnSp>
          <p:nvCxnSpPr>
            <p:cNvPr id="179" name="Straight Arrow Connector 178"/>
            <p:cNvCxnSpPr>
              <a:stCxn id="178" idx="1"/>
            </p:cNvCxnSpPr>
            <p:nvPr/>
          </p:nvCxnSpPr>
          <p:spPr>
            <a:xfrm flipH="1">
              <a:off x="6409300" y="4162595"/>
              <a:ext cx="922352" cy="55131"/>
            </a:xfrm>
            <a:prstGeom prst="straightConnector1">
              <a:avLst/>
            </a:prstGeom>
            <a:noFill/>
            <a:ln w="25400" cap="flat" cmpd="sng" algn="ctr">
              <a:solidFill>
                <a:srgbClr val="000000"/>
              </a:solidFill>
              <a:prstDash val="solid"/>
              <a:tailEnd type="arrow"/>
            </a:ln>
            <a:effectLst/>
          </p:spPr>
        </p:cxnSp>
        <p:cxnSp>
          <p:nvCxnSpPr>
            <p:cNvPr id="180" name="Straight Arrow Connector 179"/>
            <p:cNvCxnSpPr>
              <a:stCxn id="182" idx="1"/>
              <a:endCxn id="181" idx="3"/>
            </p:cNvCxnSpPr>
            <p:nvPr/>
          </p:nvCxnSpPr>
          <p:spPr>
            <a:xfrm flipH="1" flipV="1">
              <a:off x="6614822" y="5727730"/>
              <a:ext cx="716830" cy="301379"/>
            </a:xfrm>
            <a:prstGeom prst="straightConnector1">
              <a:avLst/>
            </a:prstGeom>
            <a:noFill/>
            <a:ln w="25400" cap="flat" cmpd="sng" algn="ctr">
              <a:solidFill>
                <a:srgbClr val="000000"/>
              </a:solidFill>
              <a:prstDash val="solid"/>
              <a:tailEnd type="arrow"/>
            </a:ln>
            <a:effectLst/>
          </p:spPr>
        </p:cxnSp>
        <p:sp>
          <p:nvSpPr>
            <p:cNvPr id="181" name="Rectangle 180"/>
            <p:cNvSpPr/>
            <p:nvPr/>
          </p:nvSpPr>
          <p:spPr>
            <a:xfrm>
              <a:off x="890273" y="5642805"/>
              <a:ext cx="5724549" cy="169850"/>
            </a:xfrm>
            <a:prstGeom prst="rect">
              <a:avLst/>
            </a:prstGeom>
            <a:solidFill>
              <a:srgbClr val="3366FF"/>
            </a:solidFill>
            <a:ln w="12700" cap="flat" cmpd="sng" algn="ctr">
              <a:noFill/>
              <a:prstDash val="solid"/>
            </a:ln>
            <a:effectLst>
              <a:innerShdw blurRad="190500" dist="63500" dir="5400000">
                <a:srgbClr val="FFFFFF">
                  <a:alpha val="65000"/>
                </a:srgbClr>
              </a:innerShdw>
            </a:effectLst>
            <a:scene3d>
              <a:camera prst="orthographicFront">
                <a:rot lat="0" lon="0" rev="0"/>
              </a:camera>
              <a:lightRig rig="twoPt" dir="r">
                <a:rot lat="0" lon="0" rev="6000000"/>
              </a:lightRig>
            </a:scene3d>
            <a:sp3d prstMaterial="matte">
              <a:bevelT w="0" h="0" prst="relaxedInset"/>
            </a:sp3d>
          </p:spPr>
          <p:txBody>
            <a:bodyPr rtlCol="0"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entury Gothic"/>
                <a:ea typeface="+mn-ea"/>
                <a:cs typeface="+mn-cs"/>
              </a:endParaRPr>
            </a:p>
          </p:txBody>
        </p:sp>
        <p:sp>
          <p:nvSpPr>
            <p:cNvPr id="182" name="TextBox 181"/>
            <p:cNvSpPr txBox="1"/>
            <p:nvPr/>
          </p:nvSpPr>
          <p:spPr>
            <a:xfrm>
              <a:off x="7331652" y="5809818"/>
              <a:ext cx="1770737" cy="438582"/>
            </a:xfrm>
            <a:prstGeom prst="rect">
              <a:avLst/>
            </a:prstGeom>
            <a:noFill/>
            <a:ln>
              <a:solidFill>
                <a:srgbClr val="000000"/>
              </a:solidFill>
            </a:ln>
          </p:spPr>
          <p:txBody>
            <a:bodyPr wrap="none" rtlCol="0">
              <a:spAutoFit/>
            </a:bodyPr>
            <a:lstStyle/>
            <a:p>
              <a:pPr algn="l" defTabSz="457200" fontAlgn="auto">
                <a:lnSpc>
                  <a:spcPct val="130000"/>
                </a:lnSpc>
                <a:spcBef>
                  <a:spcPts val="0"/>
                </a:spcBef>
                <a:spcAft>
                  <a:spcPts val="0"/>
                </a:spcAft>
              </a:pPr>
              <a:r>
                <a:rPr lang="en-US" dirty="0">
                  <a:solidFill>
                    <a:prstClr val="black"/>
                  </a:solidFill>
                  <a:latin typeface="Century Gothic"/>
                  <a:cs typeface="+mn-cs"/>
                </a:rPr>
                <a:t>n</a:t>
              </a:r>
              <a:r>
                <a:rPr lang="en-US" dirty="0" smtClean="0">
                  <a:solidFill>
                    <a:prstClr val="black"/>
                  </a:solidFill>
                  <a:latin typeface="Century Gothic"/>
                  <a:cs typeface="+mn-cs"/>
                </a:rPr>
                <a:t>++ electrode</a:t>
              </a:r>
            </a:p>
          </p:txBody>
        </p:sp>
        <p:cxnSp>
          <p:nvCxnSpPr>
            <p:cNvPr id="183" name="Straight Arrow Connector 182"/>
            <p:cNvCxnSpPr>
              <a:stCxn id="177" idx="1"/>
              <a:endCxn id="172" idx="3"/>
            </p:cNvCxnSpPr>
            <p:nvPr/>
          </p:nvCxnSpPr>
          <p:spPr>
            <a:xfrm flipH="1">
              <a:off x="6617616" y="5491641"/>
              <a:ext cx="752430" cy="66011"/>
            </a:xfrm>
            <a:prstGeom prst="straightConnector1">
              <a:avLst/>
            </a:prstGeom>
            <a:noFill/>
            <a:ln w="25400" cap="flat" cmpd="sng" algn="ctr">
              <a:solidFill>
                <a:srgbClr val="000000"/>
              </a:solidFill>
              <a:prstDash val="solid"/>
              <a:tailEnd type="arrow"/>
            </a:ln>
            <a:effectLst/>
          </p:spPr>
        </p:cxnSp>
        <p:sp>
          <p:nvSpPr>
            <p:cNvPr id="184" name="TextBox 183"/>
            <p:cNvSpPr txBox="1"/>
            <p:nvPr/>
          </p:nvSpPr>
          <p:spPr>
            <a:xfrm>
              <a:off x="523220" y="5528203"/>
              <a:ext cx="5109610" cy="699166"/>
            </a:xfrm>
            <a:prstGeom prst="rect">
              <a:avLst/>
            </a:prstGeom>
            <a:solidFill>
              <a:sysClr val="window" lastClr="FFFFFF"/>
            </a:solidFill>
            <a:ln>
              <a:solidFill>
                <a:srgbClr val="000000"/>
              </a:solidFill>
            </a:ln>
          </p:spPr>
          <p:txBody>
            <a:bodyPr wrap="square" rtlCol="0">
              <a:spAutoFit/>
            </a:bodyPr>
            <a:lstStyle/>
            <a:p>
              <a:pPr marL="0" marR="0" lvl="0" indent="0" algn="l" defTabSz="457200" eaLnBrk="1" fontAlgn="auto" latinLnBrk="0" hangingPunct="1">
                <a:lnSpc>
                  <a:spcPct val="130000"/>
                </a:lnSpc>
                <a:spcBef>
                  <a:spcPts val="0"/>
                </a:spcBef>
                <a:spcAft>
                  <a:spcPts val="0"/>
                </a:spcAft>
                <a:buClrTx/>
                <a:buSzTx/>
                <a:buFontTx/>
                <a:buNone/>
                <a:tabLst/>
                <a:defRPr/>
              </a:pPr>
              <a:r>
                <a:rPr kumimoji="0" lang="en-US" sz="1600" b="1" i="0" u="none" strike="noStrike" kern="0" cap="none" spc="0" normalizeH="0" baseline="0" noProof="0" dirty="0" smtClean="0">
                  <a:ln>
                    <a:noFill/>
                  </a:ln>
                  <a:solidFill>
                    <a:schemeClr val="tx2"/>
                  </a:solidFill>
                  <a:effectLst/>
                  <a:uLnTx/>
                  <a:uFillTx/>
                  <a:latin typeface="Arial" panose="020B0604020202020204" pitchFamily="34" charset="0"/>
                  <a:cs typeface="Arial" panose="020B0604020202020204" pitchFamily="34" charset="0"/>
                </a:rPr>
                <a:t>In the p-in-p design, the resistivity of the p++ sheet is easier to control</a:t>
              </a:r>
            </a:p>
          </p:txBody>
        </p:sp>
        <p:sp>
          <p:nvSpPr>
            <p:cNvPr id="185" name="Rectangle 184"/>
            <p:cNvSpPr/>
            <p:nvPr/>
          </p:nvSpPr>
          <p:spPr>
            <a:xfrm>
              <a:off x="919737" y="4381886"/>
              <a:ext cx="5724549" cy="169850"/>
            </a:xfrm>
            <a:prstGeom prst="rect">
              <a:avLst/>
            </a:prstGeom>
            <a:solidFill>
              <a:srgbClr val="990000"/>
            </a:solidFill>
            <a:ln w="12700" cap="flat" cmpd="sng" algn="ctr">
              <a:solidFill>
                <a:srgbClr val="800000"/>
              </a:solidFill>
              <a:prstDash val="solid"/>
            </a:ln>
            <a:effectLst>
              <a:innerShdw blurRad="190500" dist="63500" dir="5400000">
                <a:srgbClr val="FFFFFF">
                  <a:alpha val="65000"/>
                </a:srgbClr>
              </a:innerShdw>
            </a:effectLst>
            <a:scene3d>
              <a:camera prst="orthographicFront">
                <a:rot lat="0" lon="0" rev="0"/>
              </a:camera>
              <a:lightRig rig="twoPt" dir="r">
                <a:rot lat="0" lon="0" rev="6000000"/>
              </a:lightRig>
            </a:scene3d>
            <a:sp3d prstMaterial="matte">
              <a:bevelT w="0" h="0" prst="relaxedInset"/>
            </a:sp3d>
          </p:spPr>
          <p:txBody>
            <a:bodyPr rtlCol="0"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entury Gothic"/>
                <a:ea typeface="+mn-ea"/>
                <a:cs typeface="+mn-cs"/>
              </a:endParaRPr>
            </a:p>
          </p:txBody>
        </p:sp>
        <p:sp>
          <p:nvSpPr>
            <p:cNvPr id="188" name="TextBox 187"/>
            <p:cNvSpPr txBox="1"/>
            <p:nvPr/>
          </p:nvSpPr>
          <p:spPr>
            <a:xfrm>
              <a:off x="7293717" y="4501436"/>
              <a:ext cx="1787418" cy="438582"/>
            </a:xfrm>
            <a:prstGeom prst="rect">
              <a:avLst/>
            </a:prstGeom>
            <a:noFill/>
            <a:ln>
              <a:solidFill>
                <a:srgbClr val="000000"/>
              </a:solidFill>
            </a:ln>
          </p:spPr>
          <p:txBody>
            <a:bodyPr wrap="none" rtlCol="0">
              <a:spAutoFit/>
            </a:bodyPr>
            <a:lstStyle/>
            <a:p>
              <a:pPr algn="l" defTabSz="457200" fontAlgn="auto">
                <a:lnSpc>
                  <a:spcPct val="130000"/>
                </a:lnSpc>
                <a:spcBef>
                  <a:spcPts val="0"/>
                </a:spcBef>
                <a:spcAft>
                  <a:spcPts val="0"/>
                </a:spcAft>
              </a:pPr>
              <a:r>
                <a:rPr lang="en-US" dirty="0" smtClean="0">
                  <a:solidFill>
                    <a:prstClr val="black"/>
                  </a:solidFill>
                  <a:latin typeface="Century Gothic"/>
                  <a:cs typeface="+mn-cs"/>
                </a:rPr>
                <a:t>p++ electrode</a:t>
              </a:r>
            </a:p>
          </p:txBody>
        </p:sp>
        <p:cxnSp>
          <p:nvCxnSpPr>
            <p:cNvPr id="189" name="Straight Arrow Connector 188"/>
            <p:cNvCxnSpPr>
              <a:stCxn id="188" idx="1"/>
              <a:endCxn id="185" idx="3"/>
            </p:cNvCxnSpPr>
            <p:nvPr/>
          </p:nvCxnSpPr>
          <p:spPr>
            <a:xfrm flipH="1" flipV="1">
              <a:off x="6644286" y="4466811"/>
              <a:ext cx="649431" cy="253916"/>
            </a:xfrm>
            <a:prstGeom prst="straightConnector1">
              <a:avLst/>
            </a:prstGeom>
            <a:noFill/>
            <a:ln w="25400" cap="flat" cmpd="sng" algn="ctr">
              <a:solidFill>
                <a:srgbClr val="000000"/>
              </a:solidFill>
              <a:prstDash val="solid"/>
              <a:tailEnd type="arrow"/>
            </a:ln>
            <a:effectLst/>
          </p:spPr>
        </p:cxnSp>
        <p:grpSp>
          <p:nvGrpSpPr>
            <p:cNvPr id="209" name="Group 208"/>
            <p:cNvGrpSpPr/>
            <p:nvPr/>
          </p:nvGrpSpPr>
          <p:grpSpPr>
            <a:xfrm>
              <a:off x="915838" y="4422559"/>
              <a:ext cx="5710781" cy="78877"/>
              <a:chOff x="1735494" y="2138844"/>
              <a:chExt cx="5372458" cy="191824"/>
            </a:xfrm>
          </p:grpSpPr>
          <p:grpSp>
            <p:nvGrpSpPr>
              <p:cNvPr id="210" name="Group 367"/>
              <p:cNvGrpSpPr>
                <a:grpSpLocks/>
              </p:cNvGrpSpPr>
              <p:nvPr/>
            </p:nvGrpSpPr>
            <p:grpSpPr bwMode="auto">
              <a:xfrm rot="16200000">
                <a:off x="2100619" y="1773719"/>
                <a:ext cx="184150" cy="914400"/>
                <a:chOff x="691" y="3197"/>
                <a:chExt cx="116" cy="576"/>
              </a:xfrm>
            </p:grpSpPr>
            <p:sp>
              <p:nvSpPr>
                <p:cNvPr id="226" name="Freeform 244"/>
                <p:cNvSpPr>
                  <a:spLocks/>
                </p:cNvSpPr>
                <p:nvPr/>
              </p:nvSpPr>
              <p:spPr bwMode="auto">
                <a:xfrm>
                  <a:off x="691" y="3197"/>
                  <a:ext cx="116" cy="576"/>
                </a:xfrm>
                <a:custGeom>
                  <a:avLst/>
                  <a:gdLst>
                    <a:gd name="T0" fmla="*/ 58 w 116"/>
                    <a:gd name="T1" fmla="*/ 0 h 1152"/>
                    <a:gd name="T2" fmla="*/ 58 w 116"/>
                    <a:gd name="T3" fmla="*/ 230 h 1152"/>
                    <a:gd name="T4" fmla="*/ 116 w 116"/>
                    <a:gd name="T5" fmla="*/ 288 h 1152"/>
                    <a:gd name="T6" fmla="*/ 0 w 116"/>
                    <a:gd name="T7" fmla="*/ 403 h 1152"/>
                    <a:gd name="T8" fmla="*/ 116 w 116"/>
                    <a:gd name="T9" fmla="*/ 518 h 1152"/>
                    <a:gd name="T10" fmla="*/ 0 w 116"/>
                    <a:gd name="T11" fmla="*/ 634 h 1152"/>
                    <a:gd name="T12" fmla="*/ 116 w 116"/>
                    <a:gd name="T13" fmla="*/ 749 h 1152"/>
                    <a:gd name="T14" fmla="*/ 0 w 116"/>
                    <a:gd name="T15" fmla="*/ 864 h 1152"/>
                    <a:gd name="T16" fmla="*/ 58 w 116"/>
                    <a:gd name="T17" fmla="*/ 922 h 1152"/>
                    <a:gd name="T18" fmla="*/ 58 w 116"/>
                    <a:gd name="T19" fmla="*/ 1152 h 1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6" h="1152">
                      <a:moveTo>
                        <a:pt x="58" y="0"/>
                      </a:moveTo>
                      <a:lnTo>
                        <a:pt x="58" y="230"/>
                      </a:lnTo>
                      <a:lnTo>
                        <a:pt x="116" y="288"/>
                      </a:lnTo>
                      <a:lnTo>
                        <a:pt x="0" y="403"/>
                      </a:lnTo>
                      <a:lnTo>
                        <a:pt x="116" y="518"/>
                      </a:lnTo>
                      <a:lnTo>
                        <a:pt x="0" y="634"/>
                      </a:lnTo>
                      <a:lnTo>
                        <a:pt x="116" y="749"/>
                      </a:lnTo>
                      <a:lnTo>
                        <a:pt x="0" y="864"/>
                      </a:lnTo>
                      <a:lnTo>
                        <a:pt x="58" y="922"/>
                      </a:lnTo>
                      <a:lnTo>
                        <a:pt x="58" y="1152"/>
                      </a:lnTo>
                    </a:path>
                  </a:pathLst>
                </a:custGeom>
                <a:noFill/>
                <a:ln w="19050" cap="flat" cmpd="sng">
                  <a:solidFill>
                    <a:sysClr val="windowText" lastClr="000000"/>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0" marR="0" lvl="0" indent="0" algn="l"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entury Gothic"/>
                    <a:cs typeface="+mn-cs"/>
                  </a:endParaRPr>
                </a:p>
              </p:txBody>
            </p:sp>
            <p:sp>
              <p:nvSpPr>
                <p:cNvPr id="227" name="Freeform 366"/>
                <p:cNvSpPr>
                  <a:spLocks/>
                </p:cNvSpPr>
                <p:nvPr/>
              </p:nvSpPr>
              <p:spPr bwMode="auto">
                <a:xfrm>
                  <a:off x="691" y="3197"/>
                  <a:ext cx="115" cy="576"/>
                </a:xfrm>
                <a:custGeom>
                  <a:avLst/>
                  <a:gdLst>
                    <a:gd name="T0" fmla="*/ 58 w 115"/>
                    <a:gd name="T1" fmla="*/ 0 h 576"/>
                    <a:gd name="T2" fmla="*/ 0 w 115"/>
                    <a:gd name="T3" fmla="*/ 115 h 576"/>
                    <a:gd name="T4" fmla="*/ 58 w 115"/>
                    <a:gd name="T5" fmla="*/ 576 h 576"/>
                    <a:gd name="T6" fmla="*/ 115 w 115"/>
                    <a:gd name="T7" fmla="*/ 115 h 576"/>
                    <a:gd name="T8" fmla="*/ 58 w 115"/>
                    <a:gd name="T9" fmla="*/ 0 h 576"/>
                  </a:gdLst>
                  <a:ahLst/>
                  <a:cxnLst>
                    <a:cxn ang="0">
                      <a:pos x="T0" y="T1"/>
                    </a:cxn>
                    <a:cxn ang="0">
                      <a:pos x="T2" y="T3"/>
                    </a:cxn>
                    <a:cxn ang="0">
                      <a:pos x="T4" y="T5"/>
                    </a:cxn>
                    <a:cxn ang="0">
                      <a:pos x="T6" y="T7"/>
                    </a:cxn>
                    <a:cxn ang="0">
                      <a:pos x="T8" y="T9"/>
                    </a:cxn>
                  </a:cxnLst>
                  <a:rect l="0" t="0" r="r" b="b"/>
                  <a:pathLst>
                    <a:path w="115" h="576">
                      <a:moveTo>
                        <a:pt x="58" y="0"/>
                      </a:moveTo>
                      <a:lnTo>
                        <a:pt x="0" y="115"/>
                      </a:lnTo>
                      <a:lnTo>
                        <a:pt x="58" y="576"/>
                      </a:lnTo>
                      <a:lnTo>
                        <a:pt x="115" y="115"/>
                      </a:lnTo>
                      <a:lnTo>
                        <a:pt x="58" y="0"/>
                      </a:lnTo>
                      <a:close/>
                    </a:path>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flat" cmpd="sng">
                      <a:solidFill>
                        <a:schemeClr val="tx1"/>
                      </a:solidFill>
                      <a:prstDash val="solid"/>
                      <a:round/>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pPr marL="0" marR="0" lvl="0" indent="0" algn="l"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entury Gothic"/>
                    <a:cs typeface="+mn-cs"/>
                  </a:endParaRPr>
                </a:p>
              </p:txBody>
            </p:sp>
          </p:grpSp>
          <p:grpSp>
            <p:nvGrpSpPr>
              <p:cNvPr id="211" name="Group 367"/>
              <p:cNvGrpSpPr>
                <a:grpSpLocks/>
              </p:cNvGrpSpPr>
              <p:nvPr/>
            </p:nvGrpSpPr>
            <p:grpSpPr bwMode="auto">
              <a:xfrm rot="16200000">
                <a:off x="3007197" y="1775306"/>
                <a:ext cx="184150" cy="914400"/>
                <a:chOff x="691" y="3197"/>
                <a:chExt cx="116" cy="576"/>
              </a:xfrm>
            </p:grpSpPr>
            <p:sp>
              <p:nvSpPr>
                <p:cNvPr id="224" name="Freeform 244"/>
                <p:cNvSpPr>
                  <a:spLocks/>
                </p:cNvSpPr>
                <p:nvPr/>
              </p:nvSpPr>
              <p:spPr bwMode="auto">
                <a:xfrm>
                  <a:off x="691" y="3197"/>
                  <a:ext cx="116" cy="576"/>
                </a:xfrm>
                <a:custGeom>
                  <a:avLst/>
                  <a:gdLst>
                    <a:gd name="T0" fmla="*/ 58 w 116"/>
                    <a:gd name="T1" fmla="*/ 0 h 1152"/>
                    <a:gd name="T2" fmla="*/ 58 w 116"/>
                    <a:gd name="T3" fmla="*/ 230 h 1152"/>
                    <a:gd name="T4" fmla="*/ 116 w 116"/>
                    <a:gd name="T5" fmla="*/ 288 h 1152"/>
                    <a:gd name="T6" fmla="*/ 0 w 116"/>
                    <a:gd name="T7" fmla="*/ 403 h 1152"/>
                    <a:gd name="T8" fmla="*/ 116 w 116"/>
                    <a:gd name="T9" fmla="*/ 518 h 1152"/>
                    <a:gd name="T10" fmla="*/ 0 w 116"/>
                    <a:gd name="T11" fmla="*/ 634 h 1152"/>
                    <a:gd name="T12" fmla="*/ 116 w 116"/>
                    <a:gd name="T13" fmla="*/ 749 h 1152"/>
                    <a:gd name="T14" fmla="*/ 0 w 116"/>
                    <a:gd name="T15" fmla="*/ 864 h 1152"/>
                    <a:gd name="T16" fmla="*/ 58 w 116"/>
                    <a:gd name="T17" fmla="*/ 922 h 1152"/>
                    <a:gd name="T18" fmla="*/ 58 w 116"/>
                    <a:gd name="T19" fmla="*/ 1152 h 1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6" h="1152">
                      <a:moveTo>
                        <a:pt x="58" y="0"/>
                      </a:moveTo>
                      <a:lnTo>
                        <a:pt x="58" y="230"/>
                      </a:lnTo>
                      <a:lnTo>
                        <a:pt x="116" y="288"/>
                      </a:lnTo>
                      <a:lnTo>
                        <a:pt x="0" y="403"/>
                      </a:lnTo>
                      <a:lnTo>
                        <a:pt x="116" y="518"/>
                      </a:lnTo>
                      <a:lnTo>
                        <a:pt x="0" y="634"/>
                      </a:lnTo>
                      <a:lnTo>
                        <a:pt x="116" y="749"/>
                      </a:lnTo>
                      <a:lnTo>
                        <a:pt x="0" y="864"/>
                      </a:lnTo>
                      <a:lnTo>
                        <a:pt x="58" y="922"/>
                      </a:lnTo>
                      <a:lnTo>
                        <a:pt x="58" y="1152"/>
                      </a:lnTo>
                    </a:path>
                  </a:pathLst>
                </a:custGeom>
                <a:noFill/>
                <a:ln w="19050" cap="flat" cmpd="sng">
                  <a:solidFill>
                    <a:sysClr val="windowText" lastClr="000000"/>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0" marR="0" lvl="0" indent="0" algn="l"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entury Gothic"/>
                    <a:cs typeface="+mn-cs"/>
                  </a:endParaRPr>
                </a:p>
              </p:txBody>
            </p:sp>
            <p:sp>
              <p:nvSpPr>
                <p:cNvPr id="225" name="Freeform 366"/>
                <p:cNvSpPr>
                  <a:spLocks/>
                </p:cNvSpPr>
                <p:nvPr/>
              </p:nvSpPr>
              <p:spPr bwMode="auto">
                <a:xfrm>
                  <a:off x="691" y="3197"/>
                  <a:ext cx="115" cy="576"/>
                </a:xfrm>
                <a:custGeom>
                  <a:avLst/>
                  <a:gdLst>
                    <a:gd name="T0" fmla="*/ 58 w 115"/>
                    <a:gd name="T1" fmla="*/ 0 h 576"/>
                    <a:gd name="T2" fmla="*/ 0 w 115"/>
                    <a:gd name="T3" fmla="*/ 115 h 576"/>
                    <a:gd name="T4" fmla="*/ 58 w 115"/>
                    <a:gd name="T5" fmla="*/ 576 h 576"/>
                    <a:gd name="T6" fmla="*/ 115 w 115"/>
                    <a:gd name="T7" fmla="*/ 115 h 576"/>
                    <a:gd name="T8" fmla="*/ 58 w 115"/>
                    <a:gd name="T9" fmla="*/ 0 h 576"/>
                  </a:gdLst>
                  <a:ahLst/>
                  <a:cxnLst>
                    <a:cxn ang="0">
                      <a:pos x="T0" y="T1"/>
                    </a:cxn>
                    <a:cxn ang="0">
                      <a:pos x="T2" y="T3"/>
                    </a:cxn>
                    <a:cxn ang="0">
                      <a:pos x="T4" y="T5"/>
                    </a:cxn>
                    <a:cxn ang="0">
                      <a:pos x="T6" y="T7"/>
                    </a:cxn>
                    <a:cxn ang="0">
                      <a:pos x="T8" y="T9"/>
                    </a:cxn>
                  </a:cxnLst>
                  <a:rect l="0" t="0" r="r" b="b"/>
                  <a:pathLst>
                    <a:path w="115" h="576">
                      <a:moveTo>
                        <a:pt x="58" y="0"/>
                      </a:moveTo>
                      <a:lnTo>
                        <a:pt x="0" y="115"/>
                      </a:lnTo>
                      <a:lnTo>
                        <a:pt x="58" y="576"/>
                      </a:lnTo>
                      <a:lnTo>
                        <a:pt x="115" y="115"/>
                      </a:lnTo>
                      <a:lnTo>
                        <a:pt x="58" y="0"/>
                      </a:lnTo>
                      <a:close/>
                    </a:path>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flat" cmpd="sng">
                      <a:solidFill>
                        <a:schemeClr val="tx1"/>
                      </a:solidFill>
                      <a:prstDash val="solid"/>
                      <a:round/>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pPr marL="0" marR="0" lvl="0" indent="0" algn="l"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entury Gothic"/>
                    <a:cs typeface="+mn-cs"/>
                  </a:endParaRPr>
                </a:p>
              </p:txBody>
            </p:sp>
          </p:grpSp>
          <p:grpSp>
            <p:nvGrpSpPr>
              <p:cNvPr id="212" name="Group 367"/>
              <p:cNvGrpSpPr>
                <a:grpSpLocks/>
              </p:cNvGrpSpPr>
              <p:nvPr/>
            </p:nvGrpSpPr>
            <p:grpSpPr bwMode="auto">
              <a:xfrm rot="16200000">
                <a:off x="3913775" y="1776893"/>
                <a:ext cx="184150" cy="914400"/>
                <a:chOff x="691" y="3197"/>
                <a:chExt cx="116" cy="576"/>
              </a:xfrm>
            </p:grpSpPr>
            <p:sp>
              <p:nvSpPr>
                <p:cNvPr id="222" name="Freeform 244"/>
                <p:cNvSpPr>
                  <a:spLocks/>
                </p:cNvSpPr>
                <p:nvPr/>
              </p:nvSpPr>
              <p:spPr bwMode="auto">
                <a:xfrm>
                  <a:off x="691" y="3197"/>
                  <a:ext cx="116" cy="576"/>
                </a:xfrm>
                <a:custGeom>
                  <a:avLst/>
                  <a:gdLst>
                    <a:gd name="T0" fmla="*/ 58 w 116"/>
                    <a:gd name="T1" fmla="*/ 0 h 1152"/>
                    <a:gd name="T2" fmla="*/ 58 w 116"/>
                    <a:gd name="T3" fmla="*/ 230 h 1152"/>
                    <a:gd name="T4" fmla="*/ 116 w 116"/>
                    <a:gd name="T5" fmla="*/ 288 h 1152"/>
                    <a:gd name="T6" fmla="*/ 0 w 116"/>
                    <a:gd name="T7" fmla="*/ 403 h 1152"/>
                    <a:gd name="T8" fmla="*/ 116 w 116"/>
                    <a:gd name="T9" fmla="*/ 518 h 1152"/>
                    <a:gd name="T10" fmla="*/ 0 w 116"/>
                    <a:gd name="T11" fmla="*/ 634 h 1152"/>
                    <a:gd name="T12" fmla="*/ 116 w 116"/>
                    <a:gd name="T13" fmla="*/ 749 h 1152"/>
                    <a:gd name="T14" fmla="*/ 0 w 116"/>
                    <a:gd name="T15" fmla="*/ 864 h 1152"/>
                    <a:gd name="T16" fmla="*/ 58 w 116"/>
                    <a:gd name="T17" fmla="*/ 922 h 1152"/>
                    <a:gd name="T18" fmla="*/ 58 w 116"/>
                    <a:gd name="T19" fmla="*/ 1152 h 1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6" h="1152">
                      <a:moveTo>
                        <a:pt x="58" y="0"/>
                      </a:moveTo>
                      <a:lnTo>
                        <a:pt x="58" y="230"/>
                      </a:lnTo>
                      <a:lnTo>
                        <a:pt x="116" y="288"/>
                      </a:lnTo>
                      <a:lnTo>
                        <a:pt x="0" y="403"/>
                      </a:lnTo>
                      <a:lnTo>
                        <a:pt x="116" y="518"/>
                      </a:lnTo>
                      <a:lnTo>
                        <a:pt x="0" y="634"/>
                      </a:lnTo>
                      <a:lnTo>
                        <a:pt x="116" y="749"/>
                      </a:lnTo>
                      <a:lnTo>
                        <a:pt x="0" y="864"/>
                      </a:lnTo>
                      <a:lnTo>
                        <a:pt x="58" y="922"/>
                      </a:lnTo>
                      <a:lnTo>
                        <a:pt x="58" y="1152"/>
                      </a:lnTo>
                    </a:path>
                  </a:pathLst>
                </a:custGeom>
                <a:noFill/>
                <a:ln w="19050" cap="flat" cmpd="sng">
                  <a:solidFill>
                    <a:sysClr val="windowText" lastClr="000000"/>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0" marR="0" lvl="0" indent="0" algn="l"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entury Gothic"/>
                    <a:cs typeface="+mn-cs"/>
                  </a:endParaRPr>
                </a:p>
              </p:txBody>
            </p:sp>
            <p:sp>
              <p:nvSpPr>
                <p:cNvPr id="223" name="Freeform 366"/>
                <p:cNvSpPr>
                  <a:spLocks/>
                </p:cNvSpPr>
                <p:nvPr/>
              </p:nvSpPr>
              <p:spPr bwMode="auto">
                <a:xfrm>
                  <a:off x="691" y="3197"/>
                  <a:ext cx="115" cy="576"/>
                </a:xfrm>
                <a:custGeom>
                  <a:avLst/>
                  <a:gdLst>
                    <a:gd name="T0" fmla="*/ 58 w 115"/>
                    <a:gd name="T1" fmla="*/ 0 h 576"/>
                    <a:gd name="T2" fmla="*/ 0 w 115"/>
                    <a:gd name="T3" fmla="*/ 115 h 576"/>
                    <a:gd name="T4" fmla="*/ 58 w 115"/>
                    <a:gd name="T5" fmla="*/ 576 h 576"/>
                    <a:gd name="T6" fmla="*/ 115 w 115"/>
                    <a:gd name="T7" fmla="*/ 115 h 576"/>
                    <a:gd name="T8" fmla="*/ 58 w 115"/>
                    <a:gd name="T9" fmla="*/ 0 h 576"/>
                  </a:gdLst>
                  <a:ahLst/>
                  <a:cxnLst>
                    <a:cxn ang="0">
                      <a:pos x="T0" y="T1"/>
                    </a:cxn>
                    <a:cxn ang="0">
                      <a:pos x="T2" y="T3"/>
                    </a:cxn>
                    <a:cxn ang="0">
                      <a:pos x="T4" y="T5"/>
                    </a:cxn>
                    <a:cxn ang="0">
                      <a:pos x="T6" y="T7"/>
                    </a:cxn>
                    <a:cxn ang="0">
                      <a:pos x="T8" y="T9"/>
                    </a:cxn>
                  </a:cxnLst>
                  <a:rect l="0" t="0" r="r" b="b"/>
                  <a:pathLst>
                    <a:path w="115" h="576">
                      <a:moveTo>
                        <a:pt x="58" y="0"/>
                      </a:moveTo>
                      <a:lnTo>
                        <a:pt x="0" y="115"/>
                      </a:lnTo>
                      <a:lnTo>
                        <a:pt x="58" y="576"/>
                      </a:lnTo>
                      <a:lnTo>
                        <a:pt x="115" y="115"/>
                      </a:lnTo>
                      <a:lnTo>
                        <a:pt x="58" y="0"/>
                      </a:lnTo>
                      <a:close/>
                    </a:path>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flat" cmpd="sng">
                      <a:solidFill>
                        <a:schemeClr val="tx1"/>
                      </a:solidFill>
                      <a:prstDash val="solid"/>
                      <a:round/>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pPr marL="0" marR="0" lvl="0" indent="0" algn="l"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entury Gothic"/>
                    <a:cs typeface="+mn-cs"/>
                  </a:endParaRPr>
                </a:p>
              </p:txBody>
            </p:sp>
          </p:grpSp>
          <p:grpSp>
            <p:nvGrpSpPr>
              <p:cNvPr id="213" name="Group 367"/>
              <p:cNvGrpSpPr>
                <a:grpSpLocks/>
              </p:cNvGrpSpPr>
              <p:nvPr/>
            </p:nvGrpSpPr>
            <p:grpSpPr bwMode="auto">
              <a:xfrm rot="16200000">
                <a:off x="4795409" y="1778393"/>
                <a:ext cx="184150" cy="914400"/>
                <a:chOff x="691" y="3197"/>
                <a:chExt cx="116" cy="576"/>
              </a:xfrm>
            </p:grpSpPr>
            <p:sp>
              <p:nvSpPr>
                <p:cNvPr id="220" name="Freeform 244"/>
                <p:cNvSpPr>
                  <a:spLocks/>
                </p:cNvSpPr>
                <p:nvPr/>
              </p:nvSpPr>
              <p:spPr bwMode="auto">
                <a:xfrm>
                  <a:off x="691" y="3197"/>
                  <a:ext cx="116" cy="576"/>
                </a:xfrm>
                <a:custGeom>
                  <a:avLst/>
                  <a:gdLst>
                    <a:gd name="T0" fmla="*/ 58 w 116"/>
                    <a:gd name="T1" fmla="*/ 0 h 1152"/>
                    <a:gd name="T2" fmla="*/ 58 w 116"/>
                    <a:gd name="T3" fmla="*/ 230 h 1152"/>
                    <a:gd name="T4" fmla="*/ 116 w 116"/>
                    <a:gd name="T5" fmla="*/ 288 h 1152"/>
                    <a:gd name="T6" fmla="*/ 0 w 116"/>
                    <a:gd name="T7" fmla="*/ 403 h 1152"/>
                    <a:gd name="T8" fmla="*/ 116 w 116"/>
                    <a:gd name="T9" fmla="*/ 518 h 1152"/>
                    <a:gd name="T10" fmla="*/ 0 w 116"/>
                    <a:gd name="T11" fmla="*/ 634 h 1152"/>
                    <a:gd name="T12" fmla="*/ 116 w 116"/>
                    <a:gd name="T13" fmla="*/ 749 h 1152"/>
                    <a:gd name="T14" fmla="*/ 0 w 116"/>
                    <a:gd name="T15" fmla="*/ 864 h 1152"/>
                    <a:gd name="T16" fmla="*/ 58 w 116"/>
                    <a:gd name="T17" fmla="*/ 922 h 1152"/>
                    <a:gd name="T18" fmla="*/ 58 w 116"/>
                    <a:gd name="T19" fmla="*/ 1152 h 1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6" h="1152">
                      <a:moveTo>
                        <a:pt x="58" y="0"/>
                      </a:moveTo>
                      <a:lnTo>
                        <a:pt x="58" y="230"/>
                      </a:lnTo>
                      <a:lnTo>
                        <a:pt x="116" y="288"/>
                      </a:lnTo>
                      <a:lnTo>
                        <a:pt x="0" y="403"/>
                      </a:lnTo>
                      <a:lnTo>
                        <a:pt x="116" y="518"/>
                      </a:lnTo>
                      <a:lnTo>
                        <a:pt x="0" y="634"/>
                      </a:lnTo>
                      <a:lnTo>
                        <a:pt x="116" y="749"/>
                      </a:lnTo>
                      <a:lnTo>
                        <a:pt x="0" y="864"/>
                      </a:lnTo>
                      <a:lnTo>
                        <a:pt x="58" y="922"/>
                      </a:lnTo>
                      <a:lnTo>
                        <a:pt x="58" y="1152"/>
                      </a:lnTo>
                    </a:path>
                  </a:pathLst>
                </a:custGeom>
                <a:noFill/>
                <a:ln w="19050" cap="flat" cmpd="sng">
                  <a:solidFill>
                    <a:sysClr val="windowText" lastClr="000000"/>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0" marR="0" lvl="0" indent="0" algn="l"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entury Gothic"/>
                    <a:cs typeface="+mn-cs"/>
                  </a:endParaRPr>
                </a:p>
              </p:txBody>
            </p:sp>
            <p:sp>
              <p:nvSpPr>
                <p:cNvPr id="221" name="Freeform 366"/>
                <p:cNvSpPr>
                  <a:spLocks/>
                </p:cNvSpPr>
                <p:nvPr/>
              </p:nvSpPr>
              <p:spPr bwMode="auto">
                <a:xfrm>
                  <a:off x="691" y="3197"/>
                  <a:ext cx="115" cy="576"/>
                </a:xfrm>
                <a:custGeom>
                  <a:avLst/>
                  <a:gdLst>
                    <a:gd name="T0" fmla="*/ 58 w 115"/>
                    <a:gd name="T1" fmla="*/ 0 h 576"/>
                    <a:gd name="T2" fmla="*/ 0 w 115"/>
                    <a:gd name="T3" fmla="*/ 115 h 576"/>
                    <a:gd name="T4" fmla="*/ 58 w 115"/>
                    <a:gd name="T5" fmla="*/ 576 h 576"/>
                    <a:gd name="T6" fmla="*/ 115 w 115"/>
                    <a:gd name="T7" fmla="*/ 115 h 576"/>
                    <a:gd name="T8" fmla="*/ 58 w 115"/>
                    <a:gd name="T9" fmla="*/ 0 h 576"/>
                  </a:gdLst>
                  <a:ahLst/>
                  <a:cxnLst>
                    <a:cxn ang="0">
                      <a:pos x="T0" y="T1"/>
                    </a:cxn>
                    <a:cxn ang="0">
                      <a:pos x="T2" y="T3"/>
                    </a:cxn>
                    <a:cxn ang="0">
                      <a:pos x="T4" y="T5"/>
                    </a:cxn>
                    <a:cxn ang="0">
                      <a:pos x="T6" y="T7"/>
                    </a:cxn>
                    <a:cxn ang="0">
                      <a:pos x="T8" y="T9"/>
                    </a:cxn>
                  </a:cxnLst>
                  <a:rect l="0" t="0" r="r" b="b"/>
                  <a:pathLst>
                    <a:path w="115" h="576">
                      <a:moveTo>
                        <a:pt x="58" y="0"/>
                      </a:moveTo>
                      <a:lnTo>
                        <a:pt x="0" y="115"/>
                      </a:lnTo>
                      <a:lnTo>
                        <a:pt x="58" y="576"/>
                      </a:lnTo>
                      <a:lnTo>
                        <a:pt x="115" y="115"/>
                      </a:lnTo>
                      <a:lnTo>
                        <a:pt x="58" y="0"/>
                      </a:lnTo>
                      <a:close/>
                    </a:path>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flat" cmpd="sng">
                      <a:solidFill>
                        <a:schemeClr val="tx1"/>
                      </a:solidFill>
                      <a:prstDash val="solid"/>
                      <a:round/>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pPr marL="0" marR="0" lvl="0" indent="0" algn="l"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entury Gothic"/>
                    <a:cs typeface="+mn-cs"/>
                  </a:endParaRPr>
                </a:p>
              </p:txBody>
            </p:sp>
          </p:grpSp>
          <p:grpSp>
            <p:nvGrpSpPr>
              <p:cNvPr id="214" name="Group 367"/>
              <p:cNvGrpSpPr>
                <a:grpSpLocks/>
              </p:cNvGrpSpPr>
              <p:nvPr/>
            </p:nvGrpSpPr>
            <p:grpSpPr bwMode="auto">
              <a:xfrm rot="16200000">
                <a:off x="5677043" y="1779893"/>
                <a:ext cx="184150" cy="914400"/>
                <a:chOff x="691" y="3197"/>
                <a:chExt cx="116" cy="576"/>
              </a:xfrm>
            </p:grpSpPr>
            <p:sp>
              <p:nvSpPr>
                <p:cNvPr id="218" name="Freeform 244"/>
                <p:cNvSpPr>
                  <a:spLocks/>
                </p:cNvSpPr>
                <p:nvPr/>
              </p:nvSpPr>
              <p:spPr bwMode="auto">
                <a:xfrm>
                  <a:off x="691" y="3197"/>
                  <a:ext cx="116" cy="576"/>
                </a:xfrm>
                <a:custGeom>
                  <a:avLst/>
                  <a:gdLst>
                    <a:gd name="T0" fmla="*/ 58 w 116"/>
                    <a:gd name="T1" fmla="*/ 0 h 1152"/>
                    <a:gd name="T2" fmla="*/ 58 w 116"/>
                    <a:gd name="T3" fmla="*/ 230 h 1152"/>
                    <a:gd name="T4" fmla="*/ 116 w 116"/>
                    <a:gd name="T5" fmla="*/ 288 h 1152"/>
                    <a:gd name="T6" fmla="*/ 0 w 116"/>
                    <a:gd name="T7" fmla="*/ 403 h 1152"/>
                    <a:gd name="T8" fmla="*/ 116 w 116"/>
                    <a:gd name="T9" fmla="*/ 518 h 1152"/>
                    <a:gd name="T10" fmla="*/ 0 w 116"/>
                    <a:gd name="T11" fmla="*/ 634 h 1152"/>
                    <a:gd name="T12" fmla="*/ 116 w 116"/>
                    <a:gd name="T13" fmla="*/ 749 h 1152"/>
                    <a:gd name="T14" fmla="*/ 0 w 116"/>
                    <a:gd name="T15" fmla="*/ 864 h 1152"/>
                    <a:gd name="T16" fmla="*/ 58 w 116"/>
                    <a:gd name="T17" fmla="*/ 922 h 1152"/>
                    <a:gd name="T18" fmla="*/ 58 w 116"/>
                    <a:gd name="T19" fmla="*/ 1152 h 1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6" h="1152">
                      <a:moveTo>
                        <a:pt x="58" y="0"/>
                      </a:moveTo>
                      <a:lnTo>
                        <a:pt x="58" y="230"/>
                      </a:lnTo>
                      <a:lnTo>
                        <a:pt x="116" y="288"/>
                      </a:lnTo>
                      <a:lnTo>
                        <a:pt x="0" y="403"/>
                      </a:lnTo>
                      <a:lnTo>
                        <a:pt x="116" y="518"/>
                      </a:lnTo>
                      <a:lnTo>
                        <a:pt x="0" y="634"/>
                      </a:lnTo>
                      <a:lnTo>
                        <a:pt x="116" y="749"/>
                      </a:lnTo>
                      <a:lnTo>
                        <a:pt x="0" y="864"/>
                      </a:lnTo>
                      <a:lnTo>
                        <a:pt x="58" y="922"/>
                      </a:lnTo>
                      <a:lnTo>
                        <a:pt x="58" y="1152"/>
                      </a:lnTo>
                    </a:path>
                  </a:pathLst>
                </a:custGeom>
                <a:noFill/>
                <a:ln w="19050" cap="flat" cmpd="sng">
                  <a:solidFill>
                    <a:sysClr val="windowText" lastClr="000000"/>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0" marR="0" lvl="0" indent="0" algn="l"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entury Gothic"/>
                    <a:cs typeface="+mn-cs"/>
                  </a:endParaRPr>
                </a:p>
              </p:txBody>
            </p:sp>
            <p:sp>
              <p:nvSpPr>
                <p:cNvPr id="219" name="Freeform 366"/>
                <p:cNvSpPr>
                  <a:spLocks/>
                </p:cNvSpPr>
                <p:nvPr/>
              </p:nvSpPr>
              <p:spPr bwMode="auto">
                <a:xfrm>
                  <a:off x="691" y="3197"/>
                  <a:ext cx="115" cy="576"/>
                </a:xfrm>
                <a:custGeom>
                  <a:avLst/>
                  <a:gdLst>
                    <a:gd name="T0" fmla="*/ 58 w 115"/>
                    <a:gd name="T1" fmla="*/ 0 h 576"/>
                    <a:gd name="T2" fmla="*/ 0 w 115"/>
                    <a:gd name="T3" fmla="*/ 115 h 576"/>
                    <a:gd name="T4" fmla="*/ 58 w 115"/>
                    <a:gd name="T5" fmla="*/ 576 h 576"/>
                    <a:gd name="T6" fmla="*/ 115 w 115"/>
                    <a:gd name="T7" fmla="*/ 115 h 576"/>
                    <a:gd name="T8" fmla="*/ 58 w 115"/>
                    <a:gd name="T9" fmla="*/ 0 h 576"/>
                  </a:gdLst>
                  <a:ahLst/>
                  <a:cxnLst>
                    <a:cxn ang="0">
                      <a:pos x="T0" y="T1"/>
                    </a:cxn>
                    <a:cxn ang="0">
                      <a:pos x="T2" y="T3"/>
                    </a:cxn>
                    <a:cxn ang="0">
                      <a:pos x="T4" y="T5"/>
                    </a:cxn>
                    <a:cxn ang="0">
                      <a:pos x="T6" y="T7"/>
                    </a:cxn>
                    <a:cxn ang="0">
                      <a:pos x="T8" y="T9"/>
                    </a:cxn>
                  </a:cxnLst>
                  <a:rect l="0" t="0" r="r" b="b"/>
                  <a:pathLst>
                    <a:path w="115" h="576">
                      <a:moveTo>
                        <a:pt x="58" y="0"/>
                      </a:moveTo>
                      <a:lnTo>
                        <a:pt x="0" y="115"/>
                      </a:lnTo>
                      <a:lnTo>
                        <a:pt x="58" y="576"/>
                      </a:lnTo>
                      <a:lnTo>
                        <a:pt x="115" y="115"/>
                      </a:lnTo>
                      <a:lnTo>
                        <a:pt x="58" y="0"/>
                      </a:lnTo>
                      <a:close/>
                    </a:path>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flat" cmpd="sng">
                      <a:solidFill>
                        <a:schemeClr val="tx1"/>
                      </a:solidFill>
                      <a:prstDash val="solid"/>
                      <a:round/>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pPr marL="0" marR="0" lvl="0" indent="0" algn="l"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entury Gothic"/>
                    <a:cs typeface="+mn-cs"/>
                  </a:endParaRPr>
                </a:p>
              </p:txBody>
            </p:sp>
          </p:grpSp>
          <p:grpSp>
            <p:nvGrpSpPr>
              <p:cNvPr id="215" name="Group 367"/>
              <p:cNvGrpSpPr>
                <a:grpSpLocks/>
              </p:cNvGrpSpPr>
              <p:nvPr/>
            </p:nvGrpSpPr>
            <p:grpSpPr bwMode="auto">
              <a:xfrm rot="16200000">
                <a:off x="6558677" y="1781393"/>
                <a:ext cx="184150" cy="914400"/>
                <a:chOff x="691" y="3197"/>
                <a:chExt cx="116" cy="576"/>
              </a:xfrm>
            </p:grpSpPr>
            <p:sp>
              <p:nvSpPr>
                <p:cNvPr id="216" name="Freeform 244"/>
                <p:cNvSpPr>
                  <a:spLocks/>
                </p:cNvSpPr>
                <p:nvPr/>
              </p:nvSpPr>
              <p:spPr bwMode="auto">
                <a:xfrm>
                  <a:off x="691" y="3197"/>
                  <a:ext cx="116" cy="576"/>
                </a:xfrm>
                <a:custGeom>
                  <a:avLst/>
                  <a:gdLst>
                    <a:gd name="T0" fmla="*/ 58 w 116"/>
                    <a:gd name="T1" fmla="*/ 0 h 1152"/>
                    <a:gd name="T2" fmla="*/ 58 w 116"/>
                    <a:gd name="T3" fmla="*/ 230 h 1152"/>
                    <a:gd name="T4" fmla="*/ 116 w 116"/>
                    <a:gd name="T5" fmla="*/ 288 h 1152"/>
                    <a:gd name="T6" fmla="*/ 0 w 116"/>
                    <a:gd name="T7" fmla="*/ 403 h 1152"/>
                    <a:gd name="T8" fmla="*/ 116 w 116"/>
                    <a:gd name="T9" fmla="*/ 518 h 1152"/>
                    <a:gd name="T10" fmla="*/ 0 w 116"/>
                    <a:gd name="T11" fmla="*/ 634 h 1152"/>
                    <a:gd name="T12" fmla="*/ 116 w 116"/>
                    <a:gd name="T13" fmla="*/ 749 h 1152"/>
                    <a:gd name="T14" fmla="*/ 0 w 116"/>
                    <a:gd name="T15" fmla="*/ 864 h 1152"/>
                    <a:gd name="T16" fmla="*/ 58 w 116"/>
                    <a:gd name="T17" fmla="*/ 922 h 1152"/>
                    <a:gd name="T18" fmla="*/ 58 w 116"/>
                    <a:gd name="T19" fmla="*/ 1152 h 1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6" h="1152">
                      <a:moveTo>
                        <a:pt x="58" y="0"/>
                      </a:moveTo>
                      <a:lnTo>
                        <a:pt x="58" y="230"/>
                      </a:lnTo>
                      <a:lnTo>
                        <a:pt x="116" y="288"/>
                      </a:lnTo>
                      <a:lnTo>
                        <a:pt x="0" y="403"/>
                      </a:lnTo>
                      <a:lnTo>
                        <a:pt x="116" y="518"/>
                      </a:lnTo>
                      <a:lnTo>
                        <a:pt x="0" y="634"/>
                      </a:lnTo>
                      <a:lnTo>
                        <a:pt x="116" y="749"/>
                      </a:lnTo>
                      <a:lnTo>
                        <a:pt x="0" y="864"/>
                      </a:lnTo>
                      <a:lnTo>
                        <a:pt x="58" y="922"/>
                      </a:lnTo>
                      <a:lnTo>
                        <a:pt x="58" y="1152"/>
                      </a:lnTo>
                    </a:path>
                  </a:pathLst>
                </a:custGeom>
                <a:noFill/>
                <a:ln w="19050" cap="flat" cmpd="sng">
                  <a:solidFill>
                    <a:sysClr val="windowText" lastClr="000000"/>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0" marR="0" lvl="0" indent="0" algn="l"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entury Gothic"/>
                    <a:cs typeface="+mn-cs"/>
                  </a:endParaRPr>
                </a:p>
              </p:txBody>
            </p:sp>
            <p:sp>
              <p:nvSpPr>
                <p:cNvPr id="217" name="Freeform 366"/>
                <p:cNvSpPr>
                  <a:spLocks/>
                </p:cNvSpPr>
                <p:nvPr/>
              </p:nvSpPr>
              <p:spPr bwMode="auto">
                <a:xfrm>
                  <a:off x="691" y="3197"/>
                  <a:ext cx="115" cy="576"/>
                </a:xfrm>
                <a:custGeom>
                  <a:avLst/>
                  <a:gdLst>
                    <a:gd name="T0" fmla="*/ 58 w 115"/>
                    <a:gd name="T1" fmla="*/ 0 h 576"/>
                    <a:gd name="T2" fmla="*/ 0 w 115"/>
                    <a:gd name="T3" fmla="*/ 115 h 576"/>
                    <a:gd name="T4" fmla="*/ 58 w 115"/>
                    <a:gd name="T5" fmla="*/ 576 h 576"/>
                    <a:gd name="T6" fmla="*/ 115 w 115"/>
                    <a:gd name="T7" fmla="*/ 115 h 576"/>
                    <a:gd name="T8" fmla="*/ 58 w 115"/>
                    <a:gd name="T9" fmla="*/ 0 h 576"/>
                  </a:gdLst>
                  <a:ahLst/>
                  <a:cxnLst>
                    <a:cxn ang="0">
                      <a:pos x="T0" y="T1"/>
                    </a:cxn>
                    <a:cxn ang="0">
                      <a:pos x="T2" y="T3"/>
                    </a:cxn>
                    <a:cxn ang="0">
                      <a:pos x="T4" y="T5"/>
                    </a:cxn>
                    <a:cxn ang="0">
                      <a:pos x="T6" y="T7"/>
                    </a:cxn>
                    <a:cxn ang="0">
                      <a:pos x="T8" y="T9"/>
                    </a:cxn>
                  </a:cxnLst>
                  <a:rect l="0" t="0" r="r" b="b"/>
                  <a:pathLst>
                    <a:path w="115" h="576">
                      <a:moveTo>
                        <a:pt x="58" y="0"/>
                      </a:moveTo>
                      <a:lnTo>
                        <a:pt x="0" y="115"/>
                      </a:lnTo>
                      <a:lnTo>
                        <a:pt x="58" y="576"/>
                      </a:lnTo>
                      <a:lnTo>
                        <a:pt x="115" y="115"/>
                      </a:lnTo>
                      <a:lnTo>
                        <a:pt x="58" y="0"/>
                      </a:lnTo>
                      <a:close/>
                    </a:path>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flat" cmpd="sng">
                      <a:solidFill>
                        <a:schemeClr val="tx1"/>
                      </a:solidFill>
                      <a:prstDash val="solid"/>
                      <a:round/>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pPr marL="0" marR="0" lvl="0" indent="0" algn="l"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entury Gothic"/>
                    <a:cs typeface="+mn-cs"/>
                  </a:endParaRPr>
                </a:p>
              </p:txBody>
            </p:sp>
          </p:grpSp>
        </p:grpSp>
      </p:grpSp>
      <p:sp>
        <p:nvSpPr>
          <p:cNvPr id="229" name="Text Placeholder 5"/>
          <p:cNvSpPr>
            <a:spLocks noGrp="1"/>
          </p:cNvSpPr>
          <p:nvPr>
            <p:ph type="body" sz="quarter" idx="15"/>
          </p:nvPr>
        </p:nvSpPr>
        <p:spPr>
          <a:xfrm>
            <a:off x="283183" y="0"/>
            <a:ext cx="8860817" cy="641762"/>
          </a:xfrm>
        </p:spPr>
        <p:txBody>
          <a:bodyPr>
            <a:normAutofit/>
          </a:bodyPr>
          <a:lstStyle/>
          <a:p>
            <a:r>
              <a:rPr lang="en-US" sz="2800" b="1" dirty="0" smtClean="0">
                <a:solidFill>
                  <a:schemeClr val="tx2"/>
                </a:solidFill>
                <a:latin typeface="Arial" panose="020B0604020202020204" pitchFamily="34" charset="0"/>
                <a:cs typeface="Arial" panose="020B0604020202020204" pitchFamily="34" charset="0"/>
              </a:rPr>
              <a:t>Resistive Sheet with AC-coupled Pixels</a:t>
            </a:r>
            <a:endParaRPr lang="en-US" sz="2800" b="1" dirty="0">
              <a:solidFill>
                <a:schemeClr val="tx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1101773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66391" y="0"/>
            <a:ext cx="8153400" cy="523220"/>
          </a:xfrm>
          <a:prstGeom prst="rect">
            <a:avLst/>
          </a:prstGeom>
          <a:noFill/>
        </p:spPr>
        <p:txBody>
          <a:bodyPr wrap="square">
            <a:spAutoFit/>
          </a:bodyPr>
          <a:lstStyle/>
          <a:p>
            <a:r>
              <a:rPr lang="en-US" sz="2800" b="1" dirty="0" smtClean="0">
                <a:solidFill>
                  <a:schemeClr val="tx2"/>
                </a:solidFill>
              </a:rPr>
              <a:t>Conclusions</a:t>
            </a:r>
            <a:endParaRPr lang="en-US" sz="2800" b="1" dirty="0">
              <a:solidFill>
                <a:schemeClr val="tx2"/>
              </a:solidFill>
            </a:endParaRPr>
          </a:p>
        </p:txBody>
      </p:sp>
      <p:sp>
        <p:nvSpPr>
          <p:cNvPr id="2" name="Slide Number Placeholder 1"/>
          <p:cNvSpPr>
            <a:spLocks noGrp="1"/>
          </p:cNvSpPr>
          <p:nvPr>
            <p:ph type="sldNum" sz="quarter" idx="12"/>
          </p:nvPr>
        </p:nvSpPr>
        <p:spPr/>
        <p:txBody>
          <a:bodyPr/>
          <a:lstStyle/>
          <a:p>
            <a:pPr algn="l"/>
            <a:fld id="{D42BACD5-DBBC-4041-9454-70A8D25A0F7B}" type="slidenum">
              <a:rPr lang="en-US" smtClean="0">
                <a:solidFill>
                  <a:srgbClr val="4F81BD"/>
                </a:solidFill>
              </a:rPr>
              <a:pPr algn="l"/>
              <a:t>23</a:t>
            </a:fld>
            <a:endParaRPr lang="en-US" dirty="0">
              <a:solidFill>
                <a:srgbClr val="4F81BD"/>
              </a:solidFill>
            </a:endParaRPr>
          </a:p>
        </p:txBody>
      </p:sp>
      <p:sp>
        <p:nvSpPr>
          <p:cNvPr id="3" name="Footer Placeholder 2"/>
          <p:cNvSpPr>
            <a:spLocks noGrp="1"/>
          </p:cNvSpPr>
          <p:nvPr>
            <p:ph type="ftr" sz="quarter" idx="14"/>
          </p:nvPr>
        </p:nvSpPr>
        <p:spPr/>
        <p:txBody>
          <a:bodyPr/>
          <a:lstStyle/>
          <a:p>
            <a:r>
              <a:rPr lang="de-DE" smtClean="0">
                <a:solidFill>
                  <a:prstClr val="white">
                    <a:lumMod val="50000"/>
                  </a:prstClr>
                </a:solidFill>
              </a:rPr>
              <a:t>Hartmut F.-W. Sadrozinski, Ultra-Fast Silicon Detectors. CPAD</a:t>
            </a:r>
            <a:endParaRPr lang="en-US" dirty="0">
              <a:solidFill>
                <a:prstClr val="white">
                  <a:lumMod val="50000"/>
                </a:prstClr>
              </a:solidFill>
            </a:endParaRPr>
          </a:p>
        </p:txBody>
      </p:sp>
      <p:sp>
        <p:nvSpPr>
          <p:cNvPr id="4" name="Rectangle 3"/>
          <p:cNvSpPr/>
          <p:nvPr/>
        </p:nvSpPr>
        <p:spPr>
          <a:xfrm>
            <a:off x="330200" y="794840"/>
            <a:ext cx="8839200" cy="5909310"/>
          </a:xfrm>
          <a:prstGeom prst="rect">
            <a:avLst/>
          </a:prstGeom>
        </p:spPr>
        <p:txBody>
          <a:bodyPr wrap="square">
            <a:spAutoFit/>
          </a:bodyPr>
          <a:lstStyle/>
          <a:p>
            <a:pPr marL="285750" indent="-285750" algn="l">
              <a:buFont typeface="Arial" panose="020B0604020202020204" pitchFamily="34" charset="0"/>
              <a:buChar char="•"/>
            </a:pPr>
            <a:r>
              <a:rPr lang="en-US" dirty="0" smtClean="0">
                <a:solidFill>
                  <a:schemeClr val="tx2"/>
                </a:solidFill>
              </a:rPr>
              <a:t>Ultra-Fast Silicon Detectors promise excellent position and time resolution</a:t>
            </a:r>
          </a:p>
          <a:p>
            <a:pPr marL="285750" indent="-285750" algn="l">
              <a:buFont typeface="Arial" panose="020B0604020202020204" pitchFamily="34" charset="0"/>
              <a:buChar char="•"/>
            </a:pPr>
            <a:endParaRPr lang="en-US" dirty="0">
              <a:solidFill>
                <a:schemeClr val="tx2"/>
              </a:solidFill>
            </a:endParaRPr>
          </a:p>
          <a:p>
            <a:pPr marL="285750" indent="-285750" algn="l">
              <a:buFont typeface="Arial" panose="020B0604020202020204" pitchFamily="34" charset="0"/>
              <a:buChar char="•"/>
            </a:pPr>
            <a:r>
              <a:rPr lang="en-US" dirty="0" smtClean="0">
                <a:solidFill>
                  <a:schemeClr val="tx2"/>
                </a:solidFill>
              </a:rPr>
              <a:t>Present proposals for their use deal mainly with the suppression of accidental background from different z-vertices in the same LHC event.</a:t>
            </a:r>
          </a:p>
          <a:p>
            <a:pPr marL="285750" indent="-285750" algn="l">
              <a:buFont typeface="Arial" panose="020B0604020202020204" pitchFamily="34" charset="0"/>
              <a:buChar char="•"/>
            </a:pPr>
            <a:endParaRPr lang="en-US" dirty="0" smtClean="0">
              <a:solidFill>
                <a:schemeClr val="tx2"/>
              </a:solidFill>
            </a:endParaRPr>
          </a:p>
          <a:p>
            <a:pPr marL="285750" indent="-285750" algn="l">
              <a:buFont typeface="Arial" panose="020B0604020202020204" pitchFamily="34" charset="0"/>
              <a:buChar char="•"/>
            </a:pPr>
            <a:r>
              <a:rPr lang="en-US" dirty="0" smtClean="0">
                <a:solidFill>
                  <a:schemeClr val="tx2"/>
                </a:solidFill>
              </a:rPr>
              <a:t>We made </a:t>
            </a:r>
            <a:r>
              <a:rPr lang="en-US" dirty="0">
                <a:solidFill>
                  <a:schemeClr val="tx2"/>
                </a:solidFill>
              </a:rPr>
              <a:t>p</a:t>
            </a:r>
            <a:r>
              <a:rPr lang="en-US" dirty="0" smtClean="0">
                <a:solidFill>
                  <a:schemeClr val="tx2"/>
                </a:solidFill>
              </a:rPr>
              <a:t>rogress in understanding the principle and the expected performance of UFSD. </a:t>
            </a:r>
            <a:r>
              <a:rPr lang="en-US" dirty="0">
                <a:solidFill>
                  <a:schemeClr val="tx2"/>
                </a:solidFill>
              </a:rPr>
              <a:t>M</a:t>
            </a:r>
            <a:r>
              <a:rPr lang="en-US" dirty="0" smtClean="0">
                <a:solidFill>
                  <a:schemeClr val="tx2"/>
                </a:solidFill>
              </a:rPr>
              <a:t>anufacturing is approaching maturity.</a:t>
            </a:r>
          </a:p>
          <a:p>
            <a:pPr marL="285750" indent="-285750" algn="l">
              <a:buFont typeface="Arial" panose="020B0604020202020204" pitchFamily="34" charset="0"/>
              <a:buChar char="•"/>
            </a:pPr>
            <a:endParaRPr lang="en-US" dirty="0" smtClean="0">
              <a:solidFill>
                <a:schemeClr val="tx2"/>
              </a:solidFill>
            </a:endParaRPr>
          </a:p>
          <a:p>
            <a:pPr marL="285750" indent="-285750" algn="l">
              <a:buFont typeface="Arial" panose="020B0604020202020204" pitchFamily="34" charset="0"/>
              <a:buChar char="•"/>
            </a:pPr>
            <a:r>
              <a:rPr lang="en-US" dirty="0" smtClean="0">
                <a:solidFill>
                  <a:schemeClr val="tx2"/>
                </a:solidFill>
              </a:rPr>
              <a:t>Simulations </a:t>
            </a:r>
            <a:r>
              <a:rPr lang="en-US" dirty="0">
                <a:solidFill>
                  <a:schemeClr val="tx2"/>
                </a:solidFill>
              </a:rPr>
              <a:t>with </a:t>
            </a:r>
            <a:r>
              <a:rPr lang="en-US" dirty="0" err="1">
                <a:solidFill>
                  <a:schemeClr val="tx2"/>
                </a:solidFill>
              </a:rPr>
              <a:t>Weightfield</a:t>
            </a:r>
            <a:r>
              <a:rPr lang="en-US" dirty="0">
                <a:solidFill>
                  <a:schemeClr val="tx2"/>
                </a:solidFill>
              </a:rPr>
              <a:t> 2 </a:t>
            </a:r>
            <a:r>
              <a:rPr lang="en-US" dirty="0" smtClean="0">
                <a:solidFill>
                  <a:schemeClr val="tx2"/>
                </a:solidFill>
              </a:rPr>
              <a:t>(WF2) confirm timing resolutions extracted from beam and laser </a:t>
            </a:r>
            <a:r>
              <a:rPr lang="en-US" dirty="0" smtClean="0">
                <a:solidFill>
                  <a:schemeClr val="tx2"/>
                </a:solidFill>
              </a:rPr>
              <a:t>tests for 300 µm thick LGAD.  </a:t>
            </a:r>
            <a:r>
              <a:rPr lang="en-US" dirty="0" smtClean="0">
                <a:solidFill>
                  <a:schemeClr val="tx2"/>
                </a:solidFill>
              </a:rPr>
              <a:t>WF2 is ready to be used to extrapolate to thin sensors.</a:t>
            </a:r>
          </a:p>
          <a:p>
            <a:pPr marL="285750" indent="-285750" algn="l">
              <a:buFont typeface="Arial" panose="020B0604020202020204" pitchFamily="34" charset="0"/>
              <a:buChar char="•"/>
            </a:pPr>
            <a:endParaRPr lang="en-US" dirty="0" smtClean="0">
              <a:solidFill>
                <a:schemeClr val="tx2"/>
              </a:solidFill>
            </a:endParaRPr>
          </a:p>
          <a:p>
            <a:pPr marL="285750" indent="-285750" algn="l">
              <a:buFont typeface="Arial" panose="020B0604020202020204" pitchFamily="34" charset="0"/>
              <a:buChar char="•"/>
            </a:pPr>
            <a:r>
              <a:rPr lang="en-US" dirty="0" smtClean="0">
                <a:solidFill>
                  <a:schemeClr val="tx2"/>
                </a:solidFill>
              </a:rPr>
              <a:t>Thin sensors are predicted to have many advantages. We expect results from UFSD with thickness </a:t>
            </a:r>
            <a:r>
              <a:rPr lang="en-US" dirty="0">
                <a:solidFill>
                  <a:schemeClr val="tx2"/>
                </a:solidFill>
              </a:rPr>
              <a:t>down to 50µm later </a:t>
            </a:r>
            <a:r>
              <a:rPr lang="en-US" dirty="0" smtClean="0">
                <a:solidFill>
                  <a:schemeClr val="tx2"/>
                </a:solidFill>
              </a:rPr>
              <a:t>this year</a:t>
            </a:r>
            <a:r>
              <a:rPr lang="en-US" dirty="0" smtClean="0">
                <a:solidFill>
                  <a:schemeClr val="tx2"/>
                </a:solidFill>
              </a:rPr>
              <a:t>. </a:t>
            </a:r>
          </a:p>
          <a:p>
            <a:pPr marL="285750" indent="-285750" algn="l">
              <a:buFont typeface="Arial" panose="020B0604020202020204" pitchFamily="34" charset="0"/>
              <a:buChar char="•"/>
            </a:pPr>
            <a:endParaRPr lang="en-US" dirty="0" smtClean="0">
              <a:solidFill>
                <a:schemeClr val="tx2"/>
              </a:solidFill>
            </a:endParaRPr>
          </a:p>
          <a:p>
            <a:pPr marL="285750" indent="-285750" algn="l">
              <a:buFont typeface="Arial" panose="020B0604020202020204" pitchFamily="34" charset="0"/>
              <a:buChar char="•"/>
            </a:pPr>
            <a:r>
              <a:rPr lang="en-US" dirty="0">
                <a:solidFill>
                  <a:schemeClr val="tx2"/>
                </a:solidFill>
              </a:rPr>
              <a:t>Need to start on </a:t>
            </a:r>
            <a:r>
              <a:rPr lang="en-US" dirty="0" smtClean="0">
                <a:solidFill>
                  <a:schemeClr val="tx2"/>
                </a:solidFill>
              </a:rPr>
              <a:t>frontend electronics and readout system for the first applications of LGAD at the LHC.</a:t>
            </a:r>
            <a:endParaRPr lang="en-US" dirty="0">
              <a:solidFill>
                <a:schemeClr val="tx2"/>
              </a:solidFill>
            </a:endParaRPr>
          </a:p>
          <a:p>
            <a:pPr marL="285750" indent="-285750" algn="l">
              <a:buFont typeface="Arial" panose="020B0604020202020204" pitchFamily="34" charset="0"/>
              <a:buChar char="•"/>
            </a:pPr>
            <a:endParaRPr lang="en-US" dirty="0" smtClean="0">
              <a:solidFill>
                <a:schemeClr val="tx2"/>
              </a:solidFill>
            </a:endParaRPr>
          </a:p>
          <a:p>
            <a:pPr marL="285750" indent="-285750" algn="l">
              <a:buFont typeface="Arial" panose="020B0604020202020204" pitchFamily="34" charset="0"/>
              <a:buChar char="•"/>
            </a:pPr>
            <a:r>
              <a:rPr lang="en-US" dirty="0" smtClean="0">
                <a:solidFill>
                  <a:schemeClr val="tx2"/>
                </a:solidFill>
              </a:rPr>
              <a:t>Part </a:t>
            </a:r>
            <a:r>
              <a:rPr lang="en-US" dirty="0">
                <a:solidFill>
                  <a:schemeClr val="tx2"/>
                </a:solidFill>
              </a:rPr>
              <a:t>of this work was carried out </a:t>
            </a:r>
            <a:r>
              <a:rPr lang="en-US" dirty="0" smtClean="0">
                <a:solidFill>
                  <a:schemeClr val="tx2"/>
                </a:solidFill>
              </a:rPr>
              <a:t>in </a:t>
            </a:r>
            <a:r>
              <a:rPr lang="en-US" dirty="0">
                <a:solidFill>
                  <a:schemeClr val="tx2"/>
                </a:solidFill>
              </a:rPr>
              <a:t>the framework of RD50 Common Projects </a:t>
            </a:r>
            <a:r>
              <a:rPr lang="en-US" dirty="0" smtClean="0">
                <a:solidFill>
                  <a:schemeClr val="tx2"/>
                </a:solidFill>
              </a:rPr>
              <a:t>and was funded </a:t>
            </a:r>
            <a:r>
              <a:rPr lang="en-US" dirty="0">
                <a:solidFill>
                  <a:schemeClr val="tx2"/>
                </a:solidFill>
              </a:rPr>
              <a:t>by the US Dept. of Energy, the Spanish Ministry of Education and Science </a:t>
            </a:r>
            <a:r>
              <a:rPr lang="en-US" dirty="0" smtClean="0">
                <a:solidFill>
                  <a:schemeClr val="tx2"/>
                </a:solidFill>
              </a:rPr>
              <a:t>and </a:t>
            </a:r>
            <a:r>
              <a:rPr lang="en-US" dirty="0">
                <a:solidFill>
                  <a:schemeClr val="tx2"/>
                </a:solidFill>
              </a:rPr>
              <a:t>INFN Italy.  </a:t>
            </a:r>
            <a:endParaRPr lang="en-US" dirty="0" smtClean="0">
              <a:solidFill>
                <a:schemeClr val="tx2"/>
              </a:solidFill>
            </a:endParaRPr>
          </a:p>
        </p:txBody>
      </p:sp>
    </p:spTree>
    <p:extLst>
      <p:ext uri="{BB962C8B-B14F-4D97-AF65-F5344CB8AC3E}">
        <p14:creationId xmlns:p14="http://schemas.microsoft.com/office/powerpoint/2010/main" val="351547563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lgn="l"/>
            <a:fld id="{D42BACD5-DBBC-4041-9454-70A8D25A0F7B}" type="slidenum">
              <a:rPr lang="en-US" smtClean="0">
                <a:solidFill>
                  <a:srgbClr val="4F81BD"/>
                </a:solidFill>
              </a:rPr>
              <a:pPr algn="l"/>
              <a:t>24</a:t>
            </a:fld>
            <a:endParaRPr lang="en-US" dirty="0">
              <a:solidFill>
                <a:srgbClr val="4F81BD"/>
              </a:solidFill>
            </a:endParaRPr>
          </a:p>
        </p:txBody>
      </p:sp>
      <p:sp>
        <p:nvSpPr>
          <p:cNvPr id="3" name="Footer Placeholder 2"/>
          <p:cNvSpPr>
            <a:spLocks noGrp="1"/>
          </p:cNvSpPr>
          <p:nvPr>
            <p:ph type="ftr" sz="quarter" idx="14"/>
          </p:nvPr>
        </p:nvSpPr>
        <p:spPr>
          <a:xfrm rot="16200000">
            <a:off x="-2696203" y="3369840"/>
            <a:ext cx="5638800" cy="270719"/>
          </a:xfrm>
        </p:spPr>
        <p:txBody>
          <a:bodyPr/>
          <a:lstStyle/>
          <a:p>
            <a:r>
              <a:rPr lang="de-DE" smtClean="0">
                <a:solidFill>
                  <a:prstClr val="white">
                    <a:lumMod val="50000"/>
                  </a:prstClr>
                </a:solidFill>
              </a:rPr>
              <a:t>Hartmut F.-W. Sadrozinski, Ultra-Fast Silicon Detectors. CPAD</a:t>
            </a:r>
            <a:endParaRPr lang="en-US" dirty="0">
              <a:solidFill>
                <a:prstClr val="white">
                  <a:lumMod val="50000"/>
                </a:prstClr>
              </a:solidFill>
            </a:endParaRPr>
          </a:p>
        </p:txBody>
      </p:sp>
      <p:sp>
        <p:nvSpPr>
          <p:cNvPr id="4" name="Rectangle 3"/>
          <p:cNvSpPr/>
          <p:nvPr/>
        </p:nvSpPr>
        <p:spPr>
          <a:xfrm>
            <a:off x="399691" y="998041"/>
            <a:ext cx="8686800" cy="3847207"/>
          </a:xfrm>
          <a:prstGeom prst="rect">
            <a:avLst/>
          </a:prstGeom>
        </p:spPr>
        <p:txBody>
          <a:bodyPr wrap="square">
            <a:spAutoFit/>
          </a:bodyPr>
          <a:lstStyle/>
          <a:p>
            <a:r>
              <a:rPr lang="en-US" dirty="0">
                <a:solidFill>
                  <a:schemeClr val="tx2"/>
                </a:solidFill>
              </a:rPr>
              <a:t/>
            </a:r>
            <a:br>
              <a:rPr lang="en-US" dirty="0">
                <a:solidFill>
                  <a:schemeClr val="tx2"/>
                </a:solidFill>
              </a:rPr>
            </a:br>
            <a:r>
              <a:rPr lang="en-US" dirty="0" smtClean="0">
                <a:solidFill>
                  <a:schemeClr val="tx2"/>
                </a:solidFill>
              </a:rPr>
              <a:t>A. </a:t>
            </a:r>
            <a:r>
              <a:rPr lang="en-US" dirty="0">
                <a:solidFill>
                  <a:schemeClr val="tx2"/>
                </a:solidFill>
              </a:rPr>
              <a:t>Anker, </a:t>
            </a:r>
            <a:r>
              <a:rPr lang="en-US" dirty="0" smtClean="0">
                <a:solidFill>
                  <a:schemeClr val="tx2"/>
                </a:solidFill>
              </a:rPr>
              <a:t>V. </a:t>
            </a:r>
            <a:r>
              <a:rPr lang="en-US" dirty="0" err="1">
                <a:solidFill>
                  <a:schemeClr val="tx2"/>
                </a:solidFill>
              </a:rPr>
              <a:t>Fadeyev</a:t>
            </a:r>
            <a:r>
              <a:rPr lang="en-US" dirty="0">
                <a:solidFill>
                  <a:schemeClr val="tx2"/>
                </a:solidFill>
              </a:rPr>
              <a:t>, </a:t>
            </a:r>
            <a:r>
              <a:rPr lang="en-US" dirty="0" smtClean="0">
                <a:solidFill>
                  <a:schemeClr val="tx2"/>
                </a:solidFill>
              </a:rPr>
              <a:t>P. </a:t>
            </a:r>
            <a:r>
              <a:rPr lang="en-US" dirty="0">
                <a:solidFill>
                  <a:schemeClr val="tx2"/>
                </a:solidFill>
              </a:rPr>
              <a:t>Freeman, </a:t>
            </a:r>
            <a:r>
              <a:rPr lang="en-US" dirty="0" smtClean="0">
                <a:solidFill>
                  <a:schemeClr val="tx2"/>
                </a:solidFill>
              </a:rPr>
              <a:t>Z. </a:t>
            </a:r>
            <a:r>
              <a:rPr lang="en-US" dirty="0">
                <a:solidFill>
                  <a:schemeClr val="tx2"/>
                </a:solidFill>
              </a:rPr>
              <a:t>Galloway, </a:t>
            </a:r>
            <a:r>
              <a:rPr lang="en-US" dirty="0" smtClean="0">
                <a:solidFill>
                  <a:schemeClr val="tx2"/>
                </a:solidFill>
              </a:rPr>
              <a:t>B. </a:t>
            </a:r>
            <a:r>
              <a:rPr lang="en-US" dirty="0" err="1" smtClean="0">
                <a:solidFill>
                  <a:schemeClr val="tx2"/>
                </a:solidFill>
              </a:rPr>
              <a:t>Gruey</a:t>
            </a:r>
            <a:r>
              <a:rPr lang="en-US" dirty="0" smtClean="0">
                <a:solidFill>
                  <a:schemeClr val="tx2"/>
                </a:solidFill>
              </a:rPr>
              <a:t>, H. </a:t>
            </a:r>
            <a:r>
              <a:rPr lang="en-US" dirty="0" err="1" smtClean="0">
                <a:solidFill>
                  <a:schemeClr val="tx2"/>
                </a:solidFill>
              </a:rPr>
              <a:t>Grabas</a:t>
            </a:r>
            <a:r>
              <a:rPr lang="en-US" dirty="0" smtClean="0">
                <a:solidFill>
                  <a:schemeClr val="tx2"/>
                </a:solidFill>
              </a:rPr>
              <a:t>, Z. </a:t>
            </a:r>
            <a:r>
              <a:rPr lang="en-US" dirty="0">
                <a:solidFill>
                  <a:schemeClr val="tx2"/>
                </a:solidFill>
              </a:rPr>
              <a:t>Liang, </a:t>
            </a:r>
            <a:r>
              <a:rPr lang="en-US" dirty="0" smtClean="0">
                <a:solidFill>
                  <a:schemeClr val="tx2"/>
                </a:solidFill>
              </a:rPr>
              <a:t>S. N. </a:t>
            </a:r>
            <a:r>
              <a:rPr lang="en-US" dirty="0" err="1" smtClean="0">
                <a:solidFill>
                  <a:schemeClr val="tx2"/>
                </a:solidFill>
              </a:rPr>
              <a:t>Mak</a:t>
            </a:r>
            <a:r>
              <a:rPr lang="en-US" dirty="0">
                <a:solidFill>
                  <a:schemeClr val="tx2"/>
                </a:solidFill>
              </a:rPr>
              <a:t>, </a:t>
            </a:r>
            <a:r>
              <a:rPr lang="en-US" dirty="0" smtClean="0">
                <a:solidFill>
                  <a:schemeClr val="tx2"/>
                </a:solidFill>
              </a:rPr>
              <a:t>C. W. Ng</a:t>
            </a:r>
            <a:r>
              <a:rPr lang="en-US" dirty="0">
                <a:solidFill>
                  <a:schemeClr val="tx2"/>
                </a:solidFill>
              </a:rPr>
              <a:t>, Hartmut F</a:t>
            </a:r>
            <a:r>
              <a:rPr lang="en-US" dirty="0" smtClean="0">
                <a:solidFill>
                  <a:schemeClr val="tx2"/>
                </a:solidFill>
              </a:rPr>
              <a:t>.-W</a:t>
            </a:r>
            <a:r>
              <a:rPr lang="en-US" dirty="0">
                <a:solidFill>
                  <a:schemeClr val="tx2"/>
                </a:solidFill>
              </a:rPr>
              <a:t>. </a:t>
            </a:r>
            <a:r>
              <a:rPr lang="en-US" dirty="0" smtClean="0">
                <a:solidFill>
                  <a:schemeClr val="tx2"/>
                </a:solidFill>
              </a:rPr>
              <a:t>Sadrozinski,  A. </a:t>
            </a:r>
            <a:r>
              <a:rPr lang="en-US" dirty="0" err="1">
                <a:solidFill>
                  <a:schemeClr val="tx2"/>
                </a:solidFill>
              </a:rPr>
              <a:t>Seiden</a:t>
            </a:r>
            <a:r>
              <a:rPr lang="en-US" dirty="0">
                <a:solidFill>
                  <a:schemeClr val="tx2"/>
                </a:solidFill>
              </a:rPr>
              <a:t>, </a:t>
            </a:r>
            <a:r>
              <a:rPr lang="en-US" dirty="0" smtClean="0">
                <a:solidFill>
                  <a:schemeClr val="tx2"/>
                </a:solidFill>
              </a:rPr>
              <a:t>N. Woods, A. </a:t>
            </a:r>
            <a:r>
              <a:rPr lang="en-US" dirty="0" err="1" smtClean="0">
                <a:solidFill>
                  <a:schemeClr val="tx2"/>
                </a:solidFill>
              </a:rPr>
              <a:t>Zatserklyaniy</a:t>
            </a:r>
            <a:r>
              <a:rPr lang="en-US" dirty="0">
                <a:solidFill>
                  <a:schemeClr val="tx2"/>
                </a:solidFill>
              </a:rPr>
              <a:t/>
            </a:r>
            <a:br>
              <a:rPr lang="en-US" dirty="0">
                <a:solidFill>
                  <a:schemeClr val="tx2"/>
                </a:solidFill>
              </a:rPr>
            </a:br>
            <a:r>
              <a:rPr lang="en-US" sz="1600" i="1" dirty="0">
                <a:solidFill>
                  <a:schemeClr val="tx2"/>
                </a:solidFill>
              </a:rPr>
              <a:t>SCIPP, Univ. of California Santa Cruz, </a:t>
            </a:r>
            <a:r>
              <a:rPr lang="en-US" sz="1600" i="1" dirty="0" smtClean="0">
                <a:solidFill>
                  <a:schemeClr val="tx2"/>
                </a:solidFill>
              </a:rPr>
              <a:t>CA 95064, USA</a:t>
            </a:r>
          </a:p>
          <a:p>
            <a:r>
              <a:rPr lang="en-US" dirty="0">
                <a:solidFill>
                  <a:schemeClr val="tx2"/>
                </a:solidFill>
              </a:rPr>
              <a:t/>
            </a:r>
            <a:br>
              <a:rPr lang="en-US" dirty="0">
                <a:solidFill>
                  <a:schemeClr val="tx2"/>
                </a:solidFill>
              </a:rPr>
            </a:br>
            <a:r>
              <a:rPr lang="en-US" dirty="0">
                <a:solidFill>
                  <a:schemeClr val="tx2"/>
                </a:solidFill>
              </a:rPr>
              <a:t>B. </a:t>
            </a:r>
            <a:r>
              <a:rPr lang="en-US" dirty="0" err="1">
                <a:solidFill>
                  <a:schemeClr val="tx2"/>
                </a:solidFill>
              </a:rPr>
              <a:t>Baldassarri</a:t>
            </a:r>
            <a:r>
              <a:rPr lang="en-US" dirty="0">
                <a:solidFill>
                  <a:schemeClr val="tx2"/>
                </a:solidFill>
              </a:rPr>
              <a:t>, </a:t>
            </a:r>
            <a:r>
              <a:rPr lang="en-US" dirty="0" smtClean="0">
                <a:solidFill>
                  <a:schemeClr val="tx2"/>
                </a:solidFill>
              </a:rPr>
              <a:t>N. Cartiglia, F</a:t>
            </a:r>
            <a:r>
              <a:rPr lang="en-US" dirty="0">
                <a:solidFill>
                  <a:schemeClr val="tx2"/>
                </a:solidFill>
              </a:rPr>
              <a:t>. </a:t>
            </a:r>
            <a:r>
              <a:rPr lang="en-US" dirty="0" err="1">
                <a:solidFill>
                  <a:schemeClr val="tx2"/>
                </a:solidFill>
              </a:rPr>
              <a:t>Cenna</a:t>
            </a:r>
            <a:r>
              <a:rPr lang="en-US" dirty="0">
                <a:solidFill>
                  <a:schemeClr val="tx2"/>
                </a:solidFill>
              </a:rPr>
              <a:t>, </a:t>
            </a:r>
            <a:r>
              <a:rPr lang="en-US" dirty="0" smtClean="0">
                <a:solidFill>
                  <a:schemeClr val="tx2"/>
                </a:solidFill>
              </a:rPr>
              <a:t>M</a:t>
            </a:r>
            <a:r>
              <a:rPr lang="en-US" dirty="0">
                <a:solidFill>
                  <a:schemeClr val="tx2"/>
                </a:solidFill>
              </a:rPr>
              <a:t>. </a:t>
            </a:r>
            <a:r>
              <a:rPr lang="en-US" dirty="0" smtClean="0">
                <a:solidFill>
                  <a:schemeClr val="tx2"/>
                </a:solidFill>
              </a:rPr>
              <a:t>Ferrero</a:t>
            </a:r>
          </a:p>
          <a:p>
            <a:r>
              <a:rPr lang="en-US" sz="1600" i="1" dirty="0" smtClean="0">
                <a:solidFill>
                  <a:schemeClr val="tx2"/>
                </a:solidFill>
              </a:rPr>
              <a:t>Univ</a:t>
            </a:r>
            <a:r>
              <a:rPr lang="en-US" sz="1600" i="1" dirty="0">
                <a:solidFill>
                  <a:schemeClr val="tx2"/>
                </a:solidFill>
              </a:rPr>
              <a:t>. of Torino and </a:t>
            </a:r>
            <a:r>
              <a:rPr lang="en-US" sz="1600" i="1" dirty="0" smtClean="0">
                <a:solidFill>
                  <a:schemeClr val="tx2"/>
                </a:solidFill>
              </a:rPr>
              <a:t>INFN, Torino, Italy</a:t>
            </a:r>
            <a:endParaRPr lang="en-US" i="1" dirty="0" smtClean="0">
              <a:solidFill>
                <a:schemeClr val="tx2"/>
              </a:solidFill>
            </a:endParaRPr>
          </a:p>
          <a:p>
            <a:endParaRPr lang="en-US" i="1" dirty="0" smtClean="0">
              <a:solidFill>
                <a:schemeClr val="tx2"/>
              </a:solidFill>
            </a:endParaRPr>
          </a:p>
          <a:p>
            <a:r>
              <a:rPr lang="pt-BR" dirty="0">
                <a:solidFill>
                  <a:schemeClr val="tx2"/>
                </a:solidFill>
              </a:rPr>
              <a:t>G. Pellegrini, S. Hidalgo, M. Baselga, M. Carulla,</a:t>
            </a:r>
          </a:p>
          <a:p>
            <a:r>
              <a:rPr lang="pt-BR" dirty="0">
                <a:solidFill>
                  <a:schemeClr val="tx2"/>
                </a:solidFill>
              </a:rPr>
              <a:t>P. Fernandez-Martinez, D. Flores, A. Merlos, D. </a:t>
            </a:r>
            <a:r>
              <a:rPr lang="pt-BR" dirty="0" smtClean="0">
                <a:solidFill>
                  <a:schemeClr val="tx2"/>
                </a:solidFill>
              </a:rPr>
              <a:t>Quirion</a:t>
            </a:r>
          </a:p>
          <a:p>
            <a:r>
              <a:rPr lang="en-US" sz="1600" i="1" dirty="0" smtClean="0">
                <a:solidFill>
                  <a:schemeClr val="tx2"/>
                </a:solidFill>
              </a:rPr>
              <a:t>Centro </a:t>
            </a:r>
            <a:r>
              <a:rPr lang="en-US" sz="1600" i="1" dirty="0">
                <a:solidFill>
                  <a:schemeClr val="tx2"/>
                </a:solidFill>
              </a:rPr>
              <a:t>Nacional de </a:t>
            </a:r>
            <a:r>
              <a:rPr lang="en-US" sz="1600" i="1" dirty="0" err="1">
                <a:solidFill>
                  <a:schemeClr val="tx2"/>
                </a:solidFill>
              </a:rPr>
              <a:t>Microelectrónica</a:t>
            </a:r>
            <a:r>
              <a:rPr lang="en-US" sz="1600" i="1" dirty="0">
                <a:solidFill>
                  <a:schemeClr val="tx2"/>
                </a:solidFill>
              </a:rPr>
              <a:t> (</a:t>
            </a:r>
            <a:r>
              <a:rPr lang="en-US" sz="1600" i="1" dirty="0" smtClean="0">
                <a:solidFill>
                  <a:schemeClr val="tx2"/>
                </a:solidFill>
              </a:rPr>
              <a:t>CNM-CSIC), Barcelona</a:t>
            </a:r>
            <a:r>
              <a:rPr lang="en-US" sz="1600" i="1" dirty="0">
                <a:solidFill>
                  <a:schemeClr val="tx2"/>
                </a:solidFill>
              </a:rPr>
              <a:t>, </a:t>
            </a:r>
            <a:r>
              <a:rPr lang="en-US" sz="1600" i="1" dirty="0" smtClean="0">
                <a:solidFill>
                  <a:schemeClr val="tx2"/>
                </a:solidFill>
              </a:rPr>
              <a:t>Spain</a:t>
            </a:r>
          </a:p>
          <a:p>
            <a:endParaRPr lang="en-US" sz="1600" i="1" dirty="0">
              <a:solidFill>
                <a:schemeClr val="tx2"/>
              </a:solidFill>
            </a:endParaRPr>
          </a:p>
          <a:p>
            <a:r>
              <a:rPr lang="en-US" dirty="0" smtClean="0">
                <a:solidFill>
                  <a:schemeClr val="tx2"/>
                </a:solidFill>
              </a:rPr>
              <a:t>M. </a:t>
            </a:r>
            <a:r>
              <a:rPr lang="en-US" dirty="0" err="1" smtClean="0">
                <a:solidFill>
                  <a:schemeClr val="tx2"/>
                </a:solidFill>
              </a:rPr>
              <a:t>Mikuž</a:t>
            </a:r>
            <a:r>
              <a:rPr lang="en-US" dirty="0" smtClean="0">
                <a:solidFill>
                  <a:schemeClr val="tx2"/>
                </a:solidFill>
              </a:rPr>
              <a:t>, </a:t>
            </a:r>
            <a:r>
              <a:rPr lang="en-US" dirty="0" err="1" smtClean="0">
                <a:solidFill>
                  <a:schemeClr val="tx2"/>
                </a:solidFill>
              </a:rPr>
              <a:t>G.Kramberger</a:t>
            </a:r>
            <a:r>
              <a:rPr lang="en-US" dirty="0" smtClean="0">
                <a:solidFill>
                  <a:schemeClr val="tx2"/>
                </a:solidFill>
              </a:rPr>
              <a:t>, V. </a:t>
            </a:r>
            <a:r>
              <a:rPr lang="en-US" dirty="0" err="1" smtClean="0">
                <a:solidFill>
                  <a:schemeClr val="tx2"/>
                </a:solidFill>
              </a:rPr>
              <a:t>Cindro</a:t>
            </a:r>
            <a:r>
              <a:rPr lang="en-US" dirty="0" smtClean="0">
                <a:solidFill>
                  <a:schemeClr val="tx2"/>
                </a:solidFill>
              </a:rPr>
              <a:t>, I. </a:t>
            </a:r>
            <a:r>
              <a:rPr lang="en-US" dirty="0" err="1" smtClean="0">
                <a:solidFill>
                  <a:schemeClr val="tx2"/>
                </a:solidFill>
              </a:rPr>
              <a:t>Mandić</a:t>
            </a:r>
            <a:r>
              <a:rPr lang="en-US" dirty="0" smtClean="0">
                <a:solidFill>
                  <a:schemeClr val="tx2"/>
                </a:solidFill>
              </a:rPr>
              <a:t>, M. </a:t>
            </a:r>
            <a:r>
              <a:rPr lang="en-US" dirty="0" err="1" smtClean="0">
                <a:solidFill>
                  <a:schemeClr val="tx2"/>
                </a:solidFill>
              </a:rPr>
              <a:t>Zavrtanik</a:t>
            </a:r>
            <a:endParaRPr lang="en-US" dirty="0">
              <a:solidFill>
                <a:schemeClr val="tx2"/>
              </a:solidFill>
            </a:endParaRPr>
          </a:p>
          <a:p>
            <a:r>
              <a:rPr lang="en-US" sz="1600" i="1" dirty="0" smtClean="0">
                <a:solidFill>
                  <a:schemeClr val="tx2"/>
                </a:solidFill>
              </a:rPr>
              <a:t>IJS Ljubljana, Slovenia</a:t>
            </a:r>
            <a:endParaRPr lang="en-US" sz="1600" i="1" dirty="0">
              <a:solidFill>
                <a:schemeClr val="tx2"/>
              </a:solidFill>
            </a:endParaRPr>
          </a:p>
        </p:txBody>
      </p:sp>
      <p:sp>
        <p:nvSpPr>
          <p:cNvPr id="6" name="Rectangle 5"/>
          <p:cNvSpPr/>
          <p:nvPr/>
        </p:nvSpPr>
        <p:spPr>
          <a:xfrm>
            <a:off x="3124200" y="76200"/>
            <a:ext cx="2066591" cy="523220"/>
          </a:xfrm>
          <a:prstGeom prst="rect">
            <a:avLst/>
          </a:prstGeom>
        </p:spPr>
        <p:txBody>
          <a:bodyPr wrap="none">
            <a:spAutoFit/>
          </a:bodyPr>
          <a:lstStyle/>
          <a:p>
            <a:r>
              <a:rPr lang="en-US" sz="2800" b="1" dirty="0" smtClean="0">
                <a:solidFill>
                  <a:schemeClr val="tx2"/>
                </a:solidFill>
              </a:rPr>
              <a:t>Author</a:t>
            </a:r>
            <a:r>
              <a:rPr lang="en-US" b="1" dirty="0" smtClean="0">
                <a:solidFill>
                  <a:schemeClr val="tx2"/>
                </a:solidFill>
              </a:rPr>
              <a:t> </a:t>
            </a:r>
            <a:r>
              <a:rPr lang="en-US" sz="2800" b="1" dirty="0" smtClean="0">
                <a:solidFill>
                  <a:schemeClr val="tx2"/>
                </a:solidFill>
              </a:rPr>
              <a:t>List</a:t>
            </a:r>
            <a:endParaRPr lang="en-US" sz="2800" b="1" dirty="0">
              <a:solidFill>
                <a:schemeClr val="tx2"/>
              </a:solidFill>
            </a:endParaRPr>
          </a:p>
        </p:txBody>
      </p:sp>
    </p:spTree>
    <p:extLst>
      <p:ext uri="{BB962C8B-B14F-4D97-AF65-F5344CB8AC3E}">
        <p14:creationId xmlns:p14="http://schemas.microsoft.com/office/powerpoint/2010/main" val="158926489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71500" y="835742"/>
            <a:ext cx="8420100" cy="4985980"/>
          </a:xfrm>
          <a:prstGeom prst="rect">
            <a:avLst/>
          </a:prstGeom>
          <a:noFill/>
        </p:spPr>
        <p:txBody>
          <a:bodyPr wrap="square" rtlCol="0">
            <a:spAutoFit/>
          </a:bodyPr>
          <a:lstStyle/>
          <a:p>
            <a:endParaRPr lang="en-US" dirty="0" smtClean="0">
              <a:latin typeface="Arial" panose="020B0604020202020204" pitchFamily="34" charset="0"/>
              <a:cs typeface="Arial" panose="020B0604020202020204" pitchFamily="34" charset="0"/>
            </a:endParaRPr>
          </a:p>
          <a:p>
            <a:pPr marL="285750" indent="-285750" algn="l">
              <a:buFont typeface="Courier New" panose="02070309020205020404" pitchFamily="49" charset="0"/>
              <a:buChar char="o"/>
            </a:pPr>
            <a:r>
              <a:rPr lang="en-US" sz="2000" dirty="0" smtClean="0">
                <a:solidFill>
                  <a:schemeClr val="tx2"/>
                </a:solidFill>
                <a:latin typeface="Arial" panose="020B0604020202020204" pitchFamily="34" charset="0"/>
                <a:cs typeface="Arial" panose="020B0604020202020204" pitchFamily="34" charset="0"/>
              </a:rPr>
              <a:t>Ultra-fast silicon detectors (UFSD) afford very good time resolution for low-energy proton (or ions) since they have very high slew-rare.</a:t>
            </a:r>
          </a:p>
          <a:p>
            <a:pPr marL="285750" indent="-285750">
              <a:buFont typeface="Courier New" panose="02070309020205020404" pitchFamily="49" charset="0"/>
              <a:buChar char="o"/>
            </a:pPr>
            <a:endParaRPr lang="en-US" sz="2000" dirty="0" smtClean="0">
              <a:solidFill>
                <a:schemeClr val="tx2"/>
              </a:solidFill>
              <a:latin typeface="Arial" panose="020B0604020202020204" pitchFamily="34" charset="0"/>
              <a:cs typeface="Arial" panose="020B0604020202020204" pitchFamily="34" charset="0"/>
            </a:endParaRPr>
          </a:p>
          <a:p>
            <a:pPr marL="285750" indent="-285750" algn="l">
              <a:buFont typeface="Courier New" panose="02070309020205020404" pitchFamily="49" charset="0"/>
              <a:buChar char="o"/>
            </a:pPr>
            <a:r>
              <a:rPr lang="en-US" sz="2000" dirty="0" smtClean="0">
                <a:solidFill>
                  <a:schemeClr val="tx2"/>
                </a:solidFill>
                <a:latin typeface="Arial" panose="020B0604020202020204" pitchFamily="34" charset="0"/>
                <a:cs typeface="Arial" panose="020B0604020202020204" pitchFamily="34" charset="0"/>
              </a:rPr>
              <a:t>The large slew rate due to the high specific energy loss of low-energy protons is enhanced by a factor 3 when a UFSD with gain = 10 is used. Timing resolution of &lt; 10 </a:t>
            </a:r>
            <a:r>
              <a:rPr lang="en-US" sz="2000" dirty="0" err="1" smtClean="0">
                <a:solidFill>
                  <a:schemeClr val="tx2"/>
                </a:solidFill>
                <a:latin typeface="Arial" panose="020B0604020202020204" pitchFamily="34" charset="0"/>
                <a:cs typeface="Arial" panose="020B0604020202020204" pitchFamily="34" charset="0"/>
              </a:rPr>
              <a:t>ps</a:t>
            </a:r>
            <a:r>
              <a:rPr lang="en-US" sz="2000" dirty="0" smtClean="0">
                <a:solidFill>
                  <a:schemeClr val="tx2"/>
                </a:solidFill>
                <a:latin typeface="Arial" panose="020B0604020202020204" pitchFamily="34" charset="0"/>
                <a:cs typeface="Arial" panose="020B0604020202020204" pitchFamily="34" charset="0"/>
              </a:rPr>
              <a:t> for protons with E &lt; 200 MeV are predicted.</a:t>
            </a:r>
          </a:p>
          <a:p>
            <a:pPr marL="285750" indent="-285750">
              <a:buFont typeface="Courier New" panose="02070309020205020404" pitchFamily="49" charset="0"/>
              <a:buChar char="o"/>
            </a:pPr>
            <a:endParaRPr lang="en-US" sz="2000" dirty="0" smtClean="0">
              <a:solidFill>
                <a:schemeClr val="tx2"/>
              </a:solidFill>
              <a:latin typeface="Arial" panose="020B0604020202020204" pitchFamily="34" charset="0"/>
              <a:cs typeface="Arial" panose="020B0604020202020204" pitchFamily="34" charset="0"/>
            </a:endParaRPr>
          </a:p>
          <a:p>
            <a:pPr marL="285750" indent="-285750" algn="l">
              <a:buFont typeface="Courier New" panose="02070309020205020404" pitchFamily="49" charset="0"/>
              <a:buChar char="o"/>
            </a:pPr>
            <a:r>
              <a:rPr lang="en-US" sz="2000" dirty="0" smtClean="0">
                <a:solidFill>
                  <a:schemeClr val="tx2"/>
                </a:solidFill>
                <a:latin typeface="Arial" panose="020B0604020202020204" pitchFamily="34" charset="0"/>
                <a:cs typeface="Arial" panose="020B0604020202020204" pitchFamily="34" charset="0"/>
              </a:rPr>
              <a:t>The fact that UFSDs have their best timing capability when the sensor is thin (&lt; 50 um) goes hand-in-hand with the fact that tracking of low-energy protons need thin sensors to reduce MCS (Multiple coulomb scattering).</a:t>
            </a:r>
          </a:p>
          <a:p>
            <a:pPr marL="285750" indent="-285750" algn="l">
              <a:buFont typeface="Courier New" panose="02070309020205020404" pitchFamily="49" charset="0"/>
              <a:buChar char="o"/>
            </a:pPr>
            <a:endParaRPr lang="en-US" sz="2000" dirty="0" smtClean="0">
              <a:solidFill>
                <a:schemeClr val="tx2"/>
              </a:solidFill>
              <a:latin typeface="Arial" panose="020B0604020202020204" pitchFamily="34" charset="0"/>
              <a:cs typeface="Arial" panose="020B0604020202020204" pitchFamily="34" charset="0"/>
            </a:endParaRPr>
          </a:p>
          <a:p>
            <a:pPr marL="285750" indent="-285750" algn="l">
              <a:buFont typeface="Courier New" panose="02070309020205020404" pitchFamily="49" charset="0"/>
              <a:buChar char="o"/>
            </a:pPr>
            <a:r>
              <a:rPr lang="en-US" sz="2000" dirty="0" smtClean="0">
                <a:solidFill>
                  <a:schemeClr val="tx2"/>
                </a:solidFill>
                <a:latin typeface="Arial" panose="020B0604020202020204" pitchFamily="34" charset="0"/>
                <a:cs typeface="Arial" panose="020B0604020202020204" pitchFamily="34" charset="0"/>
              </a:rPr>
              <a:t>Smaller UFSD with 200um thickness and 50um thickness are being produced at CNM.</a:t>
            </a:r>
            <a:r>
              <a:rPr lang="en-US" dirty="0" smtClean="0">
                <a:solidFill>
                  <a:schemeClr val="tx2"/>
                </a:solidFill>
                <a:latin typeface="Arial" panose="020B0604020202020204" pitchFamily="34" charset="0"/>
                <a:cs typeface="Arial" panose="020B0604020202020204" pitchFamily="34" charset="0"/>
              </a:rPr>
              <a:t>	</a:t>
            </a:r>
            <a:endParaRPr lang="en-US" b="1" dirty="0" smtClean="0">
              <a:solidFill>
                <a:schemeClr val="tx2"/>
              </a:solidFill>
              <a:latin typeface="Arial" panose="020B0604020202020204" pitchFamily="34" charset="0"/>
              <a:cs typeface="Arial" panose="020B0604020202020204" pitchFamily="34" charset="0"/>
            </a:endParaRPr>
          </a:p>
        </p:txBody>
      </p:sp>
      <p:sp>
        <p:nvSpPr>
          <p:cNvPr id="4" name="Rectangle 3"/>
          <p:cNvSpPr/>
          <p:nvPr/>
        </p:nvSpPr>
        <p:spPr>
          <a:xfrm>
            <a:off x="76200" y="53662"/>
            <a:ext cx="8991600" cy="523220"/>
          </a:xfrm>
          <a:prstGeom prst="rect">
            <a:avLst/>
          </a:prstGeom>
        </p:spPr>
        <p:txBody>
          <a:bodyPr wrap="square">
            <a:spAutoFit/>
          </a:bodyPr>
          <a:lstStyle/>
          <a:p>
            <a:pPr algn="ctr"/>
            <a:r>
              <a:rPr lang="en-US" sz="2800" b="1" dirty="0" smtClean="0">
                <a:solidFill>
                  <a:schemeClr val="tx2"/>
                </a:solidFill>
                <a:latin typeface="Arial" panose="020B0604020202020204" pitchFamily="34" charset="0"/>
                <a:cs typeface="Arial" panose="020B0604020202020204" pitchFamily="34" charset="0"/>
              </a:rPr>
              <a:t>UFSD for Low-Energy Protons</a:t>
            </a:r>
            <a:endParaRPr lang="en-US" sz="2800" b="1" dirty="0">
              <a:solidFill>
                <a:schemeClr val="tx2"/>
              </a:solidFill>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12"/>
          </p:nvPr>
        </p:nvSpPr>
        <p:spPr/>
        <p:txBody>
          <a:bodyPr/>
          <a:lstStyle/>
          <a:p>
            <a:fld id="{5CD85606-AB09-4319-A1CE-0651B3692C3F}" type="slidenum">
              <a:rPr lang="en-US" smtClean="0">
                <a:solidFill>
                  <a:prstClr val="black">
                    <a:tint val="75000"/>
                  </a:prstClr>
                </a:solidFill>
              </a:rPr>
              <a:pPr/>
              <a:t>25</a:t>
            </a:fld>
            <a:endParaRPr lang="en-US">
              <a:solidFill>
                <a:prstClr val="black">
                  <a:tint val="75000"/>
                </a:prstClr>
              </a:solidFill>
            </a:endParaRPr>
          </a:p>
        </p:txBody>
      </p:sp>
      <p:sp>
        <p:nvSpPr>
          <p:cNvPr id="3" name="Footer Placeholder 2"/>
          <p:cNvSpPr>
            <a:spLocks noGrp="1"/>
          </p:cNvSpPr>
          <p:nvPr>
            <p:ph type="ftr" sz="quarter" idx="14"/>
          </p:nvPr>
        </p:nvSpPr>
        <p:spPr/>
        <p:txBody>
          <a:bodyPr/>
          <a:lstStyle/>
          <a:p>
            <a:r>
              <a:rPr lang="en-US" smtClean="0"/>
              <a:t>Hartmut F.-W. Sadrozinski, Ultra-Fast Silicon Detectors. CPAD</a:t>
            </a:r>
            <a:endParaRPr lang="en-US" dirty="0"/>
          </a:p>
        </p:txBody>
      </p:sp>
    </p:spTree>
    <p:extLst>
      <p:ext uri="{BB962C8B-B14F-4D97-AF65-F5344CB8AC3E}">
        <p14:creationId xmlns:p14="http://schemas.microsoft.com/office/powerpoint/2010/main" val="245997579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D81A8F4D-9F11-4C3F-B199-E4FED77FDE2E}" type="slidenum">
              <a:rPr lang="en-US" smtClean="0"/>
              <a:pPr>
                <a:defRPr/>
              </a:pPr>
              <a:t>26</a:t>
            </a:fld>
            <a:endParaRPr lang="en-US"/>
          </a:p>
        </p:txBody>
      </p:sp>
      <p:grpSp>
        <p:nvGrpSpPr>
          <p:cNvPr id="10" name="Group 9"/>
          <p:cNvGrpSpPr/>
          <p:nvPr/>
        </p:nvGrpSpPr>
        <p:grpSpPr>
          <a:xfrm>
            <a:off x="355600" y="3838502"/>
            <a:ext cx="3367561" cy="2745427"/>
            <a:chOff x="4372288" y="2044353"/>
            <a:chExt cx="3953806" cy="3223366"/>
          </a:xfrm>
        </p:grpSpPr>
        <p:pic>
          <p:nvPicPr>
            <p:cNvPr id="6451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622" t="3514" r="8908"/>
            <a:stretch/>
          </p:blipFill>
          <p:spPr bwMode="auto">
            <a:xfrm>
              <a:off x="4372288" y="2044353"/>
              <a:ext cx="3928196" cy="3223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1" name="Group 10"/>
            <p:cNvGrpSpPr/>
            <p:nvPr/>
          </p:nvGrpSpPr>
          <p:grpSpPr>
            <a:xfrm>
              <a:off x="5050841" y="3442335"/>
              <a:ext cx="3275253" cy="339864"/>
              <a:chOff x="5181601" y="4184647"/>
              <a:chExt cx="3275253" cy="339864"/>
            </a:xfrm>
          </p:grpSpPr>
          <p:cxnSp>
            <p:nvCxnSpPr>
              <p:cNvPr id="8" name="Straight Connector 7"/>
              <p:cNvCxnSpPr/>
              <p:nvPr/>
            </p:nvCxnSpPr>
            <p:spPr bwMode="auto">
              <a:xfrm>
                <a:off x="5181601" y="4495800"/>
                <a:ext cx="3275253" cy="28711"/>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 name="Rectangle 8"/>
              <p:cNvSpPr/>
              <p:nvPr/>
            </p:nvSpPr>
            <p:spPr>
              <a:xfrm>
                <a:off x="5355905" y="4184647"/>
                <a:ext cx="2666114" cy="276999"/>
              </a:xfrm>
              <a:prstGeom prst="rect">
                <a:avLst/>
              </a:prstGeom>
            </p:spPr>
            <p:txBody>
              <a:bodyPr wrap="none">
                <a:spAutoFit/>
              </a:bodyPr>
              <a:lstStyle/>
              <a:p>
                <a:r>
                  <a:rPr lang="en-US" sz="1200" dirty="0" smtClean="0"/>
                  <a:t>Range </a:t>
                </a:r>
                <a:r>
                  <a:rPr lang="en-US" sz="1200" dirty="0"/>
                  <a:t>straggling limit for </a:t>
                </a:r>
                <a:r>
                  <a:rPr lang="en-US" sz="1200" dirty="0" smtClean="0"/>
                  <a:t>200 MeV p</a:t>
                </a:r>
                <a:endParaRPr lang="en-US" sz="1200" dirty="0"/>
              </a:p>
            </p:txBody>
          </p:sp>
        </p:grpSp>
      </p:grpSp>
      <p:sp>
        <p:nvSpPr>
          <p:cNvPr id="12" name="Rectangle 11"/>
          <p:cNvSpPr/>
          <p:nvPr/>
        </p:nvSpPr>
        <p:spPr>
          <a:xfrm>
            <a:off x="1066800" y="48173"/>
            <a:ext cx="7086600" cy="523220"/>
          </a:xfrm>
          <a:prstGeom prst="rect">
            <a:avLst/>
          </a:prstGeom>
          <a:solidFill>
            <a:schemeClr val="bg1"/>
          </a:solidFill>
        </p:spPr>
        <p:txBody>
          <a:bodyPr wrap="square">
            <a:spAutoFit/>
          </a:bodyPr>
          <a:lstStyle/>
          <a:p>
            <a:r>
              <a:rPr lang="en-US" sz="2800" b="1" kern="0" dirty="0" smtClean="0">
                <a:solidFill>
                  <a:schemeClr val="tx2"/>
                </a:solidFill>
                <a:latin typeface="Arial"/>
                <a:ea typeface="+mj-ea"/>
                <a:cs typeface="+mj-cs"/>
              </a:rPr>
              <a:t>4-D Ultra-Fast Si Detectors in </a:t>
            </a:r>
            <a:r>
              <a:rPr lang="en-US" sz="2800" b="1" kern="0" dirty="0" err="1" smtClean="0">
                <a:solidFill>
                  <a:schemeClr val="tx2"/>
                </a:solidFill>
                <a:latin typeface="Arial"/>
                <a:ea typeface="+mj-ea"/>
                <a:cs typeface="+mj-cs"/>
              </a:rPr>
              <a:t>pCT</a:t>
            </a:r>
            <a:endParaRPr lang="en-US" dirty="0">
              <a:solidFill>
                <a:schemeClr val="tx2"/>
              </a:solidFill>
            </a:endParaRPr>
          </a:p>
        </p:txBody>
      </p:sp>
      <p:sp>
        <p:nvSpPr>
          <p:cNvPr id="13" name="Down Arrow 12"/>
          <p:cNvSpPr/>
          <p:nvPr/>
        </p:nvSpPr>
        <p:spPr bwMode="auto">
          <a:xfrm rot="19821212">
            <a:off x="7350290" y="4387476"/>
            <a:ext cx="378108" cy="586603"/>
          </a:xfrm>
          <a:prstGeom prst="downArrow">
            <a:avLst/>
          </a:prstGeom>
          <a:solidFill>
            <a:srgbClr val="FF0066"/>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pic>
        <p:nvPicPr>
          <p:cNvPr id="14" name="Picture 13"/>
          <p:cNvPicPr>
            <a:picLocks noChangeAspect="1"/>
          </p:cNvPicPr>
          <p:nvPr/>
        </p:nvPicPr>
        <p:blipFill rotWithShape="1">
          <a:blip r:embed="rId3" cstate="print">
            <a:extLst>
              <a:ext uri="{28A0092B-C50C-407E-A947-70E740481C1C}">
                <a14:useLocalDpi xmlns:a14="http://schemas.microsoft.com/office/drawing/2010/main" val="0"/>
              </a:ext>
            </a:extLst>
          </a:blip>
          <a:srcRect l="9315" t="7727" r="21825" b="8866"/>
          <a:stretch/>
        </p:blipFill>
        <p:spPr>
          <a:xfrm flipH="1">
            <a:off x="6100046" y="2543641"/>
            <a:ext cx="2611744" cy="1723559"/>
          </a:xfrm>
          <a:prstGeom prst="rect">
            <a:avLst/>
          </a:prstGeom>
        </p:spPr>
      </p:pic>
      <p:pic>
        <p:nvPicPr>
          <p:cNvPr id="6656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74124" y="5034651"/>
            <a:ext cx="2606201" cy="1719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381000" y="2045732"/>
            <a:ext cx="5993123" cy="1815882"/>
          </a:xfrm>
          <a:prstGeom prst="rect">
            <a:avLst/>
          </a:prstGeom>
        </p:spPr>
        <p:txBody>
          <a:bodyPr wrap="square">
            <a:spAutoFit/>
          </a:bodyPr>
          <a:lstStyle/>
          <a:p>
            <a:pPr algn="l"/>
            <a:r>
              <a:rPr lang="en-US" sz="1600" dirty="0">
                <a:solidFill>
                  <a:schemeClr val="tx2"/>
                </a:solidFill>
              </a:rPr>
              <a:t>P</a:t>
            </a:r>
            <a:r>
              <a:rPr lang="en-US" sz="1600" dirty="0" smtClean="0">
                <a:solidFill>
                  <a:schemeClr val="tx2"/>
                </a:solidFill>
              </a:rPr>
              <a:t>rotons of 200 MeV have a range of  ~  </a:t>
            </a:r>
            <a:r>
              <a:rPr lang="en-US" sz="1600" dirty="0">
                <a:solidFill>
                  <a:schemeClr val="tx2"/>
                </a:solidFill>
              </a:rPr>
              <a:t>30 cm </a:t>
            </a:r>
            <a:r>
              <a:rPr lang="en-US" sz="1600" dirty="0" smtClean="0">
                <a:solidFill>
                  <a:schemeClr val="tx2"/>
                </a:solidFill>
              </a:rPr>
              <a:t>in plastic scintillator. The resulting straggling limits the WEPL resolution.</a:t>
            </a:r>
          </a:p>
          <a:p>
            <a:pPr algn="l"/>
            <a:endParaRPr lang="en-US" sz="1600" dirty="0">
              <a:solidFill>
                <a:schemeClr val="tx2"/>
              </a:solidFill>
            </a:endParaRPr>
          </a:p>
          <a:p>
            <a:pPr algn="l"/>
            <a:r>
              <a:rPr lang="en-US" sz="1600" b="1" dirty="0">
                <a:solidFill>
                  <a:schemeClr val="tx2"/>
                </a:solidFill>
              </a:rPr>
              <a:t>Replace calorimeter/range counter by </a:t>
            </a:r>
            <a:r>
              <a:rPr lang="en-US" sz="1600" b="1" dirty="0" smtClean="0">
                <a:solidFill>
                  <a:schemeClr val="tx2"/>
                </a:solidFill>
              </a:rPr>
              <a:t>UFSD:</a:t>
            </a:r>
            <a:endParaRPr lang="en-US" sz="1600" b="1" dirty="0">
              <a:solidFill>
                <a:schemeClr val="tx2"/>
              </a:solidFill>
            </a:endParaRPr>
          </a:p>
          <a:p>
            <a:pPr algn="l"/>
            <a:r>
              <a:rPr lang="en-US" sz="1600" dirty="0" smtClean="0">
                <a:solidFill>
                  <a:schemeClr val="tx2"/>
                </a:solidFill>
              </a:rPr>
              <a:t>Combine </a:t>
            </a:r>
            <a:r>
              <a:rPr lang="en-US" sz="1600" dirty="0">
                <a:solidFill>
                  <a:schemeClr val="tx2"/>
                </a:solidFill>
              </a:rPr>
              <a:t>tracking with WEPL </a:t>
            </a:r>
            <a:r>
              <a:rPr lang="en-US" sz="1600" dirty="0" smtClean="0">
                <a:solidFill>
                  <a:schemeClr val="tx2"/>
                </a:solidFill>
              </a:rPr>
              <a:t>measurement where the </a:t>
            </a:r>
            <a:r>
              <a:rPr lang="en-US" sz="1600" dirty="0" err="1" smtClean="0">
                <a:solidFill>
                  <a:schemeClr val="tx2"/>
                </a:solidFill>
              </a:rPr>
              <a:t>ToF</a:t>
            </a:r>
            <a:r>
              <a:rPr lang="en-US" sz="1600" dirty="0" smtClean="0">
                <a:solidFill>
                  <a:schemeClr val="tx2"/>
                </a:solidFill>
              </a:rPr>
              <a:t> of the proton measures the residual energy., with comparable or better resolution than the scintillator.</a:t>
            </a:r>
          </a:p>
        </p:txBody>
      </p:sp>
      <p:sp>
        <p:nvSpPr>
          <p:cNvPr id="7" name="Footer Placeholder 6"/>
          <p:cNvSpPr>
            <a:spLocks noGrp="1"/>
          </p:cNvSpPr>
          <p:nvPr>
            <p:ph type="ftr" sz="quarter" idx="14"/>
          </p:nvPr>
        </p:nvSpPr>
        <p:spPr/>
        <p:txBody>
          <a:bodyPr/>
          <a:lstStyle/>
          <a:p>
            <a:r>
              <a:rPr lang="en-US" smtClean="0">
                <a:solidFill>
                  <a:prstClr val="white">
                    <a:lumMod val="50000"/>
                  </a:prstClr>
                </a:solidFill>
              </a:rPr>
              <a:t>Hartmut F.-W. Sadrozinski, Ultra-Fast Silicon Detectors. CPAD</a:t>
            </a:r>
            <a:endParaRPr lang="en-US" dirty="0">
              <a:solidFill>
                <a:prstClr val="white">
                  <a:lumMod val="50000"/>
                </a:prstClr>
              </a:solidFill>
            </a:endParaRPr>
          </a:p>
        </p:txBody>
      </p:sp>
      <p:pic>
        <p:nvPicPr>
          <p:cNvPr id="1331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77225" y="0"/>
            <a:ext cx="1466775" cy="4856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0"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561342" y="705585"/>
            <a:ext cx="1506458" cy="16566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Rectangle 17"/>
          <p:cNvSpPr/>
          <p:nvPr/>
        </p:nvSpPr>
        <p:spPr>
          <a:xfrm>
            <a:off x="381000" y="685800"/>
            <a:ext cx="7024918" cy="1077218"/>
          </a:xfrm>
          <a:prstGeom prst="rect">
            <a:avLst/>
          </a:prstGeom>
        </p:spPr>
        <p:txBody>
          <a:bodyPr wrap="square">
            <a:spAutoFit/>
          </a:bodyPr>
          <a:lstStyle/>
          <a:p>
            <a:pPr algn="l"/>
            <a:r>
              <a:rPr lang="en-US" sz="1600" dirty="0" smtClean="0">
                <a:solidFill>
                  <a:schemeClr val="tx2"/>
                </a:solidFill>
              </a:rPr>
              <a:t>In support of Hadron Therapy, the relative stopping power (RSP) is being reconstructed in 3D.</a:t>
            </a:r>
          </a:p>
          <a:p>
            <a:pPr algn="l"/>
            <a:r>
              <a:rPr lang="en-US" sz="1600" dirty="0" smtClean="0">
                <a:solidFill>
                  <a:schemeClr val="tx2"/>
                </a:solidFill>
              </a:rPr>
              <a:t>The UCSC-LLU </a:t>
            </a:r>
            <a:r>
              <a:rPr lang="en-US" sz="1600" dirty="0" err="1" smtClean="0">
                <a:solidFill>
                  <a:schemeClr val="tx2"/>
                </a:solidFill>
              </a:rPr>
              <a:t>pCT</a:t>
            </a:r>
            <a:r>
              <a:rPr lang="en-US" sz="1600" dirty="0" smtClean="0">
                <a:solidFill>
                  <a:schemeClr val="tx2"/>
                </a:solidFill>
              </a:rPr>
              <a:t> scanner uses Si strip sensors to locate the proton and heavy scintillator stages to measure its energy loss (WEPL).</a:t>
            </a:r>
          </a:p>
        </p:txBody>
      </p:sp>
      <p:sp>
        <p:nvSpPr>
          <p:cNvPr id="6" name="TextBox 5"/>
          <p:cNvSpPr txBox="1"/>
          <p:nvPr/>
        </p:nvSpPr>
        <p:spPr>
          <a:xfrm>
            <a:off x="4368272" y="5014269"/>
            <a:ext cx="1499128" cy="1569660"/>
          </a:xfrm>
          <a:prstGeom prst="rect">
            <a:avLst/>
          </a:prstGeom>
          <a:noFill/>
        </p:spPr>
        <p:txBody>
          <a:bodyPr wrap="none" rtlCol="0">
            <a:spAutoFit/>
          </a:bodyPr>
          <a:lstStyle/>
          <a:p>
            <a:pPr algn="l"/>
            <a:r>
              <a:rPr lang="en-US" sz="1600" dirty="0" smtClean="0"/>
              <a:t>Light-weight, </a:t>
            </a:r>
          </a:p>
          <a:p>
            <a:pPr algn="l"/>
            <a:r>
              <a:rPr lang="en-US" sz="1600" dirty="0" smtClean="0"/>
              <a:t>all silicon </a:t>
            </a:r>
          </a:p>
          <a:p>
            <a:pPr algn="l"/>
            <a:r>
              <a:rPr lang="en-US" sz="1600" dirty="0"/>
              <a:t>c</a:t>
            </a:r>
            <a:r>
              <a:rPr lang="en-US" sz="1600" dirty="0" smtClean="0"/>
              <a:t>onstruction</a:t>
            </a:r>
          </a:p>
          <a:p>
            <a:pPr algn="l"/>
            <a:r>
              <a:rPr lang="en-US" sz="1600" dirty="0" smtClean="0"/>
              <a:t>ideal for </a:t>
            </a:r>
          </a:p>
          <a:p>
            <a:pPr algn="l"/>
            <a:r>
              <a:rPr lang="en-US" sz="1600" dirty="0" smtClean="0"/>
              <a:t>installation </a:t>
            </a:r>
          </a:p>
          <a:p>
            <a:pPr algn="l"/>
            <a:r>
              <a:rPr lang="en-US" sz="1600" dirty="0" smtClean="0"/>
              <a:t>Into the gantry</a:t>
            </a:r>
            <a:endParaRPr lang="en-US" sz="1600" dirty="0"/>
          </a:p>
        </p:txBody>
      </p:sp>
    </p:spTree>
    <p:extLst>
      <p:ext uri="{BB962C8B-B14F-4D97-AF65-F5344CB8AC3E}">
        <p14:creationId xmlns:p14="http://schemas.microsoft.com/office/powerpoint/2010/main" val="366160651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44136" y="678195"/>
            <a:ext cx="8723663" cy="6186309"/>
          </a:xfrm>
          <a:prstGeom prst="rect">
            <a:avLst/>
          </a:prstGeom>
          <a:noFill/>
        </p:spPr>
        <p:txBody>
          <a:bodyPr wrap="square" rtlCol="0">
            <a:spAutoFit/>
          </a:bodyPr>
          <a:lstStyle/>
          <a:p>
            <a:pPr algn="l"/>
            <a:r>
              <a:rPr lang="en-US" dirty="0">
                <a:solidFill>
                  <a:schemeClr val="tx2"/>
                </a:solidFill>
              </a:rPr>
              <a:t>Direction and energy of (low-energy!) </a:t>
            </a:r>
            <a:r>
              <a:rPr lang="en-US" dirty="0" err="1">
                <a:solidFill>
                  <a:schemeClr val="tx2"/>
                </a:solidFill>
              </a:rPr>
              <a:t>secondaries</a:t>
            </a:r>
            <a:r>
              <a:rPr lang="en-US" dirty="0">
                <a:solidFill>
                  <a:schemeClr val="tx2"/>
                </a:solidFill>
              </a:rPr>
              <a:t>  are measured in telescopes of  </a:t>
            </a:r>
            <a:r>
              <a:rPr lang="en-US" dirty="0" smtClean="0">
                <a:solidFill>
                  <a:schemeClr val="tx2"/>
                </a:solidFill>
              </a:rPr>
              <a:t>UFSD </a:t>
            </a:r>
            <a:r>
              <a:rPr lang="en-US" dirty="0">
                <a:solidFill>
                  <a:schemeClr val="tx2"/>
                </a:solidFill>
              </a:rPr>
              <a:t>and projected back to identify the beam location.</a:t>
            </a:r>
          </a:p>
          <a:p>
            <a:endParaRPr lang="en-US" b="1" dirty="0" smtClean="0"/>
          </a:p>
          <a:p>
            <a:endParaRPr lang="en-US" b="1" dirty="0"/>
          </a:p>
          <a:p>
            <a:endParaRPr lang="en-US" b="1" dirty="0" smtClean="0"/>
          </a:p>
          <a:p>
            <a:r>
              <a:rPr lang="en-US" b="1" dirty="0" smtClean="0"/>
              <a:t>												D = 30 cm</a:t>
            </a:r>
            <a:endParaRPr lang="en-US" b="1" dirty="0"/>
          </a:p>
          <a:p>
            <a:endParaRPr lang="en-US" b="1" dirty="0" smtClean="0"/>
          </a:p>
          <a:p>
            <a:endParaRPr lang="en-US" b="1" dirty="0"/>
          </a:p>
          <a:p>
            <a:endParaRPr lang="en-US" b="1" dirty="0" smtClean="0"/>
          </a:p>
          <a:p>
            <a:endParaRPr lang="en-US" b="1" dirty="0"/>
          </a:p>
          <a:p>
            <a:endParaRPr lang="en-US" b="1" dirty="0" smtClean="0"/>
          </a:p>
          <a:p>
            <a:endParaRPr lang="en-US" b="1" dirty="0" smtClean="0"/>
          </a:p>
          <a:p>
            <a:pPr algn="l"/>
            <a:r>
              <a:rPr lang="en-US" dirty="0">
                <a:solidFill>
                  <a:schemeClr val="tx2"/>
                </a:solidFill>
              </a:rPr>
              <a:t>UFSD: 50 um thin, pixels 300um x 300 um, </a:t>
            </a:r>
          </a:p>
          <a:p>
            <a:pPr algn="l"/>
            <a:r>
              <a:rPr lang="en-US" dirty="0">
                <a:solidFill>
                  <a:schemeClr val="tx2"/>
                </a:solidFill>
              </a:rPr>
              <a:t>Time resolution of 30 </a:t>
            </a:r>
            <a:r>
              <a:rPr lang="en-US" dirty="0" err="1">
                <a:solidFill>
                  <a:schemeClr val="tx2"/>
                </a:solidFill>
              </a:rPr>
              <a:t>ps</a:t>
            </a:r>
            <a:r>
              <a:rPr lang="en-US" dirty="0">
                <a:solidFill>
                  <a:schemeClr val="tx2"/>
                </a:solidFill>
              </a:rPr>
              <a:t>, </a:t>
            </a:r>
            <a:endParaRPr lang="en-US" dirty="0" smtClean="0">
              <a:solidFill>
                <a:schemeClr val="tx2"/>
              </a:solidFill>
            </a:endParaRPr>
          </a:p>
          <a:p>
            <a:pPr algn="l"/>
            <a:r>
              <a:rPr lang="en-US" dirty="0" smtClean="0">
                <a:solidFill>
                  <a:schemeClr val="tx2"/>
                </a:solidFill>
              </a:rPr>
              <a:t>i.e</a:t>
            </a:r>
            <a:r>
              <a:rPr lang="en-US" dirty="0">
                <a:solidFill>
                  <a:schemeClr val="tx2"/>
                </a:solidFill>
              </a:rPr>
              <a:t>. </a:t>
            </a:r>
            <a:r>
              <a:rPr lang="en-US" dirty="0" smtClean="0">
                <a:solidFill>
                  <a:schemeClr val="tx2"/>
                </a:solidFill>
              </a:rPr>
              <a:t>(“</a:t>
            </a:r>
            <a:r>
              <a:rPr lang="en-US" dirty="0">
                <a:solidFill>
                  <a:schemeClr val="tx2"/>
                </a:solidFill>
              </a:rPr>
              <a:t>100ps &amp; Gain = 10</a:t>
            </a:r>
            <a:r>
              <a:rPr lang="en-US" dirty="0" smtClean="0">
                <a:solidFill>
                  <a:schemeClr val="tx2"/>
                </a:solidFill>
              </a:rPr>
              <a:t>”) </a:t>
            </a:r>
          </a:p>
          <a:p>
            <a:pPr algn="l"/>
            <a:r>
              <a:rPr lang="en-US" dirty="0" smtClean="0">
                <a:solidFill>
                  <a:schemeClr val="tx2"/>
                </a:solidFill>
              </a:rPr>
              <a:t>allows </a:t>
            </a:r>
            <a:r>
              <a:rPr lang="en-US" dirty="0">
                <a:solidFill>
                  <a:schemeClr val="tx2"/>
                </a:solidFill>
              </a:rPr>
              <a:t>energy measurement by </a:t>
            </a:r>
            <a:r>
              <a:rPr lang="en-US" dirty="0" smtClean="0">
                <a:solidFill>
                  <a:schemeClr val="tx2"/>
                </a:solidFill>
              </a:rPr>
              <a:t>TOF</a:t>
            </a:r>
            <a:endParaRPr lang="en-US" b="1" dirty="0" smtClean="0">
              <a:solidFill>
                <a:schemeClr val="tx2"/>
              </a:solidFill>
            </a:endParaRPr>
          </a:p>
          <a:p>
            <a:pPr algn="l"/>
            <a:r>
              <a:rPr lang="en-US" b="1" dirty="0" smtClean="0">
                <a:solidFill>
                  <a:schemeClr val="tx2"/>
                </a:solidFill>
              </a:rPr>
              <a:t>Energy resolution on </a:t>
            </a:r>
            <a:r>
              <a:rPr lang="en-US" b="1" dirty="0" err="1" smtClean="0">
                <a:solidFill>
                  <a:schemeClr val="tx2"/>
                </a:solidFill>
              </a:rPr>
              <a:t>secondaries</a:t>
            </a:r>
            <a:r>
              <a:rPr lang="en-US" b="1" dirty="0" smtClean="0">
                <a:solidFill>
                  <a:schemeClr val="tx2"/>
                </a:solidFill>
              </a:rPr>
              <a:t>:</a:t>
            </a:r>
          </a:p>
          <a:p>
            <a:pPr algn="l"/>
            <a:r>
              <a:rPr lang="en-US" dirty="0" smtClean="0">
                <a:solidFill>
                  <a:schemeClr val="tx2"/>
                </a:solidFill>
              </a:rPr>
              <a:t>100 MeV </a:t>
            </a:r>
            <a:r>
              <a:rPr lang="en-US" dirty="0" err="1" smtClean="0">
                <a:solidFill>
                  <a:schemeClr val="tx2"/>
                </a:solidFill>
              </a:rPr>
              <a:t>pions</a:t>
            </a:r>
            <a:r>
              <a:rPr lang="en-US" dirty="0" smtClean="0">
                <a:solidFill>
                  <a:schemeClr val="tx2"/>
                </a:solidFill>
              </a:rPr>
              <a:t>: 	</a:t>
            </a:r>
            <a:r>
              <a:rPr lang="en-US" b="1" dirty="0" smtClean="0">
                <a:solidFill>
                  <a:schemeClr val="tx2"/>
                </a:solidFill>
              </a:rPr>
              <a:t>16% </a:t>
            </a:r>
          </a:p>
          <a:p>
            <a:pPr algn="l"/>
            <a:r>
              <a:rPr lang="en-US" dirty="0" smtClean="0">
                <a:solidFill>
                  <a:schemeClr val="tx2"/>
                </a:solidFill>
              </a:rPr>
              <a:t>100 MeV protons :  </a:t>
            </a:r>
            <a:r>
              <a:rPr lang="en-US" b="1" dirty="0" smtClean="0">
                <a:solidFill>
                  <a:schemeClr val="tx2"/>
                </a:solidFill>
              </a:rPr>
              <a:t>4%</a:t>
            </a:r>
            <a:endParaRPr lang="en-US" dirty="0">
              <a:solidFill>
                <a:schemeClr val="tx2"/>
              </a:solidFill>
            </a:endParaRPr>
          </a:p>
          <a:p>
            <a:pPr algn="l"/>
            <a:endParaRPr lang="en-US" dirty="0"/>
          </a:p>
          <a:p>
            <a:r>
              <a:rPr lang="en-US" b="1" dirty="0" smtClean="0">
                <a:solidFill>
                  <a:schemeClr val="tx2"/>
                </a:solidFill>
              </a:rPr>
              <a:t>UFSD can operate at 10+ MHz rate and provide real-time beam diagnostics.</a:t>
            </a:r>
          </a:p>
        </p:txBody>
      </p:sp>
      <p:sp>
        <p:nvSpPr>
          <p:cNvPr id="2" name="TextBox 1"/>
          <p:cNvSpPr txBox="1"/>
          <p:nvPr/>
        </p:nvSpPr>
        <p:spPr>
          <a:xfrm>
            <a:off x="1386733" y="3639582"/>
            <a:ext cx="979755" cy="369332"/>
          </a:xfrm>
          <a:prstGeom prst="rect">
            <a:avLst/>
          </a:prstGeom>
          <a:noFill/>
        </p:spPr>
        <p:txBody>
          <a:bodyPr wrap="none" rtlCol="0">
            <a:spAutoFit/>
          </a:bodyPr>
          <a:lstStyle/>
          <a:p>
            <a:r>
              <a:rPr lang="en-US" dirty="0" smtClean="0"/>
              <a:t>Protons</a:t>
            </a:r>
            <a:endParaRPr lang="en-US" dirty="0"/>
          </a:p>
        </p:txBody>
      </p:sp>
      <p:sp>
        <p:nvSpPr>
          <p:cNvPr id="8" name="Title 1"/>
          <p:cNvSpPr txBox="1">
            <a:spLocks/>
          </p:cNvSpPr>
          <p:nvPr/>
        </p:nvSpPr>
        <p:spPr>
          <a:xfrm>
            <a:off x="507931" y="76200"/>
            <a:ext cx="8229600" cy="563562"/>
          </a:xfrm>
          <a:prstGeom prst="rect">
            <a:avLst/>
          </a:prstGeom>
        </p:spPr>
        <p:txBody>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US" sz="2800" b="1" kern="0" dirty="0" smtClean="0">
                <a:latin typeface="Arial" panose="020B0604020202020204" pitchFamily="34" charset="0"/>
                <a:cs typeface="Arial" panose="020B0604020202020204" pitchFamily="34" charset="0"/>
              </a:rPr>
              <a:t>Interaction Vertex Imaging (IVI) with UFSD</a:t>
            </a:r>
            <a:endParaRPr lang="en-US" sz="2800" b="1" kern="0" dirty="0">
              <a:latin typeface="Arial" panose="020B0604020202020204" pitchFamily="34" charset="0"/>
              <a:cs typeface="Arial" panose="020B0604020202020204" pitchFamily="34" charset="0"/>
            </a:endParaRPr>
          </a:p>
        </p:txBody>
      </p:sp>
      <p:grpSp>
        <p:nvGrpSpPr>
          <p:cNvPr id="9" name="Group 8"/>
          <p:cNvGrpSpPr/>
          <p:nvPr/>
        </p:nvGrpSpPr>
        <p:grpSpPr>
          <a:xfrm>
            <a:off x="449161" y="1371600"/>
            <a:ext cx="3360839" cy="2411587"/>
            <a:chOff x="77102" y="1567089"/>
            <a:chExt cx="4824871" cy="3462111"/>
          </a:xfrm>
        </p:grpSpPr>
        <p:grpSp>
          <p:nvGrpSpPr>
            <p:cNvPr id="10" name="Group 9"/>
            <p:cNvGrpSpPr/>
            <p:nvPr/>
          </p:nvGrpSpPr>
          <p:grpSpPr>
            <a:xfrm>
              <a:off x="77102" y="3303557"/>
              <a:ext cx="1599298" cy="1694225"/>
              <a:chOff x="1067702" y="4805651"/>
              <a:chExt cx="1599298" cy="1694225"/>
            </a:xfrm>
          </p:grpSpPr>
          <p:sp>
            <p:nvSpPr>
              <p:cNvPr id="24" name="Rectangle 6"/>
              <p:cNvSpPr>
                <a:spLocks noChangeArrowheads="1"/>
              </p:cNvSpPr>
              <p:nvPr/>
            </p:nvSpPr>
            <p:spPr bwMode="auto">
              <a:xfrm rot="19223903" flipH="1">
                <a:off x="1338576" y="4805651"/>
                <a:ext cx="1031267" cy="1694225"/>
              </a:xfrm>
              <a:prstGeom prst="rect">
                <a:avLst/>
              </a:prstGeom>
              <a:solidFill>
                <a:schemeClr val="accent1">
                  <a:lumMod val="20000"/>
                  <a:lumOff val="80000"/>
                </a:scheme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 name="Line 7"/>
              <p:cNvSpPr>
                <a:spLocks noChangeShapeType="1"/>
              </p:cNvSpPr>
              <p:nvPr/>
            </p:nvSpPr>
            <p:spPr bwMode="auto">
              <a:xfrm>
                <a:off x="1067702" y="5314234"/>
                <a:ext cx="957605" cy="117859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 name="Line 8"/>
              <p:cNvSpPr>
                <a:spLocks noChangeShapeType="1"/>
              </p:cNvSpPr>
              <p:nvPr/>
            </p:nvSpPr>
            <p:spPr bwMode="auto">
              <a:xfrm>
                <a:off x="1709395" y="4841209"/>
                <a:ext cx="957605" cy="117859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1" name="Group 10"/>
            <p:cNvGrpSpPr/>
            <p:nvPr/>
          </p:nvGrpSpPr>
          <p:grpSpPr>
            <a:xfrm>
              <a:off x="77103" y="1567089"/>
              <a:ext cx="4824870" cy="3462111"/>
              <a:chOff x="1628762" y="1371600"/>
              <a:chExt cx="4991113" cy="3581400"/>
            </a:xfrm>
          </p:grpSpPr>
          <p:sp>
            <p:nvSpPr>
              <p:cNvPr id="12" name="Rectangle 6"/>
              <p:cNvSpPr>
                <a:spLocks noChangeArrowheads="1"/>
              </p:cNvSpPr>
              <p:nvPr/>
            </p:nvSpPr>
            <p:spPr bwMode="auto">
              <a:xfrm rot="2376097">
                <a:off x="4572000" y="3200400"/>
                <a:ext cx="1066800" cy="1752600"/>
              </a:xfrm>
              <a:prstGeom prst="rect">
                <a:avLst/>
              </a:prstGeom>
              <a:solidFill>
                <a:schemeClr val="accent1">
                  <a:lumMod val="20000"/>
                  <a:lumOff val="80000"/>
                </a:scheme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 name="Line 7"/>
              <p:cNvSpPr>
                <a:spLocks noChangeShapeType="1"/>
              </p:cNvSpPr>
              <p:nvPr/>
            </p:nvSpPr>
            <p:spPr bwMode="auto">
              <a:xfrm flipH="1">
                <a:off x="4267200" y="3200400"/>
                <a:ext cx="990600" cy="1219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 name="Line 8"/>
              <p:cNvSpPr>
                <a:spLocks noChangeShapeType="1"/>
              </p:cNvSpPr>
              <p:nvPr/>
            </p:nvSpPr>
            <p:spPr bwMode="auto">
              <a:xfrm flipH="1">
                <a:off x="4838699" y="3701299"/>
                <a:ext cx="990600" cy="1219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 name="Oval 15"/>
              <p:cNvSpPr>
                <a:spLocks noChangeArrowheads="1"/>
              </p:cNvSpPr>
              <p:nvPr/>
            </p:nvSpPr>
            <p:spPr bwMode="auto">
              <a:xfrm>
                <a:off x="3352800" y="2819400"/>
                <a:ext cx="914400" cy="1219200"/>
              </a:xfrm>
              <a:prstGeom prst="ellipse">
                <a:avLst/>
              </a:prstGeom>
              <a:solidFill>
                <a:srgbClr val="92D05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 name="Text Box 16"/>
              <p:cNvSpPr txBox="1">
                <a:spLocks noChangeArrowheads="1"/>
              </p:cNvSpPr>
              <p:nvPr/>
            </p:nvSpPr>
            <p:spPr bwMode="auto">
              <a:xfrm>
                <a:off x="4937125" y="1484313"/>
                <a:ext cx="16827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dirty="0"/>
                  <a:t>Head phantom</a:t>
                </a:r>
              </a:p>
            </p:txBody>
          </p:sp>
          <p:sp>
            <p:nvSpPr>
              <p:cNvPr id="17" name="Line 17"/>
              <p:cNvSpPr>
                <a:spLocks noChangeShapeType="1"/>
              </p:cNvSpPr>
              <p:nvPr/>
            </p:nvSpPr>
            <p:spPr bwMode="auto">
              <a:xfrm flipH="1">
                <a:off x="4267199" y="1905000"/>
                <a:ext cx="1219200" cy="1123999"/>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 name="Line 18"/>
              <p:cNvSpPr>
                <a:spLocks noChangeShapeType="1"/>
              </p:cNvSpPr>
              <p:nvPr/>
            </p:nvSpPr>
            <p:spPr bwMode="auto">
              <a:xfrm>
                <a:off x="3810000" y="1676400"/>
                <a:ext cx="0" cy="2286000"/>
              </a:xfrm>
              <a:prstGeom prst="line">
                <a:avLst/>
              </a:prstGeom>
              <a:noFill/>
              <a:ln w="25400">
                <a:solidFill>
                  <a:srgbClr val="FF0000"/>
                </a:solidFill>
                <a:prstDash val="sysDot"/>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 name="Text Box 19"/>
              <p:cNvSpPr txBox="1">
                <a:spLocks noChangeArrowheads="1"/>
              </p:cNvSpPr>
              <p:nvPr/>
            </p:nvSpPr>
            <p:spPr bwMode="auto">
              <a:xfrm>
                <a:off x="2560755" y="1371600"/>
                <a:ext cx="1593638" cy="9598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dirty="0" smtClean="0"/>
                  <a:t>Hadron </a:t>
                </a:r>
                <a:r>
                  <a:rPr lang="en-US" dirty="0"/>
                  <a:t>beam</a:t>
                </a:r>
              </a:p>
            </p:txBody>
          </p:sp>
          <p:sp>
            <p:nvSpPr>
              <p:cNvPr id="20" name="Line 21"/>
              <p:cNvSpPr>
                <a:spLocks noChangeShapeType="1"/>
              </p:cNvSpPr>
              <p:nvPr/>
            </p:nvSpPr>
            <p:spPr bwMode="auto">
              <a:xfrm>
                <a:off x="3810000" y="3200400"/>
                <a:ext cx="1295399" cy="1525698"/>
              </a:xfrm>
              <a:prstGeom prst="line">
                <a:avLst/>
              </a:prstGeom>
              <a:noFill/>
              <a:ln w="25400">
                <a:solidFill>
                  <a:srgbClr val="FF0000"/>
                </a:solidFill>
                <a:prstDash val="sysDot"/>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 name="Line 22"/>
              <p:cNvSpPr>
                <a:spLocks noChangeShapeType="1"/>
              </p:cNvSpPr>
              <p:nvPr/>
            </p:nvSpPr>
            <p:spPr bwMode="auto">
              <a:xfrm flipH="1">
                <a:off x="1628762" y="3581400"/>
                <a:ext cx="2181238" cy="381000"/>
              </a:xfrm>
              <a:prstGeom prst="line">
                <a:avLst/>
              </a:prstGeom>
              <a:noFill/>
              <a:ln w="25400">
                <a:solidFill>
                  <a:srgbClr val="FF0000"/>
                </a:solidFill>
                <a:prstDash val="sysDot"/>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 name="Line 23"/>
              <p:cNvSpPr>
                <a:spLocks noChangeShapeType="1"/>
              </p:cNvSpPr>
              <p:nvPr/>
            </p:nvSpPr>
            <p:spPr bwMode="auto">
              <a:xfrm>
                <a:off x="3886200" y="1524000"/>
                <a:ext cx="0" cy="2438400"/>
              </a:xfrm>
              <a:prstGeom prst="line">
                <a:avLst/>
              </a:prstGeom>
              <a:noFill/>
              <a:ln w="25400">
                <a:solidFill>
                  <a:srgbClr val="FF0000"/>
                </a:solidFill>
                <a:prstDash val="sysDot"/>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 name="Line 24"/>
              <p:cNvSpPr>
                <a:spLocks noChangeShapeType="1"/>
              </p:cNvSpPr>
              <p:nvPr/>
            </p:nvSpPr>
            <p:spPr bwMode="auto">
              <a:xfrm>
                <a:off x="3733800" y="1676400"/>
                <a:ext cx="0" cy="2286000"/>
              </a:xfrm>
              <a:prstGeom prst="line">
                <a:avLst/>
              </a:prstGeom>
              <a:noFill/>
              <a:ln w="25400">
                <a:solidFill>
                  <a:srgbClr val="FF0000"/>
                </a:solidFill>
                <a:prstDash val="sysDot"/>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pic>
        <p:nvPicPr>
          <p:cNvPr id="27" name="Picture 2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22731" y="1976057"/>
            <a:ext cx="4445069" cy="1878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61035" y="3891070"/>
            <a:ext cx="3349565" cy="2289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4267200" y="1329727"/>
            <a:ext cx="4800600" cy="646331"/>
          </a:xfrm>
          <a:prstGeom prst="rect">
            <a:avLst/>
          </a:prstGeom>
        </p:spPr>
        <p:txBody>
          <a:bodyPr wrap="square">
            <a:spAutoFit/>
          </a:bodyPr>
          <a:lstStyle/>
          <a:p>
            <a:r>
              <a:rPr lang="en-US" dirty="0">
                <a:solidFill>
                  <a:schemeClr val="tx2"/>
                </a:solidFill>
              </a:rPr>
              <a:t>Longitudinal distribution </a:t>
            </a:r>
            <a:r>
              <a:rPr lang="en-US" dirty="0" smtClean="0">
                <a:solidFill>
                  <a:schemeClr val="tx2"/>
                </a:solidFill>
              </a:rPr>
              <a:t>of energy </a:t>
            </a:r>
            <a:r>
              <a:rPr lang="en-US" dirty="0">
                <a:solidFill>
                  <a:schemeClr val="tx2"/>
                </a:solidFill>
              </a:rPr>
              <a:t>deposition </a:t>
            </a:r>
            <a:endParaRPr lang="en-US" dirty="0" smtClean="0">
              <a:solidFill>
                <a:schemeClr val="tx2"/>
              </a:solidFill>
            </a:endParaRPr>
          </a:p>
          <a:p>
            <a:r>
              <a:rPr lang="en-US" dirty="0" smtClean="0">
                <a:solidFill>
                  <a:schemeClr val="tx2"/>
                </a:solidFill>
              </a:rPr>
              <a:t>(</a:t>
            </a:r>
            <a:r>
              <a:rPr lang="en-US" dirty="0">
                <a:solidFill>
                  <a:schemeClr val="tx2"/>
                </a:solidFill>
              </a:rPr>
              <a:t>Bragg </a:t>
            </a:r>
            <a:r>
              <a:rPr lang="en-US" dirty="0" smtClean="0">
                <a:solidFill>
                  <a:schemeClr val="tx2"/>
                </a:solidFill>
              </a:rPr>
              <a:t>peak) and </a:t>
            </a:r>
            <a:r>
              <a:rPr lang="en-US" dirty="0">
                <a:solidFill>
                  <a:schemeClr val="tx2"/>
                </a:solidFill>
              </a:rPr>
              <a:t>number of </a:t>
            </a:r>
            <a:r>
              <a:rPr lang="en-US" dirty="0" err="1">
                <a:solidFill>
                  <a:schemeClr val="tx2"/>
                </a:solidFill>
              </a:rPr>
              <a:t>secondaries</a:t>
            </a:r>
            <a:r>
              <a:rPr lang="en-US" dirty="0">
                <a:solidFill>
                  <a:schemeClr val="tx2"/>
                </a:solidFill>
              </a:rPr>
              <a:t> </a:t>
            </a:r>
          </a:p>
        </p:txBody>
      </p:sp>
      <p:sp>
        <p:nvSpPr>
          <p:cNvPr id="6" name="Slide Number Placeholder 5"/>
          <p:cNvSpPr>
            <a:spLocks noGrp="1"/>
          </p:cNvSpPr>
          <p:nvPr>
            <p:ph type="sldNum" sz="quarter" idx="12"/>
          </p:nvPr>
        </p:nvSpPr>
        <p:spPr/>
        <p:txBody>
          <a:bodyPr/>
          <a:lstStyle/>
          <a:p>
            <a:fld id="{5CD85606-AB09-4319-A1CE-0651B3692C3F}" type="slidenum">
              <a:rPr lang="en-US" smtClean="0">
                <a:solidFill>
                  <a:prstClr val="black">
                    <a:tint val="75000"/>
                  </a:prstClr>
                </a:solidFill>
              </a:rPr>
              <a:pPr/>
              <a:t>27</a:t>
            </a:fld>
            <a:endParaRPr lang="en-US">
              <a:solidFill>
                <a:prstClr val="black">
                  <a:tint val="75000"/>
                </a:prstClr>
              </a:solidFill>
            </a:endParaRPr>
          </a:p>
        </p:txBody>
      </p:sp>
      <p:sp>
        <p:nvSpPr>
          <p:cNvPr id="5" name="Footer Placeholder 4"/>
          <p:cNvSpPr>
            <a:spLocks noGrp="1"/>
          </p:cNvSpPr>
          <p:nvPr>
            <p:ph type="ftr" sz="quarter" idx="14"/>
          </p:nvPr>
        </p:nvSpPr>
        <p:spPr/>
        <p:txBody>
          <a:bodyPr/>
          <a:lstStyle/>
          <a:p>
            <a:r>
              <a:rPr lang="en-US" smtClean="0"/>
              <a:t>Hartmut F.-W. Sadrozinski, Ultra-Fast Silicon Detectors. CPAD</a:t>
            </a:r>
            <a:endParaRPr lang="en-US" dirty="0"/>
          </a:p>
        </p:txBody>
      </p:sp>
    </p:spTree>
    <p:extLst>
      <p:ext uri="{BB962C8B-B14F-4D97-AF65-F5344CB8AC3E}">
        <p14:creationId xmlns:p14="http://schemas.microsoft.com/office/powerpoint/2010/main" val="184014524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lgn="l"/>
            <a:fld id="{D42BACD5-DBBC-4041-9454-70A8D25A0F7B}" type="slidenum">
              <a:rPr lang="en-US" smtClean="0">
                <a:solidFill>
                  <a:srgbClr val="4F81BD"/>
                </a:solidFill>
              </a:rPr>
              <a:pPr algn="l"/>
              <a:t>28</a:t>
            </a:fld>
            <a:endParaRPr lang="en-US" dirty="0">
              <a:solidFill>
                <a:srgbClr val="4F81BD"/>
              </a:solidFill>
            </a:endParaRPr>
          </a:p>
        </p:txBody>
      </p:sp>
      <p:sp>
        <p:nvSpPr>
          <p:cNvPr id="3" name="Footer Placeholder 2"/>
          <p:cNvSpPr>
            <a:spLocks noGrp="1"/>
          </p:cNvSpPr>
          <p:nvPr>
            <p:ph type="ftr" sz="quarter" idx="14"/>
          </p:nvPr>
        </p:nvSpPr>
        <p:spPr/>
        <p:txBody>
          <a:bodyPr/>
          <a:lstStyle/>
          <a:p>
            <a:r>
              <a:rPr lang="en-US" smtClean="0"/>
              <a:t>Hartmut F.-W. Sadrozinski, Ultra-Fast Silicon Detectors. CPAD</a:t>
            </a:r>
            <a:endParaRPr lang="en-US" dirty="0"/>
          </a:p>
        </p:txBody>
      </p:sp>
      <p:sp>
        <p:nvSpPr>
          <p:cNvPr id="6" name="Text Placeholder 5"/>
          <p:cNvSpPr>
            <a:spLocks noGrp="1"/>
          </p:cNvSpPr>
          <p:nvPr>
            <p:ph type="body" sz="quarter" idx="15"/>
          </p:nvPr>
        </p:nvSpPr>
        <p:spPr>
          <a:xfrm>
            <a:off x="283183" y="0"/>
            <a:ext cx="8860817" cy="641762"/>
          </a:xfrm>
        </p:spPr>
        <p:txBody>
          <a:bodyPr>
            <a:normAutofit/>
          </a:bodyPr>
          <a:lstStyle/>
          <a:p>
            <a:r>
              <a:rPr lang="en-US" sz="2800" b="1" dirty="0" smtClean="0">
                <a:solidFill>
                  <a:schemeClr val="tx2"/>
                </a:solidFill>
                <a:latin typeface="Arial" panose="020B0604020202020204" pitchFamily="34" charset="0"/>
                <a:cs typeface="Arial" panose="020B0604020202020204" pitchFamily="34" charset="0"/>
              </a:rPr>
              <a:t>Resistive sheet with AC-coupled Pixels</a:t>
            </a:r>
            <a:endParaRPr lang="en-US" sz="2800" b="1" dirty="0">
              <a:solidFill>
                <a:schemeClr val="tx2"/>
              </a:solidFill>
              <a:latin typeface="Arial" panose="020B0604020202020204" pitchFamily="34" charset="0"/>
              <a:cs typeface="Arial" panose="020B0604020202020204" pitchFamily="34" charset="0"/>
            </a:endParaRPr>
          </a:p>
        </p:txBody>
      </p:sp>
      <p:sp>
        <p:nvSpPr>
          <p:cNvPr id="22" name="Rectangle 4"/>
          <p:cNvSpPr>
            <a:spLocks noChangeArrowheads="1"/>
          </p:cNvSpPr>
          <p:nvPr/>
        </p:nvSpPr>
        <p:spPr bwMode="auto">
          <a:xfrm>
            <a:off x="6346825" y="4624388"/>
            <a:ext cx="1841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kumimoji="0" lang="en-US" altLang="en-US" sz="1800">
              <a:latin typeface="Times New Roman" pitchFamily="18" charset="0"/>
            </a:endParaRPr>
          </a:p>
          <a:p>
            <a:endParaRPr kumimoji="0" lang="en-US" altLang="en-US" sz="1800">
              <a:latin typeface="Times New Roman" pitchFamily="18" charset="0"/>
            </a:endParaRPr>
          </a:p>
        </p:txBody>
      </p:sp>
      <p:sp>
        <p:nvSpPr>
          <p:cNvPr id="2" name="Rectangle 1"/>
          <p:cNvSpPr/>
          <p:nvPr/>
        </p:nvSpPr>
        <p:spPr>
          <a:xfrm>
            <a:off x="762000" y="762000"/>
            <a:ext cx="7543800" cy="369332"/>
          </a:xfrm>
          <a:prstGeom prst="rect">
            <a:avLst/>
          </a:prstGeom>
        </p:spPr>
        <p:txBody>
          <a:bodyPr wrap="square">
            <a:spAutoFit/>
          </a:bodyPr>
          <a:lstStyle/>
          <a:p>
            <a:endParaRPr lang="en-US" dirty="0"/>
          </a:p>
        </p:txBody>
      </p:sp>
      <p:grpSp>
        <p:nvGrpSpPr>
          <p:cNvPr id="5" name="Group 4"/>
          <p:cNvGrpSpPr/>
          <p:nvPr/>
        </p:nvGrpSpPr>
        <p:grpSpPr>
          <a:xfrm>
            <a:off x="396982" y="1030958"/>
            <a:ext cx="8725365" cy="5369842"/>
            <a:chOff x="396982" y="747466"/>
            <a:chExt cx="8725365" cy="5369842"/>
          </a:xfrm>
        </p:grpSpPr>
        <p:sp>
          <p:nvSpPr>
            <p:cNvPr id="12" name="Rectangle 11"/>
            <p:cNvSpPr/>
            <p:nvPr/>
          </p:nvSpPr>
          <p:spPr>
            <a:xfrm>
              <a:off x="1395647" y="3023082"/>
              <a:ext cx="5724549" cy="1462455"/>
            </a:xfrm>
            <a:prstGeom prst="rect">
              <a:avLst/>
            </a:prstGeom>
            <a:noFill/>
            <a:ln w="12700" cap="flat" cmpd="sng" algn="ctr">
              <a:solidFill>
                <a:srgbClr val="800000"/>
              </a:solidFill>
              <a:prstDash val="solid"/>
            </a:ln>
            <a:effectLst>
              <a:innerShdw blurRad="190500" dist="63500" dir="5400000">
                <a:srgbClr val="FFFFFF">
                  <a:alpha val="65000"/>
                </a:srgbClr>
              </a:innerShdw>
            </a:effectLst>
            <a:scene3d>
              <a:camera prst="orthographicFront">
                <a:rot lat="0" lon="0" rev="0"/>
              </a:camera>
              <a:lightRig rig="twoPt" dir="r">
                <a:rot lat="0" lon="0" rev="6000000"/>
              </a:lightRig>
            </a:scene3d>
            <a:sp3d prstMaterial="matte">
              <a:bevelT w="0" h="0" prst="relaxedInset"/>
            </a:sp3d>
          </p:spPr>
          <p:txBody>
            <a:bodyPr rtlCol="0"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entury Gothic"/>
                <a:ea typeface="+mn-ea"/>
                <a:cs typeface="+mn-cs"/>
              </a:endParaRPr>
            </a:p>
          </p:txBody>
        </p:sp>
        <p:sp>
          <p:nvSpPr>
            <p:cNvPr id="14" name="Rectangle 13"/>
            <p:cNvSpPr/>
            <p:nvPr/>
          </p:nvSpPr>
          <p:spPr>
            <a:xfrm>
              <a:off x="1395647" y="3198360"/>
              <a:ext cx="5724549" cy="169850"/>
            </a:xfrm>
            <a:prstGeom prst="rect">
              <a:avLst/>
            </a:prstGeom>
            <a:solidFill>
              <a:srgbClr val="FF6600"/>
            </a:solidFill>
            <a:ln w="12700" cap="flat" cmpd="sng" algn="ctr">
              <a:solidFill>
                <a:srgbClr val="800000"/>
              </a:solidFill>
              <a:prstDash val="solid"/>
            </a:ln>
            <a:effectLst>
              <a:innerShdw blurRad="190500" dist="63500" dir="5400000">
                <a:srgbClr val="FFFFFF">
                  <a:alpha val="65000"/>
                </a:srgbClr>
              </a:innerShdw>
            </a:effectLst>
            <a:scene3d>
              <a:camera prst="orthographicFront">
                <a:rot lat="0" lon="0" rev="0"/>
              </a:camera>
              <a:lightRig rig="twoPt" dir="r">
                <a:rot lat="0" lon="0" rev="6000000"/>
              </a:lightRig>
            </a:scene3d>
            <a:sp3d prstMaterial="matte">
              <a:bevelT w="0" h="0" prst="relaxedInset"/>
            </a:sp3d>
          </p:spPr>
          <p:txBody>
            <a:bodyPr rtlCol="0"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entury Gothic"/>
                <a:ea typeface="+mn-ea"/>
                <a:cs typeface="+mn-cs"/>
              </a:endParaRPr>
            </a:p>
          </p:txBody>
        </p:sp>
        <p:sp>
          <p:nvSpPr>
            <p:cNvPr id="15" name="Rectangle 14"/>
            <p:cNvSpPr/>
            <p:nvPr/>
          </p:nvSpPr>
          <p:spPr>
            <a:xfrm>
              <a:off x="1395647" y="2881977"/>
              <a:ext cx="5724549" cy="141105"/>
            </a:xfrm>
            <a:prstGeom prst="rect">
              <a:avLst/>
            </a:prstGeom>
            <a:solidFill>
              <a:srgbClr val="A4A4A4">
                <a:lumMod val="20000"/>
                <a:lumOff val="80000"/>
              </a:srgbClr>
            </a:solidFill>
            <a:ln w="12700" cap="flat" cmpd="sng" algn="ctr">
              <a:solidFill>
                <a:srgbClr val="000000"/>
              </a:solidFill>
              <a:prstDash val="solid"/>
            </a:ln>
            <a:effectLst>
              <a:innerShdw blurRad="190500" dist="63500" dir="5400000">
                <a:srgbClr val="FFFFFF">
                  <a:alpha val="65000"/>
                </a:srgbClr>
              </a:innerShdw>
            </a:effectLst>
            <a:scene3d>
              <a:camera prst="orthographicFront">
                <a:rot lat="0" lon="0" rev="0"/>
              </a:camera>
              <a:lightRig rig="twoPt" dir="r">
                <a:rot lat="0" lon="0" rev="6000000"/>
              </a:lightRig>
            </a:scene3d>
            <a:sp3d prstMaterial="matte">
              <a:bevelT w="0" h="0" prst="relaxedInset"/>
            </a:sp3d>
          </p:spPr>
          <p:txBody>
            <a:bodyPr rtlCol="0"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entury Gothic"/>
                <a:ea typeface="+mn-ea"/>
                <a:cs typeface="+mn-cs"/>
              </a:endParaRPr>
            </a:p>
          </p:txBody>
        </p:sp>
        <p:sp>
          <p:nvSpPr>
            <p:cNvPr id="16" name="Rectangle 15"/>
            <p:cNvSpPr/>
            <p:nvPr/>
          </p:nvSpPr>
          <p:spPr>
            <a:xfrm>
              <a:off x="2037240" y="2836258"/>
              <a:ext cx="707156" cy="45719"/>
            </a:xfrm>
            <a:prstGeom prst="rect">
              <a:avLst/>
            </a:prstGeom>
            <a:solidFill>
              <a:sysClr val="window" lastClr="FFFFFF">
                <a:lumMod val="50000"/>
              </a:sysClr>
            </a:solidFill>
            <a:ln w="12700" cap="flat" cmpd="sng" algn="ctr">
              <a:solidFill>
                <a:sysClr val="windowText" lastClr="000000"/>
              </a:solidFill>
              <a:prstDash val="solid"/>
            </a:ln>
            <a:effectLst>
              <a:innerShdw blurRad="190500" dist="63500" dir="5400000">
                <a:srgbClr val="FFFFFF">
                  <a:alpha val="65000"/>
                </a:srgbClr>
              </a:innerShdw>
            </a:effectLst>
            <a:scene3d>
              <a:camera prst="orthographicFront">
                <a:rot lat="0" lon="0" rev="0"/>
              </a:camera>
              <a:lightRig rig="twoPt" dir="r">
                <a:rot lat="0" lon="0" rev="6000000"/>
              </a:lightRig>
            </a:scene3d>
            <a:sp3d prstMaterial="matte">
              <a:bevelT w="0" h="0" prst="relaxedInset"/>
            </a:sp3d>
          </p:spPr>
          <p:txBody>
            <a:bodyPr rtlCol="0"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entury Gothic"/>
                <a:ea typeface="+mn-ea"/>
                <a:cs typeface="+mn-cs"/>
              </a:endParaRPr>
            </a:p>
          </p:txBody>
        </p:sp>
        <p:sp>
          <p:nvSpPr>
            <p:cNvPr id="17" name="Rectangle 16"/>
            <p:cNvSpPr/>
            <p:nvPr/>
          </p:nvSpPr>
          <p:spPr>
            <a:xfrm>
              <a:off x="3891801" y="2821894"/>
              <a:ext cx="707156" cy="45719"/>
            </a:xfrm>
            <a:prstGeom prst="rect">
              <a:avLst/>
            </a:prstGeom>
            <a:solidFill>
              <a:sysClr val="window" lastClr="FFFFFF">
                <a:lumMod val="50000"/>
              </a:sysClr>
            </a:solidFill>
            <a:ln w="12700" cap="flat" cmpd="sng" algn="ctr">
              <a:solidFill>
                <a:sysClr val="windowText" lastClr="000000"/>
              </a:solidFill>
              <a:prstDash val="solid"/>
            </a:ln>
            <a:effectLst>
              <a:innerShdw blurRad="190500" dist="63500" dir="5400000">
                <a:srgbClr val="FFFFFF">
                  <a:alpha val="65000"/>
                </a:srgbClr>
              </a:innerShdw>
            </a:effectLst>
            <a:scene3d>
              <a:camera prst="orthographicFront">
                <a:rot lat="0" lon="0" rev="0"/>
              </a:camera>
              <a:lightRig rig="twoPt" dir="r">
                <a:rot lat="0" lon="0" rev="6000000"/>
              </a:lightRig>
            </a:scene3d>
            <a:sp3d prstMaterial="matte">
              <a:bevelT w="0" h="0" prst="relaxedInset"/>
            </a:sp3d>
          </p:spPr>
          <p:txBody>
            <a:bodyPr rtlCol="0"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entury Gothic"/>
                <a:ea typeface="+mn-ea"/>
                <a:cs typeface="+mn-cs"/>
              </a:endParaRPr>
            </a:p>
          </p:txBody>
        </p:sp>
        <p:sp>
          <p:nvSpPr>
            <p:cNvPr id="18" name="Rectangle 17"/>
            <p:cNvSpPr/>
            <p:nvPr/>
          </p:nvSpPr>
          <p:spPr>
            <a:xfrm>
              <a:off x="5922384" y="2820358"/>
              <a:ext cx="707156" cy="45719"/>
            </a:xfrm>
            <a:prstGeom prst="rect">
              <a:avLst/>
            </a:prstGeom>
            <a:solidFill>
              <a:sysClr val="window" lastClr="FFFFFF">
                <a:lumMod val="50000"/>
              </a:sysClr>
            </a:solidFill>
            <a:ln w="12700" cap="flat" cmpd="sng" algn="ctr">
              <a:solidFill>
                <a:sysClr val="windowText" lastClr="000000"/>
              </a:solidFill>
              <a:prstDash val="solid"/>
            </a:ln>
            <a:effectLst>
              <a:innerShdw blurRad="190500" dist="63500" dir="5400000">
                <a:srgbClr val="FFFFFF">
                  <a:alpha val="65000"/>
                </a:srgbClr>
              </a:innerShdw>
            </a:effectLst>
            <a:scene3d>
              <a:camera prst="orthographicFront">
                <a:rot lat="0" lon="0" rev="0"/>
              </a:camera>
              <a:lightRig rig="twoPt" dir="r">
                <a:rot lat="0" lon="0" rev="6000000"/>
              </a:lightRig>
            </a:scene3d>
            <a:sp3d prstMaterial="matte">
              <a:bevelT w="0" h="0" prst="relaxedInset"/>
            </a:sp3d>
          </p:spPr>
          <p:txBody>
            <a:bodyPr rtlCol="0"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entury Gothic"/>
                <a:ea typeface="+mn-ea"/>
                <a:cs typeface="+mn-cs"/>
              </a:endParaRPr>
            </a:p>
          </p:txBody>
        </p:sp>
        <p:sp>
          <p:nvSpPr>
            <p:cNvPr id="19" name="TextBox 18"/>
            <p:cNvSpPr txBox="1"/>
            <p:nvPr/>
          </p:nvSpPr>
          <p:spPr>
            <a:xfrm>
              <a:off x="7599154" y="3731268"/>
              <a:ext cx="1295660" cy="438582"/>
            </a:xfrm>
            <a:prstGeom prst="rect">
              <a:avLst/>
            </a:prstGeom>
            <a:noFill/>
            <a:ln>
              <a:solidFill>
                <a:srgbClr val="000000"/>
              </a:solidFill>
            </a:ln>
          </p:spPr>
          <p:txBody>
            <a:bodyPr wrap="none" rtlCol="0">
              <a:spAutoFit/>
            </a:bodyPr>
            <a:lstStyle/>
            <a:p>
              <a:pPr algn="l" defTabSz="457200" fontAlgn="auto">
                <a:lnSpc>
                  <a:spcPct val="130000"/>
                </a:lnSpc>
                <a:spcBef>
                  <a:spcPts val="0"/>
                </a:spcBef>
                <a:spcAft>
                  <a:spcPts val="0"/>
                </a:spcAft>
              </a:pPr>
              <a:r>
                <a:rPr lang="en-US" dirty="0">
                  <a:solidFill>
                    <a:prstClr val="black"/>
                  </a:solidFill>
                  <a:latin typeface="Century Gothic"/>
                  <a:cs typeface="+mn-cs"/>
                </a:rPr>
                <a:t>g</a:t>
              </a:r>
              <a:r>
                <a:rPr lang="en-US" dirty="0" smtClean="0">
                  <a:solidFill>
                    <a:prstClr val="black"/>
                  </a:solidFill>
                  <a:latin typeface="Century Gothic"/>
                  <a:cs typeface="+mn-cs"/>
                </a:rPr>
                <a:t>ain layer</a:t>
              </a:r>
            </a:p>
          </p:txBody>
        </p:sp>
        <p:sp>
          <p:nvSpPr>
            <p:cNvPr id="20" name="TextBox 19"/>
            <p:cNvSpPr txBox="1"/>
            <p:nvPr/>
          </p:nvSpPr>
          <p:spPr>
            <a:xfrm>
              <a:off x="7464000" y="2004813"/>
              <a:ext cx="1593781" cy="438582"/>
            </a:xfrm>
            <a:prstGeom prst="rect">
              <a:avLst/>
            </a:prstGeom>
            <a:noFill/>
            <a:ln>
              <a:solidFill>
                <a:srgbClr val="000000"/>
              </a:solidFill>
            </a:ln>
          </p:spPr>
          <p:txBody>
            <a:bodyPr wrap="none" rtlCol="0">
              <a:spAutoFit/>
            </a:bodyPr>
            <a:lstStyle/>
            <a:p>
              <a:pPr algn="l" defTabSz="457200" fontAlgn="auto">
                <a:lnSpc>
                  <a:spcPct val="130000"/>
                </a:lnSpc>
                <a:spcBef>
                  <a:spcPts val="0"/>
                </a:spcBef>
                <a:spcAft>
                  <a:spcPts val="0"/>
                </a:spcAft>
              </a:pPr>
              <a:r>
                <a:rPr lang="en-US" dirty="0" smtClean="0">
                  <a:solidFill>
                    <a:prstClr val="black"/>
                  </a:solidFill>
                  <a:latin typeface="Century Gothic"/>
                  <a:cs typeface="+mn-cs"/>
                </a:rPr>
                <a:t>AC coupling</a:t>
              </a:r>
            </a:p>
          </p:txBody>
        </p:sp>
        <p:cxnSp>
          <p:nvCxnSpPr>
            <p:cNvPr id="21" name="Straight Arrow Connector 20"/>
            <p:cNvCxnSpPr>
              <a:stCxn id="20" idx="1"/>
            </p:cNvCxnSpPr>
            <p:nvPr/>
          </p:nvCxnSpPr>
          <p:spPr>
            <a:xfrm flipH="1">
              <a:off x="6902101" y="2224104"/>
              <a:ext cx="561899" cy="657873"/>
            </a:xfrm>
            <a:prstGeom prst="straightConnector1">
              <a:avLst/>
            </a:prstGeom>
            <a:noFill/>
            <a:ln w="25400" cap="flat" cmpd="sng" algn="ctr">
              <a:solidFill>
                <a:srgbClr val="000000"/>
              </a:solidFill>
              <a:prstDash val="solid"/>
              <a:tailEnd type="arrow"/>
            </a:ln>
            <a:effectLst/>
          </p:spPr>
        </p:cxnSp>
        <p:cxnSp>
          <p:nvCxnSpPr>
            <p:cNvPr id="23" name="Straight Arrow Connector 22"/>
            <p:cNvCxnSpPr>
              <a:stCxn id="19" idx="1"/>
              <a:endCxn id="14" idx="3"/>
            </p:cNvCxnSpPr>
            <p:nvPr/>
          </p:nvCxnSpPr>
          <p:spPr>
            <a:xfrm flipH="1" flipV="1">
              <a:off x="7120196" y="3283285"/>
              <a:ext cx="478958" cy="667274"/>
            </a:xfrm>
            <a:prstGeom prst="straightConnector1">
              <a:avLst/>
            </a:prstGeom>
            <a:noFill/>
            <a:ln w="25400" cap="flat" cmpd="sng" algn="ctr">
              <a:solidFill>
                <a:srgbClr val="000000"/>
              </a:solidFill>
              <a:prstDash val="solid"/>
              <a:tailEnd type="arrow"/>
            </a:ln>
            <a:effectLst/>
          </p:spPr>
        </p:cxnSp>
        <p:sp>
          <p:nvSpPr>
            <p:cNvPr id="24" name="Rectangle 23"/>
            <p:cNvSpPr/>
            <p:nvPr/>
          </p:nvSpPr>
          <p:spPr>
            <a:xfrm>
              <a:off x="1397171" y="3036385"/>
              <a:ext cx="5724549" cy="169850"/>
            </a:xfrm>
            <a:prstGeom prst="rect">
              <a:avLst/>
            </a:prstGeom>
            <a:solidFill>
              <a:srgbClr val="3366FF"/>
            </a:solidFill>
            <a:ln w="12700" cap="flat" cmpd="sng" algn="ctr">
              <a:noFill/>
              <a:prstDash val="solid"/>
            </a:ln>
            <a:effectLst>
              <a:innerShdw blurRad="190500" dist="63500" dir="5400000">
                <a:srgbClr val="FFFFFF">
                  <a:alpha val="65000"/>
                </a:srgbClr>
              </a:innerShdw>
            </a:effectLst>
            <a:scene3d>
              <a:camera prst="orthographicFront">
                <a:rot lat="0" lon="0" rev="0"/>
              </a:camera>
              <a:lightRig rig="twoPt" dir="r">
                <a:rot lat="0" lon="0" rev="6000000"/>
              </a:lightRig>
            </a:scene3d>
            <a:sp3d prstMaterial="matte">
              <a:bevelT w="0" h="0" prst="relaxedInset"/>
            </a:sp3d>
          </p:spPr>
          <p:txBody>
            <a:bodyPr rtlCol="0"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entury Gothic"/>
                <a:ea typeface="+mn-ea"/>
                <a:cs typeface="+mn-cs"/>
              </a:endParaRPr>
            </a:p>
          </p:txBody>
        </p:sp>
        <p:sp>
          <p:nvSpPr>
            <p:cNvPr id="25" name="TextBox 24"/>
            <p:cNvSpPr txBox="1"/>
            <p:nvPr/>
          </p:nvSpPr>
          <p:spPr>
            <a:xfrm>
              <a:off x="7351610" y="2635752"/>
              <a:ext cx="1770737" cy="438582"/>
            </a:xfrm>
            <a:prstGeom prst="rect">
              <a:avLst/>
            </a:prstGeom>
            <a:noFill/>
            <a:ln>
              <a:solidFill>
                <a:srgbClr val="000000"/>
              </a:solidFill>
            </a:ln>
          </p:spPr>
          <p:txBody>
            <a:bodyPr wrap="none" rtlCol="0">
              <a:spAutoFit/>
            </a:bodyPr>
            <a:lstStyle/>
            <a:p>
              <a:pPr algn="l" defTabSz="457200" fontAlgn="auto">
                <a:lnSpc>
                  <a:spcPct val="130000"/>
                </a:lnSpc>
                <a:spcBef>
                  <a:spcPts val="0"/>
                </a:spcBef>
                <a:spcAft>
                  <a:spcPts val="0"/>
                </a:spcAft>
              </a:pPr>
              <a:r>
                <a:rPr lang="en-US" dirty="0">
                  <a:solidFill>
                    <a:prstClr val="black"/>
                  </a:solidFill>
                  <a:latin typeface="Century Gothic"/>
                  <a:cs typeface="+mn-cs"/>
                </a:rPr>
                <a:t>n</a:t>
              </a:r>
              <a:r>
                <a:rPr lang="en-US" dirty="0" smtClean="0">
                  <a:solidFill>
                    <a:prstClr val="black"/>
                  </a:solidFill>
                  <a:latin typeface="Century Gothic"/>
                  <a:cs typeface="+mn-cs"/>
                </a:rPr>
                <a:t>++ electrode</a:t>
              </a:r>
            </a:p>
          </p:txBody>
        </p:sp>
        <p:cxnSp>
          <p:nvCxnSpPr>
            <p:cNvPr id="26" name="Straight Arrow Connector 25"/>
            <p:cNvCxnSpPr>
              <a:stCxn id="25" idx="2"/>
            </p:cNvCxnSpPr>
            <p:nvPr/>
          </p:nvCxnSpPr>
          <p:spPr>
            <a:xfrm flipH="1">
              <a:off x="7087918" y="3074334"/>
              <a:ext cx="1149061" cy="33990"/>
            </a:xfrm>
            <a:prstGeom prst="straightConnector1">
              <a:avLst/>
            </a:prstGeom>
            <a:noFill/>
            <a:ln w="25400" cap="flat" cmpd="sng" algn="ctr">
              <a:solidFill>
                <a:srgbClr val="000000"/>
              </a:solidFill>
              <a:prstDash val="solid"/>
              <a:tailEnd type="arrow"/>
            </a:ln>
            <a:effectLst/>
          </p:spPr>
        </p:cxnSp>
        <p:grpSp>
          <p:nvGrpSpPr>
            <p:cNvPr id="27" name="Group 864"/>
            <p:cNvGrpSpPr>
              <a:grpSpLocks/>
            </p:cNvGrpSpPr>
            <p:nvPr/>
          </p:nvGrpSpPr>
          <p:grpSpPr bwMode="auto">
            <a:xfrm>
              <a:off x="622060" y="1930645"/>
              <a:ext cx="4865688" cy="1684340"/>
              <a:chOff x="-646" y="1697"/>
              <a:chExt cx="3065" cy="1061"/>
            </a:xfrm>
          </p:grpSpPr>
          <p:grpSp>
            <p:nvGrpSpPr>
              <p:cNvPr id="28" name="Group 60"/>
              <p:cNvGrpSpPr>
                <a:grpSpLocks/>
              </p:cNvGrpSpPr>
              <p:nvPr/>
            </p:nvGrpSpPr>
            <p:grpSpPr bwMode="auto">
              <a:xfrm>
                <a:off x="-646" y="1697"/>
                <a:ext cx="3065" cy="1061"/>
                <a:chOff x="967" y="3426"/>
                <a:chExt cx="3065" cy="1061"/>
              </a:xfrm>
            </p:grpSpPr>
            <p:sp>
              <p:nvSpPr>
                <p:cNvPr id="30" name="Line 55"/>
                <p:cNvSpPr>
                  <a:spLocks noChangeShapeType="1"/>
                </p:cNvSpPr>
                <p:nvPr/>
              </p:nvSpPr>
              <p:spPr bwMode="auto">
                <a:xfrm>
                  <a:off x="3268" y="3658"/>
                  <a:ext cx="764" cy="0"/>
                </a:xfrm>
                <a:prstGeom prst="line">
                  <a:avLst/>
                </a:prstGeom>
                <a:noFill/>
                <a:ln w="19050">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0" marR="0" lvl="0" indent="0" algn="l"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entury Gothic"/>
                    <a:cs typeface="+mn-cs"/>
                  </a:endParaRPr>
                </a:p>
              </p:txBody>
            </p:sp>
            <p:sp>
              <p:nvSpPr>
                <p:cNvPr id="31" name="AutoShape 56"/>
                <p:cNvSpPr>
                  <a:spLocks noChangeArrowheads="1"/>
                </p:cNvSpPr>
                <p:nvPr/>
              </p:nvSpPr>
              <p:spPr bwMode="auto">
                <a:xfrm rot="5400000">
                  <a:off x="3526" y="3496"/>
                  <a:ext cx="461" cy="322"/>
                </a:xfrm>
                <a:prstGeom prst="triangle">
                  <a:avLst>
                    <a:gd name="adj" fmla="val 50000"/>
                  </a:avLst>
                </a:prstGeom>
                <a:solidFill>
                  <a:sysClr val="window" lastClr="FFFFFF"/>
                </a:solidFill>
                <a:ln w="19050">
                  <a:solidFill>
                    <a:sysClr val="windowText" lastClr="00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vert="eaVert" wrap="none" anchor="ctr"/>
                <a:lstStyle/>
                <a:p>
                  <a:pPr marL="0" marR="0" lvl="0" indent="0" algn="l"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entury Gothic"/>
                    <a:cs typeface="+mn-cs"/>
                  </a:endParaRPr>
                </a:p>
              </p:txBody>
            </p:sp>
            <p:sp>
              <p:nvSpPr>
                <p:cNvPr id="32" name="Line 55"/>
                <p:cNvSpPr>
                  <a:spLocks noChangeShapeType="1"/>
                </p:cNvSpPr>
                <p:nvPr/>
              </p:nvSpPr>
              <p:spPr bwMode="auto">
                <a:xfrm flipH="1">
                  <a:off x="3268" y="3658"/>
                  <a:ext cx="0" cy="328"/>
                </a:xfrm>
                <a:prstGeom prst="line">
                  <a:avLst/>
                </a:prstGeom>
                <a:noFill/>
                <a:ln w="19050">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0" marR="0" lvl="0" indent="0" algn="l"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entury Gothic"/>
                    <a:cs typeface="+mn-cs"/>
                  </a:endParaRPr>
                </a:p>
              </p:txBody>
            </p:sp>
            <p:sp>
              <p:nvSpPr>
                <p:cNvPr id="33" name="Line 55"/>
                <p:cNvSpPr>
                  <a:spLocks noChangeShapeType="1"/>
                </p:cNvSpPr>
                <p:nvPr/>
              </p:nvSpPr>
              <p:spPr bwMode="auto">
                <a:xfrm>
                  <a:off x="967" y="4159"/>
                  <a:ext cx="488" cy="0"/>
                </a:xfrm>
                <a:prstGeom prst="line">
                  <a:avLst/>
                </a:prstGeom>
                <a:noFill/>
                <a:ln w="19050">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0" marR="0" lvl="0" indent="0" algn="l"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entury Gothic"/>
                    <a:cs typeface="+mn-cs"/>
                  </a:endParaRPr>
                </a:p>
              </p:txBody>
            </p:sp>
            <p:sp>
              <p:nvSpPr>
                <p:cNvPr id="34" name="Line 55"/>
                <p:cNvSpPr>
                  <a:spLocks noChangeShapeType="1"/>
                </p:cNvSpPr>
                <p:nvPr/>
              </p:nvSpPr>
              <p:spPr bwMode="auto">
                <a:xfrm flipH="1">
                  <a:off x="976" y="4159"/>
                  <a:ext cx="0" cy="328"/>
                </a:xfrm>
                <a:prstGeom prst="line">
                  <a:avLst/>
                </a:prstGeom>
                <a:noFill/>
                <a:ln w="19050">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0" marR="0" lvl="0" indent="0" algn="l"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entury Gothic"/>
                    <a:cs typeface="+mn-cs"/>
                  </a:endParaRPr>
                </a:p>
              </p:txBody>
            </p:sp>
          </p:grpSp>
          <p:sp>
            <p:nvSpPr>
              <p:cNvPr id="29" name="Freeform 863"/>
              <p:cNvSpPr>
                <a:spLocks/>
              </p:cNvSpPr>
              <p:nvPr/>
            </p:nvSpPr>
            <p:spPr bwMode="auto">
              <a:xfrm>
                <a:off x="1843" y="1699"/>
                <a:ext cx="576" cy="461"/>
              </a:xfrm>
              <a:custGeom>
                <a:avLst/>
                <a:gdLst>
                  <a:gd name="T0" fmla="*/ 0 w 576"/>
                  <a:gd name="T1" fmla="*/ 231 h 461"/>
                  <a:gd name="T2" fmla="*/ 115 w 576"/>
                  <a:gd name="T3" fmla="*/ 461 h 461"/>
                  <a:gd name="T4" fmla="*/ 576 w 576"/>
                  <a:gd name="T5" fmla="*/ 231 h 461"/>
                  <a:gd name="T6" fmla="*/ 115 w 576"/>
                  <a:gd name="T7" fmla="*/ 0 h 461"/>
                  <a:gd name="T8" fmla="*/ 0 w 576"/>
                  <a:gd name="T9" fmla="*/ 231 h 461"/>
                </a:gdLst>
                <a:ahLst/>
                <a:cxnLst>
                  <a:cxn ang="0">
                    <a:pos x="T0" y="T1"/>
                  </a:cxn>
                  <a:cxn ang="0">
                    <a:pos x="T2" y="T3"/>
                  </a:cxn>
                  <a:cxn ang="0">
                    <a:pos x="T4" y="T5"/>
                  </a:cxn>
                  <a:cxn ang="0">
                    <a:pos x="T6" y="T7"/>
                  </a:cxn>
                  <a:cxn ang="0">
                    <a:pos x="T8" y="T9"/>
                  </a:cxn>
                </a:cxnLst>
                <a:rect l="0" t="0" r="r" b="b"/>
                <a:pathLst>
                  <a:path w="576" h="461">
                    <a:moveTo>
                      <a:pt x="0" y="231"/>
                    </a:moveTo>
                    <a:lnTo>
                      <a:pt x="115" y="461"/>
                    </a:lnTo>
                    <a:lnTo>
                      <a:pt x="576" y="231"/>
                    </a:lnTo>
                    <a:lnTo>
                      <a:pt x="115" y="0"/>
                    </a:lnTo>
                    <a:lnTo>
                      <a:pt x="0" y="231"/>
                    </a:lnTo>
                    <a:close/>
                  </a:path>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flat" cmpd="sng">
                    <a:solidFill>
                      <a:schemeClr val="tx1"/>
                    </a:solidFill>
                    <a:prstDash val="solid"/>
                    <a:round/>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pPr marL="0" marR="0" lvl="0" indent="0" algn="l"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entury Gothic"/>
                  <a:cs typeface="+mn-cs"/>
                </a:endParaRPr>
              </a:p>
            </p:txBody>
          </p:sp>
        </p:grpSp>
        <p:grpSp>
          <p:nvGrpSpPr>
            <p:cNvPr id="35" name="Group 346"/>
            <p:cNvGrpSpPr>
              <a:grpSpLocks/>
            </p:cNvGrpSpPr>
            <p:nvPr/>
          </p:nvGrpSpPr>
          <p:grpSpPr bwMode="auto">
            <a:xfrm>
              <a:off x="2113790" y="3093034"/>
              <a:ext cx="549276" cy="1216025"/>
              <a:chOff x="5012" y="1930"/>
              <a:chExt cx="346" cy="766"/>
            </a:xfrm>
          </p:grpSpPr>
          <p:grpSp>
            <p:nvGrpSpPr>
              <p:cNvPr id="36" name="Group 135"/>
              <p:cNvGrpSpPr>
                <a:grpSpLocks/>
              </p:cNvGrpSpPr>
              <p:nvPr/>
            </p:nvGrpSpPr>
            <p:grpSpPr bwMode="auto">
              <a:xfrm>
                <a:off x="5012" y="1930"/>
                <a:ext cx="346" cy="766"/>
                <a:chOff x="2707" y="2736"/>
                <a:chExt cx="346" cy="766"/>
              </a:xfrm>
            </p:grpSpPr>
            <p:sp>
              <p:nvSpPr>
                <p:cNvPr id="38" name="Line 136"/>
                <p:cNvSpPr>
                  <a:spLocks noChangeShapeType="1"/>
                </p:cNvSpPr>
                <p:nvPr/>
              </p:nvSpPr>
              <p:spPr bwMode="auto">
                <a:xfrm>
                  <a:off x="2707" y="2966"/>
                  <a:ext cx="346" cy="0"/>
                </a:xfrm>
                <a:prstGeom prst="line">
                  <a:avLst/>
                </a:prstGeom>
                <a:noFill/>
                <a:ln w="19050">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0" marR="0" lvl="0" indent="0" algn="l"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entury Gothic"/>
                    <a:cs typeface="+mn-cs"/>
                  </a:endParaRPr>
                </a:p>
              </p:txBody>
            </p:sp>
            <p:sp>
              <p:nvSpPr>
                <p:cNvPr id="39" name="Line 137"/>
                <p:cNvSpPr>
                  <a:spLocks noChangeShapeType="1"/>
                </p:cNvSpPr>
                <p:nvPr/>
              </p:nvSpPr>
              <p:spPr bwMode="auto">
                <a:xfrm>
                  <a:off x="2880" y="2736"/>
                  <a:ext cx="0" cy="230"/>
                </a:xfrm>
                <a:prstGeom prst="line">
                  <a:avLst/>
                </a:prstGeom>
                <a:noFill/>
                <a:ln w="19050">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0" marR="0" lvl="0" indent="0" algn="l"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entury Gothic"/>
                    <a:cs typeface="+mn-cs"/>
                  </a:endParaRPr>
                </a:p>
              </p:txBody>
            </p:sp>
            <p:sp>
              <p:nvSpPr>
                <p:cNvPr id="40" name="Line 138"/>
                <p:cNvSpPr>
                  <a:spLocks noChangeShapeType="1"/>
                </p:cNvSpPr>
                <p:nvPr/>
              </p:nvSpPr>
              <p:spPr bwMode="auto">
                <a:xfrm flipH="1">
                  <a:off x="2880" y="3024"/>
                  <a:ext cx="0" cy="478"/>
                </a:xfrm>
                <a:prstGeom prst="line">
                  <a:avLst/>
                </a:prstGeom>
                <a:noFill/>
                <a:ln w="19050">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0" marR="0" lvl="0" indent="0" algn="l"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entury Gothic"/>
                    <a:cs typeface="+mn-cs"/>
                  </a:endParaRPr>
                </a:p>
              </p:txBody>
            </p:sp>
            <p:sp>
              <p:nvSpPr>
                <p:cNvPr id="41" name="Line 139"/>
                <p:cNvSpPr>
                  <a:spLocks noChangeShapeType="1"/>
                </p:cNvSpPr>
                <p:nvPr/>
              </p:nvSpPr>
              <p:spPr bwMode="auto">
                <a:xfrm>
                  <a:off x="2707" y="3024"/>
                  <a:ext cx="346" cy="0"/>
                </a:xfrm>
                <a:prstGeom prst="line">
                  <a:avLst/>
                </a:prstGeom>
                <a:noFill/>
                <a:ln w="19050">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0" marR="0" lvl="0" indent="0" algn="l"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entury Gothic"/>
                    <a:cs typeface="+mn-cs"/>
                  </a:endParaRPr>
                </a:p>
              </p:txBody>
            </p:sp>
          </p:grpSp>
          <p:sp>
            <p:nvSpPr>
              <p:cNvPr id="37" name="Freeform 345"/>
              <p:cNvSpPr>
                <a:spLocks/>
              </p:cNvSpPr>
              <p:nvPr/>
            </p:nvSpPr>
            <p:spPr bwMode="auto">
              <a:xfrm>
                <a:off x="5069" y="1930"/>
                <a:ext cx="230" cy="576"/>
              </a:xfrm>
              <a:custGeom>
                <a:avLst/>
                <a:gdLst>
                  <a:gd name="T0" fmla="*/ 115 w 230"/>
                  <a:gd name="T1" fmla="*/ 0 h 576"/>
                  <a:gd name="T2" fmla="*/ 0 w 230"/>
                  <a:gd name="T3" fmla="*/ 230 h 576"/>
                  <a:gd name="T4" fmla="*/ 115 w 230"/>
                  <a:gd name="T5" fmla="*/ 576 h 576"/>
                  <a:gd name="T6" fmla="*/ 230 w 230"/>
                  <a:gd name="T7" fmla="*/ 230 h 576"/>
                  <a:gd name="T8" fmla="*/ 115 w 230"/>
                  <a:gd name="T9" fmla="*/ 0 h 576"/>
                </a:gdLst>
                <a:ahLst/>
                <a:cxnLst>
                  <a:cxn ang="0">
                    <a:pos x="T0" y="T1"/>
                  </a:cxn>
                  <a:cxn ang="0">
                    <a:pos x="T2" y="T3"/>
                  </a:cxn>
                  <a:cxn ang="0">
                    <a:pos x="T4" y="T5"/>
                  </a:cxn>
                  <a:cxn ang="0">
                    <a:pos x="T6" y="T7"/>
                  </a:cxn>
                  <a:cxn ang="0">
                    <a:pos x="T8" y="T9"/>
                  </a:cxn>
                </a:cxnLst>
                <a:rect l="0" t="0" r="r" b="b"/>
                <a:pathLst>
                  <a:path w="230" h="576">
                    <a:moveTo>
                      <a:pt x="115" y="0"/>
                    </a:moveTo>
                    <a:lnTo>
                      <a:pt x="0" y="230"/>
                    </a:lnTo>
                    <a:lnTo>
                      <a:pt x="115" y="576"/>
                    </a:lnTo>
                    <a:lnTo>
                      <a:pt x="230" y="230"/>
                    </a:lnTo>
                    <a:lnTo>
                      <a:pt x="115" y="0"/>
                    </a:lnTo>
                    <a:close/>
                  </a:path>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flat" cmpd="sng">
                    <a:solidFill>
                      <a:schemeClr val="tx1"/>
                    </a:solidFill>
                    <a:prstDash val="solid"/>
                    <a:round/>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pPr marL="0" marR="0" lvl="0" indent="0" algn="l"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entury Gothic"/>
                  <a:cs typeface="+mn-cs"/>
                </a:endParaRPr>
              </a:p>
            </p:txBody>
          </p:sp>
        </p:grpSp>
        <p:sp>
          <p:nvSpPr>
            <p:cNvPr id="42" name="Freeform 41"/>
            <p:cNvSpPr/>
            <p:nvPr/>
          </p:nvSpPr>
          <p:spPr>
            <a:xfrm>
              <a:off x="1895582" y="1714046"/>
              <a:ext cx="1156249" cy="584900"/>
            </a:xfrm>
            <a:custGeom>
              <a:avLst/>
              <a:gdLst>
                <a:gd name="connsiteX0" fmla="*/ 0 w 1496233"/>
                <a:gd name="connsiteY0" fmla="*/ 568773 h 584900"/>
                <a:gd name="connsiteX1" fmla="*/ 339481 w 1496233"/>
                <a:gd name="connsiteY1" fmla="*/ 556199 h 584900"/>
                <a:gd name="connsiteX2" fmla="*/ 477788 w 1496233"/>
                <a:gd name="connsiteY2" fmla="*/ 304702 h 584900"/>
                <a:gd name="connsiteX3" fmla="*/ 603522 w 1496233"/>
                <a:gd name="connsiteY3" fmla="*/ 28055 h 584900"/>
                <a:gd name="connsiteX4" fmla="*/ 779550 w 1496233"/>
                <a:gd name="connsiteY4" fmla="*/ 40630 h 584900"/>
                <a:gd name="connsiteX5" fmla="*/ 905284 w 1496233"/>
                <a:gd name="connsiteY5" fmla="*/ 304702 h 584900"/>
                <a:gd name="connsiteX6" fmla="*/ 1144178 w 1496233"/>
                <a:gd name="connsiteY6" fmla="*/ 493324 h 584900"/>
                <a:gd name="connsiteX7" fmla="*/ 1496233 w 1496233"/>
                <a:gd name="connsiteY7" fmla="*/ 581348 h 584900"/>
                <a:gd name="connsiteX8" fmla="*/ 1496233 w 1496233"/>
                <a:gd name="connsiteY8" fmla="*/ 581348 h 584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96233" h="584900">
                  <a:moveTo>
                    <a:pt x="0" y="568773"/>
                  </a:moveTo>
                  <a:cubicBezTo>
                    <a:pt x="129925" y="584492"/>
                    <a:pt x="259850" y="600211"/>
                    <a:pt x="339481" y="556199"/>
                  </a:cubicBezTo>
                  <a:cubicBezTo>
                    <a:pt x="419112" y="512187"/>
                    <a:pt x="433781" y="392726"/>
                    <a:pt x="477788" y="304702"/>
                  </a:cubicBezTo>
                  <a:cubicBezTo>
                    <a:pt x="521795" y="216678"/>
                    <a:pt x="553228" y="72067"/>
                    <a:pt x="603522" y="28055"/>
                  </a:cubicBezTo>
                  <a:cubicBezTo>
                    <a:pt x="653816" y="-15957"/>
                    <a:pt x="729256" y="-5478"/>
                    <a:pt x="779550" y="40630"/>
                  </a:cubicBezTo>
                  <a:cubicBezTo>
                    <a:pt x="829844" y="86738"/>
                    <a:pt x="844513" y="229253"/>
                    <a:pt x="905284" y="304702"/>
                  </a:cubicBezTo>
                  <a:cubicBezTo>
                    <a:pt x="966055" y="380151"/>
                    <a:pt x="1045687" y="447216"/>
                    <a:pt x="1144178" y="493324"/>
                  </a:cubicBezTo>
                  <a:cubicBezTo>
                    <a:pt x="1242669" y="539432"/>
                    <a:pt x="1496233" y="581348"/>
                    <a:pt x="1496233" y="581348"/>
                  </a:cubicBezTo>
                  <a:lnTo>
                    <a:pt x="1496233" y="581348"/>
                  </a:lnTo>
                </a:path>
              </a:pathLst>
            </a:custGeom>
            <a:noFill/>
            <a:ln w="25400" cap="flat" cmpd="sng" algn="ctr">
              <a:solidFill>
                <a:sysClr val="windowText" lastClr="000000"/>
              </a:solidFill>
              <a:prstDash val="solid"/>
            </a:ln>
            <a:effectLst/>
          </p:spPr>
          <p:txBody>
            <a:bodyPr rtlCol="0"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entury Gothic"/>
                <a:ea typeface="+mn-ea"/>
                <a:cs typeface="+mn-cs"/>
              </a:endParaRPr>
            </a:p>
          </p:txBody>
        </p:sp>
        <p:sp>
          <p:nvSpPr>
            <p:cNvPr id="43" name="Oval 42"/>
            <p:cNvSpPr/>
            <p:nvPr/>
          </p:nvSpPr>
          <p:spPr>
            <a:xfrm>
              <a:off x="1499588" y="1637351"/>
              <a:ext cx="1826881" cy="1016001"/>
            </a:xfrm>
            <a:prstGeom prst="ellipse">
              <a:avLst/>
            </a:prstGeom>
            <a:noFill/>
            <a:ln w="12700" cap="flat" cmpd="sng" algn="ctr">
              <a:solidFill>
                <a:srgbClr val="800000"/>
              </a:solidFill>
              <a:prstDash val="solid"/>
            </a:ln>
            <a:effectLst>
              <a:innerShdw blurRad="190500" dist="63500" dir="5400000">
                <a:srgbClr val="FFFFFF">
                  <a:alpha val="65000"/>
                </a:srgbClr>
              </a:innerShdw>
            </a:effectLst>
            <a:scene3d>
              <a:camera prst="orthographicFront">
                <a:rot lat="0" lon="0" rev="0"/>
              </a:camera>
              <a:lightRig rig="twoPt" dir="r">
                <a:rot lat="0" lon="0" rev="6000000"/>
              </a:lightRig>
            </a:scene3d>
            <a:sp3d prstMaterial="matte">
              <a:bevelT w="0" h="0" prst="relaxedInset"/>
            </a:sp3d>
          </p:spPr>
          <p:txBody>
            <a:bodyPr rtlCol="0"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entury Gothic"/>
                <a:ea typeface="+mn-ea"/>
                <a:cs typeface="+mn-cs"/>
              </a:endParaRPr>
            </a:p>
          </p:txBody>
        </p:sp>
        <p:cxnSp>
          <p:nvCxnSpPr>
            <p:cNvPr id="44" name="Straight Arrow Connector 43"/>
            <p:cNvCxnSpPr>
              <a:stCxn id="43" idx="5"/>
            </p:cNvCxnSpPr>
            <p:nvPr/>
          </p:nvCxnSpPr>
          <p:spPr>
            <a:xfrm>
              <a:off x="3058928" y="2504562"/>
              <a:ext cx="1039998" cy="518520"/>
            </a:xfrm>
            <a:prstGeom prst="straightConnector1">
              <a:avLst/>
            </a:prstGeom>
            <a:noFill/>
            <a:ln w="25400" cap="flat" cmpd="sng" algn="ctr">
              <a:solidFill>
                <a:srgbClr val="990000"/>
              </a:solidFill>
              <a:prstDash val="solid"/>
              <a:tailEnd type="arrow"/>
            </a:ln>
            <a:effectLst/>
          </p:spPr>
        </p:cxnSp>
        <p:cxnSp>
          <p:nvCxnSpPr>
            <p:cNvPr id="45" name="Straight Arrow Connector 44"/>
            <p:cNvCxnSpPr/>
            <p:nvPr/>
          </p:nvCxnSpPr>
          <p:spPr>
            <a:xfrm>
              <a:off x="3965853" y="2562086"/>
              <a:ext cx="1272730" cy="2411938"/>
            </a:xfrm>
            <a:prstGeom prst="straightConnector1">
              <a:avLst/>
            </a:prstGeom>
            <a:noFill/>
            <a:ln w="25400" cap="flat" cmpd="sng" algn="ctr">
              <a:solidFill>
                <a:srgbClr val="000000"/>
              </a:solidFill>
              <a:prstDash val="dash"/>
              <a:tailEnd type="arrow"/>
            </a:ln>
            <a:effectLst/>
          </p:spPr>
        </p:cxnSp>
        <p:sp>
          <p:nvSpPr>
            <p:cNvPr id="46" name="TextBox 45"/>
            <p:cNvSpPr txBox="1"/>
            <p:nvPr/>
          </p:nvSpPr>
          <p:spPr>
            <a:xfrm>
              <a:off x="1225760" y="5384800"/>
              <a:ext cx="5862157" cy="732508"/>
            </a:xfrm>
            <a:prstGeom prst="rect">
              <a:avLst/>
            </a:prstGeom>
            <a:noFill/>
            <a:ln>
              <a:noFill/>
            </a:ln>
          </p:spPr>
          <p:txBody>
            <a:bodyPr wrap="square" rtlCol="0">
              <a:spAutoFit/>
            </a:bodyPr>
            <a:lstStyle/>
            <a:p>
              <a:pPr algn="l" defTabSz="457200" fontAlgn="auto">
                <a:lnSpc>
                  <a:spcPct val="130000"/>
                </a:lnSpc>
                <a:spcBef>
                  <a:spcPts val="0"/>
                </a:spcBef>
                <a:spcAft>
                  <a:spcPts val="0"/>
                </a:spcAft>
              </a:pPr>
              <a:r>
                <a:rPr lang="en-US" sz="1600" b="1" dirty="0" smtClean="0">
                  <a:solidFill>
                    <a:schemeClr val="tx2"/>
                  </a:solidFill>
                  <a:latin typeface="Arial" panose="020B0604020202020204" pitchFamily="34" charset="0"/>
                  <a:cs typeface="Arial" panose="020B0604020202020204" pitchFamily="34" charset="0"/>
                </a:rPr>
                <a:t>The AC read-out sees only a small part of the sensor</a:t>
              </a:r>
              <a:r>
                <a:rPr lang="en-US" sz="1600" dirty="0" smtClean="0">
                  <a:solidFill>
                    <a:schemeClr val="tx2"/>
                  </a:solidFill>
                  <a:latin typeface="Arial" panose="020B0604020202020204" pitchFamily="34" charset="0"/>
                  <a:cs typeface="Arial" panose="020B0604020202020204" pitchFamily="34" charset="0"/>
                </a:rPr>
                <a:t>:</a:t>
              </a:r>
            </a:p>
            <a:p>
              <a:pPr algn="l" defTabSz="457200" fontAlgn="auto">
                <a:lnSpc>
                  <a:spcPct val="130000"/>
                </a:lnSpc>
                <a:spcBef>
                  <a:spcPts val="0"/>
                </a:spcBef>
                <a:spcAft>
                  <a:spcPts val="0"/>
                </a:spcAft>
              </a:pPr>
              <a:r>
                <a:rPr lang="en-US" sz="1600" dirty="0">
                  <a:solidFill>
                    <a:schemeClr val="tx2"/>
                  </a:solidFill>
                  <a:latin typeface="Arial" panose="020B0604020202020204" pitchFamily="34" charset="0"/>
                  <a:cs typeface="Arial" panose="020B0604020202020204" pitchFamily="34" charset="0"/>
                </a:rPr>
                <a:t>	</a:t>
              </a:r>
              <a:r>
                <a:rPr lang="en-US" sz="1600" dirty="0" smtClean="0">
                  <a:solidFill>
                    <a:schemeClr val="tx2"/>
                  </a:solidFill>
                  <a:latin typeface="Arial" panose="020B0604020202020204" pitchFamily="34" charset="0"/>
                  <a:cs typeface="Arial" panose="020B0604020202020204" pitchFamily="34" charset="0"/>
                </a:rPr>
                <a:t>		 small capacitance and small leakage current.</a:t>
              </a:r>
            </a:p>
          </p:txBody>
        </p:sp>
        <p:sp>
          <p:nvSpPr>
            <p:cNvPr id="47" name="Rectangle 46"/>
            <p:cNvSpPr/>
            <p:nvPr/>
          </p:nvSpPr>
          <p:spPr>
            <a:xfrm>
              <a:off x="1383583" y="4322338"/>
              <a:ext cx="5724549" cy="169850"/>
            </a:xfrm>
            <a:prstGeom prst="rect">
              <a:avLst/>
            </a:prstGeom>
            <a:solidFill>
              <a:srgbClr val="990000"/>
            </a:solidFill>
            <a:ln w="12700" cap="flat" cmpd="sng" algn="ctr">
              <a:solidFill>
                <a:srgbClr val="800000"/>
              </a:solidFill>
              <a:prstDash val="solid"/>
            </a:ln>
            <a:effectLst>
              <a:innerShdw blurRad="190500" dist="63500" dir="5400000">
                <a:srgbClr val="FFFFFF">
                  <a:alpha val="65000"/>
                </a:srgbClr>
              </a:innerShdw>
            </a:effectLst>
            <a:scene3d>
              <a:camera prst="orthographicFront">
                <a:rot lat="0" lon="0" rev="0"/>
              </a:camera>
              <a:lightRig rig="twoPt" dir="r">
                <a:rot lat="0" lon="0" rev="6000000"/>
              </a:lightRig>
            </a:scene3d>
            <a:sp3d prstMaterial="matte">
              <a:bevelT w="0" h="0" prst="relaxedInset"/>
            </a:sp3d>
          </p:spPr>
          <p:txBody>
            <a:bodyPr rtlCol="0"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entury Gothic"/>
                <a:ea typeface="+mn-ea"/>
                <a:cs typeface="+mn-cs"/>
              </a:endParaRPr>
            </a:p>
          </p:txBody>
        </p:sp>
        <p:sp>
          <p:nvSpPr>
            <p:cNvPr id="48" name="TextBox 47"/>
            <p:cNvSpPr txBox="1"/>
            <p:nvPr/>
          </p:nvSpPr>
          <p:spPr>
            <a:xfrm>
              <a:off x="7307445" y="4754733"/>
              <a:ext cx="1787418" cy="438582"/>
            </a:xfrm>
            <a:prstGeom prst="rect">
              <a:avLst/>
            </a:prstGeom>
            <a:noFill/>
            <a:ln>
              <a:solidFill>
                <a:srgbClr val="000000"/>
              </a:solidFill>
            </a:ln>
          </p:spPr>
          <p:txBody>
            <a:bodyPr wrap="none" rtlCol="0">
              <a:spAutoFit/>
            </a:bodyPr>
            <a:lstStyle/>
            <a:p>
              <a:pPr algn="l" defTabSz="457200" fontAlgn="auto">
                <a:lnSpc>
                  <a:spcPct val="130000"/>
                </a:lnSpc>
                <a:spcBef>
                  <a:spcPts val="0"/>
                </a:spcBef>
                <a:spcAft>
                  <a:spcPts val="0"/>
                </a:spcAft>
              </a:pPr>
              <a:r>
                <a:rPr lang="en-US" dirty="0" smtClean="0">
                  <a:solidFill>
                    <a:prstClr val="black"/>
                  </a:solidFill>
                  <a:latin typeface="Century Gothic"/>
                  <a:cs typeface="+mn-cs"/>
                </a:rPr>
                <a:t>p++ electrode</a:t>
              </a:r>
            </a:p>
          </p:txBody>
        </p:sp>
        <p:cxnSp>
          <p:nvCxnSpPr>
            <p:cNvPr id="49" name="Straight Arrow Connector 48"/>
            <p:cNvCxnSpPr>
              <a:stCxn id="48" idx="1"/>
              <a:endCxn id="47" idx="3"/>
            </p:cNvCxnSpPr>
            <p:nvPr/>
          </p:nvCxnSpPr>
          <p:spPr>
            <a:xfrm flipH="1" flipV="1">
              <a:off x="7108132" y="4407263"/>
              <a:ext cx="199313" cy="566761"/>
            </a:xfrm>
            <a:prstGeom prst="straightConnector1">
              <a:avLst/>
            </a:prstGeom>
            <a:noFill/>
            <a:ln w="25400" cap="flat" cmpd="sng" algn="ctr">
              <a:solidFill>
                <a:srgbClr val="000000"/>
              </a:solidFill>
              <a:prstDash val="solid"/>
              <a:tailEnd type="arrow"/>
            </a:ln>
            <a:effectLst/>
          </p:spPr>
        </p:cxnSp>
        <p:grpSp>
          <p:nvGrpSpPr>
            <p:cNvPr id="50" name="Group 324"/>
            <p:cNvGrpSpPr>
              <a:grpSpLocks/>
            </p:cNvGrpSpPr>
            <p:nvPr/>
          </p:nvGrpSpPr>
          <p:grpSpPr bwMode="auto">
            <a:xfrm>
              <a:off x="407437" y="3364555"/>
              <a:ext cx="490538" cy="457200"/>
              <a:chOff x="2110" y="1699"/>
              <a:chExt cx="309" cy="288"/>
            </a:xfrm>
          </p:grpSpPr>
          <p:grpSp>
            <p:nvGrpSpPr>
              <p:cNvPr id="51" name="Group 126"/>
              <p:cNvGrpSpPr>
                <a:grpSpLocks/>
              </p:cNvGrpSpPr>
              <p:nvPr/>
            </p:nvGrpSpPr>
            <p:grpSpPr bwMode="auto">
              <a:xfrm>
                <a:off x="2110" y="1872"/>
                <a:ext cx="288" cy="115"/>
                <a:chOff x="1152" y="2160"/>
                <a:chExt cx="288" cy="115"/>
              </a:xfrm>
            </p:grpSpPr>
            <p:sp>
              <p:nvSpPr>
                <p:cNvPr id="53" name="Line 127"/>
                <p:cNvSpPr>
                  <a:spLocks noChangeShapeType="1"/>
                </p:cNvSpPr>
                <p:nvPr/>
              </p:nvSpPr>
              <p:spPr bwMode="auto">
                <a:xfrm>
                  <a:off x="1152" y="2160"/>
                  <a:ext cx="288" cy="0"/>
                </a:xfrm>
                <a:prstGeom prst="line">
                  <a:avLst/>
                </a:prstGeom>
                <a:noFill/>
                <a:ln w="19050">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0" marR="0" lvl="0" indent="0" algn="l"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entury Gothic"/>
                    <a:cs typeface="+mn-cs"/>
                  </a:endParaRPr>
                </a:p>
              </p:txBody>
            </p:sp>
            <p:sp>
              <p:nvSpPr>
                <p:cNvPr id="54" name="Line 128"/>
                <p:cNvSpPr>
                  <a:spLocks noChangeShapeType="1"/>
                </p:cNvSpPr>
                <p:nvPr/>
              </p:nvSpPr>
              <p:spPr bwMode="auto">
                <a:xfrm>
                  <a:off x="1210" y="2218"/>
                  <a:ext cx="172" cy="0"/>
                </a:xfrm>
                <a:prstGeom prst="line">
                  <a:avLst/>
                </a:prstGeom>
                <a:noFill/>
                <a:ln w="19050">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0" marR="0" lvl="0" indent="0" algn="l"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entury Gothic"/>
                    <a:cs typeface="+mn-cs"/>
                  </a:endParaRPr>
                </a:p>
              </p:txBody>
            </p:sp>
            <p:sp>
              <p:nvSpPr>
                <p:cNvPr id="55" name="Line 129"/>
                <p:cNvSpPr>
                  <a:spLocks noChangeShapeType="1"/>
                </p:cNvSpPr>
                <p:nvPr/>
              </p:nvSpPr>
              <p:spPr bwMode="auto">
                <a:xfrm>
                  <a:off x="1267" y="2275"/>
                  <a:ext cx="58" cy="0"/>
                </a:xfrm>
                <a:prstGeom prst="line">
                  <a:avLst/>
                </a:prstGeom>
                <a:noFill/>
                <a:ln w="19050">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0" marR="0" lvl="0" indent="0" algn="l"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entury Gothic"/>
                    <a:cs typeface="+mn-cs"/>
                  </a:endParaRPr>
                </a:p>
              </p:txBody>
            </p:sp>
          </p:grpSp>
          <p:sp>
            <p:nvSpPr>
              <p:cNvPr id="52" name="Freeform 323"/>
              <p:cNvSpPr>
                <a:spLocks/>
              </p:cNvSpPr>
              <p:nvPr/>
            </p:nvSpPr>
            <p:spPr bwMode="auto">
              <a:xfrm>
                <a:off x="2131" y="1699"/>
                <a:ext cx="288" cy="173"/>
              </a:xfrm>
              <a:custGeom>
                <a:avLst/>
                <a:gdLst>
                  <a:gd name="T0" fmla="*/ 115 w 288"/>
                  <a:gd name="T1" fmla="*/ 0 h 173"/>
                  <a:gd name="T2" fmla="*/ 0 w 288"/>
                  <a:gd name="T3" fmla="*/ 173 h 173"/>
                  <a:gd name="T4" fmla="*/ 288 w 288"/>
                  <a:gd name="T5" fmla="*/ 173 h 173"/>
                  <a:gd name="T6" fmla="*/ 115 w 288"/>
                  <a:gd name="T7" fmla="*/ 0 h 173"/>
                </a:gdLst>
                <a:ahLst/>
                <a:cxnLst>
                  <a:cxn ang="0">
                    <a:pos x="T0" y="T1"/>
                  </a:cxn>
                  <a:cxn ang="0">
                    <a:pos x="T2" y="T3"/>
                  </a:cxn>
                  <a:cxn ang="0">
                    <a:pos x="T4" y="T5"/>
                  </a:cxn>
                  <a:cxn ang="0">
                    <a:pos x="T6" y="T7"/>
                  </a:cxn>
                </a:cxnLst>
                <a:rect l="0" t="0" r="r" b="b"/>
                <a:pathLst>
                  <a:path w="288" h="173">
                    <a:moveTo>
                      <a:pt x="115" y="0"/>
                    </a:moveTo>
                    <a:lnTo>
                      <a:pt x="0" y="173"/>
                    </a:lnTo>
                    <a:lnTo>
                      <a:pt x="288" y="173"/>
                    </a:lnTo>
                    <a:lnTo>
                      <a:pt x="115" y="0"/>
                    </a:lnTo>
                    <a:close/>
                  </a:path>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flat" cmpd="sng">
                    <a:solidFill>
                      <a:schemeClr val="tx1"/>
                    </a:solidFill>
                    <a:prstDash val="solid"/>
                    <a:round/>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pPr marL="0" marR="0" lvl="0" indent="0" algn="l"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entury Gothic"/>
                  <a:cs typeface="+mn-cs"/>
                </a:endParaRPr>
              </a:p>
            </p:txBody>
          </p:sp>
        </p:grpSp>
        <p:grpSp>
          <p:nvGrpSpPr>
            <p:cNvPr id="56" name="Group 55"/>
            <p:cNvGrpSpPr/>
            <p:nvPr/>
          </p:nvGrpSpPr>
          <p:grpSpPr>
            <a:xfrm>
              <a:off x="1397171" y="3064723"/>
              <a:ext cx="5710781" cy="78877"/>
              <a:chOff x="1735494" y="2138844"/>
              <a:chExt cx="5372458" cy="191824"/>
            </a:xfrm>
          </p:grpSpPr>
          <p:grpSp>
            <p:nvGrpSpPr>
              <p:cNvPr id="57" name="Group 367"/>
              <p:cNvGrpSpPr>
                <a:grpSpLocks/>
              </p:cNvGrpSpPr>
              <p:nvPr/>
            </p:nvGrpSpPr>
            <p:grpSpPr bwMode="auto">
              <a:xfrm rot="16200000">
                <a:off x="2100619" y="1773719"/>
                <a:ext cx="184150" cy="914400"/>
                <a:chOff x="691" y="3197"/>
                <a:chExt cx="116" cy="576"/>
              </a:xfrm>
            </p:grpSpPr>
            <p:sp>
              <p:nvSpPr>
                <p:cNvPr id="73" name="Freeform 244"/>
                <p:cNvSpPr>
                  <a:spLocks/>
                </p:cNvSpPr>
                <p:nvPr/>
              </p:nvSpPr>
              <p:spPr bwMode="auto">
                <a:xfrm>
                  <a:off x="691" y="3197"/>
                  <a:ext cx="116" cy="576"/>
                </a:xfrm>
                <a:custGeom>
                  <a:avLst/>
                  <a:gdLst>
                    <a:gd name="T0" fmla="*/ 58 w 116"/>
                    <a:gd name="T1" fmla="*/ 0 h 1152"/>
                    <a:gd name="T2" fmla="*/ 58 w 116"/>
                    <a:gd name="T3" fmla="*/ 230 h 1152"/>
                    <a:gd name="T4" fmla="*/ 116 w 116"/>
                    <a:gd name="T5" fmla="*/ 288 h 1152"/>
                    <a:gd name="T6" fmla="*/ 0 w 116"/>
                    <a:gd name="T7" fmla="*/ 403 h 1152"/>
                    <a:gd name="T8" fmla="*/ 116 w 116"/>
                    <a:gd name="T9" fmla="*/ 518 h 1152"/>
                    <a:gd name="T10" fmla="*/ 0 w 116"/>
                    <a:gd name="T11" fmla="*/ 634 h 1152"/>
                    <a:gd name="T12" fmla="*/ 116 w 116"/>
                    <a:gd name="T13" fmla="*/ 749 h 1152"/>
                    <a:gd name="T14" fmla="*/ 0 w 116"/>
                    <a:gd name="T15" fmla="*/ 864 h 1152"/>
                    <a:gd name="T16" fmla="*/ 58 w 116"/>
                    <a:gd name="T17" fmla="*/ 922 h 1152"/>
                    <a:gd name="T18" fmla="*/ 58 w 116"/>
                    <a:gd name="T19" fmla="*/ 1152 h 1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6" h="1152">
                      <a:moveTo>
                        <a:pt x="58" y="0"/>
                      </a:moveTo>
                      <a:lnTo>
                        <a:pt x="58" y="230"/>
                      </a:lnTo>
                      <a:lnTo>
                        <a:pt x="116" y="288"/>
                      </a:lnTo>
                      <a:lnTo>
                        <a:pt x="0" y="403"/>
                      </a:lnTo>
                      <a:lnTo>
                        <a:pt x="116" y="518"/>
                      </a:lnTo>
                      <a:lnTo>
                        <a:pt x="0" y="634"/>
                      </a:lnTo>
                      <a:lnTo>
                        <a:pt x="116" y="749"/>
                      </a:lnTo>
                      <a:lnTo>
                        <a:pt x="0" y="864"/>
                      </a:lnTo>
                      <a:lnTo>
                        <a:pt x="58" y="922"/>
                      </a:lnTo>
                      <a:lnTo>
                        <a:pt x="58" y="1152"/>
                      </a:lnTo>
                    </a:path>
                  </a:pathLst>
                </a:custGeom>
                <a:noFill/>
                <a:ln w="19050" cap="flat" cmpd="sng">
                  <a:solidFill>
                    <a:sysClr val="windowText" lastClr="000000"/>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0" marR="0" lvl="0" indent="0" algn="l"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entury Gothic"/>
                    <a:cs typeface="+mn-cs"/>
                  </a:endParaRPr>
                </a:p>
              </p:txBody>
            </p:sp>
            <p:sp>
              <p:nvSpPr>
                <p:cNvPr id="74" name="Freeform 366"/>
                <p:cNvSpPr>
                  <a:spLocks/>
                </p:cNvSpPr>
                <p:nvPr/>
              </p:nvSpPr>
              <p:spPr bwMode="auto">
                <a:xfrm>
                  <a:off x="691" y="3197"/>
                  <a:ext cx="115" cy="576"/>
                </a:xfrm>
                <a:custGeom>
                  <a:avLst/>
                  <a:gdLst>
                    <a:gd name="T0" fmla="*/ 58 w 115"/>
                    <a:gd name="T1" fmla="*/ 0 h 576"/>
                    <a:gd name="T2" fmla="*/ 0 w 115"/>
                    <a:gd name="T3" fmla="*/ 115 h 576"/>
                    <a:gd name="T4" fmla="*/ 58 w 115"/>
                    <a:gd name="T5" fmla="*/ 576 h 576"/>
                    <a:gd name="T6" fmla="*/ 115 w 115"/>
                    <a:gd name="T7" fmla="*/ 115 h 576"/>
                    <a:gd name="T8" fmla="*/ 58 w 115"/>
                    <a:gd name="T9" fmla="*/ 0 h 576"/>
                  </a:gdLst>
                  <a:ahLst/>
                  <a:cxnLst>
                    <a:cxn ang="0">
                      <a:pos x="T0" y="T1"/>
                    </a:cxn>
                    <a:cxn ang="0">
                      <a:pos x="T2" y="T3"/>
                    </a:cxn>
                    <a:cxn ang="0">
                      <a:pos x="T4" y="T5"/>
                    </a:cxn>
                    <a:cxn ang="0">
                      <a:pos x="T6" y="T7"/>
                    </a:cxn>
                    <a:cxn ang="0">
                      <a:pos x="T8" y="T9"/>
                    </a:cxn>
                  </a:cxnLst>
                  <a:rect l="0" t="0" r="r" b="b"/>
                  <a:pathLst>
                    <a:path w="115" h="576">
                      <a:moveTo>
                        <a:pt x="58" y="0"/>
                      </a:moveTo>
                      <a:lnTo>
                        <a:pt x="0" y="115"/>
                      </a:lnTo>
                      <a:lnTo>
                        <a:pt x="58" y="576"/>
                      </a:lnTo>
                      <a:lnTo>
                        <a:pt x="115" y="115"/>
                      </a:lnTo>
                      <a:lnTo>
                        <a:pt x="58" y="0"/>
                      </a:lnTo>
                      <a:close/>
                    </a:path>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flat" cmpd="sng">
                      <a:solidFill>
                        <a:schemeClr val="tx1"/>
                      </a:solidFill>
                      <a:prstDash val="solid"/>
                      <a:round/>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pPr marL="0" marR="0" lvl="0" indent="0" algn="l"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entury Gothic"/>
                    <a:cs typeface="+mn-cs"/>
                  </a:endParaRPr>
                </a:p>
              </p:txBody>
            </p:sp>
          </p:grpSp>
          <p:grpSp>
            <p:nvGrpSpPr>
              <p:cNvPr id="58" name="Group 367"/>
              <p:cNvGrpSpPr>
                <a:grpSpLocks/>
              </p:cNvGrpSpPr>
              <p:nvPr/>
            </p:nvGrpSpPr>
            <p:grpSpPr bwMode="auto">
              <a:xfrm rot="16200000">
                <a:off x="3007197" y="1775306"/>
                <a:ext cx="184150" cy="914400"/>
                <a:chOff x="691" y="3197"/>
                <a:chExt cx="116" cy="576"/>
              </a:xfrm>
            </p:grpSpPr>
            <p:sp>
              <p:nvSpPr>
                <p:cNvPr id="71" name="Freeform 244"/>
                <p:cNvSpPr>
                  <a:spLocks/>
                </p:cNvSpPr>
                <p:nvPr/>
              </p:nvSpPr>
              <p:spPr bwMode="auto">
                <a:xfrm>
                  <a:off x="691" y="3197"/>
                  <a:ext cx="116" cy="576"/>
                </a:xfrm>
                <a:custGeom>
                  <a:avLst/>
                  <a:gdLst>
                    <a:gd name="T0" fmla="*/ 58 w 116"/>
                    <a:gd name="T1" fmla="*/ 0 h 1152"/>
                    <a:gd name="T2" fmla="*/ 58 w 116"/>
                    <a:gd name="T3" fmla="*/ 230 h 1152"/>
                    <a:gd name="T4" fmla="*/ 116 w 116"/>
                    <a:gd name="T5" fmla="*/ 288 h 1152"/>
                    <a:gd name="T6" fmla="*/ 0 w 116"/>
                    <a:gd name="T7" fmla="*/ 403 h 1152"/>
                    <a:gd name="T8" fmla="*/ 116 w 116"/>
                    <a:gd name="T9" fmla="*/ 518 h 1152"/>
                    <a:gd name="T10" fmla="*/ 0 w 116"/>
                    <a:gd name="T11" fmla="*/ 634 h 1152"/>
                    <a:gd name="T12" fmla="*/ 116 w 116"/>
                    <a:gd name="T13" fmla="*/ 749 h 1152"/>
                    <a:gd name="T14" fmla="*/ 0 w 116"/>
                    <a:gd name="T15" fmla="*/ 864 h 1152"/>
                    <a:gd name="T16" fmla="*/ 58 w 116"/>
                    <a:gd name="T17" fmla="*/ 922 h 1152"/>
                    <a:gd name="T18" fmla="*/ 58 w 116"/>
                    <a:gd name="T19" fmla="*/ 1152 h 1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6" h="1152">
                      <a:moveTo>
                        <a:pt x="58" y="0"/>
                      </a:moveTo>
                      <a:lnTo>
                        <a:pt x="58" y="230"/>
                      </a:lnTo>
                      <a:lnTo>
                        <a:pt x="116" y="288"/>
                      </a:lnTo>
                      <a:lnTo>
                        <a:pt x="0" y="403"/>
                      </a:lnTo>
                      <a:lnTo>
                        <a:pt x="116" y="518"/>
                      </a:lnTo>
                      <a:lnTo>
                        <a:pt x="0" y="634"/>
                      </a:lnTo>
                      <a:lnTo>
                        <a:pt x="116" y="749"/>
                      </a:lnTo>
                      <a:lnTo>
                        <a:pt x="0" y="864"/>
                      </a:lnTo>
                      <a:lnTo>
                        <a:pt x="58" y="922"/>
                      </a:lnTo>
                      <a:lnTo>
                        <a:pt x="58" y="1152"/>
                      </a:lnTo>
                    </a:path>
                  </a:pathLst>
                </a:custGeom>
                <a:noFill/>
                <a:ln w="19050" cap="flat" cmpd="sng">
                  <a:solidFill>
                    <a:sysClr val="windowText" lastClr="000000"/>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0" marR="0" lvl="0" indent="0" algn="l"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entury Gothic"/>
                    <a:cs typeface="+mn-cs"/>
                  </a:endParaRPr>
                </a:p>
              </p:txBody>
            </p:sp>
            <p:sp>
              <p:nvSpPr>
                <p:cNvPr id="72" name="Freeform 366"/>
                <p:cNvSpPr>
                  <a:spLocks/>
                </p:cNvSpPr>
                <p:nvPr/>
              </p:nvSpPr>
              <p:spPr bwMode="auto">
                <a:xfrm>
                  <a:off x="691" y="3197"/>
                  <a:ext cx="115" cy="576"/>
                </a:xfrm>
                <a:custGeom>
                  <a:avLst/>
                  <a:gdLst>
                    <a:gd name="T0" fmla="*/ 58 w 115"/>
                    <a:gd name="T1" fmla="*/ 0 h 576"/>
                    <a:gd name="T2" fmla="*/ 0 w 115"/>
                    <a:gd name="T3" fmla="*/ 115 h 576"/>
                    <a:gd name="T4" fmla="*/ 58 w 115"/>
                    <a:gd name="T5" fmla="*/ 576 h 576"/>
                    <a:gd name="T6" fmla="*/ 115 w 115"/>
                    <a:gd name="T7" fmla="*/ 115 h 576"/>
                    <a:gd name="T8" fmla="*/ 58 w 115"/>
                    <a:gd name="T9" fmla="*/ 0 h 576"/>
                  </a:gdLst>
                  <a:ahLst/>
                  <a:cxnLst>
                    <a:cxn ang="0">
                      <a:pos x="T0" y="T1"/>
                    </a:cxn>
                    <a:cxn ang="0">
                      <a:pos x="T2" y="T3"/>
                    </a:cxn>
                    <a:cxn ang="0">
                      <a:pos x="T4" y="T5"/>
                    </a:cxn>
                    <a:cxn ang="0">
                      <a:pos x="T6" y="T7"/>
                    </a:cxn>
                    <a:cxn ang="0">
                      <a:pos x="T8" y="T9"/>
                    </a:cxn>
                  </a:cxnLst>
                  <a:rect l="0" t="0" r="r" b="b"/>
                  <a:pathLst>
                    <a:path w="115" h="576">
                      <a:moveTo>
                        <a:pt x="58" y="0"/>
                      </a:moveTo>
                      <a:lnTo>
                        <a:pt x="0" y="115"/>
                      </a:lnTo>
                      <a:lnTo>
                        <a:pt x="58" y="576"/>
                      </a:lnTo>
                      <a:lnTo>
                        <a:pt x="115" y="115"/>
                      </a:lnTo>
                      <a:lnTo>
                        <a:pt x="58" y="0"/>
                      </a:lnTo>
                      <a:close/>
                    </a:path>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flat" cmpd="sng">
                      <a:solidFill>
                        <a:schemeClr val="tx1"/>
                      </a:solidFill>
                      <a:prstDash val="solid"/>
                      <a:round/>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pPr marL="0" marR="0" lvl="0" indent="0" algn="l"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entury Gothic"/>
                    <a:cs typeface="+mn-cs"/>
                  </a:endParaRPr>
                </a:p>
              </p:txBody>
            </p:sp>
          </p:grpSp>
          <p:grpSp>
            <p:nvGrpSpPr>
              <p:cNvPr id="59" name="Group 367"/>
              <p:cNvGrpSpPr>
                <a:grpSpLocks/>
              </p:cNvGrpSpPr>
              <p:nvPr/>
            </p:nvGrpSpPr>
            <p:grpSpPr bwMode="auto">
              <a:xfrm rot="16200000">
                <a:off x="3913775" y="1776893"/>
                <a:ext cx="184150" cy="914400"/>
                <a:chOff x="691" y="3197"/>
                <a:chExt cx="116" cy="576"/>
              </a:xfrm>
            </p:grpSpPr>
            <p:sp>
              <p:nvSpPr>
                <p:cNvPr id="69" name="Freeform 244"/>
                <p:cNvSpPr>
                  <a:spLocks/>
                </p:cNvSpPr>
                <p:nvPr/>
              </p:nvSpPr>
              <p:spPr bwMode="auto">
                <a:xfrm>
                  <a:off x="691" y="3197"/>
                  <a:ext cx="116" cy="576"/>
                </a:xfrm>
                <a:custGeom>
                  <a:avLst/>
                  <a:gdLst>
                    <a:gd name="T0" fmla="*/ 58 w 116"/>
                    <a:gd name="T1" fmla="*/ 0 h 1152"/>
                    <a:gd name="T2" fmla="*/ 58 w 116"/>
                    <a:gd name="T3" fmla="*/ 230 h 1152"/>
                    <a:gd name="T4" fmla="*/ 116 w 116"/>
                    <a:gd name="T5" fmla="*/ 288 h 1152"/>
                    <a:gd name="T6" fmla="*/ 0 w 116"/>
                    <a:gd name="T7" fmla="*/ 403 h 1152"/>
                    <a:gd name="T8" fmla="*/ 116 w 116"/>
                    <a:gd name="T9" fmla="*/ 518 h 1152"/>
                    <a:gd name="T10" fmla="*/ 0 w 116"/>
                    <a:gd name="T11" fmla="*/ 634 h 1152"/>
                    <a:gd name="T12" fmla="*/ 116 w 116"/>
                    <a:gd name="T13" fmla="*/ 749 h 1152"/>
                    <a:gd name="T14" fmla="*/ 0 w 116"/>
                    <a:gd name="T15" fmla="*/ 864 h 1152"/>
                    <a:gd name="T16" fmla="*/ 58 w 116"/>
                    <a:gd name="T17" fmla="*/ 922 h 1152"/>
                    <a:gd name="T18" fmla="*/ 58 w 116"/>
                    <a:gd name="T19" fmla="*/ 1152 h 1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6" h="1152">
                      <a:moveTo>
                        <a:pt x="58" y="0"/>
                      </a:moveTo>
                      <a:lnTo>
                        <a:pt x="58" y="230"/>
                      </a:lnTo>
                      <a:lnTo>
                        <a:pt x="116" y="288"/>
                      </a:lnTo>
                      <a:lnTo>
                        <a:pt x="0" y="403"/>
                      </a:lnTo>
                      <a:lnTo>
                        <a:pt x="116" y="518"/>
                      </a:lnTo>
                      <a:lnTo>
                        <a:pt x="0" y="634"/>
                      </a:lnTo>
                      <a:lnTo>
                        <a:pt x="116" y="749"/>
                      </a:lnTo>
                      <a:lnTo>
                        <a:pt x="0" y="864"/>
                      </a:lnTo>
                      <a:lnTo>
                        <a:pt x="58" y="922"/>
                      </a:lnTo>
                      <a:lnTo>
                        <a:pt x="58" y="1152"/>
                      </a:lnTo>
                    </a:path>
                  </a:pathLst>
                </a:custGeom>
                <a:noFill/>
                <a:ln w="19050" cap="flat" cmpd="sng">
                  <a:solidFill>
                    <a:sysClr val="windowText" lastClr="000000"/>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0" marR="0" lvl="0" indent="0" algn="l"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entury Gothic"/>
                    <a:cs typeface="+mn-cs"/>
                  </a:endParaRPr>
                </a:p>
              </p:txBody>
            </p:sp>
            <p:sp>
              <p:nvSpPr>
                <p:cNvPr id="70" name="Freeform 366"/>
                <p:cNvSpPr>
                  <a:spLocks/>
                </p:cNvSpPr>
                <p:nvPr/>
              </p:nvSpPr>
              <p:spPr bwMode="auto">
                <a:xfrm>
                  <a:off x="691" y="3197"/>
                  <a:ext cx="115" cy="576"/>
                </a:xfrm>
                <a:custGeom>
                  <a:avLst/>
                  <a:gdLst>
                    <a:gd name="T0" fmla="*/ 58 w 115"/>
                    <a:gd name="T1" fmla="*/ 0 h 576"/>
                    <a:gd name="T2" fmla="*/ 0 w 115"/>
                    <a:gd name="T3" fmla="*/ 115 h 576"/>
                    <a:gd name="T4" fmla="*/ 58 w 115"/>
                    <a:gd name="T5" fmla="*/ 576 h 576"/>
                    <a:gd name="T6" fmla="*/ 115 w 115"/>
                    <a:gd name="T7" fmla="*/ 115 h 576"/>
                    <a:gd name="T8" fmla="*/ 58 w 115"/>
                    <a:gd name="T9" fmla="*/ 0 h 576"/>
                  </a:gdLst>
                  <a:ahLst/>
                  <a:cxnLst>
                    <a:cxn ang="0">
                      <a:pos x="T0" y="T1"/>
                    </a:cxn>
                    <a:cxn ang="0">
                      <a:pos x="T2" y="T3"/>
                    </a:cxn>
                    <a:cxn ang="0">
                      <a:pos x="T4" y="T5"/>
                    </a:cxn>
                    <a:cxn ang="0">
                      <a:pos x="T6" y="T7"/>
                    </a:cxn>
                    <a:cxn ang="0">
                      <a:pos x="T8" y="T9"/>
                    </a:cxn>
                  </a:cxnLst>
                  <a:rect l="0" t="0" r="r" b="b"/>
                  <a:pathLst>
                    <a:path w="115" h="576">
                      <a:moveTo>
                        <a:pt x="58" y="0"/>
                      </a:moveTo>
                      <a:lnTo>
                        <a:pt x="0" y="115"/>
                      </a:lnTo>
                      <a:lnTo>
                        <a:pt x="58" y="576"/>
                      </a:lnTo>
                      <a:lnTo>
                        <a:pt x="115" y="115"/>
                      </a:lnTo>
                      <a:lnTo>
                        <a:pt x="58" y="0"/>
                      </a:lnTo>
                      <a:close/>
                    </a:path>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flat" cmpd="sng">
                      <a:solidFill>
                        <a:schemeClr val="tx1"/>
                      </a:solidFill>
                      <a:prstDash val="solid"/>
                      <a:round/>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pPr marL="0" marR="0" lvl="0" indent="0" algn="l"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entury Gothic"/>
                    <a:cs typeface="+mn-cs"/>
                  </a:endParaRPr>
                </a:p>
              </p:txBody>
            </p:sp>
          </p:grpSp>
          <p:grpSp>
            <p:nvGrpSpPr>
              <p:cNvPr id="60" name="Group 367"/>
              <p:cNvGrpSpPr>
                <a:grpSpLocks/>
              </p:cNvGrpSpPr>
              <p:nvPr/>
            </p:nvGrpSpPr>
            <p:grpSpPr bwMode="auto">
              <a:xfrm rot="16200000">
                <a:off x="4795409" y="1778393"/>
                <a:ext cx="184150" cy="914400"/>
                <a:chOff x="691" y="3197"/>
                <a:chExt cx="116" cy="576"/>
              </a:xfrm>
            </p:grpSpPr>
            <p:sp>
              <p:nvSpPr>
                <p:cNvPr id="67" name="Freeform 244"/>
                <p:cNvSpPr>
                  <a:spLocks/>
                </p:cNvSpPr>
                <p:nvPr/>
              </p:nvSpPr>
              <p:spPr bwMode="auto">
                <a:xfrm>
                  <a:off x="691" y="3197"/>
                  <a:ext cx="116" cy="576"/>
                </a:xfrm>
                <a:custGeom>
                  <a:avLst/>
                  <a:gdLst>
                    <a:gd name="T0" fmla="*/ 58 w 116"/>
                    <a:gd name="T1" fmla="*/ 0 h 1152"/>
                    <a:gd name="T2" fmla="*/ 58 w 116"/>
                    <a:gd name="T3" fmla="*/ 230 h 1152"/>
                    <a:gd name="T4" fmla="*/ 116 w 116"/>
                    <a:gd name="T5" fmla="*/ 288 h 1152"/>
                    <a:gd name="T6" fmla="*/ 0 w 116"/>
                    <a:gd name="T7" fmla="*/ 403 h 1152"/>
                    <a:gd name="T8" fmla="*/ 116 w 116"/>
                    <a:gd name="T9" fmla="*/ 518 h 1152"/>
                    <a:gd name="T10" fmla="*/ 0 w 116"/>
                    <a:gd name="T11" fmla="*/ 634 h 1152"/>
                    <a:gd name="T12" fmla="*/ 116 w 116"/>
                    <a:gd name="T13" fmla="*/ 749 h 1152"/>
                    <a:gd name="T14" fmla="*/ 0 w 116"/>
                    <a:gd name="T15" fmla="*/ 864 h 1152"/>
                    <a:gd name="T16" fmla="*/ 58 w 116"/>
                    <a:gd name="T17" fmla="*/ 922 h 1152"/>
                    <a:gd name="T18" fmla="*/ 58 w 116"/>
                    <a:gd name="T19" fmla="*/ 1152 h 1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6" h="1152">
                      <a:moveTo>
                        <a:pt x="58" y="0"/>
                      </a:moveTo>
                      <a:lnTo>
                        <a:pt x="58" y="230"/>
                      </a:lnTo>
                      <a:lnTo>
                        <a:pt x="116" y="288"/>
                      </a:lnTo>
                      <a:lnTo>
                        <a:pt x="0" y="403"/>
                      </a:lnTo>
                      <a:lnTo>
                        <a:pt x="116" y="518"/>
                      </a:lnTo>
                      <a:lnTo>
                        <a:pt x="0" y="634"/>
                      </a:lnTo>
                      <a:lnTo>
                        <a:pt x="116" y="749"/>
                      </a:lnTo>
                      <a:lnTo>
                        <a:pt x="0" y="864"/>
                      </a:lnTo>
                      <a:lnTo>
                        <a:pt x="58" y="922"/>
                      </a:lnTo>
                      <a:lnTo>
                        <a:pt x="58" y="1152"/>
                      </a:lnTo>
                    </a:path>
                  </a:pathLst>
                </a:custGeom>
                <a:noFill/>
                <a:ln w="19050" cap="flat" cmpd="sng">
                  <a:solidFill>
                    <a:sysClr val="windowText" lastClr="000000"/>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0" marR="0" lvl="0" indent="0" algn="l"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entury Gothic"/>
                    <a:cs typeface="+mn-cs"/>
                  </a:endParaRPr>
                </a:p>
              </p:txBody>
            </p:sp>
            <p:sp>
              <p:nvSpPr>
                <p:cNvPr id="68" name="Freeform 366"/>
                <p:cNvSpPr>
                  <a:spLocks/>
                </p:cNvSpPr>
                <p:nvPr/>
              </p:nvSpPr>
              <p:spPr bwMode="auto">
                <a:xfrm>
                  <a:off x="691" y="3197"/>
                  <a:ext cx="115" cy="576"/>
                </a:xfrm>
                <a:custGeom>
                  <a:avLst/>
                  <a:gdLst>
                    <a:gd name="T0" fmla="*/ 58 w 115"/>
                    <a:gd name="T1" fmla="*/ 0 h 576"/>
                    <a:gd name="T2" fmla="*/ 0 w 115"/>
                    <a:gd name="T3" fmla="*/ 115 h 576"/>
                    <a:gd name="T4" fmla="*/ 58 w 115"/>
                    <a:gd name="T5" fmla="*/ 576 h 576"/>
                    <a:gd name="T6" fmla="*/ 115 w 115"/>
                    <a:gd name="T7" fmla="*/ 115 h 576"/>
                    <a:gd name="T8" fmla="*/ 58 w 115"/>
                    <a:gd name="T9" fmla="*/ 0 h 576"/>
                  </a:gdLst>
                  <a:ahLst/>
                  <a:cxnLst>
                    <a:cxn ang="0">
                      <a:pos x="T0" y="T1"/>
                    </a:cxn>
                    <a:cxn ang="0">
                      <a:pos x="T2" y="T3"/>
                    </a:cxn>
                    <a:cxn ang="0">
                      <a:pos x="T4" y="T5"/>
                    </a:cxn>
                    <a:cxn ang="0">
                      <a:pos x="T6" y="T7"/>
                    </a:cxn>
                    <a:cxn ang="0">
                      <a:pos x="T8" y="T9"/>
                    </a:cxn>
                  </a:cxnLst>
                  <a:rect l="0" t="0" r="r" b="b"/>
                  <a:pathLst>
                    <a:path w="115" h="576">
                      <a:moveTo>
                        <a:pt x="58" y="0"/>
                      </a:moveTo>
                      <a:lnTo>
                        <a:pt x="0" y="115"/>
                      </a:lnTo>
                      <a:lnTo>
                        <a:pt x="58" y="576"/>
                      </a:lnTo>
                      <a:lnTo>
                        <a:pt x="115" y="115"/>
                      </a:lnTo>
                      <a:lnTo>
                        <a:pt x="58" y="0"/>
                      </a:lnTo>
                      <a:close/>
                    </a:path>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flat" cmpd="sng">
                      <a:solidFill>
                        <a:schemeClr val="tx1"/>
                      </a:solidFill>
                      <a:prstDash val="solid"/>
                      <a:round/>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pPr marL="0" marR="0" lvl="0" indent="0" algn="l"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entury Gothic"/>
                    <a:cs typeface="+mn-cs"/>
                  </a:endParaRPr>
                </a:p>
              </p:txBody>
            </p:sp>
          </p:grpSp>
          <p:grpSp>
            <p:nvGrpSpPr>
              <p:cNvPr id="61" name="Group 367"/>
              <p:cNvGrpSpPr>
                <a:grpSpLocks/>
              </p:cNvGrpSpPr>
              <p:nvPr/>
            </p:nvGrpSpPr>
            <p:grpSpPr bwMode="auto">
              <a:xfrm rot="16200000">
                <a:off x="5677043" y="1779893"/>
                <a:ext cx="184150" cy="914400"/>
                <a:chOff x="691" y="3197"/>
                <a:chExt cx="116" cy="576"/>
              </a:xfrm>
            </p:grpSpPr>
            <p:sp>
              <p:nvSpPr>
                <p:cNvPr id="65" name="Freeform 244"/>
                <p:cNvSpPr>
                  <a:spLocks/>
                </p:cNvSpPr>
                <p:nvPr/>
              </p:nvSpPr>
              <p:spPr bwMode="auto">
                <a:xfrm>
                  <a:off x="691" y="3197"/>
                  <a:ext cx="116" cy="576"/>
                </a:xfrm>
                <a:custGeom>
                  <a:avLst/>
                  <a:gdLst>
                    <a:gd name="T0" fmla="*/ 58 w 116"/>
                    <a:gd name="T1" fmla="*/ 0 h 1152"/>
                    <a:gd name="T2" fmla="*/ 58 w 116"/>
                    <a:gd name="T3" fmla="*/ 230 h 1152"/>
                    <a:gd name="T4" fmla="*/ 116 w 116"/>
                    <a:gd name="T5" fmla="*/ 288 h 1152"/>
                    <a:gd name="T6" fmla="*/ 0 w 116"/>
                    <a:gd name="T7" fmla="*/ 403 h 1152"/>
                    <a:gd name="T8" fmla="*/ 116 w 116"/>
                    <a:gd name="T9" fmla="*/ 518 h 1152"/>
                    <a:gd name="T10" fmla="*/ 0 w 116"/>
                    <a:gd name="T11" fmla="*/ 634 h 1152"/>
                    <a:gd name="T12" fmla="*/ 116 w 116"/>
                    <a:gd name="T13" fmla="*/ 749 h 1152"/>
                    <a:gd name="T14" fmla="*/ 0 w 116"/>
                    <a:gd name="T15" fmla="*/ 864 h 1152"/>
                    <a:gd name="T16" fmla="*/ 58 w 116"/>
                    <a:gd name="T17" fmla="*/ 922 h 1152"/>
                    <a:gd name="T18" fmla="*/ 58 w 116"/>
                    <a:gd name="T19" fmla="*/ 1152 h 1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6" h="1152">
                      <a:moveTo>
                        <a:pt x="58" y="0"/>
                      </a:moveTo>
                      <a:lnTo>
                        <a:pt x="58" y="230"/>
                      </a:lnTo>
                      <a:lnTo>
                        <a:pt x="116" y="288"/>
                      </a:lnTo>
                      <a:lnTo>
                        <a:pt x="0" y="403"/>
                      </a:lnTo>
                      <a:lnTo>
                        <a:pt x="116" y="518"/>
                      </a:lnTo>
                      <a:lnTo>
                        <a:pt x="0" y="634"/>
                      </a:lnTo>
                      <a:lnTo>
                        <a:pt x="116" y="749"/>
                      </a:lnTo>
                      <a:lnTo>
                        <a:pt x="0" y="864"/>
                      </a:lnTo>
                      <a:lnTo>
                        <a:pt x="58" y="922"/>
                      </a:lnTo>
                      <a:lnTo>
                        <a:pt x="58" y="1152"/>
                      </a:lnTo>
                    </a:path>
                  </a:pathLst>
                </a:custGeom>
                <a:noFill/>
                <a:ln w="19050" cap="flat" cmpd="sng">
                  <a:solidFill>
                    <a:sysClr val="windowText" lastClr="000000"/>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0" marR="0" lvl="0" indent="0" algn="l"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entury Gothic"/>
                    <a:cs typeface="+mn-cs"/>
                  </a:endParaRPr>
                </a:p>
              </p:txBody>
            </p:sp>
            <p:sp>
              <p:nvSpPr>
                <p:cNvPr id="66" name="Freeform 366"/>
                <p:cNvSpPr>
                  <a:spLocks/>
                </p:cNvSpPr>
                <p:nvPr/>
              </p:nvSpPr>
              <p:spPr bwMode="auto">
                <a:xfrm>
                  <a:off x="691" y="3197"/>
                  <a:ext cx="115" cy="576"/>
                </a:xfrm>
                <a:custGeom>
                  <a:avLst/>
                  <a:gdLst>
                    <a:gd name="T0" fmla="*/ 58 w 115"/>
                    <a:gd name="T1" fmla="*/ 0 h 576"/>
                    <a:gd name="T2" fmla="*/ 0 w 115"/>
                    <a:gd name="T3" fmla="*/ 115 h 576"/>
                    <a:gd name="T4" fmla="*/ 58 w 115"/>
                    <a:gd name="T5" fmla="*/ 576 h 576"/>
                    <a:gd name="T6" fmla="*/ 115 w 115"/>
                    <a:gd name="T7" fmla="*/ 115 h 576"/>
                    <a:gd name="T8" fmla="*/ 58 w 115"/>
                    <a:gd name="T9" fmla="*/ 0 h 576"/>
                  </a:gdLst>
                  <a:ahLst/>
                  <a:cxnLst>
                    <a:cxn ang="0">
                      <a:pos x="T0" y="T1"/>
                    </a:cxn>
                    <a:cxn ang="0">
                      <a:pos x="T2" y="T3"/>
                    </a:cxn>
                    <a:cxn ang="0">
                      <a:pos x="T4" y="T5"/>
                    </a:cxn>
                    <a:cxn ang="0">
                      <a:pos x="T6" y="T7"/>
                    </a:cxn>
                    <a:cxn ang="0">
                      <a:pos x="T8" y="T9"/>
                    </a:cxn>
                  </a:cxnLst>
                  <a:rect l="0" t="0" r="r" b="b"/>
                  <a:pathLst>
                    <a:path w="115" h="576">
                      <a:moveTo>
                        <a:pt x="58" y="0"/>
                      </a:moveTo>
                      <a:lnTo>
                        <a:pt x="0" y="115"/>
                      </a:lnTo>
                      <a:lnTo>
                        <a:pt x="58" y="576"/>
                      </a:lnTo>
                      <a:lnTo>
                        <a:pt x="115" y="115"/>
                      </a:lnTo>
                      <a:lnTo>
                        <a:pt x="58" y="0"/>
                      </a:lnTo>
                      <a:close/>
                    </a:path>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flat" cmpd="sng">
                      <a:solidFill>
                        <a:schemeClr val="tx1"/>
                      </a:solidFill>
                      <a:prstDash val="solid"/>
                      <a:round/>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pPr marL="0" marR="0" lvl="0" indent="0" algn="l"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entury Gothic"/>
                    <a:cs typeface="+mn-cs"/>
                  </a:endParaRPr>
                </a:p>
              </p:txBody>
            </p:sp>
          </p:grpSp>
          <p:grpSp>
            <p:nvGrpSpPr>
              <p:cNvPr id="62" name="Group 367"/>
              <p:cNvGrpSpPr>
                <a:grpSpLocks/>
              </p:cNvGrpSpPr>
              <p:nvPr/>
            </p:nvGrpSpPr>
            <p:grpSpPr bwMode="auto">
              <a:xfrm rot="16200000">
                <a:off x="6558677" y="1781393"/>
                <a:ext cx="184150" cy="914400"/>
                <a:chOff x="691" y="3197"/>
                <a:chExt cx="116" cy="576"/>
              </a:xfrm>
            </p:grpSpPr>
            <p:sp>
              <p:nvSpPr>
                <p:cNvPr id="63" name="Freeform 244"/>
                <p:cNvSpPr>
                  <a:spLocks/>
                </p:cNvSpPr>
                <p:nvPr/>
              </p:nvSpPr>
              <p:spPr bwMode="auto">
                <a:xfrm>
                  <a:off x="691" y="3197"/>
                  <a:ext cx="116" cy="576"/>
                </a:xfrm>
                <a:custGeom>
                  <a:avLst/>
                  <a:gdLst>
                    <a:gd name="T0" fmla="*/ 58 w 116"/>
                    <a:gd name="T1" fmla="*/ 0 h 1152"/>
                    <a:gd name="T2" fmla="*/ 58 w 116"/>
                    <a:gd name="T3" fmla="*/ 230 h 1152"/>
                    <a:gd name="T4" fmla="*/ 116 w 116"/>
                    <a:gd name="T5" fmla="*/ 288 h 1152"/>
                    <a:gd name="T6" fmla="*/ 0 w 116"/>
                    <a:gd name="T7" fmla="*/ 403 h 1152"/>
                    <a:gd name="T8" fmla="*/ 116 w 116"/>
                    <a:gd name="T9" fmla="*/ 518 h 1152"/>
                    <a:gd name="T10" fmla="*/ 0 w 116"/>
                    <a:gd name="T11" fmla="*/ 634 h 1152"/>
                    <a:gd name="T12" fmla="*/ 116 w 116"/>
                    <a:gd name="T13" fmla="*/ 749 h 1152"/>
                    <a:gd name="T14" fmla="*/ 0 w 116"/>
                    <a:gd name="T15" fmla="*/ 864 h 1152"/>
                    <a:gd name="T16" fmla="*/ 58 w 116"/>
                    <a:gd name="T17" fmla="*/ 922 h 1152"/>
                    <a:gd name="T18" fmla="*/ 58 w 116"/>
                    <a:gd name="T19" fmla="*/ 1152 h 1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6" h="1152">
                      <a:moveTo>
                        <a:pt x="58" y="0"/>
                      </a:moveTo>
                      <a:lnTo>
                        <a:pt x="58" y="230"/>
                      </a:lnTo>
                      <a:lnTo>
                        <a:pt x="116" y="288"/>
                      </a:lnTo>
                      <a:lnTo>
                        <a:pt x="0" y="403"/>
                      </a:lnTo>
                      <a:lnTo>
                        <a:pt x="116" y="518"/>
                      </a:lnTo>
                      <a:lnTo>
                        <a:pt x="0" y="634"/>
                      </a:lnTo>
                      <a:lnTo>
                        <a:pt x="116" y="749"/>
                      </a:lnTo>
                      <a:lnTo>
                        <a:pt x="0" y="864"/>
                      </a:lnTo>
                      <a:lnTo>
                        <a:pt x="58" y="922"/>
                      </a:lnTo>
                      <a:lnTo>
                        <a:pt x="58" y="1152"/>
                      </a:lnTo>
                    </a:path>
                  </a:pathLst>
                </a:custGeom>
                <a:noFill/>
                <a:ln w="19050" cap="flat" cmpd="sng">
                  <a:solidFill>
                    <a:sysClr val="windowText" lastClr="000000"/>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0" marR="0" lvl="0" indent="0" algn="l"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entury Gothic"/>
                    <a:cs typeface="+mn-cs"/>
                  </a:endParaRPr>
                </a:p>
              </p:txBody>
            </p:sp>
            <p:sp>
              <p:nvSpPr>
                <p:cNvPr id="64" name="Freeform 366"/>
                <p:cNvSpPr>
                  <a:spLocks/>
                </p:cNvSpPr>
                <p:nvPr/>
              </p:nvSpPr>
              <p:spPr bwMode="auto">
                <a:xfrm>
                  <a:off x="691" y="3197"/>
                  <a:ext cx="115" cy="576"/>
                </a:xfrm>
                <a:custGeom>
                  <a:avLst/>
                  <a:gdLst>
                    <a:gd name="T0" fmla="*/ 58 w 115"/>
                    <a:gd name="T1" fmla="*/ 0 h 576"/>
                    <a:gd name="T2" fmla="*/ 0 w 115"/>
                    <a:gd name="T3" fmla="*/ 115 h 576"/>
                    <a:gd name="T4" fmla="*/ 58 w 115"/>
                    <a:gd name="T5" fmla="*/ 576 h 576"/>
                    <a:gd name="T6" fmla="*/ 115 w 115"/>
                    <a:gd name="T7" fmla="*/ 115 h 576"/>
                    <a:gd name="T8" fmla="*/ 58 w 115"/>
                    <a:gd name="T9" fmla="*/ 0 h 576"/>
                  </a:gdLst>
                  <a:ahLst/>
                  <a:cxnLst>
                    <a:cxn ang="0">
                      <a:pos x="T0" y="T1"/>
                    </a:cxn>
                    <a:cxn ang="0">
                      <a:pos x="T2" y="T3"/>
                    </a:cxn>
                    <a:cxn ang="0">
                      <a:pos x="T4" y="T5"/>
                    </a:cxn>
                    <a:cxn ang="0">
                      <a:pos x="T6" y="T7"/>
                    </a:cxn>
                    <a:cxn ang="0">
                      <a:pos x="T8" y="T9"/>
                    </a:cxn>
                  </a:cxnLst>
                  <a:rect l="0" t="0" r="r" b="b"/>
                  <a:pathLst>
                    <a:path w="115" h="576">
                      <a:moveTo>
                        <a:pt x="58" y="0"/>
                      </a:moveTo>
                      <a:lnTo>
                        <a:pt x="0" y="115"/>
                      </a:lnTo>
                      <a:lnTo>
                        <a:pt x="58" y="576"/>
                      </a:lnTo>
                      <a:lnTo>
                        <a:pt x="115" y="115"/>
                      </a:lnTo>
                      <a:lnTo>
                        <a:pt x="58" y="0"/>
                      </a:lnTo>
                      <a:close/>
                    </a:path>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flat" cmpd="sng">
                      <a:solidFill>
                        <a:schemeClr val="tx1"/>
                      </a:solidFill>
                      <a:prstDash val="solid"/>
                      <a:round/>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pPr marL="0" marR="0" lvl="0" indent="0" algn="l"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entury Gothic"/>
                    <a:cs typeface="+mn-cs"/>
                  </a:endParaRPr>
                </a:p>
              </p:txBody>
            </p:sp>
          </p:grpSp>
        </p:grpSp>
        <p:grpSp>
          <p:nvGrpSpPr>
            <p:cNvPr id="75" name="Group 346"/>
            <p:cNvGrpSpPr>
              <a:grpSpLocks/>
            </p:cNvGrpSpPr>
            <p:nvPr/>
          </p:nvGrpSpPr>
          <p:grpSpPr bwMode="auto">
            <a:xfrm>
              <a:off x="3051831" y="3117551"/>
              <a:ext cx="549276" cy="1216025"/>
              <a:chOff x="5012" y="1930"/>
              <a:chExt cx="346" cy="766"/>
            </a:xfrm>
          </p:grpSpPr>
          <p:grpSp>
            <p:nvGrpSpPr>
              <p:cNvPr id="76" name="Group 135"/>
              <p:cNvGrpSpPr>
                <a:grpSpLocks/>
              </p:cNvGrpSpPr>
              <p:nvPr/>
            </p:nvGrpSpPr>
            <p:grpSpPr bwMode="auto">
              <a:xfrm>
                <a:off x="5012" y="1930"/>
                <a:ext cx="346" cy="766"/>
                <a:chOff x="2707" y="2736"/>
                <a:chExt cx="346" cy="766"/>
              </a:xfrm>
            </p:grpSpPr>
            <p:sp>
              <p:nvSpPr>
                <p:cNvPr id="78" name="Line 136"/>
                <p:cNvSpPr>
                  <a:spLocks noChangeShapeType="1"/>
                </p:cNvSpPr>
                <p:nvPr/>
              </p:nvSpPr>
              <p:spPr bwMode="auto">
                <a:xfrm>
                  <a:off x="2707" y="2966"/>
                  <a:ext cx="346" cy="0"/>
                </a:xfrm>
                <a:prstGeom prst="line">
                  <a:avLst/>
                </a:prstGeom>
                <a:noFill/>
                <a:ln w="19050">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0" marR="0" lvl="0" indent="0" algn="l"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entury Gothic"/>
                    <a:cs typeface="+mn-cs"/>
                  </a:endParaRPr>
                </a:p>
              </p:txBody>
            </p:sp>
            <p:sp>
              <p:nvSpPr>
                <p:cNvPr id="79" name="Line 137"/>
                <p:cNvSpPr>
                  <a:spLocks noChangeShapeType="1"/>
                </p:cNvSpPr>
                <p:nvPr/>
              </p:nvSpPr>
              <p:spPr bwMode="auto">
                <a:xfrm>
                  <a:off x="2880" y="2736"/>
                  <a:ext cx="0" cy="230"/>
                </a:xfrm>
                <a:prstGeom prst="line">
                  <a:avLst/>
                </a:prstGeom>
                <a:noFill/>
                <a:ln w="19050">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0" marR="0" lvl="0" indent="0" algn="l"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entury Gothic"/>
                    <a:cs typeface="+mn-cs"/>
                  </a:endParaRPr>
                </a:p>
              </p:txBody>
            </p:sp>
            <p:sp>
              <p:nvSpPr>
                <p:cNvPr id="80" name="Line 138"/>
                <p:cNvSpPr>
                  <a:spLocks noChangeShapeType="1"/>
                </p:cNvSpPr>
                <p:nvPr/>
              </p:nvSpPr>
              <p:spPr bwMode="auto">
                <a:xfrm flipH="1">
                  <a:off x="2880" y="3024"/>
                  <a:ext cx="0" cy="478"/>
                </a:xfrm>
                <a:prstGeom prst="line">
                  <a:avLst/>
                </a:prstGeom>
                <a:noFill/>
                <a:ln w="19050">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0" marR="0" lvl="0" indent="0" algn="l"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entury Gothic"/>
                    <a:cs typeface="+mn-cs"/>
                  </a:endParaRPr>
                </a:p>
              </p:txBody>
            </p:sp>
            <p:sp>
              <p:nvSpPr>
                <p:cNvPr id="81" name="Line 139"/>
                <p:cNvSpPr>
                  <a:spLocks noChangeShapeType="1"/>
                </p:cNvSpPr>
                <p:nvPr/>
              </p:nvSpPr>
              <p:spPr bwMode="auto">
                <a:xfrm>
                  <a:off x="2707" y="3024"/>
                  <a:ext cx="346" cy="0"/>
                </a:xfrm>
                <a:prstGeom prst="line">
                  <a:avLst/>
                </a:prstGeom>
                <a:noFill/>
                <a:ln w="19050">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0" marR="0" lvl="0" indent="0" algn="l"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entury Gothic"/>
                    <a:cs typeface="+mn-cs"/>
                  </a:endParaRPr>
                </a:p>
              </p:txBody>
            </p:sp>
          </p:grpSp>
          <p:sp>
            <p:nvSpPr>
              <p:cNvPr id="77" name="Freeform 345"/>
              <p:cNvSpPr>
                <a:spLocks/>
              </p:cNvSpPr>
              <p:nvPr/>
            </p:nvSpPr>
            <p:spPr bwMode="auto">
              <a:xfrm>
                <a:off x="5069" y="1930"/>
                <a:ext cx="230" cy="576"/>
              </a:xfrm>
              <a:custGeom>
                <a:avLst/>
                <a:gdLst>
                  <a:gd name="T0" fmla="*/ 115 w 230"/>
                  <a:gd name="T1" fmla="*/ 0 h 576"/>
                  <a:gd name="T2" fmla="*/ 0 w 230"/>
                  <a:gd name="T3" fmla="*/ 230 h 576"/>
                  <a:gd name="T4" fmla="*/ 115 w 230"/>
                  <a:gd name="T5" fmla="*/ 576 h 576"/>
                  <a:gd name="T6" fmla="*/ 230 w 230"/>
                  <a:gd name="T7" fmla="*/ 230 h 576"/>
                  <a:gd name="T8" fmla="*/ 115 w 230"/>
                  <a:gd name="T9" fmla="*/ 0 h 576"/>
                </a:gdLst>
                <a:ahLst/>
                <a:cxnLst>
                  <a:cxn ang="0">
                    <a:pos x="T0" y="T1"/>
                  </a:cxn>
                  <a:cxn ang="0">
                    <a:pos x="T2" y="T3"/>
                  </a:cxn>
                  <a:cxn ang="0">
                    <a:pos x="T4" y="T5"/>
                  </a:cxn>
                  <a:cxn ang="0">
                    <a:pos x="T6" y="T7"/>
                  </a:cxn>
                  <a:cxn ang="0">
                    <a:pos x="T8" y="T9"/>
                  </a:cxn>
                </a:cxnLst>
                <a:rect l="0" t="0" r="r" b="b"/>
                <a:pathLst>
                  <a:path w="230" h="576">
                    <a:moveTo>
                      <a:pt x="115" y="0"/>
                    </a:moveTo>
                    <a:lnTo>
                      <a:pt x="0" y="230"/>
                    </a:lnTo>
                    <a:lnTo>
                      <a:pt x="115" y="576"/>
                    </a:lnTo>
                    <a:lnTo>
                      <a:pt x="230" y="230"/>
                    </a:lnTo>
                    <a:lnTo>
                      <a:pt x="115" y="0"/>
                    </a:lnTo>
                    <a:close/>
                  </a:path>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flat" cmpd="sng">
                    <a:solidFill>
                      <a:schemeClr val="tx1"/>
                    </a:solidFill>
                    <a:prstDash val="solid"/>
                    <a:round/>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pPr marL="0" marR="0" lvl="0" indent="0" algn="l"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entury Gothic"/>
                  <a:cs typeface="+mn-cs"/>
                </a:endParaRPr>
              </a:p>
            </p:txBody>
          </p:sp>
        </p:grpSp>
        <p:grpSp>
          <p:nvGrpSpPr>
            <p:cNvPr id="82" name="Group 346"/>
            <p:cNvGrpSpPr>
              <a:grpSpLocks/>
            </p:cNvGrpSpPr>
            <p:nvPr/>
          </p:nvGrpSpPr>
          <p:grpSpPr bwMode="auto">
            <a:xfrm>
              <a:off x="3989872" y="3142068"/>
              <a:ext cx="549276" cy="1216025"/>
              <a:chOff x="5012" y="1930"/>
              <a:chExt cx="346" cy="766"/>
            </a:xfrm>
          </p:grpSpPr>
          <p:grpSp>
            <p:nvGrpSpPr>
              <p:cNvPr id="83" name="Group 135"/>
              <p:cNvGrpSpPr>
                <a:grpSpLocks/>
              </p:cNvGrpSpPr>
              <p:nvPr/>
            </p:nvGrpSpPr>
            <p:grpSpPr bwMode="auto">
              <a:xfrm>
                <a:off x="5012" y="1930"/>
                <a:ext cx="346" cy="766"/>
                <a:chOff x="2707" y="2736"/>
                <a:chExt cx="346" cy="766"/>
              </a:xfrm>
            </p:grpSpPr>
            <p:sp>
              <p:nvSpPr>
                <p:cNvPr id="85" name="Line 136"/>
                <p:cNvSpPr>
                  <a:spLocks noChangeShapeType="1"/>
                </p:cNvSpPr>
                <p:nvPr/>
              </p:nvSpPr>
              <p:spPr bwMode="auto">
                <a:xfrm>
                  <a:off x="2707" y="2966"/>
                  <a:ext cx="346" cy="0"/>
                </a:xfrm>
                <a:prstGeom prst="line">
                  <a:avLst/>
                </a:prstGeom>
                <a:noFill/>
                <a:ln w="19050">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0" marR="0" lvl="0" indent="0" algn="l"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entury Gothic"/>
                    <a:cs typeface="+mn-cs"/>
                  </a:endParaRPr>
                </a:p>
              </p:txBody>
            </p:sp>
            <p:sp>
              <p:nvSpPr>
                <p:cNvPr id="86" name="Line 137"/>
                <p:cNvSpPr>
                  <a:spLocks noChangeShapeType="1"/>
                </p:cNvSpPr>
                <p:nvPr/>
              </p:nvSpPr>
              <p:spPr bwMode="auto">
                <a:xfrm>
                  <a:off x="2880" y="2736"/>
                  <a:ext cx="0" cy="230"/>
                </a:xfrm>
                <a:prstGeom prst="line">
                  <a:avLst/>
                </a:prstGeom>
                <a:noFill/>
                <a:ln w="19050">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0" marR="0" lvl="0" indent="0" algn="l"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entury Gothic"/>
                    <a:cs typeface="+mn-cs"/>
                  </a:endParaRPr>
                </a:p>
              </p:txBody>
            </p:sp>
            <p:sp>
              <p:nvSpPr>
                <p:cNvPr id="87" name="Line 138"/>
                <p:cNvSpPr>
                  <a:spLocks noChangeShapeType="1"/>
                </p:cNvSpPr>
                <p:nvPr/>
              </p:nvSpPr>
              <p:spPr bwMode="auto">
                <a:xfrm flipH="1">
                  <a:off x="2880" y="3024"/>
                  <a:ext cx="0" cy="478"/>
                </a:xfrm>
                <a:prstGeom prst="line">
                  <a:avLst/>
                </a:prstGeom>
                <a:noFill/>
                <a:ln w="19050">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0" marR="0" lvl="0" indent="0" algn="l"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entury Gothic"/>
                    <a:cs typeface="+mn-cs"/>
                  </a:endParaRPr>
                </a:p>
              </p:txBody>
            </p:sp>
            <p:sp>
              <p:nvSpPr>
                <p:cNvPr id="88" name="Line 139"/>
                <p:cNvSpPr>
                  <a:spLocks noChangeShapeType="1"/>
                </p:cNvSpPr>
                <p:nvPr/>
              </p:nvSpPr>
              <p:spPr bwMode="auto">
                <a:xfrm>
                  <a:off x="2707" y="3024"/>
                  <a:ext cx="346" cy="0"/>
                </a:xfrm>
                <a:prstGeom prst="line">
                  <a:avLst/>
                </a:prstGeom>
                <a:noFill/>
                <a:ln w="19050">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0" marR="0" lvl="0" indent="0" algn="l"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entury Gothic"/>
                    <a:cs typeface="+mn-cs"/>
                  </a:endParaRPr>
                </a:p>
              </p:txBody>
            </p:sp>
          </p:grpSp>
          <p:sp>
            <p:nvSpPr>
              <p:cNvPr id="84" name="Freeform 345"/>
              <p:cNvSpPr>
                <a:spLocks/>
              </p:cNvSpPr>
              <p:nvPr/>
            </p:nvSpPr>
            <p:spPr bwMode="auto">
              <a:xfrm>
                <a:off x="5069" y="1930"/>
                <a:ext cx="230" cy="576"/>
              </a:xfrm>
              <a:custGeom>
                <a:avLst/>
                <a:gdLst>
                  <a:gd name="T0" fmla="*/ 115 w 230"/>
                  <a:gd name="T1" fmla="*/ 0 h 576"/>
                  <a:gd name="T2" fmla="*/ 0 w 230"/>
                  <a:gd name="T3" fmla="*/ 230 h 576"/>
                  <a:gd name="T4" fmla="*/ 115 w 230"/>
                  <a:gd name="T5" fmla="*/ 576 h 576"/>
                  <a:gd name="T6" fmla="*/ 230 w 230"/>
                  <a:gd name="T7" fmla="*/ 230 h 576"/>
                  <a:gd name="T8" fmla="*/ 115 w 230"/>
                  <a:gd name="T9" fmla="*/ 0 h 576"/>
                </a:gdLst>
                <a:ahLst/>
                <a:cxnLst>
                  <a:cxn ang="0">
                    <a:pos x="T0" y="T1"/>
                  </a:cxn>
                  <a:cxn ang="0">
                    <a:pos x="T2" y="T3"/>
                  </a:cxn>
                  <a:cxn ang="0">
                    <a:pos x="T4" y="T5"/>
                  </a:cxn>
                  <a:cxn ang="0">
                    <a:pos x="T6" y="T7"/>
                  </a:cxn>
                  <a:cxn ang="0">
                    <a:pos x="T8" y="T9"/>
                  </a:cxn>
                </a:cxnLst>
                <a:rect l="0" t="0" r="r" b="b"/>
                <a:pathLst>
                  <a:path w="230" h="576">
                    <a:moveTo>
                      <a:pt x="115" y="0"/>
                    </a:moveTo>
                    <a:lnTo>
                      <a:pt x="0" y="230"/>
                    </a:lnTo>
                    <a:lnTo>
                      <a:pt x="115" y="576"/>
                    </a:lnTo>
                    <a:lnTo>
                      <a:pt x="230" y="230"/>
                    </a:lnTo>
                    <a:lnTo>
                      <a:pt x="115" y="0"/>
                    </a:lnTo>
                    <a:close/>
                  </a:path>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flat" cmpd="sng">
                    <a:solidFill>
                      <a:schemeClr val="tx1"/>
                    </a:solidFill>
                    <a:prstDash val="solid"/>
                    <a:round/>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pPr marL="0" marR="0" lvl="0" indent="0" algn="l"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entury Gothic"/>
                  <a:cs typeface="+mn-cs"/>
                </a:endParaRPr>
              </a:p>
            </p:txBody>
          </p:sp>
        </p:grpSp>
        <p:grpSp>
          <p:nvGrpSpPr>
            <p:cNvPr id="89" name="Group 346"/>
            <p:cNvGrpSpPr>
              <a:grpSpLocks/>
            </p:cNvGrpSpPr>
            <p:nvPr/>
          </p:nvGrpSpPr>
          <p:grpSpPr bwMode="auto">
            <a:xfrm>
              <a:off x="4916674" y="3121633"/>
              <a:ext cx="549276" cy="1216025"/>
              <a:chOff x="5012" y="1930"/>
              <a:chExt cx="346" cy="766"/>
            </a:xfrm>
          </p:grpSpPr>
          <p:grpSp>
            <p:nvGrpSpPr>
              <p:cNvPr id="90" name="Group 135"/>
              <p:cNvGrpSpPr>
                <a:grpSpLocks/>
              </p:cNvGrpSpPr>
              <p:nvPr/>
            </p:nvGrpSpPr>
            <p:grpSpPr bwMode="auto">
              <a:xfrm>
                <a:off x="5012" y="1930"/>
                <a:ext cx="346" cy="766"/>
                <a:chOff x="2707" y="2736"/>
                <a:chExt cx="346" cy="766"/>
              </a:xfrm>
            </p:grpSpPr>
            <p:sp>
              <p:nvSpPr>
                <p:cNvPr id="92" name="Line 136"/>
                <p:cNvSpPr>
                  <a:spLocks noChangeShapeType="1"/>
                </p:cNvSpPr>
                <p:nvPr/>
              </p:nvSpPr>
              <p:spPr bwMode="auto">
                <a:xfrm>
                  <a:off x="2707" y="2966"/>
                  <a:ext cx="346" cy="0"/>
                </a:xfrm>
                <a:prstGeom prst="line">
                  <a:avLst/>
                </a:prstGeom>
                <a:noFill/>
                <a:ln w="19050">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0" marR="0" lvl="0" indent="0" algn="l"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entury Gothic"/>
                    <a:cs typeface="+mn-cs"/>
                  </a:endParaRPr>
                </a:p>
              </p:txBody>
            </p:sp>
            <p:sp>
              <p:nvSpPr>
                <p:cNvPr id="93" name="Line 137"/>
                <p:cNvSpPr>
                  <a:spLocks noChangeShapeType="1"/>
                </p:cNvSpPr>
                <p:nvPr/>
              </p:nvSpPr>
              <p:spPr bwMode="auto">
                <a:xfrm>
                  <a:off x="2880" y="2736"/>
                  <a:ext cx="0" cy="230"/>
                </a:xfrm>
                <a:prstGeom prst="line">
                  <a:avLst/>
                </a:prstGeom>
                <a:noFill/>
                <a:ln w="19050">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0" marR="0" lvl="0" indent="0" algn="l"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entury Gothic"/>
                    <a:cs typeface="+mn-cs"/>
                  </a:endParaRPr>
                </a:p>
              </p:txBody>
            </p:sp>
            <p:sp>
              <p:nvSpPr>
                <p:cNvPr id="94" name="Line 138"/>
                <p:cNvSpPr>
                  <a:spLocks noChangeShapeType="1"/>
                </p:cNvSpPr>
                <p:nvPr/>
              </p:nvSpPr>
              <p:spPr bwMode="auto">
                <a:xfrm flipH="1">
                  <a:off x="2880" y="3024"/>
                  <a:ext cx="0" cy="478"/>
                </a:xfrm>
                <a:prstGeom prst="line">
                  <a:avLst/>
                </a:prstGeom>
                <a:noFill/>
                <a:ln w="19050">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0" marR="0" lvl="0" indent="0" algn="l"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entury Gothic"/>
                    <a:cs typeface="+mn-cs"/>
                  </a:endParaRPr>
                </a:p>
              </p:txBody>
            </p:sp>
            <p:sp>
              <p:nvSpPr>
                <p:cNvPr id="95" name="Line 139"/>
                <p:cNvSpPr>
                  <a:spLocks noChangeShapeType="1"/>
                </p:cNvSpPr>
                <p:nvPr/>
              </p:nvSpPr>
              <p:spPr bwMode="auto">
                <a:xfrm>
                  <a:off x="2707" y="3024"/>
                  <a:ext cx="346" cy="0"/>
                </a:xfrm>
                <a:prstGeom prst="line">
                  <a:avLst/>
                </a:prstGeom>
                <a:noFill/>
                <a:ln w="19050">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0" marR="0" lvl="0" indent="0" algn="l"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entury Gothic"/>
                    <a:cs typeface="+mn-cs"/>
                  </a:endParaRPr>
                </a:p>
              </p:txBody>
            </p:sp>
          </p:grpSp>
          <p:sp>
            <p:nvSpPr>
              <p:cNvPr id="91" name="Freeform 345"/>
              <p:cNvSpPr>
                <a:spLocks/>
              </p:cNvSpPr>
              <p:nvPr/>
            </p:nvSpPr>
            <p:spPr bwMode="auto">
              <a:xfrm>
                <a:off x="5069" y="1930"/>
                <a:ext cx="230" cy="576"/>
              </a:xfrm>
              <a:custGeom>
                <a:avLst/>
                <a:gdLst>
                  <a:gd name="T0" fmla="*/ 115 w 230"/>
                  <a:gd name="T1" fmla="*/ 0 h 576"/>
                  <a:gd name="T2" fmla="*/ 0 w 230"/>
                  <a:gd name="T3" fmla="*/ 230 h 576"/>
                  <a:gd name="T4" fmla="*/ 115 w 230"/>
                  <a:gd name="T5" fmla="*/ 576 h 576"/>
                  <a:gd name="T6" fmla="*/ 230 w 230"/>
                  <a:gd name="T7" fmla="*/ 230 h 576"/>
                  <a:gd name="T8" fmla="*/ 115 w 230"/>
                  <a:gd name="T9" fmla="*/ 0 h 576"/>
                </a:gdLst>
                <a:ahLst/>
                <a:cxnLst>
                  <a:cxn ang="0">
                    <a:pos x="T0" y="T1"/>
                  </a:cxn>
                  <a:cxn ang="0">
                    <a:pos x="T2" y="T3"/>
                  </a:cxn>
                  <a:cxn ang="0">
                    <a:pos x="T4" y="T5"/>
                  </a:cxn>
                  <a:cxn ang="0">
                    <a:pos x="T6" y="T7"/>
                  </a:cxn>
                  <a:cxn ang="0">
                    <a:pos x="T8" y="T9"/>
                  </a:cxn>
                </a:cxnLst>
                <a:rect l="0" t="0" r="r" b="b"/>
                <a:pathLst>
                  <a:path w="230" h="576">
                    <a:moveTo>
                      <a:pt x="115" y="0"/>
                    </a:moveTo>
                    <a:lnTo>
                      <a:pt x="0" y="230"/>
                    </a:lnTo>
                    <a:lnTo>
                      <a:pt x="115" y="576"/>
                    </a:lnTo>
                    <a:lnTo>
                      <a:pt x="230" y="230"/>
                    </a:lnTo>
                    <a:lnTo>
                      <a:pt x="115" y="0"/>
                    </a:lnTo>
                    <a:close/>
                  </a:path>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flat" cmpd="sng">
                    <a:solidFill>
                      <a:schemeClr val="tx1"/>
                    </a:solidFill>
                    <a:prstDash val="solid"/>
                    <a:round/>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pPr marL="0" marR="0" lvl="0" indent="0" algn="l"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entury Gothic"/>
                  <a:cs typeface="+mn-cs"/>
                </a:endParaRPr>
              </a:p>
            </p:txBody>
          </p:sp>
        </p:grpSp>
        <p:grpSp>
          <p:nvGrpSpPr>
            <p:cNvPr id="96" name="Group 346"/>
            <p:cNvGrpSpPr>
              <a:grpSpLocks/>
            </p:cNvGrpSpPr>
            <p:nvPr/>
          </p:nvGrpSpPr>
          <p:grpSpPr bwMode="auto">
            <a:xfrm>
              <a:off x="5888432" y="3123674"/>
              <a:ext cx="549276" cy="1216025"/>
              <a:chOff x="5012" y="1930"/>
              <a:chExt cx="346" cy="766"/>
            </a:xfrm>
          </p:grpSpPr>
          <p:grpSp>
            <p:nvGrpSpPr>
              <p:cNvPr id="97" name="Group 135"/>
              <p:cNvGrpSpPr>
                <a:grpSpLocks/>
              </p:cNvGrpSpPr>
              <p:nvPr/>
            </p:nvGrpSpPr>
            <p:grpSpPr bwMode="auto">
              <a:xfrm>
                <a:off x="5012" y="1930"/>
                <a:ext cx="346" cy="766"/>
                <a:chOff x="2707" y="2736"/>
                <a:chExt cx="346" cy="766"/>
              </a:xfrm>
            </p:grpSpPr>
            <p:sp>
              <p:nvSpPr>
                <p:cNvPr id="99" name="Line 136"/>
                <p:cNvSpPr>
                  <a:spLocks noChangeShapeType="1"/>
                </p:cNvSpPr>
                <p:nvPr/>
              </p:nvSpPr>
              <p:spPr bwMode="auto">
                <a:xfrm>
                  <a:off x="2707" y="2966"/>
                  <a:ext cx="346" cy="0"/>
                </a:xfrm>
                <a:prstGeom prst="line">
                  <a:avLst/>
                </a:prstGeom>
                <a:noFill/>
                <a:ln w="19050">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0" marR="0" lvl="0" indent="0" algn="l"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entury Gothic"/>
                    <a:cs typeface="+mn-cs"/>
                  </a:endParaRPr>
                </a:p>
              </p:txBody>
            </p:sp>
            <p:sp>
              <p:nvSpPr>
                <p:cNvPr id="100" name="Line 137"/>
                <p:cNvSpPr>
                  <a:spLocks noChangeShapeType="1"/>
                </p:cNvSpPr>
                <p:nvPr/>
              </p:nvSpPr>
              <p:spPr bwMode="auto">
                <a:xfrm>
                  <a:off x="2880" y="2736"/>
                  <a:ext cx="0" cy="230"/>
                </a:xfrm>
                <a:prstGeom prst="line">
                  <a:avLst/>
                </a:prstGeom>
                <a:noFill/>
                <a:ln w="19050">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0" marR="0" lvl="0" indent="0" algn="l"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entury Gothic"/>
                    <a:cs typeface="+mn-cs"/>
                  </a:endParaRPr>
                </a:p>
              </p:txBody>
            </p:sp>
            <p:sp>
              <p:nvSpPr>
                <p:cNvPr id="101" name="Line 138"/>
                <p:cNvSpPr>
                  <a:spLocks noChangeShapeType="1"/>
                </p:cNvSpPr>
                <p:nvPr/>
              </p:nvSpPr>
              <p:spPr bwMode="auto">
                <a:xfrm flipH="1">
                  <a:off x="2880" y="3024"/>
                  <a:ext cx="0" cy="478"/>
                </a:xfrm>
                <a:prstGeom prst="line">
                  <a:avLst/>
                </a:prstGeom>
                <a:noFill/>
                <a:ln w="19050">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0" marR="0" lvl="0" indent="0" algn="l"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entury Gothic"/>
                    <a:cs typeface="+mn-cs"/>
                  </a:endParaRPr>
                </a:p>
              </p:txBody>
            </p:sp>
            <p:sp>
              <p:nvSpPr>
                <p:cNvPr id="102" name="Line 139"/>
                <p:cNvSpPr>
                  <a:spLocks noChangeShapeType="1"/>
                </p:cNvSpPr>
                <p:nvPr/>
              </p:nvSpPr>
              <p:spPr bwMode="auto">
                <a:xfrm>
                  <a:off x="2707" y="3024"/>
                  <a:ext cx="346" cy="0"/>
                </a:xfrm>
                <a:prstGeom prst="line">
                  <a:avLst/>
                </a:prstGeom>
                <a:noFill/>
                <a:ln w="19050">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0" marR="0" lvl="0" indent="0" algn="l"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entury Gothic"/>
                    <a:cs typeface="+mn-cs"/>
                  </a:endParaRPr>
                </a:p>
              </p:txBody>
            </p:sp>
          </p:grpSp>
          <p:sp>
            <p:nvSpPr>
              <p:cNvPr id="98" name="Freeform 345"/>
              <p:cNvSpPr>
                <a:spLocks/>
              </p:cNvSpPr>
              <p:nvPr/>
            </p:nvSpPr>
            <p:spPr bwMode="auto">
              <a:xfrm>
                <a:off x="5069" y="1930"/>
                <a:ext cx="230" cy="576"/>
              </a:xfrm>
              <a:custGeom>
                <a:avLst/>
                <a:gdLst>
                  <a:gd name="T0" fmla="*/ 115 w 230"/>
                  <a:gd name="T1" fmla="*/ 0 h 576"/>
                  <a:gd name="T2" fmla="*/ 0 w 230"/>
                  <a:gd name="T3" fmla="*/ 230 h 576"/>
                  <a:gd name="T4" fmla="*/ 115 w 230"/>
                  <a:gd name="T5" fmla="*/ 576 h 576"/>
                  <a:gd name="T6" fmla="*/ 230 w 230"/>
                  <a:gd name="T7" fmla="*/ 230 h 576"/>
                  <a:gd name="T8" fmla="*/ 115 w 230"/>
                  <a:gd name="T9" fmla="*/ 0 h 576"/>
                </a:gdLst>
                <a:ahLst/>
                <a:cxnLst>
                  <a:cxn ang="0">
                    <a:pos x="T0" y="T1"/>
                  </a:cxn>
                  <a:cxn ang="0">
                    <a:pos x="T2" y="T3"/>
                  </a:cxn>
                  <a:cxn ang="0">
                    <a:pos x="T4" y="T5"/>
                  </a:cxn>
                  <a:cxn ang="0">
                    <a:pos x="T6" y="T7"/>
                  </a:cxn>
                  <a:cxn ang="0">
                    <a:pos x="T8" y="T9"/>
                  </a:cxn>
                </a:cxnLst>
                <a:rect l="0" t="0" r="r" b="b"/>
                <a:pathLst>
                  <a:path w="230" h="576">
                    <a:moveTo>
                      <a:pt x="115" y="0"/>
                    </a:moveTo>
                    <a:lnTo>
                      <a:pt x="0" y="230"/>
                    </a:lnTo>
                    <a:lnTo>
                      <a:pt x="115" y="576"/>
                    </a:lnTo>
                    <a:lnTo>
                      <a:pt x="230" y="230"/>
                    </a:lnTo>
                    <a:lnTo>
                      <a:pt x="115" y="0"/>
                    </a:lnTo>
                    <a:close/>
                  </a:path>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flat" cmpd="sng">
                    <a:solidFill>
                      <a:schemeClr val="tx1"/>
                    </a:solidFill>
                    <a:prstDash val="solid"/>
                    <a:round/>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pPr marL="0" marR="0" lvl="0" indent="0" algn="l"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entury Gothic"/>
                  <a:cs typeface="+mn-cs"/>
                </a:endParaRPr>
              </a:p>
            </p:txBody>
          </p:sp>
        </p:grpSp>
        <p:sp>
          <p:nvSpPr>
            <p:cNvPr id="103" name="Rectangle 102"/>
            <p:cNvSpPr/>
            <p:nvPr/>
          </p:nvSpPr>
          <p:spPr>
            <a:xfrm>
              <a:off x="3507445" y="2866077"/>
              <a:ext cx="1583638" cy="1626111"/>
            </a:xfrm>
            <a:prstGeom prst="rect">
              <a:avLst/>
            </a:prstGeom>
            <a:solidFill>
              <a:srgbClr val="CCCCCC">
                <a:alpha val="37000"/>
              </a:srgbClr>
            </a:solidFill>
            <a:ln w="12700" cap="flat" cmpd="sng" algn="ctr">
              <a:solidFill>
                <a:sysClr val="windowText" lastClr="000000">
                  <a:lumMod val="75000"/>
                  <a:lumOff val="25000"/>
                </a:sysClr>
              </a:solidFill>
              <a:prstDash val="solid"/>
            </a:ln>
            <a:effectLst>
              <a:innerShdw blurRad="190500" dist="63500" dir="5400000">
                <a:srgbClr val="FFFFFF">
                  <a:alpha val="65000"/>
                </a:srgbClr>
              </a:innerShdw>
            </a:effectLst>
            <a:scene3d>
              <a:camera prst="orthographicFront">
                <a:rot lat="0" lon="0" rev="0"/>
              </a:camera>
              <a:lightRig rig="twoPt" dir="r">
                <a:rot lat="0" lon="0" rev="6000000"/>
              </a:lightRig>
            </a:scene3d>
            <a:sp3d prstMaterial="matte">
              <a:bevelT w="0" h="0" prst="relaxedInset"/>
            </a:sp3d>
          </p:spPr>
          <p:txBody>
            <a:bodyPr rtlCol="0"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entury Gothic"/>
                <a:ea typeface="+mn-ea"/>
                <a:cs typeface="+mn-cs"/>
              </a:endParaRPr>
            </a:p>
          </p:txBody>
        </p:sp>
        <p:sp>
          <p:nvSpPr>
            <p:cNvPr id="104" name="Rectangle 103"/>
            <p:cNvSpPr/>
            <p:nvPr/>
          </p:nvSpPr>
          <p:spPr>
            <a:xfrm>
              <a:off x="396982" y="747466"/>
              <a:ext cx="3731280" cy="1052596"/>
            </a:xfrm>
            <a:prstGeom prst="rect">
              <a:avLst/>
            </a:prstGeom>
          </p:spPr>
          <p:txBody>
            <a:bodyPr wrap="square">
              <a:spAutoFit/>
            </a:bodyPr>
            <a:lstStyle/>
            <a:p>
              <a:pPr algn="l" defTabSz="457200" fontAlgn="auto">
                <a:lnSpc>
                  <a:spcPct val="130000"/>
                </a:lnSpc>
                <a:spcBef>
                  <a:spcPts val="0"/>
                </a:spcBef>
                <a:spcAft>
                  <a:spcPts val="0"/>
                </a:spcAft>
              </a:pPr>
              <a:r>
                <a:rPr lang="en-US" sz="1600" dirty="0">
                  <a:solidFill>
                    <a:prstClr val="black"/>
                  </a:solidFill>
                  <a:latin typeface="Century Gothic"/>
                  <a:cs typeface="+mn-cs"/>
                </a:rPr>
                <a:t>The signal is </a:t>
              </a:r>
              <a:r>
                <a:rPr lang="en-US" sz="1600" dirty="0" smtClean="0">
                  <a:solidFill>
                    <a:prstClr val="black"/>
                  </a:solidFill>
                  <a:latin typeface="Century Gothic"/>
                  <a:cs typeface="+mn-cs"/>
                </a:rPr>
                <a:t>“frozen” </a:t>
              </a:r>
              <a:r>
                <a:rPr lang="en-US" sz="1600" dirty="0">
                  <a:solidFill>
                    <a:prstClr val="black"/>
                  </a:solidFill>
                  <a:latin typeface="Century Gothic"/>
                  <a:cs typeface="+mn-cs"/>
                </a:rPr>
                <a:t>on the resistive sheet, and </a:t>
              </a:r>
              <a:r>
                <a:rPr lang="en-US" sz="1600" dirty="0" smtClean="0">
                  <a:solidFill>
                    <a:prstClr val="black"/>
                  </a:solidFill>
                  <a:latin typeface="Century Gothic"/>
                  <a:cs typeface="+mn-cs"/>
                </a:rPr>
                <a:t>it is </a:t>
              </a:r>
              <a:r>
                <a:rPr lang="en-US" sz="1600" dirty="0">
                  <a:solidFill>
                    <a:prstClr val="black"/>
                  </a:solidFill>
                  <a:latin typeface="Century Gothic"/>
                  <a:cs typeface="+mn-cs"/>
                </a:rPr>
                <a:t>AC coupled to </a:t>
              </a:r>
              <a:r>
                <a:rPr lang="en-US" sz="1600" dirty="0" smtClean="0">
                  <a:solidFill>
                    <a:prstClr val="black"/>
                  </a:solidFill>
                  <a:latin typeface="Century Gothic"/>
                  <a:cs typeface="+mn-cs"/>
                </a:rPr>
                <a:t>the electronics</a:t>
              </a:r>
              <a:endParaRPr lang="en-US" sz="1600" dirty="0">
                <a:solidFill>
                  <a:prstClr val="black"/>
                </a:solidFill>
                <a:latin typeface="Century Gothic"/>
                <a:cs typeface="+mn-cs"/>
              </a:endParaRPr>
            </a:p>
          </p:txBody>
        </p:sp>
        <p:cxnSp>
          <p:nvCxnSpPr>
            <p:cNvPr id="105" name="Straight Arrow Connector 104"/>
            <p:cNvCxnSpPr/>
            <p:nvPr/>
          </p:nvCxnSpPr>
          <p:spPr>
            <a:xfrm flipV="1">
              <a:off x="3601107" y="4407264"/>
              <a:ext cx="479253" cy="926736"/>
            </a:xfrm>
            <a:prstGeom prst="straightConnector1">
              <a:avLst/>
            </a:prstGeom>
            <a:noFill/>
            <a:ln w="25400" cap="flat" cmpd="sng" algn="ctr">
              <a:solidFill>
                <a:srgbClr val="990000"/>
              </a:solidFill>
              <a:prstDash val="solid"/>
              <a:tailEnd type="arrow"/>
            </a:ln>
            <a:effectLst/>
          </p:spPr>
        </p:cxnSp>
        <p:sp>
          <p:nvSpPr>
            <p:cNvPr id="106" name="Rectangle 105"/>
            <p:cNvSpPr/>
            <p:nvPr/>
          </p:nvSpPr>
          <p:spPr>
            <a:xfrm>
              <a:off x="4245380" y="837481"/>
              <a:ext cx="4757936" cy="732508"/>
            </a:xfrm>
            <a:prstGeom prst="rect">
              <a:avLst/>
            </a:prstGeom>
          </p:spPr>
          <p:txBody>
            <a:bodyPr wrap="square">
              <a:spAutoFit/>
            </a:bodyPr>
            <a:lstStyle/>
            <a:p>
              <a:pPr algn="l" defTabSz="457200" fontAlgn="auto">
                <a:lnSpc>
                  <a:spcPct val="130000"/>
                </a:lnSpc>
                <a:spcBef>
                  <a:spcPts val="0"/>
                </a:spcBef>
                <a:spcAft>
                  <a:spcPts val="0"/>
                </a:spcAft>
              </a:pPr>
              <a:r>
                <a:rPr lang="en-US" sz="1600" dirty="0" smtClean="0">
                  <a:solidFill>
                    <a:prstClr val="black"/>
                  </a:solidFill>
                  <a:latin typeface="Century Gothic"/>
                  <a:cs typeface="+mn-cs"/>
                  <a:sym typeface="Wingdings"/>
                </a:rPr>
                <a:t> </a:t>
              </a:r>
              <a:r>
                <a:rPr lang="en-US" sz="1600" dirty="0" smtClean="0">
                  <a:solidFill>
                    <a:prstClr val="black"/>
                  </a:solidFill>
                  <a:latin typeface="Century Gothic"/>
                  <a:cs typeface="+mn-cs"/>
                </a:rPr>
                <a:t>E and </a:t>
              </a:r>
              <a:r>
                <a:rPr lang="en-US" sz="1600" dirty="0" err="1" smtClean="0">
                  <a:solidFill>
                    <a:prstClr val="black"/>
                  </a:solidFill>
                  <a:latin typeface="Century Gothic"/>
                  <a:cs typeface="+mn-cs"/>
                </a:rPr>
                <a:t>E</a:t>
              </a:r>
              <a:r>
                <a:rPr lang="en-US" sz="1600" baseline="-25000" dirty="0" err="1" smtClean="0">
                  <a:solidFill>
                    <a:prstClr val="black"/>
                  </a:solidFill>
                  <a:latin typeface="Century Gothic"/>
                  <a:cs typeface="+mn-cs"/>
                </a:rPr>
                <a:t>w</a:t>
              </a:r>
              <a:r>
                <a:rPr lang="en-US" sz="1600" dirty="0" smtClean="0">
                  <a:solidFill>
                    <a:prstClr val="black"/>
                  </a:solidFill>
                  <a:latin typeface="Century Gothic"/>
                  <a:cs typeface="+mn-cs"/>
                </a:rPr>
                <a:t> fields are very regular</a:t>
              </a:r>
            </a:p>
            <a:p>
              <a:pPr algn="l" defTabSz="457200" fontAlgn="auto">
                <a:lnSpc>
                  <a:spcPct val="130000"/>
                </a:lnSpc>
                <a:spcBef>
                  <a:spcPts val="0"/>
                </a:spcBef>
                <a:spcAft>
                  <a:spcPts val="0"/>
                </a:spcAft>
              </a:pPr>
              <a:r>
                <a:rPr lang="en-US" sz="1600" dirty="0" smtClean="0">
                  <a:solidFill>
                    <a:prstClr val="black"/>
                  </a:solidFill>
                  <a:latin typeface="Century Gothic"/>
                  <a:cs typeface="+mn-cs"/>
                  <a:sym typeface="Wingdings"/>
                </a:rPr>
                <a:t></a:t>
              </a:r>
              <a:r>
                <a:rPr lang="en-US" sz="1600" dirty="0" smtClean="0">
                  <a:solidFill>
                    <a:prstClr val="black"/>
                  </a:solidFill>
                  <a:latin typeface="Century Gothic"/>
                  <a:cs typeface="+mn-cs"/>
                </a:rPr>
                <a:t>Segmentation is achieved via AC coupling</a:t>
              </a:r>
              <a:endParaRPr lang="en-US" sz="1600" dirty="0">
                <a:solidFill>
                  <a:prstClr val="black"/>
                </a:solidFill>
                <a:latin typeface="Century Gothic"/>
                <a:cs typeface="+mn-cs"/>
              </a:endParaRPr>
            </a:p>
          </p:txBody>
        </p:sp>
      </p:grpSp>
    </p:spTree>
    <p:extLst>
      <p:ext uri="{BB962C8B-B14F-4D97-AF65-F5344CB8AC3E}">
        <p14:creationId xmlns:p14="http://schemas.microsoft.com/office/powerpoint/2010/main" val="50358898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lgn="l"/>
            <a:fld id="{D42BACD5-DBBC-4041-9454-70A8D25A0F7B}" type="slidenum">
              <a:rPr lang="en-US" smtClean="0">
                <a:solidFill>
                  <a:srgbClr val="4F81BD"/>
                </a:solidFill>
              </a:rPr>
              <a:pPr algn="l"/>
              <a:t>29</a:t>
            </a:fld>
            <a:endParaRPr lang="en-US" dirty="0">
              <a:solidFill>
                <a:srgbClr val="4F81BD"/>
              </a:solidFill>
            </a:endParaRPr>
          </a:p>
        </p:txBody>
      </p:sp>
      <p:sp>
        <p:nvSpPr>
          <p:cNvPr id="3" name="Footer Placeholder 2"/>
          <p:cNvSpPr>
            <a:spLocks noGrp="1"/>
          </p:cNvSpPr>
          <p:nvPr>
            <p:ph type="ftr" sz="quarter" idx="14"/>
          </p:nvPr>
        </p:nvSpPr>
        <p:spPr/>
        <p:txBody>
          <a:bodyPr/>
          <a:lstStyle/>
          <a:p>
            <a:r>
              <a:rPr lang="en-US" smtClean="0">
                <a:solidFill>
                  <a:prstClr val="white">
                    <a:lumMod val="50000"/>
                  </a:prstClr>
                </a:solidFill>
              </a:rPr>
              <a:t>Hartmut F.-W. Sadrozinski, Ultra-Fast Silicon Detectors. CPAD</a:t>
            </a:r>
            <a:endParaRPr lang="en-US" dirty="0">
              <a:solidFill>
                <a:prstClr val="white">
                  <a:lumMod val="50000"/>
                </a:prstClr>
              </a:solidFill>
            </a:endParaRPr>
          </a:p>
        </p:txBody>
      </p:sp>
      <p:sp>
        <p:nvSpPr>
          <p:cNvPr id="5" name="Rectangle 1"/>
          <p:cNvSpPr txBox="1">
            <a:spLocks noChangeArrowheads="1"/>
          </p:cNvSpPr>
          <p:nvPr/>
        </p:nvSpPr>
        <p:spPr>
          <a:xfrm>
            <a:off x="396054" y="685800"/>
            <a:ext cx="4945999" cy="685800"/>
          </a:xfrm>
          <a:prstGeom prst="rect">
            <a:avLst/>
          </a:prstGeom>
        </p:spPr>
        <p:txBody>
          <a:bodyPr tIns="35203">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tab pos="656650" algn="l"/>
                <a:tab pos="1313299" algn="l"/>
                <a:tab pos="1969949" algn="l"/>
                <a:tab pos="2626599" algn="l"/>
                <a:tab pos="3283248" algn="l"/>
                <a:tab pos="3939898" algn="l"/>
                <a:tab pos="4596548" algn="l"/>
                <a:tab pos="5253198" algn="l"/>
                <a:tab pos="5909847" algn="l"/>
                <a:tab pos="6566497" algn="l"/>
                <a:tab pos="7223147" algn="l"/>
                <a:tab pos="7879796" algn="l"/>
                <a:tab pos="8536446" algn="l"/>
              </a:tabLst>
              <a:defRPr/>
            </a:pPr>
            <a:r>
              <a:rPr kumimoji="0" lang="en-US" sz="2000" b="1" i="0" u="none" strike="noStrike" kern="1200" cap="none" spc="0" normalizeH="0" baseline="0" noProof="0" dirty="0" smtClean="0">
                <a:ln>
                  <a:noFill/>
                </a:ln>
                <a:solidFill>
                  <a:schemeClr val="tx2"/>
                </a:solidFill>
                <a:effectLst/>
                <a:uLnTx/>
                <a:uFillTx/>
                <a:latin typeface="Arial" panose="020B0604020202020204" pitchFamily="34" charset="0"/>
                <a:cs typeface="Arial" panose="020B0604020202020204" pitchFamily="34" charset="0"/>
              </a:rPr>
              <a:t>Details of AC coupling - I</a:t>
            </a:r>
          </a:p>
        </p:txBody>
      </p:sp>
      <p:grpSp>
        <p:nvGrpSpPr>
          <p:cNvPr id="6" name="Group 5"/>
          <p:cNvGrpSpPr/>
          <p:nvPr/>
        </p:nvGrpSpPr>
        <p:grpSpPr>
          <a:xfrm>
            <a:off x="571392" y="1148184"/>
            <a:ext cx="8586960" cy="5234146"/>
            <a:chOff x="571392" y="1148184"/>
            <a:chExt cx="8586960" cy="5234146"/>
          </a:xfrm>
        </p:grpSpPr>
        <p:sp>
          <p:nvSpPr>
            <p:cNvPr id="7" name="TextBox 6"/>
            <p:cNvSpPr txBox="1"/>
            <p:nvPr/>
          </p:nvSpPr>
          <p:spPr>
            <a:xfrm>
              <a:off x="4336665" y="1148184"/>
              <a:ext cx="4821687" cy="798680"/>
            </a:xfrm>
            <a:prstGeom prst="rect">
              <a:avLst/>
            </a:prstGeom>
            <a:noFill/>
          </p:spPr>
          <p:txBody>
            <a:bodyPr wrap="square" rtlCol="0">
              <a:spAutoFit/>
            </a:bodyPr>
            <a:lstStyle/>
            <a:p>
              <a:pPr marL="0" marR="0" lvl="0" indent="0" algn="l" defTabSz="457200" eaLnBrk="1" fontAlgn="auto" latinLnBrk="0" hangingPunct="1">
                <a:lnSpc>
                  <a:spcPct val="130000"/>
                </a:lnSpc>
                <a:spcBef>
                  <a:spcPts val="0"/>
                </a:spcBef>
                <a:spcAft>
                  <a:spcPts val="0"/>
                </a:spcAft>
                <a:buClrTx/>
                <a:buSzTx/>
                <a:buFontTx/>
                <a:buNone/>
                <a:tabLst/>
                <a:defRPr/>
              </a:pPr>
              <a:r>
                <a:rPr kumimoji="0" lang="en-US" sz="1800" b="1" i="0" u="none" strike="noStrike" kern="0" cap="none" spc="0" normalizeH="0" baseline="0" noProof="0" dirty="0" smtClean="0">
                  <a:ln>
                    <a:noFill/>
                  </a:ln>
                  <a:solidFill>
                    <a:srgbClr val="000000"/>
                  </a:solidFill>
                  <a:effectLst/>
                  <a:uLnTx/>
                  <a:uFillTx/>
                  <a:latin typeface="Century Gothic"/>
                  <a:cs typeface="+mn-cs"/>
                </a:rPr>
                <a:t>Additional Rise time </a:t>
              </a:r>
              <a:endParaRPr kumimoji="0" lang="en-US" sz="1800" b="0" i="0" u="none" strike="noStrike" kern="0" cap="none" spc="0" normalizeH="0" baseline="0" noProof="0" dirty="0" smtClean="0">
                <a:ln>
                  <a:noFill/>
                </a:ln>
                <a:solidFill>
                  <a:srgbClr val="000000"/>
                </a:solidFill>
                <a:effectLst/>
                <a:uLnTx/>
                <a:uFillTx/>
                <a:latin typeface="Century Gothic"/>
                <a:cs typeface="+mn-cs"/>
              </a:endParaRPr>
            </a:p>
            <a:p>
              <a:pPr marL="0" marR="0" lvl="0" indent="0" algn="l" defTabSz="457200" eaLnBrk="1" fontAlgn="auto" latinLnBrk="0" hangingPunct="1">
                <a:lnSpc>
                  <a:spcPct val="13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rgbClr val="000000"/>
                  </a:solidFill>
                  <a:effectLst/>
                  <a:uLnTx/>
                  <a:uFillTx/>
                  <a:latin typeface="Century Gothic"/>
                  <a:cs typeface="+mn-cs"/>
                </a:rPr>
                <a:t> R</a:t>
              </a:r>
              <a:r>
                <a:rPr kumimoji="0" lang="en-US" sz="1800" b="0" i="0" u="none" strike="noStrike" kern="0" cap="none" spc="0" normalizeH="0" baseline="-25000" noProof="0" dirty="0" smtClean="0">
                  <a:ln>
                    <a:noFill/>
                  </a:ln>
                  <a:solidFill>
                    <a:srgbClr val="000000"/>
                  </a:solidFill>
                  <a:effectLst/>
                  <a:uLnTx/>
                  <a:uFillTx/>
                  <a:latin typeface="Century Gothic"/>
                  <a:cs typeface="+mn-cs"/>
                </a:rPr>
                <a:t>Ampl</a:t>
              </a:r>
              <a:r>
                <a:rPr kumimoji="0" lang="en-US" sz="1800" b="0" i="0" u="none" strike="noStrike" kern="0" cap="none" spc="0" normalizeH="0" baseline="0" noProof="0" dirty="0" smtClean="0">
                  <a:ln>
                    <a:noFill/>
                  </a:ln>
                  <a:solidFill>
                    <a:srgbClr val="000000"/>
                  </a:solidFill>
                  <a:effectLst/>
                  <a:uLnTx/>
                  <a:uFillTx/>
                  <a:latin typeface="Century Gothic"/>
                  <a:cs typeface="+mn-cs"/>
                </a:rPr>
                <a:t> * C</a:t>
              </a:r>
              <a:r>
                <a:rPr kumimoji="0" lang="en-US" sz="1800" b="0" i="0" u="none" strike="noStrike" kern="0" cap="none" spc="0" normalizeH="0" baseline="-25000" noProof="0" dirty="0" smtClean="0">
                  <a:ln>
                    <a:noFill/>
                  </a:ln>
                  <a:solidFill>
                    <a:srgbClr val="000000"/>
                  </a:solidFill>
                  <a:effectLst/>
                  <a:uLnTx/>
                  <a:uFillTx/>
                  <a:latin typeface="Century Gothic"/>
                  <a:cs typeface="+mn-cs"/>
                </a:rPr>
                <a:t>detector </a:t>
              </a:r>
              <a:r>
                <a:rPr kumimoji="0" lang="en-US" sz="1800" b="0" i="0" u="none" strike="noStrike" kern="0" cap="none" spc="0" normalizeH="0" baseline="0" noProof="0" dirty="0" smtClean="0">
                  <a:ln>
                    <a:noFill/>
                  </a:ln>
                  <a:solidFill>
                    <a:srgbClr val="000000"/>
                  </a:solidFill>
                  <a:effectLst/>
                  <a:uLnTx/>
                  <a:uFillTx/>
                  <a:latin typeface="Century Gothic"/>
                  <a:cs typeface="+mn-cs"/>
                </a:rPr>
                <a:t>~ 100 </a:t>
              </a:r>
              <a:r>
                <a:rPr kumimoji="0" lang="en-US" sz="1800" b="0" i="0" u="none" strike="noStrike" kern="0" cap="none" spc="0" normalizeH="0" baseline="0" noProof="0" dirty="0" smtClean="0">
                  <a:ln>
                    <a:noFill/>
                  </a:ln>
                  <a:solidFill>
                    <a:srgbClr val="000000"/>
                  </a:solidFill>
                  <a:effectLst/>
                  <a:uLnTx/>
                  <a:uFillTx/>
                  <a:latin typeface="Symbol" charset="2"/>
                  <a:cs typeface="Symbol" charset="2"/>
                </a:rPr>
                <a:t>W * </a:t>
              </a:r>
              <a:r>
                <a:rPr kumimoji="0" lang="en-US" sz="1800" b="0" i="0" u="none" strike="noStrike" kern="0" cap="none" spc="0" normalizeH="0" baseline="0" noProof="0" dirty="0" smtClean="0">
                  <a:ln>
                    <a:noFill/>
                  </a:ln>
                  <a:solidFill>
                    <a:srgbClr val="000000"/>
                  </a:solidFill>
                  <a:effectLst/>
                  <a:uLnTx/>
                  <a:uFillTx/>
                  <a:latin typeface="Century Gothic"/>
                  <a:cs typeface="+mn-cs"/>
                </a:rPr>
                <a:t>1pF  ~ </a:t>
              </a:r>
              <a:r>
                <a:rPr kumimoji="0" lang="en-US" sz="1800" b="1" i="0" u="none" strike="noStrike" kern="0" cap="none" spc="0" normalizeH="0" baseline="0" noProof="0" dirty="0" smtClean="0">
                  <a:ln>
                    <a:noFill/>
                  </a:ln>
                  <a:solidFill>
                    <a:srgbClr val="000000"/>
                  </a:solidFill>
                  <a:effectLst/>
                  <a:uLnTx/>
                  <a:uFillTx/>
                  <a:latin typeface="Century Gothic"/>
                  <a:cs typeface="+mn-cs"/>
                </a:rPr>
                <a:t>100 ps</a:t>
              </a:r>
              <a:endParaRPr kumimoji="0" lang="en-US" sz="1800" b="1" i="0" u="none" strike="noStrike" kern="0" cap="none" spc="0" normalizeH="0" baseline="-25000" noProof="0" dirty="0" smtClean="0">
                <a:ln>
                  <a:noFill/>
                </a:ln>
                <a:solidFill>
                  <a:srgbClr val="000000"/>
                </a:solidFill>
                <a:effectLst/>
                <a:uLnTx/>
                <a:uFillTx/>
                <a:latin typeface="Century Gothic"/>
                <a:cs typeface="+mn-cs"/>
              </a:endParaRPr>
            </a:p>
          </p:txBody>
        </p:sp>
        <p:grpSp>
          <p:nvGrpSpPr>
            <p:cNvPr id="8" name="Group 7"/>
            <p:cNvGrpSpPr/>
            <p:nvPr/>
          </p:nvGrpSpPr>
          <p:grpSpPr>
            <a:xfrm>
              <a:off x="571392" y="2110485"/>
              <a:ext cx="7711257" cy="4271845"/>
              <a:chOff x="571392" y="2110485"/>
              <a:chExt cx="7711257" cy="4271845"/>
            </a:xfrm>
          </p:grpSpPr>
          <p:grpSp>
            <p:nvGrpSpPr>
              <p:cNvPr id="9" name="Group 346"/>
              <p:cNvGrpSpPr>
                <a:grpSpLocks/>
              </p:cNvGrpSpPr>
              <p:nvPr/>
            </p:nvGrpSpPr>
            <p:grpSpPr bwMode="auto">
              <a:xfrm>
                <a:off x="921312" y="3531875"/>
                <a:ext cx="869952" cy="914400"/>
                <a:chOff x="5012" y="1930"/>
                <a:chExt cx="548" cy="576"/>
              </a:xfrm>
            </p:grpSpPr>
            <p:grpSp>
              <p:nvGrpSpPr>
                <p:cNvPr id="148" name="Group 134"/>
                <p:cNvGrpSpPr>
                  <a:grpSpLocks/>
                </p:cNvGrpSpPr>
                <p:nvPr/>
              </p:nvGrpSpPr>
              <p:grpSpPr bwMode="auto">
                <a:xfrm>
                  <a:off x="5012" y="1930"/>
                  <a:ext cx="548" cy="576"/>
                  <a:chOff x="2707" y="2160"/>
                  <a:chExt cx="548" cy="576"/>
                </a:xfrm>
              </p:grpSpPr>
              <p:grpSp>
                <p:nvGrpSpPr>
                  <p:cNvPr id="150" name="Group 135"/>
                  <p:cNvGrpSpPr>
                    <a:grpSpLocks/>
                  </p:cNvGrpSpPr>
                  <p:nvPr/>
                </p:nvGrpSpPr>
                <p:grpSpPr bwMode="auto">
                  <a:xfrm>
                    <a:off x="2707" y="2160"/>
                    <a:ext cx="346" cy="576"/>
                    <a:chOff x="2707" y="2736"/>
                    <a:chExt cx="346" cy="576"/>
                  </a:xfrm>
                </p:grpSpPr>
                <p:sp>
                  <p:nvSpPr>
                    <p:cNvPr id="152" name="Line 136"/>
                    <p:cNvSpPr>
                      <a:spLocks noChangeShapeType="1"/>
                    </p:cNvSpPr>
                    <p:nvPr/>
                  </p:nvSpPr>
                  <p:spPr bwMode="auto">
                    <a:xfrm>
                      <a:off x="2707" y="2966"/>
                      <a:ext cx="346" cy="0"/>
                    </a:xfrm>
                    <a:prstGeom prst="line">
                      <a:avLst/>
                    </a:prstGeom>
                    <a:noFill/>
                    <a:ln w="19050">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0" marR="0" lvl="0" indent="0" algn="l"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entury Gothic"/>
                        <a:cs typeface="+mn-cs"/>
                      </a:endParaRPr>
                    </a:p>
                  </p:txBody>
                </p:sp>
                <p:sp>
                  <p:nvSpPr>
                    <p:cNvPr id="153" name="Line 137"/>
                    <p:cNvSpPr>
                      <a:spLocks noChangeShapeType="1"/>
                    </p:cNvSpPr>
                    <p:nvPr/>
                  </p:nvSpPr>
                  <p:spPr bwMode="auto">
                    <a:xfrm>
                      <a:off x="2880" y="2736"/>
                      <a:ext cx="0" cy="230"/>
                    </a:xfrm>
                    <a:prstGeom prst="line">
                      <a:avLst/>
                    </a:prstGeom>
                    <a:noFill/>
                    <a:ln w="19050">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0" marR="0" lvl="0" indent="0" algn="l"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entury Gothic"/>
                        <a:cs typeface="+mn-cs"/>
                      </a:endParaRPr>
                    </a:p>
                  </p:txBody>
                </p:sp>
                <p:sp>
                  <p:nvSpPr>
                    <p:cNvPr id="154" name="Line 138"/>
                    <p:cNvSpPr>
                      <a:spLocks noChangeShapeType="1"/>
                    </p:cNvSpPr>
                    <p:nvPr/>
                  </p:nvSpPr>
                  <p:spPr bwMode="auto">
                    <a:xfrm>
                      <a:off x="2880" y="3024"/>
                      <a:ext cx="0" cy="288"/>
                    </a:xfrm>
                    <a:prstGeom prst="line">
                      <a:avLst/>
                    </a:prstGeom>
                    <a:noFill/>
                    <a:ln w="19050">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0" marR="0" lvl="0" indent="0" algn="l"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entury Gothic"/>
                        <a:cs typeface="+mn-cs"/>
                      </a:endParaRPr>
                    </a:p>
                  </p:txBody>
                </p:sp>
                <p:sp>
                  <p:nvSpPr>
                    <p:cNvPr id="155" name="Line 139"/>
                    <p:cNvSpPr>
                      <a:spLocks noChangeShapeType="1"/>
                    </p:cNvSpPr>
                    <p:nvPr/>
                  </p:nvSpPr>
                  <p:spPr bwMode="auto">
                    <a:xfrm>
                      <a:off x="2707" y="3024"/>
                      <a:ext cx="346" cy="0"/>
                    </a:xfrm>
                    <a:prstGeom prst="line">
                      <a:avLst/>
                    </a:prstGeom>
                    <a:noFill/>
                    <a:ln w="19050">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0" marR="0" lvl="0" indent="0" algn="l"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entury Gothic"/>
                        <a:cs typeface="+mn-cs"/>
                      </a:endParaRPr>
                    </a:p>
                  </p:txBody>
                </p:sp>
              </p:grpSp>
              <p:sp>
                <p:nvSpPr>
                  <p:cNvPr id="151" name="Text Box 140"/>
                  <p:cNvSpPr txBox="1">
                    <a:spLocks noChangeArrowheads="1"/>
                  </p:cNvSpPr>
                  <p:nvPr/>
                </p:nvSpPr>
                <p:spPr bwMode="auto">
                  <a:xfrm>
                    <a:off x="2856" y="2472"/>
                    <a:ext cx="399" cy="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marL="0" marR="0" lvl="0" indent="0" algn="l" defTabSz="4572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smtClean="0">
                        <a:ln>
                          <a:noFill/>
                        </a:ln>
                        <a:solidFill>
                          <a:prstClr val="black"/>
                        </a:solidFill>
                        <a:effectLst/>
                        <a:uLnTx/>
                        <a:uFillTx/>
                        <a:latin typeface="Century Gothic"/>
                        <a:cs typeface="+mn-cs"/>
                      </a:rPr>
                      <a:t>Detector</a:t>
                    </a:r>
                    <a:endParaRPr kumimoji="0" lang="en-US" sz="800" b="0" i="0" u="none" strike="noStrike" kern="0" cap="none" spc="0" normalizeH="0" baseline="0" noProof="0" dirty="0">
                      <a:ln>
                        <a:noFill/>
                      </a:ln>
                      <a:solidFill>
                        <a:prstClr val="black"/>
                      </a:solidFill>
                      <a:effectLst/>
                      <a:uLnTx/>
                      <a:uFillTx/>
                      <a:latin typeface="Century Gothic"/>
                      <a:cs typeface="+mn-cs"/>
                    </a:endParaRPr>
                  </a:p>
                </p:txBody>
              </p:sp>
            </p:grpSp>
            <p:sp>
              <p:nvSpPr>
                <p:cNvPr id="149" name="Freeform 345"/>
                <p:cNvSpPr>
                  <a:spLocks/>
                </p:cNvSpPr>
                <p:nvPr/>
              </p:nvSpPr>
              <p:spPr bwMode="auto">
                <a:xfrm>
                  <a:off x="5069" y="1930"/>
                  <a:ext cx="230" cy="576"/>
                </a:xfrm>
                <a:custGeom>
                  <a:avLst/>
                  <a:gdLst>
                    <a:gd name="T0" fmla="*/ 115 w 230"/>
                    <a:gd name="T1" fmla="*/ 0 h 576"/>
                    <a:gd name="T2" fmla="*/ 0 w 230"/>
                    <a:gd name="T3" fmla="*/ 230 h 576"/>
                    <a:gd name="T4" fmla="*/ 115 w 230"/>
                    <a:gd name="T5" fmla="*/ 576 h 576"/>
                    <a:gd name="T6" fmla="*/ 230 w 230"/>
                    <a:gd name="T7" fmla="*/ 230 h 576"/>
                    <a:gd name="T8" fmla="*/ 115 w 230"/>
                    <a:gd name="T9" fmla="*/ 0 h 576"/>
                  </a:gdLst>
                  <a:ahLst/>
                  <a:cxnLst>
                    <a:cxn ang="0">
                      <a:pos x="T0" y="T1"/>
                    </a:cxn>
                    <a:cxn ang="0">
                      <a:pos x="T2" y="T3"/>
                    </a:cxn>
                    <a:cxn ang="0">
                      <a:pos x="T4" y="T5"/>
                    </a:cxn>
                    <a:cxn ang="0">
                      <a:pos x="T6" y="T7"/>
                    </a:cxn>
                    <a:cxn ang="0">
                      <a:pos x="T8" y="T9"/>
                    </a:cxn>
                  </a:cxnLst>
                  <a:rect l="0" t="0" r="r" b="b"/>
                  <a:pathLst>
                    <a:path w="230" h="576">
                      <a:moveTo>
                        <a:pt x="115" y="0"/>
                      </a:moveTo>
                      <a:lnTo>
                        <a:pt x="0" y="230"/>
                      </a:lnTo>
                      <a:lnTo>
                        <a:pt x="115" y="576"/>
                      </a:lnTo>
                      <a:lnTo>
                        <a:pt x="230" y="230"/>
                      </a:lnTo>
                      <a:lnTo>
                        <a:pt x="115" y="0"/>
                      </a:lnTo>
                      <a:close/>
                    </a:path>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flat" cmpd="sng">
                      <a:solidFill>
                        <a:schemeClr val="tx1"/>
                      </a:solidFill>
                      <a:prstDash val="solid"/>
                      <a:round/>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pPr marL="0" marR="0" lvl="0" indent="0" algn="l"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entury Gothic"/>
                    <a:cs typeface="+mn-cs"/>
                  </a:endParaRPr>
                </a:p>
              </p:txBody>
            </p:sp>
          </p:grpSp>
          <p:grpSp>
            <p:nvGrpSpPr>
              <p:cNvPr id="10" name="Group 324"/>
              <p:cNvGrpSpPr>
                <a:grpSpLocks/>
              </p:cNvGrpSpPr>
              <p:nvPr/>
            </p:nvGrpSpPr>
            <p:grpSpPr bwMode="auto">
              <a:xfrm>
                <a:off x="963236" y="4186433"/>
                <a:ext cx="490538" cy="457200"/>
                <a:chOff x="2110" y="1699"/>
                <a:chExt cx="309" cy="288"/>
              </a:xfrm>
            </p:grpSpPr>
            <p:grpSp>
              <p:nvGrpSpPr>
                <p:cNvPr id="143" name="Group 126"/>
                <p:cNvGrpSpPr>
                  <a:grpSpLocks/>
                </p:cNvGrpSpPr>
                <p:nvPr/>
              </p:nvGrpSpPr>
              <p:grpSpPr bwMode="auto">
                <a:xfrm>
                  <a:off x="2110" y="1872"/>
                  <a:ext cx="288" cy="115"/>
                  <a:chOff x="1152" y="2160"/>
                  <a:chExt cx="288" cy="115"/>
                </a:xfrm>
              </p:grpSpPr>
              <p:sp>
                <p:nvSpPr>
                  <p:cNvPr id="145" name="Line 127"/>
                  <p:cNvSpPr>
                    <a:spLocks noChangeShapeType="1"/>
                  </p:cNvSpPr>
                  <p:nvPr/>
                </p:nvSpPr>
                <p:spPr bwMode="auto">
                  <a:xfrm>
                    <a:off x="1152" y="2160"/>
                    <a:ext cx="288" cy="0"/>
                  </a:xfrm>
                  <a:prstGeom prst="line">
                    <a:avLst/>
                  </a:prstGeom>
                  <a:noFill/>
                  <a:ln w="19050">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0" marR="0" lvl="0" indent="0" algn="l"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entury Gothic"/>
                      <a:cs typeface="+mn-cs"/>
                    </a:endParaRPr>
                  </a:p>
                </p:txBody>
              </p:sp>
              <p:sp>
                <p:nvSpPr>
                  <p:cNvPr id="146" name="Line 128"/>
                  <p:cNvSpPr>
                    <a:spLocks noChangeShapeType="1"/>
                  </p:cNvSpPr>
                  <p:nvPr/>
                </p:nvSpPr>
                <p:spPr bwMode="auto">
                  <a:xfrm>
                    <a:off x="1210" y="2218"/>
                    <a:ext cx="172" cy="0"/>
                  </a:xfrm>
                  <a:prstGeom prst="line">
                    <a:avLst/>
                  </a:prstGeom>
                  <a:noFill/>
                  <a:ln w="19050">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0" marR="0" lvl="0" indent="0" algn="l"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entury Gothic"/>
                      <a:cs typeface="+mn-cs"/>
                    </a:endParaRPr>
                  </a:p>
                </p:txBody>
              </p:sp>
              <p:sp>
                <p:nvSpPr>
                  <p:cNvPr id="147" name="Line 129"/>
                  <p:cNvSpPr>
                    <a:spLocks noChangeShapeType="1"/>
                  </p:cNvSpPr>
                  <p:nvPr/>
                </p:nvSpPr>
                <p:spPr bwMode="auto">
                  <a:xfrm>
                    <a:off x="1267" y="2275"/>
                    <a:ext cx="58" cy="0"/>
                  </a:xfrm>
                  <a:prstGeom prst="line">
                    <a:avLst/>
                  </a:prstGeom>
                  <a:noFill/>
                  <a:ln w="19050">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0" marR="0" lvl="0" indent="0" algn="l"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entury Gothic"/>
                      <a:cs typeface="+mn-cs"/>
                    </a:endParaRPr>
                  </a:p>
                </p:txBody>
              </p:sp>
            </p:grpSp>
            <p:sp>
              <p:nvSpPr>
                <p:cNvPr id="144" name="Freeform 323"/>
                <p:cNvSpPr>
                  <a:spLocks/>
                </p:cNvSpPr>
                <p:nvPr/>
              </p:nvSpPr>
              <p:spPr bwMode="auto">
                <a:xfrm>
                  <a:off x="2131" y="1699"/>
                  <a:ext cx="288" cy="173"/>
                </a:xfrm>
                <a:custGeom>
                  <a:avLst/>
                  <a:gdLst>
                    <a:gd name="T0" fmla="*/ 115 w 288"/>
                    <a:gd name="T1" fmla="*/ 0 h 173"/>
                    <a:gd name="T2" fmla="*/ 0 w 288"/>
                    <a:gd name="T3" fmla="*/ 173 h 173"/>
                    <a:gd name="T4" fmla="*/ 288 w 288"/>
                    <a:gd name="T5" fmla="*/ 173 h 173"/>
                    <a:gd name="T6" fmla="*/ 115 w 288"/>
                    <a:gd name="T7" fmla="*/ 0 h 173"/>
                  </a:gdLst>
                  <a:ahLst/>
                  <a:cxnLst>
                    <a:cxn ang="0">
                      <a:pos x="T0" y="T1"/>
                    </a:cxn>
                    <a:cxn ang="0">
                      <a:pos x="T2" y="T3"/>
                    </a:cxn>
                    <a:cxn ang="0">
                      <a:pos x="T4" y="T5"/>
                    </a:cxn>
                    <a:cxn ang="0">
                      <a:pos x="T6" y="T7"/>
                    </a:cxn>
                  </a:cxnLst>
                  <a:rect l="0" t="0" r="r" b="b"/>
                  <a:pathLst>
                    <a:path w="288" h="173">
                      <a:moveTo>
                        <a:pt x="115" y="0"/>
                      </a:moveTo>
                      <a:lnTo>
                        <a:pt x="0" y="173"/>
                      </a:lnTo>
                      <a:lnTo>
                        <a:pt x="288" y="173"/>
                      </a:lnTo>
                      <a:lnTo>
                        <a:pt x="115" y="0"/>
                      </a:lnTo>
                      <a:close/>
                    </a:path>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flat" cmpd="sng">
                      <a:solidFill>
                        <a:schemeClr val="tx1"/>
                      </a:solidFill>
                      <a:prstDash val="solid"/>
                      <a:round/>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pPr marL="0" marR="0" lvl="0" indent="0" algn="l"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entury Gothic"/>
                    <a:cs typeface="+mn-cs"/>
                  </a:endParaRPr>
                </a:p>
              </p:txBody>
            </p:sp>
          </p:grpSp>
          <p:grpSp>
            <p:nvGrpSpPr>
              <p:cNvPr id="11" name="Group 367"/>
              <p:cNvGrpSpPr>
                <a:grpSpLocks/>
              </p:cNvGrpSpPr>
              <p:nvPr/>
            </p:nvGrpSpPr>
            <p:grpSpPr bwMode="auto">
              <a:xfrm rot="16200000">
                <a:off x="1561057" y="3074675"/>
                <a:ext cx="184150" cy="914400"/>
                <a:chOff x="691" y="3197"/>
                <a:chExt cx="116" cy="576"/>
              </a:xfrm>
            </p:grpSpPr>
            <p:sp>
              <p:nvSpPr>
                <p:cNvPr id="141" name="Freeform 244"/>
                <p:cNvSpPr>
                  <a:spLocks/>
                </p:cNvSpPr>
                <p:nvPr/>
              </p:nvSpPr>
              <p:spPr bwMode="auto">
                <a:xfrm>
                  <a:off x="691" y="3197"/>
                  <a:ext cx="116" cy="576"/>
                </a:xfrm>
                <a:custGeom>
                  <a:avLst/>
                  <a:gdLst>
                    <a:gd name="T0" fmla="*/ 58 w 116"/>
                    <a:gd name="T1" fmla="*/ 0 h 1152"/>
                    <a:gd name="T2" fmla="*/ 58 w 116"/>
                    <a:gd name="T3" fmla="*/ 230 h 1152"/>
                    <a:gd name="T4" fmla="*/ 116 w 116"/>
                    <a:gd name="T5" fmla="*/ 288 h 1152"/>
                    <a:gd name="T6" fmla="*/ 0 w 116"/>
                    <a:gd name="T7" fmla="*/ 403 h 1152"/>
                    <a:gd name="T8" fmla="*/ 116 w 116"/>
                    <a:gd name="T9" fmla="*/ 518 h 1152"/>
                    <a:gd name="T10" fmla="*/ 0 w 116"/>
                    <a:gd name="T11" fmla="*/ 634 h 1152"/>
                    <a:gd name="T12" fmla="*/ 116 w 116"/>
                    <a:gd name="T13" fmla="*/ 749 h 1152"/>
                    <a:gd name="T14" fmla="*/ 0 w 116"/>
                    <a:gd name="T15" fmla="*/ 864 h 1152"/>
                    <a:gd name="T16" fmla="*/ 58 w 116"/>
                    <a:gd name="T17" fmla="*/ 922 h 1152"/>
                    <a:gd name="T18" fmla="*/ 58 w 116"/>
                    <a:gd name="T19" fmla="*/ 1152 h 1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6" h="1152">
                      <a:moveTo>
                        <a:pt x="58" y="0"/>
                      </a:moveTo>
                      <a:lnTo>
                        <a:pt x="58" y="230"/>
                      </a:lnTo>
                      <a:lnTo>
                        <a:pt x="116" y="288"/>
                      </a:lnTo>
                      <a:lnTo>
                        <a:pt x="0" y="403"/>
                      </a:lnTo>
                      <a:lnTo>
                        <a:pt x="116" y="518"/>
                      </a:lnTo>
                      <a:lnTo>
                        <a:pt x="0" y="634"/>
                      </a:lnTo>
                      <a:lnTo>
                        <a:pt x="116" y="749"/>
                      </a:lnTo>
                      <a:lnTo>
                        <a:pt x="0" y="864"/>
                      </a:lnTo>
                      <a:lnTo>
                        <a:pt x="58" y="922"/>
                      </a:lnTo>
                      <a:lnTo>
                        <a:pt x="58" y="1152"/>
                      </a:lnTo>
                    </a:path>
                  </a:pathLst>
                </a:custGeom>
                <a:noFill/>
                <a:ln w="19050" cap="flat" cmpd="sng">
                  <a:solidFill>
                    <a:sysClr val="windowText" lastClr="000000"/>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0" marR="0" lvl="0" indent="0" algn="l"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entury Gothic"/>
                    <a:cs typeface="+mn-cs"/>
                  </a:endParaRPr>
                </a:p>
              </p:txBody>
            </p:sp>
            <p:sp>
              <p:nvSpPr>
                <p:cNvPr id="142" name="Freeform 366"/>
                <p:cNvSpPr>
                  <a:spLocks/>
                </p:cNvSpPr>
                <p:nvPr/>
              </p:nvSpPr>
              <p:spPr bwMode="auto">
                <a:xfrm>
                  <a:off x="691" y="3197"/>
                  <a:ext cx="115" cy="576"/>
                </a:xfrm>
                <a:custGeom>
                  <a:avLst/>
                  <a:gdLst>
                    <a:gd name="T0" fmla="*/ 58 w 115"/>
                    <a:gd name="T1" fmla="*/ 0 h 576"/>
                    <a:gd name="T2" fmla="*/ 0 w 115"/>
                    <a:gd name="T3" fmla="*/ 115 h 576"/>
                    <a:gd name="T4" fmla="*/ 58 w 115"/>
                    <a:gd name="T5" fmla="*/ 576 h 576"/>
                    <a:gd name="T6" fmla="*/ 115 w 115"/>
                    <a:gd name="T7" fmla="*/ 115 h 576"/>
                    <a:gd name="T8" fmla="*/ 58 w 115"/>
                    <a:gd name="T9" fmla="*/ 0 h 576"/>
                  </a:gdLst>
                  <a:ahLst/>
                  <a:cxnLst>
                    <a:cxn ang="0">
                      <a:pos x="T0" y="T1"/>
                    </a:cxn>
                    <a:cxn ang="0">
                      <a:pos x="T2" y="T3"/>
                    </a:cxn>
                    <a:cxn ang="0">
                      <a:pos x="T4" y="T5"/>
                    </a:cxn>
                    <a:cxn ang="0">
                      <a:pos x="T6" y="T7"/>
                    </a:cxn>
                    <a:cxn ang="0">
                      <a:pos x="T8" y="T9"/>
                    </a:cxn>
                  </a:cxnLst>
                  <a:rect l="0" t="0" r="r" b="b"/>
                  <a:pathLst>
                    <a:path w="115" h="576">
                      <a:moveTo>
                        <a:pt x="58" y="0"/>
                      </a:moveTo>
                      <a:lnTo>
                        <a:pt x="0" y="115"/>
                      </a:lnTo>
                      <a:lnTo>
                        <a:pt x="58" y="576"/>
                      </a:lnTo>
                      <a:lnTo>
                        <a:pt x="115" y="115"/>
                      </a:lnTo>
                      <a:lnTo>
                        <a:pt x="58" y="0"/>
                      </a:lnTo>
                      <a:close/>
                    </a:path>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flat" cmpd="sng">
                      <a:solidFill>
                        <a:schemeClr val="tx1"/>
                      </a:solidFill>
                      <a:prstDash val="solid"/>
                      <a:round/>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pPr marL="0" marR="0" lvl="0" indent="0" algn="l"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entury Gothic"/>
                    <a:cs typeface="+mn-cs"/>
                  </a:endParaRPr>
                </a:p>
              </p:txBody>
            </p:sp>
          </p:grpSp>
          <p:grpSp>
            <p:nvGrpSpPr>
              <p:cNvPr id="12" name="Group 367"/>
              <p:cNvGrpSpPr>
                <a:grpSpLocks/>
              </p:cNvGrpSpPr>
              <p:nvPr/>
            </p:nvGrpSpPr>
            <p:grpSpPr bwMode="auto">
              <a:xfrm rot="16200000">
                <a:off x="2467635" y="3076262"/>
                <a:ext cx="184150" cy="914400"/>
                <a:chOff x="691" y="3197"/>
                <a:chExt cx="116" cy="576"/>
              </a:xfrm>
            </p:grpSpPr>
            <p:sp>
              <p:nvSpPr>
                <p:cNvPr id="139" name="Freeform 244"/>
                <p:cNvSpPr>
                  <a:spLocks/>
                </p:cNvSpPr>
                <p:nvPr/>
              </p:nvSpPr>
              <p:spPr bwMode="auto">
                <a:xfrm>
                  <a:off x="691" y="3197"/>
                  <a:ext cx="116" cy="576"/>
                </a:xfrm>
                <a:custGeom>
                  <a:avLst/>
                  <a:gdLst>
                    <a:gd name="T0" fmla="*/ 58 w 116"/>
                    <a:gd name="T1" fmla="*/ 0 h 1152"/>
                    <a:gd name="T2" fmla="*/ 58 w 116"/>
                    <a:gd name="T3" fmla="*/ 230 h 1152"/>
                    <a:gd name="T4" fmla="*/ 116 w 116"/>
                    <a:gd name="T5" fmla="*/ 288 h 1152"/>
                    <a:gd name="T6" fmla="*/ 0 w 116"/>
                    <a:gd name="T7" fmla="*/ 403 h 1152"/>
                    <a:gd name="T8" fmla="*/ 116 w 116"/>
                    <a:gd name="T9" fmla="*/ 518 h 1152"/>
                    <a:gd name="T10" fmla="*/ 0 w 116"/>
                    <a:gd name="T11" fmla="*/ 634 h 1152"/>
                    <a:gd name="T12" fmla="*/ 116 w 116"/>
                    <a:gd name="T13" fmla="*/ 749 h 1152"/>
                    <a:gd name="T14" fmla="*/ 0 w 116"/>
                    <a:gd name="T15" fmla="*/ 864 h 1152"/>
                    <a:gd name="T16" fmla="*/ 58 w 116"/>
                    <a:gd name="T17" fmla="*/ 922 h 1152"/>
                    <a:gd name="T18" fmla="*/ 58 w 116"/>
                    <a:gd name="T19" fmla="*/ 1152 h 1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6" h="1152">
                      <a:moveTo>
                        <a:pt x="58" y="0"/>
                      </a:moveTo>
                      <a:lnTo>
                        <a:pt x="58" y="230"/>
                      </a:lnTo>
                      <a:lnTo>
                        <a:pt x="116" y="288"/>
                      </a:lnTo>
                      <a:lnTo>
                        <a:pt x="0" y="403"/>
                      </a:lnTo>
                      <a:lnTo>
                        <a:pt x="116" y="518"/>
                      </a:lnTo>
                      <a:lnTo>
                        <a:pt x="0" y="634"/>
                      </a:lnTo>
                      <a:lnTo>
                        <a:pt x="116" y="749"/>
                      </a:lnTo>
                      <a:lnTo>
                        <a:pt x="0" y="864"/>
                      </a:lnTo>
                      <a:lnTo>
                        <a:pt x="58" y="922"/>
                      </a:lnTo>
                      <a:lnTo>
                        <a:pt x="58" y="1152"/>
                      </a:lnTo>
                    </a:path>
                  </a:pathLst>
                </a:custGeom>
                <a:noFill/>
                <a:ln w="19050" cap="flat" cmpd="sng">
                  <a:solidFill>
                    <a:sysClr val="windowText" lastClr="000000"/>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0" marR="0" lvl="0" indent="0" algn="l"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entury Gothic"/>
                    <a:cs typeface="+mn-cs"/>
                  </a:endParaRPr>
                </a:p>
              </p:txBody>
            </p:sp>
            <p:sp>
              <p:nvSpPr>
                <p:cNvPr id="140" name="Freeform 366"/>
                <p:cNvSpPr>
                  <a:spLocks/>
                </p:cNvSpPr>
                <p:nvPr/>
              </p:nvSpPr>
              <p:spPr bwMode="auto">
                <a:xfrm>
                  <a:off x="691" y="3197"/>
                  <a:ext cx="115" cy="576"/>
                </a:xfrm>
                <a:custGeom>
                  <a:avLst/>
                  <a:gdLst>
                    <a:gd name="T0" fmla="*/ 58 w 115"/>
                    <a:gd name="T1" fmla="*/ 0 h 576"/>
                    <a:gd name="T2" fmla="*/ 0 w 115"/>
                    <a:gd name="T3" fmla="*/ 115 h 576"/>
                    <a:gd name="T4" fmla="*/ 58 w 115"/>
                    <a:gd name="T5" fmla="*/ 576 h 576"/>
                    <a:gd name="T6" fmla="*/ 115 w 115"/>
                    <a:gd name="T7" fmla="*/ 115 h 576"/>
                    <a:gd name="T8" fmla="*/ 58 w 115"/>
                    <a:gd name="T9" fmla="*/ 0 h 576"/>
                  </a:gdLst>
                  <a:ahLst/>
                  <a:cxnLst>
                    <a:cxn ang="0">
                      <a:pos x="T0" y="T1"/>
                    </a:cxn>
                    <a:cxn ang="0">
                      <a:pos x="T2" y="T3"/>
                    </a:cxn>
                    <a:cxn ang="0">
                      <a:pos x="T4" y="T5"/>
                    </a:cxn>
                    <a:cxn ang="0">
                      <a:pos x="T6" y="T7"/>
                    </a:cxn>
                    <a:cxn ang="0">
                      <a:pos x="T8" y="T9"/>
                    </a:cxn>
                  </a:cxnLst>
                  <a:rect l="0" t="0" r="r" b="b"/>
                  <a:pathLst>
                    <a:path w="115" h="576">
                      <a:moveTo>
                        <a:pt x="58" y="0"/>
                      </a:moveTo>
                      <a:lnTo>
                        <a:pt x="0" y="115"/>
                      </a:lnTo>
                      <a:lnTo>
                        <a:pt x="58" y="576"/>
                      </a:lnTo>
                      <a:lnTo>
                        <a:pt x="115" y="115"/>
                      </a:lnTo>
                      <a:lnTo>
                        <a:pt x="58" y="0"/>
                      </a:lnTo>
                      <a:close/>
                    </a:path>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flat" cmpd="sng">
                      <a:solidFill>
                        <a:schemeClr val="tx1"/>
                      </a:solidFill>
                      <a:prstDash val="solid"/>
                      <a:round/>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pPr marL="0" marR="0" lvl="0" indent="0" algn="l"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entury Gothic"/>
                    <a:cs typeface="+mn-cs"/>
                  </a:endParaRPr>
                </a:p>
              </p:txBody>
            </p:sp>
          </p:grpSp>
          <p:grpSp>
            <p:nvGrpSpPr>
              <p:cNvPr id="13" name="Group 367"/>
              <p:cNvGrpSpPr>
                <a:grpSpLocks/>
              </p:cNvGrpSpPr>
              <p:nvPr/>
            </p:nvGrpSpPr>
            <p:grpSpPr bwMode="auto">
              <a:xfrm rot="16200000">
                <a:off x="3374213" y="3077849"/>
                <a:ext cx="184150" cy="914400"/>
                <a:chOff x="691" y="3197"/>
                <a:chExt cx="116" cy="576"/>
              </a:xfrm>
            </p:grpSpPr>
            <p:sp>
              <p:nvSpPr>
                <p:cNvPr id="137" name="Freeform 244"/>
                <p:cNvSpPr>
                  <a:spLocks/>
                </p:cNvSpPr>
                <p:nvPr/>
              </p:nvSpPr>
              <p:spPr bwMode="auto">
                <a:xfrm>
                  <a:off x="691" y="3197"/>
                  <a:ext cx="116" cy="576"/>
                </a:xfrm>
                <a:custGeom>
                  <a:avLst/>
                  <a:gdLst>
                    <a:gd name="T0" fmla="*/ 58 w 116"/>
                    <a:gd name="T1" fmla="*/ 0 h 1152"/>
                    <a:gd name="T2" fmla="*/ 58 w 116"/>
                    <a:gd name="T3" fmla="*/ 230 h 1152"/>
                    <a:gd name="T4" fmla="*/ 116 w 116"/>
                    <a:gd name="T5" fmla="*/ 288 h 1152"/>
                    <a:gd name="T6" fmla="*/ 0 w 116"/>
                    <a:gd name="T7" fmla="*/ 403 h 1152"/>
                    <a:gd name="T8" fmla="*/ 116 w 116"/>
                    <a:gd name="T9" fmla="*/ 518 h 1152"/>
                    <a:gd name="T10" fmla="*/ 0 w 116"/>
                    <a:gd name="T11" fmla="*/ 634 h 1152"/>
                    <a:gd name="T12" fmla="*/ 116 w 116"/>
                    <a:gd name="T13" fmla="*/ 749 h 1152"/>
                    <a:gd name="T14" fmla="*/ 0 w 116"/>
                    <a:gd name="T15" fmla="*/ 864 h 1152"/>
                    <a:gd name="T16" fmla="*/ 58 w 116"/>
                    <a:gd name="T17" fmla="*/ 922 h 1152"/>
                    <a:gd name="T18" fmla="*/ 58 w 116"/>
                    <a:gd name="T19" fmla="*/ 1152 h 1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6" h="1152">
                      <a:moveTo>
                        <a:pt x="58" y="0"/>
                      </a:moveTo>
                      <a:lnTo>
                        <a:pt x="58" y="230"/>
                      </a:lnTo>
                      <a:lnTo>
                        <a:pt x="116" y="288"/>
                      </a:lnTo>
                      <a:lnTo>
                        <a:pt x="0" y="403"/>
                      </a:lnTo>
                      <a:lnTo>
                        <a:pt x="116" y="518"/>
                      </a:lnTo>
                      <a:lnTo>
                        <a:pt x="0" y="634"/>
                      </a:lnTo>
                      <a:lnTo>
                        <a:pt x="116" y="749"/>
                      </a:lnTo>
                      <a:lnTo>
                        <a:pt x="0" y="864"/>
                      </a:lnTo>
                      <a:lnTo>
                        <a:pt x="58" y="922"/>
                      </a:lnTo>
                      <a:lnTo>
                        <a:pt x="58" y="1152"/>
                      </a:lnTo>
                    </a:path>
                  </a:pathLst>
                </a:custGeom>
                <a:noFill/>
                <a:ln w="19050" cap="flat" cmpd="sng">
                  <a:solidFill>
                    <a:sysClr val="windowText" lastClr="000000"/>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0" marR="0" lvl="0" indent="0" algn="l"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entury Gothic"/>
                    <a:cs typeface="+mn-cs"/>
                  </a:endParaRPr>
                </a:p>
              </p:txBody>
            </p:sp>
            <p:sp>
              <p:nvSpPr>
                <p:cNvPr id="138" name="Freeform 366"/>
                <p:cNvSpPr>
                  <a:spLocks/>
                </p:cNvSpPr>
                <p:nvPr/>
              </p:nvSpPr>
              <p:spPr bwMode="auto">
                <a:xfrm>
                  <a:off x="691" y="3197"/>
                  <a:ext cx="115" cy="576"/>
                </a:xfrm>
                <a:custGeom>
                  <a:avLst/>
                  <a:gdLst>
                    <a:gd name="T0" fmla="*/ 58 w 115"/>
                    <a:gd name="T1" fmla="*/ 0 h 576"/>
                    <a:gd name="T2" fmla="*/ 0 w 115"/>
                    <a:gd name="T3" fmla="*/ 115 h 576"/>
                    <a:gd name="T4" fmla="*/ 58 w 115"/>
                    <a:gd name="T5" fmla="*/ 576 h 576"/>
                    <a:gd name="T6" fmla="*/ 115 w 115"/>
                    <a:gd name="T7" fmla="*/ 115 h 576"/>
                    <a:gd name="T8" fmla="*/ 58 w 115"/>
                    <a:gd name="T9" fmla="*/ 0 h 576"/>
                  </a:gdLst>
                  <a:ahLst/>
                  <a:cxnLst>
                    <a:cxn ang="0">
                      <a:pos x="T0" y="T1"/>
                    </a:cxn>
                    <a:cxn ang="0">
                      <a:pos x="T2" y="T3"/>
                    </a:cxn>
                    <a:cxn ang="0">
                      <a:pos x="T4" y="T5"/>
                    </a:cxn>
                    <a:cxn ang="0">
                      <a:pos x="T6" y="T7"/>
                    </a:cxn>
                    <a:cxn ang="0">
                      <a:pos x="T8" y="T9"/>
                    </a:cxn>
                  </a:cxnLst>
                  <a:rect l="0" t="0" r="r" b="b"/>
                  <a:pathLst>
                    <a:path w="115" h="576">
                      <a:moveTo>
                        <a:pt x="58" y="0"/>
                      </a:moveTo>
                      <a:lnTo>
                        <a:pt x="0" y="115"/>
                      </a:lnTo>
                      <a:lnTo>
                        <a:pt x="58" y="576"/>
                      </a:lnTo>
                      <a:lnTo>
                        <a:pt x="115" y="115"/>
                      </a:lnTo>
                      <a:lnTo>
                        <a:pt x="58" y="0"/>
                      </a:lnTo>
                      <a:close/>
                    </a:path>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flat" cmpd="sng">
                      <a:solidFill>
                        <a:schemeClr val="tx1"/>
                      </a:solidFill>
                      <a:prstDash val="solid"/>
                      <a:round/>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pPr marL="0" marR="0" lvl="0" indent="0" algn="l"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entury Gothic"/>
                    <a:cs typeface="+mn-cs"/>
                  </a:endParaRPr>
                </a:p>
              </p:txBody>
            </p:sp>
          </p:grpSp>
          <p:grpSp>
            <p:nvGrpSpPr>
              <p:cNvPr id="14" name="Group 346"/>
              <p:cNvGrpSpPr>
                <a:grpSpLocks/>
              </p:cNvGrpSpPr>
              <p:nvPr/>
            </p:nvGrpSpPr>
            <p:grpSpPr bwMode="auto">
              <a:xfrm>
                <a:off x="1865811" y="3545950"/>
                <a:ext cx="869952" cy="914400"/>
                <a:chOff x="5012" y="1930"/>
                <a:chExt cx="548" cy="576"/>
              </a:xfrm>
            </p:grpSpPr>
            <p:grpSp>
              <p:nvGrpSpPr>
                <p:cNvPr id="129" name="Group 134"/>
                <p:cNvGrpSpPr>
                  <a:grpSpLocks/>
                </p:cNvGrpSpPr>
                <p:nvPr/>
              </p:nvGrpSpPr>
              <p:grpSpPr bwMode="auto">
                <a:xfrm>
                  <a:off x="5012" y="1930"/>
                  <a:ext cx="548" cy="576"/>
                  <a:chOff x="2707" y="2160"/>
                  <a:chExt cx="548" cy="576"/>
                </a:xfrm>
              </p:grpSpPr>
              <p:grpSp>
                <p:nvGrpSpPr>
                  <p:cNvPr id="131" name="Group 135"/>
                  <p:cNvGrpSpPr>
                    <a:grpSpLocks/>
                  </p:cNvGrpSpPr>
                  <p:nvPr/>
                </p:nvGrpSpPr>
                <p:grpSpPr bwMode="auto">
                  <a:xfrm>
                    <a:off x="2707" y="2160"/>
                    <a:ext cx="346" cy="576"/>
                    <a:chOff x="2707" y="2736"/>
                    <a:chExt cx="346" cy="576"/>
                  </a:xfrm>
                </p:grpSpPr>
                <p:sp>
                  <p:nvSpPr>
                    <p:cNvPr id="133" name="Line 136"/>
                    <p:cNvSpPr>
                      <a:spLocks noChangeShapeType="1"/>
                    </p:cNvSpPr>
                    <p:nvPr/>
                  </p:nvSpPr>
                  <p:spPr bwMode="auto">
                    <a:xfrm>
                      <a:off x="2707" y="2966"/>
                      <a:ext cx="346" cy="0"/>
                    </a:xfrm>
                    <a:prstGeom prst="line">
                      <a:avLst/>
                    </a:prstGeom>
                    <a:noFill/>
                    <a:ln w="19050">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0" marR="0" lvl="0" indent="0" algn="l"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entury Gothic"/>
                        <a:cs typeface="+mn-cs"/>
                      </a:endParaRPr>
                    </a:p>
                  </p:txBody>
                </p:sp>
                <p:sp>
                  <p:nvSpPr>
                    <p:cNvPr id="134" name="Line 137"/>
                    <p:cNvSpPr>
                      <a:spLocks noChangeShapeType="1"/>
                    </p:cNvSpPr>
                    <p:nvPr/>
                  </p:nvSpPr>
                  <p:spPr bwMode="auto">
                    <a:xfrm>
                      <a:off x="2880" y="2736"/>
                      <a:ext cx="0" cy="230"/>
                    </a:xfrm>
                    <a:prstGeom prst="line">
                      <a:avLst/>
                    </a:prstGeom>
                    <a:noFill/>
                    <a:ln w="19050">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0" marR="0" lvl="0" indent="0" algn="l"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entury Gothic"/>
                        <a:cs typeface="+mn-cs"/>
                      </a:endParaRPr>
                    </a:p>
                  </p:txBody>
                </p:sp>
                <p:sp>
                  <p:nvSpPr>
                    <p:cNvPr id="135" name="Line 138"/>
                    <p:cNvSpPr>
                      <a:spLocks noChangeShapeType="1"/>
                    </p:cNvSpPr>
                    <p:nvPr/>
                  </p:nvSpPr>
                  <p:spPr bwMode="auto">
                    <a:xfrm>
                      <a:off x="2880" y="3024"/>
                      <a:ext cx="0" cy="288"/>
                    </a:xfrm>
                    <a:prstGeom prst="line">
                      <a:avLst/>
                    </a:prstGeom>
                    <a:noFill/>
                    <a:ln w="19050">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0" marR="0" lvl="0" indent="0" algn="l"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entury Gothic"/>
                        <a:cs typeface="+mn-cs"/>
                      </a:endParaRPr>
                    </a:p>
                  </p:txBody>
                </p:sp>
                <p:sp>
                  <p:nvSpPr>
                    <p:cNvPr id="136" name="Line 139"/>
                    <p:cNvSpPr>
                      <a:spLocks noChangeShapeType="1"/>
                    </p:cNvSpPr>
                    <p:nvPr/>
                  </p:nvSpPr>
                  <p:spPr bwMode="auto">
                    <a:xfrm>
                      <a:off x="2707" y="3024"/>
                      <a:ext cx="346" cy="0"/>
                    </a:xfrm>
                    <a:prstGeom prst="line">
                      <a:avLst/>
                    </a:prstGeom>
                    <a:noFill/>
                    <a:ln w="19050">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0" marR="0" lvl="0" indent="0" algn="l"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entury Gothic"/>
                        <a:cs typeface="+mn-cs"/>
                      </a:endParaRPr>
                    </a:p>
                  </p:txBody>
                </p:sp>
              </p:grpSp>
              <p:sp>
                <p:nvSpPr>
                  <p:cNvPr id="132" name="Text Box 140"/>
                  <p:cNvSpPr txBox="1">
                    <a:spLocks noChangeArrowheads="1"/>
                  </p:cNvSpPr>
                  <p:nvPr/>
                </p:nvSpPr>
                <p:spPr bwMode="auto">
                  <a:xfrm>
                    <a:off x="2856" y="2472"/>
                    <a:ext cx="399" cy="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marL="0" marR="0" lvl="0" indent="0" algn="l" defTabSz="4572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smtClean="0">
                        <a:ln>
                          <a:noFill/>
                        </a:ln>
                        <a:solidFill>
                          <a:prstClr val="black"/>
                        </a:solidFill>
                        <a:effectLst/>
                        <a:uLnTx/>
                        <a:uFillTx/>
                        <a:latin typeface="Century Gothic"/>
                        <a:cs typeface="+mn-cs"/>
                      </a:rPr>
                      <a:t>Detector</a:t>
                    </a:r>
                    <a:endParaRPr kumimoji="0" lang="en-US" sz="800" b="0" i="0" u="none" strike="noStrike" kern="0" cap="none" spc="0" normalizeH="0" baseline="0" noProof="0" dirty="0">
                      <a:ln>
                        <a:noFill/>
                      </a:ln>
                      <a:solidFill>
                        <a:prstClr val="black"/>
                      </a:solidFill>
                      <a:effectLst/>
                      <a:uLnTx/>
                      <a:uFillTx/>
                      <a:latin typeface="Century Gothic"/>
                      <a:cs typeface="+mn-cs"/>
                    </a:endParaRPr>
                  </a:p>
                </p:txBody>
              </p:sp>
            </p:grpSp>
            <p:sp>
              <p:nvSpPr>
                <p:cNvPr id="130" name="Freeform 345"/>
                <p:cNvSpPr>
                  <a:spLocks/>
                </p:cNvSpPr>
                <p:nvPr/>
              </p:nvSpPr>
              <p:spPr bwMode="auto">
                <a:xfrm>
                  <a:off x="5069" y="1930"/>
                  <a:ext cx="230" cy="576"/>
                </a:xfrm>
                <a:custGeom>
                  <a:avLst/>
                  <a:gdLst>
                    <a:gd name="T0" fmla="*/ 115 w 230"/>
                    <a:gd name="T1" fmla="*/ 0 h 576"/>
                    <a:gd name="T2" fmla="*/ 0 w 230"/>
                    <a:gd name="T3" fmla="*/ 230 h 576"/>
                    <a:gd name="T4" fmla="*/ 115 w 230"/>
                    <a:gd name="T5" fmla="*/ 576 h 576"/>
                    <a:gd name="T6" fmla="*/ 230 w 230"/>
                    <a:gd name="T7" fmla="*/ 230 h 576"/>
                    <a:gd name="T8" fmla="*/ 115 w 230"/>
                    <a:gd name="T9" fmla="*/ 0 h 576"/>
                  </a:gdLst>
                  <a:ahLst/>
                  <a:cxnLst>
                    <a:cxn ang="0">
                      <a:pos x="T0" y="T1"/>
                    </a:cxn>
                    <a:cxn ang="0">
                      <a:pos x="T2" y="T3"/>
                    </a:cxn>
                    <a:cxn ang="0">
                      <a:pos x="T4" y="T5"/>
                    </a:cxn>
                    <a:cxn ang="0">
                      <a:pos x="T6" y="T7"/>
                    </a:cxn>
                    <a:cxn ang="0">
                      <a:pos x="T8" y="T9"/>
                    </a:cxn>
                  </a:cxnLst>
                  <a:rect l="0" t="0" r="r" b="b"/>
                  <a:pathLst>
                    <a:path w="230" h="576">
                      <a:moveTo>
                        <a:pt x="115" y="0"/>
                      </a:moveTo>
                      <a:lnTo>
                        <a:pt x="0" y="230"/>
                      </a:lnTo>
                      <a:lnTo>
                        <a:pt x="115" y="576"/>
                      </a:lnTo>
                      <a:lnTo>
                        <a:pt x="230" y="230"/>
                      </a:lnTo>
                      <a:lnTo>
                        <a:pt x="115" y="0"/>
                      </a:lnTo>
                      <a:close/>
                    </a:path>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flat" cmpd="sng">
                      <a:solidFill>
                        <a:schemeClr val="tx1"/>
                      </a:solidFill>
                      <a:prstDash val="solid"/>
                      <a:round/>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pPr marL="0" marR="0" lvl="0" indent="0" algn="l"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entury Gothic"/>
                    <a:cs typeface="+mn-cs"/>
                  </a:endParaRPr>
                </a:p>
              </p:txBody>
            </p:sp>
          </p:grpSp>
          <p:grpSp>
            <p:nvGrpSpPr>
              <p:cNvPr id="15" name="Group 324"/>
              <p:cNvGrpSpPr>
                <a:grpSpLocks/>
              </p:cNvGrpSpPr>
              <p:nvPr/>
            </p:nvGrpSpPr>
            <p:grpSpPr bwMode="auto">
              <a:xfrm>
                <a:off x="1907735" y="4200508"/>
                <a:ext cx="490538" cy="457200"/>
                <a:chOff x="2110" y="1699"/>
                <a:chExt cx="309" cy="288"/>
              </a:xfrm>
            </p:grpSpPr>
            <p:grpSp>
              <p:nvGrpSpPr>
                <p:cNvPr id="124" name="Group 126"/>
                <p:cNvGrpSpPr>
                  <a:grpSpLocks/>
                </p:cNvGrpSpPr>
                <p:nvPr/>
              </p:nvGrpSpPr>
              <p:grpSpPr bwMode="auto">
                <a:xfrm>
                  <a:off x="2110" y="1872"/>
                  <a:ext cx="288" cy="115"/>
                  <a:chOff x="1152" y="2160"/>
                  <a:chExt cx="288" cy="115"/>
                </a:xfrm>
              </p:grpSpPr>
              <p:sp>
                <p:nvSpPr>
                  <p:cNvPr id="126" name="Line 127"/>
                  <p:cNvSpPr>
                    <a:spLocks noChangeShapeType="1"/>
                  </p:cNvSpPr>
                  <p:nvPr/>
                </p:nvSpPr>
                <p:spPr bwMode="auto">
                  <a:xfrm>
                    <a:off x="1152" y="2160"/>
                    <a:ext cx="288" cy="0"/>
                  </a:xfrm>
                  <a:prstGeom prst="line">
                    <a:avLst/>
                  </a:prstGeom>
                  <a:noFill/>
                  <a:ln w="19050">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0" marR="0" lvl="0" indent="0" algn="l"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entury Gothic"/>
                      <a:cs typeface="+mn-cs"/>
                    </a:endParaRPr>
                  </a:p>
                </p:txBody>
              </p:sp>
              <p:sp>
                <p:nvSpPr>
                  <p:cNvPr id="127" name="Line 128"/>
                  <p:cNvSpPr>
                    <a:spLocks noChangeShapeType="1"/>
                  </p:cNvSpPr>
                  <p:nvPr/>
                </p:nvSpPr>
                <p:spPr bwMode="auto">
                  <a:xfrm>
                    <a:off x="1210" y="2218"/>
                    <a:ext cx="172" cy="0"/>
                  </a:xfrm>
                  <a:prstGeom prst="line">
                    <a:avLst/>
                  </a:prstGeom>
                  <a:noFill/>
                  <a:ln w="19050">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0" marR="0" lvl="0" indent="0" algn="l"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entury Gothic"/>
                      <a:cs typeface="+mn-cs"/>
                    </a:endParaRPr>
                  </a:p>
                </p:txBody>
              </p:sp>
              <p:sp>
                <p:nvSpPr>
                  <p:cNvPr id="128" name="Line 129"/>
                  <p:cNvSpPr>
                    <a:spLocks noChangeShapeType="1"/>
                  </p:cNvSpPr>
                  <p:nvPr/>
                </p:nvSpPr>
                <p:spPr bwMode="auto">
                  <a:xfrm>
                    <a:off x="1267" y="2275"/>
                    <a:ext cx="58" cy="0"/>
                  </a:xfrm>
                  <a:prstGeom prst="line">
                    <a:avLst/>
                  </a:prstGeom>
                  <a:noFill/>
                  <a:ln w="19050">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0" marR="0" lvl="0" indent="0" algn="l"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entury Gothic"/>
                      <a:cs typeface="+mn-cs"/>
                    </a:endParaRPr>
                  </a:p>
                </p:txBody>
              </p:sp>
            </p:grpSp>
            <p:sp>
              <p:nvSpPr>
                <p:cNvPr id="125" name="Freeform 323"/>
                <p:cNvSpPr>
                  <a:spLocks/>
                </p:cNvSpPr>
                <p:nvPr/>
              </p:nvSpPr>
              <p:spPr bwMode="auto">
                <a:xfrm>
                  <a:off x="2131" y="1699"/>
                  <a:ext cx="288" cy="173"/>
                </a:xfrm>
                <a:custGeom>
                  <a:avLst/>
                  <a:gdLst>
                    <a:gd name="T0" fmla="*/ 115 w 288"/>
                    <a:gd name="T1" fmla="*/ 0 h 173"/>
                    <a:gd name="T2" fmla="*/ 0 w 288"/>
                    <a:gd name="T3" fmla="*/ 173 h 173"/>
                    <a:gd name="T4" fmla="*/ 288 w 288"/>
                    <a:gd name="T5" fmla="*/ 173 h 173"/>
                    <a:gd name="T6" fmla="*/ 115 w 288"/>
                    <a:gd name="T7" fmla="*/ 0 h 173"/>
                  </a:gdLst>
                  <a:ahLst/>
                  <a:cxnLst>
                    <a:cxn ang="0">
                      <a:pos x="T0" y="T1"/>
                    </a:cxn>
                    <a:cxn ang="0">
                      <a:pos x="T2" y="T3"/>
                    </a:cxn>
                    <a:cxn ang="0">
                      <a:pos x="T4" y="T5"/>
                    </a:cxn>
                    <a:cxn ang="0">
                      <a:pos x="T6" y="T7"/>
                    </a:cxn>
                  </a:cxnLst>
                  <a:rect l="0" t="0" r="r" b="b"/>
                  <a:pathLst>
                    <a:path w="288" h="173">
                      <a:moveTo>
                        <a:pt x="115" y="0"/>
                      </a:moveTo>
                      <a:lnTo>
                        <a:pt x="0" y="173"/>
                      </a:lnTo>
                      <a:lnTo>
                        <a:pt x="288" y="173"/>
                      </a:lnTo>
                      <a:lnTo>
                        <a:pt x="115" y="0"/>
                      </a:lnTo>
                      <a:close/>
                    </a:path>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flat" cmpd="sng">
                      <a:solidFill>
                        <a:schemeClr val="tx1"/>
                      </a:solidFill>
                      <a:prstDash val="solid"/>
                      <a:round/>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pPr marL="0" marR="0" lvl="0" indent="0" algn="l"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entury Gothic"/>
                    <a:cs typeface="+mn-cs"/>
                  </a:endParaRPr>
                </a:p>
              </p:txBody>
            </p:sp>
          </p:grpSp>
          <p:grpSp>
            <p:nvGrpSpPr>
              <p:cNvPr id="16" name="Group 346"/>
              <p:cNvGrpSpPr>
                <a:grpSpLocks/>
              </p:cNvGrpSpPr>
              <p:nvPr/>
            </p:nvGrpSpPr>
            <p:grpSpPr bwMode="auto">
              <a:xfrm>
                <a:off x="2797739" y="3547450"/>
                <a:ext cx="976315" cy="914400"/>
                <a:chOff x="5012" y="1930"/>
                <a:chExt cx="615" cy="576"/>
              </a:xfrm>
            </p:grpSpPr>
            <p:grpSp>
              <p:nvGrpSpPr>
                <p:cNvPr id="116" name="Group 134"/>
                <p:cNvGrpSpPr>
                  <a:grpSpLocks/>
                </p:cNvGrpSpPr>
                <p:nvPr/>
              </p:nvGrpSpPr>
              <p:grpSpPr bwMode="auto">
                <a:xfrm>
                  <a:off x="5012" y="1930"/>
                  <a:ext cx="615" cy="576"/>
                  <a:chOff x="2707" y="2160"/>
                  <a:chExt cx="615" cy="576"/>
                </a:xfrm>
              </p:grpSpPr>
              <p:grpSp>
                <p:nvGrpSpPr>
                  <p:cNvPr id="118" name="Group 135"/>
                  <p:cNvGrpSpPr>
                    <a:grpSpLocks/>
                  </p:cNvGrpSpPr>
                  <p:nvPr/>
                </p:nvGrpSpPr>
                <p:grpSpPr bwMode="auto">
                  <a:xfrm>
                    <a:off x="2707" y="2160"/>
                    <a:ext cx="346" cy="576"/>
                    <a:chOff x="2707" y="2736"/>
                    <a:chExt cx="346" cy="576"/>
                  </a:xfrm>
                </p:grpSpPr>
                <p:sp>
                  <p:nvSpPr>
                    <p:cNvPr id="120" name="Line 136"/>
                    <p:cNvSpPr>
                      <a:spLocks noChangeShapeType="1"/>
                    </p:cNvSpPr>
                    <p:nvPr/>
                  </p:nvSpPr>
                  <p:spPr bwMode="auto">
                    <a:xfrm>
                      <a:off x="2707" y="2966"/>
                      <a:ext cx="346" cy="0"/>
                    </a:xfrm>
                    <a:prstGeom prst="line">
                      <a:avLst/>
                    </a:prstGeom>
                    <a:noFill/>
                    <a:ln w="19050">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0" marR="0" lvl="0" indent="0" algn="l"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entury Gothic"/>
                        <a:cs typeface="+mn-cs"/>
                      </a:endParaRPr>
                    </a:p>
                  </p:txBody>
                </p:sp>
                <p:sp>
                  <p:nvSpPr>
                    <p:cNvPr id="121" name="Line 137"/>
                    <p:cNvSpPr>
                      <a:spLocks noChangeShapeType="1"/>
                    </p:cNvSpPr>
                    <p:nvPr/>
                  </p:nvSpPr>
                  <p:spPr bwMode="auto">
                    <a:xfrm>
                      <a:off x="2880" y="2736"/>
                      <a:ext cx="0" cy="230"/>
                    </a:xfrm>
                    <a:prstGeom prst="line">
                      <a:avLst/>
                    </a:prstGeom>
                    <a:noFill/>
                    <a:ln w="19050">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0" marR="0" lvl="0" indent="0" algn="l"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entury Gothic"/>
                        <a:cs typeface="+mn-cs"/>
                      </a:endParaRPr>
                    </a:p>
                  </p:txBody>
                </p:sp>
                <p:sp>
                  <p:nvSpPr>
                    <p:cNvPr id="122" name="Line 138"/>
                    <p:cNvSpPr>
                      <a:spLocks noChangeShapeType="1"/>
                    </p:cNvSpPr>
                    <p:nvPr/>
                  </p:nvSpPr>
                  <p:spPr bwMode="auto">
                    <a:xfrm>
                      <a:off x="2880" y="3024"/>
                      <a:ext cx="0" cy="288"/>
                    </a:xfrm>
                    <a:prstGeom prst="line">
                      <a:avLst/>
                    </a:prstGeom>
                    <a:noFill/>
                    <a:ln w="19050">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0" marR="0" lvl="0" indent="0" algn="l"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entury Gothic"/>
                        <a:cs typeface="+mn-cs"/>
                      </a:endParaRPr>
                    </a:p>
                  </p:txBody>
                </p:sp>
                <p:sp>
                  <p:nvSpPr>
                    <p:cNvPr id="123" name="Line 139"/>
                    <p:cNvSpPr>
                      <a:spLocks noChangeShapeType="1"/>
                    </p:cNvSpPr>
                    <p:nvPr/>
                  </p:nvSpPr>
                  <p:spPr bwMode="auto">
                    <a:xfrm>
                      <a:off x="2707" y="3024"/>
                      <a:ext cx="346" cy="0"/>
                    </a:xfrm>
                    <a:prstGeom prst="line">
                      <a:avLst/>
                    </a:prstGeom>
                    <a:noFill/>
                    <a:ln w="19050">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0" marR="0" lvl="0" indent="0" algn="l"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entury Gothic"/>
                        <a:cs typeface="+mn-cs"/>
                      </a:endParaRPr>
                    </a:p>
                  </p:txBody>
                </p:sp>
              </p:grpSp>
              <p:sp>
                <p:nvSpPr>
                  <p:cNvPr id="119" name="Text Box 140"/>
                  <p:cNvSpPr txBox="1">
                    <a:spLocks noChangeArrowheads="1"/>
                  </p:cNvSpPr>
                  <p:nvPr/>
                </p:nvSpPr>
                <p:spPr bwMode="auto">
                  <a:xfrm>
                    <a:off x="2856" y="2472"/>
                    <a:ext cx="466" cy="1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marL="0" marR="0" lvl="0" indent="0" algn="l" defTabSz="4572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smtClean="0">
                        <a:ln>
                          <a:noFill/>
                        </a:ln>
                        <a:solidFill>
                          <a:prstClr val="black"/>
                        </a:solidFill>
                        <a:effectLst/>
                        <a:uLnTx/>
                        <a:uFillTx/>
                        <a:latin typeface="Century Gothic"/>
                        <a:cs typeface="+mn-cs"/>
                      </a:rPr>
                      <a:t>Detector</a:t>
                    </a:r>
                    <a:endParaRPr kumimoji="0" lang="en-US" sz="1000" b="0" i="0" u="none" strike="noStrike" kern="0" cap="none" spc="0" normalizeH="0" baseline="0" noProof="0" dirty="0">
                      <a:ln>
                        <a:noFill/>
                      </a:ln>
                      <a:solidFill>
                        <a:prstClr val="black"/>
                      </a:solidFill>
                      <a:effectLst/>
                      <a:uLnTx/>
                      <a:uFillTx/>
                      <a:latin typeface="Century Gothic"/>
                      <a:cs typeface="+mn-cs"/>
                    </a:endParaRPr>
                  </a:p>
                </p:txBody>
              </p:sp>
            </p:grpSp>
            <p:sp>
              <p:nvSpPr>
                <p:cNvPr id="117" name="Freeform 345"/>
                <p:cNvSpPr>
                  <a:spLocks/>
                </p:cNvSpPr>
                <p:nvPr/>
              </p:nvSpPr>
              <p:spPr bwMode="auto">
                <a:xfrm>
                  <a:off x="5069" y="1930"/>
                  <a:ext cx="230" cy="576"/>
                </a:xfrm>
                <a:custGeom>
                  <a:avLst/>
                  <a:gdLst>
                    <a:gd name="T0" fmla="*/ 115 w 230"/>
                    <a:gd name="T1" fmla="*/ 0 h 576"/>
                    <a:gd name="T2" fmla="*/ 0 w 230"/>
                    <a:gd name="T3" fmla="*/ 230 h 576"/>
                    <a:gd name="T4" fmla="*/ 115 w 230"/>
                    <a:gd name="T5" fmla="*/ 576 h 576"/>
                    <a:gd name="T6" fmla="*/ 230 w 230"/>
                    <a:gd name="T7" fmla="*/ 230 h 576"/>
                    <a:gd name="T8" fmla="*/ 115 w 230"/>
                    <a:gd name="T9" fmla="*/ 0 h 576"/>
                  </a:gdLst>
                  <a:ahLst/>
                  <a:cxnLst>
                    <a:cxn ang="0">
                      <a:pos x="T0" y="T1"/>
                    </a:cxn>
                    <a:cxn ang="0">
                      <a:pos x="T2" y="T3"/>
                    </a:cxn>
                    <a:cxn ang="0">
                      <a:pos x="T4" y="T5"/>
                    </a:cxn>
                    <a:cxn ang="0">
                      <a:pos x="T6" y="T7"/>
                    </a:cxn>
                    <a:cxn ang="0">
                      <a:pos x="T8" y="T9"/>
                    </a:cxn>
                  </a:cxnLst>
                  <a:rect l="0" t="0" r="r" b="b"/>
                  <a:pathLst>
                    <a:path w="230" h="576">
                      <a:moveTo>
                        <a:pt x="115" y="0"/>
                      </a:moveTo>
                      <a:lnTo>
                        <a:pt x="0" y="230"/>
                      </a:lnTo>
                      <a:lnTo>
                        <a:pt x="115" y="576"/>
                      </a:lnTo>
                      <a:lnTo>
                        <a:pt x="230" y="230"/>
                      </a:lnTo>
                      <a:lnTo>
                        <a:pt x="115" y="0"/>
                      </a:lnTo>
                      <a:close/>
                    </a:path>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flat" cmpd="sng">
                      <a:solidFill>
                        <a:schemeClr val="tx1"/>
                      </a:solidFill>
                      <a:prstDash val="solid"/>
                      <a:round/>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pPr marL="0" marR="0" lvl="0" indent="0" algn="l"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entury Gothic"/>
                    <a:cs typeface="+mn-cs"/>
                  </a:endParaRPr>
                </a:p>
              </p:txBody>
            </p:sp>
          </p:grpSp>
          <p:grpSp>
            <p:nvGrpSpPr>
              <p:cNvPr id="17" name="Group 324"/>
              <p:cNvGrpSpPr>
                <a:grpSpLocks/>
              </p:cNvGrpSpPr>
              <p:nvPr/>
            </p:nvGrpSpPr>
            <p:grpSpPr bwMode="auto">
              <a:xfrm>
                <a:off x="2839661" y="4202008"/>
                <a:ext cx="490538" cy="457200"/>
                <a:chOff x="2110" y="1699"/>
                <a:chExt cx="309" cy="288"/>
              </a:xfrm>
            </p:grpSpPr>
            <p:grpSp>
              <p:nvGrpSpPr>
                <p:cNvPr id="111" name="Group 126"/>
                <p:cNvGrpSpPr>
                  <a:grpSpLocks/>
                </p:cNvGrpSpPr>
                <p:nvPr/>
              </p:nvGrpSpPr>
              <p:grpSpPr bwMode="auto">
                <a:xfrm>
                  <a:off x="2110" y="1872"/>
                  <a:ext cx="288" cy="115"/>
                  <a:chOff x="1152" y="2160"/>
                  <a:chExt cx="288" cy="115"/>
                </a:xfrm>
              </p:grpSpPr>
              <p:sp>
                <p:nvSpPr>
                  <p:cNvPr id="113" name="Line 127"/>
                  <p:cNvSpPr>
                    <a:spLocks noChangeShapeType="1"/>
                  </p:cNvSpPr>
                  <p:nvPr/>
                </p:nvSpPr>
                <p:spPr bwMode="auto">
                  <a:xfrm>
                    <a:off x="1152" y="2160"/>
                    <a:ext cx="288" cy="0"/>
                  </a:xfrm>
                  <a:prstGeom prst="line">
                    <a:avLst/>
                  </a:prstGeom>
                  <a:noFill/>
                  <a:ln w="19050">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0" marR="0" lvl="0" indent="0" algn="l"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entury Gothic"/>
                      <a:cs typeface="+mn-cs"/>
                    </a:endParaRPr>
                  </a:p>
                </p:txBody>
              </p:sp>
              <p:sp>
                <p:nvSpPr>
                  <p:cNvPr id="114" name="Line 128"/>
                  <p:cNvSpPr>
                    <a:spLocks noChangeShapeType="1"/>
                  </p:cNvSpPr>
                  <p:nvPr/>
                </p:nvSpPr>
                <p:spPr bwMode="auto">
                  <a:xfrm>
                    <a:off x="1210" y="2218"/>
                    <a:ext cx="172" cy="0"/>
                  </a:xfrm>
                  <a:prstGeom prst="line">
                    <a:avLst/>
                  </a:prstGeom>
                  <a:noFill/>
                  <a:ln w="19050">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0" marR="0" lvl="0" indent="0" algn="l"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entury Gothic"/>
                      <a:cs typeface="+mn-cs"/>
                    </a:endParaRPr>
                  </a:p>
                </p:txBody>
              </p:sp>
              <p:sp>
                <p:nvSpPr>
                  <p:cNvPr id="115" name="Line 129"/>
                  <p:cNvSpPr>
                    <a:spLocks noChangeShapeType="1"/>
                  </p:cNvSpPr>
                  <p:nvPr/>
                </p:nvSpPr>
                <p:spPr bwMode="auto">
                  <a:xfrm>
                    <a:off x="1267" y="2275"/>
                    <a:ext cx="58" cy="0"/>
                  </a:xfrm>
                  <a:prstGeom prst="line">
                    <a:avLst/>
                  </a:prstGeom>
                  <a:noFill/>
                  <a:ln w="19050">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0" marR="0" lvl="0" indent="0" algn="l"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entury Gothic"/>
                      <a:cs typeface="+mn-cs"/>
                    </a:endParaRPr>
                  </a:p>
                </p:txBody>
              </p:sp>
            </p:grpSp>
            <p:sp>
              <p:nvSpPr>
                <p:cNvPr id="112" name="Freeform 323"/>
                <p:cNvSpPr>
                  <a:spLocks/>
                </p:cNvSpPr>
                <p:nvPr/>
              </p:nvSpPr>
              <p:spPr bwMode="auto">
                <a:xfrm>
                  <a:off x="2131" y="1699"/>
                  <a:ext cx="288" cy="173"/>
                </a:xfrm>
                <a:custGeom>
                  <a:avLst/>
                  <a:gdLst>
                    <a:gd name="T0" fmla="*/ 115 w 288"/>
                    <a:gd name="T1" fmla="*/ 0 h 173"/>
                    <a:gd name="T2" fmla="*/ 0 w 288"/>
                    <a:gd name="T3" fmla="*/ 173 h 173"/>
                    <a:gd name="T4" fmla="*/ 288 w 288"/>
                    <a:gd name="T5" fmla="*/ 173 h 173"/>
                    <a:gd name="T6" fmla="*/ 115 w 288"/>
                    <a:gd name="T7" fmla="*/ 0 h 173"/>
                  </a:gdLst>
                  <a:ahLst/>
                  <a:cxnLst>
                    <a:cxn ang="0">
                      <a:pos x="T0" y="T1"/>
                    </a:cxn>
                    <a:cxn ang="0">
                      <a:pos x="T2" y="T3"/>
                    </a:cxn>
                    <a:cxn ang="0">
                      <a:pos x="T4" y="T5"/>
                    </a:cxn>
                    <a:cxn ang="0">
                      <a:pos x="T6" y="T7"/>
                    </a:cxn>
                  </a:cxnLst>
                  <a:rect l="0" t="0" r="r" b="b"/>
                  <a:pathLst>
                    <a:path w="288" h="173">
                      <a:moveTo>
                        <a:pt x="115" y="0"/>
                      </a:moveTo>
                      <a:lnTo>
                        <a:pt x="0" y="173"/>
                      </a:lnTo>
                      <a:lnTo>
                        <a:pt x="288" y="173"/>
                      </a:lnTo>
                      <a:lnTo>
                        <a:pt x="115" y="0"/>
                      </a:lnTo>
                      <a:close/>
                    </a:path>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flat" cmpd="sng">
                      <a:solidFill>
                        <a:schemeClr val="tx1"/>
                      </a:solidFill>
                      <a:prstDash val="solid"/>
                      <a:round/>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pPr marL="0" marR="0" lvl="0" indent="0" algn="l"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entury Gothic"/>
                    <a:cs typeface="+mn-cs"/>
                  </a:endParaRPr>
                </a:p>
              </p:txBody>
            </p:sp>
          </p:grpSp>
          <p:grpSp>
            <p:nvGrpSpPr>
              <p:cNvPr id="18" name="Group 367"/>
              <p:cNvGrpSpPr>
                <a:grpSpLocks/>
              </p:cNvGrpSpPr>
              <p:nvPr/>
            </p:nvGrpSpPr>
            <p:grpSpPr bwMode="auto">
              <a:xfrm rot="16200000">
                <a:off x="4255847" y="3079349"/>
                <a:ext cx="184150" cy="914400"/>
                <a:chOff x="691" y="3197"/>
                <a:chExt cx="116" cy="576"/>
              </a:xfrm>
            </p:grpSpPr>
            <p:sp>
              <p:nvSpPr>
                <p:cNvPr id="109" name="Freeform 244"/>
                <p:cNvSpPr>
                  <a:spLocks/>
                </p:cNvSpPr>
                <p:nvPr/>
              </p:nvSpPr>
              <p:spPr bwMode="auto">
                <a:xfrm>
                  <a:off x="691" y="3197"/>
                  <a:ext cx="116" cy="576"/>
                </a:xfrm>
                <a:custGeom>
                  <a:avLst/>
                  <a:gdLst>
                    <a:gd name="T0" fmla="*/ 58 w 116"/>
                    <a:gd name="T1" fmla="*/ 0 h 1152"/>
                    <a:gd name="T2" fmla="*/ 58 w 116"/>
                    <a:gd name="T3" fmla="*/ 230 h 1152"/>
                    <a:gd name="T4" fmla="*/ 116 w 116"/>
                    <a:gd name="T5" fmla="*/ 288 h 1152"/>
                    <a:gd name="T6" fmla="*/ 0 w 116"/>
                    <a:gd name="T7" fmla="*/ 403 h 1152"/>
                    <a:gd name="T8" fmla="*/ 116 w 116"/>
                    <a:gd name="T9" fmla="*/ 518 h 1152"/>
                    <a:gd name="T10" fmla="*/ 0 w 116"/>
                    <a:gd name="T11" fmla="*/ 634 h 1152"/>
                    <a:gd name="T12" fmla="*/ 116 w 116"/>
                    <a:gd name="T13" fmla="*/ 749 h 1152"/>
                    <a:gd name="T14" fmla="*/ 0 w 116"/>
                    <a:gd name="T15" fmla="*/ 864 h 1152"/>
                    <a:gd name="T16" fmla="*/ 58 w 116"/>
                    <a:gd name="T17" fmla="*/ 922 h 1152"/>
                    <a:gd name="T18" fmla="*/ 58 w 116"/>
                    <a:gd name="T19" fmla="*/ 1152 h 1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6" h="1152">
                      <a:moveTo>
                        <a:pt x="58" y="0"/>
                      </a:moveTo>
                      <a:lnTo>
                        <a:pt x="58" y="230"/>
                      </a:lnTo>
                      <a:lnTo>
                        <a:pt x="116" y="288"/>
                      </a:lnTo>
                      <a:lnTo>
                        <a:pt x="0" y="403"/>
                      </a:lnTo>
                      <a:lnTo>
                        <a:pt x="116" y="518"/>
                      </a:lnTo>
                      <a:lnTo>
                        <a:pt x="0" y="634"/>
                      </a:lnTo>
                      <a:lnTo>
                        <a:pt x="116" y="749"/>
                      </a:lnTo>
                      <a:lnTo>
                        <a:pt x="0" y="864"/>
                      </a:lnTo>
                      <a:lnTo>
                        <a:pt x="58" y="922"/>
                      </a:lnTo>
                      <a:lnTo>
                        <a:pt x="58" y="1152"/>
                      </a:lnTo>
                    </a:path>
                  </a:pathLst>
                </a:custGeom>
                <a:noFill/>
                <a:ln w="19050" cap="flat" cmpd="sng">
                  <a:solidFill>
                    <a:sysClr val="windowText" lastClr="000000"/>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0" marR="0" lvl="0" indent="0" algn="l"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entury Gothic"/>
                    <a:cs typeface="+mn-cs"/>
                  </a:endParaRPr>
                </a:p>
              </p:txBody>
            </p:sp>
            <p:sp>
              <p:nvSpPr>
                <p:cNvPr id="110" name="Freeform 366"/>
                <p:cNvSpPr>
                  <a:spLocks/>
                </p:cNvSpPr>
                <p:nvPr/>
              </p:nvSpPr>
              <p:spPr bwMode="auto">
                <a:xfrm>
                  <a:off x="691" y="3197"/>
                  <a:ext cx="115" cy="576"/>
                </a:xfrm>
                <a:custGeom>
                  <a:avLst/>
                  <a:gdLst>
                    <a:gd name="T0" fmla="*/ 58 w 115"/>
                    <a:gd name="T1" fmla="*/ 0 h 576"/>
                    <a:gd name="T2" fmla="*/ 0 w 115"/>
                    <a:gd name="T3" fmla="*/ 115 h 576"/>
                    <a:gd name="T4" fmla="*/ 58 w 115"/>
                    <a:gd name="T5" fmla="*/ 576 h 576"/>
                    <a:gd name="T6" fmla="*/ 115 w 115"/>
                    <a:gd name="T7" fmla="*/ 115 h 576"/>
                    <a:gd name="T8" fmla="*/ 58 w 115"/>
                    <a:gd name="T9" fmla="*/ 0 h 576"/>
                  </a:gdLst>
                  <a:ahLst/>
                  <a:cxnLst>
                    <a:cxn ang="0">
                      <a:pos x="T0" y="T1"/>
                    </a:cxn>
                    <a:cxn ang="0">
                      <a:pos x="T2" y="T3"/>
                    </a:cxn>
                    <a:cxn ang="0">
                      <a:pos x="T4" y="T5"/>
                    </a:cxn>
                    <a:cxn ang="0">
                      <a:pos x="T6" y="T7"/>
                    </a:cxn>
                    <a:cxn ang="0">
                      <a:pos x="T8" y="T9"/>
                    </a:cxn>
                  </a:cxnLst>
                  <a:rect l="0" t="0" r="r" b="b"/>
                  <a:pathLst>
                    <a:path w="115" h="576">
                      <a:moveTo>
                        <a:pt x="58" y="0"/>
                      </a:moveTo>
                      <a:lnTo>
                        <a:pt x="0" y="115"/>
                      </a:lnTo>
                      <a:lnTo>
                        <a:pt x="58" y="576"/>
                      </a:lnTo>
                      <a:lnTo>
                        <a:pt x="115" y="115"/>
                      </a:lnTo>
                      <a:lnTo>
                        <a:pt x="58" y="0"/>
                      </a:lnTo>
                      <a:close/>
                    </a:path>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flat" cmpd="sng">
                      <a:solidFill>
                        <a:schemeClr val="tx1"/>
                      </a:solidFill>
                      <a:prstDash val="solid"/>
                      <a:round/>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pPr marL="0" marR="0" lvl="0" indent="0" algn="l"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entury Gothic"/>
                    <a:cs typeface="+mn-cs"/>
                  </a:endParaRPr>
                </a:p>
              </p:txBody>
            </p:sp>
          </p:grpSp>
          <p:grpSp>
            <p:nvGrpSpPr>
              <p:cNvPr id="19" name="Group 346"/>
              <p:cNvGrpSpPr>
                <a:grpSpLocks/>
              </p:cNvGrpSpPr>
              <p:nvPr/>
            </p:nvGrpSpPr>
            <p:grpSpPr bwMode="auto">
              <a:xfrm>
                <a:off x="3679371" y="3548950"/>
                <a:ext cx="869952" cy="914400"/>
                <a:chOff x="5012" y="1930"/>
                <a:chExt cx="548" cy="576"/>
              </a:xfrm>
            </p:grpSpPr>
            <p:grpSp>
              <p:nvGrpSpPr>
                <p:cNvPr id="101" name="Group 134"/>
                <p:cNvGrpSpPr>
                  <a:grpSpLocks/>
                </p:cNvGrpSpPr>
                <p:nvPr/>
              </p:nvGrpSpPr>
              <p:grpSpPr bwMode="auto">
                <a:xfrm>
                  <a:off x="5012" y="1930"/>
                  <a:ext cx="548" cy="576"/>
                  <a:chOff x="2707" y="2160"/>
                  <a:chExt cx="548" cy="576"/>
                </a:xfrm>
              </p:grpSpPr>
              <p:grpSp>
                <p:nvGrpSpPr>
                  <p:cNvPr id="103" name="Group 135"/>
                  <p:cNvGrpSpPr>
                    <a:grpSpLocks/>
                  </p:cNvGrpSpPr>
                  <p:nvPr/>
                </p:nvGrpSpPr>
                <p:grpSpPr bwMode="auto">
                  <a:xfrm>
                    <a:off x="2707" y="2160"/>
                    <a:ext cx="346" cy="576"/>
                    <a:chOff x="2707" y="2736"/>
                    <a:chExt cx="346" cy="576"/>
                  </a:xfrm>
                </p:grpSpPr>
                <p:sp>
                  <p:nvSpPr>
                    <p:cNvPr id="105" name="Line 136"/>
                    <p:cNvSpPr>
                      <a:spLocks noChangeShapeType="1"/>
                    </p:cNvSpPr>
                    <p:nvPr/>
                  </p:nvSpPr>
                  <p:spPr bwMode="auto">
                    <a:xfrm>
                      <a:off x="2707" y="2966"/>
                      <a:ext cx="346" cy="0"/>
                    </a:xfrm>
                    <a:prstGeom prst="line">
                      <a:avLst/>
                    </a:prstGeom>
                    <a:noFill/>
                    <a:ln w="19050">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0" marR="0" lvl="0" indent="0" algn="l"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entury Gothic"/>
                        <a:cs typeface="+mn-cs"/>
                      </a:endParaRPr>
                    </a:p>
                  </p:txBody>
                </p:sp>
                <p:sp>
                  <p:nvSpPr>
                    <p:cNvPr id="106" name="Line 137"/>
                    <p:cNvSpPr>
                      <a:spLocks noChangeShapeType="1"/>
                    </p:cNvSpPr>
                    <p:nvPr/>
                  </p:nvSpPr>
                  <p:spPr bwMode="auto">
                    <a:xfrm>
                      <a:off x="2880" y="2736"/>
                      <a:ext cx="0" cy="230"/>
                    </a:xfrm>
                    <a:prstGeom prst="line">
                      <a:avLst/>
                    </a:prstGeom>
                    <a:noFill/>
                    <a:ln w="19050">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0" marR="0" lvl="0" indent="0" algn="l"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entury Gothic"/>
                        <a:cs typeface="+mn-cs"/>
                      </a:endParaRPr>
                    </a:p>
                  </p:txBody>
                </p:sp>
                <p:sp>
                  <p:nvSpPr>
                    <p:cNvPr id="107" name="Line 138"/>
                    <p:cNvSpPr>
                      <a:spLocks noChangeShapeType="1"/>
                    </p:cNvSpPr>
                    <p:nvPr/>
                  </p:nvSpPr>
                  <p:spPr bwMode="auto">
                    <a:xfrm>
                      <a:off x="2880" y="3024"/>
                      <a:ext cx="0" cy="288"/>
                    </a:xfrm>
                    <a:prstGeom prst="line">
                      <a:avLst/>
                    </a:prstGeom>
                    <a:noFill/>
                    <a:ln w="19050">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0" marR="0" lvl="0" indent="0" algn="l"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entury Gothic"/>
                        <a:cs typeface="+mn-cs"/>
                      </a:endParaRPr>
                    </a:p>
                  </p:txBody>
                </p:sp>
                <p:sp>
                  <p:nvSpPr>
                    <p:cNvPr id="108" name="Line 139"/>
                    <p:cNvSpPr>
                      <a:spLocks noChangeShapeType="1"/>
                    </p:cNvSpPr>
                    <p:nvPr/>
                  </p:nvSpPr>
                  <p:spPr bwMode="auto">
                    <a:xfrm>
                      <a:off x="2707" y="3024"/>
                      <a:ext cx="346" cy="0"/>
                    </a:xfrm>
                    <a:prstGeom prst="line">
                      <a:avLst/>
                    </a:prstGeom>
                    <a:noFill/>
                    <a:ln w="19050">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0" marR="0" lvl="0" indent="0" algn="l"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entury Gothic"/>
                        <a:cs typeface="+mn-cs"/>
                      </a:endParaRPr>
                    </a:p>
                  </p:txBody>
                </p:sp>
              </p:grpSp>
              <p:sp>
                <p:nvSpPr>
                  <p:cNvPr id="104" name="Text Box 140"/>
                  <p:cNvSpPr txBox="1">
                    <a:spLocks noChangeArrowheads="1"/>
                  </p:cNvSpPr>
                  <p:nvPr/>
                </p:nvSpPr>
                <p:spPr bwMode="auto">
                  <a:xfrm>
                    <a:off x="2856" y="2472"/>
                    <a:ext cx="399" cy="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marL="0" marR="0" lvl="0" indent="0" algn="l" defTabSz="4572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smtClean="0">
                        <a:ln>
                          <a:noFill/>
                        </a:ln>
                        <a:solidFill>
                          <a:prstClr val="black"/>
                        </a:solidFill>
                        <a:effectLst/>
                        <a:uLnTx/>
                        <a:uFillTx/>
                        <a:latin typeface="Century Gothic"/>
                        <a:cs typeface="+mn-cs"/>
                      </a:rPr>
                      <a:t>Detector</a:t>
                    </a:r>
                    <a:endParaRPr kumimoji="0" lang="en-US" sz="800" b="0" i="0" u="none" strike="noStrike" kern="0" cap="none" spc="0" normalizeH="0" baseline="0" noProof="0" dirty="0">
                      <a:ln>
                        <a:noFill/>
                      </a:ln>
                      <a:solidFill>
                        <a:prstClr val="black"/>
                      </a:solidFill>
                      <a:effectLst/>
                      <a:uLnTx/>
                      <a:uFillTx/>
                      <a:latin typeface="Century Gothic"/>
                      <a:cs typeface="+mn-cs"/>
                    </a:endParaRPr>
                  </a:p>
                </p:txBody>
              </p:sp>
            </p:grpSp>
            <p:sp>
              <p:nvSpPr>
                <p:cNvPr id="102" name="Freeform 345"/>
                <p:cNvSpPr>
                  <a:spLocks/>
                </p:cNvSpPr>
                <p:nvPr/>
              </p:nvSpPr>
              <p:spPr bwMode="auto">
                <a:xfrm>
                  <a:off x="5069" y="1930"/>
                  <a:ext cx="230" cy="576"/>
                </a:xfrm>
                <a:custGeom>
                  <a:avLst/>
                  <a:gdLst>
                    <a:gd name="T0" fmla="*/ 115 w 230"/>
                    <a:gd name="T1" fmla="*/ 0 h 576"/>
                    <a:gd name="T2" fmla="*/ 0 w 230"/>
                    <a:gd name="T3" fmla="*/ 230 h 576"/>
                    <a:gd name="T4" fmla="*/ 115 w 230"/>
                    <a:gd name="T5" fmla="*/ 576 h 576"/>
                    <a:gd name="T6" fmla="*/ 230 w 230"/>
                    <a:gd name="T7" fmla="*/ 230 h 576"/>
                    <a:gd name="T8" fmla="*/ 115 w 230"/>
                    <a:gd name="T9" fmla="*/ 0 h 576"/>
                  </a:gdLst>
                  <a:ahLst/>
                  <a:cxnLst>
                    <a:cxn ang="0">
                      <a:pos x="T0" y="T1"/>
                    </a:cxn>
                    <a:cxn ang="0">
                      <a:pos x="T2" y="T3"/>
                    </a:cxn>
                    <a:cxn ang="0">
                      <a:pos x="T4" y="T5"/>
                    </a:cxn>
                    <a:cxn ang="0">
                      <a:pos x="T6" y="T7"/>
                    </a:cxn>
                    <a:cxn ang="0">
                      <a:pos x="T8" y="T9"/>
                    </a:cxn>
                  </a:cxnLst>
                  <a:rect l="0" t="0" r="r" b="b"/>
                  <a:pathLst>
                    <a:path w="230" h="576">
                      <a:moveTo>
                        <a:pt x="115" y="0"/>
                      </a:moveTo>
                      <a:lnTo>
                        <a:pt x="0" y="230"/>
                      </a:lnTo>
                      <a:lnTo>
                        <a:pt x="115" y="576"/>
                      </a:lnTo>
                      <a:lnTo>
                        <a:pt x="230" y="230"/>
                      </a:lnTo>
                      <a:lnTo>
                        <a:pt x="115" y="0"/>
                      </a:lnTo>
                      <a:close/>
                    </a:path>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flat" cmpd="sng">
                      <a:solidFill>
                        <a:schemeClr val="tx1"/>
                      </a:solidFill>
                      <a:prstDash val="solid"/>
                      <a:round/>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pPr marL="0" marR="0" lvl="0" indent="0" algn="l"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entury Gothic"/>
                    <a:cs typeface="+mn-cs"/>
                  </a:endParaRPr>
                </a:p>
              </p:txBody>
            </p:sp>
          </p:grpSp>
          <p:grpSp>
            <p:nvGrpSpPr>
              <p:cNvPr id="20" name="Group 324"/>
              <p:cNvGrpSpPr>
                <a:grpSpLocks/>
              </p:cNvGrpSpPr>
              <p:nvPr/>
            </p:nvGrpSpPr>
            <p:grpSpPr bwMode="auto">
              <a:xfrm>
                <a:off x="3721295" y="4203508"/>
                <a:ext cx="490538" cy="457200"/>
                <a:chOff x="2110" y="1699"/>
                <a:chExt cx="309" cy="288"/>
              </a:xfrm>
            </p:grpSpPr>
            <p:grpSp>
              <p:nvGrpSpPr>
                <p:cNvPr id="96" name="Group 126"/>
                <p:cNvGrpSpPr>
                  <a:grpSpLocks/>
                </p:cNvGrpSpPr>
                <p:nvPr/>
              </p:nvGrpSpPr>
              <p:grpSpPr bwMode="auto">
                <a:xfrm>
                  <a:off x="2110" y="1872"/>
                  <a:ext cx="288" cy="115"/>
                  <a:chOff x="1152" y="2160"/>
                  <a:chExt cx="288" cy="115"/>
                </a:xfrm>
              </p:grpSpPr>
              <p:sp>
                <p:nvSpPr>
                  <p:cNvPr id="98" name="Line 127"/>
                  <p:cNvSpPr>
                    <a:spLocks noChangeShapeType="1"/>
                  </p:cNvSpPr>
                  <p:nvPr/>
                </p:nvSpPr>
                <p:spPr bwMode="auto">
                  <a:xfrm>
                    <a:off x="1152" y="2160"/>
                    <a:ext cx="288" cy="0"/>
                  </a:xfrm>
                  <a:prstGeom prst="line">
                    <a:avLst/>
                  </a:prstGeom>
                  <a:noFill/>
                  <a:ln w="19050">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0" marR="0" lvl="0" indent="0" algn="l"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entury Gothic"/>
                      <a:cs typeface="+mn-cs"/>
                    </a:endParaRPr>
                  </a:p>
                </p:txBody>
              </p:sp>
              <p:sp>
                <p:nvSpPr>
                  <p:cNvPr id="99" name="Line 128"/>
                  <p:cNvSpPr>
                    <a:spLocks noChangeShapeType="1"/>
                  </p:cNvSpPr>
                  <p:nvPr/>
                </p:nvSpPr>
                <p:spPr bwMode="auto">
                  <a:xfrm>
                    <a:off x="1210" y="2218"/>
                    <a:ext cx="172" cy="0"/>
                  </a:xfrm>
                  <a:prstGeom prst="line">
                    <a:avLst/>
                  </a:prstGeom>
                  <a:noFill/>
                  <a:ln w="19050">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0" marR="0" lvl="0" indent="0" algn="l"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entury Gothic"/>
                      <a:cs typeface="+mn-cs"/>
                    </a:endParaRPr>
                  </a:p>
                </p:txBody>
              </p:sp>
              <p:sp>
                <p:nvSpPr>
                  <p:cNvPr id="100" name="Line 129"/>
                  <p:cNvSpPr>
                    <a:spLocks noChangeShapeType="1"/>
                  </p:cNvSpPr>
                  <p:nvPr/>
                </p:nvSpPr>
                <p:spPr bwMode="auto">
                  <a:xfrm>
                    <a:off x="1267" y="2275"/>
                    <a:ext cx="58" cy="0"/>
                  </a:xfrm>
                  <a:prstGeom prst="line">
                    <a:avLst/>
                  </a:prstGeom>
                  <a:noFill/>
                  <a:ln w="19050">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0" marR="0" lvl="0" indent="0" algn="l"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entury Gothic"/>
                      <a:cs typeface="+mn-cs"/>
                    </a:endParaRPr>
                  </a:p>
                </p:txBody>
              </p:sp>
            </p:grpSp>
            <p:sp>
              <p:nvSpPr>
                <p:cNvPr id="97" name="Freeform 323"/>
                <p:cNvSpPr>
                  <a:spLocks/>
                </p:cNvSpPr>
                <p:nvPr/>
              </p:nvSpPr>
              <p:spPr bwMode="auto">
                <a:xfrm>
                  <a:off x="2131" y="1699"/>
                  <a:ext cx="288" cy="173"/>
                </a:xfrm>
                <a:custGeom>
                  <a:avLst/>
                  <a:gdLst>
                    <a:gd name="T0" fmla="*/ 115 w 288"/>
                    <a:gd name="T1" fmla="*/ 0 h 173"/>
                    <a:gd name="T2" fmla="*/ 0 w 288"/>
                    <a:gd name="T3" fmla="*/ 173 h 173"/>
                    <a:gd name="T4" fmla="*/ 288 w 288"/>
                    <a:gd name="T5" fmla="*/ 173 h 173"/>
                    <a:gd name="T6" fmla="*/ 115 w 288"/>
                    <a:gd name="T7" fmla="*/ 0 h 173"/>
                  </a:gdLst>
                  <a:ahLst/>
                  <a:cxnLst>
                    <a:cxn ang="0">
                      <a:pos x="T0" y="T1"/>
                    </a:cxn>
                    <a:cxn ang="0">
                      <a:pos x="T2" y="T3"/>
                    </a:cxn>
                    <a:cxn ang="0">
                      <a:pos x="T4" y="T5"/>
                    </a:cxn>
                    <a:cxn ang="0">
                      <a:pos x="T6" y="T7"/>
                    </a:cxn>
                  </a:cxnLst>
                  <a:rect l="0" t="0" r="r" b="b"/>
                  <a:pathLst>
                    <a:path w="288" h="173">
                      <a:moveTo>
                        <a:pt x="115" y="0"/>
                      </a:moveTo>
                      <a:lnTo>
                        <a:pt x="0" y="173"/>
                      </a:lnTo>
                      <a:lnTo>
                        <a:pt x="288" y="173"/>
                      </a:lnTo>
                      <a:lnTo>
                        <a:pt x="115" y="0"/>
                      </a:lnTo>
                      <a:close/>
                    </a:path>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flat" cmpd="sng">
                      <a:solidFill>
                        <a:schemeClr val="tx1"/>
                      </a:solidFill>
                      <a:prstDash val="solid"/>
                      <a:round/>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pPr marL="0" marR="0" lvl="0" indent="0" algn="l"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entury Gothic"/>
                    <a:cs typeface="+mn-cs"/>
                  </a:endParaRPr>
                </a:p>
              </p:txBody>
            </p:sp>
          </p:grpSp>
          <p:grpSp>
            <p:nvGrpSpPr>
              <p:cNvPr id="21" name="Group 367"/>
              <p:cNvGrpSpPr>
                <a:grpSpLocks/>
              </p:cNvGrpSpPr>
              <p:nvPr/>
            </p:nvGrpSpPr>
            <p:grpSpPr bwMode="auto">
              <a:xfrm rot="16200000">
                <a:off x="5137481" y="3080849"/>
                <a:ext cx="184150" cy="914400"/>
                <a:chOff x="691" y="3197"/>
                <a:chExt cx="116" cy="576"/>
              </a:xfrm>
            </p:grpSpPr>
            <p:sp>
              <p:nvSpPr>
                <p:cNvPr id="94" name="Freeform 244"/>
                <p:cNvSpPr>
                  <a:spLocks/>
                </p:cNvSpPr>
                <p:nvPr/>
              </p:nvSpPr>
              <p:spPr bwMode="auto">
                <a:xfrm>
                  <a:off x="691" y="3197"/>
                  <a:ext cx="116" cy="576"/>
                </a:xfrm>
                <a:custGeom>
                  <a:avLst/>
                  <a:gdLst>
                    <a:gd name="T0" fmla="*/ 58 w 116"/>
                    <a:gd name="T1" fmla="*/ 0 h 1152"/>
                    <a:gd name="T2" fmla="*/ 58 w 116"/>
                    <a:gd name="T3" fmla="*/ 230 h 1152"/>
                    <a:gd name="T4" fmla="*/ 116 w 116"/>
                    <a:gd name="T5" fmla="*/ 288 h 1152"/>
                    <a:gd name="T6" fmla="*/ 0 w 116"/>
                    <a:gd name="T7" fmla="*/ 403 h 1152"/>
                    <a:gd name="T8" fmla="*/ 116 w 116"/>
                    <a:gd name="T9" fmla="*/ 518 h 1152"/>
                    <a:gd name="T10" fmla="*/ 0 w 116"/>
                    <a:gd name="T11" fmla="*/ 634 h 1152"/>
                    <a:gd name="T12" fmla="*/ 116 w 116"/>
                    <a:gd name="T13" fmla="*/ 749 h 1152"/>
                    <a:gd name="T14" fmla="*/ 0 w 116"/>
                    <a:gd name="T15" fmla="*/ 864 h 1152"/>
                    <a:gd name="T16" fmla="*/ 58 w 116"/>
                    <a:gd name="T17" fmla="*/ 922 h 1152"/>
                    <a:gd name="T18" fmla="*/ 58 w 116"/>
                    <a:gd name="T19" fmla="*/ 1152 h 1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6" h="1152">
                      <a:moveTo>
                        <a:pt x="58" y="0"/>
                      </a:moveTo>
                      <a:lnTo>
                        <a:pt x="58" y="230"/>
                      </a:lnTo>
                      <a:lnTo>
                        <a:pt x="116" y="288"/>
                      </a:lnTo>
                      <a:lnTo>
                        <a:pt x="0" y="403"/>
                      </a:lnTo>
                      <a:lnTo>
                        <a:pt x="116" y="518"/>
                      </a:lnTo>
                      <a:lnTo>
                        <a:pt x="0" y="634"/>
                      </a:lnTo>
                      <a:lnTo>
                        <a:pt x="116" y="749"/>
                      </a:lnTo>
                      <a:lnTo>
                        <a:pt x="0" y="864"/>
                      </a:lnTo>
                      <a:lnTo>
                        <a:pt x="58" y="922"/>
                      </a:lnTo>
                      <a:lnTo>
                        <a:pt x="58" y="1152"/>
                      </a:lnTo>
                    </a:path>
                  </a:pathLst>
                </a:custGeom>
                <a:noFill/>
                <a:ln w="19050" cap="flat" cmpd="sng">
                  <a:solidFill>
                    <a:sysClr val="windowText" lastClr="000000"/>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0" marR="0" lvl="0" indent="0" algn="l"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entury Gothic"/>
                    <a:cs typeface="+mn-cs"/>
                  </a:endParaRPr>
                </a:p>
              </p:txBody>
            </p:sp>
            <p:sp>
              <p:nvSpPr>
                <p:cNvPr id="95" name="Freeform 366"/>
                <p:cNvSpPr>
                  <a:spLocks/>
                </p:cNvSpPr>
                <p:nvPr/>
              </p:nvSpPr>
              <p:spPr bwMode="auto">
                <a:xfrm>
                  <a:off x="691" y="3197"/>
                  <a:ext cx="115" cy="576"/>
                </a:xfrm>
                <a:custGeom>
                  <a:avLst/>
                  <a:gdLst>
                    <a:gd name="T0" fmla="*/ 58 w 115"/>
                    <a:gd name="T1" fmla="*/ 0 h 576"/>
                    <a:gd name="T2" fmla="*/ 0 w 115"/>
                    <a:gd name="T3" fmla="*/ 115 h 576"/>
                    <a:gd name="T4" fmla="*/ 58 w 115"/>
                    <a:gd name="T5" fmla="*/ 576 h 576"/>
                    <a:gd name="T6" fmla="*/ 115 w 115"/>
                    <a:gd name="T7" fmla="*/ 115 h 576"/>
                    <a:gd name="T8" fmla="*/ 58 w 115"/>
                    <a:gd name="T9" fmla="*/ 0 h 576"/>
                  </a:gdLst>
                  <a:ahLst/>
                  <a:cxnLst>
                    <a:cxn ang="0">
                      <a:pos x="T0" y="T1"/>
                    </a:cxn>
                    <a:cxn ang="0">
                      <a:pos x="T2" y="T3"/>
                    </a:cxn>
                    <a:cxn ang="0">
                      <a:pos x="T4" y="T5"/>
                    </a:cxn>
                    <a:cxn ang="0">
                      <a:pos x="T6" y="T7"/>
                    </a:cxn>
                    <a:cxn ang="0">
                      <a:pos x="T8" y="T9"/>
                    </a:cxn>
                  </a:cxnLst>
                  <a:rect l="0" t="0" r="r" b="b"/>
                  <a:pathLst>
                    <a:path w="115" h="576">
                      <a:moveTo>
                        <a:pt x="58" y="0"/>
                      </a:moveTo>
                      <a:lnTo>
                        <a:pt x="0" y="115"/>
                      </a:lnTo>
                      <a:lnTo>
                        <a:pt x="58" y="576"/>
                      </a:lnTo>
                      <a:lnTo>
                        <a:pt x="115" y="115"/>
                      </a:lnTo>
                      <a:lnTo>
                        <a:pt x="58" y="0"/>
                      </a:lnTo>
                      <a:close/>
                    </a:path>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flat" cmpd="sng">
                      <a:solidFill>
                        <a:schemeClr val="tx1"/>
                      </a:solidFill>
                      <a:prstDash val="solid"/>
                      <a:round/>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pPr marL="0" marR="0" lvl="0" indent="0" algn="l"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entury Gothic"/>
                    <a:cs typeface="+mn-cs"/>
                  </a:endParaRPr>
                </a:p>
              </p:txBody>
            </p:sp>
          </p:grpSp>
          <p:grpSp>
            <p:nvGrpSpPr>
              <p:cNvPr id="22" name="Group 346"/>
              <p:cNvGrpSpPr>
                <a:grpSpLocks/>
              </p:cNvGrpSpPr>
              <p:nvPr/>
            </p:nvGrpSpPr>
            <p:grpSpPr bwMode="auto">
              <a:xfrm>
                <a:off x="4561005" y="3550450"/>
                <a:ext cx="869952" cy="914400"/>
                <a:chOff x="5012" y="1930"/>
                <a:chExt cx="548" cy="576"/>
              </a:xfrm>
            </p:grpSpPr>
            <p:grpSp>
              <p:nvGrpSpPr>
                <p:cNvPr id="86" name="Group 134"/>
                <p:cNvGrpSpPr>
                  <a:grpSpLocks/>
                </p:cNvGrpSpPr>
                <p:nvPr/>
              </p:nvGrpSpPr>
              <p:grpSpPr bwMode="auto">
                <a:xfrm>
                  <a:off x="5012" y="1930"/>
                  <a:ext cx="548" cy="576"/>
                  <a:chOff x="2707" y="2160"/>
                  <a:chExt cx="548" cy="576"/>
                </a:xfrm>
              </p:grpSpPr>
              <p:grpSp>
                <p:nvGrpSpPr>
                  <p:cNvPr id="88" name="Group 135"/>
                  <p:cNvGrpSpPr>
                    <a:grpSpLocks/>
                  </p:cNvGrpSpPr>
                  <p:nvPr/>
                </p:nvGrpSpPr>
                <p:grpSpPr bwMode="auto">
                  <a:xfrm>
                    <a:off x="2707" y="2160"/>
                    <a:ext cx="346" cy="576"/>
                    <a:chOff x="2707" y="2736"/>
                    <a:chExt cx="346" cy="576"/>
                  </a:xfrm>
                </p:grpSpPr>
                <p:sp>
                  <p:nvSpPr>
                    <p:cNvPr id="90" name="Line 136"/>
                    <p:cNvSpPr>
                      <a:spLocks noChangeShapeType="1"/>
                    </p:cNvSpPr>
                    <p:nvPr/>
                  </p:nvSpPr>
                  <p:spPr bwMode="auto">
                    <a:xfrm>
                      <a:off x="2707" y="2966"/>
                      <a:ext cx="346" cy="0"/>
                    </a:xfrm>
                    <a:prstGeom prst="line">
                      <a:avLst/>
                    </a:prstGeom>
                    <a:noFill/>
                    <a:ln w="19050">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0" marR="0" lvl="0" indent="0" algn="l"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entury Gothic"/>
                        <a:cs typeface="+mn-cs"/>
                      </a:endParaRPr>
                    </a:p>
                  </p:txBody>
                </p:sp>
                <p:sp>
                  <p:nvSpPr>
                    <p:cNvPr id="91" name="Line 137"/>
                    <p:cNvSpPr>
                      <a:spLocks noChangeShapeType="1"/>
                    </p:cNvSpPr>
                    <p:nvPr/>
                  </p:nvSpPr>
                  <p:spPr bwMode="auto">
                    <a:xfrm>
                      <a:off x="2880" y="2736"/>
                      <a:ext cx="0" cy="230"/>
                    </a:xfrm>
                    <a:prstGeom prst="line">
                      <a:avLst/>
                    </a:prstGeom>
                    <a:noFill/>
                    <a:ln w="19050">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0" marR="0" lvl="0" indent="0" algn="l"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entury Gothic"/>
                        <a:cs typeface="+mn-cs"/>
                      </a:endParaRPr>
                    </a:p>
                  </p:txBody>
                </p:sp>
                <p:sp>
                  <p:nvSpPr>
                    <p:cNvPr id="92" name="Line 138"/>
                    <p:cNvSpPr>
                      <a:spLocks noChangeShapeType="1"/>
                    </p:cNvSpPr>
                    <p:nvPr/>
                  </p:nvSpPr>
                  <p:spPr bwMode="auto">
                    <a:xfrm>
                      <a:off x="2880" y="3024"/>
                      <a:ext cx="0" cy="288"/>
                    </a:xfrm>
                    <a:prstGeom prst="line">
                      <a:avLst/>
                    </a:prstGeom>
                    <a:noFill/>
                    <a:ln w="19050">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0" marR="0" lvl="0" indent="0" algn="l"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entury Gothic"/>
                        <a:cs typeface="+mn-cs"/>
                      </a:endParaRPr>
                    </a:p>
                  </p:txBody>
                </p:sp>
                <p:sp>
                  <p:nvSpPr>
                    <p:cNvPr id="93" name="Line 139"/>
                    <p:cNvSpPr>
                      <a:spLocks noChangeShapeType="1"/>
                    </p:cNvSpPr>
                    <p:nvPr/>
                  </p:nvSpPr>
                  <p:spPr bwMode="auto">
                    <a:xfrm>
                      <a:off x="2707" y="3024"/>
                      <a:ext cx="346" cy="0"/>
                    </a:xfrm>
                    <a:prstGeom prst="line">
                      <a:avLst/>
                    </a:prstGeom>
                    <a:noFill/>
                    <a:ln w="19050">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0" marR="0" lvl="0" indent="0" algn="l"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entury Gothic"/>
                        <a:cs typeface="+mn-cs"/>
                      </a:endParaRPr>
                    </a:p>
                  </p:txBody>
                </p:sp>
              </p:grpSp>
              <p:sp>
                <p:nvSpPr>
                  <p:cNvPr id="89" name="Text Box 140"/>
                  <p:cNvSpPr txBox="1">
                    <a:spLocks noChangeArrowheads="1"/>
                  </p:cNvSpPr>
                  <p:nvPr/>
                </p:nvSpPr>
                <p:spPr bwMode="auto">
                  <a:xfrm>
                    <a:off x="2856" y="2472"/>
                    <a:ext cx="399" cy="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marL="0" marR="0" lvl="0" indent="0" algn="l" defTabSz="4572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smtClean="0">
                        <a:ln>
                          <a:noFill/>
                        </a:ln>
                        <a:solidFill>
                          <a:prstClr val="black"/>
                        </a:solidFill>
                        <a:effectLst/>
                        <a:uLnTx/>
                        <a:uFillTx/>
                        <a:latin typeface="Century Gothic"/>
                        <a:cs typeface="+mn-cs"/>
                      </a:rPr>
                      <a:t>Detector</a:t>
                    </a:r>
                    <a:endParaRPr kumimoji="0" lang="en-US" sz="800" b="0" i="0" u="none" strike="noStrike" kern="0" cap="none" spc="0" normalizeH="0" baseline="0" noProof="0" dirty="0">
                      <a:ln>
                        <a:noFill/>
                      </a:ln>
                      <a:solidFill>
                        <a:prstClr val="black"/>
                      </a:solidFill>
                      <a:effectLst/>
                      <a:uLnTx/>
                      <a:uFillTx/>
                      <a:latin typeface="Century Gothic"/>
                      <a:cs typeface="+mn-cs"/>
                    </a:endParaRPr>
                  </a:p>
                </p:txBody>
              </p:sp>
            </p:grpSp>
            <p:sp>
              <p:nvSpPr>
                <p:cNvPr id="87" name="Freeform 345"/>
                <p:cNvSpPr>
                  <a:spLocks/>
                </p:cNvSpPr>
                <p:nvPr/>
              </p:nvSpPr>
              <p:spPr bwMode="auto">
                <a:xfrm>
                  <a:off x="5069" y="1930"/>
                  <a:ext cx="230" cy="576"/>
                </a:xfrm>
                <a:custGeom>
                  <a:avLst/>
                  <a:gdLst>
                    <a:gd name="T0" fmla="*/ 115 w 230"/>
                    <a:gd name="T1" fmla="*/ 0 h 576"/>
                    <a:gd name="T2" fmla="*/ 0 w 230"/>
                    <a:gd name="T3" fmla="*/ 230 h 576"/>
                    <a:gd name="T4" fmla="*/ 115 w 230"/>
                    <a:gd name="T5" fmla="*/ 576 h 576"/>
                    <a:gd name="T6" fmla="*/ 230 w 230"/>
                    <a:gd name="T7" fmla="*/ 230 h 576"/>
                    <a:gd name="T8" fmla="*/ 115 w 230"/>
                    <a:gd name="T9" fmla="*/ 0 h 576"/>
                  </a:gdLst>
                  <a:ahLst/>
                  <a:cxnLst>
                    <a:cxn ang="0">
                      <a:pos x="T0" y="T1"/>
                    </a:cxn>
                    <a:cxn ang="0">
                      <a:pos x="T2" y="T3"/>
                    </a:cxn>
                    <a:cxn ang="0">
                      <a:pos x="T4" y="T5"/>
                    </a:cxn>
                    <a:cxn ang="0">
                      <a:pos x="T6" y="T7"/>
                    </a:cxn>
                    <a:cxn ang="0">
                      <a:pos x="T8" y="T9"/>
                    </a:cxn>
                  </a:cxnLst>
                  <a:rect l="0" t="0" r="r" b="b"/>
                  <a:pathLst>
                    <a:path w="230" h="576">
                      <a:moveTo>
                        <a:pt x="115" y="0"/>
                      </a:moveTo>
                      <a:lnTo>
                        <a:pt x="0" y="230"/>
                      </a:lnTo>
                      <a:lnTo>
                        <a:pt x="115" y="576"/>
                      </a:lnTo>
                      <a:lnTo>
                        <a:pt x="230" y="230"/>
                      </a:lnTo>
                      <a:lnTo>
                        <a:pt x="115" y="0"/>
                      </a:lnTo>
                      <a:close/>
                    </a:path>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flat" cmpd="sng">
                      <a:solidFill>
                        <a:schemeClr val="tx1"/>
                      </a:solidFill>
                      <a:prstDash val="solid"/>
                      <a:round/>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pPr marL="0" marR="0" lvl="0" indent="0" algn="l"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entury Gothic"/>
                    <a:cs typeface="+mn-cs"/>
                  </a:endParaRPr>
                </a:p>
              </p:txBody>
            </p:sp>
          </p:grpSp>
          <p:grpSp>
            <p:nvGrpSpPr>
              <p:cNvPr id="23" name="Group 324"/>
              <p:cNvGrpSpPr>
                <a:grpSpLocks/>
              </p:cNvGrpSpPr>
              <p:nvPr/>
            </p:nvGrpSpPr>
            <p:grpSpPr bwMode="auto">
              <a:xfrm>
                <a:off x="4602929" y="4205008"/>
                <a:ext cx="490538" cy="457200"/>
                <a:chOff x="2110" y="1699"/>
                <a:chExt cx="309" cy="288"/>
              </a:xfrm>
            </p:grpSpPr>
            <p:grpSp>
              <p:nvGrpSpPr>
                <p:cNvPr id="81" name="Group 126"/>
                <p:cNvGrpSpPr>
                  <a:grpSpLocks/>
                </p:cNvGrpSpPr>
                <p:nvPr/>
              </p:nvGrpSpPr>
              <p:grpSpPr bwMode="auto">
                <a:xfrm>
                  <a:off x="2110" y="1872"/>
                  <a:ext cx="288" cy="115"/>
                  <a:chOff x="1152" y="2160"/>
                  <a:chExt cx="288" cy="115"/>
                </a:xfrm>
              </p:grpSpPr>
              <p:sp>
                <p:nvSpPr>
                  <p:cNvPr id="83" name="Line 127"/>
                  <p:cNvSpPr>
                    <a:spLocks noChangeShapeType="1"/>
                  </p:cNvSpPr>
                  <p:nvPr/>
                </p:nvSpPr>
                <p:spPr bwMode="auto">
                  <a:xfrm>
                    <a:off x="1152" y="2160"/>
                    <a:ext cx="288" cy="0"/>
                  </a:xfrm>
                  <a:prstGeom prst="line">
                    <a:avLst/>
                  </a:prstGeom>
                  <a:noFill/>
                  <a:ln w="19050">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0" marR="0" lvl="0" indent="0" algn="l"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entury Gothic"/>
                      <a:cs typeface="+mn-cs"/>
                    </a:endParaRPr>
                  </a:p>
                </p:txBody>
              </p:sp>
              <p:sp>
                <p:nvSpPr>
                  <p:cNvPr id="84" name="Line 128"/>
                  <p:cNvSpPr>
                    <a:spLocks noChangeShapeType="1"/>
                  </p:cNvSpPr>
                  <p:nvPr/>
                </p:nvSpPr>
                <p:spPr bwMode="auto">
                  <a:xfrm>
                    <a:off x="1210" y="2218"/>
                    <a:ext cx="172" cy="0"/>
                  </a:xfrm>
                  <a:prstGeom prst="line">
                    <a:avLst/>
                  </a:prstGeom>
                  <a:noFill/>
                  <a:ln w="19050">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0" marR="0" lvl="0" indent="0" algn="l"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entury Gothic"/>
                      <a:cs typeface="+mn-cs"/>
                    </a:endParaRPr>
                  </a:p>
                </p:txBody>
              </p:sp>
              <p:sp>
                <p:nvSpPr>
                  <p:cNvPr id="85" name="Line 129"/>
                  <p:cNvSpPr>
                    <a:spLocks noChangeShapeType="1"/>
                  </p:cNvSpPr>
                  <p:nvPr/>
                </p:nvSpPr>
                <p:spPr bwMode="auto">
                  <a:xfrm>
                    <a:off x="1267" y="2275"/>
                    <a:ext cx="58" cy="0"/>
                  </a:xfrm>
                  <a:prstGeom prst="line">
                    <a:avLst/>
                  </a:prstGeom>
                  <a:noFill/>
                  <a:ln w="19050">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0" marR="0" lvl="0" indent="0" algn="l"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entury Gothic"/>
                      <a:cs typeface="+mn-cs"/>
                    </a:endParaRPr>
                  </a:p>
                </p:txBody>
              </p:sp>
            </p:grpSp>
            <p:sp>
              <p:nvSpPr>
                <p:cNvPr id="82" name="Freeform 323"/>
                <p:cNvSpPr>
                  <a:spLocks/>
                </p:cNvSpPr>
                <p:nvPr/>
              </p:nvSpPr>
              <p:spPr bwMode="auto">
                <a:xfrm>
                  <a:off x="2131" y="1699"/>
                  <a:ext cx="288" cy="173"/>
                </a:xfrm>
                <a:custGeom>
                  <a:avLst/>
                  <a:gdLst>
                    <a:gd name="T0" fmla="*/ 115 w 288"/>
                    <a:gd name="T1" fmla="*/ 0 h 173"/>
                    <a:gd name="T2" fmla="*/ 0 w 288"/>
                    <a:gd name="T3" fmla="*/ 173 h 173"/>
                    <a:gd name="T4" fmla="*/ 288 w 288"/>
                    <a:gd name="T5" fmla="*/ 173 h 173"/>
                    <a:gd name="T6" fmla="*/ 115 w 288"/>
                    <a:gd name="T7" fmla="*/ 0 h 173"/>
                  </a:gdLst>
                  <a:ahLst/>
                  <a:cxnLst>
                    <a:cxn ang="0">
                      <a:pos x="T0" y="T1"/>
                    </a:cxn>
                    <a:cxn ang="0">
                      <a:pos x="T2" y="T3"/>
                    </a:cxn>
                    <a:cxn ang="0">
                      <a:pos x="T4" y="T5"/>
                    </a:cxn>
                    <a:cxn ang="0">
                      <a:pos x="T6" y="T7"/>
                    </a:cxn>
                  </a:cxnLst>
                  <a:rect l="0" t="0" r="r" b="b"/>
                  <a:pathLst>
                    <a:path w="288" h="173">
                      <a:moveTo>
                        <a:pt x="115" y="0"/>
                      </a:moveTo>
                      <a:lnTo>
                        <a:pt x="0" y="173"/>
                      </a:lnTo>
                      <a:lnTo>
                        <a:pt x="288" y="173"/>
                      </a:lnTo>
                      <a:lnTo>
                        <a:pt x="115" y="0"/>
                      </a:lnTo>
                      <a:close/>
                    </a:path>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flat" cmpd="sng">
                      <a:solidFill>
                        <a:schemeClr val="tx1"/>
                      </a:solidFill>
                      <a:prstDash val="solid"/>
                      <a:round/>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pPr marL="0" marR="0" lvl="0" indent="0" algn="l"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entury Gothic"/>
                    <a:cs typeface="+mn-cs"/>
                  </a:endParaRPr>
                </a:p>
              </p:txBody>
            </p:sp>
          </p:grpSp>
          <p:grpSp>
            <p:nvGrpSpPr>
              <p:cNvPr id="24" name="Group 367"/>
              <p:cNvGrpSpPr>
                <a:grpSpLocks/>
              </p:cNvGrpSpPr>
              <p:nvPr/>
            </p:nvGrpSpPr>
            <p:grpSpPr bwMode="auto">
              <a:xfrm rot="16200000">
                <a:off x="6019115" y="3082349"/>
                <a:ext cx="184150" cy="914400"/>
                <a:chOff x="691" y="3197"/>
                <a:chExt cx="116" cy="576"/>
              </a:xfrm>
            </p:grpSpPr>
            <p:sp>
              <p:nvSpPr>
                <p:cNvPr id="79" name="Freeform 244"/>
                <p:cNvSpPr>
                  <a:spLocks/>
                </p:cNvSpPr>
                <p:nvPr/>
              </p:nvSpPr>
              <p:spPr bwMode="auto">
                <a:xfrm>
                  <a:off x="691" y="3197"/>
                  <a:ext cx="116" cy="576"/>
                </a:xfrm>
                <a:custGeom>
                  <a:avLst/>
                  <a:gdLst>
                    <a:gd name="T0" fmla="*/ 58 w 116"/>
                    <a:gd name="T1" fmla="*/ 0 h 1152"/>
                    <a:gd name="T2" fmla="*/ 58 w 116"/>
                    <a:gd name="T3" fmla="*/ 230 h 1152"/>
                    <a:gd name="T4" fmla="*/ 116 w 116"/>
                    <a:gd name="T5" fmla="*/ 288 h 1152"/>
                    <a:gd name="T6" fmla="*/ 0 w 116"/>
                    <a:gd name="T7" fmla="*/ 403 h 1152"/>
                    <a:gd name="T8" fmla="*/ 116 w 116"/>
                    <a:gd name="T9" fmla="*/ 518 h 1152"/>
                    <a:gd name="T10" fmla="*/ 0 w 116"/>
                    <a:gd name="T11" fmla="*/ 634 h 1152"/>
                    <a:gd name="T12" fmla="*/ 116 w 116"/>
                    <a:gd name="T13" fmla="*/ 749 h 1152"/>
                    <a:gd name="T14" fmla="*/ 0 w 116"/>
                    <a:gd name="T15" fmla="*/ 864 h 1152"/>
                    <a:gd name="T16" fmla="*/ 58 w 116"/>
                    <a:gd name="T17" fmla="*/ 922 h 1152"/>
                    <a:gd name="T18" fmla="*/ 58 w 116"/>
                    <a:gd name="T19" fmla="*/ 1152 h 1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6" h="1152">
                      <a:moveTo>
                        <a:pt x="58" y="0"/>
                      </a:moveTo>
                      <a:lnTo>
                        <a:pt x="58" y="230"/>
                      </a:lnTo>
                      <a:lnTo>
                        <a:pt x="116" y="288"/>
                      </a:lnTo>
                      <a:lnTo>
                        <a:pt x="0" y="403"/>
                      </a:lnTo>
                      <a:lnTo>
                        <a:pt x="116" y="518"/>
                      </a:lnTo>
                      <a:lnTo>
                        <a:pt x="0" y="634"/>
                      </a:lnTo>
                      <a:lnTo>
                        <a:pt x="116" y="749"/>
                      </a:lnTo>
                      <a:lnTo>
                        <a:pt x="0" y="864"/>
                      </a:lnTo>
                      <a:lnTo>
                        <a:pt x="58" y="922"/>
                      </a:lnTo>
                      <a:lnTo>
                        <a:pt x="58" y="1152"/>
                      </a:lnTo>
                    </a:path>
                  </a:pathLst>
                </a:custGeom>
                <a:noFill/>
                <a:ln w="19050" cap="flat" cmpd="sng">
                  <a:solidFill>
                    <a:sysClr val="windowText" lastClr="000000"/>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0" marR="0" lvl="0" indent="0" algn="l"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entury Gothic"/>
                    <a:cs typeface="+mn-cs"/>
                  </a:endParaRPr>
                </a:p>
              </p:txBody>
            </p:sp>
            <p:sp>
              <p:nvSpPr>
                <p:cNvPr id="80" name="Freeform 366"/>
                <p:cNvSpPr>
                  <a:spLocks/>
                </p:cNvSpPr>
                <p:nvPr/>
              </p:nvSpPr>
              <p:spPr bwMode="auto">
                <a:xfrm>
                  <a:off x="691" y="3197"/>
                  <a:ext cx="115" cy="576"/>
                </a:xfrm>
                <a:custGeom>
                  <a:avLst/>
                  <a:gdLst>
                    <a:gd name="T0" fmla="*/ 58 w 115"/>
                    <a:gd name="T1" fmla="*/ 0 h 576"/>
                    <a:gd name="T2" fmla="*/ 0 w 115"/>
                    <a:gd name="T3" fmla="*/ 115 h 576"/>
                    <a:gd name="T4" fmla="*/ 58 w 115"/>
                    <a:gd name="T5" fmla="*/ 576 h 576"/>
                    <a:gd name="T6" fmla="*/ 115 w 115"/>
                    <a:gd name="T7" fmla="*/ 115 h 576"/>
                    <a:gd name="T8" fmla="*/ 58 w 115"/>
                    <a:gd name="T9" fmla="*/ 0 h 576"/>
                  </a:gdLst>
                  <a:ahLst/>
                  <a:cxnLst>
                    <a:cxn ang="0">
                      <a:pos x="T0" y="T1"/>
                    </a:cxn>
                    <a:cxn ang="0">
                      <a:pos x="T2" y="T3"/>
                    </a:cxn>
                    <a:cxn ang="0">
                      <a:pos x="T4" y="T5"/>
                    </a:cxn>
                    <a:cxn ang="0">
                      <a:pos x="T6" y="T7"/>
                    </a:cxn>
                    <a:cxn ang="0">
                      <a:pos x="T8" y="T9"/>
                    </a:cxn>
                  </a:cxnLst>
                  <a:rect l="0" t="0" r="r" b="b"/>
                  <a:pathLst>
                    <a:path w="115" h="576">
                      <a:moveTo>
                        <a:pt x="58" y="0"/>
                      </a:moveTo>
                      <a:lnTo>
                        <a:pt x="0" y="115"/>
                      </a:lnTo>
                      <a:lnTo>
                        <a:pt x="58" y="576"/>
                      </a:lnTo>
                      <a:lnTo>
                        <a:pt x="115" y="115"/>
                      </a:lnTo>
                      <a:lnTo>
                        <a:pt x="58" y="0"/>
                      </a:lnTo>
                      <a:close/>
                    </a:path>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flat" cmpd="sng">
                      <a:solidFill>
                        <a:schemeClr val="tx1"/>
                      </a:solidFill>
                      <a:prstDash val="solid"/>
                      <a:round/>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pPr marL="0" marR="0" lvl="0" indent="0" algn="l"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entury Gothic"/>
                    <a:cs typeface="+mn-cs"/>
                  </a:endParaRPr>
                </a:p>
              </p:txBody>
            </p:sp>
          </p:grpSp>
          <p:grpSp>
            <p:nvGrpSpPr>
              <p:cNvPr id="25" name="Group 346"/>
              <p:cNvGrpSpPr>
                <a:grpSpLocks/>
              </p:cNvGrpSpPr>
              <p:nvPr/>
            </p:nvGrpSpPr>
            <p:grpSpPr bwMode="auto">
              <a:xfrm>
                <a:off x="5342053" y="3545600"/>
                <a:ext cx="1236665" cy="920750"/>
                <a:chOff x="5012" y="1926"/>
                <a:chExt cx="779" cy="580"/>
              </a:xfrm>
            </p:grpSpPr>
            <p:grpSp>
              <p:nvGrpSpPr>
                <p:cNvPr id="70" name="Group 134"/>
                <p:cNvGrpSpPr>
                  <a:grpSpLocks/>
                </p:cNvGrpSpPr>
                <p:nvPr/>
              </p:nvGrpSpPr>
              <p:grpSpPr bwMode="auto">
                <a:xfrm>
                  <a:off x="5012" y="1926"/>
                  <a:ext cx="779" cy="580"/>
                  <a:chOff x="2707" y="2156"/>
                  <a:chExt cx="779" cy="580"/>
                </a:xfrm>
              </p:grpSpPr>
              <p:grpSp>
                <p:nvGrpSpPr>
                  <p:cNvPr id="72" name="Group 135"/>
                  <p:cNvGrpSpPr>
                    <a:grpSpLocks/>
                  </p:cNvGrpSpPr>
                  <p:nvPr/>
                </p:nvGrpSpPr>
                <p:grpSpPr bwMode="auto">
                  <a:xfrm>
                    <a:off x="2707" y="2156"/>
                    <a:ext cx="779" cy="580"/>
                    <a:chOff x="2707" y="2732"/>
                    <a:chExt cx="779" cy="580"/>
                  </a:xfrm>
                </p:grpSpPr>
                <p:sp>
                  <p:nvSpPr>
                    <p:cNvPr id="74" name="Line 136"/>
                    <p:cNvSpPr>
                      <a:spLocks noChangeShapeType="1"/>
                    </p:cNvSpPr>
                    <p:nvPr/>
                  </p:nvSpPr>
                  <p:spPr bwMode="auto">
                    <a:xfrm>
                      <a:off x="2707" y="2966"/>
                      <a:ext cx="346" cy="0"/>
                    </a:xfrm>
                    <a:prstGeom prst="line">
                      <a:avLst/>
                    </a:prstGeom>
                    <a:noFill/>
                    <a:ln w="19050">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0" marR="0" lvl="0" indent="0" algn="l"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entury Gothic"/>
                        <a:cs typeface="+mn-cs"/>
                      </a:endParaRPr>
                    </a:p>
                  </p:txBody>
                </p:sp>
                <p:sp>
                  <p:nvSpPr>
                    <p:cNvPr id="75" name="Line 137"/>
                    <p:cNvSpPr>
                      <a:spLocks noChangeShapeType="1"/>
                    </p:cNvSpPr>
                    <p:nvPr/>
                  </p:nvSpPr>
                  <p:spPr bwMode="auto">
                    <a:xfrm>
                      <a:off x="2880" y="2736"/>
                      <a:ext cx="0" cy="230"/>
                    </a:xfrm>
                    <a:prstGeom prst="line">
                      <a:avLst/>
                    </a:prstGeom>
                    <a:noFill/>
                    <a:ln w="19050">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0" marR="0" lvl="0" indent="0" algn="l"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entury Gothic"/>
                        <a:cs typeface="+mn-cs"/>
                      </a:endParaRPr>
                    </a:p>
                  </p:txBody>
                </p:sp>
                <p:sp>
                  <p:nvSpPr>
                    <p:cNvPr id="76" name="Line 138"/>
                    <p:cNvSpPr>
                      <a:spLocks noChangeShapeType="1"/>
                    </p:cNvSpPr>
                    <p:nvPr/>
                  </p:nvSpPr>
                  <p:spPr bwMode="auto">
                    <a:xfrm>
                      <a:off x="2880" y="3024"/>
                      <a:ext cx="0" cy="288"/>
                    </a:xfrm>
                    <a:prstGeom prst="line">
                      <a:avLst/>
                    </a:prstGeom>
                    <a:noFill/>
                    <a:ln w="19050">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0" marR="0" lvl="0" indent="0" algn="l"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entury Gothic"/>
                        <a:cs typeface="+mn-cs"/>
                      </a:endParaRPr>
                    </a:p>
                  </p:txBody>
                </p:sp>
                <p:sp>
                  <p:nvSpPr>
                    <p:cNvPr id="77" name="Line 139"/>
                    <p:cNvSpPr>
                      <a:spLocks noChangeShapeType="1"/>
                    </p:cNvSpPr>
                    <p:nvPr/>
                  </p:nvSpPr>
                  <p:spPr bwMode="auto">
                    <a:xfrm>
                      <a:off x="2707" y="3024"/>
                      <a:ext cx="346" cy="0"/>
                    </a:xfrm>
                    <a:prstGeom prst="line">
                      <a:avLst/>
                    </a:prstGeom>
                    <a:noFill/>
                    <a:ln w="19050">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0" marR="0" lvl="0" indent="0" algn="l"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entury Gothic"/>
                        <a:cs typeface="+mn-cs"/>
                      </a:endParaRPr>
                    </a:p>
                  </p:txBody>
                </p:sp>
                <p:sp>
                  <p:nvSpPr>
                    <p:cNvPr id="78" name="Line 138"/>
                    <p:cNvSpPr>
                      <a:spLocks noChangeShapeType="1"/>
                    </p:cNvSpPr>
                    <p:nvPr/>
                  </p:nvSpPr>
                  <p:spPr bwMode="auto">
                    <a:xfrm>
                      <a:off x="3486" y="2732"/>
                      <a:ext cx="0" cy="580"/>
                    </a:xfrm>
                    <a:prstGeom prst="line">
                      <a:avLst/>
                    </a:prstGeom>
                    <a:noFill/>
                    <a:ln w="19050">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0" marR="0" lvl="0" indent="0" algn="l"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entury Gothic"/>
                        <a:cs typeface="+mn-cs"/>
                      </a:endParaRPr>
                    </a:p>
                  </p:txBody>
                </p:sp>
              </p:grpSp>
              <p:sp>
                <p:nvSpPr>
                  <p:cNvPr id="73" name="Text Box 140"/>
                  <p:cNvSpPr txBox="1">
                    <a:spLocks noChangeArrowheads="1"/>
                  </p:cNvSpPr>
                  <p:nvPr/>
                </p:nvSpPr>
                <p:spPr bwMode="auto">
                  <a:xfrm>
                    <a:off x="2856" y="2472"/>
                    <a:ext cx="399" cy="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marL="0" marR="0" lvl="0" indent="0" algn="l" defTabSz="4572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smtClean="0">
                        <a:ln>
                          <a:noFill/>
                        </a:ln>
                        <a:solidFill>
                          <a:prstClr val="black"/>
                        </a:solidFill>
                        <a:effectLst/>
                        <a:uLnTx/>
                        <a:uFillTx/>
                        <a:latin typeface="Century Gothic"/>
                        <a:cs typeface="+mn-cs"/>
                      </a:rPr>
                      <a:t>Detector</a:t>
                    </a:r>
                    <a:endParaRPr kumimoji="0" lang="en-US" sz="800" b="0" i="0" u="none" strike="noStrike" kern="0" cap="none" spc="0" normalizeH="0" baseline="0" noProof="0" dirty="0">
                      <a:ln>
                        <a:noFill/>
                      </a:ln>
                      <a:solidFill>
                        <a:prstClr val="black"/>
                      </a:solidFill>
                      <a:effectLst/>
                      <a:uLnTx/>
                      <a:uFillTx/>
                      <a:latin typeface="Century Gothic"/>
                      <a:cs typeface="+mn-cs"/>
                    </a:endParaRPr>
                  </a:p>
                </p:txBody>
              </p:sp>
            </p:grpSp>
            <p:sp>
              <p:nvSpPr>
                <p:cNvPr id="71" name="Freeform 345"/>
                <p:cNvSpPr>
                  <a:spLocks/>
                </p:cNvSpPr>
                <p:nvPr/>
              </p:nvSpPr>
              <p:spPr bwMode="auto">
                <a:xfrm>
                  <a:off x="5069" y="1930"/>
                  <a:ext cx="230" cy="576"/>
                </a:xfrm>
                <a:custGeom>
                  <a:avLst/>
                  <a:gdLst>
                    <a:gd name="T0" fmla="*/ 115 w 230"/>
                    <a:gd name="T1" fmla="*/ 0 h 576"/>
                    <a:gd name="T2" fmla="*/ 0 w 230"/>
                    <a:gd name="T3" fmla="*/ 230 h 576"/>
                    <a:gd name="T4" fmla="*/ 115 w 230"/>
                    <a:gd name="T5" fmla="*/ 576 h 576"/>
                    <a:gd name="T6" fmla="*/ 230 w 230"/>
                    <a:gd name="T7" fmla="*/ 230 h 576"/>
                    <a:gd name="T8" fmla="*/ 115 w 230"/>
                    <a:gd name="T9" fmla="*/ 0 h 576"/>
                  </a:gdLst>
                  <a:ahLst/>
                  <a:cxnLst>
                    <a:cxn ang="0">
                      <a:pos x="T0" y="T1"/>
                    </a:cxn>
                    <a:cxn ang="0">
                      <a:pos x="T2" y="T3"/>
                    </a:cxn>
                    <a:cxn ang="0">
                      <a:pos x="T4" y="T5"/>
                    </a:cxn>
                    <a:cxn ang="0">
                      <a:pos x="T6" y="T7"/>
                    </a:cxn>
                    <a:cxn ang="0">
                      <a:pos x="T8" y="T9"/>
                    </a:cxn>
                  </a:cxnLst>
                  <a:rect l="0" t="0" r="r" b="b"/>
                  <a:pathLst>
                    <a:path w="230" h="576">
                      <a:moveTo>
                        <a:pt x="115" y="0"/>
                      </a:moveTo>
                      <a:lnTo>
                        <a:pt x="0" y="230"/>
                      </a:lnTo>
                      <a:lnTo>
                        <a:pt x="115" y="576"/>
                      </a:lnTo>
                      <a:lnTo>
                        <a:pt x="230" y="230"/>
                      </a:lnTo>
                      <a:lnTo>
                        <a:pt x="115" y="0"/>
                      </a:lnTo>
                      <a:close/>
                    </a:path>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flat" cmpd="sng">
                      <a:solidFill>
                        <a:schemeClr val="tx1"/>
                      </a:solidFill>
                      <a:prstDash val="solid"/>
                      <a:round/>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pPr marL="0" marR="0" lvl="0" indent="0" algn="l"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entury Gothic"/>
                    <a:cs typeface="+mn-cs"/>
                  </a:endParaRPr>
                </a:p>
              </p:txBody>
            </p:sp>
          </p:grpSp>
          <p:grpSp>
            <p:nvGrpSpPr>
              <p:cNvPr id="26" name="Group 324"/>
              <p:cNvGrpSpPr>
                <a:grpSpLocks/>
              </p:cNvGrpSpPr>
              <p:nvPr/>
            </p:nvGrpSpPr>
            <p:grpSpPr bwMode="auto">
              <a:xfrm>
                <a:off x="5484563" y="4206508"/>
                <a:ext cx="490538" cy="457200"/>
                <a:chOff x="2110" y="1699"/>
                <a:chExt cx="309" cy="288"/>
              </a:xfrm>
            </p:grpSpPr>
            <p:grpSp>
              <p:nvGrpSpPr>
                <p:cNvPr id="65" name="Group 126"/>
                <p:cNvGrpSpPr>
                  <a:grpSpLocks/>
                </p:cNvGrpSpPr>
                <p:nvPr/>
              </p:nvGrpSpPr>
              <p:grpSpPr bwMode="auto">
                <a:xfrm>
                  <a:off x="2110" y="1872"/>
                  <a:ext cx="288" cy="115"/>
                  <a:chOff x="1152" y="2160"/>
                  <a:chExt cx="288" cy="115"/>
                </a:xfrm>
              </p:grpSpPr>
              <p:sp>
                <p:nvSpPr>
                  <p:cNvPr id="67" name="Line 127"/>
                  <p:cNvSpPr>
                    <a:spLocks noChangeShapeType="1"/>
                  </p:cNvSpPr>
                  <p:nvPr/>
                </p:nvSpPr>
                <p:spPr bwMode="auto">
                  <a:xfrm>
                    <a:off x="1152" y="2160"/>
                    <a:ext cx="288" cy="0"/>
                  </a:xfrm>
                  <a:prstGeom prst="line">
                    <a:avLst/>
                  </a:prstGeom>
                  <a:noFill/>
                  <a:ln w="19050">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0" marR="0" lvl="0" indent="0" algn="l"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entury Gothic"/>
                      <a:cs typeface="+mn-cs"/>
                    </a:endParaRPr>
                  </a:p>
                </p:txBody>
              </p:sp>
              <p:sp>
                <p:nvSpPr>
                  <p:cNvPr id="68" name="Line 128"/>
                  <p:cNvSpPr>
                    <a:spLocks noChangeShapeType="1"/>
                  </p:cNvSpPr>
                  <p:nvPr/>
                </p:nvSpPr>
                <p:spPr bwMode="auto">
                  <a:xfrm>
                    <a:off x="1210" y="2218"/>
                    <a:ext cx="172" cy="0"/>
                  </a:xfrm>
                  <a:prstGeom prst="line">
                    <a:avLst/>
                  </a:prstGeom>
                  <a:noFill/>
                  <a:ln w="19050">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0" marR="0" lvl="0" indent="0" algn="l"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entury Gothic"/>
                      <a:cs typeface="+mn-cs"/>
                    </a:endParaRPr>
                  </a:p>
                </p:txBody>
              </p:sp>
              <p:sp>
                <p:nvSpPr>
                  <p:cNvPr id="69" name="Line 129"/>
                  <p:cNvSpPr>
                    <a:spLocks noChangeShapeType="1"/>
                  </p:cNvSpPr>
                  <p:nvPr/>
                </p:nvSpPr>
                <p:spPr bwMode="auto">
                  <a:xfrm>
                    <a:off x="1267" y="2275"/>
                    <a:ext cx="58" cy="0"/>
                  </a:xfrm>
                  <a:prstGeom prst="line">
                    <a:avLst/>
                  </a:prstGeom>
                  <a:noFill/>
                  <a:ln w="19050">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0" marR="0" lvl="0" indent="0" algn="l"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entury Gothic"/>
                      <a:cs typeface="+mn-cs"/>
                    </a:endParaRPr>
                  </a:p>
                </p:txBody>
              </p:sp>
            </p:grpSp>
            <p:sp>
              <p:nvSpPr>
                <p:cNvPr id="66" name="Freeform 323"/>
                <p:cNvSpPr>
                  <a:spLocks/>
                </p:cNvSpPr>
                <p:nvPr/>
              </p:nvSpPr>
              <p:spPr bwMode="auto">
                <a:xfrm>
                  <a:off x="2131" y="1699"/>
                  <a:ext cx="288" cy="173"/>
                </a:xfrm>
                <a:custGeom>
                  <a:avLst/>
                  <a:gdLst>
                    <a:gd name="T0" fmla="*/ 115 w 288"/>
                    <a:gd name="T1" fmla="*/ 0 h 173"/>
                    <a:gd name="T2" fmla="*/ 0 w 288"/>
                    <a:gd name="T3" fmla="*/ 173 h 173"/>
                    <a:gd name="T4" fmla="*/ 288 w 288"/>
                    <a:gd name="T5" fmla="*/ 173 h 173"/>
                    <a:gd name="T6" fmla="*/ 115 w 288"/>
                    <a:gd name="T7" fmla="*/ 0 h 173"/>
                  </a:gdLst>
                  <a:ahLst/>
                  <a:cxnLst>
                    <a:cxn ang="0">
                      <a:pos x="T0" y="T1"/>
                    </a:cxn>
                    <a:cxn ang="0">
                      <a:pos x="T2" y="T3"/>
                    </a:cxn>
                    <a:cxn ang="0">
                      <a:pos x="T4" y="T5"/>
                    </a:cxn>
                    <a:cxn ang="0">
                      <a:pos x="T6" y="T7"/>
                    </a:cxn>
                  </a:cxnLst>
                  <a:rect l="0" t="0" r="r" b="b"/>
                  <a:pathLst>
                    <a:path w="288" h="173">
                      <a:moveTo>
                        <a:pt x="115" y="0"/>
                      </a:moveTo>
                      <a:lnTo>
                        <a:pt x="0" y="173"/>
                      </a:lnTo>
                      <a:lnTo>
                        <a:pt x="288" y="173"/>
                      </a:lnTo>
                      <a:lnTo>
                        <a:pt x="115" y="0"/>
                      </a:lnTo>
                      <a:close/>
                    </a:path>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flat" cmpd="sng">
                      <a:solidFill>
                        <a:schemeClr val="tx1"/>
                      </a:solidFill>
                      <a:prstDash val="solid"/>
                      <a:round/>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pPr marL="0" marR="0" lvl="0" indent="0" algn="l"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entury Gothic"/>
                    <a:cs typeface="+mn-cs"/>
                  </a:endParaRPr>
                </a:p>
              </p:txBody>
            </p:sp>
          </p:grpSp>
          <p:grpSp>
            <p:nvGrpSpPr>
              <p:cNvPr id="27" name="Group 324"/>
              <p:cNvGrpSpPr>
                <a:grpSpLocks/>
              </p:cNvGrpSpPr>
              <p:nvPr/>
            </p:nvGrpSpPr>
            <p:grpSpPr bwMode="auto">
              <a:xfrm>
                <a:off x="6329503" y="4220133"/>
                <a:ext cx="490538" cy="457200"/>
                <a:chOff x="2110" y="1699"/>
                <a:chExt cx="309" cy="288"/>
              </a:xfrm>
            </p:grpSpPr>
            <p:grpSp>
              <p:nvGrpSpPr>
                <p:cNvPr id="60" name="Group 126"/>
                <p:cNvGrpSpPr>
                  <a:grpSpLocks/>
                </p:cNvGrpSpPr>
                <p:nvPr/>
              </p:nvGrpSpPr>
              <p:grpSpPr bwMode="auto">
                <a:xfrm>
                  <a:off x="2110" y="1872"/>
                  <a:ext cx="288" cy="115"/>
                  <a:chOff x="1152" y="2160"/>
                  <a:chExt cx="288" cy="115"/>
                </a:xfrm>
              </p:grpSpPr>
              <p:sp>
                <p:nvSpPr>
                  <p:cNvPr id="62" name="Line 127"/>
                  <p:cNvSpPr>
                    <a:spLocks noChangeShapeType="1"/>
                  </p:cNvSpPr>
                  <p:nvPr/>
                </p:nvSpPr>
                <p:spPr bwMode="auto">
                  <a:xfrm>
                    <a:off x="1152" y="2160"/>
                    <a:ext cx="288" cy="0"/>
                  </a:xfrm>
                  <a:prstGeom prst="line">
                    <a:avLst/>
                  </a:prstGeom>
                  <a:noFill/>
                  <a:ln w="19050">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0" marR="0" lvl="0" indent="0" algn="l"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entury Gothic"/>
                      <a:cs typeface="+mn-cs"/>
                    </a:endParaRPr>
                  </a:p>
                </p:txBody>
              </p:sp>
              <p:sp>
                <p:nvSpPr>
                  <p:cNvPr id="63" name="Line 128"/>
                  <p:cNvSpPr>
                    <a:spLocks noChangeShapeType="1"/>
                  </p:cNvSpPr>
                  <p:nvPr/>
                </p:nvSpPr>
                <p:spPr bwMode="auto">
                  <a:xfrm>
                    <a:off x="1210" y="2218"/>
                    <a:ext cx="172" cy="0"/>
                  </a:xfrm>
                  <a:prstGeom prst="line">
                    <a:avLst/>
                  </a:prstGeom>
                  <a:noFill/>
                  <a:ln w="19050">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0" marR="0" lvl="0" indent="0" algn="l"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entury Gothic"/>
                      <a:cs typeface="+mn-cs"/>
                    </a:endParaRPr>
                  </a:p>
                </p:txBody>
              </p:sp>
              <p:sp>
                <p:nvSpPr>
                  <p:cNvPr id="64" name="Line 129"/>
                  <p:cNvSpPr>
                    <a:spLocks noChangeShapeType="1"/>
                  </p:cNvSpPr>
                  <p:nvPr/>
                </p:nvSpPr>
                <p:spPr bwMode="auto">
                  <a:xfrm>
                    <a:off x="1267" y="2275"/>
                    <a:ext cx="58" cy="0"/>
                  </a:xfrm>
                  <a:prstGeom prst="line">
                    <a:avLst/>
                  </a:prstGeom>
                  <a:noFill/>
                  <a:ln w="19050">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0" marR="0" lvl="0" indent="0" algn="l"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entury Gothic"/>
                      <a:cs typeface="+mn-cs"/>
                    </a:endParaRPr>
                  </a:p>
                </p:txBody>
              </p:sp>
            </p:grpSp>
            <p:sp>
              <p:nvSpPr>
                <p:cNvPr id="61" name="Freeform 323"/>
                <p:cNvSpPr>
                  <a:spLocks/>
                </p:cNvSpPr>
                <p:nvPr/>
              </p:nvSpPr>
              <p:spPr bwMode="auto">
                <a:xfrm>
                  <a:off x="2131" y="1699"/>
                  <a:ext cx="288" cy="173"/>
                </a:xfrm>
                <a:custGeom>
                  <a:avLst/>
                  <a:gdLst>
                    <a:gd name="T0" fmla="*/ 115 w 288"/>
                    <a:gd name="T1" fmla="*/ 0 h 173"/>
                    <a:gd name="T2" fmla="*/ 0 w 288"/>
                    <a:gd name="T3" fmla="*/ 173 h 173"/>
                    <a:gd name="T4" fmla="*/ 288 w 288"/>
                    <a:gd name="T5" fmla="*/ 173 h 173"/>
                    <a:gd name="T6" fmla="*/ 115 w 288"/>
                    <a:gd name="T7" fmla="*/ 0 h 173"/>
                  </a:gdLst>
                  <a:ahLst/>
                  <a:cxnLst>
                    <a:cxn ang="0">
                      <a:pos x="T0" y="T1"/>
                    </a:cxn>
                    <a:cxn ang="0">
                      <a:pos x="T2" y="T3"/>
                    </a:cxn>
                    <a:cxn ang="0">
                      <a:pos x="T4" y="T5"/>
                    </a:cxn>
                    <a:cxn ang="0">
                      <a:pos x="T6" y="T7"/>
                    </a:cxn>
                  </a:cxnLst>
                  <a:rect l="0" t="0" r="r" b="b"/>
                  <a:pathLst>
                    <a:path w="288" h="173">
                      <a:moveTo>
                        <a:pt x="115" y="0"/>
                      </a:moveTo>
                      <a:lnTo>
                        <a:pt x="0" y="173"/>
                      </a:lnTo>
                      <a:lnTo>
                        <a:pt x="288" y="173"/>
                      </a:lnTo>
                      <a:lnTo>
                        <a:pt x="115" y="0"/>
                      </a:lnTo>
                      <a:close/>
                    </a:path>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flat" cmpd="sng">
                      <a:solidFill>
                        <a:schemeClr val="tx1"/>
                      </a:solidFill>
                      <a:prstDash val="solid"/>
                      <a:round/>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pPr marL="0" marR="0" lvl="0" indent="0" algn="l"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entury Gothic"/>
                    <a:cs typeface="+mn-cs"/>
                  </a:endParaRPr>
                </a:p>
              </p:txBody>
            </p:sp>
          </p:grpSp>
          <p:grpSp>
            <p:nvGrpSpPr>
              <p:cNvPr id="28" name="Group 346"/>
              <p:cNvGrpSpPr>
                <a:grpSpLocks/>
              </p:cNvGrpSpPr>
              <p:nvPr/>
            </p:nvGrpSpPr>
            <p:grpSpPr bwMode="auto">
              <a:xfrm>
                <a:off x="2800096" y="2110485"/>
                <a:ext cx="2125669" cy="1435101"/>
                <a:chOff x="5012" y="1930"/>
                <a:chExt cx="1339" cy="576"/>
              </a:xfrm>
            </p:grpSpPr>
            <p:grpSp>
              <p:nvGrpSpPr>
                <p:cNvPr id="51" name="Group 134"/>
                <p:cNvGrpSpPr>
                  <a:grpSpLocks/>
                </p:cNvGrpSpPr>
                <p:nvPr/>
              </p:nvGrpSpPr>
              <p:grpSpPr bwMode="auto">
                <a:xfrm>
                  <a:off x="5012" y="1930"/>
                  <a:ext cx="1339" cy="576"/>
                  <a:chOff x="2707" y="2160"/>
                  <a:chExt cx="1339" cy="576"/>
                </a:xfrm>
              </p:grpSpPr>
              <p:grpSp>
                <p:nvGrpSpPr>
                  <p:cNvPr id="53" name="Group 135"/>
                  <p:cNvGrpSpPr>
                    <a:grpSpLocks/>
                  </p:cNvGrpSpPr>
                  <p:nvPr/>
                </p:nvGrpSpPr>
                <p:grpSpPr bwMode="auto">
                  <a:xfrm>
                    <a:off x="2707" y="2160"/>
                    <a:ext cx="1339" cy="576"/>
                    <a:chOff x="2707" y="2736"/>
                    <a:chExt cx="1339" cy="576"/>
                  </a:xfrm>
                </p:grpSpPr>
                <p:sp>
                  <p:nvSpPr>
                    <p:cNvPr id="55" name="Line 136"/>
                    <p:cNvSpPr>
                      <a:spLocks noChangeShapeType="1"/>
                    </p:cNvSpPr>
                    <p:nvPr/>
                  </p:nvSpPr>
                  <p:spPr bwMode="auto">
                    <a:xfrm>
                      <a:off x="2707" y="2966"/>
                      <a:ext cx="346" cy="0"/>
                    </a:xfrm>
                    <a:prstGeom prst="line">
                      <a:avLst/>
                    </a:prstGeom>
                    <a:noFill/>
                    <a:ln w="19050">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0" marR="0" lvl="0" indent="0" algn="l"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entury Gothic"/>
                        <a:cs typeface="+mn-cs"/>
                      </a:endParaRPr>
                    </a:p>
                  </p:txBody>
                </p:sp>
                <p:sp>
                  <p:nvSpPr>
                    <p:cNvPr id="56" name="Line 137"/>
                    <p:cNvSpPr>
                      <a:spLocks noChangeShapeType="1"/>
                    </p:cNvSpPr>
                    <p:nvPr/>
                  </p:nvSpPr>
                  <p:spPr bwMode="auto">
                    <a:xfrm>
                      <a:off x="2880" y="2736"/>
                      <a:ext cx="0" cy="230"/>
                    </a:xfrm>
                    <a:prstGeom prst="line">
                      <a:avLst/>
                    </a:prstGeom>
                    <a:noFill/>
                    <a:ln w="19050">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0" marR="0" lvl="0" indent="0" algn="l"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entury Gothic"/>
                        <a:cs typeface="+mn-cs"/>
                      </a:endParaRPr>
                    </a:p>
                  </p:txBody>
                </p:sp>
                <p:sp>
                  <p:nvSpPr>
                    <p:cNvPr id="57" name="Line 138"/>
                    <p:cNvSpPr>
                      <a:spLocks noChangeShapeType="1"/>
                    </p:cNvSpPr>
                    <p:nvPr/>
                  </p:nvSpPr>
                  <p:spPr bwMode="auto">
                    <a:xfrm>
                      <a:off x="2880" y="3024"/>
                      <a:ext cx="0" cy="288"/>
                    </a:xfrm>
                    <a:prstGeom prst="line">
                      <a:avLst/>
                    </a:prstGeom>
                    <a:noFill/>
                    <a:ln w="19050">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0" marR="0" lvl="0" indent="0" algn="l"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entury Gothic"/>
                        <a:cs typeface="+mn-cs"/>
                      </a:endParaRPr>
                    </a:p>
                  </p:txBody>
                </p:sp>
                <p:sp>
                  <p:nvSpPr>
                    <p:cNvPr id="58" name="Line 139"/>
                    <p:cNvSpPr>
                      <a:spLocks noChangeShapeType="1"/>
                    </p:cNvSpPr>
                    <p:nvPr/>
                  </p:nvSpPr>
                  <p:spPr bwMode="auto">
                    <a:xfrm>
                      <a:off x="2707" y="3024"/>
                      <a:ext cx="346" cy="0"/>
                    </a:xfrm>
                    <a:prstGeom prst="line">
                      <a:avLst/>
                    </a:prstGeom>
                    <a:noFill/>
                    <a:ln w="19050">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0" marR="0" lvl="0" indent="0" algn="l"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entury Gothic"/>
                        <a:cs typeface="+mn-cs"/>
                      </a:endParaRPr>
                    </a:p>
                  </p:txBody>
                </p:sp>
                <p:sp>
                  <p:nvSpPr>
                    <p:cNvPr id="59" name="Line 137"/>
                    <p:cNvSpPr>
                      <a:spLocks noChangeShapeType="1"/>
                    </p:cNvSpPr>
                    <p:nvPr/>
                  </p:nvSpPr>
                  <p:spPr bwMode="auto">
                    <a:xfrm flipV="1">
                      <a:off x="2880" y="2747"/>
                      <a:ext cx="1166" cy="0"/>
                    </a:xfrm>
                    <a:prstGeom prst="line">
                      <a:avLst/>
                    </a:prstGeom>
                    <a:noFill/>
                    <a:ln w="19050">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0" marR="0" lvl="0" indent="0" algn="l"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entury Gothic"/>
                        <a:cs typeface="+mn-cs"/>
                      </a:endParaRPr>
                    </a:p>
                  </p:txBody>
                </p:sp>
              </p:grpSp>
              <p:sp>
                <p:nvSpPr>
                  <p:cNvPr id="54" name="Text Box 140"/>
                  <p:cNvSpPr txBox="1">
                    <a:spLocks noChangeArrowheads="1"/>
                  </p:cNvSpPr>
                  <p:nvPr/>
                </p:nvSpPr>
                <p:spPr bwMode="auto">
                  <a:xfrm>
                    <a:off x="2856" y="2472"/>
                    <a:ext cx="322" cy="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marL="0" marR="0" lvl="0" indent="0" algn="l" defTabSz="4572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prstClr val="black"/>
                        </a:solidFill>
                        <a:effectLst/>
                        <a:uLnTx/>
                        <a:uFillTx/>
                        <a:latin typeface="Century Gothic"/>
                        <a:cs typeface="+mn-cs"/>
                      </a:rPr>
                      <a:t>C </a:t>
                    </a:r>
                    <a:r>
                      <a:rPr kumimoji="0" lang="en-US" sz="1200" b="0" i="0" u="none" strike="noStrike" kern="0" cap="none" spc="0" normalizeH="0" baseline="-25000" noProof="0" dirty="0" smtClean="0">
                        <a:ln>
                          <a:noFill/>
                        </a:ln>
                        <a:solidFill>
                          <a:prstClr val="black"/>
                        </a:solidFill>
                        <a:effectLst/>
                        <a:uLnTx/>
                        <a:uFillTx/>
                        <a:latin typeface="Century Gothic"/>
                        <a:cs typeface="+mn-cs"/>
                      </a:rPr>
                      <a:t>AC</a:t>
                    </a:r>
                    <a:endParaRPr kumimoji="0" lang="en-US" sz="1200" b="0" i="0" u="none" strike="noStrike" kern="0" cap="none" spc="0" normalizeH="0" baseline="-25000" noProof="0" dirty="0">
                      <a:ln>
                        <a:noFill/>
                      </a:ln>
                      <a:solidFill>
                        <a:prstClr val="black"/>
                      </a:solidFill>
                      <a:effectLst/>
                      <a:uLnTx/>
                      <a:uFillTx/>
                      <a:latin typeface="Century Gothic"/>
                      <a:cs typeface="+mn-cs"/>
                    </a:endParaRPr>
                  </a:p>
                </p:txBody>
              </p:sp>
            </p:grpSp>
            <p:sp>
              <p:nvSpPr>
                <p:cNvPr id="52" name="Freeform 345"/>
                <p:cNvSpPr>
                  <a:spLocks/>
                </p:cNvSpPr>
                <p:nvPr/>
              </p:nvSpPr>
              <p:spPr bwMode="auto">
                <a:xfrm>
                  <a:off x="5069" y="1930"/>
                  <a:ext cx="230" cy="576"/>
                </a:xfrm>
                <a:custGeom>
                  <a:avLst/>
                  <a:gdLst>
                    <a:gd name="T0" fmla="*/ 115 w 230"/>
                    <a:gd name="T1" fmla="*/ 0 h 576"/>
                    <a:gd name="T2" fmla="*/ 0 w 230"/>
                    <a:gd name="T3" fmla="*/ 230 h 576"/>
                    <a:gd name="T4" fmla="*/ 115 w 230"/>
                    <a:gd name="T5" fmla="*/ 576 h 576"/>
                    <a:gd name="T6" fmla="*/ 230 w 230"/>
                    <a:gd name="T7" fmla="*/ 230 h 576"/>
                    <a:gd name="T8" fmla="*/ 115 w 230"/>
                    <a:gd name="T9" fmla="*/ 0 h 576"/>
                  </a:gdLst>
                  <a:ahLst/>
                  <a:cxnLst>
                    <a:cxn ang="0">
                      <a:pos x="T0" y="T1"/>
                    </a:cxn>
                    <a:cxn ang="0">
                      <a:pos x="T2" y="T3"/>
                    </a:cxn>
                    <a:cxn ang="0">
                      <a:pos x="T4" y="T5"/>
                    </a:cxn>
                    <a:cxn ang="0">
                      <a:pos x="T6" y="T7"/>
                    </a:cxn>
                    <a:cxn ang="0">
                      <a:pos x="T8" y="T9"/>
                    </a:cxn>
                  </a:cxnLst>
                  <a:rect l="0" t="0" r="r" b="b"/>
                  <a:pathLst>
                    <a:path w="230" h="576">
                      <a:moveTo>
                        <a:pt x="115" y="0"/>
                      </a:moveTo>
                      <a:lnTo>
                        <a:pt x="0" y="230"/>
                      </a:lnTo>
                      <a:lnTo>
                        <a:pt x="115" y="576"/>
                      </a:lnTo>
                      <a:lnTo>
                        <a:pt x="230" y="230"/>
                      </a:lnTo>
                      <a:lnTo>
                        <a:pt x="115" y="0"/>
                      </a:lnTo>
                      <a:close/>
                    </a:path>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flat" cmpd="sng">
                      <a:solidFill>
                        <a:schemeClr val="tx1"/>
                      </a:solidFill>
                      <a:prstDash val="solid"/>
                      <a:round/>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pPr marL="0" marR="0" lvl="0" indent="0" algn="l"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entury Gothic"/>
                    <a:cs typeface="+mn-cs"/>
                  </a:endParaRPr>
                </a:p>
              </p:txBody>
            </p:sp>
          </p:grpSp>
          <p:sp>
            <p:nvSpPr>
              <p:cNvPr id="29" name="Freeform 28"/>
              <p:cNvSpPr/>
              <p:nvPr/>
            </p:nvSpPr>
            <p:spPr>
              <a:xfrm>
                <a:off x="972004" y="2255042"/>
                <a:ext cx="1156249" cy="584900"/>
              </a:xfrm>
              <a:custGeom>
                <a:avLst/>
                <a:gdLst>
                  <a:gd name="connsiteX0" fmla="*/ 0 w 1496233"/>
                  <a:gd name="connsiteY0" fmla="*/ 568773 h 584900"/>
                  <a:gd name="connsiteX1" fmla="*/ 339481 w 1496233"/>
                  <a:gd name="connsiteY1" fmla="*/ 556199 h 584900"/>
                  <a:gd name="connsiteX2" fmla="*/ 477788 w 1496233"/>
                  <a:gd name="connsiteY2" fmla="*/ 304702 h 584900"/>
                  <a:gd name="connsiteX3" fmla="*/ 603522 w 1496233"/>
                  <a:gd name="connsiteY3" fmla="*/ 28055 h 584900"/>
                  <a:gd name="connsiteX4" fmla="*/ 779550 w 1496233"/>
                  <a:gd name="connsiteY4" fmla="*/ 40630 h 584900"/>
                  <a:gd name="connsiteX5" fmla="*/ 905284 w 1496233"/>
                  <a:gd name="connsiteY5" fmla="*/ 304702 h 584900"/>
                  <a:gd name="connsiteX6" fmla="*/ 1144178 w 1496233"/>
                  <a:gd name="connsiteY6" fmla="*/ 493324 h 584900"/>
                  <a:gd name="connsiteX7" fmla="*/ 1496233 w 1496233"/>
                  <a:gd name="connsiteY7" fmla="*/ 581348 h 584900"/>
                  <a:gd name="connsiteX8" fmla="*/ 1496233 w 1496233"/>
                  <a:gd name="connsiteY8" fmla="*/ 581348 h 584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96233" h="584900">
                    <a:moveTo>
                      <a:pt x="0" y="568773"/>
                    </a:moveTo>
                    <a:cubicBezTo>
                      <a:pt x="129925" y="584492"/>
                      <a:pt x="259850" y="600211"/>
                      <a:pt x="339481" y="556199"/>
                    </a:cubicBezTo>
                    <a:cubicBezTo>
                      <a:pt x="419112" y="512187"/>
                      <a:pt x="433781" y="392726"/>
                      <a:pt x="477788" y="304702"/>
                    </a:cubicBezTo>
                    <a:cubicBezTo>
                      <a:pt x="521795" y="216678"/>
                      <a:pt x="553228" y="72067"/>
                      <a:pt x="603522" y="28055"/>
                    </a:cubicBezTo>
                    <a:cubicBezTo>
                      <a:pt x="653816" y="-15957"/>
                      <a:pt x="729256" y="-5478"/>
                      <a:pt x="779550" y="40630"/>
                    </a:cubicBezTo>
                    <a:cubicBezTo>
                      <a:pt x="829844" y="86738"/>
                      <a:pt x="844513" y="229253"/>
                      <a:pt x="905284" y="304702"/>
                    </a:cubicBezTo>
                    <a:cubicBezTo>
                      <a:pt x="966055" y="380151"/>
                      <a:pt x="1045687" y="447216"/>
                      <a:pt x="1144178" y="493324"/>
                    </a:cubicBezTo>
                    <a:cubicBezTo>
                      <a:pt x="1242669" y="539432"/>
                      <a:pt x="1496233" y="581348"/>
                      <a:pt x="1496233" y="581348"/>
                    </a:cubicBezTo>
                    <a:lnTo>
                      <a:pt x="1496233" y="581348"/>
                    </a:lnTo>
                  </a:path>
                </a:pathLst>
              </a:custGeom>
              <a:noFill/>
              <a:ln w="25400" cap="flat" cmpd="sng" algn="ctr">
                <a:solidFill>
                  <a:sysClr val="windowText" lastClr="000000"/>
                </a:solidFill>
                <a:prstDash val="solid"/>
              </a:ln>
              <a:effectLst/>
            </p:spPr>
            <p:txBody>
              <a:bodyPr rtlCol="0"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entury Gothic"/>
                  <a:ea typeface="+mn-ea"/>
                  <a:cs typeface="+mn-cs"/>
                </a:endParaRPr>
              </a:p>
            </p:txBody>
          </p:sp>
          <p:sp>
            <p:nvSpPr>
              <p:cNvPr id="30" name="Oval 29"/>
              <p:cNvSpPr/>
              <p:nvPr/>
            </p:nvSpPr>
            <p:spPr>
              <a:xfrm>
                <a:off x="571392" y="2110485"/>
                <a:ext cx="1826881" cy="1016001"/>
              </a:xfrm>
              <a:prstGeom prst="ellipse">
                <a:avLst/>
              </a:prstGeom>
              <a:noFill/>
              <a:ln w="12700" cap="flat" cmpd="sng" algn="ctr">
                <a:solidFill>
                  <a:srgbClr val="800000"/>
                </a:solidFill>
                <a:prstDash val="solid"/>
              </a:ln>
              <a:effectLst>
                <a:innerShdw blurRad="190500" dist="63500" dir="5400000">
                  <a:srgbClr val="FFFFFF">
                    <a:alpha val="65000"/>
                  </a:srgbClr>
                </a:innerShdw>
              </a:effectLst>
              <a:scene3d>
                <a:camera prst="orthographicFront">
                  <a:rot lat="0" lon="0" rev="0"/>
                </a:camera>
                <a:lightRig rig="twoPt" dir="r">
                  <a:rot lat="0" lon="0" rev="6000000"/>
                </a:lightRig>
              </a:scene3d>
              <a:sp3d prstMaterial="matte">
                <a:bevelT w="0" h="0" prst="relaxedInset"/>
              </a:sp3d>
            </p:spPr>
            <p:txBody>
              <a:bodyPr rtlCol="0"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entury Gothic"/>
                  <a:ea typeface="+mn-ea"/>
                  <a:cs typeface="+mn-cs"/>
                </a:endParaRPr>
              </a:p>
            </p:txBody>
          </p:sp>
          <p:cxnSp>
            <p:nvCxnSpPr>
              <p:cNvPr id="31" name="Straight Arrow Connector 30"/>
              <p:cNvCxnSpPr>
                <a:stCxn id="30" idx="6"/>
              </p:cNvCxnSpPr>
              <p:nvPr/>
            </p:nvCxnSpPr>
            <p:spPr>
              <a:xfrm>
                <a:off x="2398273" y="2618486"/>
                <a:ext cx="533463" cy="723900"/>
              </a:xfrm>
              <a:prstGeom prst="straightConnector1">
                <a:avLst/>
              </a:prstGeom>
              <a:noFill/>
              <a:ln w="25400" cap="flat" cmpd="sng" algn="ctr">
                <a:solidFill>
                  <a:srgbClr val="990000"/>
                </a:solidFill>
                <a:prstDash val="solid"/>
                <a:tailEnd type="arrow"/>
              </a:ln>
              <a:effectLst/>
            </p:spPr>
          </p:cxnSp>
          <p:grpSp>
            <p:nvGrpSpPr>
              <p:cNvPr id="32" name="Group 367"/>
              <p:cNvGrpSpPr>
                <a:grpSpLocks/>
              </p:cNvGrpSpPr>
              <p:nvPr/>
            </p:nvGrpSpPr>
            <p:grpSpPr bwMode="auto">
              <a:xfrm>
                <a:off x="4695004" y="2138219"/>
                <a:ext cx="407619" cy="606824"/>
                <a:chOff x="691" y="3197"/>
                <a:chExt cx="116" cy="576"/>
              </a:xfrm>
            </p:grpSpPr>
            <p:sp>
              <p:nvSpPr>
                <p:cNvPr id="49" name="Freeform 244"/>
                <p:cNvSpPr>
                  <a:spLocks/>
                </p:cNvSpPr>
                <p:nvPr/>
              </p:nvSpPr>
              <p:spPr bwMode="auto">
                <a:xfrm>
                  <a:off x="691" y="3197"/>
                  <a:ext cx="116" cy="576"/>
                </a:xfrm>
                <a:custGeom>
                  <a:avLst/>
                  <a:gdLst>
                    <a:gd name="T0" fmla="*/ 58 w 116"/>
                    <a:gd name="T1" fmla="*/ 0 h 1152"/>
                    <a:gd name="T2" fmla="*/ 58 w 116"/>
                    <a:gd name="T3" fmla="*/ 230 h 1152"/>
                    <a:gd name="T4" fmla="*/ 116 w 116"/>
                    <a:gd name="T5" fmla="*/ 288 h 1152"/>
                    <a:gd name="T6" fmla="*/ 0 w 116"/>
                    <a:gd name="T7" fmla="*/ 403 h 1152"/>
                    <a:gd name="T8" fmla="*/ 116 w 116"/>
                    <a:gd name="T9" fmla="*/ 518 h 1152"/>
                    <a:gd name="T10" fmla="*/ 0 w 116"/>
                    <a:gd name="T11" fmla="*/ 634 h 1152"/>
                    <a:gd name="T12" fmla="*/ 116 w 116"/>
                    <a:gd name="T13" fmla="*/ 749 h 1152"/>
                    <a:gd name="T14" fmla="*/ 0 w 116"/>
                    <a:gd name="T15" fmla="*/ 864 h 1152"/>
                    <a:gd name="T16" fmla="*/ 58 w 116"/>
                    <a:gd name="T17" fmla="*/ 922 h 1152"/>
                    <a:gd name="T18" fmla="*/ 58 w 116"/>
                    <a:gd name="T19" fmla="*/ 1152 h 1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6" h="1152">
                      <a:moveTo>
                        <a:pt x="58" y="0"/>
                      </a:moveTo>
                      <a:lnTo>
                        <a:pt x="58" y="230"/>
                      </a:lnTo>
                      <a:lnTo>
                        <a:pt x="116" y="288"/>
                      </a:lnTo>
                      <a:lnTo>
                        <a:pt x="0" y="403"/>
                      </a:lnTo>
                      <a:lnTo>
                        <a:pt x="116" y="518"/>
                      </a:lnTo>
                      <a:lnTo>
                        <a:pt x="0" y="634"/>
                      </a:lnTo>
                      <a:lnTo>
                        <a:pt x="116" y="749"/>
                      </a:lnTo>
                      <a:lnTo>
                        <a:pt x="0" y="864"/>
                      </a:lnTo>
                      <a:lnTo>
                        <a:pt x="58" y="922"/>
                      </a:lnTo>
                      <a:lnTo>
                        <a:pt x="58" y="1152"/>
                      </a:lnTo>
                    </a:path>
                  </a:pathLst>
                </a:custGeom>
                <a:noFill/>
                <a:ln w="19050" cap="flat" cmpd="sng">
                  <a:solidFill>
                    <a:sysClr val="windowText" lastClr="000000"/>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0" marR="0" lvl="0" indent="0" algn="l"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entury Gothic"/>
                    <a:cs typeface="+mn-cs"/>
                  </a:endParaRPr>
                </a:p>
              </p:txBody>
            </p:sp>
            <p:sp>
              <p:nvSpPr>
                <p:cNvPr id="50" name="Freeform 366"/>
                <p:cNvSpPr>
                  <a:spLocks/>
                </p:cNvSpPr>
                <p:nvPr/>
              </p:nvSpPr>
              <p:spPr bwMode="auto">
                <a:xfrm>
                  <a:off x="691" y="3197"/>
                  <a:ext cx="115" cy="576"/>
                </a:xfrm>
                <a:custGeom>
                  <a:avLst/>
                  <a:gdLst>
                    <a:gd name="T0" fmla="*/ 58 w 115"/>
                    <a:gd name="T1" fmla="*/ 0 h 576"/>
                    <a:gd name="T2" fmla="*/ 0 w 115"/>
                    <a:gd name="T3" fmla="*/ 115 h 576"/>
                    <a:gd name="T4" fmla="*/ 58 w 115"/>
                    <a:gd name="T5" fmla="*/ 576 h 576"/>
                    <a:gd name="T6" fmla="*/ 115 w 115"/>
                    <a:gd name="T7" fmla="*/ 115 h 576"/>
                    <a:gd name="T8" fmla="*/ 58 w 115"/>
                    <a:gd name="T9" fmla="*/ 0 h 576"/>
                  </a:gdLst>
                  <a:ahLst/>
                  <a:cxnLst>
                    <a:cxn ang="0">
                      <a:pos x="T0" y="T1"/>
                    </a:cxn>
                    <a:cxn ang="0">
                      <a:pos x="T2" y="T3"/>
                    </a:cxn>
                    <a:cxn ang="0">
                      <a:pos x="T4" y="T5"/>
                    </a:cxn>
                    <a:cxn ang="0">
                      <a:pos x="T6" y="T7"/>
                    </a:cxn>
                    <a:cxn ang="0">
                      <a:pos x="T8" y="T9"/>
                    </a:cxn>
                  </a:cxnLst>
                  <a:rect l="0" t="0" r="r" b="b"/>
                  <a:pathLst>
                    <a:path w="115" h="576">
                      <a:moveTo>
                        <a:pt x="58" y="0"/>
                      </a:moveTo>
                      <a:lnTo>
                        <a:pt x="0" y="115"/>
                      </a:lnTo>
                      <a:lnTo>
                        <a:pt x="58" y="576"/>
                      </a:lnTo>
                      <a:lnTo>
                        <a:pt x="115" y="115"/>
                      </a:lnTo>
                      <a:lnTo>
                        <a:pt x="58" y="0"/>
                      </a:lnTo>
                      <a:close/>
                    </a:path>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flat" cmpd="sng">
                      <a:solidFill>
                        <a:schemeClr val="tx1"/>
                      </a:solidFill>
                      <a:prstDash val="solid"/>
                      <a:round/>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pPr marL="0" marR="0" lvl="0" indent="0" algn="l"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entury Gothic"/>
                    <a:cs typeface="+mn-cs"/>
                  </a:endParaRPr>
                </a:p>
              </p:txBody>
            </p:sp>
          </p:grpSp>
          <p:grpSp>
            <p:nvGrpSpPr>
              <p:cNvPr id="33" name="Group 324"/>
              <p:cNvGrpSpPr>
                <a:grpSpLocks/>
              </p:cNvGrpSpPr>
              <p:nvPr/>
            </p:nvGrpSpPr>
            <p:grpSpPr bwMode="auto">
              <a:xfrm>
                <a:off x="4651493" y="2491061"/>
                <a:ext cx="490538" cy="457200"/>
                <a:chOff x="2110" y="1699"/>
                <a:chExt cx="309" cy="288"/>
              </a:xfrm>
            </p:grpSpPr>
            <p:grpSp>
              <p:nvGrpSpPr>
                <p:cNvPr id="44" name="Group 126"/>
                <p:cNvGrpSpPr>
                  <a:grpSpLocks/>
                </p:cNvGrpSpPr>
                <p:nvPr/>
              </p:nvGrpSpPr>
              <p:grpSpPr bwMode="auto">
                <a:xfrm>
                  <a:off x="2110" y="1872"/>
                  <a:ext cx="288" cy="115"/>
                  <a:chOff x="1152" y="2160"/>
                  <a:chExt cx="288" cy="115"/>
                </a:xfrm>
              </p:grpSpPr>
              <p:sp>
                <p:nvSpPr>
                  <p:cNvPr id="46" name="Line 127"/>
                  <p:cNvSpPr>
                    <a:spLocks noChangeShapeType="1"/>
                  </p:cNvSpPr>
                  <p:nvPr/>
                </p:nvSpPr>
                <p:spPr bwMode="auto">
                  <a:xfrm>
                    <a:off x="1152" y="2160"/>
                    <a:ext cx="288" cy="0"/>
                  </a:xfrm>
                  <a:prstGeom prst="line">
                    <a:avLst/>
                  </a:prstGeom>
                  <a:noFill/>
                  <a:ln w="19050">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0" marR="0" lvl="0" indent="0" algn="l"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entury Gothic"/>
                      <a:cs typeface="+mn-cs"/>
                    </a:endParaRPr>
                  </a:p>
                </p:txBody>
              </p:sp>
              <p:sp>
                <p:nvSpPr>
                  <p:cNvPr id="47" name="Line 128"/>
                  <p:cNvSpPr>
                    <a:spLocks noChangeShapeType="1"/>
                  </p:cNvSpPr>
                  <p:nvPr/>
                </p:nvSpPr>
                <p:spPr bwMode="auto">
                  <a:xfrm>
                    <a:off x="1210" y="2218"/>
                    <a:ext cx="172" cy="0"/>
                  </a:xfrm>
                  <a:prstGeom prst="line">
                    <a:avLst/>
                  </a:prstGeom>
                  <a:noFill/>
                  <a:ln w="19050">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0" marR="0" lvl="0" indent="0" algn="l"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entury Gothic"/>
                      <a:cs typeface="+mn-cs"/>
                    </a:endParaRPr>
                  </a:p>
                </p:txBody>
              </p:sp>
              <p:sp>
                <p:nvSpPr>
                  <p:cNvPr id="48" name="Line 129"/>
                  <p:cNvSpPr>
                    <a:spLocks noChangeShapeType="1"/>
                  </p:cNvSpPr>
                  <p:nvPr/>
                </p:nvSpPr>
                <p:spPr bwMode="auto">
                  <a:xfrm>
                    <a:off x="1267" y="2275"/>
                    <a:ext cx="58" cy="0"/>
                  </a:xfrm>
                  <a:prstGeom prst="line">
                    <a:avLst/>
                  </a:prstGeom>
                  <a:noFill/>
                  <a:ln w="19050">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0" marR="0" lvl="0" indent="0" algn="l"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entury Gothic"/>
                      <a:cs typeface="+mn-cs"/>
                    </a:endParaRPr>
                  </a:p>
                </p:txBody>
              </p:sp>
            </p:grpSp>
            <p:sp>
              <p:nvSpPr>
                <p:cNvPr id="45" name="Freeform 323"/>
                <p:cNvSpPr>
                  <a:spLocks/>
                </p:cNvSpPr>
                <p:nvPr/>
              </p:nvSpPr>
              <p:spPr bwMode="auto">
                <a:xfrm>
                  <a:off x="2131" y="1699"/>
                  <a:ext cx="288" cy="173"/>
                </a:xfrm>
                <a:custGeom>
                  <a:avLst/>
                  <a:gdLst>
                    <a:gd name="T0" fmla="*/ 115 w 288"/>
                    <a:gd name="T1" fmla="*/ 0 h 173"/>
                    <a:gd name="T2" fmla="*/ 0 w 288"/>
                    <a:gd name="T3" fmla="*/ 173 h 173"/>
                    <a:gd name="T4" fmla="*/ 288 w 288"/>
                    <a:gd name="T5" fmla="*/ 173 h 173"/>
                    <a:gd name="T6" fmla="*/ 115 w 288"/>
                    <a:gd name="T7" fmla="*/ 0 h 173"/>
                  </a:gdLst>
                  <a:ahLst/>
                  <a:cxnLst>
                    <a:cxn ang="0">
                      <a:pos x="T0" y="T1"/>
                    </a:cxn>
                    <a:cxn ang="0">
                      <a:pos x="T2" y="T3"/>
                    </a:cxn>
                    <a:cxn ang="0">
                      <a:pos x="T4" y="T5"/>
                    </a:cxn>
                    <a:cxn ang="0">
                      <a:pos x="T6" y="T7"/>
                    </a:cxn>
                  </a:cxnLst>
                  <a:rect l="0" t="0" r="r" b="b"/>
                  <a:pathLst>
                    <a:path w="288" h="173">
                      <a:moveTo>
                        <a:pt x="115" y="0"/>
                      </a:moveTo>
                      <a:lnTo>
                        <a:pt x="0" y="173"/>
                      </a:lnTo>
                      <a:lnTo>
                        <a:pt x="288" y="173"/>
                      </a:lnTo>
                      <a:lnTo>
                        <a:pt x="115" y="0"/>
                      </a:lnTo>
                      <a:close/>
                    </a:path>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flat" cmpd="sng">
                      <a:solidFill>
                        <a:schemeClr val="tx1"/>
                      </a:solidFill>
                      <a:prstDash val="solid"/>
                      <a:round/>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pPr marL="0" marR="0" lvl="0" indent="0" algn="l"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entury Gothic"/>
                    <a:cs typeface="+mn-cs"/>
                  </a:endParaRPr>
                </a:p>
              </p:txBody>
            </p:sp>
          </p:grpSp>
          <p:sp>
            <p:nvSpPr>
              <p:cNvPr id="34" name="TextBox 33"/>
              <p:cNvSpPr txBox="1"/>
              <p:nvPr/>
            </p:nvSpPr>
            <p:spPr>
              <a:xfrm>
                <a:off x="5206464" y="2379600"/>
                <a:ext cx="600048" cy="361637"/>
              </a:xfrm>
              <a:prstGeom prst="rect">
                <a:avLst/>
              </a:prstGeom>
              <a:noFill/>
            </p:spPr>
            <p:txBody>
              <a:bodyPr wrap="none" rtlCol="0">
                <a:spAutoFit/>
              </a:bodyPr>
              <a:lstStyle/>
              <a:p>
                <a:pPr marL="0" marR="0" lvl="0" indent="0" algn="l" defTabSz="457200" eaLnBrk="1" fontAlgn="auto" latinLnBrk="0" hangingPunct="1">
                  <a:lnSpc>
                    <a:spcPct val="13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rgbClr val="000000"/>
                    </a:solidFill>
                    <a:effectLst/>
                    <a:uLnTx/>
                    <a:uFillTx/>
                    <a:latin typeface="Century Gothic"/>
                    <a:cs typeface="+mn-cs"/>
                  </a:rPr>
                  <a:t>R</a:t>
                </a:r>
                <a:r>
                  <a:rPr kumimoji="0" lang="en-US" sz="1400" b="0" i="0" u="none" strike="noStrike" kern="0" cap="none" spc="0" normalizeH="0" baseline="-25000" noProof="0" dirty="0" smtClean="0">
                    <a:ln>
                      <a:noFill/>
                    </a:ln>
                    <a:solidFill>
                      <a:srgbClr val="000000"/>
                    </a:solidFill>
                    <a:effectLst/>
                    <a:uLnTx/>
                    <a:uFillTx/>
                    <a:latin typeface="Century Gothic"/>
                    <a:cs typeface="+mn-cs"/>
                  </a:rPr>
                  <a:t>Ampl</a:t>
                </a:r>
              </a:p>
            </p:txBody>
          </p:sp>
          <p:sp>
            <p:nvSpPr>
              <p:cNvPr id="35" name="TextBox 34"/>
              <p:cNvSpPr txBox="1"/>
              <p:nvPr/>
            </p:nvSpPr>
            <p:spPr>
              <a:xfrm>
                <a:off x="5919276" y="3036984"/>
                <a:ext cx="622373" cy="361637"/>
              </a:xfrm>
              <a:prstGeom prst="rect">
                <a:avLst/>
              </a:prstGeom>
              <a:noFill/>
            </p:spPr>
            <p:txBody>
              <a:bodyPr wrap="none" rtlCol="0">
                <a:spAutoFit/>
              </a:bodyPr>
              <a:lstStyle/>
              <a:p>
                <a:pPr marL="0" marR="0" lvl="0" indent="0" algn="l" defTabSz="457200" eaLnBrk="1" fontAlgn="auto" latinLnBrk="0" hangingPunct="1">
                  <a:lnSpc>
                    <a:spcPct val="13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rgbClr val="000000"/>
                    </a:solidFill>
                    <a:effectLst/>
                    <a:uLnTx/>
                    <a:uFillTx/>
                    <a:latin typeface="Century Gothic"/>
                    <a:cs typeface="+mn-cs"/>
                  </a:rPr>
                  <a:t>R</a:t>
                </a:r>
                <a:r>
                  <a:rPr kumimoji="0" lang="en-US" sz="1400" b="0" i="0" u="none" strike="noStrike" kern="0" cap="none" spc="0" normalizeH="0" baseline="-25000" noProof="0" dirty="0" smtClean="0">
                    <a:ln>
                      <a:noFill/>
                    </a:ln>
                    <a:solidFill>
                      <a:srgbClr val="000000"/>
                    </a:solidFill>
                    <a:effectLst/>
                    <a:uLnTx/>
                    <a:uFillTx/>
                    <a:latin typeface="Century Gothic"/>
                    <a:cs typeface="+mn-cs"/>
                  </a:rPr>
                  <a:t>Sheet</a:t>
                </a:r>
              </a:p>
            </p:txBody>
          </p:sp>
          <p:sp>
            <p:nvSpPr>
              <p:cNvPr id="36" name="TextBox 35"/>
              <p:cNvSpPr txBox="1"/>
              <p:nvPr/>
            </p:nvSpPr>
            <p:spPr>
              <a:xfrm>
                <a:off x="4321596" y="4762410"/>
                <a:ext cx="3961053" cy="798680"/>
              </a:xfrm>
              <a:prstGeom prst="rect">
                <a:avLst/>
              </a:prstGeom>
              <a:noFill/>
            </p:spPr>
            <p:txBody>
              <a:bodyPr wrap="none" rtlCol="0">
                <a:spAutoFit/>
              </a:bodyPr>
              <a:lstStyle/>
              <a:p>
                <a:pPr marL="0" marR="0" lvl="0" indent="0" algn="l" defTabSz="457200" eaLnBrk="1" fontAlgn="auto" latinLnBrk="0" hangingPunct="1">
                  <a:lnSpc>
                    <a:spcPct val="130000"/>
                  </a:lnSpc>
                  <a:spcBef>
                    <a:spcPts val="0"/>
                  </a:spcBef>
                  <a:spcAft>
                    <a:spcPts val="0"/>
                  </a:spcAft>
                  <a:buClrTx/>
                  <a:buSzTx/>
                  <a:buFontTx/>
                  <a:buNone/>
                  <a:tabLst/>
                  <a:defRPr/>
                </a:pPr>
                <a:r>
                  <a:rPr kumimoji="0" lang="en-US" sz="1800" b="1" i="0" u="none" strike="noStrike" kern="0" cap="none" spc="0" normalizeH="0" baseline="0" noProof="0" dirty="0" smtClean="0">
                    <a:ln>
                      <a:noFill/>
                    </a:ln>
                    <a:solidFill>
                      <a:srgbClr val="000000"/>
                    </a:solidFill>
                    <a:effectLst/>
                    <a:uLnTx/>
                    <a:uFillTx/>
                    <a:latin typeface="Century Gothic"/>
                    <a:cs typeface="+mn-cs"/>
                  </a:rPr>
                  <a:t>Freezing time</a:t>
                </a:r>
              </a:p>
              <a:p>
                <a:pPr marL="0" marR="0" lvl="0" indent="0" algn="l" defTabSz="457200" eaLnBrk="1" fontAlgn="auto" latinLnBrk="0" hangingPunct="1">
                  <a:lnSpc>
                    <a:spcPct val="130000"/>
                  </a:lnSpc>
                  <a:spcBef>
                    <a:spcPts val="0"/>
                  </a:spcBef>
                  <a:spcAft>
                    <a:spcPts val="0"/>
                  </a:spcAft>
                  <a:buClrTx/>
                  <a:buSzTx/>
                  <a:buFontTx/>
                  <a:buNone/>
                  <a:tabLst/>
                  <a:defRPr/>
                </a:pPr>
                <a:r>
                  <a:rPr kumimoji="0" lang="en-US" sz="1800" b="0" i="0" u="none" strike="noStrike" kern="0" cap="none" spc="0" normalizeH="0" baseline="0" noProof="0" dirty="0" err="1" smtClean="0">
                    <a:ln>
                      <a:noFill/>
                    </a:ln>
                    <a:solidFill>
                      <a:srgbClr val="000000"/>
                    </a:solidFill>
                    <a:effectLst/>
                    <a:uLnTx/>
                    <a:uFillTx/>
                    <a:latin typeface="Century Gothic"/>
                    <a:cs typeface="+mn-cs"/>
                  </a:rPr>
                  <a:t>R</a:t>
                </a:r>
                <a:r>
                  <a:rPr kumimoji="0" lang="en-US" sz="1800" b="0" i="0" u="none" strike="noStrike" kern="0" cap="none" spc="0" normalizeH="0" baseline="-25000" noProof="0" dirty="0" err="1" smtClean="0">
                    <a:ln>
                      <a:noFill/>
                    </a:ln>
                    <a:solidFill>
                      <a:srgbClr val="000000"/>
                    </a:solidFill>
                    <a:effectLst/>
                    <a:uLnTx/>
                    <a:uFillTx/>
                    <a:latin typeface="Century Gothic"/>
                    <a:cs typeface="+mn-cs"/>
                  </a:rPr>
                  <a:t>Sheet</a:t>
                </a:r>
                <a:r>
                  <a:rPr kumimoji="0" lang="en-US" sz="1800" b="0" i="0" u="none" strike="noStrike" kern="0" cap="none" spc="0" normalizeH="0" baseline="0" noProof="0" dirty="0" smtClean="0">
                    <a:ln>
                      <a:noFill/>
                    </a:ln>
                    <a:solidFill>
                      <a:srgbClr val="000000"/>
                    </a:solidFill>
                    <a:effectLst/>
                    <a:uLnTx/>
                    <a:uFillTx/>
                    <a:latin typeface="Century Gothic"/>
                    <a:cs typeface="+mn-cs"/>
                  </a:rPr>
                  <a:t> * C</a:t>
                </a:r>
                <a:r>
                  <a:rPr kumimoji="0" lang="en-US" sz="1800" b="0" i="0" u="none" strike="noStrike" kern="0" cap="none" spc="0" normalizeH="0" baseline="-25000" noProof="0" dirty="0" smtClean="0">
                    <a:ln>
                      <a:noFill/>
                    </a:ln>
                    <a:solidFill>
                      <a:srgbClr val="000000"/>
                    </a:solidFill>
                    <a:effectLst/>
                    <a:uLnTx/>
                    <a:uFillTx/>
                    <a:latin typeface="Century Gothic"/>
                    <a:cs typeface="+mn-cs"/>
                  </a:rPr>
                  <a:t>AC </a:t>
                </a:r>
                <a:r>
                  <a:rPr kumimoji="0" lang="en-US" sz="1800" b="0" i="0" u="none" strike="noStrike" kern="0" cap="none" spc="0" normalizeH="0" baseline="0" noProof="0" dirty="0" smtClean="0">
                    <a:ln>
                      <a:noFill/>
                    </a:ln>
                    <a:solidFill>
                      <a:srgbClr val="000000"/>
                    </a:solidFill>
                    <a:effectLst/>
                    <a:uLnTx/>
                    <a:uFillTx/>
                    <a:latin typeface="Century Gothic"/>
                    <a:cs typeface="+mn-cs"/>
                  </a:rPr>
                  <a:t>~ 1k</a:t>
                </a:r>
                <a:r>
                  <a:rPr kumimoji="0" lang="en-US" sz="1800" b="0" i="0" u="none" strike="noStrike" kern="0" cap="none" spc="0" normalizeH="0" baseline="0" noProof="0" dirty="0" smtClean="0">
                    <a:ln>
                      <a:noFill/>
                    </a:ln>
                    <a:solidFill>
                      <a:srgbClr val="000000"/>
                    </a:solidFill>
                    <a:effectLst/>
                    <a:uLnTx/>
                    <a:uFillTx/>
                    <a:latin typeface="Symbol" charset="2"/>
                    <a:cs typeface="Symbol" charset="2"/>
                  </a:rPr>
                  <a:t>W * </a:t>
                </a:r>
                <a:r>
                  <a:rPr kumimoji="0" lang="en-US" sz="1800" b="0" i="0" u="none" strike="noStrike" kern="0" cap="none" spc="0" normalizeH="0" baseline="0" noProof="0" dirty="0" smtClean="0">
                    <a:ln>
                      <a:noFill/>
                    </a:ln>
                    <a:solidFill>
                      <a:srgbClr val="000000"/>
                    </a:solidFill>
                    <a:effectLst/>
                    <a:uLnTx/>
                    <a:uFillTx/>
                    <a:latin typeface="Century Gothic"/>
                    <a:cs typeface="+mn-cs"/>
                  </a:rPr>
                  <a:t>100pF  ~ 100 ns </a:t>
                </a:r>
                <a:endParaRPr kumimoji="0" lang="en-US" sz="1800" b="0" i="0" u="none" strike="noStrike" kern="0" cap="none" spc="0" normalizeH="0" baseline="-25000" noProof="0" dirty="0" smtClean="0">
                  <a:ln>
                    <a:noFill/>
                  </a:ln>
                  <a:solidFill>
                    <a:srgbClr val="000000"/>
                  </a:solidFill>
                  <a:effectLst/>
                  <a:uLnTx/>
                  <a:uFillTx/>
                  <a:latin typeface="Century Gothic"/>
                  <a:cs typeface="+mn-cs"/>
                </a:endParaRPr>
              </a:p>
            </p:txBody>
          </p:sp>
          <p:sp>
            <p:nvSpPr>
              <p:cNvPr id="37" name="Oval 36"/>
              <p:cNvSpPr/>
              <p:nvPr/>
            </p:nvSpPr>
            <p:spPr>
              <a:xfrm>
                <a:off x="2698044" y="3709912"/>
                <a:ext cx="740094" cy="528088"/>
              </a:xfrm>
              <a:prstGeom prst="ellipse">
                <a:avLst/>
              </a:prstGeom>
              <a:noFill/>
              <a:ln w="12700" cap="flat" cmpd="sng" algn="ctr">
                <a:solidFill>
                  <a:srgbClr val="000000"/>
                </a:solidFill>
                <a:prstDash val="sysDash"/>
              </a:ln>
              <a:effectLst>
                <a:innerShdw blurRad="190500" dist="63500" dir="5400000">
                  <a:srgbClr val="FFFFFF">
                    <a:alpha val="65000"/>
                  </a:srgbClr>
                </a:innerShdw>
              </a:effectLst>
              <a:scene3d>
                <a:camera prst="orthographicFront">
                  <a:rot lat="0" lon="0" rev="0"/>
                </a:camera>
                <a:lightRig rig="twoPt" dir="r">
                  <a:rot lat="0" lon="0" rev="6000000"/>
                </a:lightRig>
              </a:scene3d>
              <a:sp3d prstMaterial="matte">
                <a:bevelT w="0" h="0" prst="relaxedInset"/>
              </a:sp3d>
            </p:spPr>
            <p:txBody>
              <a:bodyPr rtlCol="0"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Century Gothic"/>
                  <a:ea typeface="+mn-ea"/>
                  <a:cs typeface="+mn-cs"/>
                </a:endParaRPr>
              </a:p>
            </p:txBody>
          </p:sp>
          <p:sp>
            <p:nvSpPr>
              <p:cNvPr id="38" name="TextBox 37"/>
              <p:cNvSpPr txBox="1"/>
              <p:nvPr/>
            </p:nvSpPr>
            <p:spPr>
              <a:xfrm>
                <a:off x="1107315" y="6020693"/>
                <a:ext cx="4661645" cy="361637"/>
              </a:xfrm>
              <a:prstGeom prst="rect">
                <a:avLst/>
              </a:prstGeom>
              <a:noFill/>
            </p:spPr>
            <p:txBody>
              <a:bodyPr wrap="square" rtlCol="0">
                <a:spAutoFit/>
              </a:bodyPr>
              <a:lstStyle/>
              <a:p>
                <a:pPr marL="0" marR="0" lvl="0" indent="0" algn="l" defTabSz="457200" eaLnBrk="1" fontAlgn="auto" latinLnBrk="0" hangingPunct="1">
                  <a:lnSpc>
                    <a:spcPct val="13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rgbClr val="000000"/>
                    </a:solidFill>
                    <a:effectLst/>
                    <a:uLnTx/>
                    <a:uFillTx/>
                    <a:latin typeface="Century Gothic"/>
                    <a:cs typeface="+mn-cs"/>
                  </a:rPr>
                  <a:t>Only a small part of the detector is involved</a:t>
                </a:r>
              </a:p>
            </p:txBody>
          </p:sp>
          <p:sp>
            <p:nvSpPr>
              <p:cNvPr id="39" name="Oval 38"/>
              <p:cNvSpPr/>
              <p:nvPr/>
            </p:nvSpPr>
            <p:spPr>
              <a:xfrm>
                <a:off x="4387133" y="2163113"/>
                <a:ext cx="954920" cy="602585"/>
              </a:xfrm>
              <a:prstGeom prst="ellipse">
                <a:avLst/>
              </a:prstGeom>
              <a:noFill/>
              <a:ln w="12700" cap="flat" cmpd="sng" algn="ctr">
                <a:solidFill>
                  <a:srgbClr val="000000"/>
                </a:solidFill>
                <a:prstDash val="sysDash"/>
              </a:ln>
              <a:effectLst>
                <a:innerShdw blurRad="190500" dist="63500" dir="5400000">
                  <a:srgbClr val="FFFFFF">
                    <a:alpha val="65000"/>
                  </a:srgbClr>
                </a:innerShdw>
              </a:effectLst>
              <a:scene3d>
                <a:camera prst="orthographicFront">
                  <a:rot lat="0" lon="0" rev="0"/>
                </a:camera>
                <a:lightRig rig="twoPt" dir="r">
                  <a:rot lat="0" lon="0" rev="6000000"/>
                </a:lightRig>
              </a:scene3d>
              <a:sp3d prstMaterial="matte">
                <a:bevelT w="0" h="0" prst="relaxedInset"/>
              </a:sp3d>
            </p:spPr>
            <p:txBody>
              <a:bodyPr rtlCol="0"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Century Gothic"/>
                  <a:ea typeface="+mn-ea"/>
                  <a:cs typeface="+mn-cs"/>
                </a:endParaRPr>
              </a:p>
            </p:txBody>
          </p:sp>
          <p:cxnSp>
            <p:nvCxnSpPr>
              <p:cNvPr id="40" name="Straight Arrow Connector 39"/>
              <p:cNvCxnSpPr>
                <a:stCxn id="37" idx="7"/>
              </p:cNvCxnSpPr>
              <p:nvPr/>
            </p:nvCxnSpPr>
            <p:spPr>
              <a:xfrm flipV="1">
                <a:off x="3329754" y="2618486"/>
                <a:ext cx="1219569" cy="1168763"/>
              </a:xfrm>
              <a:prstGeom prst="straightConnector1">
                <a:avLst/>
              </a:prstGeom>
              <a:noFill/>
              <a:ln w="6350" cap="flat" cmpd="sng" algn="ctr">
                <a:solidFill>
                  <a:srgbClr val="000000"/>
                </a:solidFill>
                <a:prstDash val="solid"/>
                <a:headEnd type="arrow"/>
                <a:tailEnd type="arrow"/>
              </a:ln>
              <a:effectLst/>
            </p:spPr>
          </p:cxnSp>
          <p:sp>
            <p:nvSpPr>
              <p:cNvPr id="41" name="Oval 40"/>
              <p:cNvSpPr/>
              <p:nvPr/>
            </p:nvSpPr>
            <p:spPr>
              <a:xfrm>
                <a:off x="2704687" y="2516024"/>
                <a:ext cx="740094" cy="528088"/>
              </a:xfrm>
              <a:prstGeom prst="ellipse">
                <a:avLst/>
              </a:prstGeom>
              <a:noFill/>
              <a:ln w="12700" cap="flat" cmpd="sng" algn="ctr">
                <a:solidFill>
                  <a:srgbClr val="000000"/>
                </a:solidFill>
                <a:prstDash val="dash"/>
              </a:ln>
              <a:effectLst>
                <a:innerShdw blurRad="190500" dist="63500" dir="5400000">
                  <a:srgbClr val="FFFFFF">
                    <a:alpha val="65000"/>
                  </a:srgbClr>
                </a:innerShdw>
              </a:effectLst>
              <a:scene3d>
                <a:camera prst="orthographicFront">
                  <a:rot lat="0" lon="0" rev="0"/>
                </a:camera>
                <a:lightRig rig="twoPt" dir="r">
                  <a:rot lat="0" lon="0" rev="6000000"/>
                </a:lightRig>
              </a:scene3d>
              <a:sp3d prstMaterial="matte">
                <a:bevelT w="0" h="0" prst="relaxedInset"/>
              </a:sp3d>
            </p:spPr>
            <p:txBody>
              <a:bodyPr rtlCol="0"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Century Gothic"/>
                  <a:ea typeface="+mn-ea"/>
                  <a:cs typeface="+mn-cs"/>
                </a:endParaRPr>
              </a:p>
            </p:txBody>
          </p:sp>
          <p:sp>
            <p:nvSpPr>
              <p:cNvPr id="42" name="Oval 41"/>
              <p:cNvSpPr/>
              <p:nvPr/>
            </p:nvSpPr>
            <p:spPr>
              <a:xfrm>
                <a:off x="5797667" y="3112742"/>
                <a:ext cx="740094" cy="528088"/>
              </a:xfrm>
              <a:prstGeom prst="ellipse">
                <a:avLst/>
              </a:prstGeom>
              <a:noFill/>
              <a:ln w="12700" cap="flat" cmpd="sng" algn="ctr">
                <a:solidFill>
                  <a:srgbClr val="000000"/>
                </a:solidFill>
                <a:prstDash val="dash"/>
              </a:ln>
              <a:effectLst>
                <a:innerShdw blurRad="190500" dist="63500" dir="5400000">
                  <a:srgbClr val="FFFFFF">
                    <a:alpha val="65000"/>
                  </a:srgbClr>
                </a:innerShdw>
              </a:effectLst>
              <a:scene3d>
                <a:camera prst="orthographicFront">
                  <a:rot lat="0" lon="0" rev="0"/>
                </a:camera>
                <a:lightRig rig="twoPt" dir="r">
                  <a:rot lat="0" lon="0" rev="6000000"/>
                </a:lightRig>
              </a:scene3d>
              <a:sp3d prstMaterial="matte">
                <a:bevelT w="0" h="0" prst="relaxedInset"/>
              </a:sp3d>
            </p:spPr>
            <p:txBody>
              <a:bodyPr rtlCol="0"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Century Gothic"/>
                  <a:ea typeface="+mn-ea"/>
                  <a:cs typeface="+mn-cs"/>
                </a:endParaRPr>
              </a:p>
            </p:txBody>
          </p:sp>
          <p:cxnSp>
            <p:nvCxnSpPr>
              <p:cNvPr id="43" name="Straight Arrow Connector 42"/>
              <p:cNvCxnSpPr>
                <a:stCxn id="41" idx="6"/>
                <a:endCxn id="42" idx="2"/>
              </p:cNvCxnSpPr>
              <p:nvPr/>
            </p:nvCxnSpPr>
            <p:spPr>
              <a:xfrm>
                <a:off x="3444781" y="2780068"/>
                <a:ext cx="2352886" cy="596718"/>
              </a:xfrm>
              <a:prstGeom prst="straightConnector1">
                <a:avLst/>
              </a:prstGeom>
              <a:noFill/>
              <a:ln w="6350" cap="flat" cmpd="sng" algn="ctr">
                <a:solidFill>
                  <a:srgbClr val="000000"/>
                </a:solidFill>
                <a:prstDash val="solid"/>
                <a:headEnd type="arrow"/>
                <a:tailEnd type="arrow"/>
              </a:ln>
              <a:effectLst/>
            </p:spPr>
          </p:cxnSp>
        </p:grpSp>
      </p:grpSp>
      <p:sp>
        <p:nvSpPr>
          <p:cNvPr id="156" name="Text Placeholder 5"/>
          <p:cNvSpPr>
            <a:spLocks noGrp="1"/>
          </p:cNvSpPr>
          <p:nvPr>
            <p:ph type="body" sz="quarter" idx="15"/>
          </p:nvPr>
        </p:nvSpPr>
        <p:spPr>
          <a:xfrm>
            <a:off x="283183" y="0"/>
            <a:ext cx="8860817" cy="641762"/>
          </a:xfrm>
        </p:spPr>
        <p:txBody>
          <a:bodyPr>
            <a:normAutofit/>
          </a:bodyPr>
          <a:lstStyle/>
          <a:p>
            <a:r>
              <a:rPr lang="en-US" sz="2800" b="1" dirty="0" smtClean="0">
                <a:solidFill>
                  <a:schemeClr val="tx2"/>
                </a:solidFill>
                <a:latin typeface="Arial" panose="020B0604020202020204" pitchFamily="34" charset="0"/>
                <a:cs typeface="Arial" panose="020B0604020202020204" pitchFamily="34" charset="0"/>
              </a:rPr>
              <a:t>Resistive sheet with AC-coupled Pixels</a:t>
            </a:r>
            <a:endParaRPr lang="en-US" sz="2800" b="1" dirty="0">
              <a:solidFill>
                <a:schemeClr val="tx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288845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lgn="l"/>
            <a:fld id="{D42BACD5-DBBC-4041-9454-70A8D25A0F7B}" type="slidenum">
              <a:rPr lang="en-US" smtClean="0">
                <a:solidFill>
                  <a:srgbClr val="4F81BD"/>
                </a:solidFill>
              </a:rPr>
              <a:pPr algn="l"/>
              <a:t>3</a:t>
            </a:fld>
            <a:endParaRPr lang="en-US" dirty="0">
              <a:solidFill>
                <a:srgbClr val="4F81BD"/>
              </a:solidFill>
            </a:endParaRPr>
          </a:p>
        </p:txBody>
      </p:sp>
      <p:sp>
        <p:nvSpPr>
          <p:cNvPr id="3" name="Footer Placeholder 2"/>
          <p:cNvSpPr>
            <a:spLocks noGrp="1"/>
          </p:cNvSpPr>
          <p:nvPr>
            <p:ph type="ftr" sz="quarter" idx="14"/>
          </p:nvPr>
        </p:nvSpPr>
        <p:spPr/>
        <p:txBody>
          <a:bodyPr/>
          <a:lstStyle/>
          <a:p>
            <a:r>
              <a:rPr lang="en-US" dirty="0" smtClean="0"/>
              <a:t>Hartmut F.-W. Sadrozinski, Ultra-Fast Silicon Detectors. CPAD</a:t>
            </a:r>
            <a:endParaRPr lang="en-US" dirty="0"/>
          </a:p>
        </p:txBody>
      </p:sp>
      <p:sp>
        <p:nvSpPr>
          <p:cNvPr id="6" name="Text Placeholder 5"/>
          <p:cNvSpPr>
            <a:spLocks noGrp="1"/>
          </p:cNvSpPr>
          <p:nvPr>
            <p:ph type="body" sz="quarter" idx="15"/>
          </p:nvPr>
        </p:nvSpPr>
        <p:spPr>
          <a:xfrm>
            <a:off x="283183" y="0"/>
            <a:ext cx="8860817" cy="641762"/>
          </a:xfrm>
        </p:spPr>
        <p:txBody>
          <a:bodyPr>
            <a:normAutofit/>
          </a:bodyPr>
          <a:lstStyle/>
          <a:p>
            <a:r>
              <a:rPr lang="en-US" sz="2800" b="1" dirty="0" smtClean="0">
                <a:solidFill>
                  <a:schemeClr val="tx2"/>
                </a:solidFill>
                <a:latin typeface="Arial" panose="020B0604020202020204" pitchFamily="34" charset="0"/>
                <a:cs typeface="Arial" panose="020B0604020202020204" pitchFamily="34" charset="0"/>
              </a:rPr>
              <a:t>Applications of UFSD in HEP</a:t>
            </a:r>
            <a:endParaRPr lang="en-US" sz="2800" b="1" dirty="0">
              <a:solidFill>
                <a:schemeClr val="tx2"/>
              </a:solidFill>
              <a:latin typeface="Arial" panose="020B0604020202020204" pitchFamily="34" charset="0"/>
              <a:cs typeface="Arial" panose="020B0604020202020204" pitchFamily="34" charset="0"/>
            </a:endParaRPr>
          </a:p>
        </p:txBody>
      </p:sp>
      <p:sp>
        <p:nvSpPr>
          <p:cNvPr id="20" name="Rectangle 2"/>
          <p:cNvSpPr>
            <a:spLocks noChangeArrowheads="1"/>
          </p:cNvSpPr>
          <p:nvPr/>
        </p:nvSpPr>
        <p:spPr bwMode="auto">
          <a:xfrm>
            <a:off x="469900" y="838200"/>
            <a:ext cx="8421688" cy="563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kumimoji="1" sz="2400">
                <a:solidFill>
                  <a:schemeClr val="tx1"/>
                </a:solidFill>
                <a:latin typeface="Arial" charset="0"/>
                <a:ea typeface="ＭＳ Ｐゴシック" pitchFamily="50" charset="-128"/>
              </a:defRPr>
            </a:lvl1pPr>
            <a:lvl2pPr>
              <a:defRPr kumimoji="1" sz="2400">
                <a:solidFill>
                  <a:schemeClr val="tx1"/>
                </a:solidFill>
                <a:latin typeface="Arial" charset="0"/>
                <a:ea typeface="ＭＳ Ｐゴシック" pitchFamily="50" charset="-128"/>
              </a:defRPr>
            </a:lvl2pPr>
            <a:lvl3pPr>
              <a:defRPr kumimoji="1" sz="2400">
                <a:solidFill>
                  <a:schemeClr val="tx1"/>
                </a:solidFill>
                <a:latin typeface="Arial" charset="0"/>
                <a:ea typeface="ＭＳ Ｐゴシック" pitchFamily="50" charset="-128"/>
              </a:defRPr>
            </a:lvl3pPr>
            <a:lvl4pPr>
              <a:defRPr kumimoji="1" sz="2400">
                <a:solidFill>
                  <a:schemeClr val="tx1"/>
                </a:solidFill>
                <a:latin typeface="Arial" charset="0"/>
                <a:ea typeface="ＭＳ Ｐゴシック" pitchFamily="50" charset="-128"/>
              </a:defRPr>
            </a:lvl4pPr>
            <a:lvl5pPr>
              <a:defRPr kumimoji="1" sz="2400">
                <a:solidFill>
                  <a:schemeClr val="tx1"/>
                </a:solidFill>
                <a:latin typeface="Arial" charset="0"/>
                <a:ea typeface="ＭＳ Ｐゴシック" pitchFamily="50" charset="-128"/>
              </a:defRPr>
            </a:lvl5pPr>
            <a:lvl6pPr marL="457200" fontAlgn="base">
              <a:spcBef>
                <a:spcPct val="0"/>
              </a:spcBef>
              <a:spcAft>
                <a:spcPct val="0"/>
              </a:spcAft>
              <a:defRPr kumimoji="1" sz="2400">
                <a:solidFill>
                  <a:schemeClr val="tx1"/>
                </a:solidFill>
                <a:latin typeface="Arial" charset="0"/>
                <a:ea typeface="ＭＳ Ｐゴシック" pitchFamily="50" charset="-128"/>
              </a:defRPr>
            </a:lvl6pPr>
            <a:lvl7pPr marL="914400" fontAlgn="base">
              <a:spcBef>
                <a:spcPct val="0"/>
              </a:spcBef>
              <a:spcAft>
                <a:spcPct val="0"/>
              </a:spcAft>
              <a:defRPr kumimoji="1" sz="2400">
                <a:solidFill>
                  <a:schemeClr val="tx1"/>
                </a:solidFill>
                <a:latin typeface="Arial" charset="0"/>
                <a:ea typeface="ＭＳ Ｐゴシック" pitchFamily="50" charset="-128"/>
              </a:defRPr>
            </a:lvl7pPr>
            <a:lvl8pPr marL="1371600" fontAlgn="base">
              <a:spcBef>
                <a:spcPct val="0"/>
              </a:spcBef>
              <a:spcAft>
                <a:spcPct val="0"/>
              </a:spcAft>
              <a:defRPr kumimoji="1" sz="2400">
                <a:solidFill>
                  <a:schemeClr val="tx1"/>
                </a:solidFill>
                <a:latin typeface="Arial" charset="0"/>
                <a:ea typeface="ＭＳ Ｐゴシック" pitchFamily="50" charset="-128"/>
              </a:defRPr>
            </a:lvl8pPr>
            <a:lvl9pPr marL="1828800" fontAlgn="base">
              <a:spcBef>
                <a:spcPct val="0"/>
              </a:spcBef>
              <a:spcAft>
                <a:spcPct val="0"/>
              </a:spcAft>
              <a:defRPr kumimoji="1" sz="2400">
                <a:solidFill>
                  <a:schemeClr val="tx1"/>
                </a:solidFill>
                <a:latin typeface="Arial" charset="0"/>
                <a:ea typeface="ＭＳ Ｐゴシック" pitchFamily="50" charset="-128"/>
              </a:defRPr>
            </a:lvl9pPr>
          </a:lstStyle>
          <a:p>
            <a:pPr algn="l"/>
            <a:r>
              <a:rPr lang="en-US" sz="2000" dirty="0">
                <a:solidFill>
                  <a:schemeClr val="tx2"/>
                </a:solidFill>
              </a:rPr>
              <a:t>Several potential applications </a:t>
            </a:r>
            <a:r>
              <a:rPr lang="en-US" sz="2000" dirty="0" smtClean="0">
                <a:solidFill>
                  <a:schemeClr val="tx2"/>
                </a:solidFill>
              </a:rPr>
              <a:t>for UFSD are proposed for instrumentation at </a:t>
            </a:r>
            <a:r>
              <a:rPr lang="en-US" sz="2000" dirty="0">
                <a:solidFill>
                  <a:schemeClr val="tx2"/>
                </a:solidFill>
              </a:rPr>
              <a:t>particle colliders.  </a:t>
            </a:r>
            <a:endParaRPr lang="en-US" sz="2000" dirty="0" smtClean="0">
              <a:solidFill>
                <a:schemeClr val="tx2"/>
              </a:solidFill>
            </a:endParaRPr>
          </a:p>
          <a:p>
            <a:pPr algn="l"/>
            <a:endParaRPr lang="en-US" sz="2000" dirty="0" smtClean="0">
              <a:solidFill>
                <a:schemeClr val="tx2"/>
              </a:solidFill>
            </a:endParaRPr>
          </a:p>
          <a:p>
            <a:pPr marL="342900" indent="-342900" algn="l">
              <a:buFont typeface="Wingdings" panose="05000000000000000000" pitchFamily="2" charset="2"/>
              <a:buChar char="§"/>
            </a:pPr>
            <a:r>
              <a:rPr lang="en-US" sz="2000" dirty="0" smtClean="0">
                <a:solidFill>
                  <a:schemeClr val="tx2"/>
                </a:solidFill>
              </a:rPr>
              <a:t>Time-of-Flight (</a:t>
            </a:r>
            <a:r>
              <a:rPr lang="en-US" sz="2000" dirty="0" err="1" smtClean="0">
                <a:solidFill>
                  <a:schemeClr val="tx2"/>
                </a:solidFill>
              </a:rPr>
              <a:t>ToF</a:t>
            </a:r>
            <a:r>
              <a:rPr lang="en-US" sz="2000" dirty="0" smtClean="0">
                <a:solidFill>
                  <a:schemeClr val="tx2"/>
                </a:solidFill>
              </a:rPr>
              <a:t>)</a:t>
            </a:r>
          </a:p>
          <a:p>
            <a:pPr algn="l"/>
            <a:r>
              <a:rPr lang="en-US" sz="1800" dirty="0" err="1" smtClean="0">
                <a:solidFill>
                  <a:schemeClr val="tx2"/>
                </a:solidFill>
              </a:rPr>
              <a:t>ToF</a:t>
            </a:r>
            <a:r>
              <a:rPr lang="en-US" sz="1800" dirty="0" smtClean="0">
                <a:solidFill>
                  <a:schemeClr val="tx2"/>
                </a:solidFill>
              </a:rPr>
              <a:t> will measure the flight path for </a:t>
            </a:r>
            <a:r>
              <a:rPr lang="en-US" sz="1800" dirty="0">
                <a:solidFill>
                  <a:schemeClr val="tx2"/>
                </a:solidFill>
              </a:rPr>
              <a:t>relativistic particles of a known start time </a:t>
            </a:r>
            <a:r>
              <a:rPr lang="en-US" sz="1800" dirty="0" smtClean="0">
                <a:solidFill>
                  <a:schemeClr val="tx2"/>
                </a:solidFill>
              </a:rPr>
              <a:t>to </a:t>
            </a:r>
            <a:r>
              <a:rPr lang="en-US" sz="1800" dirty="0">
                <a:solidFill>
                  <a:schemeClr val="tx2"/>
                </a:solidFill>
              </a:rPr>
              <a:t>a few millimeters along the flight direction, in systems with fine granularity in the </a:t>
            </a:r>
            <a:r>
              <a:rPr lang="en-US" sz="1800" dirty="0" smtClean="0">
                <a:solidFill>
                  <a:schemeClr val="tx2"/>
                </a:solidFill>
              </a:rPr>
              <a:t>two perpendicular directions</a:t>
            </a:r>
            <a:r>
              <a:rPr lang="en-US" sz="1800" dirty="0">
                <a:solidFill>
                  <a:schemeClr val="tx2"/>
                </a:solidFill>
              </a:rPr>
              <a:t>. This offers a significant new capability for large detectors where measurements of </a:t>
            </a:r>
            <a:r>
              <a:rPr lang="en-US" sz="1800" dirty="0" smtClean="0">
                <a:solidFill>
                  <a:schemeClr val="tx2"/>
                </a:solidFill>
              </a:rPr>
              <a:t>the flight </a:t>
            </a:r>
            <a:r>
              <a:rPr lang="en-US" sz="1800" dirty="0">
                <a:solidFill>
                  <a:schemeClr val="tx2"/>
                </a:solidFill>
              </a:rPr>
              <a:t>path have typically been too coarse to be useful. </a:t>
            </a:r>
            <a:endParaRPr lang="en-US" sz="1800" dirty="0" smtClean="0">
              <a:solidFill>
                <a:schemeClr val="tx2"/>
              </a:solidFill>
            </a:endParaRPr>
          </a:p>
          <a:p>
            <a:pPr algn="l"/>
            <a:r>
              <a:rPr lang="en-US" sz="1800" dirty="0" smtClean="0">
                <a:solidFill>
                  <a:schemeClr val="tx2"/>
                </a:solidFill>
              </a:rPr>
              <a:t>Alternatively, </a:t>
            </a:r>
            <a:r>
              <a:rPr lang="en-US" sz="1800" dirty="0">
                <a:solidFill>
                  <a:schemeClr val="tx2"/>
                </a:solidFill>
              </a:rPr>
              <a:t>f</a:t>
            </a:r>
            <a:r>
              <a:rPr lang="en-US" sz="1800" dirty="0" smtClean="0">
                <a:solidFill>
                  <a:schemeClr val="tx2"/>
                </a:solidFill>
              </a:rPr>
              <a:t>or </a:t>
            </a:r>
            <a:r>
              <a:rPr lang="en-US" sz="1800" dirty="0">
                <a:solidFill>
                  <a:schemeClr val="tx2"/>
                </a:solidFill>
              </a:rPr>
              <a:t>a known </a:t>
            </a:r>
            <a:r>
              <a:rPr lang="en-US" sz="1800" dirty="0" smtClean="0">
                <a:solidFill>
                  <a:schemeClr val="tx2"/>
                </a:solidFill>
              </a:rPr>
              <a:t>path length, </a:t>
            </a:r>
            <a:r>
              <a:rPr lang="en-US" sz="1800" dirty="0">
                <a:solidFill>
                  <a:schemeClr val="tx2"/>
                </a:solidFill>
              </a:rPr>
              <a:t>the timing measurement can </a:t>
            </a:r>
            <a:r>
              <a:rPr lang="en-US" sz="1800" dirty="0" smtClean="0">
                <a:solidFill>
                  <a:schemeClr val="tx2"/>
                </a:solidFill>
              </a:rPr>
              <a:t>be </a:t>
            </a:r>
            <a:r>
              <a:rPr lang="en-US" sz="1800" dirty="0">
                <a:solidFill>
                  <a:schemeClr val="tx2"/>
                </a:solidFill>
              </a:rPr>
              <a:t>used to very accurately </a:t>
            </a:r>
            <a:r>
              <a:rPr lang="en-US" sz="1800" dirty="0" smtClean="0">
                <a:solidFill>
                  <a:schemeClr val="tx2"/>
                </a:solidFill>
              </a:rPr>
              <a:t>measure the </a:t>
            </a:r>
            <a:r>
              <a:rPr lang="en-US" sz="1800" dirty="0">
                <a:solidFill>
                  <a:schemeClr val="tx2"/>
                </a:solidFill>
              </a:rPr>
              <a:t>particle velocity, a classic method to identify </a:t>
            </a:r>
            <a:r>
              <a:rPr lang="en-US" sz="1800" dirty="0" smtClean="0">
                <a:solidFill>
                  <a:schemeClr val="tx2"/>
                </a:solidFill>
              </a:rPr>
              <a:t>the particle </a:t>
            </a:r>
            <a:r>
              <a:rPr lang="en-US" sz="1800" dirty="0">
                <a:solidFill>
                  <a:schemeClr val="tx2"/>
                </a:solidFill>
              </a:rPr>
              <a:t>mass when combined with a </a:t>
            </a:r>
            <a:r>
              <a:rPr lang="en-US" sz="1800" dirty="0" smtClean="0">
                <a:solidFill>
                  <a:schemeClr val="tx2"/>
                </a:solidFill>
              </a:rPr>
              <a:t>momentum </a:t>
            </a:r>
            <a:r>
              <a:rPr lang="en-US" sz="1800" dirty="0" smtClean="0">
                <a:solidFill>
                  <a:schemeClr val="tx2"/>
                </a:solidFill>
              </a:rPr>
              <a:t>measurement (“Particle ID”). </a:t>
            </a:r>
          </a:p>
          <a:p>
            <a:pPr algn="l"/>
            <a:r>
              <a:rPr lang="en-US" sz="1800" dirty="0" smtClean="0">
                <a:solidFill>
                  <a:schemeClr val="tx2"/>
                </a:solidFill>
              </a:rPr>
              <a:t>Advantage: thin </a:t>
            </a:r>
            <a:r>
              <a:rPr lang="en-US" sz="1800" dirty="0" err="1" smtClean="0">
                <a:solidFill>
                  <a:schemeClr val="tx2"/>
                </a:solidFill>
              </a:rPr>
              <a:t>ToF</a:t>
            </a:r>
            <a:r>
              <a:rPr lang="en-US" sz="1800" dirty="0" smtClean="0">
                <a:solidFill>
                  <a:schemeClr val="tx2"/>
                </a:solidFill>
              </a:rPr>
              <a:t> sensor.</a:t>
            </a:r>
            <a:endParaRPr lang="en-US" sz="1800" dirty="0" smtClean="0">
              <a:solidFill>
                <a:schemeClr val="tx2"/>
              </a:solidFill>
            </a:endParaRPr>
          </a:p>
          <a:p>
            <a:pPr algn="l"/>
            <a:endParaRPr lang="en-US" sz="1800" dirty="0" smtClean="0">
              <a:solidFill>
                <a:schemeClr val="tx2"/>
              </a:solidFill>
            </a:endParaRPr>
          </a:p>
          <a:p>
            <a:pPr marL="342900" indent="-342900" algn="l">
              <a:buFont typeface="Wingdings" panose="05000000000000000000" pitchFamily="2" charset="2"/>
              <a:buChar char="§"/>
            </a:pPr>
            <a:r>
              <a:rPr lang="en-US" sz="2000" dirty="0" smtClean="0">
                <a:solidFill>
                  <a:schemeClr val="tx2"/>
                </a:solidFill>
              </a:rPr>
              <a:t>Coincidence timing to suppress accidental coincidence</a:t>
            </a:r>
          </a:p>
          <a:p>
            <a:pPr algn="l"/>
            <a:r>
              <a:rPr lang="en-US" sz="1800" dirty="0" smtClean="0">
                <a:solidFill>
                  <a:schemeClr val="tx2"/>
                </a:solidFill>
              </a:rPr>
              <a:t>For groups </a:t>
            </a:r>
            <a:r>
              <a:rPr lang="en-US" sz="1800" dirty="0">
                <a:solidFill>
                  <a:schemeClr val="tx2"/>
                </a:solidFill>
              </a:rPr>
              <a:t>of particles hitting an UFSD array, the timing can be used to </a:t>
            </a:r>
            <a:r>
              <a:rPr lang="en-US" sz="1800" dirty="0" smtClean="0">
                <a:solidFill>
                  <a:schemeClr val="tx2"/>
                </a:solidFill>
              </a:rPr>
              <a:t>combine </a:t>
            </a:r>
            <a:r>
              <a:rPr lang="en-US" sz="1800" dirty="0">
                <a:solidFill>
                  <a:schemeClr val="tx2"/>
                </a:solidFill>
              </a:rPr>
              <a:t>particles with near simultaneous arrival times to </a:t>
            </a:r>
            <a:r>
              <a:rPr lang="en-US" sz="1800" dirty="0" smtClean="0">
                <a:solidFill>
                  <a:schemeClr val="tx2"/>
                </a:solidFill>
              </a:rPr>
              <a:t>distinguish </a:t>
            </a:r>
            <a:r>
              <a:rPr lang="en-US" sz="1800" dirty="0">
                <a:solidFill>
                  <a:schemeClr val="tx2"/>
                </a:solidFill>
              </a:rPr>
              <a:t>signals from </a:t>
            </a:r>
            <a:r>
              <a:rPr lang="en-US" sz="1800" dirty="0" smtClean="0">
                <a:solidFill>
                  <a:schemeClr val="tx2"/>
                </a:solidFill>
              </a:rPr>
              <a:t>out-of</a:t>
            </a:r>
            <a:r>
              <a:rPr lang="en-US" sz="1800" dirty="0">
                <a:solidFill>
                  <a:schemeClr val="tx2"/>
                </a:solidFill>
              </a:rPr>
              <a:t>-</a:t>
            </a:r>
            <a:r>
              <a:rPr lang="en-US" sz="1800" dirty="0" smtClean="0">
                <a:solidFill>
                  <a:schemeClr val="tx2"/>
                </a:solidFill>
              </a:rPr>
              <a:t>time backgrounds. In the past this has been used on the level of 10’s of ns to identify the beam crossing, while UFSD will enable us to look into the substructure of an event and </a:t>
            </a:r>
            <a:r>
              <a:rPr lang="en-US" sz="1800" dirty="0">
                <a:solidFill>
                  <a:schemeClr val="tx2"/>
                </a:solidFill>
              </a:rPr>
              <a:t>associate </a:t>
            </a:r>
            <a:r>
              <a:rPr lang="en-US" sz="1800" dirty="0" smtClean="0">
                <a:solidFill>
                  <a:schemeClr val="tx2"/>
                </a:solidFill>
              </a:rPr>
              <a:t>particles coming from the same z- vertex.</a:t>
            </a:r>
            <a:endParaRPr kumimoji="0" lang="en-US" altLang="en-US" sz="1800" dirty="0" smtClean="0">
              <a:solidFill>
                <a:schemeClr val="tx2"/>
              </a:solidFill>
            </a:endParaRPr>
          </a:p>
        </p:txBody>
      </p:sp>
      <p:sp>
        <p:nvSpPr>
          <p:cNvPr id="22" name="Rectangle 4"/>
          <p:cNvSpPr>
            <a:spLocks noChangeArrowheads="1"/>
          </p:cNvSpPr>
          <p:nvPr/>
        </p:nvSpPr>
        <p:spPr bwMode="auto">
          <a:xfrm>
            <a:off x="6346825" y="4624388"/>
            <a:ext cx="1841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kumimoji="0" lang="en-US" altLang="en-US" sz="1800">
              <a:latin typeface="Times New Roman" pitchFamily="18" charset="0"/>
            </a:endParaRPr>
          </a:p>
          <a:p>
            <a:endParaRPr kumimoji="0" lang="en-US" altLang="en-US" sz="1800">
              <a:latin typeface="Times New Roman" pitchFamily="18" charset="0"/>
            </a:endParaRPr>
          </a:p>
        </p:txBody>
      </p:sp>
    </p:spTree>
    <p:extLst>
      <p:ext uri="{BB962C8B-B14F-4D97-AF65-F5344CB8AC3E}">
        <p14:creationId xmlns:p14="http://schemas.microsoft.com/office/powerpoint/2010/main" val="24500230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lgn="l"/>
            <a:fld id="{D42BACD5-DBBC-4041-9454-70A8D25A0F7B}" type="slidenum">
              <a:rPr lang="en-US" smtClean="0">
                <a:solidFill>
                  <a:srgbClr val="4F81BD"/>
                </a:solidFill>
              </a:rPr>
              <a:pPr algn="l"/>
              <a:t>4</a:t>
            </a:fld>
            <a:endParaRPr lang="en-US" dirty="0">
              <a:solidFill>
                <a:srgbClr val="4F81BD"/>
              </a:solidFill>
            </a:endParaRPr>
          </a:p>
        </p:txBody>
      </p:sp>
      <p:sp>
        <p:nvSpPr>
          <p:cNvPr id="3" name="Footer Placeholder 2"/>
          <p:cNvSpPr>
            <a:spLocks noGrp="1"/>
          </p:cNvSpPr>
          <p:nvPr>
            <p:ph type="ftr" sz="quarter" idx="14"/>
          </p:nvPr>
        </p:nvSpPr>
        <p:spPr/>
        <p:txBody>
          <a:bodyPr/>
          <a:lstStyle/>
          <a:p>
            <a:r>
              <a:rPr lang="en-US" smtClean="0"/>
              <a:t>Hartmut F.-W. Sadrozinski, Ultra-Fast Silicon Detectors. CPAD</a:t>
            </a:r>
            <a:endParaRPr lang="en-US" dirty="0"/>
          </a:p>
        </p:txBody>
      </p:sp>
      <p:sp>
        <p:nvSpPr>
          <p:cNvPr id="6" name="Text Placeholder 5"/>
          <p:cNvSpPr>
            <a:spLocks noGrp="1"/>
          </p:cNvSpPr>
          <p:nvPr>
            <p:ph type="body" sz="quarter" idx="15"/>
          </p:nvPr>
        </p:nvSpPr>
        <p:spPr>
          <a:xfrm>
            <a:off x="283183" y="0"/>
            <a:ext cx="8860817" cy="641762"/>
          </a:xfrm>
        </p:spPr>
        <p:txBody>
          <a:bodyPr>
            <a:normAutofit/>
          </a:bodyPr>
          <a:lstStyle/>
          <a:p>
            <a:r>
              <a:rPr lang="en-US" sz="2800" b="1" dirty="0" smtClean="0">
                <a:solidFill>
                  <a:schemeClr val="tx2"/>
                </a:solidFill>
                <a:latin typeface="Arial" panose="020B0604020202020204" pitchFamily="34" charset="0"/>
                <a:cs typeface="Arial" panose="020B0604020202020204" pitchFamily="34" charset="0"/>
              </a:rPr>
              <a:t>Identification of the Longitudinal </a:t>
            </a:r>
            <a:r>
              <a:rPr lang="en-US" sz="2800" b="1" dirty="0">
                <a:solidFill>
                  <a:schemeClr val="tx2"/>
                </a:solidFill>
                <a:latin typeface="Arial" panose="020B0604020202020204" pitchFamily="34" charset="0"/>
                <a:cs typeface="Arial" panose="020B0604020202020204" pitchFamily="34" charset="0"/>
              </a:rPr>
              <a:t>Vertex </a:t>
            </a:r>
          </a:p>
        </p:txBody>
      </p:sp>
      <p:sp>
        <p:nvSpPr>
          <p:cNvPr id="20" name="Rectangle 2"/>
          <p:cNvSpPr>
            <a:spLocks noChangeArrowheads="1"/>
          </p:cNvSpPr>
          <p:nvPr/>
        </p:nvSpPr>
        <p:spPr bwMode="auto">
          <a:xfrm>
            <a:off x="381000" y="685800"/>
            <a:ext cx="8510588"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kumimoji="1" sz="2400">
                <a:solidFill>
                  <a:schemeClr val="tx1"/>
                </a:solidFill>
                <a:latin typeface="Arial" charset="0"/>
                <a:ea typeface="ＭＳ Ｐゴシック" pitchFamily="50" charset="-128"/>
              </a:defRPr>
            </a:lvl1pPr>
            <a:lvl2pPr>
              <a:defRPr kumimoji="1" sz="2400">
                <a:solidFill>
                  <a:schemeClr val="tx1"/>
                </a:solidFill>
                <a:latin typeface="Arial" charset="0"/>
                <a:ea typeface="ＭＳ Ｐゴシック" pitchFamily="50" charset="-128"/>
              </a:defRPr>
            </a:lvl2pPr>
            <a:lvl3pPr>
              <a:defRPr kumimoji="1" sz="2400">
                <a:solidFill>
                  <a:schemeClr val="tx1"/>
                </a:solidFill>
                <a:latin typeface="Arial" charset="0"/>
                <a:ea typeface="ＭＳ Ｐゴシック" pitchFamily="50" charset="-128"/>
              </a:defRPr>
            </a:lvl3pPr>
            <a:lvl4pPr>
              <a:defRPr kumimoji="1" sz="2400">
                <a:solidFill>
                  <a:schemeClr val="tx1"/>
                </a:solidFill>
                <a:latin typeface="Arial" charset="0"/>
                <a:ea typeface="ＭＳ Ｐゴシック" pitchFamily="50" charset="-128"/>
              </a:defRPr>
            </a:lvl4pPr>
            <a:lvl5pPr>
              <a:defRPr kumimoji="1" sz="2400">
                <a:solidFill>
                  <a:schemeClr val="tx1"/>
                </a:solidFill>
                <a:latin typeface="Arial" charset="0"/>
                <a:ea typeface="ＭＳ Ｐゴシック" pitchFamily="50" charset="-128"/>
              </a:defRPr>
            </a:lvl5pPr>
            <a:lvl6pPr marL="457200" fontAlgn="base">
              <a:spcBef>
                <a:spcPct val="0"/>
              </a:spcBef>
              <a:spcAft>
                <a:spcPct val="0"/>
              </a:spcAft>
              <a:defRPr kumimoji="1" sz="2400">
                <a:solidFill>
                  <a:schemeClr val="tx1"/>
                </a:solidFill>
                <a:latin typeface="Arial" charset="0"/>
                <a:ea typeface="ＭＳ Ｐゴシック" pitchFamily="50" charset="-128"/>
              </a:defRPr>
            </a:lvl6pPr>
            <a:lvl7pPr marL="914400" fontAlgn="base">
              <a:spcBef>
                <a:spcPct val="0"/>
              </a:spcBef>
              <a:spcAft>
                <a:spcPct val="0"/>
              </a:spcAft>
              <a:defRPr kumimoji="1" sz="2400">
                <a:solidFill>
                  <a:schemeClr val="tx1"/>
                </a:solidFill>
                <a:latin typeface="Arial" charset="0"/>
                <a:ea typeface="ＭＳ Ｐゴシック" pitchFamily="50" charset="-128"/>
              </a:defRPr>
            </a:lvl7pPr>
            <a:lvl8pPr marL="1371600" fontAlgn="base">
              <a:spcBef>
                <a:spcPct val="0"/>
              </a:spcBef>
              <a:spcAft>
                <a:spcPct val="0"/>
              </a:spcAft>
              <a:defRPr kumimoji="1" sz="2400">
                <a:solidFill>
                  <a:schemeClr val="tx1"/>
                </a:solidFill>
                <a:latin typeface="Arial" charset="0"/>
                <a:ea typeface="ＭＳ Ｐゴシック" pitchFamily="50" charset="-128"/>
              </a:defRPr>
            </a:lvl8pPr>
            <a:lvl9pPr marL="1828800" fontAlgn="base">
              <a:spcBef>
                <a:spcPct val="0"/>
              </a:spcBef>
              <a:spcAft>
                <a:spcPct val="0"/>
              </a:spcAft>
              <a:defRPr kumimoji="1" sz="2400">
                <a:solidFill>
                  <a:schemeClr val="tx1"/>
                </a:solidFill>
                <a:latin typeface="Arial" charset="0"/>
                <a:ea typeface="ＭＳ Ｐゴシック" pitchFamily="50" charset="-128"/>
              </a:defRPr>
            </a:lvl9pPr>
          </a:lstStyle>
          <a:p>
            <a:pPr algn="l"/>
            <a:r>
              <a:rPr kumimoji="0" lang="en-US" altLang="en-US" sz="1800" b="1" dirty="0" smtClean="0">
                <a:solidFill>
                  <a:schemeClr val="tx2"/>
                </a:solidFill>
              </a:rPr>
              <a:t>ATLAS High-Granularity Timing Detector HGTD</a:t>
            </a:r>
          </a:p>
        </p:txBody>
      </p:sp>
      <p:sp>
        <p:nvSpPr>
          <p:cNvPr id="22" name="Rectangle 4"/>
          <p:cNvSpPr>
            <a:spLocks noChangeArrowheads="1"/>
          </p:cNvSpPr>
          <p:nvPr/>
        </p:nvSpPr>
        <p:spPr bwMode="auto">
          <a:xfrm>
            <a:off x="6346825" y="4624388"/>
            <a:ext cx="1841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kumimoji="0" lang="en-US" altLang="en-US" sz="1800">
              <a:latin typeface="Times New Roman" pitchFamily="18" charset="0"/>
            </a:endParaRPr>
          </a:p>
          <a:p>
            <a:endParaRPr kumimoji="0" lang="en-US" altLang="en-US" sz="1800">
              <a:latin typeface="Times New Roman" pitchFamily="18" charset="0"/>
            </a:endParaRPr>
          </a:p>
        </p:txBody>
      </p:sp>
      <p:sp>
        <p:nvSpPr>
          <p:cNvPr id="2" name="Rectangle 1"/>
          <p:cNvSpPr/>
          <p:nvPr/>
        </p:nvSpPr>
        <p:spPr>
          <a:xfrm>
            <a:off x="381000" y="1066800"/>
            <a:ext cx="6057900" cy="1815882"/>
          </a:xfrm>
          <a:prstGeom prst="rect">
            <a:avLst/>
          </a:prstGeom>
        </p:spPr>
        <p:txBody>
          <a:bodyPr wrap="square">
            <a:spAutoFit/>
          </a:bodyPr>
          <a:lstStyle/>
          <a:p>
            <a:pPr algn="l"/>
            <a:r>
              <a:rPr lang="en-US" sz="1600" dirty="0">
                <a:solidFill>
                  <a:schemeClr val="tx2"/>
                </a:solidFill>
              </a:rPr>
              <a:t>4 active layers per side (~</a:t>
            </a:r>
            <a:r>
              <a:rPr lang="en-US" sz="1600" dirty="0" smtClean="0">
                <a:solidFill>
                  <a:schemeClr val="tx2"/>
                </a:solidFill>
              </a:rPr>
              <a:t>10 m</a:t>
            </a:r>
            <a:r>
              <a:rPr lang="en-US" sz="1600" baseline="30000" dirty="0" smtClean="0">
                <a:solidFill>
                  <a:schemeClr val="tx2"/>
                </a:solidFill>
              </a:rPr>
              <a:t>2</a:t>
            </a:r>
            <a:r>
              <a:rPr lang="en-US" sz="1600" dirty="0" smtClean="0">
                <a:solidFill>
                  <a:schemeClr val="tx2"/>
                </a:solidFill>
              </a:rPr>
              <a:t> </a:t>
            </a:r>
            <a:r>
              <a:rPr lang="en-US" sz="1600" dirty="0">
                <a:solidFill>
                  <a:schemeClr val="tx2"/>
                </a:solidFill>
              </a:rPr>
              <a:t>in total</a:t>
            </a:r>
            <a:r>
              <a:rPr lang="en-US" sz="1600" dirty="0" smtClean="0">
                <a:solidFill>
                  <a:schemeClr val="tx2"/>
                </a:solidFill>
              </a:rPr>
              <a:t>) in front of FCAL</a:t>
            </a:r>
            <a:r>
              <a:rPr lang="en-US" sz="1600" dirty="0">
                <a:solidFill>
                  <a:schemeClr val="tx2"/>
                </a:solidFill>
              </a:rPr>
              <a:t> </a:t>
            </a:r>
            <a:endParaRPr lang="en-US" sz="1600" dirty="0" smtClean="0">
              <a:solidFill>
                <a:schemeClr val="tx2"/>
              </a:solidFill>
            </a:endParaRPr>
          </a:p>
          <a:p>
            <a:pPr algn="l"/>
            <a:r>
              <a:rPr lang="en-US" sz="1600" dirty="0" smtClean="0">
                <a:solidFill>
                  <a:schemeClr val="tx2"/>
                </a:solidFill>
              </a:rPr>
              <a:t>HGTD </a:t>
            </a:r>
            <a:r>
              <a:rPr lang="en-US" sz="1600" dirty="0">
                <a:solidFill>
                  <a:schemeClr val="tx2"/>
                </a:solidFill>
              </a:rPr>
              <a:t>baseline </a:t>
            </a:r>
            <a:r>
              <a:rPr lang="en-US" sz="1600" dirty="0" smtClean="0">
                <a:solidFill>
                  <a:schemeClr val="tx2"/>
                </a:solidFill>
              </a:rPr>
              <a:t>dimensions:</a:t>
            </a:r>
          </a:p>
          <a:p>
            <a:pPr algn="l"/>
            <a:r>
              <a:rPr lang="en-US" sz="1600" dirty="0" smtClean="0">
                <a:solidFill>
                  <a:schemeClr val="tx2"/>
                </a:solidFill>
              </a:rPr>
              <a:t>Z </a:t>
            </a:r>
            <a:r>
              <a:rPr lang="en-US" sz="1600" dirty="0">
                <a:solidFill>
                  <a:schemeClr val="tx2"/>
                </a:solidFill>
              </a:rPr>
              <a:t>=[3475, 3545] mm ; </a:t>
            </a:r>
            <a:r>
              <a:rPr lang="el-GR" sz="1600" b="1" dirty="0">
                <a:solidFill>
                  <a:schemeClr val="tx2"/>
                </a:solidFill>
              </a:rPr>
              <a:t>Δ</a:t>
            </a:r>
            <a:r>
              <a:rPr lang="en-US" sz="1600" b="1" dirty="0">
                <a:solidFill>
                  <a:schemeClr val="tx2"/>
                </a:solidFill>
              </a:rPr>
              <a:t>Z=70mm  </a:t>
            </a:r>
            <a:endParaRPr lang="en-US" sz="1600" b="1" dirty="0" smtClean="0">
              <a:solidFill>
                <a:schemeClr val="tx2"/>
              </a:solidFill>
            </a:endParaRPr>
          </a:p>
          <a:p>
            <a:pPr algn="l"/>
            <a:r>
              <a:rPr lang="en-US" sz="1600" dirty="0" err="1" smtClean="0">
                <a:solidFill>
                  <a:schemeClr val="tx2"/>
                </a:solidFill>
              </a:rPr>
              <a:t>Rmin</a:t>
            </a:r>
            <a:r>
              <a:rPr lang="en-US" sz="1600" dirty="0" smtClean="0">
                <a:solidFill>
                  <a:schemeClr val="tx2"/>
                </a:solidFill>
              </a:rPr>
              <a:t> </a:t>
            </a:r>
            <a:r>
              <a:rPr lang="en-US" sz="1600" dirty="0">
                <a:solidFill>
                  <a:schemeClr val="tx2"/>
                </a:solidFill>
              </a:rPr>
              <a:t>~ </a:t>
            </a:r>
            <a:r>
              <a:rPr lang="en-US" sz="1600" dirty="0" smtClean="0">
                <a:solidFill>
                  <a:schemeClr val="tx2"/>
                </a:solidFill>
              </a:rPr>
              <a:t>90 </a:t>
            </a:r>
            <a:r>
              <a:rPr lang="en-US" sz="1600" dirty="0">
                <a:solidFill>
                  <a:schemeClr val="tx2"/>
                </a:solidFill>
              </a:rPr>
              <a:t>mm (</a:t>
            </a:r>
            <a:r>
              <a:rPr lang="el-GR" sz="1600" dirty="0">
                <a:solidFill>
                  <a:schemeClr val="tx2"/>
                </a:solidFill>
              </a:rPr>
              <a:t>η</a:t>
            </a:r>
            <a:r>
              <a:rPr lang="en-US" sz="1600" dirty="0">
                <a:solidFill>
                  <a:schemeClr val="tx2"/>
                </a:solidFill>
              </a:rPr>
              <a:t>max≃4.3</a:t>
            </a:r>
            <a:r>
              <a:rPr lang="en-US" sz="1600" dirty="0" smtClean="0">
                <a:solidFill>
                  <a:schemeClr val="tx2"/>
                </a:solidFill>
              </a:rPr>
              <a:t>), </a:t>
            </a:r>
            <a:r>
              <a:rPr lang="en-US" sz="1600" dirty="0" err="1" smtClean="0">
                <a:solidFill>
                  <a:schemeClr val="tx2"/>
                </a:solidFill>
              </a:rPr>
              <a:t>Rmax</a:t>
            </a:r>
            <a:r>
              <a:rPr lang="en-US" sz="1600" dirty="0" smtClean="0">
                <a:solidFill>
                  <a:schemeClr val="tx2"/>
                </a:solidFill>
              </a:rPr>
              <a:t> </a:t>
            </a:r>
            <a:r>
              <a:rPr lang="en-US" sz="1600" dirty="0">
                <a:solidFill>
                  <a:schemeClr val="tx2"/>
                </a:solidFill>
              </a:rPr>
              <a:t>~ 600 mm (</a:t>
            </a:r>
            <a:r>
              <a:rPr lang="el-GR" sz="1600" dirty="0">
                <a:solidFill>
                  <a:schemeClr val="tx2"/>
                </a:solidFill>
              </a:rPr>
              <a:t>η</a:t>
            </a:r>
            <a:r>
              <a:rPr lang="en-US" sz="1600" dirty="0">
                <a:solidFill>
                  <a:schemeClr val="tx2"/>
                </a:solidFill>
              </a:rPr>
              <a:t>min≃2.4) </a:t>
            </a:r>
            <a:endParaRPr lang="en-US" sz="1600" dirty="0" smtClean="0">
              <a:solidFill>
                <a:schemeClr val="tx2"/>
              </a:solidFill>
            </a:endParaRPr>
          </a:p>
          <a:p>
            <a:pPr algn="l"/>
            <a:r>
              <a:rPr lang="en-US" sz="1600" dirty="0" smtClean="0">
                <a:solidFill>
                  <a:schemeClr val="tx2"/>
                </a:solidFill>
              </a:rPr>
              <a:t>Possible </a:t>
            </a:r>
            <a:r>
              <a:rPr lang="en-US" sz="1600" dirty="0">
                <a:solidFill>
                  <a:schemeClr val="tx2"/>
                </a:solidFill>
              </a:rPr>
              <a:t>to extend </a:t>
            </a:r>
            <a:r>
              <a:rPr lang="el-GR" sz="1600" dirty="0">
                <a:solidFill>
                  <a:schemeClr val="tx2"/>
                </a:solidFill>
              </a:rPr>
              <a:t>η=5.0 (</a:t>
            </a:r>
            <a:r>
              <a:rPr lang="en-US" sz="1600" dirty="0" err="1">
                <a:solidFill>
                  <a:schemeClr val="tx2"/>
                </a:solidFill>
              </a:rPr>
              <a:t>Rmin</a:t>
            </a:r>
            <a:r>
              <a:rPr lang="en-US" sz="1600" dirty="0">
                <a:solidFill>
                  <a:schemeClr val="tx2"/>
                </a:solidFill>
              </a:rPr>
              <a:t> ~ </a:t>
            </a:r>
            <a:r>
              <a:rPr lang="en-US" sz="1600" dirty="0" smtClean="0">
                <a:solidFill>
                  <a:schemeClr val="tx2"/>
                </a:solidFill>
              </a:rPr>
              <a:t>50mm)</a:t>
            </a:r>
          </a:p>
          <a:p>
            <a:pPr algn="l"/>
            <a:r>
              <a:rPr lang="en-US" sz="1600" dirty="0" smtClean="0">
                <a:solidFill>
                  <a:schemeClr val="tx2"/>
                </a:solidFill>
              </a:rPr>
              <a:t>Required timing resolution: </a:t>
            </a:r>
            <a:r>
              <a:rPr lang="en-US" sz="1600" b="1" dirty="0" smtClean="0">
                <a:solidFill>
                  <a:schemeClr val="tx2"/>
                </a:solidFill>
              </a:rPr>
              <a:t>50 – 100 </a:t>
            </a:r>
            <a:r>
              <a:rPr lang="en-US" sz="1600" b="1" dirty="0" err="1" smtClean="0">
                <a:solidFill>
                  <a:schemeClr val="tx2"/>
                </a:solidFill>
              </a:rPr>
              <a:t>ps</a:t>
            </a:r>
            <a:endParaRPr lang="en-US" sz="1600" b="1" dirty="0" smtClean="0">
              <a:solidFill>
                <a:schemeClr val="tx2"/>
              </a:solidFill>
            </a:endParaRPr>
          </a:p>
          <a:p>
            <a:pPr algn="l"/>
            <a:r>
              <a:rPr lang="en-US" sz="1600" b="1" dirty="0" smtClean="0">
                <a:solidFill>
                  <a:schemeClr val="tx2"/>
                </a:solidFill>
              </a:rPr>
              <a:t>There </a:t>
            </a:r>
            <a:r>
              <a:rPr lang="en-US" sz="1600" b="1" dirty="0">
                <a:solidFill>
                  <a:schemeClr val="tx2"/>
                </a:solidFill>
              </a:rPr>
              <a:t>are several </a:t>
            </a:r>
            <a:r>
              <a:rPr lang="en-US" sz="1600" b="1" dirty="0" smtClean="0">
                <a:solidFill>
                  <a:schemeClr val="tx2"/>
                </a:solidFill>
              </a:rPr>
              <a:t>(6?) technologies </a:t>
            </a:r>
            <a:r>
              <a:rPr lang="en-US" sz="1600" b="1" dirty="0">
                <a:solidFill>
                  <a:schemeClr val="tx2"/>
                </a:solidFill>
              </a:rPr>
              <a:t>being considered. </a:t>
            </a:r>
            <a:endParaRPr lang="en-US" sz="1600" b="1" dirty="0" smtClean="0">
              <a:solidFill>
                <a:schemeClr val="tx2"/>
              </a:solidFill>
            </a:endParaRPr>
          </a:p>
        </p:txBody>
      </p:sp>
      <p:sp>
        <p:nvSpPr>
          <p:cNvPr id="5" name="Rectangle 4"/>
          <p:cNvSpPr/>
          <p:nvPr/>
        </p:nvSpPr>
        <p:spPr>
          <a:xfrm>
            <a:off x="441798" y="3048000"/>
            <a:ext cx="5638800" cy="1107996"/>
          </a:xfrm>
          <a:prstGeom prst="rect">
            <a:avLst/>
          </a:prstGeom>
        </p:spPr>
        <p:txBody>
          <a:bodyPr wrap="square">
            <a:spAutoFit/>
          </a:bodyPr>
          <a:lstStyle/>
          <a:p>
            <a:pPr algn="l"/>
            <a:r>
              <a:rPr lang="en-US" b="1" dirty="0" smtClean="0">
                <a:solidFill>
                  <a:schemeClr val="tx2"/>
                </a:solidFill>
              </a:rPr>
              <a:t>Radiation Levels: (scaled </a:t>
            </a:r>
            <a:r>
              <a:rPr lang="en-US" b="1" dirty="0">
                <a:solidFill>
                  <a:schemeClr val="tx2"/>
                </a:solidFill>
              </a:rPr>
              <a:t>to 3000 fb</a:t>
            </a:r>
            <a:r>
              <a:rPr lang="en-US" b="1" baseline="30000" dirty="0">
                <a:solidFill>
                  <a:schemeClr val="tx2"/>
                </a:solidFill>
              </a:rPr>
              <a:t>-1</a:t>
            </a:r>
            <a:r>
              <a:rPr lang="en-US" b="1" dirty="0">
                <a:solidFill>
                  <a:schemeClr val="tx2"/>
                </a:solidFill>
              </a:rPr>
              <a:t>):</a:t>
            </a:r>
          </a:p>
          <a:p>
            <a:pPr algn="l"/>
            <a:r>
              <a:rPr lang="en-US" sz="1600" dirty="0" smtClean="0">
                <a:solidFill>
                  <a:schemeClr val="tx2"/>
                </a:solidFill>
              </a:rPr>
              <a:t>- (1-3)x10</a:t>
            </a:r>
            <a:r>
              <a:rPr lang="en-US" sz="1600" baseline="30000" dirty="0" smtClean="0">
                <a:solidFill>
                  <a:schemeClr val="tx2"/>
                </a:solidFill>
              </a:rPr>
              <a:t>15</a:t>
            </a:r>
            <a:r>
              <a:rPr lang="en-US" sz="1600" dirty="0" smtClean="0">
                <a:solidFill>
                  <a:schemeClr val="tx2"/>
                </a:solidFill>
              </a:rPr>
              <a:t> n/cm2  </a:t>
            </a:r>
          </a:p>
          <a:p>
            <a:pPr algn="l"/>
            <a:r>
              <a:rPr lang="en-US" sz="1600" dirty="0" smtClean="0">
                <a:solidFill>
                  <a:schemeClr val="tx2"/>
                </a:solidFill>
              </a:rPr>
              <a:t>- (0.3-2.4)x10</a:t>
            </a:r>
            <a:r>
              <a:rPr lang="en-US" sz="1600" baseline="30000" dirty="0" smtClean="0">
                <a:solidFill>
                  <a:schemeClr val="tx2"/>
                </a:solidFill>
              </a:rPr>
              <a:t>15 </a:t>
            </a:r>
            <a:r>
              <a:rPr lang="en-US" sz="1600" dirty="0" smtClean="0">
                <a:solidFill>
                  <a:schemeClr val="tx2"/>
                </a:solidFill>
              </a:rPr>
              <a:t>hadrons/cm2 </a:t>
            </a:r>
            <a:r>
              <a:rPr lang="en-US" sz="1600" dirty="0">
                <a:solidFill>
                  <a:schemeClr val="tx2"/>
                </a:solidFill>
              </a:rPr>
              <a:t>(&gt;20MeV</a:t>
            </a:r>
            <a:r>
              <a:rPr lang="en-US" sz="1600" dirty="0" smtClean="0">
                <a:solidFill>
                  <a:schemeClr val="tx2"/>
                </a:solidFill>
              </a:rPr>
              <a:t>) ~100 </a:t>
            </a:r>
            <a:r>
              <a:rPr lang="en-US" sz="1600" dirty="0" err="1" smtClean="0">
                <a:solidFill>
                  <a:schemeClr val="tx2"/>
                </a:solidFill>
              </a:rPr>
              <a:t>Mrad</a:t>
            </a:r>
            <a:endParaRPr lang="en-US" sz="1600" dirty="0" smtClean="0">
              <a:solidFill>
                <a:schemeClr val="tx2"/>
              </a:solidFill>
            </a:endParaRPr>
          </a:p>
          <a:p>
            <a:pPr algn="l"/>
            <a:r>
              <a:rPr lang="en-US" sz="1600" dirty="0" smtClean="0">
                <a:solidFill>
                  <a:schemeClr val="tx2"/>
                </a:solidFill>
              </a:rPr>
              <a:t>A challenging project for the radiation resistance of UFSD.</a:t>
            </a:r>
            <a:endParaRPr lang="en-US" sz="1600" dirty="0">
              <a:solidFill>
                <a:schemeClr val="tx2"/>
              </a:solidFill>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01305" y="632993"/>
            <a:ext cx="2742695" cy="36659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00812" y="4572000"/>
            <a:ext cx="2338388" cy="182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8" name="Group 7"/>
          <p:cNvGrpSpPr/>
          <p:nvPr/>
        </p:nvGrpSpPr>
        <p:grpSpPr>
          <a:xfrm>
            <a:off x="457199" y="4387334"/>
            <a:ext cx="5638801" cy="2318266"/>
            <a:chOff x="381000" y="4575731"/>
            <a:chExt cx="5638801" cy="2318266"/>
          </a:xfrm>
        </p:grpSpPr>
        <p:pic>
          <p:nvPicPr>
            <p:cNvPr id="1024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5801" y="5004640"/>
              <a:ext cx="2322512" cy="1660757"/>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3"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749676" y="5571346"/>
              <a:ext cx="2041525" cy="1322651"/>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Rectangle 12"/>
            <p:cNvSpPr/>
            <p:nvPr/>
          </p:nvSpPr>
          <p:spPr>
            <a:xfrm>
              <a:off x="381000" y="4575731"/>
              <a:ext cx="5638801" cy="369332"/>
            </a:xfrm>
            <a:prstGeom prst="rect">
              <a:avLst/>
            </a:prstGeom>
            <a:ln>
              <a:solidFill>
                <a:srgbClr val="C00000"/>
              </a:solidFill>
            </a:ln>
          </p:spPr>
          <p:txBody>
            <a:bodyPr wrap="square">
              <a:spAutoFit/>
            </a:bodyPr>
            <a:lstStyle/>
            <a:p>
              <a:pPr algn="l"/>
              <a:r>
                <a:rPr lang="en-US" b="1" dirty="0" smtClean="0">
                  <a:solidFill>
                    <a:schemeClr val="tx2"/>
                  </a:solidFill>
                </a:rPr>
                <a:t>CNM started to work on the UFSD Implementation</a:t>
              </a:r>
              <a:endParaRPr lang="en-US" sz="1600" b="1" dirty="0">
                <a:solidFill>
                  <a:schemeClr val="tx2"/>
                </a:solidFill>
              </a:endParaRPr>
            </a:p>
          </p:txBody>
        </p:sp>
        <p:sp>
          <p:nvSpPr>
            <p:cNvPr id="7" name="TextBox 6"/>
            <p:cNvSpPr txBox="1"/>
            <p:nvPr/>
          </p:nvSpPr>
          <p:spPr>
            <a:xfrm>
              <a:off x="3477099" y="5033777"/>
              <a:ext cx="2499046" cy="338554"/>
            </a:xfrm>
            <a:prstGeom prst="rect">
              <a:avLst/>
            </a:prstGeom>
            <a:noFill/>
            <a:ln>
              <a:noFill/>
            </a:ln>
          </p:spPr>
          <p:txBody>
            <a:bodyPr wrap="square" rtlCol="0">
              <a:spAutoFit/>
            </a:bodyPr>
            <a:lstStyle/>
            <a:p>
              <a:r>
                <a:rPr lang="en-US" sz="1600" dirty="0" smtClean="0">
                  <a:solidFill>
                    <a:schemeClr val="tx2"/>
                  </a:solidFill>
                </a:rPr>
                <a:t>2x2 array with 1 </a:t>
              </a:r>
              <a:r>
                <a:rPr lang="en-US" sz="1600" dirty="0" smtClean="0">
                  <a:solidFill>
                    <a:schemeClr val="tx2"/>
                  </a:solidFill>
                </a:rPr>
                <a:t>ASIC</a:t>
              </a:r>
              <a:endParaRPr lang="en-US" sz="1600" dirty="0">
                <a:solidFill>
                  <a:schemeClr val="tx2"/>
                </a:solidFill>
              </a:endParaRPr>
            </a:p>
          </p:txBody>
        </p:sp>
      </p:grpSp>
      <p:cxnSp>
        <p:nvCxnSpPr>
          <p:cNvPr id="10" name="Straight Arrow Connector 9"/>
          <p:cNvCxnSpPr/>
          <p:nvPr/>
        </p:nvCxnSpPr>
        <p:spPr>
          <a:xfrm flipH="1">
            <a:off x="4636294" y="5183934"/>
            <a:ext cx="773906" cy="57355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598166" y="6410523"/>
            <a:ext cx="2499046" cy="307777"/>
          </a:xfrm>
          <a:prstGeom prst="rect">
            <a:avLst/>
          </a:prstGeom>
          <a:noFill/>
          <a:ln>
            <a:noFill/>
          </a:ln>
        </p:spPr>
        <p:txBody>
          <a:bodyPr wrap="square" rtlCol="0">
            <a:spAutoFit/>
          </a:bodyPr>
          <a:lstStyle/>
          <a:p>
            <a:r>
              <a:rPr lang="en-US" sz="1400" dirty="0" smtClean="0">
                <a:solidFill>
                  <a:schemeClr val="tx2"/>
                </a:solidFill>
              </a:rPr>
              <a:t>Thinned 50 µm </a:t>
            </a:r>
            <a:r>
              <a:rPr lang="en-US" sz="1400" dirty="0" err="1" smtClean="0">
                <a:solidFill>
                  <a:schemeClr val="tx2"/>
                </a:solidFill>
              </a:rPr>
              <a:t>SoI</a:t>
            </a:r>
            <a:endParaRPr lang="en-US" sz="1400" dirty="0">
              <a:solidFill>
                <a:schemeClr val="tx2"/>
              </a:solidFill>
            </a:endParaRPr>
          </a:p>
        </p:txBody>
      </p:sp>
    </p:spTree>
    <p:extLst>
      <p:ext uri="{BB962C8B-B14F-4D97-AF65-F5344CB8AC3E}">
        <p14:creationId xmlns:p14="http://schemas.microsoft.com/office/powerpoint/2010/main" val="316430177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0" name="Slide Number Placeholder 110"/>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9pPr>
          </a:lstStyle>
          <a:p>
            <a:pPr eaLnBrk="1" hangingPunct="1">
              <a:spcBef>
                <a:spcPct val="0"/>
              </a:spcBef>
              <a:buFontTx/>
              <a:buNone/>
            </a:pPr>
            <a:fld id="{64BA5FAA-F97B-46F2-BEF8-AC482F1A104D}" type="slidenum">
              <a:rPr lang="en-US" altLang="en-US" sz="1200">
                <a:solidFill>
                  <a:srgbClr val="898989"/>
                </a:solidFill>
              </a:rPr>
              <a:pPr eaLnBrk="1" hangingPunct="1">
                <a:spcBef>
                  <a:spcPct val="0"/>
                </a:spcBef>
                <a:buFontTx/>
                <a:buNone/>
              </a:pPr>
              <a:t>5</a:t>
            </a:fld>
            <a:endParaRPr lang="en-US" altLang="en-US" sz="1200">
              <a:solidFill>
                <a:srgbClr val="898989"/>
              </a:solidFill>
            </a:endParaRPr>
          </a:p>
        </p:txBody>
      </p:sp>
      <p:sp>
        <p:nvSpPr>
          <p:cNvPr id="109" name="Footer Placeholder 108"/>
          <p:cNvSpPr>
            <a:spLocks noGrp="1"/>
          </p:cNvSpPr>
          <p:nvPr>
            <p:ph type="ftr" sz="quarter" idx="14"/>
          </p:nvPr>
        </p:nvSpPr>
        <p:spPr/>
        <p:txBody>
          <a:bodyPr/>
          <a:lstStyle/>
          <a:p>
            <a:pPr>
              <a:defRPr/>
            </a:pPr>
            <a:r>
              <a:rPr lang="en-US" dirty="0" smtClean="0"/>
              <a:t>Hartmut F.-W. Sadrozinski, Ultra-Fast Silicon Detectors. CPAD</a:t>
            </a:r>
            <a:endParaRPr lang="en-US" dirty="0"/>
          </a:p>
        </p:txBody>
      </p:sp>
      <p:sp>
        <p:nvSpPr>
          <p:cNvPr id="2" name="Title 1"/>
          <p:cNvSpPr>
            <a:spLocks noGrp="1"/>
          </p:cNvSpPr>
          <p:nvPr>
            <p:ph type="ctrTitle" idx="4294967295"/>
          </p:nvPr>
        </p:nvSpPr>
        <p:spPr>
          <a:xfrm>
            <a:off x="1612899" y="0"/>
            <a:ext cx="6302375" cy="666750"/>
          </a:xfrm>
        </p:spPr>
        <p:txBody>
          <a:bodyPr rtlCol="0">
            <a:normAutofit/>
          </a:bodyPr>
          <a:lstStyle/>
          <a:p>
            <a:pPr eaLnBrk="1" fontAlgn="auto" hangingPunct="1">
              <a:spcAft>
                <a:spcPts val="0"/>
              </a:spcAft>
              <a:defRPr/>
            </a:pPr>
            <a:r>
              <a:rPr lang="en-US" sz="2800" b="1" dirty="0" smtClean="0">
                <a:solidFill>
                  <a:schemeClr val="tx2"/>
                </a:solidFill>
                <a:latin typeface="Arial" panose="020B0604020202020204" pitchFamily="34" charset="0"/>
                <a:ea typeface="ＭＳ Ｐゴシック" charset="0"/>
                <a:cs typeface="Arial" panose="020B0604020202020204" pitchFamily="34" charset="0"/>
              </a:rPr>
              <a:t>PPS by CMS &amp; TOTEM = CT-PPS</a:t>
            </a:r>
            <a:endParaRPr lang="en-US" sz="2800" b="1" dirty="0" smtClean="0">
              <a:solidFill>
                <a:schemeClr val="tx2"/>
              </a:solidFill>
              <a:latin typeface="Arial" panose="020B0604020202020204" pitchFamily="34" charset="0"/>
              <a:cs typeface="Arial" panose="020B0604020202020204" pitchFamily="34" charset="0"/>
            </a:endParaRPr>
          </a:p>
        </p:txBody>
      </p:sp>
      <p:sp>
        <p:nvSpPr>
          <p:cNvPr id="3076" name="TextBox 4"/>
          <p:cNvSpPr txBox="1">
            <a:spLocks noChangeArrowheads="1"/>
          </p:cNvSpPr>
          <p:nvPr/>
        </p:nvSpPr>
        <p:spPr bwMode="auto">
          <a:xfrm>
            <a:off x="8943975" y="3030538"/>
            <a:ext cx="184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9pPr>
          </a:lstStyle>
          <a:p>
            <a:pPr eaLnBrk="1" hangingPunct="1">
              <a:spcBef>
                <a:spcPct val="0"/>
              </a:spcBef>
              <a:buFontTx/>
              <a:buNone/>
            </a:pPr>
            <a:endParaRPr lang="en-US" altLang="en-US" sz="1800"/>
          </a:p>
        </p:txBody>
      </p:sp>
      <p:sp>
        <p:nvSpPr>
          <p:cNvPr id="3077" name="TextBox 48"/>
          <p:cNvSpPr txBox="1">
            <a:spLocks noChangeArrowheads="1"/>
          </p:cNvSpPr>
          <p:nvPr/>
        </p:nvSpPr>
        <p:spPr bwMode="auto">
          <a:xfrm>
            <a:off x="368300" y="722769"/>
            <a:ext cx="866775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9pPr>
          </a:lstStyle>
          <a:p>
            <a:pPr eaLnBrk="1" hangingPunct="1">
              <a:spcBef>
                <a:spcPct val="0"/>
              </a:spcBef>
              <a:buFontTx/>
              <a:buNone/>
            </a:pPr>
            <a:r>
              <a:rPr lang="en-US" altLang="en-US" sz="1800" dirty="0">
                <a:solidFill>
                  <a:schemeClr val="tx2"/>
                </a:solidFill>
                <a:latin typeface="Arial" panose="020B0604020202020204" pitchFamily="34" charset="0"/>
                <a:cs typeface="Arial" panose="020B0604020202020204" pitchFamily="34" charset="0"/>
              </a:rPr>
              <a:t>A Totem-CMS combined spectrometer to detect </a:t>
            </a:r>
            <a:endParaRPr lang="en-US" altLang="en-US" sz="1800" dirty="0" smtClean="0">
              <a:solidFill>
                <a:schemeClr val="tx2"/>
              </a:solidFill>
              <a:latin typeface="Arial" panose="020B0604020202020204" pitchFamily="34" charset="0"/>
              <a:cs typeface="Arial" panose="020B0604020202020204" pitchFamily="34" charset="0"/>
            </a:endParaRPr>
          </a:p>
          <a:p>
            <a:pPr eaLnBrk="1" hangingPunct="1">
              <a:spcBef>
                <a:spcPct val="0"/>
              </a:spcBef>
              <a:buFontTx/>
              <a:buNone/>
            </a:pPr>
            <a:r>
              <a:rPr lang="en-US" altLang="en-US" sz="1800" dirty="0" smtClean="0">
                <a:solidFill>
                  <a:schemeClr val="tx2"/>
                </a:solidFill>
                <a:latin typeface="Arial" panose="020B0604020202020204" pitchFamily="34" charset="0"/>
                <a:cs typeface="Arial" panose="020B0604020202020204" pitchFamily="34" charset="0"/>
              </a:rPr>
              <a:t>high </a:t>
            </a:r>
            <a:r>
              <a:rPr lang="en-US" altLang="en-US" sz="1800" dirty="0">
                <a:solidFill>
                  <a:schemeClr val="tx2"/>
                </a:solidFill>
                <a:latin typeface="Arial" panose="020B0604020202020204" pitchFamily="34" charset="0"/>
                <a:cs typeface="Arial" panose="020B0604020202020204" pitchFamily="34" charset="0"/>
              </a:rPr>
              <a:t>momentum – high rapidity protons</a:t>
            </a:r>
            <a:r>
              <a:rPr lang="en-US" altLang="en-US" sz="1800" dirty="0" smtClean="0">
                <a:solidFill>
                  <a:schemeClr val="tx2"/>
                </a:solidFill>
                <a:latin typeface="Arial" panose="020B0604020202020204" pitchFamily="34" charset="0"/>
                <a:cs typeface="Arial" panose="020B0604020202020204" pitchFamily="34" charset="0"/>
              </a:rPr>
              <a:t>.</a:t>
            </a:r>
            <a:endParaRPr lang="en-US" altLang="en-US" sz="2400" dirty="0">
              <a:solidFill>
                <a:schemeClr val="tx2"/>
              </a:solidFill>
              <a:latin typeface="Arial" panose="020B0604020202020204" pitchFamily="34" charset="0"/>
              <a:cs typeface="Arial" panose="020B0604020202020204" pitchFamily="34" charset="0"/>
            </a:endParaRPr>
          </a:p>
        </p:txBody>
      </p:sp>
      <p:sp>
        <p:nvSpPr>
          <p:cNvPr id="3097" name="TextBox 98"/>
          <p:cNvSpPr txBox="1">
            <a:spLocks noChangeArrowheads="1"/>
          </p:cNvSpPr>
          <p:nvPr/>
        </p:nvSpPr>
        <p:spPr bwMode="auto">
          <a:xfrm>
            <a:off x="7756525" y="6399213"/>
            <a:ext cx="2143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9pPr>
          </a:lstStyle>
          <a:p>
            <a:pPr eaLnBrk="1" hangingPunct="1">
              <a:spcBef>
                <a:spcPct val="0"/>
              </a:spcBef>
              <a:buFontTx/>
              <a:buNone/>
            </a:pPr>
            <a:endParaRPr lang="en-US" altLang="en-US" sz="1000"/>
          </a:p>
          <a:p>
            <a:pPr eaLnBrk="1" hangingPunct="1">
              <a:spcBef>
                <a:spcPct val="0"/>
              </a:spcBef>
              <a:buFontTx/>
              <a:buNone/>
            </a:pPr>
            <a:r>
              <a:rPr lang="en-US" altLang="en-US" sz="1000"/>
              <a:t> </a:t>
            </a:r>
            <a:endParaRPr lang="en-GB" altLang="en-US" sz="1000"/>
          </a:p>
        </p:txBody>
      </p:sp>
      <p:grpSp>
        <p:nvGrpSpPr>
          <p:cNvPr id="3" name="Group 2"/>
          <p:cNvGrpSpPr/>
          <p:nvPr/>
        </p:nvGrpSpPr>
        <p:grpSpPr>
          <a:xfrm>
            <a:off x="428625" y="1584324"/>
            <a:ext cx="8229600" cy="2060575"/>
            <a:chOff x="446088" y="4318000"/>
            <a:chExt cx="8229600" cy="2060575"/>
          </a:xfrm>
        </p:grpSpPr>
        <p:cxnSp>
          <p:nvCxnSpPr>
            <p:cNvPr id="62" name="Straight Arrow Connector 61"/>
            <p:cNvCxnSpPr>
              <a:cxnSpLocks noChangeShapeType="1"/>
            </p:cNvCxnSpPr>
            <p:nvPr/>
          </p:nvCxnSpPr>
          <p:spPr bwMode="auto">
            <a:xfrm flipV="1">
              <a:off x="4200525" y="5440363"/>
              <a:ext cx="4475163" cy="33337"/>
            </a:xfrm>
            <a:prstGeom prst="straightConnector1">
              <a:avLst/>
            </a:prstGeom>
            <a:noFill/>
            <a:ln w="38100">
              <a:solidFill>
                <a:schemeClr val="accent2"/>
              </a:solidFill>
              <a:round/>
              <a:headEnd/>
              <a:tailEnd type="arrow" w="med" len="med"/>
            </a:ln>
            <a:effectLst>
              <a:outerShdw blurRad="40000" dist="23000" dir="5400000" rotWithShape="0">
                <a:srgbClr val="808080">
                  <a:alpha val="34999"/>
                </a:srgbClr>
              </a:outerShdw>
            </a:effectLst>
            <a:extLst>
              <a:ext uri="{909E8E84-426E-40DD-AFC4-6F175D3DCCD1}">
                <a14:hiddenFill xmlns:a14="http://schemas.microsoft.com/office/drawing/2010/main">
                  <a:noFill/>
                </a14:hiddenFill>
              </a:ext>
            </a:extLst>
          </p:spPr>
        </p:cxnSp>
        <p:sp>
          <p:nvSpPr>
            <p:cNvPr id="54" name="Rectangle 53"/>
            <p:cNvSpPr/>
            <p:nvPr/>
          </p:nvSpPr>
          <p:spPr>
            <a:xfrm>
              <a:off x="8243888" y="5135563"/>
              <a:ext cx="144462" cy="7286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pic>
          <p:nvPicPr>
            <p:cNvPr id="307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9525" y="5135563"/>
              <a:ext cx="165100"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8" name="Rectangle 57"/>
            <p:cNvSpPr/>
            <p:nvPr/>
          </p:nvSpPr>
          <p:spPr>
            <a:xfrm>
              <a:off x="4067175" y="5378450"/>
              <a:ext cx="649288" cy="1778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en-GB"/>
            </a:p>
          </p:txBody>
        </p:sp>
        <p:sp>
          <p:nvSpPr>
            <p:cNvPr id="3081" name="TextBox 58"/>
            <p:cNvSpPr txBox="1">
              <a:spLocks noChangeArrowheads="1"/>
            </p:cNvSpPr>
            <p:nvPr/>
          </p:nvSpPr>
          <p:spPr bwMode="auto">
            <a:xfrm>
              <a:off x="3905250" y="4318000"/>
              <a:ext cx="9556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9pPr>
            </a:lstStyle>
            <a:p>
              <a:pPr eaLnBrk="1" hangingPunct="1">
                <a:spcBef>
                  <a:spcPct val="0"/>
                </a:spcBef>
                <a:buFontTx/>
                <a:buNone/>
              </a:pPr>
              <a:r>
                <a:rPr lang="en-US" altLang="en-US" sz="1800"/>
                <a:t>CMS ip5</a:t>
              </a:r>
              <a:endParaRPr lang="en-GB" altLang="en-US" sz="1800"/>
            </a:p>
          </p:txBody>
        </p:sp>
        <p:sp>
          <p:nvSpPr>
            <p:cNvPr id="3082" name="TextBox 59"/>
            <p:cNvSpPr txBox="1">
              <a:spLocks noChangeArrowheads="1"/>
            </p:cNvSpPr>
            <p:nvPr/>
          </p:nvSpPr>
          <p:spPr bwMode="auto">
            <a:xfrm>
              <a:off x="6883400" y="4429125"/>
              <a:ext cx="12382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9pPr>
            </a:lstStyle>
            <a:p>
              <a:pPr eaLnBrk="1" hangingPunct="1">
                <a:spcBef>
                  <a:spcPct val="0"/>
                </a:spcBef>
                <a:buFontTx/>
                <a:buNone/>
              </a:pPr>
              <a:r>
                <a:rPr lang="en-US" altLang="en-US" sz="1800"/>
                <a:t>RP + 200 m</a:t>
              </a:r>
              <a:endParaRPr lang="en-GB" altLang="en-US" sz="1800"/>
            </a:p>
          </p:txBody>
        </p:sp>
        <p:cxnSp>
          <p:nvCxnSpPr>
            <p:cNvPr id="61" name="Straight Arrow Connector 60"/>
            <p:cNvCxnSpPr>
              <a:cxnSpLocks noChangeShapeType="1"/>
              <a:stCxn id="58" idx="1"/>
            </p:cNvCxnSpPr>
            <p:nvPr/>
          </p:nvCxnSpPr>
          <p:spPr bwMode="auto">
            <a:xfrm flipH="1">
              <a:off x="446088" y="5467350"/>
              <a:ext cx="3621087" cy="15875"/>
            </a:xfrm>
            <a:prstGeom prst="straightConnector1">
              <a:avLst/>
            </a:prstGeom>
            <a:noFill/>
            <a:ln w="38100">
              <a:solidFill>
                <a:schemeClr val="accent2"/>
              </a:solidFill>
              <a:round/>
              <a:headEnd/>
              <a:tailEnd type="arrow" w="med" len="med"/>
            </a:ln>
            <a:effectLst>
              <a:outerShdw blurRad="40000" dist="23000" dir="5400000" rotWithShape="0">
                <a:srgbClr val="808080">
                  <a:alpha val="34999"/>
                </a:srgbClr>
              </a:outerShdw>
            </a:effectLst>
            <a:extLst>
              <a:ext uri="{909E8E84-426E-40DD-AFC4-6F175D3DCCD1}">
                <a14:hiddenFill xmlns:a14="http://schemas.microsoft.com/office/drawing/2010/main">
                  <a:noFill/>
                </a14:hiddenFill>
              </a:ext>
            </a:extLst>
          </p:spPr>
        </p:cxnSp>
        <p:cxnSp>
          <p:nvCxnSpPr>
            <p:cNvPr id="63" name="Straight Arrow Connector 62"/>
            <p:cNvCxnSpPr>
              <a:cxnSpLocks noChangeShapeType="1"/>
            </p:cNvCxnSpPr>
            <p:nvPr/>
          </p:nvCxnSpPr>
          <p:spPr bwMode="auto">
            <a:xfrm flipV="1">
              <a:off x="4711700" y="5049838"/>
              <a:ext cx="360363" cy="406400"/>
            </a:xfrm>
            <a:prstGeom prst="straightConnector1">
              <a:avLst/>
            </a:prstGeom>
            <a:noFill/>
            <a:ln w="25400">
              <a:solidFill>
                <a:srgbClr val="738AC8"/>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64" name="Straight Arrow Connector 63"/>
            <p:cNvCxnSpPr>
              <a:cxnSpLocks noChangeShapeType="1"/>
            </p:cNvCxnSpPr>
            <p:nvPr/>
          </p:nvCxnSpPr>
          <p:spPr bwMode="auto">
            <a:xfrm>
              <a:off x="4435475" y="5440363"/>
              <a:ext cx="457200" cy="457200"/>
            </a:xfrm>
            <a:prstGeom prst="straightConnector1">
              <a:avLst/>
            </a:prstGeom>
            <a:noFill/>
            <a:ln w="25400">
              <a:solidFill>
                <a:srgbClr val="FEB80A"/>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65" name="Straight Arrow Connector 64"/>
            <p:cNvCxnSpPr>
              <a:cxnSpLocks noChangeShapeType="1"/>
            </p:cNvCxnSpPr>
            <p:nvPr/>
          </p:nvCxnSpPr>
          <p:spPr bwMode="auto">
            <a:xfrm flipH="1" flipV="1">
              <a:off x="4265613" y="5126038"/>
              <a:ext cx="431800" cy="344487"/>
            </a:xfrm>
            <a:prstGeom prst="straightConnector1">
              <a:avLst/>
            </a:prstGeom>
            <a:noFill/>
            <a:ln w="25400">
              <a:solidFill>
                <a:srgbClr val="738AC8"/>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66" name="Straight Arrow Connector 65"/>
            <p:cNvCxnSpPr>
              <a:cxnSpLocks noChangeShapeType="1"/>
            </p:cNvCxnSpPr>
            <p:nvPr/>
          </p:nvCxnSpPr>
          <p:spPr bwMode="auto">
            <a:xfrm flipH="1">
              <a:off x="4265613" y="5467350"/>
              <a:ext cx="431800" cy="603250"/>
            </a:xfrm>
            <a:prstGeom prst="straightConnector1">
              <a:avLst/>
            </a:prstGeom>
            <a:noFill/>
            <a:ln w="25400">
              <a:solidFill>
                <a:srgbClr val="738AC8"/>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67" name="Straight Arrow Connector 66"/>
            <p:cNvCxnSpPr>
              <a:cxnSpLocks noChangeShapeType="1"/>
            </p:cNvCxnSpPr>
            <p:nvPr/>
          </p:nvCxnSpPr>
          <p:spPr bwMode="auto">
            <a:xfrm flipH="1" flipV="1">
              <a:off x="3995738" y="4872038"/>
              <a:ext cx="439737" cy="577850"/>
            </a:xfrm>
            <a:prstGeom prst="straightConnector1">
              <a:avLst/>
            </a:prstGeom>
            <a:noFill/>
            <a:ln w="25400">
              <a:solidFill>
                <a:srgbClr val="FEB80A"/>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68" name="Straight Arrow Connector 67"/>
            <p:cNvCxnSpPr>
              <a:cxnSpLocks noChangeShapeType="1"/>
            </p:cNvCxnSpPr>
            <p:nvPr/>
          </p:nvCxnSpPr>
          <p:spPr bwMode="auto">
            <a:xfrm flipV="1">
              <a:off x="4406900" y="4956175"/>
              <a:ext cx="269875" cy="508000"/>
            </a:xfrm>
            <a:prstGeom prst="straightConnector1">
              <a:avLst/>
            </a:prstGeom>
            <a:noFill/>
            <a:ln w="25400">
              <a:solidFill>
                <a:srgbClr val="FEB80A"/>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69" name="Straight Arrow Connector 68"/>
            <p:cNvCxnSpPr>
              <a:cxnSpLocks noChangeShapeType="1"/>
            </p:cNvCxnSpPr>
            <p:nvPr/>
          </p:nvCxnSpPr>
          <p:spPr bwMode="auto">
            <a:xfrm>
              <a:off x="4697413" y="5464175"/>
              <a:ext cx="914400" cy="914400"/>
            </a:xfrm>
            <a:prstGeom prst="straightConnector1">
              <a:avLst/>
            </a:prstGeom>
            <a:noFill/>
            <a:ln w="25400">
              <a:solidFill>
                <a:srgbClr val="738AC8"/>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70" name="Straight Arrow Connector 69"/>
            <p:cNvCxnSpPr>
              <a:cxnSpLocks noChangeShapeType="1"/>
            </p:cNvCxnSpPr>
            <p:nvPr/>
          </p:nvCxnSpPr>
          <p:spPr bwMode="auto">
            <a:xfrm flipH="1">
              <a:off x="3573463" y="5440363"/>
              <a:ext cx="839787" cy="792162"/>
            </a:xfrm>
            <a:prstGeom prst="straightConnector1">
              <a:avLst/>
            </a:prstGeom>
            <a:noFill/>
            <a:ln w="25400">
              <a:solidFill>
                <a:srgbClr val="FEB80A"/>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71" name="Straight Arrow Connector 70"/>
            <p:cNvCxnSpPr>
              <a:cxnSpLocks noChangeShapeType="1"/>
            </p:cNvCxnSpPr>
            <p:nvPr/>
          </p:nvCxnSpPr>
          <p:spPr bwMode="auto">
            <a:xfrm flipH="1" flipV="1">
              <a:off x="3711575" y="4891088"/>
              <a:ext cx="504825" cy="619125"/>
            </a:xfrm>
            <a:prstGeom prst="straightConnector1">
              <a:avLst/>
            </a:prstGeom>
            <a:noFill/>
            <a:ln w="38100">
              <a:solidFill>
                <a:schemeClr val="accent2"/>
              </a:solidFill>
              <a:round/>
              <a:headEnd/>
              <a:tailEnd type="arrow" w="med" len="med"/>
            </a:ln>
            <a:effectLst>
              <a:outerShdw blurRad="40000" dist="23000" dir="5400000" rotWithShape="0">
                <a:srgbClr val="808080">
                  <a:alpha val="34999"/>
                </a:srgbClr>
              </a:outerShdw>
            </a:effectLst>
            <a:extLst>
              <a:ext uri="{909E8E84-426E-40DD-AFC4-6F175D3DCCD1}">
                <a14:hiddenFill xmlns:a14="http://schemas.microsoft.com/office/drawing/2010/main">
                  <a:noFill/>
                </a14:hiddenFill>
              </a:ext>
            </a:extLst>
          </p:spPr>
        </p:cxnSp>
        <p:cxnSp>
          <p:nvCxnSpPr>
            <p:cNvPr id="72" name="Straight Arrow Connector 71"/>
            <p:cNvCxnSpPr>
              <a:cxnSpLocks noChangeShapeType="1"/>
            </p:cNvCxnSpPr>
            <p:nvPr/>
          </p:nvCxnSpPr>
          <p:spPr bwMode="auto">
            <a:xfrm flipV="1">
              <a:off x="4127500" y="5108575"/>
              <a:ext cx="569913" cy="377825"/>
            </a:xfrm>
            <a:prstGeom prst="straightConnector1">
              <a:avLst/>
            </a:prstGeom>
            <a:noFill/>
            <a:ln w="38100">
              <a:solidFill>
                <a:schemeClr val="accent2"/>
              </a:solidFill>
              <a:round/>
              <a:headEnd/>
              <a:tailEnd type="arrow" w="med" len="med"/>
            </a:ln>
            <a:effectLst>
              <a:outerShdw blurRad="40000" dist="23000" dir="5400000" rotWithShape="0">
                <a:srgbClr val="808080">
                  <a:alpha val="34999"/>
                </a:srgbClr>
              </a:outerShdw>
            </a:effectLst>
            <a:extLst>
              <a:ext uri="{909E8E84-426E-40DD-AFC4-6F175D3DCCD1}">
                <a14:hiddenFill xmlns:a14="http://schemas.microsoft.com/office/drawing/2010/main">
                  <a:noFill/>
                </a14:hiddenFill>
              </a:ext>
            </a:extLst>
          </p:spPr>
        </p:cxnSp>
        <p:cxnSp>
          <p:nvCxnSpPr>
            <p:cNvPr id="73" name="Straight Arrow Connector 72"/>
            <p:cNvCxnSpPr>
              <a:cxnSpLocks noChangeShapeType="1"/>
            </p:cNvCxnSpPr>
            <p:nvPr/>
          </p:nvCxnSpPr>
          <p:spPr bwMode="auto">
            <a:xfrm flipH="1">
              <a:off x="3784600" y="5514975"/>
              <a:ext cx="358775" cy="576263"/>
            </a:xfrm>
            <a:prstGeom prst="straightConnector1">
              <a:avLst/>
            </a:prstGeom>
            <a:noFill/>
            <a:ln w="38100">
              <a:solidFill>
                <a:schemeClr val="accent2"/>
              </a:solidFill>
              <a:round/>
              <a:headEnd/>
              <a:tailEnd type="arrow" w="med" len="med"/>
            </a:ln>
            <a:effectLst>
              <a:outerShdw blurRad="40000" dist="23000" dir="5400000" rotWithShape="0">
                <a:srgbClr val="808080">
                  <a:alpha val="34999"/>
                </a:srgbClr>
              </a:outerShdw>
            </a:effectLst>
            <a:extLst>
              <a:ext uri="{909E8E84-426E-40DD-AFC4-6F175D3DCCD1}">
                <a14:hiddenFill xmlns:a14="http://schemas.microsoft.com/office/drawing/2010/main">
                  <a:noFill/>
                </a14:hiddenFill>
              </a:ext>
            </a:extLst>
          </p:spPr>
        </p:cxnSp>
        <p:cxnSp>
          <p:nvCxnSpPr>
            <p:cNvPr id="74" name="Straight Arrow Connector 73"/>
            <p:cNvCxnSpPr>
              <a:cxnSpLocks noChangeShapeType="1"/>
            </p:cNvCxnSpPr>
            <p:nvPr/>
          </p:nvCxnSpPr>
          <p:spPr bwMode="auto">
            <a:xfrm>
              <a:off x="4143375" y="5451475"/>
              <a:ext cx="360363" cy="603250"/>
            </a:xfrm>
            <a:prstGeom prst="straightConnector1">
              <a:avLst/>
            </a:prstGeom>
            <a:noFill/>
            <a:ln w="38100">
              <a:solidFill>
                <a:schemeClr val="accent2"/>
              </a:solidFill>
              <a:round/>
              <a:headEnd/>
              <a:tailEnd type="arrow" w="med" len="med"/>
            </a:ln>
            <a:effectLst>
              <a:outerShdw blurRad="40000" dist="23000" dir="5400000" rotWithShape="0">
                <a:srgbClr val="808080">
                  <a:alpha val="34999"/>
                </a:srgbClr>
              </a:outerShdw>
            </a:effectLst>
            <a:extLst>
              <a:ext uri="{909E8E84-426E-40DD-AFC4-6F175D3DCCD1}">
                <a14:hiddenFill xmlns:a14="http://schemas.microsoft.com/office/drawing/2010/main">
                  <a:noFill/>
                </a14:hiddenFill>
              </a:ext>
            </a:extLst>
          </p:spPr>
        </p:cxnSp>
        <p:sp>
          <p:nvSpPr>
            <p:cNvPr id="3096" name="TextBox 76"/>
            <p:cNvSpPr txBox="1">
              <a:spLocks noChangeArrowheads="1"/>
            </p:cNvSpPr>
            <p:nvPr/>
          </p:nvSpPr>
          <p:spPr bwMode="auto">
            <a:xfrm>
              <a:off x="1225550" y="4429125"/>
              <a:ext cx="12382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9pPr>
            </a:lstStyle>
            <a:p>
              <a:pPr eaLnBrk="1" hangingPunct="1">
                <a:spcBef>
                  <a:spcPct val="0"/>
                </a:spcBef>
                <a:buFontTx/>
                <a:buNone/>
              </a:pPr>
              <a:r>
                <a:rPr lang="en-US" altLang="en-US" sz="1800"/>
                <a:t>RP – 200 m</a:t>
              </a:r>
              <a:endParaRPr lang="en-GB" altLang="en-US" sz="1800"/>
            </a:p>
          </p:txBody>
        </p:sp>
        <p:pic>
          <p:nvPicPr>
            <p:cNvPr id="309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89713" y="5148263"/>
              <a:ext cx="165100"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4" name="Rectangle 103"/>
            <p:cNvSpPr/>
            <p:nvPr/>
          </p:nvSpPr>
          <p:spPr>
            <a:xfrm>
              <a:off x="7989888" y="5135563"/>
              <a:ext cx="144462" cy="7286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05" name="Rectangle 104"/>
            <p:cNvSpPr/>
            <p:nvPr/>
          </p:nvSpPr>
          <p:spPr>
            <a:xfrm>
              <a:off x="1058863" y="5121275"/>
              <a:ext cx="142875" cy="7302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pic>
          <p:nvPicPr>
            <p:cNvPr id="310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62250" y="5095875"/>
              <a:ext cx="165100"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0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52588" y="5108575"/>
              <a:ext cx="165100"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8" name="Rectangle 107"/>
            <p:cNvSpPr/>
            <p:nvPr/>
          </p:nvSpPr>
          <p:spPr>
            <a:xfrm>
              <a:off x="1328738" y="5135563"/>
              <a:ext cx="144462" cy="7286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3104" name="TextBox 50"/>
            <p:cNvSpPr txBox="1">
              <a:spLocks noChangeArrowheads="1"/>
            </p:cNvSpPr>
            <p:nvPr/>
          </p:nvSpPr>
          <p:spPr bwMode="auto">
            <a:xfrm>
              <a:off x="7800975" y="5965825"/>
              <a:ext cx="8572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9pPr>
            </a:lstStyle>
            <a:p>
              <a:pPr eaLnBrk="1" hangingPunct="1">
                <a:spcBef>
                  <a:spcPct val="0"/>
                </a:spcBef>
                <a:buFontTx/>
                <a:buNone/>
              </a:pPr>
              <a:r>
                <a:rPr lang="en-US" altLang="en-US" sz="1800">
                  <a:solidFill>
                    <a:srgbClr val="008000"/>
                  </a:solidFill>
                  <a:latin typeface="Times New Roman" pitchFamily="18" charset="0"/>
                  <a:cs typeface="Times New Roman" pitchFamily="18" charset="0"/>
                </a:rPr>
                <a:t>Timing</a:t>
              </a:r>
            </a:p>
          </p:txBody>
        </p:sp>
        <p:sp>
          <p:nvSpPr>
            <p:cNvPr id="3105" name="TextBox 109"/>
            <p:cNvSpPr txBox="1">
              <a:spLocks noChangeArrowheads="1"/>
            </p:cNvSpPr>
            <p:nvPr/>
          </p:nvSpPr>
          <p:spPr bwMode="auto">
            <a:xfrm>
              <a:off x="774700" y="5965825"/>
              <a:ext cx="8556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9pPr>
            </a:lstStyle>
            <a:p>
              <a:pPr eaLnBrk="1" hangingPunct="1">
                <a:spcBef>
                  <a:spcPct val="0"/>
                </a:spcBef>
                <a:buFontTx/>
                <a:buNone/>
              </a:pPr>
              <a:r>
                <a:rPr lang="en-US" altLang="en-US" sz="1800">
                  <a:solidFill>
                    <a:srgbClr val="008000"/>
                  </a:solidFill>
                  <a:latin typeface="Times New Roman" pitchFamily="18" charset="0"/>
                  <a:cs typeface="Times New Roman" pitchFamily="18" charset="0"/>
                </a:rPr>
                <a:t>Timing</a:t>
              </a:r>
            </a:p>
          </p:txBody>
        </p:sp>
        <p:sp>
          <p:nvSpPr>
            <p:cNvPr id="3106" name="TextBox 51"/>
            <p:cNvSpPr txBox="1">
              <a:spLocks noChangeArrowheads="1"/>
            </p:cNvSpPr>
            <p:nvPr/>
          </p:nvSpPr>
          <p:spPr bwMode="auto">
            <a:xfrm>
              <a:off x="6746875" y="5965825"/>
              <a:ext cx="10096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9pPr>
            </a:lstStyle>
            <a:p>
              <a:pPr eaLnBrk="1" hangingPunct="1">
                <a:spcBef>
                  <a:spcPct val="0"/>
                </a:spcBef>
                <a:buFontTx/>
                <a:buNone/>
              </a:pPr>
              <a:r>
                <a:rPr lang="en-US" altLang="en-US" sz="1800">
                  <a:solidFill>
                    <a:srgbClr val="0000FF"/>
                  </a:solidFill>
                  <a:latin typeface="Times New Roman" pitchFamily="18" charset="0"/>
                  <a:cs typeface="Times New Roman" pitchFamily="18" charset="0"/>
                </a:rPr>
                <a:t>Tracking</a:t>
              </a:r>
            </a:p>
          </p:txBody>
        </p:sp>
        <p:sp>
          <p:nvSpPr>
            <p:cNvPr id="3107" name="TextBox 111"/>
            <p:cNvSpPr txBox="1">
              <a:spLocks noChangeArrowheads="1"/>
            </p:cNvSpPr>
            <p:nvPr/>
          </p:nvSpPr>
          <p:spPr bwMode="auto">
            <a:xfrm>
              <a:off x="1765300" y="5983288"/>
              <a:ext cx="10096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9pPr>
            </a:lstStyle>
            <a:p>
              <a:pPr eaLnBrk="1" hangingPunct="1">
                <a:spcBef>
                  <a:spcPct val="0"/>
                </a:spcBef>
                <a:buFontTx/>
                <a:buNone/>
              </a:pPr>
              <a:r>
                <a:rPr lang="en-US" altLang="en-US" sz="1800">
                  <a:solidFill>
                    <a:srgbClr val="0000FF"/>
                  </a:solidFill>
                  <a:latin typeface="Times New Roman" pitchFamily="18" charset="0"/>
                  <a:cs typeface="Times New Roman" pitchFamily="18" charset="0"/>
                </a:rPr>
                <a:t>Tracking</a:t>
              </a:r>
            </a:p>
          </p:txBody>
        </p:sp>
      </p:grpSp>
      <p:pic>
        <p:nvPicPr>
          <p:cNvPr id="1126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55999" y="3770611"/>
            <a:ext cx="4038203" cy="3028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 name="TextBox 48"/>
          <p:cNvSpPr txBox="1">
            <a:spLocks noChangeArrowheads="1"/>
          </p:cNvSpPr>
          <p:nvPr/>
        </p:nvSpPr>
        <p:spPr bwMode="auto">
          <a:xfrm>
            <a:off x="685800" y="4648200"/>
            <a:ext cx="257175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9pPr>
          </a:lstStyle>
          <a:p>
            <a:pPr algn="l" eaLnBrk="1" hangingPunct="1">
              <a:spcBef>
                <a:spcPct val="0"/>
              </a:spcBef>
              <a:buFontTx/>
              <a:buNone/>
            </a:pPr>
            <a:r>
              <a:rPr lang="en-US" altLang="en-US" sz="1800" b="1" dirty="0" smtClean="0">
                <a:solidFill>
                  <a:schemeClr val="tx2"/>
                </a:solidFill>
                <a:latin typeface="Arial" panose="020B0604020202020204" pitchFamily="34" charset="0"/>
                <a:cs typeface="Arial" panose="020B0604020202020204" pitchFamily="34" charset="0"/>
              </a:rPr>
              <a:t>Tracking </a:t>
            </a:r>
            <a:r>
              <a:rPr lang="en-US" altLang="en-US" sz="1800" b="1" dirty="0">
                <a:solidFill>
                  <a:schemeClr val="tx2"/>
                </a:solidFill>
                <a:latin typeface="Arial" panose="020B0604020202020204" pitchFamily="34" charset="0"/>
                <a:cs typeface="Arial" panose="020B0604020202020204" pitchFamily="34" charset="0"/>
              </a:rPr>
              <a:t>and timing </a:t>
            </a:r>
            <a:endParaRPr lang="en-US" altLang="en-US" sz="1800" b="1" dirty="0" smtClean="0">
              <a:solidFill>
                <a:schemeClr val="tx2"/>
              </a:solidFill>
              <a:latin typeface="Arial" panose="020B0604020202020204" pitchFamily="34" charset="0"/>
              <a:cs typeface="Arial" panose="020B0604020202020204" pitchFamily="34" charset="0"/>
            </a:endParaRPr>
          </a:p>
          <a:p>
            <a:pPr algn="l" eaLnBrk="1" hangingPunct="1">
              <a:spcBef>
                <a:spcPct val="0"/>
              </a:spcBef>
              <a:buFontTx/>
              <a:buNone/>
            </a:pPr>
            <a:r>
              <a:rPr lang="en-US" altLang="en-US" sz="1800" b="1" dirty="0" smtClean="0">
                <a:solidFill>
                  <a:schemeClr val="tx2"/>
                </a:solidFill>
                <a:latin typeface="Arial" panose="020B0604020202020204" pitchFamily="34" charset="0"/>
                <a:cs typeface="Arial" panose="020B0604020202020204" pitchFamily="34" charset="0"/>
              </a:rPr>
              <a:t>detectors </a:t>
            </a:r>
            <a:r>
              <a:rPr lang="en-US" altLang="en-US" sz="1800" b="1" dirty="0">
                <a:solidFill>
                  <a:schemeClr val="tx2"/>
                </a:solidFill>
                <a:latin typeface="Arial" panose="020B0604020202020204" pitchFamily="34" charset="0"/>
                <a:cs typeface="Arial" panose="020B0604020202020204" pitchFamily="34" charset="0"/>
              </a:rPr>
              <a:t>positioned </a:t>
            </a:r>
            <a:endParaRPr lang="en-US" altLang="en-US" sz="1800" b="1" dirty="0" smtClean="0">
              <a:solidFill>
                <a:schemeClr val="tx2"/>
              </a:solidFill>
              <a:latin typeface="Arial" panose="020B0604020202020204" pitchFamily="34" charset="0"/>
              <a:cs typeface="Arial" panose="020B0604020202020204" pitchFamily="34" charset="0"/>
            </a:endParaRPr>
          </a:p>
          <a:p>
            <a:pPr algn="l" eaLnBrk="1" hangingPunct="1">
              <a:spcBef>
                <a:spcPct val="0"/>
              </a:spcBef>
              <a:buFontTx/>
              <a:buNone/>
            </a:pPr>
            <a:r>
              <a:rPr lang="en-US" altLang="en-US" sz="1800" b="1" dirty="0" smtClean="0">
                <a:solidFill>
                  <a:schemeClr val="tx2"/>
                </a:solidFill>
                <a:latin typeface="Arial" panose="020B0604020202020204" pitchFamily="34" charset="0"/>
                <a:cs typeface="Arial" panose="020B0604020202020204" pitchFamily="34" charset="0"/>
              </a:rPr>
              <a:t>inside Roman-pots.</a:t>
            </a:r>
          </a:p>
          <a:p>
            <a:pPr algn="l" eaLnBrk="1" hangingPunct="1">
              <a:spcBef>
                <a:spcPct val="0"/>
              </a:spcBef>
              <a:buFontTx/>
              <a:buNone/>
            </a:pPr>
            <a:endParaRPr lang="en-US" altLang="en-US" sz="1800" dirty="0">
              <a:solidFill>
                <a:schemeClr val="tx2"/>
              </a:solidFill>
              <a:latin typeface="Arial" panose="020B0604020202020204" pitchFamily="34" charset="0"/>
              <a:cs typeface="Arial" panose="020B0604020202020204" pitchFamily="34" charset="0"/>
            </a:endParaRPr>
          </a:p>
        </p:txBody>
      </p:sp>
      <p:pic>
        <p:nvPicPr>
          <p:cNvPr id="1126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15275" y="0"/>
            <a:ext cx="1212850" cy="877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389734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1055687" y="0"/>
            <a:ext cx="7064375" cy="666750"/>
          </a:xfrm>
        </p:spPr>
        <p:txBody>
          <a:bodyPr rtlCol="0">
            <a:noAutofit/>
          </a:bodyPr>
          <a:lstStyle/>
          <a:p>
            <a:pPr eaLnBrk="1" fontAlgn="auto" hangingPunct="1">
              <a:spcAft>
                <a:spcPts val="0"/>
              </a:spcAft>
              <a:defRPr/>
            </a:pPr>
            <a:r>
              <a:rPr lang="en-US" sz="2800" b="1" dirty="0" smtClean="0">
                <a:solidFill>
                  <a:schemeClr val="tx2"/>
                </a:solidFill>
                <a:latin typeface="Arial" panose="020B0604020202020204" pitchFamily="34" charset="0"/>
                <a:cs typeface="Arial" panose="020B0604020202020204" pitchFamily="34" charset="0"/>
              </a:rPr>
              <a:t>CT-PPS Basic Design: Timing </a:t>
            </a:r>
          </a:p>
        </p:txBody>
      </p:sp>
      <p:sp>
        <p:nvSpPr>
          <p:cNvPr id="5123" name="TextBox 4"/>
          <p:cNvSpPr txBox="1">
            <a:spLocks noChangeArrowheads="1"/>
          </p:cNvSpPr>
          <p:nvPr/>
        </p:nvSpPr>
        <p:spPr bwMode="auto">
          <a:xfrm>
            <a:off x="8943975" y="3030538"/>
            <a:ext cx="184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9pPr>
          </a:lstStyle>
          <a:p>
            <a:pPr eaLnBrk="1" hangingPunct="1">
              <a:spcBef>
                <a:spcPct val="0"/>
              </a:spcBef>
              <a:buFontTx/>
              <a:buNone/>
            </a:pPr>
            <a:endParaRPr lang="en-US" altLang="en-US" sz="1800"/>
          </a:p>
        </p:txBody>
      </p:sp>
      <p:sp>
        <p:nvSpPr>
          <p:cNvPr id="5124" name="Rectangle 3"/>
          <p:cNvSpPr>
            <a:spLocks noChangeArrowheads="1"/>
          </p:cNvSpPr>
          <p:nvPr/>
        </p:nvSpPr>
        <p:spPr bwMode="auto">
          <a:xfrm>
            <a:off x="514350" y="877887"/>
            <a:ext cx="8429625" cy="2769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171700" indent="-342900" eaLnBrk="0" hangingPunct="0">
              <a:defRPr>
                <a:solidFill>
                  <a:schemeClr val="tx1"/>
                </a:solidFill>
                <a:latin typeface="Calibri" pitchFamily="34" charset="0"/>
                <a:ea typeface="MS PGothic" pitchFamily="34" charset="-128"/>
              </a:defRPr>
            </a:lvl5pPr>
            <a:lvl6pPr marL="2628900" indent="-3429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3086100" indent="-3429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543300" indent="-3429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4000500" indent="-3429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l" eaLnBrk="1" hangingPunct="1"/>
            <a:r>
              <a:rPr lang="en-US" altLang="en-US" sz="2000" b="1" u="sng" dirty="0">
                <a:solidFill>
                  <a:schemeClr val="tx2"/>
                </a:solidFill>
                <a:latin typeface="Arial" panose="020B0604020202020204" pitchFamily="34" charset="0"/>
                <a:cs typeface="Arial" panose="020B0604020202020204" pitchFamily="34" charset="0"/>
                <a:sym typeface="Wingdings" pitchFamily="2" charset="2"/>
              </a:rPr>
              <a:t>Vertex z-by-timing: ~ 2 mm:</a:t>
            </a:r>
          </a:p>
          <a:p>
            <a:pPr algn="l" eaLnBrk="1" hangingPunct="1"/>
            <a:endParaRPr lang="en-US" altLang="en-US" dirty="0" smtClean="0">
              <a:solidFill>
                <a:schemeClr val="tx2"/>
              </a:solidFill>
              <a:latin typeface="+mn-lt"/>
              <a:cs typeface="Arial" panose="020B0604020202020204" pitchFamily="34" charset="0"/>
              <a:sym typeface="Wingdings" pitchFamily="2" charset="2"/>
            </a:endParaRPr>
          </a:p>
          <a:p>
            <a:pPr algn="l" eaLnBrk="1" hangingPunct="1"/>
            <a:r>
              <a:rPr lang="en-US" altLang="en-US" dirty="0" smtClean="0">
                <a:solidFill>
                  <a:schemeClr val="tx2"/>
                </a:solidFill>
                <a:latin typeface="+mn-lt"/>
                <a:cs typeface="Arial" panose="020B0604020202020204" pitchFamily="34" charset="0"/>
                <a:sym typeface="Wingdings" pitchFamily="2" charset="2"/>
              </a:rPr>
              <a:t>Time </a:t>
            </a:r>
            <a:r>
              <a:rPr lang="en-US" altLang="en-US" dirty="0">
                <a:solidFill>
                  <a:schemeClr val="tx2"/>
                </a:solidFill>
                <a:latin typeface="+mn-lt"/>
                <a:cs typeface="Arial" panose="020B0604020202020204" pitchFamily="34" charset="0"/>
                <a:sym typeface="Wingdings" pitchFamily="2" charset="2"/>
              </a:rPr>
              <a:t>resolution ~10 </a:t>
            </a:r>
            <a:r>
              <a:rPr lang="en-US" altLang="en-US" dirty="0" err="1">
                <a:solidFill>
                  <a:schemeClr val="tx2"/>
                </a:solidFill>
                <a:latin typeface="+mn-lt"/>
                <a:cs typeface="Arial" panose="020B0604020202020204" pitchFamily="34" charset="0"/>
                <a:sym typeface="Wingdings" pitchFamily="2" charset="2"/>
              </a:rPr>
              <a:t>ps</a:t>
            </a:r>
            <a:endParaRPr lang="en-US" altLang="en-US" dirty="0">
              <a:solidFill>
                <a:schemeClr val="tx2"/>
              </a:solidFill>
              <a:latin typeface="+mn-lt"/>
              <a:cs typeface="Arial" panose="020B0604020202020204" pitchFamily="34" charset="0"/>
              <a:sym typeface="Wingdings" pitchFamily="2" charset="2"/>
            </a:endParaRPr>
          </a:p>
          <a:p>
            <a:pPr algn="l" eaLnBrk="1" hangingPunct="1"/>
            <a:r>
              <a:rPr lang="en-US" altLang="en-US" dirty="0">
                <a:solidFill>
                  <a:schemeClr val="tx2"/>
                </a:solidFill>
                <a:latin typeface="+mn-lt"/>
                <a:cs typeface="Arial" panose="020B0604020202020204" pitchFamily="34" charset="0"/>
              </a:rPr>
              <a:t>Segmentation: 1 - 3 mm</a:t>
            </a:r>
          </a:p>
          <a:p>
            <a:pPr algn="l" eaLnBrk="1" hangingPunct="1"/>
            <a:r>
              <a:rPr lang="en-US" altLang="en-US" dirty="0">
                <a:solidFill>
                  <a:schemeClr val="tx2"/>
                </a:solidFill>
                <a:latin typeface="+mn-lt"/>
                <a:cs typeface="Arial" panose="020B0604020202020204" pitchFamily="34" charset="0"/>
              </a:rPr>
              <a:t>Edgeless, active to ~ 200 micron from edge</a:t>
            </a:r>
          </a:p>
          <a:p>
            <a:pPr algn="l" eaLnBrk="1" hangingPunct="1"/>
            <a:r>
              <a:rPr lang="en-US" altLang="en-US" dirty="0">
                <a:solidFill>
                  <a:schemeClr val="tx2"/>
                </a:solidFill>
                <a:latin typeface="+mn-lt"/>
                <a:cs typeface="Arial" panose="020B0604020202020204" pitchFamily="34" charset="0"/>
              </a:rPr>
              <a:t>Radiation hard:</a:t>
            </a:r>
          </a:p>
          <a:p>
            <a:pPr algn="l" eaLnBrk="1" hangingPunct="1"/>
            <a:r>
              <a:rPr lang="en-US" altLang="en-US" dirty="0">
                <a:solidFill>
                  <a:schemeClr val="tx2"/>
                </a:solidFill>
                <a:latin typeface="+mn-lt"/>
              </a:rPr>
              <a:t>Lifetime &gt; ~ 1 year at LHC at </a:t>
            </a:r>
            <a:r>
              <a:rPr lang="en-US" altLang="en-US" dirty="0" smtClean="0">
                <a:solidFill>
                  <a:schemeClr val="tx2"/>
                </a:solidFill>
                <a:latin typeface="+mn-lt"/>
              </a:rPr>
              <a:t>10</a:t>
            </a:r>
            <a:r>
              <a:rPr lang="en-US" altLang="en-US" baseline="30000" dirty="0">
                <a:solidFill>
                  <a:schemeClr val="tx2"/>
                </a:solidFill>
                <a:latin typeface="+mn-lt"/>
              </a:rPr>
              <a:t>34 </a:t>
            </a:r>
            <a:r>
              <a:rPr lang="en-US" altLang="en-US" dirty="0" smtClean="0">
                <a:solidFill>
                  <a:schemeClr val="tx2"/>
                </a:solidFill>
                <a:latin typeface="+mn-lt"/>
              </a:rPr>
              <a:t>(~5*10</a:t>
            </a:r>
            <a:r>
              <a:rPr lang="en-US" altLang="en-US" baseline="30000" dirty="0" smtClean="0">
                <a:solidFill>
                  <a:schemeClr val="tx2"/>
                </a:solidFill>
                <a:latin typeface="+mn-lt"/>
              </a:rPr>
              <a:t>15</a:t>
            </a:r>
            <a:r>
              <a:rPr lang="en-US" altLang="en-US" dirty="0" smtClean="0">
                <a:solidFill>
                  <a:schemeClr val="tx2"/>
                </a:solidFill>
                <a:latin typeface="+mn-lt"/>
              </a:rPr>
              <a:t> p/cm</a:t>
            </a:r>
            <a:r>
              <a:rPr lang="en-US" altLang="en-US" baseline="30000" dirty="0" smtClean="0">
                <a:solidFill>
                  <a:schemeClr val="tx2"/>
                </a:solidFill>
                <a:latin typeface="+mn-lt"/>
              </a:rPr>
              <a:t>2</a:t>
            </a:r>
            <a:r>
              <a:rPr lang="en-US" altLang="en-US" dirty="0" smtClean="0">
                <a:solidFill>
                  <a:schemeClr val="tx2"/>
                </a:solidFill>
                <a:latin typeface="+mn-lt"/>
              </a:rPr>
              <a:t>)</a:t>
            </a:r>
            <a:endParaRPr lang="en-US" altLang="en-US" dirty="0">
              <a:solidFill>
                <a:schemeClr val="tx2"/>
              </a:solidFill>
              <a:latin typeface="+mn-lt"/>
            </a:endParaRPr>
          </a:p>
          <a:p>
            <a:pPr algn="l" eaLnBrk="1" hangingPunct="1"/>
            <a:r>
              <a:rPr lang="en-US" altLang="en-US" dirty="0">
                <a:solidFill>
                  <a:schemeClr val="tx2"/>
                </a:solidFill>
                <a:latin typeface="+mn-lt"/>
              </a:rPr>
              <a:t>Rate: 25 ns </a:t>
            </a:r>
            <a:r>
              <a:rPr lang="en-US" altLang="en-US" dirty="0" smtClean="0">
                <a:solidFill>
                  <a:schemeClr val="tx2"/>
                </a:solidFill>
                <a:latin typeface="+mn-lt"/>
              </a:rPr>
              <a:t>sensitivity</a:t>
            </a:r>
          </a:p>
          <a:p>
            <a:pPr lvl="4" algn="l" eaLnBrk="1" hangingPunct="1">
              <a:buFont typeface="Wingdings" pitchFamily="2" charset="2"/>
              <a:buChar char="è"/>
            </a:pPr>
            <a:r>
              <a:rPr lang="en-US" altLang="en-US" sz="2400" dirty="0" smtClean="0">
                <a:solidFill>
                  <a:srgbClr val="FF0000"/>
                </a:solidFill>
                <a:latin typeface="+mn-lt"/>
              </a:rPr>
              <a:t>Current solution: quartz bars</a:t>
            </a:r>
            <a:endParaRPr lang="en-US" altLang="en-US" sz="2400" dirty="0">
              <a:solidFill>
                <a:srgbClr val="FF0000"/>
              </a:solidFill>
              <a:latin typeface="+mn-lt"/>
            </a:endParaRPr>
          </a:p>
        </p:txBody>
      </p:sp>
      <p:pic>
        <p:nvPicPr>
          <p:cNvPr id="5125"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681788" y="914400"/>
            <a:ext cx="2354262" cy="2322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514350" y="3917950"/>
            <a:ext cx="5886450" cy="2616101"/>
          </a:xfrm>
          <a:prstGeom prst="rect">
            <a:avLst/>
          </a:prstGeom>
        </p:spPr>
        <p:txBody>
          <a:bodyPr wrap="square">
            <a:spAutoFit/>
          </a:bodyPr>
          <a:lstStyle/>
          <a:p>
            <a:pPr marL="2171700" lvl="4" indent="-342900" algn="l">
              <a:buFont typeface="Wingdings" charset="0"/>
              <a:buChar char="è"/>
              <a:defRPr/>
            </a:pPr>
            <a:r>
              <a:rPr lang="en-US" sz="2400" dirty="0" smtClean="0">
                <a:solidFill>
                  <a:srgbClr val="FF0000"/>
                </a:solidFill>
                <a:latin typeface="+mn-lt"/>
                <a:ea typeface="ＭＳ Ｐゴシック" charset="0"/>
                <a:cs typeface="Arial" panose="020B0604020202020204" pitchFamily="34" charset="0"/>
              </a:rPr>
              <a:t>Upgrade </a:t>
            </a:r>
            <a:r>
              <a:rPr lang="en-US" sz="2400" dirty="0">
                <a:solidFill>
                  <a:srgbClr val="FF0000"/>
                </a:solidFill>
                <a:latin typeface="+mn-lt"/>
                <a:ea typeface="ＭＳ Ｐゴシック" charset="0"/>
                <a:cs typeface="Arial" panose="020B0604020202020204" pitchFamily="34" charset="0"/>
              </a:rPr>
              <a:t>solution: </a:t>
            </a:r>
            <a:r>
              <a:rPr lang="en-US" sz="2400" dirty="0" smtClean="0">
                <a:solidFill>
                  <a:srgbClr val="FF0000"/>
                </a:solidFill>
                <a:latin typeface="+mn-lt"/>
                <a:ea typeface="ＭＳ Ｐゴシック" charset="0"/>
                <a:cs typeface="Arial" panose="020B0604020202020204" pitchFamily="34" charset="0"/>
              </a:rPr>
              <a:t>UFSD</a:t>
            </a:r>
            <a:endParaRPr lang="en-US" sz="2400" dirty="0">
              <a:solidFill>
                <a:srgbClr val="FF0000"/>
              </a:solidFill>
              <a:latin typeface="+mn-lt"/>
              <a:ea typeface="ＭＳ Ｐゴシック" charset="0"/>
              <a:cs typeface="Arial" panose="020B0604020202020204" pitchFamily="34" charset="0"/>
            </a:endParaRPr>
          </a:p>
          <a:p>
            <a:pPr algn="l">
              <a:defRPr/>
            </a:pPr>
            <a:r>
              <a:rPr lang="en-US" dirty="0">
                <a:solidFill>
                  <a:schemeClr val="tx2"/>
                </a:solidFill>
                <a:latin typeface="Arial" panose="020B0604020202020204" pitchFamily="34" charset="0"/>
                <a:ea typeface="ＭＳ Ｐゴシック" charset="0"/>
                <a:cs typeface="Arial" panose="020B0604020202020204" pitchFamily="34" charset="0"/>
              </a:rPr>
              <a:t>S</a:t>
            </a:r>
            <a:r>
              <a:rPr lang="en-US" dirty="0" smtClean="0">
                <a:solidFill>
                  <a:schemeClr val="tx2"/>
                </a:solidFill>
                <a:latin typeface="Arial" panose="020B0604020202020204" pitchFamily="34" charset="0"/>
                <a:ea typeface="ＭＳ Ｐゴシック" charset="0"/>
                <a:cs typeface="Arial" panose="020B0604020202020204" pitchFamily="34" charset="0"/>
              </a:rPr>
              <a:t>egmented LGAD, </a:t>
            </a:r>
          </a:p>
          <a:p>
            <a:pPr algn="l">
              <a:defRPr/>
            </a:pPr>
            <a:r>
              <a:rPr lang="en-US" dirty="0">
                <a:solidFill>
                  <a:schemeClr val="tx2"/>
                </a:solidFill>
                <a:latin typeface="Arial" panose="020B0604020202020204" pitchFamily="34" charset="0"/>
                <a:ea typeface="ＭＳ Ｐゴシック" charset="0"/>
                <a:cs typeface="Arial" panose="020B0604020202020204" pitchFamily="34" charset="0"/>
              </a:rPr>
              <a:t>w</a:t>
            </a:r>
            <a:r>
              <a:rPr lang="en-US" dirty="0" smtClean="0">
                <a:solidFill>
                  <a:schemeClr val="tx2"/>
                </a:solidFill>
                <a:latin typeface="Arial" panose="020B0604020202020204" pitchFamily="34" charset="0"/>
                <a:ea typeface="ＭＳ Ｐゴシック" charset="0"/>
                <a:cs typeface="Arial" panose="020B0604020202020204" pitchFamily="34" charset="0"/>
              </a:rPr>
              <a:t>ith pad/pixel size</a:t>
            </a:r>
          </a:p>
          <a:p>
            <a:pPr algn="l">
              <a:defRPr/>
            </a:pPr>
            <a:r>
              <a:rPr lang="en-US" dirty="0" smtClean="0">
                <a:solidFill>
                  <a:schemeClr val="tx2"/>
                </a:solidFill>
                <a:latin typeface="Arial" panose="020B0604020202020204" pitchFamily="34" charset="0"/>
                <a:ea typeface="ＭＳ Ｐゴシック" charset="0"/>
                <a:cs typeface="Arial" panose="020B0604020202020204" pitchFamily="34" charset="0"/>
              </a:rPr>
              <a:t>varying with distance</a:t>
            </a:r>
          </a:p>
          <a:p>
            <a:pPr algn="l">
              <a:defRPr/>
            </a:pPr>
            <a:r>
              <a:rPr lang="en-US" dirty="0">
                <a:solidFill>
                  <a:schemeClr val="tx2"/>
                </a:solidFill>
                <a:latin typeface="Arial" panose="020B0604020202020204" pitchFamily="34" charset="0"/>
                <a:ea typeface="ＭＳ Ｐゴシック" charset="0"/>
                <a:cs typeface="Arial" panose="020B0604020202020204" pitchFamily="34" charset="0"/>
              </a:rPr>
              <a:t>f</a:t>
            </a:r>
            <a:r>
              <a:rPr lang="en-US" dirty="0" smtClean="0">
                <a:solidFill>
                  <a:schemeClr val="tx2"/>
                </a:solidFill>
                <a:latin typeface="Arial" panose="020B0604020202020204" pitchFamily="34" charset="0"/>
                <a:ea typeface="ＭＳ Ｐゴシック" charset="0"/>
                <a:cs typeface="Arial" panose="020B0604020202020204" pitchFamily="34" charset="0"/>
              </a:rPr>
              <a:t>rom the beam</a:t>
            </a:r>
            <a:r>
              <a:rPr lang="en-US" sz="2000" dirty="0" smtClean="0">
                <a:solidFill>
                  <a:schemeClr val="tx2"/>
                </a:solidFill>
                <a:latin typeface="Arial" panose="020B0604020202020204" pitchFamily="34" charset="0"/>
                <a:ea typeface="ＭＳ Ｐゴシック" charset="0"/>
                <a:cs typeface="Arial" panose="020B0604020202020204" pitchFamily="34" charset="0"/>
              </a:rPr>
              <a:t>. </a:t>
            </a:r>
          </a:p>
          <a:p>
            <a:pPr algn="l">
              <a:defRPr/>
            </a:pPr>
            <a:endParaRPr lang="en-US" sz="2000" dirty="0" smtClean="0">
              <a:solidFill>
                <a:schemeClr val="tx2"/>
              </a:solidFill>
              <a:latin typeface="Arial" panose="020B0604020202020204" pitchFamily="34" charset="0"/>
              <a:ea typeface="ＭＳ Ｐゴシック" charset="0"/>
              <a:cs typeface="Arial" panose="020B0604020202020204" pitchFamily="34" charset="0"/>
            </a:endParaRPr>
          </a:p>
          <a:p>
            <a:pPr algn="l">
              <a:defRPr/>
            </a:pPr>
            <a:r>
              <a:rPr lang="en-US" sz="2000" dirty="0" smtClean="0">
                <a:solidFill>
                  <a:schemeClr val="tx2"/>
                </a:solidFill>
                <a:latin typeface="Arial" panose="020B0604020202020204" pitchFamily="34" charset="0"/>
                <a:ea typeface="ＭＳ Ｐゴシック" charset="0"/>
                <a:cs typeface="Arial" panose="020B0604020202020204" pitchFamily="34" charset="0"/>
              </a:rPr>
              <a:t>LGAD and readout </a:t>
            </a:r>
          </a:p>
          <a:p>
            <a:pPr algn="l">
              <a:defRPr/>
            </a:pPr>
            <a:r>
              <a:rPr lang="en-US" sz="2000" dirty="0">
                <a:solidFill>
                  <a:schemeClr val="tx2"/>
                </a:solidFill>
                <a:latin typeface="Arial" panose="020B0604020202020204" pitchFamily="34" charset="0"/>
                <a:ea typeface="ＭＳ Ｐゴシック" charset="0"/>
                <a:cs typeface="Arial" panose="020B0604020202020204" pitchFamily="34" charset="0"/>
              </a:rPr>
              <a:t>r</a:t>
            </a:r>
            <a:r>
              <a:rPr lang="en-US" sz="2000" dirty="0" smtClean="0">
                <a:solidFill>
                  <a:schemeClr val="tx2"/>
                </a:solidFill>
                <a:latin typeface="Arial" panose="020B0604020202020204" pitchFamily="34" charset="0"/>
                <a:ea typeface="ＭＳ Ｐゴシック" charset="0"/>
                <a:cs typeface="Arial" panose="020B0604020202020204" pitchFamily="34" charset="0"/>
              </a:rPr>
              <a:t>eady for beam test.</a:t>
            </a:r>
            <a:endParaRPr lang="en-US" sz="2000" dirty="0">
              <a:solidFill>
                <a:schemeClr val="tx2"/>
              </a:solidFill>
              <a:latin typeface="Arial" panose="020B0604020202020204" pitchFamily="34" charset="0"/>
              <a:ea typeface="ＭＳ Ｐゴシック" charset="0"/>
              <a:cs typeface="Arial" panose="020B0604020202020204" pitchFamily="34" charset="0"/>
            </a:endParaRPr>
          </a:p>
        </p:txBody>
      </p:sp>
      <p:pic>
        <p:nvPicPr>
          <p:cNvPr id="5127" name="Picture 7" descr="LGAD_slimEdge.tiff"/>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04075" y="4216400"/>
            <a:ext cx="1831975" cy="183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8" name="Picture 4"/>
          <p:cNvPicPr>
            <a:picLocks noChangeAspect="1"/>
          </p:cNvPicPr>
          <p:nvPr/>
        </p:nvPicPr>
        <p:blipFill>
          <a:blip r:embed="rId4" cstate="print">
            <a:extLst>
              <a:ext uri="{28A0092B-C50C-407E-A947-70E740481C1C}">
                <a14:useLocalDpi xmlns:a14="http://schemas.microsoft.com/office/drawing/2010/main" val="0"/>
              </a:ext>
            </a:extLst>
          </a:blip>
          <a:srcRect l="15987" t="20398" r="13451" b="9508"/>
          <a:stretch>
            <a:fillRect/>
          </a:stretch>
        </p:blipFill>
        <p:spPr bwMode="auto">
          <a:xfrm>
            <a:off x="3078163" y="4430713"/>
            <a:ext cx="4029075" cy="2251075"/>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pic>
      <p:cxnSp>
        <p:nvCxnSpPr>
          <p:cNvPr id="9" name="Straight Arrow Connector 8"/>
          <p:cNvCxnSpPr/>
          <p:nvPr/>
        </p:nvCxnSpPr>
        <p:spPr>
          <a:xfrm flipH="1">
            <a:off x="5191125" y="4427538"/>
            <a:ext cx="2022475" cy="503237"/>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13" name="Straight Arrow Connector 12"/>
          <p:cNvCxnSpPr/>
          <p:nvPr/>
        </p:nvCxnSpPr>
        <p:spPr>
          <a:xfrm flipH="1" flipV="1">
            <a:off x="5191125" y="5191125"/>
            <a:ext cx="2022475" cy="865188"/>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pic>
        <p:nvPicPr>
          <p:cNvPr id="1229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15275" y="0"/>
            <a:ext cx="1212850" cy="877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ooter Placeholder 3"/>
          <p:cNvSpPr>
            <a:spLocks noGrp="1"/>
          </p:cNvSpPr>
          <p:nvPr>
            <p:ph type="ftr" sz="quarter" idx="14"/>
          </p:nvPr>
        </p:nvSpPr>
        <p:spPr/>
        <p:txBody>
          <a:bodyPr/>
          <a:lstStyle/>
          <a:p>
            <a:r>
              <a:rPr lang="en-US" dirty="0" smtClean="0">
                <a:solidFill>
                  <a:prstClr val="white">
                    <a:lumMod val="50000"/>
                  </a:prstClr>
                </a:solidFill>
              </a:rPr>
              <a:t>Hartmut F.-W. Sadrozinski, Ultra-Fast Silicon Detectors. CPAD</a:t>
            </a:r>
            <a:endParaRPr lang="en-US" dirty="0">
              <a:solidFill>
                <a:prstClr val="white">
                  <a:lumMod val="50000"/>
                </a:prstClr>
              </a:solidFill>
            </a:endParaRPr>
          </a:p>
        </p:txBody>
      </p:sp>
      <p:sp>
        <p:nvSpPr>
          <p:cNvPr id="5" name="Slide Number Placeholder 4"/>
          <p:cNvSpPr>
            <a:spLocks noGrp="1"/>
          </p:cNvSpPr>
          <p:nvPr>
            <p:ph type="sldNum" sz="quarter" idx="12"/>
          </p:nvPr>
        </p:nvSpPr>
        <p:spPr/>
        <p:txBody>
          <a:bodyPr/>
          <a:lstStyle/>
          <a:p>
            <a:pPr algn="l"/>
            <a:fld id="{D42BACD5-DBBC-4041-9454-70A8D25A0F7B}" type="slidenum">
              <a:rPr lang="en-US" smtClean="0">
                <a:solidFill>
                  <a:srgbClr val="4F81BD"/>
                </a:solidFill>
              </a:rPr>
              <a:pPr algn="l"/>
              <a:t>6</a:t>
            </a:fld>
            <a:endParaRPr lang="en-US" dirty="0">
              <a:solidFill>
                <a:srgbClr val="4F81BD"/>
              </a:solidFill>
            </a:endParaRPr>
          </a:p>
        </p:txBody>
      </p:sp>
    </p:spTree>
    <p:extLst>
      <p:ext uri="{BB962C8B-B14F-4D97-AF65-F5344CB8AC3E}">
        <p14:creationId xmlns:p14="http://schemas.microsoft.com/office/powerpoint/2010/main" val="589660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lgn="l"/>
            <a:fld id="{D42BACD5-DBBC-4041-9454-70A8D25A0F7B}" type="slidenum">
              <a:rPr lang="en-US" smtClean="0">
                <a:solidFill>
                  <a:srgbClr val="4F81BD"/>
                </a:solidFill>
              </a:rPr>
              <a:pPr algn="l"/>
              <a:t>7</a:t>
            </a:fld>
            <a:endParaRPr lang="en-US" dirty="0">
              <a:solidFill>
                <a:srgbClr val="4F81BD"/>
              </a:solidFill>
            </a:endParaRPr>
          </a:p>
        </p:txBody>
      </p:sp>
      <p:sp>
        <p:nvSpPr>
          <p:cNvPr id="3" name="Footer Placeholder 2"/>
          <p:cNvSpPr>
            <a:spLocks noGrp="1"/>
          </p:cNvSpPr>
          <p:nvPr>
            <p:ph type="ftr" sz="quarter" idx="14"/>
          </p:nvPr>
        </p:nvSpPr>
        <p:spPr/>
        <p:txBody>
          <a:bodyPr/>
          <a:lstStyle/>
          <a:p>
            <a:r>
              <a:rPr lang="en-US" smtClean="0"/>
              <a:t>Hartmut F.-W. Sadrozinski, Ultra-Fast Silicon Detectors. CPAD</a:t>
            </a:r>
            <a:endParaRPr lang="en-US" dirty="0"/>
          </a:p>
        </p:txBody>
      </p:sp>
      <p:sp>
        <p:nvSpPr>
          <p:cNvPr id="6" name="Text Placeholder 5"/>
          <p:cNvSpPr>
            <a:spLocks noGrp="1"/>
          </p:cNvSpPr>
          <p:nvPr>
            <p:ph type="body" sz="quarter" idx="15"/>
          </p:nvPr>
        </p:nvSpPr>
        <p:spPr>
          <a:xfrm>
            <a:off x="283183" y="0"/>
            <a:ext cx="8860817" cy="641762"/>
          </a:xfrm>
        </p:spPr>
        <p:txBody>
          <a:bodyPr>
            <a:normAutofit/>
          </a:bodyPr>
          <a:lstStyle/>
          <a:p>
            <a:r>
              <a:rPr lang="en-US" sz="2800" b="1" dirty="0" smtClean="0">
                <a:solidFill>
                  <a:schemeClr val="tx2"/>
                </a:solidFill>
              </a:rPr>
              <a:t>Low-Gain Avalanche Detectors (LGAD</a:t>
            </a:r>
            <a:r>
              <a:rPr lang="en-US" sz="2800" dirty="0" smtClean="0">
                <a:solidFill>
                  <a:schemeClr val="tx2"/>
                </a:solidFill>
              </a:rPr>
              <a:t>)</a:t>
            </a:r>
            <a:endParaRPr lang="en-US" sz="2800" b="1" dirty="0">
              <a:solidFill>
                <a:schemeClr val="tx2"/>
              </a:solidFill>
              <a:latin typeface="Arial" panose="020B0604020202020204" pitchFamily="34" charset="0"/>
              <a:cs typeface="Arial" panose="020B0604020202020204" pitchFamily="34" charset="0"/>
            </a:endParaRPr>
          </a:p>
        </p:txBody>
      </p:sp>
      <p:sp>
        <p:nvSpPr>
          <p:cNvPr id="31" name="Rectangle 30"/>
          <p:cNvSpPr/>
          <p:nvPr/>
        </p:nvSpPr>
        <p:spPr>
          <a:xfrm>
            <a:off x="349326" y="685800"/>
            <a:ext cx="8794673" cy="1200329"/>
          </a:xfrm>
          <a:prstGeom prst="rect">
            <a:avLst/>
          </a:prstGeom>
        </p:spPr>
        <p:txBody>
          <a:bodyPr wrap="square">
            <a:spAutoFit/>
          </a:bodyPr>
          <a:lstStyle/>
          <a:p>
            <a:pPr algn="l" fontAlgn="auto">
              <a:spcBef>
                <a:spcPts val="0"/>
              </a:spcBef>
              <a:spcAft>
                <a:spcPts val="0"/>
              </a:spcAft>
            </a:pPr>
            <a:r>
              <a:rPr kumimoji="0" lang="it-IT" dirty="0" smtClean="0">
                <a:solidFill>
                  <a:schemeClr val="tx2"/>
                </a:solidFill>
                <a:latin typeface="Arial"/>
                <a:ea typeface="ＭＳ Ｐゴシック"/>
              </a:rPr>
              <a:t>Low-Gain Avalanche Detectors (LGAD) are based on the principle of SiPM or APD, but with moderate internal </a:t>
            </a:r>
            <a:r>
              <a:rPr lang="it-IT" dirty="0" smtClean="0">
                <a:solidFill>
                  <a:schemeClr val="tx2"/>
                </a:solidFill>
                <a:latin typeface="Arial"/>
                <a:ea typeface="ＭＳ Ｐゴシック"/>
              </a:rPr>
              <a:t>gain (10 – 20) and analog response. </a:t>
            </a:r>
          </a:p>
          <a:p>
            <a:pPr algn="l" fontAlgn="auto">
              <a:spcBef>
                <a:spcPts val="0"/>
              </a:spcBef>
              <a:spcAft>
                <a:spcPts val="0"/>
              </a:spcAft>
            </a:pPr>
            <a:r>
              <a:rPr lang="it-IT" dirty="0" smtClean="0">
                <a:solidFill>
                  <a:schemeClr val="tx2"/>
                </a:solidFill>
                <a:latin typeface="Arial"/>
                <a:ea typeface="ＭＳ Ｐゴシック"/>
              </a:rPr>
              <a:t>Adding a thin p-layer to a n-on-p silicon sensor to increase the E-field and deep n-implants at the edges generate </a:t>
            </a:r>
            <a:r>
              <a:rPr lang="it-IT" b="1" dirty="0" smtClean="0">
                <a:solidFill>
                  <a:schemeClr val="tx2"/>
                </a:solidFill>
                <a:latin typeface="Arial"/>
                <a:ea typeface="ＭＳ Ｐゴシック"/>
              </a:rPr>
              <a:t>moderate</a:t>
            </a:r>
            <a:r>
              <a:rPr lang="it-IT" dirty="0" smtClean="0">
                <a:solidFill>
                  <a:schemeClr val="tx2"/>
                </a:solidFill>
                <a:latin typeface="Arial"/>
                <a:ea typeface="ＭＳ Ｐゴシック"/>
              </a:rPr>
              <a:t> charge multiplication without breakdown.</a:t>
            </a:r>
            <a:endParaRPr lang="it-IT" dirty="0">
              <a:solidFill>
                <a:schemeClr val="tx2"/>
              </a:solidFill>
              <a:latin typeface="Arial"/>
              <a:ea typeface="ＭＳ Ｐゴシック"/>
            </a:endParaRPr>
          </a:p>
        </p:txBody>
      </p:sp>
      <p:pic>
        <p:nvPicPr>
          <p:cNvPr id="3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4127" y="2205797"/>
            <a:ext cx="4298873" cy="19090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1874718"/>
            <a:ext cx="3167989" cy="28496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3127324" y="6562109"/>
            <a:ext cx="4572000" cy="276999"/>
          </a:xfrm>
          <a:prstGeom prst="rect">
            <a:avLst/>
          </a:prstGeom>
        </p:spPr>
        <p:txBody>
          <a:bodyPr>
            <a:spAutoFit/>
          </a:bodyPr>
          <a:lstStyle/>
          <a:p>
            <a:r>
              <a:rPr lang="en-US" sz="1200" dirty="0"/>
              <a:t>G. Pellegrini, et al., </a:t>
            </a:r>
            <a:r>
              <a:rPr lang="en-US" sz="1200" dirty="0" err="1" smtClean="0"/>
              <a:t>Nucl</a:t>
            </a:r>
            <a:r>
              <a:rPr lang="en-US" sz="1200" dirty="0"/>
              <a:t>. </a:t>
            </a:r>
            <a:r>
              <a:rPr lang="en-US" sz="1200" dirty="0" err="1"/>
              <a:t>Instrum</a:t>
            </a:r>
            <a:r>
              <a:rPr lang="en-US" sz="1200" dirty="0"/>
              <a:t>. Meth. A765 (2014) 12.</a:t>
            </a:r>
          </a:p>
        </p:txBody>
      </p:sp>
      <p:sp>
        <p:nvSpPr>
          <p:cNvPr id="13" name="Rectangle 12"/>
          <p:cNvSpPr/>
          <p:nvPr/>
        </p:nvSpPr>
        <p:spPr>
          <a:xfrm>
            <a:off x="349327" y="4798874"/>
            <a:ext cx="8794673" cy="1477328"/>
          </a:xfrm>
          <a:prstGeom prst="rect">
            <a:avLst/>
          </a:prstGeom>
        </p:spPr>
        <p:txBody>
          <a:bodyPr wrap="square">
            <a:spAutoFit/>
          </a:bodyPr>
          <a:lstStyle/>
          <a:p>
            <a:pPr algn="l" fontAlgn="auto">
              <a:spcBef>
                <a:spcPts val="0"/>
              </a:spcBef>
              <a:spcAft>
                <a:spcPts val="0"/>
              </a:spcAft>
            </a:pPr>
            <a:r>
              <a:rPr lang="it-IT" dirty="0" smtClean="0">
                <a:solidFill>
                  <a:schemeClr val="tx2"/>
                </a:solidFill>
                <a:latin typeface="Arial"/>
                <a:ea typeface="ＭＳ Ｐゴシック"/>
              </a:rPr>
              <a:t>The technology is being developed as a RD50 </a:t>
            </a:r>
            <a:r>
              <a:rPr lang="it-IT" dirty="0">
                <a:solidFill>
                  <a:schemeClr val="tx2"/>
                </a:solidFill>
                <a:latin typeface="Arial"/>
                <a:ea typeface="ＭＳ Ｐゴシック"/>
              </a:rPr>
              <a:t>Common </a:t>
            </a:r>
            <a:r>
              <a:rPr lang="it-IT" dirty="0" smtClean="0">
                <a:solidFill>
                  <a:schemeClr val="tx2"/>
                </a:solidFill>
                <a:latin typeface="Arial"/>
                <a:ea typeface="ＭＳ Ｐゴシック"/>
              </a:rPr>
              <a:t>Project.</a:t>
            </a:r>
            <a:endParaRPr kumimoji="0" lang="it-IT" dirty="0" smtClean="0">
              <a:solidFill>
                <a:schemeClr val="tx2"/>
              </a:solidFill>
              <a:latin typeface="Arial"/>
              <a:ea typeface="ＭＳ Ｐゴシック"/>
            </a:endParaRPr>
          </a:p>
          <a:p>
            <a:pPr algn="l" fontAlgn="auto">
              <a:spcBef>
                <a:spcPts val="0"/>
              </a:spcBef>
              <a:spcAft>
                <a:spcPts val="0"/>
              </a:spcAft>
            </a:pPr>
            <a:r>
              <a:rPr kumimoji="0" lang="it-IT" dirty="0" smtClean="0">
                <a:solidFill>
                  <a:schemeClr val="tx2"/>
                </a:solidFill>
                <a:latin typeface="Arial"/>
                <a:ea typeface="ＭＳ Ｐゴシック"/>
              </a:rPr>
              <a:t>After </a:t>
            </a:r>
            <a:r>
              <a:rPr lang="it-IT" dirty="0" smtClean="0">
                <a:solidFill>
                  <a:schemeClr val="tx2"/>
                </a:solidFill>
                <a:latin typeface="Arial"/>
                <a:ea typeface="ＭＳ Ｐゴシック"/>
              </a:rPr>
              <a:t>7</a:t>
            </a:r>
            <a:r>
              <a:rPr kumimoji="0" lang="it-IT" dirty="0" smtClean="0">
                <a:solidFill>
                  <a:schemeClr val="tx2"/>
                </a:solidFill>
                <a:latin typeface="Arial"/>
                <a:ea typeface="ＭＳ Ｐゴシック"/>
              </a:rPr>
              <a:t>+ </a:t>
            </a:r>
            <a:r>
              <a:rPr lang="it-IT" dirty="0" smtClean="0">
                <a:solidFill>
                  <a:schemeClr val="tx2"/>
                </a:solidFill>
                <a:latin typeface="Arial"/>
                <a:ea typeface="ＭＳ Ｐゴシック"/>
              </a:rPr>
              <a:t>manufacturing cycles at CNM (Barcelona) addressing general issues like gain variations, bias voltage reach, leakage current reduction, segmented sensors etc. we now have submissions targeting specific applications mentioned previously. </a:t>
            </a:r>
            <a:endParaRPr lang="it-IT" dirty="0">
              <a:solidFill>
                <a:schemeClr val="tx2"/>
              </a:solidFill>
              <a:latin typeface="Arial"/>
              <a:ea typeface="ＭＳ Ｐゴシック"/>
            </a:endParaRPr>
          </a:p>
          <a:p>
            <a:pPr algn="l" fontAlgn="auto">
              <a:spcBef>
                <a:spcPts val="0"/>
              </a:spcBef>
              <a:spcAft>
                <a:spcPts val="0"/>
              </a:spcAft>
            </a:pPr>
            <a:r>
              <a:rPr kumimoji="0" lang="it-IT" dirty="0" smtClean="0">
                <a:solidFill>
                  <a:schemeClr val="tx2"/>
                </a:solidFill>
                <a:latin typeface="Arial"/>
                <a:ea typeface="ＭＳ Ｐゴシック"/>
              </a:rPr>
              <a:t>A second supplier, FBK (Trento), is starting </a:t>
            </a:r>
            <a:r>
              <a:rPr lang="it-IT" dirty="0">
                <a:solidFill>
                  <a:schemeClr val="tx2"/>
                </a:solidFill>
                <a:latin typeface="Arial"/>
                <a:ea typeface="ＭＳ Ｐゴシック"/>
              </a:rPr>
              <a:t>fabrication with mainly INFN </a:t>
            </a:r>
            <a:r>
              <a:rPr kumimoji="0" lang="it-IT" dirty="0" smtClean="0">
                <a:solidFill>
                  <a:schemeClr val="tx2"/>
                </a:solidFill>
                <a:latin typeface="Arial"/>
                <a:ea typeface="ＭＳ Ｐゴシック"/>
              </a:rPr>
              <a:t>funding.</a:t>
            </a:r>
          </a:p>
        </p:txBody>
      </p:sp>
    </p:spTree>
    <p:extLst>
      <p:ext uri="{BB962C8B-B14F-4D97-AF65-F5344CB8AC3E}">
        <p14:creationId xmlns:p14="http://schemas.microsoft.com/office/powerpoint/2010/main" val="30809794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lgn="l"/>
            <a:fld id="{D42BACD5-DBBC-4041-9454-70A8D25A0F7B}" type="slidenum">
              <a:rPr lang="en-US" smtClean="0">
                <a:solidFill>
                  <a:srgbClr val="4F81BD"/>
                </a:solidFill>
              </a:rPr>
              <a:pPr algn="l"/>
              <a:t>8</a:t>
            </a:fld>
            <a:endParaRPr lang="en-US" dirty="0">
              <a:solidFill>
                <a:srgbClr val="4F81BD"/>
              </a:solidFill>
            </a:endParaRPr>
          </a:p>
        </p:txBody>
      </p:sp>
      <p:sp>
        <p:nvSpPr>
          <p:cNvPr id="3" name="Footer Placeholder 2"/>
          <p:cNvSpPr>
            <a:spLocks noGrp="1"/>
          </p:cNvSpPr>
          <p:nvPr>
            <p:ph type="ftr" sz="quarter" idx="14"/>
          </p:nvPr>
        </p:nvSpPr>
        <p:spPr/>
        <p:txBody>
          <a:bodyPr/>
          <a:lstStyle/>
          <a:p>
            <a:r>
              <a:rPr lang="en-US" smtClean="0"/>
              <a:t>Hartmut F.-W. Sadrozinski, Ultra-Fast Silicon Detectors. CPAD</a:t>
            </a:r>
            <a:endParaRPr lang="en-US" dirty="0"/>
          </a:p>
        </p:txBody>
      </p:sp>
      <p:sp>
        <p:nvSpPr>
          <p:cNvPr id="6" name="Text Placeholder 5"/>
          <p:cNvSpPr>
            <a:spLocks noGrp="1"/>
          </p:cNvSpPr>
          <p:nvPr>
            <p:ph type="body" sz="quarter" idx="15"/>
          </p:nvPr>
        </p:nvSpPr>
        <p:spPr>
          <a:xfrm>
            <a:off x="283183" y="0"/>
            <a:ext cx="8860817" cy="641762"/>
          </a:xfrm>
        </p:spPr>
        <p:txBody>
          <a:bodyPr>
            <a:normAutofit/>
          </a:bodyPr>
          <a:lstStyle/>
          <a:p>
            <a:r>
              <a:rPr lang="en-US" sz="2800" b="1" dirty="0">
                <a:solidFill>
                  <a:schemeClr val="tx2"/>
                </a:solidFill>
              </a:rPr>
              <a:t>Gain Calibration with </a:t>
            </a:r>
            <a:r>
              <a:rPr lang="en-US" sz="2800" b="1" dirty="0">
                <a:solidFill>
                  <a:schemeClr val="tx2"/>
                </a:solidFill>
                <a:latin typeface="Symbol" pitchFamily="18" charset="2"/>
              </a:rPr>
              <a:t>a</a:t>
            </a:r>
            <a:r>
              <a:rPr lang="en-US" sz="2800" b="1" dirty="0">
                <a:solidFill>
                  <a:schemeClr val="tx2"/>
                </a:solidFill>
              </a:rPr>
              <a:t>’s from </a:t>
            </a:r>
            <a:r>
              <a:rPr lang="en-US" sz="2800" b="1" dirty="0" smtClean="0">
                <a:solidFill>
                  <a:schemeClr val="tx2"/>
                </a:solidFill>
              </a:rPr>
              <a:t>Am(241)</a:t>
            </a:r>
            <a:endParaRPr lang="en-US" sz="2800" b="1" dirty="0">
              <a:solidFill>
                <a:schemeClr val="tx2"/>
              </a:solidFill>
              <a:latin typeface="Arial" panose="020B0604020202020204" pitchFamily="34" charset="0"/>
              <a:cs typeface="Arial" panose="020B0604020202020204" pitchFamily="34" charset="0"/>
            </a:endParaRPr>
          </a:p>
        </p:txBody>
      </p:sp>
      <p:sp>
        <p:nvSpPr>
          <p:cNvPr id="22" name="Rectangle 4"/>
          <p:cNvSpPr>
            <a:spLocks noChangeArrowheads="1"/>
          </p:cNvSpPr>
          <p:nvPr/>
        </p:nvSpPr>
        <p:spPr bwMode="auto">
          <a:xfrm>
            <a:off x="6346825" y="4624388"/>
            <a:ext cx="1841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kumimoji="0" lang="en-US" altLang="en-US" sz="1800">
              <a:latin typeface="Times New Roman" pitchFamily="18" charset="0"/>
            </a:endParaRPr>
          </a:p>
          <a:p>
            <a:endParaRPr kumimoji="0" lang="en-US" altLang="en-US" sz="1800">
              <a:latin typeface="Times New Roman" pitchFamily="18" charset="0"/>
            </a:endParaRPr>
          </a:p>
        </p:txBody>
      </p:sp>
      <p:pic>
        <p:nvPicPr>
          <p:cNvPr id="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762001"/>
            <a:ext cx="3276600" cy="21500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itle 3"/>
          <p:cNvSpPr txBox="1">
            <a:spLocks/>
          </p:cNvSpPr>
          <p:nvPr/>
        </p:nvSpPr>
        <p:spPr bwMode="auto">
          <a:xfrm>
            <a:off x="4748873" y="1237550"/>
            <a:ext cx="4343400" cy="1103104"/>
          </a:xfrm>
          <a:prstGeom prst="rect">
            <a:avLst/>
          </a:prstGeom>
          <a:noFill/>
          <a:ln>
            <a:noFill/>
          </a:ln>
          <a:effectLs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2800" b="1">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Arial" charset="0"/>
                <a:cs typeface="Arial" charset="0"/>
              </a:defRPr>
            </a:lvl2pPr>
            <a:lvl3pPr algn="l" rtl="0" eaLnBrk="0" fontAlgn="base" hangingPunct="0">
              <a:spcBef>
                <a:spcPct val="0"/>
              </a:spcBef>
              <a:spcAft>
                <a:spcPct val="0"/>
              </a:spcAft>
              <a:defRPr sz="4400">
                <a:solidFill>
                  <a:schemeClr val="tx1"/>
                </a:solidFill>
                <a:latin typeface="Arial" charset="0"/>
                <a:cs typeface="Arial" charset="0"/>
              </a:defRPr>
            </a:lvl3pPr>
            <a:lvl4pPr algn="l" rtl="0" eaLnBrk="0" fontAlgn="base" hangingPunct="0">
              <a:spcBef>
                <a:spcPct val="0"/>
              </a:spcBef>
              <a:spcAft>
                <a:spcPct val="0"/>
              </a:spcAft>
              <a:defRPr sz="4400">
                <a:solidFill>
                  <a:schemeClr val="tx1"/>
                </a:solidFill>
                <a:latin typeface="Arial" charset="0"/>
                <a:cs typeface="Arial" charset="0"/>
              </a:defRPr>
            </a:lvl4pPr>
            <a:lvl5pPr algn="l" rtl="0" eaLnBrk="0" fontAlgn="base" hangingPunct="0">
              <a:spcBef>
                <a:spcPct val="0"/>
              </a:spcBef>
              <a:spcAft>
                <a:spcPct val="0"/>
              </a:spcAft>
              <a:defRPr sz="4400">
                <a:solidFill>
                  <a:schemeClr val="tx1"/>
                </a:solidFill>
                <a:latin typeface="Arial" charset="0"/>
                <a:cs typeface="Arial" charset="0"/>
              </a:defRPr>
            </a:lvl5pPr>
            <a:lvl6pPr marL="457200" algn="l" rtl="0" fontAlgn="base">
              <a:spcBef>
                <a:spcPct val="0"/>
              </a:spcBef>
              <a:spcAft>
                <a:spcPct val="0"/>
              </a:spcAft>
              <a:defRPr sz="4400">
                <a:solidFill>
                  <a:schemeClr val="tx1"/>
                </a:solidFill>
                <a:latin typeface="Arial" charset="0"/>
                <a:cs typeface="Arial" charset="0"/>
              </a:defRPr>
            </a:lvl6pPr>
            <a:lvl7pPr marL="914400" algn="l" rtl="0" fontAlgn="base">
              <a:spcBef>
                <a:spcPct val="0"/>
              </a:spcBef>
              <a:spcAft>
                <a:spcPct val="0"/>
              </a:spcAft>
              <a:defRPr sz="4400">
                <a:solidFill>
                  <a:schemeClr val="tx1"/>
                </a:solidFill>
                <a:latin typeface="Arial" charset="0"/>
                <a:cs typeface="Arial" charset="0"/>
              </a:defRPr>
            </a:lvl7pPr>
            <a:lvl8pPr marL="1371600" algn="l" rtl="0" fontAlgn="base">
              <a:spcBef>
                <a:spcPct val="0"/>
              </a:spcBef>
              <a:spcAft>
                <a:spcPct val="0"/>
              </a:spcAft>
              <a:defRPr sz="4400">
                <a:solidFill>
                  <a:schemeClr val="tx1"/>
                </a:solidFill>
                <a:latin typeface="Arial" charset="0"/>
                <a:cs typeface="Arial" charset="0"/>
              </a:defRPr>
            </a:lvl8pPr>
            <a:lvl9pPr marL="1828800" algn="l" rtl="0" fontAlgn="base">
              <a:spcBef>
                <a:spcPct val="0"/>
              </a:spcBef>
              <a:spcAft>
                <a:spcPct val="0"/>
              </a:spcAft>
              <a:defRPr sz="4400">
                <a:solidFill>
                  <a:schemeClr val="tx1"/>
                </a:solidFill>
                <a:latin typeface="Arial" charset="0"/>
                <a:cs typeface="Arial" charset="0"/>
              </a:defRPr>
            </a:lvl9pPr>
          </a:lstStyle>
          <a:p>
            <a:pPr algn="l"/>
            <a:r>
              <a:rPr kumimoji="0" lang="en-US" sz="1600" b="0" kern="0" dirty="0" smtClean="0">
                <a:solidFill>
                  <a:schemeClr val="tx2"/>
                </a:solidFill>
              </a:rPr>
              <a:t>“Electron injection” with </a:t>
            </a:r>
            <a:r>
              <a:rPr kumimoji="0" lang="en-US" sz="1600" b="0" kern="0" dirty="0" smtClean="0">
                <a:solidFill>
                  <a:schemeClr val="tx2"/>
                </a:solidFill>
                <a:latin typeface="Symbol" pitchFamily="18" charset="2"/>
              </a:rPr>
              <a:t>a</a:t>
            </a:r>
            <a:r>
              <a:rPr kumimoji="0" lang="en-US" sz="1600" b="0" kern="0" dirty="0" smtClean="0">
                <a:solidFill>
                  <a:schemeClr val="tx2"/>
                </a:solidFill>
              </a:rPr>
              <a:t>’s from Am(241) or with red laser</a:t>
            </a:r>
            <a:r>
              <a:rPr kumimoji="0" lang="en-US" sz="1600" kern="0" dirty="0" smtClean="0">
                <a:solidFill>
                  <a:schemeClr val="tx2"/>
                </a:solidFill>
              </a:rPr>
              <a:t> </a:t>
            </a:r>
            <a:r>
              <a:rPr kumimoji="0" lang="en-US" sz="1600" b="0" kern="0" dirty="0" smtClean="0">
                <a:solidFill>
                  <a:schemeClr val="tx2"/>
                </a:solidFill>
              </a:rPr>
              <a:t>illuminating the back side, range ~ few  um’s, </a:t>
            </a:r>
            <a:r>
              <a:rPr kumimoji="0" lang="en-US" sz="1600" b="0" kern="0" dirty="0" smtClean="0">
                <a:solidFill>
                  <a:schemeClr val="tx2"/>
                </a:solidFill>
              </a:rPr>
              <a:t>electron signal </a:t>
            </a:r>
            <a:r>
              <a:rPr kumimoji="0" lang="en-US" sz="1600" b="0" kern="0" dirty="0" smtClean="0">
                <a:solidFill>
                  <a:schemeClr val="tx2"/>
                </a:solidFill>
              </a:rPr>
              <a:t>drifts and is then amplified in high </a:t>
            </a:r>
            <a:r>
              <a:rPr kumimoji="0" lang="en-US" sz="1600" b="0" kern="0" dirty="0" smtClean="0">
                <a:solidFill>
                  <a:schemeClr val="tx2"/>
                </a:solidFill>
              </a:rPr>
              <a:t>field, holes drift back. </a:t>
            </a:r>
            <a:endParaRPr kumimoji="0" lang="en-US" sz="1600" b="0" kern="0" dirty="0">
              <a:solidFill>
                <a:schemeClr val="tx2"/>
              </a:solidFill>
            </a:endParaRPr>
          </a:p>
        </p:txBody>
      </p:sp>
      <p:grpSp>
        <p:nvGrpSpPr>
          <p:cNvPr id="13" name="Group 12"/>
          <p:cNvGrpSpPr/>
          <p:nvPr/>
        </p:nvGrpSpPr>
        <p:grpSpPr>
          <a:xfrm>
            <a:off x="3709255" y="1143000"/>
            <a:ext cx="1143000" cy="924745"/>
            <a:chOff x="3962400" y="1076539"/>
            <a:chExt cx="1143000" cy="980861"/>
          </a:xfrm>
        </p:grpSpPr>
        <p:cxnSp>
          <p:nvCxnSpPr>
            <p:cNvPr id="14" name="Straight Arrow Connector 13"/>
            <p:cNvCxnSpPr/>
            <p:nvPr/>
          </p:nvCxnSpPr>
          <p:spPr bwMode="auto">
            <a:xfrm flipH="1">
              <a:off x="3962400" y="1600200"/>
              <a:ext cx="685800" cy="0"/>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Straight Arrow Connector 14"/>
            <p:cNvCxnSpPr/>
            <p:nvPr/>
          </p:nvCxnSpPr>
          <p:spPr bwMode="auto">
            <a:xfrm flipH="1">
              <a:off x="4114800" y="1752600"/>
              <a:ext cx="685800" cy="0"/>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Straight Arrow Connector 15"/>
            <p:cNvCxnSpPr/>
            <p:nvPr/>
          </p:nvCxnSpPr>
          <p:spPr bwMode="auto">
            <a:xfrm flipH="1">
              <a:off x="4267200" y="1905000"/>
              <a:ext cx="685800" cy="0"/>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 name="Straight Arrow Connector 16"/>
            <p:cNvCxnSpPr/>
            <p:nvPr/>
          </p:nvCxnSpPr>
          <p:spPr bwMode="auto">
            <a:xfrm flipH="1">
              <a:off x="4419600" y="2057400"/>
              <a:ext cx="685800" cy="0"/>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 name="Rectangle 17"/>
            <p:cNvSpPr/>
            <p:nvPr/>
          </p:nvSpPr>
          <p:spPr>
            <a:xfrm>
              <a:off x="4061924" y="1076539"/>
              <a:ext cx="522900" cy="369332"/>
            </a:xfrm>
            <a:prstGeom prst="rect">
              <a:avLst/>
            </a:prstGeom>
          </p:spPr>
          <p:txBody>
            <a:bodyPr wrap="none">
              <a:spAutoFit/>
            </a:bodyPr>
            <a:lstStyle/>
            <a:p>
              <a:pPr fontAlgn="auto">
                <a:spcBef>
                  <a:spcPts val="0"/>
                </a:spcBef>
                <a:spcAft>
                  <a:spcPts val="0"/>
                </a:spcAft>
              </a:pPr>
              <a:r>
                <a:rPr kumimoji="0" lang="en-US" sz="1800" b="1" kern="0" dirty="0">
                  <a:solidFill>
                    <a:srgbClr val="000000"/>
                  </a:solidFill>
                  <a:latin typeface="Symbol" pitchFamily="18" charset="2"/>
                  <a:ea typeface="ＭＳ Ｐゴシック"/>
                </a:rPr>
                <a:t>a</a:t>
              </a:r>
              <a:r>
                <a:rPr kumimoji="0" lang="en-US" sz="1800" b="1" kern="0" dirty="0">
                  <a:solidFill>
                    <a:srgbClr val="000000"/>
                  </a:solidFill>
                  <a:latin typeface="Arial"/>
                  <a:ea typeface="ＭＳ Ｐゴシック"/>
                </a:rPr>
                <a:t>’s</a:t>
              </a:r>
              <a:endParaRPr kumimoji="0" lang="en-US" sz="1800" b="1" dirty="0">
                <a:solidFill>
                  <a:srgbClr val="000000"/>
                </a:solidFill>
                <a:latin typeface="Arial"/>
                <a:ea typeface="ＭＳ Ｐゴシック"/>
              </a:endParaRPr>
            </a:p>
          </p:txBody>
        </p:sp>
      </p:grpSp>
      <p:sp>
        <p:nvSpPr>
          <p:cNvPr id="19" name="TextBox 18"/>
          <p:cNvSpPr txBox="1"/>
          <p:nvPr/>
        </p:nvSpPr>
        <p:spPr>
          <a:xfrm>
            <a:off x="2362127" y="2817957"/>
            <a:ext cx="2032928" cy="246221"/>
          </a:xfrm>
          <a:prstGeom prst="rect">
            <a:avLst/>
          </a:prstGeom>
          <a:noFill/>
        </p:spPr>
        <p:txBody>
          <a:bodyPr wrap="none" rtlCol="0">
            <a:spAutoFit/>
          </a:bodyPr>
          <a:lstStyle/>
          <a:p>
            <a:pPr fontAlgn="auto">
              <a:spcBef>
                <a:spcPts val="0"/>
              </a:spcBef>
              <a:spcAft>
                <a:spcPts val="0"/>
              </a:spcAft>
            </a:pPr>
            <a:r>
              <a:rPr kumimoji="0" lang="en-US" sz="1000" dirty="0" smtClean="0">
                <a:solidFill>
                  <a:srgbClr val="000000"/>
                </a:solidFill>
                <a:latin typeface="Arial"/>
                <a:ea typeface="ＭＳ Ｐゴシック"/>
              </a:rPr>
              <a:t>Colin Parker, M.S. Thesis UCSC</a:t>
            </a:r>
            <a:endParaRPr kumimoji="0" lang="en-US" sz="1000" dirty="0">
              <a:solidFill>
                <a:srgbClr val="000000"/>
              </a:solidFill>
              <a:latin typeface="Arial"/>
              <a:ea typeface="ＭＳ Ｐゴシック"/>
            </a:endParaRPr>
          </a:p>
        </p:txBody>
      </p:sp>
      <p:sp>
        <p:nvSpPr>
          <p:cNvPr id="30" name="Rectangle 29"/>
          <p:cNvSpPr/>
          <p:nvPr/>
        </p:nvSpPr>
        <p:spPr>
          <a:xfrm>
            <a:off x="5050369" y="2979003"/>
            <a:ext cx="3941231" cy="830997"/>
          </a:xfrm>
          <a:prstGeom prst="rect">
            <a:avLst/>
          </a:prstGeom>
        </p:spPr>
        <p:txBody>
          <a:bodyPr wrap="square">
            <a:spAutoFit/>
          </a:bodyPr>
          <a:lstStyle/>
          <a:p>
            <a:pPr algn="l" fontAlgn="auto">
              <a:spcBef>
                <a:spcPts val="0"/>
              </a:spcBef>
              <a:spcAft>
                <a:spcPts val="0"/>
              </a:spcAft>
            </a:pPr>
            <a:r>
              <a:rPr lang="en-US" sz="1600" b="1" kern="0" dirty="0" smtClean="0">
                <a:solidFill>
                  <a:schemeClr val="tx2"/>
                </a:solidFill>
                <a:latin typeface="Arial"/>
                <a:ea typeface="ＭＳ Ｐゴシック"/>
              </a:rPr>
              <a:t>Large bias voltages reach.</a:t>
            </a:r>
            <a:endParaRPr kumimoji="0" lang="en-US" sz="1600" b="1" kern="0" dirty="0" smtClean="0">
              <a:solidFill>
                <a:schemeClr val="tx2"/>
              </a:solidFill>
              <a:latin typeface="Arial"/>
              <a:ea typeface="ＭＳ Ｐゴシック"/>
            </a:endParaRPr>
          </a:p>
          <a:p>
            <a:pPr algn="l" fontAlgn="auto">
              <a:spcBef>
                <a:spcPts val="0"/>
              </a:spcBef>
              <a:spcAft>
                <a:spcPts val="0"/>
              </a:spcAft>
            </a:pPr>
            <a:r>
              <a:rPr lang="en-US" sz="1600" kern="0" dirty="0">
                <a:solidFill>
                  <a:schemeClr val="tx2"/>
                </a:solidFill>
                <a:latin typeface="Arial"/>
                <a:ea typeface="ＭＳ Ｐゴシック"/>
              </a:rPr>
              <a:t>Gain of </a:t>
            </a:r>
            <a:r>
              <a:rPr lang="en-US" sz="1600" kern="0" dirty="0" smtClean="0">
                <a:solidFill>
                  <a:schemeClr val="tx2"/>
                </a:solidFill>
                <a:latin typeface="Arial"/>
                <a:ea typeface="ＭＳ Ｐゴシック"/>
              </a:rPr>
              <a:t>15, can be tuned within factor 2x with bias voltage</a:t>
            </a:r>
            <a:r>
              <a:rPr lang="en-US" sz="1600" kern="0" dirty="0" smtClean="0">
                <a:solidFill>
                  <a:srgbClr val="000000"/>
                </a:solidFill>
                <a:latin typeface="Arial"/>
                <a:ea typeface="ＭＳ Ｐゴシック"/>
              </a:rPr>
              <a:t>. </a:t>
            </a:r>
            <a:endParaRPr lang="en-US" sz="1600" kern="0" dirty="0">
              <a:solidFill>
                <a:srgbClr val="000000"/>
              </a:solidFill>
              <a:latin typeface="Arial"/>
              <a:ea typeface="ＭＳ Ｐゴシック"/>
            </a:endParaRPr>
          </a:p>
        </p:txBody>
      </p:sp>
      <p:grpSp>
        <p:nvGrpSpPr>
          <p:cNvPr id="7" name="Group 6"/>
          <p:cNvGrpSpPr/>
          <p:nvPr/>
        </p:nvGrpSpPr>
        <p:grpSpPr>
          <a:xfrm>
            <a:off x="4675310" y="3778285"/>
            <a:ext cx="4367945" cy="2583593"/>
            <a:chOff x="4699855" y="3635352"/>
            <a:chExt cx="4367945" cy="2583593"/>
          </a:xfrm>
        </p:grpSpPr>
        <p:pic>
          <p:nvPicPr>
            <p:cNvPr id="2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99855" y="3635352"/>
              <a:ext cx="4367945" cy="25835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ight Brace 1"/>
            <p:cNvSpPr/>
            <p:nvPr/>
          </p:nvSpPr>
          <p:spPr>
            <a:xfrm>
              <a:off x="8302752" y="4191000"/>
              <a:ext cx="155448" cy="8382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TextBox 4"/>
            <p:cNvSpPr txBox="1"/>
            <p:nvPr/>
          </p:nvSpPr>
          <p:spPr>
            <a:xfrm>
              <a:off x="8409439" y="4439722"/>
              <a:ext cx="428323" cy="369332"/>
            </a:xfrm>
            <a:prstGeom prst="rect">
              <a:avLst/>
            </a:prstGeom>
            <a:noFill/>
          </p:spPr>
          <p:txBody>
            <a:bodyPr wrap="none" rtlCol="0">
              <a:spAutoFit/>
            </a:bodyPr>
            <a:lstStyle/>
            <a:p>
              <a:r>
                <a:rPr lang="en-US" dirty="0" smtClean="0"/>
                <a:t>2x</a:t>
              </a:r>
              <a:endParaRPr lang="en-US" dirty="0"/>
            </a:p>
          </p:txBody>
        </p:sp>
      </p:grpSp>
      <p:grpSp>
        <p:nvGrpSpPr>
          <p:cNvPr id="36" name="Group 35"/>
          <p:cNvGrpSpPr/>
          <p:nvPr/>
        </p:nvGrpSpPr>
        <p:grpSpPr>
          <a:xfrm>
            <a:off x="483580" y="3824799"/>
            <a:ext cx="3848099" cy="2271201"/>
            <a:chOff x="483580" y="3672399"/>
            <a:chExt cx="3848099" cy="2271201"/>
          </a:xfrm>
        </p:grpSpPr>
        <p:grpSp>
          <p:nvGrpSpPr>
            <p:cNvPr id="21" name="Group 20"/>
            <p:cNvGrpSpPr/>
            <p:nvPr/>
          </p:nvGrpSpPr>
          <p:grpSpPr>
            <a:xfrm>
              <a:off x="483580" y="3672399"/>
              <a:ext cx="3848099" cy="2271201"/>
              <a:chOff x="7543470" y="2363258"/>
              <a:chExt cx="7199313" cy="4921943"/>
            </a:xfrm>
          </p:grpSpPr>
          <p:pic>
            <p:nvPicPr>
              <p:cNvPr id="23"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43470" y="2363258"/>
                <a:ext cx="7199313" cy="4921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4" name="Group 23"/>
              <p:cNvGrpSpPr/>
              <p:nvPr/>
            </p:nvGrpSpPr>
            <p:grpSpPr>
              <a:xfrm>
                <a:off x="8755235" y="5519342"/>
                <a:ext cx="1431133" cy="865080"/>
                <a:chOff x="8374235" y="5932608"/>
                <a:chExt cx="1431133" cy="865080"/>
              </a:xfrm>
            </p:grpSpPr>
            <p:cxnSp>
              <p:nvCxnSpPr>
                <p:cNvPr id="26" name="Straight Arrow Connector 25"/>
                <p:cNvCxnSpPr/>
                <p:nvPr/>
              </p:nvCxnSpPr>
              <p:spPr bwMode="auto">
                <a:xfrm>
                  <a:off x="8556401" y="6340489"/>
                  <a:ext cx="533400" cy="457199"/>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7" name="TextBox 26"/>
                <p:cNvSpPr txBox="1"/>
                <p:nvPr/>
              </p:nvSpPr>
              <p:spPr>
                <a:xfrm>
                  <a:off x="8374235" y="5932608"/>
                  <a:ext cx="1431133" cy="600287"/>
                </a:xfrm>
                <a:prstGeom prst="rect">
                  <a:avLst/>
                </a:prstGeom>
                <a:noFill/>
              </p:spPr>
              <p:txBody>
                <a:bodyPr wrap="none" rtlCol="0">
                  <a:spAutoFit/>
                </a:bodyPr>
                <a:lstStyle/>
                <a:p>
                  <a:pPr fontAlgn="auto">
                    <a:spcBef>
                      <a:spcPts val="0"/>
                    </a:spcBef>
                    <a:spcAft>
                      <a:spcPts val="0"/>
                    </a:spcAft>
                  </a:pPr>
                  <a:r>
                    <a:rPr kumimoji="0" lang="en-US" sz="1200" dirty="0" smtClean="0">
                      <a:solidFill>
                        <a:srgbClr val="000000"/>
                      </a:solidFill>
                      <a:latin typeface="Arial"/>
                      <a:ea typeface="ＭＳ Ｐゴシック"/>
                    </a:rPr>
                    <a:t>Initial e- </a:t>
                  </a:r>
                  <a:endParaRPr kumimoji="0" lang="en-US" sz="1200" dirty="0">
                    <a:solidFill>
                      <a:srgbClr val="000000"/>
                    </a:solidFill>
                    <a:latin typeface="Arial"/>
                    <a:ea typeface="ＭＳ Ｐゴシック"/>
                  </a:endParaRPr>
                </a:p>
              </p:txBody>
            </p:sp>
          </p:grpSp>
          <p:sp>
            <p:nvSpPr>
              <p:cNvPr id="25" name="TextBox 24"/>
              <p:cNvSpPr txBox="1"/>
              <p:nvPr/>
            </p:nvSpPr>
            <p:spPr>
              <a:xfrm>
                <a:off x="10751087" y="2714919"/>
                <a:ext cx="3755373" cy="600287"/>
              </a:xfrm>
              <a:prstGeom prst="rect">
                <a:avLst/>
              </a:prstGeom>
              <a:noFill/>
            </p:spPr>
            <p:txBody>
              <a:bodyPr wrap="none" rtlCol="0">
                <a:spAutoFit/>
              </a:bodyPr>
              <a:lstStyle/>
              <a:p>
                <a:pPr fontAlgn="auto">
                  <a:spcBef>
                    <a:spcPts val="0"/>
                  </a:spcBef>
                  <a:spcAft>
                    <a:spcPts val="0"/>
                  </a:spcAft>
                </a:pPr>
                <a:r>
                  <a:rPr kumimoji="0" lang="en-US" sz="1200" dirty="0" smtClean="0">
                    <a:solidFill>
                      <a:srgbClr val="000000"/>
                    </a:solidFill>
                    <a:latin typeface="Arial"/>
                    <a:ea typeface="ＭＳ Ｐゴシック"/>
                  </a:rPr>
                  <a:t>e- &amp; h+ from multiplication </a:t>
                </a:r>
                <a:endParaRPr kumimoji="0" lang="en-US" sz="1200" dirty="0">
                  <a:solidFill>
                    <a:srgbClr val="000000"/>
                  </a:solidFill>
                  <a:latin typeface="Arial"/>
                  <a:ea typeface="ＭＳ Ｐゴシック"/>
                </a:endParaRPr>
              </a:p>
            </p:txBody>
          </p:sp>
        </p:grpSp>
        <p:cxnSp>
          <p:nvCxnSpPr>
            <p:cNvPr id="9" name="Straight Arrow Connector 8"/>
            <p:cNvCxnSpPr/>
            <p:nvPr/>
          </p:nvCxnSpPr>
          <p:spPr>
            <a:xfrm flipH="1">
              <a:off x="3004096" y="4098462"/>
              <a:ext cx="120104" cy="16873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aphicFrame>
        <p:nvGraphicFramePr>
          <p:cNvPr id="32" name="Object 31"/>
          <p:cNvGraphicFramePr>
            <a:graphicFrameLocks noChangeAspect="1"/>
          </p:cNvGraphicFramePr>
          <p:nvPr>
            <p:extLst>
              <p:ext uri="{D42A27DB-BD31-4B8C-83A1-F6EECF244321}">
                <p14:modId xmlns:p14="http://schemas.microsoft.com/office/powerpoint/2010/main" val="1706189720"/>
              </p:ext>
            </p:extLst>
          </p:nvPr>
        </p:nvGraphicFramePr>
        <p:xfrm>
          <a:off x="1136577" y="6159500"/>
          <a:ext cx="2451100" cy="622300"/>
        </p:xfrm>
        <a:graphic>
          <a:graphicData uri="http://schemas.openxmlformats.org/presentationml/2006/ole">
            <mc:AlternateContent xmlns:mc="http://schemas.openxmlformats.org/markup-compatibility/2006">
              <mc:Choice xmlns:v="urn:schemas-microsoft-com:vml" Requires="v">
                <p:oleObj spid="_x0000_s9404" name="Equation" r:id="rId6" imgW="1549080" imgH="393480" progId="Equation.3">
                  <p:embed/>
                </p:oleObj>
              </mc:Choice>
              <mc:Fallback>
                <p:oleObj name="Equation" r:id="rId6" imgW="1549080" imgH="393480" progId="Equation.3">
                  <p:embed/>
                  <p:pic>
                    <p:nvPicPr>
                      <p:cNvPr id="0" name=""/>
                      <p:cNvPicPr/>
                      <p:nvPr/>
                    </p:nvPicPr>
                    <p:blipFill>
                      <a:blip r:embed="rId7"/>
                      <a:stretch>
                        <a:fillRect/>
                      </a:stretch>
                    </p:blipFill>
                    <p:spPr>
                      <a:xfrm>
                        <a:off x="1136577" y="6159500"/>
                        <a:ext cx="2451100" cy="622300"/>
                      </a:xfrm>
                      <a:prstGeom prst="rect">
                        <a:avLst/>
                      </a:prstGeom>
                    </p:spPr>
                  </p:pic>
                </p:oleObj>
              </mc:Fallback>
            </mc:AlternateContent>
          </a:graphicData>
        </a:graphic>
      </p:graphicFrame>
      <p:cxnSp>
        <p:nvCxnSpPr>
          <p:cNvPr id="10" name="Straight Connector 9"/>
          <p:cNvCxnSpPr/>
          <p:nvPr/>
        </p:nvCxnSpPr>
        <p:spPr>
          <a:xfrm flipV="1">
            <a:off x="5487924" y="5170840"/>
            <a:ext cx="2970276" cy="1076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3201721" y="4529502"/>
            <a:ext cx="3145104" cy="347298"/>
          </a:xfrm>
          <a:prstGeom prst="straightConnector1">
            <a:avLst/>
          </a:prstGeom>
          <a:ln w="19050">
            <a:solidFill>
              <a:srgbClr val="FF0000"/>
            </a:solidFill>
            <a:prstDash val="sysDash"/>
            <a:tailEnd type="arrow"/>
          </a:ln>
          <a:effectLst/>
        </p:spPr>
        <p:style>
          <a:lnRef idx="2">
            <a:schemeClr val="accent6"/>
          </a:lnRef>
          <a:fillRef idx="0">
            <a:schemeClr val="accent6"/>
          </a:fillRef>
          <a:effectRef idx="1">
            <a:schemeClr val="accent6"/>
          </a:effectRef>
          <a:fontRef idx="minor">
            <a:schemeClr val="tx1"/>
          </a:fontRef>
        </p:style>
      </p:cxnSp>
      <p:cxnSp>
        <p:nvCxnSpPr>
          <p:cNvPr id="33" name="Straight Arrow Connector 32"/>
          <p:cNvCxnSpPr/>
          <p:nvPr/>
        </p:nvCxnSpPr>
        <p:spPr>
          <a:xfrm>
            <a:off x="3201721" y="5680341"/>
            <a:ext cx="2665679" cy="37722"/>
          </a:xfrm>
          <a:prstGeom prst="straightConnector1">
            <a:avLst/>
          </a:prstGeom>
          <a:ln w="19050">
            <a:solidFill>
              <a:schemeClr val="accent1"/>
            </a:solidFill>
            <a:prstDash val="sysDash"/>
            <a:tailEnd type="arrow"/>
          </a:ln>
          <a:effectLst/>
        </p:spPr>
        <p:style>
          <a:lnRef idx="2">
            <a:schemeClr val="accent6"/>
          </a:lnRef>
          <a:fillRef idx="0">
            <a:schemeClr val="accent6"/>
          </a:fillRef>
          <a:effectRef idx="1">
            <a:schemeClr val="accent6"/>
          </a:effectRef>
          <a:fontRef idx="minor">
            <a:schemeClr val="tx1"/>
          </a:fontRef>
        </p:style>
      </p:cxnSp>
      <p:cxnSp>
        <p:nvCxnSpPr>
          <p:cNvPr id="35" name="Straight Arrow Connector 34"/>
          <p:cNvCxnSpPr/>
          <p:nvPr/>
        </p:nvCxnSpPr>
        <p:spPr>
          <a:xfrm>
            <a:off x="2198081" y="5718063"/>
            <a:ext cx="3289843" cy="149337"/>
          </a:xfrm>
          <a:prstGeom prst="straightConnector1">
            <a:avLst/>
          </a:prstGeom>
          <a:ln w="19050">
            <a:solidFill>
              <a:srgbClr val="FFC000"/>
            </a:solidFill>
            <a:prstDash val="sysDash"/>
            <a:tailEnd type="arrow"/>
          </a:ln>
          <a:effectLst/>
        </p:spPr>
        <p:style>
          <a:lnRef idx="2">
            <a:schemeClr val="accent6"/>
          </a:lnRef>
          <a:fillRef idx="0">
            <a:schemeClr val="accent6"/>
          </a:fillRef>
          <a:effectRef idx="1">
            <a:schemeClr val="accent6"/>
          </a:effectRef>
          <a:fontRef idx="minor">
            <a:schemeClr val="tx1"/>
          </a:fontRef>
        </p:style>
      </p:cxnSp>
      <p:sp>
        <p:nvSpPr>
          <p:cNvPr id="34" name="Rectangle 33"/>
          <p:cNvSpPr/>
          <p:nvPr/>
        </p:nvSpPr>
        <p:spPr>
          <a:xfrm>
            <a:off x="369814" y="3193510"/>
            <a:ext cx="4075630" cy="584775"/>
          </a:xfrm>
          <a:prstGeom prst="rect">
            <a:avLst/>
          </a:prstGeom>
        </p:spPr>
        <p:txBody>
          <a:bodyPr wrap="square">
            <a:spAutoFit/>
          </a:bodyPr>
          <a:lstStyle/>
          <a:p>
            <a:pPr algn="l" fontAlgn="auto">
              <a:spcBef>
                <a:spcPts val="0"/>
              </a:spcBef>
              <a:spcAft>
                <a:spcPts val="0"/>
              </a:spcAft>
            </a:pPr>
            <a:r>
              <a:rPr lang="en-US" sz="1600" kern="0" dirty="0" smtClean="0">
                <a:solidFill>
                  <a:schemeClr val="tx2"/>
                </a:solidFill>
                <a:latin typeface="Arial"/>
                <a:ea typeface="ＭＳ Ｐゴシック"/>
              </a:rPr>
              <a:t>Pulse shapes for high-gain (red), low-gain (blue) LGAD and no-gain sensor (yellow)</a:t>
            </a:r>
            <a:endParaRPr lang="en-US" sz="1600" kern="0" dirty="0">
              <a:solidFill>
                <a:srgbClr val="000000"/>
              </a:solidFill>
              <a:latin typeface="Arial"/>
              <a:ea typeface="ＭＳ Ｐゴシック"/>
            </a:endParaRPr>
          </a:p>
        </p:txBody>
      </p:sp>
    </p:spTree>
    <p:extLst>
      <p:ext uri="{BB962C8B-B14F-4D97-AF65-F5344CB8AC3E}">
        <p14:creationId xmlns:p14="http://schemas.microsoft.com/office/powerpoint/2010/main" val="386188370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lgn="l"/>
            <a:fld id="{D42BACD5-DBBC-4041-9454-70A8D25A0F7B}" type="slidenum">
              <a:rPr lang="en-US" smtClean="0">
                <a:solidFill>
                  <a:srgbClr val="4F81BD"/>
                </a:solidFill>
              </a:rPr>
              <a:pPr algn="l"/>
              <a:t>9</a:t>
            </a:fld>
            <a:endParaRPr lang="en-US" dirty="0">
              <a:solidFill>
                <a:srgbClr val="4F81BD"/>
              </a:solidFill>
            </a:endParaRPr>
          </a:p>
        </p:txBody>
      </p:sp>
      <p:sp>
        <p:nvSpPr>
          <p:cNvPr id="3" name="Footer Placeholder 2"/>
          <p:cNvSpPr>
            <a:spLocks noGrp="1"/>
          </p:cNvSpPr>
          <p:nvPr>
            <p:ph type="ftr" sz="quarter" idx="14"/>
          </p:nvPr>
        </p:nvSpPr>
        <p:spPr/>
        <p:txBody>
          <a:bodyPr/>
          <a:lstStyle/>
          <a:p>
            <a:r>
              <a:rPr lang="en-US" smtClean="0"/>
              <a:t>Hartmut F.-W. Sadrozinski, Ultra-Fast Silicon Detectors. CPAD</a:t>
            </a:r>
            <a:endParaRPr lang="en-US" dirty="0"/>
          </a:p>
        </p:txBody>
      </p:sp>
      <p:sp>
        <p:nvSpPr>
          <p:cNvPr id="6" name="Text Placeholder 5"/>
          <p:cNvSpPr>
            <a:spLocks noGrp="1"/>
          </p:cNvSpPr>
          <p:nvPr>
            <p:ph type="body" sz="quarter" idx="15"/>
          </p:nvPr>
        </p:nvSpPr>
        <p:spPr>
          <a:xfrm>
            <a:off x="283183" y="0"/>
            <a:ext cx="8860817" cy="641762"/>
          </a:xfrm>
        </p:spPr>
        <p:txBody>
          <a:bodyPr>
            <a:normAutofit/>
          </a:bodyPr>
          <a:lstStyle/>
          <a:p>
            <a:r>
              <a:rPr lang="en-US" sz="2800" b="1" dirty="0" smtClean="0">
                <a:solidFill>
                  <a:schemeClr val="tx2"/>
                </a:solidFill>
                <a:latin typeface="Arial" panose="020B0604020202020204" pitchFamily="34" charset="0"/>
                <a:cs typeface="Arial" panose="020B0604020202020204" pitchFamily="34" charset="0"/>
              </a:rPr>
              <a:t>Signal Characteristics vs. UFSD Thickness &amp; Gain</a:t>
            </a:r>
            <a:endParaRPr lang="en-US" sz="2800" b="1" dirty="0">
              <a:solidFill>
                <a:schemeClr val="tx2"/>
              </a:solidFill>
              <a:latin typeface="Arial" panose="020B0604020202020204" pitchFamily="34" charset="0"/>
              <a:cs typeface="Arial" panose="020B0604020202020204" pitchFamily="34" charset="0"/>
            </a:endParaRPr>
          </a:p>
        </p:txBody>
      </p:sp>
      <p:sp>
        <p:nvSpPr>
          <p:cNvPr id="20" name="Rectangle 2"/>
          <p:cNvSpPr>
            <a:spLocks noChangeArrowheads="1"/>
          </p:cNvSpPr>
          <p:nvPr/>
        </p:nvSpPr>
        <p:spPr bwMode="auto">
          <a:xfrm>
            <a:off x="388189" y="1686463"/>
            <a:ext cx="2583611" cy="1073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kumimoji="1" sz="2400">
                <a:solidFill>
                  <a:schemeClr val="tx1"/>
                </a:solidFill>
                <a:latin typeface="Arial" charset="0"/>
                <a:ea typeface="ＭＳ Ｐゴシック" pitchFamily="50" charset="-128"/>
              </a:defRPr>
            </a:lvl1pPr>
            <a:lvl2pPr>
              <a:defRPr kumimoji="1" sz="2400">
                <a:solidFill>
                  <a:schemeClr val="tx1"/>
                </a:solidFill>
                <a:latin typeface="Arial" charset="0"/>
                <a:ea typeface="ＭＳ Ｐゴシック" pitchFamily="50" charset="-128"/>
              </a:defRPr>
            </a:lvl2pPr>
            <a:lvl3pPr>
              <a:defRPr kumimoji="1" sz="2400">
                <a:solidFill>
                  <a:schemeClr val="tx1"/>
                </a:solidFill>
                <a:latin typeface="Arial" charset="0"/>
                <a:ea typeface="ＭＳ Ｐゴシック" pitchFamily="50" charset="-128"/>
              </a:defRPr>
            </a:lvl3pPr>
            <a:lvl4pPr>
              <a:defRPr kumimoji="1" sz="2400">
                <a:solidFill>
                  <a:schemeClr val="tx1"/>
                </a:solidFill>
                <a:latin typeface="Arial" charset="0"/>
                <a:ea typeface="ＭＳ Ｐゴシック" pitchFamily="50" charset="-128"/>
              </a:defRPr>
            </a:lvl4pPr>
            <a:lvl5pPr>
              <a:defRPr kumimoji="1" sz="2400">
                <a:solidFill>
                  <a:schemeClr val="tx1"/>
                </a:solidFill>
                <a:latin typeface="Arial" charset="0"/>
                <a:ea typeface="ＭＳ Ｐゴシック" pitchFamily="50" charset="-128"/>
              </a:defRPr>
            </a:lvl5pPr>
            <a:lvl6pPr marL="457200" fontAlgn="base">
              <a:spcBef>
                <a:spcPct val="0"/>
              </a:spcBef>
              <a:spcAft>
                <a:spcPct val="0"/>
              </a:spcAft>
              <a:defRPr kumimoji="1" sz="2400">
                <a:solidFill>
                  <a:schemeClr val="tx1"/>
                </a:solidFill>
                <a:latin typeface="Arial" charset="0"/>
                <a:ea typeface="ＭＳ Ｐゴシック" pitchFamily="50" charset="-128"/>
              </a:defRPr>
            </a:lvl6pPr>
            <a:lvl7pPr marL="914400" fontAlgn="base">
              <a:spcBef>
                <a:spcPct val="0"/>
              </a:spcBef>
              <a:spcAft>
                <a:spcPct val="0"/>
              </a:spcAft>
              <a:defRPr kumimoji="1" sz="2400">
                <a:solidFill>
                  <a:schemeClr val="tx1"/>
                </a:solidFill>
                <a:latin typeface="Arial" charset="0"/>
                <a:ea typeface="ＭＳ Ｐゴシック" pitchFamily="50" charset="-128"/>
              </a:defRPr>
            </a:lvl7pPr>
            <a:lvl8pPr marL="1371600" fontAlgn="base">
              <a:spcBef>
                <a:spcPct val="0"/>
              </a:spcBef>
              <a:spcAft>
                <a:spcPct val="0"/>
              </a:spcAft>
              <a:defRPr kumimoji="1" sz="2400">
                <a:solidFill>
                  <a:schemeClr val="tx1"/>
                </a:solidFill>
                <a:latin typeface="Arial" charset="0"/>
                <a:ea typeface="ＭＳ Ｐゴシック" pitchFamily="50" charset="-128"/>
              </a:defRPr>
            </a:lvl8pPr>
            <a:lvl9pPr marL="1828800" fontAlgn="base">
              <a:spcBef>
                <a:spcPct val="0"/>
              </a:spcBef>
              <a:spcAft>
                <a:spcPct val="0"/>
              </a:spcAft>
              <a:defRPr kumimoji="1" sz="2400">
                <a:solidFill>
                  <a:schemeClr val="tx1"/>
                </a:solidFill>
                <a:latin typeface="Arial" charset="0"/>
                <a:ea typeface="ＭＳ Ｐゴシック" pitchFamily="50" charset="-128"/>
              </a:defRPr>
            </a:lvl9pPr>
          </a:lstStyle>
          <a:p>
            <a:pPr algn="l"/>
            <a:r>
              <a:rPr kumimoji="0" lang="en-US" altLang="en-US" sz="1800" b="1" dirty="0" smtClean="0">
                <a:solidFill>
                  <a:schemeClr val="tx2"/>
                </a:solidFill>
              </a:rPr>
              <a:t>No-gain sensors:  </a:t>
            </a:r>
          </a:p>
          <a:p>
            <a:pPr algn="l"/>
            <a:r>
              <a:rPr kumimoji="0" lang="en-US" altLang="en-US" sz="1800" dirty="0" smtClean="0">
                <a:solidFill>
                  <a:schemeClr val="tx2"/>
                </a:solidFill>
              </a:rPr>
              <a:t>rise time </a:t>
            </a:r>
            <a:r>
              <a:rPr kumimoji="0" lang="en-US" altLang="en-US" sz="1800" dirty="0">
                <a:solidFill>
                  <a:schemeClr val="tx2"/>
                </a:solidFill>
              </a:rPr>
              <a:t>and pulse </a:t>
            </a:r>
            <a:r>
              <a:rPr kumimoji="0" lang="en-US" altLang="en-US" sz="1800" dirty="0" smtClean="0">
                <a:solidFill>
                  <a:schemeClr val="tx2"/>
                </a:solidFill>
              </a:rPr>
              <a:t>height independent </a:t>
            </a:r>
          </a:p>
          <a:p>
            <a:pPr algn="l"/>
            <a:r>
              <a:rPr kumimoji="0" lang="en-US" altLang="en-US" sz="1800" dirty="0" smtClean="0">
                <a:solidFill>
                  <a:schemeClr val="tx2"/>
                </a:solidFill>
              </a:rPr>
              <a:t>of thickness</a:t>
            </a:r>
          </a:p>
        </p:txBody>
      </p:sp>
      <p:sp>
        <p:nvSpPr>
          <p:cNvPr id="22" name="Rectangle 4"/>
          <p:cNvSpPr>
            <a:spLocks noChangeArrowheads="1"/>
          </p:cNvSpPr>
          <p:nvPr/>
        </p:nvSpPr>
        <p:spPr bwMode="auto">
          <a:xfrm>
            <a:off x="6346825" y="4624388"/>
            <a:ext cx="1841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kumimoji="0" lang="en-US" altLang="en-US" sz="1800">
              <a:latin typeface="Times New Roman" pitchFamily="18" charset="0"/>
            </a:endParaRPr>
          </a:p>
          <a:p>
            <a:endParaRPr kumimoji="0" lang="en-US" altLang="en-US" sz="1800">
              <a:latin typeface="Times New Roman" pitchFamily="18" charset="0"/>
            </a:endParaRPr>
          </a:p>
        </p:txBody>
      </p:sp>
      <p:sp>
        <p:nvSpPr>
          <p:cNvPr id="15" name="Rectangle 2"/>
          <p:cNvSpPr>
            <a:spLocks noChangeArrowheads="1"/>
          </p:cNvSpPr>
          <p:nvPr/>
        </p:nvSpPr>
        <p:spPr bwMode="auto">
          <a:xfrm>
            <a:off x="388189" y="3124200"/>
            <a:ext cx="8473064" cy="10574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kumimoji="1" sz="2400">
                <a:solidFill>
                  <a:schemeClr val="tx1"/>
                </a:solidFill>
                <a:latin typeface="Arial" charset="0"/>
                <a:ea typeface="ＭＳ Ｐゴシック" pitchFamily="50" charset="-128"/>
              </a:defRPr>
            </a:lvl1pPr>
            <a:lvl2pPr>
              <a:defRPr kumimoji="1" sz="2400">
                <a:solidFill>
                  <a:schemeClr val="tx1"/>
                </a:solidFill>
                <a:latin typeface="Arial" charset="0"/>
                <a:ea typeface="ＭＳ Ｐゴシック" pitchFamily="50" charset="-128"/>
              </a:defRPr>
            </a:lvl2pPr>
            <a:lvl3pPr>
              <a:defRPr kumimoji="1" sz="2400">
                <a:solidFill>
                  <a:schemeClr val="tx1"/>
                </a:solidFill>
                <a:latin typeface="Arial" charset="0"/>
                <a:ea typeface="ＭＳ Ｐゴシック" pitchFamily="50" charset="-128"/>
              </a:defRPr>
            </a:lvl3pPr>
            <a:lvl4pPr>
              <a:defRPr kumimoji="1" sz="2400">
                <a:solidFill>
                  <a:schemeClr val="tx1"/>
                </a:solidFill>
                <a:latin typeface="Arial" charset="0"/>
                <a:ea typeface="ＭＳ Ｐゴシック" pitchFamily="50" charset="-128"/>
              </a:defRPr>
            </a:lvl4pPr>
            <a:lvl5pPr>
              <a:defRPr kumimoji="1" sz="2400">
                <a:solidFill>
                  <a:schemeClr val="tx1"/>
                </a:solidFill>
                <a:latin typeface="Arial" charset="0"/>
                <a:ea typeface="ＭＳ Ｐゴシック" pitchFamily="50" charset="-128"/>
              </a:defRPr>
            </a:lvl5pPr>
            <a:lvl6pPr marL="457200" fontAlgn="base">
              <a:spcBef>
                <a:spcPct val="0"/>
              </a:spcBef>
              <a:spcAft>
                <a:spcPct val="0"/>
              </a:spcAft>
              <a:defRPr kumimoji="1" sz="2400">
                <a:solidFill>
                  <a:schemeClr val="tx1"/>
                </a:solidFill>
                <a:latin typeface="Arial" charset="0"/>
                <a:ea typeface="ＭＳ Ｐゴシック" pitchFamily="50" charset="-128"/>
              </a:defRPr>
            </a:lvl6pPr>
            <a:lvl7pPr marL="914400" fontAlgn="base">
              <a:spcBef>
                <a:spcPct val="0"/>
              </a:spcBef>
              <a:spcAft>
                <a:spcPct val="0"/>
              </a:spcAft>
              <a:defRPr kumimoji="1" sz="2400">
                <a:solidFill>
                  <a:schemeClr val="tx1"/>
                </a:solidFill>
                <a:latin typeface="Arial" charset="0"/>
                <a:ea typeface="ＭＳ Ｐゴシック" pitchFamily="50" charset="-128"/>
              </a:defRPr>
            </a:lvl7pPr>
            <a:lvl8pPr marL="1371600" fontAlgn="base">
              <a:spcBef>
                <a:spcPct val="0"/>
              </a:spcBef>
              <a:spcAft>
                <a:spcPct val="0"/>
              </a:spcAft>
              <a:defRPr kumimoji="1" sz="2400">
                <a:solidFill>
                  <a:schemeClr val="tx1"/>
                </a:solidFill>
                <a:latin typeface="Arial" charset="0"/>
                <a:ea typeface="ＭＳ Ｐゴシック" pitchFamily="50" charset="-128"/>
              </a:defRPr>
            </a:lvl8pPr>
            <a:lvl9pPr marL="1828800" fontAlgn="base">
              <a:spcBef>
                <a:spcPct val="0"/>
              </a:spcBef>
              <a:spcAft>
                <a:spcPct val="0"/>
              </a:spcAft>
              <a:defRPr kumimoji="1" sz="2400">
                <a:solidFill>
                  <a:schemeClr val="tx1"/>
                </a:solidFill>
                <a:latin typeface="Arial" charset="0"/>
                <a:ea typeface="ＭＳ Ｐゴシック" pitchFamily="50" charset="-128"/>
              </a:defRPr>
            </a:lvl9pPr>
          </a:lstStyle>
          <a:p>
            <a:pPr algn="l"/>
            <a:r>
              <a:rPr kumimoji="0" lang="en-US" altLang="en-US" sz="1800" b="1" dirty="0" smtClean="0">
                <a:solidFill>
                  <a:schemeClr val="tx2"/>
                </a:solidFill>
              </a:rPr>
              <a:t>LGAD:</a:t>
            </a:r>
          </a:p>
          <a:p>
            <a:pPr algn="l"/>
            <a:r>
              <a:rPr kumimoji="0" lang="en-US" altLang="en-US" sz="1800" dirty="0">
                <a:solidFill>
                  <a:schemeClr val="tx2"/>
                </a:solidFill>
              </a:rPr>
              <a:t>pulse height independent </a:t>
            </a:r>
            <a:r>
              <a:rPr kumimoji="0" lang="en-US" altLang="en-US" sz="1800" dirty="0" smtClean="0">
                <a:solidFill>
                  <a:schemeClr val="tx2"/>
                </a:solidFill>
              </a:rPr>
              <a:t>of </a:t>
            </a:r>
            <a:r>
              <a:rPr kumimoji="0" lang="en-US" altLang="en-US" sz="1800" dirty="0">
                <a:solidFill>
                  <a:schemeClr val="tx2"/>
                </a:solidFill>
              </a:rPr>
              <a:t>thickness</a:t>
            </a:r>
          </a:p>
          <a:p>
            <a:pPr algn="l"/>
            <a:r>
              <a:rPr kumimoji="0" lang="en-US" altLang="en-US" sz="1800" dirty="0">
                <a:solidFill>
                  <a:schemeClr val="tx2"/>
                </a:solidFill>
              </a:rPr>
              <a:t>t</a:t>
            </a:r>
            <a:r>
              <a:rPr kumimoji="0" lang="en-US" altLang="en-US" sz="1800" dirty="0" smtClean="0">
                <a:solidFill>
                  <a:schemeClr val="tx2"/>
                </a:solidFill>
              </a:rPr>
              <a:t>hickness determines peaking time (~ electron collection time</a:t>
            </a:r>
            <a:r>
              <a:rPr kumimoji="0" lang="en-US" altLang="en-US" sz="1800" dirty="0">
                <a:solidFill>
                  <a:schemeClr val="tx2"/>
                </a:solidFill>
              </a:rPr>
              <a:t>) </a:t>
            </a:r>
            <a:r>
              <a:rPr kumimoji="0" lang="en-US" altLang="en-US" sz="1800" dirty="0" smtClean="0">
                <a:solidFill>
                  <a:schemeClr val="tx2"/>
                </a:solidFill>
              </a:rPr>
              <a:t>and slew-rate</a:t>
            </a:r>
          </a:p>
        </p:txBody>
      </p:sp>
      <p:pic>
        <p:nvPicPr>
          <p:cNvPr id="9"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l="2254" t="4646" r="3190" b="3798"/>
          <a:stretch/>
        </p:blipFill>
        <p:spPr bwMode="auto">
          <a:xfrm>
            <a:off x="2286126" y="4035211"/>
            <a:ext cx="3429001" cy="27048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Rectangle 2"/>
          <p:cNvSpPr>
            <a:spLocks noChangeArrowheads="1"/>
          </p:cNvSpPr>
          <p:nvPr/>
        </p:nvSpPr>
        <p:spPr bwMode="auto">
          <a:xfrm>
            <a:off x="381000" y="685800"/>
            <a:ext cx="82296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kumimoji="1" sz="2400">
                <a:solidFill>
                  <a:schemeClr val="tx1"/>
                </a:solidFill>
                <a:latin typeface="Arial" charset="0"/>
                <a:ea typeface="ＭＳ Ｐゴシック" pitchFamily="50" charset="-128"/>
              </a:defRPr>
            </a:lvl1pPr>
            <a:lvl2pPr>
              <a:defRPr kumimoji="1" sz="2400">
                <a:solidFill>
                  <a:schemeClr val="tx1"/>
                </a:solidFill>
                <a:latin typeface="Arial" charset="0"/>
                <a:ea typeface="ＭＳ Ｐゴシック" pitchFamily="50" charset="-128"/>
              </a:defRPr>
            </a:lvl2pPr>
            <a:lvl3pPr>
              <a:defRPr kumimoji="1" sz="2400">
                <a:solidFill>
                  <a:schemeClr val="tx1"/>
                </a:solidFill>
                <a:latin typeface="Arial" charset="0"/>
                <a:ea typeface="ＭＳ Ｐゴシック" pitchFamily="50" charset="-128"/>
              </a:defRPr>
            </a:lvl3pPr>
            <a:lvl4pPr>
              <a:defRPr kumimoji="1" sz="2400">
                <a:solidFill>
                  <a:schemeClr val="tx1"/>
                </a:solidFill>
                <a:latin typeface="Arial" charset="0"/>
                <a:ea typeface="ＭＳ Ｐゴシック" pitchFamily="50" charset="-128"/>
              </a:defRPr>
            </a:lvl4pPr>
            <a:lvl5pPr>
              <a:defRPr kumimoji="1" sz="2400">
                <a:solidFill>
                  <a:schemeClr val="tx1"/>
                </a:solidFill>
                <a:latin typeface="Arial" charset="0"/>
                <a:ea typeface="ＭＳ Ｐゴシック" pitchFamily="50" charset="-128"/>
              </a:defRPr>
            </a:lvl5pPr>
            <a:lvl6pPr marL="457200" fontAlgn="base">
              <a:spcBef>
                <a:spcPct val="0"/>
              </a:spcBef>
              <a:spcAft>
                <a:spcPct val="0"/>
              </a:spcAft>
              <a:defRPr kumimoji="1" sz="2400">
                <a:solidFill>
                  <a:schemeClr val="tx1"/>
                </a:solidFill>
                <a:latin typeface="Arial" charset="0"/>
                <a:ea typeface="ＭＳ Ｐゴシック" pitchFamily="50" charset="-128"/>
              </a:defRPr>
            </a:lvl6pPr>
            <a:lvl7pPr marL="914400" fontAlgn="base">
              <a:spcBef>
                <a:spcPct val="0"/>
              </a:spcBef>
              <a:spcAft>
                <a:spcPct val="0"/>
              </a:spcAft>
              <a:defRPr kumimoji="1" sz="2400">
                <a:solidFill>
                  <a:schemeClr val="tx1"/>
                </a:solidFill>
                <a:latin typeface="Arial" charset="0"/>
                <a:ea typeface="ＭＳ Ｐゴシック" pitchFamily="50" charset="-128"/>
              </a:defRPr>
            </a:lvl7pPr>
            <a:lvl8pPr marL="1371600" fontAlgn="base">
              <a:spcBef>
                <a:spcPct val="0"/>
              </a:spcBef>
              <a:spcAft>
                <a:spcPct val="0"/>
              </a:spcAft>
              <a:defRPr kumimoji="1" sz="2400">
                <a:solidFill>
                  <a:schemeClr val="tx1"/>
                </a:solidFill>
                <a:latin typeface="Arial" charset="0"/>
                <a:ea typeface="ＭＳ Ｐゴシック" pitchFamily="50" charset="-128"/>
              </a:defRPr>
            </a:lvl8pPr>
            <a:lvl9pPr marL="1828800" fontAlgn="base">
              <a:spcBef>
                <a:spcPct val="0"/>
              </a:spcBef>
              <a:spcAft>
                <a:spcPct val="0"/>
              </a:spcAft>
              <a:defRPr kumimoji="1" sz="2400">
                <a:solidFill>
                  <a:schemeClr val="tx1"/>
                </a:solidFill>
                <a:latin typeface="Arial" charset="0"/>
                <a:ea typeface="ＭＳ Ｐゴシック" pitchFamily="50" charset="-128"/>
              </a:defRPr>
            </a:lvl9pPr>
          </a:lstStyle>
          <a:p>
            <a:pPr algn="l"/>
            <a:r>
              <a:rPr kumimoji="0" lang="en-US" altLang="en-US" sz="1800" dirty="0" smtClean="0">
                <a:solidFill>
                  <a:schemeClr val="tx2"/>
                </a:solidFill>
              </a:rPr>
              <a:t>Pulse duration scales with thickness due to saturated drift velocity in high fields</a:t>
            </a:r>
          </a:p>
        </p:txBody>
      </p:sp>
      <p:grpSp>
        <p:nvGrpSpPr>
          <p:cNvPr id="14" name="Group 13"/>
          <p:cNvGrpSpPr/>
          <p:nvPr/>
        </p:nvGrpSpPr>
        <p:grpSpPr>
          <a:xfrm>
            <a:off x="6029862" y="4359244"/>
            <a:ext cx="2757962" cy="2056777"/>
            <a:chOff x="5396886" y="4201642"/>
            <a:chExt cx="3184960" cy="2371981"/>
          </a:xfrm>
        </p:grpSpPr>
        <p:pic>
          <p:nvPicPr>
            <p:cNvPr id="9227"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6886" y="4201642"/>
              <a:ext cx="3184959" cy="23719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ectangle 2"/>
            <p:cNvSpPr>
              <a:spLocks noChangeArrowheads="1"/>
            </p:cNvSpPr>
            <p:nvPr/>
          </p:nvSpPr>
          <p:spPr bwMode="auto">
            <a:xfrm>
              <a:off x="7561961" y="5131990"/>
              <a:ext cx="1019885" cy="5112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kumimoji="1" sz="2400">
                  <a:solidFill>
                    <a:schemeClr val="tx1"/>
                  </a:solidFill>
                  <a:latin typeface="Arial" charset="0"/>
                  <a:ea typeface="ＭＳ Ｐゴシック" pitchFamily="50" charset="-128"/>
                </a:defRPr>
              </a:lvl1pPr>
              <a:lvl2pPr>
                <a:defRPr kumimoji="1" sz="2400">
                  <a:solidFill>
                    <a:schemeClr val="tx1"/>
                  </a:solidFill>
                  <a:latin typeface="Arial" charset="0"/>
                  <a:ea typeface="ＭＳ Ｐゴシック" pitchFamily="50" charset="-128"/>
                </a:defRPr>
              </a:lvl2pPr>
              <a:lvl3pPr>
                <a:defRPr kumimoji="1" sz="2400">
                  <a:solidFill>
                    <a:schemeClr val="tx1"/>
                  </a:solidFill>
                  <a:latin typeface="Arial" charset="0"/>
                  <a:ea typeface="ＭＳ Ｐゴシック" pitchFamily="50" charset="-128"/>
                </a:defRPr>
              </a:lvl3pPr>
              <a:lvl4pPr>
                <a:defRPr kumimoji="1" sz="2400">
                  <a:solidFill>
                    <a:schemeClr val="tx1"/>
                  </a:solidFill>
                  <a:latin typeface="Arial" charset="0"/>
                  <a:ea typeface="ＭＳ Ｐゴシック" pitchFamily="50" charset="-128"/>
                </a:defRPr>
              </a:lvl4pPr>
              <a:lvl5pPr>
                <a:defRPr kumimoji="1" sz="2400">
                  <a:solidFill>
                    <a:schemeClr val="tx1"/>
                  </a:solidFill>
                  <a:latin typeface="Arial" charset="0"/>
                  <a:ea typeface="ＭＳ Ｐゴシック" pitchFamily="50" charset="-128"/>
                </a:defRPr>
              </a:lvl5pPr>
              <a:lvl6pPr marL="457200" fontAlgn="base">
                <a:spcBef>
                  <a:spcPct val="0"/>
                </a:spcBef>
                <a:spcAft>
                  <a:spcPct val="0"/>
                </a:spcAft>
                <a:defRPr kumimoji="1" sz="2400">
                  <a:solidFill>
                    <a:schemeClr val="tx1"/>
                  </a:solidFill>
                  <a:latin typeface="Arial" charset="0"/>
                  <a:ea typeface="ＭＳ Ｐゴシック" pitchFamily="50" charset="-128"/>
                </a:defRPr>
              </a:lvl6pPr>
              <a:lvl7pPr marL="914400" fontAlgn="base">
                <a:spcBef>
                  <a:spcPct val="0"/>
                </a:spcBef>
                <a:spcAft>
                  <a:spcPct val="0"/>
                </a:spcAft>
                <a:defRPr kumimoji="1" sz="2400">
                  <a:solidFill>
                    <a:schemeClr val="tx1"/>
                  </a:solidFill>
                  <a:latin typeface="Arial" charset="0"/>
                  <a:ea typeface="ＭＳ Ｐゴシック" pitchFamily="50" charset="-128"/>
                </a:defRPr>
              </a:lvl7pPr>
              <a:lvl8pPr marL="1371600" fontAlgn="base">
                <a:spcBef>
                  <a:spcPct val="0"/>
                </a:spcBef>
                <a:spcAft>
                  <a:spcPct val="0"/>
                </a:spcAft>
                <a:defRPr kumimoji="1" sz="2400">
                  <a:solidFill>
                    <a:schemeClr val="tx1"/>
                  </a:solidFill>
                  <a:latin typeface="Arial" charset="0"/>
                  <a:ea typeface="ＭＳ Ｐゴシック" pitchFamily="50" charset="-128"/>
                </a:defRPr>
              </a:lvl8pPr>
              <a:lvl9pPr marL="1828800" fontAlgn="base">
                <a:spcBef>
                  <a:spcPct val="0"/>
                </a:spcBef>
                <a:spcAft>
                  <a:spcPct val="0"/>
                </a:spcAft>
                <a:defRPr kumimoji="1" sz="2400">
                  <a:solidFill>
                    <a:schemeClr val="tx1"/>
                  </a:solidFill>
                  <a:latin typeface="Arial" charset="0"/>
                  <a:ea typeface="ＭＳ Ｐゴシック" pitchFamily="50" charset="-128"/>
                </a:defRPr>
              </a:lvl9pPr>
            </a:lstStyle>
            <a:p>
              <a:pPr algn="l"/>
              <a:r>
                <a:rPr kumimoji="0" lang="en-US" altLang="en-US" sz="1200" b="1" dirty="0" smtClean="0"/>
                <a:t>Gain = 10</a:t>
              </a:r>
            </a:p>
          </p:txBody>
        </p:sp>
      </p:grpSp>
      <p:pic>
        <p:nvPicPr>
          <p:cNvPr id="9228"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50464" y="1295400"/>
            <a:ext cx="2757488" cy="20606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 name="Rectangle 2"/>
          <p:cNvSpPr>
            <a:spLocks noChangeArrowheads="1"/>
          </p:cNvSpPr>
          <p:nvPr/>
        </p:nvSpPr>
        <p:spPr bwMode="auto">
          <a:xfrm>
            <a:off x="7833159" y="2171593"/>
            <a:ext cx="901085" cy="5112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kumimoji="1" sz="2400">
                <a:solidFill>
                  <a:schemeClr val="tx1"/>
                </a:solidFill>
                <a:latin typeface="Arial" charset="0"/>
                <a:ea typeface="ＭＳ Ｐゴシック" pitchFamily="50" charset="-128"/>
              </a:defRPr>
            </a:lvl1pPr>
            <a:lvl2pPr>
              <a:defRPr kumimoji="1" sz="2400">
                <a:solidFill>
                  <a:schemeClr val="tx1"/>
                </a:solidFill>
                <a:latin typeface="Arial" charset="0"/>
                <a:ea typeface="ＭＳ Ｐゴシック" pitchFamily="50" charset="-128"/>
              </a:defRPr>
            </a:lvl2pPr>
            <a:lvl3pPr>
              <a:defRPr kumimoji="1" sz="2400">
                <a:solidFill>
                  <a:schemeClr val="tx1"/>
                </a:solidFill>
                <a:latin typeface="Arial" charset="0"/>
                <a:ea typeface="ＭＳ Ｐゴシック" pitchFamily="50" charset="-128"/>
              </a:defRPr>
            </a:lvl3pPr>
            <a:lvl4pPr>
              <a:defRPr kumimoji="1" sz="2400">
                <a:solidFill>
                  <a:schemeClr val="tx1"/>
                </a:solidFill>
                <a:latin typeface="Arial" charset="0"/>
                <a:ea typeface="ＭＳ Ｐゴシック" pitchFamily="50" charset="-128"/>
              </a:defRPr>
            </a:lvl4pPr>
            <a:lvl5pPr>
              <a:defRPr kumimoji="1" sz="2400">
                <a:solidFill>
                  <a:schemeClr val="tx1"/>
                </a:solidFill>
                <a:latin typeface="Arial" charset="0"/>
                <a:ea typeface="ＭＳ Ｐゴシック" pitchFamily="50" charset="-128"/>
              </a:defRPr>
            </a:lvl5pPr>
            <a:lvl6pPr marL="457200" fontAlgn="base">
              <a:spcBef>
                <a:spcPct val="0"/>
              </a:spcBef>
              <a:spcAft>
                <a:spcPct val="0"/>
              </a:spcAft>
              <a:defRPr kumimoji="1" sz="2400">
                <a:solidFill>
                  <a:schemeClr val="tx1"/>
                </a:solidFill>
                <a:latin typeface="Arial" charset="0"/>
                <a:ea typeface="ＭＳ Ｐゴシック" pitchFamily="50" charset="-128"/>
              </a:defRPr>
            </a:lvl6pPr>
            <a:lvl7pPr marL="914400" fontAlgn="base">
              <a:spcBef>
                <a:spcPct val="0"/>
              </a:spcBef>
              <a:spcAft>
                <a:spcPct val="0"/>
              </a:spcAft>
              <a:defRPr kumimoji="1" sz="2400">
                <a:solidFill>
                  <a:schemeClr val="tx1"/>
                </a:solidFill>
                <a:latin typeface="Arial" charset="0"/>
                <a:ea typeface="ＭＳ Ｐゴシック" pitchFamily="50" charset="-128"/>
              </a:defRPr>
            </a:lvl7pPr>
            <a:lvl8pPr marL="1371600" fontAlgn="base">
              <a:spcBef>
                <a:spcPct val="0"/>
              </a:spcBef>
              <a:spcAft>
                <a:spcPct val="0"/>
              </a:spcAft>
              <a:defRPr kumimoji="1" sz="2400">
                <a:solidFill>
                  <a:schemeClr val="tx1"/>
                </a:solidFill>
                <a:latin typeface="Arial" charset="0"/>
                <a:ea typeface="ＭＳ Ｐゴシック" pitchFamily="50" charset="-128"/>
              </a:defRPr>
            </a:lvl8pPr>
            <a:lvl9pPr marL="1828800" fontAlgn="base">
              <a:spcBef>
                <a:spcPct val="0"/>
              </a:spcBef>
              <a:spcAft>
                <a:spcPct val="0"/>
              </a:spcAft>
              <a:defRPr kumimoji="1" sz="2400">
                <a:solidFill>
                  <a:schemeClr val="tx1"/>
                </a:solidFill>
                <a:latin typeface="Arial" charset="0"/>
                <a:ea typeface="ＭＳ Ｐゴシック" pitchFamily="50" charset="-128"/>
              </a:defRPr>
            </a:lvl9pPr>
          </a:lstStyle>
          <a:p>
            <a:pPr algn="l"/>
            <a:r>
              <a:rPr kumimoji="0" lang="en-US" altLang="en-US" sz="1200" b="1" dirty="0" smtClean="0"/>
              <a:t>Gain = 1</a:t>
            </a:r>
          </a:p>
        </p:txBody>
      </p:sp>
      <p:pic>
        <p:nvPicPr>
          <p:cNvPr id="9230" name="Picture 1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24200" y="1295400"/>
            <a:ext cx="2631986" cy="19601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 name="Rectangle 2"/>
          <p:cNvSpPr>
            <a:spLocks noChangeArrowheads="1"/>
          </p:cNvSpPr>
          <p:nvPr/>
        </p:nvSpPr>
        <p:spPr bwMode="auto">
          <a:xfrm>
            <a:off x="4672292" y="2251972"/>
            <a:ext cx="844372" cy="5303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kumimoji="1" sz="2400">
                <a:solidFill>
                  <a:schemeClr val="tx1"/>
                </a:solidFill>
                <a:latin typeface="Arial" charset="0"/>
                <a:ea typeface="ＭＳ Ｐゴシック" pitchFamily="50" charset="-128"/>
              </a:defRPr>
            </a:lvl1pPr>
            <a:lvl2pPr>
              <a:defRPr kumimoji="1" sz="2400">
                <a:solidFill>
                  <a:schemeClr val="tx1"/>
                </a:solidFill>
                <a:latin typeface="Arial" charset="0"/>
                <a:ea typeface="ＭＳ Ｐゴシック" pitchFamily="50" charset="-128"/>
              </a:defRPr>
            </a:lvl2pPr>
            <a:lvl3pPr>
              <a:defRPr kumimoji="1" sz="2400">
                <a:solidFill>
                  <a:schemeClr val="tx1"/>
                </a:solidFill>
                <a:latin typeface="Arial" charset="0"/>
                <a:ea typeface="ＭＳ Ｐゴシック" pitchFamily="50" charset="-128"/>
              </a:defRPr>
            </a:lvl3pPr>
            <a:lvl4pPr>
              <a:defRPr kumimoji="1" sz="2400">
                <a:solidFill>
                  <a:schemeClr val="tx1"/>
                </a:solidFill>
                <a:latin typeface="Arial" charset="0"/>
                <a:ea typeface="ＭＳ Ｐゴシック" pitchFamily="50" charset="-128"/>
              </a:defRPr>
            </a:lvl4pPr>
            <a:lvl5pPr>
              <a:defRPr kumimoji="1" sz="2400">
                <a:solidFill>
                  <a:schemeClr val="tx1"/>
                </a:solidFill>
                <a:latin typeface="Arial" charset="0"/>
                <a:ea typeface="ＭＳ Ｐゴシック" pitchFamily="50" charset="-128"/>
              </a:defRPr>
            </a:lvl5pPr>
            <a:lvl6pPr marL="457200" fontAlgn="base">
              <a:spcBef>
                <a:spcPct val="0"/>
              </a:spcBef>
              <a:spcAft>
                <a:spcPct val="0"/>
              </a:spcAft>
              <a:defRPr kumimoji="1" sz="2400">
                <a:solidFill>
                  <a:schemeClr val="tx1"/>
                </a:solidFill>
                <a:latin typeface="Arial" charset="0"/>
                <a:ea typeface="ＭＳ Ｐゴシック" pitchFamily="50" charset="-128"/>
              </a:defRPr>
            </a:lvl6pPr>
            <a:lvl7pPr marL="914400" fontAlgn="base">
              <a:spcBef>
                <a:spcPct val="0"/>
              </a:spcBef>
              <a:spcAft>
                <a:spcPct val="0"/>
              </a:spcAft>
              <a:defRPr kumimoji="1" sz="2400">
                <a:solidFill>
                  <a:schemeClr val="tx1"/>
                </a:solidFill>
                <a:latin typeface="Arial" charset="0"/>
                <a:ea typeface="ＭＳ Ｐゴシック" pitchFamily="50" charset="-128"/>
              </a:defRPr>
            </a:lvl7pPr>
            <a:lvl8pPr marL="1371600" fontAlgn="base">
              <a:spcBef>
                <a:spcPct val="0"/>
              </a:spcBef>
              <a:spcAft>
                <a:spcPct val="0"/>
              </a:spcAft>
              <a:defRPr kumimoji="1" sz="2400">
                <a:solidFill>
                  <a:schemeClr val="tx1"/>
                </a:solidFill>
                <a:latin typeface="Arial" charset="0"/>
                <a:ea typeface="ＭＳ Ｐゴシック" pitchFamily="50" charset="-128"/>
              </a:defRPr>
            </a:lvl8pPr>
            <a:lvl9pPr marL="1828800" fontAlgn="base">
              <a:spcBef>
                <a:spcPct val="0"/>
              </a:spcBef>
              <a:spcAft>
                <a:spcPct val="0"/>
              </a:spcAft>
              <a:defRPr kumimoji="1" sz="2400">
                <a:solidFill>
                  <a:schemeClr val="tx1"/>
                </a:solidFill>
                <a:latin typeface="Arial" charset="0"/>
                <a:ea typeface="ＭＳ Ｐゴシック" pitchFamily="50" charset="-128"/>
              </a:defRPr>
            </a:lvl9pPr>
          </a:lstStyle>
          <a:p>
            <a:pPr algn="l"/>
            <a:r>
              <a:rPr kumimoji="0" lang="en-US" altLang="en-US" sz="1200" b="1" dirty="0" smtClean="0"/>
              <a:t>50 µm</a:t>
            </a:r>
          </a:p>
          <a:p>
            <a:pPr algn="l"/>
            <a:r>
              <a:rPr kumimoji="0" lang="en-US" altLang="en-US" sz="1200" b="1" dirty="0" smtClean="0"/>
              <a:t>Gain = 1</a:t>
            </a:r>
          </a:p>
        </p:txBody>
      </p:sp>
      <p:sp>
        <p:nvSpPr>
          <p:cNvPr id="17" name="TextBox 16"/>
          <p:cNvSpPr txBox="1"/>
          <p:nvPr/>
        </p:nvSpPr>
        <p:spPr>
          <a:xfrm>
            <a:off x="448333" y="5387632"/>
            <a:ext cx="1786867" cy="932563"/>
          </a:xfrm>
          <a:prstGeom prst="rect">
            <a:avLst/>
          </a:prstGeom>
          <a:noFill/>
          <a:ln>
            <a:solidFill>
              <a:srgbClr val="FFC000"/>
            </a:solidFill>
          </a:ln>
        </p:spPr>
        <p:txBody>
          <a:bodyPr wrap="square" rtlCol="0">
            <a:spAutoFit/>
          </a:bodyPr>
          <a:lstStyle/>
          <a:p>
            <a:pPr algn="l" fontAlgn="auto">
              <a:lnSpc>
                <a:spcPct val="130000"/>
              </a:lnSpc>
              <a:spcBef>
                <a:spcPts val="0"/>
              </a:spcBef>
              <a:spcAft>
                <a:spcPts val="0"/>
              </a:spcAft>
            </a:pPr>
            <a:r>
              <a:rPr lang="en-US" sz="1400" b="1" dirty="0" err="1" smtClean="0">
                <a:solidFill>
                  <a:schemeClr val="tx2"/>
                </a:solidFill>
                <a:latin typeface="Arial" panose="020B0604020202020204" pitchFamily="34" charset="0"/>
                <a:cs typeface="Arial" panose="020B0604020202020204" pitchFamily="34" charset="0"/>
              </a:rPr>
              <a:t>Weightfield</a:t>
            </a:r>
            <a:r>
              <a:rPr lang="en-US" sz="1400" b="1" dirty="0" smtClean="0">
                <a:solidFill>
                  <a:schemeClr val="tx2"/>
                </a:solidFill>
                <a:latin typeface="Arial" panose="020B0604020202020204" pitchFamily="34" charset="0"/>
                <a:cs typeface="Arial" panose="020B0604020202020204" pitchFamily="34" charset="0"/>
              </a:rPr>
              <a:t> 2</a:t>
            </a:r>
          </a:p>
          <a:p>
            <a:pPr algn="l" fontAlgn="auto">
              <a:lnSpc>
                <a:spcPct val="130000"/>
              </a:lnSpc>
              <a:spcBef>
                <a:spcPts val="0"/>
              </a:spcBef>
              <a:spcAft>
                <a:spcPts val="0"/>
              </a:spcAft>
            </a:pPr>
            <a:r>
              <a:rPr lang="en-US" sz="1400" b="1" dirty="0">
                <a:solidFill>
                  <a:schemeClr val="tx2"/>
                </a:solidFill>
                <a:latin typeface="Arial" panose="020B0604020202020204" pitchFamily="34" charset="0"/>
                <a:cs typeface="Arial" panose="020B0604020202020204" pitchFamily="34" charset="0"/>
              </a:rPr>
              <a:t>(</a:t>
            </a:r>
            <a:r>
              <a:rPr lang="en-US" sz="1400" b="1" dirty="0" smtClean="0">
                <a:solidFill>
                  <a:schemeClr val="tx2"/>
                </a:solidFill>
                <a:latin typeface="Arial" panose="020B0604020202020204" pitchFamily="34" charset="0"/>
                <a:cs typeface="Arial" panose="020B0604020202020204" pitchFamily="34" charset="0"/>
              </a:rPr>
              <a:t>WF2)</a:t>
            </a:r>
          </a:p>
          <a:p>
            <a:pPr algn="l" fontAlgn="auto">
              <a:lnSpc>
                <a:spcPct val="130000"/>
              </a:lnSpc>
              <a:spcBef>
                <a:spcPts val="0"/>
              </a:spcBef>
              <a:spcAft>
                <a:spcPts val="0"/>
              </a:spcAft>
            </a:pPr>
            <a:r>
              <a:rPr lang="en-US" sz="1400" b="1" dirty="0" smtClean="0">
                <a:solidFill>
                  <a:schemeClr val="tx2"/>
                </a:solidFill>
                <a:latin typeface="Arial" panose="020B0604020202020204" pitchFamily="34" charset="0"/>
                <a:cs typeface="Arial" panose="020B0604020202020204" pitchFamily="34" charset="0"/>
              </a:rPr>
              <a:t>Simulations</a:t>
            </a:r>
          </a:p>
        </p:txBody>
      </p:sp>
      <p:sp>
        <p:nvSpPr>
          <p:cNvPr id="2" name="Rectangle 1"/>
          <p:cNvSpPr/>
          <p:nvPr/>
        </p:nvSpPr>
        <p:spPr>
          <a:xfrm>
            <a:off x="448333" y="6553200"/>
            <a:ext cx="4572000" cy="276999"/>
          </a:xfrm>
          <a:prstGeom prst="rect">
            <a:avLst/>
          </a:prstGeom>
        </p:spPr>
        <p:txBody>
          <a:bodyPr>
            <a:spAutoFit/>
          </a:bodyPr>
          <a:lstStyle/>
          <a:p>
            <a:r>
              <a:rPr lang="en-US" sz="1200" dirty="0"/>
              <a:t>F. </a:t>
            </a:r>
            <a:r>
              <a:rPr lang="en-US" sz="1200" dirty="0" err="1"/>
              <a:t>Cenna</a:t>
            </a:r>
            <a:r>
              <a:rPr lang="en-US" sz="1200" dirty="0"/>
              <a:t>, et al., </a:t>
            </a:r>
            <a:r>
              <a:rPr lang="en-US" sz="1200" dirty="0" err="1" smtClean="0"/>
              <a:t>Nucl</a:t>
            </a:r>
            <a:r>
              <a:rPr lang="en-US" sz="1200" dirty="0"/>
              <a:t>. </a:t>
            </a:r>
            <a:r>
              <a:rPr lang="en-US" sz="1200" dirty="0" err="1"/>
              <a:t>Instrum</a:t>
            </a:r>
            <a:r>
              <a:rPr lang="en-US" sz="1200" dirty="0"/>
              <a:t>. Meth. A796 (2015) 149</a:t>
            </a:r>
          </a:p>
        </p:txBody>
      </p:sp>
    </p:spTree>
    <p:extLst>
      <p:ext uri="{BB962C8B-B14F-4D97-AF65-F5344CB8AC3E}">
        <p14:creationId xmlns:p14="http://schemas.microsoft.com/office/powerpoint/2010/main" val="1736071214"/>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it-IT" altLang="it-IT"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it-IT" altLang="it-IT" sz="24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Pixel</Template>
  <TotalTime>62158</TotalTime>
  <Words>3372</Words>
  <Application>Microsoft Office PowerPoint</Application>
  <PresentationFormat>On-screen Show (4:3)</PresentationFormat>
  <Paragraphs>439</Paragraphs>
  <Slides>29</Slides>
  <Notes>1</Notes>
  <HiddenSlides>0</HiddenSlides>
  <MMClips>0</MMClips>
  <ScaleCrop>false</ScaleCrop>
  <HeadingPairs>
    <vt:vector size="6" baseType="variant">
      <vt:variant>
        <vt:lpstr>Theme</vt:lpstr>
      </vt:variant>
      <vt:variant>
        <vt:i4>3</vt:i4>
      </vt:variant>
      <vt:variant>
        <vt:lpstr>Embedded OLE Servers</vt:lpstr>
      </vt:variant>
      <vt:variant>
        <vt:i4>1</vt:i4>
      </vt:variant>
      <vt:variant>
        <vt:lpstr>Slide Titles</vt:lpstr>
      </vt:variant>
      <vt:variant>
        <vt:i4>29</vt:i4>
      </vt:variant>
    </vt:vector>
  </HeadingPairs>
  <TitlesOfParts>
    <vt:vector size="33" baseType="lpstr">
      <vt:lpstr>Default Design</vt:lpstr>
      <vt:lpstr>Office Theme</vt:lpstr>
      <vt:lpstr>Custom Design</vt:lpstr>
      <vt:lpstr>Equation</vt:lpstr>
      <vt:lpstr>PowerPoint Presentation</vt:lpstr>
      <vt:lpstr>PowerPoint Presentation</vt:lpstr>
      <vt:lpstr>PowerPoint Presentation</vt:lpstr>
      <vt:lpstr>PowerPoint Presentation</vt:lpstr>
      <vt:lpstr>PPS by CMS &amp; TOTEM = CT-PPS</vt:lpstr>
      <vt:lpstr>CT-PPS Basic Design: Timing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LLURM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Annual Research Report 2008</dc:title>
  <dc:creator>Hartmut Sadrozinski</dc:creator>
  <cp:lastModifiedBy>Hartmut</cp:lastModifiedBy>
  <cp:revision>1348</cp:revision>
  <cp:lastPrinted>2013-03-11T15:44:02Z</cp:lastPrinted>
  <dcterms:created xsi:type="dcterms:W3CDTF">2008-01-02T18:43:00Z</dcterms:created>
  <dcterms:modified xsi:type="dcterms:W3CDTF">2015-10-06T17:08:26Z</dcterms:modified>
</cp:coreProperties>
</file>