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089" r:id="rId3"/>
    <p:sldMasterId id="2147484115" r:id="rId4"/>
    <p:sldMasterId id="2147484219" r:id="rId5"/>
    <p:sldMasterId id="2147484284" r:id="rId6"/>
    <p:sldMasterId id="2147484299" r:id="rId7"/>
  </p:sldMasterIdLst>
  <p:notesMasterIdLst>
    <p:notesMasterId r:id="rId36"/>
  </p:notesMasterIdLst>
  <p:handoutMasterIdLst>
    <p:handoutMasterId r:id="rId37"/>
  </p:handoutMasterIdLst>
  <p:sldIdLst>
    <p:sldId id="265" r:id="rId8"/>
    <p:sldId id="323" r:id="rId9"/>
    <p:sldId id="326" r:id="rId10"/>
    <p:sldId id="329" r:id="rId11"/>
    <p:sldId id="344" r:id="rId12"/>
    <p:sldId id="330" r:id="rId13"/>
    <p:sldId id="358" r:id="rId14"/>
    <p:sldId id="359" r:id="rId15"/>
    <p:sldId id="361" r:id="rId16"/>
    <p:sldId id="345" r:id="rId17"/>
    <p:sldId id="331" r:id="rId18"/>
    <p:sldId id="327" r:id="rId19"/>
    <p:sldId id="290" r:id="rId20"/>
    <p:sldId id="352" r:id="rId21"/>
    <p:sldId id="316" r:id="rId22"/>
    <p:sldId id="346" r:id="rId23"/>
    <p:sldId id="334" r:id="rId24"/>
    <p:sldId id="338" r:id="rId25"/>
    <p:sldId id="341" r:id="rId26"/>
    <p:sldId id="308" r:id="rId27"/>
    <p:sldId id="343" r:id="rId28"/>
    <p:sldId id="337" r:id="rId29"/>
    <p:sldId id="353" r:id="rId30"/>
    <p:sldId id="354" r:id="rId31"/>
    <p:sldId id="309" r:id="rId32"/>
    <p:sldId id="322" r:id="rId33"/>
    <p:sldId id="339" r:id="rId34"/>
    <p:sldId id="360" r:id="rId3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003087"/>
    <a:srgbClr val="004C97"/>
    <a:srgbClr val="505050"/>
    <a:srgbClr val="63666A"/>
    <a:srgbClr val="A7A8AA"/>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snapToGrid="0" snapToObjects="1">
      <p:cViewPr varScale="1">
        <p:scale>
          <a:sx n="110" d="100"/>
          <a:sy n="110" d="100"/>
        </p:scale>
        <p:origin x="-720" y="-9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notesMaster" Target="notesMasters/notesMaster1.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3EAED713-313B-5F4A-9598-1CE2632CFECD}" type="datetimeFigureOut">
              <a:rPr lang="en-US"/>
              <a:pPr>
                <a:defRPr/>
              </a:pPr>
              <a:t>10/6/15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226A65B8-AE86-434E-801F-26FA8B3A7303}" type="slidenum">
              <a:rPr lang="en-US"/>
              <a:pPr>
                <a:defRPr/>
              </a:pPr>
              <a:t>‹#›</a:t>
            </a:fld>
            <a:endParaRPr lang="en-US" dirty="0"/>
          </a:p>
        </p:txBody>
      </p:sp>
    </p:spTree>
    <p:extLst>
      <p:ext uri="{BB962C8B-B14F-4D97-AF65-F5344CB8AC3E}">
        <p14:creationId xmlns:p14="http://schemas.microsoft.com/office/powerpoint/2010/main" val="1429829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787CE8DF-A23C-854E-BC06-5B8D1766E83B}" type="datetimeFigureOut">
              <a:rPr lang="en-US"/>
              <a:pPr>
                <a:defRPr/>
              </a:pPr>
              <a:t>10/6/15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D1289207-6576-5649-882D-3812FCEEBC40}" type="slidenum">
              <a:rPr lang="en-US"/>
              <a:pPr>
                <a:defRPr/>
              </a:pPr>
              <a:t>‹#›</a:t>
            </a:fld>
            <a:endParaRPr lang="en-US" dirty="0"/>
          </a:p>
        </p:txBody>
      </p:sp>
    </p:spTree>
    <p:extLst>
      <p:ext uri="{BB962C8B-B14F-4D97-AF65-F5344CB8AC3E}">
        <p14:creationId xmlns:p14="http://schemas.microsoft.com/office/powerpoint/2010/main" val="119047820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3</a:t>
            </a:fld>
            <a:endParaRPr lang="en-US" dirty="0"/>
          </a:p>
        </p:txBody>
      </p:sp>
    </p:spTree>
    <p:extLst>
      <p:ext uri="{BB962C8B-B14F-4D97-AF65-F5344CB8AC3E}">
        <p14:creationId xmlns:p14="http://schemas.microsoft.com/office/powerpoint/2010/main" val="363550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5</a:t>
            </a:fld>
            <a:endParaRPr lang="en-US" dirty="0"/>
          </a:p>
        </p:txBody>
      </p:sp>
    </p:spTree>
    <p:extLst>
      <p:ext uri="{BB962C8B-B14F-4D97-AF65-F5344CB8AC3E}">
        <p14:creationId xmlns:p14="http://schemas.microsoft.com/office/powerpoint/2010/main" val="2406224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3A7B285-DE26-452A-BFFB-85F73ACE4B03}"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626203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18</a:t>
            </a:fld>
            <a:endParaRPr lang="en-US" dirty="0"/>
          </a:p>
        </p:txBody>
      </p:sp>
    </p:spTree>
    <p:extLst>
      <p:ext uri="{BB962C8B-B14F-4D97-AF65-F5344CB8AC3E}">
        <p14:creationId xmlns:p14="http://schemas.microsoft.com/office/powerpoint/2010/main" val="20923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20</a:t>
            </a:fld>
            <a:endParaRPr lang="en-US" dirty="0"/>
          </a:p>
        </p:txBody>
      </p:sp>
    </p:spTree>
    <p:extLst>
      <p:ext uri="{BB962C8B-B14F-4D97-AF65-F5344CB8AC3E}">
        <p14:creationId xmlns:p14="http://schemas.microsoft.com/office/powerpoint/2010/main" val="563748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9207-6576-5649-882D-3812FCEEBC40}" type="slidenum">
              <a:rPr lang="en-US" smtClean="0"/>
              <a:pPr>
                <a:defRPr/>
              </a:pPr>
              <a:t>25</a:t>
            </a:fld>
            <a:endParaRPr lang="en-US" dirty="0"/>
          </a:p>
        </p:txBody>
      </p:sp>
    </p:spTree>
    <p:extLst>
      <p:ext uri="{BB962C8B-B14F-4D97-AF65-F5344CB8AC3E}">
        <p14:creationId xmlns:p14="http://schemas.microsoft.com/office/powerpoint/2010/main" val="276987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40208667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fld id="{170BD68A-283C-D744-A16F-2B1BC559EB39}" type="datetime1">
              <a:rPr lang="en-US"/>
              <a:pPr>
                <a:defRPr/>
              </a:pPr>
              <a:t>10/6/15</a:t>
            </a:fld>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CB8D1BE8-DD23-7C43-946A-EC18538B5932}" type="slidenum">
              <a:rPr lang="en-US"/>
              <a:pPr>
                <a:defRPr/>
              </a:pPr>
              <a:t>‹#›</a:t>
            </a:fld>
            <a:endParaRPr lang="en-US" dirty="0"/>
          </a:p>
        </p:txBody>
      </p:sp>
    </p:spTree>
    <p:extLst>
      <p:ext uri="{BB962C8B-B14F-4D97-AF65-F5344CB8AC3E}">
        <p14:creationId xmlns:p14="http://schemas.microsoft.com/office/powerpoint/2010/main" val="315793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2575299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271612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279913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58820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000813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2365644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908301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4258381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425053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4C97"/>
                </a:solidFill>
              </a:defRPr>
            </a:lvl1pPr>
          </a:lstStyle>
          <a:p>
            <a:pPr>
              <a:defRPr/>
            </a:pPr>
            <a:fld id="{6CE1FCDD-8220-8E4F-94E7-2A75F3E1D8B4}" type="datetime1">
              <a:rPr lang="en-US"/>
              <a:pPr>
                <a:defRPr/>
              </a:pPr>
              <a:t>10/6/15</a:t>
            </a:fld>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a:t>Presenter | Presentation Title</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4DBA34F6-786B-5943-A669-853A984F0C44}" type="slidenum">
              <a:rPr lang="en-US"/>
              <a:pPr>
                <a:defRPr/>
              </a:pPr>
              <a:t>‹#›</a:t>
            </a:fld>
            <a:endParaRPr lang="en-US" dirty="0"/>
          </a:p>
        </p:txBody>
      </p:sp>
    </p:spTree>
    <p:extLst>
      <p:ext uri="{BB962C8B-B14F-4D97-AF65-F5344CB8AC3E}">
        <p14:creationId xmlns:p14="http://schemas.microsoft.com/office/powerpoint/2010/main" val="762146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633941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767370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023522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fld id="{D64A74D3-6576-6547-BAEE-670C607FAF00}" type="datetime1">
              <a:rPr lang="en-US"/>
              <a:pPr>
                <a:defRPr/>
              </a:pPr>
              <a:t>10/6/15</a:t>
            </a:fld>
            <a:endParaRPr lang="en-US"/>
          </a:p>
        </p:txBody>
      </p:sp>
      <p:sp>
        <p:nvSpPr>
          <p:cNvPr id="4" name="Footer Placeholder 4"/>
          <p:cNvSpPr>
            <a:spLocks noGrp="1"/>
          </p:cNvSpPr>
          <p:nvPr>
            <p:ph type="ftr" sz="quarter" idx="15"/>
          </p:nvPr>
        </p:nvSpPr>
        <p:spPr>
          <a:xfrm>
            <a:off x="806450" y="6515100"/>
            <a:ext cx="5373688" cy="241300"/>
          </a:xfrm>
          <a:prstGeom prst="rect">
            <a:avLst/>
          </a:prstGeom>
          <a:ln/>
        </p:spPr>
        <p:txBody>
          <a:bodyPr/>
          <a:lstStyle>
            <a:lvl1pPr>
              <a:defRPr/>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xfrm>
            <a:off x="228600" y="6515100"/>
            <a:ext cx="447675" cy="241300"/>
          </a:xfrm>
          <a:prstGeom prst="rect">
            <a:avLst/>
          </a:prstGeom>
          <a:ln/>
        </p:spPr>
        <p:txBody>
          <a:bodyPr/>
          <a:lstStyle>
            <a:lvl1pPr>
              <a:defRPr/>
            </a:lvl1pPr>
          </a:lstStyle>
          <a:p>
            <a:pPr>
              <a:defRPr/>
            </a:pPr>
            <a:fld id="{9DC0D7D1-046B-AB45-88B0-FDE00FCD1BF5}" type="slidenum">
              <a:rPr lang="en-US"/>
              <a:pPr>
                <a:defRPr/>
              </a:pPr>
              <a:t>‹#›</a:t>
            </a:fld>
            <a:endParaRPr lang="en-US" dirty="0"/>
          </a:p>
        </p:txBody>
      </p:sp>
    </p:spTree>
    <p:extLst>
      <p:ext uri="{BB962C8B-B14F-4D97-AF65-F5344CB8AC3E}">
        <p14:creationId xmlns:p14="http://schemas.microsoft.com/office/powerpoint/2010/main" val="2076900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475228008"/>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2986263632"/>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209983447"/>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731450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453747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404317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fld id="{A4D61617-7528-6243-AD82-232D4A87BE80}" type="datetime1">
              <a:rPr lang="en-US"/>
              <a:pPr>
                <a:defRPr/>
              </a:pPr>
              <a:t>10/6/15</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D34609E3-F787-B343-B740-1F39DF8800A9}" type="slidenum">
              <a:rPr lang="en-US"/>
              <a:pPr>
                <a:defRPr/>
              </a:pPr>
              <a:t>‹#›</a:t>
            </a:fld>
            <a:endParaRPr lang="en-US" dirty="0"/>
          </a:p>
        </p:txBody>
      </p:sp>
    </p:spTree>
    <p:extLst>
      <p:ext uri="{BB962C8B-B14F-4D97-AF65-F5344CB8AC3E}">
        <p14:creationId xmlns:p14="http://schemas.microsoft.com/office/powerpoint/2010/main" val="48431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1336313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4211074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516641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894653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1149470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a:solidFill>
                  <a:srgbClr val="000000"/>
                </a:solidFill>
              </a:rPr>
              <a:t>Anatoly Ronzhin, April 12, 2010, Fermilab, AEM</a:t>
            </a:r>
          </a:p>
        </p:txBody>
      </p:sp>
    </p:spTree>
    <p:extLst>
      <p:ext uri="{BB962C8B-B14F-4D97-AF65-F5344CB8AC3E}">
        <p14:creationId xmlns:p14="http://schemas.microsoft.com/office/powerpoint/2010/main" val="4177384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4157447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602766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587423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400292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fld id="{BA1BF689-4124-5741-8DBA-6788E54DBC5A}" type="datetime1">
              <a:rPr lang="en-US"/>
              <a:pPr>
                <a:defRPr/>
              </a:pPr>
              <a:t>10/6/15</a:t>
            </a:fld>
            <a:endParaRPr lang="en-US"/>
          </a:p>
        </p:txBody>
      </p:sp>
      <p:sp>
        <p:nvSpPr>
          <p:cNvPr id="6" name="Footer Placeholder 4"/>
          <p:cNvSpPr>
            <a:spLocks noGrp="1"/>
          </p:cNvSpPr>
          <p:nvPr>
            <p:ph type="ftr" sz="quarter" idx="17"/>
          </p:nvPr>
        </p:nvSpPr>
        <p:spPr/>
        <p:txBody>
          <a:bodyPr/>
          <a:lstStyle>
            <a:lvl1pPr>
              <a:defRPr/>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092F2BC5-DFCB-8C41-8712-376ADAA5BF30}" type="slidenum">
              <a:rPr lang="en-US"/>
              <a:pPr>
                <a:defRPr/>
              </a:pPr>
              <a:t>‹#›</a:t>
            </a:fld>
            <a:endParaRPr lang="en-US" dirty="0"/>
          </a:p>
        </p:txBody>
      </p:sp>
    </p:spTree>
    <p:extLst>
      <p:ext uri="{BB962C8B-B14F-4D97-AF65-F5344CB8AC3E}">
        <p14:creationId xmlns:p14="http://schemas.microsoft.com/office/powerpoint/2010/main" val="1426206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381505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73466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157555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323176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2745054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846802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2548613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911955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548518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35148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1DEDACBD-9666-D048-BC48-74236878BD1F}" type="datetime1">
              <a:rPr lang="en-US"/>
              <a:pPr>
                <a:defRPr/>
              </a:pPr>
              <a:t>10/6/15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C413F8EE-3BAE-204A-8505-246BEEBDF32C}" type="slidenum">
              <a:rPr lang="en-US"/>
              <a:pPr>
                <a:defRPr/>
              </a:pPr>
              <a:t>‹#›</a:t>
            </a:fld>
            <a:endParaRPr lang="en-US" dirty="0"/>
          </a:p>
        </p:txBody>
      </p:sp>
    </p:spTree>
    <p:extLst>
      <p:ext uri="{BB962C8B-B14F-4D97-AF65-F5344CB8AC3E}">
        <p14:creationId xmlns:p14="http://schemas.microsoft.com/office/powerpoint/2010/main" val="930778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841307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183466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043504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218954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242372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908507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709095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834252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889864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1777278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Anatoly Ronzhin, April 12, 2010, Fermilab, AEM</a:t>
            </a:r>
          </a:p>
        </p:txBody>
      </p:sp>
    </p:spTree>
    <p:extLst>
      <p:ext uri="{BB962C8B-B14F-4D97-AF65-F5344CB8AC3E}">
        <p14:creationId xmlns:p14="http://schemas.microsoft.com/office/powerpoint/2010/main" val="3473575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8"/>
            <a:ext cx="7772400" cy="1470025"/>
          </a:xfrm>
          <a:prstGeom prst="rect">
            <a:avLst/>
          </a:prstGeo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smtClean="0"/>
              <a:t>Click to edit Master subtitle style</a:t>
            </a:r>
            <a:endParaRPr lang="en-SG"/>
          </a:p>
        </p:txBody>
      </p:sp>
    </p:spTree>
    <p:extLst>
      <p:ext uri="{BB962C8B-B14F-4D97-AF65-F5344CB8AC3E}">
        <p14:creationId xmlns:p14="http://schemas.microsoft.com/office/powerpoint/2010/main" val="3587808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1798688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3"/>
            <a:ext cx="7772400" cy="1362075"/>
          </a:xfrm>
          <a:prstGeom prst="rect">
            <a:avLst/>
          </a:prstGeom>
        </p:spPr>
        <p:txBody>
          <a:bodyPr anchor="t"/>
          <a:lstStyle>
            <a:lvl1pPr algn="l">
              <a:defRPr sz="3556" b="1" cap="all"/>
            </a:lvl1pPr>
          </a:lstStyle>
          <a:p>
            <a:r>
              <a:rPr lang="en-US" smtClean="0"/>
              <a:t>Click to edit Master title style</a:t>
            </a:r>
            <a:endParaRPr lang="en-SG"/>
          </a:p>
        </p:txBody>
      </p:sp>
      <p:sp>
        <p:nvSpPr>
          <p:cNvPr id="3" name="Text Placeholder 2"/>
          <p:cNvSpPr>
            <a:spLocks noGrp="1"/>
          </p:cNvSpPr>
          <p:nvPr>
            <p:ph type="body" idx="1"/>
          </p:nvPr>
        </p:nvSpPr>
        <p:spPr>
          <a:xfrm>
            <a:off x="722489" y="2906713"/>
            <a:ext cx="7772400" cy="1500187"/>
          </a:xfrm>
          <a:prstGeom prst="rect">
            <a:avLst/>
          </a:prstGeo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ext uri="{BB962C8B-B14F-4D97-AF65-F5344CB8AC3E}">
        <p14:creationId xmlns:p14="http://schemas.microsoft.com/office/powerpoint/2010/main" val="3407813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3" y="1600206"/>
            <a:ext cx="4047067" cy="4525963"/>
          </a:xfrm>
          <a:prstGeom prst="rect">
            <a:avLst/>
          </a:prstGeo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39733" y="1600206"/>
            <a:ext cx="4047067" cy="4525963"/>
          </a:xfrm>
          <a:prstGeom prst="rect">
            <a:avLst/>
          </a:prstGeo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31209503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012" cy="639762"/>
          </a:xfrm>
          <a:prstGeom prst="rect">
            <a:avLst/>
          </a:prstGeo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a:prstGeom prst="rect">
            <a:avLst/>
          </a:prstGeo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378" y="1535113"/>
            <a:ext cx="4041422" cy="639762"/>
          </a:xfrm>
          <a:prstGeom prst="rect">
            <a:avLst/>
          </a:prstGeo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a:prstGeom prst="rect">
            <a:avLst/>
          </a:prstGeo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2270797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Tree>
    <p:extLst>
      <p:ext uri="{BB962C8B-B14F-4D97-AF65-F5344CB8AC3E}">
        <p14:creationId xmlns:p14="http://schemas.microsoft.com/office/powerpoint/2010/main" val="25845393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786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1778" b="1"/>
            </a:lvl1pPr>
          </a:lstStyle>
          <a:p>
            <a:r>
              <a:rPr lang="en-US" smtClean="0"/>
              <a:t>Click to edit Master title style</a:t>
            </a:r>
            <a:endParaRPr lang="en-SG"/>
          </a:p>
        </p:txBody>
      </p:sp>
      <p:sp>
        <p:nvSpPr>
          <p:cNvPr id="3" name="Content Placeholder 2"/>
          <p:cNvSpPr>
            <a:spLocks noGrp="1"/>
          </p:cNvSpPr>
          <p:nvPr>
            <p:ph idx="1"/>
          </p:nvPr>
        </p:nvSpPr>
        <p:spPr>
          <a:xfrm>
            <a:off x="3575756" y="273068"/>
            <a:ext cx="5111044" cy="5853113"/>
          </a:xfrm>
          <a:prstGeom prst="rect">
            <a:avLst/>
          </a:prstGeo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4" y="1435103"/>
            <a:ext cx="3008489" cy="4691063"/>
          </a:xfrm>
          <a:prstGeom prst="rect">
            <a:avLst/>
          </a:prstGeo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Tree>
    <p:extLst>
      <p:ext uri="{BB962C8B-B14F-4D97-AF65-F5344CB8AC3E}">
        <p14:creationId xmlns:p14="http://schemas.microsoft.com/office/powerpoint/2010/main" val="518324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1778" b="1"/>
            </a:lvl1pPr>
          </a:lstStyle>
          <a:p>
            <a:r>
              <a:rPr lang="en-US" smtClean="0"/>
              <a:t>Click to edit Master title style</a:t>
            </a:r>
            <a:endParaRPr lang="en-SG"/>
          </a:p>
        </p:txBody>
      </p:sp>
      <p:sp>
        <p:nvSpPr>
          <p:cNvPr id="3" name="Picture Placeholder 2"/>
          <p:cNvSpPr>
            <a:spLocks noGrp="1"/>
          </p:cNvSpPr>
          <p:nvPr>
            <p:ph type="pic" idx="1"/>
          </p:nvPr>
        </p:nvSpPr>
        <p:spPr>
          <a:xfrm>
            <a:off x="1792111" y="612775"/>
            <a:ext cx="5486400" cy="4114800"/>
          </a:xfrm>
          <a:prstGeom prst="rect">
            <a:avLst/>
          </a:prstGeo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endParaRPr lang="en-SG"/>
          </a:p>
        </p:txBody>
      </p:sp>
      <p:sp>
        <p:nvSpPr>
          <p:cNvPr id="4" name="Text Placeholder 3"/>
          <p:cNvSpPr>
            <a:spLocks noGrp="1"/>
          </p:cNvSpPr>
          <p:nvPr>
            <p:ph type="body" sz="half" idx="2"/>
          </p:nvPr>
        </p:nvSpPr>
        <p:spPr>
          <a:xfrm>
            <a:off x="1792111" y="5367338"/>
            <a:ext cx="5486400" cy="804862"/>
          </a:xfrm>
          <a:prstGeom prst="rect">
            <a:avLst/>
          </a:prstGeo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smtClean="0"/>
              <a:t>Click to edit Master text styles</a:t>
            </a:r>
          </a:p>
        </p:txBody>
      </p:sp>
    </p:spTree>
    <p:extLst>
      <p:ext uri="{BB962C8B-B14F-4D97-AF65-F5344CB8AC3E}">
        <p14:creationId xmlns:p14="http://schemas.microsoft.com/office/powerpoint/2010/main" val="36429817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266067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fld id="{D64A74D3-6576-6547-BAEE-670C607FAF00}" type="datetime1">
              <a:rPr lang="en-US"/>
              <a:pPr>
                <a:defRPr/>
              </a:pPr>
              <a:t>10/6/15</a:t>
            </a:fld>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9DC0D7D1-046B-AB45-88B0-FDE00FCD1BF5}" type="slidenum">
              <a:rPr lang="en-US"/>
              <a:pPr>
                <a:defRPr/>
              </a:pPr>
              <a:t>‹#›</a:t>
            </a:fld>
            <a:endParaRPr lang="en-US" dirty="0"/>
          </a:p>
        </p:txBody>
      </p:sp>
    </p:spTree>
    <p:extLst>
      <p:ext uri="{BB962C8B-B14F-4D97-AF65-F5344CB8AC3E}">
        <p14:creationId xmlns:p14="http://schemas.microsoft.com/office/powerpoint/2010/main" val="40508205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5"/>
            <a:ext cx="2057400" cy="5851525"/>
          </a:xfrm>
          <a:prstGeom prst="rect">
            <a:avLst/>
          </a:prstGeo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10" y="274655"/>
            <a:ext cx="6036733"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123021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fld id="{5A658AF0-56A6-CE49-8C82-BA7EEDAEA46B}" type="datetime1">
              <a:rPr lang="en-US"/>
              <a:pPr>
                <a:defRPr/>
              </a:pPr>
              <a:t>10/6/15</a:t>
            </a:fld>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16C4B9F9-216B-254D-8F38-0532DB4B1459}" type="slidenum">
              <a:rPr lang="en-US"/>
              <a:pPr>
                <a:defRPr/>
              </a:pPr>
              <a:t>‹#›</a:t>
            </a:fld>
            <a:endParaRPr lang="en-US" dirty="0"/>
          </a:p>
        </p:txBody>
      </p:sp>
    </p:spTree>
    <p:extLst>
      <p:ext uri="{BB962C8B-B14F-4D97-AF65-F5344CB8AC3E}">
        <p14:creationId xmlns:p14="http://schemas.microsoft.com/office/powerpoint/2010/main" val="2204640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fld id="{BEDA3376-8D25-1C45-BA66-22186F44805C}" type="datetime1">
              <a:rPr lang="en-US"/>
              <a:pPr>
                <a:defRPr/>
              </a:pPr>
              <a:t>10/6/15</a:t>
            </a:fld>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1E91EC04-A0D5-E04B-B02D-B4FFF9FB36EE}" type="slidenum">
              <a:rPr lang="en-US"/>
              <a:pPr>
                <a:defRPr/>
              </a:pPr>
              <a:t>‹#›</a:t>
            </a:fld>
            <a:endParaRPr lang="en-US" dirty="0"/>
          </a:p>
        </p:txBody>
      </p:sp>
    </p:spTree>
    <p:extLst>
      <p:ext uri="{BB962C8B-B14F-4D97-AF65-F5344CB8AC3E}">
        <p14:creationId xmlns:p14="http://schemas.microsoft.com/office/powerpoint/2010/main" val="20967658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2.xml"/><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theme" Target="../theme/theme3.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6.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7.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Helvetica"/>
              </a:defRPr>
            </a:lvl1pPr>
          </a:lstStyle>
          <a:p>
            <a:pPr>
              <a:defRPr/>
            </a:pPr>
            <a:fld id="{388BF706-6923-5B44-9560-0510EEF928AD}" type="datetime1">
              <a:rPr lang="en-US"/>
              <a:pPr>
                <a:defRPr/>
              </a:pPr>
              <a:t>10/6/15</a:t>
            </a:fld>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a:defRPr/>
            </a:pPr>
            <a:fld id="{CFF930C4-6DCA-864E-8EC8-7A5878FC49E7}" type="slidenum">
              <a:rPr lang="en-US"/>
              <a:pPr>
                <a:defRPr/>
              </a:pPr>
              <a:t>‹#›</a:t>
            </a:fld>
            <a:endParaRPr lang="en-US" dirty="0"/>
          </a:p>
        </p:txBody>
      </p:sp>
      <p:pic>
        <p:nvPicPr>
          <p:cNvPr id="1029" name="Picture 2" descr="HeaderFooter_006031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 id="2147484298" r:id="rId6"/>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charset="0"/>
                <a:cs typeface="Helvetica" charset="0"/>
              </a:defRPr>
            </a:lvl1pPr>
          </a:lstStyle>
          <a:p>
            <a:pPr>
              <a:defRPr/>
            </a:pPr>
            <a:fld id="{3E569197-51FF-2A4A-9869-D2072D848642}" type="datetime1">
              <a:rPr lang="en-US"/>
              <a:pPr>
                <a:defRPr/>
              </a:pPr>
              <a:t>10/6/15</a:t>
            </a:fld>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fld id="{A6D10E55-C117-0846-ACBD-E72F34C32926}" type="slidenum">
              <a:rPr lang="en-US"/>
              <a:pPr>
                <a:defRPr/>
              </a:pPr>
              <a:t>‹#›</a:t>
            </a:fld>
            <a:endParaRPr lang="en-US" dirty="0"/>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Lst>
  <p:timing>
    <p:tnLst>
      <p:par>
        <p:cTn xmlns:p14="http://schemas.microsoft.com/office/powerpoint/2010/mai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defTabSz="914400">
              <a:defRPr/>
            </a:pPr>
            <a:r>
              <a:rPr lang="en-US">
                <a:solidFill>
                  <a:srgbClr val="000000"/>
                </a:solidFill>
                <a:latin typeface="Arial" charset="0"/>
                <a:ea typeface="ＭＳ Ｐゴシック" charset="-128"/>
                <a:cs typeface="+mn-cs"/>
              </a:rPr>
              <a:t>Anatoly Ronzhin, April 12, 2010, Fermilab, AEM</a:t>
            </a:r>
          </a:p>
        </p:txBody>
      </p:sp>
    </p:spTree>
    <p:extLst>
      <p:ext uri="{BB962C8B-B14F-4D97-AF65-F5344CB8AC3E}">
        <p14:creationId xmlns:p14="http://schemas.microsoft.com/office/powerpoint/2010/main" val="161396811"/>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297" r:id="rId13"/>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0" y="6629400"/>
            <a:ext cx="2667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defTabSz="914400"/>
            <a:r>
              <a:rPr lang="en-US" dirty="0" smtClean="0">
                <a:solidFill>
                  <a:srgbClr val="000000"/>
                </a:solidFill>
                <a:latin typeface="Arial" charset="0"/>
                <a:ea typeface="ＭＳ Ｐゴシック" charset="-128"/>
                <a:cs typeface="+mn-cs"/>
              </a:rPr>
              <a:t>Anatoly </a:t>
            </a:r>
            <a:r>
              <a:rPr lang="en-US" dirty="0" err="1" smtClean="0">
                <a:solidFill>
                  <a:srgbClr val="000000"/>
                </a:solidFill>
                <a:latin typeface="Arial" charset="0"/>
                <a:ea typeface="ＭＳ Ｐゴシック" charset="-128"/>
                <a:cs typeface="+mn-cs"/>
              </a:rPr>
              <a:t>Ronzhin</a:t>
            </a:r>
            <a:r>
              <a:rPr lang="en-US" dirty="0" smtClean="0">
                <a:solidFill>
                  <a:srgbClr val="000000"/>
                </a:solidFill>
                <a:latin typeface="Arial" charset="0"/>
                <a:ea typeface="ＭＳ Ｐゴシック" charset="-128"/>
                <a:cs typeface="+mn-cs"/>
              </a:rPr>
              <a:t>, August 26, 2013, </a:t>
            </a:r>
            <a:r>
              <a:rPr lang="en-US" dirty="0" err="1" smtClean="0">
                <a:solidFill>
                  <a:srgbClr val="000000"/>
                </a:solidFill>
                <a:latin typeface="Arial" charset="0"/>
                <a:ea typeface="ＭＳ Ｐゴシック" charset="-128"/>
                <a:cs typeface="+mn-cs"/>
              </a:rPr>
              <a:t>CalTech</a:t>
            </a:r>
            <a:r>
              <a:rPr lang="en-US" dirty="0" smtClean="0">
                <a:solidFill>
                  <a:srgbClr val="000000"/>
                </a:solidFill>
                <a:latin typeface="Arial" charset="0"/>
                <a:ea typeface="ＭＳ Ｐゴシック" charset="-128"/>
                <a:cs typeface="+mn-cs"/>
              </a:rPr>
              <a:t> </a:t>
            </a:r>
            <a:r>
              <a:rPr lang="en-US" dirty="0" err="1" smtClean="0">
                <a:solidFill>
                  <a:srgbClr val="000000"/>
                </a:solidFill>
                <a:latin typeface="Arial" charset="0"/>
                <a:ea typeface="ＭＳ Ｐゴシック" charset="-128"/>
                <a:cs typeface="+mn-cs"/>
              </a:rPr>
              <a:t>Fermilab</a:t>
            </a:r>
            <a:r>
              <a:rPr lang="en-US" dirty="0" smtClean="0">
                <a:solidFill>
                  <a:srgbClr val="000000"/>
                </a:solidFill>
                <a:latin typeface="Arial" charset="0"/>
                <a:ea typeface="ＭＳ Ｐゴシック" charset="-128"/>
                <a:cs typeface="+mn-cs"/>
              </a:rPr>
              <a:t>, AEM</a:t>
            </a:r>
            <a:endParaRPr lang="en-US" dirty="0">
              <a:solidFill>
                <a:srgbClr val="000000"/>
              </a:solidFill>
              <a:latin typeface="Arial" charset="0"/>
              <a:ea typeface="ＭＳ Ｐゴシック" charset="-128"/>
              <a:cs typeface="+mn-cs"/>
            </a:endParaRPr>
          </a:p>
        </p:txBody>
      </p:sp>
    </p:spTree>
    <p:extLst>
      <p:ext uri="{BB962C8B-B14F-4D97-AF65-F5344CB8AC3E}">
        <p14:creationId xmlns:p14="http://schemas.microsoft.com/office/powerpoint/2010/main" val="362060455"/>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defTabSz="914400">
              <a:defRPr/>
            </a:pPr>
            <a:r>
              <a:rPr lang="en-US">
                <a:solidFill>
                  <a:srgbClr val="000000"/>
                </a:solidFill>
                <a:latin typeface="Arial" charset="0"/>
                <a:ea typeface="ＭＳ Ｐゴシック" charset="-128"/>
                <a:cs typeface="+mn-cs"/>
              </a:rPr>
              <a:t>Anatoly Ronzhin, April 12, 2010, Fermilab, AEM</a:t>
            </a:r>
          </a:p>
        </p:txBody>
      </p:sp>
    </p:spTree>
    <p:extLst>
      <p:ext uri="{BB962C8B-B14F-4D97-AF65-F5344CB8AC3E}">
        <p14:creationId xmlns:p14="http://schemas.microsoft.com/office/powerpoint/2010/main" val="2621314132"/>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defTabSz="914400">
              <a:defRPr/>
            </a:pPr>
            <a:r>
              <a:rPr lang="en-US">
                <a:solidFill>
                  <a:srgbClr val="000000"/>
                </a:solidFill>
                <a:latin typeface="Arial" charset="0"/>
                <a:ea typeface="ＭＳ Ｐゴシック" charset="-128"/>
                <a:cs typeface="+mn-cs"/>
              </a:rPr>
              <a:t>Anatoly Ronzhin, April 12, 2010, Fermilab, AEM</a:t>
            </a:r>
          </a:p>
        </p:txBody>
      </p:sp>
    </p:spTree>
    <p:extLst>
      <p:ext uri="{BB962C8B-B14F-4D97-AF65-F5344CB8AC3E}">
        <p14:creationId xmlns:p14="http://schemas.microsoft.com/office/powerpoint/2010/main" val="3914684922"/>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492584"/>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l" rtl="0" fontAlgn="base">
        <a:spcBef>
          <a:spcPct val="0"/>
        </a:spcBef>
        <a:spcAft>
          <a:spcPct val="0"/>
        </a:spcAft>
        <a:defRPr sz="3022">
          <a:solidFill>
            <a:srgbClr val="192D68"/>
          </a:solidFill>
          <a:latin typeface="+mj-lt"/>
          <a:ea typeface="+mj-ea"/>
          <a:cs typeface="+mj-cs"/>
        </a:defRPr>
      </a:lvl1pPr>
      <a:lvl2pPr algn="l" rtl="0" fontAlgn="base">
        <a:spcBef>
          <a:spcPct val="0"/>
        </a:spcBef>
        <a:spcAft>
          <a:spcPct val="0"/>
        </a:spcAft>
        <a:defRPr sz="3022">
          <a:solidFill>
            <a:srgbClr val="192D68"/>
          </a:solidFill>
          <a:latin typeface="Arial" pitchFamily="34" charset="0"/>
          <a:ea typeface="MS PGothic" pitchFamily="34" charset="-128"/>
        </a:defRPr>
      </a:lvl2pPr>
      <a:lvl3pPr algn="l" rtl="0" fontAlgn="base">
        <a:spcBef>
          <a:spcPct val="0"/>
        </a:spcBef>
        <a:spcAft>
          <a:spcPct val="0"/>
        </a:spcAft>
        <a:defRPr sz="3022">
          <a:solidFill>
            <a:srgbClr val="192D68"/>
          </a:solidFill>
          <a:latin typeface="Arial" pitchFamily="34" charset="0"/>
          <a:ea typeface="MS PGothic" pitchFamily="34" charset="-128"/>
        </a:defRPr>
      </a:lvl3pPr>
      <a:lvl4pPr algn="l" rtl="0" fontAlgn="base">
        <a:spcBef>
          <a:spcPct val="0"/>
        </a:spcBef>
        <a:spcAft>
          <a:spcPct val="0"/>
        </a:spcAft>
        <a:defRPr sz="3022">
          <a:solidFill>
            <a:srgbClr val="192D68"/>
          </a:solidFill>
          <a:latin typeface="Arial" pitchFamily="34" charset="0"/>
          <a:ea typeface="MS PGothic" pitchFamily="34" charset="-128"/>
        </a:defRPr>
      </a:lvl4pPr>
      <a:lvl5pPr algn="l" rtl="0" fontAlgn="base">
        <a:spcBef>
          <a:spcPct val="0"/>
        </a:spcBef>
        <a:spcAft>
          <a:spcPct val="0"/>
        </a:spcAft>
        <a:defRPr sz="3022">
          <a:solidFill>
            <a:srgbClr val="192D68"/>
          </a:solidFill>
          <a:latin typeface="Arial" pitchFamily="34" charset="0"/>
          <a:ea typeface="MS PGothic" pitchFamily="34" charset="-128"/>
        </a:defRPr>
      </a:lvl5pPr>
      <a:lvl6pPr marL="406405" algn="l" rtl="0" fontAlgn="base">
        <a:spcBef>
          <a:spcPct val="0"/>
        </a:spcBef>
        <a:spcAft>
          <a:spcPct val="0"/>
        </a:spcAft>
        <a:defRPr sz="3022">
          <a:solidFill>
            <a:srgbClr val="192D68"/>
          </a:solidFill>
          <a:latin typeface="Arial" pitchFamily="34" charset="0"/>
          <a:ea typeface="MS PGothic" pitchFamily="34" charset="-128"/>
        </a:defRPr>
      </a:lvl6pPr>
      <a:lvl7pPr marL="812810" algn="l" rtl="0" fontAlgn="base">
        <a:spcBef>
          <a:spcPct val="0"/>
        </a:spcBef>
        <a:spcAft>
          <a:spcPct val="0"/>
        </a:spcAft>
        <a:defRPr sz="3022">
          <a:solidFill>
            <a:srgbClr val="192D68"/>
          </a:solidFill>
          <a:latin typeface="Arial" pitchFamily="34" charset="0"/>
          <a:ea typeface="MS PGothic" pitchFamily="34" charset="-128"/>
        </a:defRPr>
      </a:lvl7pPr>
      <a:lvl8pPr marL="1219215" algn="l" rtl="0" fontAlgn="base">
        <a:spcBef>
          <a:spcPct val="0"/>
        </a:spcBef>
        <a:spcAft>
          <a:spcPct val="0"/>
        </a:spcAft>
        <a:defRPr sz="3022">
          <a:solidFill>
            <a:srgbClr val="192D68"/>
          </a:solidFill>
          <a:latin typeface="Arial" pitchFamily="34" charset="0"/>
          <a:ea typeface="MS PGothic" pitchFamily="34" charset="-128"/>
        </a:defRPr>
      </a:lvl8pPr>
      <a:lvl9pPr marL="1625620" algn="l" rtl="0" fontAlgn="base">
        <a:spcBef>
          <a:spcPct val="0"/>
        </a:spcBef>
        <a:spcAft>
          <a:spcPct val="0"/>
        </a:spcAft>
        <a:defRPr sz="3022">
          <a:solidFill>
            <a:srgbClr val="192D68"/>
          </a:solidFill>
          <a:latin typeface="Arial" pitchFamily="34" charset="0"/>
          <a:ea typeface="MS PGothic" pitchFamily="34" charset="-128"/>
        </a:defRPr>
      </a:lvl9pPr>
    </p:titleStyle>
    <p:bodyStyle>
      <a:lvl1pPr marL="304804" indent="-304804" algn="l" rtl="0" fontAlgn="base">
        <a:spcBef>
          <a:spcPct val="20000"/>
        </a:spcBef>
        <a:spcAft>
          <a:spcPct val="0"/>
        </a:spcAft>
        <a:buClr>
          <a:srgbClr val="FABB00"/>
        </a:buClr>
        <a:buChar char="•"/>
        <a:defRPr sz="2489">
          <a:solidFill>
            <a:schemeClr val="tx1"/>
          </a:solidFill>
          <a:latin typeface="+mn-lt"/>
          <a:ea typeface="+mn-ea"/>
          <a:cs typeface="+mn-cs"/>
        </a:defRPr>
      </a:lvl1pPr>
      <a:lvl2pPr marL="660408" indent="-254003" algn="l" rtl="0" fontAlgn="base">
        <a:spcBef>
          <a:spcPct val="20000"/>
        </a:spcBef>
        <a:spcAft>
          <a:spcPct val="0"/>
        </a:spcAft>
        <a:buChar char="–"/>
        <a:defRPr sz="2133">
          <a:solidFill>
            <a:schemeClr val="tx1"/>
          </a:solidFill>
          <a:latin typeface="+mn-lt"/>
          <a:ea typeface="+mn-ea"/>
        </a:defRPr>
      </a:lvl2pPr>
      <a:lvl3pPr marL="1016013" indent="-203203" algn="l" rtl="0" fontAlgn="base">
        <a:spcBef>
          <a:spcPct val="20000"/>
        </a:spcBef>
        <a:spcAft>
          <a:spcPct val="0"/>
        </a:spcAft>
        <a:buChar char="•"/>
        <a:defRPr sz="1778">
          <a:solidFill>
            <a:schemeClr val="tx1"/>
          </a:solidFill>
          <a:latin typeface="+mn-lt"/>
          <a:ea typeface="+mn-ea"/>
        </a:defRPr>
      </a:lvl3pPr>
      <a:lvl4pPr marL="1422418" indent="-203203" algn="l" rtl="0" fontAlgn="base">
        <a:spcBef>
          <a:spcPct val="20000"/>
        </a:spcBef>
        <a:spcAft>
          <a:spcPct val="0"/>
        </a:spcAft>
        <a:buChar char="–"/>
        <a:defRPr>
          <a:solidFill>
            <a:schemeClr val="tx1"/>
          </a:solidFill>
          <a:latin typeface="+mn-lt"/>
          <a:ea typeface="+mn-ea"/>
        </a:defRPr>
      </a:lvl4pPr>
      <a:lvl5pPr marL="1828823" indent="-203203" algn="l" rtl="0" fontAlgn="base">
        <a:spcBef>
          <a:spcPct val="20000"/>
        </a:spcBef>
        <a:spcAft>
          <a:spcPct val="0"/>
        </a:spcAft>
        <a:buChar char="»"/>
        <a:defRPr>
          <a:solidFill>
            <a:schemeClr val="tx1"/>
          </a:solidFill>
          <a:latin typeface="+mn-lt"/>
          <a:ea typeface="+mn-ea"/>
        </a:defRPr>
      </a:lvl5pPr>
      <a:lvl6pPr marL="2235228" indent="-203203" algn="l" rtl="0" fontAlgn="base">
        <a:spcBef>
          <a:spcPct val="20000"/>
        </a:spcBef>
        <a:spcAft>
          <a:spcPct val="0"/>
        </a:spcAft>
        <a:buChar char="»"/>
        <a:defRPr>
          <a:solidFill>
            <a:schemeClr val="tx1"/>
          </a:solidFill>
          <a:latin typeface="+mn-lt"/>
          <a:ea typeface="+mn-ea"/>
        </a:defRPr>
      </a:lvl6pPr>
      <a:lvl7pPr marL="2641633" indent="-203203" algn="l" rtl="0" fontAlgn="base">
        <a:spcBef>
          <a:spcPct val="20000"/>
        </a:spcBef>
        <a:spcAft>
          <a:spcPct val="0"/>
        </a:spcAft>
        <a:buChar char="»"/>
        <a:defRPr>
          <a:solidFill>
            <a:schemeClr val="tx1"/>
          </a:solidFill>
          <a:latin typeface="+mn-lt"/>
          <a:ea typeface="+mn-ea"/>
        </a:defRPr>
      </a:lvl7pPr>
      <a:lvl8pPr marL="3048038" indent="-203203" algn="l" rtl="0" fontAlgn="base">
        <a:spcBef>
          <a:spcPct val="20000"/>
        </a:spcBef>
        <a:spcAft>
          <a:spcPct val="0"/>
        </a:spcAft>
        <a:buChar char="»"/>
        <a:defRPr>
          <a:solidFill>
            <a:schemeClr val="tx1"/>
          </a:solidFill>
          <a:latin typeface="+mn-lt"/>
          <a:ea typeface="+mn-ea"/>
        </a:defRPr>
      </a:lvl8pPr>
      <a:lvl9pPr marL="3454443" indent="-203203"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5.xml"/><Relationship Id="rId2"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25.xml"/><Relationship Id="rId2"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emf"/><Relationship Id="rId1" Type="http://schemas.openxmlformats.org/officeDocument/2006/relationships/slideLayout" Target="../slideLayouts/slideLayout25.xml"/><Relationship Id="rId2"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37.xml"/><Relationship Id="rId2"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emf"/><Relationship Id="rId5" Type="http://schemas.openxmlformats.org/officeDocument/2006/relationships/image" Target="../media/image57.emf"/><Relationship Id="rId6" Type="http://schemas.openxmlformats.org/officeDocument/2006/relationships/image" Target="../media/image58.emf"/><Relationship Id="rId7" Type="http://schemas.openxmlformats.org/officeDocument/2006/relationships/image" Target="../media/image59.emf"/><Relationship Id="rId8"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emf"/><Relationship Id="rId7" Type="http://schemas.openxmlformats.org/officeDocument/2006/relationships/image" Target="../media/image65.emf"/><Relationship Id="rId8" Type="http://schemas.openxmlformats.org/officeDocument/2006/relationships/image" Target="../media/image66.emf"/><Relationship Id="rId9"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71.emf"/><Relationship Id="rId6" Type="http://schemas.openxmlformats.org/officeDocument/2006/relationships/image" Target="../media/image72.emf"/><Relationship Id="rId1" Type="http://schemas.openxmlformats.org/officeDocument/2006/relationships/slideLayout" Target="../slideLayouts/slideLayout61.xml"/><Relationship Id="rId2" Type="http://schemas.openxmlformats.org/officeDocument/2006/relationships/image" Target="../media/image6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slideLayout" Target="../slideLayouts/slideLayout49.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7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49.xml"/><Relationship Id="rId2"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49.xml"/><Relationship Id="rId2" Type="http://schemas.openxmlformats.org/officeDocument/2006/relationships/image" Target="../media/image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8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emf"/><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emf"/><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2381" y="3498731"/>
            <a:ext cx="91440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algn="ctr"/>
            <a:r>
              <a:rPr lang="en-US" dirty="0" smtClean="0">
                <a:latin typeface="Helvetica" charset="0"/>
              </a:rPr>
              <a:t>Picosecond Timing</a:t>
            </a:r>
            <a:r>
              <a:rPr lang="en-US" dirty="0">
                <a:latin typeface="Helvetica" charset="0"/>
              </a:rPr>
              <a:t/>
            </a:r>
            <a:br>
              <a:rPr lang="en-US" dirty="0">
                <a:latin typeface="Helvetica" charset="0"/>
              </a:rPr>
            </a:br>
            <a:endParaRPr lang="en-US" dirty="0">
              <a:latin typeface="Helvetica" charset="0"/>
            </a:endParaRPr>
          </a:p>
        </p:txBody>
      </p:sp>
      <p:sp>
        <p:nvSpPr>
          <p:cNvPr id="14338" name="Text Placeholder 2"/>
          <p:cNvSpPr>
            <a:spLocks noGrp="1"/>
          </p:cNvSpPr>
          <p:nvPr>
            <p:ph type="body" sz="quarter" idx="10"/>
          </p:nvPr>
        </p:nvSpPr>
        <p:spPr bwMode="auto">
          <a:xfrm>
            <a:off x="806450" y="4841876"/>
            <a:ext cx="7526338" cy="8947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dirty="0" smtClean="0">
                <a:latin typeface="Helvetica" charset="0"/>
              </a:rPr>
              <a:t>Anatoly Ronzhin</a:t>
            </a:r>
          </a:p>
          <a:p>
            <a:pPr algn="ctr"/>
            <a:r>
              <a:rPr lang="en-US" b="1" dirty="0"/>
              <a:t>October 5 - 7, 2015 - University of Texas at Arlington</a:t>
            </a:r>
            <a:endParaRPr lang="en-US" dirty="0">
              <a:latin typeface="Helvetica" charset="0"/>
            </a:endParaRPr>
          </a:p>
          <a:p>
            <a:endParaRPr lang="en-US" dirty="0">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flipH="1">
            <a:off x="9144000" y="6858000"/>
            <a:ext cx="304252" cy="119446"/>
          </a:xfrm>
        </p:spPr>
        <p:txBody>
          <a:bodyPr/>
          <a:lstStyle/>
          <a:p>
            <a:pPr>
              <a:defRPr/>
            </a:pPr>
            <a:endParaRPr lang="en-US" dirty="0">
              <a:solidFill>
                <a:srgbClr val="000000"/>
              </a:solidFill>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899766" y="3596054"/>
            <a:ext cx="3411415" cy="2708306"/>
          </a:xfrm>
          <a:prstGeom prst="rect">
            <a:avLst/>
          </a:prstGeom>
          <a:noFill/>
          <a:ln>
            <a:noFill/>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170945" y="3664744"/>
            <a:ext cx="2973055" cy="2639616"/>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6153150" y="871879"/>
            <a:ext cx="2990850" cy="2792865"/>
          </a:xfrm>
          <a:prstGeom prst="rect">
            <a:avLst/>
          </a:prstGeom>
          <a:noFill/>
          <a:ln>
            <a:noFill/>
          </a:ln>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3081792" y="1082351"/>
            <a:ext cx="3047365" cy="2197180"/>
          </a:xfrm>
          <a:prstGeom prst="rect">
            <a:avLst/>
          </a:prstGeom>
          <a:noFill/>
          <a:ln>
            <a:noFill/>
          </a:ln>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0" y="871879"/>
            <a:ext cx="3029734" cy="2680815"/>
          </a:xfrm>
          <a:prstGeom prst="rect">
            <a:avLst/>
          </a:prstGeom>
          <a:noFill/>
          <a:ln>
            <a:noFill/>
          </a:ln>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11" y="3437244"/>
            <a:ext cx="2954311" cy="275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9907" y="74012"/>
            <a:ext cx="9071138" cy="707886"/>
          </a:xfrm>
          <a:prstGeom prst="rect">
            <a:avLst/>
          </a:prstGeom>
        </p:spPr>
        <p:txBody>
          <a:bodyPr wrap="none">
            <a:spAutoFit/>
          </a:bodyPr>
          <a:lstStyle/>
          <a:p>
            <a:pPr algn="ctr" defTabSz="914400"/>
            <a:r>
              <a:rPr lang="en-US" sz="4000" dirty="0" smtClean="0">
                <a:solidFill>
                  <a:srgbClr val="00B5E2">
                    <a:lumMod val="75000"/>
                  </a:srgbClr>
                </a:solidFill>
                <a:latin typeface="Times New Roman" panose="02020603050405020304" pitchFamily="18" charset="0"/>
                <a:ea typeface="ＭＳ Ｐゴシック" charset="-128"/>
                <a:cs typeface="Times New Roman" panose="02020603050405020304" pitchFamily="18" charset="0"/>
              </a:rPr>
              <a:t>MCP-PMTs:  </a:t>
            </a:r>
            <a:r>
              <a:rPr lang="en-US" sz="4000" dirty="0" err="1" smtClean="0">
                <a:solidFill>
                  <a:srgbClr val="00B5E2">
                    <a:lumMod val="75000"/>
                  </a:srgbClr>
                </a:solidFill>
                <a:latin typeface="Times New Roman" panose="02020603050405020304" pitchFamily="18" charset="0"/>
                <a:ea typeface="ＭＳ Ｐゴシック" charset="-128"/>
                <a:cs typeface="Times New Roman" panose="02020603050405020304" pitchFamily="18" charset="0"/>
              </a:rPr>
              <a:t>Photek</a:t>
            </a:r>
            <a:r>
              <a:rPr lang="en-US" sz="4000" dirty="0" smtClean="0">
                <a:solidFill>
                  <a:srgbClr val="00B5E2">
                    <a:lumMod val="75000"/>
                  </a:srgbClr>
                </a:solidFill>
                <a:latin typeface="Times New Roman" panose="02020603050405020304" pitchFamily="18" charset="0"/>
                <a:ea typeface="ＭＳ Ｐゴシック" charset="-128"/>
                <a:cs typeface="Times New Roman" panose="02020603050405020304" pitchFamily="18" charset="0"/>
              </a:rPr>
              <a:t>, Hamamatsu, LAPPD</a:t>
            </a:r>
            <a:endParaRPr lang="en-US" sz="4000" dirty="0">
              <a:solidFill>
                <a:srgbClr val="00B5E2">
                  <a:lumMod val="75000"/>
                </a:srgbClr>
              </a:solidFill>
              <a:latin typeface="Times New Roman" panose="02020603050405020304" pitchFamily="18" charset="0"/>
              <a:ea typeface="ＭＳ Ｐゴシック" charset="-128"/>
              <a:cs typeface="Times New Roman" panose="02020603050405020304" pitchFamily="18" charset="0"/>
            </a:endParaRPr>
          </a:p>
        </p:txBody>
      </p:sp>
      <p:sp>
        <p:nvSpPr>
          <p:cNvPr id="10" name="Footer Placeholder 4"/>
          <p:cNvSpPr txBox="1">
            <a:spLocks/>
          </p:cNvSpPr>
          <p:nvPr/>
        </p:nvSpPr>
        <p:spPr>
          <a:xfrm>
            <a:off x="95249" y="6689242"/>
            <a:ext cx="5373688" cy="138734"/>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a:defRPr/>
            </a:pPr>
            <a:r>
              <a:rPr lang="en-US" dirty="0" smtClean="0"/>
              <a:t>1`0                    Anatoly Ronzhin, </a:t>
            </a:r>
            <a:r>
              <a:rPr lang="en-US" dirty="0" err="1" smtClean="0"/>
              <a:t>Fermilab</a:t>
            </a:r>
            <a:r>
              <a:rPr lang="en-US" dirty="0" smtClean="0"/>
              <a:t>, </a:t>
            </a:r>
            <a:r>
              <a:rPr lang="en-US" dirty="0" err="1" smtClean="0"/>
              <a:t>PhotoDet</a:t>
            </a:r>
            <a:r>
              <a:rPr lang="en-US" dirty="0" smtClean="0"/>
              <a:t> for PET, December 2015</a:t>
            </a:r>
            <a:endParaRPr lang="en-US" b="1" dirty="0"/>
          </a:p>
        </p:txBody>
      </p:sp>
    </p:spTree>
    <p:extLst>
      <p:ext uri="{BB962C8B-B14F-4D97-AF65-F5344CB8AC3E}">
        <p14:creationId xmlns:p14="http://schemas.microsoft.com/office/powerpoint/2010/main" val="2429152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525"/>
            <a:ext cx="9144001" cy="822642"/>
          </a:xfrm>
        </p:spPr>
        <p:txBody>
          <a:bodyPr/>
          <a:lstStyle/>
          <a:p>
            <a:r>
              <a:rPr lang="en-US" sz="3200" dirty="0" smtClean="0">
                <a:solidFill>
                  <a:srgbClr val="FF0000"/>
                </a:solidFill>
                <a:latin typeface="Times New Roman" pitchFamily="18" charset="0"/>
                <a:cs typeface="Times New Roman" pitchFamily="18" charset="0"/>
              </a:rPr>
              <a:t>TOF system at FTBF based on </a:t>
            </a:r>
            <a:r>
              <a:rPr lang="en-US" sz="3200" dirty="0" err="1" smtClean="0">
                <a:solidFill>
                  <a:srgbClr val="FF0000"/>
                </a:solidFill>
                <a:latin typeface="Times New Roman" pitchFamily="18" charset="0"/>
                <a:cs typeface="Times New Roman" pitchFamily="18" charset="0"/>
              </a:rPr>
              <a:t>Photek</a:t>
            </a:r>
            <a:r>
              <a:rPr lang="en-US" sz="3200" dirty="0" smtClean="0">
                <a:solidFill>
                  <a:srgbClr val="FF0000"/>
                </a:solidFill>
                <a:latin typeface="Times New Roman" pitchFamily="18" charset="0"/>
                <a:cs typeface="Times New Roman" pitchFamily="18" charset="0"/>
              </a:rPr>
              <a:t> 240, 14 </a:t>
            </a:r>
            <a:r>
              <a:rPr lang="en-US" sz="3200" dirty="0" err="1" smtClean="0">
                <a:solidFill>
                  <a:srgbClr val="FF0000"/>
                </a:solidFill>
                <a:latin typeface="Times New Roman" pitchFamily="18" charset="0"/>
                <a:cs typeface="Times New Roman" pitchFamily="18" charset="0"/>
              </a:rPr>
              <a:t>ps</a:t>
            </a:r>
            <a:r>
              <a:rPr lang="en-US" sz="3200" dirty="0" smtClean="0">
                <a:solidFill>
                  <a:srgbClr val="FF0000"/>
                </a:solidFill>
                <a:latin typeface="Times New Roman" pitchFamily="18" charset="0"/>
                <a:cs typeface="Times New Roman" pitchFamily="18" charset="0"/>
              </a:rPr>
              <a:t> time   resolution (8.7 </a:t>
            </a:r>
            <a:r>
              <a:rPr lang="en-US" sz="3200" dirty="0" err="1" smtClean="0">
                <a:solidFill>
                  <a:srgbClr val="FF0000"/>
                </a:solidFill>
                <a:latin typeface="Times New Roman" pitchFamily="18" charset="0"/>
                <a:cs typeface="Times New Roman" pitchFamily="18" charset="0"/>
              </a:rPr>
              <a:t>ps</a:t>
            </a:r>
            <a:r>
              <a:rPr lang="en-US" sz="3200" dirty="0" smtClean="0">
                <a:solidFill>
                  <a:srgbClr val="FF0000"/>
                </a:solidFill>
                <a:latin typeface="Times New Roman" pitchFamily="18" charset="0"/>
                <a:cs typeface="Times New Roman" pitchFamily="18" charset="0"/>
              </a:rPr>
              <a:t> last </a:t>
            </a:r>
            <a:r>
              <a:rPr lang="en-US" sz="3200" dirty="0" err="1" smtClean="0">
                <a:solidFill>
                  <a:srgbClr val="FF0000"/>
                </a:solidFill>
                <a:latin typeface="Times New Roman" pitchFamily="18" charset="0"/>
                <a:cs typeface="Times New Roman" pitchFamily="18" charset="0"/>
              </a:rPr>
              <a:t>tb</a:t>
            </a:r>
            <a:r>
              <a:rPr lang="en-US" sz="3200" dirty="0" smtClean="0">
                <a:solidFill>
                  <a:srgbClr val="FF0000"/>
                </a:solidFill>
                <a:latin typeface="Times New Roman" pitchFamily="18" charset="0"/>
                <a:cs typeface="Times New Roman" pitchFamily="18" charset="0"/>
              </a:rPr>
              <a:t> result). 120 GeV protons.</a:t>
            </a:r>
            <a:endParaRPr lang="en-US" sz="32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10350"/>
            <a:ext cx="5009321" cy="247650"/>
          </a:xfrm>
        </p:spPr>
        <p:txBody>
          <a:bodyPr/>
          <a:lstStyle/>
          <a:p>
            <a:pPr>
              <a:defRPr/>
            </a:pPr>
            <a:r>
              <a:rPr lang="en-US" sz="900" dirty="0" smtClean="0">
                <a:solidFill>
                  <a:srgbClr val="004C97"/>
                </a:solidFill>
                <a:latin typeface="Helvetica"/>
              </a:rPr>
              <a:t>11                  </a:t>
            </a:r>
            <a:r>
              <a:rPr lang="en-US" sz="900" dirty="0">
                <a:solidFill>
                  <a:srgbClr val="004C97"/>
                </a:solidFill>
                <a:latin typeface="Helvetica"/>
              </a:rPr>
              <a:t>Anatoly Ronzhin, </a:t>
            </a:r>
            <a:r>
              <a:rPr lang="en-US" sz="900" dirty="0" err="1">
                <a:solidFill>
                  <a:srgbClr val="004C97"/>
                </a:solidFill>
                <a:latin typeface="Helvetica"/>
              </a:rPr>
              <a:t>Fermilab</a:t>
            </a:r>
            <a:r>
              <a:rPr lang="en-US" sz="900" dirty="0">
                <a:solidFill>
                  <a:srgbClr val="004C97"/>
                </a:solidFill>
                <a:latin typeface="Helvetica"/>
              </a:rPr>
              <a:t>, Picosecond timing, Arlington, Oct. 5-7, 2015</a:t>
            </a:r>
            <a:endParaRPr lang="en-US" sz="900" b="1" dirty="0">
              <a:solidFill>
                <a:srgbClr val="004C97"/>
              </a:solidFill>
              <a:latin typeface="Helvetica"/>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22" y="832168"/>
            <a:ext cx="8812716" cy="582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4"/>
          <p:cNvPicPr>
            <a:picLocks noChangeAspect="1"/>
          </p:cNvPicPr>
          <p:nvPr/>
        </p:nvPicPr>
        <p:blipFill>
          <a:blip r:embed="rId3"/>
          <a:stretch>
            <a:fillRect/>
          </a:stretch>
        </p:blipFill>
        <p:spPr bwMode="auto">
          <a:xfrm>
            <a:off x="1584845" y="3463768"/>
            <a:ext cx="2480240" cy="201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845378" y="3501857"/>
            <a:ext cx="4042144" cy="1077218"/>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The TOF sensitive area is 41 mm of diameter</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1463594" y="1569594"/>
            <a:ext cx="2601492" cy="1924781"/>
          </a:xfrm>
          <a:prstGeom prst="rect">
            <a:avLst/>
          </a:prstGeom>
        </p:spPr>
      </p:pic>
    </p:spTree>
    <p:extLst>
      <p:ext uri="{BB962C8B-B14F-4D97-AF65-F5344CB8AC3E}">
        <p14:creationId xmlns:p14="http://schemas.microsoft.com/office/powerpoint/2010/main" val="4072862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508"/>
            <a:ext cx="9144000" cy="524259"/>
          </a:xfrm>
        </p:spPr>
        <p:txBody>
          <a:bodyPr/>
          <a:lstStyle/>
          <a:p>
            <a:r>
              <a:rPr lang="en-US" sz="3200" dirty="0" smtClean="0">
                <a:solidFill>
                  <a:srgbClr val="0070C0"/>
                </a:solidFill>
                <a:latin typeface="Times New Roman" panose="02020603050405020304" pitchFamily="18" charset="0"/>
                <a:cs typeface="Times New Roman" panose="02020603050405020304" pitchFamily="18" charset="0"/>
              </a:rPr>
              <a:t>Others best TOF TR in the world with MCP-PMT</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6194" y="536768"/>
            <a:ext cx="8229600" cy="4653340"/>
          </a:xfrm>
        </p:spPr>
        <p:txBody>
          <a:bodyPr/>
          <a:lstStyle/>
          <a:p>
            <a:pPr marL="0" indent="0">
              <a:buNone/>
            </a:pPr>
            <a:r>
              <a:rPr lang="en-US" sz="2000" dirty="0" smtClean="0">
                <a:latin typeface="Times New Roman" panose="02020603050405020304" pitchFamily="18" charset="0"/>
                <a:cs typeface="Times New Roman" panose="02020603050405020304" pitchFamily="18" charset="0"/>
              </a:rPr>
              <a:t>A </a:t>
            </a:r>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ps</a:t>
            </a:r>
            <a:r>
              <a:rPr lang="en-US" sz="2000" dirty="0">
                <a:latin typeface="Times New Roman" panose="02020603050405020304" pitchFamily="18" charset="0"/>
                <a:cs typeface="Times New Roman" panose="02020603050405020304" pitchFamily="18" charset="0"/>
              </a:rPr>
              <a:t> TOF-counter with an </a:t>
            </a:r>
            <a:r>
              <a:rPr lang="en-US" sz="2000" dirty="0" smtClean="0">
                <a:latin typeface="Times New Roman" panose="02020603050405020304" pitchFamily="18" charset="0"/>
                <a:cs typeface="Times New Roman" panose="02020603050405020304" pitchFamily="18" charset="0"/>
              </a:rPr>
              <a:t>MCP–PMT </a:t>
            </a:r>
            <a:r>
              <a:rPr lang="it-IT" sz="2000" dirty="0" smtClean="0">
                <a:latin typeface="Times New Roman" panose="02020603050405020304" pitchFamily="18" charset="0"/>
                <a:cs typeface="Times New Roman" panose="02020603050405020304" pitchFamily="18" charset="0"/>
              </a:rPr>
              <a:t>K</a:t>
            </a:r>
            <a:r>
              <a:rPr lang="it-IT" sz="2000" dirty="0">
                <a:latin typeface="Times New Roman" panose="02020603050405020304" pitchFamily="18" charset="0"/>
                <a:cs typeface="Times New Roman" panose="02020603050405020304" pitchFamily="18" charset="0"/>
              </a:rPr>
              <a:t>. Inami, N. Kishimoto, Y. Enari, M. Nagamine, T. </a:t>
            </a:r>
            <a:r>
              <a:rPr lang="it-IT" sz="2000" dirty="0" smtClean="0">
                <a:latin typeface="Times New Roman" panose="02020603050405020304" pitchFamily="18" charset="0"/>
                <a:cs typeface="Times New Roman" panose="02020603050405020304" pitchFamily="18" charset="0"/>
              </a:rPr>
              <a:t>Ohshima, NIM A 560 (2000), 303-306</a:t>
            </a:r>
            <a:endParaRPr lang="en-US" sz="20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a:xfrm>
            <a:off x="-1" y="6629400"/>
            <a:ext cx="4774132" cy="228600"/>
          </a:xfrm>
        </p:spPr>
        <p:txBody>
          <a:bodyPr/>
          <a:lstStyle/>
          <a:p>
            <a:pPr lvl="0">
              <a:defRPr/>
            </a:pPr>
            <a:r>
              <a:rPr lang="en-US" sz="900" dirty="0" smtClean="0">
                <a:solidFill>
                  <a:srgbClr val="004C97"/>
                </a:solidFill>
                <a:latin typeface="Helvetica"/>
              </a:rPr>
              <a:t>12            Anatoly </a:t>
            </a:r>
            <a:r>
              <a:rPr lang="en-US" sz="900" dirty="0">
                <a:solidFill>
                  <a:srgbClr val="004C97"/>
                </a:solidFill>
                <a:latin typeface="Helvetica"/>
              </a:rPr>
              <a:t>Ronzhin, </a:t>
            </a:r>
            <a:r>
              <a:rPr lang="en-US" sz="900" dirty="0" err="1">
                <a:solidFill>
                  <a:srgbClr val="004C97"/>
                </a:solidFill>
                <a:latin typeface="Helvetica"/>
              </a:rPr>
              <a:t>Fermilab</a:t>
            </a:r>
            <a:r>
              <a:rPr lang="en-US" sz="900" dirty="0">
                <a:solidFill>
                  <a:srgbClr val="004C97"/>
                </a:solidFill>
                <a:latin typeface="Helvetica"/>
              </a:rPr>
              <a:t>, Picosecond timing, Arlington, Oct. 5-7, 2015</a:t>
            </a:r>
            <a:endParaRPr lang="en-US" sz="900" b="1" dirty="0">
              <a:solidFill>
                <a:srgbClr val="004C97"/>
              </a:solidFill>
              <a:latin typeface="Helvetica"/>
            </a:endParaRPr>
          </a:p>
          <a:p>
            <a:endParaRPr lang="en-US" dirty="0">
              <a:solidFill>
                <a:srgbClr val="000000"/>
              </a:solidFill>
            </a:endParaRPr>
          </a:p>
        </p:txBody>
      </p:sp>
      <p:pic>
        <p:nvPicPr>
          <p:cNvPr id="6" name="Picture 5"/>
          <p:cNvPicPr>
            <a:picLocks noChangeAspect="1"/>
          </p:cNvPicPr>
          <p:nvPr/>
        </p:nvPicPr>
        <p:blipFill>
          <a:blip r:embed="rId2"/>
          <a:stretch>
            <a:fillRect/>
          </a:stretch>
        </p:blipFill>
        <p:spPr>
          <a:xfrm>
            <a:off x="458118" y="1359019"/>
            <a:ext cx="2410209" cy="3078227"/>
          </a:xfrm>
          <a:prstGeom prst="rect">
            <a:avLst/>
          </a:prstGeom>
        </p:spPr>
      </p:pic>
      <p:pic>
        <p:nvPicPr>
          <p:cNvPr id="8" name="Picture 7"/>
          <p:cNvPicPr>
            <a:picLocks noChangeAspect="1"/>
          </p:cNvPicPr>
          <p:nvPr/>
        </p:nvPicPr>
        <p:blipFill>
          <a:blip r:embed="rId3"/>
          <a:stretch>
            <a:fillRect/>
          </a:stretch>
        </p:blipFill>
        <p:spPr>
          <a:xfrm>
            <a:off x="5892745" y="4413508"/>
            <a:ext cx="1785942" cy="2215892"/>
          </a:xfrm>
          <a:prstGeom prst="rect">
            <a:avLst/>
          </a:prstGeom>
        </p:spPr>
      </p:pic>
      <p:pic>
        <p:nvPicPr>
          <p:cNvPr id="10" name="Picture 9"/>
          <p:cNvPicPr>
            <a:picLocks noChangeAspect="1"/>
          </p:cNvPicPr>
          <p:nvPr/>
        </p:nvPicPr>
        <p:blipFill>
          <a:blip r:embed="rId4"/>
          <a:stretch>
            <a:fillRect/>
          </a:stretch>
        </p:blipFill>
        <p:spPr>
          <a:xfrm>
            <a:off x="132929" y="4437246"/>
            <a:ext cx="3035634" cy="2001415"/>
          </a:xfrm>
          <a:prstGeom prst="rect">
            <a:avLst/>
          </a:prstGeom>
        </p:spPr>
      </p:pic>
      <p:pic>
        <p:nvPicPr>
          <p:cNvPr id="11" name="Picture 10"/>
          <p:cNvPicPr>
            <a:picLocks noChangeAspect="1"/>
          </p:cNvPicPr>
          <p:nvPr/>
        </p:nvPicPr>
        <p:blipFill>
          <a:blip r:embed="rId5"/>
          <a:stretch>
            <a:fillRect/>
          </a:stretch>
        </p:blipFill>
        <p:spPr>
          <a:xfrm>
            <a:off x="3094523" y="1359018"/>
            <a:ext cx="5391681" cy="2940917"/>
          </a:xfrm>
          <a:prstGeom prst="rect">
            <a:avLst/>
          </a:prstGeom>
        </p:spPr>
      </p:pic>
      <p:pic>
        <p:nvPicPr>
          <p:cNvPr id="12" name="Picture 11"/>
          <p:cNvPicPr>
            <a:picLocks noChangeAspect="1"/>
          </p:cNvPicPr>
          <p:nvPr/>
        </p:nvPicPr>
        <p:blipFill>
          <a:blip r:embed="rId6"/>
          <a:stretch>
            <a:fillRect/>
          </a:stretch>
        </p:blipFill>
        <p:spPr>
          <a:xfrm>
            <a:off x="3168563" y="4386567"/>
            <a:ext cx="2741241" cy="2242833"/>
          </a:xfrm>
          <a:prstGeom prst="rect">
            <a:avLst/>
          </a:prstGeom>
        </p:spPr>
      </p:pic>
      <p:sp>
        <p:nvSpPr>
          <p:cNvPr id="13" name="TextBox 12"/>
          <p:cNvSpPr txBox="1"/>
          <p:nvPr/>
        </p:nvSpPr>
        <p:spPr>
          <a:xfrm>
            <a:off x="7624594" y="4653123"/>
            <a:ext cx="1514591" cy="1569660"/>
          </a:xfrm>
          <a:prstGeom prst="rect">
            <a:avLst/>
          </a:prstGeom>
          <a:noFill/>
        </p:spPr>
        <p:txBody>
          <a:bodyPr wrap="square" rtlCol="0">
            <a:spAutoFit/>
          </a:bodyPr>
          <a:lstStyle/>
          <a:p>
            <a:r>
              <a:rPr lang="en-US" dirty="0" smtClean="0">
                <a:solidFill>
                  <a:srgbClr val="FF0000"/>
                </a:solidFill>
              </a:rPr>
              <a:t>The TOF</a:t>
            </a:r>
          </a:p>
          <a:p>
            <a:r>
              <a:rPr lang="en-US" dirty="0">
                <a:solidFill>
                  <a:srgbClr val="FF0000"/>
                </a:solidFill>
              </a:rPr>
              <a:t>s</a:t>
            </a:r>
            <a:r>
              <a:rPr lang="en-US" dirty="0" smtClean="0">
                <a:solidFill>
                  <a:srgbClr val="FF0000"/>
                </a:solidFill>
              </a:rPr>
              <a:t>ensitive</a:t>
            </a:r>
          </a:p>
          <a:p>
            <a:r>
              <a:rPr lang="en-US" dirty="0">
                <a:solidFill>
                  <a:srgbClr val="FF0000"/>
                </a:solidFill>
              </a:rPr>
              <a:t>a</a:t>
            </a:r>
            <a:r>
              <a:rPr lang="en-US" dirty="0" smtClean="0">
                <a:solidFill>
                  <a:srgbClr val="FF0000"/>
                </a:solidFill>
              </a:rPr>
              <a:t>rea is 10 mm diam.</a:t>
            </a:r>
            <a:endParaRPr lang="en-US" dirty="0">
              <a:solidFill>
                <a:srgbClr val="FF0000"/>
              </a:solidFill>
            </a:endParaRPr>
          </a:p>
        </p:txBody>
      </p:sp>
    </p:spTree>
    <p:extLst>
      <p:ext uri="{BB962C8B-B14F-4D97-AF65-F5344CB8AC3E}">
        <p14:creationId xmlns:p14="http://schemas.microsoft.com/office/powerpoint/2010/main" val="984014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9144000" cy="639762"/>
          </a:xfrm>
        </p:spPr>
        <p:txBody>
          <a:bodyPr/>
          <a:lstStyle/>
          <a:p>
            <a:r>
              <a:rPr lang="en-US" sz="2800" dirty="0" smtClean="0">
                <a:solidFill>
                  <a:srgbClr val="0070C0"/>
                </a:solidFill>
                <a:latin typeface="Times New Roman" pitchFamily="18" charset="0"/>
                <a:cs typeface="Times New Roman" pitchFamily="18" charset="0"/>
              </a:rPr>
              <a:t>Silicon Photomultiplier or avalanche Geiger mode photodiode</a:t>
            </a:r>
            <a:endParaRPr lang="en-US" sz="2800" dirty="0">
              <a:solidFill>
                <a:srgbClr val="0070C0"/>
              </a:solidFill>
              <a:latin typeface="Times New Roman" pitchFamily="18" charset="0"/>
              <a:cs typeface="Times New Roman" pitchFamily="18" charset="0"/>
            </a:endParaRPr>
          </a:p>
        </p:txBody>
      </p:sp>
      <p:sp>
        <p:nvSpPr>
          <p:cNvPr id="3" name="Content Placeholder 2"/>
          <p:cNvSpPr>
            <a:spLocks noGrp="1"/>
          </p:cNvSpPr>
          <p:nvPr>
            <p:ph idx="1"/>
          </p:nvPr>
        </p:nvSpPr>
        <p:spPr>
          <a:xfrm>
            <a:off x="0" y="609600"/>
            <a:ext cx="9067800" cy="6019800"/>
          </a:xfrm>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29399"/>
            <a:ext cx="4966636" cy="252421"/>
          </a:xfrm>
        </p:spPr>
        <p:txBody>
          <a:bodyPr/>
          <a:lstStyle/>
          <a:p>
            <a:pPr lvl="0">
              <a:defRPr/>
            </a:pPr>
            <a:r>
              <a:rPr lang="en-US" sz="900" dirty="0" smtClean="0">
                <a:solidFill>
                  <a:srgbClr val="004C97"/>
                </a:solidFill>
                <a:latin typeface="Helvetica"/>
              </a:rPr>
              <a:t>13                   </a:t>
            </a:r>
            <a:r>
              <a:rPr lang="en-US" sz="900" dirty="0">
                <a:solidFill>
                  <a:srgbClr val="004C97"/>
                </a:solidFill>
                <a:latin typeface="Helvetica"/>
              </a:rPr>
              <a:t>Anatoly Ronzhin, </a:t>
            </a:r>
            <a:r>
              <a:rPr lang="en-US" sz="900" dirty="0" err="1">
                <a:solidFill>
                  <a:srgbClr val="004C97"/>
                </a:solidFill>
                <a:latin typeface="Helvetica"/>
              </a:rPr>
              <a:t>Fermilab</a:t>
            </a:r>
            <a:r>
              <a:rPr lang="en-US" sz="900" dirty="0">
                <a:solidFill>
                  <a:srgbClr val="004C97"/>
                </a:solidFill>
                <a:latin typeface="Helvetica"/>
              </a:rPr>
              <a:t>, Picosecond timing, Arlington, Oct. 5-7, 2015</a:t>
            </a:r>
            <a:endParaRPr lang="en-US" sz="900" b="1" dirty="0">
              <a:solidFill>
                <a:srgbClr val="004C97"/>
              </a:solidFill>
              <a:latin typeface="Helvetica"/>
            </a:endParaRPr>
          </a:p>
          <a:p>
            <a:endParaRPr lang="en-US" dirty="0">
              <a:solidFill>
                <a:srgbClr val="000000"/>
              </a:solidFill>
            </a:endParaRPr>
          </a:p>
        </p:txBody>
      </p:sp>
      <p:pic>
        <p:nvPicPr>
          <p:cNvPr id="133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96" y="609600"/>
            <a:ext cx="2902217" cy="209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011" y="645663"/>
            <a:ext cx="2940379" cy="215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6756" y="668337"/>
            <a:ext cx="2918912" cy="215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5"/>
          <a:stretch>
            <a:fillRect/>
          </a:stretch>
        </p:blipFill>
        <p:spPr>
          <a:xfrm>
            <a:off x="71296" y="2980293"/>
            <a:ext cx="4420641" cy="3451060"/>
          </a:xfrm>
          <a:prstGeom prst="rect">
            <a:avLst/>
          </a:prstGeom>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1635" y="3065133"/>
            <a:ext cx="4507461" cy="305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7"/>
          <a:stretch>
            <a:fillRect/>
          </a:stretch>
        </p:blipFill>
        <p:spPr>
          <a:xfrm>
            <a:off x="2725677" y="6182321"/>
            <a:ext cx="4054191" cy="493819"/>
          </a:xfrm>
          <a:prstGeom prst="rect">
            <a:avLst/>
          </a:prstGeom>
        </p:spPr>
      </p:pic>
      <p:sp>
        <p:nvSpPr>
          <p:cNvPr id="6" name="TextBox 5"/>
          <p:cNvSpPr txBox="1"/>
          <p:nvPr/>
        </p:nvSpPr>
        <p:spPr>
          <a:xfrm>
            <a:off x="7116417" y="4728284"/>
            <a:ext cx="1550505" cy="461665"/>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TR on OV</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84583" y="3286139"/>
            <a:ext cx="1213808" cy="707886"/>
          </a:xfrm>
          <a:prstGeom prst="rect">
            <a:avLst/>
          </a:prstGeom>
          <a:noFill/>
        </p:spPr>
        <p:txBody>
          <a:bodyPr wrap="square" rtlCol="0">
            <a:spAutoFit/>
          </a:bodyPr>
          <a:lstStyle/>
          <a:p>
            <a:r>
              <a:rPr lang="en-US" sz="2000" dirty="0" err="1" smtClean="0">
                <a:solidFill>
                  <a:srgbClr val="FF0000"/>
                </a:solidFill>
                <a:latin typeface="Times New Roman" panose="02020603050405020304" pitchFamily="18" charset="0"/>
                <a:cs typeface="Times New Roman" panose="02020603050405020304" pitchFamily="18" charset="0"/>
              </a:rPr>
              <a:t>SiPM</a:t>
            </a:r>
            <a:r>
              <a:rPr lang="en-US" sz="2000" dirty="0" smtClean="0">
                <a:solidFill>
                  <a:srgbClr val="FF0000"/>
                </a:solidFill>
                <a:latin typeface="Times New Roman" panose="02020603050405020304" pitchFamily="18" charset="0"/>
                <a:cs typeface="Times New Roman" panose="02020603050405020304" pitchFamily="18" charset="0"/>
              </a:rPr>
              <a:t> PH spectrum</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566212" y="1890431"/>
            <a:ext cx="1201270" cy="461665"/>
          </a:xfrm>
          <a:prstGeom prst="rect">
            <a:avLst/>
          </a:prstGeom>
          <a:noFill/>
        </p:spPr>
        <p:txBody>
          <a:bodyPr wrap="square" rtlCol="0">
            <a:spAutoFit/>
          </a:bodyPr>
          <a:lstStyle/>
          <a:p>
            <a:r>
              <a:rPr lang="en-US" dirty="0" smtClean="0"/>
              <a:t>NO CAP</a:t>
            </a:r>
            <a:endParaRPr lang="en-US" dirty="0"/>
          </a:p>
        </p:txBody>
      </p:sp>
      <p:sp>
        <p:nvSpPr>
          <p:cNvPr id="10" name="TextBox 9"/>
          <p:cNvSpPr txBox="1"/>
          <p:nvPr/>
        </p:nvSpPr>
        <p:spPr>
          <a:xfrm>
            <a:off x="7432220" y="856426"/>
            <a:ext cx="1593448" cy="461665"/>
          </a:xfrm>
          <a:prstGeom prst="rect">
            <a:avLst/>
          </a:prstGeom>
          <a:noFill/>
        </p:spPr>
        <p:txBody>
          <a:bodyPr wrap="square" rtlCol="0">
            <a:spAutoFit/>
          </a:bodyPr>
          <a:lstStyle/>
          <a:p>
            <a:r>
              <a:rPr lang="en-US" dirty="0" smtClean="0"/>
              <a:t>10pF CAP</a:t>
            </a:r>
            <a:endParaRPr lang="en-US" dirty="0"/>
          </a:p>
        </p:txBody>
      </p:sp>
    </p:spTree>
    <p:extLst>
      <p:ext uri="{BB962C8B-B14F-4D97-AF65-F5344CB8AC3E}">
        <p14:creationId xmlns:p14="http://schemas.microsoft.com/office/powerpoint/2010/main" val="1222240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70"/>
            <a:ext cx="9144000" cy="383659"/>
          </a:xfrm>
        </p:spPr>
        <p:txBody>
          <a:bodyPr/>
          <a:lstStyle/>
          <a:p>
            <a:r>
              <a:rPr lang="en-US" sz="2000" dirty="0" smtClean="0">
                <a:solidFill>
                  <a:srgbClr val="FF0000"/>
                </a:solidFill>
                <a:latin typeface="Times New Roman" panose="02020603050405020304" pitchFamily="18" charset="0"/>
                <a:cs typeface="Times New Roman" panose="02020603050405020304" pitchFamily="18" charset="0"/>
              </a:rPr>
              <a:t>Normal 120 GeV proton incidence, TR, IT IS NO radiators, 3x3 mm2 transverse size</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858416"/>
            <a:ext cx="9144000" cy="5682343"/>
          </a:xfrm>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1" y="6629400"/>
            <a:ext cx="3223967" cy="228600"/>
          </a:xfrm>
        </p:spPr>
        <p:txBody>
          <a:bodyPr/>
          <a:lstStyle/>
          <a:p>
            <a:r>
              <a:rPr lang="en-US" dirty="0" smtClean="0">
                <a:solidFill>
                  <a:srgbClr val="003087"/>
                </a:solidFill>
              </a:rPr>
              <a:t> 14                   Anatoly Ronzhin, April 12, 2010, </a:t>
            </a:r>
            <a:r>
              <a:rPr lang="en-US" dirty="0" err="1" smtClean="0">
                <a:solidFill>
                  <a:srgbClr val="003087"/>
                </a:solidFill>
              </a:rPr>
              <a:t>Fermilab</a:t>
            </a:r>
            <a:r>
              <a:rPr lang="en-US" dirty="0" smtClean="0">
                <a:solidFill>
                  <a:srgbClr val="003087"/>
                </a:solidFill>
              </a:rPr>
              <a:t>, </a:t>
            </a:r>
            <a:r>
              <a:rPr lang="en-US" dirty="0" smtClean="0">
                <a:solidFill>
                  <a:srgbClr val="000000"/>
                </a:solidFill>
              </a:rPr>
              <a:t>AEM</a:t>
            </a:r>
            <a:endParaRPr lang="en-US" dirty="0">
              <a:solidFill>
                <a:srgbClr val="000000"/>
              </a:solidFill>
            </a:endParaRPr>
          </a:p>
        </p:txBody>
      </p:sp>
      <p:pic>
        <p:nvPicPr>
          <p:cNvPr id="7" name="Picture 6"/>
          <p:cNvPicPr>
            <a:picLocks noChangeAspect="1"/>
          </p:cNvPicPr>
          <p:nvPr/>
        </p:nvPicPr>
        <p:blipFill>
          <a:blip r:embed="rId2"/>
          <a:stretch>
            <a:fillRect/>
          </a:stretch>
        </p:blipFill>
        <p:spPr>
          <a:xfrm>
            <a:off x="4276779" y="3636078"/>
            <a:ext cx="4809974" cy="2659308"/>
          </a:xfrm>
          <a:prstGeom prst="rect">
            <a:avLst/>
          </a:prstGeom>
        </p:spPr>
      </p:pic>
      <p:pic>
        <p:nvPicPr>
          <p:cNvPr id="5" name="Picture 4"/>
          <p:cNvPicPr>
            <a:picLocks noChangeAspect="1"/>
          </p:cNvPicPr>
          <p:nvPr/>
        </p:nvPicPr>
        <p:blipFill>
          <a:blip r:embed="rId3"/>
          <a:stretch>
            <a:fillRect/>
          </a:stretch>
        </p:blipFill>
        <p:spPr>
          <a:xfrm>
            <a:off x="123228" y="3644676"/>
            <a:ext cx="3957172" cy="2642112"/>
          </a:xfrm>
          <a:prstGeom prst="rect">
            <a:avLst/>
          </a:prstGeom>
        </p:spPr>
      </p:pic>
      <p:pic>
        <p:nvPicPr>
          <p:cNvPr id="13" name="Picture 12"/>
          <p:cNvPicPr>
            <a:picLocks noChangeAspect="1"/>
          </p:cNvPicPr>
          <p:nvPr/>
        </p:nvPicPr>
        <p:blipFill>
          <a:blip r:embed="rId4"/>
          <a:stretch>
            <a:fillRect/>
          </a:stretch>
        </p:blipFill>
        <p:spPr>
          <a:xfrm>
            <a:off x="123229" y="465730"/>
            <a:ext cx="3957276" cy="3090305"/>
          </a:xfrm>
          <a:prstGeom prst="rect">
            <a:avLst/>
          </a:prstGeom>
        </p:spPr>
      </p:pic>
      <p:pic>
        <p:nvPicPr>
          <p:cNvPr id="6" name="Picture 5"/>
          <p:cNvPicPr>
            <a:picLocks noChangeAspect="1"/>
          </p:cNvPicPr>
          <p:nvPr/>
        </p:nvPicPr>
        <p:blipFill>
          <a:blip r:embed="rId5"/>
          <a:stretch>
            <a:fillRect/>
          </a:stretch>
        </p:blipFill>
        <p:spPr>
          <a:xfrm>
            <a:off x="4440702" y="465730"/>
            <a:ext cx="4363933" cy="3093919"/>
          </a:xfrm>
          <a:prstGeom prst="rect">
            <a:avLst/>
          </a:prstGeom>
        </p:spPr>
      </p:pic>
      <p:sp>
        <p:nvSpPr>
          <p:cNvPr id="8" name="TextBox 7"/>
          <p:cNvSpPr txBox="1"/>
          <p:nvPr/>
        </p:nvSpPr>
        <p:spPr>
          <a:xfrm>
            <a:off x="-69684" y="6295386"/>
            <a:ext cx="9213684" cy="369332"/>
          </a:xfrm>
          <a:prstGeom prst="rect">
            <a:avLst/>
          </a:prstGeom>
          <a:noFill/>
        </p:spPr>
        <p:txBody>
          <a:bodyPr wrap="square" rtlCol="0">
            <a:spAutoFit/>
          </a:bodyPr>
          <a:lstStyle/>
          <a:p>
            <a:r>
              <a:rPr lang="en-US" sz="1800" dirty="0" smtClean="0">
                <a:solidFill>
                  <a:srgbClr val="FF0000"/>
                </a:solidFill>
                <a:latin typeface="Times New Roman" panose="02020603050405020304" pitchFamily="18" charset="0"/>
                <a:cs typeface="Times New Roman" panose="02020603050405020304" pitchFamily="18" charset="0"/>
              </a:rPr>
              <a:t>It is possible to suppress influence of the transverse size of photodetector on TR with </a:t>
            </a:r>
            <a:r>
              <a:rPr lang="en-US" sz="1800" dirty="0" err="1" smtClean="0">
                <a:solidFill>
                  <a:srgbClr val="FF0000"/>
                </a:solidFill>
                <a:latin typeface="Times New Roman" panose="02020603050405020304" pitchFamily="18" charset="0"/>
                <a:cs typeface="Times New Roman" panose="02020603050405020304" pitchFamily="18" charset="0"/>
              </a:rPr>
              <a:t>SiPM</a:t>
            </a:r>
            <a:r>
              <a:rPr lang="en-US" sz="1800" dirty="0" smtClean="0">
                <a:solidFill>
                  <a:srgbClr val="FF0000"/>
                </a:solidFill>
                <a:latin typeface="Times New Roman" panose="02020603050405020304" pitchFamily="18" charset="0"/>
                <a:cs typeface="Times New Roman" panose="02020603050405020304" pitchFamily="18" charset="0"/>
              </a:rPr>
              <a:t> matrix</a:t>
            </a:r>
            <a:endParaRPr lang="en-US" sz="1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193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9057374" cy="447675"/>
          </a:xfrm>
        </p:spPr>
        <p:txBody>
          <a:bodyPr/>
          <a:lstStyle/>
          <a:p>
            <a:r>
              <a:rPr lang="en-US" sz="2800" dirty="0" smtClean="0">
                <a:solidFill>
                  <a:srgbClr val="0070C0"/>
                </a:solidFill>
                <a:latin typeface="Times New Roman" panose="02020603050405020304" pitchFamily="18" charset="0"/>
                <a:cs typeface="Times New Roman" panose="02020603050405020304" pitchFamily="18" charset="0"/>
              </a:rPr>
              <a:t> TR ~ 15 </a:t>
            </a:r>
            <a:r>
              <a:rPr lang="en-US" sz="2800" dirty="0" err="1" smtClean="0">
                <a:solidFill>
                  <a:srgbClr val="0070C0"/>
                </a:solidFill>
                <a:latin typeface="Times New Roman" panose="02020603050405020304" pitchFamily="18" charset="0"/>
                <a:cs typeface="Times New Roman" panose="02020603050405020304" pitchFamily="18" charset="0"/>
              </a:rPr>
              <a:t>ps</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with </a:t>
            </a:r>
            <a:r>
              <a:rPr lang="en-US" sz="2800" dirty="0" smtClean="0">
                <a:solidFill>
                  <a:srgbClr val="0070C0"/>
                </a:solidFill>
                <a:latin typeface="Times New Roman" panose="02020603050405020304" pitchFamily="18" charset="0"/>
                <a:cs typeface="Times New Roman" panose="02020603050405020304" pitchFamily="18" charset="0"/>
              </a:rPr>
              <a:t>MPPC, Hamamatsu, </a:t>
            </a:r>
            <a:r>
              <a:rPr lang="en-US" sz="2800" dirty="0" err="1" smtClean="0">
                <a:solidFill>
                  <a:srgbClr val="0070C0"/>
                </a:solidFill>
                <a:latin typeface="Times New Roman" panose="02020603050405020304" pitchFamily="18" charset="0"/>
                <a:cs typeface="Times New Roman" panose="02020603050405020304" pitchFamily="18" charset="0"/>
              </a:rPr>
              <a:t>Fermilab</a:t>
            </a:r>
            <a:r>
              <a:rPr lang="en-US" sz="2800" dirty="0" smtClean="0">
                <a:solidFill>
                  <a:srgbClr val="0070C0"/>
                </a:solidFill>
                <a:latin typeface="Times New Roman" panose="02020603050405020304" pitchFamily="18" charset="0"/>
                <a:cs typeface="Times New Roman" panose="02020603050405020304" pitchFamily="18" charset="0"/>
              </a:rPr>
              <a:t> test beam</a:t>
            </a:r>
            <a:endParaRPr lang="en-US" sz="24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589799"/>
            <a:ext cx="5009321" cy="247650"/>
          </a:xfrm>
        </p:spPr>
        <p:txBody>
          <a:bodyPr/>
          <a:lstStyle/>
          <a:p>
            <a:pPr lvl="0">
              <a:defRPr/>
            </a:pPr>
            <a:r>
              <a:rPr lang="en-US" sz="900" dirty="0" smtClean="0">
                <a:solidFill>
                  <a:srgbClr val="004C97"/>
                </a:solidFill>
                <a:latin typeface="Helvetica"/>
              </a:rPr>
              <a:t>15                  </a:t>
            </a:r>
            <a:r>
              <a:rPr lang="en-US" sz="900" dirty="0">
                <a:solidFill>
                  <a:srgbClr val="004C97"/>
                </a:solidFill>
                <a:latin typeface="Helvetica"/>
              </a:rPr>
              <a:t>Anatoly Ronzhin, </a:t>
            </a:r>
            <a:r>
              <a:rPr lang="en-US" sz="900" dirty="0" err="1">
                <a:solidFill>
                  <a:srgbClr val="004C97"/>
                </a:solidFill>
                <a:latin typeface="Helvetica"/>
              </a:rPr>
              <a:t>Fermilab</a:t>
            </a:r>
            <a:r>
              <a:rPr lang="en-US" sz="900" dirty="0">
                <a:solidFill>
                  <a:srgbClr val="004C97"/>
                </a:solidFill>
                <a:latin typeface="Helvetica"/>
              </a:rPr>
              <a:t>, Picosecond timing, Arlington, Oct. 5-7, 2015</a:t>
            </a:r>
            <a:endParaRPr lang="en-US" sz="900" b="1" dirty="0">
              <a:solidFill>
                <a:srgbClr val="004C97"/>
              </a:solidFill>
              <a:latin typeface="Helvetica"/>
            </a:endParaRPr>
          </a:p>
        </p:txBody>
      </p:sp>
      <p:pic>
        <p:nvPicPr>
          <p:cNvPr id="5" name="Picture 4"/>
          <p:cNvPicPr>
            <a:picLocks noChangeAspect="1"/>
          </p:cNvPicPr>
          <p:nvPr/>
        </p:nvPicPr>
        <p:blipFill>
          <a:blip r:embed="rId2"/>
          <a:stretch>
            <a:fillRect/>
          </a:stretch>
        </p:blipFill>
        <p:spPr>
          <a:xfrm>
            <a:off x="0" y="3691289"/>
            <a:ext cx="3924811" cy="2808934"/>
          </a:xfrm>
          <a:prstGeom prst="rect">
            <a:avLst/>
          </a:prstGeom>
        </p:spPr>
      </p:pic>
      <p:pic>
        <p:nvPicPr>
          <p:cNvPr id="6" name="Picture 5"/>
          <p:cNvPicPr>
            <a:picLocks noChangeAspect="1"/>
          </p:cNvPicPr>
          <p:nvPr/>
        </p:nvPicPr>
        <p:blipFill>
          <a:blip r:embed="rId3"/>
          <a:stretch>
            <a:fillRect/>
          </a:stretch>
        </p:blipFill>
        <p:spPr>
          <a:xfrm>
            <a:off x="4382011" y="3691289"/>
            <a:ext cx="3949579" cy="2808934"/>
          </a:xfrm>
          <a:prstGeom prst="rect">
            <a:avLst/>
          </a:prstGeom>
        </p:spPr>
      </p:pic>
      <p:sp>
        <p:nvSpPr>
          <p:cNvPr id="8" name="TextBox 7"/>
          <p:cNvSpPr txBox="1"/>
          <p:nvPr/>
        </p:nvSpPr>
        <p:spPr>
          <a:xfrm>
            <a:off x="737693" y="3962792"/>
            <a:ext cx="1799923" cy="1015663"/>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FTBF test beam, 8 GeV/c. MPPC with 3x3x30mm3 quartz radiator, normal particle’s incidence. 20 photoelectrons/10 mm</a:t>
            </a:r>
            <a:endParaRPr lang="en-US" sz="1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5979" y="567327"/>
            <a:ext cx="4167159" cy="2749902"/>
          </a:xfrm>
          <a:prstGeom prst="rect">
            <a:avLst/>
          </a:prstGeom>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632" y="473634"/>
            <a:ext cx="3509063" cy="310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391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75"/>
            <a:ext cx="9144000" cy="385811"/>
          </a:xfrm>
        </p:spPr>
        <p:txBody>
          <a:bodyPr/>
          <a:lstStyle/>
          <a:p>
            <a:pPr algn="l"/>
            <a:r>
              <a:rPr lang="en-US" sz="2000" dirty="0" smtClean="0">
                <a:solidFill>
                  <a:srgbClr val="004C97"/>
                </a:solidFill>
                <a:latin typeface="Times New Roman" panose="02020603050405020304" pitchFamily="18" charset="0"/>
                <a:cs typeface="Times New Roman" panose="02020603050405020304" pitchFamily="18" charset="0"/>
              </a:rPr>
              <a:t>MPPC TR dependence on radiator thickness, ~77ps </a:t>
            </a:r>
            <a:r>
              <a:rPr lang="en-US" sz="2000" dirty="0" smtClean="0">
                <a:solidFill>
                  <a:srgbClr val="FF0000"/>
                </a:solidFill>
                <a:latin typeface="Times New Roman" panose="02020603050405020304" pitchFamily="18" charset="0"/>
                <a:cs typeface="Times New Roman" panose="02020603050405020304" pitchFamily="18" charset="0"/>
              </a:rPr>
              <a:t>without</a:t>
            </a:r>
            <a:r>
              <a:rPr lang="en-US" sz="2000" dirty="0" smtClean="0">
                <a:solidFill>
                  <a:srgbClr val="004C97"/>
                </a:solidFill>
                <a:latin typeface="Times New Roman" panose="02020603050405020304" pitchFamily="18" charset="0"/>
                <a:cs typeface="Times New Roman" panose="02020603050405020304" pitchFamily="18" charset="0"/>
              </a:rPr>
              <a:t> radiator, 120 GeV protons</a:t>
            </a:r>
            <a:endParaRPr lang="en-US" sz="2000" dirty="0">
              <a:solidFill>
                <a:srgbClr val="004C97"/>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480527"/>
            <a:ext cx="9144000" cy="4530012"/>
          </a:xfrm>
        </p:spPr>
        <p:txBody>
          <a:bodyPr/>
          <a:lstStyle/>
          <a:p>
            <a:pPr marL="0" indent="0">
              <a:buNone/>
            </a:pPr>
            <a:r>
              <a:rPr lang="en-US" dirty="0"/>
              <a:t>.</a:t>
            </a:r>
          </a:p>
        </p:txBody>
      </p:sp>
      <p:sp>
        <p:nvSpPr>
          <p:cNvPr id="4" name="Date Placeholder 3"/>
          <p:cNvSpPr>
            <a:spLocks noGrp="1"/>
          </p:cNvSpPr>
          <p:nvPr>
            <p:ph type="dt" sz="half" idx="10"/>
          </p:nvPr>
        </p:nvSpPr>
        <p:spPr>
          <a:xfrm>
            <a:off x="0" y="6612164"/>
            <a:ext cx="4609322" cy="248881"/>
          </a:xfrm>
        </p:spPr>
        <p:txBody>
          <a:bodyPr/>
          <a:lstStyle/>
          <a:p>
            <a:pPr>
              <a:defRPr/>
            </a:pPr>
            <a:r>
              <a:rPr lang="en-US" dirty="0" smtClean="0">
                <a:solidFill>
                  <a:srgbClr val="003087"/>
                </a:solidFill>
              </a:rPr>
              <a:t>16                                     Anatoly Ronzhin, April 12, 2010, </a:t>
            </a:r>
            <a:r>
              <a:rPr lang="en-US" dirty="0" err="1" smtClean="0">
                <a:solidFill>
                  <a:srgbClr val="003087"/>
                </a:solidFill>
              </a:rPr>
              <a:t>Fermilab</a:t>
            </a:r>
            <a:r>
              <a:rPr lang="en-US" dirty="0" smtClean="0">
                <a:solidFill>
                  <a:srgbClr val="003087"/>
                </a:solidFill>
              </a:rPr>
              <a:t>, AEM</a:t>
            </a:r>
            <a:endParaRPr lang="en-US" dirty="0">
              <a:solidFill>
                <a:srgbClr val="003087"/>
              </a:solidFill>
            </a:endParaRPr>
          </a:p>
        </p:txBody>
      </p:sp>
      <p:pic>
        <p:nvPicPr>
          <p:cNvPr id="5" name="Picture 4"/>
          <p:cNvPicPr>
            <a:picLocks noChangeAspect="1"/>
          </p:cNvPicPr>
          <p:nvPr/>
        </p:nvPicPr>
        <p:blipFill>
          <a:blip r:embed="rId2"/>
          <a:stretch>
            <a:fillRect/>
          </a:stretch>
        </p:blipFill>
        <p:spPr>
          <a:xfrm>
            <a:off x="130552" y="480527"/>
            <a:ext cx="8739059" cy="5922781"/>
          </a:xfrm>
          <a:prstGeom prst="rect">
            <a:avLst/>
          </a:prstGeom>
        </p:spPr>
      </p:pic>
      <p:sp>
        <p:nvSpPr>
          <p:cNvPr id="6" name="TextBox 5"/>
          <p:cNvSpPr txBox="1"/>
          <p:nvPr/>
        </p:nvSpPr>
        <p:spPr>
          <a:xfrm>
            <a:off x="2619640" y="1955804"/>
            <a:ext cx="5741936" cy="1200329"/>
          </a:xfrm>
          <a:prstGeom prst="rect">
            <a:avLst/>
          </a:prstGeom>
          <a:noFill/>
        </p:spPr>
        <p:txBody>
          <a:bodyPr wrap="squar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The MPPC </a:t>
            </a:r>
            <a:r>
              <a:rPr lang="en-US" sz="2000" dirty="0" smtClean="0">
                <a:latin typeface="Times New Roman" panose="02020603050405020304" pitchFamily="18" charset="0"/>
                <a:cs typeface="Times New Roman" panose="02020603050405020304" pitchFamily="18" charset="0"/>
              </a:rPr>
              <a:t>transverse size is 3x3mm2. For the MPPC   </a:t>
            </a:r>
            <a:r>
              <a:rPr lang="en-US" sz="3200" dirty="0" smtClean="0">
                <a:solidFill>
                  <a:srgbClr val="FF0000"/>
                </a:solidFill>
                <a:latin typeface="Times New Roman" panose="02020603050405020304" pitchFamily="18" charset="0"/>
                <a:cs typeface="Times New Roman" panose="02020603050405020304" pitchFamily="18" charset="0"/>
              </a:rPr>
              <a:t>without</a:t>
            </a:r>
            <a:r>
              <a:rPr lang="en-US" sz="2000" dirty="0" smtClean="0">
                <a:latin typeface="Times New Roman" panose="02020603050405020304" pitchFamily="18" charset="0"/>
                <a:cs typeface="Times New Roman" panose="02020603050405020304" pitchFamily="18" charset="0"/>
              </a:rPr>
              <a:t> radiator the TR </a:t>
            </a:r>
            <a:r>
              <a:rPr lang="en-US" sz="2000" dirty="0" smtClean="0">
                <a:solidFill>
                  <a:srgbClr val="FF0000"/>
                </a:solidFill>
                <a:latin typeface="Times New Roman" panose="02020603050405020304" pitchFamily="18" charset="0"/>
                <a:cs typeface="Times New Roman" panose="02020603050405020304" pitchFamily="18" charset="0"/>
              </a:rPr>
              <a:t>is less of 80 </a:t>
            </a:r>
            <a:r>
              <a:rPr lang="en-US" sz="2000" dirty="0" err="1" smtClean="0">
                <a:solidFill>
                  <a:srgbClr val="FF0000"/>
                </a:solidFill>
                <a:latin typeface="Times New Roman" panose="02020603050405020304" pitchFamily="18" charset="0"/>
                <a:cs typeface="Times New Roman" panose="02020603050405020304" pitchFamily="18" charset="0"/>
              </a:rPr>
              <a:t>ps</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and the </a:t>
            </a:r>
            <a:r>
              <a:rPr lang="en-US" sz="2000" dirty="0" smtClean="0">
                <a:solidFill>
                  <a:srgbClr val="FF0000"/>
                </a:solidFill>
                <a:latin typeface="Times New Roman" panose="02020603050405020304" pitchFamily="18" charset="0"/>
                <a:cs typeface="Times New Roman" panose="02020603050405020304" pitchFamily="18" charset="0"/>
              </a:rPr>
              <a:t>efficiency is less of 30% </a:t>
            </a:r>
            <a:r>
              <a:rPr lang="en-US" sz="2000" dirty="0" smtClean="0">
                <a:latin typeface="Times New Roman" panose="02020603050405020304" pitchFamily="18" charset="0"/>
                <a:cs typeface="Times New Roman" panose="02020603050405020304" pitchFamily="18" charset="0"/>
              </a:rPr>
              <a:t>(so far),</a:t>
            </a:r>
            <a:r>
              <a:rPr lang="en-US" sz="2000" dirty="0" smtClean="0">
                <a:solidFill>
                  <a:srgbClr val="FF0000"/>
                </a:solidFill>
                <a:latin typeface="Times New Roman" panose="02020603050405020304" pitchFamily="18" charset="0"/>
                <a:cs typeface="Times New Roman" panose="02020603050405020304" pitchFamily="18" charset="0"/>
              </a:rPr>
              <a:t> 120 GeV protons.</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8671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539" y="88135"/>
            <a:ext cx="8328753" cy="641739"/>
          </a:xfrm>
        </p:spPr>
        <p:txBody>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Development of a New Fast Shower Maximum Detector based on </a:t>
            </a:r>
            <a:r>
              <a:rPr lang="en-US" dirty="0" smtClean="0"/>
              <a:t>MCP-PMT </a:t>
            </a:r>
            <a:r>
              <a:rPr lang="en-US" dirty="0"/>
              <a:t>as an active element</a:t>
            </a:r>
          </a:p>
        </p:txBody>
      </p:sp>
      <p:pic>
        <p:nvPicPr>
          <p:cNvPr id="22" name="Content Placeholder 21"/>
          <p:cNvPicPr>
            <a:picLocks noGrp="1" noChangeAspect="1"/>
          </p:cNvPicPr>
          <p:nvPr>
            <p:ph idx="1"/>
          </p:nvPr>
        </p:nvPicPr>
        <p:blipFill>
          <a:blip r:embed="rId2"/>
          <a:stretch>
            <a:fillRect/>
          </a:stretch>
        </p:blipFill>
        <p:spPr>
          <a:xfrm>
            <a:off x="187513" y="3128049"/>
            <a:ext cx="2318100" cy="3077466"/>
          </a:xfrm>
          <a:prstGeom prst="rect">
            <a:avLst/>
          </a:prstGeom>
        </p:spPr>
      </p:pic>
      <p:sp>
        <p:nvSpPr>
          <p:cNvPr id="4" name="Date Placeholder 3"/>
          <p:cNvSpPr>
            <a:spLocks noGrp="1"/>
          </p:cNvSpPr>
          <p:nvPr>
            <p:ph type="dt" sz="half" idx="10"/>
          </p:nvPr>
        </p:nvSpPr>
        <p:spPr/>
        <p:txBody>
          <a:bodyPr/>
          <a:lstStyle/>
          <a:p>
            <a:pPr>
              <a:defRPr/>
            </a:pPr>
            <a:fld id="{6CE1FCDD-8220-8E4F-94E7-2A75F3E1D8B4}" type="datetime1">
              <a:rPr lang="en-US" smtClean="0"/>
              <a:pPr>
                <a:defRPr/>
              </a:pPr>
              <a:t>10/6/15</a:t>
            </a:fld>
            <a:endParaRPr lang="en-US" dirty="0"/>
          </a:p>
        </p:txBody>
      </p:sp>
      <p:sp>
        <p:nvSpPr>
          <p:cNvPr id="5" name="Footer Placeholder 4"/>
          <p:cNvSpPr>
            <a:spLocks noGrp="1"/>
          </p:cNvSpPr>
          <p:nvPr>
            <p:ph type="ftr" sz="quarter" idx="11"/>
          </p:nvPr>
        </p:nvSpPr>
        <p:spPr>
          <a:xfrm>
            <a:off x="36314" y="6615497"/>
            <a:ext cx="5373688" cy="241300"/>
          </a:xfrm>
        </p:spPr>
        <p:txBody>
          <a:bodyPr/>
          <a:lstStyle/>
          <a:p>
            <a:pPr>
              <a:defRPr/>
            </a:pPr>
            <a:r>
              <a:rPr lang="en-US" dirty="0" smtClean="0"/>
              <a:t>  17            Anatoly </a:t>
            </a:r>
            <a:r>
              <a:rPr lang="en-US" dirty="0"/>
              <a:t>Ronzhin, </a:t>
            </a:r>
            <a:r>
              <a:rPr lang="en-US" dirty="0" err="1"/>
              <a:t>Fermilab</a:t>
            </a:r>
            <a:r>
              <a:rPr lang="en-US" dirty="0"/>
              <a:t>, Picosecond timing, Arlington, Oct. 5-7, 2015</a:t>
            </a:r>
            <a:endParaRPr lang="en-US" b="1"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4500"/>
            <a:ext cx="2543444" cy="20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nvPicPr>
        <p:blipFill>
          <a:blip r:embed="rId4"/>
          <a:stretch>
            <a:fillRect/>
          </a:stretch>
        </p:blipFill>
        <p:spPr>
          <a:xfrm>
            <a:off x="2618387" y="857560"/>
            <a:ext cx="3270205" cy="2354250"/>
          </a:xfrm>
          <a:prstGeom prst="rect">
            <a:avLst/>
          </a:prstGeom>
        </p:spPr>
      </p:pic>
      <p:pic>
        <p:nvPicPr>
          <p:cNvPr id="26" name="Picture 25"/>
          <p:cNvPicPr>
            <a:picLocks noChangeAspect="1"/>
          </p:cNvPicPr>
          <p:nvPr/>
        </p:nvPicPr>
        <p:blipFill>
          <a:blip r:embed="rId5"/>
          <a:stretch>
            <a:fillRect/>
          </a:stretch>
        </p:blipFill>
        <p:spPr>
          <a:xfrm>
            <a:off x="5687696" y="877539"/>
            <a:ext cx="3242453" cy="2334271"/>
          </a:xfrm>
          <a:prstGeom prst="rect">
            <a:avLst/>
          </a:prstGeom>
        </p:spPr>
      </p:pic>
      <p:pic>
        <p:nvPicPr>
          <p:cNvPr id="9" name="Picture 8"/>
          <p:cNvPicPr>
            <a:picLocks noChangeAspect="1"/>
          </p:cNvPicPr>
          <p:nvPr/>
        </p:nvPicPr>
        <p:blipFill>
          <a:blip r:embed="rId6"/>
          <a:stretch>
            <a:fillRect/>
          </a:stretch>
        </p:blipFill>
        <p:spPr>
          <a:xfrm>
            <a:off x="5687696" y="3230240"/>
            <a:ext cx="3290829" cy="2691913"/>
          </a:xfrm>
          <a:prstGeom prst="rect">
            <a:avLst/>
          </a:prstGeom>
        </p:spPr>
      </p:pic>
      <p:pic>
        <p:nvPicPr>
          <p:cNvPr id="10" name="Picture 9"/>
          <p:cNvPicPr>
            <a:picLocks noChangeAspect="1"/>
          </p:cNvPicPr>
          <p:nvPr/>
        </p:nvPicPr>
        <p:blipFill>
          <a:blip r:embed="rId7"/>
          <a:stretch>
            <a:fillRect/>
          </a:stretch>
        </p:blipFill>
        <p:spPr>
          <a:xfrm>
            <a:off x="2646139" y="3201819"/>
            <a:ext cx="3013805" cy="2670760"/>
          </a:xfrm>
          <a:prstGeom prst="rect">
            <a:avLst/>
          </a:prstGeom>
        </p:spPr>
      </p:pic>
      <p:pic>
        <p:nvPicPr>
          <p:cNvPr id="12" name="Picture 11"/>
          <p:cNvPicPr>
            <a:picLocks noChangeAspect="1"/>
          </p:cNvPicPr>
          <p:nvPr/>
        </p:nvPicPr>
        <p:blipFill>
          <a:blip r:embed="rId8"/>
          <a:stretch>
            <a:fillRect/>
          </a:stretch>
        </p:blipFill>
        <p:spPr>
          <a:xfrm>
            <a:off x="3030883" y="5814418"/>
            <a:ext cx="2379119" cy="335154"/>
          </a:xfrm>
          <a:prstGeom prst="rect">
            <a:avLst/>
          </a:prstGeom>
        </p:spPr>
      </p:pic>
      <p:sp>
        <p:nvSpPr>
          <p:cNvPr id="14" name="TextBox 13"/>
          <p:cNvSpPr txBox="1"/>
          <p:nvPr/>
        </p:nvSpPr>
        <p:spPr>
          <a:xfrm>
            <a:off x="3369365" y="2416223"/>
            <a:ext cx="1828800" cy="461665"/>
          </a:xfrm>
          <a:prstGeom prst="rect">
            <a:avLst/>
          </a:prstGeom>
          <a:noFill/>
        </p:spPr>
        <p:txBody>
          <a:bodyPr wrap="square" rtlCol="0">
            <a:spAutoFit/>
          </a:bodyPr>
          <a:lstStyle/>
          <a:p>
            <a:r>
              <a:rPr lang="en-US" dirty="0" err="1" smtClean="0">
                <a:solidFill>
                  <a:srgbClr val="004C97"/>
                </a:solidFill>
              </a:rPr>
              <a:t>Photek</a:t>
            </a:r>
            <a:r>
              <a:rPr lang="en-US" dirty="0" smtClean="0">
                <a:solidFill>
                  <a:srgbClr val="004C97"/>
                </a:solidFill>
              </a:rPr>
              <a:t> 240</a:t>
            </a:r>
            <a:endParaRPr lang="en-US" dirty="0">
              <a:solidFill>
                <a:srgbClr val="004C97"/>
              </a:solidFill>
            </a:endParaRPr>
          </a:p>
        </p:txBody>
      </p:sp>
      <p:sp>
        <p:nvSpPr>
          <p:cNvPr id="16" name="TextBox 15"/>
          <p:cNvSpPr txBox="1"/>
          <p:nvPr/>
        </p:nvSpPr>
        <p:spPr>
          <a:xfrm>
            <a:off x="6378123" y="2440560"/>
            <a:ext cx="1665095" cy="461665"/>
          </a:xfrm>
          <a:prstGeom prst="rect">
            <a:avLst/>
          </a:prstGeom>
          <a:noFill/>
        </p:spPr>
        <p:txBody>
          <a:bodyPr wrap="square" rtlCol="0">
            <a:spAutoFit/>
          </a:bodyPr>
          <a:lstStyle/>
          <a:p>
            <a:r>
              <a:rPr lang="en-US" dirty="0" err="1" smtClean="0">
                <a:solidFill>
                  <a:srgbClr val="004C97"/>
                </a:solidFill>
              </a:rPr>
              <a:t>Photek</a:t>
            </a:r>
            <a:r>
              <a:rPr lang="en-US" dirty="0" smtClean="0">
                <a:solidFill>
                  <a:srgbClr val="004C97"/>
                </a:solidFill>
              </a:rPr>
              <a:t> 240</a:t>
            </a:r>
            <a:endParaRPr lang="en-US" dirty="0">
              <a:solidFill>
                <a:srgbClr val="004C97"/>
              </a:solidFill>
            </a:endParaRPr>
          </a:p>
        </p:txBody>
      </p:sp>
      <p:sp>
        <p:nvSpPr>
          <p:cNvPr id="18" name="TextBox 17"/>
          <p:cNvSpPr txBox="1"/>
          <p:nvPr/>
        </p:nvSpPr>
        <p:spPr>
          <a:xfrm>
            <a:off x="3030883" y="4282662"/>
            <a:ext cx="1019002" cy="369332"/>
          </a:xfrm>
          <a:prstGeom prst="rect">
            <a:avLst/>
          </a:prstGeom>
          <a:noFill/>
        </p:spPr>
        <p:txBody>
          <a:bodyPr wrap="square" rtlCol="0">
            <a:spAutoFit/>
          </a:bodyPr>
          <a:lstStyle/>
          <a:p>
            <a:r>
              <a:rPr lang="en-US" sz="1800" dirty="0" err="1" smtClean="0">
                <a:solidFill>
                  <a:srgbClr val="004C97"/>
                </a:solidFill>
              </a:rPr>
              <a:t>Photonis</a:t>
            </a:r>
            <a:endParaRPr lang="en-US" sz="1800" dirty="0">
              <a:solidFill>
                <a:srgbClr val="004C97"/>
              </a:solidFill>
            </a:endParaRPr>
          </a:p>
        </p:txBody>
      </p:sp>
      <p:sp>
        <p:nvSpPr>
          <p:cNvPr id="20" name="TextBox 19"/>
          <p:cNvSpPr txBox="1"/>
          <p:nvPr/>
        </p:nvSpPr>
        <p:spPr>
          <a:xfrm>
            <a:off x="7861852" y="4311357"/>
            <a:ext cx="1003899" cy="338554"/>
          </a:xfrm>
          <a:prstGeom prst="rect">
            <a:avLst/>
          </a:prstGeom>
          <a:noFill/>
        </p:spPr>
        <p:txBody>
          <a:bodyPr wrap="square" rtlCol="0">
            <a:spAutoFit/>
          </a:bodyPr>
          <a:lstStyle/>
          <a:p>
            <a:r>
              <a:rPr lang="en-US" sz="1600" dirty="0" err="1" smtClean="0">
                <a:solidFill>
                  <a:srgbClr val="004C97"/>
                </a:solidFill>
              </a:rPr>
              <a:t>Photonis</a:t>
            </a:r>
            <a:endParaRPr lang="en-US" sz="1600" dirty="0">
              <a:solidFill>
                <a:srgbClr val="004C97"/>
              </a:solidFill>
            </a:endParaRPr>
          </a:p>
        </p:txBody>
      </p:sp>
    </p:spTree>
    <p:extLst>
      <p:ext uri="{BB962C8B-B14F-4D97-AF65-F5344CB8AC3E}">
        <p14:creationId xmlns:p14="http://schemas.microsoft.com/office/powerpoint/2010/main" val="565995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2" y="0"/>
            <a:ext cx="9076623" cy="563301"/>
          </a:xfrm>
        </p:spPr>
        <p:txBody>
          <a:bodyPr/>
          <a:lstStyle/>
          <a:p>
            <a:pPr algn="ctr"/>
            <a:r>
              <a:rPr lang="en-US" sz="2800" b="0" dirty="0" smtClean="0">
                <a:latin typeface="Times New Roman" panose="02020603050405020304" pitchFamily="18" charset="0"/>
                <a:cs typeface="Times New Roman" panose="02020603050405020304" pitchFamily="18" charset="0"/>
              </a:rPr>
              <a:t>PLANS. OUR SECOND SEC VERSION, T1058, FTBF</a:t>
            </a:r>
            <a:endParaRPr lang="en-US" sz="2800" b="0"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3"/>
          <a:stretch>
            <a:fillRect/>
          </a:stretch>
        </p:blipFill>
        <p:spPr>
          <a:xfrm>
            <a:off x="67377" y="857195"/>
            <a:ext cx="2518005" cy="2436653"/>
          </a:xfrm>
          <a:prstGeom prst="rect">
            <a:avLst/>
          </a:prstGeom>
        </p:spPr>
      </p:pic>
      <p:sp>
        <p:nvSpPr>
          <p:cNvPr id="4" name="Date Placeholder 3"/>
          <p:cNvSpPr>
            <a:spLocks noGrp="1"/>
          </p:cNvSpPr>
          <p:nvPr>
            <p:ph type="dt" sz="half" idx="10"/>
          </p:nvPr>
        </p:nvSpPr>
        <p:spPr/>
        <p:txBody>
          <a:bodyPr/>
          <a:lstStyle/>
          <a:p>
            <a:pPr>
              <a:defRPr/>
            </a:pPr>
            <a:fld id="{6CE1FCDD-8220-8E4F-94E7-2A75F3E1D8B4}" type="datetime1">
              <a:rPr lang="en-US" smtClean="0"/>
              <a:pPr>
                <a:defRPr/>
              </a:pPr>
              <a:t>10/6/15</a:t>
            </a:fld>
            <a:endParaRPr lang="en-US"/>
          </a:p>
        </p:txBody>
      </p:sp>
      <p:sp>
        <p:nvSpPr>
          <p:cNvPr id="5" name="Footer Placeholder 4"/>
          <p:cNvSpPr>
            <a:spLocks noGrp="1"/>
          </p:cNvSpPr>
          <p:nvPr>
            <p:ph type="ftr" sz="quarter" idx="11"/>
          </p:nvPr>
        </p:nvSpPr>
        <p:spPr>
          <a:xfrm>
            <a:off x="0" y="6609702"/>
            <a:ext cx="5373688" cy="241300"/>
          </a:xfrm>
        </p:spPr>
        <p:txBody>
          <a:bodyPr/>
          <a:lstStyle/>
          <a:p>
            <a:pPr lvl="0">
              <a:defRPr/>
            </a:pPr>
            <a:r>
              <a:rPr lang="en-US" dirty="0" smtClean="0"/>
              <a:t>   18                  </a:t>
            </a:r>
            <a:r>
              <a:rPr lang="en-US" dirty="0"/>
              <a:t>Anatoly Ronzhin, </a:t>
            </a:r>
            <a:r>
              <a:rPr lang="en-US" dirty="0" err="1"/>
              <a:t>Fermilab</a:t>
            </a:r>
            <a:r>
              <a:rPr lang="en-US" dirty="0"/>
              <a:t>, Picosecond timing, Arlington, Oct. 5-7, 2015</a:t>
            </a:r>
            <a:endParaRPr lang="en-US" b="1" dirty="0"/>
          </a:p>
          <a:p>
            <a:pPr>
              <a:defRPr/>
            </a:pPr>
            <a:r>
              <a:rPr lang="en-US" b="1" dirty="0" smtClean="0"/>
              <a:t> </a:t>
            </a:r>
            <a:endParaRPr lang="en-US" b="1" dirty="0"/>
          </a:p>
        </p:txBody>
      </p:sp>
      <p:sp>
        <p:nvSpPr>
          <p:cNvPr id="6" name="Slide Number Placeholder 5"/>
          <p:cNvSpPr>
            <a:spLocks noGrp="1"/>
          </p:cNvSpPr>
          <p:nvPr>
            <p:ph type="sldNum" sz="quarter" idx="12"/>
          </p:nvPr>
        </p:nvSpPr>
        <p:spPr>
          <a:xfrm>
            <a:off x="228600" y="7165240"/>
            <a:ext cx="1348273" cy="672474"/>
          </a:xfrm>
        </p:spPr>
        <p:txBody>
          <a:bodyPr/>
          <a:lstStyle/>
          <a:p>
            <a:pPr>
              <a:defRPr/>
            </a:pPr>
            <a:r>
              <a:rPr lang="en-US" dirty="0" smtClean="0"/>
              <a:t>.</a:t>
            </a:r>
            <a:endParaRPr lang="en-US" dirty="0"/>
          </a:p>
        </p:txBody>
      </p:sp>
      <p:pic>
        <p:nvPicPr>
          <p:cNvPr id="8" name="Picture 7"/>
          <p:cNvPicPr>
            <a:picLocks noChangeAspect="1"/>
          </p:cNvPicPr>
          <p:nvPr/>
        </p:nvPicPr>
        <p:blipFill>
          <a:blip r:embed="rId4"/>
          <a:stretch>
            <a:fillRect/>
          </a:stretch>
        </p:blipFill>
        <p:spPr>
          <a:xfrm>
            <a:off x="6708711" y="901652"/>
            <a:ext cx="2242778" cy="2335340"/>
          </a:xfrm>
          <a:prstGeom prst="rect">
            <a:avLst/>
          </a:prstGeom>
        </p:spPr>
      </p:pic>
      <p:pic>
        <p:nvPicPr>
          <p:cNvPr id="10" name="Picture 9"/>
          <p:cNvPicPr>
            <a:picLocks noChangeAspect="1"/>
          </p:cNvPicPr>
          <p:nvPr/>
        </p:nvPicPr>
        <p:blipFill>
          <a:blip r:embed="rId5"/>
          <a:stretch>
            <a:fillRect/>
          </a:stretch>
        </p:blipFill>
        <p:spPr>
          <a:xfrm>
            <a:off x="2585382" y="930714"/>
            <a:ext cx="1751992" cy="2277215"/>
          </a:xfrm>
          <a:prstGeom prst="rect">
            <a:avLst/>
          </a:prstGeom>
        </p:spPr>
      </p:pic>
      <p:sp>
        <p:nvSpPr>
          <p:cNvPr id="17" name="TextBox 16"/>
          <p:cNvSpPr txBox="1"/>
          <p:nvPr/>
        </p:nvSpPr>
        <p:spPr>
          <a:xfrm>
            <a:off x="0" y="5926132"/>
            <a:ext cx="9253814" cy="369332"/>
          </a:xfrm>
          <a:prstGeom prst="rect">
            <a:avLst/>
          </a:prstGeom>
          <a:noFill/>
        </p:spPr>
        <p:txBody>
          <a:bodyPr wrap="square" rtlCol="0">
            <a:spAutoFit/>
          </a:bodyPr>
          <a:lstStyle/>
          <a:p>
            <a:r>
              <a:rPr lang="en-US" sz="1800" dirty="0" smtClean="0">
                <a:solidFill>
                  <a:srgbClr val="FF0000"/>
                </a:solidFill>
                <a:latin typeface="Times New Roman" panose="02020603050405020304" pitchFamily="18" charset="0"/>
                <a:cs typeface="Times New Roman" panose="02020603050405020304" pitchFamily="18" charset="0"/>
              </a:rPr>
              <a:t>SEC: W absorber, ~30 layers, 6x6x0.35 cm3. SE: active layers: MCP, 6x6 cm2, </a:t>
            </a:r>
            <a:r>
              <a:rPr lang="en-US" sz="1800" dirty="0" err="1" smtClean="0">
                <a:solidFill>
                  <a:srgbClr val="FF0000"/>
                </a:solidFill>
                <a:latin typeface="Times New Roman" panose="02020603050405020304" pitchFamily="18" charset="0"/>
                <a:cs typeface="Times New Roman" panose="02020603050405020304" pitchFamily="18" charset="0"/>
              </a:rPr>
              <a:t>SiPMs</a:t>
            </a:r>
            <a:r>
              <a:rPr lang="en-US" sz="1800" dirty="0" smtClean="0">
                <a:solidFill>
                  <a:srgbClr val="FF0000"/>
                </a:solidFill>
                <a:latin typeface="Times New Roman" panose="02020603050405020304" pitchFamily="18" charset="0"/>
                <a:cs typeface="Times New Roman" panose="02020603050405020304" pitchFamily="18" charset="0"/>
              </a:rPr>
              <a:t>, or Silicon. </a:t>
            </a:r>
            <a:endParaRPr lang="en-US" sz="1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32812" y="3292521"/>
            <a:ext cx="2309172" cy="2594132"/>
          </a:xfrm>
          <a:prstGeom prst="rect">
            <a:avLst/>
          </a:prstGeom>
        </p:spPr>
      </p:pic>
      <p:pic>
        <p:nvPicPr>
          <p:cNvPr id="9" name="Picture 8"/>
          <p:cNvPicPr>
            <a:picLocks noChangeAspect="1"/>
          </p:cNvPicPr>
          <p:nvPr/>
        </p:nvPicPr>
        <p:blipFill>
          <a:blip r:embed="rId7"/>
          <a:stretch>
            <a:fillRect/>
          </a:stretch>
        </p:blipFill>
        <p:spPr>
          <a:xfrm>
            <a:off x="4607501" y="917076"/>
            <a:ext cx="1947726" cy="2327640"/>
          </a:xfrm>
          <a:prstGeom prst="rect">
            <a:avLst/>
          </a:prstGeom>
        </p:spPr>
      </p:pic>
      <p:pic>
        <p:nvPicPr>
          <p:cNvPr id="11" name="Picture 10"/>
          <p:cNvPicPr>
            <a:picLocks noChangeAspect="1"/>
          </p:cNvPicPr>
          <p:nvPr/>
        </p:nvPicPr>
        <p:blipFill>
          <a:blip r:embed="rId8"/>
          <a:stretch>
            <a:fillRect/>
          </a:stretch>
        </p:blipFill>
        <p:spPr>
          <a:xfrm>
            <a:off x="5690944" y="3356289"/>
            <a:ext cx="3260545" cy="2569843"/>
          </a:xfrm>
          <a:prstGeom prst="rect">
            <a:avLst/>
          </a:prstGeom>
        </p:spPr>
      </p:pic>
      <p:pic>
        <p:nvPicPr>
          <p:cNvPr id="12" name="Picture 11"/>
          <p:cNvPicPr>
            <a:picLocks noChangeAspect="1"/>
          </p:cNvPicPr>
          <p:nvPr/>
        </p:nvPicPr>
        <p:blipFill>
          <a:blip r:embed="rId9"/>
          <a:stretch>
            <a:fillRect/>
          </a:stretch>
        </p:blipFill>
        <p:spPr>
          <a:xfrm>
            <a:off x="2411262" y="3283437"/>
            <a:ext cx="3210404" cy="2642695"/>
          </a:xfrm>
          <a:prstGeom prst="rect">
            <a:avLst/>
          </a:prstGeom>
        </p:spPr>
      </p:pic>
    </p:spTree>
    <p:extLst>
      <p:ext uri="{BB962C8B-B14F-4D97-AF65-F5344CB8AC3E}">
        <p14:creationId xmlns:p14="http://schemas.microsoft.com/office/powerpoint/2010/main" val="402426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7490" name="Picture 2" descr="magnetom_trio_II_0363"/>
          <p:cNvPicPr>
            <a:picLocks noChangeAspect="1" noChangeArrowheads="1"/>
          </p:cNvPicPr>
          <p:nvPr/>
        </p:nvPicPr>
        <p:blipFill>
          <a:blip r:embed="rId2"/>
          <a:srcRect/>
          <a:stretch>
            <a:fillRect/>
          </a:stretch>
        </p:blipFill>
        <p:spPr bwMode="auto">
          <a:xfrm>
            <a:off x="0" y="503232"/>
            <a:ext cx="5662246" cy="4164482"/>
          </a:xfrm>
          <a:prstGeom prst="rect">
            <a:avLst/>
          </a:prstGeom>
          <a:noFill/>
          <a:ln w="9525">
            <a:solidFill>
              <a:srgbClr val="0000FF"/>
            </a:solidFill>
            <a:miter lim="800000"/>
            <a:headEnd/>
            <a:tailEnd/>
          </a:ln>
        </p:spPr>
      </p:pic>
      <p:sp>
        <p:nvSpPr>
          <p:cNvPr id="67588" name="Text Box 4"/>
          <p:cNvSpPr txBox="1">
            <a:spLocks noChangeArrowheads="1"/>
          </p:cNvSpPr>
          <p:nvPr/>
        </p:nvSpPr>
        <p:spPr bwMode="auto">
          <a:xfrm>
            <a:off x="0" y="-43815"/>
            <a:ext cx="9144000" cy="461665"/>
          </a:xfrm>
          <a:prstGeom prst="rect">
            <a:avLst/>
          </a:prstGeom>
          <a:noFill/>
          <a:ln w="9525" algn="ctr">
            <a:noFill/>
            <a:miter lim="800000"/>
            <a:headEnd/>
            <a:tailEnd/>
          </a:ln>
        </p:spPr>
        <p:txBody>
          <a:bodyPr wrap="square">
            <a:spAutoFit/>
          </a:bodyPr>
          <a:lstStyle/>
          <a:p>
            <a:pPr defTabSz="812810" eaLnBrk="0" hangingPunct="0"/>
            <a:r>
              <a:rPr lang="en-US" dirty="0" smtClean="0">
                <a:solidFill>
                  <a:srgbClr val="000000"/>
                </a:solidFill>
                <a:latin typeface="Times New Roman" panose="02020603050405020304" pitchFamily="18" charset="0"/>
                <a:ea typeface="MS PGothic"/>
                <a:cs typeface="Times New Roman" panose="02020603050405020304" pitchFamily="18" charset="0"/>
              </a:rPr>
              <a:t>“</a:t>
            </a:r>
            <a:r>
              <a:rPr lang="en-US" dirty="0" err="1" smtClean="0">
                <a:solidFill>
                  <a:srgbClr val="000000"/>
                </a:solidFill>
                <a:latin typeface="Times New Roman" panose="02020603050405020304" pitchFamily="18" charset="0"/>
                <a:ea typeface="MS PGothic"/>
                <a:cs typeface="Times New Roman" panose="02020603050405020304" pitchFamily="18" charset="0"/>
              </a:rPr>
              <a:t>Dream”detectors</a:t>
            </a:r>
            <a:r>
              <a:rPr lang="en-US" dirty="0" smtClean="0">
                <a:solidFill>
                  <a:srgbClr val="000000"/>
                </a:solidFill>
                <a:latin typeface="Times New Roman" panose="02020603050405020304" pitchFamily="18" charset="0"/>
                <a:ea typeface="MS PGothic"/>
                <a:cs typeface="Times New Roman" panose="02020603050405020304" pitchFamily="18" charset="0"/>
              </a:rPr>
              <a:t> </a:t>
            </a:r>
            <a:r>
              <a:rPr lang="en-US" dirty="0">
                <a:solidFill>
                  <a:srgbClr val="000000"/>
                </a:solidFill>
                <a:latin typeface="Times New Roman" panose="02020603050405020304" pitchFamily="18" charset="0"/>
                <a:ea typeface="MS PGothic"/>
                <a:cs typeface="Times New Roman" panose="02020603050405020304" pitchFamily="18" charset="0"/>
              </a:rPr>
              <a:t>for </a:t>
            </a:r>
            <a:r>
              <a:rPr lang="en-US" dirty="0" smtClean="0">
                <a:solidFill>
                  <a:srgbClr val="000000"/>
                </a:solidFill>
                <a:latin typeface="Times New Roman" panose="02020603050405020304" pitchFamily="18" charset="0"/>
                <a:ea typeface="MS PGothic"/>
                <a:cs typeface="Times New Roman" panose="02020603050405020304" pitchFamily="18" charset="0"/>
              </a:rPr>
              <a:t>future integrated MR/CT/PET-TOF; </a:t>
            </a:r>
            <a:r>
              <a:rPr lang="en-US" dirty="0" err="1" smtClean="0">
                <a:solidFill>
                  <a:srgbClr val="000000"/>
                </a:solidFill>
                <a:latin typeface="Times New Roman" panose="02020603050405020304" pitchFamily="18" charset="0"/>
                <a:ea typeface="MS PGothic"/>
                <a:cs typeface="Times New Roman" panose="02020603050405020304" pitchFamily="18" charset="0"/>
              </a:rPr>
              <a:t>SiPMs</a:t>
            </a:r>
            <a:r>
              <a:rPr lang="en-US" dirty="0" smtClean="0">
                <a:solidFill>
                  <a:srgbClr val="000000"/>
                </a:solidFill>
                <a:latin typeface="Times New Roman" panose="02020603050405020304" pitchFamily="18" charset="0"/>
                <a:ea typeface="MS PGothic"/>
                <a:cs typeface="Times New Roman" panose="02020603050405020304" pitchFamily="18" charset="0"/>
              </a:rPr>
              <a:t>, DRS4</a:t>
            </a:r>
            <a:endParaRPr lang="en-US" dirty="0">
              <a:solidFill>
                <a:srgbClr val="000000"/>
              </a:solidFill>
              <a:latin typeface="Times New Roman" panose="02020603050405020304" pitchFamily="18" charset="0"/>
              <a:ea typeface="MS PGothic"/>
              <a:cs typeface="Times New Roman" panose="02020603050405020304" pitchFamily="18" charset="0"/>
            </a:endParaRPr>
          </a:p>
        </p:txBody>
      </p:sp>
      <p:sp>
        <p:nvSpPr>
          <p:cNvPr id="133" name="Rectangle 166"/>
          <p:cNvSpPr>
            <a:spLocks noChangeArrowheads="1"/>
          </p:cNvSpPr>
          <p:nvPr/>
        </p:nvSpPr>
        <p:spPr bwMode="auto">
          <a:xfrm>
            <a:off x="7239000" y="6070600"/>
            <a:ext cx="1905000" cy="406400"/>
          </a:xfrm>
          <a:prstGeom prst="rect">
            <a:avLst/>
          </a:prstGeom>
          <a:noFill/>
          <a:ln w="9525">
            <a:noFill/>
            <a:miter lim="800000"/>
            <a:headEnd/>
            <a:tailEnd/>
          </a:ln>
          <a:effectLst/>
        </p:spPr>
        <p:txBody>
          <a:bodyPr/>
          <a:lstStyle/>
          <a:p>
            <a:pPr algn="r" defTabSz="812810" fontAlgn="auto">
              <a:spcBef>
                <a:spcPts val="0"/>
              </a:spcBef>
              <a:spcAft>
                <a:spcPts val="0"/>
              </a:spcAft>
              <a:defRPr/>
            </a:pPr>
            <a:endParaRPr lang="en-US" sz="1600" kern="0" dirty="0">
              <a:solidFill>
                <a:sysClr val="windowText" lastClr="000000"/>
              </a:solidFill>
              <a:latin typeface="Helvetica" pitchFamily="34" charset="0"/>
              <a:ea typeface="MS PGothic"/>
              <a:cs typeface="+mn-cs"/>
            </a:endParaRPr>
          </a:p>
        </p:txBody>
      </p:sp>
      <p:pic>
        <p:nvPicPr>
          <p:cNvPr id="9" name="Picture 8"/>
          <p:cNvPicPr>
            <a:picLocks noChangeAspect="1"/>
          </p:cNvPicPr>
          <p:nvPr/>
        </p:nvPicPr>
        <p:blipFill>
          <a:blip r:embed="rId3"/>
          <a:stretch>
            <a:fillRect/>
          </a:stretch>
        </p:blipFill>
        <p:spPr>
          <a:xfrm>
            <a:off x="4043517" y="4770742"/>
            <a:ext cx="5048577" cy="1607739"/>
          </a:xfrm>
          <a:prstGeom prst="rect">
            <a:avLst/>
          </a:prstGeom>
        </p:spPr>
      </p:pic>
      <p:pic>
        <p:nvPicPr>
          <p:cNvPr id="13" name="Picture 12"/>
          <p:cNvPicPr>
            <a:picLocks noChangeAspect="1"/>
          </p:cNvPicPr>
          <p:nvPr/>
        </p:nvPicPr>
        <p:blipFill>
          <a:blip r:embed="rId4"/>
          <a:stretch>
            <a:fillRect/>
          </a:stretch>
        </p:blipFill>
        <p:spPr>
          <a:xfrm>
            <a:off x="5801158" y="2357571"/>
            <a:ext cx="3312731" cy="2193040"/>
          </a:xfrm>
          <a:prstGeom prst="rect">
            <a:avLst/>
          </a:prstGeom>
        </p:spPr>
      </p:pic>
      <p:pic>
        <p:nvPicPr>
          <p:cNvPr id="14" name="Picture 13"/>
          <p:cNvPicPr>
            <a:picLocks noChangeAspect="1"/>
          </p:cNvPicPr>
          <p:nvPr/>
        </p:nvPicPr>
        <p:blipFill>
          <a:blip r:embed="rId5"/>
          <a:stretch>
            <a:fillRect/>
          </a:stretch>
        </p:blipFill>
        <p:spPr>
          <a:xfrm>
            <a:off x="106616" y="4777205"/>
            <a:ext cx="3735621" cy="1607739"/>
          </a:xfrm>
          <a:prstGeom prst="rect">
            <a:avLst/>
          </a:prstGeom>
        </p:spPr>
      </p:pic>
      <p:sp>
        <p:nvSpPr>
          <p:cNvPr id="15" name="TextBox 14"/>
          <p:cNvSpPr txBox="1"/>
          <p:nvPr/>
        </p:nvSpPr>
        <p:spPr>
          <a:xfrm>
            <a:off x="-328475" y="6598612"/>
            <a:ext cx="5255581" cy="230832"/>
          </a:xfrm>
          <a:prstGeom prst="rect">
            <a:avLst/>
          </a:prstGeom>
          <a:noFill/>
        </p:spPr>
        <p:txBody>
          <a:bodyPr wrap="square" rtlCol="0">
            <a:spAutoFit/>
          </a:bodyPr>
          <a:lstStyle/>
          <a:p>
            <a:pPr algn="ctr"/>
            <a:r>
              <a:rPr lang="en-US" sz="900" dirty="0" smtClean="0">
                <a:solidFill>
                  <a:srgbClr val="004C97"/>
                </a:solidFill>
                <a:latin typeface="Helvetica"/>
              </a:rPr>
              <a:t>19            Anatoly </a:t>
            </a:r>
            <a:r>
              <a:rPr lang="en-US" sz="900" dirty="0">
                <a:solidFill>
                  <a:srgbClr val="004C97"/>
                </a:solidFill>
                <a:latin typeface="Helvetica"/>
              </a:rPr>
              <a:t>Ronzhin, </a:t>
            </a:r>
            <a:r>
              <a:rPr lang="en-US" sz="900" dirty="0" err="1">
                <a:solidFill>
                  <a:srgbClr val="004C97"/>
                </a:solidFill>
                <a:latin typeface="Helvetica"/>
              </a:rPr>
              <a:t>Fermilab</a:t>
            </a:r>
            <a:r>
              <a:rPr lang="en-US" sz="900" dirty="0">
                <a:solidFill>
                  <a:srgbClr val="004C97"/>
                </a:solidFill>
                <a:latin typeface="Helvetica"/>
              </a:rPr>
              <a:t>, Picosecond timing, Arlington, Oct. 5-7, 2015</a:t>
            </a:r>
            <a:endParaRPr lang="en-US" sz="18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6"/>
          <a:stretch>
            <a:fillRect/>
          </a:stretch>
        </p:blipFill>
        <p:spPr>
          <a:xfrm>
            <a:off x="5950318" y="499286"/>
            <a:ext cx="2973873" cy="1733589"/>
          </a:xfrm>
          <a:prstGeom prst="rect">
            <a:avLst/>
          </a:prstGeom>
        </p:spPr>
      </p:pic>
      <p:sp>
        <p:nvSpPr>
          <p:cNvPr id="17" name="TextBox 16"/>
          <p:cNvSpPr txBox="1"/>
          <p:nvPr/>
        </p:nvSpPr>
        <p:spPr>
          <a:xfrm>
            <a:off x="4000500" y="4190210"/>
            <a:ext cx="1661746" cy="461665"/>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Illustration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29424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47490"/>
                                        </p:tgtEl>
                                        <p:attrNameLst>
                                          <p:attrName>style.visibility</p:attrName>
                                        </p:attrNameLst>
                                      </p:cBhvr>
                                      <p:to>
                                        <p:strVal val="visible"/>
                                      </p:to>
                                    </p:set>
                                    <p:animEffect transition="in" filter="fade">
                                      <p:cBhvr>
                                        <p:cTn id="7" dur="500"/>
                                        <p:tgtEl>
                                          <p:spTgt spid="3647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894" y="1"/>
            <a:ext cx="8229600" cy="578498"/>
          </a:xfrm>
        </p:spPr>
        <p:txBody>
          <a:bodyPr/>
          <a:lstStyle/>
          <a:p>
            <a:pPr algn="ctr"/>
            <a:r>
              <a:rPr lang="en-US" sz="4800" dirty="0" smtClean="0">
                <a:latin typeface="Times New Roman" panose="02020603050405020304" pitchFamily="18" charset="0"/>
                <a:cs typeface="Times New Roman" panose="02020603050405020304" pitchFamily="18" charset="0"/>
              </a:rPr>
              <a:t>Outline</a:t>
            </a:r>
            <a:endParaRPr lang="en-US" sz="4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330922"/>
            <a:ext cx="8966718" cy="4827831"/>
          </a:xfrm>
        </p:spPr>
        <p:txBody>
          <a:bodyPr/>
          <a:lstStyle/>
          <a:p>
            <a:pPr defTabSz="914400"/>
            <a:r>
              <a:rPr lang="en-US" sz="3600" dirty="0" smtClean="0">
                <a:latin typeface="Times New Roman" panose="02020603050405020304" pitchFamily="18" charset="0"/>
                <a:cs typeface="Times New Roman" panose="02020603050405020304" pitchFamily="18" charset="0"/>
              </a:rPr>
              <a:t>Timing system application</a:t>
            </a:r>
            <a:r>
              <a:rPr lang="en-US" sz="3600" dirty="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p>
          <a:p>
            <a:pPr defTabSz="914400"/>
            <a:r>
              <a:rPr lang="en-US" sz="3600" dirty="0" smtClean="0">
                <a:latin typeface="Times New Roman" panose="02020603050405020304" pitchFamily="18" charset="0"/>
                <a:cs typeface="Times New Roman" panose="02020603050405020304" pitchFamily="18" charset="0"/>
              </a:rPr>
              <a:t>Fast timing detectors and photodetectors.</a:t>
            </a:r>
            <a:r>
              <a:rPr lang="en-US" sz="3600" dirty="0" smtClean="0">
                <a:solidFill>
                  <a:srgbClr val="000000"/>
                </a:solidFill>
                <a:latin typeface="Times New Roman" pitchFamily="18" charset="0"/>
                <a:ea typeface="ＭＳ Ｐゴシック" charset="-128"/>
                <a:cs typeface="Times New Roman" pitchFamily="18" charset="0"/>
              </a:rPr>
              <a:t> </a:t>
            </a:r>
          </a:p>
          <a:p>
            <a:pPr defTabSz="914400"/>
            <a:r>
              <a:rPr lang="en-US" sz="3600" dirty="0" smtClean="0">
                <a:latin typeface="Times New Roman" panose="02020603050405020304" pitchFamily="18" charset="0"/>
                <a:cs typeface="Times New Roman" panose="02020603050405020304" pitchFamily="18" charset="0"/>
              </a:rPr>
              <a:t>Readout.</a:t>
            </a:r>
            <a:endParaRPr lang="en-US" sz="3600" dirty="0" smtClean="0">
              <a:solidFill>
                <a:srgbClr val="000000"/>
              </a:solidFill>
              <a:latin typeface="Times New Roman" pitchFamily="18" charset="0"/>
              <a:ea typeface="ＭＳ Ｐゴシック" charset="-128"/>
              <a:cs typeface="Times New Roman" pitchFamily="18" charset="0"/>
            </a:endParaRPr>
          </a:p>
          <a:p>
            <a:pPr lvl="0" defTabSz="914400"/>
            <a:r>
              <a:rPr lang="en-US" sz="3600" dirty="0">
                <a:latin typeface="Times New Roman" panose="02020603050405020304" pitchFamily="18" charset="0"/>
                <a:cs typeface="Times New Roman" panose="02020603050405020304" pitchFamily="18" charset="0"/>
              </a:rPr>
              <a:t>Time Of Flight (TOF), particle ID.</a:t>
            </a:r>
          </a:p>
          <a:p>
            <a:r>
              <a:rPr lang="en-US" sz="3600" dirty="0" smtClean="0">
                <a:latin typeface="Times New Roman" panose="02020603050405020304" pitchFamily="18" charset="0"/>
                <a:cs typeface="Times New Roman" panose="02020603050405020304" pitchFamily="18" charset="0"/>
              </a:rPr>
              <a:t>Calorimeters and shower max (SM).</a:t>
            </a:r>
          </a:p>
          <a:p>
            <a:r>
              <a:rPr lang="en-US" sz="3600" dirty="0" smtClean="0">
                <a:latin typeface="Times New Roman" panose="02020603050405020304" pitchFamily="18" charset="0"/>
                <a:cs typeface="Times New Roman" panose="02020603050405020304" pitchFamily="18" charset="0"/>
              </a:rPr>
              <a:t>PET-TOF.</a:t>
            </a:r>
          </a:p>
          <a:p>
            <a:r>
              <a:rPr lang="en-US" sz="3600" dirty="0" err="1" smtClean="0">
                <a:latin typeface="Times New Roman" panose="02020603050405020304" pitchFamily="18" charset="0"/>
                <a:cs typeface="Times New Roman" panose="02020603050405020304" pitchFamily="18" charset="0"/>
              </a:rPr>
              <a:t>Fermilab</a:t>
            </a:r>
            <a:r>
              <a:rPr lang="en-US" sz="3600" dirty="0" smtClean="0">
                <a:latin typeface="Times New Roman" panose="02020603050405020304" pitchFamily="18" charset="0"/>
                <a:cs typeface="Times New Roman" panose="02020603050405020304" pitchFamily="18" charset="0"/>
              </a:rPr>
              <a:t> timing results.</a:t>
            </a:r>
          </a:p>
          <a:p>
            <a:endParaRPr lang="en-US" dirty="0" smtClean="0"/>
          </a:p>
          <a:p>
            <a:endParaRPr lang="en-US" dirty="0"/>
          </a:p>
        </p:txBody>
      </p:sp>
      <p:sp>
        <p:nvSpPr>
          <p:cNvPr id="4" name="Date Placeholder 3"/>
          <p:cNvSpPr>
            <a:spLocks noGrp="1"/>
          </p:cNvSpPr>
          <p:nvPr>
            <p:ph type="dt" sz="half" idx="10"/>
          </p:nvPr>
        </p:nvSpPr>
        <p:spPr>
          <a:xfrm>
            <a:off x="0" y="6631807"/>
            <a:ext cx="4410237" cy="226194"/>
          </a:xfrm>
        </p:spPr>
        <p:txBody>
          <a:bodyPr/>
          <a:lstStyle/>
          <a:p>
            <a:pPr>
              <a:defRPr/>
            </a:pPr>
            <a:r>
              <a:rPr lang="en-US" dirty="0" smtClean="0"/>
              <a:t>2                  Anatoly </a:t>
            </a:r>
            <a:r>
              <a:rPr lang="en-US" dirty="0"/>
              <a:t>Ronzhin, </a:t>
            </a:r>
            <a:r>
              <a:rPr lang="en-US" dirty="0" err="1"/>
              <a:t>Fermilab</a:t>
            </a:r>
            <a:r>
              <a:rPr lang="en-US" dirty="0"/>
              <a:t>, Picosecond timing, Arlington, Oct. 5-7, 2015</a:t>
            </a:r>
            <a:endParaRPr lang="en-US" b="1" dirty="0"/>
          </a:p>
        </p:txBody>
      </p:sp>
    </p:spTree>
    <p:extLst>
      <p:ext uri="{BB962C8B-B14F-4D97-AF65-F5344CB8AC3E}">
        <p14:creationId xmlns:p14="http://schemas.microsoft.com/office/powerpoint/2010/main" val="15034208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4950" cy="360541"/>
          </a:xfrm>
        </p:spPr>
        <p:txBody>
          <a:bodyPr/>
          <a:lstStyle/>
          <a:p>
            <a:r>
              <a:rPr lang="en-US" sz="2400" dirty="0" smtClean="0">
                <a:solidFill>
                  <a:schemeClr val="accent2">
                    <a:lumMod val="75000"/>
                  </a:schemeClr>
                </a:solidFill>
                <a:latin typeface="Times New Roman" pitchFamily="18" charset="0"/>
                <a:cs typeface="Times New Roman" pitchFamily="18" charset="0"/>
              </a:rPr>
              <a:t>PET-TOF, R&amp;D phase. “Helmet brain scanner”. Strip Line (SL) readout. </a:t>
            </a:r>
            <a:endParaRPr lang="en-US" sz="2400" dirty="0">
              <a:solidFill>
                <a:schemeClr val="accent2">
                  <a:lumMod val="75000"/>
                </a:schemeClr>
              </a:solidFill>
              <a:latin typeface="Times New Roman" pitchFamily="18" charset="0"/>
              <a:cs typeface="Times New Roman" pitchFamily="18" charset="0"/>
            </a:endParaRPr>
          </a:p>
        </p:txBody>
      </p:sp>
      <p:sp>
        <p:nvSpPr>
          <p:cNvPr id="3" name="Content Placeholder 2"/>
          <p:cNvSpPr>
            <a:spLocks noGrp="1"/>
          </p:cNvSpPr>
          <p:nvPr>
            <p:ph idx="1"/>
          </p:nvPr>
        </p:nvSpPr>
        <p:spPr>
          <a:xfrm>
            <a:off x="-28576" y="1600200"/>
            <a:ext cx="9153526" cy="4096731"/>
          </a:xfrm>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39162" y="6600152"/>
            <a:ext cx="4532838" cy="247650"/>
          </a:xfrm>
        </p:spPr>
        <p:txBody>
          <a:bodyPr/>
          <a:lstStyle/>
          <a:p>
            <a:pPr lvl="0">
              <a:defRPr/>
            </a:pPr>
            <a:r>
              <a:rPr lang="en-US" sz="900" dirty="0" smtClean="0">
                <a:solidFill>
                  <a:srgbClr val="004C97"/>
                </a:solidFill>
                <a:latin typeface="Helvetica"/>
              </a:rPr>
              <a:t>20                  </a:t>
            </a:r>
            <a:r>
              <a:rPr lang="en-US" sz="900" dirty="0">
                <a:solidFill>
                  <a:srgbClr val="004C97"/>
                </a:solidFill>
                <a:latin typeface="Helvetica"/>
              </a:rPr>
              <a:t>Anatoly Ronzhin, </a:t>
            </a:r>
            <a:r>
              <a:rPr lang="en-US" sz="900" dirty="0" err="1">
                <a:solidFill>
                  <a:srgbClr val="004C97"/>
                </a:solidFill>
                <a:latin typeface="Helvetica"/>
              </a:rPr>
              <a:t>Fermilab</a:t>
            </a:r>
            <a:r>
              <a:rPr lang="en-US" sz="900" dirty="0">
                <a:solidFill>
                  <a:srgbClr val="004C97"/>
                </a:solidFill>
                <a:latin typeface="Helvetica"/>
              </a:rPr>
              <a:t>, Picosecond timing, Arlington, Oct. 5-7, 2015</a:t>
            </a:r>
            <a:endParaRPr lang="en-US" sz="900" b="1" dirty="0">
              <a:solidFill>
                <a:srgbClr val="004C97"/>
              </a:solidFill>
              <a:latin typeface="Helvetica"/>
            </a:endParaRPr>
          </a:p>
          <a:p>
            <a:pPr>
              <a:defRPr/>
            </a:pPr>
            <a:endParaRPr lang="en-US" dirty="0">
              <a:solidFill>
                <a:srgbClr val="000000"/>
              </a:solidFill>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65" y="412399"/>
            <a:ext cx="3527519" cy="240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flipH="1">
            <a:off x="9124950" y="6119336"/>
            <a:ext cx="45719" cy="307777"/>
          </a:xfrm>
          <a:prstGeom prst="rect">
            <a:avLst/>
          </a:prstGeom>
        </p:spPr>
        <p:txBody>
          <a:bodyPr wrap="square">
            <a:spAutoFit/>
          </a:bodyPr>
          <a:lstStyle/>
          <a:p>
            <a:pPr defTabSz="914400"/>
            <a:r>
              <a:rPr lang="en-US" sz="1400" dirty="0" smtClean="0">
                <a:solidFill>
                  <a:srgbClr val="000000"/>
                </a:solidFill>
                <a:latin typeface="Times New Roman" pitchFamily="18" charset="0"/>
                <a:ea typeface="ＭＳ Ｐゴシック" charset="-128"/>
                <a:cs typeface="Times New Roman" pitchFamily="18" charset="0"/>
              </a:rPr>
              <a:t>.</a:t>
            </a:r>
            <a:endParaRPr lang="en-US" sz="1400" dirty="0">
              <a:solidFill>
                <a:srgbClr val="000000"/>
              </a:solidFill>
              <a:latin typeface="Times New Roman" pitchFamily="18" charset="0"/>
              <a:ea typeface="ＭＳ Ｐゴシック" charset="-128"/>
              <a:cs typeface="Times New Roman" pitchFamily="18" charset="0"/>
            </a:endParaRPr>
          </a:p>
        </p:txBody>
      </p:sp>
      <p:sp>
        <p:nvSpPr>
          <p:cNvPr id="6" name="Rectangle 5"/>
          <p:cNvSpPr/>
          <p:nvPr/>
        </p:nvSpPr>
        <p:spPr>
          <a:xfrm>
            <a:off x="-23813" y="5405768"/>
            <a:ext cx="9172576" cy="1077218"/>
          </a:xfrm>
          <a:prstGeom prst="rect">
            <a:avLst/>
          </a:prstGeom>
        </p:spPr>
        <p:txBody>
          <a:bodyPr wrap="square">
            <a:spAutoFit/>
          </a:bodyPr>
          <a:lstStyle/>
          <a:p>
            <a:r>
              <a:rPr lang="en-US" sz="1600" dirty="0">
                <a:latin typeface="Times New Roman" pitchFamily="18" charset="0"/>
                <a:cs typeface="Times New Roman" pitchFamily="18" charset="0"/>
              </a:rPr>
              <a:t>We have performed a study of silicon photomultipliers (STM and MPPC) with 3x3x15 mm3 LYSO crystals for TOF-PET applications. We </a:t>
            </a:r>
            <a:r>
              <a:rPr lang="en-US" sz="1600" dirty="0" smtClean="0">
                <a:latin typeface="Times New Roman" pitchFamily="18" charset="0"/>
                <a:cs typeface="Times New Roman" pitchFamily="18" charset="0"/>
              </a:rPr>
              <a:t>obtained CTR </a:t>
            </a:r>
            <a:r>
              <a:rPr lang="en-US" sz="1600" dirty="0">
                <a:latin typeface="Times New Roman" pitchFamily="18" charset="0"/>
                <a:cs typeface="Times New Roman" pitchFamily="18" charset="0"/>
              </a:rPr>
              <a:t>75 </a:t>
            </a:r>
            <a:r>
              <a:rPr lang="en-US" sz="1600" dirty="0" err="1">
                <a:latin typeface="Times New Roman" pitchFamily="18" charset="0"/>
                <a:cs typeface="Times New Roman" pitchFamily="18" charset="0"/>
              </a:rPr>
              <a:t>ps</a:t>
            </a:r>
            <a:r>
              <a:rPr lang="en-US" sz="1600" dirty="0">
                <a:latin typeface="Times New Roman" pitchFamily="18" charset="0"/>
                <a:cs typeface="Times New Roman" pitchFamily="18" charset="0"/>
              </a:rPr>
              <a:t>, sigma, best result in the </a:t>
            </a:r>
            <a:r>
              <a:rPr lang="en-US" sz="1600" dirty="0" smtClean="0">
                <a:latin typeface="Times New Roman" pitchFamily="18" charset="0"/>
                <a:cs typeface="Times New Roman" pitchFamily="18" charset="0"/>
              </a:rPr>
              <a:t>world with the size and type of the crystal. </a:t>
            </a:r>
            <a:r>
              <a:rPr lang="en-US" sz="1600" dirty="0">
                <a:latin typeface="Times New Roman" pitchFamily="18" charset="0"/>
                <a:cs typeface="Times New Roman" pitchFamily="18" charset="0"/>
              </a:rPr>
              <a:t>Two main </a:t>
            </a:r>
            <a:r>
              <a:rPr lang="en-US" sz="1600" dirty="0" smtClean="0">
                <a:latin typeface="Times New Roman" pitchFamily="18" charset="0"/>
                <a:cs typeface="Times New Roman" pitchFamily="18" charset="0"/>
              </a:rPr>
              <a:t>readout options </a:t>
            </a:r>
            <a:r>
              <a:rPr lang="en-US" sz="1600" dirty="0">
                <a:latin typeface="Times New Roman" pitchFamily="18" charset="0"/>
                <a:cs typeface="Times New Roman" pitchFamily="18" charset="0"/>
              </a:rPr>
              <a:t>of the “final helmet”: </a:t>
            </a:r>
            <a:r>
              <a:rPr lang="en-US" sz="1600" dirty="0" err="1">
                <a:latin typeface="Times New Roman" pitchFamily="18" charset="0"/>
                <a:cs typeface="Times New Roman" pitchFamily="18" charset="0"/>
              </a:rPr>
              <a:t>SiPMs</a:t>
            </a:r>
            <a:r>
              <a:rPr lang="en-US" sz="1600" dirty="0">
                <a:latin typeface="Times New Roman" pitchFamily="18" charset="0"/>
                <a:cs typeface="Times New Roman" pitchFamily="18" charset="0"/>
              </a:rPr>
              <a:t> matrix or Strip lines (SL) </a:t>
            </a:r>
            <a:r>
              <a:rPr lang="en-US" sz="1600" dirty="0" smtClean="0">
                <a:latin typeface="Times New Roman" pitchFamily="18" charset="0"/>
                <a:cs typeface="Times New Roman" pitchFamily="18" charset="0"/>
              </a:rPr>
              <a:t>readout. </a:t>
            </a:r>
            <a:r>
              <a:rPr lang="en-US" sz="1600" dirty="0" smtClean="0">
                <a:solidFill>
                  <a:srgbClr val="FF0000"/>
                </a:solidFill>
                <a:latin typeface="Times New Roman" pitchFamily="18" charset="0"/>
                <a:cs typeface="Times New Roman" pitchFamily="18" charset="0"/>
              </a:rPr>
              <a:t>Why to improve the CTR? The less CTR the better quality and contrast PET-TOF image and shorter scanning time.</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86" y="4015878"/>
            <a:ext cx="3516776" cy="130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Macintosh HD:Users:ramberg:Desktop:Screen shot 2012-11-14 at 10.54.37 AM.png"/>
          <p:cNvPicPr/>
          <p:nvPr/>
        </p:nvPicPr>
        <p:blipFill>
          <a:blip r:embed="rId5"/>
          <a:srcRect/>
          <a:stretch>
            <a:fillRect/>
          </a:stretch>
        </p:blipFill>
        <p:spPr bwMode="auto">
          <a:xfrm>
            <a:off x="3961573" y="2819114"/>
            <a:ext cx="4842766" cy="2503993"/>
          </a:xfrm>
          <a:prstGeom prst="rect">
            <a:avLst/>
          </a:prstGeom>
          <a:noFill/>
          <a:ln w="9525">
            <a:noFill/>
            <a:miter lim="800000"/>
            <a:headEnd/>
            <a:tailEnd/>
          </a:ln>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67" y="2734798"/>
            <a:ext cx="3784201"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C:\Users\ronzhin\Documents\My Documents - Toshiba\NIM_OUR_ART\REJ_NIM_PET_TOF\1st_REJ_NIM_PET_TOF\2012-05-06-best-resolution.png"/>
          <p:cNvPicPr/>
          <p:nvPr/>
        </p:nvPicPr>
        <p:blipFill>
          <a:blip r:embed="rId7">
            <a:extLst>
              <a:ext uri="{28A0092B-C50C-407E-A947-70E740481C1C}">
                <a14:useLocalDpi xmlns:a14="http://schemas.microsoft.com/office/drawing/2010/main" val="0"/>
              </a:ext>
            </a:extLst>
          </a:blip>
          <a:srcRect/>
          <a:stretch>
            <a:fillRect/>
          </a:stretch>
        </p:blipFill>
        <p:spPr bwMode="auto">
          <a:xfrm>
            <a:off x="3700560" y="389907"/>
            <a:ext cx="5389595" cy="2429207"/>
          </a:xfrm>
          <a:prstGeom prst="rect">
            <a:avLst/>
          </a:prstGeom>
          <a:noFill/>
          <a:ln>
            <a:noFill/>
          </a:ln>
        </p:spPr>
      </p:pic>
    </p:spTree>
    <p:extLst>
      <p:ext uri="{BB962C8B-B14F-4D97-AF65-F5344CB8AC3E}">
        <p14:creationId xmlns:p14="http://schemas.microsoft.com/office/powerpoint/2010/main" val="3283409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07"/>
            <a:ext cx="9144000" cy="852939"/>
          </a:xfrm>
        </p:spPr>
        <p:txBody>
          <a:bodyPr/>
          <a:lstStyle/>
          <a:p>
            <a:r>
              <a:rPr lang="en-US" sz="2000" dirty="0">
                <a:latin typeface="Times New Roman" panose="02020603050405020304" pitchFamily="18" charset="0"/>
                <a:cs typeface="Times New Roman" panose="02020603050405020304" pitchFamily="18" charset="0"/>
              </a:rPr>
              <a:t>A </a:t>
            </a:r>
            <a:r>
              <a:rPr lang="en-US" sz="2000" dirty="0" smtClean="0">
                <a:latin typeface="Times New Roman" panose="02020603050405020304" pitchFamily="18" charset="0"/>
                <a:cs typeface="Times New Roman" panose="02020603050405020304" pitchFamily="18" charset="0"/>
              </a:rPr>
              <a:t>feasibility study of a PET/MRI insert detector using strip-line </a:t>
            </a:r>
            <a:r>
              <a:rPr lang="en-US" sz="2000" dirty="0">
                <a:latin typeface="Times New Roman" panose="02020603050405020304" pitchFamily="18" charset="0"/>
                <a:cs typeface="Times New Roman" panose="02020603050405020304" pitchFamily="18" charset="0"/>
              </a:rPr>
              <a:t>and </a:t>
            </a:r>
            <a:r>
              <a:rPr lang="en-US" sz="2000" dirty="0" smtClean="0">
                <a:latin typeface="Times New Roman" panose="02020603050405020304" pitchFamily="18" charset="0"/>
                <a:cs typeface="Times New Roman" panose="02020603050405020304" pitchFamily="18" charset="0"/>
              </a:rPr>
              <a:t>waveforms sampling data acquisition. H. </a:t>
            </a:r>
            <a:r>
              <a:rPr lang="en-US" sz="2000" dirty="0">
                <a:latin typeface="Times New Roman" panose="02020603050405020304" pitchFamily="18" charset="0"/>
                <a:cs typeface="Times New Roman" panose="02020603050405020304" pitchFamily="18" charset="0"/>
              </a:rPr>
              <a:t>Kim et al., </a:t>
            </a:r>
            <a:r>
              <a:rPr lang="en-US" sz="2000" dirty="0" smtClean="0">
                <a:latin typeface="Times New Roman" panose="02020603050405020304" pitchFamily="18" charset="0"/>
                <a:cs typeface="Times New Roman" panose="02020603050405020304" pitchFamily="18" charset="0"/>
              </a:rPr>
              <a:t>NIM, A784 (2015) 557–564.</a:t>
            </a:r>
            <a:endParaRPr lang="en-US" sz="2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748232"/>
            <a:ext cx="8229600" cy="5377931"/>
          </a:xfrm>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587122"/>
            <a:ext cx="5213838" cy="188344"/>
          </a:xfrm>
        </p:spPr>
        <p:txBody>
          <a:bodyPr/>
          <a:lstStyle/>
          <a:p>
            <a:pPr>
              <a:defRPr/>
            </a:pPr>
            <a:r>
              <a:rPr lang="en-US" dirty="0" smtClean="0">
                <a:solidFill>
                  <a:srgbClr val="0070C0"/>
                </a:solidFill>
              </a:rPr>
              <a:t>21</a:t>
            </a:r>
            <a:r>
              <a:rPr lang="en-US" dirty="0" smtClean="0">
                <a:solidFill>
                  <a:srgbClr val="000000"/>
                </a:solidFill>
              </a:rPr>
              <a:t>          </a:t>
            </a:r>
            <a:r>
              <a:rPr lang="en-US" dirty="0" smtClean="0">
                <a:solidFill>
                  <a:srgbClr val="0070C0"/>
                </a:solidFill>
              </a:rPr>
              <a:t>Anatoly Ronzhin, </a:t>
            </a:r>
            <a:r>
              <a:rPr lang="en-US" dirty="0" err="1" smtClean="0">
                <a:solidFill>
                  <a:srgbClr val="0070C0"/>
                </a:solidFill>
              </a:rPr>
              <a:t>Fermilab</a:t>
            </a:r>
            <a:r>
              <a:rPr lang="en-US" dirty="0" smtClean="0">
                <a:solidFill>
                  <a:srgbClr val="0070C0"/>
                </a:solidFill>
              </a:rPr>
              <a:t>, Picosecond Timing, Arlington, Oct5-7, 2015</a:t>
            </a:r>
            <a:endParaRPr lang="en-US" dirty="0">
              <a:solidFill>
                <a:srgbClr val="0070C0"/>
              </a:solidFill>
            </a:endParaRPr>
          </a:p>
        </p:txBody>
      </p:sp>
      <p:pic>
        <p:nvPicPr>
          <p:cNvPr id="5" name="Picture 4"/>
          <p:cNvPicPr>
            <a:picLocks noChangeAspect="1"/>
          </p:cNvPicPr>
          <p:nvPr/>
        </p:nvPicPr>
        <p:blipFill>
          <a:blip r:embed="rId2"/>
          <a:stretch>
            <a:fillRect/>
          </a:stretch>
        </p:blipFill>
        <p:spPr>
          <a:xfrm>
            <a:off x="114298" y="728223"/>
            <a:ext cx="5782649" cy="5830809"/>
          </a:xfrm>
          <a:prstGeom prst="rect">
            <a:avLst/>
          </a:prstGeom>
        </p:spPr>
      </p:pic>
      <p:sp>
        <p:nvSpPr>
          <p:cNvPr id="6" name="Rectangle 5"/>
          <p:cNvSpPr/>
          <p:nvPr/>
        </p:nvSpPr>
        <p:spPr>
          <a:xfrm>
            <a:off x="6001305" y="965971"/>
            <a:ext cx="3107439" cy="5355312"/>
          </a:xfrm>
          <a:prstGeom prst="rect">
            <a:avLst/>
          </a:prstGeom>
        </p:spPr>
        <p:txBody>
          <a:bodyPr wrap="square">
            <a:spAutoFit/>
          </a:bodyPr>
          <a:lstStyle/>
          <a:p>
            <a:r>
              <a:rPr lang="en-US" sz="1800" dirty="0" smtClean="0">
                <a:solidFill>
                  <a:srgbClr val="000000"/>
                </a:solidFill>
                <a:latin typeface="Times New Roman" panose="02020603050405020304" pitchFamily="18" charset="0"/>
                <a:cs typeface="Times New Roman" panose="02020603050405020304" pitchFamily="18" charset="0"/>
              </a:rPr>
              <a:t>Preliminary experimental results show that the effect of interference on the MRI image due to the PET-TOF detector is negligible and that PET-TOF detector performance is comparable with the results</a:t>
            </a:r>
            <a:endParaRPr lang="en-US" sz="1800" dirty="0">
              <a:solidFill>
                <a:srgbClr val="000000"/>
              </a:solidFill>
              <a:latin typeface="Times New Roman" panose="02020603050405020304" pitchFamily="18" charset="0"/>
              <a:cs typeface="Times New Roman" panose="02020603050405020304" pitchFamily="18" charset="0"/>
            </a:endParaRPr>
          </a:p>
          <a:p>
            <a:r>
              <a:rPr lang="en-US" sz="1800" dirty="0">
                <a:solidFill>
                  <a:srgbClr val="000000"/>
                </a:solidFill>
                <a:latin typeface="Times New Roman" panose="02020603050405020304" pitchFamily="18" charset="0"/>
                <a:cs typeface="Times New Roman" panose="02020603050405020304" pitchFamily="18" charset="0"/>
              </a:rPr>
              <a:t>measured </a:t>
            </a:r>
            <a:r>
              <a:rPr lang="en-US" sz="1800" dirty="0" smtClean="0">
                <a:solidFill>
                  <a:srgbClr val="000000"/>
                </a:solidFill>
                <a:latin typeface="Times New Roman" panose="02020603050405020304" pitchFamily="18" charset="0"/>
                <a:cs typeface="Times New Roman" panose="02020603050405020304" pitchFamily="18" charset="0"/>
              </a:rPr>
              <a:t>outside the MRI scanner. Magnetic field ~9.4 T,</a:t>
            </a:r>
          </a:p>
          <a:p>
            <a:r>
              <a:rPr lang="en-US" sz="1800" dirty="0" smtClean="0">
                <a:solidFill>
                  <a:srgbClr val="000000"/>
                </a:solidFill>
                <a:latin typeface="Times New Roman" panose="02020603050405020304" pitchFamily="18" charset="0"/>
                <a:cs typeface="Times New Roman" panose="02020603050405020304" pitchFamily="18" charset="0"/>
              </a:rPr>
              <a:t>Time resolution ~10 </a:t>
            </a:r>
            <a:r>
              <a:rPr lang="en-US" sz="1800" dirty="0" err="1" smtClean="0">
                <a:solidFill>
                  <a:srgbClr val="000000"/>
                </a:solidFill>
                <a:latin typeface="Times New Roman" panose="02020603050405020304" pitchFamily="18" charset="0"/>
                <a:cs typeface="Times New Roman" panose="02020603050405020304" pitchFamily="18" charset="0"/>
              </a:rPr>
              <a:t>ps</a:t>
            </a:r>
            <a:r>
              <a:rPr lang="en-US" sz="1800" dirty="0" smtClean="0">
                <a:solidFill>
                  <a:srgbClr val="000000"/>
                </a:solidFill>
                <a:latin typeface="Times New Roman" panose="02020603050405020304" pitchFamily="18" charset="0"/>
                <a:cs typeface="Times New Roman" panose="02020603050405020304" pitchFamily="18" charset="0"/>
              </a:rPr>
              <a:t> along strip line, or ~1 mm. </a:t>
            </a:r>
            <a:r>
              <a:rPr lang="en-US" sz="1800" dirty="0">
                <a:solidFill>
                  <a:srgbClr val="000000"/>
                </a:solidFill>
                <a:latin typeface="Times New Roman" panose="02020603050405020304" pitchFamily="18" charset="0"/>
                <a:cs typeface="Times New Roman" panose="02020603050405020304" pitchFamily="18" charset="0"/>
              </a:rPr>
              <a:t>T</a:t>
            </a:r>
            <a:r>
              <a:rPr lang="en-US" sz="1800" dirty="0" smtClean="0">
                <a:solidFill>
                  <a:srgbClr val="000000"/>
                </a:solidFill>
                <a:latin typeface="Times New Roman" panose="02020603050405020304" pitchFamily="18" charset="0"/>
                <a:cs typeface="Times New Roman" panose="02020603050405020304" pitchFamily="18" charset="0"/>
              </a:rPr>
              <a:t>he signals appearing on the two ends of the strip-line are</a:t>
            </a:r>
            <a:endParaRPr lang="en-US" sz="1800" dirty="0">
              <a:solidFill>
                <a:srgbClr val="000000"/>
              </a:solidFill>
              <a:latin typeface="Times New Roman" panose="02020603050405020304" pitchFamily="18" charset="0"/>
              <a:cs typeface="Times New Roman" panose="02020603050405020304" pitchFamily="18" charset="0"/>
            </a:endParaRPr>
          </a:p>
          <a:p>
            <a:r>
              <a:rPr lang="en-US" sz="1800" dirty="0">
                <a:solidFill>
                  <a:srgbClr val="000000"/>
                </a:solidFill>
                <a:latin typeface="Times New Roman" panose="02020603050405020304" pitchFamily="18" charset="0"/>
                <a:cs typeface="Times New Roman" panose="02020603050405020304" pitchFamily="18" charset="0"/>
              </a:rPr>
              <a:t>d</a:t>
            </a:r>
            <a:r>
              <a:rPr lang="en-US" sz="1800" dirty="0" smtClean="0">
                <a:solidFill>
                  <a:srgbClr val="000000"/>
                </a:solidFill>
                <a:latin typeface="Times New Roman" panose="02020603050405020304" pitchFamily="18" charset="0"/>
                <a:cs typeface="Times New Roman" panose="02020603050405020304" pitchFamily="18" charset="0"/>
              </a:rPr>
              <a:t>igitized by the DRS4 waveform sampling electronics Strip line length ~50 mm, LYSO crystals 5x5x10 mm3, 8 crystals settled along the strip line. Na22 source used.</a:t>
            </a:r>
            <a:endParaRPr lang="en-US"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970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a:xfrm>
            <a:off x="0" y="6590844"/>
            <a:ext cx="5318450" cy="236699"/>
          </a:xfrm>
        </p:spPr>
        <p:txBody>
          <a:bodyPr/>
          <a:lstStyle/>
          <a:p>
            <a:pPr lvl="0">
              <a:defRPr/>
            </a:pPr>
            <a:r>
              <a:rPr lang="en-US" dirty="0" smtClean="0">
                <a:solidFill>
                  <a:srgbClr val="004C97"/>
                </a:solidFill>
                <a:latin typeface="Helvetica"/>
              </a:rPr>
              <a:t>22             Anatoly </a:t>
            </a:r>
            <a:r>
              <a:rPr lang="en-US" dirty="0">
                <a:solidFill>
                  <a:srgbClr val="004C97"/>
                </a:solidFill>
                <a:latin typeface="Helvetica"/>
              </a:rPr>
              <a:t>Ronzhin, </a:t>
            </a:r>
            <a:r>
              <a:rPr lang="en-US" dirty="0" err="1">
                <a:solidFill>
                  <a:srgbClr val="004C97"/>
                </a:solidFill>
                <a:latin typeface="Helvetica"/>
              </a:rPr>
              <a:t>Fermilab</a:t>
            </a:r>
            <a:r>
              <a:rPr lang="en-US" dirty="0">
                <a:solidFill>
                  <a:srgbClr val="004C97"/>
                </a:solidFill>
                <a:latin typeface="Helvetica"/>
              </a:rPr>
              <a:t>, Picosecond timing, Arlington, Oct. 5-7, 2015</a:t>
            </a:r>
            <a:endParaRPr lang="en-US" b="1" dirty="0">
              <a:solidFill>
                <a:srgbClr val="004C97"/>
              </a:solidFill>
              <a:latin typeface="Helvetica"/>
            </a:endParaRPr>
          </a:p>
          <a:p>
            <a:pPr>
              <a:defRPr/>
            </a:pPr>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457200" y="274638"/>
            <a:ext cx="8423793" cy="5987891"/>
          </a:xfrm>
          <a:prstGeom prst="rect">
            <a:avLst/>
          </a:prstGeom>
        </p:spPr>
      </p:pic>
    </p:spTree>
    <p:extLst>
      <p:ext uri="{BB962C8B-B14F-4D97-AF65-F5344CB8AC3E}">
        <p14:creationId xmlns:p14="http://schemas.microsoft.com/office/powerpoint/2010/main" val="660371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1" y="-18983"/>
            <a:ext cx="9144000" cy="861390"/>
          </a:xfrm>
        </p:spPr>
        <p:txBody>
          <a:bodyPr/>
          <a:lstStyle/>
          <a:p>
            <a:r>
              <a:rPr lang="en-US" sz="3200" dirty="0" smtClean="0">
                <a:solidFill>
                  <a:srgbClr val="FF0000"/>
                </a:solidFill>
                <a:latin typeface="Times New Roman" panose="02020603050405020304" pitchFamily="18" charset="0"/>
                <a:cs typeface="Times New Roman" panose="02020603050405020304" pitchFamily="18" charset="0"/>
              </a:rPr>
              <a:t>We propose to use </a:t>
            </a:r>
            <a:r>
              <a:rPr lang="en-US" sz="3200" dirty="0" err="1" smtClean="0">
                <a:solidFill>
                  <a:srgbClr val="FF0000"/>
                </a:solidFill>
                <a:latin typeface="Times New Roman" panose="02020603050405020304" pitchFamily="18" charset="0"/>
                <a:cs typeface="Times New Roman" panose="02020603050405020304" pitchFamily="18" charset="0"/>
              </a:rPr>
              <a:t>SiPMs</a:t>
            </a:r>
            <a:r>
              <a:rPr lang="en-US" sz="3200" dirty="0" smtClean="0">
                <a:solidFill>
                  <a:srgbClr val="FF0000"/>
                </a:solidFill>
                <a:latin typeface="Times New Roman" panose="02020603050405020304" pitchFamily="18" charset="0"/>
                <a:cs typeface="Times New Roman" panose="02020603050405020304" pitchFamily="18" charset="0"/>
              </a:rPr>
              <a:t> (may be with thin LYSO or other </a:t>
            </a:r>
            <a:r>
              <a:rPr lang="en-US" sz="3200" dirty="0" err="1" smtClean="0">
                <a:solidFill>
                  <a:srgbClr val="FF0000"/>
                </a:solidFill>
                <a:latin typeface="Times New Roman" panose="02020603050405020304" pitchFamily="18" charset="0"/>
                <a:cs typeface="Times New Roman" panose="02020603050405020304" pitchFamily="18" charset="0"/>
              </a:rPr>
              <a:t>cryst</a:t>
            </a:r>
            <a:r>
              <a:rPr lang="en-US" sz="3200" dirty="0" smtClean="0">
                <a:solidFill>
                  <a:srgbClr val="FF0000"/>
                </a:solidFill>
                <a:latin typeface="Times New Roman" panose="02020603050405020304" pitchFamily="18" charset="0"/>
                <a:cs typeface="Times New Roman" panose="02020603050405020304" pitchFamily="18" charset="0"/>
              </a:rPr>
              <a:t> upstream) as an active layer for FAST SM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5413" y="933255"/>
            <a:ext cx="8974319" cy="5733984"/>
          </a:xfrm>
        </p:spPr>
        <p:txBody>
          <a:bodyPr/>
          <a:lstStyle/>
          <a:p>
            <a:pPr marL="0" indent="0">
              <a:buNone/>
            </a:pPr>
            <a:endParaRPr lang="en-US" sz="2800" dirty="0" smtClean="0">
              <a:solidFill>
                <a:srgbClr val="FF0000"/>
              </a:solidFill>
            </a:endParaRPr>
          </a:p>
          <a:p>
            <a:endParaRPr lang="en-US" sz="2800" dirty="0">
              <a:solidFill>
                <a:srgbClr val="FF0000"/>
              </a:solidFill>
            </a:endParaRPr>
          </a:p>
          <a:p>
            <a:endParaRPr lang="en-US" sz="2800" dirty="0" smtClean="0">
              <a:solidFill>
                <a:srgbClr val="FF0000"/>
              </a:solidFill>
            </a:endParaRPr>
          </a:p>
          <a:p>
            <a:endParaRPr lang="en-US" sz="2800" dirty="0">
              <a:solidFill>
                <a:srgbClr val="FF0000"/>
              </a:solidFill>
            </a:endParaRPr>
          </a:p>
          <a:p>
            <a:endParaRPr lang="en-US" sz="2800" dirty="0" smtClean="0">
              <a:solidFill>
                <a:srgbClr val="FF0000"/>
              </a:solidFill>
            </a:endParaRPr>
          </a:p>
          <a:p>
            <a:endParaRPr lang="en-US" sz="2800" dirty="0">
              <a:solidFill>
                <a:srgbClr val="FF0000"/>
              </a:solidFill>
            </a:endParaRPr>
          </a:p>
          <a:p>
            <a:endParaRPr lang="en-US" sz="2800" dirty="0" smtClean="0">
              <a:solidFill>
                <a:srgbClr val="FF0000"/>
              </a:solidFill>
            </a:endParaRPr>
          </a:p>
          <a:p>
            <a:endParaRPr lang="en-US" sz="2800" dirty="0">
              <a:solidFill>
                <a:srgbClr val="FF0000"/>
              </a:solidFill>
            </a:endParaRPr>
          </a:p>
          <a:p>
            <a:endParaRPr lang="en-US" sz="2800" dirty="0" smtClean="0">
              <a:solidFill>
                <a:srgbClr val="FF0000"/>
              </a:solidFill>
            </a:endParaRPr>
          </a:p>
          <a:p>
            <a:endParaRPr lang="en-US" sz="2800" dirty="0" smtClean="0">
              <a:solidFill>
                <a:srgbClr val="FF0000"/>
              </a:solidFill>
            </a:endParaRPr>
          </a:p>
          <a:p>
            <a:pPr marL="0" indent="0">
              <a:buNone/>
            </a:pPr>
            <a:endParaRPr lang="en-US" sz="2800" dirty="0" smtClean="0">
              <a:solidFill>
                <a:srgbClr val="FF0000"/>
              </a:solidFill>
            </a:endParaRPr>
          </a:p>
        </p:txBody>
      </p:sp>
      <p:sp>
        <p:nvSpPr>
          <p:cNvPr id="4" name="Date Placeholder 3"/>
          <p:cNvSpPr>
            <a:spLocks noGrp="1"/>
          </p:cNvSpPr>
          <p:nvPr>
            <p:ph type="dt" sz="half" idx="10"/>
          </p:nvPr>
        </p:nvSpPr>
        <p:spPr>
          <a:xfrm>
            <a:off x="0" y="6589666"/>
            <a:ext cx="3741576" cy="254161"/>
          </a:xfrm>
        </p:spPr>
        <p:txBody>
          <a:bodyPr/>
          <a:lstStyle/>
          <a:p>
            <a:pPr>
              <a:defRPr/>
            </a:pPr>
            <a:r>
              <a:rPr lang="en-US" dirty="0" smtClean="0">
                <a:solidFill>
                  <a:srgbClr val="003087"/>
                </a:solidFill>
              </a:rPr>
              <a:t>23             Anatoly Ronzhin, </a:t>
            </a:r>
            <a:r>
              <a:rPr lang="en-US" dirty="0" err="1" smtClean="0">
                <a:solidFill>
                  <a:srgbClr val="003087"/>
                </a:solidFill>
              </a:rPr>
              <a:t>Fermilab</a:t>
            </a:r>
            <a:endParaRPr lang="en-US" dirty="0">
              <a:solidFill>
                <a:srgbClr val="003087"/>
              </a:solidFill>
            </a:endParaRPr>
          </a:p>
        </p:txBody>
      </p:sp>
      <p:pic>
        <p:nvPicPr>
          <p:cNvPr id="6" name="Picture 5"/>
          <p:cNvPicPr>
            <a:picLocks noChangeAspect="1"/>
          </p:cNvPicPr>
          <p:nvPr/>
        </p:nvPicPr>
        <p:blipFill>
          <a:blip r:embed="rId2"/>
          <a:stretch>
            <a:fillRect/>
          </a:stretch>
        </p:blipFill>
        <p:spPr>
          <a:xfrm>
            <a:off x="4363907" y="933254"/>
            <a:ext cx="4529201" cy="2473077"/>
          </a:xfrm>
          <a:prstGeom prst="rect">
            <a:avLst/>
          </a:prstGeom>
        </p:spPr>
      </p:pic>
      <p:pic>
        <p:nvPicPr>
          <p:cNvPr id="7" name="Picture 6"/>
          <p:cNvPicPr>
            <a:picLocks noChangeAspect="1"/>
          </p:cNvPicPr>
          <p:nvPr/>
        </p:nvPicPr>
        <p:blipFill>
          <a:blip r:embed="rId3"/>
          <a:stretch>
            <a:fillRect/>
          </a:stretch>
        </p:blipFill>
        <p:spPr>
          <a:xfrm>
            <a:off x="288009" y="933254"/>
            <a:ext cx="3769228" cy="2479250"/>
          </a:xfrm>
          <a:prstGeom prst="rect">
            <a:avLst/>
          </a:prstGeom>
        </p:spPr>
      </p:pic>
      <p:sp>
        <p:nvSpPr>
          <p:cNvPr id="10" name="TextBox 9"/>
          <p:cNvSpPr txBox="1"/>
          <p:nvPr/>
        </p:nvSpPr>
        <p:spPr>
          <a:xfrm>
            <a:off x="0" y="6328685"/>
            <a:ext cx="9239251" cy="338554"/>
          </a:xfrm>
          <a:prstGeom prst="rect">
            <a:avLst/>
          </a:prstGeom>
          <a:noFill/>
        </p:spPr>
        <p:txBody>
          <a:bodyPr wrap="square" rtlCol="0">
            <a:spAutoFit/>
          </a:bodyPr>
          <a:lstStyle/>
          <a:p>
            <a:r>
              <a:rPr lang="en-US" sz="1600" dirty="0" err="1" smtClean="0">
                <a:solidFill>
                  <a:srgbClr val="FF0000"/>
                </a:solidFill>
                <a:latin typeface="Times New Roman" panose="02020603050405020304" pitchFamily="18" charset="0"/>
                <a:cs typeface="Times New Roman" panose="02020603050405020304" pitchFamily="18" charset="0"/>
              </a:rPr>
              <a:t>Secondaries</a:t>
            </a:r>
            <a:r>
              <a:rPr lang="en-US" sz="1600" dirty="0" smtClean="0">
                <a:solidFill>
                  <a:srgbClr val="FF0000"/>
                </a:solidFill>
                <a:latin typeface="Times New Roman" panose="02020603050405020304" pitchFamily="18" charset="0"/>
                <a:cs typeface="Times New Roman" panose="02020603050405020304" pitchFamily="18" charset="0"/>
              </a:rPr>
              <a:t> from EM shower can produce large signal in Si or in </a:t>
            </a:r>
            <a:r>
              <a:rPr lang="en-US" sz="1600" dirty="0" err="1" smtClean="0">
                <a:solidFill>
                  <a:srgbClr val="FF0000"/>
                </a:solidFill>
                <a:latin typeface="Times New Roman" panose="02020603050405020304" pitchFamily="18" charset="0"/>
                <a:cs typeface="Times New Roman" panose="02020603050405020304" pitchFamily="18" charset="0"/>
              </a:rPr>
              <a:t>SiPM</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SiPM</a:t>
            </a:r>
            <a:r>
              <a:rPr lang="en-US" sz="1600" dirty="0" smtClean="0">
                <a:solidFill>
                  <a:srgbClr val="FF0000"/>
                </a:solidFill>
                <a:latin typeface="Times New Roman" panose="02020603050405020304" pitchFamily="18" charset="0"/>
                <a:cs typeface="Times New Roman" panose="02020603050405020304" pitchFamily="18" charset="0"/>
              </a:rPr>
              <a:t> may be with thin </a:t>
            </a:r>
            <a:r>
              <a:rPr lang="en-US" sz="1600" dirty="0" err="1" smtClean="0">
                <a:solidFill>
                  <a:srgbClr val="FF0000"/>
                </a:solidFill>
                <a:latin typeface="Times New Roman" panose="02020603050405020304" pitchFamily="18" charset="0"/>
                <a:cs typeface="Times New Roman" panose="02020603050405020304" pitchFamily="18" charset="0"/>
              </a:rPr>
              <a:t>cryst</a:t>
            </a:r>
            <a:r>
              <a:rPr lang="en-US" sz="1600" dirty="0" smtClean="0">
                <a:solidFill>
                  <a:srgbClr val="FF0000"/>
                </a:solidFill>
                <a:latin typeface="Times New Roman" panose="02020603050405020304" pitchFamily="18" charset="0"/>
                <a:cs typeface="Times New Roman" panose="02020603050405020304" pitchFamily="18" charset="0"/>
              </a:rPr>
              <a:t> (LYSO)</a:t>
            </a:r>
            <a:endParaRPr lang="en-US" sz="1600"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288008" y="3524229"/>
            <a:ext cx="8585013" cy="2726882"/>
          </a:xfrm>
          <a:prstGeom prst="rect">
            <a:avLst/>
          </a:prstGeom>
        </p:spPr>
      </p:pic>
    </p:spTree>
    <p:extLst>
      <p:ext uri="{BB962C8B-B14F-4D97-AF65-F5344CB8AC3E}">
        <p14:creationId xmlns:p14="http://schemas.microsoft.com/office/powerpoint/2010/main" val="422644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44780" y="0"/>
            <a:ext cx="9233555" cy="819732"/>
          </a:xfrm>
        </p:spPr>
        <p:txBody>
          <a:bodyPr/>
          <a:lstStyle/>
          <a:p>
            <a:r>
              <a:rPr lang="en-US" sz="2000" dirty="0" smtClean="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We </a:t>
            </a:r>
            <a:r>
              <a:rPr lang="en-US" sz="3200" smtClean="0">
                <a:solidFill>
                  <a:srgbClr val="FF0000"/>
                </a:solidFill>
                <a:latin typeface="Times New Roman" panose="02020603050405020304" pitchFamily="18" charset="0"/>
                <a:cs typeface="Times New Roman" panose="02020603050405020304" pitchFamily="18" charset="0"/>
              </a:rPr>
              <a:t>also will </a:t>
            </a:r>
            <a:r>
              <a:rPr lang="en-US" sz="3200" dirty="0" smtClean="0">
                <a:solidFill>
                  <a:srgbClr val="FF0000"/>
                </a:solidFill>
                <a:latin typeface="Times New Roman" panose="02020603050405020304" pitchFamily="18" charset="0"/>
                <a:cs typeface="Times New Roman" panose="02020603050405020304" pitchFamily="18" charset="0"/>
              </a:rPr>
              <a:t>try silicon as </a:t>
            </a:r>
            <a:r>
              <a:rPr lang="en-US" sz="3200" dirty="0">
                <a:solidFill>
                  <a:srgbClr val="FF0000"/>
                </a:solidFill>
                <a:latin typeface="Times New Roman" panose="02020603050405020304" pitchFamily="18" charset="0"/>
                <a:cs typeface="Times New Roman" panose="02020603050405020304" pitchFamily="18" charset="0"/>
              </a:rPr>
              <a:t>an active layer for FAST </a:t>
            </a:r>
            <a:r>
              <a:rPr lang="en-US" sz="3200" dirty="0" smtClean="0">
                <a:solidFill>
                  <a:srgbClr val="FF0000"/>
                </a:solidFill>
                <a:latin typeface="Times New Roman" panose="02020603050405020304" pitchFamily="18" charset="0"/>
                <a:cs typeface="Times New Roman" panose="02020603050405020304" pitchFamily="18" charset="0"/>
              </a:rPr>
              <a:t>shower maximum (SM) detector</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98980" y="6618358"/>
            <a:ext cx="4300556" cy="230989"/>
          </a:xfrm>
        </p:spPr>
        <p:txBody>
          <a:bodyPr/>
          <a:lstStyle/>
          <a:p>
            <a:pPr>
              <a:defRPr/>
            </a:pPr>
            <a:r>
              <a:rPr lang="en-US" dirty="0" smtClean="0">
                <a:solidFill>
                  <a:srgbClr val="0070C0"/>
                </a:solidFill>
              </a:rPr>
              <a:t>24          </a:t>
            </a:r>
            <a:r>
              <a:rPr lang="en-US" dirty="0">
                <a:solidFill>
                  <a:srgbClr val="0070C0"/>
                </a:solidFill>
              </a:rPr>
              <a:t>Anatoly Ronzhin, </a:t>
            </a:r>
            <a:r>
              <a:rPr lang="en-US" dirty="0" err="1">
                <a:solidFill>
                  <a:srgbClr val="0070C0"/>
                </a:solidFill>
              </a:rPr>
              <a:t>Fermilab</a:t>
            </a:r>
            <a:r>
              <a:rPr lang="en-US" dirty="0">
                <a:solidFill>
                  <a:srgbClr val="0070C0"/>
                </a:solidFill>
              </a:rPr>
              <a:t>, Picosecond Timing, Arlington, Oct5-7, 2015</a:t>
            </a:r>
          </a:p>
          <a:p>
            <a:pPr>
              <a:defRPr/>
            </a:pPr>
            <a:endParaRPr lang="en-US" dirty="0">
              <a:solidFill>
                <a:srgbClr val="000000"/>
              </a:solidFill>
            </a:endParaRPr>
          </a:p>
        </p:txBody>
      </p:sp>
      <p:pic>
        <p:nvPicPr>
          <p:cNvPr id="7" name="Picture 6"/>
          <p:cNvPicPr>
            <a:picLocks noChangeAspect="1"/>
          </p:cNvPicPr>
          <p:nvPr/>
        </p:nvPicPr>
        <p:blipFill>
          <a:blip r:embed="rId2"/>
          <a:stretch>
            <a:fillRect/>
          </a:stretch>
        </p:blipFill>
        <p:spPr>
          <a:xfrm>
            <a:off x="4647772" y="926959"/>
            <a:ext cx="4362191" cy="2936222"/>
          </a:xfrm>
          <a:prstGeom prst="rect">
            <a:avLst/>
          </a:prstGeom>
        </p:spPr>
      </p:pic>
      <p:pic>
        <p:nvPicPr>
          <p:cNvPr id="8" name="Picture 7"/>
          <p:cNvPicPr>
            <a:picLocks noChangeAspect="1"/>
          </p:cNvPicPr>
          <p:nvPr/>
        </p:nvPicPr>
        <p:blipFill>
          <a:blip r:embed="rId3"/>
          <a:stretch>
            <a:fillRect/>
          </a:stretch>
        </p:blipFill>
        <p:spPr>
          <a:xfrm>
            <a:off x="148275" y="4025245"/>
            <a:ext cx="4251261" cy="2485886"/>
          </a:xfrm>
          <a:prstGeom prst="rect">
            <a:avLst/>
          </a:prstGeom>
        </p:spPr>
      </p:pic>
      <p:pic>
        <p:nvPicPr>
          <p:cNvPr id="9" name="Picture 8"/>
          <p:cNvPicPr>
            <a:picLocks noChangeAspect="1"/>
          </p:cNvPicPr>
          <p:nvPr/>
        </p:nvPicPr>
        <p:blipFill>
          <a:blip r:embed="rId4"/>
          <a:stretch>
            <a:fillRect/>
          </a:stretch>
        </p:blipFill>
        <p:spPr>
          <a:xfrm>
            <a:off x="4647772" y="4025245"/>
            <a:ext cx="4199792" cy="2593113"/>
          </a:xfrm>
          <a:prstGeom prst="rect">
            <a:avLst/>
          </a:prstGeom>
        </p:spPr>
      </p:pic>
      <p:pic>
        <p:nvPicPr>
          <p:cNvPr id="10" name="Picture 9"/>
          <p:cNvPicPr>
            <a:picLocks noChangeAspect="1"/>
          </p:cNvPicPr>
          <p:nvPr/>
        </p:nvPicPr>
        <p:blipFill>
          <a:blip r:embed="rId5"/>
          <a:stretch>
            <a:fillRect/>
          </a:stretch>
        </p:blipFill>
        <p:spPr>
          <a:xfrm>
            <a:off x="235746" y="926959"/>
            <a:ext cx="4163789" cy="2936222"/>
          </a:xfrm>
          <a:prstGeom prst="rect">
            <a:avLst/>
          </a:prstGeom>
        </p:spPr>
      </p:pic>
    </p:spTree>
    <p:extLst>
      <p:ext uri="{BB962C8B-B14F-4D97-AF65-F5344CB8AC3E}">
        <p14:creationId xmlns:p14="http://schemas.microsoft.com/office/powerpoint/2010/main" val="684494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xfrm>
            <a:off x="0" y="6611940"/>
            <a:ext cx="4613126" cy="260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defRPr/>
            </a:pPr>
            <a:r>
              <a:rPr lang="en-US" sz="900" dirty="0" smtClean="0">
                <a:solidFill>
                  <a:srgbClr val="004C97"/>
                </a:solidFill>
                <a:latin typeface="Helvetica"/>
              </a:rPr>
              <a:t>25                  </a:t>
            </a:r>
            <a:r>
              <a:rPr lang="en-US" sz="900" dirty="0">
                <a:solidFill>
                  <a:srgbClr val="004C97"/>
                </a:solidFill>
                <a:latin typeface="Helvetica"/>
              </a:rPr>
              <a:t>Anatoly Ronzhin, </a:t>
            </a:r>
            <a:r>
              <a:rPr lang="en-US" sz="900" dirty="0" err="1">
                <a:solidFill>
                  <a:srgbClr val="004C97"/>
                </a:solidFill>
                <a:latin typeface="Helvetica"/>
              </a:rPr>
              <a:t>Fermilab</a:t>
            </a:r>
            <a:r>
              <a:rPr lang="en-US" sz="900" dirty="0">
                <a:solidFill>
                  <a:srgbClr val="004C97"/>
                </a:solidFill>
                <a:latin typeface="Helvetica"/>
              </a:rPr>
              <a:t>, Picosecond timing, Arlington, Oct. 5-7, 2015</a:t>
            </a:r>
            <a:endParaRPr lang="en-US" sz="900" b="1" dirty="0">
              <a:solidFill>
                <a:srgbClr val="004C97"/>
              </a:solidFill>
              <a:latin typeface="Helvetica"/>
            </a:endParaRPr>
          </a:p>
          <a:p>
            <a:pPr eaLnBrk="1" hangingPunct="1"/>
            <a:endParaRPr lang="en-US" dirty="0" smtClean="0">
              <a:solidFill>
                <a:srgbClr val="000000"/>
              </a:solidFill>
            </a:endParaRPr>
          </a:p>
        </p:txBody>
      </p:sp>
      <p:sp>
        <p:nvSpPr>
          <p:cNvPr id="13315" name="Rectangle 2"/>
          <p:cNvSpPr>
            <a:spLocks noGrp="1" noChangeArrowheads="1"/>
          </p:cNvSpPr>
          <p:nvPr>
            <p:ph type="title"/>
          </p:nvPr>
        </p:nvSpPr>
        <p:spPr>
          <a:xfrm>
            <a:off x="0" y="449965"/>
            <a:ext cx="9143999" cy="411162"/>
          </a:xfrm>
        </p:spPr>
        <p:txBody>
          <a:bodyPr/>
          <a:lstStyle/>
          <a:p>
            <a:pPr eaLnBrk="1" hangingPunct="1"/>
            <a:r>
              <a:rPr lang="en-US" sz="2400" dirty="0" smtClean="0">
                <a:solidFill>
                  <a:srgbClr val="FF0000"/>
                </a:solidFill>
              </a:rPr>
              <a:t>Summary</a:t>
            </a:r>
          </a:p>
        </p:txBody>
      </p:sp>
      <p:sp>
        <p:nvSpPr>
          <p:cNvPr id="13316" name="Rectangle 3"/>
          <p:cNvSpPr>
            <a:spLocks noGrp="1" noChangeArrowheads="1"/>
          </p:cNvSpPr>
          <p:nvPr>
            <p:ph type="body" idx="1"/>
          </p:nvPr>
        </p:nvSpPr>
        <p:spPr>
          <a:xfrm>
            <a:off x="0" y="-71718"/>
            <a:ext cx="9144001" cy="6929718"/>
          </a:xfrm>
        </p:spPr>
        <p:txBody>
          <a:bodyPr/>
          <a:lstStyle/>
          <a:p>
            <a:pPr marL="0" indent="0" algn="ctr" eaLnBrk="1" hangingPunct="1">
              <a:lnSpc>
                <a:spcPct val="90000"/>
              </a:lnSpc>
              <a:buNone/>
            </a:pPr>
            <a:endParaRPr lang="en-US" sz="2400" dirty="0" smtClean="0">
              <a:solidFill>
                <a:srgbClr val="FF0000"/>
              </a:solidFill>
            </a:endParaRPr>
          </a:p>
          <a:p>
            <a:pPr marL="0" indent="0" eaLnBrk="1" hangingPunct="1">
              <a:lnSpc>
                <a:spcPct val="90000"/>
              </a:lnSpc>
              <a:buNone/>
            </a:pPr>
            <a:endParaRPr lang="en-US" sz="1600" dirty="0"/>
          </a:p>
          <a:p>
            <a:pPr marL="0" indent="0" eaLnBrk="1" hangingPunct="1">
              <a:lnSpc>
                <a:spcPct val="90000"/>
              </a:lnSpc>
              <a:buNone/>
            </a:pPr>
            <a:endParaRPr lang="en-US" sz="1600" dirty="0" smtClean="0">
              <a:cs typeface="Times New Roman" panose="02020603050405020304" pitchFamily="18" charset="0"/>
            </a:endParaRPr>
          </a:p>
          <a:p>
            <a:pPr eaLnBrk="1" hangingPunct="1">
              <a:lnSpc>
                <a:spcPct val="90000"/>
              </a:lnSpc>
            </a:pPr>
            <a:r>
              <a:rPr lang="en-US" sz="1800" smtClean="0">
                <a:latin typeface="Times New Roman" panose="02020603050405020304" pitchFamily="18" charset="0"/>
                <a:cs typeface="Times New Roman" panose="02020603050405020304" pitchFamily="18" charset="0"/>
              </a:rPr>
              <a:t>We </a:t>
            </a:r>
            <a:r>
              <a:rPr lang="en-US" sz="1800" dirty="0" smtClean="0">
                <a:latin typeface="Times New Roman" panose="02020603050405020304" pitchFamily="18" charset="0"/>
                <a:cs typeface="Times New Roman" panose="02020603050405020304" pitchFamily="18" charset="0"/>
              </a:rPr>
              <a:t>obtained </a:t>
            </a:r>
            <a:r>
              <a:rPr lang="en-US" sz="1800" dirty="0" smtClean="0">
                <a:solidFill>
                  <a:srgbClr val="FF0000"/>
                </a:solidFill>
                <a:latin typeface="Times New Roman" panose="02020603050405020304" pitchFamily="18" charset="0"/>
                <a:cs typeface="Times New Roman" panose="02020603050405020304" pitchFamily="18" charset="0"/>
              </a:rPr>
              <a:t>13 </a:t>
            </a:r>
            <a:r>
              <a:rPr lang="en-US" sz="1800" dirty="0" err="1" smtClean="0">
                <a:solidFill>
                  <a:srgbClr val="FF0000"/>
                </a:solidFill>
                <a:latin typeface="Times New Roman" panose="02020603050405020304" pitchFamily="18" charset="0"/>
                <a:cs typeface="Times New Roman" panose="02020603050405020304" pitchFamily="18" charset="0"/>
              </a:rPr>
              <a:t>ps</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of the time resolution (TR) for the </a:t>
            </a:r>
            <a:r>
              <a:rPr lang="en-US" sz="1800" dirty="0" smtClean="0">
                <a:solidFill>
                  <a:srgbClr val="FF0000"/>
                </a:solidFill>
                <a:latin typeface="Times New Roman" panose="02020603050405020304" pitchFamily="18" charset="0"/>
                <a:cs typeface="Times New Roman" panose="02020603050405020304" pitchFamily="18" charset="0"/>
              </a:rPr>
              <a:t>SM</a:t>
            </a:r>
            <a:r>
              <a:rPr lang="en-US" sz="1800" dirty="0" smtClean="0">
                <a:latin typeface="Times New Roman" panose="02020603050405020304" pitchFamily="18" charset="0"/>
                <a:cs typeface="Times New Roman" panose="02020603050405020304" pitchFamily="18" charset="0"/>
              </a:rPr>
              <a:t> based on MCP-PMT. We see </a:t>
            </a:r>
            <a:r>
              <a:rPr lang="en-US" sz="1800" dirty="0" smtClean="0">
                <a:solidFill>
                  <a:srgbClr val="404040"/>
                </a:solidFill>
                <a:latin typeface="Times New Roman" panose="02020603050405020304" pitchFamily="18" charset="0"/>
                <a:cs typeface="Times New Roman" panose="02020603050405020304" pitchFamily="18" charset="0"/>
              </a:rPr>
              <a:t>almost</a:t>
            </a:r>
            <a:r>
              <a:rPr lang="en-US" sz="1800" dirty="0" smtClean="0">
                <a:solidFill>
                  <a:srgbClr val="FF0000"/>
                </a:solidFill>
                <a:latin typeface="Times New Roman" panose="02020603050405020304" pitchFamily="18" charset="0"/>
                <a:cs typeface="Times New Roman" panose="02020603050405020304" pitchFamily="18" charset="0"/>
              </a:rPr>
              <a:t> NO DEPENDENCE of the TR on absorber thickness and tungsten or lead as absorber material.</a:t>
            </a:r>
          </a:p>
          <a:p>
            <a:pPr eaLnBrk="1" hangingPunct="1">
              <a:lnSpc>
                <a:spcPct val="90000"/>
              </a:lnSpc>
            </a:pPr>
            <a:r>
              <a:rPr lang="en-US" sz="1800" dirty="0" smtClean="0">
                <a:solidFill>
                  <a:srgbClr val="FF0000"/>
                </a:solidFill>
                <a:latin typeface="Times New Roman" panose="02020603050405020304" pitchFamily="18" charset="0"/>
                <a:cs typeface="Times New Roman" panose="02020603050405020304" pitchFamily="18" charset="0"/>
              </a:rPr>
              <a:t>We continue </a:t>
            </a:r>
            <a:r>
              <a:rPr lang="en-US" sz="1800" dirty="0">
                <a:solidFill>
                  <a:srgbClr val="FF0000"/>
                </a:solidFill>
                <a:latin typeface="Times New Roman" panose="02020603050405020304" pitchFamily="18" charset="0"/>
                <a:cs typeface="Times New Roman" panose="02020603050405020304" pitchFamily="18" charset="0"/>
              </a:rPr>
              <a:t>study the TR and PH resolution of SMs with MCPs (without PC), </a:t>
            </a:r>
            <a:r>
              <a:rPr lang="en-US" sz="1800" dirty="0" err="1" smtClean="0">
                <a:solidFill>
                  <a:srgbClr val="FF0000"/>
                </a:solidFill>
                <a:latin typeface="Times New Roman" panose="02020603050405020304" pitchFamily="18" charset="0"/>
                <a:cs typeface="Times New Roman" panose="02020603050405020304" pitchFamily="18" charset="0"/>
              </a:rPr>
              <a:t>SiPms</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a:solidFill>
                  <a:srgbClr val="FF0000"/>
                </a:solidFill>
                <a:latin typeface="Times New Roman" panose="02020603050405020304" pitchFamily="18" charset="0"/>
                <a:cs typeface="Times New Roman" panose="02020603050405020304" pitchFamily="18" charset="0"/>
              </a:rPr>
              <a:t>with different absorber materials and different readout. </a:t>
            </a:r>
            <a:r>
              <a:rPr lang="en-US" sz="1800" dirty="0">
                <a:solidFill>
                  <a:srgbClr val="404040"/>
                </a:solidFill>
                <a:latin typeface="Times New Roman" panose="02020603050405020304" pitchFamily="18" charset="0"/>
                <a:cs typeface="Times New Roman" panose="02020603050405020304" pitchFamily="18" charset="0"/>
              </a:rPr>
              <a:t>We made detailed measurements with MCP-PMT as SM active element. The time and space resolution obtained are ~13ps and 0.3 mm</a:t>
            </a:r>
            <a:r>
              <a:rPr lang="en-US" sz="1800" dirty="0" smtClean="0">
                <a:solidFill>
                  <a:srgbClr val="404040"/>
                </a:solidFill>
                <a:latin typeface="Times New Roman" panose="02020603050405020304" pitchFamily="18" charset="0"/>
                <a:cs typeface="Times New Roman" panose="02020603050405020304" pitchFamily="18" charset="0"/>
              </a:rPr>
              <a:t>.</a:t>
            </a:r>
          </a:p>
          <a:p>
            <a:pPr eaLnBrk="1" hangingPunct="1">
              <a:lnSpc>
                <a:spcPct val="90000"/>
              </a:lnSpc>
            </a:pPr>
            <a:r>
              <a:rPr lang="en-US" sz="1800" dirty="0">
                <a:solidFill>
                  <a:srgbClr val="FF0000"/>
                </a:solidFill>
                <a:latin typeface="Times New Roman" panose="02020603050405020304" pitchFamily="18" charset="0"/>
                <a:cs typeface="Times New Roman" panose="02020603050405020304" pitchFamily="18" charset="0"/>
              </a:rPr>
              <a:t>We propose to use </a:t>
            </a:r>
            <a:r>
              <a:rPr lang="en-US" sz="1800" dirty="0" err="1">
                <a:solidFill>
                  <a:srgbClr val="FF0000"/>
                </a:solidFill>
                <a:latin typeface="Times New Roman" panose="02020603050405020304" pitchFamily="18" charset="0"/>
                <a:cs typeface="Times New Roman" panose="02020603050405020304" pitchFamily="18" charset="0"/>
              </a:rPr>
              <a:t>SiPMs</a:t>
            </a:r>
            <a:r>
              <a:rPr lang="en-US" sz="1800" dirty="0">
                <a:solidFill>
                  <a:srgbClr val="FF0000"/>
                </a:solidFill>
                <a:latin typeface="Times New Roman" panose="02020603050405020304" pitchFamily="18" charset="0"/>
                <a:cs typeface="Times New Roman" panose="02020603050405020304" pitchFamily="18" charset="0"/>
              </a:rPr>
              <a:t> as active layers for EM shower maximum (SM) detectors</a:t>
            </a:r>
            <a:r>
              <a:rPr lang="en-US" sz="1800" dirty="0" smtClean="0">
                <a:solidFill>
                  <a:srgbClr val="FF0000"/>
                </a:solidFill>
                <a:latin typeface="Times New Roman" panose="02020603050405020304" pitchFamily="18" charset="0"/>
                <a:cs typeface="Times New Roman" panose="02020603050405020304" pitchFamily="18" charset="0"/>
              </a:rPr>
              <a:t>.</a:t>
            </a:r>
          </a:p>
          <a:p>
            <a:pPr eaLnBrk="1" hangingPunct="1">
              <a:lnSpc>
                <a:spcPct val="90000"/>
              </a:lnSpc>
            </a:pPr>
            <a:r>
              <a:rPr lang="en-US" sz="1800" dirty="0" smtClean="0">
                <a:latin typeface="Times New Roman" panose="02020603050405020304" pitchFamily="18" charset="0"/>
                <a:cs typeface="Times New Roman" panose="02020603050405020304" pitchFamily="18" charset="0"/>
              </a:rPr>
              <a:t>The TOF time resolution (TR) </a:t>
            </a:r>
            <a:r>
              <a:rPr lang="en-US" sz="1800" dirty="0" smtClean="0">
                <a:solidFill>
                  <a:srgbClr val="FF0000"/>
                </a:solidFill>
                <a:latin typeface="Times New Roman" panose="02020603050405020304" pitchFamily="18" charset="0"/>
                <a:cs typeface="Times New Roman" panose="02020603050405020304" pitchFamily="18" charset="0"/>
              </a:rPr>
              <a:t>8.3 </a:t>
            </a:r>
            <a:r>
              <a:rPr lang="en-US" sz="1800" dirty="0" err="1" smtClean="0">
                <a:solidFill>
                  <a:srgbClr val="FF0000"/>
                </a:solidFill>
                <a:latin typeface="Times New Roman" panose="02020603050405020304" pitchFamily="18" charset="0"/>
                <a:cs typeface="Times New Roman" panose="02020603050405020304" pitchFamily="18" charset="0"/>
              </a:rPr>
              <a:t>ps</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obtained with </a:t>
            </a:r>
            <a:r>
              <a:rPr lang="en-US" sz="1800" dirty="0" smtClean="0">
                <a:solidFill>
                  <a:srgbClr val="FF0000"/>
                </a:solidFill>
                <a:latin typeface="Times New Roman" panose="02020603050405020304" pitchFamily="18" charset="0"/>
                <a:cs typeface="Times New Roman" panose="02020603050405020304" pitchFamily="18" charset="0"/>
              </a:rPr>
              <a:t>MCP-PMT (aperture </a:t>
            </a:r>
            <a:r>
              <a:rPr lang="en-US" sz="1800" dirty="0">
                <a:solidFill>
                  <a:srgbClr val="FF0000"/>
                </a:solidFill>
                <a:latin typeface="Times New Roman" panose="02020603050405020304" pitchFamily="18" charset="0"/>
                <a:cs typeface="Times New Roman" panose="02020603050405020304" pitchFamily="18" charset="0"/>
              </a:rPr>
              <a:t>is 41 mm </a:t>
            </a:r>
            <a:r>
              <a:rPr lang="en-US" sz="1800" dirty="0" smtClean="0">
                <a:solidFill>
                  <a:srgbClr val="FF0000"/>
                </a:solidFill>
                <a:latin typeface="Times New Roman" panose="02020603050405020304" pitchFamily="18" charset="0"/>
                <a:cs typeface="Times New Roman" panose="02020603050405020304" pitchFamily="18" charset="0"/>
              </a:rPr>
              <a:t>diameter). With 120 GeV protons. We got </a:t>
            </a:r>
            <a:r>
              <a:rPr lang="en-US" sz="1800" dirty="0" smtClean="0">
                <a:latin typeface="Times New Roman" panose="02020603050405020304" pitchFamily="18" charset="0"/>
                <a:cs typeface="Times New Roman" panose="02020603050405020304" pitchFamily="18" charset="0"/>
              </a:rPr>
              <a:t>TR </a:t>
            </a:r>
            <a:r>
              <a:rPr lang="en-US" sz="1800" dirty="0" smtClean="0">
                <a:solidFill>
                  <a:srgbClr val="FF0000"/>
                </a:solidFill>
                <a:latin typeface="Times New Roman" panose="02020603050405020304" pitchFamily="18" charset="0"/>
                <a:cs typeface="Times New Roman" panose="02020603050405020304" pitchFamily="18" charset="0"/>
              </a:rPr>
              <a:t>~14.3 </a:t>
            </a:r>
            <a:r>
              <a:rPr lang="en-US" sz="1800" dirty="0" err="1" smtClean="0">
                <a:solidFill>
                  <a:srgbClr val="FF0000"/>
                </a:solidFill>
                <a:latin typeface="Times New Roman" panose="02020603050405020304" pitchFamily="18" charset="0"/>
                <a:cs typeface="Times New Roman" panose="02020603050405020304" pitchFamily="18" charset="0"/>
              </a:rPr>
              <a:t>ps</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with</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SiPMs</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(new STMs, new readout, DRS4, FTBF). Different algorithms to get best signal’s timing tested. Leading edge, CF, MF are among them. </a:t>
            </a:r>
            <a:r>
              <a:rPr lang="en-US" sz="1800" dirty="0" smtClean="0">
                <a:solidFill>
                  <a:srgbClr val="FF0000"/>
                </a:solidFill>
                <a:latin typeface="Times New Roman" panose="02020603050405020304" pitchFamily="18" charset="0"/>
                <a:cs typeface="Times New Roman" panose="02020603050405020304" pitchFamily="18" charset="0"/>
              </a:rPr>
              <a:t>9 </a:t>
            </a:r>
            <a:r>
              <a:rPr lang="en-US" sz="1800" dirty="0" err="1" smtClean="0">
                <a:solidFill>
                  <a:srgbClr val="FF0000"/>
                </a:solidFill>
                <a:latin typeface="Times New Roman" panose="02020603050405020304" pitchFamily="18" charset="0"/>
                <a:cs typeface="Times New Roman" panose="02020603050405020304" pitchFamily="18" charset="0"/>
              </a:rPr>
              <a:t>ps</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TR along Strip Line (SL) readout is obtained</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on FTBF beam.</a:t>
            </a:r>
          </a:p>
          <a:p>
            <a:pPr eaLnBrk="1" hangingPunct="1">
              <a:lnSpc>
                <a:spcPct val="90000"/>
              </a:lnSpc>
            </a:pPr>
            <a:r>
              <a:rPr lang="en-US" sz="1800" dirty="0" smtClean="0">
                <a:solidFill>
                  <a:srgbClr val="FF0000"/>
                </a:solidFill>
                <a:latin typeface="Times New Roman" panose="02020603050405020304" pitchFamily="18" charset="0"/>
                <a:cs typeface="Times New Roman" panose="02020603050405020304" pitchFamily="18" charset="0"/>
              </a:rPr>
              <a:t>The transverse and longitudinal radiator’s size influence </a:t>
            </a:r>
            <a:r>
              <a:rPr lang="en-US" sz="1800" dirty="0" smtClean="0">
                <a:latin typeface="Times New Roman" panose="02020603050405020304" pitchFamily="18" charset="0"/>
                <a:cs typeface="Times New Roman" panose="02020603050405020304" pitchFamily="18" charset="0"/>
              </a:rPr>
              <a:t>on the TR of the photodetectors investigated with “normal” particle’s incidence. TR of the PD </a:t>
            </a:r>
            <a:r>
              <a:rPr lang="en-US" sz="1800" dirty="0" smtClean="0">
                <a:solidFill>
                  <a:srgbClr val="FF0000"/>
                </a:solidFill>
                <a:latin typeface="Times New Roman" panose="02020603050405020304" pitchFamily="18" charset="0"/>
                <a:cs typeface="Times New Roman" panose="02020603050405020304" pitchFamily="18" charset="0"/>
              </a:rPr>
              <a:t>WITHOUT </a:t>
            </a:r>
            <a:r>
              <a:rPr lang="en-US" sz="1800" dirty="0" smtClean="0">
                <a:latin typeface="Times New Roman" panose="02020603050405020304" pitchFamily="18" charset="0"/>
                <a:cs typeface="Times New Roman" panose="02020603050405020304" pitchFamily="18" charset="0"/>
              </a:rPr>
              <a:t>radiator measured.</a:t>
            </a:r>
          </a:p>
          <a:p>
            <a:pPr eaLnBrk="1" hangingPunct="1">
              <a:lnSpc>
                <a:spcPct val="90000"/>
              </a:lnSpc>
            </a:pPr>
            <a:r>
              <a:rPr lang="en-US" sz="1800" dirty="0" smtClean="0">
                <a:latin typeface="Times New Roman" panose="02020603050405020304" pitchFamily="18" charset="0"/>
                <a:cs typeface="Times New Roman" panose="02020603050405020304" pitchFamily="18" charset="0"/>
              </a:rPr>
              <a:t>PET-TOF. Our current results, </a:t>
            </a:r>
            <a:r>
              <a:rPr lang="en-US" sz="1800" dirty="0" smtClean="0">
                <a:solidFill>
                  <a:srgbClr val="FF0000"/>
                </a:solidFill>
                <a:latin typeface="Times New Roman" panose="02020603050405020304" pitchFamily="18" charset="0"/>
                <a:cs typeface="Times New Roman" panose="02020603050405020304" pitchFamily="18" charset="0"/>
              </a:rPr>
              <a:t>~80 </a:t>
            </a:r>
            <a:r>
              <a:rPr lang="en-US" sz="1800" dirty="0" err="1" smtClean="0">
                <a:solidFill>
                  <a:srgbClr val="FF0000"/>
                </a:solidFill>
                <a:latin typeface="Times New Roman" panose="02020603050405020304" pitchFamily="18" charset="0"/>
                <a:cs typeface="Times New Roman" panose="02020603050405020304" pitchFamily="18" charset="0"/>
              </a:rPr>
              <a:t>ps</a:t>
            </a:r>
            <a:r>
              <a:rPr lang="en-US" sz="1800" dirty="0" smtClean="0">
                <a:solidFill>
                  <a:srgbClr val="FF0000"/>
                </a:solidFill>
                <a:latin typeface="Times New Roman" panose="02020603050405020304" pitchFamily="18" charset="0"/>
                <a:cs typeface="Times New Roman" panose="02020603050405020304" pitchFamily="18" charset="0"/>
              </a:rPr>
              <a:t> TR and 10% of PH (FWHM with MPPCs and 3x3x15 mm3 LYSO crystals) </a:t>
            </a:r>
            <a:r>
              <a:rPr lang="en-US" sz="1800" dirty="0" smtClean="0">
                <a:latin typeface="Times New Roman" panose="02020603050405020304" pitchFamily="18" charset="0"/>
                <a:cs typeface="Times New Roman" panose="02020603050405020304" pitchFamily="18" charset="0"/>
              </a:rPr>
              <a:t>resolution are among </a:t>
            </a:r>
            <a:r>
              <a:rPr lang="en-US" sz="1800" dirty="0" smtClean="0">
                <a:solidFill>
                  <a:srgbClr val="FF0000"/>
                </a:solidFill>
                <a:latin typeface="Times New Roman" panose="02020603050405020304" pitchFamily="18" charset="0"/>
                <a:cs typeface="Times New Roman" panose="02020603050405020304" pitchFamily="18" charset="0"/>
              </a:rPr>
              <a:t>the best</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smtClean="0">
                <a:solidFill>
                  <a:srgbClr val="FF0000"/>
                </a:solidFill>
                <a:latin typeface="Times New Roman" panose="02020603050405020304" pitchFamily="18" charset="0"/>
                <a:cs typeface="Times New Roman" panose="02020603050405020304" pitchFamily="18" charset="0"/>
              </a:rPr>
              <a:t>with this type and size of the crystals.</a:t>
            </a:r>
          </a:p>
          <a:p>
            <a:pPr eaLnBrk="1" hangingPunct="1">
              <a:lnSpc>
                <a:spcPct val="90000"/>
              </a:lnSpc>
            </a:pPr>
            <a:r>
              <a:rPr lang="en-US" sz="1800" dirty="0" smtClean="0">
                <a:latin typeface="Times New Roman" panose="02020603050405020304" pitchFamily="18" charset="0"/>
                <a:cs typeface="Times New Roman" panose="02020603050405020304" pitchFamily="18" charset="0"/>
              </a:rPr>
              <a:t>Setup for new </a:t>
            </a:r>
            <a:r>
              <a:rPr lang="en-US" sz="1800" dirty="0" err="1" smtClean="0">
                <a:latin typeface="Times New Roman" panose="02020603050405020304" pitchFamily="18" charset="0"/>
                <a:cs typeface="Times New Roman" panose="02020603050405020304" pitchFamily="18" charset="0"/>
              </a:rPr>
              <a:t>SiPm</a:t>
            </a:r>
            <a:r>
              <a:rPr lang="en-US" sz="1800" dirty="0" smtClean="0">
                <a:latin typeface="Times New Roman" panose="02020603050405020304" pitchFamily="18" charset="0"/>
                <a:cs typeface="Times New Roman" panose="02020603050405020304" pitchFamily="18" charset="0"/>
              </a:rPr>
              <a:t> study with DRS4 readout arranged at </a:t>
            </a:r>
            <a:r>
              <a:rPr lang="en-US" sz="1800" dirty="0" err="1" smtClean="0">
                <a:latin typeface="Times New Roman" panose="02020603050405020304" pitchFamily="18" charset="0"/>
                <a:cs typeface="Times New Roman" panose="02020603050405020304" pitchFamily="18" charset="0"/>
              </a:rPr>
              <a:t>SiDet</a:t>
            </a:r>
            <a:r>
              <a:rPr lang="en-US" sz="1800" dirty="0" smtClean="0">
                <a:latin typeface="Times New Roman" panose="02020603050405020304" pitchFamily="18" charset="0"/>
                <a:cs typeface="Times New Roman" panose="02020603050405020304" pitchFamily="18" charset="0"/>
              </a:rPr>
              <a:t>. We have studied timing properties (Single Photoelectron Time Resolution (SPTR), signal shape dependence on </a:t>
            </a:r>
            <a:r>
              <a:rPr lang="en-US" sz="1800" dirty="0" err="1" smtClean="0">
                <a:latin typeface="Times New Roman" panose="02020603050405020304" pitchFamily="18" charset="0"/>
                <a:cs typeface="Times New Roman" panose="02020603050405020304" pitchFamily="18" charset="0"/>
              </a:rPr>
              <a:t>SiPm</a:t>
            </a:r>
            <a:r>
              <a:rPr lang="en-US" sz="1800" dirty="0" smtClean="0">
                <a:latin typeface="Times New Roman" panose="02020603050405020304" pitchFamily="18" charset="0"/>
                <a:cs typeface="Times New Roman" panose="02020603050405020304" pitchFamily="18" charset="0"/>
              </a:rPr>
              <a:t> structure, noise floor of several </a:t>
            </a:r>
            <a:r>
              <a:rPr lang="en-US" sz="1800" dirty="0" err="1" smtClean="0">
                <a:latin typeface="Times New Roman" panose="02020603050405020304" pitchFamily="18" charset="0"/>
                <a:cs typeface="Times New Roman" panose="02020603050405020304" pitchFamily="18" charset="0"/>
              </a:rPr>
              <a:t>SiPms</a:t>
            </a:r>
            <a:r>
              <a:rPr lang="en-US" sz="1800" dirty="0" smtClean="0">
                <a:latin typeface="Times New Roman" panose="02020603050405020304" pitchFamily="18" charset="0"/>
                <a:cs typeface="Times New Roman" panose="02020603050405020304" pitchFamily="18" charset="0"/>
              </a:rPr>
              <a:t> producers (STM, MPPC, IRST FBK, </a:t>
            </a:r>
            <a:r>
              <a:rPr lang="en-US" sz="1800" dirty="0" err="1" smtClean="0">
                <a:latin typeface="Times New Roman" panose="02020603050405020304" pitchFamily="18" charset="0"/>
                <a:cs typeface="Times New Roman" panose="02020603050405020304" pitchFamily="18" charset="0"/>
              </a:rPr>
              <a:t>SensL</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Kotura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MePhy</a:t>
            </a:r>
            <a:r>
              <a:rPr lang="en-US" sz="1800" dirty="0" smtClean="0">
                <a:latin typeface="Times New Roman" panose="02020603050405020304" pitchFamily="18" charset="0"/>
                <a:cs typeface="Times New Roman" panose="02020603050405020304" pitchFamily="18" charset="0"/>
              </a:rPr>
              <a:t>, CPTA, etc.). </a:t>
            </a:r>
            <a:r>
              <a:rPr lang="en-US" sz="1800" dirty="0" smtClean="0">
                <a:solidFill>
                  <a:srgbClr val="404040"/>
                </a:solidFill>
                <a:latin typeface="Times New Roman" panose="02020603050405020304" pitchFamily="18" charset="0"/>
                <a:cs typeface="Times New Roman" panose="02020603050405020304" pitchFamily="18" charset="0"/>
              </a:rPr>
              <a:t>Now we working together with </a:t>
            </a:r>
            <a:r>
              <a:rPr lang="en-US" sz="1800" dirty="0" smtClean="0">
                <a:solidFill>
                  <a:srgbClr val="FF0000"/>
                </a:solidFill>
                <a:latin typeface="Times New Roman" panose="02020603050405020304" pitchFamily="18" charset="0"/>
                <a:cs typeface="Times New Roman" panose="02020603050405020304" pitchFamily="18" charset="0"/>
              </a:rPr>
              <a:t>Caltech team </a:t>
            </a:r>
            <a:r>
              <a:rPr lang="en-US" sz="1800" dirty="0" smtClean="0">
                <a:solidFill>
                  <a:srgbClr val="404040"/>
                </a:solidFill>
                <a:latin typeface="Times New Roman" panose="02020603050405020304" pitchFamily="18" charset="0"/>
                <a:cs typeface="Times New Roman" panose="02020603050405020304" pitchFamily="18" charset="0"/>
              </a:rPr>
              <a:t>on timing study of new </a:t>
            </a:r>
            <a:r>
              <a:rPr lang="en-US" sz="1800" dirty="0" err="1" smtClean="0">
                <a:solidFill>
                  <a:srgbClr val="404040"/>
                </a:solidFill>
                <a:latin typeface="Times New Roman" panose="02020603050405020304" pitchFamily="18" charset="0"/>
                <a:cs typeface="Times New Roman" panose="02020603050405020304" pitchFamily="18" charset="0"/>
              </a:rPr>
              <a:t>SiPM</a:t>
            </a:r>
            <a:r>
              <a:rPr lang="en-US" sz="1800" dirty="0" smtClean="0">
                <a:solidFill>
                  <a:srgbClr val="404040"/>
                </a:solidFill>
                <a:latin typeface="Times New Roman" panose="02020603050405020304" pitchFamily="18" charset="0"/>
                <a:cs typeface="Times New Roman" panose="02020603050405020304" pitchFamily="18" charset="0"/>
              </a:rPr>
              <a:t>.</a:t>
            </a:r>
            <a:r>
              <a:rPr lang="en-US" sz="1800" dirty="0">
                <a:solidFill>
                  <a:srgbClr val="404040"/>
                </a:solidFill>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The TOF based on </a:t>
            </a:r>
            <a:r>
              <a:rPr lang="en-US" sz="1800" dirty="0" err="1" smtClean="0">
                <a:latin typeface="Times New Roman" panose="02020603050405020304" pitchFamily="18" charset="0"/>
                <a:cs typeface="Times New Roman" panose="02020603050405020304" pitchFamily="18" charset="0"/>
              </a:rPr>
              <a:t>SiPms</a:t>
            </a:r>
            <a:r>
              <a:rPr lang="en-US" sz="1800" dirty="0" smtClean="0">
                <a:latin typeface="Times New Roman" panose="02020603050405020304" pitchFamily="18" charset="0"/>
                <a:cs typeface="Times New Roman" panose="02020603050405020304" pitchFamily="18" charset="0"/>
              </a:rPr>
              <a:t> used in FTBF (FNAL), PET-TOF, HPS (CERN) and in small projects. We provide tested </a:t>
            </a:r>
            <a:r>
              <a:rPr lang="en-US" sz="1800" dirty="0" err="1" smtClean="0">
                <a:latin typeface="Times New Roman" panose="02020603050405020304" pitchFamily="18" charset="0"/>
                <a:cs typeface="Times New Roman" panose="02020603050405020304" pitchFamily="18" charset="0"/>
              </a:rPr>
              <a:t>SiPMs</a:t>
            </a:r>
            <a:r>
              <a:rPr lang="en-US" sz="1800" dirty="0" smtClean="0">
                <a:latin typeface="Times New Roman" panose="02020603050405020304" pitchFamily="18" charset="0"/>
                <a:cs typeface="Times New Roman" panose="02020603050405020304" pitchFamily="18" charset="0"/>
              </a:rPr>
              <a:t> for the small projects.</a:t>
            </a:r>
          </a:p>
        </p:txBody>
      </p:sp>
    </p:spTree>
    <p:extLst>
      <p:ext uri="{BB962C8B-B14F-4D97-AF65-F5344CB8AC3E}">
        <p14:creationId xmlns:p14="http://schemas.microsoft.com/office/powerpoint/2010/main" val="29914585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1"/>
          <p:cNvSpPr>
            <a:spLocks noGrp="1"/>
          </p:cNvSpPr>
          <p:nvPr>
            <p:ph sz="half" idx="13"/>
          </p:nvPr>
        </p:nvSpPr>
        <p:spPr bwMode="auto">
          <a:xfrm>
            <a:off x="142875" y="-1"/>
            <a:ext cx="9001125" cy="6454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anchor="t" anchorCtr="0" compatLnSpc="1">
            <a:prstTxWarp prst="textNoShape">
              <a:avLst/>
            </a:prstTxWarp>
          </a:bodyPr>
          <a:lstStyle/>
          <a:p>
            <a:pPr marL="0" indent="0" algn="ctr">
              <a:buNone/>
            </a:pPr>
            <a:r>
              <a:rPr lang="en-US" sz="2800" dirty="0" smtClean="0">
                <a:solidFill>
                  <a:srgbClr val="FF0000"/>
                </a:solidFill>
                <a:latin typeface="Times New Roman" panose="02020603050405020304" pitchFamily="18" charset="0"/>
                <a:cs typeface="Times New Roman" panose="02020603050405020304" pitchFamily="18" charset="0"/>
              </a:rPr>
              <a:t>Picosecond Timing, Caltech, CERN, </a:t>
            </a:r>
            <a:r>
              <a:rPr lang="en-US" sz="2800" dirty="0" err="1" smtClean="0">
                <a:solidFill>
                  <a:srgbClr val="FF0000"/>
                </a:solidFill>
                <a:latin typeface="Times New Roman" panose="02020603050405020304" pitchFamily="18" charset="0"/>
                <a:cs typeface="Times New Roman" panose="02020603050405020304" pitchFamily="18" charset="0"/>
              </a:rPr>
              <a:t>Fermilab</a:t>
            </a:r>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1200" dirty="0" smtClean="0">
              <a:latin typeface="Helvetica" charset="0"/>
            </a:endParaRPr>
          </a:p>
          <a:p>
            <a:r>
              <a:rPr lang="en-US" sz="1200" i="1" dirty="0" smtClean="0">
                <a:solidFill>
                  <a:srgbClr val="404040"/>
                </a:solidFill>
              </a:rPr>
              <a:t>1. Direct tests of micro channel plates as the active element of a new shower maximum detector, </a:t>
            </a:r>
            <a:r>
              <a:rPr lang="en-US" sz="1200" dirty="0" smtClean="0">
                <a:solidFill>
                  <a:srgbClr val="404040"/>
                </a:solidFill>
              </a:rPr>
              <a:t>A. Ronzhin, S. Los, E. </a:t>
            </a:r>
            <a:r>
              <a:rPr lang="en-US" sz="1200" dirty="0" err="1" smtClean="0">
                <a:solidFill>
                  <a:srgbClr val="404040"/>
                </a:solidFill>
              </a:rPr>
              <a:t>Ramberg</a:t>
            </a:r>
            <a:r>
              <a:rPr lang="en-US" sz="1200" dirty="0" smtClean="0">
                <a:solidFill>
                  <a:srgbClr val="404040"/>
                </a:solidFill>
              </a:rPr>
              <a:t>, A. </a:t>
            </a:r>
            <a:r>
              <a:rPr lang="en-US" sz="1200" dirty="0" err="1" smtClean="0">
                <a:solidFill>
                  <a:srgbClr val="404040"/>
                </a:solidFill>
              </a:rPr>
              <a:t>Apresyan</a:t>
            </a:r>
            <a:r>
              <a:rPr lang="en-US" sz="1200" dirty="0" smtClean="0">
                <a:solidFill>
                  <a:srgbClr val="404040"/>
                </a:solidFill>
              </a:rPr>
              <a:t>, S. </a:t>
            </a:r>
            <a:r>
              <a:rPr lang="en-US" sz="1200" dirty="0" err="1" smtClean="0">
                <a:solidFill>
                  <a:srgbClr val="404040"/>
                </a:solidFill>
              </a:rPr>
              <a:t>Xie</a:t>
            </a:r>
            <a:r>
              <a:rPr lang="en-US" sz="1200" dirty="0" smtClean="0">
                <a:solidFill>
                  <a:srgbClr val="404040"/>
                </a:solidFill>
              </a:rPr>
              <a:t>, M. </a:t>
            </a:r>
            <a:r>
              <a:rPr lang="en-US" sz="1200" dirty="0" err="1" smtClean="0">
                <a:solidFill>
                  <a:srgbClr val="404040"/>
                </a:solidFill>
              </a:rPr>
              <a:t>Spiropulu</a:t>
            </a:r>
            <a:r>
              <a:rPr lang="en-US" sz="1200" dirty="0" smtClean="0">
                <a:solidFill>
                  <a:srgbClr val="404040"/>
                </a:solidFill>
              </a:rPr>
              <a:t>, H. </a:t>
            </a:r>
            <a:r>
              <a:rPr lang="pl-PL" sz="1200" dirty="0" smtClean="0">
                <a:solidFill>
                  <a:srgbClr val="404040"/>
                </a:solidFill>
              </a:rPr>
              <a:t>Kim. NIM, A795 (2015), 52-57.</a:t>
            </a:r>
          </a:p>
          <a:p>
            <a:r>
              <a:rPr lang="en-US" sz="1200" dirty="0" smtClean="0">
                <a:solidFill>
                  <a:srgbClr val="404040"/>
                </a:solidFill>
              </a:rPr>
              <a:t>2. </a:t>
            </a:r>
            <a:r>
              <a:rPr lang="en-US" sz="1200" i="1" dirty="0" smtClean="0">
                <a:solidFill>
                  <a:srgbClr val="404040"/>
                </a:solidFill>
              </a:rPr>
              <a:t>Study of the timing performance of micro channel plate photomultiplier for use as an active layer in a shower maximum detector. </a:t>
            </a:r>
            <a:r>
              <a:rPr lang="en-US" sz="1200" dirty="0" smtClean="0">
                <a:solidFill>
                  <a:srgbClr val="404040"/>
                </a:solidFill>
              </a:rPr>
              <a:t>A. Ronzhin, S. Los, E. </a:t>
            </a:r>
            <a:r>
              <a:rPr lang="en-US" sz="1200" dirty="0" err="1" smtClean="0">
                <a:solidFill>
                  <a:srgbClr val="404040"/>
                </a:solidFill>
              </a:rPr>
              <a:t>Ramberg</a:t>
            </a:r>
            <a:r>
              <a:rPr lang="en-US" sz="1200" dirty="0" smtClean="0">
                <a:solidFill>
                  <a:srgbClr val="404040"/>
                </a:solidFill>
              </a:rPr>
              <a:t>, A. </a:t>
            </a:r>
            <a:r>
              <a:rPr lang="en-US" sz="1200" dirty="0" err="1" smtClean="0">
                <a:solidFill>
                  <a:srgbClr val="404040"/>
                </a:solidFill>
              </a:rPr>
              <a:t>Apresyan</a:t>
            </a:r>
            <a:r>
              <a:rPr lang="en-US" sz="1200" dirty="0" smtClean="0">
                <a:solidFill>
                  <a:srgbClr val="404040"/>
                </a:solidFill>
              </a:rPr>
              <a:t>, S. </a:t>
            </a:r>
            <a:r>
              <a:rPr lang="en-US" sz="1200" dirty="0" err="1" smtClean="0">
                <a:solidFill>
                  <a:srgbClr val="404040"/>
                </a:solidFill>
              </a:rPr>
              <a:t>Xie</a:t>
            </a:r>
            <a:r>
              <a:rPr lang="en-US" sz="1200" dirty="0" smtClean="0">
                <a:solidFill>
                  <a:srgbClr val="404040"/>
                </a:solidFill>
              </a:rPr>
              <a:t>, M. </a:t>
            </a:r>
            <a:r>
              <a:rPr lang="en-US" sz="1200" dirty="0" err="1" smtClean="0">
                <a:solidFill>
                  <a:srgbClr val="404040"/>
                </a:solidFill>
              </a:rPr>
              <a:t>Spiropulu</a:t>
            </a:r>
            <a:r>
              <a:rPr lang="en-US" sz="1200" dirty="0" smtClean="0">
                <a:solidFill>
                  <a:srgbClr val="404040"/>
                </a:solidFill>
              </a:rPr>
              <a:t>, H. </a:t>
            </a:r>
            <a:r>
              <a:rPr lang="pl-PL" sz="1200" dirty="0" smtClean="0">
                <a:solidFill>
                  <a:srgbClr val="404040"/>
                </a:solidFill>
              </a:rPr>
              <a:t>Kim, NIM, A795 (2015), 288-292.</a:t>
            </a:r>
          </a:p>
          <a:p>
            <a:r>
              <a:rPr lang="en-US" sz="1200" dirty="0" smtClean="0">
                <a:solidFill>
                  <a:srgbClr val="404040"/>
                </a:solidFill>
              </a:rPr>
              <a:t>3. </a:t>
            </a:r>
            <a:r>
              <a:rPr lang="en-US" sz="1200" i="1" dirty="0" smtClean="0">
                <a:solidFill>
                  <a:srgbClr val="404040"/>
                </a:solidFill>
              </a:rPr>
              <a:t>A feasibility study of a PET/MRI insert detector using strip-line and waveform sampling data acquisition, </a:t>
            </a:r>
            <a:r>
              <a:rPr lang="en-US" sz="1200" dirty="0" smtClean="0">
                <a:solidFill>
                  <a:srgbClr val="404040"/>
                </a:solidFill>
              </a:rPr>
              <a:t>H. Kim, C.-T. Chen, N. </a:t>
            </a:r>
            <a:r>
              <a:rPr lang="en-US" sz="1200" dirty="0" err="1" smtClean="0">
                <a:solidFill>
                  <a:srgbClr val="404040"/>
                </a:solidFill>
              </a:rPr>
              <a:t>Eclov</a:t>
            </a:r>
            <a:r>
              <a:rPr lang="en-US" sz="1200" dirty="0" smtClean="0">
                <a:solidFill>
                  <a:srgbClr val="404040"/>
                </a:solidFill>
              </a:rPr>
              <a:t>, A. Ronzhin, P. Murat, E. </a:t>
            </a:r>
            <a:r>
              <a:rPr lang="en-US" sz="1200" dirty="0" err="1" smtClean="0">
                <a:solidFill>
                  <a:srgbClr val="404040"/>
                </a:solidFill>
              </a:rPr>
              <a:t>Ramberg</a:t>
            </a:r>
            <a:r>
              <a:rPr lang="en-US" sz="1200" dirty="0" smtClean="0">
                <a:solidFill>
                  <a:srgbClr val="404040"/>
                </a:solidFill>
              </a:rPr>
              <a:t>, S. Los, Alice M </a:t>
            </a:r>
            <a:r>
              <a:rPr lang="en-US" sz="1200" dirty="0" err="1" smtClean="0">
                <a:solidFill>
                  <a:srgbClr val="404040"/>
                </a:solidFill>
              </a:rPr>
              <a:t>Wyrwicz</a:t>
            </a:r>
            <a:r>
              <a:rPr lang="en-US" sz="1200" dirty="0" smtClean="0">
                <a:solidFill>
                  <a:srgbClr val="404040"/>
                </a:solidFill>
              </a:rPr>
              <a:t>, </a:t>
            </a:r>
            <a:r>
              <a:rPr lang="en-US" sz="1200" dirty="0" err="1" smtClean="0">
                <a:solidFill>
                  <a:srgbClr val="404040"/>
                </a:solidFill>
              </a:rPr>
              <a:t>Limin</a:t>
            </a:r>
            <a:r>
              <a:rPr lang="en-US" sz="1200" dirty="0" smtClean="0">
                <a:solidFill>
                  <a:srgbClr val="404040"/>
                </a:solidFill>
              </a:rPr>
              <a:t> Li, </a:t>
            </a:r>
            <a:r>
              <a:rPr lang="pl-PL" sz="1200" dirty="0" smtClean="0">
                <a:solidFill>
                  <a:srgbClr val="404040"/>
                </a:solidFill>
              </a:rPr>
              <a:t>C.-M. Kao, NIM, A784 (2015), 557-564.</a:t>
            </a:r>
          </a:p>
          <a:p>
            <a:r>
              <a:rPr lang="en-US" sz="1200" dirty="0" smtClean="0">
                <a:solidFill>
                  <a:srgbClr val="404040"/>
                </a:solidFill>
              </a:rPr>
              <a:t>4. </a:t>
            </a:r>
            <a:r>
              <a:rPr lang="en-US" sz="1200" i="1" dirty="0" smtClean="0">
                <a:solidFill>
                  <a:srgbClr val="404040"/>
                </a:solidFill>
              </a:rPr>
              <a:t>On Timing Properties of LYSO-based Calorimeters, </a:t>
            </a:r>
            <a:r>
              <a:rPr lang="en-US" sz="1200" dirty="0" smtClean="0">
                <a:solidFill>
                  <a:srgbClr val="404040"/>
                </a:solidFill>
              </a:rPr>
              <a:t>D. Anderson, A. </a:t>
            </a:r>
            <a:r>
              <a:rPr lang="en-US" sz="1200" dirty="0" err="1" smtClean="0">
                <a:solidFill>
                  <a:srgbClr val="404040"/>
                </a:solidFill>
              </a:rPr>
              <a:t>Apresyan</a:t>
            </a:r>
            <a:r>
              <a:rPr lang="en-US" sz="1200" dirty="0" smtClean="0">
                <a:solidFill>
                  <a:srgbClr val="404040"/>
                </a:solidFill>
              </a:rPr>
              <a:t>, A. </a:t>
            </a:r>
            <a:r>
              <a:rPr lang="en-US" sz="1200" dirty="0" err="1" smtClean="0">
                <a:solidFill>
                  <a:srgbClr val="404040"/>
                </a:solidFill>
              </a:rPr>
              <a:t>Bornheim</a:t>
            </a:r>
            <a:r>
              <a:rPr lang="en-US" sz="1200" dirty="0" smtClean="0">
                <a:solidFill>
                  <a:srgbClr val="404040"/>
                </a:solidFill>
              </a:rPr>
              <a:t>, J. Duarte, C. Pena, A.</a:t>
            </a:r>
          </a:p>
          <a:p>
            <a:r>
              <a:rPr lang="en-US" sz="1200" dirty="0" smtClean="0">
                <a:solidFill>
                  <a:srgbClr val="404040"/>
                </a:solidFill>
              </a:rPr>
              <a:t>Ronzhin, M. </a:t>
            </a:r>
            <a:r>
              <a:rPr lang="en-US" sz="1200" dirty="0" err="1" smtClean="0">
                <a:solidFill>
                  <a:srgbClr val="404040"/>
                </a:solidFill>
              </a:rPr>
              <a:t>Spiropulu</a:t>
            </a:r>
            <a:r>
              <a:rPr lang="en-US" sz="1200" dirty="0" smtClean="0">
                <a:solidFill>
                  <a:srgbClr val="404040"/>
                </a:solidFill>
              </a:rPr>
              <a:t>, J. Trevor, S. </a:t>
            </a:r>
            <a:r>
              <a:rPr lang="en-US" sz="1200" dirty="0" err="1" smtClean="0">
                <a:solidFill>
                  <a:srgbClr val="404040"/>
                </a:solidFill>
              </a:rPr>
              <a:t>Xie</a:t>
            </a:r>
            <a:r>
              <a:rPr lang="en-US" sz="1200" dirty="0" smtClean="0">
                <a:solidFill>
                  <a:srgbClr val="404040"/>
                </a:solidFill>
              </a:rPr>
              <a:t>, NIM, A794 (2015), 7–14.</a:t>
            </a:r>
          </a:p>
          <a:p>
            <a:r>
              <a:rPr lang="en-US" sz="1200" dirty="0" smtClean="0">
                <a:solidFill>
                  <a:srgbClr val="404040"/>
                </a:solidFill>
              </a:rPr>
              <a:t>5. </a:t>
            </a:r>
            <a:r>
              <a:rPr lang="en-US" sz="1200" i="1" dirty="0" smtClean="0">
                <a:solidFill>
                  <a:srgbClr val="404040"/>
                </a:solidFill>
              </a:rPr>
              <a:t>Precision timing measurements for high energy photons, </a:t>
            </a:r>
            <a:r>
              <a:rPr lang="en-US" sz="1200" dirty="0" smtClean="0">
                <a:solidFill>
                  <a:srgbClr val="404040"/>
                </a:solidFill>
              </a:rPr>
              <a:t>Dustin Anderson, </a:t>
            </a:r>
            <a:r>
              <a:rPr lang="en-US" sz="1200" dirty="0" err="1" smtClean="0">
                <a:solidFill>
                  <a:srgbClr val="404040"/>
                </a:solidFill>
              </a:rPr>
              <a:t>Artur</a:t>
            </a:r>
            <a:r>
              <a:rPr lang="en-US" sz="1200" dirty="0" smtClean="0">
                <a:solidFill>
                  <a:srgbClr val="404040"/>
                </a:solidFill>
              </a:rPr>
              <a:t> </a:t>
            </a:r>
            <a:r>
              <a:rPr lang="en-US" sz="1200" dirty="0" err="1" smtClean="0">
                <a:solidFill>
                  <a:srgbClr val="404040"/>
                </a:solidFill>
              </a:rPr>
              <a:t>Apreysan</a:t>
            </a:r>
            <a:r>
              <a:rPr lang="en-US" sz="1200" dirty="0" smtClean="0">
                <a:solidFill>
                  <a:srgbClr val="404040"/>
                </a:solidFill>
              </a:rPr>
              <a:t>, </a:t>
            </a:r>
            <a:r>
              <a:rPr lang="en-US" sz="1200" dirty="0" err="1" smtClean="0">
                <a:solidFill>
                  <a:srgbClr val="404040"/>
                </a:solidFill>
              </a:rPr>
              <a:t>Adi</a:t>
            </a:r>
            <a:r>
              <a:rPr lang="en-US" sz="1200" dirty="0" smtClean="0">
                <a:solidFill>
                  <a:srgbClr val="404040"/>
                </a:solidFill>
              </a:rPr>
              <a:t> </a:t>
            </a:r>
            <a:r>
              <a:rPr lang="en-US" sz="1200" dirty="0" err="1" smtClean="0">
                <a:solidFill>
                  <a:srgbClr val="404040"/>
                </a:solidFill>
              </a:rPr>
              <a:t>Bornheim</a:t>
            </a:r>
            <a:r>
              <a:rPr lang="en-US" sz="1200" dirty="0" smtClean="0">
                <a:solidFill>
                  <a:srgbClr val="404040"/>
                </a:solidFill>
              </a:rPr>
              <a:t>, Javier Duarte,</a:t>
            </a:r>
          </a:p>
          <a:p>
            <a:r>
              <a:rPr lang="en-US" sz="1200" dirty="0" smtClean="0">
                <a:solidFill>
                  <a:srgbClr val="404040"/>
                </a:solidFill>
              </a:rPr>
              <a:t>Harvey Newman, Cristian Pena, Anatoly Ronzhin, Maria </a:t>
            </a:r>
            <a:r>
              <a:rPr lang="en-US" sz="1200" dirty="0" err="1" smtClean="0">
                <a:solidFill>
                  <a:srgbClr val="404040"/>
                </a:solidFill>
              </a:rPr>
              <a:t>Spiropulu</a:t>
            </a:r>
            <a:r>
              <a:rPr lang="en-US" sz="1200" dirty="0" smtClean="0">
                <a:solidFill>
                  <a:srgbClr val="404040"/>
                </a:solidFill>
              </a:rPr>
              <a:t>, Jason Trevor, Si </a:t>
            </a:r>
            <a:r>
              <a:rPr lang="en-US" sz="1200" dirty="0" err="1" smtClean="0">
                <a:solidFill>
                  <a:srgbClr val="404040"/>
                </a:solidFill>
              </a:rPr>
              <a:t>Xie</a:t>
            </a:r>
            <a:r>
              <a:rPr lang="en-US" sz="1200" dirty="0" smtClean="0">
                <a:solidFill>
                  <a:srgbClr val="404040"/>
                </a:solidFill>
              </a:rPr>
              <a:t>, Ren-Yuan Zhu, NIM, A787 (2015) 94.</a:t>
            </a:r>
            <a:endParaRPr lang="en-US" sz="1200" dirty="0" smtClean="0">
              <a:solidFill>
                <a:srgbClr val="404040"/>
              </a:solidFill>
              <a:latin typeface="Helvetica" charset="0"/>
            </a:endParaRPr>
          </a:p>
          <a:p>
            <a:r>
              <a:rPr lang="en-US" sz="1200" dirty="0" smtClean="0">
                <a:solidFill>
                  <a:srgbClr val="404040"/>
                </a:solidFill>
                <a:latin typeface="Helvetica" charset="0"/>
              </a:rPr>
              <a:t>6. </a:t>
            </a:r>
            <a:r>
              <a:rPr lang="en-US" sz="1200" i="1" dirty="0" smtClean="0">
                <a:solidFill>
                  <a:srgbClr val="404040"/>
                </a:solidFill>
                <a:latin typeface="Helvetica" charset="0"/>
              </a:rPr>
              <a:t>Development of a new fast shower maximum detector based on micro channel plates photomultipliers (MCP-PMT) as an active element. </a:t>
            </a:r>
            <a:r>
              <a:rPr lang="en-US" sz="1200" dirty="0" smtClean="0">
                <a:solidFill>
                  <a:srgbClr val="404040"/>
                </a:solidFill>
                <a:latin typeface="Helvetica" charset="0"/>
              </a:rPr>
              <a:t>A. Ronzhin, S. Los, E. </a:t>
            </a:r>
            <a:r>
              <a:rPr lang="en-US" sz="1200" dirty="0" err="1" smtClean="0">
                <a:solidFill>
                  <a:srgbClr val="404040"/>
                </a:solidFill>
                <a:latin typeface="Helvetica" charset="0"/>
              </a:rPr>
              <a:t>Ramberg</a:t>
            </a:r>
            <a:r>
              <a:rPr lang="en-US" sz="1200" dirty="0" smtClean="0">
                <a:solidFill>
                  <a:srgbClr val="404040"/>
                </a:solidFill>
                <a:latin typeface="Helvetica" charset="0"/>
              </a:rPr>
              <a:t>, M. </a:t>
            </a:r>
            <a:r>
              <a:rPr lang="en-US" sz="1200" dirty="0" err="1" smtClean="0">
                <a:solidFill>
                  <a:srgbClr val="404040"/>
                </a:solidFill>
                <a:latin typeface="Helvetica" charset="0"/>
              </a:rPr>
              <a:t>Spiropulu</a:t>
            </a:r>
            <a:r>
              <a:rPr lang="en-US" sz="1200" dirty="0" smtClean="0">
                <a:solidFill>
                  <a:srgbClr val="404040"/>
                </a:solidFill>
                <a:latin typeface="Helvetica" charset="0"/>
              </a:rPr>
              <a:t>, A. </a:t>
            </a:r>
            <a:r>
              <a:rPr lang="en-US" sz="1200" dirty="0" err="1" smtClean="0">
                <a:solidFill>
                  <a:srgbClr val="404040"/>
                </a:solidFill>
                <a:latin typeface="Helvetica" charset="0"/>
              </a:rPr>
              <a:t>Apresyan</a:t>
            </a:r>
            <a:r>
              <a:rPr lang="en-US" sz="1200" dirty="0" smtClean="0">
                <a:solidFill>
                  <a:srgbClr val="404040"/>
                </a:solidFill>
                <a:latin typeface="Helvetica" charset="0"/>
              </a:rPr>
              <a:t>, S. </a:t>
            </a:r>
            <a:r>
              <a:rPr lang="en-US" sz="1200" dirty="0" err="1" smtClean="0">
                <a:solidFill>
                  <a:srgbClr val="404040"/>
                </a:solidFill>
                <a:latin typeface="Helvetica" charset="0"/>
              </a:rPr>
              <a:t>Xie</a:t>
            </a:r>
            <a:r>
              <a:rPr lang="en-US" sz="1200" dirty="0" smtClean="0">
                <a:solidFill>
                  <a:srgbClr val="404040"/>
                </a:solidFill>
                <a:latin typeface="Helvetica" charset="0"/>
              </a:rPr>
              <a:t>, H. Kim, A. </a:t>
            </a:r>
            <a:r>
              <a:rPr lang="en-US" sz="1200" dirty="0" err="1" smtClean="0">
                <a:solidFill>
                  <a:srgbClr val="404040"/>
                </a:solidFill>
                <a:latin typeface="Helvetica" charset="0"/>
              </a:rPr>
              <a:t>Zatserklyaniy</a:t>
            </a:r>
            <a:r>
              <a:rPr lang="en-US" sz="1200" dirty="0" smtClean="0">
                <a:solidFill>
                  <a:srgbClr val="404040"/>
                </a:solidFill>
                <a:latin typeface="Helvetica" charset="0"/>
              </a:rPr>
              <a:t>.                                                                                               NIM, A759 (2014) pp. 65–73.</a:t>
            </a:r>
          </a:p>
          <a:p>
            <a:r>
              <a:rPr lang="en-US" sz="1200" i="1" dirty="0" smtClean="0">
                <a:solidFill>
                  <a:srgbClr val="404040"/>
                </a:solidFill>
              </a:rPr>
              <a:t>A New Time Calibration Method for Switched-capacitor-array-based Waveform Samplers</a:t>
            </a:r>
            <a:r>
              <a:rPr lang="en-US" sz="1200" dirty="0" smtClean="0">
                <a:solidFill>
                  <a:srgbClr val="404040"/>
                </a:solidFill>
              </a:rPr>
              <a:t>, H. Kim, C.-T. Chen, N. </a:t>
            </a:r>
            <a:r>
              <a:rPr lang="en-US" sz="1200" dirty="0" err="1" smtClean="0">
                <a:solidFill>
                  <a:srgbClr val="404040"/>
                </a:solidFill>
              </a:rPr>
              <a:t>Eclov</a:t>
            </a:r>
            <a:r>
              <a:rPr lang="en-US" sz="1200" dirty="0" smtClean="0">
                <a:solidFill>
                  <a:srgbClr val="404040"/>
                </a:solidFill>
              </a:rPr>
              <a:t>, A. Ronzhin, P. Murat, E. </a:t>
            </a:r>
            <a:r>
              <a:rPr lang="en-US" sz="1200" dirty="0" err="1" smtClean="0">
                <a:solidFill>
                  <a:srgbClr val="404040"/>
                </a:solidFill>
              </a:rPr>
              <a:t>Ramberg</a:t>
            </a:r>
            <a:r>
              <a:rPr lang="en-US" sz="1200" dirty="0" smtClean="0">
                <a:solidFill>
                  <a:srgbClr val="404040"/>
                </a:solidFill>
              </a:rPr>
              <a:t>, S. Los, W. Moses, W.-S. </a:t>
            </a:r>
            <a:r>
              <a:rPr lang="en-US" sz="1200" dirty="0" err="1" smtClean="0">
                <a:solidFill>
                  <a:srgbClr val="404040"/>
                </a:solidFill>
              </a:rPr>
              <a:t>Choong</a:t>
            </a:r>
            <a:r>
              <a:rPr lang="en-US" sz="1200" dirty="0" smtClean="0">
                <a:solidFill>
                  <a:srgbClr val="404040"/>
                </a:solidFill>
              </a:rPr>
              <a:t>, C.-M. Kao, NIM, A767, (2014), 67-74.</a:t>
            </a:r>
            <a:endParaRPr lang="en-US" sz="1200" dirty="0" smtClean="0">
              <a:solidFill>
                <a:srgbClr val="404040"/>
              </a:solidFill>
              <a:latin typeface="Helvetica" charset="0"/>
            </a:endParaRPr>
          </a:p>
          <a:p>
            <a:r>
              <a:rPr lang="en-US" sz="1200" dirty="0" smtClean="0">
                <a:solidFill>
                  <a:srgbClr val="404040"/>
                </a:solidFill>
                <a:latin typeface="Helvetica" charset="0"/>
              </a:rPr>
              <a:t>7. </a:t>
            </a:r>
            <a:r>
              <a:rPr lang="en-US" sz="1200" i="1" dirty="0" smtClean="0">
                <a:solidFill>
                  <a:srgbClr val="404040"/>
                </a:solidFill>
                <a:latin typeface="Helvetica" charset="0"/>
              </a:rPr>
              <a:t>A </a:t>
            </a:r>
            <a:r>
              <a:rPr lang="en-US" sz="1200" i="1" dirty="0" err="1" smtClean="0">
                <a:solidFill>
                  <a:srgbClr val="404040"/>
                </a:solidFill>
                <a:latin typeface="Helvetica" charset="0"/>
              </a:rPr>
              <a:t>SiPM</a:t>
            </a:r>
            <a:r>
              <a:rPr lang="en-US" sz="1200" i="1" dirty="0" smtClean="0">
                <a:solidFill>
                  <a:srgbClr val="404040"/>
                </a:solidFill>
                <a:latin typeface="Helvetica" charset="0"/>
              </a:rPr>
              <a:t> - based TOF - PET detector with high speed digital DRS4 readout. </a:t>
            </a:r>
            <a:r>
              <a:rPr lang="en-US" sz="1200" dirty="0" smtClean="0">
                <a:solidFill>
                  <a:srgbClr val="404040"/>
                </a:solidFill>
                <a:latin typeface="Helvetica" charset="0"/>
              </a:rPr>
              <a:t>A. Ronzhin, M. </a:t>
            </a:r>
            <a:r>
              <a:rPr lang="en-US" sz="1200" dirty="0" err="1" smtClean="0">
                <a:solidFill>
                  <a:srgbClr val="404040"/>
                </a:solidFill>
                <a:latin typeface="Helvetica" charset="0"/>
              </a:rPr>
              <a:t>Albrow</a:t>
            </a:r>
            <a:r>
              <a:rPr lang="en-US" sz="1200" dirty="0" smtClean="0">
                <a:solidFill>
                  <a:srgbClr val="404040"/>
                </a:solidFill>
                <a:latin typeface="Helvetica" charset="0"/>
              </a:rPr>
              <a:t>, S. Los, M. Martens, P. Murat, E. </a:t>
            </a:r>
            <a:r>
              <a:rPr lang="en-US" sz="1200" dirty="0" err="1" smtClean="0">
                <a:solidFill>
                  <a:srgbClr val="404040"/>
                </a:solidFill>
                <a:latin typeface="Helvetica" charset="0"/>
              </a:rPr>
              <a:t>Ramberg</a:t>
            </a:r>
            <a:r>
              <a:rPr lang="en-US" sz="1200" dirty="0" smtClean="0">
                <a:solidFill>
                  <a:srgbClr val="404040"/>
                </a:solidFill>
                <a:latin typeface="Helvetica" charset="0"/>
              </a:rPr>
              <a:t>, H. Kim, C.-T. Chen, C.- </a:t>
            </a:r>
            <a:r>
              <a:rPr lang="en-US" sz="1200" dirty="0" err="1" smtClean="0">
                <a:solidFill>
                  <a:srgbClr val="404040"/>
                </a:solidFill>
                <a:latin typeface="Helvetica" charset="0"/>
              </a:rPr>
              <a:t>M.Kao</a:t>
            </a:r>
            <a:r>
              <a:rPr lang="en-US" sz="1200" dirty="0" smtClean="0">
                <a:solidFill>
                  <a:srgbClr val="404040"/>
                </a:solidFill>
                <a:latin typeface="Helvetica" charset="0"/>
              </a:rPr>
              <a:t>, K. </a:t>
            </a:r>
            <a:r>
              <a:rPr lang="en-US" sz="1200" dirty="0" err="1" smtClean="0">
                <a:solidFill>
                  <a:srgbClr val="404040"/>
                </a:solidFill>
                <a:latin typeface="Helvetica" charset="0"/>
              </a:rPr>
              <a:t>Niessen</a:t>
            </a:r>
            <a:r>
              <a:rPr lang="en-US" sz="1200" dirty="0" smtClean="0">
                <a:solidFill>
                  <a:srgbClr val="404040"/>
                </a:solidFill>
                <a:latin typeface="Helvetica" charset="0"/>
              </a:rPr>
              <a:t>, A. </a:t>
            </a:r>
            <a:r>
              <a:rPr lang="en-US" sz="1200" dirty="0" err="1" smtClean="0">
                <a:solidFill>
                  <a:srgbClr val="404040"/>
                </a:solidFill>
                <a:latin typeface="Helvetica" charset="0"/>
              </a:rPr>
              <a:t>Zatserklyaniy</a:t>
            </a:r>
            <a:r>
              <a:rPr lang="en-US" sz="1200" dirty="0" smtClean="0">
                <a:solidFill>
                  <a:srgbClr val="404040"/>
                </a:solidFill>
                <a:latin typeface="Helvetica" charset="0"/>
              </a:rPr>
              <a:t>, M. Mazzillo, B. Carbone, G. Condorelli, G. Fallica, A. Piana, D. Sanfilippo, G. Valvo, S. </a:t>
            </a:r>
            <a:r>
              <a:rPr lang="en-US" sz="1200" dirty="0" err="1" smtClean="0">
                <a:solidFill>
                  <a:srgbClr val="404040"/>
                </a:solidFill>
                <a:latin typeface="Helvetica" charset="0"/>
              </a:rPr>
              <a:t>Ritt</a:t>
            </a:r>
            <a:r>
              <a:rPr lang="en-US" sz="1200" dirty="0" smtClean="0">
                <a:solidFill>
                  <a:srgbClr val="404040"/>
                </a:solidFill>
                <a:latin typeface="Helvetica" charset="0"/>
              </a:rPr>
              <a:t>. NIM, A703 (2013) pp. 109–113.</a:t>
            </a:r>
          </a:p>
          <a:p>
            <a:r>
              <a:rPr lang="en-US" sz="1200" dirty="0" smtClean="0">
                <a:solidFill>
                  <a:srgbClr val="404040"/>
                </a:solidFill>
                <a:latin typeface="Helvetica" charset="0"/>
              </a:rPr>
              <a:t>8. </a:t>
            </a:r>
            <a:r>
              <a:rPr lang="en-US" sz="1200" i="1" dirty="0" smtClean="0">
                <a:solidFill>
                  <a:srgbClr val="404040"/>
                </a:solidFill>
                <a:latin typeface="Helvetica" charset="0"/>
              </a:rPr>
              <a:t>Waveform digitization for high resolution timing detectors with silicon photomultipliers.</a:t>
            </a:r>
          </a:p>
          <a:p>
            <a:r>
              <a:rPr lang="en-US" sz="1200" dirty="0" smtClean="0">
                <a:solidFill>
                  <a:srgbClr val="404040"/>
                </a:solidFill>
                <a:latin typeface="Helvetica" charset="0"/>
              </a:rPr>
              <a:t>A. Ronzhin, M.G. </a:t>
            </a:r>
            <a:r>
              <a:rPr lang="en-US" sz="1200" dirty="0" err="1" smtClean="0">
                <a:solidFill>
                  <a:srgbClr val="404040"/>
                </a:solidFill>
                <a:latin typeface="Helvetica" charset="0"/>
              </a:rPr>
              <a:t>Albrow</a:t>
            </a:r>
            <a:r>
              <a:rPr lang="en-US" sz="1200" dirty="0" smtClean="0">
                <a:solidFill>
                  <a:srgbClr val="404040"/>
                </a:solidFill>
                <a:latin typeface="Helvetica" charset="0"/>
              </a:rPr>
              <a:t>, S. Los, E. </a:t>
            </a:r>
            <a:r>
              <a:rPr lang="en-US" sz="1200" dirty="0" err="1" smtClean="0">
                <a:solidFill>
                  <a:srgbClr val="404040"/>
                </a:solidFill>
                <a:latin typeface="Helvetica" charset="0"/>
              </a:rPr>
              <a:t>Ramberg</a:t>
            </a:r>
            <a:r>
              <a:rPr lang="en-US" sz="1200" dirty="0" smtClean="0">
                <a:solidFill>
                  <a:srgbClr val="404040"/>
                </a:solidFill>
                <a:latin typeface="Helvetica" charset="0"/>
              </a:rPr>
              <a:t>, Y. </a:t>
            </a:r>
            <a:r>
              <a:rPr lang="en-US" sz="1200" dirty="0" err="1" smtClean="0">
                <a:solidFill>
                  <a:srgbClr val="404040"/>
                </a:solidFill>
                <a:latin typeface="Helvetica" charset="0"/>
              </a:rPr>
              <a:t>Guo</a:t>
            </a:r>
            <a:r>
              <a:rPr lang="en-US" sz="1200" dirty="0" smtClean="0">
                <a:solidFill>
                  <a:srgbClr val="404040"/>
                </a:solidFill>
                <a:latin typeface="Helvetica" charset="0"/>
              </a:rPr>
              <a:t>, H. Kim, A. </a:t>
            </a:r>
            <a:r>
              <a:rPr lang="en-US" sz="1200" dirty="0" err="1" smtClean="0">
                <a:solidFill>
                  <a:srgbClr val="404040"/>
                </a:solidFill>
                <a:latin typeface="Helvetica" charset="0"/>
              </a:rPr>
              <a:t>Zatserklyaniy</a:t>
            </a:r>
            <a:r>
              <a:rPr lang="en-US" sz="1200" dirty="0" smtClean="0">
                <a:solidFill>
                  <a:srgbClr val="404040"/>
                </a:solidFill>
                <a:latin typeface="Helvetica" charset="0"/>
              </a:rPr>
              <a:t>, M. </a:t>
            </a:r>
            <a:r>
              <a:rPr lang="en-US" sz="1200" dirty="0" err="1" smtClean="0">
                <a:solidFill>
                  <a:srgbClr val="404040"/>
                </a:solidFill>
                <a:latin typeface="Helvetica" charset="0"/>
              </a:rPr>
              <a:t>Mazzillo,B</a:t>
            </a:r>
            <a:r>
              <a:rPr lang="en-US" sz="1200" dirty="0" smtClean="0">
                <a:solidFill>
                  <a:srgbClr val="404040"/>
                </a:solidFill>
                <a:latin typeface="Helvetica" charset="0"/>
              </a:rPr>
              <a:t>. Carbone, G. Condorelli, P. Fallica, A. Piana, D. Sanfilippo, G. Valvo, S. </a:t>
            </a:r>
            <a:r>
              <a:rPr lang="en-US" sz="1200" dirty="0" err="1" smtClean="0">
                <a:solidFill>
                  <a:srgbClr val="404040"/>
                </a:solidFill>
                <a:latin typeface="Helvetica" charset="0"/>
              </a:rPr>
              <a:t>Ritt</a:t>
            </a:r>
            <a:r>
              <a:rPr lang="en-US" sz="1200" dirty="0" smtClean="0">
                <a:solidFill>
                  <a:srgbClr val="404040"/>
                </a:solidFill>
                <a:latin typeface="Helvetica" charset="0"/>
              </a:rPr>
              <a:t>. NIM, A 668 (2012) pp. 94-97.</a:t>
            </a:r>
          </a:p>
          <a:p>
            <a:r>
              <a:rPr lang="en-US" sz="1200" dirty="0" smtClean="0">
                <a:solidFill>
                  <a:srgbClr val="404040"/>
                </a:solidFill>
                <a:latin typeface="Helvetica" charset="0"/>
              </a:rPr>
              <a:t>9.</a:t>
            </a:r>
            <a:r>
              <a:rPr lang="en-US" sz="1200" i="1" dirty="0" smtClean="0">
                <a:solidFill>
                  <a:srgbClr val="404040"/>
                </a:solidFill>
                <a:latin typeface="Helvetica" charset="0"/>
              </a:rPr>
              <a:t> Electro-Optical Performances of p-on-n and n-on-p Silicon Photomultipliers. </a:t>
            </a:r>
            <a:r>
              <a:rPr lang="en-US" sz="1200" dirty="0" smtClean="0">
                <a:solidFill>
                  <a:srgbClr val="404040"/>
                </a:solidFill>
                <a:latin typeface="Helvetica" charset="0"/>
              </a:rPr>
              <a:t>Massimo Mazzillo, Anatoly Ronzhin, Sergey Los, Salvatore </a:t>
            </a:r>
            <a:r>
              <a:rPr lang="en-US" sz="1200" dirty="0" err="1" smtClean="0">
                <a:solidFill>
                  <a:srgbClr val="404040"/>
                </a:solidFill>
                <a:latin typeface="Helvetica" charset="0"/>
              </a:rPr>
              <a:t>Abbisso</a:t>
            </a:r>
            <a:r>
              <a:rPr lang="en-US" sz="1200" dirty="0" smtClean="0">
                <a:solidFill>
                  <a:srgbClr val="404040"/>
                </a:solidFill>
                <a:latin typeface="Helvetica" charset="0"/>
              </a:rPr>
              <a:t>, </a:t>
            </a:r>
            <a:r>
              <a:rPr lang="en-US" sz="1200" dirty="0" err="1" smtClean="0">
                <a:solidFill>
                  <a:srgbClr val="404040"/>
                </a:solidFill>
                <a:latin typeface="Helvetica" charset="0"/>
              </a:rPr>
              <a:t>Delfo</a:t>
            </a:r>
            <a:r>
              <a:rPr lang="en-US" sz="1200" dirty="0" smtClean="0">
                <a:solidFill>
                  <a:srgbClr val="404040"/>
                </a:solidFill>
                <a:latin typeface="Helvetica" charset="0"/>
              </a:rPr>
              <a:t> Sanfilippo, </a:t>
            </a:r>
            <a:r>
              <a:rPr lang="en-US" sz="1200" dirty="0" err="1" smtClean="0">
                <a:solidFill>
                  <a:srgbClr val="404040"/>
                </a:solidFill>
                <a:latin typeface="Helvetica" charset="0"/>
              </a:rPr>
              <a:t>Giusy</a:t>
            </a:r>
            <a:r>
              <a:rPr lang="en-US" sz="1200" dirty="0" smtClean="0">
                <a:solidFill>
                  <a:srgbClr val="404040"/>
                </a:solidFill>
                <a:latin typeface="Helvetica" charset="0"/>
              </a:rPr>
              <a:t> Valvo, Beatrice Carbone, Angelo Piana, Giorgio Fallica and Erik </a:t>
            </a:r>
            <a:r>
              <a:rPr lang="en-US" sz="1200" dirty="0" err="1" smtClean="0">
                <a:solidFill>
                  <a:srgbClr val="404040"/>
                </a:solidFill>
                <a:latin typeface="Helvetica" charset="0"/>
              </a:rPr>
              <a:t>Ramberg</a:t>
            </a:r>
            <a:r>
              <a:rPr lang="en-US" sz="1200" dirty="0" smtClean="0">
                <a:solidFill>
                  <a:srgbClr val="404040"/>
                </a:solidFill>
                <a:latin typeface="Helvetica" charset="0"/>
              </a:rPr>
              <a:t>. IEEE Trans. On </a:t>
            </a:r>
            <a:r>
              <a:rPr lang="en-US" sz="1200" dirty="0" err="1" smtClean="0">
                <a:solidFill>
                  <a:srgbClr val="404040"/>
                </a:solidFill>
                <a:latin typeface="Helvetica" charset="0"/>
              </a:rPr>
              <a:t>Electr</a:t>
            </a:r>
            <a:r>
              <a:rPr lang="en-US" sz="1200" dirty="0" smtClean="0">
                <a:solidFill>
                  <a:srgbClr val="404040"/>
                </a:solidFill>
                <a:latin typeface="Helvetica" charset="0"/>
              </a:rPr>
              <a:t>. Dev, 2012, V.59, No 2, p.3419</a:t>
            </a:r>
          </a:p>
          <a:p>
            <a:r>
              <a:rPr lang="en-US" sz="1200" dirty="0" smtClean="0">
                <a:latin typeface="Helvetica" charset="0"/>
              </a:rPr>
              <a:t>10. </a:t>
            </a:r>
            <a:r>
              <a:rPr lang="en-US" sz="1200" i="1" dirty="0" smtClean="0">
                <a:latin typeface="Helvetica" charset="0"/>
              </a:rPr>
              <a:t>Waveform </a:t>
            </a:r>
            <a:r>
              <a:rPr lang="en-US" sz="1200" i="1" dirty="0">
                <a:latin typeface="Helvetica" charset="0"/>
              </a:rPr>
              <a:t>analysis of </a:t>
            </a:r>
            <a:r>
              <a:rPr lang="en-US" sz="1200" i="1" dirty="0" err="1">
                <a:latin typeface="Helvetica" charset="0"/>
              </a:rPr>
              <a:t>SiPM</a:t>
            </a:r>
            <a:r>
              <a:rPr lang="en-US" sz="1200" i="1" dirty="0">
                <a:latin typeface="Helvetica" charset="0"/>
              </a:rPr>
              <a:t> signals with DRS4 </a:t>
            </a:r>
            <a:r>
              <a:rPr lang="en-US" sz="1200" i="1" dirty="0" smtClean="0">
                <a:latin typeface="Helvetica" charset="0"/>
              </a:rPr>
              <a:t>board. </a:t>
            </a:r>
            <a:r>
              <a:rPr lang="en-US" sz="1200" dirty="0" smtClean="0">
                <a:latin typeface="Helvetica" charset="0"/>
              </a:rPr>
              <a:t>Erik </a:t>
            </a:r>
            <a:r>
              <a:rPr lang="en-US" sz="1200" dirty="0" err="1">
                <a:latin typeface="Helvetica" charset="0"/>
              </a:rPr>
              <a:t>Ramberg</a:t>
            </a:r>
            <a:r>
              <a:rPr lang="en-US" sz="1200" dirty="0">
                <a:latin typeface="Helvetica" charset="0"/>
              </a:rPr>
              <a:t>, Anatoly Ronzhin, </a:t>
            </a:r>
            <a:r>
              <a:rPr lang="en-US" sz="1200" dirty="0" err="1">
                <a:latin typeface="Helvetica" charset="0"/>
              </a:rPr>
              <a:t>Andriy</a:t>
            </a:r>
            <a:r>
              <a:rPr lang="en-US" sz="1200" dirty="0">
                <a:latin typeface="Helvetica" charset="0"/>
              </a:rPr>
              <a:t> </a:t>
            </a:r>
            <a:r>
              <a:rPr lang="en-US" sz="1200" dirty="0" err="1" smtClean="0">
                <a:latin typeface="Helvetica" charset="0"/>
              </a:rPr>
              <a:t>Zatserklyaniy</a:t>
            </a:r>
            <a:r>
              <a:rPr lang="en-US" sz="1200" dirty="0" smtClean="0">
                <a:latin typeface="Helvetica" charset="0"/>
              </a:rPr>
              <a:t>. NIM, </a:t>
            </a:r>
            <a:r>
              <a:rPr lang="en-US" sz="1200" dirty="0">
                <a:latin typeface="Helvetica" charset="0"/>
              </a:rPr>
              <a:t>Physics Procedia, 37 (2012) pp.  800 – 802</a:t>
            </a:r>
          </a:p>
          <a:p>
            <a:r>
              <a:rPr lang="en-US" sz="1200" i="1" dirty="0" smtClean="0">
                <a:solidFill>
                  <a:srgbClr val="404040"/>
                </a:solidFill>
              </a:rPr>
              <a:t>11. Observation of a new boson at a mass of 125 GeV with the CMS experiment at the LHC, </a:t>
            </a:r>
            <a:r>
              <a:rPr lang="en-US" sz="1200" dirty="0" smtClean="0">
                <a:solidFill>
                  <a:srgbClr val="404040"/>
                </a:solidFill>
              </a:rPr>
              <a:t>CMS Collaboration, Physics Letters, B 716 (2012) 30–61.</a:t>
            </a:r>
          </a:p>
          <a:p>
            <a:endParaRPr lang="en-US" sz="1200" dirty="0" smtClean="0">
              <a:solidFill>
                <a:srgbClr val="404040"/>
              </a:solidFill>
              <a:latin typeface="Helvetica" charset="0"/>
            </a:endParaRPr>
          </a:p>
          <a:p>
            <a:pPr marL="0" indent="0">
              <a:buNone/>
            </a:pPr>
            <a:endParaRPr lang="en-US" sz="1200" dirty="0" smtClean="0">
              <a:latin typeface="Helvetica" charset="0"/>
            </a:endParaRPr>
          </a:p>
          <a:p>
            <a:endParaRPr lang="en-US" sz="1200" dirty="0">
              <a:latin typeface="Helvetica" charset="0"/>
            </a:endParaRPr>
          </a:p>
        </p:txBody>
      </p:sp>
      <p:sp>
        <p:nvSpPr>
          <p:cNvPr id="18434" name="Date Placeholder 2"/>
          <p:cNvSpPr>
            <a:spLocks noGrp="1"/>
          </p:cNvSpPr>
          <p:nvPr>
            <p:ph type="dt" sz="quarter" idx="14"/>
          </p:nvPr>
        </p:nvSpPr>
        <p:spPr>
          <a:xfrm>
            <a:off x="0" y="6640525"/>
            <a:ext cx="7176052" cy="217475"/>
          </a:xfrm>
          <a:noFill/>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0" eaLnBrk="1" hangingPunct="1"/>
            <a:r>
              <a:rPr lang="en-US" sz="900" dirty="0" smtClean="0">
                <a:solidFill>
                  <a:srgbClr val="004C97"/>
                </a:solidFill>
                <a:latin typeface="Helvetica" charset="0"/>
                <a:cs typeface="Helvetica" charset="0"/>
              </a:rPr>
              <a:t>26            </a:t>
            </a:r>
            <a:r>
              <a:rPr lang="en-US" sz="900" b="1" dirty="0" smtClean="0">
                <a:solidFill>
                  <a:srgbClr val="004C97"/>
                </a:solidFill>
                <a:latin typeface="Helvetica" charset="0"/>
              </a:rPr>
              <a:t>Anatoly </a:t>
            </a:r>
            <a:r>
              <a:rPr lang="en-US" sz="900" b="1" dirty="0">
                <a:solidFill>
                  <a:srgbClr val="004C97"/>
                </a:solidFill>
                <a:latin typeface="Helvetica" charset="0"/>
              </a:rPr>
              <a:t>Ronzhin, Picosecond Timing, October 5-7, Arlington, Texas 2015</a:t>
            </a:r>
          </a:p>
          <a:p>
            <a:pPr eaLnBrk="1" hangingPunct="1"/>
            <a:endParaRPr lang="en-US" sz="900" dirty="0">
              <a:solidFill>
                <a:srgbClr val="004C97"/>
              </a:solidFill>
              <a:latin typeface="Helvetica" charset="0"/>
              <a:cs typeface="Helvetica" charset="0"/>
            </a:endParaRPr>
          </a:p>
        </p:txBody>
      </p:sp>
      <p:sp>
        <p:nvSpPr>
          <p:cNvPr id="18436" name="Slide Number Placeholder 4"/>
          <p:cNvSpPr>
            <a:spLocks noGrp="1"/>
          </p:cNvSpPr>
          <p:nvPr>
            <p:ph type="sldNum" sz="quarter" idx="16"/>
          </p:nvPr>
        </p:nvSpPr>
        <p:spPr>
          <a:xfrm>
            <a:off x="676275" y="7677978"/>
            <a:ext cx="447675" cy="241300"/>
          </a:xfrm>
          <a:noFill/>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900" dirty="0">
              <a:solidFill>
                <a:srgbClr val="004C97"/>
              </a:solidFill>
              <a:latin typeface="Helvetica" charset="0"/>
            </a:endParaRPr>
          </a:p>
        </p:txBody>
      </p:sp>
      <p:sp>
        <p:nvSpPr>
          <p:cNvPr id="7" name="Footer Placeholder 4"/>
          <p:cNvSpPr>
            <a:spLocks noGrp="1"/>
          </p:cNvSpPr>
          <p:nvPr>
            <p:ph type="ftr" sz="quarter" idx="15"/>
          </p:nvPr>
        </p:nvSpPr>
        <p:spPr bwMode="auto">
          <a:xfrm>
            <a:off x="0" y="7677978"/>
            <a:ext cx="721830" cy="311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900" b="1" dirty="0">
              <a:solidFill>
                <a:srgbClr val="004C97"/>
              </a:solidFill>
              <a:latin typeface="Helvetica" charset="0"/>
            </a:endParaRPr>
          </a:p>
        </p:txBody>
      </p:sp>
    </p:spTree>
    <p:extLst>
      <p:ext uri="{BB962C8B-B14F-4D97-AF65-F5344CB8AC3E}">
        <p14:creationId xmlns:p14="http://schemas.microsoft.com/office/powerpoint/2010/main" val="2448430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p:txBody>
          <a:bodyPr/>
          <a:lstStyle/>
          <a:p>
            <a:pPr marL="0" indent="0" algn="ctr">
              <a:buNone/>
            </a:pPr>
            <a:r>
              <a:rPr lang="en-US" dirty="0" smtClean="0"/>
              <a:t>.</a:t>
            </a:r>
            <a:endParaRPr lang="en-US" dirty="0"/>
          </a:p>
        </p:txBody>
      </p:sp>
      <p:sp>
        <p:nvSpPr>
          <p:cNvPr id="3" name="Date Placeholder 2"/>
          <p:cNvSpPr>
            <a:spLocks noGrp="1"/>
          </p:cNvSpPr>
          <p:nvPr>
            <p:ph type="dt" sz="half" idx="14"/>
          </p:nvPr>
        </p:nvSpPr>
        <p:spPr>
          <a:xfrm flipH="1">
            <a:off x="8774722" y="6635442"/>
            <a:ext cx="465993" cy="216786"/>
          </a:xfrm>
        </p:spPr>
        <p:txBody>
          <a:bodyPr/>
          <a:lstStyle/>
          <a:p>
            <a:pPr>
              <a:defRPr/>
            </a:pPr>
            <a:endParaRPr lang="en-US" dirty="0"/>
          </a:p>
        </p:txBody>
      </p:sp>
      <p:pic>
        <p:nvPicPr>
          <p:cNvPr id="5" name="Picture 4"/>
          <p:cNvPicPr>
            <a:picLocks noChangeAspect="1"/>
          </p:cNvPicPr>
          <p:nvPr/>
        </p:nvPicPr>
        <p:blipFill>
          <a:blip r:embed="rId2"/>
          <a:stretch>
            <a:fillRect/>
          </a:stretch>
        </p:blipFill>
        <p:spPr>
          <a:xfrm>
            <a:off x="1047540" y="444101"/>
            <a:ext cx="6643396" cy="5200561"/>
          </a:xfrm>
          <a:prstGeom prst="rect">
            <a:avLst/>
          </a:prstGeom>
        </p:spPr>
      </p:pic>
      <p:sp>
        <p:nvSpPr>
          <p:cNvPr id="7" name="Rectangle 6"/>
          <p:cNvSpPr/>
          <p:nvPr/>
        </p:nvSpPr>
        <p:spPr>
          <a:xfrm>
            <a:off x="0" y="6628917"/>
            <a:ext cx="4628190" cy="230832"/>
          </a:xfrm>
          <a:prstGeom prst="rect">
            <a:avLst/>
          </a:prstGeom>
        </p:spPr>
        <p:txBody>
          <a:bodyPr wrap="none">
            <a:spAutoFit/>
          </a:bodyPr>
          <a:lstStyle/>
          <a:p>
            <a:pPr lvl="0"/>
            <a:r>
              <a:rPr lang="en-US" sz="900" dirty="0" smtClean="0">
                <a:solidFill>
                  <a:srgbClr val="004C97"/>
                </a:solidFill>
                <a:latin typeface="Helvetica" charset="0"/>
                <a:cs typeface="Helvetica" charset="0"/>
              </a:rPr>
              <a:t>27           </a:t>
            </a:r>
            <a:r>
              <a:rPr lang="en-US" sz="900" b="1" dirty="0" smtClean="0">
                <a:solidFill>
                  <a:srgbClr val="004C97"/>
                </a:solidFill>
                <a:latin typeface="Helvetica" charset="0"/>
              </a:rPr>
              <a:t>Anatoly </a:t>
            </a:r>
            <a:r>
              <a:rPr lang="en-US" sz="900" b="1" dirty="0">
                <a:solidFill>
                  <a:srgbClr val="004C97"/>
                </a:solidFill>
                <a:latin typeface="Helvetica" charset="0"/>
              </a:rPr>
              <a:t>Ronzhin, Picosecond Timing, October 5-7, Arlington, Texas 2015</a:t>
            </a:r>
          </a:p>
        </p:txBody>
      </p:sp>
    </p:spTree>
    <p:extLst>
      <p:ext uri="{BB962C8B-B14F-4D97-AF65-F5344CB8AC3E}">
        <p14:creationId xmlns:p14="http://schemas.microsoft.com/office/powerpoint/2010/main" val="272565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3"/>
          </p:nvPr>
        </p:nvPicPr>
        <p:blipFill>
          <a:blip r:embed="rId2"/>
          <a:stretch>
            <a:fillRect/>
          </a:stretch>
        </p:blipFill>
        <p:spPr>
          <a:xfrm>
            <a:off x="75414" y="179108"/>
            <a:ext cx="9046687" cy="6466789"/>
          </a:xfrm>
          <a:prstGeom prst="rect">
            <a:avLst/>
          </a:prstGeom>
        </p:spPr>
      </p:pic>
      <p:sp>
        <p:nvSpPr>
          <p:cNvPr id="3" name="Date Placeholder 2"/>
          <p:cNvSpPr>
            <a:spLocks noGrp="1"/>
          </p:cNvSpPr>
          <p:nvPr>
            <p:ph type="dt" sz="half" idx="14"/>
          </p:nvPr>
        </p:nvSpPr>
        <p:spPr>
          <a:xfrm>
            <a:off x="146114" y="5932667"/>
            <a:ext cx="5594810" cy="476250"/>
          </a:xfrm>
        </p:spPr>
        <p:txBody>
          <a:bodyPr/>
          <a:lstStyle/>
          <a:p>
            <a:pPr>
              <a:defRPr/>
            </a:pPr>
            <a:r>
              <a:rPr lang="en-US" sz="1800" dirty="0" smtClean="0"/>
              <a:t>TE</a:t>
            </a:r>
            <a:r>
              <a:rPr lang="en-US" sz="1800" dirty="0" smtClean="0">
                <a:solidFill>
                  <a:schemeClr val="bg1"/>
                </a:solidFill>
              </a:rPr>
              <a:t>TEK DSA 71254B Digital serial </a:t>
            </a:r>
            <a:r>
              <a:rPr lang="en-US" sz="1800" dirty="0" err="1" smtClean="0">
                <a:solidFill>
                  <a:schemeClr val="bg1"/>
                </a:solidFill>
              </a:rPr>
              <a:t>analiser</a:t>
            </a:r>
            <a:r>
              <a:rPr lang="en-US" sz="1800" dirty="0" smtClean="0">
                <a:solidFill>
                  <a:schemeClr val="bg1"/>
                </a:solidFill>
              </a:rPr>
              <a:t> 20 </a:t>
            </a:r>
            <a:r>
              <a:rPr lang="en-US" sz="1800" dirty="0" err="1" smtClean="0">
                <a:solidFill>
                  <a:schemeClr val="bg1"/>
                </a:solidFill>
              </a:rPr>
              <a:t>ps</a:t>
            </a:r>
            <a:r>
              <a:rPr lang="en-US" sz="1800" dirty="0" smtClean="0">
                <a:solidFill>
                  <a:schemeClr val="bg1"/>
                </a:solidFill>
              </a:rPr>
              <a:t> sampling</a:t>
            </a:r>
            <a:endParaRPr lang="en-US" sz="1800" dirty="0"/>
          </a:p>
        </p:txBody>
      </p:sp>
      <p:sp>
        <p:nvSpPr>
          <p:cNvPr id="4" name="Slide Number Placeholder 3"/>
          <p:cNvSpPr>
            <a:spLocks noGrp="1"/>
          </p:cNvSpPr>
          <p:nvPr>
            <p:ph type="sldNum" sz="quarter" idx="16"/>
          </p:nvPr>
        </p:nvSpPr>
        <p:spPr>
          <a:xfrm>
            <a:off x="228600" y="6645897"/>
            <a:ext cx="447675" cy="122548"/>
          </a:xfrm>
        </p:spPr>
        <p:txBody>
          <a:bodyPr/>
          <a:lstStyle/>
          <a:p>
            <a:pPr>
              <a:defRPr/>
            </a:pPr>
            <a:r>
              <a:rPr lang="en-US" sz="800" dirty="0" smtClean="0"/>
              <a:t>28</a:t>
            </a:r>
            <a:endParaRPr lang="en-US" sz="800" dirty="0"/>
          </a:p>
        </p:txBody>
      </p:sp>
    </p:spTree>
    <p:extLst>
      <p:ext uri="{BB962C8B-B14F-4D97-AF65-F5344CB8AC3E}">
        <p14:creationId xmlns:p14="http://schemas.microsoft.com/office/powerpoint/2010/main" val="2576013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839"/>
            <a:ext cx="8686800" cy="733734"/>
          </a:xfrm>
        </p:spPr>
        <p:txBody>
          <a:bodyPr/>
          <a:lstStyle/>
          <a:p>
            <a:pPr algn="ctr"/>
            <a:r>
              <a:rPr lang="en-US" sz="4000" dirty="0" smtClean="0">
                <a:latin typeface="Times New Roman" panose="02020603050405020304" pitchFamily="18" charset="0"/>
                <a:cs typeface="Times New Roman" panose="02020603050405020304" pitchFamily="18" charset="0"/>
              </a:rPr>
              <a:t>Physics needs</a:t>
            </a: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8876" y="5601903"/>
            <a:ext cx="8672513" cy="4567873"/>
          </a:xfrm>
        </p:spPr>
        <p:txBody>
          <a:bodyPr/>
          <a:lstStyle/>
          <a:p>
            <a:pPr marL="0" indent="0">
              <a:buNone/>
            </a:pPr>
            <a:r>
              <a:rPr lang="en-US" sz="1400" dirty="0">
                <a:latin typeface="Times New Roman" panose="02020603050405020304" pitchFamily="18" charset="0"/>
                <a:cs typeface="Times New Roman" panose="02020603050405020304" pitchFamily="18" charset="0"/>
              </a:rPr>
              <a:t>.</a:t>
            </a:r>
          </a:p>
        </p:txBody>
      </p:sp>
      <p:sp>
        <p:nvSpPr>
          <p:cNvPr id="4" name="Date Placeholder 3"/>
          <p:cNvSpPr>
            <a:spLocks noGrp="1"/>
          </p:cNvSpPr>
          <p:nvPr>
            <p:ph type="dt" sz="half" idx="10"/>
          </p:nvPr>
        </p:nvSpPr>
        <p:spPr/>
        <p:txBody>
          <a:bodyPr/>
          <a:lstStyle/>
          <a:p>
            <a:pPr>
              <a:defRPr/>
            </a:pPr>
            <a:fld id="{6CE1FCDD-8220-8E4F-94E7-2A75F3E1D8B4}" type="datetime1">
              <a:rPr lang="en-US" smtClean="0"/>
              <a:pPr>
                <a:defRPr/>
              </a:pPr>
              <a:t>10/6/15</a:t>
            </a:fld>
            <a:endParaRPr lang="en-US" dirty="0"/>
          </a:p>
        </p:txBody>
      </p:sp>
      <p:sp>
        <p:nvSpPr>
          <p:cNvPr id="5" name="Footer Placeholder 4"/>
          <p:cNvSpPr>
            <a:spLocks noGrp="1"/>
          </p:cNvSpPr>
          <p:nvPr>
            <p:ph type="ftr" sz="quarter" idx="11"/>
          </p:nvPr>
        </p:nvSpPr>
        <p:spPr>
          <a:xfrm>
            <a:off x="0" y="6604000"/>
            <a:ext cx="5373688" cy="241300"/>
          </a:xfrm>
        </p:spPr>
        <p:txBody>
          <a:bodyPr/>
          <a:lstStyle/>
          <a:p>
            <a:pPr>
              <a:defRPr/>
            </a:pPr>
            <a:r>
              <a:rPr lang="en-US" dirty="0" smtClean="0"/>
              <a:t>   3                Anatoly Ronzhin, Fermilab, Picosecond timing, Arlington, Oct. 5-7, 2015 </a:t>
            </a:r>
            <a:endParaRPr lang="en-US" b="1" dirty="0"/>
          </a:p>
        </p:txBody>
      </p:sp>
      <p:sp>
        <p:nvSpPr>
          <p:cNvPr id="6" name="Slide Number Placeholder 5"/>
          <p:cNvSpPr>
            <a:spLocks noGrp="1"/>
          </p:cNvSpPr>
          <p:nvPr>
            <p:ph type="sldNum" sz="quarter" idx="12"/>
          </p:nvPr>
        </p:nvSpPr>
        <p:spPr>
          <a:xfrm flipV="1">
            <a:off x="228600" y="6756399"/>
            <a:ext cx="135239" cy="45719"/>
          </a:xfrm>
        </p:spPr>
        <p:txBody>
          <a:bodyPr/>
          <a:lstStyle/>
          <a:p>
            <a:pPr>
              <a:defRPr/>
            </a:pPr>
            <a:r>
              <a:rPr lang="en-US" dirty="0" smtClean="0"/>
              <a:t>.</a:t>
            </a:r>
            <a:endParaRPr lang="en-US" dirty="0"/>
          </a:p>
        </p:txBody>
      </p:sp>
      <p:sp>
        <p:nvSpPr>
          <p:cNvPr id="7" name="Rectangle 6"/>
          <p:cNvSpPr/>
          <p:nvPr/>
        </p:nvSpPr>
        <p:spPr>
          <a:xfrm>
            <a:off x="0" y="1171166"/>
            <a:ext cx="9144000" cy="5078313"/>
          </a:xfrm>
          <a:prstGeom prst="rect">
            <a:avLst/>
          </a:prstGeom>
        </p:spPr>
        <p:txBody>
          <a:bodyPr wrap="square">
            <a:spAutoFit/>
          </a:bodyPr>
          <a:lstStyle/>
          <a:p>
            <a:pPr marL="285750" indent="-285750">
              <a:buFont typeface="Arial" panose="020B0604020202020204" pitchFamily="34" charset="0"/>
              <a:buChar char="•"/>
            </a:pPr>
            <a:r>
              <a:rPr lang="en-US" sz="1800" dirty="0">
                <a:solidFill>
                  <a:srgbClr val="404040"/>
                </a:solidFill>
                <a:latin typeface="Times New Roman" panose="02020603050405020304" pitchFamily="18" charset="0"/>
                <a:cs typeface="Times New Roman" panose="02020603050405020304" pitchFamily="18" charset="0"/>
              </a:rPr>
              <a:t>The high luminosity upgrade of the Large Hadron Collider (HL-LHC) at CERN is expected to provide instantaneous luminosities of </a:t>
            </a:r>
            <a:r>
              <a:rPr lang="en-US" sz="1800" dirty="0" smtClean="0">
                <a:solidFill>
                  <a:srgbClr val="404040"/>
                </a:solidFill>
                <a:latin typeface="Times New Roman" panose="02020603050405020304" pitchFamily="18" charset="0"/>
                <a:cs typeface="Times New Roman" panose="02020603050405020304" pitchFamily="18" charset="0"/>
              </a:rPr>
              <a:t>5x10to34/cm2s. This emphasize the need in detectors with very high counting rate. The size </a:t>
            </a:r>
            <a:r>
              <a:rPr lang="en-US" sz="1800" dirty="0">
                <a:solidFill>
                  <a:srgbClr val="404040"/>
                </a:solidFill>
                <a:latin typeface="Times New Roman" panose="02020603050405020304" pitchFamily="18" charset="0"/>
                <a:cs typeface="Times New Roman" panose="02020603050405020304" pitchFamily="18" charset="0"/>
              </a:rPr>
              <a:t>of the </a:t>
            </a:r>
            <a:r>
              <a:rPr lang="en-US" sz="1800" dirty="0" smtClean="0">
                <a:solidFill>
                  <a:srgbClr val="404040"/>
                </a:solidFill>
                <a:latin typeface="Times New Roman" panose="02020603050405020304" pitchFamily="18" charset="0"/>
                <a:cs typeface="Times New Roman" panose="02020603050405020304" pitchFamily="18" charset="0"/>
              </a:rPr>
              <a:t>detector is ~few meters</a:t>
            </a:r>
            <a:r>
              <a:rPr lang="en-US" sz="1800" dirty="0">
                <a:solidFill>
                  <a:srgbClr val="404040"/>
                </a:solidFill>
                <a:latin typeface="Times New Roman" panose="02020603050405020304" pitchFamily="18" charset="0"/>
                <a:cs typeface="Times New Roman" panose="02020603050405020304" pitchFamily="18" charset="0"/>
              </a:rPr>
              <a:t>.</a:t>
            </a:r>
            <a:r>
              <a:rPr lang="en-US" sz="1800" dirty="0" smtClean="0">
                <a:solidFill>
                  <a:srgbClr val="404040"/>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800" dirty="0" smtClean="0">
                <a:solidFill>
                  <a:srgbClr val="404040"/>
                </a:solidFill>
                <a:latin typeface="Times New Roman" panose="02020603050405020304" pitchFamily="18" charset="0"/>
                <a:cs typeface="Times New Roman" panose="02020603050405020304" pitchFamily="18" charset="0"/>
              </a:rPr>
              <a:t>One of the goal is to associate </a:t>
            </a:r>
            <a:r>
              <a:rPr lang="en-US" sz="1800" dirty="0">
                <a:solidFill>
                  <a:srgbClr val="404040"/>
                </a:solidFill>
                <a:latin typeface="Times New Roman" panose="02020603050405020304" pitchFamily="18" charset="0"/>
                <a:cs typeface="Times New Roman" panose="02020603050405020304" pitchFamily="18" charset="0"/>
              </a:rPr>
              <a:t>calorimeter measurements with primary vertex location. </a:t>
            </a:r>
            <a:r>
              <a:rPr lang="en-US" sz="1800" dirty="0" smtClean="0">
                <a:solidFill>
                  <a:srgbClr val="404040"/>
                </a:solidFill>
                <a:latin typeface="Times New Roman" panose="02020603050405020304" pitchFamily="18" charset="0"/>
                <a:cs typeface="Times New Roman" panose="02020603050405020304" pitchFamily="18" charset="0"/>
              </a:rPr>
              <a:t>Needs in time resolution (TR) of ~few </a:t>
            </a:r>
            <a:r>
              <a:rPr lang="en-US" sz="1800" dirty="0">
                <a:solidFill>
                  <a:srgbClr val="404040"/>
                </a:solidFill>
                <a:latin typeface="Times New Roman" panose="02020603050405020304" pitchFamily="18" charset="0"/>
                <a:cs typeface="Times New Roman" panose="02020603050405020304" pitchFamily="18" charset="0"/>
              </a:rPr>
              <a:t>tens </a:t>
            </a:r>
            <a:r>
              <a:rPr lang="en-US" sz="1800" dirty="0" err="1">
                <a:solidFill>
                  <a:srgbClr val="404040"/>
                </a:solidFill>
                <a:latin typeface="Times New Roman" panose="02020603050405020304" pitchFamily="18" charset="0"/>
                <a:cs typeface="Times New Roman" panose="02020603050405020304" pitchFamily="18" charset="0"/>
              </a:rPr>
              <a:t>ps</a:t>
            </a:r>
            <a:r>
              <a:rPr lang="en-US" sz="1800" dirty="0">
                <a:solidFill>
                  <a:srgbClr val="404040"/>
                </a:solidFill>
                <a:latin typeface="Times New Roman" panose="02020603050405020304" pitchFamily="18" charset="0"/>
                <a:cs typeface="Times New Roman" panose="02020603050405020304" pitchFamily="18" charset="0"/>
              </a:rPr>
              <a:t> in association with the </a:t>
            </a:r>
            <a:r>
              <a:rPr lang="en-US" sz="1800" dirty="0" smtClean="0">
                <a:solidFill>
                  <a:srgbClr val="404040"/>
                </a:solidFill>
                <a:latin typeface="Times New Roman" panose="02020603050405020304" pitchFamily="18" charset="0"/>
                <a:cs typeface="Times New Roman" panose="02020603050405020304" pitchFamily="18" charset="0"/>
              </a:rPr>
              <a:t>measured energy </a:t>
            </a:r>
            <a:r>
              <a:rPr lang="en-US" sz="1800" dirty="0">
                <a:solidFill>
                  <a:srgbClr val="404040"/>
                </a:solidFill>
                <a:latin typeface="Times New Roman" panose="02020603050405020304" pitchFamily="18" charset="0"/>
                <a:cs typeface="Times New Roman" panose="02020603050405020304" pitchFamily="18" charset="0"/>
              </a:rPr>
              <a:t>of the </a:t>
            </a:r>
            <a:r>
              <a:rPr lang="en-US" sz="1800" dirty="0" smtClean="0">
                <a:solidFill>
                  <a:srgbClr val="404040"/>
                </a:solidFill>
                <a:latin typeface="Times New Roman" panose="02020603050405020304" pitchFamily="18" charset="0"/>
                <a:cs typeface="Times New Roman" panose="02020603050405020304" pitchFamily="18" charset="0"/>
              </a:rPr>
              <a:t>photon, </a:t>
            </a:r>
            <a:r>
              <a:rPr lang="en-US" sz="1800" dirty="0">
                <a:solidFill>
                  <a:srgbClr val="404040"/>
                </a:solidFill>
                <a:latin typeface="Times New Roman" panose="02020603050405020304" pitchFamily="18" charset="0"/>
                <a:cs typeface="Times New Roman" panose="02020603050405020304" pitchFamily="18" charset="0"/>
              </a:rPr>
              <a:t>t</a:t>
            </a:r>
            <a:r>
              <a:rPr lang="en-US" sz="1800" dirty="0" smtClean="0">
                <a:solidFill>
                  <a:srgbClr val="404040"/>
                </a:solidFill>
                <a:latin typeface="Times New Roman" panose="02020603050405020304" pitchFamily="18" charset="0"/>
                <a:cs typeface="Times New Roman" panose="02020603050405020304" pitchFamily="18" charset="0"/>
              </a:rPr>
              <a:t>he </a:t>
            </a:r>
            <a:r>
              <a:rPr lang="en-US" sz="1800" dirty="0" smtClean="0">
                <a:solidFill>
                  <a:srgbClr val="404040"/>
                </a:solidFill>
                <a:latin typeface="Times New Roman" panose="02020603050405020304" pitchFamily="18" charset="0"/>
                <a:cs typeface="Times New Roman" panose="02020603050405020304" pitchFamily="18" charset="0"/>
              </a:rPr>
              <a:t>goal is to suppress pileup in collisions. 30 </a:t>
            </a:r>
            <a:r>
              <a:rPr lang="en-US" sz="1800" dirty="0" err="1">
                <a:solidFill>
                  <a:srgbClr val="404040"/>
                </a:solidFill>
                <a:latin typeface="Times New Roman" panose="02020603050405020304" pitchFamily="18" charset="0"/>
                <a:cs typeface="Times New Roman" panose="02020603050405020304" pitchFamily="18" charset="0"/>
              </a:rPr>
              <a:t>ps</a:t>
            </a:r>
            <a:r>
              <a:rPr lang="en-US" sz="1800" dirty="0">
                <a:solidFill>
                  <a:srgbClr val="404040"/>
                </a:solidFill>
                <a:latin typeface="Times New Roman" panose="02020603050405020304" pitchFamily="18" charset="0"/>
                <a:cs typeface="Times New Roman" panose="02020603050405020304" pitchFamily="18" charset="0"/>
              </a:rPr>
              <a:t> corresponds to 1cm in z of collision </a:t>
            </a:r>
            <a:r>
              <a:rPr lang="en-US" sz="1800" dirty="0" smtClean="0">
                <a:solidFill>
                  <a:srgbClr val="404040"/>
                </a:solidFill>
                <a:latin typeface="Times New Roman" panose="02020603050405020304" pitchFamily="18" charset="0"/>
                <a:cs typeface="Times New Roman" panose="02020603050405020304" pitchFamily="18" charset="0"/>
              </a:rPr>
              <a:t>vertex and </a:t>
            </a:r>
            <a:r>
              <a:rPr lang="en-US" sz="1800" dirty="0">
                <a:solidFill>
                  <a:srgbClr val="404040"/>
                </a:solidFill>
                <a:latin typeface="Times New Roman" panose="02020603050405020304" pitchFamily="18" charset="0"/>
                <a:cs typeface="Times New Roman" panose="02020603050405020304" pitchFamily="18" charset="0"/>
              </a:rPr>
              <a:t>approximately corresponds to reduction in pileup from 200 → </a:t>
            </a:r>
            <a:r>
              <a:rPr lang="en-US" sz="1800" dirty="0" smtClean="0">
                <a:solidFill>
                  <a:srgbClr val="404040"/>
                </a:solidFill>
                <a:latin typeface="Times New Roman" panose="02020603050405020304" pitchFamily="18" charset="0"/>
                <a:cs typeface="Times New Roman" panose="02020603050405020304" pitchFamily="18" charset="0"/>
              </a:rPr>
              <a:t>20</a:t>
            </a:r>
            <a:r>
              <a:rPr lang="en-US" sz="1800" dirty="0">
                <a:solidFill>
                  <a:srgbClr val="404040"/>
                </a:solidFill>
                <a:latin typeface="Times New Roman" panose="02020603050405020304" pitchFamily="18" charset="0"/>
                <a:cs typeface="Times New Roman" panose="02020603050405020304" pitchFamily="18" charset="0"/>
              </a:rPr>
              <a:t>. Objective is to achieve time of flight (TOF) measurement resolution of ~30ps using EM calorimeter.</a:t>
            </a:r>
          </a:p>
          <a:p>
            <a:pPr marL="285750" indent="-285750">
              <a:buFont typeface="Arial" panose="020B0604020202020204" pitchFamily="34" charset="0"/>
              <a:buChar char="•"/>
            </a:pPr>
            <a:r>
              <a:rPr lang="en-US" sz="1800" dirty="0" smtClean="0">
                <a:solidFill>
                  <a:srgbClr val="404040"/>
                </a:solidFill>
                <a:latin typeface="Times New Roman" panose="02020603050405020304" pitchFamily="18" charset="0"/>
                <a:cs typeface="Times New Roman" panose="02020603050405020304" pitchFamily="18" charset="0"/>
              </a:rPr>
              <a:t>The </a:t>
            </a:r>
            <a:r>
              <a:rPr lang="en-US" sz="1800" dirty="0">
                <a:solidFill>
                  <a:srgbClr val="404040"/>
                </a:solidFill>
                <a:latin typeface="Times New Roman" panose="02020603050405020304" pitchFamily="18" charset="0"/>
                <a:cs typeface="Times New Roman" panose="02020603050405020304" pitchFamily="18" charset="0"/>
              </a:rPr>
              <a:t>association of the time measurement to the energy measurement is crucial, leading to </a:t>
            </a:r>
            <a:r>
              <a:rPr lang="en-US" sz="1800" dirty="0" smtClean="0">
                <a:solidFill>
                  <a:srgbClr val="404040"/>
                </a:solidFill>
                <a:latin typeface="Times New Roman" panose="02020603050405020304" pitchFamily="18" charset="0"/>
                <a:cs typeface="Times New Roman" panose="02020603050405020304" pitchFamily="18" charset="0"/>
              </a:rPr>
              <a:t>a </a:t>
            </a:r>
            <a:r>
              <a:rPr lang="en-US" sz="1800" dirty="0">
                <a:solidFill>
                  <a:srgbClr val="404040"/>
                </a:solidFill>
                <a:latin typeface="Times New Roman" panose="02020603050405020304" pitchFamily="18" charset="0"/>
                <a:cs typeface="Times New Roman" panose="02020603050405020304" pitchFamily="18" charset="0"/>
              </a:rPr>
              <a:t>design that calls for the time and energy measurements to be performed in the same active detector element.</a:t>
            </a:r>
          </a:p>
          <a:p>
            <a:pPr marL="285750" indent="-285750">
              <a:buFont typeface="Arial" panose="020B0604020202020204" pitchFamily="34" charset="0"/>
              <a:buChar char="•"/>
            </a:pPr>
            <a:r>
              <a:rPr lang="en-US" sz="1800" dirty="0" smtClean="0">
                <a:solidFill>
                  <a:srgbClr val="404040"/>
                </a:solidFill>
                <a:latin typeface="Times New Roman" panose="02020603050405020304" pitchFamily="18" charset="0"/>
                <a:cs typeface="Times New Roman" panose="02020603050405020304" pitchFamily="18" charset="0"/>
              </a:rPr>
              <a:t>One of the possible option for </a:t>
            </a:r>
            <a:r>
              <a:rPr lang="en-US" sz="1800" dirty="0" smtClean="0">
                <a:solidFill>
                  <a:srgbClr val="FF0000"/>
                </a:solidFill>
                <a:latin typeface="Times New Roman" panose="02020603050405020304" pitchFamily="18" charset="0"/>
                <a:cs typeface="Times New Roman" panose="02020603050405020304" pitchFamily="18" charset="0"/>
              </a:rPr>
              <a:t>CMS</a:t>
            </a:r>
            <a:r>
              <a:rPr lang="en-US" sz="1800" dirty="0" smtClean="0">
                <a:solidFill>
                  <a:srgbClr val="404040"/>
                </a:solidFill>
                <a:latin typeface="Times New Roman" panose="02020603050405020304" pitchFamily="18" charset="0"/>
                <a:cs typeface="Times New Roman" panose="02020603050405020304" pitchFamily="18" charset="0"/>
              </a:rPr>
              <a:t> calorimetry upgrade is to use single sensitive layer inside of the calorimeter (like SM) with very high TR. The possible single layer could be MCP, </a:t>
            </a:r>
            <a:r>
              <a:rPr lang="en-US" sz="1800" dirty="0" err="1" smtClean="0">
                <a:solidFill>
                  <a:srgbClr val="404040"/>
                </a:solidFill>
                <a:latin typeface="Times New Roman" panose="02020603050405020304" pitchFamily="18" charset="0"/>
                <a:cs typeface="Times New Roman" panose="02020603050405020304" pitchFamily="18" charset="0"/>
              </a:rPr>
              <a:t>SiPMs</a:t>
            </a:r>
            <a:r>
              <a:rPr lang="en-US" sz="1800" dirty="0" smtClean="0">
                <a:solidFill>
                  <a:srgbClr val="404040"/>
                </a:solidFill>
                <a:latin typeface="Times New Roman" panose="02020603050405020304" pitchFamily="18" charset="0"/>
                <a:cs typeface="Times New Roman" panose="02020603050405020304" pitchFamily="18" charset="0"/>
              </a:rPr>
              <a:t> or Si. We focus our timing measurements on these possible options. Working together with </a:t>
            </a:r>
            <a:r>
              <a:rPr lang="en-US" sz="1800" dirty="0" smtClean="0">
                <a:solidFill>
                  <a:srgbClr val="FF0000"/>
                </a:solidFill>
                <a:latin typeface="Times New Roman" panose="02020603050405020304" pitchFamily="18" charset="0"/>
                <a:cs typeface="Times New Roman" panose="02020603050405020304" pitchFamily="18" charset="0"/>
              </a:rPr>
              <a:t>Caltech and ANL</a:t>
            </a:r>
            <a:r>
              <a:rPr lang="en-US" sz="1800" dirty="0">
                <a:latin typeface="Times New Roman" panose="02020603050405020304" pitchFamily="18" charset="0"/>
                <a:cs typeface="Times New Roman" panose="02020603050405020304" pitchFamily="18" charset="0"/>
              </a:rPr>
              <a:t> </a:t>
            </a:r>
            <a:r>
              <a:rPr lang="en-US" sz="1800" dirty="0" smtClean="0">
                <a:solidFill>
                  <a:srgbClr val="FF0000"/>
                </a:solidFill>
                <a:latin typeface="Times New Roman" panose="02020603050405020304" pitchFamily="18" charset="0"/>
                <a:cs typeface="Times New Roman" panose="02020603050405020304" pitchFamily="18" charset="0"/>
              </a:rPr>
              <a:t>on it.</a:t>
            </a:r>
          </a:p>
          <a:p>
            <a:pPr marL="285750" indent="-285750">
              <a:buFont typeface="Arial" panose="020B0604020202020204" pitchFamily="34" charset="0"/>
              <a:buChar char="•"/>
            </a:pPr>
            <a:r>
              <a:rPr lang="en-US" sz="1800" dirty="0" smtClean="0">
                <a:solidFill>
                  <a:srgbClr val="404040"/>
                </a:solidFill>
                <a:latin typeface="Times New Roman" panose="02020603050405020304" pitchFamily="18" charset="0"/>
                <a:cs typeface="Times New Roman" panose="02020603050405020304" pitchFamily="18" charset="0"/>
              </a:rPr>
              <a:t>Possible medical applications include PET-TOF, brain scanners, </a:t>
            </a:r>
            <a:r>
              <a:rPr lang="en-US" sz="1800" dirty="0" err="1" smtClean="0">
                <a:solidFill>
                  <a:srgbClr val="404040"/>
                </a:solidFill>
                <a:latin typeface="Times New Roman" panose="02020603050405020304" pitchFamily="18" charset="0"/>
                <a:cs typeface="Times New Roman" panose="02020603050405020304" pitchFamily="18" charset="0"/>
              </a:rPr>
              <a:t>pcT.</a:t>
            </a:r>
            <a:r>
              <a:rPr lang="en-US" sz="1800" dirty="0" smtClean="0">
                <a:solidFill>
                  <a:srgbClr val="404040"/>
                </a:solidFill>
                <a:latin typeface="Times New Roman" panose="02020603050405020304" pitchFamily="18" charset="0"/>
                <a:cs typeface="Times New Roman" panose="02020603050405020304" pitchFamily="18" charset="0"/>
              </a:rPr>
              <a:t> We working on it.</a:t>
            </a:r>
          </a:p>
          <a:p>
            <a:pPr marL="285750" indent="-285750">
              <a:buFont typeface="Arial" panose="020B0604020202020204" pitchFamily="34" charset="0"/>
              <a:buChar char="•"/>
            </a:pPr>
            <a:r>
              <a:rPr lang="en-US" sz="1800" dirty="0" smtClean="0">
                <a:solidFill>
                  <a:srgbClr val="404040"/>
                </a:solidFill>
                <a:latin typeface="Times New Roman" panose="02020603050405020304" pitchFamily="18" charset="0"/>
                <a:cs typeface="Times New Roman" panose="02020603050405020304" pitchFamily="18" charset="0"/>
              </a:rPr>
              <a:t>Improvement of tools for time measurements and analysis (like DRS4, PSEC, fast </a:t>
            </a:r>
            <a:r>
              <a:rPr lang="en-US" sz="1800" dirty="0" err="1" smtClean="0">
                <a:solidFill>
                  <a:srgbClr val="404040"/>
                </a:solidFill>
                <a:latin typeface="Times New Roman" panose="02020603050405020304" pitchFamily="18" charset="0"/>
                <a:cs typeface="Times New Roman" panose="02020603050405020304" pitchFamily="18" charset="0"/>
              </a:rPr>
              <a:t>scops</a:t>
            </a:r>
            <a:r>
              <a:rPr lang="en-US" sz="1800" dirty="0" smtClean="0">
                <a:solidFill>
                  <a:srgbClr val="404040"/>
                </a:solidFill>
                <a:latin typeface="Times New Roman" panose="02020603050405020304" pitchFamily="18" charset="0"/>
                <a:cs typeface="Times New Roman" panose="02020603050405020304" pitchFamily="18" charset="0"/>
              </a:rPr>
              <a:t>) continues.</a:t>
            </a:r>
          </a:p>
        </p:txBody>
      </p:sp>
    </p:spTree>
    <p:extLst>
      <p:ext uri="{BB962C8B-B14F-4D97-AF65-F5344CB8AC3E}">
        <p14:creationId xmlns:p14="http://schemas.microsoft.com/office/powerpoint/2010/main" val="13043617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 y="6619875"/>
            <a:ext cx="6300439" cy="228600"/>
          </a:xfrm>
        </p:spPr>
        <p:txBody>
          <a:bodyPr/>
          <a:lstStyle/>
          <a:p>
            <a:pPr lvl="0"/>
            <a:endParaRPr lang="en-US" sz="900" b="1" dirty="0">
              <a:solidFill>
                <a:srgbClr val="004C97"/>
              </a:solidFill>
              <a:latin typeface="Helvetica" charset="0"/>
            </a:endParaRPr>
          </a:p>
          <a:p>
            <a:pPr>
              <a:defRPr/>
            </a:pPr>
            <a:endParaRPr lang="en-US" dirty="0">
              <a:solidFill>
                <a:srgbClr val="000000"/>
              </a:solidFill>
            </a:endParaRPr>
          </a:p>
        </p:txBody>
      </p:sp>
      <p:sp>
        <p:nvSpPr>
          <p:cNvPr id="3" name="Rectangle 2"/>
          <p:cNvSpPr/>
          <p:nvPr/>
        </p:nvSpPr>
        <p:spPr>
          <a:xfrm>
            <a:off x="-1" y="-15256"/>
            <a:ext cx="9144000" cy="6801862"/>
          </a:xfrm>
          <a:prstGeom prst="rect">
            <a:avLst/>
          </a:prstGeom>
        </p:spPr>
        <p:txBody>
          <a:bodyPr wrap="square">
            <a:spAutoFit/>
          </a:bodyPr>
          <a:lstStyle/>
          <a:p>
            <a:pPr algn="ctr" defTabSz="914400"/>
            <a:r>
              <a:rPr lang="en-US" sz="4000" dirty="0" smtClean="0">
                <a:solidFill>
                  <a:schemeClr val="accent5">
                    <a:lumMod val="75000"/>
                  </a:schemeClr>
                </a:solidFill>
                <a:latin typeface="Times New Roman" panose="02020603050405020304" pitchFamily="18" charset="0"/>
                <a:ea typeface="ＭＳ Ｐゴシック" charset="-128"/>
                <a:cs typeface="Times New Roman" panose="02020603050405020304" pitchFamily="18" charset="0"/>
              </a:rPr>
              <a:t>Photodetector’s timing parameters</a:t>
            </a:r>
          </a:p>
          <a:p>
            <a:pPr marL="342900" indent="-342900" defTabSz="914400">
              <a:buFont typeface="Arial" panose="020B0604020202020204" pitchFamily="34" charset="0"/>
              <a:buChar char="•"/>
            </a:pPr>
            <a:endParaRPr lang="en-US" sz="2000" dirty="0" smtClean="0">
              <a:solidFill>
                <a:srgbClr val="000000"/>
              </a:solidFill>
              <a:latin typeface="Times New Roman" pitchFamily="18" charset="0"/>
              <a:ea typeface="ＭＳ Ｐゴシック" charset="-128"/>
              <a:cs typeface="Times New Roman" pitchFamily="18" charset="0"/>
            </a:endParaRPr>
          </a:p>
          <a:p>
            <a:pPr defTabSz="914400"/>
            <a:endParaRPr lang="en-US" sz="2000" dirty="0" smtClean="0">
              <a:solidFill>
                <a:srgbClr val="000000"/>
              </a:solidFill>
              <a:latin typeface="Times New Roman" pitchFamily="18" charset="0"/>
              <a:ea typeface="ＭＳ Ｐゴシック" charset="-128"/>
              <a:cs typeface="Times New Roman" pitchFamily="18" charset="0"/>
            </a:endParaRPr>
          </a:p>
          <a:p>
            <a:pPr defTabSz="914400"/>
            <a:r>
              <a:rPr lang="en-US" sz="2000" dirty="0" smtClean="0">
                <a:solidFill>
                  <a:srgbClr val="000000"/>
                </a:solidFill>
                <a:latin typeface="Times New Roman" pitchFamily="18" charset="0"/>
                <a:ea typeface="ＭＳ Ｐゴシック" charset="-128"/>
                <a:cs typeface="Times New Roman" pitchFamily="18" charset="0"/>
              </a:rPr>
              <a:t>Photodetectors </a:t>
            </a:r>
            <a:r>
              <a:rPr lang="en-US" sz="2000" dirty="0">
                <a:solidFill>
                  <a:srgbClr val="000000"/>
                </a:solidFill>
                <a:latin typeface="Times New Roman" pitchFamily="18" charset="0"/>
                <a:ea typeface="ＭＳ Ｐゴシック" charset="-128"/>
                <a:cs typeface="Times New Roman" pitchFamily="18" charset="0"/>
              </a:rPr>
              <a:t>timing properties almost totally could be characterized by three parameters: </a:t>
            </a:r>
          </a:p>
          <a:p>
            <a:pPr marL="342900" indent="-342900" defTabSz="914400">
              <a:buFont typeface="Arial" panose="020B0604020202020204" pitchFamily="34" charset="0"/>
              <a:buChar char="•"/>
            </a:pPr>
            <a:r>
              <a:rPr lang="en-US" sz="2000" dirty="0" smtClean="0">
                <a:solidFill>
                  <a:srgbClr val="404040"/>
                </a:solidFill>
                <a:latin typeface="Times New Roman" pitchFamily="18" charset="0"/>
                <a:ea typeface="ＭＳ Ｐゴシック" charset="-128"/>
                <a:cs typeface="Times New Roman" pitchFamily="18" charset="0"/>
              </a:rPr>
              <a:t>Single </a:t>
            </a:r>
            <a:r>
              <a:rPr lang="en-US" sz="2000" dirty="0">
                <a:solidFill>
                  <a:srgbClr val="404040"/>
                </a:solidFill>
                <a:latin typeface="Times New Roman" pitchFamily="18" charset="0"/>
                <a:ea typeface="ＭＳ Ｐゴシック" charset="-128"/>
                <a:cs typeface="Times New Roman" pitchFamily="18" charset="0"/>
              </a:rPr>
              <a:t>Photoelectron (SP) output pulse shape (we name it “SP response function</a:t>
            </a:r>
            <a:r>
              <a:rPr lang="en-US" sz="2000" dirty="0" smtClean="0">
                <a:solidFill>
                  <a:srgbClr val="404040"/>
                </a:solidFill>
                <a:latin typeface="Times New Roman" pitchFamily="18" charset="0"/>
                <a:ea typeface="ＭＳ Ｐゴシック" charset="-128"/>
                <a:cs typeface="Times New Roman" pitchFamily="18" charset="0"/>
              </a:rPr>
              <a:t>”, should be as short as possible, (~1 ns for MCP-PMT).    </a:t>
            </a:r>
          </a:p>
          <a:p>
            <a:pPr marL="342900" indent="-342900" defTabSz="914400">
              <a:buFont typeface="Arial" panose="020B0604020202020204" pitchFamily="34" charset="0"/>
              <a:buChar char="•"/>
            </a:pPr>
            <a:r>
              <a:rPr lang="en-US" sz="2000" dirty="0" smtClean="0">
                <a:solidFill>
                  <a:srgbClr val="404040"/>
                </a:solidFill>
                <a:latin typeface="Times New Roman" pitchFamily="18" charset="0"/>
                <a:ea typeface="ＭＳ Ｐゴシック" charset="-128"/>
                <a:cs typeface="Times New Roman" pitchFamily="18" charset="0"/>
              </a:rPr>
              <a:t>SP </a:t>
            </a:r>
            <a:r>
              <a:rPr lang="en-US" sz="2000" dirty="0">
                <a:solidFill>
                  <a:srgbClr val="404040"/>
                </a:solidFill>
                <a:latin typeface="Times New Roman" pitchFamily="18" charset="0"/>
                <a:ea typeface="ＭＳ Ｐゴシック" charset="-128"/>
                <a:cs typeface="Times New Roman" pitchFamily="18" charset="0"/>
              </a:rPr>
              <a:t>time resolution (SPTR</a:t>
            </a:r>
            <a:r>
              <a:rPr lang="en-US" sz="2000" dirty="0" smtClean="0">
                <a:solidFill>
                  <a:srgbClr val="404040"/>
                </a:solidFill>
                <a:latin typeface="Times New Roman" pitchFamily="18" charset="0"/>
                <a:ea typeface="ＭＳ Ｐゴシック" charset="-128"/>
                <a:cs typeface="Times New Roman" pitchFamily="18" charset="0"/>
              </a:rPr>
              <a:t>), (~30 </a:t>
            </a:r>
            <a:r>
              <a:rPr lang="en-US" sz="2000" dirty="0" err="1" smtClean="0">
                <a:solidFill>
                  <a:srgbClr val="404040"/>
                </a:solidFill>
                <a:latin typeface="Times New Roman" pitchFamily="18" charset="0"/>
                <a:ea typeface="ＭＳ Ｐゴシック" charset="-128"/>
                <a:cs typeface="Times New Roman" pitchFamily="18" charset="0"/>
              </a:rPr>
              <a:t>ps</a:t>
            </a:r>
            <a:r>
              <a:rPr lang="en-US" sz="2000" dirty="0" smtClean="0">
                <a:solidFill>
                  <a:srgbClr val="404040"/>
                </a:solidFill>
                <a:latin typeface="Times New Roman" pitchFamily="18" charset="0"/>
                <a:ea typeface="ＭＳ Ｐゴシック" charset="-128"/>
                <a:cs typeface="Times New Roman" pitchFamily="18" charset="0"/>
              </a:rPr>
              <a:t>, sigma, MCP-PMT) </a:t>
            </a:r>
          </a:p>
          <a:p>
            <a:pPr marL="342900" indent="-342900" defTabSz="914400">
              <a:buFont typeface="Arial" panose="020B0604020202020204" pitchFamily="34" charset="0"/>
              <a:buChar char="•"/>
            </a:pPr>
            <a:r>
              <a:rPr lang="en-US" sz="2000" dirty="0" smtClean="0">
                <a:solidFill>
                  <a:srgbClr val="404040"/>
                </a:solidFill>
                <a:latin typeface="Times New Roman" pitchFamily="18" charset="0"/>
                <a:ea typeface="ＭＳ Ｐゴシック" charset="-128"/>
                <a:cs typeface="Times New Roman" pitchFamily="18" charset="0"/>
              </a:rPr>
              <a:t>“Electronics time resolution and noise (~2.5 </a:t>
            </a:r>
            <a:r>
              <a:rPr lang="en-US" sz="2000" dirty="0" err="1" smtClean="0">
                <a:solidFill>
                  <a:srgbClr val="404040"/>
                </a:solidFill>
                <a:latin typeface="Times New Roman" pitchFamily="18" charset="0"/>
                <a:ea typeface="ＭＳ Ｐゴシック" charset="-128"/>
                <a:cs typeface="Times New Roman" pitchFamily="18" charset="0"/>
              </a:rPr>
              <a:t>ps</a:t>
            </a:r>
            <a:r>
              <a:rPr lang="en-US" sz="2000" dirty="0" smtClean="0">
                <a:solidFill>
                  <a:srgbClr val="404040"/>
                </a:solidFill>
                <a:latin typeface="Times New Roman" pitchFamily="18" charset="0"/>
                <a:ea typeface="ＭＳ Ｐゴシック" charset="-128"/>
                <a:cs typeface="Times New Roman" pitchFamily="18" charset="0"/>
              </a:rPr>
              <a:t> obtained, </a:t>
            </a:r>
            <a:r>
              <a:rPr lang="en-US" sz="2000" dirty="0">
                <a:solidFill>
                  <a:srgbClr val="404040"/>
                </a:solidFill>
                <a:latin typeface="Times New Roman" pitchFamily="18" charset="0"/>
                <a:ea typeface="ＭＳ Ｐゴシック" charset="-128"/>
                <a:cs typeface="Times New Roman" pitchFamily="18" charset="0"/>
              </a:rPr>
              <a:t>~</a:t>
            </a:r>
            <a:r>
              <a:rPr lang="en-US" sz="2000" dirty="0" smtClean="0">
                <a:solidFill>
                  <a:srgbClr val="404040"/>
                </a:solidFill>
                <a:latin typeface="Times New Roman" pitchFamily="18" charset="0"/>
                <a:ea typeface="ＭＳ Ｐゴシック" charset="-128"/>
                <a:cs typeface="Times New Roman" pitchFamily="18" charset="0"/>
              </a:rPr>
              <a:t>0.3 mV/50 Ohm)”. “Electronic” time resolution is the time jitter for two signals applied as “start” and “stop” (from the same source) to electronics, measuring the time jitter of the time interval between them. The “electronic” time resolution is the one of the main parameters of such a systems and should be much smaller that time jitter of used detectors. We achieved </a:t>
            </a:r>
            <a:r>
              <a:rPr lang="en-US" sz="2000" dirty="0">
                <a:solidFill>
                  <a:srgbClr val="404040"/>
                </a:solidFill>
                <a:latin typeface="Times New Roman" pitchFamily="18" charset="0"/>
                <a:ea typeface="ＭＳ Ｐゴシック" charset="-128"/>
                <a:cs typeface="Times New Roman" pitchFamily="18" charset="0"/>
              </a:rPr>
              <a:t>~</a:t>
            </a:r>
            <a:r>
              <a:rPr lang="en-US" sz="2000" dirty="0" smtClean="0">
                <a:solidFill>
                  <a:srgbClr val="404040"/>
                </a:solidFill>
                <a:latin typeface="Times New Roman" pitchFamily="18" charset="0"/>
                <a:ea typeface="ＭＳ Ｐゴシック" charset="-128"/>
                <a:cs typeface="Times New Roman" pitchFamily="18" charset="0"/>
              </a:rPr>
              <a:t>2.5 </a:t>
            </a:r>
            <a:r>
              <a:rPr lang="en-US" sz="2000" dirty="0" err="1" smtClean="0">
                <a:solidFill>
                  <a:srgbClr val="404040"/>
                </a:solidFill>
                <a:latin typeface="Times New Roman" pitchFamily="18" charset="0"/>
                <a:ea typeface="ＭＳ Ｐゴシック" charset="-128"/>
                <a:cs typeface="Times New Roman" pitchFamily="18" charset="0"/>
              </a:rPr>
              <a:t>ps</a:t>
            </a:r>
            <a:r>
              <a:rPr lang="en-US" sz="2000" dirty="0" smtClean="0">
                <a:solidFill>
                  <a:srgbClr val="404040"/>
                </a:solidFill>
                <a:latin typeface="Times New Roman" pitchFamily="18" charset="0"/>
                <a:ea typeface="ＭＳ Ｐゴシック" charset="-128"/>
                <a:cs typeface="Times New Roman" pitchFamily="18" charset="0"/>
              </a:rPr>
              <a:t> “electronic” time resolution for our timing systems. New method to calibrate readout proposed and tested.                                                                                  We </a:t>
            </a:r>
            <a:r>
              <a:rPr lang="en-US" sz="2000" dirty="0">
                <a:solidFill>
                  <a:srgbClr val="404040"/>
                </a:solidFill>
                <a:latin typeface="Times New Roman" pitchFamily="18" charset="0"/>
                <a:ea typeface="ＭＳ Ｐゴシック" charset="-128"/>
                <a:cs typeface="Times New Roman" pitchFamily="18" charset="0"/>
              </a:rPr>
              <a:t>use </a:t>
            </a:r>
            <a:r>
              <a:rPr lang="en-US" sz="2000" dirty="0" err="1">
                <a:solidFill>
                  <a:srgbClr val="404040"/>
                </a:solidFill>
                <a:latin typeface="Times New Roman" pitchFamily="18" charset="0"/>
                <a:ea typeface="ＭＳ Ｐゴシック" charset="-128"/>
                <a:cs typeface="Times New Roman" pitchFamily="18" charset="0"/>
              </a:rPr>
              <a:t>Pilas</a:t>
            </a:r>
            <a:r>
              <a:rPr lang="en-US" sz="2000" dirty="0">
                <a:solidFill>
                  <a:srgbClr val="404040"/>
                </a:solidFill>
                <a:latin typeface="Times New Roman" pitchFamily="18" charset="0"/>
                <a:ea typeface="ＭＳ Ｐゴシック" charset="-128"/>
                <a:cs typeface="Times New Roman" pitchFamily="18" charset="0"/>
              </a:rPr>
              <a:t> laser as light source (17 </a:t>
            </a:r>
            <a:r>
              <a:rPr lang="en-US" sz="2000" dirty="0" err="1">
                <a:solidFill>
                  <a:srgbClr val="404040"/>
                </a:solidFill>
                <a:latin typeface="Times New Roman" pitchFamily="18" charset="0"/>
                <a:ea typeface="ＭＳ Ｐゴシック" charset="-128"/>
                <a:cs typeface="Times New Roman" pitchFamily="18" charset="0"/>
              </a:rPr>
              <a:t>ps</a:t>
            </a:r>
            <a:r>
              <a:rPr lang="en-US" sz="2000" dirty="0">
                <a:solidFill>
                  <a:srgbClr val="404040"/>
                </a:solidFill>
                <a:latin typeface="Times New Roman" pitchFamily="18" charset="0"/>
                <a:ea typeface="ＭＳ Ｐゴシック" charset="-128"/>
                <a:cs typeface="Times New Roman" pitchFamily="18" charset="0"/>
              </a:rPr>
              <a:t>, sigma light pulse) with 405 nm (blue) and 635 nm (red) light in our photodetectors  bench </a:t>
            </a:r>
            <a:r>
              <a:rPr lang="en-US" sz="2000" dirty="0" smtClean="0">
                <a:solidFill>
                  <a:srgbClr val="404040"/>
                </a:solidFill>
                <a:latin typeface="Times New Roman" pitchFamily="18" charset="0"/>
                <a:ea typeface="ＭＳ Ｐゴシック" charset="-128"/>
                <a:cs typeface="Times New Roman" pitchFamily="18" charset="0"/>
              </a:rPr>
              <a:t>test. </a:t>
            </a:r>
            <a:r>
              <a:rPr lang="en-US" sz="2000" dirty="0" err="1" smtClean="0">
                <a:solidFill>
                  <a:srgbClr val="404040"/>
                </a:solidFill>
                <a:latin typeface="Times New Roman" pitchFamily="18" charset="0"/>
                <a:ea typeface="ＭＳ Ｐゴシック" charset="-128"/>
                <a:cs typeface="Times New Roman" pitchFamily="18" charset="0"/>
              </a:rPr>
              <a:t>Fermilab</a:t>
            </a:r>
            <a:r>
              <a:rPr lang="en-US" sz="2000" dirty="0" smtClean="0">
                <a:solidFill>
                  <a:srgbClr val="404040"/>
                </a:solidFill>
                <a:latin typeface="Times New Roman" pitchFamily="18" charset="0"/>
                <a:ea typeface="ＭＳ Ｐゴシック" charset="-128"/>
                <a:cs typeface="Times New Roman" pitchFamily="18" charset="0"/>
              </a:rPr>
              <a:t> </a:t>
            </a:r>
            <a:r>
              <a:rPr lang="en-US" sz="2000" dirty="0">
                <a:solidFill>
                  <a:srgbClr val="404040"/>
                </a:solidFill>
                <a:latin typeface="Times New Roman" pitchFamily="18" charset="0"/>
                <a:ea typeface="ＭＳ Ｐゴシック" charset="-128"/>
                <a:cs typeface="Times New Roman" pitchFamily="18" charset="0"/>
              </a:rPr>
              <a:t>test beam Facility (FTBF) used for the detectors test.</a:t>
            </a:r>
          </a:p>
          <a:p>
            <a:pPr defTabSz="914400"/>
            <a:endParaRPr lang="en-US" sz="2800" dirty="0" smtClean="0">
              <a:latin typeface="Times New Roman" pitchFamily="18" charset="0"/>
              <a:ea typeface="ＭＳ Ｐゴシック" charset="-128"/>
              <a:cs typeface="Times New Roman" pitchFamily="18" charset="0"/>
            </a:endParaRPr>
          </a:p>
          <a:p>
            <a:pPr defTabSz="914400"/>
            <a:endParaRPr lang="en-US" sz="2800" dirty="0">
              <a:solidFill>
                <a:srgbClr val="000000"/>
              </a:solidFill>
              <a:latin typeface="Times New Roman" pitchFamily="18" charset="0"/>
              <a:ea typeface="ＭＳ Ｐゴシック" charset="-128"/>
              <a:cs typeface="Times New Roman" pitchFamily="18" charset="0"/>
            </a:endParaRPr>
          </a:p>
        </p:txBody>
      </p:sp>
      <p:sp>
        <p:nvSpPr>
          <p:cNvPr id="4" name="Footer Placeholder 4"/>
          <p:cNvSpPr txBox="1">
            <a:spLocks/>
          </p:cNvSpPr>
          <p:nvPr/>
        </p:nvSpPr>
        <p:spPr bwMode="auto">
          <a:xfrm flipH="1">
            <a:off x="790575" y="6030687"/>
            <a:ext cx="136175" cy="241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2pPr>
            <a:lvl3pPr marL="11430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3pPr>
            <a:lvl4pPr marL="16002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4pPr>
            <a:lvl5pPr marL="2057400" indent="-228600" algn="l" defTabSz="457200" rtl="0" eaLnBrk="0" fontAlgn="base" hangingPunct="0">
              <a:spcBef>
                <a:spcPct val="0"/>
              </a:spcBef>
              <a:spcAft>
                <a:spcPct val="0"/>
              </a:spcAft>
              <a:defRPr sz="2400" kern="1200">
                <a:solidFill>
                  <a:schemeClr val="tx1"/>
                </a:solidFill>
                <a:latin typeface="Calibri"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Calibri" charset="0"/>
                <a:ea typeface="ＭＳ Ｐゴシック" charset="0"/>
                <a:cs typeface="ＭＳ Ｐゴシック" charset="0"/>
              </a:defRPr>
            </a:lvl9pPr>
          </a:lstStyle>
          <a:p>
            <a:pPr eaLnBrk="1" hangingPunct="1"/>
            <a:endParaRPr lang="en-US" sz="900" b="1" dirty="0">
              <a:solidFill>
                <a:srgbClr val="004C97"/>
              </a:solidFill>
              <a:latin typeface="Helvetica" charset="0"/>
            </a:endParaRPr>
          </a:p>
        </p:txBody>
      </p:sp>
      <p:sp>
        <p:nvSpPr>
          <p:cNvPr id="5" name="Footer Placeholder 4"/>
          <p:cNvSpPr txBox="1">
            <a:spLocks/>
          </p:cNvSpPr>
          <p:nvPr/>
        </p:nvSpPr>
        <p:spPr>
          <a:xfrm>
            <a:off x="95249" y="6689242"/>
            <a:ext cx="5373688" cy="138734"/>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4C97"/>
                </a:solidFill>
                <a:effectLst/>
                <a:uLnTx/>
                <a:uFillTx/>
                <a:latin typeface="Helvetica"/>
                <a:ea typeface="ＭＳ Ｐゴシック" charset="0"/>
              </a:rPr>
              <a:t>4                    Anatoly Ronzhin, </a:t>
            </a:r>
            <a:r>
              <a:rPr kumimoji="0" lang="en-US" sz="900" b="0" i="0" u="none" strike="noStrike" kern="1200" cap="none" spc="0" normalizeH="0" baseline="0" noProof="0" dirty="0" err="1" smtClean="0">
                <a:ln>
                  <a:noFill/>
                </a:ln>
                <a:solidFill>
                  <a:srgbClr val="004C97"/>
                </a:solidFill>
                <a:effectLst/>
                <a:uLnTx/>
                <a:uFillTx/>
                <a:latin typeface="Helvetica"/>
                <a:ea typeface="ＭＳ Ｐゴシック" charset="0"/>
              </a:rPr>
              <a:t>Fermilab</a:t>
            </a:r>
            <a:r>
              <a:rPr kumimoji="0" lang="en-US" sz="900" b="0" i="0" u="none" strike="noStrike" kern="1200" cap="none" spc="0" normalizeH="0" baseline="0" noProof="0" dirty="0" smtClean="0">
                <a:ln>
                  <a:noFill/>
                </a:ln>
                <a:solidFill>
                  <a:srgbClr val="004C97"/>
                </a:solidFill>
                <a:effectLst/>
                <a:uLnTx/>
                <a:uFillTx/>
                <a:latin typeface="Helvetica"/>
                <a:ea typeface="ＭＳ Ｐゴシック" charset="0"/>
              </a:rPr>
              <a:t>, Picosecond timing, Arlington, Oct. 5-7, 2015</a:t>
            </a:r>
            <a:endParaRPr kumimoji="0" lang="en-US" sz="9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3203677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427" y="6694925"/>
            <a:ext cx="9407949" cy="154133"/>
          </a:xfrm>
        </p:spPr>
        <p:txBody>
          <a:bodyPr/>
          <a:lstStyle/>
          <a:p>
            <a:pPr>
              <a:defRPr/>
            </a:pPr>
            <a:endParaRPr lang="en-US" dirty="0">
              <a:solidFill>
                <a:srgbClr val="000000"/>
              </a:solidFill>
            </a:endParaRP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0" y="895739"/>
            <a:ext cx="9060024" cy="3875180"/>
          </a:xfrm>
          <a:prstGeom prst="rect">
            <a:avLst/>
          </a:prstGeom>
          <a:noFill/>
          <a:ln>
            <a:noFill/>
          </a:ln>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0" y="4770919"/>
            <a:ext cx="9060024" cy="1274673"/>
          </a:xfrm>
          <a:prstGeom prst="rect">
            <a:avLst/>
          </a:prstGeom>
          <a:noFill/>
          <a:ln>
            <a:noFill/>
          </a:ln>
        </p:spPr>
      </p:pic>
      <p:sp>
        <p:nvSpPr>
          <p:cNvPr id="5" name="Rectangle 4"/>
          <p:cNvSpPr/>
          <p:nvPr/>
        </p:nvSpPr>
        <p:spPr>
          <a:xfrm>
            <a:off x="1" y="112067"/>
            <a:ext cx="9060024" cy="769441"/>
          </a:xfrm>
          <a:prstGeom prst="rect">
            <a:avLst/>
          </a:prstGeom>
        </p:spPr>
        <p:txBody>
          <a:bodyPr wrap="square">
            <a:spAutoFit/>
          </a:bodyPr>
          <a:lstStyle/>
          <a:p>
            <a:pPr algn="ctr"/>
            <a:r>
              <a:rPr lang="en-US" sz="4400" dirty="0" smtClean="0">
                <a:solidFill>
                  <a:srgbClr val="00B5E2">
                    <a:lumMod val="75000"/>
                  </a:srgbClr>
                </a:solidFill>
                <a:latin typeface="Times New Roman" panose="02020603050405020304" pitchFamily="18" charset="0"/>
                <a:ea typeface="ＭＳ Ｐゴシック" charset="-128"/>
                <a:cs typeface="Times New Roman" panose="02020603050405020304" pitchFamily="18" charset="0"/>
              </a:rPr>
              <a:t>Fast phot</a:t>
            </a:r>
            <a:r>
              <a:rPr lang="en-US" sz="4400" dirty="0" smtClean="0">
                <a:solidFill>
                  <a:srgbClr val="0070C0"/>
                </a:solidFill>
                <a:latin typeface="Times New Roman" panose="02020603050405020304" pitchFamily="18" charset="0"/>
                <a:ea typeface="ＭＳ Ｐゴシック" charset="-128"/>
                <a:cs typeface="Times New Roman" panose="02020603050405020304" pitchFamily="18" charset="0"/>
              </a:rPr>
              <a:t>o</a:t>
            </a:r>
            <a:r>
              <a:rPr lang="en-US" sz="4400" dirty="0" smtClean="0">
                <a:solidFill>
                  <a:srgbClr val="00B5E2">
                    <a:lumMod val="75000"/>
                  </a:srgbClr>
                </a:solidFill>
                <a:latin typeface="Times New Roman" panose="02020603050405020304" pitchFamily="18" charset="0"/>
                <a:ea typeface="ＭＳ Ｐゴシック" charset="-128"/>
                <a:cs typeface="Times New Roman" panose="02020603050405020304" pitchFamily="18" charset="0"/>
              </a:rPr>
              <a:t>tubes: PMTs, MCP-PMTs</a:t>
            </a:r>
            <a:endParaRPr lang="en-US" sz="4400" dirty="0">
              <a:solidFill>
                <a:srgbClr val="004C97"/>
              </a:solidFill>
            </a:endParaRPr>
          </a:p>
        </p:txBody>
      </p:sp>
      <p:sp>
        <p:nvSpPr>
          <p:cNvPr id="6" name="Footer Placeholder 4"/>
          <p:cNvSpPr txBox="1">
            <a:spLocks/>
          </p:cNvSpPr>
          <p:nvPr/>
        </p:nvSpPr>
        <p:spPr>
          <a:xfrm>
            <a:off x="292232" y="6732627"/>
            <a:ext cx="5373688" cy="138734"/>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a:defRPr/>
            </a:pPr>
            <a:r>
              <a:rPr lang="en-US" dirty="0"/>
              <a:t>5</a:t>
            </a:r>
            <a:r>
              <a:rPr lang="en-US" dirty="0" smtClean="0"/>
              <a:t>                    Anatoly Ronzhin, </a:t>
            </a:r>
            <a:r>
              <a:rPr lang="en-US" dirty="0" err="1" smtClean="0"/>
              <a:t>Fermilab</a:t>
            </a:r>
            <a:r>
              <a:rPr lang="en-US" dirty="0" smtClean="0"/>
              <a:t>, </a:t>
            </a:r>
            <a:r>
              <a:rPr lang="en-US" dirty="0" err="1" smtClean="0"/>
              <a:t>PhotoDet</a:t>
            </a:r>
            <a:r>
              <a:rPr lang="en-US" dirty="0" smtClean="0"/>
              <a:t> for PET, December 2015</a:t>
            </a:r>
            <a:endParaRPr lang="en-US" b="1" dirty="0"/>
          </a:p>
        </p:txBody>
      </p:sp>
    </p:spTree>
    <p:extLst>
      <p:ext uri="{BB962C8B-B14F-4D97-AF65-F5344CB8AC3E}">
        <p14:creationId xmlns:p14="http://schemas.microsoft.com/office/powerpoint/2010/main" val="20591770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
            <a:ext cx="9372600" cy="485771"/>
          </a:xfrm>
        </p:spPr>
        <p:txBody>
          <a:bodyPr/>
          <a:lstStyle/>
          <a:p>
            <a:r>
              <a:rPr lang="en-US" sz="2800" dirty="0">
                <a:solidFill>
                  <a:srgbClr val="0070C0"/>
                </a:solidFill>
                <a:latin typeface="Times New Roman" pitchFamily="18" charset="0"/>
                <a:cs typeface="Times New Roman" pitchFamily="18" charset="0"/>
              </a:rPr>
              <a:t>DRS4, (Domino Ring Sampler), </a:t>
            </a:r>
            <a:r>
              <a:rPr lang="en-US" sz="2800" dirty="0" smtClean="0">
                <a:solidFill>
                  <a:srgbClr val="0070C0"/>
                </a:solidFill>
                <a:latin typeface="Times New Roman" pitchFamily="18" charset="0"/>
                <a:cs typeface="Times New Roman" pitchFamily="18" charset="0"/>
              </a:rPr>
              <a:t>introduced </a:t>
            </a:r>
            <a:r>
              <a:rPr lang="en-US" sz="2800" dirty="0">
                <a:solidFill>
                  <a:srgbClr val="0070C0"/>
                </a:solidFill>
                <a:latin typeface="Times New Roman" pitchFamily="18" charset="0"/>
                <a:cs typeface="Times New Roman" pitchFamily="18" charset="0"/>
              </a:rPr>
              <a:t>by Stefan </a:t>
            </a:r>
            <a:r>
              <a:rPr lang="en-US" sz="2800" dirty="0" err="1">
                <a:solidFill>
                  <a:srgbClr val="0070C0"/>
                </a:solidFill>
                <a:latin typeface="Times New Roman" pitchFamily="18" charset="0"/>
                <a:cs typeface="Times New Roman" pitchFamily="18" charset="0"/>
              </a:rPr>
              <a:t>Ritt</a:t>
            </a:r>
            <a:r>
              <a:rPr lang="en-US" sz="2800" dirty="0">
                <a:solidFill>
                  <a:srgbClr val="0070C0"/>
                </a:solidFill>
                <a:latin typeface="Times New Roman" pitchFamily="18" charset="0"/>
                <a:cs typeface="Times New Roman" pitchFamily="18" charset="0"/>
              </a:rPr>
              <a:t>, PSI</a:t>
            </a:r>
          </a:p>
        </p:txBody>
      </p:sp>
      <p:sp>
        <p:nvSpPr>
          <p:cNvPr id="4" name="Date Placeholder 3"/>
          <p:cNvSpPr>
            <a:spLocks noGrp="1"/>
          </p:cNvSpPr>
          <p:nvPr>
            <p:ph type="dt" sz="half" idx="10"/>
          </p:nvPr>
        </p:nvSpPr>
        <p:spPr>
          <a:xfrm>
            <a:off x="1" y="6625439"/>
            <a:ext cx="5114701" cy="231775"/>
          </a:xfrm>
        </p:spPr>
        <p:txBody>
          <a:bodyPr/>
          <a:lstStyle/>
          <a:p>
            <a:pPr>
              <a:defRPr/>
            </a:pPr>
            <a:r>
              <a:rPr lang="en-US" sz="900" dirty="0">
                <a:solidFill>
                  <a:srgbClr val="004C97"/>
                </a:solidFill>
                <a:latin typeface="Helvetica"/>
              </a:rPr>
              <a:t>6</a:t>
            </a:r>
            <a:r>
              <a:rPr lang="en-US" sz="900" dirty="0" smtClean="0">
                <a:solidFill>
                  <a:srgbClr val="004C97"/>
                </a:solidFill>
                <a:latin typeface="Helvetica"/>
              </a:rPr>
              <a:t>                  </a:t>
            </a:r>
            <a:r>
              <a:rPr lang="en-US" sz="900" dirty="0">
                <a:solidFill>
                  <a:srgbClr val="004C97"/>
                </a:solidFill>
                <a:latin typeface="Helvetica"/>
              </a:rPr>
              <a:t>Anatoly Ronzhin, </a:t>
            </a:r>
            <a:r>
              <a:rPr lang="en-US" sz="900" dirty="0" err="1">
                <a:solidFill>
                  <a:srgbClr val="004C97"/>
                </a:solidFill>
                <a:latin typeface="Helvetica"/>
              </a:rPr>
              <a:t>Fermilab</a:t>
            </a:r>
            <a:r>
              <a:rPr lang="en-US" sz="900" dirty="0">
                <a:solidFill>
                  <a:srgbClr val="004C97"/>
                </a:solidFill>
                <a:latin typeface="Helvetica"/>
              </a:rPr>
              <a:t>, Picosecond timing, Arlington, Oct. 5-7, 2015</a:t>
            </a:r>
            <a:endParaRPr lang="en-US" sz="900" b="1" dirty="0">
              <a:solidFill>
                <a:srgbClr val="004C97"/>
              </a:solidFill>
              <a:latin typeface="Helvetica"/>
            </a:endParaRP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8643" y="4145804"/>
            <a:ext cx="3542084" cy="220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2643" y="4146915"/>
            <a:ext cx="1269460" cy="220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 y="461300"/>
            <a:ext cx="9049347" cy="2123658"/>
          </a:xfrm>
          <a:prstGeom prst="rect">
            <a:avLst/>
          </a:prstGeom>
        </p:spPr>
        <p:txBody>
          <a:bodyPr wrap="square">
            <a:spAutoFit/>
          </a:bodyPr>
          <a:lstStyle/>
          <a:p>
            <a:pPr defTabSz="914400"/>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Principle</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 Sample &amp; Store an incoming signal in an array of capacitors, waiting for (selective) readout and digitization= bank of Track &amp; </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Holds. DRS4 can replace old classic TDC, ADC traditional readout. PH and TR measured by the same unit. Used one </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is capable to </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digitize 4 </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input channels at sampling rates 5</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 Giga-samples per second (GSPS, 200ps/cell). Individual </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channel depth of 1024 bins </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and </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effective range of </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12 </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bits</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 </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BW is up to 850 MHz. DRS4 is based </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on Switch Capacitor Array (</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SCA). “Aperture” </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and</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 “random” </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time </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jitter. Correction of “aperture” jitter. Noise </a:t>
            </a:r>
            <a:r>
              <a:rPr lang="en-US" sz="1600" dirty="0">
                <a:solidFill>
                  <a:srgbClr val="000000"/>
                </a:solidFill>
                <a:latin typeface="Times New Roman" panose="02020603050405020304" pitchFamily="18" charset="0"/>
                <a:ea typeface="ＭＳ Ｐゴシック" charset="-128"/>
                <a:cs typeface="Times New Roman" panose="02020603050405020304" pitchFamily="18" charset="0"/>
              </a:rPr>
              <a:t>floor ~1 </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mV/50 Ohm (Slides below taken from Stefan </a:t>
            </a:r>
            <a:r>
              <a:rPr lang="en-US" sz="1600" dirty="0" err="1" smtClean="0">
                <a:solidFill>
                  <a:srgbClr val="000000"/>
                </a:solidFill>
                <a:latin typeface="Times New Roman" panose="02020603050405020304" pitchFamily="18" charset="0"/>
                <a:ea typeface="ＭＳ Ｐゴシック" charset="-128"/>
                <a:cs typeface="Times New Roman" panose="02020603050405020304" pitchFamily="18" charset="0"/>
              </a:rPr>
              <a:t>Ritt</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 (DRS4) and Eric </a:t>
            </a:r>
            <a:r>
              <a:rPr lang="en-US" sz="1600" dirty="0" err="1" smtClean="0">
                <a:solidFill>
                  <a:srgbClr val="000000"/>
                </a:solidFill>
                <a:latin typeface="Times New Roman" panose="02020603050405020304" pitchFamily="18" charset="0"/>
                <a:ea typeface="ＭＳ Ｐゴシック" charset="-128"/>
                <a:cs typeface="Times New Roman" panose="02020603050405020304" pitchFamily="18" charset="0"/>
              </a:rPr>
              <a:t>Delagnes</a:t>
            </a:r>
            <a:r>
              <a:rPr lang="en-US" sz="1600" dirty="0" smtClean="0">
                <a:solidFill>
                  <a:srgbClr val="000000"/>
                </a:solidFill>
                <a:latin typeface="Times New Roman" panose="02020603050405020304" pitchFamily="18" charset="0"/>
                <a:ea typeface="ＭＳ Ｐゴシック" charset="-128"/>
                <a:cs typeface="Times New Roman" panose="02020603050405020304" pitchFamily="18" charset="0"/>
              </a:rPr>
              <a:t> (LAPPD).</a:t>
            </a:r>
          </a:p>
          <a:p>
            <a:pPr defTabSz="914400"/>
            <a:endParaRPr lang="en-US" sz="1800" dirty="0">
              <a:solidFill>
                <a:srgbClr val="000000"/>
              </a:solidFill>
              <a:latin typeface="Arial" charset="0"/>
              <a:ea typeface="ＭＳ Ｐゴシック" charset="-128"/>
              <a:cs typeface="+mn-cs"/>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4081" y="2364517"/>
            <a:ext cx="217329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9056" y="2398004"/>
            <a:ext cx="190426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77" y="2376904"/>
            <a:ext cx="4821699" cy="135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36717" y="3707841"/>
            <a:ext cx="3498521" cy="307777"/>
          </a:xfrm>
          <a:prstGeom prst="rect">
            <a:avLst/>
          </a:prstGeom>
        </p:spPr>
        <p:txBody>
          <a:bodyPr wrap="square">
            <a:spAutoFit/>
          </a:bodyPr>
          <a:lstStyle/>
          <a:p>
            <a:pPr defTabSz="914400"/>
            <a:r>
              <a:rPr lang="en-US" sz="1400" dirty="0">
                <a:solidFill>
                  <a:srgbClr val="000000"/>
                </a:solidFill>
                <a:latin typeface="Arial" charset="0"/>
                <a:ea typeface="ＭＳ Ｐゴシック" charset="-128"/>
                <a:cs typeface="+mn-cs"/>
              </a:rPr>
              <a:t>Switch Capacitor Array (SCA). </a:t>
            </a:r>
          </a:p>
        </p:txBody>
      </p:sp>
      <p:sp>
        <p:nvSpPr>
          <p:cNvPr id="9" name="Rectangle 8"/>
          <p:cNvSpPr/>
          <p:nvPr/>
        </p:nvSpPr>
        <p:spPr>
          <a:xfrm>
            <a:off x="6713525" y="3707840"/>
            <a:ext cx="2430474" cy="307777"/>
          </a:xfrm>
          <a:prstGeom prst="rect">
            <a:avLst/>
          </a:prstGeom>
        </p:spPr>
        <p:txBody>
          <a:bodyPr wrap="none">
            <a:spAutoFit/>
          </a:bodyPr>
          <a:lstStyle/>
          <a:p>
            <a:pPr defTabSz="914400"/>
            <a:r>
              <a:rPr lang="en-US" sz="1400" dirty="0">
                <a:solidFill>
                  <a:srgbClr val="000000"/>
                </a:solidFill>
                <a:latin typeface="Arial" charset="0"/>
                <a:ea typeface="ＭＳ Ｐゴシック" charset="-128"/>
                <a:cs typeface="+mn-cs"/>
              </a:rPr>
              <a:t>Correction of “aperture” jitter</a:t>
            </a:r>
          </a:p>
        </p:txBody>
      </p:sp>
      <p:sp>
        <p:nvSpPr>
          <p:cNvPr id="11" name="TextBox 10"/>
          <p:cNvSpPr txBox="1"/>
          <p:nvPr/>
        </p:nvSpPr>
        <p:spPr>
          <a:xfrm>
            <a:off x="5195988" y="3712456"/>
            <a:ext cx="1627749" cy="307777"/>
          </a:xfrm>
          <a:prstGeom prst="rect">
            <a:avLst/>
          </a:prstGeom>
          <a:noFill/>
        </p:spPr>
        <p:txBody>
          <a:bodyPr wrap="square" rtlCol="0">
            <a:spAutoFit/>
          </a:bodyPr>
          <a:lstStyle/>
          <a:p>
            <a:pPr defTabSz="914400"/>
            <a:r>
              <a:rPr lang="en-US" sz="1400" dirty="0" smtClean="0">
                <a:solidFill>
                  <a:srgbClr val="000000"/>
                </a:solidFill>
                <a:latin typeface="Arial" charset="0"/>
                <a:ea typeface="ＭＳ Ｐゴシック" charset="-128"/>
                <a:cs typeface="+mn-cs"/>
              </a:rPr>
              <a:t>Signal sampling</a:t>
            </a:r>
            <a:endParaRPr lang="en-US" sz="1400" dirty="0">
              <a:solidFill>
                <a:srgbClr val="000000"/>
              </a:solidFill>
              <a:latin typeface="Arial" charset="0"/>
              <a:ea typeface="ＭＳ Ｐゴシック" charset="-128"/>
              <a:cs typeface="+mn-cs"/>
            </a:endParaRPr>
          </a:p>
        </p:txBody>
      </p:sp>
      <p:sp>
        <p:nvSpPr>
          <p:cNvPr id="12" name="TextBox 11"/>
          <p:cNvSpPr txBox="1"/>
          <p:nvPr/>
        </p:nvSpPr>
        <p:spPr>
          <a:xfrm>
            <a:off x="2743202" y="6349637"/>
            <a:ext cx="2580863" cy="307777"/>
          </a:xfrm>
          <a:prstGeom prst="rect">
            <a:avLst/>
          </a:prstGeom>
          <a:noFill/>
        </p:spPr>
        <p:txBody>
          <a:bodyPr wrap="square" rtlCol="0">
            <a:spAutoFit/>
          </a:bodyPr>
          <a:lstStyle/>
          <a:p>
            <a:pPr defTabSz="914400"/>
            <a:r>
              <a:rPr lang="en-US" sz="1400" dirty="0" smtClean="0">
                <a:solidFill>
                  <a:srgbClr val="000000"/>
                </a:solidFill>
                <a:latin typeface="Arial" charset="0"/>
                <a:ea typeface="ＭＳ Ｐゴシック" charset="-128"/>
                <a:cs typeface="+mn-cs"/>
              </a:rPr>
              <a:t>DRS4 unit open, (old) version</a:t>
            </a:r>
            <a:endParaRPr lang="en-US" sz="1400" dirty="0">
              <a:solidFill>
                <a:srgbClr val="000000"/>
              </a:solidFill>
              <a:latin typeface="Arial" charset="0"/>
              <a:ea typeface="ＭＳ Ｐゴシック" charset="-128"/>
              <a:cs typeface="+mn-cs"/>
            </a:endParaRPr>
          </a:p>
        </p:txBody>
      </p:sp>
      <p:sp>
        <p:nvSpPr>
          <p:cNvPr id="13" name="TextBox 12"/>
          <p:cNvSpPr txBox="1"/>
          <p:nvPr/>
        </p:nvSpPr>
        <p:spPr>
          <a:xfrm>
            <a:off x="6021284" y="6372227"/>
            <a:ext cx="1662061" cy="307777"/>
          </a:xfrm>
          <a:prstGeom prst="rect">
            <a:avLst/>
          </a:prstGeom>
          <a:noFill/>
        </p:spPr>
        <p:txBody>
          <a:bodyPr wrap="square" rtlCol="0">
            <a:spAutoFit/>
          </a:bodyPr>
          <a:lstStyle/>
          <a:p>
            <a:pPr defTabSz="914400"/>
            <a:r>
              <a:rPr lang="en-US" sz="1400" dirty="0" smtClean="0">
                <a:solidFill>
                  <a:srgbClr val="000000"/>
                </a:solidFill>
                <a:latin typeface="Arial" charset="0"/>
                <a:ea typeface="ＭＳ Ｐゴシック" charset="-128"/>
                <a:cs typeface="+mn-cs"/>
              </a:rPr>
              <a:t>DRS4, last version</a:t>
            </a:r>
            <a:endParaRPr lang="en-US" sz="1400" dirty="0">
              <a:solidFill>
                <a:srgbClr val="000000"/>
              </a:solidFill>
              <a:latin typeface="Arial" charset="0"/>
              <a:ea typeface="ＭＳ Ｐゴシック" charset="-128"/>
              <a:cs typeface="+mn-cs"/>
            </a:endParaRPr>
          </a:p>
        </p:txBody>
      </p:sp>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8766" y="4156442"/>
            <a:ext cx="1012105" cy="221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649036" y="6384728"/>
            <a:ext cx="1400313" cy="307777"/>
          </a:xfrm>
          <a:prstGeom prst="rect">
            <a:avLst/>
          </a:prstGeom>
          <a:noFill/>
        </p:spPr>
        <p:txBody>
          <a:bodyPr wrap="square" rtlCol="0">
            <a:spAutoFit/>
          </a:bodyPr>
          <a:lstStyle/>
          <a:p>
            <a:pPr defTabSz="914400"/>
            <a:r>
              <a:rPr lang="en-US" sz="1400" dirty="0" smtClean="0">
                <a:solidFill>
                  <a:srgbClr val="000000"/>
                </a:solidFill>
                <a:latin typeface="Arial" charset="0"/>
                <a:ea typeface="ＭＳ Ｐゴシック" charset="-128"/>
                <a:cs typeface="+mn-cs"/>
              </a:rPr>
              <a:t>CAEN V1742</a:t>
            </a:r>
            <a:endParaRPr lang="en-US" sz="1400" dirty="0">
              <a:solidFill>
                <a:srgbClr val="000000"/>
              </a:solidFill>
              <a:latin typeface="Arial" charset="0"/>
              <a:ea typeface="ＭＳ Ｐゴシック" charset="-128"/>
              <a:cs typeface="+mn-cs"/>
            </a:endParaRPr>
          </a:p>
        </p:txBody>
      </p:sp>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240" y="4146917"/>
            <a:ext cx="1532501" cy="218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0" y="6329276"/>
            <a:ext cx="2175596" cy="307777"/>
          </a:xfrm>
          <a:prstGeom prst="rect">
            <a:avLst/>
          </a:prstGeom>
        </p:spPr>
        <p:txBody>
          <a:bodyPr wrap="none">
            <a:spAutoFit/>
          </a:bodyPr>
          <a:lstStyle/>
          <a:p>
            <a:pPr defTabSz="914400"/>
            <a:r>
              <a:rPr lang="en-US" sz="1400" dirty="0">
                <a:solidFill>
                  <a:srgbClr val="000000"/>
                </a:solidFill>
                <a:latin typeface="Arial" charset="0"/>
                <a:ea typeface="ＭＳ Ｐゴシック" charset="-128"/>
                <a:cs typeface="+mn-cs"/>
              </a:rPr>
              <a:t>Key parameters </a:t>
            </a:r>
            <a:r>
              <a:rPr lang="en-US" sz="1400" dirty="0" smtClean="0">
                <a:solidFill>
                  <a:srgbClr val="000000"/>
                </a:solidFill>
                <a:latin typeface="Arial" charset="0"/>
                <a:ea typeface="ＭＳ Ｐゴシック" charset="-128"/>
                <a:cs typeface="+mn-cs"/>
              </a:rPr>
              <a:t>of DRS4</a:t>
            </a:r>
            <a:endParaRPr lang="en-US" sz="1400" dirty="0">
              <a:solidFill>
                <a:srgbClr val="000000"/>
              </a:solidFill>
              <a:latin typeface="Arial" charset="0"/>
              <a:ea typeface="ＭＳ Ｐゴシック" charset="-128"/>
              <a:cs typeface="+mn-cs"/>
            </a:endParaRPr>
          </a:p>
        </p:txBody>
      </p:sp>
    </p:spTree>
    <p:extLst>
      <p:ext uri="{BB962C8B-B14F-4D97-AF65-F5344CB8AC3E}">
        <p14:creationId xmlns:p14="http://schemas.microsoft.com/office/powerpoint/2010/main" val="2846284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 y="6687537"/>
            <a:ext cx="9144000" cy="154133"/>
          </a:xfrm>
        </p:spPr>
        <p:txBody>
          <a:bodyPr/>
          <a:lstStyle/>
          <a:p>
            <a:pPr>
              <a:defRPr/>
            </a:pPr>
            <a:endParaRPr lang="en-US" dirty="0">
              <a:solidFill>
                <a:srgbClr val="000000"/>
              </a:solidFill>
            </a:endParaRPr>
          </a:p>
        </p:txBody>
      </p:sp>
      <p:sp>
        <p:nvSpPr>
          <p:cNvPr id="5" name="Rectangle 4"/>
          <p:cNvSpPr/>
          <p:nvPr/>
        </p:nvSpPr>
        <p:spPr>
          <a:xfrm>
            <a:off x="-13259" y="-93638"/>
            <a:ext cx="9060024" cy="923330"/>
          </a:xfrm>
          <a:prstGeom prst="rect">
            <a:avLst/>
          </a:prstGeom>
        </p:spPr>
        <p:txBody>
          <a:bodyPr wrap="square">
            <a:spAutoFit/>
          </a:bodyPr>
          <a:lstStyle/>
          <a:p>
            <a:r>
              <a:rPr lang="en-US" sz="1800" dirty="0" smtClean="0">
                <a:solidFill>
                  <a:srgbClr val="FF0000"/>
                </a:solidFill>
                <a:latin typeface="Times New Roman" panose="02020603050405020304" pitchFamily="18" charset="0"/>
                <a:cs typeface="Times New Roman" panose="02020603050405020304" pitchFamily="18" charset="0"/>
              </a:rPr>
              <a:t>Electronics TR (ETR), noise, cables length influence, bench and beam ETR time difference. When working with less of 10 </a:t>
            </a:r>
            <a:r>
              <a:rPr lang="en-US" sz="1800" dirty="0" err="1" smtClean="0">
                <a:solidFill>
                  <a:srgbClr val="FF0000"/>
                </a:solidFill>
                <a:latin typeface="Times New Roman" panose="02020603050405020304" pitchFamily="18" charset="0"/>
                <a:cs typeface="Times New Roman" panose="02020603050405020304" pitchFamily="18" charset="0"/>
              </a:rPr>
              <a:t>ps</a:t>
            </a:r>
            <a:r>
              <a:rPr lang="en-US" sz="1800" dirty="0" smtClean="0">
                <a:solidFill>
                  <a:srgbClr val="FF0000"/>
                </a:solidFill>
                <a:latin typeface="Times New Roman" panose="02020603050405020304" pitchFamily="18" charset="0"/>
                <a:cs typeface="Times New Roman" panose="02020603050405020304" pitchFamily="18" charset="0"/>
              </a:rPr>
              <a:t> TR detectors the ETR is does matter, </a:t>
            </a:r>
            <a:r>
              <a:rPr lang="en-US" sz="1800" dirty="0">
                <a:solidFill>
                  <a:srgbClr val="FF0000"/>
                </a:solidFill>
                <a:latin typeface="Times New Roman" panose="02020603050405020304" pitchFamily="18" charset="0"/>
                <a:cs typeface="Times New Roman" panose="02020603050405020304" pitchFamily="18" charset="0"/>
              </a:rPr>
              <a:t>e</a:t>
            </a:r>
            <a:r>
              <a:rPr lang="en-US" sz="1800" dirty="0" smtClean="0">
                <a:solidFill>
                  <a:srgbClr val="FF0000"/>
                </a:solidFill>
                <a:latin typeface="Times New Roman" panose="02020603050405020304" pitchFamily="18" charset="0"/>
                <a:cs typeface="Times New Roman" panose="02020603050405020304" pitchFamily="18" charset="0"/>
              </a:rPr>
              <a:t>ven SMA cables length, change of temperature </a:t>
            </a:r>
            <a:r>
              <a:rPr lang="en-US" sz="1800" dirty="0" err="1" smtClean="0">
                <a:solidFill>
                  <a:srgbClr val="FF0000"/>
                </a:solidFill>
                <a:latin typeface="Times New Roman" panose="02020603050405020304" pitchFamily="18" charset="0"/>
                <a:cs typeface="Times New Roman" panose="02020603050405020304" pitchFamily="18" charset="0"/>
              </a:rPr>
              <a:t>etc</a:t>
            </a:r>
            <a:r>
              <a:rPr lang="en-US" sz="1800" dirty="0" smtClean="0">
                <a:solidFill>
                  <a:srgbClr val="FF0000"/>
                </a:solidFill>
                <a:latin typeface="Times New Roman" panose="02020603050405020304" pitchFamily="18" charset="0"/>
                <a:cs typeface="Times New Roman" panose="02020603050405020304" pitchFamily="18" charset="0"/>
              </a:rPr>
              <a:t>…Our target to have ~1ps ETR. We have ~2.5 </a:t>
            </a:r>
            <a:r>
              <a:rPr lang="en-US" sz="1800" dirty="0" err="1" smtClean="0">
                <a:solidFill>
                  <a:srgbClr val="FF0000"/>
                </a:solidFill>
                <a:latin typeface="Times New Roman" panose="02020603050405020304" pitchFamily="18" charset="0"/>
                <a:cs typeface="Times New Roman" panose="02020603050405020304" pitchFamily="18" charset="0"/>
              </a:rPr>
              <a:t>ps</a:t>
            </a:r>
            <a:r>
              <a:rPr lang="en-US" sz="1800" dirty="0" smtClean="0">
                <a:solidFill>
                  <a:srgbClr val="FF0000"/>
                </a:solidFill>
                <a:latin typeface="Times New Roman" panose="02020603050405020304" pitchFamily="18" charset="0"/>
                <a:cs typeface="Times New Roman" panose="02020603050405020304" pitchFamily="18" charset="0"/>
              </a:rPr>
              <a:t> so far with DRS4</a:t>
            </a:r>
            <a:endParaRPr lang="en-US" sz="1800" dirty="0">
              <a:solidFill>
                <a:srgbClr val="FF0000"/>
              </a:solidFill>
              <a:latin typeface="Times New Roman" panose="02020603050405020304" pitchFamily="18" charset="0"/>
              <a:cs typeface="Times New Roman" panose="02020603050405020304" pitchFamily="18" charset="0"/>
            </a:endParaRPr>
          </a:p>
        </p:txBody>
      </p:sp>
      <p:sp>
        <p:nvSpPr>
          <p:cNvPr id="6" name="Footer Placeholder 4"/>
          <p:cNvSpPr txBox="1">
            <a:spLocks/>
          </p:cNvSpPr>
          <p:nvPr/>
        </p:nvSpPr>
        <p:spPr>
          <a:xfrm>
            <a:off x="1" y="6687538"/>
            <a:ext cx="5373688" cy="138734"/>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a:defRPr/>
            </a:pPr>
            <a:r>
              <a:rPr lang="en-US" dirty="0" smtClean="0"/>
              <a:t>7                    Anatoly Ronzhin, </a:t>
            </a:r>
            <a:r>
              <a:rPr lang="en-US" dirty="0" err="1" smtClean="0"/>
              <a:t>Fermilab</a:t>
            </a:r>
            <a:r>
              <a:rPr lang="en-US" dirty="0" smtClean="0"/>
              <a:t>, </a:t>
            </a:r>
            <a:r>
              <a:rPr lang="en-US" dirty="0" err="1" smtClean="0"/>
              <a:t>PhotoDet</a:t>
            </a:r>
            <a:r>
              <a:rPr lang="en-US" dirty="0" smtClean="0"/>
              <a:t> for PET, December 2015</a:t>
            </a:r>
            <a:endParaRPr lang="en-US" b="1" dirty="0"/>
          </a:p>
        </p:txBody>
      </p:sp>
      <p:pic>
        <p:nvPicPr>
          <p:cNvPr id="3" name="Picture 2"/>
          <p:cNvPicPr>
            <a:picLocks noChangeAspect="1"/>
          </p:cNvPicPr>
          <p:nvPr/>
        </p:nvPicPr>
        <p:blipFill>
          <a:blip r:embed="rId2"/>
          <a:stretch>
            <a:fillRect/>
          </a:stretch>
        </p:blipFill>
        <p:spPr>
          <a:xfrm>
            <a:off x="6473902" y="1028149"/>
            <a:ext cx="2602664" cy="2269359"/>
          </a:xfrm>
          <a:prstGeom prst="rect">
            <a:avLst/>
          </a:prstGeom>
        </p:spPr>
      </p:pic>
      <p:pic>
        <p:nvPicPr>
          <p:cNvPr id="7" name="Picture 6"/>
          <p:cNvPicPr>
            <a:picLocks noChangeAspect="1"/>
          </p:cNvPicPr>
          <p:nvPr/>
        </p:nvPicPr>
        <p:blipFill>
          <a:blip r:embed="rId3"/>
          <a:stretch>
            <a:fillRect/>
          </a:stretch>
        </p:blipFill>
        <p:spPr>
          <a:xfrm>
            <a:off x="6032462" y="3375256"/>
            <a:ext cx="2828610" cy="2614483"/>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1" y="877198"/>
            <a:ext cx="4109137" cy="2355597"/>
          </a:xfrm>
          <a:prstGeom prst="rect">
            <a:avLst/>
          </a:prstGeom>
          <a:noFill/>
          <a:ln>
            <a:noFill/>
          </a:ln>
        </p:spPr>
      </p:pic>
      <p:pic>
        <p:nvPicPr>
          <p:cNvPr id="10" name="Picture 9"/>
          <p:cNvPicPr>
            <a:picLocks noChangeAspect="1"/>
          </p:cNvPicPr>
          <p:nvPr/>
        </p:nvPicPr>
        <p:blipFill>
          <a:blip r:embed="rId5"/>
          <a:stretch>
            <a:fillRect/>
          </a:stretch>
        </p:blipFill>
        <p:spPr>
          <a:xfrm>
            <a:off x="4016188" y="1028149"/>
            <a:ext cx="2394155" cy="1849363"/>
          </a:xfrm>
          <a:prstGeom prst="rect">
            <a:avLst/>
          </a:prstGeom>
        </p:spPr>
      </p:pic>
      <p:sp>
        <p:nvSpPr>
          <p:cNvPr id="9" name="TextBox 8"/>
          <p:cNvSpPr txBox="1"/>
          <p:nvPr/>
        </p:nvSpPr>
        <p:spPr>
          <a:xfrm>
            <a:off x="1" y="5925026"/>
            <a:ext cx="9398938" cy="400110"/>
          </a:xfrm>
          <a:prstGeom prst="rect">
            <a:avLst/>
          </a:prstGeom>
          <a:noFill/>
        </p:spPr>
        <p:txBody>
          <a:bodyPr wrap="square" rtlCol="0">
            <a:spAutoFit/>
          </a:bodyPr>
          <a:lstStyle/>
          <a:p>
            <a:pPr algn="ctr"/>
            <a:r>
              <a:rPr lang="en-US" sz="2000" dirty="0" smtClean="0">
                <a:solidFill>
                  <a:srgbClr val="FF0000"/>
                </a:solidFill>
                <a:latin typeface="Times New Roman" panose="02020603050405020304" pitchFamily="18" charset="0"/>
                <a:cs typeface="Times New Roman" panose="02020603050405020304" pitchFamily="18" charset="0"/>
              </a:rPr>
              <a:t>The </a:t>
            </a:r>
            <a:r>
              <a:rPr lang="en-US" sz="2000" dirty="0" err="1" smtClean="0">
                <a:solidFill>
                  <a:srgbClr val="FF0000"/>
                </a:solidFill>
                <a:latin typeface="Times New Roman" panose="02020603050405020304" pitchFamily="18" charset="0"/>
                <a:cs typeface="Times New Roman" panose="02020603050405020304" pitchFamily="18" charset="0"/>
              </a:rPr>
              <a:t>scops</a:t>
            </a:r>
            <a:r>
              <a:rPr lang="en-US" sz="2000" dirty="0" smtClean="0">
                <a:solidFill>
                  <a:srgbClr val="FF0000"/>
                </a:solidFill>
                <a:latin typeface="Times New Roman" panose="02020603050405020304" pitchFamily="18" charset="0"/>
                <a:cs typeface="Times New Roman" panose="02020603050405020304" pitchFamily="18" charset="0"/>
              </a:rPr>
              <a:t> with 20 </a:t>
            </a:r>
            <a:r>
              <a:rPr lang="en-US" sz="2000" dirty="0" err="1" smtClean="0">
                <a:solidFill>
                  <a:srgbClr val="FF0000"/>
                </a:solidFill>
                <a:latin typeface="Times New Roman" panose="02020603050405020304" pitchFamily="18" charset="0"/>
                <a:cs typeface="Times New Roman" panose="02020603050405020304" pitchFamily="18" charset="0"/>
              </a:rPr>
              <a:t>ps</a:t>
            </a:r>
            <a:r>
              <a:rPr lang="en-US" sz="2000" dirty="0" smtClean="0">
                <a:solidFill>
                  <a:srgbClr val="FF0000"/>
                </a:solidFill>
                <a:latin typeface="Times New Roman" panose="02020603050405020304" pitchFamily="18" charset="0"/>
                <a:cs typeface="Times New Roman" panose="02020603050405020304" pitchFamily="18" charset="0"/>
              </a:rPr>
              <a:t> sampling allow to suppress the aperture time jitter.</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686845" y="2955230"/>
            <a:ext cx="4024957"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Our new method of the DRS timing </a:t>
            </a:r>
            <a:r>
              <a:rPr lang="en-US" sz="1400" dirty="0" err="1" smtClean="0">
                <a:latin typeface="Times New Roman" panose="02020603050405020304" pitchFamily="18" charset="0"/>
                <a:cs typeface="Times New Roman" panose="02020603050405020304" pitchFamily="18" charset="0"/>
              </a:rPr>
              <a:t>calib</a:t>
            </a:r>
            <a:r>
              <a:rPr lang="en-US" sz="1400" dirty="0" smtClean="0">
                <a:latin typeface="Times New Roman" panose="02020603050405020304" pitchFamily="18" charset="0"/>
                <a:cs typeface="Times New Roman" panose="02020603050405020304" pitchFamily="18" charset="0"/>
              </a:rPr>
              <a:t>, TR~2.5 </a:t>
            </a:r>
            <a:r>
              <a:rPr lang="en-US" sz="1400" dirty="0" err="1" smtClean="0">
                <a:latin typeface="Times New Roman" panose="02020603050405020304" pitchFamily="18" charset="0"/>
                <a:cs typeface="Times New Roman" panose="02020603050405020304" pitchFamily="18" charset="0"/>
              </a:rPr>
              <a:t>ps</a:t>
            </a:r>
            <a:endParaRPr lang="en-US" sz="1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179292" y="3310513"/>
            <a:ext cx="5853169" cy="2642412"/>
          </a:xfrm>
          <a:prstGeom prst="rect">
            <a:avLst/>
          </a:prstGeom>
        </p:spPr>
      </p:pic>
    </p:spTree>
    <p:extLst>
      <p:ext uri="{BB962C8B-B14F-4D97-AF65-F5344CB8AC3E}">
        <p14:creationId xmlns:p14="http://schemas.microsoft.com/office/powerpoint/2010/main" val="1359378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 y="30209"/>
            <a:ext cx="9068586" cy="469449"/>
          </a:xfrm>
        </p:spPr>
        <p:txBody>
          <a:bodyPr/>
          <a:lstStyle/>
          <a:p>
            <a:pPr algn="l"/>
            <a:r>
              <a:rPr lang="en-US" sz="2400" dirty="0">
                <a:solidFill>
                  <a:srgbClr val="FF0000"/>
                </a:solidFill>
                <a:latin typeface="Times New Roman" panose="02020603050405020304" pitchFamily="18" charset="0"/>
                <a:cs typeface="Times New Roman" panose="02020603050405020304" pitchFamily="18" charset="0"/>
              </a:rPr>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Stefan </a:t>
            </a:r>
            <a:r>
              <a:rPr lang="en-US" sz="2400" dirty="0" err="1">
                <a:solidFill>
                  <a:srgbClr val="FF0000"/>
                </a:solidFill>
                <a:latin typeface="Times New Roman" panose="02020603050405020304" pitchFamily="18" charset="0"/>
                <a:cs typeface="Times New Roman" panose="02020603050405020304" pitchFamily="18" charset="0"/>
              </a:rPr>
              <a:t>Ritt</a:t>
            </a:r>
            <a:r>
              <a:rPr lang="en-US" sz="2400" dirty="0">
                <a:solidFill>
                  <a:srgbClr val="FF0000"/>
                </a:solidFill>
                <a:latin typeface="Times New Roman" panose="02020603050405020304" pitchFamily="18" charset="0"/>
                <a:cs typeface="Times New Roman" panose="02020603050405020304" pitchFamily="18" charset="0"/>
              </a:rPr>
              <a:t> made estimation of achievable time resolution with the </a:t>
            </a:r>
            <a:r>
              <a:rPr lang="en-US" sz="2400" dirty="0" smtClean="0">
                <a:solidFill>
                  <a:srgbClr val="FF0000"/>
                </a:solidFill>
                <a:latin typeface="Times New Roman" panose="02020603050405020304" pitchFamily="18" charset="0"/>
                <a:cs typeface="Times New Roman" panose="02020603050405020304" pitchFamily="18" charset="0"/>
              </a:rPr>
              <a:t>DRS </a:t>
            </a:r>
            <a:r>
              <a:rPr lang="en-US" sz="3600" dirty="0">
                <a:solidFill>
                  <a:srgbClr val="FF0000"/>
                </a:solidFill>
                <a:latin typeface="Times New Roman" panose="02020603050405020304" pitchFamily="18" charset="0"/>
                <a:cs typeface="Times New Roman" panose="02020603050405020304" pitchFamily="18" charset="0"/>
              </a:rPr>
              <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smtClean="0"/>
              <a:t>.</a:t>
            </a:r>
            <a:endParaRPr lang="en-US" dirty="0"/>
          </a:p>
        </p:txBody>
      </p:sp>
      <p:sp>
        <p:nvSpPr>
          <p:cNvPr id="4" name="Date Placeholder 3"/>
          <p:cNvSpPr>
            <a:spLocks noGrp="1"/>
          </p:cNvSpPr>
          <p:nvPr>
            <p:ph type="dt" sz="half" idx="10"/>
          </p:nvPr>
        </p:nvSpPr>
        <p:spPr>
          <a:xfrm>
            <a:off x="0" y="6630837"/>
            <a:ext cx="4336330" cy="196702"/>
          </a:xfrm>
        </p:spPr>
        <p:txBody>
          <a:bodyPr/>
          <a:lstStyle/>
          <a:p>
            <a:pPr>
              <a:defRPr/>
            </a:pPr>
            <a:r>
              <a:rPr lang="en-US" dirty="0" smtClean="0">
                <a:solidFill>
                  <a:srgbClr val="003087"/>
                </a:solidFill>
              </a:rPr>
              <a:t>8            </a:t>
            </a:r>
            <a:r>
              <a:rPr lang="en-US" dirty="0">
                <a:solidFill>
                  <a:srgbClr val="003087"/>
                </a:solidFill>
              </a:rPr>
              <a:t>Anatoly Ronzhin, </a:t>
            </a:r>
            <a:r>
              <a:rPr lang="en-US" dirty="0" err="1">
                <a:solidFill>
                  <a:srgbClr val="003087"/>
                </a:solidFill>
              </a:rPr>
              <a:t>Fermilab</a:t>
            </a:r>
            <a:r>
              <a:rPr lang="en-US" dirty="0">
                <a:solidFill>
                  <a:srgbClr val="003087"/>
                </a:solidFill>
              </a:rPr>
              <a:t>, Picosecond timing, Arlington, Oct. 5-7, 2015</a:t>
            </a:r>
          </a:p>
          <a:p>
            <a:pPr>
              <a:defRPr/>
            </a:pPr>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421885" y="499658"/>
            <a:ext cx="8300229" cy="6131179"/>
          </a:xfrm>
          <a:prstGeom prst="rect">
            <a:avLst/>
          </a:prstGeom>
        </p:spPr>
      </p:pic>
    </p:spTree>
    <p:extLst>
      <p:ext uri="{BB962C8B-B14F-4D97-AF65-F5344CB8AC3E}">
        <p14:creationId xmlns:p14="http://schemas.microsoft.com/office/powerpoint/2010/main" val="372853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 y="5236"/>
            <a:ext cx="8810992" cy="457200"/>
          </a:xfrm>
        </p:spPr>
        <p:txBody>
          <a:bodyPr/>
          <a:lstStyle/>
          <a:p>
            <a:r>
              <a:rPr lang="en-US" sz="2400" dirty="0" err="1" smtClean="0">
                <a:solidFill>
                  <a:srgbClr val="0070C0"/>
                </a:solidFill>
                <a:latin typeface="Times New Roman" pitchFamily="18" charset="0"/>
                <a:cs typeface="Times New Roman" pitchFamily="18" charset="0"/>
              </a:rPr>
              <a:t>Photek</a:t>
            </a:r>
            <a:r>
              <a:rPr lang="en-US" sz="2400" dirty="0" smtClean="0">
                <a:solidFill>
                  <a:srgbClr val="0070C0"/>
                </a:solidFill>
                <a:latin typeface="Times New Roman" pitchFamily="18" charset="0"/>
                <a:cs typeface="Times New Roman" pitchFamily="18" charset="0"/>
              </a:rPr>
              <a:t> 240, </a:t>
            </a:r>
            <a:r>
              <a:rPr lang="en-US" sz="2400" dirty="0" err="1" smtClean="0">
                <a:solidFill>
                  <a:srgbClr val="0070C0"/>
                </a:solidFill>
                <a:latin typeface="Times New Roman" pitchFamily="18" charset="0"/>
                <a:cs typeface="Times New Roman" pitchFamily="18" charset="0"/>
              </a:rPr>
              <a:t>Photonis</a:t>
            </a:r>
            <a:r>
              <a:rPr lang="en-US" sz="2400" dirty="0" smtClean="0">
                <a:solidFill>
                  <a:srgbClr val="0070C0"/>
                </a:solidFill>
                <a:latin typeface="Times New Roman" pitchFamily="18" charset="0"/>
                <a:cs typeface="Times New Roman" pitchFamily="18" charset="0"/>
              </a:rPr>
              <a:t> MCP-PMT and LAPPD, (8”x8” transverse size).</a:t>
            </a:r>
            <a:endParaRPr lang="en-US" sz="2400" dirty="0">
              <a:solidFill>
                <a:srgbClr val="0070C0"/>
              </a:solidFill>
              <a:latin typeface="Times New Roman" pitchFamily="18" charset="0"/>
              <a:cs typeface="Times New Roman" pitchFamily="18" charset="0"/>
            </a:endParaRPr>
          </a:p>
        </p:txBody>
      </p:sp>
      <p:sp>
        <p:nvSpPr>
          <p:cNvPr id="4" name="Date Placeholder 3"/>
          <p:cNvSpPr>
            <a:spLocks noGrp="1"/>
          </p:cNvSpPr>
          <p:nvPr>
            <p:ph type="dt" sz="half" idx="10"/>
          </p:nvPr>
        </p:nvSpPr>
        <p:spPr>
          <a:xfrm>
            <a:off x="-19050" y="6593142"/>
            <a:ext cx="4583908" cy="314149"/>
          </a:xfrm>
        </p:spPr>
        <p:txBody>
          <a:bodyPr/>
          <a:lstStyle/>
          <a:p>
            <a:pPr>
              <a:defRPr/>
            </a:pPr>
            <a:r>
              <a:rPr lang="en-US" sz="900" dirty="0">
                <a:solidFill>
                  <a:srgbClr val="004C97"/>
                </a:solidFill>
                <a:latin typeface="Helvetica"/>
              </a:rPr>
              <a:t>9</a:t>
            </a:r>
            <a:r>
              <a:rPr lang="en-US" sz="900" dirty="0" smtClean="0">
                <a:solidFill>
                  <a:srgbClr val="004C97"/>
                </a:solidFill>
                <a:latin typeface="Helvetica"/>
              </a:rPr>
              <a:t>            Anatoly </a:t>
            </a:r>
            <a:r>
              <a:rPr lang="en-US" sz="900" dirty="0">
                <a:solidFill>
                  <a:srgbClr val="004C97"/>
                </a:solidFill>
                <a:latin typeface="Helvetica"/>
              </a:rPr>
              <a:t>Ronzhin, </a:t>
            </a:r>
            <a:r>
              <a:rPr lang="en-US" sz="900" dirty="0" err="1">
                <a:solidFill>
                  <a:srgbClr val="004C97"/>
                </a:solidFill>
                <a:latin typeface="Helvetica"/>
              </a:rPr>
              <a:t>Fermilab</a:t>
            </a:r>
            <a:r>
              <a:rPr lang="en-US" sz="900" dirty="0">
                <a:solidFill>
                  <a:srgbClr val="004C97"/>
                </a:solidFill>
                <a:latin typeface="Helvetica"/>
              </a:rPr>
              <a:t>, Picosecond timing, Arlington, Oct. 5-7, 2015</a:t>
            </a:r>
            <a:endParaRPr lang="en-US" sz="900" b="1" dirty="0">
              <a:solidFill>
                <a:srgbClr val="004C97"/>
              </a:solidFill>
              <a:latin typeface="Helvetica"/>
            </a:endParaRPr>
          </a:p>
          <a:p>
            <a:endParaRPr lang="en-US" dirty="0">
              <a:solidFill>
                <a:srgbClr val="000000"/>
              </a:solidFill>
            </a:endParaRPr>
          </a:p>
        </p:txBody>
      </p:sp>
      <p:pic>
        <p:nvPicPr>
          <p:cNvPr id="5" name="Content Placeholder 4"/>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00050" y="990600"/>
            <a:ext cx="3581400" cy="2358550"/>
          </a:xfrm>
          <a:prstGeom prst="rect">
            <a:avLst/>
          </a:prstGeom>
          <a:noFill/>
          <a:ln>
            <a:noFill/>
          </a:ln>
        </p:spPr>
      </p:pic>
      <p:sp>
        <p:nvSpPr>
          <p:cNvPr id="10" name="Rectangle 9"/>
          <p:cNvSpPr/>
          <p:nvPr/>
        </p:nvSpPr>
        <p:spPr>
          <a:xfrm>
            <a:off x="6248400" y="619094"/>
            <a:ext cx="248786" cy="400110"/>
          </a:xfrm>
          <a:prstGeom prst="rect">
            <a:avLst/>
          </a:prstGeom>
        </p:spPr>
        <p:txBody>
          <a:bodyPr wrap="none">
            <a:spAutoFit/>
          </a:bodyPr>
          <a:lstStyle/>
          <a:p>
            <a:pPr defTabSz="914400"/>
            <a:r>
              <a:rPr lang="en-US" sz="2000" dirty="0" smtClean="0">
                <a:solidFill>
                  <a:srgbClr val="000000"/>
                </a:solidFill>
                <a:latin typeface="Times New Roman" pitchFamily="18" charset="0"/>
                <a:ea typeface="ＭＳ Ｐゴシック" charset="-128"/>
                <a:cs typeface="Times New Roman" pitchFamily="18" charset="0"/>
              </a:rPr>
              <a:t> </a:t>
            </a:r>
            <a:endParaRPr lang="en-US" sz="2000" dirty="0">
              <a:solidFill>
                <a:srgbClr val="000000"/>
              </a:solidFill>
              <a:latin typeface="Times New Roman" pitchFamily="18" charset="0"/>
              <a:ea typeface="ＭＳ Ｐゴシック" charset="-128"/>
              <a:cs typeface="Times New Roman"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151" y="421331"/>
            <a:ext cx="4760303" cy="292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861" y="3420502"/>
            <a:ext cx="3912740" cy="240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9752" y="3349150"/>
            <a:ext cx="3316175" cy="244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1350" y="5849617"/>
            <a:ext cx="9243766" cy="738664"/>
          </a:xfrm>
          <a:prstGeom prst="rect">
            <a:avLst/>
          </a:prstGeom>
        </p:spPr>
        <p:txBody>
          <a:bodyPr wrap="square">
            <a:spAutoFit/>
          </a:bodyPr>
          <a:lstStyle/>
          <a:p>
            <a:pPr defTabSz="914400"/>
            <a:r>
              <a:rPr lang="en-US" sz="1400" dirty="0" smtClean="0">
                <a:solidFill>
                  <a:srgbClr val="000000"/>
                </a:solidFill>
                <a:latin typeface="Times New Roman" pitchFamily="18" charset="0"/>
                <a:ea typeface="ＭＳ Ｐゴシック" charset="-128"/>
                <a:cs typeface="Times New Roman" pitchFamily="18" charset="0"/>
              </a:rPr>
              <a:t>A </a:t>
            </a:r>
            <a:r>
              <a:rPr lang="en-US" sz="1400" dirty="0">
                <a:solidFill>
                  <a:srgbClr val="000000"/>
                </a:solidFill>
                <a:latin typeface="Times New Roman" pitchFamily="18" charset="0"/>
                <a:ea typeface="ＭＳ Ｐゴシック" charset="-128"/>
                <a:cs typeface="Times New Roman" pitchFamily="18" charset="0"/>
              </a:rPr>
              <a:t>micro-channel plate (MCP) is a slab made from highly resistive material of typically 2 mm thickness with a regular array of tiny tubes (micro channels) leading from one face to the opposite, densely distributed over the whole </a:t>
            </a:r>
            <a:r>
              <a:rPr lang="en-US" sz="1400" dirty="0" smtClean="0">
                <a:solidFill>
                  <a:srgbClr val="000000"/>
                </a:solidFill>
                <a:latin typeface="Times New Roman" pitchFamily="18" charset="0"/>
                <a:ea typeface="ＭＳ Ｐゴシック" charset="-128"/>
                <a:cs typeface="Times New Roman" pitchFamily="18" charset="0"/>
              </a:rPr>
              <a:t>surface. MCP is sensitive to MIP with less of 100% efficiency.</a:t>
            </a:r>
            <a:endParaRPr lang="en-US" sz="1400" dirty="0">
              <a:solidFill>
                <a:srgbClr val="000000"/>
              </a:solidFill>
              <a:latin typeface="Times New Roman" pitchFamily="18" charset="0"/>
              <a:ea typeface="ＭＳ Ｐゴシック" charset="-128"/>
              <a:cs typeface="Times New Roman" pitchFamily="18" charset="0"/>
            </a:endParaRPr>
          </a:p>
        </p:txBody>
      </p:sp>
      <p:sp>
        <p:nvSpPr>
          <p:cNvPr id="3" name="TextBox 2"/>
          <p:cNvSpPr txBox="1"/>
          <p:nvPr/>
        </p:nvSpPr>
        <p:spPr>
          <a:xfrm>
            <a:off x="7811589" y="3603378"/>
            <a:ext cx="1332411" cy="2308324"/>
          </a:xfrm>
          <a:prstGeom prst="rect">
            <a:avLst/>
          </a:prstGeom>
          <a:noFill/>
        </p:spPr>
        <p:txBody>
          <a:bodyPr wrap="square" rtlCol="0">
            <a:spAutoFit/>
          </a:bodyPr>
          <a:lstStyle/>
          <a:p>
            <a:r>
              <a:rPr lang="en-US" sz="1800" dirty="0" smtClean="0">
                <a:solidFill>
                  <a:srgbClr val="FF0000"/>
                </a:solidFill>
                <a:latin typeface="Times New Roman" panose="02020603050405020304" pitchFamily="18" charset="0"/>
                <a:cs typeface="Times New Roman" panose="02020603050405020304" pitchFamily="18" charset="0"/>
              </a:rPr>
              <a:t>SPTR of MCP-PMT and MCP</a:t>
            </a:r>
          </a:p>
          <a:p>
            <a:r>
              <a:rPr lang="en-US" sz="1800" dirty="0" smtClean="0">
                <a:solidFill>
                  <a:srgbClr val="FF0000"/>
                </a:solidFill>
                <a:latin typeface="Times New Roman" panose="02020603050405020304" pitchFamily="18" charset="0"/>
                <a:cs typeface="Times New Roman" panose="02020603050405020304" pitchFamily="18" charset="0"/>
              </a:rPr>
              <a:t>~ 10-20 </a:t>
            </a:r>
            <a:r>
              <a:rPr lang="en-US" sz="1800" dirty="0" err="1" smtClean="0">
                <a:solidFill>
                  <a:srgbClr val="FF0000"/>
                </a:solidFill>
                <a:latin typeface="Times New Roman" panose="02020603050405020304" pitchFamily="18" charset="0"/>
                <a:cs typeface="Times New Roman" panose="02020603050405020304" pitchFamily="18" charset="0"/>
              </a:rPr>
              <a:t>ps</a:t>
            </a:r>
            <a:endParaRPr lang="en-US" sz="1800" dirty="0" smtClean="0">
              <a:solidFill>
                <a:srgbClr val="FF0000"/>
              </a:solidFill>
              <a:latin typeface="Times New Roman" panose="02020603050405020304" pitchFamily="18" charset="0"/>
              <a:cs typeface="Times New Roman" panose="02020603050405020304" pitchFamily="18" charset="0"/>
            </a:endParaRPr>
          </a:p>
          <a:p>
            <a:r>
              <a:rPr lang="en-US" sz="1800" dirty="0" smtClean="0">
                <a:solidFill>
                  <a:srgbClr val="FF0000"/>
                </a:solidFill>
                <a:latin typeface="Times New Roman" panose="02020603050405020304" pitchFamily="18" charset="0"/>
                <a:cs typeface="Times New Roman" panose="02020603050405020304" pitchFamily="18" charset="0"/>
              </a:rPr>
              <a:t>Noise less</a:t>
            </a:r>
          </a:p>
          <a:p>
            <a:r>
              <a:rPr lang="en-US" sz="1800" dirty="0">
                <a:solidFill>
                  <a:srgbClr val="FF0000"/>
                </a:solidFill>
                <a:latin typeface="Times New Roman" panose="02020603050405020304" pitchFamily="18" charset="0"/>
                <a:cs typeface="Times New Roman" panose="02020603050405020304" pitchFamily="18" charset="0"/>
              </a:rPr>
              <a:t>o</a:t>
            </a:r>
            <a:r>
              <a:rPr lang="en-US" sz="1800" dirty="0" smtClean="0">
                <a:solidFill>
                  <a:srgbClr val="FF0000"/>
                </a:solidFill>
                <a:latin typeface="Times New Roman" panose="02020603050405020304" pitchFamily="18" charset="0"/>
                <a:cs typeface="Times New Roman" panose="02020603050405020304" pitchFamily="18" charset="0"/>
              </a:rPr>
              <a:t>f 1 </a:t>
            </a:r>
            <a:r>
              <a:rPr lang="en-US" sz="1800" dirty="0" err="1" smtClean="0">
                <a:solidFill>
                  <a:srgbClr val="FF0000"/>
                </a:solidFill>
                <a:latin typeface="Times New Roman" panose="02020603050405020304" pitchFamily="18" charset="0"/>
                <a:cs typeface="Times New Roman" panose="02020603050405020304" pitchFamily="18" charset="0"/>
              </a:rPr>
              <a:t>uA</a:t>
            </a:r>
            <a:r>
              <a:rPr lang="en-US" sz="1800" dirty="0" smtClean="0">
                <a:solidFill>
                  <a:srgbClr val="FF0000"/>
                </a:solidFill>
                <a:latin typeface="Times New Roman" panose="02020603050405020304" pitchFamily="18" charset="0"/>
                <a:cs typeface="Times New Roman" panose="02020603050405020304" pitchFamily="18" charset="0"/>
              </a:rPr>
              <a:t>, or</a:t>
            </a:r>
          </a:p>
          <a:p>
            <a:r>
              <a:rPr lang="en-US" sz="1800" dirty="0" smtClean="0">
                <a:solidFill>
                  <a:srgbClr val="FF0000"/>
                </a:solidFill>
                <a:latin typeface="Times New Roman" panose="02020603050405020304" pitchFamily="18" charset="0"/>
                <a:cs typeface="Times New Roman" panose="02020603050405020304" pitchFamily="18" charset="0"/>
              </a:rPr>
              <a:t>Less of few</a:t>
            </a:r>
          </a:p>
          <a:p>
            <a:r>
              <a:rPr lang="en-US" sz="1800" dirty="0" smtClean="0">
                <a:solidFill>
                  <a:srgbClr val="FF0000"/>
                </a:solidFill>
                <a:latin typeface="Times New Roman" panose="02020603050405020304" pitchFamily="18" charset="0"/>
                <a:cs typeface="Times New Roman" panose="02020603050405020304" pitchFamily="18" charset="0"/>
              </a:rPr>
              <a:t>counts/mm2</a:t>
            </a:r>
            <a:endParaRPr lang="en-US" sz="18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52951" y="2839453"/>
            <a:ext cx="2627496" cy="461665"/>
          </a:xfrm>
          <a:prstGeom prst="rect">
            <a:avLst/>
          </a:prstGeom>
          <a:noFill/>
        </p:spPr>
        <p:txBody>
          <a:bodyPr wrap="square" rtlCol="0">
            <a:spAutoFit/>
          </a:bodyPr>
          <a:lstStyle/>
          <a:p>
            <a:r>
              <a:rPr lang="en-US" dirty="0" err="1" smtClean="0">
                <a:solidFill>
                  <a:srgbClr val="000000"/>
                </a:solidFill>
                <a:latin typeface="Times New Roman" panose="02020603050405020304" pitchFamily="18" charset="0"/>
                <a:cs typeface="Times New Roman" panose="02020603050405020304" pitchFamily="18" charset="0"/>
              </a:rPr>
              <a:t>Photonis</a:t>
            </a:r>
            <a:r>
              <a:rPr lang="en-US" dirty="0" smtClean="0">
                <a:solidFill>
                  <a:srgbClr val="000000"/>
                </a:solidFill>
                <a:latin typeface="Times New Roman" panose="02020603050405020304" pitchFamily="18" charset="0"/>
                <a:cs typeface="Times New Roman" panose="02020603050405020304" pitchFamily="18" charset="0"/>
              </a:rPr>
              <a:t> XP85012</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2108" y="3677072"/>
            <a:ext cx="3257284" cy="1569660"/>
          </a:xfrm>
          <a:prstGeom prst="rect">
            <a:avLst/>
          </a:prstGeom>
          <a:noFill/>
        </p:spPr>
        <p:txBody>
          <a:bodyPr wrap="square" rtlCol="0">
            <a:spAutoFit/>
          </a:bodyPr>
          <a:lstStyle/>
          <a:p>
            <a:r>
              <a:rPr lang="en-US" dirty="0" smtClean="0">
                <a:solidFill>
                  <a:srgbClr val="FFFFFF"/>
                </a:solidFill>
                <a:latin typeface="Times New Roman" panose="02020603050405020304" pitchFamily="18" charset="0"/>
                <a:cs typeface="Times New Roman" panose="02020603050405020304" pitchFamily="18" charset="0"/>
              </a:rPr>
              <a:t>        LAPPD MCP</a:t>
            </a:r>
          </a:p>
          <a:p>
            <a:r>
              <a:rPr lang="en-US" dirty="0" smtClean="0">
                <a:solidFill>
                  <a:srgbClr val="FFFFFF"/>
                </a:solidFill>
                <a:latin typeface="Times New Roman" panose="02020603050405020304" pitchFamily="18" charset="0"/>
                <a:cs typeface="Times New Roman" panose="02020603050405020304" pitchFamily="18" charset="0"/>
              </a:rPr>
              <a:t>     200mm x 200mm</a:t>
            </a:r>
          </a:p>
          <a:p>
            <a:r>
              <a:rPr lang="en-US" dirty="0" smtClean="0">
                <a:solidFill>
                  <a:srgbClr val="FFFFFF"/>
                </a:solidFill>
                <a:latin typeface="Times New Roman" panose="02020603050405020304" pitchFamily="18" charset="0"/>
                <a:cs typeface="Times New Roman" panose="02020603050405020304" pitchFamily="18" charset="0"/>
              </a:rPr>
              <a:t>  Could be single layer </a:t>
            </a:r>
          </a:p>
          <a:p>
            <a:r>
              <a:rPr lang="en-US" dirty="0">
                <a:solidFill>
                  <a:srgbClr val="FFFFFF"/>
                </a:solidFill>
                <a:latin typeface="Times New Roman" panose="02020603050405020304" pitchFamily="18" charset="0"/>
                <a:cs typeface="Times New Roman" panose="02020603050405020304" pitchFamily="18" charset="0"/>
              </a:rPr>
              <a:t>f</a:t>
            </a:r>
            <a:r>
              <a:rPr lang="en-US" dirty="0" smtClean="0">
                <a:solidFill>
                  <a:srgbClr val="FFFFFF"/>
                </a:solidFill>
                <a:latin typeface="Times New Roman" panose="02020603050405020304" pitchFamily="18" charset="0"/>
                <a:cs typeface="Times New Roman" panose="02020603050405020304" pitchFamily="18" charset="0"/>
              </a:rPr>
              <a:t>or SM, thickness 10mm</a:t>
            </a:r>
            <a:endParaRPr lang="en-US" dirty="0">
              <a:solidFill>
                <a:srgbClr val="FFFFFF"/>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187861" y="446107"/>
            <a:ext cx="3912740" cy="2891951"/>
          </a:xfrm>
          <a:prstGeom prst="rect">
            <a:avLst/>
          </a:prstGeom>
        </p:spPr>
      </p:pic>
    </p:spTree>
    <p:extLst>
      <p:ext uri="{BB962C8B-B14F-4D97-AF65-F5344CB8AC3E}">
        <p14:creationId xmlns:p14="http://schemas.microsoft.com/office/powerpoint/2010/main" val="40301123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ermilabTemplate">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Leere Präsentation">
  <a:themeElements>
    <a:clrScheme name="1_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Leere Prä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E84E4A"/>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E84E4A"/>
            </a:solidFill>
            <a:effectLst/>
            <a:latin typeface="Helvetica" pitchFamily="34" charset="0"/>
          </a:defRPr>
        </a:defPPr>
      </a:lstStyle>
    </a:lnDef>
  </a:objectDefaults>
  <a:extraClrSchemeLst>
    <a:extraClrScheme>
      <a:clrScheme name="1_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FermilabTemplate.potx</Template>
  <TotalTime>4543</TotalTime>
  <Words>3215</Words>
  <Application>Microsoft Macintosh PowerPoint</Application>
  <PresentationFormat>On-screen Show (4:3)</PresentationFormat>
  <Paragraphs>181</Paragraphs>
  <Slides>28</Slides>
  <Notes>6</Notes>
  <HiddenSlides>0</HiddenSlides>
  <MMClips>0</MMClips>
  <ScaleCrop>false</ScaleCrop>
  <HeadingPairs>
    <vt:vector size="4" baseType="variant">
      <vt:variant>
        <vt:lpstr>Theme</vt:lpstr>
      </vt:variant>
      <vt:variant>
        <vt:i4>7</vt:i4>
      </vt:variant>
      <vt:variant>
        <vt:lpstr>Slide Titles</vt:lpstr>
      </vt:variant>
      <vt:variant>
        <vt:i4>28</vt:i4>
      </vt:variant>
    </vt:vector>
  </HeadingPairs>
  <TitlesOfParts>
    <vt:vector size="35" baseType="lpstr">
      <vt:lpstr>FermilabTemplate</vt:lpstr>
      <vt:lpstr>Fermilab: Footer Only</vt:lpstr>
      <vt:lpstr>Default Design</vt:lpstr>
      <vt:lpstr>14_Default Design</vt:lpstr>
      <vt:lpstr>9_Default Design</vt:lpstr>
      <vt:lpstr>15_Default Design</vt:lpstr>
      <vt:lpstr>2_Leere Präsentation</vt:lpstr>
      <vt:lpstr>Picosecond Timing </vt:lpstr>
      <vt:lpstr>Outline</vt:lpstr>
      <vt:lpstr>Physics needs</vt:lpstr>
      <vt:lpstr>PowerPoint Presentation</vt:lpstr>
      <vt:lpstr>PowerPoint Presentation</vt:lpstr>
      <vt:lpstr>DRS4, (Domino Ring Sampler), introduced by Stefan Ritt, PSI</vt:lpstr>
      <vt:lpstr>PowerPoint Presentation</vt:lpstr>
      <vt:lpstr> Stefan Ritt made estimation of achievable time resolution with the DRS  </vt:lpstr>
      <vt:lpstr>Photek 240, Photonis MCP-PMT and LAPPD, (8”x8” transverse size).</vt:lpstr>
      <vt:lpstr>PowerPoint Presentation</vt:lpstr>
      <vt:lpstr>TOF system at FTBF based on Photek 240, 14 ps time   resolution (8.7 ps last tb result). 120 GeV protons.</vt:lpstr>
      <vt:lpstr>Others best TOF TR in the world with MCP-PMT</vt:lpstr>
      <vt:lpstr>Silicon Photomultiplier or avalanche Geiger mode photodiode</vt:lpstr>
      <vt:lpstr>Normal 120 GeV proton incidence, TR, IT IS NO radiators, 3x3 mm2 transverse size</vt:lpstr>
      <vt:lpstr> TR ~ 15 ps with MPPC, Hamamatsu, Fermilab test beam</vt:lpstr>
      <vt:lpstr>MPPC TR dependence on radiator thickness, ~77ps without radiator, 120 GeV protons</vt:lpstr>
      <vt:lpstr>      Development of a New Fast Shower Maximum Detector based on MCP-PMT as an active element</vt:lpstr>
      <vt:lpstr>PLANS. OUR SECOND SEC VERSION, T1058, FTBF</vt:lpstr>
      <vt:lpstr>PowerPoint Presentation</vt:lpstr>
      <vt:lpstr>PET-TOF, R&amp;D phase. “Helmet brain scanner”. Strip Line (SL) readout. </vt:lpstr>
      <vt:lpstr>A feasibility study of a PET/MRI insert detector using strip-line and waveforms sampling data acquisition. H. Kim et al., NIM, A784 (2015) 557–564.</vt:lpstr>
      <vt:lpstr>PowerPoint Presentation</vt:lpstr>
      <vt:lpstr>We propose to use SiPMs (may be with thin LYSO or other cryst upstream) as an active layer for FAST SM</vt:lpstr>
      <vt:lpstr> We also will try silicon as an active layer for FAST shower maximum (SM) detector</vt:lpstr>
      <vt:lpstr>Summary</vt:lpstr>
      <vt:lpstr>PowerPoint Presentation</vt:lpstr>
      <vt:lpstr>PowerPoint Presentation</vt:lpstr>
      <vt:lpstr>PowerPoint Presentation</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Anatoly Ronzhin</cp:lastModifiedBy>
  <cp:revision>519</cp:revision>
  <cp:lastPrinted>2014-01-20T19:40:21Z</cp:lastPrinted>
  <dcterms:created xsi:type="dcterms:W3CDTF">2014-01-03T20:18:13Z</dcterms:created>
  <dcterms:modified xsi:type="dcterms:W3CDTF">2015-10-06T07:20:41Z</dcterms:modified>
</cp:coreProperties>
</file>