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  <p:sldMasterId id="2147483780" r:id="rId11"/>
    <p:sldMasterId id="2147483792" r:id="rId12"/>
    <p:sldMasterId id="2147483804" r:id="rId13"/>
  </p:sldMasterIdLst>
  <p:notesMasterIdLst>
    <p:notesMasterId r:id="rId44"/>
  </p:notesMasterIdLst>
  <p:handoutMasterIdLst>
    <p:handoutMasterId r:id="rId45"/>
  </p:handoutMasterIdLst>
  <p:sldIdLst>
    <p:sldId id="256" r:id="rId14"/>
    <p:sldId id="292" r:id="rId15"/>
    <p:sldId id="259" r:id="rId16"/>
    <p:sldId id="260" r:id="rId17"/>
    <p:sldId id="290" r:id="rId18"/>
    <p:sldId id="272" r:id="rId19"/>
    <p:sldId id="261" r:id="rId20"/>
    <p:sldId id="262" r:id="rId21"/>
    <p:sldId id="263" r:id="rId22"/>
    <p:sldId id="275" r:id="rId23"/>
    <p:sldId id="287" r:id="rId24"/>
    <p:sldId id="276" r:id="rId25"/>
    <p:sldId id="277" r:id="rId26"/>
    <p:sldId id="278" r:id="rId27"/>
    <p:sldId id="280" r:id="rId28"/>
    <p:sldId id="264" r:id="rId29"/>
    <p:sldId id="281" r:id="rId30"/>
    <p:sldId id="285" r:id="rId31"/>
    <p:sldId id="283" r:id="rId32"/>
    <p:sldId id="282" r:id="rId33"/>
    <p:sldId id="284" r:id="rId34"/>
    <p:sldId id="270" r:id="rId35"/>
    <p:sldId id="265" r:id="rId36"/>
    <p:sldId id="266" r:id="rId37"/>
    <p:sldId id="267" r:id="rId38"/>
    <p:sldId id="268" r:id="rId39"/>
    <p:sldId id="269" r:id="rId40"/>
    <p:sldId id="273" r:id="rId41"/>
    <p:sldId id="291" r:id="rId42"/>
    <p:sldId id="286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4040"/>
    <a:srgbClr val="4B5C29"/>
    <a:srgbClr val="5C04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-8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 descr="slide footer_gray_41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604250"/>
            <a:ext cx="91440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slide header_gray_41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86000" y="0"/>
            <a:ext cx="91440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952999" y="152400"/>
            <a:ext cx="1903413" cy="3048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18B65-4CBA-DB46-9D73-AD0C58E7BE22}" type="datetime1">
              <a:rPr lang="en-US" smtClean="0"/>
              <a:pPr/>
              <a:t>10/5/2015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762000" y="8610601"/>
            <a:ext cx="5486400" cy="228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324599" y="8685213"/>
            <a:ext cx="53181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A05E24-A365-DF40-BF27-0C4D1E380F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71720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269693-4B73-3F4B-BE08-27CE2957F7EB}" type="datetime1">
              <a:rPr lang="en-US" smtClean="0"/>
              <a:pPr/>
              <a:t>10/5/2015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1A7F71-A600-874B-8C52-75C3F91F2D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45531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B4C71-D4C2-4F7B-BFDA-E2817D14B14F}" type="slidenum">
              <a:rPr lang="en-US" altLang="en-US" smtClean="0">
                <a:solidFill>
                  <a:prstClr val="black"/>
                </a:solidFill>
              </a:rPr>
              <a:pPr/>
              <a:t>23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701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jpeg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5.jpeg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jpe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5.jpeg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5.jpeg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jpe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jpe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jpe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jpe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jpeg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5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85838" y="1671638"/>
            <a:ext cx="7696200" cy="1069975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85838" y="3125788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3080" name="Picture 7" descr="doe_black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63" y="6456363"/>
            <a:ext cx="96043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title header_gray_417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 descr="title footer_gray_417.jp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775450"/>
            <a:ext cx="9144000" cy="8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7E075C7-A3B6-46D7-9EEA-61145341CEFA}" type="datetime1">
              <a:rPr lang="en-US" smtClean="0"/>
              <a:t>10/5/2015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J.Repond: Imaging Calorimetry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85838" y="1671638"/>
            <a:ext cx="7696200" cy="1069975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85838" y="3125788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3080" name="Picture 7" descr="doe_black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63" y="6456363"/>
            <a:ext cx="96043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title header_gray_417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 descr="title footer_gray_417.jp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775450"/>
            <a:ext cx="9144000" cy="8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5897774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3D196EF-72FA-413E-B7C4-8B8106D50D57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51921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3000" b="1" cap="none" baseline="0"/>
            </a:lvl1pPr>
          </a:lstStyle>
          <a:p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6B8E6D2-7557-465E-9E82-48904FBDCDA8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484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 u="none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A2388F8-77A8-40FD-9E15-F3050DCDC242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1792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F3E1A66-0EC6-43EF-BFA5-C38C74BC2D09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39709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3EB4107-F646-4FCA-B4E7-AD7F21201BFC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22490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3773CD6-17C2-4981-8654-7A6E432D1ECB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77672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479550"/>
          </a:xfrm>
        </p:spPr>
        <p:txBody>
          <a:bodyPr anchor="t"/>
          <a:lstStyle>
            <a:lvl1pPr algn="l"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52601"/>
            <a:ext cx="3008313" cy="4419599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DEDB58-2D5C-4F44-B3A0-E8C27F431B72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14143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D0A35B-FDD6-4C25-9B71-799344C9E3CC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23149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30FC81-C8C7-4744-B522-7B19E0CB21E6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271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3F01868-E135-4D28-9ECD-903176E480FF}" type="datetime1">
              <a:rPr lang="en-US" smtClean="0"/>
              <a:t>10/5/2015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J.Repond: Imaging Calorimetry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E8FB875-2962-4E0B-9861-C1E45700375E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34962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85838" y="1671638"/>
            <a:ext cx="7696200" cy="1069975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85838" y="3125788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3080" name="Picture 7" descr="doe_black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63" y="6456363"/>
            <a:ext cx="96043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title header_gray_417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 descr="title footer_gray_417.jp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775450"/>
            <a:ext cx="9144000" cy="8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984684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124517E-1C82-42CB-B231-D6BC4635372B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21737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3000" b="1" cap="none" baseline="0"/>
            </a:lvl1pPr>
          </a:lstStyle>
          <a:p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F259617-DFA8-4986-8E27-C1E3E55DDD85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04211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 u="none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166479-438C-4EB6-A535-08613F0E81E6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39119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DA4A2D4-13DB-4642-B0E5-C37C34AB95B8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29723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C2AE332-9BBD-4CF5-AB7D-179CEDB536C8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25961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CD7C484-8188-40B6-A69D-97829C55F354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90383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479550"/>
          </a:xfrm>
        </p:spPr>
        <p:txBody>
          <a:bodyPr anchor="t"/>
          <a:lstStyle>
            <a:lvl1pPr algn="l"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52601"/>
            <a:ext cx="3008313" cy="4419599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AEFE7F4-A61A-451C-913A-A9338C7A9626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78729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2EE2AB-B623-41DE-B527-64E33C784059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864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85838" y="1671638"/>
            <a:ext cx="7696200" cy="1069975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85838" y="3125788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3080" name="Picture 7" descr="doe_black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63" y="6456363"/>
            <a:ext cx="96043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title header_gray_417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 descr="title footer_gray_417.jp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775450"/>
            <a:ext cx="9144000" cy="8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7700343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D941766-1800-4B90-A703-0F4A95B46D8B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770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E2CBD22-556F-4531-B56B-0F0EAC7960F4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33537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85838" y="1671638"/>
            <a:ext cx="7696200" cy="1069975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85838" y="3125788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3080" name="Picture 7" descr="doe_black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63" y="6456363"/>
            <a:ext cx="96043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title header_gray_417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 descr="title footer_gray_417.jp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775450"/>
            <a:ext cx="9144000" cy="8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5875773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7424DD9-3F62-4702-8EFF-A1B96FBA0109}" type="datetime1">
              <a:rPr lang="en-US" smtClean="0">
                <a:solidFill>
                  <a:srgbClr val="616161"/>
                </a:solidFill>
              </a:rPr>
              <a:pPr/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Calorimetry reinvented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85031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3000" b="1" cap="none" baseline="0"/>
            </a:lvl1pPr>
          </a:lstStyle>
          <a:p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187BFF1-9962-4E3E-BB65-9C5DDF8D1A02}" type="datetime1">
              <a:rPr lang="en-US" smtClean="0">
                <a:solidFill>
                  <a:srgbClr val="616161"/>
                </a:solidFill>
              </a:rPr>
              <a:pPr/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Calorimetry reinvented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56683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 u="none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E74ECF8-3FFD-480D-8344-8E689AEFE3C3}" type="datetime1">
              <a:rPr lang="en-US" smtClean="0">
                <a:solidFill>
                  <a:srgbClr val="616161"/>
                </a:solidFill>
              </a:rPr>
              <a:pPr/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Calorimetry reinvented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93577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31866CE-313A-4443-8CFD-CDA077DCA9A7}" type="datetime1">
              <a:rPr lang="en-US" smtClean="0">
                <a:solidFill>
                  <a:srgbClr val="616161"/>
                </a:solidFill>
              </a:rPr>
              <a:pPr/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Calorimetry reinvented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96111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715775-030A-4403-9DA6-FE4890363C24}" type="datetime1">
              <a:rPr lang="en-US" smtClean="0">
                <a:solidFill>
                  <a:srgbClr val="616161"/>
                </a:solidFill>
              </a:rPr>
              <a:pPr/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Calorimetry reinvented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14239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A9F07C-1D4A-4C0E-BDC3-56525CD57428}" type="datetime1">
              <a:rPr lang="en-US" smtClean="0">
                <a:solidFill>
                  <a:srgbClr val="616161"/>
                </a:solidFill>
              </a:rPr>
              <a:pPr/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Calorimetry reinvented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44562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479550"/>
          </a:xfrm>
        </p:spPr>
        <p:txBody>
          <a:bodyPr anchor="t"/>
          <a:lstStyle>
            <a:lvl1pPr algn="l"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52601"/>
            <a:ext cx="3008313" cy="4419599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791AD25-8542-47B6-98D1-9393448D344D}" type="datetime1">
              <a:rPr lang="en-US" smtClean="0">
                <a:solidFill>
                  <a:srgbClr val="616161"/>
                </a:solidFill>
              </a:rPr>
              <a:pPr/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Calorimetry reinvented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1119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BA3B836-4E42-44F9-A150-68D99A1D256B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28470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DFCF6BB-090D-4397-AAA4-E1EA4DD65FDE}" type="datetime1">
              <a:rPr lang="en-US" smtClean="0">
                <a:solidFill>
                  <a:srgbClr val="616161"/>
                </a:solidFill>
              </a:rPr>
              <a:pPr/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Calorimetry reinvented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89735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6AAAB4B-550A-41D3-AD00-1E02E854E305}" type="datetime1">
              <a:rPr lang="en-US" smtClean="0">
                <a:solidFill>
                  <a:srgbClr val="616161"/>
                </a:solidFill>
              </a:rPr>
              <a:pPr/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Calorimetry reinvented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5101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98EEB90-E972-4DAE-A27A-B6DD68F21044}" type="datetime1">
              <a:rPr lang="en-US" smtClean="0">
                <a:solidFill>
                  <a:srgbClr val="616161"/>
                </a:solidFill>
              </a:rPr>
              <a:pPr/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Calorimetry reinvented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88884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85838" y="1671638"/>
            <a:ext cx="7696200" cy="1069975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85838" y="3125788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3080" name="Picture 7" descr="doe_black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63" y="6456363"/>
            <a:ext cx="96043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title header_gray_417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 descr="title footer_gray_417.jp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775450"/>
            <a:ext cx="9144000" cy="8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3304718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7225966-23BF-4EE8-9A28-837167ED80AE}" type="datetime1">
              <a:rPr lang="en-US" smtClean="0">
                <a:solidFill>
                  <a:srgbClr val="616161"/>
                </a:solidFill>
              </a:rPr>
              <a:pPr/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Calorimetry reinvented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82290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3000" b="1" cap="none" baseline="0"/>
            </a:lvl1pPr>
          </a:lstStyle>
          <a:p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D109E80-8261-4BF8-A88B-BD6ECA60AD3E}" type="datetime1">
              <a:rPr lang="en-US" smtClean="0">
                <a:solidFill>
                  <a:srgbClr val="616161"/>
                </a:solidFill>
              </a:rPr>
              <a:pPr/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Calorimetry reinvented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81267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 u="none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AFF3A73-F376-471C-83A5-8EA3E1539014}" type="datetime1">
              <a:rPr lang="en-US" smtClean="0">
                <a:solidFill>
                  <a:srgbClr val="616161"/>
                </a:solidFill>
              </a:rPr>
              <a:pPr/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Calorimetry reinvented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19415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64D822-A10F-47F9-860A-1EF83EEC2A62}" type="datetime1">
              <a:rPr lang="en-US" smtClean="0">
                <a:solidFill>
                  <a:srgbClr val="616161"/>
                </a:solidFill>
              </a:rPr>
              <a:pPr/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Calorimetry reinvented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59785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0F8BFE5-245C-4B24-AA70-982FACA6690D}" type="datetime1">
              <a:rPr lang="en-US" smtClean="0">
                <a:solidFill>
                  <a:srgbClr val="616161"/>
                </a:solidFill>
              </a:rPr>
              <a:pPr/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Calorimetry reinvented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52930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52C61A2-0CD1-4905-B872-7A5ED92A3056}" type="datetime1">
              <a:rPr lang="en-US" smtClean="0">
                <a:solidFill>
                  <a:srgbClr val="616161"/>
                </a:solidFill>
              </a:rPr>
              <a:pPr/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Calorimetry reinvented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4642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3000" b="1" cap="none" baseline="0"/>
            </a:lvl1pPr>
          </a:lstStyle>
          <a:p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9BE13C9-F003-4B3B-9A09-F351E2B5C0CA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079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479550"/>
          </a:xfrm>
        </p:spPr>
        <p:txBody>
          <a:bodyPr anchor="t"/>
          <a:lstStyle>
            <a:lvl1pPr algn="l"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52601"/>
            <a:ext cx="3008313" cy="4419599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07B114-5DD2-4606-8E84-964D9BFD1BE4}" type="datetime1">
              <a:rPr lang="en-US" smtClean="0">
                <a:solidFill>
                  <a:srgbClr val="616161"/>
                </a:solidFill>
              </a:rPr>
              <a:pPr/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Calorimetry reinvented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47108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444018C-8E0E-4243-A1D1-694CD4A4ED7E}" type="datetime1">
              <a:rPr lang="en-US" smtClean="0">
                <a:solidFill>
                  <a:srgbClr val="616161"/>
                </a:solidFill>
              </a:rPr>
              <a:pPr/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Calorimetry reinvented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07841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B50A109-293D-4674-BFA2-A5BBA81D776D}" type="datetime1">
              <a:rPr lang="en-US" smtClean="0">
                <a:solidFill>
                  <a:srgbClr val="616161"/>
                </a:solidFill>
              </a:rPr>
              <a:pPr/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Calorimetry reinvented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81091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CBDBEF-E48F-4C76-83C7-8B24E369B82E}" type="datetime1">
              <a:rPr lang="en-US" smtClean="0">
                <a:solidFill>
                  <a:srgbClr val="616161"/>
                </a:solidFill>
              </a:rPr>
              <a:pPr/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Calorimetry reinvented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2069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 u="none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A63B24-EF8D-4C10-880D-4216E9B5E365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9880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091998-430B-4538-9BCA-04CF12858861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0692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FF03296-CC7E-46EB-8433-2BFED1BCF993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3248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8B9EEAE-F38B-4DB9-B7D3-66833F600645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493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479550"/>
          </a:xfrm>
        </p:spPr>
        <p:txBody>
          <a:bodyPr anchor="t"/>
          <a:lstStyle>
            <a:lvl1pPr algn="l"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52601"/>
            <a:ext cx="3008313" cy="4419599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5DABD00-8826-4376-B659-DAA67AC5FB32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740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212C76-1FB6-4C47-9246-B865433FF426}" type="datetime1">
              <a:rPr lang="en-US" smtClean="0"/>
              <a:t>10/5/2015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J.Repond: Imaging Calorimetry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25261B5-DE29-4B27-8D3A-D1BDF76367FF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417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99C50E0-3172-47C0-8ABE-E39424D18DE0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6135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78E082D-258A-4E62-801B-C61262879D47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1576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85838" y="1671638"/>
            <a:ext cx="7696200" cy="1069975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85838" y="3125788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3080" name="Picture 7" descr="doe_black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63" y="6456363"/>
            <a:ext cx="96043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title header_gray_417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 descr="title footer_gray_417.jp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775450"/>
            <a:ext cx="9144000" cy="8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456131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5983BA-EA9D-4274-B6D4-23358070D313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0216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3000" b="1" cap="none" baseline="0"/>
            </a:lvl1pPr>
          </a:lstStyle>
          <a:p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3009C5-A246-4FE5-9848-D75ED732236D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0900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 u="none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91D5B3-0B21-4E26-AD60-4E9E6714C019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3076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00BF3D-6FB1-4CB6-80DF-5B9CC205D03E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4244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CF4552E-E08B-4DD5-AABB-98B331F2D297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0730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F426AD-9F14-4D3C-90F4-1C7686CC43FD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79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3000" b="1" cap="none" baseline="0"/>
            </a:lvl1pPr>
          </a:lstStyle>
          <a:p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EF3170-7CEB-4FCC-917C-9DFFC45CA787}" type="datetime1">
              <a:rPr lang="en-US" smtClean="0"/>
              <a:t>10/5/2015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J.Repond: Imaging Calorimetry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479550"/>
          </a:xfrm>
        </p:spPr>
        <p:txBody>
          <a:bodyPr anchor="t"/>
          <a:lstStyle>
            <a:lvl1pPr algn="l"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52601"/>
            <a:ext cx="3008313" cy="4419599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E0EB428-411E-4C49-8922-C27C3F0C7A31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6526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F0889CF-5506-4BA2-89D0-76443D6C459E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9589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8C24BA-0C70-4214-AAB8-F6537A9D1A01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2138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8C7F68E-985E-40D1-B8A9-F1391CD14F3E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9361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85838" y="1671638"/>
            <a:ext cx="7696200" cy="1069975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85838" y="3125788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3080" name="Picture 7" descr="doe_black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63" y="6456363"/>
            <a:ext cx="96043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title header_gray_417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 descr="title footer_gray_417.jp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775450"/>
            <a:ext cx="9144000" cy="8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919258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FD37C64-70BD-4DED-ACFF-654FC660D6A2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2982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3000" b="1" cap="none" baseline="0"/>
            </a:lvl1pPr>
          </a:lstStyle>
          <a:p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BF9FE0-EAF6-4A68-A48D-4CDF655CA8D2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9675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 u="none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5A9258-FDC5-4DDC-9487-9246DBB487AF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3599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BE84A3-90E5-42E1-B33A-4E4D53F1B4DD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9106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E54798E-96C6-42F5-88DE-33BC12403F6B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60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 u="none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7B36B77-7D74-4C58-81D9-A3C85CCAF4ED}" type="datetime1">
              <a:rPr lang="en-US" smtClean="0"/>
              <a:t>10/5/2015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J.Repond: Imaging Calorimetry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50480B3-6AB3-4993-849E-1190FD306983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1644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479550"/>
          </a:xfrm>
        </p:spPr>
        <p:txBody>
          <a:bodyPr anchor="t"/>
          <a:lstStyle>
            <a:lvl1pPr algn="l"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52601"/>
            <a:ext cx="3008313" cy="4419599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620E7C-F630-48A6-9A1F-FE3B037EFDF0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6277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D8D95BE-C4E6-4424-8765-A9CD736F65A5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9276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21C8DE8-4D91-40CF-8981-121621ADC584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1313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CB6785-0476-48B1-8869-FB5898B2C83A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7446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85838" y="1671638"/>
            <a:ext cx="7696200" cy="1069975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85838" y="3125788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3080" name="Picture 7" descr="doe_black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63" y="6456363"/>
            <a:ext cx="96043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title header_gray_417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 descr="title footer_gray_417.jp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775450"/>
            <a:ext cx="9144000" cy="8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283690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E24027-C58C-4020-90C2-D6DEF57EF6F7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3033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3000" b="1" cap="none" baseline="0"/>
            </a:lvl1pPr>
          </a:lstStyle>
          <a:p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EFE775D-AA9F-4AE7-98F6-6D5620B0CCBF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1923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 u="none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1D04095-47BC-4444-A863-70874CCD9D7E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3332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B9CD3AB-7A2B-41D4-9AD0-35EBE1813A6E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058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E3B2A8B-68F6-4CF1-A044-97D7FDB911D8}" type="datetime1">
              <a:rPr lang="en-US" smtClean="0"/>
              <a:t>10/5/2015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J.Repond: Imaging Calorimetry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B864867-D8BF-41B4-99C2-D84294B0B473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2662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7DF5FFE-A357-4DD7-B26A-BDDCF0AB9C2B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5858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479550"/>
          </a:xfrm>
        </p:spPr>
        <p:txBody>
          <a:bodyPr anchor="t"/>
          <a:lstStyle>
            <a:lvl1pPr algn="l"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52601"/>
            <a:ext cx="3008313" cy="4419599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5084794-A1E4-402D-892A-28F278BD71CF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4836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0C38034-4FDB-4912-A86C-AFE539CEA204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1966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82DAD05-32D7-46F4-9A8D-3A8ED20160F2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2569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95B5257-2177-48EB-B502-A7BD7E57D793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0842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85838" y="1671638"/>
            <a:ext cx="7696200" cy="1069975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85838" y="3125788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3080" name="Picture 7" descr="doe_black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63" y="6456363"/>
            <a:ext cx="96043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title header_gray_417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 descr="title footer_gray_417.jp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775450"/>
            <a:ext cx="9144000" cy="8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386126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5E8FF7B-E799-4E9E-840A-52C43981E3C6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93385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3000" b="1" cap="none" baseline="0"/>
            </a:lvl1pPr>
          </a:lstStyle>
          <a:p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66C69CB-2A13-41CC-A9EA-B0DBDDE4310A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0870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 u="none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AC57EC2-8960-4B0C-A6FA-9160D3C21DE1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304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E12A236-E643-42F6-ACAB-956818BAF770}" type="datetime1">
              <a:rPr lang="en-US" smtClean="0"/>
              <a:t>10/5/2015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J.Repond: Imaging Calorimetry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A000159-9AB4-4E7A-89D3-5588A22DF96C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1006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E98277-EB4F-4723-9D80-CE32E1A0E56B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5639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E821AE-834F-4C8B-BCED-9D3093FB467F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8769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479550"/>
          </a:xfrm>
        </p:spPr>
        <p:txBody>
          <a:bodyPr anchor="t"/>
          <a:lstStyle>
            <a:lvl1pPr algn="l"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52601"/>
            <a:ext cx="3008313" cy="4419599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3EAF618-33BE-4AB4-AB6C-99A5435E7717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6722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78BCC6-2C42-404B-BD60-8806A3EA3C43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7291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A41681A-176F-4189-959F-117E81B65840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5392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D35E52B-3373-45F8-9ADC-42B9EE413749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7204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85838" y="1671638"/>
            <a:ext cx="7696200" cy="1069975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85838" y="3125788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3080" name="Picture 7" descr="doe_black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63" y="6456363"/>
            <a:ext cx="96043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title header_gray_417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 descr="title footer_gray_417.jp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775450"/>
            <a:ext cx="9144000" cy="8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7239854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798F5E4-80FB-4A0C-9920-A7B9C5BA9C84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86189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3000" b="1" cap="none" baseline="0"/>
            </a:lvl1pPr>
          </a:lstStyle>
          <a:p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73DB4BF-171C-44E2-8AC6-8CDC955676B2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702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AC6BCDF-43F4-4383-97B3-7C5B80F5DDE6}" type="datetime1">
              <a:rPr lang="en-US" smtClean="0"/>
              <a:t>10/5/2015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J.Repond: Imaging Calorimetry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 u="none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B085BF4-439A-4B44-AF9E-79B0DF39E65F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0572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EBBB127-CEBF-4969-939F-0E4AC0798A35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8965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47D870-526F-4BF9-9600-A00C5F1AD492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1584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D59071F-8488-40BB-A661-A6052001D816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3467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479550"/>
          </a:xfrm>
        </p:spPr>
        <p:txBody>
          <a:bodyPr anchor="t"/>
          <a:lstStyle>
            <a:lvl1pPr algn="l"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52601"/>
            <a:ext cx="3008313" cy="4419599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7903BC7-BF83-4E6E-9E0E-50C2ABA61F7E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19012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CE3AC9E-F0D0-4B39-98B2-C0C2FD3C6BD7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53213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21C78AF-9C59-4533-B729-AE67DCDB80CD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6566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5B33731-FC28-4BCD-AA81-1F9A42B5E421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50513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85838" y="1671638"/>
            <a:ext cx="7696200" cy="1069975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85838" y="3125788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3080" name="Picture 7" descr="doe_black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63" y="6456363"/>
            <a:ext cx="96043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title header_gray_417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 descr="title footer_gray_417.jp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775450"/>
            <a:ext cx="9144000" cy="8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6578448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1F1EBB-75E5-4E75-89F1-F81408810566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40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479550"/>
          </a:xfrm>
        </p:spPr>
        <p:txBody>
          <a:bodyPr anchor="t"/>
          <a:lstStyle>
            <a:lvl1pPr algn="l"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52601"/>
            <a:ext cx="3008313" cy="4419599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67694B-AD6B-42D3-8B16-212495C892CD}" type="datetime1">
              <a:rPr lang="en-US" smtClean="0"/>
              <a:t>10/5/2015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J.Repond: Imaging Calorimetry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3000" b="1" cap="none" baseline="0"/>
            </a:lvl1pPr>
          </a:lstStyle>
          <a:p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266C5BE-9DA0-4A74-B15E-FE5F1CEF703E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39757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 u="none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DEEC34-E3EA-4DB9-8695-6F6223E374C8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9398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63CA696-8289-47EC-9E38-BD45DEC9E5D1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77587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CAF6C75-D210-46D6-AED6-01D2714D2CFE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43469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8D56F2-882F-45A7-92A4-B0E7AC0A35B6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27364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479550"/>
          </a:xfrm>
        </p:spPr>
        <p:txBody>
          <a:bodyPr anchor="t"/>
          <a:lstStyle>
            <a:lvl1pPr algn="l"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52601"/>
            <a:ext cx="3008313" cy="4419599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FABE04B-380C-4164-9147-460929D4D106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15828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2F4A6D-6A10-4DE5-B196-D354C6B0231C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00333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EF622D-4321-44A9-907E-1B704C7578E7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57411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13E6422-87C1-458D-BCE8-410FF688DBD3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69520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85838" y="1671638"/>
            <a:ext cx="7696200" cy="1069975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85838" y="3125788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3080" name="Picture 7" descr="doe_black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63" y="6456363"/>
            <a:ext cx="96043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title header_gray_417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 descr="title footer_gray_417.jp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775450"/>
            <a:ext cx="9144000" cy="8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5826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67CCEF-4BA5-48C7-8066-EFC8FB1F39EC}" type="datetime1">
              <a:rPr lang="en-US" smtClean="0"/>
              <a:t>10/5/2015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J.Repond: Imaging Calorimetry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5A95539-9788-4618-BF92-97E7B710F6D9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8949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3000" b="1" cap="none" baseline="0"/>
            </a:lvl1pPr>
          </a:lstStyle>
          <a:p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8BCB44-C17A-435A-8925-571364F7A2FB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08828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 u="none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6CDD6F-09B9-4B20-A50E-7205518DDFF6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41115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79DA50-E973-42B7-9606-4AC032879C4A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71447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63BF09C-A48F-4656-9AB7-684E0E431633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03816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01C49D6-C788-45EE-9830-8859C4A00450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82138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479550"/>
          </a:xfrm>
        </p:spPr>
        <p:txBody>
          <a:bodyPr anchor="t"/>
          <a:lstStyle>
            <a:lvl1pPr algn="l"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52601"/>
            <a:ext cx="3008313" cy="4419599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B5DAF8-B98B-43DC-BC72-2FE7ED56DE21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10679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73FB219-F5A4-44BC-8965-3ACC7E802096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87435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9BFEBE-8CEC-41D9-AB8B-CACB999CF0B4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42083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A71E970-4BAC-438A-A64B-71D0795DD307}" type="datetime1">
              <a:rPr lang="en-US" smtClean="0">
                <a:solidFill>
                  <a:srgbClr val="616161"/>
                </a:solidFill>
              </a:rPr>
              <a:t>10/5/2015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689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image" Target="../media/image2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image" Target="../media/image2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image" Target="../media/image2.jpe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2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2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2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 descr="slide footer_gray_417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318250"/>
            <a:ext cx="91440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72250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fld id="{573EB368-411B-423C-B9E9-A4BF86EDF69E}" type="datetime1">
              <a:rPr lang="en-US" smtClean="0"/>
              <a:t>10/5/2015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57225" y="6307138"/>
            <a:ext cx="59420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en-US" smtClean="0"/>
              <a:t>J.Repond: Imaging Calorimetry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489700"/>
            <a:ext cx="3841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4" descr="slide header_gray_417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 descr="slide footer_gray_417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318250"/>
            <a:ext cx="91440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72250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fld id="{E6605C94-6BE6-42A2-B63E-0830409FE7EC}" type="datetime1">
              <a:rPr lang="en-US" smtClean="0">
                <a:solidFill>
                  <a:srgbClr val="616161"/>
                </a:solidFill>
                <a:ea typeface="ＭＳ Ｐゴシック" pitchFamily="34" charset="-128"/>
              </a:rPr>
              <a:t>10/5/2015</a:t>
            </a:fld>
            <a:endParaRPr lang="en-US" dirty="0">
              <a:solidFill>
                <a:srgbClr val="616161"/>
              </a:solidFill>
              <a:ea typeface="ＭＳ Ｐゴシック" pitchFamily="34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57225" y="6307138"/>
            <a:ext cx="59420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en-US" smtClean="0">
                <a:solidFill>
                  <a:srgbClr val="616161"/>
                </a:solidFill>
                <a:ea typeface="ＭＳ Ｐゴシック" pitchFamily="34" charset="-128"/>
              </a:rPr>
              <a:t>J.Repond: Imaging Calorimetry</a:t>
            </a:r>
            <a:endParaRPr lang="en-US" dirty="0">
              <a:solidFill>
                <a:srgbClr val="616161"/>
              </a:solidFill>
              <a:ea typeface="ＭＳ Ｐゴシック" pitchFamily="34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489700"/>
            <a:ext cx="3841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  <a:ea typeface="ＭＳ Ｐゴシック" pitchFamily="34" charset="-128"/>
              </a:rPr>
              <a:pPr/>
              <a:t>‹#›</a:t>
            </a:fld>
            <a:endParaRPr lang="en-US">
              <a:solidFill>
                <a:srgbClr val="616161"/>
              </a:solidFill>
              <a:ea typeface="ＭＳ Ｐゴシック" pitchFamily="34" charset="-128"/>
            </a:endParaRPr>
          </a:p>
        </p:txBody>
      </p:sp>
      <p:pic>
        <p:nvPicPr>
          <p:cNvPr id="16" name="Picture 4" descr="slide header_gray_417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67477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 descr="slide footer_gray_417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318250"/>
            <a:ext cx="91440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72250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fld id="{5C0B6E4B-2B7B-44D5-896E-E224142B2C80}" type="datetime1">
              <a:rPr lang="en-US" smtClean="0">
                <a:solidFill>
                  <a:srgbClr val="616161"/>
                </a:solidFill>
                <a:ea typeface="ＭＳ Ｐゴシック" pitchFamily="34" charset="-128"/>
              </a:rPr>
              <a:t>10/5/2015</a:t>
            </a:fld>
            <a:endParaRPr lang="en-US" dirty="0">
              <a:solidFill>
                <a:srgbClr val="616161"/>
              </a:solidFill>
              <a:ea typeface="ＭＳ Ｐゴシック" pitchFamily="34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57225" y="6307138"/>
            <a:ext cx="59420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en-US" smtClean="0">
                <a:solidFill>
                  <a:srgbClr val="616161"/>
                </a:solidFill>
                <a:ea typeface="ＭＳ Ｐゴシック" pitchFamily="34" charset="-128"/>
              </a:rPr>
              <a:t>J.Repond: Imaging Calorimetry</a:t>
            </a:r>
            <a:endParaRPr lang="en-US" dirty="0">
              <a:solidFill>
                <a:srgbClr val="616161"/>
              </a:solidFill>
              <a:ea typeface="ＭＳ Ｐゴシック" pitchFamily="34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489700"/>
            <a:ext cx="3841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  <a:ea typeface="ＭＳ Ｐゴシック" pitchFamily="34" charset="-128"/>
              </a:rPr>
              <a:pPr/>
              <a:t>‹#›</a:t>
            </a:fld>
            <a:endParaRPr lang="en-US">
              <a:solidFill>
                <a:srgbClr val="616161"/>
              </a:solidFill>
              <a:ea typeface="ＭＳ Ｐゴシック" pitchFamily="34" charset="-128"/>
            </a:endParaRPr>
          </a:p>
        </p:txBody>
      </p:sp>
      <p:pic>
        <p:nvPicPr>
          <p:cNvPr id="16" name="Picture 4" descr="slide header_gray_417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73977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 descr="slide footer_gray_417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318250"/>
            <a:ext cx="91440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72250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fld id="{5B496BF9-533D-4B8A-9AE1-2D291DA8CBE5}" type="datetime1">
              <a:rPr lang="en-US" smtClean="0">
                <a:solidFill>
                  <a:srgbClr val="616161"/>
                </a:solidFill>
                <a:ea typeface="ＭＳ Ｐゴシック" pitchFamily="34" charset="-128"/>
              </a:rPr>
              <a:pPr/>
              <a:t>10/5/2015</a:t>
            </a:fld>
            <a:endParaRPr lang="en-US" dirty="0">
              <a:solidFill>
                <a:srgbClr val="616161"/>
              </a:solidFill>
              <a:ea typeface="ＭＳ Ｐゴシック" pitchFamily="34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57225" y="6307138"/>
            <a:ext cx="59420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en-US" smtClean="0">
                <a:solidFill>
                  <a:srgbClr val="616161"/>
                </a:solidFill>
                <a:ea typeface="ＭＳ Ｐゴシック" pitchFamily="34" charset="-128"/>
              </a:rPr>
              <a:t>J.Repond: Calorimetry reinvented</a:t>
            </a:r>
            <a:endParaRPr lang="en-US" dirty="0">
              <a:solidFill>
                <a:srgbClr val="616161"/>
              </a:solidFill>
              <a:ea typeface="ＭＳ Ｐゴシック" pitchFamily="34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489700"/>
            <a:ext cx="3841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  <a:ea typeface="ＭＳ Ｐゴシック" pitchFamily="34" charset="-128"/>
              </a:rPr>
              <a:pPr/>
              <a:t>‹#›</a:t>
            </a:fld>
            <a:endParaRPr lang="en-US">
              <a:solidFill>
                <a:srgbClr val="616161"/>
              </a:solidFill>
              <a:ea typeface="ＭＳ Ｐゴシック" pitchFamily="34" charset="-128"/>
            </a:endParaRPr>
          </a:p>
        </p:txBody>
      </p:sp>
      <p:pic>
        <p:nvPicPr>
          <p:cNvPr id="16" name="Picture 4" descr="slide header_gray_417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47457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 descr="slide footer_gray_417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318250"/>
            <a:ext cx="91440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72250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fld id="{9CEDF229-2D2F-45D7-9293-87EEA4DCA74A}" type="datetime1">
              <a:rPr lang="en-US" smtClean="0">
                <a:solidFill>
                  <a:srgbClr val="616161"/>
                </a:solidFill>
                <a:ea typeface="ＭＳ Ｐゴシック" pitchFamily="34" charset="-128"/>
              </a:rPr>
              <a:pPr/>
              <a:t>10/5/2015</a:t>
            </a:fld>
            <a:endParaRPr lang="en-US" dirty="0">
              <a:solidFill>
                <a:srgbClr val="616161"/>
              </a:solidFill>
              <a:ea typeface="ＭＳ Ｐゴシック" pitchFamily="34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57225" y="6307138"/>
            <a:ext cx="59420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en-US" smtClean="0">
                <a:solidFill>
                  <a:srgbClr val="616161"/>
                </a:solidFill>
                <a:ea typeface="ＭＳ Ｐゴシック" pitchFamily="34" charset="-128"/>
              </a:rPr>
              <a:t>J.Repond: Calorimetry reinvented</a:t>
            </a:r>
            <a:endParaRPr lang="en-US" dirty="0">
              <a:solidFill>
                <a:srgbClr val="616161"/>
              </a:solidFill>
              <a:ea typeface="ＭＳ Ｐゴシック" pitchFamily="34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489700"/>
            <a:ext cx="3841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  <a:ea typeface="ＭＳ Ｐゴシック" pitchFamily="34" charset="-128"/>
              </a:rPr>
              <a:pPr/>
              <a:t>‹#›</a:t>
            </a:fld>
            <a:endParaRPr lang="en-US">
              <a:solidFill>
                <a:srgbClr val="616161"/>
              </a:solidFill>
              <a:ea typeface="ＭＳ Ｐゴシック" pitchFamily="34" charset="-128"/>
            </a:endParaRPr>
          </a:p>
        </p:txBody>
      </p:sp>
      <p:pic>
        <p:nvPicPr>
          <p:cNvPr id="16" name="Picture 4" descr="slide header_gray_417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51343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 descr="slide footer_gray_417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318250"/>
            <a:ext cx="91440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72250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fld id="{CF8BAE8C-893A-4866-8AB9-917CCF1A5C5B}" type="datetime1">
              <a:rPr lang="en-US" smtClean="0">
                <a:solidFill>
                  <a:srgbClr val="616161"/>
                </a:solidFill>
                <a:ea typeface="ＭＳ Ｐゴシック" pitchFamily="34" charset="-128"/>
              </a:rPr>
              <a:t>10/5/2015</a:t>
            </a:fld>
            <a:endParaRPr lang="en-US" dirty="0">
              <a:solidFill>
                <a:srgbClr val="616161"/>
              </a:solidFill>
              <a:ea typeface="ＭＳ Ｐゴシック" pitchFamily="34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57225" y="6307138"/>
            <a:ext cx="59420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en-US" smtClean="0">
                <a:solidFill>
                  <a:srgbClr val="616161"/>
                </a:solidFill>
                <a:ea typeface="ＭＳ Ｐゴシック" pitchFamily="34" charset="-128"/>
              </a:rPr>
              <a:t>J.Repond: Imaging Calorimetry</a:t>
            </a:r>
            <a:endParaRPr lang="en-US" dirty="0">
              <a:solidFill>
                <a:srgbClr val="616161"/>
              </a:solidFill>
              <a:ea typeface="ＭＳ Ｐゴシック" pitchFamily="34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489700"/>
            <a:ext cx="3841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  <a:ea typeface="ＭＳ Ｐゴシック" pitchFamily="34" charset="-128"/>
              </a:rPr>
              <a:pPr/>
              <a:t>‹#›</a:t>
            </a:fld>
            <a:endParaRPr lang="en-US">
              <a:solidFill>
                <a:srgbClr val="616161"/>
              </a:solidFill>
              <a:ea typeface="ＭＳ Ｐゴシック" pitchFamily="34" charset="-128"/>
            </a:endParaRPr>
          </a:p>
        </p:txBody>
      </p:sp>
      <p:pic>
        <p:nvPicPr>
          <p:cNvPr id="16" name="Picture 4" descr="slide header_gray_417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36363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 descr="slide footer_gray_417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318250"/>
            <a:ext cx="91440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72250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fld id="{7ED30D69-E39E-48C7-801E-62614EA54856}" type="datetime1">
              <a:rPr lang="en-US" smtClean="0">
                <a:solidFill>
                  <a:srgbClr val="616161"/>
                </a:solidFill>
                <a:ea typeface="ＭＳ Ｐゴシック" pitchFamily="34" charset="-128"/>
              </a:rPr>
              <a:t>10/5/2015</a:t>
            </a:fld>
            <a:endParaRPr lang="en-US" dirty="0">
              <a:solidFill>
                <a:srgbClr val="616161"/>
              </a:solidFill>
              <a:ea typeface="ＭＳ Ｐゴシック" pitchFamily="34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57225" y="6307138"/>
            <a:ext cx="59420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en-US" smtClean="0">
                <a:solidFill>
                  <a:srgbClr val="616161"/>
                </a:solidFill>
                <a:ea typeface="ＭＳ Ｐゴシック" pitchFamily="34" charset="-128"/>
              </a:rPr>
              <a:t>J.Repond: Imaging Calorimetry</a:t>
            </a:r>
            <a:endParaRPr lang="en-US" dirty="0">
              <a:solidFill>
                <a:srgbClr val="616161"/>
              </a:solidFill>
              <a:ea typeface="ＭＳ Ｐゴシック" pitchFamily="34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489700"/>
            <a:ext cx="3841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  <a:ea typeface="ＭＳ Ｐゴシック" pitchFamily="34" charset="-128"/>
              </a:rPr>
              <a:pPr/>
              <a:t>‹#›</a:t>
            </a:fld>
            <a:endParaRPr lang="en-US">
              <a:solidFill>
                <a:srgbClr val="616161"/>
              </a:solidFill>
              <a:ea typeface="ＭＳ Ｐゴシック" pitchFamily="34" charset="-128"/>
            </a:endParaRPr>
          </a:p>
        </p:txBody>
      </p:sp>
      <p:pic>
        <p:nvPicPr>
          <p:cNvPr id="16" name="Picture 4" descr="slide header_gray_417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80558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 descr="slide footer_gray_417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318250"/>
            <a:ext cx="91440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72250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fld id="{C4B5CB31-90EB-41C0-A52B-F697CA552D6B}" type="datetime1">
              <a:rPr lang="en-US" smtClean="0">
                <a:solidFill>
                  <a:srgbClr val="616161"/>
                </a:solidFill>
                <a:ea typeface="ＭＳ Ｐゴシック" pitchFamily="34" charset="-128"/>
              </a:rPr>
              <a:t>10/5/2015</a:t>
            </a:fld>
            <a:endParaRPr lang="en-US" dirty="0">
              <a:solidFill>
                <a:srgbClr val="616161"/>
              </a:solidFill>
              <a:ea typeface="ＭＳ Ｐゴシック" pitchFamily="34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57225" y="6307138"/>
            <a:ext cx="59420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en-US" smtClean="0">
                <a:solidFill>
                  <a:srgbClr val="616161"/>
                </a:solidFill>
                <a:ea typeface="ＭＳ Ｐゴシック" pitchFamily="34" charset="-128"/>
              </a:rPr>
              <a:t>J.Repond: Imaging Calorimetry</a:t>
            </a:r>
            <a:endParaRPr lang="en-US" dirty="0">
              <a:solidFill>
                <a:srgbClr val="616161"/>
              </a:solidFill>
              <a:ea typeface="ＭＳ Ｐゴシック" pitchFamily="34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489700"/>
            <a:ext cx="3841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  <a:ea typeface="ＭＳ Ｐゴシック" pitchFamily="34" charset="-128"/>
              </a:rPr>
              <a:pPr/>
              <a:t>‹#›</a:t>
            </a:fld>
            <a:endParaRPr lang="en-US">
              <a:solidFill>
                <a:srgbClr val="616161"/>
              </a:solidFill>
              <a:ea typeface="ＭＳ Ｐゴシック" pitchFamily="34" charset="-128"/>
            </a:endParaRPr>
          </a:p>
        </p:txBody>
      </p:sp>
      <p:pic>
        <p:nvPicPr>
          <p:cNvPr id="16" name="Picture 4" descr="slide header_gray_417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49706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 descr="slide footer_gray_417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318250"/>
            <a:ext cx="91440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72250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fld id="{872E4FA7-D685-43A2-9263-BAEC091F62B0}" type="datetime1">
              <a:rPr lang="en-US" smtClean="0">
                <a:solidFill>
                  <a:srgbClr val="616161"/>
                </a:solidFill>
                <a:ea typeface="ＭＳ Ｐゴシック" pitchFamily="34" charset="-128"/>
              </a:rPr>
              <a:t>10/5/2015</a:t>
            </a:fld>
            <a:endParaRPr lang="en-US" dirty="0">
              <a:solidFill>
                <a:srgbClr val="616161"/>
              </a:solidFill>
              <a:ea typeface="ＭＳ Ｐゴシック" pitchFamily="34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57225" y="6307138"/>
            <a:ext cx="59420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en-US" smtClean="0">
                <a:solidFill>
                  <a:srgbClr val="616161"/>
                </a:solidFill>
                <a:ea typeface="ＭＳ Ｐゴシック" pitchFamily="34" charset="-128"/>
              </a:rPr>
              <a:t>J.Repond: Imaging Calorimetry</a:t>
            </a:r>
            <a:endParaRPr lang="en-US" dirty="0">
              <a:solidFill>
                <a:srgbClr val="616161"/>
              </a:solidFill>
              <a:ea typeface="ＭＳ Ｐゴシック" pitchFamily="34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489700"/>
            <a:ext cx="3841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  <a:ea typeface="ＭＳ Ｐゴシック" pitchFamily="34" charset="-128"/>
              </a:rPr>
              <a:pPr/>
              <a:t>‹#›</a:t>
            </a:fld>
            <a:endParaRPr lang="en-US">
              <a:solidFill>
                <a:srgbClr val="616161"/>
              </a:solidFill>
              <a:ea typeface="ＭＳ Ｐゴシック" pitchFamily="34" charset="-128"/>
            </a:endParaRPr>
          </a:p>
        </p:txBody>
      </p:sp>
      <p:pic>
        <p:nvPicPr>
          <p:cNvPr id="16" name="Picture 4" descr="slide header_gray_417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31112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 descr="slide footer_gray_417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318250"/>
            <a:ext cx="91440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72250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fld id="{855464F5-AB0B-4C3D-B6D6-16F27F900254}" type="datetime1">
              <a:rPr lang="en-US" smtClean="0">
                <a:solidFill>
                  <a:srgbClr val="616161"/>
                </a:solidFill>
                <a:ea typeface="ＭＳ Ｐゴシック" pitchFamily="34" charset="-128"/>
              </a:rPr>
              <a:t>10/5/2015</a:t>
            </a:fld>
            <a:endParaRPr lang="en-US" dirty="0">
              <a:solidFill>
                <a:srgbClr val="616161"/>
              </a:solidFill>
              <a:ea typeface="ＭＳ Ｐゴシック" pitchFamily="34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57225" y="6307138"/>
            <a:ext cx="59420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en-US" smtClean="0">
                <a:solidFill>
                  <a:srgbClr val="616161"/>
                </a:solidFill>
                <a:ea typeface="ＭＳ Ｐゴシック" pitchFamily="34" charset="-128"/>
              </a:rPr>
              <a:t>J.Repond: Imaging Calorimetry</a:t>
            </a:r>
            <a:endParaRPr lang="en-US" dirty="0">
              <a:solidFill>
                <a:srgbClr val="616161"/>
              </a:solidFill>
              <a:ea typeface="ＭＳ Ｐゴシック" pitchFamily="34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489700"/>
            <a:ext cx="3841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  <a:ea typeface="ＭＳ Ｐゴシック" pitchFamily="34" charset="-128"/>
              </a:rPr>
              <a:pPr/>
              <a:t>‹#›</a:t>
            </a:fld>
            <a:endParaRPr lang="en-US">
              <a:solidFill>
                <a:srgbClr val="616161"/>
              </a:solidFill>
              <a:ea typeface="ＭＳ Ｐゴシック" pitchFamily="34" charset="-128"/>
            </a:endParaRPr>
          </a:p>
        </p:txBody>
      </p:sp>
      <p:pic>
        <p:nvPicPr>
          <p:cNvPr id="16" name="Picture 4" descr="slide header_gray_417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18835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 descr="slide footer_gray_417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318250"/>
            <a:ext cx="91440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72250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fld id="{0407806D-D03E-4DE5-BF63-7C878DB2A6A7}" type="datetime1">
              <a:rPr lang="en-US" smtClean="0">
                <a:solidFill>
                  <a:srgbClr val="616161"/>
                </a:solidFill>
                <a:ea typeface="ＭＳ Ｐゴシック" pitchFamily="34" charset="-128"/>
              </a:rPr>
              <a:t>10/5/2015</a:t>
            </a:fld>
            <a:endParaRPr lang="en-US" dirty="0">
              <a:solidFill>
                <a:srgbClr val="616161"/>
              </a:solidFill>
              <a:ea typeface="ＭＳ Ｐゴシック" pitchFamily="34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57225" y="6307138"/>
            <a:ext cx="59420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en-US" smtClean="0">
                <a:solidFill>
                  <a:srgbClr val="616161"/>
                </a:solidFill>
                <a:ea typeface="ＭＳ Ｐゴシック" pitchFamily="34" charset="-128"/>
              </a:rPr>
              <a:t>J.Repond: Imaging Calorimetry</a:t>
            </a:r>
            <a:endParaRPr lang="en-US" dirty="0">
              <a:solidFill>
                <a:srgbClr val="616161"/>
              </a:solidFill>
              <a:ea typeface="ＭＳ Ｐゴシック" pitchFamily="34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489700"/>
            <a:ext cx="3841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  <a:ea typeface="ＭＳ Ｐゴシック" pitchFamily="34" charset="-128"/>
              </a:rPr>
              <a:pPr/>
              <a:t>‹#›</a:t>
            </a:fld>
            <a:endParaRPr lang="en-US">
              <a:solidFill>
                <a:srgbClr val="616161"/>
              </a:solidFill>
              <a:ea typeface="ＭＳ Ｐゴシック" pitchFamily="34" charset="-128"/>
            </a:endParaRPr>
          </a:p>
        </p:txBody>
      </p:sp>
      <p:pic>
        <p:nvPicPr>
          <p:cNvPr id="16" name="Picture 4" descr="slide header_gray_417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16716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 descr="slide footer_gray_417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318250"/>
            <a:ext cx="91440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72250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fld id="{2EE97A57-6BDD-44A2-9333-56578F597FD8}" type="datetime1">
              <a:rPr lang="en-US" smtClean="0">
                <a:solidFill>
                  <a:srgbClr val="616161"/>
                </a:solidFill>
                <a:ea typeface="ＭＳ Ｐゴシック" pitchFamily="34" charset="-128"/>
              </a:rPr>
              <a:t>10/5/2015</a:t>
            </a:fld>
            <a:endParaRPr lang="en-US" dirty="0">
              <a:solidFill>
                <a:srgbClr val="616161"/>
              </a:solidFill>
              <a:ea typeface="ＭＳ Ｐゴシック" pitchFamily="34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57225" y="6307138"/>
            <a:ext cx="59420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en-US" smtClean="0">
                <a:solidFill>
                  <a:srgbClr val="616161"/>
                </a:solidFill>
                <a:ea typeface="ＭＳ Ｐゴシック" pitchFamily="34" charset="-128"/>
              </a:rPr>
              <a:t>J.Repond: Imaging Calorimetry</a:t>
            </a:r>
            <a:endParaRPr lang="en-US" dirty="0">
              <a:solidFill>
                <a:srgbClr val="616161"/>
              </a:solidFill>
              <a:ea typeface="ＭＳ Ｐゴシック" pitchFamily="34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489700"/>
            <a:ext cx="3841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  <a:ea typeface="ＭＳ Ｐゴシック" pitchFamily="34" charset="-128"/>
              </a:rPr>
              <a:pPr/>
              <a:t>‹#›</a:t>
            </a:fld>
            <a:endParaRPr lang="en-US">
              <a:solidFill>
                <a:srgbClr val="616161"/>
              </a:solidFill>
              <a:ea typeface="ＭＳ Ｐゴシック" pitchFamily="34" charset="-128"/>
            </a:endParaRPr>
          </a:p>
        </p:txBody>
      </p:sp>
      <p:pic>
        <p:nvPicPr>
          <p:cNvPr id="16" name="Picture 4" descr="slide header_gray_417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26739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 descr="slide footer_gray_417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318250"/>
            <a:ext cx="91440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72250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fld id="{9AEEF508-2D1E-4828-BE08-AA97A005D363}" type="datetime1">
              <a:rPr lang="en-US" smtClean="0">
                <a:solidFill>
                  <a:srgbClr val="616161"/>
                </a:solidFill>
                <a:ea typeface="ＭＳ Ｐゴシック" pitchFamily="34" charset="-128"/>
              </a:rPr>
              <a:t>10/5/2015</a:t>
            </a:fld>
            <a:endParaRPr lang="en-US" dirty="0">
              <a:solidFill>
                <a:srgbClr val="616161"/>
              </a:solidFill>
              <a:ea typeface="ＭＳ Ｐゴシック" pitchFamily="34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57225" y="6307138"/>
            <a:ext cx="59420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en-US" smtClean="0">
                <a:solidFill>
                  <a:srgbClr val="616161"/>
                </a:solidFill>
                <a:ea typeface="ＭＳ Ｐゴシック" pitchFamily="34" charset="-128"/>
              </a:rPr>
              <a:t>J.Repond: Imaging Calorimetry</a:t>
            </a:r>
            <a:endParaRPr lang="en-US" dirty="0">
              <a:solidFill>
                <a:srgbClr val="616161"/>
              </a:solidFill>
              <a:ea typeface="ＭＳ Ｐゴシック" pitchFamily="34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489700"/>
            <a:ext cx="3841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  <a:ea typeface="ＭＳ Ｐゴシック" pitchFamily="34" charset="-128"/>
              </a:rPr>
              <a:pPr/>
              <a:t>‹#›</a:t>
            </a:fld>
            <a:endParaRPr lang="en-US">
              <a:solidFill>
                <a:srgbClr val="616161"/>
              </a:solidFill>
              <a:ea typeface="ＭＳ Ｐゴシック" pitchFamily="34" charset="-128"/>
            </a:endParaRPr>
          </a:p>
        </p:txBody>
      </p:sp>
      <p:pic>
        <p:nvPicPr>
          <p:cNvPr id="16" name="Picture 4" descr="slide header_gray_417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07254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10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37.wmf"/><Relationship Id="rId4" Type="http://schemas.openxmlformats.org/officeDocument/2006/relationships/image" Target="../media/image38.png"/><Relationship Id="rId9" Type="http://schemas.openxmlformats.org/officeDocument/2006/relationships/oleObject" Target="../embeddings/oleObject3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onfluence.slac.stanford.edu/display/SiD" TargetMode="External"/><Relationship Id="rId7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64.png"/><Relationship Id="rId7" Type="http://schemas.openxmlformats.org/officeDocument/2006/relationships/image" Target="../media/image63.wmf"/><Relationship Id="rId2" Type="http://schemas.openxmlformats.org/officeDocument/2006/relationships/slideLayout" Target="../slideLayouts/slideLayout6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1.png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7.png"/><Relationship Id="rId7" Type="http://schemas.openxmlformats.org/officeDocument/2006/relationships/image" Target="../media/image69.png"/><Relationship Id="rId2" Type="http://schemas.openxmlformats.org/officeDocument/2006/relationships/slideLayout" Target="../slideLayouts/slideLayout6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6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68.png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8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47.png"/><Relationship Id="rId4" Type="http://schemas.openxmlformats.org/officeDocument/2006/relationships/image" Target="../media/image8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5.emf"/><Relationship Id="rId5" Type="http://schemas.openxmlformats.org/officeDocument/2006/relationships/image" Target="../media/image47.png"/><Relationship Id="rId4" Type="http://schemas.openxmlformats.org/officeDocument/2006/relationships/image" Target="../media/image8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1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g"/><Relationship Id="rId7" Type="http://schemas.openxmlformats.org/officeDocument/2006/relationships/image" Target="../media/image29.png"/><Relationship Id="rId2" Type="http://schemas.openxmlformats.org/officeDocument/2006/relationships/hyperlink" Target="https://confluence.slac.stanford.edu/display/SiD" TargetMode="Externa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Imaging Calorimetry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2209800" y="3124200"/>
            <a:ext cx="6400800" cy="1752600"/>
          </a:xfrm>
        </p:spPr>
        <p:txBody>
          <a:bodyPr/>
          <a:lstStyle/>
          <a:p>
            <a:pPr algn="r"/>
            <a:r>
              <a:rPr lang="en-US" sz="2000" b="1" dirty="0" smtClean="0"/>
              <a:t>Jos</a:t>
            </a:r>
            <a:r>
              <a:rPr lang="en-US" sz="2000" b="1" dirty="0" smtClean="0">
                <a:latin typeface="Calibri"/>
              </a:rPr>
              <a:t>é</a:t>
            </a:r>
            <a:r>
              <a:rPr lang="en-US" sz="2000" b="1" dirty="0" smtClean="0"/>
              <a:t> Repond</a:t>
            </a:r>
          </a:p>
          <a:p>
            <a:pPr algn="r"/>
            <a:r>
              <a:rPr lang="en-US" sz="2000" b="1" dirty="0" smtClean="0"/>
              <a:t>Argonne National Laboratory</a:t>
            </a:r>
            <a:endParaRPr lang="en-US" sz="2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472761" y="5410200"/>
            <a:ext cx="43852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New Technologies for Discovery</a:t>
            </a:r>
          </a:p>
          <a:p>
            <a:pPr algn="ctr"/>
            <a:r>
              <a:rPr lang="en-US" dirty="0" smtClean="0"/>
              <a:t>University of Texas in Arlington, Arlington, TX</a:t>
            </a:r>
          </a:p>
          <a:p>
            <a:pPr algn="ctr"/>
            <a:r>
              <a:rPr lang="en-US" dirty="0" smtClean="0"/>
              <a:t>October 5 -7, 2015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40" y="2384645"/>
            <a:ext cx="3839319" cy="3069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2B912DE-74C6-4870-BDE8-89E21BCF3511}" type="slidenum">
              <a:rPr lang="en-US" smtClean="0">
                <a:solidFill>
                  <a:srgbClr val="616161"/>
                </a:solidFill>
                <a:ea typeface="MS PGothic" pitchFamily="34" charset="-128"/>
              </a:rPr>
              <a:pPr/>
              <a:t>10</a:t>
            </a:fld>
            <a:endParaRPr lang="en-US" smtClean="0">
              <a:solidFill>
                <a:srgbClr val="616161"/>
              </a:solidFill>
              <a:ea typeface="MS PGothic" pitchFamily="34" charset="-128"/>
            </a:endParaRPr>
          </a:p>
        </p:txBody>
      </p:sp>
      <p:pic>
        <p:nvPicPr>
          <p:cNvPr id="41987" name="Picture 2" descr="t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213" y="1238250"/>
            <a:ext cx="2897187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3" descr="t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24263" y="2968625"/>
            <a:ext cx="1908175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9" name="Text Box 4"/>
          <p:cNvSpPr txBox="1">
            <a:spLocks noChangeArrowheads="1"/>
          </p:cNvSpPr>
          <p:nvPr/>
        </p:nvSpPr>
        <p:spPr bwMode="auto">
          <a:xfrm>
            <a:off x="3765550" y="1314450"/>
            <a:ext cx="345598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Physics prototype</a:t>
            </a:r>
            <a:endParaRPr lang="en-US" dirty="0">
              <a:solidFill>
                <a:srgbClr val="616161"/>
              </a:solidFill>
              <a:latin typeface="Arial" pitchFamily="34" charset="0"/>
              <a:ea typeface="ＭＳ Ｐゴシック" pitchFamily="34" charset="-128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900" dirty="0">
              <a:solidFill>
                <a:srgbClr val="616161"/>
              </a:solidFill>
              <a:latin typeface="Arial" pitchFamily="34" charset="0"/>
              <a:ea typeface="ＭＳ Ｐゴシック" pitchFamily="34" charset="-128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 </a:t>
            </a:r>
            <a:r>
              <a:rPr lang="en-US" sz="1400" dirty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3 structures with different W thicknesses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 </a:t>
            </a:r>
            <a:r>
              <a:rPr lang="en-US" sz="1400" dirty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30 layers; 1 x 1 cm</a:t>
            </a:r>
            <a:r>
              <a:rPr lang="en-US" sz="1400" baseline="30000" dirty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2</a:t>
            </a:r>
            <a:r>
              <a:rPr lang="en-US" sz="1400" dirty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pads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 18 x 18 cm</a:t>
            </a:r>
            <a:r>
              <a:rPr lang="en-US" sz="1400" baseline="30000" dirty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2</a:t>
            </a:r>
            <a:r>
              <a:rPr lang="en-US" sz="1400" dirty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instrumented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      </a:t>
            </a:r>
            <a:r>
              <a:rPr lang="en-US" sz="1400" dirty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  <a:cs typeface="Arial" charset="0"/>
              </a:rPr>
              <a:t>→ 9720 readout channels</a:t>
            </a:r>
          </a:p>
        </p:txBody>
      </p:sp>
      <p:sp>
        <p:nvSpPr>
          <p:cNvPr id="41990" name="Line 5"/>
          <p:cNvSpPr>
            <a:spLocks noChangeShapeType="1"/>
          </p:cNvSpPr>
          <p:nvPr/>
        </p:nvSpPr>
        <p:spPr bwMode="auto">
          <a:xfrm>
            <a:off x="2498725" y="3044825"/>
            <a:ext cx="1082675" cy="4953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616161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41991" name="Text Box 6"/>
          <p:cNvSpPr txBox="1">
            <a:spLocks noChangeArrowheads="1"/>
          </p:cNvSpPr>
          <p:nvPr/>
        </p:nvSpPr>
        <p:spPr bwMode="auto">
          <a:xfrm>
            <a:off x="354013" y="5205413"/>
            <a:ext cx="4294187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Electronic Readout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616161"/>
              </a:solidFill>
              <a:latin typeface="Arial" pitchFamily="34" charset="0"/>
              <a:ea typeface="ＭＳ Ｐゴシック" pitchFamily="34" charset="-128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 </a:t>
            </a:r>
            <a:r>
              <a:rPr lang="en-US" sz="1400" dirty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Front-end boards located outside of module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 </a:t>
            </a:r>
            <a:r>
              <a:rPr lang="en-US" sz="1400" dirty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Digitization with VME – based system (off detector)</a:t>
            </a:r>
            <a:endParaRPr lang="en-US" sz="1400" dirty="0">
              <a:solidFill>
                <a:srgbClr val="616161"/>
              </a:solidFill>
              <a:latin typeface="Arial" pitchFamily="34" charset="0"/>
              <a:ea typeface="ＭＳ Ｐゴシック" pitchFamily="34" charset="-128"/>
              <a:cs typeface="Arial" charset="0"/>
            </a:endParaRPr>
          </a:p>
        </p:txBody>
      </p:sp>
      <p:pic>
        <p:nvPicPr>
          <p:cNvPr id="41992" name="Picture 7" descr="t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38850" y="4592638"/>
            <a:ext cx="2724150" cy="211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3" name="Text Box 8"/>
          <p:cNvSpPr txBox="1">
            <a:spLocks noChangeArrowheads="1"/>
          </p:cNvSpPr>
          <p:nvPr/>
        </p:nvSpPr>
        <p:spPr bwMode="auto">
          <a:xfrm>
            <a:off x="5794375" y="3236913"/>
            <a:ext cx="2787650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Tests at DESY/CERN/FNAL</a:t>
            </a:r>
            <a:endParaRPr lang="en-US" dirty="0">
              <a:solidFill>
                <a:srgbClr val="616161"/>
              </a:solidFill>
              <a:latin typeface="Arial" pitchFamily="34" charset="0"/>
              <a:ea typeface="ＭＳ Ｐゴシック" pitchFamily="34" charset="-128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rgbClr val="616161"/>
              </a:solidFill>
              <a:latin typeface="Arial" pitchFamily="34" charset="0"/>
              <a:ea typeface="ＭＳ Ｐゴシック" pitchFamily="34" charset="-128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 Electrons 1 – 45 GeV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 Pions 1 – 180 GeV</a:t>
            </a:r>
            <a:endParaRPr lang="en-US" sz="1400" dirty="0">
              <a:solidFill>
                <a:srgbClr val="616161"/>
              </a:solidFill>
              <a:latin typeface="Arial" pitchFamily="34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41994" name="Text Box 9"/>
          <p:cNvSpPr txBox="1">
            <a:spLocks noChangeArrowheads="1"/>
          </p:cNvSpPr>
          <p:nvPr/>
        </p:nvSpPr>
        <p:spPr bwMode="auto">
          <a:xfrm>
            <a:off x="1676400" y="4495800"/>
            <a:ext cx="11953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1 X</a:t>
            </a:r>
            <a:r>
              <a:rPr lang="en-US" sz="1000" baseline="-250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0</a:t>
            </a:r>
            <a:r>
              <a:rPr lang="en-US" sz="10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(W) = 3.5 mm</a:t>
            </a:r>
          </a:p>
        </p:txBody>
      </p:sp>
      <p:sp>
        <p:nvSpPr>
          <p:cNvPr id="41995" name="Text Box 10"/>
          <p:cNvSpPr txBox="1">
            <a:spLocks noChangeArrowheads="1"/>
          </p:cNvSpPr>
          <p:nvPr/>
        </p:nvSpPr>
        <p:spPr bwMode="auto">
          <a:xfrm>
            <a:off x="1828800" y="381000"/>
            <a:ext cx="467323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Silicon </a:t>
            </a:r>
            <a:r>
              <a:rPr lang="en-US" sz="2800" b="1" dirty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– Tungsten  ECAL</a:t>
            </a:r>
          </a:p>
        </p:txBody>
      </p:sp>
      <p:sp>
        <p:nvSpPr>
          <p:cNvPr id="41996" name="Rectangle 11"/>
          <p:cNvSpPr>
            <a:spLocks noChangeArrowheads="1"/>
          </p:cNvSpPr>
          <p:nvPr/>
        </p:nvSpPr>
        <p:spPr bwMode="auto">
          <a:xfrm>
            <a:off x="2921000" y="1163638"/>
            <a:ext cx="268288" cy="2317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616161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41997" name="Picture 12" descr="cern 02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30975" y="125413"/>
            <a:ext cx="214947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9" name="Text Box 14"/>
          <p:cNvSpPr txBox="1">
            <a:spLocks noChangeArrowheads="1"/>
          </p:cNvSpPr>
          <p:nvPr/>
        </p:nvSpPr>
        <p:spPr bwMode="auto">
          <a:xfrm>
            <a:off x="1460500" y="4351338"/>
            <a:ext cx="9683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X</a:t>
            </a:r>
            <a:r>
              <a:rPr lang="en-US" sz="1000" baseline="-2500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0</a:t>
            </a:r>
            <a:r>
              <a:rPr lang="en-US" sz="1000" baseline="3000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W</a:t>
            </a:r>
            <a:r>
              <a:rPr lang="en-US" sz="100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= 3.5 mm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7" y="346699"/>
            <a:ext cx="1350092" cy="581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645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616161"/>
                </a:solidFill>
              </a:rPr>
              <a:t>J. Repond -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11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304800"/>
            <a:ext cx="52652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Monte Carlo Simulations: GEANT4</a:t>
            </a:r>
            <a:endParaRPr lang="en-US" sz="2800" b="1" dirty="0">
              <a:solidFill>
                <a:srgbClr val="616161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4038600"/>
            <a:ext cx="775335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94479" y="1054001"/>
            <a:ext cx="6346609" cy="340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Electromagnetic shower simulation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800" b="1" dirty="0">
              <a:solidFill>
                <a:srgbClr val="616161"/>
              </a:solidFill>
              <a:latin typeface="Arial" pitchFamily="34" charset="0"/>
              <a:ea typeface="ＭＳ Ｐゴシック" pitchFamily="34" charset="-128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   Reproduces results at the &lt; 1 % level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sz="160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  Multiple scattering still </a:t>
            </a:r>
            <a:r>
              <a:rPr lang="en-US" sz="160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challenging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sz="160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  Thin layers also still challenging</a:t>
            </a:r>
            <a:endParaRPr lang="en-US" sz="1600" dirty="0" smtClean="0">
              <a:solidFill>
                <a:srgbClr val="616161"/>
              </a:solidFill>
              <a:latin typeface="Arial" pitchFamily="34" charset="0"/>
              <a:ea typeface="ＭＳ Ｐゴシック" pitchFamily="34" charset="-128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sz="160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  Excellent tool to </a:t>
            </a:r>
            <a:r>
              <a:rPr lang="en-US" sz="1600" b="1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validate</a:t>
            </a:r>
            <a:r>
              <a:rPr lang="en-US" sz="160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our understanding of the detector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800" dirty="0">
              <a:solidFill>
                <a:srgbClr val="616161"/>
              </a:solidFill>
              <a:latin typeface="Arial" pitchFamily="34" charset="0"/>
              <a:ea typeface="ＭＳ Ｐゴシック" pitchFamily="34" charset="-128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Hadronic shower simulation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rgbClr val="616161"/>
              </a:solidFill>
              <a:latin typeface="Arial" pitchFamily="34" charset="0"/>
              <a:ea typeface="ＭＳ Ｐゴシック" pitchFamily="34" charset="-128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    Greatly improved in the last few years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sz="160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   Precision better than 10% (shapes &lt; 20%)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sz="1600" b="1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   Choice of different models  </a:t>
            </a:r>
            <a:r>
              <a:rPr lang="en-US" sz="160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combined into various Physics lists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616161"/>
              </a:solidFill>
              <a:latin typeface="Arial" pitchFamily="34" charset="0"/>
              <a:ea typeface="ＭＳ Ｐゴシック" pitchFamily="34" charset="-128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616161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>
            <a:off x="1143000" y="3886200"/>
            <a:ext cx="1676400" cy="22860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>
            <a:off x="3124200" y="3886200"/>
            <a:ext cx="454632" cy="30480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H="1">
            <a:off x="2286000" y="3886200"/>
            <a:ext cx="685800" cy="30480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5791200" y="3909934"/>
            <a:ext cx="1676400" cy="204866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5486399" y="1029560"/>
            <a:ext cx="3124201" cy="8617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Adequate simulations are a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prerequisite for understanding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the physics of a new technology</a:t>
            </a:r>
            <a:endParaRPr lang="en-US" sz="1600" i="1" dirty="0">
              <a:solidFill>
                <a:srgbClr val="616161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8" name="Circular Arrow 7"/>
          <p:cNvSpPr/>
          <p:nvPr/>
        </p:nvSpPr>
        <p:spPr bwMode="auto">
          <a:xfrm rot="16929343" flipH="1">
            <a:off x="511078" y="2100236"/>
            <a:ext cx="566800" cy="856320"/>
          </a:xfrm>
          <a:prstGeom prst="circularArrow">
            <a:avLst/>
          </a:prstGeom>
          <a:solidFill>
            <a:schemeClr val="tx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616161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085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3412305-177F-4AC8-9E72-5CEB92679EB6}" type="slidenum">
              <a:rPr lang="en-US" smtClean="0">
                <a:solidFill>
                  <a:srgbClr val="616161"/>
                </a:solidFill>
                <a:ea typeface="MS PGothic" pitchFamily="34" charset="-128"/>
              </a:rPr>
              <a:pPr/>
              <a:t>12</a:t>
            </a:fld>
            <a:endParaRPr lang="en-US" smtClean="0">
              <a:solidFill>
                <a:srgbClr val="616161"/>
              </a:solidFill>
              <a:ea typeface="MS PGothic" pitchFamily="34" charset="-128"/>
            </a:endParaRPr>
          </a:p>
        </p:txBody>
      </p:sp>
      <p:pic>
        <p:nvPicPr>
          <p:cNvPr id="44035" name="Picture 4" descr="Linearity_MIPs_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49" y="1066800"/>
            <a:ext cx="2515507" cy="231998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44036" name="Text Box 5"/>
          <p:cNvSpPr txBox="1">
            <a:spLocks noChangeArrowheads="1"/>
          </p:cNvSpPr>
          <p:nvPr/>
        </p:nvSpPr>
        <p:spPr bwMode="auto">
          <a:xfrm>
            <a:off x="533400" y="376535"/>
            <a:ext cx="68323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Si-W ECAL: electron response and resolution</a:t>
            </a:r>
            <a:endParaRPr lang="en-US" sz="2400" b="1" dirty="0">
              <a:solidFill>
                <a:srgbClr val="616161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44037" name="Picture 6" descr="Linearity_GeV_relresid_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7120" y="3668337"/>
            <a:ext cx="2446337" cy="2318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8" name="Text Box 7"/>
          <p:cNvSpPr txBox="1">
            <a:spLocks noChangeArrowheads="1"/>
          </p:cNvSpPr>
          <p:nvPr/>
        </p:nvSpPr>
        <p:spPr bwMode="auto">
          <a:xfrm>
            <a:off x="2819400" y="1290411"/>
            <a:ext cx="3570208" cy="4370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Response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616161"/>
              </a:solidFill>
              <a:latin typeface="Arial" pitchFamily="34" charset="0"/>
              <a:ea typeface="ＭＳ Ｐゴシック" pitchFamily="34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 Linear between 6 and 45 GeV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sz="160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Residuals &lt; </a:t>
            </a:r>
            <a:r>
              <a:rPr lang="en-US" sz="1600" dirty="0" smtClean="0">
                <a:solidFill>
                  <a:srgbClr val="616161"/>
                </a:solidFill>
                <a:latin typeface="Times New Roman"/>
                <a:ea typeface="ＭＳ Ｐゴシック" pitchFamily="34" charset="-128"/>
                <a:cs typeface="Times New Roman"/>
              </a:rPr>
              <a:t>±</a:t>
            </a:r>
            <a:r>
              <a:rPr lang="en-US" sz="160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1%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sz="160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Excellent agreement with simulation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616161"/>
              </a:solidFill>
              <a:latin typeface="Arial" pitchFamily="34" charset="0"/>
              <a:ea typeface="ＭＳ Ｐゴシック" pitchFamily="34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Resolution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616161"/>
              </a:solidFill>
              <a:latin typeface="Arial" pitchFamily="34" charset="0"/>
              <a:ea typeface="ＭＳ Ｐゴシック" pitchFamily="34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sz="160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As expected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616161"/>
              </a:solidFill>
              <a:latin typeface="Arial" pitchFamily="34" charset="0"/>
              <a:ea typeface="ＭＳ Ｐゴシック" pitchFamily="34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616161"/>
              </a:solidFill>
              <a:latin typeface="Arial" pitchFamily="34" charset="0"/>
              <a:ea typeface="ＭＳ Ｐゴシック" pitchFamily="34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616161"/>
              </a:solidFill>
              <a:latin typeface="Arial" pitchFamily="34" charset="0"/>
              <a:ea typeface="ＭＳ Ｐゴシック" pitchFamily="34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616161"/>
              </a:solidFill>
              <a:latin typeface="Arial" pitchFamily="34" charset="0"/>
              <a:ea typeface="ＭＳ Ｐゴシック" pitchFamily="34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616161"/>
              </a:solidFill>
              <a:latin typeface="Arial" pitchFamily="34" charset="0"/>
              <a:ea typeface="ＭＳ Ｐゴシック" pitchFamily="34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Sufficient for PFAs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sz="160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 (not dominant contribution)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Good agreement with simulation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238" y="266099"/>
            <a:ext cx="1252537" cy="539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Fit3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90614" y="1078410"/>
            <a:ext cx="2481223" cy="2397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 descr="ResolutionVsEbea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27908" y="3810000"/>
            <a:ext cx="2411292" cy="2127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6009861"/>
              </p:ext>
            </p:extLst>
          </p:nvPr>
        </p:nvGraphicFramePr>
        <p:xfrm>
          <a:off x="3124200" y="3874526"/>
          <a:ext cx="2990850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8" name="Equation" r:id="rId9" imgW="2031840" imgH="457200" progId="Equation.3">
                  <p:embed/>
                </p:oleObj>
              </mc:Choice>
              <mc:Fallback>
                <p:oleObj name="Equation" r:id="rId9" imgW="2031840" imgH="4572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3874526"/>
                        <a:ext cx="2990850" cy="674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862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3412305-177F-4AC8-9E72-5CEB92679EB6}" type="slidenum">
              <a:rPr lang="en-US" smtClean="0">
                <a:solidFill>
                  <a:srgbClr val="616161"/>
                </a:solidFill>
                <a:ea typeface="MS PGothic" pitchFamily="34" charset="-128"/>
              </a:rPr>
              <a:pPr/>
              <a:t>13</a:t>
            </a:fld>
            <a:endParaRPr lang="en-US" smtClean="0">
              <a:solidFill>
                <a:srgbClr val="616161"/>
              </a:solidFill>
              <a:ea typeface="MS PGothic" pitchFamily="34" charset="-128"/>
            </a:endParaRPr>
          </a:p>
        </p:txBody>
      </p:sp>
      <p:sp>
        <p:nvSpPr>
          <p:cNvPr id="44036" name="Text Box 5"/>
          <p:cNvSpPr txBox="1">
            <a:spLocks noChangeArrowheads="1"/>
          </p:cNvSpPr>
          <p:nvPr/>
        </p:nvSpPr>
        <p:spPr bwMode="auto">
          <a:xfrm>
            <a:off x="533400" y="376535"/>
            <a:ext cx="57567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Si-W ECAL: measurements with pions</a:t>
            </a:r>
            <a:endParaRPr lang="en-US" sz="2400" b="1" dirty="0">
              <a:solidFill>
                <a:srgbClr val="616161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44038" name="Text Box 7"/>
          <p:cNvSpPr txBox="1">
            <a:spLocks noChangeArrowheads="1"/>
          </p:cNvSpPr>
          <p:nvPr/>
        </p:nvSpPr>
        <p:spPr bwMode="auto">
          <a:xfrm>
            <a:off x="5957134" y="1514594"/>
            <a:ext cx="3159839" cy="4124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Longitudinal shape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616161"/>
              </a:solidFill>
              <a:latin typeface="Arial" pitchFamily="34" charset="0"/>
              <a:ea typeface="ＭＳ Ｐゴシック" pitchFamily="34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 Slightly longer shower in data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 Comparison with simulation OK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616161"/>
              </a:solidFill>
              <a:latin typeface="Arial" pitchFamily="34" charset="0"/>
              <a:ea typeface="ＭＳ Ｐゴシック" pitchFamily="34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616161"/>
              </a:solidFill>
              <a:latin typeface="Arial" pitchFamily="34" charset="0"/>
              <a:ea typeface="ＭＳ Ｐゴシック" pitchFamily="34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616161"/>
              </a:solidFill>
              <a:latin typeface="Arial" pitchFamily="34" charset="0"/>
              <a:ea typeface="ＭＳ Ｐゴシック" pitchFamily="34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616161"/>
              </a:solidFill>
              <a:latin typeface="Arial" pitchFamily="34" charset="0"/>
              <a:ea typeface="ＭＳ Ｐゴシック" pitchFamily="34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616161"/>
              </a:solidFill>
              <a:latin typeface="Arial" pitchFamily="34" charset="0"/>
              <a:ea typeface="ＭＳ Ｐゴシック" pitchFamily="34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616161"/>
              </a:solidFill>
              <a:latin typeface="Arial" pitchFamily="34" charset="0"/>
              <a:ea typeface="ＭＳ Ｐゴシック" pitchFamily="34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Radial shape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616161"/>
              </a:solidFill>
              <a:latin typeface="Arial" pitchFamily="34" charset="0"/>
              <a:ea typeface="ＭＳ Ｐゴシック" pitchFamily="34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 High precision measurement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 Simulation significantly off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sz="160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Transition between hadronic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sz="160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  shower models visible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238" y="266099"/>
            <a:ext cx="1252537" cy="539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38" y="3619500"/>
            <a:ext cx="5553075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5572125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562600" y="6095093"/>
            <a:ext cx="31284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err="1">
                <a:solidFill>
                  <a:srgbClr val="000000"/>
                </a:solidFill>
                <a:latin typeface="arial"/>
              </a:rPr>
              <a:t>Nucl.Instrum.Meth</a:t>
            </a:r>
            <a:r>
              <a:rPr lang="en-US" sz="1200" b="1" dirty="0">
                <a:solidFill>
                  <a:srgbClr val="000000"/>
                </a:solidFill>
                <a:latin typeface="arial"/>
              </a:rPr>
              <a:t>. A794 (2015) 240-254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 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392856" y="1383268"/>
            <a:ext cx="9727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Dispersion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12288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14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1335" y="521457"/>
            <a:ext cx="4456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800" b="1" kern="0" dirty="0" smtClean="0">
                <a:solidFill>
                  <a:srgbClr val="7F7F7F"/>
                </a:solidFill>
                <a:latin typeface="Arial" pitchFamily="34" charset="0"/>
                <a:ea typeface="ＭＳ Ｐゴシック" pitchFamily="34" charset="-128"/>
              </a:rPr>
              <a:t>Silicon </a:t>
            </a:r>
            <a:r>
              <a:rPr lang="en-US" sz="2800" b="1" kern="0" dirty="0" smtClean="0">
                <a:solidFill>
                  <a:srgbClr val="7F7F7F"/>
                </a:solidFill>
                <a:latin typeface="Arial" pitchFamily="34" charset="0"/>
                <a:ea typeface="ＭＳ Ｐゴシック" pitchFamily="34" charset="-128"/>
              </a:rPr>
              <a:t>– Tungsten ECAL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971800"/>
            <a:ext cx="4817070" cy="3081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38600"/>
            <a:ext cx="3629024" cy="2014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35704" y="1317010"/>
            <a:ext cx="6676828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Technical prototype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rgbClr val="616161"/>
              </a:solidFill>
              <a:latin typeface="Arial" pitchFamily="34" charset="0"/>
              <a:ea typeface="ＭＳ Ｐゴシック" pitchFamily="34" charset="-128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  0.5 x 0.5 cm</a:t>
            </a:r>
            <a:r>
              <a:rPr lang="en-US" sz="1600" baseline="3000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2</a:t>
            </a:r>
            <a:r>
              <a:rPr lang="en-US" sz="160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pads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  Wedge –shaped mechanical structure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sz="160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 New generation readout system (embedded front-end, power pulsing)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  Automated assemblies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616161"/>
              </a:solidFill>
              <a:latin typeface="Arial" pitchFamily="34" charset="0"/>
              <a:ea typeface="ＭＳ Ｐゴシック" pitchFamily="34" charset="-128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Studies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rgbClr val="616161"/>
              </a:solidFill>
              <a:latin typeface="Arial" pitchFamily="34" charset="0"/>
              <a:ea typeface="ＭＳ Ｐゴシック" pitchFamily="34" charset="-128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sz="160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  </a:t>
            </a:r>
            <a:r>
              <a:rPr lang="en-US" sz="1600" dirty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T</a:t>
            </a:r>
            <a:r>
              <a:rPr lang="en-US" sz="160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est beam, on the bench…</a:t>
            </a:r>
            <a:endParaRPr lang="en-US" sz="1600" dirty="0">
              <a:solidFill>
                <a:srgbClr val="616161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226496"/>
            <a:ext cx="12192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718" y="271828"/>
            <a:ext cx="2465882" cy="184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542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352800" cy="365125"/>
          </a:xfrm>
        </p:spPr>
        <p:txBody>
          <a:bodyPr/>
          <a:lstStyle/>
          <a:p>
            <a:r>
              <a:rPr lang="en-US" dirty="0" smtClean="0"/>
              <a:t>J. </a:t>
            </a:r>
            <a:r>
              <a:rPr lang="en-US" dirty="0" err="1" smtClean="0"/>
              <a:t>Repond</a:t>
            </a:r>
            <a:r>
              <a:rPr lang="en-US" dirty="0" smtClean="0"/>
              <a:t> - Imaging Calorimeters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23385" y="162580"/>
            <a:ext cx="2256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</a:rPr>
              <a:t>SiD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</a:rPr>
              <a:t> Si-W ECAL</a:t>
            </a:r>
            <a:endParaRPr lang="en-US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Picture 16" descr="tbeam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038600" y="911943"/>
            <a:ext cx="3048000" cy="251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63115" y="685800"/>
            <a:ext cx="3875485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Prototype</a:t>
            </a:r>
          </a:p>
          <a:p>
            <a:endParaRPr lang="en-US" sz="700" dirty="0"/>
          </a:p>
          <a:p>
            <a:r>
              <a:rPr lang="en-US" sz="1600" dirty="0" smtClean="0"/>
              <a:t>20 layers with 2.5 mm W (5/7 X</a:t>
            </a:r>
            <a:r>
              <a:rPr lang="en-US" sz="1600" baseline="-25000" dirty="0" smtClean="0"/>
              <a:t>0</a:t>
            </a:r>
            <a:r>
              <a:rPr lang="en-US" sz="1600" dirty="0" smtClean="0"/>
              <a:t>)</a:t>
            </a:r>
          </a:p>
          <a:p>
            <a:r>
              <a:rPr lang="en-US" sz="1600" dirty="0" smtClean="0"/>
              <a:t>10 </a:t>
            </a:r>
            <a:r>
              <a:rPr lang="en-US" sz="1600" dirty="0"/>
              <a:t>l</a:t>
            </a:r>
            <a:r>
              <a:rPr lang="en-US" sz="1600" dirty="0" smtClean="0"/>
              <a:t>ayers with 5.0 mm W (10/7 X</a:t>
            </a:r>
            <a:r>
              <a:rPr lang="en-US" sz="1600" baseline="-25000" dirty="0" smtClean="0"/>
              <a:t>0</a:t>
            </a:r>
            <a:r>
              <a:rPr lang="en-US" sz="1600" dirty="0" smtClean="0"/>
              <a:t>)</a:t>
            </a:r>
          </a:p>
          <a:p>
            <a:endParaRPr lang="en-US" sz="700" dirty="0"/>
          </a:p>
          <a:p>
            <a:r>
              <a:rPr lang="en-US" sz="1600" dirty="0" smtClean="0"/>
              <a:t>30 gaps (each </a:t>
            </a:r>
            <a:r>
              <a:rPr lang="en-US" sz="1600" b="1" dirty="0" smtClean="0"/>
              <a:t>1.25 mm</a:t>
            </a:r>
            <a:r>
              <a:rPr lang="en-US" sz="1600" dirty="0" smtClean="0"/>
              <a:t>) with Si Pixel sensors</a:t>
            </a:r>
          </a:p>
          <a:p>
            <a:endParaRPr lang="en-US" sz="700" dirty="0"/>
          </a:p>
          <a:p>
            <a:r>
              <a:rPr lang="en-US" sz="1600" dirty="0" smtClean="0"/>
              <a:t>Effective </a:t>
            </a:r>
            <a:r>
              <a:rPr lang="en-US" sz="1600" b="1" dirty="0" smtClean="0">
                <a:solidFill>
                  <a:srgbClr val="FF0000"/>
                </a:solidFill>
              </a:rPr>
              <a:t>Moliere radius = 13 mm</a:t>
            </a:r>
          </a:p>
          <a:p>
            <a:endParaRPr lang="en-US" sz="1600" dirty="0"/>
          </a:p>
          <a:p>
            <a:r>
              <a:rPr lang="en-US" b="1" dirty="0" smtClean="0"/>
              <a:t>Sensors</a:t>
            </a:r>
          </a:p>
          <a:p>
            <a:endParaRPr lang="en-US" sz="700" dirty="0"/>
          </a:p>
          <a:p>
            <a:r>
              <a:rPr lang="en-US" sz="1600" dirty="0" smtClean="0"/>
              <a:t>  6” Silicon wafer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1024 pixels, each </a:t>
            </a:r>
            <a:r>
              <a:rPr lang="en-US" sz="1600" b="1" dirty="0" smtClean="0"/>
              <a:t>0.13 cm</a:t>
            </a:r>
            <a:r>
              <a:rPr lang="en-US" sz="1600" b="1" baseline="30000" dirty="0" smtClean="0"/>
              <a:t>2</a:t>
            </a:r>
            <a:endParaRPr lang="en-US" sz="1600" b="1" dirty="0" smtClean="0"/>
          </a:p>
        </p:txBody>
      </p:sp>
      <p:pic>
        <p:nvPicPr>
          <p:cNvPr id="7" name="Picture 2" descr="https://confluence.slac.stanford.edu/download/attachments/1474644/SiD?version=2&amp;modificationDate=1345591154000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909" y="2694888"/>
            <a:ext cx="1326835" cy="791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2120" y="3886200"/>
            <a:ext cx="414228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491183" y="3477667"/>
            <a:ext cx="3190489" cy="307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Readout</a:t>
            </a:r>
          </a:p>
          <a:p>
            <a:endParaRPr lang="en-US" sz="700" dirty="0"/>
          </a:p>
          <a:p>
            <a:r>
              <a:rPr lang="en-US" sz="1600" dirty="0" smtClean="0"/>
              <a:t>   </a:t>
            </a:r>
            <a:r>
              <a:rPr lang="en-US" sz="1600" dirty="0" err="1" smtClean="0"/>
              <a:t>KPiX</a:t>
            </a:r>
            <a:r>
              <a:rPr lang="en-US" sz="1600" dirty="0" smtClean="0"/>
              <a:t> ASIC</a:t>
            </a:r>
          </a:p>
          <a:p>
            <a:r>
              <a:rPr lang="en-US" sz="1600" dirty="0" smtClean="0"/>
              <a:t>   Bump bonded to wafer</a:t>
            </a:r>
          </a:p>
          <a:p>
            <a:r>
              <a:rPr lang="en-US" sz="1600" dirty="0" smtClean="0"/>
              <a:t>   1024 readout channels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17 bit dynamic range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Power pulsing (O(x100) reduction)</a:t>
            </a:r>
          </a:p>
          <a:p>
            <a:endParaRPr lang="en-US" sz="1600" dirty="0" smtClean="0"/>
          </a:p>
          <a:p>
            <a:r>
              <a:rPr lang="en-US" b="1" dirty="0" smtClean="0"/>
              <a:t>Status</a:t>
            </a:r>
          </a:p>
          <a:p>
            <a:endParaRPr lang="en-US" sz="700" dirty="0"/>
          </a:p>
          <a:p>
            <a:r>
              <a:rPr lang="en-US" sz="1600" dirty="0"/>
              <a:t> </a:t>
            </a:r>
            <a:r>
              <a:rPr lang="en-US" sz="1600" dirty="0" smtClean="0"/>
              <a:t>  Measured response to cosmic rays</a:t>
            </a:r>
          </a:p>
          <a:p>
            <a:r>
              <a:rPr lang="en-US" sz="1600" dirty="0" smtClean="0"/>
              <a:t>   Prototype assembled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First tests in particle beams</a:t>
            </a:r>
            <a:endParaRPr lang="en-US" sz="1600" dirty="0"/>
          </a:p>
        </p:txBody>
      </p:sp>
      <p:pic>
        <p:nvPicPr>
          <p:cNvPr id="8" name="Picture 7" descr="IMG_000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31442" y="3486566"/>
            <a:ext cx="2463244" cy="1847433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70075"/>
            <a:ext cx="2589853" cy="1990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624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10000"/>
              </a:schemeClr>
            </a:gs>
            <a:gs pos="50000">
              <a:schemeClr val="tx1">
                <a:lumMod val="75000"/>
              </a:schemeClr>
            </a:gs>
            <a:gs pos="100000">
              <a:schemeClr val="bg2">
                <a:lumMod val="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16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470783"/>
            <a:ext cx="60563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  <a:ea typeface="ＭＳ Ｐゴシック" pitchFamily="34" charset="-128"/>
              </a:rPr>
              <a:t>R&amp;D for Imaging Hadronic Calorimeters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4494551" y="1976591"/>
            <a:ext cx="1249" cy="385609"/>
          </a:xfrm>
          <a:prstGeom prst="line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flipH="1">
            <a:off x="990599" y="2385934"/>
            <a:ext cx="6172202" cy="0"/>
          </a:xfrm>
          <a:prstGeom prst="line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996395" y="2946504"/>
            <a:ext cx="0" cy="736081"/>
          </a:xfrm>
          <a:prstGeom prst="line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2590800" y="3276600"/>
            <a:ext cx="0" cy="202679"/>
          </a:xfrm>
          <a:prstGeom prst="line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flipH="1">
            <a:off x="4494551" y="3276600"/>
            <a:ext cx="1249" cy="302302"/>
          </a:xfrm>
          <a:prstGeom prst="line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6357237" y="3261923"/>
            <a:ext cx="0" cy="533400"/>
          </a:xfrm>
          <a:prstGeom prst="line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8207490" y="3276600"/>
            <a:ext cx="0" cy="533400"/>
          </a:xfrm>
          <a:prstGeom prst="line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>
            <a:endCxn id="26" idx="0"/>
          </p:cNvCxnSpPr>
          <p:nvPr/>
        </p:nvCxnSpPr>
        <p:spPr bwMode="auto">
          <a:xfrm>
            <a:off x="533400" y="3682585"/>
            <a:ext cx="0" cy="561506"/>
          </a:xfrm>
          <a:prstGeom prst="line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304800" y="4244091"/>
            <a:ext cx="457200" cy="457200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ea typeface="ＭＳ Ｐゴシック" pitchFamily="34" charset="-128"/>
              </a:rPr>
              <a:t>Fe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1981200" y="4267200"/>
            <a:ext cx="457200" cy="457200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ea typeface="ＭＳ Ｐゴシック" pitchFamily="34" charset="-128"/>
              </a:rPr>
              <a:t>Fe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5530619" y="4267200"/>
            <a:ext cx="457200" cy="457200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ea typeface="ＭＳ Ｐゴシック" pitchFamily="34" charset="-128"/>
              </a:rPr>
              <a:t>Fe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1295400" y="4263454"/>
            <a:ext cx="457200" cy="457200"/>
          </a:xfrm>
          <a:prstGeom prst="rect">
            <a:avLst/>
          </a:prstGeom>
          <a:gradFill>
            <a:gsLst>
              <a:gs pos="95842">
                <a:schemeClr val="accent4">
                  <a:lumMod val="75000"/>
                </a:schemeClr>
              </a:gs>
              <a:gs pos="46000">
                <a:schemeClr val="bg2">
                  <a:lumMod val="1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ea typeface="ＭＳ Ｐゴシック" pitchFamily="34" charset="-128"/>
              </a:rPr>
              <a:t>W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3045004" y="4267200"/>
            <a:ext cx="457200" cy="457200"/>
          </a:xfrm>
          <a:prstGeom prst="rect">
            <a:avLst/>
          </a:prstGeom>
          <a:gradFill>
            <a:gsLst>
              <a:gs pos="95842">
                <a:schemeClr val="accent4">
                  <a:lumMod val="75000"/>
                </a:schemeClr>
              </a:gs>
              <a:gs pos="46000">
                <a:schemeClr val="bg2">
                  <a:lumMod val="1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ea typeface="ＭＳ Ｐゴシック" pitchFamily="34" charset="-128"/>
              </a:rPr>
              <a:t>W</a:t>
            </a:r>
          </a:p>
        </p:txBody>
      </p:sp>
      <p:cxnSp>
        <p:nvCxnSpPr>
          <p:cNvPr id="32" name="Straight Connector 31"/>
          <p:cNvCxnSpPr>
            <a:endCxn id="30" idx="0"/>
          </p:cNvCxnSpPr>
          <p:nvPr/>
        </p:nvCxnSpPr>
        <p:spPr bwMode="auto">
          <a:xfrm>
            <a:off x="1524000" y="3682585"/>
            <a:ext cx="0" cy="580869"/>
          </a:xfrm>
          <a:prstGeom prst="line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>
            <a:endCxn id="31" idx="0"/>
          </p:cNvCxnSpPr>
          <p:nvPr/>
        </p:nvCxnSpPr>
        <p:spPr bwMode="auto">
          <a:xfrm>
            <a:off x="3273604" y="3693202"/>
            <a:ext cx="0" cy="573998"/>
          </a:xfrm>
          <a:prstGeom prst="line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>
            <a:off x="7696200" y="3888076"/>
            <a:ext cx="0" cy="584615"/>
          </a:xfrm>
          <a:prstGeom prst="line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>
            <a:endCxn id="29" idx="0"/>
          </p:cNvCxnSpPr>
          <p:nvPr/>
        </p:nvCxnSpPr>
        <p:spPr bwMode="auto">
          <a:xfrm>
            <a:off x="5759219" y="3619500"/>
            <a:ext cx="0" cy="647700"/>
          </a:xfrm>
          <a:prstGeom prst="line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>
            <a:off x="2209800" y="3682585"/>
            <a:ext cx="0" cy="584615"/>
          </a:xfrm>
          <a:prstGeom prst="line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/>
          <p:nvPr/>
        </p:nvCxnSpPr>
        <p:spPr bwMode="auto">
          <a:xfrm>
            <a:off x="533400" y="3693202"/>
            <a:ext cx="0" cy="533400"/>
          </a:xfrm>
          <a:prstGeom prst="line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Rectangle 13"/>
          <p:cNvSpPr/>
          <p:nvPr/>
        </p:nvSpPr>
        <p:spPr bwMode="auto">
          <a:xfrm>
            <a:off x="228599" y="3505200"/>
            <a:ext cx="1524001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616161"/>
                </a:solidFill>
                <a:ea typeface="ＭＳ Ｐゴシック" pitchFamily="34" charset="-128"/>
              </a:rPr>
              <a:t>Scintillator  tiles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1905000" y="3505200"/>
            <a:ext cx="1632181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616161"/>
                </a:solidFill>
                <a:ea typeface="ＭＳ Ｐゴシック" pitchFamily="34" charset="-128"/>
              </a:rPr>
              <a:t>RPC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3733800" y="3505200"/>
            <a:ext cx="1632181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616161"/>
                </a:solidFill>
                <a:ea typeface="ＭＳ Ｐゴシック" pitchFamily="34" charset="-128"/>
              </a:rPr>
              <a:t>GEM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5566845" y="3505200"/>
            <a:ext cx="1632181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616161"/>
                </a:solidFill>
                <a:ea typeface="ＭＳ Ｐゴシック" pitchFamily="34" charset="-128"/>
              </a:rPr>
              <a:t>RPC</a:t>
            </a:r>
          </a:p>
        </p:txBody>
      </p:sp>
      <p:cxnSp>
        <p:nvCxnSpPr>
          <p:cNvPr id="65" name="Straight Connector 64"/>
          <p:cNvCxnSpPr/>
          <p:nvPr/>
        </p:nvCxnSpPr>
        <p:spPr bwMode="auto">
          <a:xfrm flipH="1">
            <a:off x="2574084" y="3276600"/>
            <a:ext cx="1932044" cy="0"/>
          </a:xfrm>
          <a:prstGeom prst="line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/>
          <p:nvPr/>
        </p:nvCxnSpPr>
        <p:spPr bwMode="auto">
          <a:xfrm flipH="1">
            <a:off x="3552171" y="2946504"/>
            <a:ext cx="1249" cy="302302"/>
          </a:xfrm>
          <a:prstGeom prst="line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Straight Connector 67"/>
          <p:cNvCxnSpPr/>
          <p:nvPr/>
        </p:nvCxnSpPr>
        <p:spPr bwMode="auto">
          <a:xfrm flipH="1">
            <a:off x="6345122" y="3248806"/>
            <a:ext cx="1874423" cy="0"/>
          </a:xfrm>
          <a:prstGeom prst="line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Rectangle 17"/>
          <p:cNvSpPr/>
          <p:nvPr/>
        </p:nvSpPr>
        <p:spPr bwMode="auto">
          <a:xfrm>
            <a:off x="7391399" y="3505200"/>
            <a:ext cx="1632181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1400" b="1" dirty="0">
                <a:solidFill>
                  <a:srgbClr val="616161"/>
                </a:solidFill>
                <a:latin typeface="Times New Roman"/>
                <a:ea typeface="ＭＳ Ｐゴシック" pitchFamily="34" charset="-128"/>
                <a:cs typeface="Times New Roman"/>
              </a:rPr>
              <a:t>μ</a:t>
            </a:r>
            <a:r>
              <a:rPr lang="en-US" sz="1400" b="1" dirty="0" err="1">
                <a:solidFill>
                  <a:srgbClr val="616161"/>
                </a:solidFill>
                <a:ea typeface="ＭＳ Ｐゴシック" pitchFamily="34" charset="-128"/>
              </a:rPr>
              <a:t>Megas</a:t>
            </a:r>
            <a:r>
              <a:rPr lang="en-US" sz="1400" b="1" dirty="0">
                <a:solidFill>
                  <a:srgbClr val="616161"/>
                </a:solidFill>
                <a:ea typeface="ＭＳ Ｐゴシック" pitchFamily="34" charset="-128"/>
              </a:rPr>
              <a:t> </a:t>
            </a:r>
          </a:p>
        </p:txBody>
      </p:sp>
      <p:cxnSp>
        <p:nvCxnSpPr>
          <p:cNvPr id="72" name="Straight Connector 71"/>
          <p:cNvCxnSpPr/>
          <p:nvPr/>
        </p:nvCxnSpPr>
        <p:spPr bwMode="auto">
          <a:xfrm>
            <a:off x="3581400" y="2385934"/>
            <a:ext cx="0" cy="336030"/>
          </a:xfrm>
          <a:prstGeom prst="line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Straight Connector 74"/>
          <p:cNvCxnSpPr/>
          <p:nvPr/>
        </p:nvCxnSpPr>
        <p:spPr bwMode="auto">
          <a:xfrm>
            <a:off x="7134069" y="2390306"/>
            <a:ext cx="0" cy="336030"/>
          </a:xfrm>
          <a:prstGeom prst="line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Straight Connector 75"/>
          <p:cNvCxnSpPr/>
          <p:nvPr/>
        </p:nvCxnSpPr>
        <p:spPr bwMode="auto">
          <a:xfrm>
            <a:off x="996395" y="2362200"/>
            <a:ext cx="0" cy="385372"/>
          </a:xfrm>
          <a:prstGeom prst="line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9" name="Straight Connector 78"/>
          <p:cNvCxnSpPr/>
          <p:nvPr/>
        </p:nvCxnSpPr>
        <p:spPr bwMode="auto">
          <a:xfrm>
            <a:off x="7150308" y="2912776"/>
            <a:ext cx="0" cy="336030"/>
          </a:xfrm>
          <a:prstGeom prst="line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2" name="Rounded Rectangle 51"/>
          <p:cNvSpPr/>
          <p:nvPr/>
        </p:nvSpPr>
        <p:spPr bwMode="auto">
          <a:xfrm>
            <a:off x="6781800" y="2680429"/>
            <a:ext cx="762000" cy="397864"/>
          </a:xfrm>
          <a:prstGeom prst="roundRect">
            <a:avLst/>
          </a:prstGeom>
          <a:solidFill>
            <a:srgbClr val="66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FFFF"/>
                </a:solidFill>
                <a:ea typeface="ＭＳ Ｐゴシック" pitchFamily="34" charset="-128"/>
              </a:rPr>
              <a:t>2-bit</a:t>
            </a:r>
          </a:p>
        </p:txBody>
      </p:sp>
      <p:sp>
        <p:nvSpPr>
          <p:cNvPr id="51" name="Rounded Rectangle 50"/>
          <p:cNvSpPr/>
          <p:nvPr/>
        </p:nvSpPr>
        <p:spPr bwMode="auto">
          <a:xfrm>
            <a:off x="3200400" y="2667000"/>
            <a:ext cx="762000" cy="397864"/>
          </a:xfrm>
          <a:prstGeom prst="roundRect">
            <a:avLst/>
          </a:prstGeom>
          <a:solidFill>
            <a:srgbClr val="66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FFFF"/>
                </a:solidFill>
                <a:ea typeface="ＭＳ Ｐゴシック" pitchFamily="34" charset="-128"/>
              </a:rPr>
              <a:t>1-bit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7467600" y="4267200"/>
            <a:ext cx="457200" cy="457200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ea typeface="ＭＳ Ｐゴシック" pitchFamily="34" charset="-128"/>
              </a:rPr>
              <a:t>Fe</a:t>
            </a:r>
          </a:p>
        </p:txBody>
      </p:sp>
      <p:sp>
        <p:nvSpPr>
          <p:cNvPr id="49" name="Rounded Rectangle 48"/>
          <p:cNvSpPr/>
          <p:nvPr/>
        </p:nvSpPr>
        <p:spPr bwMode="auto">
          <a:xfrm>
            <a:off x="533400" y="2667000"/>
            <a:ext cx="762000" cy="397864"/>
          </a:xfrm>
          <a:prstGeom prst="roundRect">
            <a:avLst/>
          </a:prstGeom>
          <a:solidFill>
            <a:srgbClr val="66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FFFF"/>
                </a:solidFill>
                <a:ea typeface="ＭＳ Ｐゴシック" pitchFamily="34" charset="-128"/>
              </a:rPr>
              <a:t>16-bit</a:t>
            </a:r>
          </a:p>
        </p:txBody>
      </p:sp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218074"/>
            <a:ext cx="1690279" cy="727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070" y="4953001"/>
            <a:ext cx="1674530" cy="1148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960574"/>
            <a:ext cx="1614079" cy="1140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pic>
        <p:nvPicPr>
          <p:cNvPr id="48" name="Picture 7" descr="t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0955" y="5001251"/>
            <a:ext cx="1391645" cy="1071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49" descr="rpcsing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0989" y="5001251"/>
            <a:ext cx="1600201" cy="1071481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132" y="4960575"/>
            <a:ext cx="1603606" cy="1112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974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04040"/>
            </a:gs>
            <a:gs pos="50000">
              <a:schemeClr val="bg2">
                <a:lumMod val="10000"/>
              </a:schemeClr>
            </a:gs>
            <a:gs pos="100000">
              <a:schemeClr val="bg2">
                <a:lumMod val="2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17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304800"/>
            <a:ext cx="64453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The Large                 HCAL Prototypes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91230"/>
            <a:ext cx="1037986" cy="446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4897" y="994230"/>
            <a:ext cx="6973384" cy="173893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pPr marL="342900" indent="-342900">
              <a:buAutoNum type="alphaUcParenR"/>
            </a:pPr>
            <a:r>
              <a:rPr lang="en-US" b="1" dirty="0" smtClean="0">
                <a:solidFill>
                  <a:schemeClr val="bg2">
                    <a:lumMod val="10000"/>
                  </a:schemeClr>
                </a:solidFill>
              </a:rPr>
              <a:t>The AHCAL</a:t>
            </a:r>
          </a:p>
          <a:p>
            <a:endParaRPr lang="en-US" sz="90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     Scintillator – (Steel, Tungsten)</a:t>
            </a:r>
          </a:p>
          <a:p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     3 x 3 cm</a:t>
            </a:r>
            <a:r>
              <a:rPr lang="en-US" sz="1600" baseline="30000" dirty="0" smtClean="0">
                <a:solidFill>
                  <a:schemeClr val="bg2">
                    <a:lumMod val="10000"/>
                  </a:schemeClr>
                </a:solidFill>
              </a:rPr>
              <a:t>2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 -&gt; 12 x 12 cm</a:t>
            </a:r>
            <a:r>
              <a:rPr lang="en-US" sz="1600" baseline="30000" dirty="0" smtClean="0">
                <a:solidFill>
                  <a:schemeClr val="bg2">
                    <a:lumMod val="10000"/>
                  </a:schemeClr>
                </a:solidFill>
              </a:rPr>
              <a:t>2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 scintillator tiles</a:t>
            </a:r>
          </a:p>
          <a:p>
            <a:r>
              <a:rPr lang="en-US" sz="16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bg2">
                    <a:lumMod val="10000"/>
                  </a:schemeClr>
                </a:solidFill>
              </a:rPr>
              <a:t>    First use of </a:t>
            </a:r>
            <a:r>
              <a:rPr lang="en-US" sz="1600" b="1" dirty="0" err="1" smtClean="0">
                <a:solidFill>
                  <a:schemeClr val="bg2">
                    <a:lumMod val="10000"/>
                  </a:schemeClr>
                </a:solidFill>
              </a:rPr>
              <a:t>SiPM</a:t>
            </a:r>
            <a:r>
              <a:rPr lang="en-US" sz="1600" b="1" dirty="0" smtClean="0">
                <a:solidFill>
                  <a:schemeClr val="bg2">
                    <a:lumMod val="10000"/>
                  </a:schemeClr>
                </a:solidFill>
              </a:rPr>
              <a:t> in HEP</a:t>
            </a:r>
          </a:p>
          <a:p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    16 bits per channel (analog readout)</a:t>
            </a:r>
          </a:p>
          <a:p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     ~8,000 readout channels	</a:t>
            </a:r>
            <a:r>
              <a:rPr lang="en-US" sz="1600" dirty="0" smtClean="0"/>
              <a:t>				   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81200" y="2775858"/>
            <a:ext cx="7010400" cy="173893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2">
                    <a:lumMod val="10000"/>
                  </a:schemeClr>
                </a:solidFill>
              </a:rPr>
              <a:t>B)  The 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D</a:t>
            </a:r>
            <a:r>
              <a:rPr lang="en-US" b="1" dirty="0" smtClean="0">
                <a:solidFill>
                  <a:schemeClr val="bg2">
                    <a:lumMod val="10000"/>
                  </a:schemeClr>
                </a:solidFill>
              </a:rPr>
              <a:t>HCAL</a:t>
            </a:r>
          </a:p>
          <a:p>
            <a:pPr algn="r"/>
            <a:endParaRPr lang="en-US" sz="900" dirty="0">
              <a:solidFill>
                <a:schemeClr val="bg2">
                  <a:lumMod val="10000"/>
                </a:schemeClr>
              </a:solidFill>
            </a:endParaRPr>
          </a:p>
          <a:p>
            <a:pPr algn="r"/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     RPC – (Steel, Tungsten)</a:t>
            </a:r>
          </a:p>
          <a:p>
            <a:pPr algn="r"/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     1 x 1 cm</a:t>
            </a:r>
            <a:r>
              <a:rPr lang="en-US" sz="1600" baseline="30000" dirty="0" smtClean="0">
                <a:solidFill>
                  <a:schemeClr val="bg2">
                    <a:lumMod val="10000"/>
                  </a:schemeClr>
                </a:solidFill>
              </a:rPr>
              <a:t>2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 readout pads</a:t>
            </a:r>
          </a:p>
          <a:p>
            <a:pPr algn="r"/>
            <a:r>
              <a:rPr lang="en-US" sz="16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bg2">
                    <a:lumMod val="10000"/>
                  </a:schemeClr>
                </a:solidFill>
              </a:rPr>
              <a:t>    First time embedded front-end readout</a:t>
            </a:r>
          </a:p>
          <a:p>
            <a:pPr algn="r"/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    1 bit per channel (digital readout)</a:t>
            </a:r>
          </a:p>
          <a:p>
            <a:pPr algn="r"/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      ~500,000 readout channels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4897" y="4543958"/>
            <a:ext cx="7006257" cy="173893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C</a:t>
            </a:r>
            <a:r>
              <a:rPr lang="en-US" b="1" dirty="0" smtClean="0">
                <a:solidFill>
                  <a:schemeClr val="bg2">
                    <a:lumMod val="10000"/>
                  </a:schemeClr>
                </a:solidFill>
              </a:rPr>
              <a:t>)  The SDHCAL</a:t>
            </a:r>
          </a:p>
          <a:p>
            <a:endParaRPr lang="en-US" sz="90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     RPC – Steel</a:t>
            </a:r>
          </a:p>
          <a:p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     1 x 1 cm</a:t>
            </a:r>
            <a:r>
              <a:rPr lang="en-US" sz="1600" baseline="30000" dirty="0" smtClean="0">
                <a:solidFill>
                  <a:schemeClr val="bg2">
                    <a:lumMod val="10000"/>
                  </a:schemeClr>
                </a:solidFill>
              </a:rPr>
              <a:t>2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 readout pads</a:t>
            </a:r>
          </a:p>
          <a:p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    </a:t>
            </a:r>
            <a:r>
              <a:rPr lang="en-US" sz="1600" b="1" dirty="0" smtClean="0">
                <a:solidFill>
                  <a:schemeClr val="bg2">
                    <a:lumMod val="10000"/>
                  </a:schemeClr>
                </a:solidFill>
              </a:rPr>
              <a:t>Use of power pulsing</a:t>
            </a:r>
          </a:p>
          <a:p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    2 bits per channel (semi-digital readout)</a:t>
            </a:r>
          </a:p>
          <a:p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     ~500,000 readout channels</a:t>
            </a:r>
          </a:p>
        </p:txBody>
      </p:sp>
      <p:pic>
        <p:nvPicPr>
          <p:cNvPr id="10" name="Picture 5" descr="tmp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050452"/>
            <a:ext cx="2209800" cy="1652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P10100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416" y="2823030"/>
            <a:ext cx="2198584" cy="1652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86514" y="4565729"/>
            <a:ext cx="2180771" cy="1652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2062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18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381000"/>
            <a:ext cx="3997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The DHCAL: Some Results</a:t>
            </a:r>
            <a:endParaRPr lang="en-US" sz="2800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3052210" y="2974609"/>
            <a:ext cx="2967590" cy="2892791"/>
            <a:chOff x="0" y="2743200"/>
            <a:chExt cx="3694103" cy="350520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743200"/>
              <a:ext cx="3694103" cy="3505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 bwMode="auto">
            <a:xfrm>
              <a:off x="990600" y="2895600"/>
              <a:ext cx="856451" cy="609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srgbClr val="616161"/>
                </a:solidFill>
                <a:latin typeface="Calibri" pitchFamily="34" charset="0"/>
                <a:ea typeface="+mn-ea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440543" y="1073154"/>
            <a:ext cx="3607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First `real’ digital hadron calorimeter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228601" y="1697919"/>
            <a:ext cx="3015834" cy="2874081"/>
            <a:chOff x="5305556" y="1442486"/>
            <a:chExt cx="3438525" cy="3181350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5556" y="1442486"/>
              <a:ext cx="3438525" cy="318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4"/>
            <p:cNvSpPr/>
            <p:nvPr/>
          </p:nvSpPr>
          <p:spPr bwMode="auto">
            <a:xfrm>
              <a:off x="7467600" y="1776799"/>
              <a:ext cx="470027" cy="35680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854626" y="2903866"/>
              <a:ext cx="399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b="1" dirty="0" smtClean="0">
                  <a:latin typeface="Times New Roman"/>
                  <a:cs typeface="Times New Roman"/>
                </a:rPr>
                <a:t>π</a:t>
              </a:r>
              <a:r>
                <a:rPr lang="en-US" b="1" baseline="30000" dirty="0" smtClean="0">
                  <a:latin typeface="Times New Roman"/>
                  <a:cs typeface="Times New Roman"/>
                </a:rPr>
                <a:t>+</a:t>
              </a:r>
              <a:endParaRPr lang="en-US" b="1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81453" y="4800600"/>
            <a:ext cx="286302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latin typeface="Times New Roman"/>
                <a:cs typeface="Times New Roman"/>
              </a:rPr>
              <a:t>π</a:t>
            </a:r>
            <a:r>
              <a:rPr lang="en-US" b="1" baseline="30000" dirty="0" smtClean="0">
                <a:latin typeface="Times New Roman"/>
                <a:cs typeface="Times New Roman"/>
              </a:rPr>
              <a:t>+</a:t>
            </a:r>
            <a:r>
              <a:rPr lang="en-US" b="1" dirty="0" smtClean="0"/>
              <a:t> response</a:t>
            </a:r>
          </a:p>
          <a:p>
            <a:endParaRPr lang="en-US" sz="1600" dirty="0"/>
          </a:p>
          <a:p>
            <a:r>
              <a:rPr lang="en-US" sz="1600" dirty="0" smtClean="0"/>
              <a:t> Linear up to 60 GeV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(due to wide hadronic showers)</a:t>
            </a:r>
            <a:endParaRPr lang="en-US" sz="1600" dirty="0"/>
          </a:p>
        </p:txBody>
      </p:sp>
      <p:pic>
        <p:nvPicPr>
          <p:cNvPr id="18" name="Picture 5" descr="C:\Documents and Settings\repond\My Documents\RPC\Events\Run_650340_Event_38136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414735"/>
            <a:ext cx="2794151" cy="2566367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6172200" y="3906065"/>
            <a:ext cx="2648417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latin typeface="Times New Roman"/>
                <a:cs typeface="Times New Roman"/>
              </a:rPr>
              <a:t>π</a:t>
            </a:r>
            <a:r>
              <a:rPr lang="en-US" b="1" baseline="30000" dirty="0" smtClean="0">
                <a:latin typeface="Times New Roman"/>
                <a:cs typeface="Times New Roman"/>
              </a:rPr>
              <a:t>+</a:t>
            </a:r>
            <a:r>
              <a:rPr lang="en-US" b="1" dirty="0" smtClean="0"/>
              <a:t> resolution</a:t>
            </a:r>
          </a:p>
          <a:p>
            <a:endParaRPr lang="en-US" sz="1600" dirty="0"/>
          </a:p>
          <a:p>
            <a:r>
              <a:rPr lang="en-US" sz="1600" dirty="0" smtClean="0"/>
              <a:t> As expected</a:t>
            </a:r>
          </a:p>
          <a:p>
            <a:endParaRPr lang="en-US" sz="1600" dirty="0"/>
          </a:p>
          <a:p>
            <a:endParaRPr lang="en-US" sz="1600" dirty="0" smtClean="0"/>
          </a:p>
          <a:p>
            <a:r>
              <a:rPr lang="en-US" sz="1600" dirty="0"/>
              <a:t> </a:t>
            </a:r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r>
              <a:rPr lang="en-US" sz="1600" dirty="0" smtClean="0"/>
              <a:t>At higher energies: saturation</a:t>
            </a:r>
            <a:endParaRPr lang="en-US" sz="1600" dirty="0"/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2252358"/>
              </p:ext>
            </p:extLst>
          </p:nvPr>
        </p:nvGraphicFramePr>
        <p:xfrm>
          <a:off x="6384925" y="4941888"/>
          <a:ext cx="2262188" cy="67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7" name="Equation" r:id="rId6" imgW="1536480" imgH="457200" progId="Equation.3">
                  <p:embed/>
                </p:oleObj>
              </mc:Choice>
              <mc:Fallback>
                <p:oleObj name="Equation" r:id="rId6" imgW="1536480" imgH="4572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4925" y="4941888"/>
                        <a:ext cx="2262188" cy="674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408" y="3213323"/>
            <a:ext cx="12192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481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19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152400"/>
            <a:ext cx="39811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W-AHCAL: </a:t>
            </a:r>
            <a:r>
              <a:rPr lang="en-US" sz="2800" b="1" dirty="0"/>
              <a:t>R</a:t>
            </a:r>
            <a:r>
              <a:rPr lang="en-US" sz="2800" b="1" dirty="0" smtClean="0"/>
              <a:t>ecent Results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697468"/>
            <a:ext cx="7879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38 layers interleaved by 1 cm thick Tungsten plates (2.9 X</a:t>
            </a:r>
            <a:r>
              <a:rPr lang="en-US" baseline="-25000" dirty="0" smtClean="0"/>
              <a:t>0</a:t>
            </a:r>
            <a:r>
              <a:rPr lang="en-US" dirty="0" smtClean="0"/>
              <a:t> or 0.13 </a:t>
            </a:r>
            <a:r>
              <a:rPr lang="el-GR" dirty="0" smtClean="0">
                <a:latin typeface="Times New Roman"/>
                <a:cs typeface="Times New Roman"/>
              </a:rPr>
              <a:t>λ</a:t>
            </a:r>
            <a:r>
              <a:rPr lang="en-US" baseline="-25000" dirty="0" smtClean="0">
                <a:latin typeface="Times New Roman"/>
                <a:cs typeface="Times New Roman"/>
              </a:rPr>
              <a:t>I</a:t>
            </a:r>
            <a:r>
              <a:rPr lang="en-US" dirty="0" smtClean="0"/>
              <a:t>) + Tail catcher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1142999"/>
            <a:ext cx="2059388" cy="2743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150937"/>
            <a:ext cx="1905000" cy="265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12525" y="1211520"/>
            <a:ext cx="2699713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latin typeface="Times New Roman"/>
                <a:cs typeface="Times New Roman"/>
              </a:rPr>
              <a:t>π</a:t>
            </a:r>
            <a:r>
              <a:rPr lang="en-US" b="1" baseline="30000" dirty="0" smtClean="0">
                <a:latin typeface="Times New Roman"/>
                <a:cs typeface="Times New Roman"/>
              </a:rPr>
              <a:t>+</a:t>
            </a:r>
            <a:r>
              <a:rPr lang="en-US" b="1" dirty="0" smtClean="0">
                <a:latin typeface="Times New Roman"/>
                <a:cs typeface="Times New Roman"/>
              </a:rPr>
              <a:t> </a:t>
            </a:r>
            <a:r>
              <a:rPr lang="en-US" b="1" dirty="0" smtClean="0"/>
              <a:t>response</a:t>
            </a:r>
          </a:p>
          <a:p>
            <a:endParaRPr lang="en-US" sz="1200" dirty="0"/>
          </a:p>
          <a:p>
            <a:r>
              <a:rPr lang="en-US" sz="1600" dirty="0" smtClean="0"/>
              <a:t>   Linear and well simulated</a:t>
            </a:r>
          </a:p>
          <a:p>
            <a:endParaRPr lang="en-US" sz="1600" dirty="0"/>
          </a:p>
          <a:p>
            <a:r>
              <a:rPr lang="el-GR" b="1" dirty="0" smtClean="0">
                <a:latin typeface="Times New Roman"/>
                <a:cs typeface="Times New Roman"/>
              </a:rPr>
              <a:t>π</a:t>
            </a:r>
            <a:r>
              <a:rPr lang="en-US" b="1" baseline="30000" dirty="0" smtClean="0">
                <a:latin typeface="Times New Roman"/>
                <a:cs typeface="Times New Roman"/>
              </a:rPr>
              <a:t>+</a:t>
            </a:r>
            <a:r>
              <a:rPr lang="en-US" b="1" dirty="0" smtClean="0">
                <a:latin typeface="Times New Roman"/>
                <a:cs typeface="Times New Roman"/>
              </a:rPr>
              <a:t> </a:t>
            </a:r>
            <a:r>
              <a:rPr lang="en-US" b="1" dirty="0" smtClean="0"/>
              <a:t>resolution</a:t>
            </a:r>
          </a:p>
          <a:p>
            <a:endParaRPr lang="en-US" sz="1600" dirty="0"/>
          </a:p>
          <a:p>
            <a:r>
              <a:rPr lang="en-US" sz="1600" dirty="0" smtClean="0"/>
              <a:t>    </a:t>
            </a:r>
          </a:p>
          <a:p>
            <a:endParaRPr lang="en-US" sz="1600" dirty="0" smtClean="0"/>
          </a:p>
          <a:p>
            <a:r>
              <a:rPr lang="en-US" sz="1600" dirty="0" smtClean="0"/>
              <a:t>    (3-15)% better in simulation</a:t>
            </a:r>
            <a:endParaRPr lang="en-US" sz="16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7080590"/>
              </p:ext>
            </p:extLst>
          </p:nvPr>
        </p:nvGraphicFramePr>
        <p:xfrm>
          <a:off x="4952999" y="2590800"/>
          <a:ext cx="2929009" cy="5753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6" name="Equation" r:id="rId5" imgW="2133360" imgH="419040" progId="Equation.3">
                  <p:embed/>
                </p:oleObj>
              </mc:Choice>
              <mc:Fallback>
                <p:oleObj name="Equation" r:id="rId5" imgW="2133360" imgH="419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52999" y="2590800"/>
                        <a:ext cx="2929009" cy="5753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804218"/>
            <a:ext cx="1947180" cy="2615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722" y="3804218"/>
            <a:ext cx="1888278" cy="2615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81001" y="4050149"/>
            <a:ext cx="366619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Longitudinal shower shape</a:t>
            </a:r>
          </a:p>
          <a:p>
            <a:endParaRPr lang="en-US" sz="1200" dirty="0"/>
          </a:p>
          <a:p>
            <a:r>
              <a:rPr lang="en-US" sz="1600" dirty="0" smtClean="0"/>
              <a:t>  Measured from shower start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Simulated within </a:t>
            </a:r>
            <a:r>
              <a:rPr lang="en-US" sz="1600" dirty="0" smtClean="0">
                <a:latin typeface="Times New Roman"/>
                <a:cs typeface="Times New Roman"/>
              </a:rPr>
              <a:t>±</a:t>
            </a:r>
            <a:r>
              <a:rPr lang="en-US" sz="1600" dirty="0" smtClean="0"/>
              <a:t>12%</a:t>
            </a:r>
          </a:p>
          <a:p>
            <a:endParaRPr lang="en-US" sz="1600" dirty="0"/>
          </a:p>
          <a:p>
            <a:r>
              <a:rPr lang="en-US" b="1" dirty="0" smtClean="0"/>
              <a:t>Radial shower  shape</a:t>
            </a:r>
          </a:p>
          <a:p>
            <a:endParaRPr lang="en-US" sz="1200" dirty="0"/>
          </a:p>
          <a:p>
            <a:r>
              <a:rPr lang="en-US" sz="1600" dirty="0" smtClean="0"/>
              <a:t>  Simulation too narrow: </a:t>
            </a:r>
            <a:r>
              <a:rPr lang="el-GR" sz="1600" dirty="0" smtClean="0">
                <a:latin typeface="Times New Roman"/>
                <a:cs typeface="Times New Roman"/>
              </a:rPr>
              <a:t>π</a:t>
            </a:r>
            <a:r>
              <a:rPr lang="en-US" sz="1600" baseline="30000" dirty="0" smtClean="0">
                <a:latin typeface="Times New Roman"/>
                <a:cs typeface="Times New Roman"/>
              </a:rPr>
              <a:t>0</a:t>
            </a:r>
            <a:r>
              <a:rPr lang="en-US" sz="1600" dirty="0" smtClean="0"/>
              <a:t> production???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51253" y="1255063"/>
            <a:ext cx="16690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arXiv:1509.00617</a:t>
            </a:r>
            <a:endParaRPr lang="en-US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223" y="1866235"/>
            <a:ext cx="12192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435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10000"/>
              </a:schemeClr>
            </a:gs>
            <a:gs pos="50000">
              <a:schemeClr val="bg2">
                <a:lumMod val="50000"/>
              </a:schemeClr>
            </a:gs>
            <a:gs pos="100000">
              <a:schemeClr val="bg2">
                <a:lumMod val="2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2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1999" y="457200"/>
            <a:ext cx="38737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  <a:ea typeface="ＭＳ Ｐゴシック" pitchFamily="34" charset="-128"/>
              </a:rPr>
              <a:t> Trend </a:t>
            </a:r>
            <a:r>
              <a:rPr lang="en-US" sz="3200" b="1" dirty="0">
                <a:solidFill>
                  <a:srgbClr val="FFFFFF"/>
                </a:solidFill>
                <a:ea typeface="ＭＳ Ｐゴシック" pitchFamily="34" charset="-128"/>
              </a:rPr>
              <a:t>in Calorimetry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228600" y="1255304"/>
            <a:ext cx="2743200" cy="4840695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616161"/>
              </a:solidFill>
              <a:ea typeface="ＭＳ Ｐゴシック" pitchFamily="34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4995" y="1371600"/>
            <a:ext cx="2238010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616161"/>
                </a:solidFill>
                <a:ea typeface="ＭＳ Ｐゴシック" pitchFamily="34" charset="-128"/>
              </a:rPr>
              <a:t>Tower </a:t>
            </a:r>
            <a:r>
              <a:rPr lang="en-US" b="1" dirty="0" smtClean="0">
                <a:solidFill>
                  <a:srgbClr val="616161"/>
                </a:solidFill>
                <a:ea typeface="ＭＳ Ｐゴシック" pitchFamily="34" charset="-128"/>
              </a:rPr>
              <a:t>geometry</a:t>
            </a:r>
          </a:p>
          <a:p>
            <a:pPr algn="ctr"/>
            <a:endParaRPr lang="en-US" sz="900" dirty="0" smtClean="0">
              <a:solidFill>
                <a:srgbClr val="616161"/>
              </a:solidFill>
              <a:ea typeface="ＭＳ Ｐゴシック" pitchFamily="34" charset="-128"/>
            </a:endParaRPr>
          </a:p>
          <a:p>
            <a:r>
              <a:rPr lang="en-US" sz="1400" dirty="0" smtClean="0">
                <a:solidFill>
                  <a:srgbClr val="616161"/>
                </a:solidFill>
                <a:ea typeface="ＭＳ Ｐゴシック" pitchFamily="34" charset="-128"/>
              </a:rPr>
              <a:t> </a:t>
            </a:r>
            <a:r>
              <a:rPr lang="en-US" sz="1400" dirty="0">
                <a:solidFill>
                  <a:srgbClr val="616161"/>
                </a:solidFill>
                <a:ea typeface="ＭＳ Ｐゴシック" pitchFamily="34" charset="-128"/>
              </a:rPr>
              <a:t>Energy is integrated over</a:t>
            </a:r>
          </a:p>
          <a:p>
            <a:r>
              <a:rPr lang="en-US" sz="1400" dirty="0">
                <a:solidFill>
                  <a:srgbClr val="616161"/>
                </a:solidFill>
                <a:ea typeface="ＭＳ Ｐゴシック" pitchFamily="34" charset="-128"/>
              </a:rPr>
              <a:t>  </a:t>
            </a:r>
            <a:r>
              <a:rPr lang="en-US" sz="1400" dirty="0" smtClean="0">
                <a:solidFill>
                  <a:srgbClr val="616161"/>
                </a:solidFill>
                <a:ea typeface="ＭＳ Ｐゴシック" pitchFamily="34" charset="-128"/>
              </a:rPr>
              <a:t>large calorimeter </a:t>
            </a:r>
            <a:r>
              <a:rPr lang="en-US" sz="1400" dirty="0">
                <a:solidFill>
                  <a:srgbClr val="616161"/>
                </a:solidFill>
                <a:ea typeface="ＭＳ Ｐゴシック" pitchFamily="34" charset="-128"/>
              </a:rPr>
              <a:t>volumes </a:t>
            </a:r>
            <a:endParaRPr lang="en-US" sz="1400" dirty="0" smtClean="0">
              <a:solidFill>
                <a:srgbClr val="616161"/>
              </a:solidFill>
              <a:ea typeface="ＭＳ Ｐゴシック" pitchFamily="34" charset="-128"/>
            </a:endParaRPr>
          </a:p>
          <a:p>
            <a:r>
              <a:rPr lang="en-US" sz="1400" dirty="0">
                <a:solidFill>
                  <a:srgbClr val="616161"/>
                </a:solidFill>
                <a:ea typeface="ＭＳ Ｐゴシック" pitchFamily="34" charset="-128"/>
              </a:rPr>
              <a:t> </a:t>
            </a:r>
            <a:r>
              <a:rPr lang="en-US" sz="1400" dirty="0" smtClean="0">
                <a:solidFill>
                  <a:srgbClr val="616161"/>
                </a:solidFill>
                <a:ea typeface="ＭＳ Ｐゴシック" pitchFamily="34" charset="-128"/>
              </a:rPr>
              <a:t> into single </a:t>
            </a:r>
            <a:r>
              <a:rPr lang="en-US" sz="1400" dirty="0">
                <a:solidFill>
                  <a:srgbClr val="616161"/>
                </a:solidFill>
                <a:ea typeface="ＭＳ Ｐゴシック" pitchFamily="34" charset="-128"/>
              </a:rPr>
              <a:t>channels</a:t>
            </a:r>
          </a:p>
          <a:p>
            <a:endParaRPr lang="en-US" sz="1400" dirty="0">
              <a:solidFill>
                <a:srgbClr val="616161"/>
              </a:solidFill>
              <a:ea typeface="ＭＳ Ｐゴシック" pitchFamily="34" charset="-128"/>
            </a:endParaRPr>
          </a:p>
          <a:p>
            <a:r>
              <a:rPr lang="en-US" sz="1400" dirty="0">
                <a:solidFill>
                  <a:srgbClr val="616161"/>
                </a:solidFill>
                <a:ea typeface="ＭＳ Ｐゴシック" pitchFamily="34" charset="-128"/>
              </a:rPr>
              <a:t> Readout typically with</a:t>
            </a:r>
          </a:p>
          <a:p>
            <a:r>
              <a:rPr lang="en-US" sz="1400" dirty="0">
                <a:solidFill>
                  <a:srgbClr val="616161"/>
                </a:solidFill>
                <a:ea typeface="ＭＳ Ｐゴシック" pitchFamily="34" charset="-128"/>
              </a:rPr>
              <a:t>  high resolution</a:t>
            </a:r>
          </a:p>
          <a:p>
            <a:r>
              <a:rPr lang="en-US" sz="1400" dirty="0">
                <a:solidFill>
                  <a:srgbClr val="616161"/>
                </a:solidFill>
                <a:ea typeface="ＭＳ Ｐゴシック" pitchFamily="34" charset="-128"/>
              </a:rPr>
              <a:t>  (&gt; 10 bits/channel</a:t>
            </a:r>
            <a:r>
              <a:rPr lang="en-US" sz="1400" dirty="0" smtClean="0">
                <a:solidFill>
                  <a:srgbClr val="616161"/>
                </a:solidFill>
                <a:ea typeface="ＭＳ Ｐゴシック" pitchFamily="34" charset="-128"/>
              </a:rPr>
              <a:t>)</a:t>
            </a:r>
          </a:p>
          <a:p>
            <a:endParaRPr lang="en-US" sz="1400" dirty="0">
              <a:solidFill>
                <a:srgbClr val="616161"/>
              </a:solidFill>
              <a:ea typeface="ＭＳ Ｐゴシック" pitchFamily="34" charset="-128"/>
            </a:endParaRPr>
          </a:p>
          <a:p>
            <a:r>
              <a:rPr lang="en-US" sz="1400" dirty="0" smtClean="0">
                <a:solidFill>
                  <a:srgbClr val="616161"/>
                </a:solidFill>
                <a:ea typeface="ＭＳ Ｐゴシック" pitchFamily="34" charset="-128"/>
              </a:rPr>
              <a:t>Individual </a:t>
            </a:r>
            <a:r>
              <a:rPr lang="en-US" sz="1400" dirty="0">
                <a:solidFill>
                  <a:srgbClr val="616161"/>
                </a:solidFill>
                <a:ea typeface="ＭＳ Ｐゴシック" pitchFamily="34" charset="-128"/>
              </a:rPr>
              <a:t>particles in a </a:t>
            </a:r>
          </a:p>
          <a:p>
            <a:r>
              <a:rPr lang="en-US" sz="1400" dirty="0">
                <a:solidFill>
                  <a:srgbClr val="616161"/>
                </a:solidFill>
                <a:ea typeface="ＭＳ Ｐゴシック" pitchFamily="34" charset="-128"/>
              </a:rPr>
              <a:t>  hadronic jet not </a:t>
            </a:r>
            <a:r>
              <a:rPr lang="en-US" sz="1400" dirty="0" smtClean="0">
                <a:solidFill>
                  <a:srgbClr val="616161"/>
                </a:solidFill>
                <a:ea typeface="ＭＳ Ｐゴシック" pitchFamily="34" charset="-128"/>
              </a:rPr>
              <a:t>resolved </a:t>
            </a:r>
            <a:endParaRPr lang="en-US" sz="1400" dirty="0">
              <a:solidFill>
                <a:srgbClr val="616161"/>
              </a:solidFill>
              <a:ea typeface="ＭＳ Ｐゴシック" pitchFamily="34" charset="-128"/>
            </a:endParaRPr>
          </a:p>
        </p:txBody>
      </p:sp>
      <p:grpSp>
        <p:nvGrpSpPr>
          <p:cNvPr id="12" name="Group 92"/>
          <p:cNvGrpSpPr>
            <a:grpSpLocks/>
          </p:cNvGrpSpPr>
          <p:nvPr/>
        </p:nvGrpSpPr>
        <p:grpSpPr bwMode="auto">
          <a:xfrm>
            <a:off x="439408" y="4114800"/>
            <a:ext cx="2379992" cy="1755766"/>
            <a:chOff x="3264" y="144"/>
            <a:chExt cx="2400" cy="1728"/>
          </a:xfrm>
        </p:grpSpPr>
        <p:sp>
          <p:nvSpPr>
            <p:cNvPr id="13" name="Rectangle 2"/>
            <p:cNvSpPr>
              <a:spLocks noChangeArrowheads="1"/>
            </p:cNvSpPr>
            <p:nvPr/>
          </p:nvSpPr>
          <p:spPr bwMode="auto">
            <a:xfrm>
              <a:off x="3264" y="144"/>
              <a:ext cx="2400" cy="1728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>
                <a:solidFill>
                  <a:srgbClr val="616161"/>
                </a:solidFill>
              </a:endParaRPr>
            </a:p>
          </p:txBody>
        </p:sp>
        <p:pic>
          <p:nvPicPr>
            <p:cNvPr id="14" name="Picture 3" descr="tmp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6" y="192"/>
              <a:ext cx="2064" cy="1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 Box 85"/>
            <p:cNvSpPr txBox="1">
              <a:spLocks noChangeArrowheads="1"/>
            </p:cNvSpPr>
            <p:nvPr/>
          </p:nvSpPr>
          <p:spPr bwMode="auto">
            <a:xfrm>
              <a:off x="3264" y="192"/>
              <a:ext cx="255" cy="2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FFCC00"/>
                  </a:solidFill>
                </a:rPr>
                <a:t>E</a:t>
              </a:r>
              <a:r>
                <a:rPr lang="en-US" altLang="en-US" baseline="-25000">
                  <a:solidFill>
                    <a:srgbClr val="FFCC00"/>
                  </a:solidFill>
                </a:rPr>
                <a:t>T</a:t>
              </a:r>
              <a:endParaRPr lang="en-US" altLang="en-US">
                <a:solidFill>
                  <a:srgbClr val="FFCC00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324600" y="1214615"/>
            <a:ext cx="2667000" cy="4881383"/>
            <a:chOff x="5791200" y="1214615"/>
            <a:chExt cx="2667000" cy="4881383"/>
          </a:xfrm>
        </p:grpSpPr>
        <p:sp>
          <p:nvSpPr>
            <p:cNvPr id="10" name="Rounded Rectangle 9"/>
            <p:cNvSpPr/>
            <p:nvPr/>
          </p:nvSpPr>
          <p:spPr bwMode="auto">
            <a:xfrm>
              <a:off x="5791200" y="1214615"/>
              <a:ext cx="2590800" cy="4881383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solidFill>
                <a:schemeClr val="bg2">
                  <a:lumMod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616161"/>
                </a:solidFill>
                <a:ea typeface="ＭＳ Ｐゴシック" pitchFamily="34" charset="-128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847777" y="1255304"/>
              <a:ext cx="2610423" cy="2954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616161"/>
                  </a:solidFill>
                  <a:ea typeface="ＭＳ Ｐゴシック" pitchFamily="34" charset="-128"/>
                </a:rPr>
                <a:t>  Imaging calorimetry</a:t>
              </a:r>
            </a:p>
            <a:p>
              <a:endParaRPr lang="en-US" sz="1400" dirty="0">
                <a:solidFill>
                  <a:srgbClr val="616161"/>
                </a:solidFill>
                <a:ea typeface="ＭＳ Ｐゴシック" pitchFamily="34" charset="-128"/>
              </a:endParaRPr>
            </a:p>
            <a:p>
              <a:r>
                <a:rPr lang="en-US" sz="1400" dirty="0">
                  <a:solidFill>
                    <a:srgbClr val="616161"/>
                  </a:solidFill>
                  <a:ea typeface="ＭＳ Ｐゴシック" pitchFamily="34" charset="-128"/>
                </a:rPr>
                <a:t> Large number of  calorimeter</a:t>
              </a:r>
            </a:p>
            <a:p>
              <a:r>
                <a:rPr lang="en-US" sz="1400" dirty="0">
                  <a:solidFill>
                    <a:srgbClr val="616161"/>
                  </a:solidFill>
                  <a:ea typeface="ＭＳ Ｐゴシック" pitchFamily="34" charset="-128"/>
                </a:rPr>
                <a:t>  readout channels (~10</a:t>
              </a:r>
              <a:r>
                <a:rPr lang="en-US" sz="1400" baseline="30000" dirty="0">
                  <a:solidFill>
                    <a:srgbClr val="616161"/>
                  </a:solidFill>
                  <a:ea typeface="ＭＳ Ｐゴシック" pitchFamily="34" charset="-128"/>
                </a:rPr>
                <a:t>7</a:t>
              </a:r>
              <a:r>
                <a:rPr lang="en-US" sz="1400" dirty="0">
                  <a:solidFill>
                    <a:srgbClr val="616161"/>
                  </a:solidFill>
                  <a:ea typeface="ＭＳ Ｐゴシック" pitchFamily="34" charset="-128"/>
                </a:rPr>
                <a:t>)</a:t>
              </a:r>
            </a:p>
            <a:p>
              <a:endParaRPr lang="en-US" sz="1400" dirty="0" smtClean="0">
                <a:solidFill>
                  <a:srgbClr val="616161"/>
                </a:solidFill>
                <a:ea typeface="ＭＳ Ｐゴシック" pitchFamily="34" charset="-128"/>
              </a:endParaRPr>
            </a:p>
            <a:p>
              <a:r>
                <a:rPr lang="en-US" sz="1400" dirty="0">
                  <a:solidFill>
                    <a:srgbClr val="616161"/>
                  </a:solidFill>
                  <a:ea typeface="ＭＳ Ｐゴシック" pitchFamily="34" charset="-128"/>
                </a:rPr>
                <a:t>Option to minimize </a:t>
              </a:r>
            </a:p>
            <a:p>
              <a:r>
                <a:rPr lang="en-US" sz="1400" dirty="0">
                  <a:solidFill>
                    <a:srgbClr val="616161"/>
                  </a:solidFill>
                  <a:ea typeface="ＭＳ Ｐゴシック" pitchFamily="34" charset="-128"/>
                </a:rPr>
                <a:t>  resolution on individual</a:t>
              </a:r>
            </a:p>
            <a:p>
              <a:r>
                <a:rPr lang="en-US" sz="1400" dirty="0">
                  <a:solidFill>
                    <a:srgbClr val="616161"/>
                  </a:solidFill>
                  <a:ea typeface="ＭＳ Ｐゴシック" pitchFamily="34" charset="-128"/>
                </a:rPr>
                <a:t>  channels (1, 2… bits/channel</a:t>
              </a:r>
              <a:r>
                <a:rPr lang="en-US" sz="1400" dirty="0" smtClean="0">
                  <a:solidFill>
                    <a:srgbClr val="616161"/>
                  </a:solidFill>
                  <a:ea typeface="ＭＳ Ｐゴシック" pitchFamily="34" charset="-128"/>
                </a:rPr>
                <a:t>)</a:t>
              </a:r>
            </a:p>
            <a:p>
              <a:endParaRPr lang="en-US" sz="1400" dirty="0">
                <a:solidFill>
                  <a:srgbClr val="616161"/>
                </a:solidFill>
                <a:ea typeface="ＭＳ Ｐゴシック" pitchFamily="34" charset="-128"/>
              </a:endParaRPr>
            </a:p>
            <a:p>
              <a:r>
                <a:rPr lang="en-US" sz="1400" dirty="0" smtClean="0">
                  <a:solidFill>
                    <a:srgbClr val="616161"/>
                  </a:solidFill>
                  <a:ea typeface="ＭＳ Ｐゴシック" pitchFamily="34" charset="-128"/>
                </a:rPr>
                <a:t>Particles </a:t>
              </a:r>
              <a:r>
                <a:rPr lang="en-US" sz="1400" dirty="0">
                  <a:solidFill>
                    <a:srgbClr val="616161"/>
                  </a:solidFill>
                  <a:ea typeface="ＭＳ Ｐゴシック" pitchFamily="34" charset="-128"/>
                </a:rPr>
                <a:t>in a jet are</a:t>
              </a:r>
            </a:p>
            <a:p>
              <a:r>
                <a:rPr lang="en-US" sz="1400" dirty="0">
                  <a:solidFill>
                    <a:srgbClr val="616161"/>
                  </a:solidFill>
                  <a:ea typeface="ＭＳ Ｐゴシック" pitchFamily="34" charset="-128"/>
                </a:rPr>
                <a:t>  measured individually</a:t>
              </a:r>
            </a:p>
            <a:p>
              <a:endParaRPr lang="en-US" sz="1400" dirty="0">
                <a:solidFill>
                  <a:srgbClr val="616161"/>
                </a:solidFill>
                <a:ea typeface="ＭＳ Ｐゴシック" pitchFamily="34" charset="-128"/>
              </a:endParaRPr>
            </a:p>
            <a:p>
              <a:r>
                <a:rPr lang="en-US" sz="1400" dirty="0">
                  <a:solidFill>
                    <a:srgbClr val="616161"/>
                  </a:solidFill>
                  <a:ea typeface="ＭＳ Ｐゴシック" pitchFamily="34" charset="-128"/>
                </a:rPr>
                <a:t> </a:t>
              </a:r>
            </a:p>
          </p:txBody>
        </p:sp>
      </p:grpSp>
      <p:sp>
        <p:nvSpPr>
          <p:cNvPr id="17" name="Striped Right Arrow 16"/>
          <p:cNvSpPr/>
          <p:nvPr/>
        </p:nvSpPr>
        <p:spPr bwMode="auto">
          <a:xfrm>
            <a:off x="3200400" y="1802636"/>
            <a:ext cx="2546418" cy="1429104"/>
          </a:xfrm>
          <a:prstGeom prst="stripedRightArrow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2">
                  <a:lumMod val="50000"/>
                </a:schemeClr>
              </a:gs>
              <a:gs pos="100000">
                <a:schemeClr val="bg2">
                  <a:lumMod val="10000"/>
                </a:scheme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616161"/>
              </a:solidFill>
              <a:ea typeface="ＭＳ Ｐゴシック" pitchFamily="34" charset="-128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774" y="3719945"/>
            <a:ext cx="2989900" cy="1979464"/>
          </a:xfrm>
          <a:prstGeom prst="rect">
            <a:avLst/>
          </a:prstGeom>
        </p:spPr>
      </p:pic>
      <p:pic>
        <p:nvPicPr>
          <p:cNvPr id="20" name="Picture 36" descr="ichep_f1"/>
          <p:cNvPicPr>
            <a:picLocks noChangeAspect="1" noChangeArrowheads="1"/>
          </p:cNvPicPr>
          <p:nvPr/>
        </p:nvPicPr>
        <p:blipFill>
          <a:blip r:embed="rId4" cstate="print"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209" y="3810000"/>
            <a:ext cx="2140591" cy="2035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616161"/>
                </a:solidFill>
              </a:rPr>
              <a:t>J.Repond: Calorimetry reinvented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5896437" y="152400"/>
            <a:ext cx="109508" cy="5132603"/>
          </a:xfrm>
          <a:prstGeom prst="rect">
            <a:avLst/>
          </a:prstGeom>
          <a:pattFill prst="pct75">
            <a:fgClr>
              <a:srgbClr val="FF0000"/>
            </a:fgClr>
            <a:bgClr>
              <a:srgbClr val="FF8585"/>
            </a:bgClr>
          </a:patt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616161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6640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20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616161"/>
                </a:solidFill>
              </a:rPr>
              <a:t>J.Repond: Calorimetry reinvented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543580"/>
            <a:ext cx="6828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800" b="1" kern="0" dirty="0" smtClean="0">
                <a:solidFill>
                  <a:srgbClr val="7F7F7F"/>
                </a:solidFill>
                <a:latin typeface="Arial" pitchFamily="34" charset="0"/>
                <a:ea typeface="ＭＳ Ｐゴシック" pitchFamily="34" charset="-128"/>
              </a:rPr>
              <a:t>The Scintillator – Steel/Tungsten HCAL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212067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667000" y="2930364"/>
            <a:ext cx="4822154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b="1" kern="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Technical prototype</a:t>
            </a:r>
          </a:p>
          <a:p>
            <a:pPr>
              <a:defRPr/>
            </a:pPr>
            <a:endParaRPr lang="en-US" sz="1200" kern="0" dirty="0" smtClean="0">
              <a:solidFill>
                <a:srgbClr val="616161"/>
              </a:solidFill>
              <a:latin typeface="Arial" pitchFamily="34" charset="0"/>
              <a:ea typeface="ＭＳ Ｐゴシック" pitchFamily="34" charset="-128"/>
            </a:endParaRPr>
          </a:p>
          <a:p>
            <a:pPr>
              <a:defRPr/>
            </a:pPr>
            <a:r>
              <a:rPr lang="en-US" sz="1600" kern="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  3.0 x 3.0 cm</a:t>
            </a:r>
            <a:r>
              <a:rPr lang="en-US" sz="1600" kern="0" baseline="3000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2</a:t>
            </a:r>
            <a:r>
              <a:rPr lang="en-US" sz="1600" kern="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tiles</a:t>
            </a:r>
          </a:p>
          <a:p>
            <a:pPr>
              <a:defRPr/>
            </a:pPr>
            <a:r>
              <a:rPr lang="en-US" sz="1600" kern="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  Wedge –shaped mechanical structure</a:t>
            </a:r>
          </a:p>
          <a:p>
            <a:pPr>
              <a:defRPr/>
            </a:pPr>
            <a:r>
              <a:rPr lang="en-US" sz="1600" kern="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  New generation readout system </a:t>
            </a:r>
          </a:p>
          <a:p>
            <a:pPr>
              <a:defRPr/>
            </a:pPr>
            <a:r>
              <a:rPr lang="en-US" sz="1600" kern="0" dirty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sz="1600" kern="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   </a:t>
            </a:r>
            <a:r>
              <a:rPr lang="en-US" sz="1600" kern="0" dirty="0" smtClean="0">
                <a:solidFill>
                  <a:srgbClr val="616161"/>
                </a:solidFill>
                <a:latin typeface="Times New Roman"/>
                <a:ea typeface="ＭＳ Ｐゴシック" pitchFamily="34" charset="-128"/>
                <a:cs typeface="Times New Roman"/>
              </a:rPr>
              <a:t>→ </a:t>
            </a:r>
            <a:r>
              <a:rPr lang="en-US" sz="1600" kern="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embedded front-end, power pulsing, scalable</a:t>
            </a:r>
          </a:p>
          <a:p>
            <a:pPr>
              <a:defRPr/>
            </a:pPr>
            <a:r>
              <a:rPr lang="en-US" sz="1600" kern="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  Automated assemblies</a:t>
            </a:r>
          </a:p>
          <a:p>
            <a:pPr>
              <a:defRPr/>
            </a:pPr>
            <a:endParaRPr lang="en-US" sz="1600" kern="0" dirty="0" smtClean="0">
              <a:solidFill>
                <a:srgbClr val="616161"/>
              </a:solidFill>
              <a:latin typeface="Arial" pitchFamily="34" charset="0"/>
              <a:ea typeface="ＭＳ Ｐゴシック" pitchFamily="34" charset="-128"/>
            </a:endParaRPr>
          </a:p>
          <a:p>
            <a:pPr>
              <a:defRPr/>
            </a:pPr>
            <a:r>
              <a:rPr lang="en-US" b="1" kern="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Studies</a:t>
            </a:r>
          </a:p>
          <a:p>
            <a:pPr>
              <a:defRPr/>
            </a:pPr>
            <a:endParaRPr lang="en-US" sz="1200" kern="0" dirty="0" smtClean="0">
              <a:solidFill>
                <a:srgbClr val="616161"/>
              </a:solidFill>
              <a:latin typeface="Arial" pitchFamily="34" charset="0"/>
              <a:ea typeface="ＭＳ Ｐゴシック" pitchFamily="34" charset="-128"/>
            </a:endParaRPr>
          </a:p>
          <a:p>
            <a:pPr>
              <a:defRPr/>
            </a:pPr>
            <a:r>
              <a:rPr lang="en-US" sz="1600" kern="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   </a:t>
            </a:r>
            <a:r>
              <a:rPr lang="en-US" sz="1600" kern="0" dirty="0" err="1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Megatiles</a:t>
            </a:r>
            <a:r>
              <a:rPr lang="en-US" sz="1600" kern="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with dimples </a:t>
            </a:r>
          </a:p>
          <a:p>
            <a:pPr>
              <a:defRPr/>
            </a:pPr>
            <a:r>
              <a:rPr lang="en-US" sz="1600" kern="0" dirty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sz="1600" kern="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  Tests on the bench</a:t>
            </a:r>
          </a:p>
          <a:p>
            <a:pPr>
              <a:defRPr/>
            </a:pPr>
            <a:r>
              <a:rPr lang="en-US" sz="1600" kern="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   Test beams at DESY and CERN …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070" y="281078"/>
            <a:ext cx="1219200" cy="525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602" y="4546190"/>
            <a:ext cx="2482936" cy="1760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300249"/>
            <a:ext cx="2863734" cy="214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307506"/>
            <a:ext cx="2341953" cy="1511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81000" y="4800599"/>
            <a:ext cx="2192133" cy="1475891"/>
            <a:chOff x="474867" y="4800599"/>
            <a:chExt cx="2192133" cy="1475891"/>
          </a:xfrm>
        </p:grpSpPr>
        <p:pic>
          <p:nvPicPr>
            <p:cNvPr id="11269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867" y="4800599"/>
              <a:ext cx="2192133" cy="1475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478854" y="4800599"/>
              <a:ext cx="118814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l-GR" sz="1200" b="1" dirty="0" smtClean="0">
                  <a:latin typeface="Times New Roman"/>
                  <a:cs typeface="Times New Roman"/>
                </a:rPr>
                <a:t>μ</a:t>
              </a:r>
              <a:r>
                <a:rPr lang="en-US" sz="1200" b="1" dirty="0" smtClean="0"/>
                <a:t> peak in CERN </a:t>
              </a:r>
            </a:p>
            <a:p>
              <a:r>
                <a:rPr lang="en-US" sz="1200" b="1" dirty="0"/>
                <a:t> </a:t>
              </a:r>
              <a:r>
                <a:rPr lang="en-US" sz="1200" b="1" dirty="0" smtClean="0"/>
                <a:t>testbeam</a:t>
              </a:r>
              <a:endParaRPr lang="en-US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62906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616161"/>
                </a:solidFill>
              </a:rPr>
              <a:t>J.Repond: Calorimetry reinvented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21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0600" y="304800"/>
            <a:ext cx="41896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GEMs, </a:t>
            </a:r>
            <a:r>
              <a:rPr lang="en-US" sz="2800" b="1" dirty="0" err="1" smtClean="0"/>
              <a:t>Micromegas</a:t>
            </a:r>
            <a:r>
              <a:rPr lang="en-US" sz="2800" b="1" dirty="0" smtClean="0"/>
              <a:t> &amp; RPCs</a:t>
            </a:r>
            <a:endParaRPr lang="en-US" sz="28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5562600"/>
            <a:ext cx="1219200" cy="525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19943" y="914400"/>
            <a:ext cx="5428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Studies to reduce spark rate and increase rate capability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4019" y="1385447"/>
            <a:ext cx="2706190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Resistive Thick GEMs</a:t>
            </a:r>
          </a:p>
          <a:p>
            <a:endParaRPr lang="en-US" sz="1200" dirty="0"/>
          </a:p>
          <a:p>
            <a:r>
              <a:rPr lang="en-US" sz="1600" dirty="0" smtClean="0"/>
              <a:t>   Study of different designs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Measurement of gain vs rate</a:t>
            </a:r>
          </a:p>
          <a:p>
            <a:r>
              <a:rPr lang="en-US" sz="1600" dirty="0" smtClean="0"/>
              <a:t>  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 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JINST 9 (2014) P04011</a:t>
            </a:r>
            <a:endParaRPr lang="en-US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647865" y="1561830"/>
            <a:ext cx="2324764" cy="1138050"/>
            <a:chOff x="4876800" y="2057400"/>
            <a:chExt cx="3390900" cy="1655762"/>
          </a:xfrm>
        </p:grpSpPr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76800" y="2057400"/>
              <a:ext cx="3390900" cy="1655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 bwMode="auto">
            <a:xfrm>
              <a:off x="4876800" y="2057400"/>
              <a:ext cx="457200" cy="381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</p:grp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39" y="2895600"/>
            <a:ext cx="373259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015527" y="2772149"/>
            <a:ext cx="3837333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RPCs with semi-conductive glass</a:t>
            </a:r>
          </a:p>
          <a:p>
            <a:endParaRPr lang="en-US" sz="1200" dirty="0"/>
          </a:p>
          <a:p>
            <a:r>
              <a:rPr lang="en-US" sz="1600" dirty="0" smtClean="0"/>
              <a:t>   Conductance 2 orders of magnitude larger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Measurement of efficiency vs rate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</a:t>
            </a:r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arXiv:1507.06968</a:t>
            </a:r>
            <a:endParaRPr lang="en-US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653" y="4212771"/>
            <a:ext cx="2285988" cy="2302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771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22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0" y="711875"/>
            <a:ext cx="5268878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While waiting for the ILC/CLIC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		</a:t>
            </a:r>
            <a:r>
              <a:rPr lang="en-US" sz="2400" b="1" dirty="0" smtClean="0"/>
              <a:t>broadened its scope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</a:t>
            </a:r>
          </a:p>
          <a:p>
            <a:endParaRPr lang="en-US" dirty="0"/>
          </a:p>
          <a:p>
            <a:r>
              <a:rPr lang="en-US" dirty="0" smtClean="0"/>
              <a:t>                          </a:t>
            </a:r>
            <a:r>
              <a:rPr lang="en-US" sz="2400" b="1" dirty="0" smtClean="0"/>
              <a:t>Involvement in LHC upgrades</a:t>
            </a:r>
            <a:endParaRPr lang="en-US" sz="24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82001"/>
            <a:ext cx="1690279" cy="727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14600" y="3962400"/>
            <a:ext cx="633603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Additional challenges at the LHC</a:t>
            </a:r>
          </a:p>
          <a:p>
            <a:endParaRPr lang="en-US" b="1" dirty="0"/>
          </a:p>
          <a:p>
            <a:r>
              <a:rPr lang="en-US" dirty="0" smtClean="0"/>
              <a:t>    Radiation hardness (both sensor and embedded FE-electronics)</a:t>
            </a:r>
          </a:p>
          <a:p>
            <a:r>
              <a:rPr lang="en-US" dirty="0"/>
              <a:t> </a:t>
            </a:r>
            <a:r>
              <a:rPr lang="en-US" dirty="0" smtClean="0"/>
              <a:t>   High rates</a:t>
            </a:r>
          </a:p>
          <a:p>
            <a:r>
              <a:rPr lang="en-US" dirty="0" smtClean="0"/>
              <a:t>    Pile-up</a:t>
            </a:r>
          </a:p>
          <a:p>
            <a:r>
              <a:rPr lang="en-US" dirty="0" smtClean="0"/>
              <a:t>    Cooling (no power pulsing, maintain small </a:t>
            </a:r>
            <a:r>
              <a:rPr lang="en-US" dirty="0" err="1" smtClean="0"/>
              <a:t>R</a:t>
            </a:r>
            <a:r>
              <a:rPr lang="en-US" baseline="-25000" dirty="0" err="1" smtClean="0"/>
              <a:t>Moli</a:t>
            </a:r>
            <a:r>
              <a:rPr lang="en-US" baseline="-25000" dirty="0" err="1" smtClean="0">
                <a:latin typeface="Times New Roman"/>
                <a:cs typeface="Times New Roman"/>
              </a:rPr>
              <a:t>è</a:t>
            </a:r>
            <a:r>
              <a:rPr lang="en-US" baseline="-25000" dirty="0" err="1" smtClean="0"/>
              <a:t>re</a:t>
            </a:r>
            <a:r>
              <a:rPr lang="en-US" dirty="0" smtClean="0"/>
              <a:t> )</a:t>
            </a:r>
          </a:p>
          <a:p>
            <a:r>
              <a:rPr lang="en-US" dirty="0"/>
              <a:t> </a:t>
            </a:r>
            <a:r>
              <a:rPr lang="en-US" dirty="0" smtClean="0"/>
              <a:t>   Triggering</a:t>
            </a:r>
          </a:p>
        </p:txBody>
      </p:sp>
      <p:sp>
        <p:nvSpPr>
          <p:cNvPr id="7" name="Striped Right Arrow 6"/>
          <p:cNvSpPr/>
          <p:nvPr/>
        </p:nvSpPr>
        <p:spPr bwMode="auto">
          <a:xfrm>
            <a:off x="1840992" y="3143940"/>
            <a:ext cx="978408" cy="484632"/>
          </a:xfrm>
          <a:prstGeom prst="stripedRightArrow">
            <a:avLst/>
          </a:prstGeom>
          <a:solidFill>
            <a:schemeClr val="bg2">
              <a:lumMod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18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23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 dirty="0">
              <a:solidFill>
                <a:srgbClr val="61616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8355" y="528935"/>
            <a:ext cx="5511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ALICE (@ LHC) Forward Calorimeter</a:t>
            </a:r>
            <a:endParaRPr lang="en-US" sz="2400" b="1" dirty="0">
              <a:solidFill>
                <a:srgbClr val="616161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7585" y="1447800"/>
            <a:ext cx="438921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800" dirty="0">
              <a:solidFill>
                <a:srgbClr val="616161"/>
              </a:solidFill>
              <a:latin typeface="Arial" pitchFamily="34" charset="0"/>
              <a:ea typeface="ＭＳ Ｐゴシック" pitchFamily="34" charset="-128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 Proposal for the ‘ultimate’ digital calorimeter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sz="160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  </a:t>
            </a:r>
            <a:r>
              <a:rPr lang="en-US" sz="1600" dirty="0" smtClean="0">
                <a:solidFill>
                  <a:srgbClr val="616161"/>
                </a:solidFill>
                <a:latin typeface="Times New Roman"/>
                <a:ea typeface="ＭＳ Ｐゴシック" pitchFamily="34" charset="-128"/>
                <a:cs typeface="Times New Roman"/>
              </a:rPr>
              <a:t>→ </a:t>
            </a:r>
            <a:r>
              <a:rPr lang="en-US" sz="160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for the high-luminosity upgrade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 Using MAPS (Monolithic </a:t>
            </a:r>
            <a:r>
              <a:rPr lang="en-US" sz="1600" dirty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A</a:t>
            </a:r>
            <a:r>
              <a:rPr lang="en-US" sz="160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ctive </a:t>
            </a:r>
            <a:r>
              <a:rPr lang="en-US" sz="1600" dirty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P</a:t>
            </a:r>
            <a:r>
              <a:rPr lang="en-US" sz="160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ixel </a:t>
            </a:r>
            <a:r>
              <a:rPr lang="en-US" sz="1600" dirty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S</a:t>
            </a:r>
            <a:r>
              <a:rPr lang="en-US" sz="160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ensor)</a:t>
            </a:r>
          </a:p>
        </p:txBody>
      </p:sp>
      <p:pic>
        <p:nvPicPr>
          <p:cNvPr id="9" name="Picture 8" descr="sensor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25" y="1132893"/>
            <a:ext cx="3660775" cy="237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Content Placeholder 6" descr="DSCN3864-1.jpg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8" t="9756" r="12692" b="14426"/>
          <a:stretch/>
        </p:blipFill>
        <p:spPr>
          <a:xfrm>
            <a:off x="457200" y="3067402"/>
            <a:ext cx="4827651" cy="3135735"/>
          </a:xfrm>
        </p:spPr>
      </p:pic>
      <p:sp>
        <p:nvSpPr>
          <p:cNvPr id="13" name="TextBox 12"/>
          <p:cNvSpPr txBox="1"/>
          <p:nvPr/>
        </p:nvSpPr>
        <p:spPr>
          <a:xfrm>
            <a:off x="2386076" y="3827383"/>
            <a:ext cx="27698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FFFFFF"/>
                </a:solidFill>
                <a:latin typeface="Trebuchet MS"/>
                <a:ea typeface="ＭＳ Ｐゴシック" pitchFamily="34" charset="-128"/>
                <a:cs typeface="American Typewriter"/>
              </a:rPr>
              <a:t>MIMOSA 23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GB" sz="2000" dirty="0" smtClean="0">
              <a:solidFill>
                <a:srgbClr val="FFFFFF"/>
              </a:solidFill>
              <a:latin typeface="Trebuchet MS"/>
              <a:ea typeface="ＭＳ Ｐゴシック" pitchFamily="34" charset="-128"/>
              <a:cs typeface="American Typewriter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FFFFFF"/>
                </a:solidFill>
                <a:latin typeface="Trebuchet MS"/>
                <a:ea typeface="ＭＳ Ｐゴシック" pitchFamily="34" charset="-128"/>
                <a:cs typeface="American Typewriter"/>
              </a:rPr>
              <a:t>640 x 640 pixels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GB" sz="2000" dirty="0" smtClean="0">
              <a:solidFill>
                <a:srgbClr val="FFFFFF"/>
              </a:solidFill>
              <a:latin typeface="Trebuchet MS"/>
              <a:ea typeface="ＭＳ Ｐゴシック" pitchFamily="34" charset="-128"/>
              <a:cs typeface="American Typewriter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FFFFFF"/>
                </a:solidFill>
                <a:latin typeface="Trebuchet MS"/>
                <a:ea typeface="ＭＳ Ｐゴシック" pitchFamily="34" charset="-128"/>
                <a:cs typeface="American Typewriter"/>
              </a:rPr>
              <a:t>30 micron pitch</a:t>
            </a:r>
            <a:endParaRPr lang="en-GB" sz="2000" dirty="0">
              <a:solidFill>
                <a:srgbClr val="FFFFFF"/>
              </a:solidFill>
              <a:latin typeface="Trebuchet MS"/>
              <a:ea typeface="ＭＳ Ｐゴシック" pitchFamily="34" charset="-128"/>
              <a:cs typeface="American Typewriter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2081276" y="3172598"/>
            <a:ext cx="3074686" cy="1"/>
          </a:xfrm>
          <a:prstGeom prst="straightConnector1">
            <a:avLst/>
          </a:prstGeom>
          <a:noFill/>
          <a:ln w="9525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3148076" y="2895600"/>
            <a:ext cx="7986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19.2 mm</a:t>
            </a:r>
            <a:endParaRPr lang="en-US" sz="1200" b="1" dirty="0">
              <a:solidFill>
                <a:srgbClr val="616161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91200" y="4027438"/>
            <a:ext cx="273825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MAPS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800" dirty="0">
              <a:solidFill>
                <a:srgbClr val="616161"/>
              </a:solidFill>
              <a:latin typeface="Arial" pitchFamily="34" charset="0"/>
              <a:ea typeface="ＭＳ Ｐゴシック" pitchFamily="34" charset="-128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 CMOS integrated circuit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sz="160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On sensor digitization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sz="160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 </a:t>
            </a:r>
            <a:r>
              <a:rPr lang="en-US" sz="1600" dirty="0" smtClean="0">
                <a:solidFill>
                  <a:srgbClr val="616161"/>
                </a:solidFill>
                <a:latin typeface="Times New Roman"/>
                <a:ea typeface="ＭＳ Ｐゴシック" pitchFamily="34" charset="-128"/>
                <a:cs typeface="Times New Roman"/>
              </a:rPr>
              <a:t>→ </a:t>
            </a:r>
            <a:r>
              <a:rPr lang="en-US" sz="160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1 bit per pixel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sz="160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 </a:t>
            </a:r>
            <a:r>
              <a:rPr lang="en-US" sz="1600" dirty="0" smtClean="0">
                <a:solidFill>
                  <a:srgbClr val="616161"/>
                </a:solidFill>
                <a:latin typeface="Times New Roman"/>
                <a:ea typeface="ＭＳ Ｐゴシック" pitchFamily="34" charset="-128"/>
                <a:cs typeface="Times New Roman"/>
              </a:rPr>
              <a:t>→ </a:t>
            </a:r>
            <a:r>
              <a:rPr lang="en-US" sz="160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sz="1600" b="1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minimizes dead area 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678" y="5672912"/>
            <a:ext cx="12192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387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24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4793" y="462915"/>
            <a:ext cx="4317207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First prototype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800" dirty="0">
              <a:solidFill>
                <a:srgbClr val="616161"/>
              </a:solidFill>
              <a:latin typeface="Arial" pitchFamily="34" charset="0"/>
              <a:ea typeface="ＭＳ Ｐゴシック" pitchFamily="34" charset="-128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 96 sensors </a:t>
            </a:r>
            <a:r>
              <a:rPr lang="en-US" sz="1600" dirty="0" smtClean="0">
                <a:solidFill>
                  <a:srgbClr val="616161"/>
                </a:solidFill>
                <a:latin typeface="Times New Roman"/>
                <a:ea typeface="ＭＳ Ｐゴシック" pitchFamily="34" charset="-128"/>
                <a:cs typeface="Times New Roman"/>
              </a:rPr>
              <a:t>→</a:t>
            </a:r>
            <a:r>
              <a:rPr lang="en-US" sz="160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</a:rPr>
              <a:t>39 Million readout channels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latin typeface="Arial" pitchFamily="34" charset="0"/>
                <a:ea typeface="ＭＳ Ｐゴシック" pitchFamily="34" charset="-128"/>
              </a:rPr>
              <a:t>  Interleaved with 1 X</a:t>
            </a:r>
            <a:r>
              <a:rPr lang="en-US" sz="1600" baseline="-25000" dirty="0" smtClean="0">
                <a:latin typeface="Arial" pitchFamily="34" charset="0"/>
                <a:ea typeface="ＭＳ Ｐゴシック" pitchFamily="34" charset="-128"/>
              </a:rPr>
              <a:t>0</a:t>
            </a:r>
            <a:r>
              <a:rPr lang="en-US" sz="1600" dirty="0" smtClean="0">
                <a:latin typeface="Arial" pitchFamily="34" charset="0"/>
                <a:ea typeface="ＭＳ Ｐゴシック" pitchFamily="34" charset="-128"/>
              </a:rPr>
              <a:t> Tungsten plates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</a:rPr>
              <a:t>  </a:t>
            </a:r>
            <a:r>
              <a:rPr lang="en-US" sz="1600" dirty="0" smtClean="0">
                <a:solidFill>
                  <a:srgbClr val="D2D2D2">
                    <a:lumMod val="50000"/>
                  </a:srgbClr>
                </a:solidFill>
                <a:latin typeface="Arial" pitchFamily="34" charset="0"/>
                <a:ea typeface="ＭＳ Ｐゴシック" pitchFamily="34" charset="-128"/>
              </a:rPr>
              <a:t>Tests in DESY and PS/SPS test beams</a:t>
            </a:r>
          </a:p>
        </p:txBody>
      </p:sp>
      <p:pic>
        <p:nvPicPr>
          <p:cNvPr id="8" name="Content Placeholder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3" t="7990" r="6251" b="7990"/>
          <a:stretch/>
        </p:blipFill>
        <p:spPr>
          <a:xfrm rot="5400000">
            <a:off x="934271" y="2229671"/>
            <a:ext cx="1905003" cy="1255655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 bwMode="auto">
          <a:xfrm>
            <a:off x="130629" y="2895600"/>
            <a:ext cx="927482" cy="0"/>
          </a:xfrm>
          <a:prstGeom prst="straightConnector1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185007" y="2286000"/>
            <a:ext cx="6735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</a:rPr>
              <a:t>Beam</a:t>
            </a:r>
            <a:endParaRPr lang="en-US" sz="1400" b="1" dirty="0">
              <a:solidFill>
                <a:srgbClr val="FF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21798" y="4109488"/>
            <a:ext cx="2492128" cy="2119830"/>
            <a:chOff x="4852218" y="1814274"/>
            <a:chExt cx="3700214" cy="3337808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2218" y="1814274"/>
              <a:ext cx="3230929" cy="2985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9" name="Straight Arrow Connector 18"/>
            <p:cNvCxnSpPr/>
            <p:nvPr/>
          </p:nvCxnSpPr>
          <p:spPr>
            <a:xfrm>
              <a:off x="5050718" y="4844839"/>
              <a:ext cx="3004719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8134445" y="1868462"/>
              <a:ext cx="9182" cy="2769454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 rot="5400000">
              <a:off x="7444610" y="3713133"/>
              <a:ext cx="1862668" cy="352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 dirty="0" smtClean="0">
                  <a:solidFill>
                    <a:srgbClr val="616161"/>
                  </a:solidFill>
                  <a:latin typeface="Trebuchet MS"/>
                  <a:ea typeface="ＭＳ Ｐゴシック" pitchFamily="34" charset="-128"/>
                  <a:cs typeface="American Typewriter"/>
                </a:rPr>
                <a:t>2 mm</a:t>
              </a:r>
              <a:endParaRPr lang="en-GB" sz="1200" b="1" dirty="0">
                <a:solidFill>
                  <a:srgbClr val="616161"/>
                </a:solidFill>
                <a:latin typeface="Trebuchet MS"/>
                <a:ea typeface="ＭＳ Ｐゴシック" pitchFamily="34" charset="-128"/>
                <a:cs typeface="American Typewriter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109877" y="4803444"/>
              <a:ext cx="924672" cy="348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 dirty="0" smtClean="0">
                  <a:solidFill>
                    <a:srgbClr val="616161"/>
                  </a:solidFill>
                  <a:latin typeface="Trebuchet MS"/>
                  <a:ea typeface="ＭＳ Ｐゴシック" pitchFamily="34" charset="-128"/>
                  <a:cs typeface="American Typewriter"/>
                </a:rPr>
                <a:t>2 mm</a:t>
              </a:r>
              <a:endParaRPr lang="en-GB" sz="1200" b="1" dirty="0">
                <a:solidFill>
                  <a:srgbClr val="616161"/>
                </a:solidFill>
                <a:latin typeface="Trebuchet MS"/>
                <a:ea typeface="ＭＳ Ｐゴシック" pitchFamily="34" charset="-128"/>
                <a:cs typeface="American Typewriter"/>
              </a:endParaRPr>
            </a:p>
          </p:txBody>
        </p:sp>
      </p:grpSp>
      <p:pic>
        <p:nvPicPr>
          <p:cNvPr id="23" name="Picture 22" descr="linearity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18701"/>
            <a:ext cx="2870204" cy="30341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971800" y="2278320"/>
            <a:ext cx="2957733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Test beam results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616161"/>
              </a:solidFill>
              <a:latin typeface="Arial" pitchFamily="34" charset="0"/>
              <a:ea typeface="ＭＳ Ｐゴシック" pitchFamily="34" charset="-128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 Linear response to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   electrons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616161"/>
              </a:solidFill>
              <a:latin typeface="Arial" pitchFamily="34" charset="0"/>
              <a:ea typeface="ＭＳ Ｐゴシック" pitchFamily="34" charset="-128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616161"/>
                </a:solidFill>
                <a:latin typeface="Times New Roman"/>
                <a:ea typeface="ＭＳ Ｐゴシック" pitchFamily="34" charset="-128"/>
                <a:cs typeface="Times New Roman"/>
              </a:rPr>
              <a:t>→</a:t>
            </a:r>
            <a:r>
              <a:rPr lang="en-US" sz="160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 No sign of saturation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616161"/>
              </a:solidFill>
              <a:latin typeface="Arial" pitchFamily="34" charset="0"/>
              <a:ea typeface="ＭＳ Ｐゴシック" pitchFamily="34" charset="-128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 Very detailed measurements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   of </a:t>
            </a:r>
            <a:r>
              <a:rPr lang="en-US" sz="160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shower</a:t>
            </a:r>
            <a:r>
              <a:rPr lang="en-US" sz="160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shapes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   </a:t>
            </a:r>
            <a:r>
              <a:rPr lang="en-US" sz="1600" dirty="0" smtClean="0">
                <a:solidFill>
                  <a:srgbClr val="616161"/>
                </a:solidFill>
                <a:latin typeface="Times New Roman"/>
                <a:ea typeface="ＭＳ Ｐゴシック" pitchFamily="34" charset="-128"/>
                <a:cs typeface="Times New Roman"/>
              </a:rPr>
              <a:t>→</a:t>
            </a:r>
            <a:r>
              <a:rPr lang="en-US" sz="160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 Looking forward to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         </a:t>
            </a:r>
            <a:r>
              <a:rPr lang="en-US" sz="160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comparison with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sz="160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         </a:t>
            </a:r>
            <a:r>
              <a:rPr lang="en-US" sz="160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simulation</a:t>
            </a:r>
            <a:endParaRPr lang="en-US" sz="1600" dirty="0">
              <a:solidFill>
                <a:srgbClr val="616161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536" y="5562600"/>
            <a:ext cx="12192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06841" y="180201"/>
            <a:ext cx="35471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Now, new world record channel count in calorimetry</a:t>
            </a:r>
            <a:endParaRPr lang="en-US" sz="1200" b="1" dirty="0"/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>
            <a:off x="3352800" y="457200"/>
            <a:ext cx="76200" cy="492442"/>
          </a:xfrm>
          <a:prstGeom prst="straightConnector1">
            <a:avLst/>
          </a:prstGeom>
          <a:noFill/>
          <a:ln w="19050" cap="flat" cmpd="sng" algn="ctr">
            <a:solidFill>
              <a:schemeClr val="bg2">
                <a:lumMod val="2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5" name="Picture 24" descr="lateralProfile50GeV.ep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31" y="3321526"/>
            <a:ext cx="3189969" cy="307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59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616161"/>
                </a:solidFill>
              </a:rPr>
              <a:t>J.Repond</a:t>
            </a:r>
            <a:r>
              <a:rPr lang="en-US" dirty="0" smtClean="0">
                <a:solidFill>
                  <a:srgbClr val="616161"/>
                </a:solidFill>
              </a:rPr>
              <a:t>: Imaging Calorimetry</a:t>
            </a:r>
            <a:endParaRPr lang="en-US" dirty="0">
              <a:solidFill>
                <a:srgbClr val="61616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25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304800"/>
            <a:ext cx="6999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The CMS (@LHC) Endcap Calorimeter Upgrade</a:t>
            </a:r>
            <a:endParaRPr lang="en-US" sz="2400" b="1" dirty="0">
              <a:solidFill>
                <a:srgbClr val="616161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539252"/>
            <a:ext cx="4651705" cy="4090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573" y="1219200"/>
            <a:ext cx="3020827" cy="464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Radiation damage</a:t>
            </a:r>
          </a:p>
          <a:p>
            <a:endParaRPr lang="en-US" sz="1200" dirty="0"/>
          </a:p>
          <a:p>
            <a:r>
              <a:rPr lang="en-US" sz="1600" dirty="0" smtClean="0"/>
              <a:t>  Energy resolution for existing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endcap greatly reduced after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500 fb</a:t>
            </a:r>
            <a:r>
              <a:rPr lang="en-US" sz="1600" baseline="30000" dirty="0" smtClean="0"/>
              <a:t>-1</a:t>
            </a:r>
            <a:endParaRPr lang="en-US" sz="1600" dirty="0" smtClean="0"/>
          </a:p>
          <a:p>
            <a:endParaRPr lang="en-US" sz="1600" dirty="0"/>
          </a:p>
          <a:p>
            <a:r>
              <a:rPr lang="en-US" b="1" dirty="0" smtClean="0"/>
              <a:t>Segmentation marginal</a:t>
            </a:r>
          </a:p>
          <a:p>
            <a:endParaRPr lang="en-US" sz="1200" dirty="0"/>
          </a:p>
          <a:p>
            <a:r>
              <a:rPr lang="en-US" sz="1600" dirty="0" smtClean="0"/>
              <a:t>   For increased pile-up rate</a:t>
            </a:r>
          </a:p>
          <a:p>
            <a:endParaRPr lang="en-US" sz="1600" dirty="0"/>
          </a:p>
          <a:p>
            <a:r>
              <a:rPr lang="en-US" b="1" dirty="0" smtClean="0"/>
              <a:t>Conceptual design of upgrade</a:t>
            </a:r>
          </a:p>
          <a:p>
            <a:endParaRPr lang="en-US" sz="1400" dirty="0"/>
          </a:p>
          <a:p>
            <a:r>
              <a:rPr lang="en-US" b="1" dirty="0" smtClean="0"/>
              <a:t>   EE</a:t>
            </a:r>
            <a:r>
              <a:rPr lang="en-US" dirty="0" smtClean="0"/>
              <a:t>: Silicon/Tungsten ECAL</a:t>
            </a:r>
          </a:p>
          <a:p>
            <a:r>
              <a:rPr lang="en-US" dirty="0"/>
              <a:t> </a:t>
            </a:r>
            <a:r>
              <a:rPr lang="en-US" dirty="0" smtClean="0"/>
              <a:t>    28 sampling layers – 25 X</a:t>
            </a:r>
            <a:r>
              <a:rPr lang="en-US" baseline="-25000" dirty="0" smtClean="0"/>
              <a:t>0</a:t>
            </a:r>
            <a:endParaRPr lang="en-US" dirty="0" smtClean="0"/>
          </a:p>
          <a:p>
            <a:r>
              <a:rPr lang="en-US" b="1" dirty="0"/>
              <a:t> </a:t>
            </a:r>
            <a:r>
              <a:rPr lang="en-US" b="1" dirty="0" smtClean="0"/>
              <a:t>  FH</a:t>
            </a:r>
            <a:r>
              <a:rPr lang="en-US" dirty="0" smtClean="0"/>
              <a:t>: Silicon/Brass</a:t>
            </a:r>
          </a:p>
          <a:p>
            <a:r>
              <a:rPr lang="en-US" dirty="0"/>
              <a:t> </a:t>
            </a:r>
            <a:r>
              <a:rPr lang="en-US" dirty="0" smtClean="0"/>
              <a:t>    12 sampling layers – 3.5 </a:t>
            </a:r>
            <a:r>
              <a:rPr lang="el-GR" dirty="0">
                <a:latin typeface="Times New Roman"/>
                <a:cs typeface="Times New Roman"/>
              </a:rPr>
              <a:t>λ</a:t>
            </a:r>
            <a:r>
              <a:rPr lang="en-US" baseline="-25000" dirty="0" smtClean="0">
                <a:latin typeface="Times New Roman"/>
                <a:cs typeface="Times New Roman"/>
              </a:rPr>
              <a:t>I</a:t>
            </a:r>
            <a:endParaRPr lang="en-US" dirty="0" smtClean="0"/>
          </a:p>
          <a:p>
            <a:r>
              <a:rPr lang="en-US" b="1" dirty="0"/>
              <a:t> </a:t>
            </a:r>
            <a:r>
              <a:rPr lang="en-US" b="1" dirty="0" smtClean="0"/>
              <a:t>  BH</a:t>
            </a:r>
            <a:r>
              <a:rPr lang="en-US" dirty="0" smtClean="0"/>
              <a:t>: Scintillator/Brass</a:t>
            </a:r>
          </a:p>
          <a:p>
            <a:pPr lvl="0"/>
            <a:r>
              <a:rPr lang="en-US" dirty="0"/>
              <a:t> </a:t>
            </a:r>
            <a:r>
              <a:rPr lang="en-US" dirty="0" smtClean="0"/>
              <a:t>    12 sampling layers </a:t>
            </a:r>
            <a:r>
              <a:rPr lang="en-US" dirty="0" smtClean="0">
                <a:solidFill>
                  <a:srgbClr val="616161"/>
                </a:solidFill>
              </a:rPr>
              <a:t>– </a:t>
            </a:r>
            <a:r>
              <a:rPr lang="en-US" dirty="0">
                <a:solidFill>
                  <a:srgbClr val="616161"/>
                </a:solidFill>
              </a:rPr>
              <a:t>5.5 </a:t>
            </a:r>
            <a:r>
              <a:rPr lang="el-GR" dirty="0">
                <a:solidFill>
                  <a:srgbClr val="616161"/>
                </a:solidFill>
                <a:latin typeface="Times New Roman"/>
                <a:cs typeface="Times New Roman"/>
              </a:rPr>
              <a:t>λ</a:t>
            </a:r>
            <a:r>
              <a:rPr lang="en-US" baseline="-25000" dirty="0" smtClean="0">
                <a:solidFill>
                  <a:srgbClr val="616161"/>
                </a:solidFill>
                <a:latin typeface="Times New Roman"/>
                <a:cs typeface="Times New Roman"/>
              </a:rPr>
              <a:t>I</a:t>
            </a:r>
            <a:endParaRPr lang="en-US" dirty="0">
              <a:solidFill>
                <a:srgbClr val="61616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1484" y="827327"/>
            <a:ext cx="2356516" cy="168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23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26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228600"/>
            <a:ext cx="51009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The CMS HGCAL and Timing</a:t>
            </a:r>
            <a:endParaRPr lang="en-US" sz="2800" b="1" dirty="0">
              <a:solidFill>
                <a:srgbClr val="616161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28601" y="990600"/>
            <a:ext cx="4459736" cy="2667000"/>
            <a:chOff x="1495425" y="1447800"/>
            <a:chExt cx="6734175" cy="4572000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5425" y="1447800"/>
              <a:ext cx="6734175" cy="457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Oval 4"/>
            <p:cNvSpPr/>
            <p:nvPr/>
          </p:nvSpPr>
          <p:spPr bwMode="auto">
            <a:xfrm>
              <a:off x="7456716" y="4528458"/>
              <a:ext cx="714828" cy="685800"/>
            </a:xfrm>
            <a:prstGeom prst="ellipse">
              <a:avLst/>
            </a:prstGeom>
            <a:noFill/>
            <a:ln w="317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762000" y="3784699"/>
            <a:ext cx="6993068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Moli</a:t>
            </a:r>
            <a:r>
              <a:rPr lang="en-US" b="1" dirty="0" smtClean="0">
                <a:latin typeface="Times New Roman"/>
                <a:cs typeface="Times New Roman"/>
              </a:rPr>
              <a:t>è</a:t>
            </a:r>
            <a:r>
              <a:rPr lang="en-US" b="1" dirty="0" smtClean="0"/>
              <a:t>re Radius</a:t>
            </a:r>
          </a:p>
          <a:p>
            <a:endParaRPr lang="en-US" sz="1200" dirty="0" smtClean="0"/>
          </a:p>
          <a:p>
            <a:r>
              <a:rPr lang="en-US" sz="1600" dirty="0" smtClean="0"/>
              <a:t>  </a:t>
            </a:r>
            <a:r>
              <a:rPr lang="en-US" sz="1600" dirty="0" err="1" smtClean="0"/>
              <a:t>R</a:t>
            </a:r>
            <a:r>
              <a:rPr lang="en-US" sz="1600" baseline="-25000" dirty="0" err="1" smtClean="0"/>
              <a:t>moli</a:t>
            </a:r>
            <a:r>
              <a:rPr lang="en-US" sz="1600" baseline="-25000" dirty="0" err="1" smtClean="0">
                <a:latin typeface="Times New Roman"/>
                <a:cs typeface="Times New Roman"/>
              </a:rPr>
              <a:t>è</a:t>
            </a:r>
            <a:r>
              <a:rPr lang="en-US" sz="1600" baseline="-25000" dirty="0" err="1" smtClean="0"/>
              <a:t>re</a:t>
            </a:r>
            <a:r>
              <a:rPr lang="en-US" sz="1600" dirty="0" smtClean="0"/>
              <a:t> (Tungsten) = 9.4 mm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</a:t>
            </a:r>
            <a:r>
              <a:rPr lang="en-US" sz="1600" dirty="0" err="1" smtClean="0"/>
              <a:t>R</a:t>
            </a:r>
            <a:r>
              <a:rPr lang="en-US" sz="1600" baseline="-25000" dirty="0" err="1" smtClean="0"/>
              <a:t>moli</a:t>
            </a:r>
            <a:r>
              <a:rPr lang="en-US" sz="1600" baseline="-25000" dirty="0" err="1" smtClean="0">
                <a:latin typeface="Times New Roman"/>
                <a:cs typeface="Times New Roman"/>
              </a:rPr>
              <a:t>è</a:t>
            </a:r>
            <a:r>
              <a:rPr lang="en-US" sz="1600" baseline="-25000" dirty="0" err="1" smtClean="0"/>
              <a:t>re</a:t>
            </a:r>
            <a:r>
              <a:rPr lang="en-US" sz="1600" baseline="-25000" dirty="0" smtClean="0"/>
              <a:t> </a:t>
            </a:r>
            <a:r>
              <a:rPr lang="en-US" sz="1600" dirty="0" smtClean="0"/>
              <a:t>(EE) = 27.8 mm</a:t>
            </a:r>
            <a:endParaRPr lang="en-US" sz="1600" dirty="0"/>
          </a:p>
          <a:p>
            <a:endParaRPr lang="en-US" b="1" dirty="0" smtClean="0"/>
          </a:p>
          <a:p>
            <a:r>
              <a:rPr lang="en-US" b="1" dirty="0" smtClean="0"/>
              <a:t>Timing information</a:t>
            </a:r>
          </a:p>
          <a:p>
            <a:endParaRPr lang="en-US" sz="1200" dirty="0"/>
          </a:p>
          <a:p>
            <a:r>
              <a:rPr lang="en-US" sz="1600" dirty="0" smtClean="0"/>
              <a:t>  Time over threshold (</a:t>
            </a:r>
            <a:r>
              <a:rPr lang="en-US" sz="1600" dirty="0" err="1" smtClean="0"/>
              <a:t>ToT</a:t>
            </a:r>
            <a:r>
              <a:rPr lang="en-US" sz="1600" dirty="0" smtClean="0"/>
              <a:t>) provides a ~ 50 </a:t>
            </a:r>
            <a:r>
              <a:rPr lang="en-US" sz="1600" dirty="0" err="1" smtClean="0"/>
              <a:t>ps</a:t>
            </a:r>
            <a:r>
              <a:rPr lang="en-US" sz="1600" dirty="0" smtClean="0"/>
              <a:t> measurement at cell level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Estimated timing resolution for showers ~ 20 </a:t>
            </a:r>
            <a:r>
              <a:rPr lang="en-US" sz="1600" dirty="0" err="1" smtClean="0"/>
              <a:t>ps</a:t>
            </a:r>
            <a:r>
              <a:rPr lang="en-US" sz="1600" dirty="0" smtClean="0"/>
              <a:t> </a:t>
            </a:r>
            <a:r>
              <a:rPr lang="en-US" sz="1600" dirty="0" smtClean="0">
                <a:latin typeface="Times New Roman"/>
                <a:cs typeface="Times New Roman"/>
              </a:rPr>
              <a:t>→ </a:t>
            </a:r>
            <a:r>
              <a:rPr lang="en-US" sz="1600" dirty="0" smtClean="0"/>
              <a:t>Vertex determination ~ 5 mm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Full potential of timing information still to be established…</a:t>
            </a:r>
            <a:endParaRPr lang="en-US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5103" y="1447800"/>
            <a:ext cx="3955773" cy="25311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56943" y="1066800"/>
            <a:ext cx="2471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Studies in Testbeam (INFN)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40475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27</a:t>
            </a:fld>
            <a:endParaRPr lang="en-US">
              <a:solidFill>
                <a:srgbClr val="61616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38250"/>
            <a:ext cx="4940491" cy="3075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0600" y="528935"/>
            <a:ext cx="6372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CMS HGCAL: Cell Structure and Radiation</a:t>
            </a:r>
            <a:endParaRPr lang="en-US" sz="2400" b="1" dirty="0">
              <a:solidFill>
                <a:srgbClr val="616161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8914" y="5033623"/>
            <a:ext cx="2659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 contribute to readout </a:t>
            </a:r>
            <a:endParaRPr lang="en-US" b="1" dirty="0" smtClean="0"/>
          </a:p>
          <a:p>
            <a:r>
              <a:rPr lang="en-US" b="1" dirty="0"/>
              <a:t> </a:t>
            </a:r>
            <a:r>
              <a:rPr lang="en-US" b="1" dirty="0" smtClean="0"/>
              <a:t>    </a:t>
            </a:r>
            <a:r>
              <a:rPr lang="en-US" b="1" dirty="0" smtClean="0"/>
              <a:t>electronics</a:t>
            </a:r>
            <a:r>
              <a:rPr lang="en-US" b="1" dirty="0" smtClean="0"/>
              <a:t>, testbeam…</a:t>
            </a:r>
            <a:endParaRPr lang="en-US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968486"/>
            <a:ext cx="12192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29200" y="1295400"/>
            <a:ext cx="3895618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Radiation levels</a:t>
            </a:r>
          </a:p>
          <a:p>
            <a:endParaRPr lang="en-US" sz="1200" dirty="0"/>
          </a:p>
          <a:p>
            <a:r>
              <a:rPr lang="en-US" dirty="0" smtClean="0"/>
              <a:t>   Neutrons expected to dominate with</a:t>
            </a:r>
          </a:p>
          <a:p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dirty="0" err="1"/>
              <a:t>f</a:t>
            </a:r>
            <a:r>
              <a:rPr lang="en-US" dirty="0" err="1" smtClean="0"/>
              <a:t>luences</a:t>
            </a:r>
            <a:r>
              <a:rPr lang="en-US" dirty="0" smtClean="0"/>
              <a:t> of up to 1.6 x 10</a:t>
            </a:r>
            <a:r>
              <a:rPr lang="en-US" baseline="30000" dirty="0" smtClean="0"/>
              <a:t>16</a:t>
            </a:r>
            <a:r>
              <a:rPr lang="en-US" dirty="0" smtClean="0"/>
              <a:t> n/cm</a:t>
            </a:r>
            <a:r>
              <a:rPr lang="en-US" baseline="30000" dirty="0" smtClean="0"/>
              <a:t>2</a:t>
            </a:r>
          </a:p>
          <a:p>
            <a:endParaRPr lang="en-US" baseline="30000" dirty="0"/>
          </a:p>
          <a:p>
            <a:r>
              <a:rPr lang="en-US" baseline="30000" dirty="0" smtClean="0"/>
              <a:t> </a:t>
            </a:r>
            <a:r>
              <a:rPr lang="en-US" dirty="0" smtClean="0"/>
              <a:t>  Charged hadron </a:t>
            </a:r>
            <a:r>
              <a:rPr lang="en-US" dirty="0" err="1" smtClean="0"/>
              <a:t>fluences</a:t>
            </a:r>
            <a:r>
              <a:rPr lang="en-US" dirty="0" smtClean="0"/>
              <a:t> in the range</a:t>
            </a:r>
          </a:p>
          <a:p>
            <a:r>
              <a:rPr lang="en-US" dirty="0"/>
              <a:t> </a:t>
            </a:r>
            <a:r>
              <a:rPr lang="en-US" dirty="0" smtClean="0"/>
              <a:t>   of 2 x 10</a:t>
            </a:r>
            <a:r>
              <a:rPr lang="en-US" baseline="30000" dirty="0" smtClean="0"/>
              <a:t>14</a:t>
            </a:r>
            <a:r>
              <a:rPr lang="en-US" dirty="0" smtClean="0"/>
              <a:t> to 1 x 10</a:t>
            </a:r>
            <a:r>
              <a:rPr lang="en-US" baseline="30000" dirty="0" smtClean="0"/>
              <a:t>16</a:t>
            </a:r>
            <a:r>
              <a:rPr lang="en-US" dirty="0" smtClean="0"/>
              <a:t> 1 MeV </a:t>
            </a:r>
            <a:r>
              <a:rPr lang="en-US" dirty="0" err="1" smtClean="0"/>
              <a:t>neq</a:t>
            </a:r>
            <a:r>
              <a:rPr lang="en-US" dirty="0" smtClean="0"/>
              <a:t>/cm</a:t>
            </a:r>
            <a:r>
              <a:rPr lang="en-US" baseline="30000" dirty="0" smtClean="0"/>
              <a:t>2</a:t>
            </a:r>
            <a:endParaRPr lang="en-US" dirty="0"/>
          </a:p>
        </p:txBody>
      </p:sp>
      <p:pic>
        <p:nvPicPr>
          <p:cNvPr id="12290" name="Picture 2" descr="C:\Users\repond.D346755\Pictures\Picture1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264" y="3352801"/>
            <a:ext cx="3579041" cy="254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733800" y="6019800"/>
            <a:ext cx="485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Much more on this  in next talk by Roger </a:t>
            </a:r>
            <a:r>
              <a:rPr lang="en-US" dirty="0" err="1" smtClean="0"/>
              <a:t>Rusack</a:t>
            </a:r>
            <a:r>
              <a:rPr lang="en-US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99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28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2140" y="452735"/>
            <a:ext cx="7308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ATLAS @ LHC: High Granularity Timing Detector</a:t>
            </a:r>
            <a:endParaRPr lang="en-US" sz="2400" b="1" dirty="0">
              <a:solidFill>
                <a:srgbClr val="616161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276600"/>
            <a:ext cx="4148137" cy="2907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1045368" y="1032808"/>
            <a:ext cx="6431417" cy="1823576"/>
            <a:chOff x="1045368" y="914400"/>
            <a:chExt cx="6431417" cy="1823576"/>
          </a:xfrm>
        </p:grpSpPr>
        <p:sp>
          <p:nvSpPr>
            <p:cNvPr id="5" name="TextBox 4"/>
            <p:cNvSpPr txBox="1"/>
            <p:nvPr/>
          </p:nvSpPr>
          <p:spPr>
            <a:xfrm>
              <a:off x="1143000" y="914400"/>
              <a:ext cx="6333785" cy="18235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srgbClr val="616161"/>
                  </a:solidFill>
                  <a:latin typeface="Arial" pitchFamily="34" charset="0"/>
                  <a:ea typeface="ＭＳ Ｐゴシック" pitchFamily="34" charset="-128"/>
                </a:rPr>
                <a:t>Project just initiated, not many details yet</a:t>
              </a:r>
            </a:p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1050" dirty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endParaRPr>
            </a:p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endParaRPr>
            </a:p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endParaRPr>
            </a:p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 smtClean="0">
                  <a:solidFill>
                    <a:srgbClr val="616161"/>
                  </a:solidFill>
                  <a:latin typeface="Arial" pitchFamily="34" charset="0"/>
                  <a:ea typeface="ＭＳ Ｐゴシック" pitchFamily="34" charset="-128"/>
                </a:rPr>
                <a:t>Silicon-W Calorimeter</a:t>
              </a:r>
              <a:r>
                <a:rPr lang="en-US" sz="1600" dirty="0" smtClean="0">
                  <a:solidFill>
                    <a:srgbClr val="616161"/>
                  </a:solidFill>
                  <a:latin typeface="Arial" pitchFamily="34" charset="0"/>
                  <a:ea typeface="ＭＳ Ｐゴシック" pitchFamily="34" charset="-128"/>
                </a:rPr>
                <a:t> with timing information (based on             ) )</a:t>
              </a:r>
            </a:p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endParaRPr>
            </a:p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srgbClr val="616161"/>
                  </a:solidFill>
                  <a:latin typeface="Arial" pitchFamily="34" charset="0"/>
                  <a:ea typeface="ＭＳ Ｐゴシック" pitchFamily="34" charset="-128"/>
                </a:rPr>
                <a:t>   To be located in front of the Liquid Argon Endcap Calorimeter</a:t>
              </a:r>
              <a:endParaRPr lang="en-US" sz="1600" dirty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0" y="1862792"/>
              <a:ext cx="737280" cy="320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1045368" y="1436743"/>
              <a:ext cx="640987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 smtClean="0">
                  <a:solidFill>
                    <a:srgbClr val="000000"/>
                  </a:solidFill>
                  <a:latin typeface="Times New Roman"/>
                </a:rPr>
                <a:t>ATLAS Phase II Scoping Document: http</a:t>
              </a:r>
              <a:r>
                <a:rPr lang="en-US" sz="1200" b="1" dirty="0">
                  <a:solidFill>
                    <a:srgbClr val="000000"/>
                  </a:solidFill>
                  <a:latin typeface="Times New Roman"/>
                </a:rPr>
                <a:t>://</a:t>
              </a:r>
              <a:r>
                <a:rPr lang="en-US" sz="1200" b="1" dirty="0" smtClean="0">
                  <a:solidFill>
                    <a:srgbClr val="000000"/>
                  </a:solidFill>
                  <a:latin typeface="Times New Roman"/>
                </a:rPr>
                <a:t>cds.cern.ch/record/2055248/files/LHCC-G-166.pdf?</a:t>
              </a:r>
              <a:endParaRPr lang="en-US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65649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29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2140" y="452735"/>
            <a:ext cx="5575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LHCb</a:t>
            </a:r>
            <a:r>
              <a:rPr lang="en-US" sz="2400" b="1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sz="2400" b="1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@ LHC</a:t>
            </a:r>
            <a:r>
              <a:rPr lang="en-US" sz="2400" b="1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: High Resolution ECAL</a:t>
            </a:r>
            <a:endParaRPr lang="en-US" sz="2400" b="1" dirty="0">
              <a:solidFill>
                <a:srgbClr val="616161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6191" y="1295400"/>
            <a:ext cx="5389809" cy="4678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Current ECAL</a:t>
            </a:r>
          </a:p>
          <a:p>
            <a:endParaRPr lang="en-US" dirty="0"/>
          </a:p>
          <a:p>
            <a:r>
              <a:rPr lang="en-US" sz="1600" dirty="0"/>
              <a:t>   Shashlik design with cell sizes from 16 cm</a:t>
            </a:r>
            <a:r>
              <a:rPr lang="en-US" sz="1600" baseline="30000" dirty="0"/>
              <a:t>2</a:t>
            </a:r>
            <a:r>
              <a:rPr lang="en-US" sz="1600" dirty="0"/>
              <a:t> </a:t>
            </a:r>
            <a:r>
              <a:rPr lang="en-US" sz="1600" dirty="0">
                <a:latin typeface="Times New Roman"/>
                <a:cs typeface="Times New Roman"/>
              </a:rPr>
              <a:t>→</a:t>
            </a:r>
            <a:r>
              <a:rPr lang="en-US" sz="1600" dirty="0"/>
              <a:t> 144 cm</a:t>
            </a:r>
            <a:r>
              <a:rPr lang="en-US" sz="1600" baseline="30000" dirty="0"/>
              <a:t>2</a:t>
            </a:r>
            <a:endParaRPr lang="en-US" sz="1600" dirty="0"/>
          </a:p>
          <a:p>
            <a:endParaRPr lang="en-US" dirty="0"/>
          </a:p>
          <a:p>
            <a:r>
              <a:rPr lang="en-US" b="1" dirty="0" smtClean="0"/>
              <a:t>Improvements </a:t>
            </a:r>
          </a:p>
          <a:p>
            <a:endParaRPr lang="en-US" sz="1600" dirty="0"/>
          </a:p>
          <a:p>
            <a:r>
              <a:rPr lang="en-US" sz="1600" dirty="0" smtClean="0"/>
              <a:t>   Reduced shower overlap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Better position resolution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Better timing resolution (to determine parent pp interaction)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Better angular resolution</a:t>
            </a:r>
          </a:p>
          <a:p>
            <a:endParaRPr lang="en-US" sz="1600" dirty="0"/>
          </a:p>
          <a:p>
            <a:r>
              <a:rPr lang="en-US" b="1" dirty="0" smtClean="0"/>
              <a:t>Possible upgrade for &gt;2023</a:t>
            </a:r>
          </a:p>
          <a:p>
            <a:endParaRPr lang="en-US" sz="1600" dirty="0"/>
          </a:p>
          <a:p>
            <a:r>
              <a:rPr lang="en-US" sz="1600" dirty="0" smtClean="0"/>
              <a:t>    Silicon – Tungsten sandwich </a:t>
            </a:r>
            <a:r>
              <a:rPr lang="en-US" sz="1600" dirty="0" smtClean="0">
                <a:cs typeface="Times New Roman"/>
              </a:rPr>
              <a:t>à</a:t>
            </a:r>
            <a:r>
              <a:rPr lang="en-US" sz="1600" dirty="0" smtClean="0"/>
              <a:t> la </a:t>
            </a:r>
          </a:p>
          <a:p>
            <a:r>
              <a:rPr lang="en-US" sz="1600" dirty="0" smtClean="0"/>
              <a:t>    Very small segmentation of 1 x 1 mm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(?)</a:t>
            </a:r>
          </a:p>
          <a:p>
            <a:r>
              <a:rPr lang="en-US" sz="1600" dirty="0" smtClean="0"/>
              <a:t>    Timing resolution of 30 </a:t>
            </a:r>
            <a:r>
              <a:rPr lang="en-US" sz="1600" dirty="0" err="1" smtClean="0"/>
              <a:t>ps</a:t>
            </a:r>
            <a:r>
              <a:rPr lang="en-US" sz="1600" dirty="0" smtClean="0"/>
              <a:t> conceivable with Silicon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Dedicated TOF layer possible with O(1 </a:t>
            </a:r>
            <a:r>
              <a:rPr lang="en-US" sz="1600" dirty="0" err="1" smtClean="0"/>
              <a:t>ps</a:t>
            </a:r>
            <a:r>
              <a:rPr lang="en-US" sz="1600" dirty="0" smtClean="0"/>
              <a:t>) timing resolution</a:t>
            </a:r>
          </a:p>
          <a:p>
            <a:r>
              <a:rPr lang="en-US" sz="1600" dirty="0" smtClean="0"/>
              <a:t>    2,400 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of Silicon needed (Solar cells?)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574" y="4632360"/>
            <a:ext cx="737280" cy="32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81600" y="6031468"/>
            <a:ext cx="3527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More details in Sheldon Stone’s talk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313" y="1143000"/>
            <a:ext cx="3290887" cy="1921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078" y="4059255"/>
            <a:ext cx="38004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793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10000"/>
              </a:schemeClr>
            </a:gs>
            <a:gs pos="50000">
              <a:schemeClr val="tx1">
                <a:lumMod val="75000"/>
              </a:schemeClr>
            </a:gs>
            <a:gs pos="100000">
              <a:schemeClr val="bg2">
                <a:lumMod val="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3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600" y="238780"/>
            <a:ext cx="61525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FF"/>
                </a:solidFill>
                <a:ea typeface="ＭＳ Ｐゴシック" pitchFamily="34" charset="-128"/>
              </a:rPr>
              <a:t>Advantages of Imaging Calorimetry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8159" y="976729"/>
            <a:ext cx="7756098" cy="5293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ea typeface="ＭＳ Ｐゴシック" pitchFamily="34" charset="-128"/>
              </a:rPr>
              <a:t>Particle ID</a:t>
            </a:r>
          </a:p>
          <a:p>
            <a:endParaRPr lang="en-US" sz="900" dirty="0">
              <a:solidFill>
                <a:srgbClr val="FFFFFF"/>
              </a:solidFill>
              <a:ea typeface="ＭＳ Ｐゴシック" pitchFamily="34" charset="-128"/>
            </a:endParaRPr>
          </a:p>
          <a:p>
            <a:r>
              <a:rPr lang="en-US" sz="1600" dirty="0">
                <a:solidFill>
                  <a:srgbClr val="FFFFFF"/>
                </a:solidFill>
                <a:ea typeface="ＭＳ Ｐゴシック" pitchFamily="34" charset="-128"/>
              </a:rPr>
              <a:t>  Electrons, muons, hadrons </a:t>
            </a:r>
            <a:r>
              <a:rPr lang="en-US" sz="1600" dirty="0">
                <a:solidFill>
                  <a:srgbClr val="FFFFFF"/>
                </a:solidFill>
                <a:latin typeface="Times New Roman"/>
                <a:ea typeface="ＭＳ Ｐゴシック" pitchFamily="34" charset="-128"/>
                <a:cs typeface="Times New Roman"/>
              </a:rPr>
              <a:t>→ </a:t>
            </a:r>
            <a:r>
              <a:rPr lang="en-US" sz="1600" dirty="0">
                <a:solidFill>
                  <a:srgbClr val="FFFFFF"/>
                </a:solidFill>
                <a:ea typeface="ＭＳ Ｐゴシック" pitchFamily="34" charset="-128"/>
                <a:cs typeface="Times New Roman"/>
              </a:rPr>
              <a:t>(almost) </a:t>
            </a:r>
            <a:r>
              <a:rPr lang="en-US" sz="1600" dirty="0">
                <a:solidFill>
                  <a:srgbClr val="FFFFFF"/>
                </a:solidFill>
                <a:ea typeface="ＭＳ Ｐゴシック" pitchFamily="34" charset="-128"/>
              </a:rPr>
              <a:t>trivial</a:t>
            </a:r>
          </a:p>
          <a:p>
            <a:endParaRPr lang="en-US" sz="5400" dirty="0">
              <a:solidFill>
                <a:srgbClr val="FFFFFF"/>
              </a:solidFill>
              <a:ea typeface="ＭＳ Ｐゴシック" pitchFamily="34" charset="-128"/>
            </a:endParaRPr>
          </a:p>
          <a:p>
            <a:r>
              <a:rPr lang="en-US" b="1" dirty="0">
                <a:solidFill>
                  <a:srgbClr val="FFFFFF"/>
                </a:solidFill>
                <a:ea typeface="ＭＳ Ｐゴシック" pitchFamily="34" charset="-128"/>
              </a:rPr>
              <a:t>				Software compensation</a:t>
            </a:r>
          </a:p>
          <a:p>
            <a:r>
              <a:rPr lang="en-US" sz="900" dirty="0">
                <a:solidFill>
                  <a:srgbClr val="FFFFFF"/>
                </a:solidFill>
                <a:ea typeface="ＭＳ Ｐゴシック" pitchFamily="34" charset="-128"/>
              </a:rPr>
              <a:t>	</a:t>
            </a:r>
          </a:p>
          <a:p>
            <a:r>
              <a:rPr lang="en-US" sz="1600" dirty="0">
                <a:solidFill>
                  <a:srgbClr val="FFFFFF"/>
                </a:solidFill>
                <a:ea typeface="ＭＳ Ｐゴシック" pitchFamily="34" charset="-128"/>
              </a:rPr>
              <a:t>				  Typical calorimeters have e/h </a:t>
            </a:r>
            <a:r>
              <a:rPr lang="en-US" sz="1600" dirty="0">
                <a:solidFill>
                  <a:srgbClr val="FFFFFF"/>
                </a:solidFill>
                <a:latin typeface="Times New Roman"/>
                <a:ea typeface="ＭＳ Ｐゴシック" pitchFamily="34" charset="-128"/>
                <a:cs typeface="Times New Roman"/>
              </a:rPr>
              <a:t>≠</a:t>
            </a:r>
            <a:r>
              <a:rPr lang="en-US" sz="1600" dirty="0">
                <a:solidFill>
                  <a:srgbClr val="FFFFFF"/>
                </a:solidFill>
                <a:ea typeface="ＭＳ Ｐゴシック" pitchFamily="34" charset="-128"/>
              </a:rPr>
              <a:t> 1</a:t>
            </a:r>
          </a:p>
          <a:p>
            <a:r>
              <a:rPr lang="en-US" sz="1600" dirty="0">
                <a:solidFill>
                  <a:srgbClr val="FFFFFF"/>
                </a:solidFill>
                <a:ea typeface="ＭＳ Ｐゴシック" pitchFamily="34" charset="-128"/>
              </a:rPr>
              <a:t>				  Weighting of individual sub-showers possible </a:t>
            </a:r>
          </a:p>
          <a:p>
            <a:r>
              <a:rPr lang="en-US" sz="1600" dirty="0">
                <a:solidFill>
                  <a:srgbClr val="FFFFFF"/>
                </a:solidFill>
                <a:latin typeface="Times New Roman"/>
                <a:ea typeface="ＭＳ Ｐゴシック" pitchFamily="34" charset="-128"/>
                <a:cs typeface="Times New Roman"/>
              </a:rPr>
              <a:t>				     →</a:t>
            </a:r>
            <a:r>
              <a:rPr lang="en-US" sz="1600" dirty="0">
                <a:solidFill>
                  <a:srgbClr val="FFFFFF"/>
                </a:solidFill>
                <a:ea typeface="ＭＳ Ｐゴシック" pitchFamily="34" charset="-128"/>
              </a:rPr>
              <a:t> significant improvement in </a:t>
            </a:r>
            <a:r>
              <a:rPr lang="el-GR" sz="1600" dirty="0">
                <a:solidFill>
                  <a:srgbClr val="FFFFFF"/>
                </a:solidFill>
                <a:latin typeface="Times New Roman"/>
                <a:ea typeface="ＭＳ Ｐゴシック" pitchFamily="34" charset="-128"/>
                <a:cs typeface="Times New Roman"/>
              </a:rPr>
              <a:t>σ</a:t>
            </a:r>
            <a:r>
              <a:rPr lang="en-US" sz="1600" baseline="-25000" dirty="0" err="1">
                <a:solidFill>
                  <a:srgbClr val="FFFFFF"/>
                </a:solidFill>
                <a:latin typeface="Times New Roman"/>
                <a:ea typeface="ＭＳ Ｐゴシック" pitchFamily="34" charset="-128"/>
                <a:cs typeface="Times New Roman"/>
              </a:rPr>
              <a:t>E</a:t>
            </a:r>
            <a:r>
              <a:rPr lang="en-US" sz="1600" baseline="30000" dirty="0" err="1">
                <a:solidFill>
                  <a:srgbClr val="FFFFFF"/>
                </a:solidFill>
                <a:latin typeface="Times New Roman"/>
                <a:ea typeface="ＭＳ Ｐゴシック" pitchFamily="34" charset="-128"/>
                <a:cs typeface="Times New Roman"/>
              </a:rPr>
              <a:t>had</a:t>
            </a:r>
            <a:endParaRPr lang="en-US" sz="1600" dirty="0">
              <a:solidFill>
                <a:srgbClr val="FFFFFF"/>
              </a:solidFill>
              <a:latin typeface="Times New Roman"/>
              <a:ea typeface="ＭＳ Ｐゴシック" pitchFamily="34" charset="-128"/>
              <a:cs typeface="Times New Roman"/>
            </a:endParaRPr>
          </a:p>
          <a:p>
            <a:endParaRPr lang="en-US" sz="2000" dirty="0">
              <a:solidFill>
                <a:srgbClr val="FFFFFF"/>
              </a:solidFill>
              <a:ea typeface="ＭＳ Ｐゴシック" pitchFamily="34" charset="-128"/>
              <a:cs typeface="Times New Roman"/>
            </a:endParaRPr>
          </a:p>
          <a:p>
            <a:r>
              <a:rPr lang="en-US" b="1" dirty="0">
                <a:solidFill>
                  <a:srgbClr val="FFFFFF"/>
                </a:solidFill>
                <a:ea typeface="ＭＳ Ｐゴシック" pitchFamily="34" charset="-128"/>
                <a:cs typeface="Times New Roman"/>
              </a:rPr>
              <a:t>Leakage corrections</a:t>
            </a:r>
            <a:endParaRPr lang="en-US" b="1" dirty="0">
              <a:solidFill>
                <a:srgbClr val="FFFFFF"/>
              </a:solidFill>
              <a:ea typeface="ＭＳ Ｐゴシック" pitchFamily="34" charset="-128"/>
            </a:endParaRPr>
          </a:p>
          <a:p>
            <a:endParaRPr lang="en-US" sz="900" dirty="0">
              <a:solidFill>
                <a:srgbClr val="FFFFFF"/>
              </a:solidFill>
              <a:ea typeface="ＭＳ Ｐゴシック" pitchFamily="34" charset="-128"/>
            </a:endParaRPr>
          </a:p>
          <a:p>
            <a:r>
              <a:rPr lang="en-US" sz="1600" dirty="0">
                <a:solidFill>
                  <a:srgbClr val="FFFFFF"/>
                </a:solidFill>
                <a:ea typeface="ＭＳ Ｐゴシック" pitchFamily="34" charset="-128"/>
              </a:rPr>
              <a:t>  Use longitudinal shower information to compensate for leakage </a:t>
            </a:r>
          </a:p>
          <a:p>
            <a:r>
              <a:rPr lang="en-US" sz="1600" dirty="0">
                <a:solidFill>
                  <a:srgbClr val="FFFFFF"/>
                </a:solidFill>
                <a:latin typeface="Times New Roman"/>
                <a:ea typeface="ＭＳ Ｐゴシック" pitchFamily="34" charset="-128"/>
                <a:cs typeface="Times New Roman"/>
              </a:rPr>
              <a:t>       →</a:t>
            </a:r>
            <a:r>
              <a:rPr lang="en-US" sz="1600" dirty="0">
                <a:solidFill>
                  <a:srgbClr val="FFFFFF"/>
                </a:solidFill>
                <a:ea typeface="ＭＳ Ｐゴシック" pitchFamily="34" charset="-128"/>
              </a:rPr>
              <a:t> significant improvement in </a:t>
            </a:r>
            <a:r>
              <a:rPr lang="el-GR" sz="1600" dirty="0">
                <a:solidFill>
                  <a:srgbClr val="FFFFFF"/>
                </a:solidFill>
                <a:latin typeface="Times New Roman"/>
                <a:ea typeface="ＭＳ Ｐゴシック" pitchFamily="34" charset="-128"/>
                <a:cs typeface="Times New Roman"/>
              </a:rPr>
              <a:t>σ</a:t>
            </a:r>
            <a:r>
              <a:rPr lang="en-US" sz="1600" baseline="-25000" dirty="0" err="1">
                <a:solidFill>
                  <a:srgbClr val="FFFFFF"/>
                </a:solidFill>
                <a:latin typeface="Times New Roman"/>
                <a:ea typeface="ＭＳ Ｐゴシック" pitchFamily="34" charset="-128"/>
                <a:cs typeface="Times New Roman"/>
              </a:rPr>
              <a:t>E</a:t>
            </a:r>
            <a:r>
              <a:rPr lang="en-US" sz="1600" baseline="30000" dirty="0" err="1">
                <a:solidFill>
                  <a:srgbClr val="FFFFFF"/>
                </a:solidFill>
                <a:latin typeface="Times New Roman"/>
                <a:ea typeface="ＭＳ Ｐゴシック" pitchFamily="34" charset="-128"/>
                <a:cs typeface="Times New Roman"/>
              </a:rPr>
              <a:t>had</a:t>
            </a:r>
            <a:endParaRPr lang="en-US" sz="1600" dirty="0">
              <a:solidFill>
                <a:srgbClr val="FFFFFF"/>
              </a:solidFill>
              <a:latin typeface="Times New Roman"/>
              <a:ea typeface="ＭＳ Ｐゴシック" pitchFamily="34" charset="-128"/>
              <a:cs typeface="Times New Roman"/>
            </a:endParaRPr>
          </a:p>
          <a:p>
            <a:r>
              <a:rPr lang="en-US" sz="1600" dirty="0">
                <a:solidFill>
                  <a:srgbClr val="FFFFFF"/>
                </a:solidFill>
                <a:ea typeface="ＭＳ Ｐゴシック" pitchFamily="34" charset="-128"/>
              </a:rPr>
              <a:t>  Measure momentum of charged particles exiting calorimeter</a:t>
            </a:r>
          </a:p>
          <a:p>
            <a:endParaRPr lang="en-US" sz="2000" dirty="0">
              <a:solidFill>
                <a:srgbClr val="FFFFFF"/>
              </a:solidFill>
              <a:ea typeface="ＭＳ Ｐゴシック" pitchFamily="34" charset="-128"/>
            </a:endParaRPr>
          </a:p>
          <a:p>
            <a:r>
              <a:rPr lang="en-US" b="1" dirty="0">
                <a:solidFill>
                  <a:srgbClr val="FFFFFF"/>
                </a:solidFill>
                <a:ea typeface="ＭＳ Ｐゴシック" pitchFamily="34" charset="-128"/>
              </a:rPr>
              <a:t>Application of Particle Flow Algorithms (PFAs)</a:t>
            </a:r>
          </a:p>
          <a:p>
            <a:endParaRPr lang="en-US" sz="900" dirty="0">
              <a:solidFill>
                <a:srgbClr val="FFFFFF"/>
              </a:solidFill>
              <a:ea typeface="ＭＳ Ｐゴシック" pitchFamily="34" charset="-128"/>
            </a:endParaRPr>
          </a:p>
          <a:p>
            <a:r>
              <a:rPr lang="en-US" sz="1600" dirty="0">
                <a:solidFill>
                  <a:srgbClr val="FFFFFF"/>
                </a:solidFill>
                <a:ea typeface="ＭＳ Ｐゴシック" pitchFamily="34" charset="-128"/>
              </a:rPr>
              <a:t>  Use PFAs to reconstruct the energy of hadronic jets</a:t>
            </a:r>
          </a:p>
        </p:txBody>
      </p:sp>
      <p:pic>
        <p:nvPicPr>
          <p:cNvPr id="6" name="Picture 2" descr="C:\Documents and Settings\repond\My Documents\RPC\Events\Run_650265_Event_1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257800" y="990600"/>
            <a:ext cx="1443209" cy="1325556"/>
          </a:xfrm>
          <a:prstGeom prst="rect">
            <a:avLst/>
          </a:prstGeom>
          <a:noFill/>
        </p:spPr>
      </p:pic>
      <p:pic>
        <p:nvPicPr>
          <p:cNvPr id="7" name="Picture 5" descr="C:\Documents and Settings\repond\My Documents\RPC\Events\Run_650340_Event_38136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41977" y="990600"/>
            <a:ext cx="1461764" cy="1325556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96" y="1828800"/>
            <a:ext cx="2286314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732" y="4038600"/>
            <a:ext cx="3405068" cy="1491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83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616161"/>
                </a:solidFill>
              </a:rPr>
              <a:t>J.Repond: Calorimetry reinvented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30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3187" y="772180"/>
            <a:ext cx="2342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Conclusions</a:t>
            </a:r>
            <a:endParaRPr lang="en-US" sz="2800" b="1" dirty="0">
              <a:solidFill>
                <a:srgbClr val="616161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1676400"/>
            <a:ext cx="8459560" cy="39857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Trend towards </a:t>
            </a:r>
            <a:r>
              <a:rPr lang="en-US" sz="2400" b="1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imaging calorimeters </a:t>
            </a:r>
            <a:r>
              <a:rPr lang="en-US" sz="240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for future applications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500" dirty="0" smtClean="0">
              <a:solidFill>
                <a:srgbClr val="616161"/>
              </a:solidFill>
              <a:latin typeface="Arial" pitchFamily="34" charset="0"/>
              <a:ea typeface="ＭＳ Ｐゴシック" pitchFamily="34" charset="-128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616161"/>
              </a:solidFill>
              <a:latin typeface="Arial" pitchFamily="34" charset="0"/>
              <a:ea typeface="ＭＳ Ｐゴシック" pitchFamily="34" charset="-128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sz="240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                    </a:t>
            </a:r>
            <a:r>
              <a:rPr lang="en-US" sz="2400" b="1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leading the development </a:t>
            </a:r>
            <a:r>
              <a:rPr lang="en-US" sz="240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of such devices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616161"/>
              </a:solidFill>
              <a:latin typeface="Arial" pitchFamily="34" charset="0"/>
              <a:ea typeface="ＭＳ Ｐゴシック" pitchFamily="34" charset="-128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C00000"/>
                </a:solidFill>
                <a:latin typeface="Arial" pitchFamily="34" charset="0"/>
                <a:ea typeface="ＭＳ Ｐゴシック" pitchFamily="34" charset="-128"/>
              </a:rPr>
              <a:t>   </a:t>
            </a: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ea typeface="ＭＳ Ｐゴシック" pitchFamily="34" charset="-128"/>
              </a:rPr>
              <a:t>&gt; Technologies for imaging calorimeters have been validated &lt;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sz="2000" b="1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       Further R&amp;D remains to be done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sz="200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             </a:t>
            </a:r>
            <a:r>
              <a:rPr lang="en-US" sz="1600" dirty="0" smtClean="0">
                <a:solidFill>
                  <a:srgbClr val="616161"/>
                </a:solidFill>
                <a:latin typeface="Times New Roman"/>
                <a:ea typeface="ＭＳ Ｐゴシック" pitchFamily="34" charset="-128"/>
                <a:cs typeface="Times New Roman"/>
              </a:rPr>
              <a:t>→</a:t>
            </a:r>
            <a:r>
              <a:rPr lang="en-US" sz="160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 Sensors, integration, LV/HV distribution, gas recycling…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616161"/>
              </a:solidFill>
              <a:latin typeface="Arial" pitchFamily="34" charset="0"/>
              <a:ea typeface="ＭＳ Ｐゴシック" pitchFamily="34" charset="-128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        </a:t>
            </a:r>
            <a:r>
              <a:rPr lang="en-US" sz="200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4/4 </a:t>
            </a:r>
            <a:r>
              <a:rPr lang="en-US" sz="200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LHC experiments have adopted or are considering adopting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				technologies for their calorimeter upgrades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sz="200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             </a:t>
            </a:r>
            <a:r>
              <a:rPr lang="en-US" sz="1600" dirty="0" smtClean="0">
                <a:solidFill>
                  <a:srgbClr val="616161"/>
                </a:solidFill>
                <a:latin typeface="Times New Roman"/>
                <a:ea typeface="ＭＳ Ｐゴシック" pitchFamily="34" charset="-128"/>
                <a:cs typeface="Times New Roman"/>
              </a:rPr>
              <a:t>→</a:t>
            </a:r>
            <a:r>
              <a:rPr lang="en-US" sz="160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 Additional challenges radiation hardness, trigger, cooling…</a:t>
            </a:r>
            <a:endParaRPr lang="en-US" sz="1600" dirty="0">
              <a:solidFill>
                <a:srgbClr val="616161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98033"/>
            <a:ext cx="12192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977692"/>
            <a:ext cx="685800" cy="298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60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bg2">
                <a:lumMod val="50000"/>
              </a:schemeClr>
            </a:gs>
            <a:gs pos="100000">
              <a:schemeClr val="bg2">
                <a:lumMod val="1000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4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482025"/>
            <a:ext cx="44501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FF"/>
                </a:solidFill>
                <a:ea typeface="ＭＳ Ｐゴシック" pitchFamily="34" charset="-128"/>
              </a:rPr>
              <a:t>Particle Flow Algorithms</a:t>
            </a:r>
            <a:endParaRPr lang="en-US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1219200"/>
            <a:ext cx="55485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ea typeface="ＭＳ Ｐゴシック" pitchFamily="34" charset="-128"/>
              </a:rPr>
              <a:t>Attempt to measure the energy/momentum of each particle in a</a:t>
            </a:r>
          </a:p>
          <a:p>
            <a:r>
              <a:rPr lang="en-US" sz="1600" dirty="0">
                <a:solidFill>
                  <a:srgbClr val="FFFFFF"/>
                </a:solidFill>
                <a:ea typeface="ＭＳ Ｐゴシック" pitchFamily="34" charset="-128"/>
              </a:rPr>
              <a:t> hadronic jet </a:t>
            </a:r>
            <a:r>
              <a:rPr lang="en-US" sz="1600" dirty="0" smtClean="0">
                <a:solidFill>
                  <a:srgbClr val="FFFFFF"/>
                </a:solidFill>
                <a:ea typeface="ＭＳ Ｐゴシック" pitchFamily="34" charset="-128"/>
              </a:rPr>
              <a:t>individually with </a:t>
            </a:r>
            <a:r>
              <a:rPr lang="en-US" sz="1600" dirty="0">
                <a:solidFill>
                  <a:srgbClr val="FFFFFF"/>
                </a:solidFill>
                <a:ea typeface="ＭＳ Ｐゴシック" pitchFamily="34" charset="-128"/>
              </a:rPr>
              <a:t>the detector subsystem providing </a:t>
            </a:r>
            <a:endParaRPr lang="en-US" sz="1600" dirty="0" smtClean="0">
              <a:solidFill>
                <a:srgbClr val="FFFFFF"/>
              </a:solidFill>
              <a:ea typeface="ＭＳ Ｐゴシック" pitchFamily="34" charset="-128"/>
            </a:endParaRPr>
          </a:p>
          <a:p>
            <a:r>
              <a:rPr lang="en-US" sz="1600" dirty="0">
                <a:solidFill>
                  <a:srgbClr val="FFFFFF"/>
                </a:solidFill>
                <a:ea typeface="ＭＳ Ｐゴシック" pitchFamily="34" charset="-128"/>
              </a:rPr>
              <a:t> </a:t>
            </a:r>
            <a:r>
              <a:rPr lang="en-US" sz="1600" dirty="0" smtClean="0">
                <a:solidFill>
                  <a:srgbClr val="FFFFFF"/>
                </a:solidFill>
                <a:ea typeface="ＭＳ Ｐゴシック" pitchFamily="34" charset="-128"/>
              </a:rPr>
              <a:t>the </a:t>
            </a:r>
            <a:r>
              <a:rPr lang="en-US" sz="1600" dirty="0">
                <a:solidFill>
                  <a:srgbClr val="FFFFFF"/>
                </a:solidFill>
                <a:ea typeface="ＭＳ Ｐゴシック" pitchFamily="34" charset="-128"/>
              </a:rPr>
              <a:t>best resolution </a:t>
            </a:r>
          </a:p>
        </p:txBody>
      </p:sp>
      <p:graphicFrame>
        <p:nvGraphicFramePr>
          <p:cNvPr id="6" name="Group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8698714"/>
              </p:ext>
            </p:extLst>
          </p:nvPr>
        </p:nvGraphicFramePr>
        <p:xfrm>
          <a:off x="2667000" y="2730550"/>
          <a:ext cx="5264691" cy="2225040"/>
        </p:xfrm>
        <a:graphic>
          <a:graphicData uri="http://schemas.openxmlformats.org/drawingml/2006/table">
            <a:tbl>
              <a:tblPr/>
              <a:tblGrid>
                <a:gridCol w="1143000"/>
                <a:gridCol w="1054479"/>
                <a:gridCol w="1723623"/>
                <a:gridCol w="1343589"/>
              </a:tblGrid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Particles in jets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8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Fraction of energy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8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Measured with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8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Resolution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[</a:t>
                      </a:r>
                      <a:r>
                        <a:rPr kumimoji="0" lang="el-G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σ</a:t>
                      </a: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]</a:t>
                      </a:r>
                      <a:endParaRPr kumimoji="0" lang="el-G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8B6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Charged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8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65 %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ECB5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Tracker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ECB5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Negligible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ECB5B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Photons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8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25 %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ECB5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ECAL with 15%/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√E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ECB5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0.07</a:t>
                      </a: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 E</a:t>
                      </a:r>
                      <a:r>
                        <a:rPr kumimoji="0" lang="en-US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jet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ECB5B"/>
                    </a:solidFill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Neutral Hadrons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8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10 %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ECB5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ECAL + HCAL with 50%/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√E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ECB5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0.16</a:t>
                      </a: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 E</a:t>
                      </a:r>
                      <a:r>
                        <a:rPr kumimoji="0" lang="en-US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jet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ECB5B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Confusion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8B6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If goal is to achieve a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resolution of 30%/√E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→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ECB5B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ECB5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≤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 0.24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E</a:t>
                      </a:r>
                      <a:r>
                        <a:rPr kumimoji="0" lang="en-US" sz="18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jet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ECB5B"/>
                    </a:solidFill>
                  </a:tcPr>
                </a:tc>
              </a:tr>
            </a:tbl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5540375" y="457200"/>
            <a:ext cx="3222625" cy="2133600"/>
            <a:chOff x="5540375" y="914400"/>
            <a:chExt cx="3222625" cy="2133600"/>
          </a:xfrm>
        </p:grpSpPr>
        <p:sp>
          <p:nvSpPr>
            <p:cNvPr id="10" name="Rectangle 41"/>
            <p:cNvSpPr>
              <a:spLocks noChangeArrowheads="1"/>
            </p:cNvSpPr>
            <p:nvPr/>
          </p:nvSpPr>
          <p:spPr bwMode="auto">
            <a:xfrm rot="3667166">
              <a:off x="6263481" y="1908969"/>
              <a:ext cx="1414463" cy="492125"/>
            </a:xfrm>
            <a:prstGeom prst="rect">
              <a:avLst/>
            </a:prstGeom>
            <a:solidFill>
              <a:srgbClr val="333333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616161"/>
                </a:solidFill>
                <a:ea typeface="ＭＳ Ｐゴシック" pitchFamily="34" charset="-128"/>
              </a:endParaRPr>
            </a:p>
          </p:txBody>
        </p:sp>
        <p:sp>
          <p:nvSpPr>
            <p:cNvPr id="11" name="Rectangle 43"/>
            <p:cNvSpPr>
              <a:spLocks noChangeArrowheads="1"/>
            </p:cNvSpPr>
            <p:nvPr/>
          </p:nvSpPr>
          <p:spPr bwMode="auto">
            <a:xfrm rot="3667166">
              <a:off x="7206457" y="783431"/>
              <a:ext cx="1414462" cy="1698625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616161"/>
                </a:solidFill>
                <a:ea typeface="ＭＳ Ｐゴシック" pitchFamily="34" charset="-128"/>
              </a:endParaRPr>
            </a:p>
          </p:txBody>
        </p:sp>
        <p:sp>
          <p:nvSpPr>
            <p:cNvPr id="12" name="Arc 44"/>
            <p:cNvSpPr>
              <a:spLocks/>
            </p:cNvSpPr>
            <p:nvPr/>
          </p:nvSpPr>
          <p:spPr bwMode="auto">
            <a:xfrm rot="20731229" flipV="1">
              <a:off x="5540375" y="2365375"/>
              <a:ext cx="1651000" cy="606425"/>
            </a:xfrm>
            <a:custGeom>
              <a:avLst/>
              <a:gdLst>
                <a:gd name="G0" fmla="+- 11760 0 0"/>
                <a:gd name="G1" fmla="+- 21600 0 0"/>
                <a:gd name="G2" fmla="+- 21600 0 0"/>
                <a:gd name="T0" fmla="*/ 0 w 27321"/>
                <a:gd name="T1" fmla="*/ 3482 h 21600"/>
                <a:gd name="T2" fmla="*/ 27321 w 27321"/>
                <a:gd name="T3" fmla="*/ 6619 h 21600"/>
                <a:gd name="T4" fmla="*/ 11760 w 2732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321" h="21600" fill="none" extrusionOk="0">
                  <a:moveTo>
                    <a:pt x="-1" y="3481"/>
                  </a:moveTo>
                  <a:cubicBezTo>
                    <a:pt x="3501" y="1209"/>
                    <a:pt x="7585" y="-1"/>
                    <a:pt x="11760" y="0"/>
                  </a:cubicBezTo>
                  <a:cubicBezTo>
                    <a:pt x="17630" y="0"/>
                    <a:pt x="23248" y="2389"/>
                    <a:pt x="27320" y="6619"/>
                  </a:cubicBezTo>
                </a:path>
                <a:path w="27321" h="21600" stroke="0" extrusionOk="0">
                  <a:moveTo>
                    <a:pt x="-1" y="3481"/>
                  </a:moveTo>
                  <a:cubicBezTo>
                    <a:pt x="3501" y="1209"/>
                    <a:pt x="7585" y="-1"/>
                    <a:pt x="11760" y="0"/>
                  </a:cubicBezTo>
                  <a:cubicBezTo>
                    <a:pt x="17630" y="0"/>
                    <a:pt x="23248" y="2389"/>
                    <a:pt x="27320" y="6619"/>
                  </a:cubicBezTo>
                  <a:lnTo>
                    <a:pt x="11760" y="21600"/>
                  </a:ln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616161"/>
                </a:solidFill>
                <a:ea typeface="ＭＳ Ｐゴシック" pitchFamily="34" charset="-128"/>
              </a:endParaRPr>
            </a:p>
          </p:txBody>
        </p:sp>
        <p:sp>
          <p:nvSpPr>
            <p:cNvPr id="13" name="AutoShape 46"/>
            <p:cNvSpPr>
              <a:spLocks noChangeArrowheads="1"/>
            </p:cNvSpPr>
            <p:nvPr/>
          </p:nvSpPr>
          <p:spPr bwMode="auto">
            <a:xfrm rot="3256338">
              <a:off x="7216775" y="1676400"/>
              <a:ext cx="838200" cy="1143000"/>
            </a:xfrm>
            <a:custGeom>
              <a:avLst/>
              <a:gdLst>
                <a:gd name="T0" fmla="*/ 10860 w 21600"/>
                <a:gd name="T1" fmla="*/ 2187 h 21600"/>
                <a:gd name="T2" fmla="*/ 2928 w 21600"/>
                <a:gd name="T3" fmla="*/ 10800 h 21600"/>
                <a:gd name="T4" fmla="*/ 10860 w 21600"/>
                <a:gd name="T5" fmla="*/ 21600 h 21600"/>
                <a:gd name="T6" fmla="*/ 18672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37 w 21600"/>
                <a:gd name="T13" fmla="*/ 2277 h 21600"/>
                <a:gd name="T14" fmla="*/ 16557 w 21600"/>
                <a:gd name="T15" fmla="*/ 1367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616161"/>
                </a:solidFill>
                <a:ea typeface="ＭＳ Ｐゴシック" pitchFamily="34" charset="-128"/>
              </a:endParaRPr>
            </a:p>
          </p:txBody>
        </p:sp>
        <p:sp>
          <p:nvSpPr>
            <p:cNvPr id="14" name="Oval 47"/>
            <p:cNvSpPr>
              <a:spLocks noChangeArrowheads="1"/>
            </p:cNvSpPr>
            <p:nvPr/>
          </p:nvSpPr>
          <p:spPr bwMode="auto">
            <a:xfrm>
              <a:off x="7673975" y="1600200"/>
              <a:ext cx="838200" cy="685800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616161"/>
                </a:solidFill>
                <a:ea typeface="ＭＳ Ｐゴシック" pitchFamily="34" charset="-128"/>
              </a:endParaRPr>
            </a:p>
          </p:txBody>
        </p:sp>
        <p:sp>
          <p:nvSpPr>
            <p:cNvPr id="15" name="Line 48"/>
            <p:cNvSpPr>
              <a:spLocks noChangeShapeType="1"/>
            </p:cNvSpPr>
            <p:nvPr/>
          </p:nvSpPr>
          <p:spPr bwMode="auto">
            <a:xfrm flipV="1">
              <a:off x="5616575" y="2286000"/>
              <a:ext cx="1219200" cy="762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616161"/>
                </a:solidFill>
                <a:ea typeface="ＭＳ Ｐゴシック" pitchFamily="34" charset="-128"/>
              </a:endParaRPr>
            </a:p>
          </p:txBody>
        </p:sp>
        <p:sp>
          <p:nvSpPr>
            <p:cNvPr id="16" name="AutoShape 49"/>
            <p:cNvSpPr>
              <a:spLocks noChangeArrowheads="1"/>
            </p:cNvSpPr>
            <p:nvPr/>
          </p:nvSpPr>
          <p:spPr bwMode="auto">
            <a:xfrm rot="3431582">
              <a:off x="6841332" y="1899443"/>
              <a:ext cx="349250" cy="512763"/>
            </a:xfrm>
            <a:custGeom>
              <a:avLst/>
              <a:gdLst>
                <a:gd name="T0" fmla="*/ 10860 w 21600"/>
                <a:gd name="T1" fmla="*/ 2187 h 21600"/>
                <a:gd name="T2" fmla="*/ 2928 w 21600"/>
                <a:gd name="T3" fmla="*/ 10800 h 21600"/>
                <a:gd name="T4" fmla="*/ 10860 w 21600"/>
                <a:gd name="T5" fmla="*/ 21600 h 21600"/>
                <a:gd name="T6" fmla="*/ 18672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37 w 21600"/>
                <a:gd name="T13" fmla="*/ 2277 h 21600"/>
                <a:gd name="T14" fmla="*/ 16557 w 21600"/>
                <a:gd name="T15" fmla="*/ 1367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7C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616161"/>
                </a:solidFill>
                <a:ea typeface="ＭＳ Ｐゴシック" pitchFamily="34" charset="-128"/>
              </a:endParaRPr>
            </a:p>
          </p:txBody>
        </p:sp>
        <p:sp>
          <p:nvSpPr>
            <p:cNvPr id="17" name="Oval 50"/>
            <p:cNvSpPr>
              <a:spLocks noChangeArrowheads="1"/>
            </p:cNvSpPr>
            <p:nvPr/>
          </p:nvSpPr>
          <p:spPr bwMode="auto">
            <a:xfrm>
              <a:off x="7064375" y="1828800"/>
              <a:ext cx="228600" cy="228600"/>
            </a:xfrm>
            <a:prstGeom prst="ellipse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616161"/>
                </a:solidFill>
                <a:ea typeface="ＭＳ Ｐゴシック" pitchFamily="34" charset="-128"/>
              </a:endParaRPr>
            </a:p>
          </p:txBody>
        </p:sp>
        <p:sp>
          <p:nvSpPr>
            <p:cNvPr id="18" name="Line 51"/>
            <p:cNvSpPr>
              <a:spLocks noChangeShapeType="1"/>
            </p:cNvSpPr>
            <p:nvPr/>
          </p:nvSpPr>
          <p:spPr bwMode="auto">
            <a:xfrm flipV="1">
              <a:off x="5616575" y="1524000"/>
              <a:ext cx="1752600" cy="1524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616161"/>
                </a:solidFill>
                <a:ea typeface="ＭＳ Ｐゴシック" pitchFamily="34" charset="-128"/>
              </a:endParaRPr>
            </a:p>
          </p:txBody>
        </p:sp>
        <p:sp>
          <p:nvSpPr>
            <p:cNvPr id="19" name="AutoShape 52"/>
            <p:cNvSpPr>
              <a:spLocks noChangeArrowheads="1"/>
            </p:cNvSpPr>
            <p:nvPr/>
          </p:nvSpPr>
          <p:spPr bwMode="auto">
            <a:xfrm rot="3161621">
              <a:off x="7302500" y="1057275"/>
              <a:ext cx="590550" cy="609600"/>
            </a:xfrm>
            <a:custGeom>
              <a:avLst/>
              <a:gdLst>
                <a:gd name="T0" fmla="*/ 10860 w 21600"/>
                <a:gd name="T1" fmla="*/ 2187 h 21600"/>
                <a:gd name="T2" fmla="*/ 2928 w 21600"/>
                <a:gd name="T3" fmla="*/ 10800 h 21600"/>
                <a:gd name="T4" fmla="*/ 10860 w 21600"/>
                <a:gd name="T5" fmla="*/ 21600 h 21600"/>
                <a:gd name="T6" fmla="*/ 18672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37 w 21600"/>
                <a:gd name="T13" fmla="*/ 2277 h 21600"/>
                <a:gd name="T14" fmla="*/ 16557 w 21600"/>
                <a:gd name="T15" fmla="*/ 1367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616161"/>
                </a:solidFill>
                <a:ea typeface="ＭＳ Ｐゴシック" pitchFamily="34" charset="-128"/>
              </a:endParaRPr>
            </a:p>
          </p:txBody>
        </p:sp>
        <p:sp>
          <p:nvSpPr>
            <p:cNvPr id="20" name="Oval 53"/>
            <p:cNvSpPr>
              <a:spLocks noChangeArrowheads="1"/>
            </p:cNvSpPr>
            <p:nvPr/>
          </p:nvSpPr>
          <p:spPr bwMode="auto">
            <a:xfrm rot="4158273">
              <a:off x="7483475" y="1028700"/>
              <a:ext cx="533400" cy="304800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616161"/>
                </a:solidFill>
                <a:ea typeface="ＭＳ Ｐゴシック" pitchFamily="34" charset="-128"/>
              </a:endParaRPr>
            </a:p>
          </p:txBody>
        </p:sp>
        <p:sp>
          <p:nvSpPr>
            <p:cNvPr id="21" name="Text Box 55"/>
            <p:cNvSpPr txBox="1">
              <a:spLocks noChangeArrowheads="1"/>
            </p:cNvSpPr>
            <p:nvPr/>
          </p:nvSpPr>
          <p:spPr bwMode="auto">
            <a:xfrm>
              <a:off x="6454775" y="1600200"/>
              <a:ext cx="51435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000">
                  <a:solidFill>
                    <a:srgbClr val="FFFFFF"/>
                  </a:solidFill>
                  <a:ea typeface="ＭＳ Ｐゴシック" pitchFamily="34" charset="-128"/>
                </a:rPr>
                <a:t>ECAL</a:t>
              </a:r>
            </a:p>
          </p:txBody>
        </p:sp>
        <p:sp>
          <p:nvSpPr>
            <p:cNvPr id="22" name="Text Box 56"/>
            <p:cNvSpPr txBox="1">
              <a:spLocks noChangeArrowheads="1"/>
            </p:cNvSpPr>
            <p:nvPr/>
          </p:nvSpPr>
          <p:spPr bwMode="auto">
            <a:xfrm>
              <a:off x="8131175" y="1295400"/>
              <a:ext cx="522288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000">
                  <a:solidFill>
                    <a:srgbClr val="FFFFFF"/>
                  </a:solidFill>
                  <a:ea typeface="ＭＳ Ｐゴシック" pitchFamily="34" charset="-128"/>
                </a:rPr>
                <a:t>HCAL</a:t>
              </a:r>
            </a:p>
          </p:txBody>
        </p:sp>
        <p:sp>
          <p:nvSpPr>
            <p:cNvPr id="23" name="Text Box 57"/>
            <p:cNvSpPr txBox="1">
              <a:spLocks noChangeArrowheads="1"/>
            </p:cNvSpPr>
            <p:nvPr/>
          </p:nvSpPr>
          <p:spPr bwMode="auto">
            <a:xfrm>
              <a:off x="6911975" y="1905000"/>
              <a:ext cx="2857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>
                  <a:solidFill>
                    <a:srgbClr val="616161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γ</a:t>
              </a:r>
            </a:p>
          </p:txBody>
        </p:sp>
        <p:sp>
          <p:nvSpPr>
            <p:cNvPr id="24" name="Text Box 58"/>
            <p:cNvSpPr txBox="1">
              <a:spLocks noChangeArrowheads="1"/>
            </p:cNvSpPr>
            <p:nvPr/>
          </p:nvSpPr>
          <p:spPr bwMode="auto">
            <a:xfrm>
              <a:off x="7750175" y="1828800"/>
              <a:ext cx="385763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>
                  <a:solidFill>
                    <a:srgbClr val="616161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π</a:t>
              </a:r>
              <a:r>
                <a:rPr lang="en-US" baseline="30000">
                  <a:solidFill>
                    <a:srgbClr val="616161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+</a:t>
              </a:r>
              <a:endParaRPr lang="el-GR">
                <a:solidFill>
                  <a:srgbClr val="616161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endParaRPr>
            </a:p>
          </p:txBody>
        </p:sp>
        <p:sp>
          <p:nvSpPr>
            <p:cNvPr id="25" name="Text Box 59"/>
            <p:cNvSpPr txBox="1">
              <a:spLocks noChangeArrowheads="1"/>
            </p:cNvSpPr>
            <p:nvPr/>
          </p:nvSpPr>
          <p:spPr bwMode="auto">
            <a:xfrm>
              <a:off x="7445375" y="1143000"/>
              <a:ext cx="420688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616161"/>
                  </a:solidFill>
                  <a:ea typeface="ＭＳ Ｐゴシック" pitchFamily="34" charset="-128"/>
                </a:rPr>
                <a:t>K</a:t>
              </a:r>
              <a:r>
                <a:rPr lang="en-US" baseline="-25000">
                  <a:solidFill>
                    <a:srgbClr val="616161"/>
                  </a:solidFill>
                  <a:ea typeface="ＭＳ Ｐゴシック" pitchFamily="34" charset="-128"/>
                </a:rPr>
                <a:t>L</a:t>
              </a:r>
              <a:endParaRPr lang="en-US">
                <a:solidFill>
                  <a:srgbClr val="616161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26" name="Rectangle 25"/>
          <p:cNvSpPr/>
          <p:nvPr/>
        </p:nvSpPr>
        <p:spPr bwMode="auto">
          <a:xfrm>
            <a:off x="6828423" y="1790700"/>
            <a:ext cx="914400" cy="914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616161"/>
              </a:solidFill>
              <a:ea typeface="ＭＳ Ｐゴシック" pitchFamily="34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21" y="2431466"/>
            <a:ext cx="2403625" cy="2216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344544" y="4725878"/>
            <a:ext cx="1969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  <a:ea typeface="ＭＳ Ｐゴシック" pitchFamily="34" charset="-128"/>
              </a:rPr>
              <a:t>PANDORA PFA based on </a:t>
            </a:r>
            <a:endParaRPr lang="en-US" sz="1400" dirty="0" smtClean="0">
              <a:solidFill>
                <a:srgbClr val="FFFFFF"/>
              </a:solidFill>
              <a:ea typeface="ＭＳ Ｐゴシック" pitchFamily="34" charset="-128"/>
            </a:endParaRPr>
          </a:p>
          <a:p>
            <a:r>
              <a:rPr lang="en-US" sz="1400" dirty="0" smtClean="0">
                <a:solidFill>
                  <a:srgbClr val="FFFFFF"/>
                </a:solidFill>
                <a:ea typeface="ＭＳ Ｐゴシック" pitchFamily="34" charset="-128"/>
              </a:rPr>
              <a:t>ILD </a:t>
            </a:r>
            <a:r>
              <a:rPr lang="en-US" sz="1400" dirty="0">
                <a:solidFill>
                  <a:srgbClr val="FFFFFF"/>
                </a:solidFill>
                <a:ea typeface="ＭＳ Ｐゴシック" pitchFamily="34" charset="-128"/>
              </a:rPr>
              <a:t>detector concept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7" name="Right Brace 6"/>
          <p:cNvSpPr/>
          <p:nvPr/>
        </p:nvSpPr>
        <p:spPr bwMode="auto">
          <a:xfrm>
            <a:off x="8001000" y="3352800"/>
            <a:ext cx="155448" cy="1066800"/>
          </a:xfrm>
          <a:prstGeom prst="rightBrace">
            <a:avLst/>
          </a:prstGeom>
          <a:noFill/>
          <a:ln w="9525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616161"/>
              </a:solidFill>
              <a:ea typeface="ＭＳ Ｐゴシック" pitchFamily="34" charset="-128"/>
            </a:endParaRPr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0320992"/>
              </p:ext>
            </p:extLst>
          </p:nvPr>
        </p:nvGraphicFramePr>
        <p:xfrm>
          <a:off x="8177229" y="3124200"/>
          <a:ext cx="821724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7" name="Equation" r:id="rId4" imgW="533160" imgH="939600" progId="Equation.3">
                  <p:embed/>
                </p:oleObj>
              </mc:Choice>
              <mc:Fallback>
                <p:oleObj name="Equation" r:id="rId4" imgW="533160" imgH="939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177229" y="3124200"/>
                        <a:ext cx="821724" cy="144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1219200" y="5638800"/>
            <a:ext cx="735970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D2D2D2">
                    <a:lumMod val="10000"/>
                  </a:srgbClr>
                </a:solidFill>
                <a:latin typeface="Arial" pitchFamily="34" charset="0"/>
                <a:ea typeface="ＭＳ Ｐゴシック" pitchFamily="34" charset="-128"/>
              </a:rPr>
              <a:t>Factor  ~2 better jet energy resolution than previously achieved</a:t>
            </a:r>
            <a:endParaRPr lang="en-US" b="1" dirty="0">
              <a:solidFill>
                <a:srgbClr val="D2D2D2">
                  <a:lumMod val="10000"/>
                </a:srgbClr>
              </a:solidFill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858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bg2">
                <a:lumMod val="50000"/>
              </a:schemeClr>
            </a:gs>
            <a:gs pos="100000">
              <a:schemeClr val="bg2">
                <a:lumMod val="1000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384175" cy="365125"/>
          </a:xfrm>
        </p:spPr>
        <p:txBody>
          <a:bodyPr/>
          <a:lstStyle/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482025"/>
            <a:ext cx="7520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FF"/>
                </a:solidFill>
                <a:ea typeface="ＭＳ Ｐゴシック" pitchFamily="34" charset="-128"/>
              </a:rPr>
              <a:t>Particle Flow </a:t>
            </a:r>
            <a:r>
              <a:rPr lang="en-US" sz="3200" b="1" dirty="0" smtClean="0">
                <a:solidFill>
                  <a:srgbClr val="FFFFFF"/>
                </a:solidFill>
                <a:ea typeface="ＭＳ Ｐゴシック" pitchFamily="34" charset="-128"/>
              </a:rPr>
              <a:t>Algorithms at Higher Energies</a:t>
            </a:r>
            <a:endParaRPr lang="en-US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6828423" y="1790700"/>
            <a:ext cx="914400" cy="914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616161"/>
              </a:solidFill>
              <a:ea typeface="ＭＳ Ｐゴシック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147278" y="5454134"/>
            <a:ext cx="5740674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D2D2D2">
                    <a:lumMod val="10000"/>
                  </a:srgbClr>
                </a:solidFill>
                <a:latin typeface="Arial" pitchFamily="34" charset="0"/>
                <a:ea typeface="ＭＳ Ｐゴシック" pitchFamily="34" charset="-128"/>
              </a:rPr>
              <a:t>Excellent jet energy preserved up to E</a:t>
            </a:r>
            <a:r>
              <a:rPr lang="en-US" sz="1600" b="1" baseline="-25000" dirty="0" smtClean="0">
                <a:solidFill>
                  <a:srgbClr val="D2D2D2">
                    <a:lumMod val="10000"/>
                  </a:srgbClr>
                </a:solidFill>
                <a:latin typeface="Arial" pitchFamily="34" charset="0"/>
                <a:ea typeface="ＭＳ Ｐゴシック" pitchFamily="34" charset="-128"/>
              </a:rPr>
              <a:t>W</a:t>
            </a:r>
            <a:r>
              <a:rPr lang="en-US" sz="1600" b="1" dirty="0" smtClean="0">
                <a:solidFill>
                  <a:srgbClr val="D2D2D2">
                    <a:lumMod val="10000"/>
                  </a:srgbClr>
                </a:solidFill>
                <a:latin typeface="Arial" pitchFamily="34" charset="0"/>
                <a:ea typeface="ＭＳ Ｐゴシック" pitchFamily="34" charset="-128"/>
              </a:rPr>
              <a:t> = 1 </a:t>
            </a:r>
            <a:r>
              <a:rPr lang="en-US" sz="1600" b="1" dirty="0" err="1" smtClean="0">
                <a:solidFill>
                  <a:srgbClr val="D2D2D2">
                    <a:lumMod val="10000"/>
                  </a:srgbClr>
                </a:solidFill>
                <a:latin typeface="Arial" pitchFamily="34" charset="0"/>
                <a:ea typeface="ＭＳ Ｐゴシック" pitchFamily="34" charset="-128"/>
              </a:rPr>
              <a:t>TeV</a:t>
            </a:r>
            <a:endParaRPr lang="en-US" sz="1600" b="1" dirty="0" smtClean="0">
              <a:solidFill>
                <a:srgbClr val="D2D2D2">
                  <a:lumMod val="10000"/>
                </a:srgbClr>
              </a:solidFill>
              <a:latin typeface="Arial" pitchFamily="34" charset="0"/>
              <a:ea typeface="ＭＳ Ｐゴシック" pitchFamily="34" charset="-128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D2D2D2">
                    <a:lumMod val="10000"/>
                  </a:srgbClr>
                </a:solidFill>
                <a:latin typeface="Arial" pitchFamily="34" charset="0"/>
                <a:ea typeface="ＭＳ Ｐゴシック" pitchFamily="34" charset="-128"/>
              </a:rPr>
              <a:t>Imaging capability helps identifying backgrounds/pile-up</a:t>
            </a:r>
            <a:endParaRPr lang="en-US" sz="1600" b="1" dirty="0">
              <a:solidFill>
                <a:srgbClr val="D2D2D2">
                  <a:lumMod val="10000"/>
                </a:srgbClr>
              </a:solidFill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2374597" cy="2016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895600"/>
            <a:ext cx="6206721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52800" y="1371600"/>
            <a:ext cx="5089150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At CLIC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  E.g.    			at </a:t>
            </a:r>
            <a:r>
              <a:rPr lang="en-US" sz="1600" dirty="0" smtClean="0">
                <a:solidFill>
                  <a:schemeClr val="bg1"/>
                </a:solidFill>
                <a:latin typeface="Times New Roman"/>
                <a:cs typeface="Times New Roman"/>
              </a:rPr>
              <a:t>√</a:t>
            </a:r>
            <a:r>
              <a:rPr lang="en-US" sz="1600" dirty="0" smtClean="0">
                <a:solidFill>
                  <a:schemeClr val="bg1"/>
                </a:solidFill>
              </a:rPr>
              <a:t>s = 3 </a:t>
            </a:r>
            <a:r>
              <a:rPr lang="en-US" sz="1600" dirty="0" err="1" smtClean="0">
                <a:solidFill>
                  <a:schemeClr val="bg1"/>
                </a:solidFill>
              </a:rPr>
              <a:t>TeV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   2 – background becomes significant </a:t>
            </a:r>
            <a:r>
              <a:rPr lang="en-US" sz="1600" dirty="0" smtClean="0">
                <a:solidFill>
                  <a:schemeClr val="bg1"/>
                </a:solidFill>
                <a:latin typeface="Times New Roman"/>
                <a:cs typeface="Times New Roman"/>
              </a:rPr>
              <a:t>→ </a:t>
            </a:r>
            <a:r>
              <a:rPr lang="en-US" sz="1600" dirty="0" smtClean="0">
                <a:solidFill>
                  <a:schemeClr val="bg1"/>
                </a:solidFill>
              </a:rPr>
              <a:t>1.2 </a:t>
            </a:r>
            <a:r>
              <a:rPr lang="en-US" sz="1600" dirty="0" err="1" smtClean="0">
                <a:solidFill>
                  <a:schemeClr val="bg1"/>
                </a:solidFill>
              </a:rPr>
              <a:t>TeV</a:t>
            </a:r>
            <a:r>
              <a:rPr lang="en-US" sz="1600" dirty="0" smtClean="0">
                <a:solidFill>
                  <a:schemeClr val="bg1"/>
                </a:solidFill>
              </a:rPr>
              <a:t> (per train)</a:t>
            </a:r>
          </a:p>
          <a:p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  Additional timing cut reduces it to 100 GeV</a:t>
            </a:r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2988835"/>
              </p:ext>
            </p:extLst>
          </p:nvPr>
        </p:nvGraphicFramePr>
        <p:xfrm>
          <a:off x="4102451" y="1938317"/>
          <a:ext cx="1917349" cy="2714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1" name="Equation" r:id="rId5" imgW="1434960" imgH="203040" progId="Equation.3">
                  <p:embed/>
                </p:oleObj>
              </mc:Choice>
              <mc:Fallback>
                <p:oleObj name="Equation" r:id="rId5" imgW="1434960" imgH="203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02451" y="1938317"/>
                        <a:ext cx="1917349" cy="27148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62" y="3429000"/>
            <a:ext cx="2640938" cy="2502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ctangle 39"/>
          <p:cNvSpPr/>
          <p:nvPr/>
        </p:nvSpPr>
        <p:spPr>
          <a:xfrm>
            <a:off x="5507570" y="1186934"/>
            <a:ext cx="32509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err="1">
                <a:solidFill>
                  <a:srgbClr val="000000"/>
                </a:solidFill>
                <a:latin typeface="arial"/>
              </a:rPr>
              <a:t>Nucl.Instrum.Meth</a:t>
            </a:r>
            <a:r>
              <a:rPr lang="en-US" sz="1400" b="1" dirty="0">
                <a:solidFill>
                  <a:srgbClr val="000000"/>
                </a:solidFill>
                <a:latin typeface="arial"/>
              </a:rPr>
              <a:t>. 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</a:rPr>
              <a:t>A700 </a:t>
            </a:r>
            <a:r>
              <a:rPr lang="en-US" sz="1400" b="1" dirty="0">
                <a:solidFill>
                  <a:srgbClr val="000000"/>
                </a:solidFill>
                <a:latin typeface="arial"/>
              </a:rPr>
              <a:t>(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</a:rPr>
              <a:t>2013) 153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 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9358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bg2">
                <a:lumMod val="50000"/>
              </a:schemeClr>
            </a:gs>
            <a:gs pos="100000">
              <a:schemeClr val="bg2">
                <a:lumMod val="1000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6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97077" y="501690"/>
            <a:ext cx="34589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FF"/>
                </a:solidFill>
                <a:ea typeface="ＭＳ Ｐゴシック" pitchFamily="34" charset="-128"/>
              </a:rPr>
              <a:t>Application of PFAs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557980" y="1447800"/>
            <a:ext cx="1880419" cy="3886200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616161"/>
              </a:solidFill>
              <a:ea typeface="ＭＳ Ｐゴシック" pitchFamily="34" charset="-128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3733800" y="1447800"/>
            <a:ext cx="1905000" cy="3886200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616161"/>
              </a:solidFill>
              <a:ea typeface="ＭＳ Ｐゴシック" pitchFamily="34" charset="-128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6858000" y="1447800"/>
            <a:ext cx="1828800" cy="3886200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616161"/>
              </a:solidFill>
              <a:ea typeface="ＭＳ Ｐゴシック" pitchFamily="34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1272" y="1823978"/>
            <a:ext cx="1409360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616161"/>
                </a:solidFill>
                <a:ea typeface="ＭＳ Ｐゴシック" pitchFamily="34" charset="-128"/>
              </a:rPr>
              <a:t>Past</a:t>
            </a:r>
          </a:p>
          <a:p>
            <a:endParaRPr lang="en-US" sz="1600" dirty="0">
              <a:solidFill>
                <a:srgbClr val="616161"/>
              </a:solidFill>
              <a:ea typeface="ＭＳ Ｐゴシック" pitchFamily="34" charset="-128"/>
            </a:endParaRPr>
          </a:p>
          <a:p>
            <a:r>
              <a:rPr lang="en-US" sz="1600" dirty="0">
                <a:solidFill>
                  <a:srgbClr val="616161"/>
                </a:solidFill>
                <a:ea typeface="ＭＳ Ｐゴシック" pitchFamily="34" charset="-128"/>
              </a:rPr>
              <a:t> Pioneered by </a:t>
            </a:r>
          </a:p>
          <a:p>
            <a:r>
              <a:rPr lang="en-US" sz="1600" dirty="0">
                <a:solidFill>
                  <a:srgbClr val="616161"/>
                </a:solidFill>
                <a:ea typeface="ＭＳ Ｐゴシック" pitchFamily="34" charset="-128"/>
              </a:rPr>
              <a:t>   ALEPH</a:t>
            </a:r>
          </a:p>
          <a:p>
            <a:endParaRPr lang="en-US" sz="1600" dirty="0">
              <a:solidFill>
                <a:srgbClr val="616161"/>
              </a:solidFill>
              <a:ea typeface="ＭＳ Ｐゴシック" pitchFamily="34" charset="-128"/>
            </a:endParaRPr>
          </a:p>
          <a:p>
            <a:r>
              <a:rPr lang="en-US" sz="1600" dirty="0">
                <a:solidFill>
                  <a:srgbClr val="616161"/>
                </a:solidFill>
                <a:ea typeface="ＭＳ Ｐゴシック" pitchFamily="34" charset="-128"/>
              </a:rPr>
              <a:t> Used by</a:t>
            </a:r>
          </a:p>
          <a:p>
            <a:r>
              <a:rPr lang="en-US" sz="1600" dirty="0">
                <a:solidFill>
                  <a:srgbClr val="616161"/>
                </a:solidFill>
                <a:ea typeface="ＭＳ Ｐゴシック" pitchFamily="34" charset="-128"/>
              </a:rPr>
              <a:t>    ZEUS, CDF…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38760" y="4137175"/>
            <a:ext cx="91095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616161"/>
                </a:solidFill>
                <a:ea typeface="ＭＳ Ｐゴシック" pitchFamily="34" charset="-128"/>
              </a:rPr>
              <a:t>Present</a:t>
            </a:r>
          </a:p>
          <a:p>
            <a:endParaRPr lang="en-US" sz="1600" dirty="0">
              <a:solidFill>
                <a:srgbClr val="616161"/>
              </a:solidFill>
              <a:ea typeface="ＭＳ Ｐゴシック" pitchFamily="34" charset="-128"/>
            </a:endParaRPr>
          </a:p>
          <a:p>
            <a:r>
              <a:rPr lang="en-US" sz="1600" dirty="0">
                <a:solidFill>
                  <a:srgbClr val="616161"/>
                </a:solidFill>
                <a:ea typeface="ＭＳ Ｐゴシック" pitchFamily="34" charset="-128"/>
              </a:rPr>
              <a:t>  CMS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04353" y="1823978"/>
            <a:ext cx="1746247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616161"/>
                </a:solidFill>
                <a:ea typeface="ＭＳ Ｐゴシック" pitchFamily="34" charset="-128"/>
              </a:rPr>
              <a:t>Future</a:t>
            </a:r>
          </a:p>
          <a:p>
            <a:endParaRPr lang="en-US" sz="1600" dirty="0">
              <a:solidFill>
                <a:srgbClr val="616161"/>
              </a:solidFill>
              <a:ea typeface="ＭＳ Ｐゴシック" pitchFamily="34" charset="-128"/>
            </a:endParaRPr>
          </a:p>
          <a:p>
            <a:r>
              <a:rPr lang="en-US" sz="1600" dirty="0">
                <a:solidFill>
                  <a:srgbClr val="616161"/>
                </a:solidFill>
                <a:ea typeface="ＭＳ Ｐゴシック" pitchFamily="34" charset="-128"/>
              </a:rPr>
              <a:t> </a:t>
            </a:r>
            <a:r>
              <a:rPr lang="en-US" sz="1600" dirty="0" smtClean="0">
                <a:solidFill>
                  <a:srgbClr val="616161"/>
                </a:solidFill>
                <a:ea typeface="ＭＳ Ｐゴシック" pitchFamily="34" charset="-128"/>
              </a:rPr>
              <a:t>ILC/CLIC </a:t>
            </a:r>
            <a:r>
              <a:rPr lang="en-US" sz="1600" dirty="0">
                <a:solidFill>
                  <a:srgbClr val="616161"/>
                </a:solidFill>
                <a:ea typeface="ＭＳ Ｐゴシック" pitchFamily="34" charset="-128"/>
              </a:rPr>
              <a:t>detectors</a:t>
            </a:r>
          </a:p>
          <a:p>
            <a:r>
              <a:rPr lang="en-US" sz="1600" dirty="0">
                <a:solidFill>
                  <a:srgbClr val="616161"/>
                </a:solidFill>
                <a:ea typeface="ＭＳ Ｐゴシック" pitchFamily="34" charset="-128"/>
              </a:rPr>
              <a:t> </a:t>
            </a:r>
            <a:r>
              <a:rPr lang="en-US" sz="1600" b="1" dirty="0" smtClean="0">
                <a:solidFill>
                  <a:srgbClr val="616161"/>
                </a:solidFill>
                <a:ea typeface="ＭＳ Ｐゴシック" pitchFamily="34" charset="-128"/>
              </a:rPr>
              <a:t>LHC Upgrades</a:t>
            </a:r>
            <a:endParaRPr lang="en-US" sz="1600" b="1" dirty="0">
              <a:solidFill>
                <a:srgbClr val="616161"/>
              </a:solidFill>
              <a:ea typeface="ＭＳ Ｐゴシック" pitchFamily="34" charset="-128"/>
            </a:endParaRPr>
          </a:p>
          <a:p>
            <a:r>
              <a:rPr lang="en-US" sz="1600" dirty="0">
                <a:solidFill>
                  <a:srgbClr val="616161"/>
                </a:solidFill>
                <a:ea typeface="ＭＳ Ｐゴシック" pitchFamily="34" charset="-128"/>
              </a:rPr>
              <a:t> Any new colliding</a:t>
            </a:r>
          </a:p>
          <a:p>
            <a:r>
              <a:rPr lang="en-US" sz="1600" dirty="0">
                <a:solidFill>
                  <a:srgbClr val="616161"/>
                </a:solidFill>
                <a:ea typeface="ＭＳ Ｐゴシック" pitchFamily="34" charset="-128"/>
              </a:rPr>
              <a:t>  beam detector</a:t>
            </a:r>
          </a:p>
        </p:txBody>
      </p:sp>
      <p:pic>
        <p:nvPicPr>
          <p:cNvPr id="12" name="Picture 7" descr="fnal_lc_f5"/>
          <p:cNvPicPr>
            <a:picLocks noChangeAspect="1" noChangeArrowheads="1"/>
          </p:cNvPicPr>
          <p:nvPr/>
        </p:nvPicPr>
        <p:blipFill>
          <a:blip r:embed="rId2" cstate="print">
            <a:lum bright="-72000" contras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48" y="3846590"/>
            <a:ext cx="2773152" cy="231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Up Arrow 12"/>
          <p:cNvSpPr/>
          <p:nvPr/>
        </p:nvSpPr>
        <p:spPr bwMode="auto">
          <a:xfrm>
            <a:off x="6934200" y="3574648"/>
            <a:ext cx="1686552" cy="1683152"/>
          </a:xfrm>
          <a:prstGeom prst="upArrow">
            <a:avLst>
              <a:gd name="adj1" fmla="val 76234"/>
              <a:gd name="adj2" fmla="val 50000"/>
            </a:avLst>
          </a:prstGeom>
          <a:solidFill>
            <a:schemeClr val="bg2">
              <a:lumMod val="1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D2D2D2">
                    <a:lumMod val="90000"/>
                  </a:srgbClr>
                </a:solidFill>
                <a:ea typeface="ＭＳ Ｐゴシック" pitchFamily="34" charset="-128"/>
              </a:rPr>
              <a:t>Detectors optimized for PFAs</a:t>
            </a:r>
          </a:p>
        </p:txBody>
      </p:sp>
      <p:sp>
        <p:nvSpPr>
          <p:cNvPr id="14" name="Striped Right Arrow 13"/>
          <p:cNvSpPr/>
          <p:nvPr/>
        </p:nvSpPr>
        <p:spPr bwMode="auto">
          <a:xfrm rot="19763787">
            <a:off x="2326716" y="2655467"/>
            <a:ext cx="5135044" cy="1427900"/>
          </a:xfrm>
          <a:prstGeom prst="stripedRightArrow">
            <a:avLst/>
          </a:prstGeom>
          <a:gradFill>
            <a:gsLst>
              <a:gs pos="0">
                <a:schemeClr val="bg2">
                  <a:alpha val="24000"/>
                  <a:lumMod val="31000"/>
                </a:schemeClr>
              </a:gs>
              <a:gs pos="50000">
                <a:schemeClr val="bg2">
                  <a:lumMod val="50000"/>
                  <a:alpha val="31000"/>
                </a:schemeClr>
              </a:gs>
              <a:gs pos="100000">
                <a:schemeClr val="bg2">
                  <a:lumMod val="10000"/>
                  <a:alpha val="41000"/>
                </a:schemeClr>
              </a:gs>
            </a:gsLst>
            <a:lin ang="108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616161"/>
              </a:solidFill>
              <a:ea typeface="ＭＳ Ｐゴシック" pitchFamily="34" charset="-128"/>
            </a:endParaRPr>
          </a:p>
        </p:txBody>
      </p:sp>
      <p:pic>
        <p:nvPicPr>
          <p:cNvPr id="11" name="Picture 10" descr="Jet_Energy_Resolution_Figure_010-a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436" y="1862700"/>
            <a:ext cx="2931199" cy="198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11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489" y="1449809"/>
            <a:ext cx="8991600" cy="400879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1050" dirty="0">
              <a:solidFill>
                <a:srgbClr val="616161"/>
              </a:solidFill>
              <a:latin typeface="Arial" pitchFamily="34" charset="0"/>
              <a:ea typeface="ＭＳ Ｐゴシック" pitchFamily="34" charset="-128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      </a:t>
            </a:r>
            <a:r>
              <a:rPr lang="en-US" sz="1400" dirty="0" smtClean="0">
                <a:solidFill>
                  <a:srgbClr val="616161"/>
                </a:solidFill>
                <a:latin typeface="Times New Roman"/>
                <a:ea typeface="ＭＳ Ｐゴシック" pitchFamily="34" charset="-128"/>
                <a:cs typeface="Times New Roman"/>
              </a:rPr>
              <a:t>●</a:t>
            </a:r>
            <a:r>
              <a:rPr lang="en-US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A calorimeter optimized for photons: separation into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</a:rPr>
              <a:t>ECAL + HCAL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     </a:t>
            </a:r>
            <a:r>
              <a:rPr lang="en-US" sz="1400" dirty="0" smtClean="0">
                <a:solidFill>
                  <a:srgbClr val="616161"/>
                </a:solidFill>
                <a:latin typeface="Times New Roman"/>
                <a:ea typeface="ＭＳ Ｐゴシック" pitchFamily="34" charset="-128"/>
                <a:cs typeface="Times New Roman"/>
              </a:rPr>
              <a:t>●</a:t>
            </a:r>
            <a:r>
              <a:rPr lang="en-US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dirty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P</a:t>
            </a:r>
            <a:r>
              <a:rPr lang="en-US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lace </a:t>
            </a:r>
            <a:r>
              <a:rPr lang="en-US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the calorimeters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</a:rPr>
              <a:t>inside the coil </a:t>
            </a:r>
            <a:r>
              <a:rPr lang="en-US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(to preserve resolution)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     </a:t>
            </a:r>
            <a:r>
              <a:rPr lang="en-US" sz="1400" dirty="0" smtClean="0">
                <a:solidFill>
                  <a:srgbClr val="616161"/>
                </a:solidFill>
                <a:latin typeface="Times New Roman"/>
                <a:ea typeface="ＭＳ Ｐゴシック" pitchFamily="34" charset="-128"/>
                <a:cs typeface="Times New Roman"/>
              </a:rPr>
              <a:t>●</a:t>
            </a:r>
            <a:r>
              <a:rPr lang="en-US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dirty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M</a:t>
            </a:r>
            <a:r>
              <a:rPr lang="en-US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inimize </a:t>
            </a:r>
            <a:r>
              <a:rPr lang="en-US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the lateral size of showers, in particular a small </a:t>
            </a:r>
            <a:r>
              <a:rPr lang="en-US" dirty="0" err="1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R</a:t>
            </a:r>
            <a:r>
              <a:rPr lang="en-US" baseline="-25000" dirty="0" err="1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Moli</a:t>
            </a:r>
            <a:r>
              <a:rPr lang="en-US" baseline="-25000" dirty="0" err="1" smtClean="0">
                <a:solidFill>
                  <a:srgbClr val="616161"/>
                </a:solidFill>
                <a:latin typeface="Times New Roman"/>
                <a:ea typeface="ＭＳ Ｐゴシック" pitchFamily="34" charset="-128"/>
                <a:cs typeface="Times New Roman"/>
              </a:rPr>
              <a:t>ère</a:t>
            </a:r>
            <a:endParaRPr lang="en-US" dirty="0" smtClean="0">
              <a:solidFill>
                <a:srgbClr val="616161"/>
              </a:solidFill>
              <a:latin typeface="Arial" pitchFamily="34" charset="0"/>
              <a:ea typeface="ＭＳ Ｐゴシック" pitchFamily="34" charset="-128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     </a:t>
            </a:r>
            <a:r>
              <a:rPr lang="en-US" sz="1400" dirty="0" smtClean="0">
                <a:solidFill>
                  <a:srgbClr val="616161"/>
                </a:solidFill>
                <a:latin typeface="Times New Roman"/>
                <a:ea typeface="ＭＳ Ｐゴシック" pitchFamily="34" charset="-128"/>
                <a:cs typeface="Times New Roman"/>
              </a:rPr>
              <a:t>●</a:t>
            </a:r>
            <a:r>
              <a:rPr lang="en-US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dirty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T</a:t>
            </a:r>
            <a:r>
              <a:rPr lang="en-US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he highest possible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</a:rPr>
              <a:t>segmentation of the readout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      </a:t>
            </a:r>
            <a:r>
              <a:rPr lang="en-US" sz="1400" dirty="0" smtClean="0">
                <a:solidFill>
                  <a:srgbClr val="616161"/>
                </a:solidFill>
                <a:latin typeface="Times New Roman"/>
                <a:ea typeface="ＭＳ Ｐゴシック" pitchFamily="34" charset="-128"/>
                <a:cs typeface="Times New Roman"/>
              </a:rPr>
              <a:t>●</a:t>
            </a:r>
            <a:r>
              <a:rPr lang="en-US" sz="1400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dirty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M</a:t>
            </a:r>
            <a:r>
              <a:rPr lang="en-US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inimize </a:t>
            </a:r>
            <a:r>
              <a:rPr lang="en-US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the thickness of the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</a:rPr>
              <a:t>active layer or the depth of the E+HCAL </a:t>
            </a:r>
            <a:r>
              <a:rPr lang="en-US" sz="1400" dirty="0" smtClean="0">
                <a:solidFill>
                  <a:srgbClr val="D2D2D2">
                    <a:lumMod val="25000"/>
                  </a:srgbClr>
                </a:solidFill>
                <a:latin typeface="Arial" pitchFamily="34" charset="0"/>
                <a:ea typeface="ＭＳ Ｐゴシック" pitchFamily="34" charset="-128"/>
              </a:rPr>
              <a:t>(cost)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D2D2D2">
                    <a:lumMod val="25000"/>
                  </a:srgbClr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dirty="0" smtClean="0">
                <a:solidFill>
                  <a:srgbClr val="D2D2D2">
                    <a:lumMod val="25000"/>
                  </a:srgbClr>
                </a:solidFill>
                <a:latin typeface="Arial" pitchFamily="34" charset="0"/>
                <a:ea typeface="ＭＳ Ｐゴシック" pitchFamily="34" charset="-128"/>
              </a:rPr>
              <a:t>      </a:t>
            </a:r>
            <a:r>
              <a:rPr lang="en-US" sz="1400" dirty="0" smtClean="0">
                <a:solidFill>
                  <a:srgbClr val="616161"/>
                </a:solidFill>
                <a:latin typeface="Times New Roman"/>
                <a:ea typeface="ＭＳ Ｐゴシック" pitchFamily="34" charset="-128"/>
                <a:cs typeface="Times New Roman"/>
              </a:rPr>
              <a:t>●</a:t>
            </a:r>
            <a:r>
              <a:rPr lang="en-US" dirty="0" smtClean="0">
                <a:solidFill>
                  <a:srgbClr val="D2D2D2">
                    <a:lumMod val="25000"/>
                  </a:srgbClr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ea typeface="ＭＳ Ｐゴシック" pitchFamily="34" charset="-128"/>
              </a:rPr>
              <a:t>E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ea typeface="ＭＳ Ｐゴシック" pitchFamily="34" charset="-128"/>
              </a:rPr>
              <a:t>mbed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ea typeface="ＭＳ Ｐゴシック" pitchFamily="34" charset="-128"/>
              </a:rPr>
              <a:t>the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</a:rPr>
              <a:t>front-end readout 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ea typeface="ＭＳ Ｐゴシック" pitchFamily="34" charset="-128"/>
              </a:rPr>
              <a:t>electronics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ea typeface="ＭＳ Ｐゴシック" pitchFamily="34" charset="-128"/>
              </a:rPr>
              <a:t>into the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ea typeface="ＭＳ Ｐゴシック" pitchFamily="34" charset="-128"/>
              </a:rPr>
              <a:t>calorimeter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ea typeface="ＭＳ Ｐゴシック" pitchFamily="34" charset="-128"/>
              </a:rPr>
              <a:t>                             (implications for reliability!)</a:t>
            </a:r>
            <a:endParaRPr lang="en-US" dirty="0" smtClean="0">
              <a:solidFill>
                <a:schemeClr val="bg2">
                  <a:lumMod val="50000"/>
                </a:schemeClr>
              </a:solidFill>
              <a:latin typeface="Arial" pitchFamily="34" charset="0"/>
              <a:ea typeface="ＭＳ Ｐゴシック" pitchFamily="34" charset="-128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0000"/>
              </a:solidFill>
              <a:latin typeface="Arial" pitchFamily="34" charset="0"/>
              <a:ea typeface="ＭＳ Ｐゴシック" pitchFamily="34" charset="-128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</a:rPr>
              <a:t>              The </a:t>
            </a:r>
            <a:r>
              <a:rPr lang="en-US" sz="1600" b="1" dirty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</a:rPr>
              <a:t>role of the HCAL</a:t>
            </a:r>
            <a:r>
              <a:rPr lang="en-US" sz="1600" dirty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reduced to measure the part of showers from neutral hadrons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             leaking from the ECAL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616161"/>
              </a:solidFill>
              <a:latin typeface="Arial" pitchFamily="34" charset="0"/>
              <a:ea typeface="ＭＳ Ｐゴシック" pitchFamily="34" charset="-128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     Two performance measures of a calorimeter optimized for PFAs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1600" b="1" dirty="0" smtClean="0">
              <a:solidFill>
                <a:srgbClr val="616161"/>
              </a:solidFill>
              <a:latin typeface="Arial" pitchFamily="34" charset="0"/>
              <a:ea typeface="ＭＳ Ｐゴシック" pitchFamily="34" charset="-128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sz="1600" b="1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      </a:t>
            </a:r>
            <a:endParaRPr lang="en-US" sz="1600" b="1" dirty="0">
              <a:solidFill>
                <a:srgbClr val="616161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616161"/>
                </a:solidFill>
              </a:rPr>
              <a:t>J.Repond: Imaging Calorimetry</a:t>
            </a:r>
            <a:endParaRPr lang="en-US" b="1" dirty="0">
              <a:solidFill>
                <a:srgbClr val="61616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7</a:t>
            </a:fld>
            <a:endParaRPr lang="en-US">
              <a:solidFill>
                <a:srgbClr val="616161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38200" y="4992914"/>
            <a:ext cx="7162800" cy="798286"/>
            <a:chOff x="838200" y="4953000"/>
            <a:chExt cx="7162800" cy="798286"/>
          </a:xfrm>
        </p:grpSpPr>
        <p:sp>
          <p:nvSpPr>
            <p:cNvPr id="3" name="Rounded Rectangle 2"/>
            <p:cNvSpPr/>
            <p:nvPr/>
          </p:nvSpPr>
          <p:spPr bwMode="auto">
            <a:xfrm>
              <a:off x="838200" y="4953000"/>
              <a:ext cx="7162800" cy="798286"/>
            </a:xfrm>
            <a:prstGeom prst="roundRect">
              <a:avLst/>
            </a:prstGeom>
            <a:gradFill flip="none" rotWithShape="1">
              <a:gsLst>
                <a:gs pos="52000">
                  <a:srgbClr val="FF0000"/>
                </a:gs>
                <a:gs pos="3000">
                  <a:schemeClr val="bg2">
                    <a:lumMod val="10000"/>
                  </a:schemeClr>
                </a:gs>
                <a:gs pos="100000">
                  <a:srgbClr val="C00000"/>
                </a:gs>
                <a:gs pos="100000">
                  <a:schemeClr val="accent3">
                    <a:lumMod val="20000"/>
                    <a:lumOff val="8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FFFFFF"/>
                  </a:solidFill>
                  <a:ea typeface="ＭＳ Ｐゴシック" pitchFamily="34" charset="-128"/>
                </a:rPr>
                <a:t>Energy </a:t>
              </a:r>
              <a:r>
                <a:rPr lang="en-US" b="1" dirty="0">
                  <a:solidFill>
                    <a:srgbClr val="FFFFFF"/>
                  </a:solidFill>
                  <a:ea typeface="ＭＳ Ｐゴシック" pitchFamily="34" charset="-128"/>
                </a:rPr>
                <a:t>r</a:t>
              </a:r>
              <a:r>
                <a:rPr lang="en-US" b="1" dirty="0" smtClean="0">
                  <a:solidFill>
                    <a:srgbClr val="FFFFFF"/>
                  </a:solidFill>
                  <a:ea typeface="ＭＳ Ｐゴシック" pitchFamily="34" charset="-128"/>
                </a:rPr>
                <a:t>esolution for 		Identification of energy  deposits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FFFFFF"/>
                  </a:solidFill>
                  <a:ea typeface="ＭＳ Ｐゴシック" pitchFamily="34" charset="-128"/>
                </a:rPr>
                <a:t>s</a:t>
              </a:r>
              <a:r>
                <a:rPr lang="en-US" b="1" dirty="0" smtClean="0">
                  <a:solidFill>
                    <a:srgbClr val="FFFFFF"/>
                  </a:solidFill>
                  <a:ea typeface="ＭＳ Ｐゴシック" pitchFamily="34" charset="-128"/>
                </a:rPr>
                <a:t>ingle neutral particles		            (minimize confusion) </a:t>
              </a:r>
            </a:p>
          </p:txBody>
        </p:sp>
        <p:sp>
          <p:nvSpPr>
            <p:cNvPr id="10" name="Left-Right Arrow 9"/>
            <p:cNvSpPr/>
            <p:nvPr/>
          </p:nvSpPr>
          <p:spPr bwMode="auto">
            <a:xfrm>
              <a:off x="3657600" y="5194699"/>
              <a:ext cx="674142" cy="367901"/>
            </a:xfrm>
            <a:prstGeom prst="leftRightArrow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616161"/>
                </a:solidFill>
                <a:ea typeface="ＭＳ Ｐゴシック" pitchFamily="34" charset="-128"/>
              </a:endParaRPr>
            </a:p>
          </p:txBody>
        </p:sp>
      </p:grpSp>
      <p:cxnSp>
        <p:nvCxnSpPr>
          <p:cNvPr id="8" name="Elbow Connector 7"/>
          <p:cNvCxnSpPr/>
          <p:nvPr/>
        </p:nvCxnSpPr>
        <p:spPr bwMode="auto">
          <a:xfrm flipV="1">
            <a:off x="5715000" y="2023836"/>
            <a:ext cx="2438400" cy="1196656"/>
          </a:xfrm>
          <a:prstGeom prst="bentConnector3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533400" y="609600"/>
            <a:ext cx="77939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616161"/>
                </a:solidFill>
                <a:latin typeface="Arial" pitchFamily="34" charset="0"/>
                <a:ea typeface="ＭＳ Ｐゴシック" pitchFamily="34" charset="-128"/>
              </a:rPr>
              <a:t>Implications from PFAs for Calorimetry</a:t>
            </a:r>
            <a:endParaRPr lang="en-US" sz="3200" b="1" dirty="0">
              <a:solidFill>
                <a:srgbClr val="616161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3" name="Chevron 12"/>
          <p:cNvSpPr/>
          <p:nvPr/>
        </p:nvSpPr>
        <p:spPr bwMode="auto">
          <a:xfrm>
            <a:off x="228600" y="3858768"/>
            <a:ext cx="484632" cy="484632"/>
          </a:xfrm>
          <a:prstGeom prst="chevron">
            <a:avLst/>
          </a:prstGeom>
          <a:solidFill>
            <a:schemeClr val="bg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616161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7856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507479"/>
            <a:ext cx="5181600" cy="2740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9BF54-DCD6-4F6F-8CE4-F44F6E0314E7}" type="slidenum">
              <a:rPr lang="en-US">
                <a:solidFill>
                  <a:srgbClr val="616161"/>
                </a:solidFill>
              </a:rPr>
              <a:pPr/>
              <a:t>8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1601088" y="394841"/>
            <a:ext cx="47997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666B66"/>
                </a:solidFill>
                <a:latin typeface="Calibri"/>
                <a:ea typeface="+mn-ea"/>
              </a:rPr>
              <a:t>		     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Calibri"/>
                <a:ea typeface="+mn-ea"/>
              </a:rPr>
              <a:t>Collaboration</a:t>
            </a:r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368663" y="874827"/>
            <a:ext cx="6579045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sz="1000" b="1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6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and study of finely segmented/imaging calorimeters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Initially focused on the </a:t>
            </a:r>
            <a:r>
              <a:rPr lang="en-US" sz="160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ILC/CLIC</a:t>
            </a:r>
            <a:r>
              <a:rPr lang="en-US" sz="16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needs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Now widening to include the developments of all imaging calorimeter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sz="100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prototypes built and tested to date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sz="1000" b="1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6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Silicon-W ECAL, Scintillator-W ECAL, Scintillator-Fe/W HCAL, </a:t>
            </a:r>
            <a:endParaRPr lang="en-US" sz="1600" dirty="0" smtClean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RPC-Fe/W </a:t>
            </a:r>
            <a:r>
              <a:rPr lang="en-US" sz="16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HCAL</a:t>
            </a:r>
            <a:r>
              <a:rPr lang="en-US" sz="1600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RPC-Fe HCAL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616161"/>
              </a:solidFill>
              <a:latin typeface="Calibri"/>
              <a:ea typeface="+mn-ea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srgbClr val="616161"/>
              </a:solidFill>
              <a:latin typeface="Calibri"/>
              <a:ea typeface="+mn-ea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srgbClr val="616161"/>
              </a:solidFill>
              <a:latin typeface="Calibri"/>
              <a:ea typeface="+mn-ea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srgbClr val="616161"/>
              </a:solidFill>
              <a:latin typeface="Calibri"/>
              <a:ea typeface="+mn-ea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srgbClr val="616161"/>
              </a:solidFill>
              <a:latin typeface="Calibri"/>
              <a:ea typeface="+mn-ea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srgbClr val="616161"/>
              </a:solidFill>
              <a:latin typeface="Calibri"/>
              <a:ea typeface="+mn-ea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srgbClr val="616161"/>
              </a:solidFill>
              <a:latin typeface="Calibri"/>
              <a:ea typeface="+mn-ea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srgbClr val="616161"/>
              </a:solidFill>
              <a:latin typeface="Calibri"/>
              <a:ea typeface="+mn-ea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srgbClr val="616161"/>
              </a:solidFill>
              <a:latin typeface="Calibri"/>
              <a:ea typeface="+mn-ea"/>
            </a:endParaRP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7127501" y="3352800"/>
            <a:ext cx="1619995" cy="29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Calibri"/>
                <a:ea typeface="+mn-ea"/>
              </a:rPr>
              <a:t>4 continents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sz="3200" dirty="0">
              <a:solidFill>
                <a:schemeClr val="tx1">
                  <a:lumMod val="75000"/>
                </a:schemeClr>
              </a:solidFill>
              <a:latin typeface="Calibri"/>
              <a:ea typeface="+mn-ea"/>
            </a:endParaRP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tx1">
                    <a:lumMod val="75000"/>
                  </a:schemeClr>
                </a:solidFill>
                <a:latin typeface="Calibri"/>
                <a:ea typeface="+mn-ea"/>
              </a:rPr>
              <a:t>20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Calibri"/>
                <a:ea typeface="+mn-ea"/>
              </a:rPr>
              <a:t>countries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sz="3200" dirty="0">
              <a:solidFill>
                <a:schemeClr val="tx1">
                  <a:lumMod val="75000"/>
                </a:schemeClr>
              </a:solidFill>
              <a:latin typeface="Calibri"/>
              <a:ea typeface="+mn-ea"/>
            </a:endParaRP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tx1">
                    <a:lumMod val="75000"/>
                  </a:schemeClr>
                </a:solidFill>
                <a:latin typeface="Calibri"/>
                <a:ea typeface="+mn-ea"/>
              </a:rPr>
              <a:t>60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Calibri"/>
                <a:ea typeface="+mn-ea"/>
              </a:rPr>
              <a:t>institutes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sz="3200" dirty="0">
              <a:solidFill>
                <a:schemeClr val="tx1">
                  <a:lumMod val="75000"/>
                </a:schemeClr>
              </a:solidFill>
              <a:latin typeface="Calibri"/>
              <a:ea typeface="+mn-ea"/>
            </a:endParaRP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Calibri"/>
                <a:ea typeface="+mn-ea"/>
              </a:rPr>
              <a:t> 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  <a:latin typeface="Calibri"/>
                <a:ea typeface="+mn-ea"/>
              </a:rPr>
              <a:t>364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Calibri"/>
                <a:ea typeface="+mn-ea"/>
              </a:rPr>
              <a:t>physicists/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Calibri"/>
                <a:ea typeface="+mn-ea"/>
              </a:rPr>
              <a:t>engineers</a:t>
            </a:r>
          </a:p>
        </p:txBody>
      </p:sp>
      <p:sp>
        <p:nvSpPr>
          <p:cNvPr id="53253" name="AutoShape 5"/>
          <p:cNvSpPr>
            <a:spLocks noChangeArrowheads="1"/>
          </p:cNvSpPr>
          <p:nvPr/>
        </p:nvSpPr>
        <p:spPr bwMode="auto">
          <a:xfrm rot="5400000">
            <a:off x="7747615" y="2966423"/>
            <a:ext cx="316269" cy="2286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16161"/>
              </a:solidFill>
              <a:latin typeface="Calibri"/>
              <a:ea typeface="+mn-ea"/>
            </a:endParaRPr>
          </a:p>
        </p:txBody>
      </p:sp>
      <p:sp>
        <p:nvSpPr>
          <p:cNvPr id="53254" name="AutoShape 6"/>
          <p:cNvSpPr>
            <a:spLocks noChangeArrowheads="1"/>
          </p:cNvSpPr>
          <p:nvPr/>
        </p:nvSpPr>
        <p:spPr bwMode="auto">
          <a:xfrm rot="5400000">
            <a:off x="7795021" y="3730229"/>
            <a:ext cx="221458" cy="2286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16161"/>
              </a:solidFill>
              <a:latin typeface="Calibri"/>
              <a:ea typeface="+mn-ea"/>
            </a:endParaRPr>
          </a:p>
        </p:txBody>
      </p:sp>
      <p:sp>
        <p:nvSpPr>
          <p:cNvPr id="53255" name="AutoShape 7"/>
          <p:cNvSpPr>
            <a:spLocks noChangeArrowheads="1"/>
          </p:cNvSpPr>
          <p:nvPr/>
        </p:nvSpPr>
        <p:spPr bwMode="auto">
          <a:xfrm rot="5400000">
            <a:off x="7795021" y="4492229"/>
            <a:ext cx="221458" cy="2286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16161"/>
              </a:solidFill>
              <a:latin typeface="Calibri"/>
              <a:ea typeface="+mn-ea"/>
            </a:endParaRPr>
          </a:p>
        </p:txBody>
      </p:sp>
      <p:sp>
        <p:nvSpPr>
          <p:cNvPr id="53256" name="AutoShape 8"/>
          <p:cNvSpPr>
            <a:spLocks noChangeArrowheads="1"/>
          </p:cNvSpPr>
          <p:nvPr/>
        </p:nvSpPr>
        <p:spPr bwMode="auto">
          <a:xfrm rot="5400000">
            <a:off x="7795021" y="5330429"/>
            <a:ext cx="221458" cy="228601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16161"/>
              </a:solidFill>
              <a:latin typeface="Calibri"/>
              <a:ea typeface="+mn-ea"/>
            </a:endParaRPr>
          </a:p>
        </p:txBody>
      </p:sp>
      <p:pic>
        <p:nvPicPr>
          <p:cNvPr id="7170" name="Picture 2" descr="http://www2.astro.psu.edu/users/niel/astro1/slideshows/class38/011-earth-from-space-afric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975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170" y="990600"/>
            <a:ext cx="1623630" cy="1623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45514" y="377035"/>
            <a:ext cx="17204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tx1">
                    <a:lumMod val="75000"/>
                  </a:schemeClr>
                </a:solidFill>
                <a:latin typeface="Calibri"/>
                <a:ea typeface="+mn-ea"/>
              </a:rPr>
              <a:t>2</a:t>
            </a:r>
            <a:r>
              <a:rPr lang="en-US" sz="1400" baseline="30000" dirty="0">
                <a:solidFill>
                  <a:schemeClr val="tx1">
                    <a:lumMod val="75000"/>
                  </a:schemeClr>
                </a:solidFill>
                <a:latin typeface="Calibri"/>
                <a:ea typeface="+mn-ea"/>
              </a:rPr>
              <a:t>nd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  <a:latin typeface="Calibri"/>
                <a:ea typeface="+mn-ea"/>
              </a:rPr>
              <a:t> largest R&amp;D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tx1">
                    <a:lumMod val="75000"/>
                  </a:schemeClr>
                </a:solidFill>
                <a:latin typeface="Calibri"/>
                <a:ea typeface="+mn-ea"/>
              </a:rPr>
              <a:t> collaboration in HEP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92799"/>
            <a:ext cx="1831944" cy="788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30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0000"/>
            </a:gs>
            <a:gs pos="50000">
              <a:schemeClr val="tx1">
                <a:lumMod val="50000"/>
              </a:schemeClr>
            </a:gs>
            <a:gs pos="100000">
              <a:schemeClr val="accent3">
                <a:lumMod val="5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9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609600"/>
            <a:ext cx="83320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  <a:ea typeface="ＭＳ Ｐゴシック" pitchFamily="34" charset="-128"/>
              </a:rPr>
              <a:t>Development of Imaging Electromagnetic Calorimeters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57200" y="1633965"/>
            <a:ext cx="1848387" cy="4514203"/>
            <a:chOff x="815815" y="1633965"/>
            <a:chExt cx="1848387" cy="4514203"/>
          </a:xfrm>
        </p:grpSpPr>
        <p:pic>
          <p:nvPicPr>
            <p:cNvPr id="1026" name="Picture 2" descr="https://confluence.slac.stanford.edu/download/attachments/1474644/SiD?version=2&amp;modificationDate=1345591154000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1633965"/>
              <a:ext cx="1326835" cy="791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Straight Connector 8"/>
            <p:cNvCxnSpPr>
              <a:endCxn id="11" idx="0"/>
            </p:cNvCxnSpPr>
            <p:nvPr/>
          </p:nvCxnSpPr>
          <p:spPr bwMode="auto">
            <a:xfrm>
              <a:off x="1576568" y="2425644"/>
              <a:ext cx="1249" cy="766698"/>
            </a:xfrm>
            <a:prstGeom prst="line">
              <a:avLst/>
            </a:prstGeom>
            <a:noFill/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" name="Rectangle 10"/>
            <p:cNvSpPr/>
            <p:nvPr/>
          </p:nvSpPr>
          <p:spPr bwMode="auto">
            <a:xfrm>
              <a:off x="815816" y="3192342"/>
              <a:ext cx="1524001" cy="381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616161"/>
                  </a:solidFill>
                  <a:ea typeface="ＭＳ Ｐゴシック" pitchFamily="34" charset="-128"/>
                </a:rPr>
                <a:t>Silicon pads</a:t>
              </a:r>
            </a:p>
          </p:txBody>
        </p:sp>
        <p:cxnSp>
          <p:nvCxnSpPr>
            <p:cNvPr id="21" name="Straight Connector 20"/>
            <p:cNvCxnSpPr/>
            <p:nvPr/>
          </p:nvCxnSpPr>
          <p:spPr bwMode="auto">
            <a:xfrm>
              <a:off x="1575319" y="3573342"/>
              <a:ext cx="1249" cy="385609"/>
            </a:xfrm>
            <a:prstGeom prst="line">
              <a:avLst/>
            </a:prstGeom>
            <a:noFill/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5" name="Rectangle 24"/>
            <p:cNvSpPr/>
            <p:nvPr/>
          </p:nvSpPr>
          <p:spPr bwMode="auto">
            <a:xfrm>
              <a:off x="1346719" y="3962400"/>
              <a:ext cx="457200" cy="457200"/>
            </a:xfrm>
            <a:prstGeom prst="rect">
              <a:avLst/>
            </a:prstGeom>
            <a:gradFill>
              <a:gsLst>
                <a:gs pos="95842">
                  <a:schemeClr val="accent4">
                    <a:lumMod val="75000"/>
                  </a:schemeClr>
                </a:gs>
                <a:gs pos="46000">
                  <a:schemeClr val="bg2">
                    <a:lumMod val="10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  <a:gs pos="100000">
                  <a:schemeClr val="accent3">
                    <a:lumMod val="20000"/>
                    <a:lumOff val="8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FFFFFF"/>
                  </a:solidFill>
                  <a:ea typeface="ＭＳ Ｐゴシック" pitchFamily="34" charset="-128"/>
                </a:rPr>
                <a:t>W</a:t>
              </a:r>
            </a:p>
          </p:txBody>
        </p:sp>
        <p:pic>
          <p:nvPicPr>
            <p:cNvPr id="40" name="Picture 2" descr="Z:\slac\Reviews\DOE-R-D-Meeting-2012\pics\Picture2.jpg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815815" y="4567018"/>
              <a:ext cx="1848387" cy="1581150"/>
            </a:xfrm>
            <a:prstGeom prst="rect">
              <a:avLst/>
            </a:prstGeom>
            <a:noFill/>
          </p:spPr>
        </p:pic>
      </p:grpSp>
      <p:grpSp>
        <p:nvGrpSpPr>
          <p:cNvPr id="4" name="Group 3"/>
          <p:cNvGrpSpPr/>
          <p:nvPr/>
        </p:nvGrpSpPr>
        <p:grpSpPr>
          <a:xfrm>
            <a:off x="2819400" y="1650784"/>
            <a:ext cx="5915026" cy="4587872"/>
            <a:chOff x="3076575" y="1650784"/>
            <a:chExt cx="5915026" cy="4587872"/>
          </a:xfrm>
        </p:grpSpPr>
        <p:cxnSp>
          <p:nvCxnSpPr>
            <p:cNvPr id="10" name="Straight Connector 9"/>
            <p:cNvCxnSpPr/>
            <p:nvPr/>
          </p:nvCxnSpPr>
          <p:spPr bwMode="auto">
            <a:xfrm>
              <a:off x="6067698" y="2414522"/>
              <a:ext cx="1249" cy="385609"/>
            </a:xfrm>
            <a:prstGeom prst="line">
              <a:avLst/>
            </a:prstGeom>
            <a:noFill/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/>
          </p:nvCxnSpPr>
          <p:spPr bwMode="auto">
            <a:xfrm flipH="1" flipV="1">
              <a:off x="4343400" y="2800131"/>
              <a:ext cx="3886200" cy="8862"/>
            </a:xfrm>
            <a:prstGeom prst="line">
              <a:avLst/>
            </a:prstGeom>
            <a:noFill/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>
              <a:off x="4343400" y="2787902"/>
              <a:ext cx="1249" cy="385609"/>
            </a:xfrm>
            <a:prstGeom prst="line">
              <a:avLst/>
            </a:prstGeom>
            <a:noFill/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 bwMode="auto">
            <a:xfrm>
              <a:off x="6323351" y="2808993"/>
              <a:ext cx="1249" cy="385609"/>
            </a:xfrm>
            <a:prstGeom prst="line">
              <a:avLst/>
            </a:prstGeom>
            <a:noFill/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8216538" y="2831897"/>
              <a:ext cx="1249" cy="385609"/>
            </a:xfrm>
            <a:prstGeom prst="line">
              <a:avLst/>
            </a:prstGeom>
            <a:noFill/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>
              <a:endCxn id="26" idx="0"/>
            </p:cNvCxnSpPr>
            <p:nvPr/>
          </p:nvCxnSpPr>
          <p:spPr bwMode="auto">
            <a:xfrm>
              <a:off x="4342151" y="3546311"/>
              <a:ext cx="2498" cy="416089"/>
            </a:xfrm>
            <a:prstGeom prst="line">
              <a:avLst/>
            </a:prstGeom>
            <a:noFill/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6" name="Rectangle 25"/>
            <p:cNvSpPr/>
            <p:nvPr/>
          </p:nvSpPr>
          <p:spPr bwMode="auto">
            <a:xfrm>
              <a:off x="4116049" y="3962400"/>
              <a:ext cx="457200" cy="457200"/>
            </a:xfrm>
            <a:prstGeom prst="rect">
              <a:avLst/>
            </a:prstGeom>
            <a:gradFill>
              <a:gsLst>
                <a:gs pos="95842">
                  <a:schemeClr val="accent4">
                    <a:lumMod val="75000"/>
                  </a:schemeClr>
                </a:gs>
                <a:gs pos="46000">
                  <a:schemeClr val="bg2">
                    <a:lumMod val="10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  <a:gs pos="100000">
                  <a:schemeClr val="accent3">
                    <a:lumMod val="20000"/>
                    <a:lumOff val="8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FFFFFF"/>
                  </a:solidFill>
                  <a:ea typeface="ＭＳ Ｐゴシック" pitchFamily="34" charset="-128"/>
                </a:rPr>
                <a:t>W</a:t>
              </a: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6105958" y="3958951"/>
              <a:ext cx="457200" cy="457200"/>
            </a:xfrm>
            <a:prstGeom prst="rect">
              <a:avLst/>
            </a:prstGeom>
            <a:gradFill>
              <a:gsLst>
                <a:gs pos="95842">
                  <a:schemeClr val="accent4">
                    <a:lumMod val="75000"/>
                  </a:schemeClr>
                </a:gs>
                <a:gs pos="46000">
                  <a:schemeClr val="bg2">
                    <a:lumMod val="10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  <a:gs pos="100000">
                  <a:schemeClr val="accent3">
                    <a:lumMod val="20000"/>
                    <a:lumOff val="8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FFFFFF"/>
                  </a:solidFill>
                  <a:ea typeface="ＭＳ Ｐゴシック" pitchFamily="34" charset="-128"/>
                </a:rPr>
                <a:t>W</a:t>
              </a: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7986689" y="3958951"/>
              <a:ext cx="457200" cy="457200"/>
            </a:xfrm>
            <a:prstGeom prst="rect">
              <a:avLst/>
            </a:prstGeom>
            <a:gradFill>
              <a:gsLst>
                <a:gs pos="95842">
                  <a:schemeClr val="accent4">
                    <a:lumMod val="75000"/>
                  </a:schemeClr>
                </a:gs>
                <a:gs pos="46000">
                  <a:schemeClr val="bg2">
                    <a:lumMod val="10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  <a:gs pos="100000">
                  <a:schemeClr val="accent3">
                    <a:lumMod val="20000"/>
                    <a:lumOff val="8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FFFFFF"/>
                  </a:solidFill>
                  <a:ea typeface="ＭＳ Ｐゴシック" pitchFamily="34" charset="-128"/>
                </a:rPr>
                <a:t>W</a:t>
              </a:r>
            </a:p>
          </p:txBody>
        </p:sp>
        <p:cxnSp>
          <p:nvCxnSpPr>
            <p:cNvPr id="36" name="Straight Connector 35"/>
            <p:cNvCxnSpPr/>
            <p:nvPr/>
          </p:nvCxnSpPr>
          <p:spPr bwMode="auto">
            <a:xfrm>
              <a:off x="6323351" y="3546311"/>
              <a:ext cx="2498" cy="416089"/>
            </a:xfrm>
            <a:prstGeom prst="line">
              <a:avLst/>
            </a:prstGeom>
            <a:noFill/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/>
            <p:cNvCxnSpPr/>
            <p:nvPr/>
          </p:nvCxnSpPr>
          <p:spPr bwMode="auto">
            <a:xfrm>
              <a:off x="8227102" y="3542862"/>
              <a:ext cx="2498" cy="416089"/>
            </a:xfrm>
            <a:prstGeom prst="line">
              <a:avLst/>
            </a:prstGeom>
            <a:noFill/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" name="Rectangle 13"/>
            <p:cNvSpPr/>
            <p:nvPr/>
          </p:nvSpPr>
          <p:spPr bwMode="auto">
            <a:xfrm>
              <a:off x="7467600" y="3173511"/>
              <a:ext cx="1524001" cy="381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616161"/>
                  </a:solidFill>
                  <a:ea typeface="ＭＳ Ｐゴシック" pitchFamily="34" charset="-128"/>
                </a:rPr>
                <a:t>MAPS</a:t>
              </a: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5562600" y="3173511"/>
              <a:ext cx="1524001" cy="381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616161"/>
                  </a:solidFill>
                  <a:ea typeface="ＭＳ Ｐゴシック" pitchFamily="34" charset="-128"/>
                </a:rPr>
                <a:t>Scintillator  tiles</a:t>
              </a: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657600" y="3173511"/>
              <a:ext cx="1524001" cy="381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616161"/>
                  </a:solidFill>
                  <a:ea typeface="ＭＳ Ｐゴシック" pitchFamily="34" charset="-128"/>
                </a:rPr>
                <a:t>Silicon pads</a:t>
              </a:r>
            </a:p>
          </p:txBody>
        </p:sp>
        <p:pic>
          <p:nvPicPr>
            <p:cNvPr id="1028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6358" y="4476531"/>
              <a:ext cx="1676400" cy="1762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6575" y="4567018"/>
              <a:ext cx="2181225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3635" y="1650784"/>
              <a:ext cx="1760565" cy="758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616161"/>
                </a:solidFill>
              </a:rPr>
              <a:t>J.Repond: Imaging Calorimetry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1200" y="4038600"/>
            <a:ext cx="1527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err="1" smtClean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R</a:t>
            </a:r>
            <a:r>
              <a:rPr lang="en-US" sz="1400" b="1" baseline="-25000" dirty="0" err="1" smtClean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Moli</a:t>
            </a:r>
            <a:r>
              <a:rPr lang="en-US" sz="1400" b="1" baseline="-25000" dirty="0" err="1" smtClean="0">
                <a:solidFill>
                  <a:srgbClr val="FFFFFF"/>
                </a:solidFill>
                <a:latin typeface="Times New Roman"/>
                <a:ea typeface="ＭＳ Ｐゴシック" pitchFamily="34" charset="-128"/>
                <a:cs typeface="Times New Roman"/>
              </a:rPr>
              <a:t>è</a:t>
            </a:r>
            <a:r>
              <a:rPr lang="en-US" sz="1400" b="1" baseline="-25000" dirty="0" err="1" smtClean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re</a:t>
            </a:r>
            <a:r>
              <a:rPr lang="en-US" sz="1400" b="1" baseline="-25000" dirty="0" smtClean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sz="1400" b="1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~</a:t>
            </a:r>
            <a:r>
              <a:rPr lang="en-US" sz="1400" b="1" dirty="0" smtClean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 9.4 mm</a:t>
            </a:r>
            <a:endParaRPr lang="en-US" sz="1400" b="1" dirty="0">
              <a:solidFill>
                <a:srgbClr val="FFFFFF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31" name="Content Placeholder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3" t="7990" r="6251" b="7990"/>
          <a:stretch/>
        </p:blipFill>
        <p:spPr>
          <a:xfrm rot="5400000">
            <a:off x="7056135" y="4770135"/>
            <a:ext cx="1781970" cy="11745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60425" y="5548004"/>
            <a:ext cx="88357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 smtClean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Recent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a</a:t>
            </a:r>
            <a:r>
              <a:rPr lang="en-US" sz="1100" b="1" dirty="0" smtClean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ddition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t</a:t>
            </a:r>
            <a:r>
              <a:rPr lang="en-US" sz="1100" b="1" dirty="0" smtClean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o CALICE</a:t>
            </a:r>
            <a:endParaRPr lang="en-US" sz="1100" b="1" dirty="0">
              <a:solidFill>
                <a:srgbClr val="FFFFFF"/>
              </a:solidFill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9094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ray_2007">
  <a:themeElements>
    <a:clrScheme name="Custom 7">
      <a:dk1>
        <a:srgbClr val="616161"/>
      </a:dk1>
      <a:lt1>
        <a:srgbClr val="FFFFFF"/>
      </a:lt1>
      <a:dk2>
        <a:srgbClr val="1F497D"/>
      </a:dk2>
      <a:lt2>
        <a:srgbClr val="D2D2D2"/>
      </a:lt2>
      <a:accent1>
        <a:srgbClr val="A6C4DE"/>
      </a:accent1>
      <a:accent2>
        <a:srgbClr val="D8AC28"/>
      </a:accent2>
      <a:accent3>
        <a:srgbClr val="A22B38"/>
      </a:accent3>
      <a:accent4>
        <a:srgbClr val="7AB800"/>
      </a:accent4>
      <a:accent5>
        <a:srgbClr val="9D7D9E"/>
      </a:accent5>
      <a:accent6>
        <a:srgbClr val="BF5C28"/>
      </a:accent6>
      <a:hlink>
        <a:srgbClr val="4D8ABE"/>
      </a:hlink>
      <a:folHlink>
        <a:srgbClr val="4D8ABE"/>
      </a:folHlink>
    </a:clrScheme>
    <a:fontScheme name="Blue design">
      <a:majorFont>
        <a:latin typeface="Trebuchet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Blue design 1">
        <a:dk1>
          <a:srgbClr val="616161"/>
        </a:dk1>
        <a:lt1>
          <a:srgbClr val="FFFFFF"/>
        </a:lt1>
        <a:dk2>
          <a:srgbClr val="1F497D"/>
        </a:dk2>
        <a:lt2>
          <a:srgbClr val="D2D2D2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525252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0D20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8_gray_2007">
  <a:themeElements>
    <a:clrScheme name="Custom 7">
      <a:dk1>
        <a:srgbClr val="616161"/>
      </a:dk1>
      <a:lt1>
        <a:srgbClr val="FFFFFF"/>
      </a:lt1>
      <a:dk2>
        <a:srgbClr val="1F497D"/>
      </a:dk2>
      <a:lt2>
        <a:srgbClr val="D2D2D2"/>
      </a:lt2>
      <a:accent1>
        <a:srgbClr val="A6C4DE"/>
      </a:accent1>
      <a:accent2>
        <a:srgbClr val="D8AC28"/>
      </a:accent2>
      <a:accent3>
        <a:srgbClr val="A22B38"/>
      </a:accent3>
      <a:accent4>
        <a:srgbClr val="7AB800"/>
      </a:accent4>
      <a:accent5>
        <a:srgbClr val="9D7D9E"/>
      </a:accent5>
      <a:accent6>
        <a:srgbClr val="BF5C28"/>
      </a:accent6>
      <a:hlink>
        <a:srgbClr val="4D8ABE"/>
      </a:hlink>
      <a:folHlink>
        <a:srgbClr val="4D8ABE"/>
      </a:folHlink>
    </a:clrScheme>
    <a:fontScheme name="Blue design">
      <a:majorFont>
        <a:latin typeface="Trebuchet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Blue design 1">
        <a:dk1>
          <a:srgbClr val="616161"/>
        </a:dk1>
        <a:lt1>
          <a:srgbClr val="FFFFFF"/>
        </a:lt1>
        <a:dk2>
          <a:srgbClr val="1F497D"/>
        </a:dk2>
        <a:lt2>
          <a:srgbClr val="D2D2D2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525252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0D20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9_gray_2007">
  <a:themeElements>
    <a:clrScheme name="Custom 7">
      <a:dk1>
        <a:srgbClr val="616161"/>
      </a:dk1>
      <a:lt1>
        <a:srgbClr val="FFFFFF"/>
      </a:lt1>
      <a:dk2>
        <a:srgbClr val="1F497D"/>
      </a:dk2>
      <a:lt2>
        <a:srgbClr val="D2D2D2"/>
      </a:lt2>
      <a:accent1>
        <a:srgbClr val="A6C4DE"/>
      </a:accent1>
      <a:accent2>
        <a:srgbClr val="D8AC28"/>
      </a:accent2>
      <a:accent3>
        <a:srgbClr val="A22B38"/>
      </a:accent3>
      <a:accent4>
        <a:srgbClr val="7AB800"/>
      </a:accent4>
      <a:accent5>
        <a:srgbClr val="9D7D9E"/>
      </a:accent5>
      <a:accent6>
        <a:srgbClr val="BF5C28"/>
      </a:accent6>
      <a:hlink>
        <a:srgbClr val="4D8ABE"/>
      </a:hlink>
      <a:folHlink>
        <a:srgbClr val="4D8ABE"/>
      </a:folHlink>
    </a:clrScheme>
    <a:fontScheme name="Blue design">
      <a:majorFont>
        <a:latin typeface="Trebuchet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Blue design 1">
        <a:dk1>
          <a:srgbClr val="616161"/>
        </a:dk1>
        <a:lt1>
          <a:srgbClr val="FFFFFF"/>
        </a:lt1>
        <a:dk2>
          <a:srgbClr val="1F497D"/>
        </a:dk2>
        <a:lt2>
          <a:srgbClr val="D2D2D2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525252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0D20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0_gray_2007">
  <a:themeElements>
    <a:clrScheme name="Custom 7">
      <a:dk1>
        <a:srgbClr val="616161"/>
      </a:dk1>
      <a:lt1>
        <a:srgbClr val="FFFFFF"/>
      </a:lt1>
      <a:dk2>
        <a:srgbClr val="1F497D"/>
      </a:dk2>
      <a:lt2>
        <a:srgbClr val="D2D2D2"/>
      </a:lt2>
      <a:accent1>
        <a:srgbClr val="A6C4DE"/>
      </a:accent1>
      <a:accent2>
        <a:srgbClr val="D8AC28"/>
      </a:accent2>
      <a:accent3>
        <a:srgbClr val="A22B38"/>
      </a:accent3>
      <a:accent4>
        <a:srgbClr val="7AB800"/>
      </a:accent4>
      <a:accent5>
        <a:srgbClr val="9D7D9E"/>
      </a:accent5>
      <a:accent6>
        <a:srgbClr val="BF5C28"/>
      </a:accent6>
      <a:hlink>
        <a:srgbClr val="4D8ABE"/>
      </a:hlink>
      <a:folHlink>
        <a:srgbClr val="4D8ABE"/>
      </a:folHlink>
    </a:clrScheme>
    <a:fontScheme name="Blue design">
      <a:majorFont>
        <a:latin typeface="Trebuchet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Blue design 1">
        <a:dk1>
          <a:srgbClr val="616161"/>
        </a:dk1>
        <a:lt1>
          <a:srgbClr val="FFFFFF"/>
        </a:lt1>
        <a:dk2>
          <a:srgbClr val="1F497D"/>
        </a:dk2>
        <a:lt2>
          <a:srgbClr val="D2D2D2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525252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0D20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1_gray_2007">
  <a:themeElements>
    <a:clrScheme name="Custom 7">
      <a:dk1>
        <a:srgbClr val="616161"/>
      </a:dk1>
      <a:lt1>
        <a:srgbClr val="FFFFFF"/>
      </a:lt1>
      <a:dk2>
        <a:srgbClr val="1F497D"/>
      </a:dk2>
      <a:lt2>
        <a:srgbClr val="D2D2D2"/>
      </a:lt2>
      <a:accent1>
        <a:srgbClr val="A6C4DE"/>
      </a:accent1>
      <a:accent2>
        <a:srgbClr val="D8AC28"/>
      </a:accent2>
      <a:accent3>
        <a:srgbClr val="A22B38"/>
      </a:accent3>
      <a:accent4>
        <a:srgbClr val="7AB800"/>
      </a:accent4>
      <a:accent5>
        <a:srgbClr val="9D7D9E"/>
      </a:accent5>
      <a:accent6>
        <a:srgbClr val="BF5C28"/>
      </a:accent6>
      <a:hlink>
        <a:srgbClr val="4D8ABE"/>
      </a:hlink>
      <a:folHlink>
        <a:srgbClr val="4D8ABE"/>
      </a:folHlink>
    </a:clrScheme>
    <a:fontScheme name="Blue design">
      <a:majorFont>
        <a:latin typeface="Trebuchet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Blue design 1">
        <a:dk1>
          <a:srgbClr val="616161"/>
        </a:dk1>
        <a:lt1>
          <a:srgbClr val="FFFFFF"/>
        </a:lt1>
        <a:dk2>
          <a:srgbClr val="1F497D"/>
        </a:dk2>
        <a:lt2>
          <a:srgbClr val="D2D2D2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525252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0D20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Office Theme">
  <a:themeElements>
    <a:clrScheme name="Custom 11">
      <a:dk1>
        <a:srgbClr val="616161"/>
      </a:dk1>
      <a:lt1>
        <a:sysClr val="window" lastClr="FFFFFF"/>
      </a:lt1>
      <a:dk2>
        <a:srgbClr val="1F497D"/>
      </a:dk2>
      <a:lt2>
        <a:srgbClr val="D2D2D2"/>
      </a:lt2>
      <a:accent1>
        <a:srgbClr val="A6C4DE"/>
      </a:accent1>
      <a:accent2>
        <a:srgbClr val="D8AC28"/>
      </a:accent2>
      <a:accent3>
        <a:srgbClr val="A22B38"/>
      </a:accent3>
      <a:accent4>
        <a:srgbClr val="7AB800"/>
      </a:accent4>
      <a:accent5>
        <a:srgbClr val="4B7D9E"/>
      </a:accent5>
      <a:accent6>
        <a:srgbClr val="BF5C28"/>
      </a:accent6>
      <a:hlink>
        <a:srgbClr val="4D8ABE"/>
      </a:hlink>
      <a:folHlink>
        <a:srgbClr val="4D8AB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gray_2007">
  <a:themeElements>
    <a:clrScheme name="Custom 7">
      <a:dk1>
        <a:srgbClr val="616161"/>
      </a:dk1>
      <a:lt1>
        <a:srgbClr val="FFFFFF"/>
      </a:lt1>
      <a:dk2>
        <a:srgbClr val="1F497D"/>
      </a:dk2>
      <a:lt2>
        <a:srgbClr val="D2D2D2"/>
      </a:lt2>
      <a:accent1>
        <a:srgbClr val="A6C4DE"/>
      </a:accent1>
      <a:accent2>
        <a:srgbClr val="D8AC28"/>
      </a:accent2>
      <a:accent3>
        <a:srgbClr val="A22B38"/>
      </a:accent3>
      <a:accent4>
        <a:srgbClr val="7AB800"/>
      </a:accent4>
      <a:accent5>
        <a:srgbClr val="9D7D9E"/>
      </a:accent5>
      <a:accent6>
        <a:srgbClr val="BF5C28"/>
      </a:accent6>
      <a:hlink>
        <a:srgbClr val="4D8ABE"/>
      </a:hlink>
      <a:folHlink>
        <a:srgbClr val="4D8ABE"/>
      </a:folHlink>
    </a:clrScheme>
    <a:fontScheme name="Blue design">
      <a:majorFont>
        <a:latin typeface="Trebuchet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Blue design 1">
        <a:dk1>
          <a:srgbClr val="616161"/>
        </a:dk1>
        <a:lt1>
          <a:srgbClr val="FFFFFF"/>
        </a:lt1>
        <a:dk2>
          <a:srgbClr val="1F497D"/>
        </a:dk2>
        <a:lt2>
          <a:srgbClr val="D2D2D2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525252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0D20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gray_2007">
  <a:themeElements>
    <a:clrScheme name="Custom 7">
      <a:dk1>
        <a:srgbClr val="616161"/>
      </a:dk1>
      <a:lt1>
        <a:srgbClr val="FFFFFF"/>
      </a:lt1>
      <a:dk2>
        <a:srgbClr val="1F497D"/>
      </a:dk2>
      <a:lt2>
        <a:srgbClr val="D2D2D2"/>
      </a:lt2>
      <a:accent1>
        <a:srgbClr val="A6C4DE"/>
      </a:accent1>
      <a:accent2>
        <a:srgbClr val="D8AC28"/>
      </a:accent2>
      <a:accent3>
        <a:srgbClr val="A22B38"/>
      </a:accent3>
      <a:accent4>
        <a:srgbClr val="7AB800"/>
      </a:accent4>
      <a:accent5>
        <a:srgbClr val="9D7D9E"/>
      </a:accent5>
      <a:accent6>
        <a:srgbClr val="BF5C28"/>
      </a:accent6>
      <a:hlink>
        <a:srgbClr val="4D8ABE"/>
      </a:hlink>
      <a:folHlink>
        <a:srgbClr val="4D8ABE"/>
      </a:folHlink>
    </a:clrScheme>
    <a:fontScheme name="Blue design">
      <a:majorFont>
        <a:latin typeface="Trebuchet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Blue design 1">
        <a:dk1>
          <a:srgbClr val="616161"/>
        </a:dk1>
        <a:lt1>
          <a:srgbClr val="FFFFFF"/>
        </a:lt1>
        <a:dk2>
          <a:srgbClr val="1F497D"/>
        </a:dk2>
        <a:lt2>
          <a:srgbClr val="D2D2D2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525252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0D20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gray_2007">
  <a:themeElements>
    <a:clrScheme name="Custom 7">
      <a:dk1>
        <a:srgbClr val="616161"/>
      </a:dk1>
      <a:lt1>
        <a:srgbClr val="FFFFFF"/>
      </a:lt1>
      <a:dk2>
        <a:srgbClr val="1F497D"/>
      </a:dk2>
      <a:lt2>
        <a:srgbClr val="D2D2D2"/>
      </a:lt2>
      <a:accent1>
        <a:srgbClr val="A6C4DE"/>
      </a:accent1>
      <a:accent2>
        <a:srgbClr val="D8AC28"/>
      </a:accent2>
      <a:accent3>
        <a:srgbClr val="A22B38"/>
      </a:accent3>
      <a:accent4>
        <a:srgbClr val="7AB800"/>
      </a:accent4>
      <a:accent5>
        <a:srgbClr val="9D7D9E"/>
      </a:accent5>
      <a:accent6>
        <a:srgbClr val="BF5C28"/>
      </a:accent6>
      <a:hlink>
        <a:srgbClr val="4D8ABE"/>
      </a:hlink>
      <a:folHlink>
        <a:srgbClr val="4D8ABE"/>
      </a:folHlink>
    </a:clrScheme>
    <a:fontScheme name="Blue design">
      <a:majorFont>
        <a:latin typeface="Trebuchet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Blue design 1">
        <a:dk1>
          <a:srgbClr val="616161"/>
        </a:dk1>
        <a:lt1>
          <a:srgbClr val="FFFFFF"/>
        </a:lt1>
        <a:dk2>
          <a:srgbClr val="1F497D"/>
        </a:dk2>
        <a:lt2>
          <a:srgbClr val="D2D2D2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525252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0D20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9_gray_2007">
  <a:themeElements>
    <a:clrScheme name="Custom 7">
      <a:dk1>
        <a:srgbClr val="616161"/>
      </a:dk1>
      <a:lt1>
        <a:srgbClr val="FFFFFF"/>
      </a:lt1>
      <a:dk2>
        <a:srgbClr val="1F497D"/>
      </a:dk2>
      <a:lt2>
        <a:srgbClr val="D2D2D2"/>
      </a:lt2>
      <a:accent1>
        <a:srgbClr val="A6C4DE"/>
      </a:accent1>
      <a:accent2>
        <a:srgbClr val="D8AC28"/>
      </a:accent2>
      <a:accent3>
        <a:srgbClr val="A22B38"/>
      </a:accent3>
      <a:accent4>
        <a:srgbClr val="7AB800"/>
      </a:accent4>
      <a:accent5>
        <a:srgbClr val="9D7D9E"/>
      </a:accent5>
      <a:accent6>
        <a:srgbClr val="BF5C28"/>
      </a:accent6>
      <a:hlink>
        <a:srgbClr val="4D8ABE"/>
      </a:hlink>
      <a:folHlink>
        <a:srgbClr val="4D8ABE"/>
      </a:folHlink>
    </a:clrScheme>
    <a:fontScheme name="Blue design">
      <a:majorFont>
        <a:latin typeface="Trebuchet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Blue design 1">
        <a:dk1>
          <a:srgbClr val="616161"/>
        </a:dk1>
        <a:lt1>
          <a:srgbClr val="FFFFFF"/>
        </a:lt1>
        <a:dk2>
          <a:srgbClr val="1F497D"/>
        </a:dk2>
        <a:lt2>
          <a:srgbClr val="D2D2D2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525252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0D20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gray_2007">
  <a:themeElements>
    <a:clrScheme name="Custom 7">
      <a:dk1>
        <a:srgbClr val="616161"/>
      </a:dk1>
      <a:lt1>
        <a:srgbClr val="FFFFFF"/>
      </a:lt1>
      <a:dk2>
        <a:srgbClr val="1F497D"/>
      </a:dk2>
      <a:lt2>
        <a:srgbClr val="D2D2D2"/>
      </a:lt2>
      <a:accent1>
        <a:srgbClr val="A6C4DE"/>
      </a:accent1>
      <a:accent2>
        <a:srgbClr val="D8AC28"/>
      </a:accent2>
      <a:accent3>
        <a:srgbClr val="A22B38"/>
      </a:accent3>
      <a:accent4>
        <a:srgbClr val="7AB800"/>
      </a:accent4>
      <a:accent5>
        <a:srgbClr val="9D7D9E"/>
      </a:accent5>
      <a:accent6>
        <a:srgbClr val="BF5C28"/>
      </a:accent6>
      <a:hlink>
        <a:srgbClr val="4D8ABE"/>
      </a:hlink>
      <a:folHlink>
        <a:srgbClr val="4D8ABE"/>
      </a:folHlink>
    </a:clrScheme>
    <a:fontScheme name="Blue design">
      <a:majorFont>
        <a:latin typeface="Trebuchet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Blue design 1">
        <a:dk1>
          <a:srgbClr val="616161"/>
        </a:dk1>
        <a:lt1>
          <a:srgbClr val="FFFFFF"/>
        </a:lt1>
        <a:dk2>
          <a:srgbClr val="1F497D"/>
        </a:dk2>
        <a:lt2>
          <a:srgbClr val="D2D2D2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525252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0D20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gray_2007">
  <a:themeElements>
    <a:clrScheme name="Custom 7">
      <a:dk1>
        <a:srgbClr val="616161"/>
      </a:dk1>
      <a:lt1>
        <a:srgbClr val="FFFFFF"/>
      </a:lt1>
      <a:dk2>
        <a:srgbClr val="1F497D"/>
      </a:dk2>
      <a:lt2>
        <a:srgbClr val="D2D2D2"/>
      </a:lt2>
      <a:accent1>
        <a:srgbClr val="A6C4DE"/>
      </a:accent1>
      <a:accent2>
        <a:srgbClr val="D8AC28"/>
      </a:accent2>
      <a:accent3>
        <a:srgbClr val="A22B38"/>
      </a:accent3>
      <a:accent4>
        <a:srgbClr val="7AB800"/>
      </a:accent4>
      <a:accent5>
        <a:srgbClr val="9D7D9E"/>
      </a:accent5>
      <a:accent6>
        <a:srgbClr val="BF5C28"/>
      </a:accent6>
      <a:hlink>
        <a:srgbClr val="4D8ABE"/>
      </a:hlink>
      <a:folHlink>
        <a:srgbClr val="4D8ABE"/>
      </a:folHlink>
    </a:clrScheme>
    <a:fontScheme name="Blue design">
      <a:majorFont>
        <a:latin typeface="Trebuchet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Blue design 1">
        <a:dk1>
          <a:srgbClr val="616161"/>
        </a:dk1>
        <a:lt1>
          <a:srgbClr val="FFFFFF"/>
        </a:lt1>
        <a:dk2>
          <a:srgbClr val="1F497D"/>
        </a:dk2>
        <a:lt2>
          <a:srgbClr val="D2D2D2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525252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0D20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gray_2007">
  <a:themeElements>
    <a:clrScheme name="Custom 7">
      <a:dk1>
        <a:srgbClr val="616161"/>
      </a:dk1>
      <a:lt1>
        <a:srgbClr val="FFFFFF"/>
      </a:lt1>
      <a:dk2>
        <a:srgbClr val="1F497D"/>
      </a:dk2>
      <a:lt2>
        <a:srgbClr val="D2D2D2"/>
      </a:lt2>
      <a:accent1>
        <a:srgbClr val="A6C4DE"/>
      </a:accent1>
      <a:accent2>
        <a:srgbClr val="D8AC28"/>
      </a:accent2>
      <a:accent3>
        <a:srgbClr val="A22B38"/>
      </a:accent3>
      <a:accent4>
        <a:srgbClr val="7AB800"/>
      </a:accent4>
      <a:accent5>
        <a:srgbClr val="9D7D9E"/>
      </a:accent5>
      <a:accent6>
        <a:srgbClr val="BF5C28"/>
      </a:accent6>
      <a:hlink>
        <a:srgbClr val="4D8ABE"/>
      </a:hlink>
      <a:folHlink>
        <a:srgbClr val="4D8ABE"/>
      </a:folHlink>
    </a:clrScheme>
    <a:fontScheme name="Blue design">
      <a:majorFont>
        <a:latin typeface="Trebuchet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Blue design 1">
        <a:dk1>
          <a:srgbClr val="616161"/>
        </a:dk1>
        <a:lt1>
          <a:srgbClr val="FFFFFF"/>
        </a:lt1>
        <a:dk2>
          <a:srgbClr val="1F497D"/>
        </a:dk2>
        <a:lt2>
          <a:srgbClr val="D2D2D2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525252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0D20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gray_2007">
  <a:themeElements>
    <a:clrScheme name="Custom 7">
      <a:dk1>
        <a:srgbClr val="616161"/>
      </a:dk1>
      <a:lt1>
        <a:srgbClr val="FFFFFF"/>
      </a:lt1>
      <a:dk2>
        <a:srgbClr val="1F497D"/>
      </a:dk2>
      <a:lt2>
        <a:srgbClr val="D2D2D2"/>
      </a:lt2>
      <a:accent1>
        <a:srgbClr val="A6C4DE"/>
      </a:accent1>
      <a:accent2>
        <a:srgbClr val="D8AC28"/>
      </a:accent2>
      <a:accent3>
        <a:srgbClr val="A22B38"/>
      </a:accent3>
      <a:accent4>
        <a:srgbClr val="7AB800"/>
      </a:accent4>
      <a:accent5>
        <a:srgbClr val="9D7D9E"/>
      </a:accent5>
      <a:accent6>
        <a:srgbClr val="BF5C28"/>
      </a:accent6>
      <a:hlink>
        <a:srgbClr val="4D8ABE"/>
      </a:hlink>
      <a:folHlink>
        <a:srgbClr val="4D8ABE"/>
      </a:folHlink>
    </a:clrScheme>
    <a:fontScheme name="Blue design">
      <a:majorFont>
        <a:latin typeface="Trebuchet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Blue design 1">
        <a:dk1>
          <a:srgbClr val="616161"/>
        </a:dk1>
        <a:lt1>
          <a:srgbClr val="FFFFFF"/>
        </a:lt1>
        <a:dk2>
          <a:srgbClr val="1F497D"/>
        </a:dk2>
        <a:lt2>
          <a:srgbClr val="D2D2D2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525252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0D20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gray_2007</Template>
  <TotalTime>6067</TotalTime>
  <Words>2033</Words>
  <Application>Microsoft Office PowerPoint</Application>
  <PresentationFormat>On-screen Show (4:3)</PresentationFormat>
  <Paragraphs>579</Paragraphs>
  <Slides>30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5" baseType="lpstr">
      <vt:lpstr>gray_2007</vt:lpstr>
      <vt:lpstr>1_gray_2007</vt:lpstr>
      <vt:lpstr>2_gray_2007</vt:lpstr>
      <vt:lpstr>3_gray_2007</vt:lpstr>
      <vt:lpstr>19_gray_2007</vt:lpstr>
      <vt:lpstr>5_gray_2007</vt:lpstr>
      <vt:lpstr>4_gray_2007</vt:lpstr>
      <vt:lpstr>6_gray_2007</vt:lpstr>
      <vt:lpstr>7_gray_2007</vt:lpstr>
      <vt:lpstr>8_gray_2007</vt:lpstr>
      <vt:lpstr>9_gray_2007</vt:lpstr>
      <vt:lpstr>10_gray_2007</vt:lpstr>
      <vt:lpstr>11_gray_2007</vt:lpstr>
      <vt:lpstr>Equation</vt:lpstr>
      <vt:lpstr>Microsoft Equation 3.0</vt:lpstr>
      <vt:lpstr>Imaging Calorimetry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repond</dc:creator>
  <cp:lastModifiedBy>repond</cp:lastModifiedBy>
  <cp:revision>74</cp:revision>
  <dcterms:created xsi:type="dcterms:W3CDTF">2010-10-30T09:54:02Z</dcterms:created>
  <dcterms:modified xsi:type="dcterms:W3CDTF">2015-10-06T13:43:47Z</dcterms:modified>
</cp:coreProperties>
</file>