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62" r:id="rId4"/>
    <p:sldId id="263" r:id="rId5"/>
    <p:sldId id="264" r:id="rId6"/>
    <p:sldId id="259" r:id="rId7"/>
    <p:sldId id="260" r:id="rId8"/>
    <p:sldId id="261" r:id="rId9"/>
    <p:sldId id="278" r:id="rId10"/>
    <p:sldId id="267" r:id="rId11"/>
    <p:sldId id="268" r:id="rId12"/>
    <p:sldId id="265" r:id="rId13"/>
    <p:sldId id="285" r:id="rId14"/>
    <p:sldId id="270" r:id="rId15"/>
    <p:sldId id="272" r:id="rId16"/>
    <p:sldId id="269" r:id="rId17"/>
    <p:sldId id="273" r:id="rId18"/>
    <p:sldId id="274" r:id="rId19"/>
    <p:sldId id="275" r:id="rId20"/>
    <p:sldId id="276" r:id="rId21"/>
    <p:sldId id="277" r:id="rId22"/>
    <p:sldId id="266" r:id="rId23"/>
    <p:sldId id="282" r:id="rId24"/>
    <p:sldId id="281" r:id="rId25"/>
    <p:sldId id="283" r:id="rId26"/>
    <p:sldId id="28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 autoAdjust="0"/>
    <p:restoredTop sz="94656" autoAdjust="0"/>
  </p:normalViewPr>
  <p:slideViewPr>
    <p:cSldViewPr snapToGrid="0" snapToObjects="1">
      <p:cViewPr varScale="1">
        <p:scale>
          <a:sx n="106" d="100"/>
          <a:sy n="106" d="100"/>
        </p:scale>
        <p:origin x="-56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184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F232F-C834-6045-A12C-6800D47CD4A8}" type="datetimeFigureOut">
              <a:rPr lang="en-US" smtClean="0"/>
              <a:t>10/5/15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34479-CD41-5749-9AE0-8C7B960F1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95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34479-CD41-5749-9AE0-8C7B960F1A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461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4814-45D6-854A-8F6C-FA54174324CF}" type="datetimeFigureOut">
              <a:rPr lang="en-US" smtClean="0"/>
              <a:t>10/5/15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F935-3DC2-9F4C-AB9F-DB7E2354D96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3716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4814-45D6-854A-8F6C-FA54174324CF}" type="datetimeFigureOut">
              <a:rPr lang="en-US" smtClean="0"/>
              <a:t>10/5/15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F935-3DC2-9F4C-AB9F-DB7E2354D9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4814-45D6-854A-8F6C-FA54174324CF}" type="datetimeFigureOut">
              <a:rPr lang="en-US" smtClean="0"/>
              <a:t>10/5/15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F935-3DC2-9F4C-AB9F-DB7E2354D9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buNone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46F935-3DC2-9F4C-AB9F-DB7E2354D96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47627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173" y="1094104"/>
            <a:ext cx="8247627" cy="5261456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4814-45D6-854A-8F6C-FA54174324CF}" type="datetimeFigureOut">
              <a:rPr lang="en-US" smtClean="0"/>
              <a:t>10/5/15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F935-3DC2-9F4C-AB9F-DB7E2354D9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762000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4814-45D6-854A-8F6C-FA54174324CF}" type="datetimeFigureOut">
              <a:rPr lang="en-US" smtClean="0"/>
              <a:t>10/5/15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F935-3DC2-9F4C-AB9F-DB7E2354D96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4814-45D6-854A-8F6C-FA54174324CF}" type="datetimeFigureOut">
              <a:rPr lang="en-US" smtClean="0"/>
              <a:t>10/5/15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F935-3DC2-9F4C-AB9F-DB7E2354D9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9144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4814-45D6-854A-8F6C-FA54174324CF}" type="datetimeFigureOut">
              <a:rPr lang="en-US" smtClean="0"/>
              <a:t>10/5/15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F935-3DC2-9F4C-AB9F-DB7E2354D9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4814-45D6-854A-8F6C-FA54174324CF}" type="datetimeFigureOut">
              <a:rPr lang="en-US" smtClean="0"/>
              <a:t>10/5/15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F935-3DC2-9F4C-AB9F-DB7E2354D9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4814-45D6-854A-8F6C-FA54174324CF}" type="datetimeFigureOut">
              <a:rPr lang="en-US" smtClean="0"/>
              <a:t>10/5/15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F935-3DC2-9F4C-AB9F-DB7E2354D9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4814-45D6-854A-8F6C-FA54174324CF}" type="datetimeFigureOut">
              <a:rPr lang="en-US" smtClean="0"/>
              <a:t>10/5/15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F935-3DC2-9F4C-AB9F-DB7E2354D9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0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85184814-45D6-854A-8F6C-FA54174324CF}" type="datetimeFigureOut">
              <a:rPr lang="en-US" smtClean="0"/>
              <a:t>10/5/15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B946F935-3DC2-9F4C-AB9F-DB7E2354D9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0" y="0"/>
            <a:ext cx="8610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93870" y="942686"/>
            <a:ext cx="8635661" cy="52614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176271" y="6498611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fld id="{85184814-45D6-854A-8F6C-FA54174324CF}" type="datetimeFigureOut">
              <a:rPr lang="en-US" smtClean="0"/>
              <a:t>10/5/15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98611"/>
            <a:ext cx="41783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88369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946F935-3DC2-9F4C-AB9F-DB7E2354D9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b="1" i="1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b="1" i="1" kern="1200">
          <a:solidFill>
            <a:srgbClr val="263B86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Tx/>
        <a:buSzPct val="90000"/>
        <a:buFont typeface="Wingdings"/>
        <a:buChar char=""/>
        <a:defRPr kumimoji="0" sz="2600" kern="1200">
          <a:solidFill>
            <a:srgbClr val="0000FF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Tx/>
        <a:buFont typeface="Wingdings 2"/>
        <a:buChar char=""/>
        <a:defRPr kumimoji="0" sz="2400" kern="1200">
          <a:solidFill>
            <a:srgbClr val="008000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Tx/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4684"/>
            <a:ext cx="9144000" cy="61114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challenges of CMS Calorimetry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Roger Rusack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University of Minnesota</a:t>
            </a:r>
          </a:p>
          <a:p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923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silicon?</a:t>
            </a:r>
            <a:endParaRPr lang="en-US" dirty="0"/>
          </a:p>
        </p:txBody>
      </p:sp>
      <p:pic>
        <p:nvPicPr>
          <p:cNvPr id="4" name="Picture 3" descr="Shervin cceFinalNor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86" y="1560296"/>
            <a:ext cx="6858013" cy="5486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537" y="781895"/>
            <a:ext cx="2987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Cheaper than it used to be!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7537" y="1160186"/>
            <a:ext cx="7623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Only sensor material demonstrated to still </a:t>
            </a:r>
            <a:r>
              <a:rPr lang="en-US" sz="2000" i="1" dirty="0" smtClean="0">
                <a:solidFill>
                  <a:srgbClr val="000090"/>
                </a:solidFill>
              </a:rPr>
              <a:t>function </a:t>
            </a:r>
            <a:r>
              <a:rPr lang="en-US" sz="2000" i="1" dirty="0" smtClean="0">
                <a:solidFill>
                  <a:srgbClr val="000090"/>
                </a:solidFill>
              </a:rPr>
              <a:t>at flux levels of 10</a:t>
            </a:r>
            <a:r>
              <a:rPr lang="en-US" sz="2000" i="1" baseline="30000" dirty="0" smtClean="0">
                <a:solidFill>
                  <a:srgbClr val="000090"/>
                </a:solidFill>
              </a:rPr>
              <a:t>16</a:t>
            </a:r>
            <a:r>
              <a:rPr lang="en-US" sz="2000" i="1" dirty="0" smtClean="0">
                <a:solidFill>
                  <a:srgbClr val="00009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1748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silicon?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730"/>
            <a:ext cx="9144000" cy="51658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2191" y="462108"/>
            <a:ext cx="6071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90"/>
                </a:solidFill>
              </a:rPr>
              <a:t>Lab measurements of irradiated sensors.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9348"/>
            <a:ext cx="9144000" cy="6554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1429" y="6217065"/>
            <a:ext cx="5914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0090"/>
                </a:solidFill>
              </a:rPr>
              <a:t>Esteban </a:t>
            </a:r>
            <a:r>
              <a:rPr lang="en-US" sz="1600" i="1" dirty="0" err="1" smtClean="0">
                <a:solidFill>
                  <a:srgbClr val="000090"/>
                </a:solidFill>
              </a:rPr>
              <a:t>Curras</a:t>
            </a:r>
            <a:r>
              <a:rPr lang="en-US" sz="1600" i="1" dirty="0" smtClean="0">
                <a:solidFill>
                  <a:srgbClr val="000090"/>
                </a:solidFill>
              </a:rPr>
              <a:t> (CERN) Shervin </a:t>
            </a:r>
            <a:r>
              <a:rPr lang="en-US" sz="1600" i="1" dirty="0" err="1" smtClean="0">
                <a:solidFill>
                  <a:srgbClr val="000090"/>
                </a:solidFill>
              </a:rPr>
              <a:t>Nourbakhsh</a:t>
            </a:r>
            <a:r>
              <a:rPr lang="en-US" sz="1600" i="1" dirty="0" smtClean="0">
                <a:solidFill>
                  <a:srgbClr val="000090"/>
                </a:solidFill>
              </a:rPr>
              <a:t> (Minnesota)</a:t>
            </a:r>
          </a:p>
        </p:txBody>
      </p:sp>
    </p:spTree>
    <p:extLst>
      <p:ext uri="{BB962C8B-B14F-4D97-AF65-F5344CB8AC3E}">
        <p14:creationId xmlns:p14="http://schemas.microsoft.com/office/powerpoint/2010/main" val="3589003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366" y="730880"/>
            <a:ext cx="5196120" cy="30986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Detector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174" y="1094103"/>
            <a:ext cx="5136732" cy="576389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Detector materials.</a:t>
            </a:r>
          </a:p>
          <a:p>
            <a:pPr lvl="1"/>
            <a:r>
              <a:rPr lang="en-US" dirty="0" smtClean="0"/>
              <a:t>Silicon &amp; Scintillator.</a:t>
            </a:r>
          </a:p>
          <a:p>
            <a:r>
              <a:rPr lang="en-US" dirty="0" smtClean="0"/>
              <a:t>Radiation hard electronics.</a:t>
            </a:r>
          </a:p>
          <a:p>
            <a:pPr lvl="1"/>
            <a:r>
              <a:rPr lang="en-US" dirty="0" smtClean="0"/>
              <a:t>Low power large number of channels.</a:t>
            </a:r>
          </a:p>
          <a:p>
            <a:r>
              <a:rPr lang="en-US" dirty="0" smtClean="0"/>
              <a:t>Module Engineering</a:t>
            </a:r>
          </a:p>
          <a:p>
            <a:pPr lvl="1"/>
            <a:r>
              <a:rPr lang="en-US" dirty="0" smtClean="0"/>
              <a:t>Need automated assembly </a:t>
            </a:r>
          </a:p>
          <a:p>
            <a:r>
              <a:rPr lang="en-US" dirty="0" smtClean="0"/>
              <a:t>Low power rad-hard front-end preamp.</a:t>
            </a:r>
          </a:p>
          <a:p>
            <a:pPr lvl="1"/>
            <a:r>
              <a:rPr lang="en-US" dirty="0" smtClean="0"/>
              <a:t>Data flow on and off detector.</a:t>
            </a:r>
          </a:p>
          <a:p>
            <a:r>
              <a:rPr lang="en-US" dirty="0" smtClean="0"/>
              <a:t>Precision timing:</a:t>
            </a:r>
          </a:p>
          <a:p>
            <a:pPr lvl="1"/>
            <a:r>
              <a:rPr lang="en-US" dirty="0" smtClean="0"/>
              <a:t>Registration. </a:t>
            </a:r>
          </a:p>
          <a:p>
            <a:pPr lvl="1"/>
            <a:r>
              <a:rPr lang="en-US" dirty="0" smtClean="0"/>
              <a:t>Clock distribution at the system level.</a:t>
            </a:r>
          </a:p>
          <a:p>
            <a:r>
              <a:rPr lang="en-US" dirty="0" smtClean="0"/>
              <a:t>Data Extraction</a:t>
            </a:r>
          </a:p>
          <a:p>
            <a:pPr lvl="1"/>
            <a:r>
              <a:rPr lang="en-US" dirty="0" smtClean="0"/>
              <a:t>6 million channels at 40 MHz 12-bits/channel.</a:t>
            </a:r>
          </a:p>
          <a:p>
            <a:r>
              <a:rPr lang="en-US" dirty="0" smtClean="0"/>
              <a:t>Power distribution.</a:t>
            </a:r>
          </a:p>
          <a:p>
            <a:pPr lvl="1"/>
            <a:r>
              <a:rPr lang="en-US" dirty="0" smtClean="0"/>
              <a:t>DC-DC converters.</a:t>
            </a:r>
          </a:p>
          <a:p>
            <a:r>
              <a:rPr lang="en-US" dirty="0" smtClean="0"/>
              <a:t>System cooling.</a:t>
            </a:r>
          </a:p>
          <a:p>
            <a:pPr lvl="1"/>
            <a:r>
              <a:rPr lang="en-US" dirty="0" smtClean="0"/>
              <a:t>Operation at -30</a:t>
            </a:r>
            <a:r>
              <a:rPr lang="en-US" baseline="30000" dirty="0" smtClean="0"/>
              <a:t>o</a:t>
            </a:r>
            <a:r>
              <a:rPr lang="en-US" dirty="0" smtClean="0"/>
              <a:t>C due to irradiation of the silicon.</a:t>
            </a:r>
          </a:p>
          <a:p>
            <a:r>
              <a:rPr lang="en-US" dirty="0" smtClean="0"/>
              <a:t>Event reconstruction and selection.</a:t>
            </a:r>
            <a:endParaRPr lang="en-US" dirty="0"/>
          </a:p>
          <a:p>
            <a:pPr lvl="1"/>
            <a:r>
              <a:rPr lang="en-US" dirty="0" smtClean="0"/>
              <a:t>Real time pattern recognition at level 1 and in HLT.</a:t>
            </a:r>
          </a:p>
        </p:txBody>
      </p:sp>
    </p:spTree>
    <p:extLst>
      <p:ext uri="{BB962C8B-B14F-4D97-AF65-F5344CB8AC3E}">
        <p14:creationId xmlns:p14="http://schemas.microsoft.com/office/powerpoint/2010/main" val="924979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Front-end ASIC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Dynamic range.</a:t>
            </a:r>
          </a:p>
          <a:p>
            <a:pPr lvl="1"/>
            <a:r>
              <a:rPr lang="en-US" dirty="0" smtClean="0"/>
              <a:t>For calibration need to detect MIP signals in sensors  and signals from 1 TeV jets </a:t>
            </a:r>
          </a:p>
          <a:p>
            <a:pPr lvl="2"/>
            <a:r>
              <a:rPr lang="en-US" dirty="0" smtClean="0"/>
              <a:t>Dynamic range of 5,000 and noise floor of ~2000 electrons.</a:t>
            </a:r>
          </a:p>
          <a:p>
            <a:r>
              <a:rPr lang="en-US" dirty="0" smtClean="0"/>
              <a:t>Power budget</a:t>
            </a:r>
          </a:p>
          <a:p>
            <a:pPr lvl="1"/>
            <a:r>
              <a:rPr lang="en-US" dirty="0" smtClean="0"/>
              <a:t>Less than 10 </a:t>
            </a:r>
            <a:r>
              <a:rPr lang="en-US" dirty="0" err="1" smtClean="0"/>
              <a:t>mW</a:t>
            </a:r>
            <a:r>
              <a:rPr lang="en-US" dirty="0" smtClean="0"/>
              <a:t>/channel.</a:t>
            </a:r>
          </a:p>
          <a:p>
            <a:r>
              <a:rPr lang="en-US" dirty="0" smtClean="0"/>
              <a:t>Design proposed by J. </a:t>
            </a:r>
            <a:r>
              <a:rPr lang="en-US" dirty="0" err="1" smtClean="0"/>
              <a:t>Kaplon</a:t>
            </a:r>
            <a:r>
              <a:rPr lang="en-US" dirty="0" smtClean="0"/>
              <a:t> of CERN</a:t>
            </a:r>
          </a:p>
          <a:p>
            <a:pPr lvl="2"/>
            <a:r>
              <a:rPr lang="en-US" dirty="0"/>
              <a:t>Low end linear up to 100 </a:t>
            </a:r>
            <a:r>
              <a:rPr lang="en-US" dirty="0" err="1"/>
              <a:t>fC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Top end with time-over-threshold.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748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29/05/15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CMG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76D24-1C10-7F46-81DA-8C959901AACB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995"/>
            <a:ext cx="9144000" cy="66007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8643" y="3151909"/>
            <a:ext cx="2059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Jan </a:t>
            </a:r>
            <a:r>
              <a:rPr lang="en-US" b="1" dirty="0" err="1" smtClean="0">
                <a:solidFill>
                  <a:srgbClr val="000090"/>
                </a:solidFill>
              </a:rPr>
              <a:t>Kaplon</a:t>
            </a:r>
            <a:r>
              <a:rPr lang="en-US" b="1" dirty="0" smtClean="0">
                <a:solidFill>
                  <a:srgbClr val="000090"/>
                </a:solidFill>
              </a:rPr>
              <a:t> (CERN)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60323" y="5235840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From </a:t>
            </a:r>
            <a:r>
              <a:rPr lang="en-US" sz="1200" b="1" dirty="0" err="1" smtClean="0">
                <a:solidFill>
                  <a:srgbClr val="0000FF"/>
                </a:solidFill>
              </a:rPr>
              <a:t>TDCPix</a:t>
            </a:r>
            <a:endParaRPr lang="en-US" sz="1200" b="1" dirty="0" smtClean="0">
              <a:solidFill>
                <a:srgbClr val="0000FF"/>
              </a:solidFill>
            </a:endParaRPr>
          </a:p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Presently used in NA62</a:t>
            </a:r>
          </a:p>
        </p:txBody>
      </p:sp>
      <p:cxnSp>
        <p:nvCxnSpPr>
          <p:cNvPr id="12" name="Curved Connector 11"/>
          <p:cNvCxnSpPr/>
          <p:nvPr/>
        </p:nvCxnSpPr>
        <p:spPr>
          <a:xfrm rot="10800000" flipV="1">
            <a:off x="7801613" y="5697505"/>
            <a:ext cx="406064" cy="315936"/>
          </a:xfrm>
          <a:prstGeom prst="curvedConnector3">
            <a:avLst>
              <a:gd name="adj1" fmla="val -30851"/>
            </a:avLst>
          </a:prstGeom>
          <a:ln w="28575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33385" y="2921076"/>
            <a:ext cx="1725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Second IBM version</a:t>
            </a:r>
          </a:p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validated at 40MHz</a:t>
            </a:r>
          </a:p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TSCM version</a:t>
            </a:r>
          </a:p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was submitted mid Feb</a:t>
            </a:r>
          </a:p>
        </p:txBody>
      </p:sp>
      <p:cxnSp>
        <p:nvCxnSpPr>
          <p:cNvPr id="16" name="Curved Connector 15"/>
          <p:cNvCxnSpPr/>
          <p:nvPr/>
        </p:nvCxnSpPr>
        <p:spPr>
          <a:xfrm rot="5400000">
            <a:off x="7776845" y="3802764"/>
            <a:ext cx="412405" cy="311026"/>
          </a:xfrm>
          <a:prstGeom prst="curvedConnector3">
            <a:avLst>
              <a:gd name="adj1" fmla="val 18574"/>
            </a:avLst>
          </a:prstGeom>
          <a:ln w="28575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6876875" y="2582082"/>
            <a:ext cx="2267126" cy="2235705"/>
          </a:xfrm>
          <a:prstGeom prst="ellipse">
            <a:avLst/>
          </a:prstGeom>
          <a:noFill/>
          <a:ln w="38100" cmpd="sng">
            <a:solidFill>
              <a:srgbClr val="FF09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876875" y="5093969"/>
            <a:ext cx="2083677" cy="1394400"/>
          </a:xfrm>
          <a:prstGeom prst="ellipse">
            <a:avLst/>
          </a:prstGeom>
          <a:noFill/>
          <a:ln w="38100" cmpd="sng">
            <a:solidFill>
              <a:srgbClr val="FF09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8" y="4806064"/>
            <a:ext cx="2808941" cy="1524000"/>
          </a:xfrm>
          <a:prstGeom prst="rect">
            <a:avLst/>
          </a:prstGeom>
          <a:ln w="1905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1" y="4823649"/>
            <a:ext cx="1727200" cy="1512374"/>
          </a:xfrm>
          <a:prstGeom prst="rect">
            <a:avLst/>
          </a:prstGeom>
          <a:ln w="1905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343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29/05/15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CMG meeting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76D24-1C10-7F46-81DA-8C959901AACB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953"/>
            <a:ext cx="9144000" cy="66007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8643" y="3151909"/>
            <a:ext cx="2059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Jan </a:t>
            </a:r>
            <a:r>
              <a:rPr lang="en-US" b="1" dirty="0" err="1" smtClean="0">
                <a:solidFill>
                  <a:srgbClr val="000090"/>
                </a:solidFill>
              </a:rPr>
              <a:t>Kaplon</a:t>
            </a:r>
            <a:r>
              <a:rPr lang="en-US" b="1" dirty="0" smtClean="0">
                <a:solidFill>
                  <a:srgbClr val="000090"/>
                </a:solidFill>
              </a:rPr>
              <a:t> (CERN)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60323" y="5235840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From </a:t>
            </a:r>
            <a:r>
              <a:rPr lang="en-US" sz="1200" b="1" dirty="0" err="1" smtClean="0">
                <a:solidFill>
                  <a:srgbClr val="0000FF"/>
                </a:solidFill>
              </a:rPr>
              <a:t>TDCPix</a:t>
            </a:r>
            <a:endParaRPr lang="en-US" sz="1200" b="1" dirty="0" smtClean="0">
              <a:solidFill>
                <a:srgbClr val="0000FF"/>
              </a:solidFill>
            </a:endParaRPr>
          </a:p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Presently used in NA62</a:t>
            </a:r>
          </a:p>
        </p:txBody>
      </p:sp>
      <p:cxnSp>
        <p:nvCxnSpPr>
          <p:cNvPr id="12" name="Curved Connector 11"/>
          <p:cNvCxnSpPr/>
          <p:nvPr/>
        </p:nvCxnSpPr>
        <p:spPr>
          <a:xfrm rot="10800000" flipV="1">
            <a:off x="7801613" y="5697505"/>
            <a:ext cx="406064" cy="315936"/>
          </a:xfrm>
          <a:prstGeom prst="curvedConnector3">
            <a:avLst>
              <a:gd name="adj1" fmla="val -30851"/>
            </a:avLst>
          </a:prstGeom>
          <a:ln w="28575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33385" y="2921076"/>
            <a:ext cx="1725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Second IBM version</a:t>
            </a:r>
          </a:p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validated at 40MHz</a:t>
            </a:r>
          </a:p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TSCM version</a:t>
            </a:r>
          </a:p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was submitted mid Feb</a:t>
            </a:r>
          </a:p>
        </p:txBody>
      </p:sp>
      <p:cxnSp>
        <p:nvCxnSpPr>
          <p:cNvPr id="16" name="Curved Connector 15"/>
          <p:cNvCxnSpPr/>
          <p:nvPr/>
        </p:nvCxnSpPr>
        <p:spPr>
          <a:xfrm rot="5400000">
            <a:off x="7776845" y="3802764"/>
            <a:ext cx="412405" cy="311026"/>
          </a:xfrm>
          <a:prstGeom prst="curvedConnector3">
            <a:avLst>
              <a:gd name="adj1" fmla="val 18574"/>
            </a:avLst>
          </a:prstGeom>
          <a:ln w="28575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6876875" y="2582082"/>
            <a:ext cx="2267126" cy="2235705"/>
          </a:xfrm>
          <a:prstGeom prst="ellipse">
            <a:avLst/>
          </a:prstGeom>
          <a:noFill/>
          <a:ln w="38100" cmpd="sng">
            <a:solidFill>
              <a:srgbClr val="FF09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876875" y="5093969"/>
            <a:ext cx="2083677" cy="1394400"/>
          </a:xfrm>
          <a:prstGeom prst="ellipse">
            <a:avLst/>
          </a:prstGeom>
          <a:noFill/>
          <a:ln w="38100" cmpd="sng">
            <a:solidFill>
              <a:srgbClr val="FF09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8" y="4806064"/>
            <a:ext cx="2808941" cy="1524000"/>
          </a:xfrm>
          <a:prstGeom prst="rect">
            <a:avLst/>
          </a:prstGeom>
          <a:ln w="1905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1" y="4823649"/>
            <a:ext cx="1727200" cy="1512374"/>
          </a:xfrm>
          <a:prstGeom prst="rect">
            <a:avLst/>
          </a:prstGeom>
          <a:ln w="1905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2" descr="\\cern.ch\dfs\Users\j\jkaplon\Documents\HGC\TOT-DIFF\HGC-DIFF-100f-50pF-9uA-histo-t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43" y="3095171"/>
            <a:ext cx="4798894" cy="35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91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Timing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49867" y="914400"/>
            <a:ext cx="4223349" cy="1577219"/>
          </a:xfrm>
        </p:spPr>
        <p:txBody>
          <a:bodyPr>
            <a:normAutofit fontScale="92500"/>
          </a:bodyPr>
          <a:lstStyle/>
          <a:p>
            <a:pPr marL="68580" indent="0">
              <a:buNone/>
            </a:pPr>
            <a:r>
              <a:rPr lang="en-US" sz="2400" b="0" dirty="0" smtClean="0"/>
              <a:t>Consequence of using Time-over-Threshold in the readout is you get a precision timing measurement of signals above ~10 </a:t>
            </a:r>
            <a:r>
              <a:rPr lang="en-US" sz="2400" b="0" dirty="0" err="1" smtClean="0"/>
              <a:t>mips</a:t>
            </a:r>
            <a:r>
              <a:rPr lang="en-US" sz="2400" b="0" dirty="0" smtClean="0"/>
              <a:t>. </a:t>
            </a:r>
            <a:endParaRPr lang="en-US" sz="24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217" y="272903"/>
            <a:ext cx="4770783" cy="31860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59" y="3470928"/>
            <a:ext cx="4537642" cy="31976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165" y="2843677"/>
            <a:ext cx="36585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</a:rPr>
              <a:t>M</a:t>
            </a:r>
            <a:r>
              <a:rPr lang="en-US" sz="2000" i="1" dirty="0" smtClean="0">
                <a:solidFill>
                  <a:srgbClr val="000090"/>
                </a:solidFill>
              </a:rPr>
              <a:t>easurements by P. </a:t>
            </a:r>
            <a:r>
              <a:rPr lang="en-US" sz="2000" i="1" dirty="0" err="1" smtClean="0">
                <a:solidFill>
                  <a:srgbClr val="000090"/>
                </a:solidFill>
              </a:rPr>
              <a:t>Meridiani</a:t>
            </a:r>
            <a:r>
              <a:rPr lang="en-US" sz="2000" i="1" dirty="0" smtClean="0">
                <a:solidFill>
                  <a:srgbClr val="000090"/>
                </a:solidFill>
              </a:rPr>
              <a:t> and T. </a:t>
            </a:r>
            <a:r>
              <a:rPr lang="en-US" sz="2000" i="1" dirty="0" err="1" smtClean="0">
                <a:solidFill>
                  <a:srgbClr val="000090"/>
                </a:solidFill>
              </a:rPr>
              <a:t>Tabarelli</a:t>
            </a:r>
            <a:r>
              <a:rPr lang="en-US" sz="2000" i="1" dirty="0" smtClean="0">
                <a:solidFill>
                  <a:srgbClr val="000090"/>
                </a:solidFill>
              </a:rPr>
              <a:t>  of precision timing in silicon pixels at 4 X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0</a:t>
            </a:r>
            <a:r>
              <a:rPr lang="en-US" sz="2000" i="1" dirty="0" smtClean="0">
                <a:solidFill>
                  <a:srgbClr val="000090"/>
                </a:solidFill>
              </a:rPr>
              <a:t> with reference MCP. Constant term limited by the MCPs.</a:t>
            </a:r>
            <a:endParaRPr lang="en-US" sz="2000" i="1" dirty="0" smtClean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67422" y="1917065"/>
            <a:ext cx="1162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i="1" dirty="0" smtClean="0">
                <a:solidFill>
                  <a:srgbClr val="000090"/>
                </a:solidFill>
              </a:rPr>
              <a:t>σ</a:t>
            </a:r>
            <a:r>
              <a:rPr lang="en-US" sz="2000" i="1" dirty="0" smtClean="0">
                <a:solidFill>
                  <a:srgbClr val="000090"/>
                </a:solidFill>
              </a:rPr>
              <a:t> = 39 </a:t>
            </a:r>
            <a:r>
              <a:rPr lang="en-US" sz="2000" i="1" dirty="0" err="1" smtClean="0">
                <a:solidFill>
                  <a:srgbClr val="000090"/>
                </a:solidFill>
              </a:rPr>
              <a:t>ps</a:t>
            </a:r>
            <a:endParaRPr lang="en-US" sz="2000" i="1" dirty="0" smtClean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989" y="4744735"/>
            <a:ext cx="2911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In HGC we are </a:t>
            </a:r>
            <a:r>
              <a:rPr lang="en-US" sz="2000" i="1" dirty="0" smtClean="0">
                <a:solidFill>
                  <a:srgbClr val="000090"/>
                </a:solidFill>
              </a:rPr>
              <a:t>designing for </a:t>
            </a:r>
            <a:r>
              <a:rPr lang="en-US" sz="2000" i="1" dirty="0" smtClean="0">
                <a:solidFill>
                  <a:srgbClr val="000090"/>
                </a:solidFill>
              </a:rPr>
              <a:t>a 50 </a:t>
            </a:r>
            <a:r>
              <a:rPr lang="en-US" sz="2000" i="1" dirty="0" err="1" smtClean="0">
                <a:solidFill>
                  <a:srgbClr val="000090"/>
                </a:solidFill>
              </a:rPr>
              <a:t>psec</a:t>
            </a:r>
            <a:r>
              <a:rPr lang="en-US" sz="2000" i="1" dirty="0" smtClean="0">
                <a:solidFill>
                  <a:srgbClr val="000090"/>
                </a:solidFill>
              </a:rPr>
              <a:t> resolution.</a:t>
            </a:r>
          </a:p>
          <a:p>
            <a:r>
              <a:rPr lang="en-US" sz="2000" i="1" dirty="0" smtClean="0">
                <a:solidFill>
                  <a:srgbClr val="000090"/>
                </a:solidFill>
              </a:rPr>
              <a:t>Limit is power budget.</a:t>
            </a:r>
            <a:endParaRPr lang="en-US" sz="2000" i="1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15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Extraction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781408" y="2481400"/>
            <a:ext cx="4578131" cy="2798682"/>
            <a:chOff x="363538" y="1120775"/>
            <a:chExt cx="9461500" cy="5416550"/>
          </a:xfrm>
        </p:grpSpPr>
        <p:pic>
          <p:nvPicPr>
            <p:cNvPr id="10" name="Picture 2" descr="broadside_pair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3"/>
            <a:stretch>
              <a:fillRect/>
            </a:stretch>
          </p:blipFill>
          <p:spPr bwMode="auto">
            <a:xfrm>
              <a:off x="363538" y="1120775"/>
              <a:ext cx="9461500" cy="5416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Line 5"/>
            <p:cNvSpPr>
              <a:spLocks noChangeShapeType="1"/>
            </p:cNvSpPr>
            <p:nvPr/>
          </p:nvSpPr>
          <p:spPr bwMode="auto">
            <a:xfrm flipV="1">
              <a:off x="1514475" y="4865688"/>
              <a:ext cx="231775" cy="74930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650875" y="5614988"/>
              <a:ext cx="148590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10191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1019175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defTabSz="1019175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defTabSz="1019175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defTabSz="1019175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400" b="0" dirty="0"/>
                <a:t>Embedded </a:t>
              </a:r>
            </a:p>
            <a:p>
              <a:pPr algn="ctr"/>
              <a:r>
                <a:rPr lang="en-US" sz="1400" b="0" dirty="0"/>
                <a:t>Differential Pairs</a:t>
              </a:r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 flipV="1">
              <a:off x="3992563" y="5095875"/>
              <a:ext cx="231775" cy="74930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3300413" y="5845175"/>
              <a:ext cx="123825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10191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defTabSz="1019175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defTabSz="1019175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defTabSz="1019175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defTabSz="1019175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defTabSz="10191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400" b="0"/>
                <a:t>Thick Copper</a:t>
              </a:r>
            </a:p>
            <a:p>
              <a:pPr algn="ctr"/>
              <a:r>
                <a:rPr lang="en-US" sz="1400" b="0"/>
                <a:t>Power Strips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31539" y="914400"/>
            <a:ext cx="7977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Problem: How to extract data and supply power to the electronics in the narrow gap. </a:t>
            </a:r>
            <a:endParaRPr lang="en-US" sz="2000" i="1" dirty="0" smtClean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1825" y="1861677"/>
            <a:ext cx="7311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Default to use Twin-Ax cables for the signals and </a:t>
            </a:r>
            <a:r>
              <a:rPr lang="en-US" sz="2000" i="1" dirty="0" err="1" smtClean="0">
                <a:solidFill>
                  <a:srgbClr val="000090"/>
                </a:solidFill>
              </a:rPr>
              <a:t>kapton</a:t>
            </a:r>
            <a:r>
              <a:rPr lang="en-US" sz="2000" i="1" dirty="0" smtClean="0">
                <a:solidFill>
                  <a:srgbClr val="000090"/>
                </a:solidFill>
              </a:rPr>
              <a:t> for the power bus.</a:t>
            </a:r>
            <a:endParaRPr lang="en-US" sz="2000" i="1" dirty="0" smtClean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1825" y="2958956"/>
            <a:ext cx="2850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Alternative under investigation. </a:t>
            </a:r>
          </a:p>
          <a:p>
            <a:r>
              <a:rPr lang="en-US" sz="2000" i="1" dirty="0" smtClean="0">
                <a:solidFill>
                  <a:srgbClr val="000090"/>
                </a:solidFill>
              </a:rPr>
              <a:t>Combine functionality. Use thick copper on PCBs to deliver power.</a:t>
            </a:r>
          </a:p>
          <a:p>
            <a:r>
              <a:rPr lang="en-US" sz="2000" i="1" dirty="0" smtClean="0">
                <a:solidFill>
                  <a:srgbClr val="000090"/>
                </a:solidFill>
              </a:rPr>
              <a:t>Embedded transmission lines in PCBs.</a:t>
            </a:r>
            <a:endParaRPr lang="en-US" sz="2000" i="1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47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Bus</a:t>
            </a:r>
            <a:endParaRPr lang="en-US" dirty="0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1819089" y="2802222"/>
            <a:ext cx="116085" cy="489846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825638" y="2011296"/>
            <a:ext cx="731707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942946" y="1570003"/>
            <a:ext cx="7094678" cy="31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01917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defTabSz="101917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101917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101917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101917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000" b="0" dirty="0"/>
              <a:t>PCB - 21 mm wide (1.5 mm thick)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825638" y="2252265"/>
            <a:ext cx="7361064" cy="48984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680910" y="2190874"/>
            <a:ext cx="1694853" cy="601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4680910" y="2740832"/>
            <a:ext cx="1694853" cy="6139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>
            <a:off x="2928625" y="2373768"/>
            <a:ext cx="11730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21"/>
          <p:cNvSpPr>
            <a:spLocks noChangeShapeType="1"/>
          </p:cNvSpPr>
          <p:nvPr/>
        </p:nvSpPr>
        <p:spPr bwMode="auto">
          <a:xfrm>
            <a:off x="2928625" y="2619330"/>
            <a:ext cx="11730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22"/>
          <p:cNvSpPr>
            <a:spLocks noChangeShapeType="1"/>
          </p:cNvSpPr>
          <p:nvPr/>
        </p:nvSpPr>
        <p:spPr bwMode="auto">
          <a:xfrm>
            <a:off x="3747336" y="2373768"/>
            <a:ext cx="11730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23"/>
          <p:cNvSpPr>
            <a:spLocks noChangeShapeType="1"/>
          </p:cNvSpPr>
          <p:nvPr/>
        </p:nvSpPr>
        <p:spPr bwMode="auto">
          <a:xfrm>
            <a:off x="3747336" y="2619330"/>
            <a:ext cx="11730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24"/>
          <p:cNvSpPr>
            <a:spLocks noChangeShapeType="1"/>
          </p:cNvSpPr>
          <p:nvPr/>
        </p:nvSpPr>
        <p:spPr bwMode="auto">
          <a:xfrm>
            <a:off x="2111136" y="2373768"/>
            <a:ext cx="11730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25"/>
          <p:cNvSpPr>
            <a:spLocks noChangeShapeType="1"/>
          </p:cNvSpPr>
          <p:nvPr/>
        </p:nvSpPr>
        <p:spPr bwMode="auto">
          <a:xfrm>
            <a:off x="2111136" y="2619330"/>
            <a:ext cx="11730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28"/>
          <p:cNvSpPr>
            <a:spLocks noChangeShapeType="1"/>
          </p:cNvSpPr>
          <p:nvPr/>
        </p:nvSpPr>
        <p:spPr bwMode="auto">
          <a:xfrm>
            <a:off x="1292425" y="2373768"/>
            <a:ext cx="11730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9"/>
          <p:cNvSpPr>
            <a:spLocks noChangeShapeType="1"/>
          </p:cNvSpPr>
          <p:nvPr/>
        </p:nvSpPr>
        <p:spPr bwMode="auto">
          <a:xfrm>
            <a:off x="1292425" y="2619330"/>
            <a:ext cx="11730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38"/>
          <p:cNvSpPr>
            <a:spLocks noChangeShapeType="1"/>
          </p:cNvSpPr>
          <p:nvPr/>
        </p:nvSpPr>
        <p:spPr bwMode="auto">
          <a:xfrm>
            <a:off x="6785119" y="2373768"/>
            <a:ext cx="11730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39"/>
          <p:cNvSpPr>
            <a:spLocks noChangeShapeType="1"/>
          </p:cNvSpPr>
          <p:nvPr/>
        </p:nvSpPr>
        <p:spPr bwMode="auto">
          <a:xfrm>
            <a:off x="6785119" y="2619330"/>
            <a:ext cx="11730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40"/>
          <p:cNvSpPr>
            <a:spLocks noChangeShapeType="1"/>
          </p:cNvSpPr>
          <p:nvPr/>
        </p:nvSpPr>
        <p:spPr bwMode="auto">
          <a:xfrm>
            <a:off x="7603829" y="2373768"/>
            <a:ext cx="11730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41"/>
          <p:cNvSpPr>
            <a:spLocks noChangeShapeType="1"/>
          </p:cNvSpPr>
          <p:nvPr/>
        </p:nvSpPr>
        <p:spPr bwMode="auto">
          <a:xfrm>
            <a:off x="7603829" y="2619330"/>
            <a:ext cx="11730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42"/>
          <p:cNvSpPr>
            <a:spLocks noChangeShapeType="1"/>
          </p:cNvSpPr>
          <p:nvPr/>
        </p:nvSpPr>
        <p:spPr bwMode="auto">
          <a:xfrm>
            <a:off x="5967630" y="2373768"/>
            <a:ext cx="11730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43"/>
          <p:cNvSpPr>
            <a:spLocks noChangeShapeType="1"/>
          </p:cNvSpPr>
          <p:nvPr/>
        </p:nvSpPr>
        <p:spPr bwMode="auto">
          <a:xfrm>
            <a:off x="5967630" y="2619330"/>
            <a:ext cx="11730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44"/>
          <p:cNvSpPr>
            <a:spLocks noChangeShapeType="1"/>
          </p:cNvSpPr>
          <p:nvPr/>
        </p:nvSpPr>
        <p:spPr bwMode="auto">
          <a:xfrm>
            <a:off x="5148919" y="2373768"/>
            <a:ext cx="11730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45"/>
          <p:cNvSpPr>
            <a:spLocks noChangeShapeType="1"/>
          </p:cNvSpPr>
          <p:nvPr/>
        </p:nvSpPr>
        <p:spPr bwMode="auto">
          <a:xfrm>
            <a:off x="5148919" y="2619330"/>
            <a:ext cx="11730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48"/>
          <p:cNvSpPr>
            <a:spLocks noChangeArrowheads="1"/>
          </p:cNvSpPr>
          <p:nvPr/>
        </p:nvSpPr>
        <p:spPr bwMode="auto">
          <a:xfrm>
            <a:off x="6434417" y="2190874"/>
            <a:ext cx="1694854" cy="601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49"/>
          <p:cNvSpPr>
            <a:spLocks noChangeArrowheads="1"/>
          </p:cNvSpPr>
          <p:nvPr/>
        </p:nvSpPr>
        <p:spPr bwMode="auto">
          <a:xfrm>
            <a:off x="6434417" y="2740832"/>
            <a:ext cx="1694854" cy="601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50"/>
          <p:cNvSpPr>
            <a:spLocks noChangeArrowheads="1"/>
          </p:cNvSpPr>
          <p:nvPr/>
        </p:nvSpPr>
        <p:spPr bwMode="auto">
          <a:xfrm>
            <a:off x="884292" y="2190874"/>
            <a:ext cx="1694854" cy="601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Rectangle 51"/>
          <p:cNvSpPr>
            <a:spLocks noChangeArrowheads="1"/>
          </p:cNvSpPr>
          <p:nvPr/>
        </p:nvSpPr>
        <p:spPr bwMode="auto">
          <a:xfrm>
            <a:off x="2636577" y="2190874"/>
            <a:ext cx="1694854" cy="601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52"/>
          <p:cNvSpPr>
            <a:spLocks noChangeArrowheads="1"/>
          </p:cNvSpPr>
          <p:nvPr/>
        </p:nvSpPr>
        <p:spPr bwMode="auto">
          <a:xfrm>
            <a:off x="884292" y="2740832"/>
            <a:ext cx="1694854" cy="601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Rectangle 53"/>
          <p:cNvSpPr>
            <a:spLocks noChangeArrowheads="1"/>
          </p:cNvSpPr>
          <p:nvPr/>
        </p:nvSpPr>
        <p:spPr bwMode="auto">
          <a:xfrm>
            <a:off x="2636577" y="2740832"/>
            <a:ext cx="1694854" cy="601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 Box 54"/>
          <p:cNvSpPr txBox="1">
            <a:spLocks noChangeArrowheads="1"/>
          </p:cNvSpPr>
          <p:nvPr/>
        </p:nvSpPr>
        <p:spPr bwMode="auto">
          <a:xfrm>
            <a:off x="1052922" y="3292069"/>
            <a:ext cx="2085880" cy="81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1882" tIns="50941" rIns="101882" bIns="50941">
            <a:spAutoFit/>
          </a:bodyPr>
          <a:lstStyle>
            <a:lvl1pPr defTabSz="101917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509588" defTabSz="101917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19175" defTabSz="101917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28763" defTabSz="101917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38350" defTabSz="101917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9555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5275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0995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6715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000" b="0" dirty="0"/>
              <a:t>Copper Conductors</a:t>
            </a:r>
          </a:p>
          <a:p>
            <a:pPr algn="ctr"/>
            <a:r>
              <a:rPr lang="en-US" sz="2000" b="0" dirty="0"/>
              <a:t>5 mm wide </a:t>
            </a:r>
          </a:p>
          <a:p>
            <a:pPr algn="ctr"/>
            <a:r>
              <a:rPr lang="en-US" sz="2000" b="0" dirty="0"/>
              <a:t>0.213 mm thick (6 oz.)</a:t>
            </a:r>
          </a:p>
        </p:txBody>
      </p:sp>
      <p:grpSp>
        <p:nvGrpSpPr>
          <p:cNvPr id="36" name="Group 58"/>
          <p:cNvGrpSpPr>
            <a:grpSpLocks/>
          </p:cNvGrpSpPr>
          <p:nvPr/>
        </p:nvGrpSpPr>
        <p:grpSpPr bwMode="auto">
          <a:xfrm>
            <a:off x="4331431" y="2190874"/>
            <a:ext cx="333594" cy="610070"/>
            <a:chOff x="3033" y="2448"/>
            <a:chExt cx="273" cy="477"/>
          </a:xfrm>
        </p:grpSpPr>
        <p:sp>
          <p:nvSpPr>
            <p:cNvPr id="37" name="Line 59"/>
            <p:cNvSpPr>
              <a:spLocks noChangeShapeType="1"/>
            </p:cNvSpPr>
            <p:nvPr/>
          </p:nvSpPr>
          <p:spPr bwMode="auto">
            <a:xfrm>
              <a:off x="3033" y="2591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60"/>
            <p:cNvSpPr>
              <a:spLocks noChangeShapeType="1"/>
            </p:cNvSpPr>
            <p:nvPr/>
          </p:nvSpPr>
          <p:spPr bwMode="auto">
            <a:xfrm>
              <a:off x="3033" y="2783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61"/>
            <p:cNvSpPr>
              <a:spLocks noChangeShapeType="1"/>
            </p:cNvSpPr>
            <p:nvPr/>
          </p:nvSpPr>
          <p:spPr bwMode="auto">
            <a:xfrm>
              <a:off x="3177" y="2591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62"/>
            <p:cNvSpPr>
              <a:spLocks noChangeShapeType="1"/>
            </p:cNvSpPr>
            <p:nvPr/>
          </p:nvSpPr>
          <p:spPr bwMode="auto">
            <a:xfrm>
              <a:off x="3177" y="2783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Rectangle 63"/>
            <p:cNvSpPr>
              <a:spLocks noChangeArrowheads="1"/>
            </p:cNvSpPr>
            <p:nvPr/>
          </p:nvSpPr>
          <p:spPr bwMode="auto">
            <a:xfrm>
              <a:off x="3072" y="2448"/>
              <a:ext cx="192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64"/>
            <p:cNvSpPr>
              <a:spLocks noChangeArrowheads="1"/>
            </p:cNvSpPr>
            <p:nvPr/>
          </p:nvSpPr>
          <p:spPr bwMode="auto">
            <a:xfrm>
              <a:off x="3072" y="2878"/>
              <a:ext cx="192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65"/>
            <p:cNvSpPr>
              <a:spLocks noChangeShapeType="1"/>
            </p:cNvSpPr>
            <p:nvPr/>
          </p:nvSpPr>
          <p:spPr bwMode="auto">
            <a:xfrm>
              <a:off x="3105" y="2591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66"/>
            <p:cNvSpPr>
              <a:spLocks noChangeShapeType="1"/>
            </p:cNvSpPr>
            <p:nvPr/>
          </p:nvSpPr>
          <p:spPr bwMode="auto">
            <a:xfrm>
              <a:off x="3102" y="2783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67"/>
            <p:cNvSpPr>
              <a:spLocks noChangeShapeType="1"/>
            </p:cNvSpPr>
            <p:nvPr/>
          </p:nvSpPr>
          <p:spPr bwMode="auto">
            <a:xfrm>
              <a:off x="3258" y="2591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68"/>
            <p:cNvSpPr>
              <a:spLocks noChangeShapeType="1"/>
            </p:cNvSpPr>
            <p:nvPr/>
          </p:nvSpPr>
          <p:spPr bwMode="auto">
            <a:xfrm>
              <a:off x="3258" y="2783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5148919" y="3288116"/>
            <a:ext cx="32463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Eight High-Speed</a:t>
            </a:r>
          </a:p>
          <a:p>
            <a:pPr algn="ctr"/>
            <a:r>
              <a:rPr lang="en-US" sz="2000" dirty="0"/>
              <a:t>Differential Pairs</a:t>
            </a:r>
          </a:p>
          <a:p>
            <a:pPr algn="ctr"/>
            <a:r>
              <a:rPr lang="en-US" sz="2000" dirty="0"/>
              <a:t>0.035 mm thick Cu (1 oz.</a:t>
            </a:r>
          </a:p>
        </p:txBody>
      </p:sp>
      <p:sp>
        <p:nvSpPr>
          <p:cNvPr id="48" name="Line 39"/>
          <p:cNvSpPr>
            <a:spLocks noChangeShapeType="1"/>
          </p:cNvSpPr>
          <p:nvPr/>
        </p:nvSpPr>
        <p:spPr bwMode="auto">
          <a:xfrm flipV="1">
            <a:off x="6768206" y="2832775"/>
            <a:ext cx="150813" cy="459294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Oval 40"/>
          <p:cNvSpPr>
            <a:spLocks noChangeArrowheads="1"/>
          </p:cNvSpPr>
          <p:nvPr/>
        </p:nvSpPr>
        <p:spPr bwMode="auto">
          <a:xfrm>
            <a:off x="6598420" y="2149881"/>
            <a:ext cx="608013" cy="752012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82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at 6.4 Gbps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7" y="838199"/>
            <a:ext cx="7505591" cy="579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28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Brief</a:t>
            </a:r>
            <a:r>
              <a:rPr lang="en-US" baseline="0" dirty="0" smtClean="0"/>
              <a:t> outline of calorimetry in CMS</a:t>
            </a:r>
          </a:p>
          <a:p>
            <a:r>
              <a:rPr lang="en-US" baseline="0" dirty="0" smtClean="0"/>
              <a:t>Our plans for the short and long term upgrades.</a:t>
            </a:r>
          </a:p>
          <a:p>
            <a:r>
              <a:rPr lang="en-US" dirty="0" smtClean="0"/>
              <a:t>Ideas explored for the Phase 2 Upgrade.</a:t>
            </a:r>
          </a:p>
          <a:p>
            <a:r>
              <a:rPr lang="en-US" baseline="0" dirty="0" smtClean="0"/>
              <a:t>Lessons learnt.</a:t>
            </a:r>
          </a:p>
          <a:p>
            <a:r>
              <a:rPr lang="en-US" dirty="0" smtClean="0"/>
              <a:t>R&amp;D for the future.</a:t>
            </a:r>
          </a:p>
        </p:txBody>
      </p:sp>
    </p:spTree>
    <p:extLst>
      <p:ext uri="{BB962C8B-B14F-4D97-AF65-F5344CB8AC3E}">
        <p14:creationId xmlns:p14="http://schemas.microsoft.com/office/powerpoint/2010/main" val="1773010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Extraction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75" y="1091458"/>
            <a:ext cx="4469306" cy="449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53807" y="739739"/>
            <a:ext cx="3563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Bring signals to edges and convert at periphery to optical</a:t>
            </a:r>
            <a:endParaRPr lang="en-US" sz="2000" i="1" dirty="0" smtClean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3807" y="1787703"/>
            <a:ext cx="335367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Benefit from CDRD program to develop a 120 Gbps data link. UMN, FNAL, OSU, SMU.</a:t>
            </a:r>
          </a:p>
          <a:p>
            <a:endParaRPr lang="en-US" sz="2000" i="1" dirty="0">
              <a:solidFill>
                <a:srgbClr val="000090"/>
              </a:solidFill>
            </a:endParaRPr>
          </a:p>
          <a:p>
            <a:r>
              <a:rPr lang="en-US" sz="2000" i="1" dirty="0" smtClean="0">
                <a:solidFill>
                  <a:srgbClr val="000090"/>
                </a:solidFill>
              </a:rPr>
              <a:t>12-channel low profile VCSEL to fiber connector </a:t>
            </a:r>
          </a:p>
          <a:p>
            <a:endParaRPr lang="en-US" sz="2000" i="1" dirty="0">
              <a:solidFill>
                <a:srgbClr val="000090"/>
              </a:solidFill>
            </a:endParaRPr>
          </a:p>
          <a:p>
            <a:r>
              <a:rPr lang="en-US" sz="2000" i="1" dirty="0">
                <a:solidFill>
                  <a:srgbClr val="000090"/>
                </a:solidFill>
              </a:rPr>
              <a:t>The </a:t>
            </a:r>
            <a:r>
              <a:rPr lang="en-US" sz="2000" i="1" dirty="0">
                <a:solidFill>
                  <a:srgbClr val="000090"/>
                </a:solidFill>
              </a:rPr>
              <a:t>array </a:t>
            </a:r>
            <a:r>
              <a:rPr lang="en-US" sz="2000" i="1" dirty="0" smtClean="0">
                <a:solidFill>
                  <a:srgbClr val="000090"/>
                </a:solidFill>
              </a:rPr>
              <a:t>based </a:t>
            </a:r>
            <a:r>
              <a:rPr lang="en-US" sz="2000" i="1" dirty="0">
                <a:solidFill>
                  <a:srgbClr val="000090"/>
                </a:solidFill>
              </a:rPr>
              <a:t>mid-board transmitter </a:t>
            </a:r>
            <a:r>
              <a:rPr lang="en-US" sz="2000" i="1" dirty="0" err="1">
                <a:solidFill>
                  <a:srgbClr val="000090"/>
                </a:solidFill>
              </a:rPr>
              <a:t>ATx</a:t>
            </a:r>
            <a:r>
              <a:rPr lang="en-US" sz="2000" i="1" dirty="0">
                <a:solidFill>
                  <a:srgbClr val="000090"/>
                </a:solidFill>
              </a:rPr>
              <a:t> will have the first prototype next </a:t>
            </a:r>
            <a:r>
              <a:rPr lang="en-US" sz="2000" i="1" dirty="0" smtClean="0">
                <a:solidFill>
                  <a:srgbClr val="000090"/>
                </a:solidFill>
              </a:rPr>
              <a:t>month. 12-channel VCSEL driver in 0.065 nm technology.</a:t>
            </a:r>
            <a:endParaRPr lang="en-US" sz="2000" i="1" dirty="0">
              <a:solidFill>
                <a:srgbClr val="000090"/>
              </a:solidFill>
            </a:endParaRPr>
          </a:p>
          <a:p>
            <a:endParaRPr lang="en-US" sz="2000" i="1" dirty="0" smtClean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0376" y="1433760"/>
            <a:ext cx="1689167" cy="70788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Copper to optical</a:t>
            </a:r>
            <a:endParaRPr lang="en-US" sz="2000" i="1" dirty="0" smtClean="0">
              <a:solidFill>
                <a:srgbClr val="000090"/>
              </a:solidFill>
            </a:endParaRP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3612597" y="2141646"/>
            <a:ext cx="462363" cy="558403"/>
          </a:xfrm>
          <a:prstGeom prst="straightConnector1">
            <a:avLst/>
          </a:prstGeom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509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5626" y="1176388"/>
            <a:ext cx="3612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CO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2</a:t>
            </a:r>
            <a:r>
              <a:rPr lang="en-US" sz="2000" i="1" dirty="0" smtClean="0">
                <a:solidFill>
                  <a:srgbClr val="000090"/>
                </a:solidFill>
              </a:rPr>
              <a:t> cooling will by CO2 evaporative cooling.  </a:t>
            </a:r>
            <a:endParaRPr lang="en-US" sz="2000" i="1" dirty="0" smtClean="0">
              <a:solidFill>
                <a:srgbClr val="000090"/>
              </a:solidFill>
            </a:endParaRPr>
          </a:p>
        </p:txBody>
      </p:sp>
      <p:pic>
        <p:nvPicPr>
          <p:cNvPr id="5" name="Picture 4" descr="image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35" y="1208241"/>
            <a:ext cx="4936055" cy="55634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626" y="2057472"/>
            <a:ext cx="44140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Viscosity </a:t>
            </a:r>
            <a:r>
              <a:rPr lang="en-US" sz="2000" i="1" dirty="0" smtClean="0">
                <a:solidFill>
                  <a:srgbClr val="000090"/>
                </a:solidFill>
              </a:rPr>
              <a:t>of liquid CO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2</a:t>
            </a:r>
            <a:r>
              <a:rPr lang="en-US" sz="2000" i="1" dirty="0" smtClean="0">
                <a:solidFill>
                  <a:srgbClr val="000090"/>
                </a:solidFill>
              </a:rPr>
              <a:t> is </a:t>
            </a:r>
            <a:r>
              <a:rPr lang="en-US" sz="2000" i="1" dirty="0" smtClean="0">
                <a:solidFill>
                  <a:srgbClr val="000090"/>
                </a:solidFill>
              </a:rPr>
              <a:t>100 times less than water.</a:t>
            </a:r>
          </a:p>
          <a:p>
            <a:r>
              <a:rPr lang="en-US" sz="2000" i="1" dirty="0" smtClean="0">
                <a:solidFill>
                  <a:srgbClr val="000090"/>
                </a:solidFill>
              </a:rPr>
              <a:t>CO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2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</a:rPr>
              <a:t>leaves plate colder than when it entered, due to decrease in pressure.</a:t>
            </a:r>
          </a:p>
          <a:p>
            <a:r>
              <a:rPr lang="en-US" sz="2000" i="1" dirty="0" smtClean="0">
                <a:solidFill>
                  <a:srgbClr val="000090"/>
                </a:solidFill>
              </a:rPr>
              <a:t>Pressure drop increases inversely to tube radius to the power of 4.7</a:t>
            </a:r>
            <a:r>
              <a:rPr lang="en-US" sz="2000" i="1" dirty="0" smtClean="0">
                <a:solidFill>
                  <a:srgbClr val="000090"/>
                </a:solidFill>
              </a:rPr>
              <a:t>.</a:t>
            </a:r>
          </a:p>
          <a:p>
            <a:r>
              <a:rPr lang="en-US" sz="2000" i="1" dirty="0" smtClean="0">
                <a:solidFill>
                  <a:srgbClr val="000090"/>
                </a:solidFill>
              </a:rPr>
              <a:t>Three full-scale test structures all follow predicted temperature </a:t>
            </a:r>
            <a:r>
              <a:rPr lang="en-US" sz="2000" i="1" dirty="0" err="1" smtClean="0">
                <a:solidFill>
                  <a:srgbClr val="000090"/>
                </a:solidFill>
              </a:rPr>
              <a:t>behaviour</a:t>
            </a:r>
            <a:r>
              <a:rPr lang="en-US" sz="2000" i="1" dirty="0" smtClean="0">
                <a:solidFill>
                  <a:srgbClr val="000090"/>
                </a:solidFill>
              </a:rPr>
              <a:t>.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9652" y="295896"/>
            <a:ext cx="4377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Simulation of 6mm copper plate with heat load of 450 W. </a:t>
            </a:r>
            <a:endParaRPr lang="en-US" sz="2000" i="1" dirty="0" smtClean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626" y="4906938"/>
            <a:ext cx="3846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Major challenge is the large scale of the cooling plant to deliver CO2. </a:t>
            </a:r>
            <a:r>
              <a:rPr lang="en-US" sz="2000" i="1" dirty="0" smtClean="0">
                <a:solidFill>
                  <a:srgbClr val="000090"/>
                </a:solidFill>
              </a:rPr>
              <a:t>Order of magnitude increase in scale.</a:t>
            </a:r>
            <a:endParaRPr lang="en-US" sz="2000" i="1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297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Scintillator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75003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baseline="30000" dirty="0" smtClean="0">
                <a:solidFill>
                  <a:srgbClr val="000090"/>
                </a:solidFill>
              </a:rPr>
              <a:t>* </a:t>
            </a:r>
            <a:r>
              <a:rPr lang="en-US" sz="1100" i="1" dirty="0" smtClean="0">
                <a:solidFill>
                  <a:srgbClr val="000090"/>
                </a:solidFill>
              </a:rPr>
              <a:t>George Santayana  </a:t>
            </a:r>
            <a:endParaRPr lang="en-US" sz="1100" i="1" baseline="30000" dirty="0" smtClean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187" y="3232537"/>
            <a:ext cx="7595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i="1">
                <a:solidFill>
                  <a:srgbClr val="000090"/>
                </a:solidFill>
              </a:defRPr>
            </a:lvl1pPr>
          </a:lstStyle>
          <a:p>
            <a:r>
              <a:rPr lang="en-US" dirty="0"/>
              <a:t>At a depth of 5λ radiation levels at HL-LHC become are at ~2 </a:t>
            </a:r>
            <a:r>
              <a:rPr lang="en-US" dirty="0" err="1"/>
              <a:t>Mrad</a:t>
            </a:r>
            <a:r>
              <a:rPr lang="en-US" dirty="0"/>
              <a:t>, which is a tolerable level for scintillator.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3187" y="1047964"/>
            <a:ext cx="7595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i="1">
                <a:solidFill>
                  <a:srgbClr val="000090"/>
                </a:solidFill>
              </a:defRPr>
            </a:lvl1pPr>
          </a:lstStyle>
          <a:p>
            <a:r>
              <a:rPr lang="en-US" dirty="0"/>
              <a:t>We have seen in the current detector a ore rapid degradation of the scintillator than we expected. This is understood as a rate dependent effect. Qualification was done at fluxes much higher than in the detector.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3187" y="2770872"/>
            <a:ext cx="802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i="1">
                <a:solidFill>
                  <a:srgbClr val="000090"/>
                </a:solidFill>
              </a:defRPr>
            </a:lvl1pPr>
          </a:lstStyle>
          <a:p>
            <a:r>
              <a:rPr lang="en-US" dirty="0"/>
              <a:t>Need to be identify scintillator that will survive the HL LHC era. </a:t>
            </a:r>
          </a:p>
        </p:txBody>
      </p:sp>
    </p:spTree>
    <p:extLst>
      <p:ext uri="{BB962C8B-B14F-4D97-AF65-F5344CB8AC3E}">
        <p14:creationId xmlns:p14="http://schemas.microsoft.com/office/powerpoint/2010/main" val="1672824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90" y="203443"/>
            <a:ext cx="8544470" cy="640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43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20" y="243000"/>
            <a:ext cx="8433502" cy="632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33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Shopping List  -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Where common R&amp;D </a:t>
            </a:r>
            <a:r>
              <a:rPr lang="en-US" dirty="0" smtClean="0"/>
              <a:t>would help with this project.</a:t>
            </a:r>
          </a:p>
          <a:p>
            <a:pPr lvl="1"/>
            <a:r>
              <a:rPr lang="en-US" dirty="0" smtClean="0"/>
              <a:t>Lower power </a:t>
            </a:r>
            <a:r>
              <a:rPr lang="en-US" dirty="0" err="1" smtClean="0"/>
              <a:t>serializers</a:t>
            </a:r>
            <a:r>
              <a:rPr lang="en-US" dirty="0" smtClean="0"/>
              <a:t>.</a:t>
            </a:r>
            <a:endParaRPr lang="en-US" dirty="0"/>
          </a:p>
          <a:p>
            <a:pPr lvl="2"/>
            <a:r>
              <a:rPr lang="en-US" dirty="0" smtClean="0"/>
              <a:t>We have assumed that we would use the </a:t>
            </a:r>
            <a:r>
              <a:rPr lang="en-US" dirty="0" err="1" smtClean="0"/>
              <a:t>LpGBT</a:t>
            </a:r>
            <a:r>
              <a:rPr lang="en-US" dirty="0"/>
              <a:t> </a:t>
            </a:r>
            <a:r>
              <a:rPr lang="en-US" dirty="0" smtClean="0"/>
              <a:t>a ~5 </a:t>
            </a:r>
            <a:r>
              <a:rPr lang="en-US" dirty="0" err="1" smtClean="0"/>
              <a:t>Gpbs</a:t>
            </a:r>
            <a:r>
              <a:rPr lang="en-US" dirty="0" smtClean="0"/>
              <a:t> serializer ~0.5 </a:t>
            </a:r>
            <a:r>
              <a:rPr lang="en-US" dirty="0" err="1" smtClean="0"/>
              <a:t>mW</a:t>
            </a:r>
            <a:r>
              <a:rPr lang="en-US" dirty="0" smtClean="0"/>
              <a:t>/channel.  Large fraction of </a:t>
            </a:r>
            <a:r>
              <a:rPr lang="en-US" dirty="0" err="1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epower</a:t>
            </a:r>
            <a:r>
              <a:rPr lang="en-US" dirty="0" smtClean="0"/>
              <a:t> budget.</a:t>
            </a:r>
          </a:p>
          <a:p>
            <a:pPr lvl="2"/>
            <a:r>
              <a:rPr lang="en-US" dirty="0" smtClean="0"/>
              <a:t>Power consumption mostly driven by need for precision oscillator. Alternative solution needed.</a:t>
            </a:r>
          </a:p>
          <a:p>
            <a:pPr lvl="1"/>
            <a:r>
              <a:rPr lang="en-US" dirty="0" smtClean="0"/>
              <a:t>System level precision clock distribution.</a:t>
            </a:r>
          </a:p>
          <a:p>
            <a:pPr lvl="1"/>
            <a:r>
              <a:rPr lang="en-US" dirty="0" smtClean="0"/>
              <a:t>Event reconstruction:</a:t>
            </a:r>
          </a:p>
          <a:p>
            <a:pPr lvl="2"/>
            <a:r>
              <a:rPr lang="en-US" dirty="0" smtClean="0"/>
              <a:t>Software – Using Pandora now - topological. 5-dimensional approach needed.</a:t>
            </a:r>
          </a:p>
          <a:p>
            <a:pPr lvl="2"/>
            <a:r>
              <a:rPr lang="en-US" dirty="0" smtClean="0"/>
              <a:t>Image reconstruction --- graphical </a:t>
            </a:r>
          </a:p>
          <a:p>
            <a:pPr lvl="1"/>
            <a:r>
              <a:rPr lang="en-US" dirty="0" smtClean="0"/>
              <a:t>DC-DC converters.</a:t>
            </a:r>
          </a:p>
          <a:p>
            <a:pPr lvl="1"/>
            <a:r>
              <a:rPr lang="en-US" dirty="0" smtClean="0"/>
              <a:t> Graphical Processor Units.</a:t>
            </a:r>
          </a:p>
          <a:p>
            <a:pPr lvl="2"/>
            <a:r>
              <a:rPr lang="en-US" dirty="0" smtClean="0"/>
              <a:t>Image processing after level 1 accept and offline.</a:t>
            </a:r>
          </a:p>
          <a:p>
            <a:pPr lvl="1"/>
            <a:r>
              <a:rPr lang="en-US" dirty="0" smtClean="0"/>
              <a:t>Simulations:</a:t>
            </a:r>
          </a:p>
          <a:p>
            <a:pPr lvl="2"/>
            <a:r>
              <a:rPr lang="en-US" dirty="0" smtClean="0"/>
              <a:t>Advanced tools for event simulation (GEANT5) and activation studies – </a:t>
            </a:r>
            <a:r>
              <a:rPr lang="en-US" dirty="0" err="1" smtClean="0"/>
              <a:t>Fluka</a:t>
            </a:r>
            <a:r>
              <a:rPr lang="en-US" dirty="0" smtClean="0"/>
              <a:t>++.</a:t>
            </a:r>
          </a:p>
        </p:txBody>
      </p:sp>
    </p:spTree>
    <p:extLst>
      <p:ext uri="{BB962C8B-B14F-4D97-AF65-F5344CB8AC3E}">
        <p14:creationId xmlns:p14="http://schemas.microsoft.com/office/powerpoint/2010/main" val="3611310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CMS has ambitious plans for calorimeters in the HL-LHC era.</a:t>
            </a:r>
          </a:p>
          <a:p>
            <a:r>
              <a:rPr lang="en-US" dirty="0" smtClean="0"/>
              <a:t>We have benefitted from R&amp;D done for the ILC by the CALICE collaboration.</a:t>
            </a:r>
          </a:p>
          <a:p>
            <a:r>
              <a:rPr lang="en-US" dirty="0" smtClean="0"/>
              <a:t>There are many areas of instrumentation research that can be motivated by the CMS upgrade, that would have a much broader impact.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861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MSn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5" y="991691"/>
            <a:ext cx="7661571" cy="50970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96014" y="637748"/>
            <a:ext cx="2949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ECAL – lead tungstate crystal calorimeter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8888" y="4656891"/>
            <a:ext cx="2394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Brass scintillator hadron calorimeter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96014" y="6088764"/>
            <a:ext cx="3307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Quartz fiber calorimeter.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889094" y="1345634"/>
            <a:ext cx="2281865" cy="1626539"/>
          </a:xfrm>
          <a:prstGeom prst="straightConnector1">
            <a:avLst/>
          </a:prstGeom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2"/>
          </p:cNvCxnSpPr>
          <p:nvPr/>
        </p:nvCxnSpPr>
        <p:spPr>
          <a:xfrm flipH="1">
            <a:off x="5516163" y="1345634"/>
            <a:ext cx="654796" cy="2107345"/>
          </a:xfrm>
          <a:prstGeom prst="straightConnector1">
            <a:avLst/>
          </a:prstGeom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182655" y="3320681"/>
            <a:ext cx="1574158" cy="1336210"/>
          </a:xfrm>
          <a:prstGeom prst="straightConnector1">
            <a:avLst/>
          </a:prstGeom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182655" y="3704345"/>
            <a:ext cx="3730355" cy="952546"/>
          </a:xfrm>
          <a:prstGeom prst="straightConnector1">
            <a:avLst/>
          </a:prstGeom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0"/>
          </p:cNvCxnSpPr>
          <p:nvPr/>
        </p:nvCxnSpPr>
        <p:spPr>
          <a:xfrm flipV="1">
            <a:off x="6349541" y="4326146"/>
            <a:ext cx="595269" cy="1762618"/>
          </a:xfrm>
          <a:prstGeom prst="straightConnector1">
            <a:avLst/>
          </a:prstGeom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Calorimeters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104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/>
          <p:cNvPicPr>
            <a:picLocks noChangeAspect="1"/>
          </p:cNvPicPr>
          <p:nvPr/>
        </p:nvPicPr>
        <p:blipFill rotWithShape="1">
          <a:blip r:embed="rId2"/>
          <a:srcRect l="-5912" r="-4593"/>
          <a:stretch/>
        </p:blipFill>
        <p:spPr>
          <a:xfrm>
            <a:off x="-468560" y="343299"/>
            <a:ext cx="10081120" cy="527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86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have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Electromagnetic calorimeter.</a:t>
            </a:r>
          </a:p>
          <a:p>
            <a:pPr lvl="1"/>
            <a:r>
              <a:rPr lang="en-US" dirty="0" smtClean="0"/>
              <a:t>Lead tungstate crystals readout with larger area APDs.	</a:t>
            </a:r>
          </a:p>
          <a:p>
            <a:r>
              <a:rPr lang="en-US" dirty="0" smtClean="0"/>
              <a:t>Hadronic Calorimeter:</a:t>
            </a:r>
          </a:p>
          <a:p>
            <a:pPr lvl="1"/>
            <a:r>
              <a:rPr lang="en-US" dirty="0" smtClean="0"/>
              <a:t>Brass – scintillator sampling calorimeter readout with HPDs now to be replaced by </a:t>
            </a:r>
            <a:r>
              <a:rPr lang="en-US" dirty="0" err="1" smtClean="0"/>
              <a:t>SiPMs</a:t>
            </a:r>
            <a:r>
              <a:rPr lang="en-US" dirty="0" smtClean="0"/>
              <a:t> in LS2.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3775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Crystal Calorimeter</a:t>
            </a:r>
            <a:endParaRPr lang="en-US" dirty="0"/>
          </a:p>
        </p:txBody>
      </p:sp>
      <p:pic>
        <p:nvPicPr>
          <p:cNvPr id="5" name="Picture 5" descr="oreach-2001-001"/>
          <p:cNvPicPr preferRelativeResize="0"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8200" y="2825731"/>
            <a:ext cx="4495800" cy="34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CernCMS_5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516" y="404085"/>
            <a:ext cx="5643484" cy="374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IMG149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49" y="1513712"/>
            <a:ext cx="6105496" cy="4579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4471" y="1367530"/>
            <a:ext cx="2572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Lead tungstate crystals readout with avalanche photodiodes in linear mode.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189" y="2995542"/>
            <a:ext cx="2100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72,000 crystals 23 and 25/23 X</a:t>
            </a:r>
            <a:r>
              <a:rPr lang="en-US" sz="2000" i="1" baseline="-25000" dirty="0" smtClean="0">
                <a:solidFill>
                  <a:srgbClr val="000090"/>
                </a:solidFill>
              </a:rPr>
              <a:t>0</a:t>
            </a:r>
            <a:r>
              <a:rPr lang="en-US" sz="2000" i="1" dirty="0" smtClean="0">
                <a:solidFill>
                  <a:srgbClr val="000090"/>
                </a:solidFill>
              </a:rPr>
              <a:t>. Two 25 mm</a:t>
            </a:r>
            <a:r>
              <a:rPr lang="en-US" sz="2000" i="1" baseline="30000" dirty="0" smtClean="0">
                <a:solidFill>
                  <a:srgbClr val="000090"/>
                </a:solidFill>
              </a:rPr>
              <a:t>2</a:t>
            </a:r>
            <a:r>
              <a:rPr lang="en-US" sz="2000" i="1" dirty="0" smtClean="0">
                <a:solidFill>
                  <a:srgbClr val="000090"/>
                </a:solidFill>
              </a:rPr>
              <a:t> APDs per crystal.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189" y="4542153"/>
            <a:ext cx="2556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Ground-breaking technology at the time. </a:t>
            </a:r>
          </a:p>
        </p:txBody>
      </p:sp>
    </p:spTree>
    <p:extLst>
      <p:ext uri="{BB962C8B-B14F-4D97-AF65-F5344CB8AC3E}">
        <p14:creationId xmlns:p14="http://schemas.microsoft.com/office/powerpoint/2010/main" val="296776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Hadron Calorimeter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93870" y="942686"/>
            <a:ext cx="7399122" cy="1002095"/>
          </a:xfrm>
        </p:spPr>
        <p:txBody>
          <a:bodyPr>
            <a:normAutofit fontScale="70000" lnSpcReduction="20000"/>
          </a:bodyPr>
          <a:lstStyle/>
          <a:p>
            <a:pPr marL="68580" indent="0">
              <a:buNone/>
            </a:pPr>
            <a:r>
              <a:rPr lang="en-US" b="0" dirty="0" smtClean="0"/>
              <a:t>Scintillator tiles</a:t>
            </a:r>
            <a:r>
              <a:rPr lang="en-US" b="0" baseline="0" dirty="0" smtClean="0"/>
              <a:t> readout with WLS fibers coupled to quartz fibers.</a:t>
            </a:r>
            <a:r>
              <a:rPr lang="en-US" b="0" dirty="0" smtClean="0"/>
              <a:t> </a:t>
            </a:r>
          </a:p>
          <a:p>
            <a:pPr marL="68580" indent="0">
              <a:buNone/>
            </a:pPr>
            <a:r>
              <a:rPr lang="en-US" b="0" baseline="0" dirty="0" smtClean="0"/>
              <a:t>Optical</a:t>
            </a:r>
            <a:r>
              <a:rPr lang="en-US" b="0" dirty="0" smtClean="0"/>
              <a:t> readout is Hybrid photodiodes – changing to </a:t>
            </a:r>
            <a:r>
              <a:rPr lang="en-US" b="0" dirty="0" err="1" smtClean="0"/>
              <a:t>SiPMs</a:t>
            </a:r>
            <a:r>
              <a:rPr lang="en-US" b="0" dirty="0"/>
              <a:t> </a:t>
            </a:r>
            <a:r>
              <a:rPr lang="en-US" b="0" dirty="0" smtClean="0"/>
              <a:t>to improve signal-to-noise.</a:t>
            </a:r>
          </a:p>
          <a:p>
            <a:pPr marL="68580" indent="0">
              <a:buNone/>
            </a:pPr>
            <a:endParaRPr lang="en-US" b="0" dirty="0" smtClean="0"/>
          </a:p>
        </p:txBody>
      </p:sp>
      <p:pic>
        <p:nvPicPr>
          <p:cNvPr id="4" name="Picture 3" descr="hcal-2000-010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529" y="2625314"/>
            <a:ext cx="4902338" cy="3921870"/>
          </a:xfrm>
          <a:prstGeom prst="rect">
            <a:avLst/>
          </a:prstGeom>
        </p:spPr>
      </p:pic>
      <p:pic>
        <p:nvPicPr>
          <p:cNvPr id="5" name="Picture 4" descr="HCAL_Inser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7080"/>
            <a:ext cx="4022359" cy="2692746"/>
          </a:xfrm>
          <a:prstGeom prst="rect">
            <a:avLst/>
          </a:prstGeom>
        </p:spPr>
      </p:pic>
      <p:pic>
        <p:nvPicPr>
          <p:cNvPr id="6" name="Picture 5" descr="HF-construc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9897"/>
            <a:ext cx="3464137" cy="259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36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Upgrade</a:t>
            </a:r>
            <a:r>
              <a:rPr lang="en-US" baseline="0" dirty="0" smtClean="0"/>
              <a:t> for HL-LHC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 </a:t>
            </a:r>
            <a:r>
              <a:rPr lang="en-US" sz="3200" dirty="0">
                <a:solidFill>
                  <a:srgbClr val="000090"/>
                </a:solidFill>
              </a:rPr>
              <a:t>T</a:t>
            </a:r>
            <a:r>
              <a:rPr lang="en-US" sz="3200" dirty="0" smtClean="0">
                <a:solidFill>
                  <a:srgbClr val="000090"/>
                </a:solidFill>
              </a:rPr>
              <a:t>he </a:t>
            </a:r>
            <a:r>
              <a:rPr lang="en-US" sz="3200" dirty="0">
                <a:solidFill>
                  <a:srgbClr val="000090"/>
                </a:solidFill>
              </a:rPr>
              <a:t>problem we are trying to solve with this </a:t>
            </a:r>
            <a:r>
              <a:rPr lang="en-US" sz="3200" dirty="0" smtClean="0">
                <a:solidFill>
                  <a:srgbClr val="000090"/>
                </a:solidFill>
              </a:rPr>
              <a:t>upgrade:</a:t>
            </a:r>
            <a:endParaRPr lang="en-US" sz="3200" dirty="0">
              <a:solidFill>
                <a:srgbClr val="000090"/>
              </a:solidFill>
            </a:endParaRPr>
          </a:p>
          <a:p>
            <a:pPr lvl="1"/>
            <a:r>
              <a:rPr lang="en-US" dirty="0" smtClean="0"/>
              <a:t>High pileup – we are assuming 200 events per 25 ns.</a:t>
            </a:r>
          </a:p>
          <a:p>
            <a:pPr lvl="1"/>
            <a:r>
              <a:rPr lang="en-US" dirty="0" smtClean="0"/>
              <a:t>High radiation </a:t>
            </a:r>
            <a:r>
              <a:rPr lang="en-US" dirty="0" err="1" smtClean="0"/>
              <a:t>η</a:t>
            </a:r>
            <a:r>
              <a:rPr lang="en-US" dirty="0" smtClean="0"/>
              <a:t>~ 2.5 we are expecting doses of order 1 </a:t>
            </a:r>
            <a:r>
              <a:rPr lang="en-US" dirty="0" err="1" smtClean="0"/>
              <a:t>MSv</a:t>
            </a:r>
            <a:r>
              <a:rPr lang="en-US" dirty="0" smtClean="0"/>
              <a:t> and integrated neutron fluxes of </a:t>
            </a:r>
            <a:r>
              <a:rPr lang="en-US" dirty="0" smtClean="0"/>
              <a:t>around </a:t>
            </a:r>
            <a:r>
              <a:rPr lang="en-US" dirty="0" smtClean="0"/>
              <a:t>10</a:t>
            </a:r>
            <a:r>
              <a:rPr lang="en-US" baseline="30000" dirty="0" smtClean="0"/>
              <a:t>16</a:t>
            </a:r>
            <a:r>
              <a:rPr lang="en-US" dirty="0" smtClean="0"/>
              <a:t> neutrons</a:t>
            </a:r>
            <a:r>
              <a:rPr lang="en-US" dirty="0" smtClean="0"/>
              <a:t>/</a:t>
            </a:r>
            <a:r>
              <a:rPr lang="en-US" dirty="0" smtClean="0"/>
              <a:t>cm</a:t>
            </a:r>
            <a:r>
              <a:rPr lang="en-US" baseline="30000" dirty="0" smtClean="0"/>
              <a:t>2</a:t>
            </a:r>
            <a:r>
              <a:rPr lang="en-US" dirty="0" smtClean="0"/>
              <a:t>.</a:t>
            </a:r>
            <a:endParaRPr lang="en-US" dirty="0" smtClean="0"/>
          </a:p>
          <a:p>
            <a:r>
              <a:rPr lang="en-US" dirty="0" smtClean="0"/>
              <a:t>Approach adopted by CMS</a:t>
            </a:r>
          </a:p>
          <a:p>
            <a:pPr lvl="1"/>
            <a:r>
              <a:rPr lang="en-US" dirty="0" smtClean="0"/>
              <a:t>Upgrade readout of electromagnetic calorimeter.</a:t>
            </a:r>
            <a:endParaRPr lang="en-US" dirty="0"/>
          </a:p>
          <a:p>
            <a:pPr lvl="1"/>
            <a:r>
              <a:rPr lang="en-US" dirty="0" smtClean="0"/>
              <a:t>Refurbish the scintillator of front part of the our barrel hadron calorimeter</a:t>
            </a:r>
          </a:p>
          <a:p>
            <a:pPr lvl="1"/>
            <a:r>
              <a:rPr lang="en-US" dirty="0" smtClean="0"/>
              <a:t>Replace endcap calorimeters with a new silicon based sampling calorimeter.</a:t>
            </a:r>
          </a:p>
          <a:p>
            <a:pPr lvl="1"/>
            <a:r>
              <a:rPr lang="en-US" dirty="0" smtClean="0"/>
              <a:t> Keep the quartz fiber calorimeter at the highest </a:t>
            </a:r>
            <a:r>
              <a:rPr lang="en-US" dirty="0" err="1" smtClean="0"/>
              <a:t>η</a:t>
            </a:r>
            <a:r>
              <a:rPr lang="en-US" dirty="0" smtClean="0"/>
              <a:t> region.</a:t>
            </a:r>
          </a:p>
          <a:p>
            <a:r>
              <a:rPr lang="en-US" dirty="0" smtClean="0"/>
              <a:t>Challenges:</a:t>
            </a:r>
          </a:p>
          <a:p>
            <a:pPr lvl="1"/>
            <a:r>
              <a:rPr lang="en-US" dirty="0" smtClean="0"/>
              <a:t>Many detector and engineering challenges to be solved for this program.  </a:t>
            </a:r>
          </a:p>
        </p:txBody>
      </p:sp>
    </p:spTree>
    <p:extLst>
      <p:ext uri="{BB962C8B-B14F-4D97-AF65-F5344CB8AC3E}">
        <p14:creationId xmlns:p14="http://schemas.microsoft.com/office/powerpoint/2010/main" val="150553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096072" cy="914400"/>
          </a:xfrm>
        </p:spPr>
        <p:txBody>
          <a:bodyPr/>
          <a:lstStyle/>
          <a:p>
            <a:r>
              <a:rPr lang="en-US" dirty="0" smtClean="0"/>
              <a:t>Key Parameters of Endcap Calorimeter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9750" y="6553200"/>
            <a:ext cx="492125" cy="152400"/>
          </a:xfrm>
        </p:spPr>
        <p:txBody>
          <a:bodyPr/>
          <a:lstStyle/>
          <a:p>
            <a:pPr>
              <a:defRPr/>
            </a:pPr>
            <a:fld id="{5CB5579B-D2DA-8A43-B475-05BCD64D55F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73" y="1049707"/>
            <a:ext cx="4718637" cy="33698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5124271"/>
            <a:ext cx="8577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90"/>
                </a:solidFill>
              </a:rPr>
              <a:t>System Divided into three separate parts:</a:t>
            </a:r>
          </a:p>
          <a:p>
            <a:r>
              <a:rPr lang="en-US" sz="1800" i="1" dirty="0">
                <a:solidFill>
                  <a:srgbClr val="000090"/>
                </a:solidFill>
              </a:rPr>
              <a:t>	</a:t>
            </a:r>
            <a:r>
              <a:rPr lang="en-US" sz="1800" i="1" dirty="0" smtClean="0">
                <a:solidFill>
                  <a:srgbClr val="000090"/>
                </a:solidFill>
              </a:rPr>
              <a:t>EE – Silicon with tungsten absorber – 28 sampling layers – 25 X</a:t>
            </a:r>
            <a:r>
              <a:rPr lang="en-US" sz="1800" i="1" baseline="-25000" dirty="0" smtClean="0">
                <a:solidFill>
                  <a:srgbClr val="000090"/>
                </a:solidFill>
              </a:rPr>
              <a:t>o</a:t>
            </a:r>
            <a:r>
              <a:rPr lang="en-US" sz="1800" i="1" dirty="0" smtClean="0">
                <a:solidFill>
                  <a:srgbClr val="000090"/>
                </a:solidFill>
              </a:rPr>
              <a:t> + ~1.3 </a:t>
            </a:r>
            <a:r>
              <a:rPr lang="en-US" sz="1800" i="1" dirty="0" err="1" smtClean="0">
                <a:solidFill>
                  <a:srgbClr val="000090"/>
                </a:solidFill>
              </a:rPr>
              <a:t>λ</a:t>
            </a:r>
            <a:endParaRPr lang="en-US" sz="1800" i="1" dirty="0" smtClean="0">
              <a:solidFill>
                <a:srgbClr val="000090"/>
              </a:solidFill>
            </a:endParaRPr>
          </a:p>
          <a:p>
            <a:r>
              <a:rPr lang="en-US" sz="1800" i="1" dirty="0">
                <a:solidFill>
                  <a:srgbClr val="000090"/>
                </a:solidFill>
              </a:rPr>
              <a:t>	</a:t>
            </a:r>
            <a:r>
              <a:rPr lang="en-US" sz="1800" i="1" dirty="0" smtClean="0">
                <a:solidFill>
                  <a:srgbClr val="000090"/>
                </a:solidFill>
              </a:rPr>
              <a:t>FH – Silicon with brass absorber – 12 sampling layers – 3.5</a:t>
            </a:r>
            <a:r>
              <a:rPr lang="en-US" sz="1800" i="1" dirty="0">
                <a:solidFill>
                  <a:srgbClr val="000090"/>
                </a:solidFill>
              </a:rPr>
              <a:t> </a:t>
            </a:r>
            <a:r>
              <a:rPr lang="en-US" sz="1800" i="1" dirty="0" err="1" smtClean="0">
                <a:solidFill>
                  <a:srgbClr val="000090"/>
                </a:solidFill>
              </a:rPr>
              <a:t>λ</a:t>
            </a:r>
            <a:endParaRPr lang="en-US" sz="1800" i="1" dirty="0">
              <a:solidFill>
                <a:srgbClr val="000090"/>
              </a:solidFill>
            </a:endParaRPr>
          </a:p>
          <a:p>
            <a:r>
              <a:rPr lang="en-US" sz="1800" i="1" dirty="0" smtClean="0">
                <a:solidFill>
                  <a:srgbClr val="000090"/>
                </a:solidFill>
              </a:rPr>
              <a:t>	BH – Scintillator with brass absorber – 11 layers – 5.5 </a:t>
            </a:r>
            <a:r>
              <a:rPr lang="en-US" sz="1800" i="1" dirty="0">
                <a:solidFill>
                  <a:srgbClr val="000090"/>
                </a:solidFill>
              </a:rPr>
              <a:t> </a:t>
            </a:r>
            <a:r>
              <a:rPr lang="en-US" sz="1800" i="1" dirty="0" err="1" smtClean="0">
                <a:solidFill>
                  <a:srgbClr val="000090"/>
                </a:solidFill>
              </a:rPr>
              <a:t>λ</a:t>
            </a:r>
            <a:endParaRPr lang="en-US" sz="1800" i="1" dirty="0" smtClean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6847" y="6225307"/>
            <a:ext cx="734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90"/>
                </a:solidFill>
              </a:rPr>
              <a:t>EE and FH are maintained at – 30</a:t>
            </a:r>
            <a:r>
              <a:rPr lang="en-US" sz="1800" i="1" baseline="30000" dirty="0" smtClean="0">
                <a:solidFill>
                  <a:srgbClr val="000090"/>
                </a:solidFill>
              </a:rPr>
              <a:t>o</a:t>
            </a:r>
            <a:r>
              <a:rPr lang="en-US" sz="1800" i="1" dirty="0" smtClean="0">
                <a:solidFill>
                  <a:srgbClr val="000090"/>
                </a:solidFill>
              </a:rPr>
              <a:t>C. BH is at room temperature.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04543" y="1041499"/>
            <a:ext cx="3891529" cy="261610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90"/>
                </a:solidFill>
              </a:rPr>
              <a:t>Construction:</a:t>
            </a:r>
          </a:p>
          <a:p>
            <a:pPr marL="285750" indent="-285750">
              <a:buFont typeface="Arial"/>
              <a:buChar char="•"/>
            </a:pPr>
            <a:r>
              <a:rPr lang="en-US" sz="1600" i="1" dirty="0" smtClean="0">
                <a:solidFill>
                  <a:srgbClr val="000090"/>
                </a:solidFill>
              </a:rPr>
              <a:t>Hexagonal Si-sensors built into modules.</a:t>
            </a:r>
          </a:p>
          <a:p>
            <a:pPr marL="285750" indent="-285750">
              <a:buFont typeface="Arial"/>
              <a:buChar char="•"/>
            </a:pPr>
            <a:r>
              <a:rPr lang="en-US" sz="1600" i="1" dirty="0" smtClean="0">
                <a:solidFill>
                  <a:srgbClr val="FF0000"/>
                </a:solidFill>
              </a:rPr>
              <a:t>Modules</a:t>
            </a:r>
            <a:r>
              <a:rPr lang="en-US" sz="1600" i="1" dirty="0" smtClean="0">
                <a:solidFill>
                  <a:srgbClr val="000090"/>
                </a:solidFill>
              </a:rPr>
              <a:t> with a W/Cu backing plate and PCB readout board.</a:t>
            </a:r>
          </a:p>
          <a:p>
            <a:pPr marL="285750" indent="-285750">
              <a:buFont typeface="Arial"/>
              <a:buChar char="•"/>
            </a:pPr>
            <a:r>
              <a:rPr lang="en-US" sz="1600" i="1" dirty="0" smtClean="0">
                <a:solidFill>
                  <a:srgbClr val="000090"/>
                </a:solidFill>
              </a:rPr>
              <a:t>Modules mounted on copper cooling plates to make wedge-shaped </a:t>
            </a:r>
            <a:r>
              <a:rPr lang="en-US" sz="1600" i="1" dirty="0" smtClean="0">
                <a:solidFill>
                  <a:srgbClr val="FF0000"/>
                </a:solidFill>
              </a:rPr>
              <a:t>cassettes.</a:t>
            </a:r>
          </a:p>
          <a:p>
            <a:pPr marL="285750" indent="-285750">
              <a:buFont typeface="Arial"/>
              <a:buChar char="•"/>
            </a:pPr>
            <a:r>
              <a:rPr lang="en-US" sz="1600" i="1" dirty="0">
                <a:solidFill>
                  <a:srgbClr val="FF0000"/>
                </a:solidFill>
              </a:rPr>
              <a:t>Cassettes</a:t>
            </a:r>
            <a:r>
              <a:rPr lang="en-US" sz="1600" i="1" dirty="0">
                <a:solidFill>
                  <a:srgbClr val="000090"/>
                </a:solidFill>
              </a:rPr>
              <a:t> inserted into </a:t>
            </a:r>
            <a:r>
              <a:rPr lang="en-US" sz="1600" i="1" dirty="0">
                <a:solidFill>
                  <a:srgbClr val="FF0000"/>
                </a:solidFill>
              </a:rPr>
              <a:t>absorber</a:t>
            </a:r>
            <a:r>
              <a:rPr lang="en-US" sz="1600" i="1" dirty="0">
                <a:solidFill>
                  <a:srgbClr val="000090"/>
                </a:solidFill>
              </a:rPr>
              <a:t> structures at integration site (CERN)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04543" y="3751183"/>
            <a:ext cx="3891529" cy="1600438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000090"/>
                </a:solidFill>
              </a:rPr>
              <a:t>Key parameters</a:t>
            </a:r>
            <a:r>
              <a:rPr lang="en-US" sz="1800" i="1" dirty="0" smtClean="0">
                <a:solidFill>
                  <a:srgbClr val="000090"/>
                </a:solidFill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1600" i="1" dirty="0" smtClean="0">
                <a:solidFill>
                  <a:srgbClr val="000090"/>
                </a:solidFill>
              </a:rPr>
              <a:t>593 m</a:t>
            </a:r>
            <a:r>
              <a:rPr lang="en-US" sz="1600" i="1" baseline="30000" dirty="0" smtClean="0">
                <a:solidFill>
                  <a:srgbClr val="000090"/>
                </a:solidFill>
              </a:rPr>
              <a:t>2</a:t>
            </a:r>
            <a:r>
              <a:rPr lang="en-US" sz="1600" i="1" dirty="0" smtClean="0">
                <a:solidFill>
                  <a:srgbClr val="000090"/>
                </a:solidFill>
              </a:rPr>
              <a:t> of </a:t>
            </a:r>
            <a:r>
              <a:rPr lang="en-US" sz="1600" i="1" dirty="0" smtClean="0">
                <a:solidFill>
                  <a:srgbClr val="000090"/>
                </a:solidFill>
              </a:rPr>
              <a:t>silicon</a:t>
            </a:r>
          </a:p>
          <a:p>
            <a:pPr marL="285750" indent="-285750">
              <a:buFont typeface="Arial"/>
              <a:buChar char="•"/>
            </a:pPr>
            <a:r>
              <a:rPr lang="en-US" sz="1600" i="1" dirty="0" smtClean="0">
                <a:solidFill>
                  <a:srgbClr val="000090"/>
                </a:solidFill>
              </a:rPr>
              <a:t>Pixel size 1 cm and 0.5 cm</a:t>
            </a:r>
            <a:r>
              <a:rPr lang="en-US" sz="1600" i="1" baseline="30000" dirty="0" smtClean="0">
                <a:solidFill>
                  <a:srgbClr val="000090"/>
                </a:solidFill>
              </a:rPr>
              <a:t>2.</a:t>
            </a:r>
            <a:endParaRPr lang="en-US" sz="1600" i="1" dirty="0" smtClean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i="1" dirty="0" smtClean="0">
                <a:solidFill>
                  <a:srgbClr val="000090"/>
                </a:solidFill>
              </a:rPr>
              <a:t>21,660 modules</a:t>
            </a:r>
          </a:p>
          <a:p>
            <a:pPr marL="285750" indent="-285750">
              <a:buFont typeface="Arial"/>
              <a:buChar char="•"/>
            </a:pPr>
            <a:r>
              <a:rPr lang="en-US" sz="1600" i="1" dirty="0" smtClean="0">
                <a:solidFill>
                  <a:srgbClr val="000090"/>
                </a:solidFill>
              </a:rPr>
              <a:t>92,000 front-end ASICS.</a:t>
            </a:r>
          </a:p>
          <a:p>
            <a:pPr marL="285750" indent="-285750">
              <a:buFont typeface="Arial"/>
              <a:buChar char="•"/>
            </a:pPr>
            <a:r>
              <a:rPr lang="en-US" sz="1600" i="1" dirty="0" smtClean="0">
                <a:solidFill>
                  <a:srgbClr val="000090"/>
                </a:solidFill>
              </a:rPr>
              <a:t>Power at end of life 115 kW.</a:t>
            </a:r>
          </a:p>
        </p:txBody>
      </p:sp>
    </p:spTree>
    <p:extLst>
      <p:ext uri="{BB962C8B-B14F-4D97-AF65-F5344CB8AC3E}">
        <p14:creationId xmlns:p14="http://schemas.microsoft.com/office/powerpoint/2010/main" val="2178637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MS-2015">
  <a:themeElements>
    <a:clrScheme name="Custom 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noFill/>
        <a:ln>
          <a:solidFill>
            <a:schemeClr val="accent6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 cap="flat" cmpd="sng" algn="ctr">
          <a:solidFill>
            <a:schemeClr val="accent2">
              <a:lumMod val="75000"/>
            </a:schemeClr>
          </a:solidFill>
          <a:prstDash val="solid"/>
          <a:round/>
          <a:headEnd type="none" w="med" len="med"/>
          <a:tailEnd type="arrow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i="1" dirty="0" smtClean="0">
            <a:solidFill>
              <a:srgbClr val="00009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CMS-2015.thmx</Template>
  <TotalTime>2760</TotalTime>
  <Words>1254</Words>
  <Application>Microsoft Macintosh PowerPoint</Application>
  <PresentationFormat>On-screen Show (4:3)</PresentationFormat>
  <Paragraphs>176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CMS-2015</vt:lpstr>
      <vt:lpstr>The challenges of CMS Calorimetry</vt:lpstr>
      <vt:lpstr>Outline</vt:lpstr>
      <vt:lpstr>CMS Calorimeters</vt:lpstr>
      <vt:lpstr>PowerPoint Presentation</vt:lpstr>
      <vt:lpstr>What we have now</vt:lpstr>
      <vt:lpstr>Crystal Calorimeter</vt:lpstr>
      <vt:lpstr>Hadron Calorimeter</vt:lpstr>
      <vt:lpstr>The Upgrade for HL-LHC</vt:lpstr>
      <vt:lpstr>Key Parameters of Endcap Calorimeter</vt:lpstr>
      <vt:lpstr>Why silicon?</vt:lpstr>
      <vt:lpstr>Why silicon?</vt:lpstr>
      <vt:lpstr>The Detector Challenges</vt:lpstr>
      <vt:lpstr>Front-end ASIC</vt:lpstr>
      <vt:lpstr>Electronics</vt:lpstr>
      <vt:lpstr>Electronics</vt:lpstr>
      <vt:lpstr>Precision Timing</vt:lpstr>
      <vt:lpstr>Data Extraction</vt:lpstr>
      <vt:lpstr>Data Bus</vt:lpstr>
      <vt:lpstr>Measurements at 6.4 Gbps</vt:lpstr>
      <vt:lpstr>Data Extraction</vt:lpstr>
      <vt:lpstr>Cooling</vt:lpstr>
      <vt:lpstr>Scintillator</vt:lpstr>
      <vt:lpstr>PowerPoint Presentation</vt:lpstr>
      <vt:lpstr>PowerPoint Presentation</vt:lpstr>
      <vt:lpstr>Shopping List  -</vt:lpstr>
      <vt:lpstr>Summary </vt:lpstr>
    </vt:vector>
  </TitlesOfParts>
  <Company>The University of Minnsota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Calorimetry in CMS</dc:title>
  <dc:creator>Roger Rusack</dc:creator>
  <cp:lastModifiedBy>Roger Rusack</cp:lastModifiedBy>
  <cp:revision>43</cp:revision>
  <dcterms:created xsi:type="dcterms:W3CDTF">2015-10-04T16:48:41Z</dcterms:created>
  <dcterms:modified xsi:type="dcterms:W3CDTF">2015-10-06T14:49:57Z</dcterms:modified>
</cp:coreProperties>
</file>