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813" r:id="rId1"/>
  </p:sldMasterIdLst>
  <p:notesMasterIdLst>
    <p:notesMasterId r:id="rId19"/>
  </p:notesMasterIdLst>
  <p:handoutMasterIdLst>
    <p:handoutMasterId r:id="rId20"/>
  </p:handoutMasterIdLst>
  <p:sldIdLst>
    <p:sldId id="276" r:id="rId2"/>
    <p:sldId id="1576" r:id="rId3"/>
    <p:sldId id="1578" r:id="rId4"/>
    <p:sldId id="1579" r:id="rId5"/>
    <p:sldId id="1581" r:id="rId6"/>
    <p:sldId id="1577" r:id="rId7"/>
    <p:sldId id="1584" r:id="rId8"/>
    <p:sldId id="1586" r:id="rId9"/>
    <p:sldId id="1588" r:id="rId10"/>
    <p:sldId id="1589" r:id="rId11"/>
    <p:sldId id="1526" r:id="rId12"/>
    <p:sldId id="1585" r:id="rId13"/>
    <p:sldId id="1590" r:id="rId14"/>
    <p:sldId id="1591" r:id="rId15"/>
    <p:sldId id="1592" r:id="rId16"/>
    <p:sldId id="1593" r:id="rId17"/>
    <p:sldId id="159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E49"/>
    <a:srgbClr val="00CC00"/>
    <a:srgbClr val="DDFFF4"/>
    <a:srgbClr val="000099"/>
    <a:srgbClr val="0000FF"/>
    <a:srgbClr val="0033CC"/>
    <a:srgbClr val="9966FF"/>
    <a:srgbClr val="006600"/>
    <a:srgbClr val="8000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2" autoAdjust="0"/>
    <p:restoredTop sz="92416" autoAdjust="0"/>
  </p:normalViewPr>
  <p:slideViewPr>
    <p:cSldViewPr snapToGrid="0">
      <p:cViewPr>
        <p:scale>
          <a:sx n="70" d="100"/>
          <a:sy n="70" d="100"/>
        </p:scale>
        <p:origin x="-1032" y="-54"/>
      </p:cViewPr>
      <p:guideLst>
        <p:guide orient="horz" pos="507"/>
        <p:guide pos="2880"/>
      </p:guideLst>
    </p:cSldViewPr>
  </p:slideViewPr>
  <p:outlineViewPr>
    <p:cViewPr>
      <p:scale>
        <a:sx n="33" d="100"/>
        <a:sy n="33" d="100"/>
      </p:scale>
      <p:origin x="0" y="8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010"/>
    </p:cViewPr>
  </p:sorterViewPr>
  <p:notesViewPr>
    <p:cSldViewPr snapToGrid="0">
      <p:cViewPr varScale="1">
        <p:scale>
          <a:sx n="54" d="100"/>
          <a:sy n="54" d="100"/>
        </p:scale>
        <p:origin x="-2802" y="-102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ome.osc.doe.gov\cookmic\My%20Documents\HEP%20Budget\Research_Facilities_Projects_fractions_FY16_P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ome.osc.doe.gov\cookmic\My%20Documents\HEP%20Budget\FY%202016%20Budget%20Rollout\Budget%20summary%20spreadsheet%20(PR%20FY%202016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ome.osc.doe.gov\cookmic\My%20Documents\HEP%20Budget\FY%202016%20Budget%20Rollout\Budget%20summary%20spreadsheet%20(PR%20FY%202016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07336817956324E-2"/>
          <c:y val="6.9796384489130947E-2"/>
          <c:w val="0.89186570706554991"/>
          <c:h val="0.73910649710636778"/>
        </c:manualLayout>
      </c:layout>
      <c:lineChart>
        <c:grouping val="standar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Research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(Sheet1!$B$1:$O$1,Sheet1!$Q$1:$S$1,Sheet1!$T$1:$W$1)</c:f>
              <c:numCache>
                <c:formatCode>0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(Sheet1!$B$8:$O$8,Sheet1!$Q$8:$S$8,Sheet1!$T$8:$W$8)</c:f>
              <c:numCache>
                <c:formatCode>0.0%</c:formatCode>
                <c:ptCount val="21"/>
                <c:pt idx="0">
                  <c:v>0.30355589477805561</c:v>
                </c:pt>
                <c:pt idx="1">
                  <c:v>0.29586429038090473</c:v>
                </c:pt>
                <c:pt idx="2">
                  <c:v>0.31278960199823513</c:v>
                </c:pt>
                <c:pt idx="3">
                  <c:v>0.30954171783827622</c:v>
                </c:pt>
                <c:pt idx="4">
                  <c:v>0.33755368764986443</c:v>
                </c:pt>
                <c:pt idx="5">
                  <c:v>0.33890767278751943</c:v>
                </c:pt>
                <c:pt idx="6">
                  <c:v>0.34906500445235983</c:v>
                </c:pt>
                <c:pt idx="7">
                  <c:v>0.35683823382779856</c:v>
                </c:pt>
                <c:pt idx="8">
                  <c:v>0.37377159054414461</c:v>
                </c:pt>
                <c:pt idx="9">
                  <c:v>0.39550646972082143</c:v>
                </c:pt>
                <c:pt idx="10">
                  <c:v>0.46523821390414161</c:v>
                </c:pt>
                <c:pt idx="11">
                  <c:v>0.56129562527135557</c:v>
                </c:pt>
                <c:pt idx="12">
                  <c:v>0.57056249955537852</c:v>
                </c:pt>
                <c:pt idx="13">
                  <c:v>0.58215314976258847</c:v>
                </c:pt>
                <c:pt idx="14">
                  <c:v>0.55888954503667754</c:v>
                </c:pt>
                <c:pt idx="15">
                  <c:v>0.52652344445046151</c:v>
                </c:pt>
                <c:pt idx="16">
                  <c:v>0.50786793038065858</c:v>
                </c:pt>
                <c:pt idx="17">
                  <c:v>0.49725713138966066</c:v>
                </c:pt>
                <c:pt idx="18">
                  <c:v>0.46576678882981482</c:v>
                </c:pt>
                <c:pt idx="19">
                  <c:v>0.46837728459530031</c:v>
                </c:pt>
                <c:pt idx="20">
                  <c:v>0.43645792854516197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Facilities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(Sheet1!$B$1:$O$1,Sheet1!$Q$1:$S$1,Sheet1!$T$1:$W$1)</c:f>
              <c:numCache>
                <c:formatCode>0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(Sheet1!$B$9:$O$9,Sheet1!$Q$9:$S$9,Sheet1!$T$9:$W$9)</c:f>
              <c:numCache>
                <c:formatCode>0.0%</c:formatCode>
                <c:ptCount val="21"/>
                <c:pt idx="0">
                  <c:v>0.42500110450439743</c:v>
                </c:pt>
                <c:pt idx="1">
                  <c:v>0.43339410790525257</c:v>
                </c:pt>
                <c:pt idx="2">
                  <c:v>0.43871131784800854</c:v>
                </c:pt>
                <c:pt idx="3">
                  <c:v>0.47456207875237255</c:v>
                </c:pt>
                <c:pt idx="4">
                  <c:v>0.44341241191126579</c:v>
                </c:pt>
                <c:pt idx="5">
                  <c:v>0.45840871240805431</c:v>
                </c:pt>
                <c:pt idx="6">
                  <c:v>0.48155604596039769</c:v>
                </c:pt>
                <c:pt idx="7">
                  <c:v>0.47059988205766645</c:v>
                </c:pt>
                <c:pt idx="8">
                  <c:v>0.48415460016476541</c:v>
                </c:pt>
                <c:pt idx="9">
                  <c:v>0.49953382597460816</c:v>
                </c:pt>
                <c:pt idx="10">
                  <c:v>0.48434774389248375</c:v>
                </c:pt>
                <c:pt idx="11">
                  <c:v>0.37639705420556668</c:v>
                </c:pt>
                <c:pt idx="12">
                  <c:v>0.35525898313283877</c:v>
                </c:pt>
                <c:pt idx="13">
                  <c:v>0.3135584919084175</c:v>
                </c:pt>
                <c:pt idx="14">
                  <c:v>0.29272607487756247</c:v>
                </c:pt>
                <c:pt idx="15">
                  <c:v>0.33897557692456481</c:v>
                </c:pt>
                <c:pt idx="16">
                  <c:v>0.32147747078970029</c:v>
                </c:pt>
                <c:pt idx="17">
                  <c:v>0.36229232615326251</c:v>
                </c:pt>
                <c:pt idx="18">
                  <c:v>0.35962809064161466</c:v>
                </c:pt>
                <c:pt idx="19">
                  <c:v>0.34732375979112284</c:v>
                </c:pt>
                <c:pt idx="20">
                  <c:v>0.34251012568102224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Projects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(Sheet1!$B$1:$O$1,Sheet1!$Q$1:$S$1,Sheet1!$T$1:$W$1)</c:f>
              <c:numCache>
                <c:formatCode>0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(Sheet1!$B$10:$O$10,Sheet1!$Q$10:$S$10,Sheet1!$T$10:$W$10)</c:f>
              <c:numCache>
                <c:formatCode>0.0%</c:formatCode>
                <c:ptCount val="21"/>
                <c:pt idx="0">
                  <c:v>0.22742431097968779</c:v>
                </c:pt>
                <c:pt idx="1">
                  <c:v>0.23307352203837911</c:v>
                </c:pt>
                <c:pt idx="2">
                  <c:v>0.20390822477153414</c:v>
                </c:pt>
                <c:pt idx="3">
                  <c:v>0.16833892548434298</c:v>
                </c:pt>
                <c:pt idx="4">
                  <c:v>0.18265804736516975</c:v>
                </c:pt>
                <c:pt idx="5">
                  <c:v>0.17125934185625794</c:v>
                </c:pt>
                <c:pt idx="6">
                  <c:v>0.14073758608970971</c:v>
                </c:pt>
                <c:pt idx="7">
                  <c:v>0.14735242251843919</c:v>
                </c:pt>
                <c:pt idx="8">
                  <c:v>0.11490428250275772</c:v>
                </c:pt>
                <c:pt idx="9">
                  <c:v>7.0328645771372766E-2</c:v>
                </c:pt>
                <c:pt idx="10">
                  <c:v>2.1466892377670653E-2</c:v>
                </c:pt>
                <c:pt idx="11">
                  <c:v>3.9225377303620544E-2</c:v>
                </c:pt>
                <c:pt idx="12">
                  <c:v>4.7993512083033971E-2</c:v>
                </c:pt>
                <c:pt idx="13">
                  <c:v>8.8759943701763738E-2</c:v>
                </c:pt>
                <c:pt idx="14">
                  <c:v>0.13735772517074241</c:v>
                </c:pt>
                <c:pt idx="15">
                  <c:v>0.13258369886716748</c:v>
                </c:pt>
                <c:pt idx="16">
                  <c:v>0.16866636471118046</c:v>
                </c:pt>
                <c:pt idx="17">
                  <c:v>0.1383241492021558</c:v>
                </c:pt>
                <c:pt idx="18">
                  <c:v>0.17460512052857069</c:v>
                </c:pt>
                <c:pt idx="19">
                  <c:v>0.18429895561357704</c:v>
                </c:pt>
                <c:pt idx="20">
                  <c:v>0.22103194577381591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Sheet1!$A$11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(Sheet1!$B$1:$O$1,Sheet1!$Q$1:$S$1,Sheet1!$T$1:$W$1)</c:f>
              <c:numCache>
                <c:formatCode>0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(Sheet1!$B$11:$O$11,Sheet1!$Q$11:$S$11,Sheet1!$T$11:$W$11)</c:f>
              <c:numCache>
                <c:formatCode>0.0%</c:formatCode>
                <c:ptCount val="21"/>
                <c:pt idx="0">
                  <c:v>4.4018689737859225E-2</c:v>
                </c:pt>
                <c:pt idx="1">
                  <c:v>3.7668079675463803E-2</c:v>
                </c:pt>
                <c:pt idx="2">
                  <c:v>4.4590855382222294E-2</c:v>
                </c:pt>
                <c:pt idx="3">
                  <c:v>4.7557277925008391E-2</c:v>
                </c:pt>
                <c:pt idx="4">
                  <c:v>3.6375853073700302E-2</c:v>
                </c:pt>
                <c:pt idx="5">
                  <c:v>3.1424272948168422E-2</c:v>
                </c:pt>
                <c:pt idx="6">
                  <c:v>2.8641363497532928E-2</c:v>
                </c:pt>
                <c:pt idx="7">
                  <c:v>2.5209461596095942E-2</c:v>
                </c:pt>
                <c:pt idx="8">
                  <c:v>2.7169526788332381E-2</c:v>
                </c:pt>
                <c:pt idx="9">
                  <c:v>3.4631058533197957E-2</c:v>
                </c:pt>
                <c:pt idx="10">
                  <c:v>2.8947149825704139E-2</c:v>
                </c:pt>
                <c:pt idx="11">
                  <c:v>2.3081943219457324E-2</c:v>
                </c:pt>
                <c:pt idx="12">
                  <c:v>2.6185005228748875E-2</c:v>
                </c:pt>
                <c:pt idx="13">
                  <c:v>1.5528414627230409E-2</c:v>
                </c:pt>
                <c:pt idx="14">
                  <c:v>1.1026654915017624E-2</c:v>
                </c:pt>
                <c:pt idx="15">
                  <c:v>1.9172797578064359E-3</c:v>
                </c:pt>
                <c:pt idx="16">
                  <c:v>1.9882341184608581E-3</c:v>
                </c:pt>
                <c:pt idx="17">
                  <c:v>2.1263932549211518E-3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13312"/>
        <c:axId val="99360768"/>
      </c:lineChart>
      <c:catAx>
        <c:axId val="1032133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aseline="0"/>
            </a:pPr>
            <a:endParaRPr lang="en-US"/>
          </a:p>
        </c:txPr>
        <c:crossAx val="99360768"/>
        <c:crosses val="autoZero"/>
        <c:auto val="1"/>
        <c:lblAlgn val="ctr"/>
        <c:lblOffset val="100"/>
        <c:tickLblSkip val="4"/>
        <c:noMultiLvlLbl val="0"/>
      </c:catAx>
      <c:valAx>
        <c:axId val="99360768"/>
        <c:scaling>
          <c:orientation val="minMax"/>
          <c:max val="0.6000000000000002"/>
          <c:min val="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103213312"/>
        <c:crosses val="autoZero"/>
        <c:crossBetween val="midCat"/>
        <c:majorUnit val="0.1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 dirty="0">
                <a:effectLst/>
              </a:rPr>
              <a:t>HEP </a:t>
            </a:r>
            <a:r>
              <a:rPr lang="en-US" sz="2000" b="1" i="0" baseline="0" dirty="0" smtClean="0">
                <a:effectLst/>
              </a:rPr>
              <a:t>FY 2016 </a:t>
            </a:r>
            <a:r>
              <a:rPr lang="en-US" sz="2000" b="1" i="0" baseline="0" dirty="0">
                <a:effectLst/>
              </a:rPr>
              <a:t>Request Funding by Subprogram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37317750654681"/>
          <c:y val="0.1748583653553841"/>
          <c:w val="0.30326983108199085"/>
          <c:h val="0.754781939790019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rgbClr val="9966FF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Sheet1!$A$48:$A$54</c:f>
              <c:strCache>
                <c:ptCount val="7"/>
                <c:pt idx="0">
                  <c:v>Energy Frontier</c:v>
                </c:pt>
                <c:pt idx="1">
                  <c:v>Intensity Frontier</c:v>
                </c:pt>
                <c:pt idx="2">
                  <c:v>Cosmic Frontier</c:v>
                </c:pt>
                <c:pt idx="3">
                  <c:v>Theoretical and Comp.</c:v>
                </c:pt>
                <c:pt idx="4">
                  <c:v>Advanced Technology R&amp;D</c:v>
                </c:pt>
                <c:pt idx="5">
                  <c:v>Accelerator Stewardship</c:v>
                </c:pt>
                <c:pt idx="6">
                  <c:v>Construction</c:v>
                </c:pt>
              </c:strCache>
            </c:strRef>
          </c:cat>
          <c:val>
            <c:numRef>
              <c:f>Sheet1!$E$48:$E$54</c:f>
              <c:numCache>
                <c:formatCode>#,##0</c:formatCode>
                <c:ptCount val="7"/>
                <c:pt idx="0">
                  <c:v>154555</c:v>
                </c:pt>
                <c:pt idx="1">
                  <c:v>247196</c:v>
                </c:pt>
                <c:pt idx="2">
                  <c:v>119325</c:v>
                </c:pt>
                <c:pt idx="3">
                  <c:v>60317</c:v>
                </c:pt>
                <c:pt idx="4">
                  <c:v>119291</c:v>
                </c:pt>
                <c:pt idx="5">
                  <c:v>14000</c:v>
                </c:pt>
                <c:pt idx="6">
                  <c:v>52000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1788664452029"/>
          <c:y val="0.23887117050645293"/>
          <c:w val="0.28891609957619929"/>
          <c:h val="0.6596494965450506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 dirty="0">
                <a:effectLst/>
              </a:rPr>
              <a:t>HEP </a:t>
            </a:r>
            <a:r>
              <a:rPr lang="en-US" sz="2000" b="1" i="0" baseline="0" dirty="0" smtClean="0">
                <a:effectLst/>
              </a:rPr>
              <a:t>FY 2016 </a:t>
            </a:r>
            <a:r>
              <a:rPr lang="en-US" sz="2000" b="1" i="0" baseline="0" dirty="0">
                <a:effectLst/>
              </a:rPr>
              <a:t>Request Funding by Activity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6060652122582539"/>
          <c:w val="0.64020617298324567"/>
          <c:h val="0.80250042471851857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/>
              </a:solidFill>
            </c:spPr>
          </c:dPt>
          <c:dPt>
            <c:idx val="5"/>
            <c:bubble3D val="0"/>
            <c:spPr>
              <a:solidFill>
                <a:schemeClr val="accent6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7"/>
            <c:bubble3D val="0"/>
            <c:spPr>
              <a:solidFill>
                <a:schemeClr val="accent2"/>
              </a:solidFill>
            </c:spPr>
          </c:dPt>
          <c:dLbls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(Sheet1!$A$59:$A$60,Sheet1!$A$62:$A$66)</c:f>
              <c:strCache>
                <c:ptCount val="7"/>
                <c:pt idx="0">
                  <c:v>Research</c:v>
                </c:pt>
                <c:pt idx="1">
                  <c:v>Facilities</c:v>
                </c:pt>
                <c:pt idx="2">
                  <c:v>Energy Frontier Projects</c:v>
                </c:pt>
                <c:pt idx="3">
                  <c:v>Intensity Frontier Projects</c:v>
                </c:pt>
                <c:pt idx="4">
                  <c:v>Cosmic Frontier Projects</c:v>
                </c:pt>
                <c:pt idx="5">
                  <c:v>Other Projects</c:v>
                </c:pt>
                <c:pt idx="6">
                  <c:v>Construction (Line Item)</c:v>
                </c:pt>
              </c:strCache>
            </c:strRef>
          </c:cat>
          <c:val>
            <c:numRef>
              <c:f>(Sheet1!$E$59:$E$60,Sheet1!$E$62:$E$66)</c:f>
              <c:numCache>
                <c:formatCode>#,##0</c:formatCode>
                <c:ptCount val="7"/>
                <c:pt idx="0">
                  <c:v>334703</c:v>
                </c:pt>
                <c:pt idx="1">
                  <c:v>262658</c:v>
                </c:pt>
                <c:pt idx="2">
                  <c:v>19000</c:v>
                </c:pt>
                <c:pt idx="3">
                  <c:v>33700</c:v>
                </c:pt>
                <c:pt idx="4">
                  <c:v>58701</c:v>
                </c:pt>
                <c:pt idx="5">
                  <c:v>2000</c:v>
                </c:pt>
                <c:pt idx="6">
                  <c:v>56100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plitType val="pos"/>
        <c:splitPos val="5"/>
        <c:secondPieSize val="75"/>
        <c:serLines/>
      </c:ofPieChart>
    </c:plotArea>
    <c:legend>
      <c:legendPos val="r"/>
      <c:layout>
        <c:manualLayout>
          <c:xMode val="edge"/>
          <c:yMode val="edge"/>
          <c:x val="0.64474595973063631"/>
          <c:y val="0.20115794991931177"/>
          <c:w val="0.34332947115005441"/>
          <c:h val="0.7676609219554471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699" cy="4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>
            <a:lvl1pPr defTabSz="946861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43" y="1"/>
            <a:ext cx="3169699" cy="4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>
            <a:lvl1pPr algn="r" defTabSz="946861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69699" cy="4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6" tIns="47383" rIns="94766" bIns="47383" numCol="1" anchor="b" anchorCtr="0" compatLnSpc="1">
            <a:prstTxWarp prst="textNoShape">
              <a:avLst/>
            </a:prstTxWarp>
          </a:bodyPr>
          <a:lstStyle>
            <a:lvl1pPr defTabSz="946861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3" y="9121141"/>
            <a:ext cx="3169699" cy="4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6" tIns="47383" rIns="94766" bIns="47383" numCol="1" anchor="b" anchorCtr="0" compatLnSpc="1">
            <a:prstTxWarp prst="textNoShape">
              <a:avLst/>
            </a:prstTxWarp>
          </a:bodyPr>
          <a:lstStyle>
            <a:lvl1pPr algn="r" defTabSz="946861" eaLnBrk="1" hangingPunct="1">
              <a:defRPr sz="1200" b="0"/>
            </a:lvl1pPr>
          </a:lstStyle>
          <a:p>
            <a:pPr>
              <a:defRPr/>
            </a:pPr>
            <a:fld id="{15A86A32-F0BE-4913-8151-0867FA089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699" cy="4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9" tIns="47804" rIns="95609" bIns="47804" numCol="1" anchor="t" anchorCtr="0" compatLnSpc="1">
            <a:prstTxWarp prst="textNoShape">
              <a:avLst/>
            </a:prstTxWarp>
          </a:bodyPr>
          <a:lstStyle>
            <a:lvl1pPr defTabSz="955094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3" y="1"/>
            <a:ext cx="3169699" cy="4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9" tIns="47804" rIns="95609" bIns="47804" numCol="1" anchor="t" anchorCtr="0" compatLnSpc="1">
            <a:prstTxWarp prst="textNoShape">
              <a:avLst/>
            </a:prstTxWarp>
          </a:bodyPr>
          <a:lstStyle>
            <a:lvl1pPr algn="r" defTabSz="955094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3" y="4560570"/>
            <a:ext cx="5851496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9" tIns="47804" rIns="95609" bIns="47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69699" cy="4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9" tIns="47804" rIns="95609" bIns="47804" numCol="1" anchor="b" anchorCtr="0" compatLnSpc="1">
            <a:prstTxWarp prst="textNoShape">
              <a:avLst/>
            </a:prstTxWarp>
          </a:bodyPr>
          <a:lstStyle>
            <a:lvl1pPr defTabSz="955094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3" y="9121141"/>
            <a:ext cx="3169699" cy="4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9" tIns="47804" rIns="95609" bIns="47804" numCol="1" anchor="b" anchorCtr="0" compatLnSpc="1">
            <a:prstTxWarp prst="textNoShape">
              <a:avLst/>
            </a:prstTxWarp>
          </a:bodyPr>
          <a:lstStyle>
            <a:lvl1pPr algn="r" defTabSz="955094" eaLnBrk="1" hangingPunct="1">
              <a:defRPr sz="1200" b="0"/>
            </a:lvl1pPr>
          </a:lstStyle>
          <a:p>
            <a:pPr>
              <a:defRPr/>
            </a:pPr>
            <a:fld id="{B79AFF30-1815-4E85-9243-ABD4123A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84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033E8-C637-45F5-8CEF-9495C9E6CA4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This is where we want to go long-term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8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This is what we are struggling with short-term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8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This is what we need to do now and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8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follows</a:t>
            </a:r>
            <a:r>
              <a:rPr lang="en-US" baseline="0" dirty="0" smtClean="0"/>
              <a:t> is a description of the current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8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8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Some facts for FY15.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8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8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1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Detector R&amp;D at CPAD Instrumentation Frontier   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9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sz="4000" b="1" kern="1200" cap="all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56929663-6CA7-4931-8F5D-849FE6A4CD44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F6636"/>
                </a:solidFill>
              </a:rPr>
              <a:t>DOE HEP Status at HEPAP - 10/1/2015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042917"/>
            <a:ext cx="9144000" cy="811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52400" y="866776"/>
            <a:ext cx="8839199" cy="563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DOE HEP Status at HEPAP - 10/1/2015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2252C86A-56CA-C846-AB85-01C4489D8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0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Status at HEPAP - 10/1/2015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42B4-63F8-3749-8A9F-29B7B746D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F6636"/>
                </a:solidFill>
              </a:rPr>
              <a:t>DOE HEP Status at HEPAP - 10/1/2015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867400"/>
            <a:ext cx="912948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866776"/>
            <a:ext cx="8839199" cy="5610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66776"/>
            <a:ext cx="8839199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F6636"/>
                </a:solidFill>
              </a:rPr>
              <a:t>DOE HEP Status at HEPAP - 10/1/2015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CA2777-A89F-4130-B308-73BB65955918}" type="slidenum">
              <a:rPr lang="en-US" smtClean="0">
                <a:solidFill>
                  <a:srgbClr val="0F663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70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7" r:id="rId3"/>
    <p:sldLayoutId id="2147483818" r:id="rId4"/>
    <p:sldLayoutId id="2147483820" r:id="rId5"/>
    <p:sldLayoutId id="2147483821" r:id="rId6"/>
    <p:sldLayoutId id="214748382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0663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0070C0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accent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375" y="3892443"/>
            <a:ext cx="6754760" cy="2469035"/>
          </a:xfrm>
        </p:spPr>
        <p:txBody>
          <a:bodyPr>
            <a:normAutofit/>
          </a:bodyPr>
          <a:lstStyle/>
          <a:p>
            <a:r>
              <a:rPr lang="en-US" i="1" dirty="0" smtClean="0"/>
              <a:t>CPAD Instrumentation Frontier Meeting</a:t>
            </a:r>
          </a:p>
          <a:p>
            <a:r>
              <a:rPr lang="en-US" i="1" dirty="0" smtClean="0"/>
              <a:t>October 5-7, 2015</a:t>
            </a:r>
          </a:p>
          <a:p>
            <a:endParaRPr lang="en-US" dirty="0" smtClean="0"/>
          </a:p>
          <a:p>
            <a:r>
              <a:rPr lang="en-US" dirty="0" smtClean="0"/>
              <a:t>Glen Crawford, Helmut Marsiske</a:t>
            </a:r>
            <a:endParaRPr lang="en-US" dirty="0"/>
          </a:p>
          <a:p>
            <a:r>
              <a:rPr lang="en-US" dirty="0" smtClean="0"/>
              <a:t>Office of Science, U.S. Department of Energy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4267" y="175132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DOE Office of High Energy Physics</a:t>
            </a:r>
            <a:br>
              <a:rPr lang="en-US" dirty="0" smtClean="0"/>
            </a:br>
            <a:r>
              <a:rPr lang="en-US" dirty="0" smtClean="0"/>
              <a:t>Detector R&amp;D Program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965" y="1068481"/>
            <a:ext cx="8350623" cy="520169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" pitchFamily="34" charset="0"/>
              </a:rPr>
              <a:t>…How to assess/adjust the existing </a:t>
            </a:r>
            <a:r>
              <a:rPr lang="en-US" dirty="0" smtClean="0">
                <a:cs typeface="Calibri" pitchFamily="34" charset="0"/>
              </a:rPr>
              <a:t>program</a:t>
            </a:r>
            <a:endParaRPr lang="en-US" dirty="0">
              <a:cs typeface="Calibri" pitchFamily="34" charset="0"/>
            </a:endParaRPr>
          </a:p>
          <a:p>
            <a:pPr lvl="1"/>
            <a:r>
              <a:rPr lang="en-US" dirty="0" smtClean="0">
                <a:cs typeface="Calibri" pitchFamily="34" charset="0"/>
              </a:rPr>
              <a:t>Does it address the technical needs of the P5 science program</a:t>
            </a:r>
          </a:p>
          <a:p>
            <a:pPr lvl="1"/>
            <a:r>
              <a:rPr lang="en-US" dirty="0" smtClean="0">
                <a:cs typeface="Calibri" pitchFamily="34" charset="0"/>
              </a:rPr>
              <a:t>Does it address the training/personnel needs</a:t>
            </a:r>
          </a:p>
          <a:p>
            <a:pPr lvl="1"/>
            <a:r>
              <a:rPr lang="en-US" dirty="0" smtClean="0">
                <a:cs typeface="Calibri" pitchFamily="34" charset="0"/>
              </a:rPr>
              <a:t>Does </a:t>
            </a:r>
            <a:r>
              <a:rPr lang="en-US" dirty="0" smtClean="0">
                <a:cs typeface="Calibri" pitchFamily="34" charset="0"/>
              </a:rPr>
              <a:t>it make </a:t>
            </a:r>
            <a:r>
              <a:rPr lang="en-US" dirty="0" smtClean="0">
                <a:cs typeface="Calibri" pitchFamily="34" charset="0"/>
              </a:rPr>
              <a:t>optimal use of the limited resources we have</a:t>
            </a:r>
            <a:endParaRPr lang="en-US" dirty="0">
              <a:cs typeface="Calibri" pitchFamily="34" charset="0"/>
            </a:endParaRPr>
          </a:p>
          <a:p>
            <a:r>
              <a:rPr lang="en-US" dirty="0" smtClean="0">
                <a:cs typeface="Calibri" pitchFamily="34" charset="0"/>
              </a:rPr>
              <a:t>…How to </a:t>
            </a:r>
            <a:r>
              <a:rPr lang="en-US" dirty="0">
                <a:cs typeface="Calibri" pitchFamily="34" charset="0"/>
              </a:rPr>
              <a:t>f</a:t>
            </a:r>
            <a:r>
              <a:rPr lang="en-US" dirty="0" smtClean="0">
                <a:cs typeface="Calibri" pitchFamily="34" charset="0"/>
              </a:rPr>
              <a:t>ormulate </a:t>
            </a:r>
            <a:r>
              <a:rPr lang="en-US" dirty="0" smtClean="0">
                <a:cs typeface="Calibri" pitchFamily="34" charset="0"/>
              </a:rPr>
              <a:t>a compelling long-term </a:t>
            </a:r>
            <a:r>
              <a:rPr lang="en-US" dirty="0" smtClean="0">
                <a:cs typeface="Calibri" pitchFamily="34" charset="0"/>
              </a:rPr>
              <a:t>program poised for growth</a:t>
            </a:r>
          </a:p>
          <a:p>
            <a:pPr lvl="1"/>
            <a:r>
              <a:rPr lang="en-US" dirty="0" smtClean="0">
                <a:cs typeface="Calibri" pitchFamily="34" charset="0"/>
              </a:rPr>
              <a:t>What are the strategic areas for Grand Challenges that could potentially lead to transformational breakthroughs 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23332"/>
          </a:xfrm>
        </p:spPr>
        <p:txBody>
          <a:bodyPr/>
          <a:lstStyle/>
          <a:p>
            <a:r>
              <a:rPr lang="en-US" sz="3600" dirty="0" smtClean="0"/>
              <a:t>We Need Your Ideas…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F663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</a:t>
            </a:r>
            <a:r>
              <a:rPr lang="en-US" dirty="0">
                <a:solidFill>
                  <a:srgbClr val="0F6636"/>
                </a:solidFill>
              </a:rPr>
              <a:t>Detector R&amp;D at CPAD Instrumentation Frontier - </a:t>
            </a:r>
            <a:r>
              <a:rPr lang="en-US" dirty="0" smtClean="0">
                <a:solidFill>
                  <a:srgbClr val="0F6636"/>
                </a:solidFill>
              </a:rPr>
              <a:t>10/05/2015</a:t>
            </a:r>
            <a:endParaRPr lang="en-US" dirty="0">
              <a:solidFill>
                <a:srgbClr val="0F663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043936"/>
            <a:ext cx="9921922" cy="79019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6056" y="4258100"/>
            <a:ext cx="2281274" cy="968807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50000"/>
                </a:schemeClr>
              </a:gs>
              <a:gs pos="89000">
                <a:schemeClr val="tx1">
                  <a:lumMod val="95000"/>
                  <a:lumOff val="5000"/>
                  <a:alpha val="50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29663-6CA7-4931-8F5D-849FE6A4CD44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6980"/>
          </a:xfrm>
        </p:spPr>
        <p:txBody>
          <a:bodyPr/>
          <a:lstStyle/>
          <a:p>
            <a:r>
              <a:rPr lang="en-US" sz="3600" dirty="0" smtClean="0"/>
              <a:t>Enabling the Next Discovery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7690" y="866776"/>
            <a:ext cx="7048072" cy="13157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Science drivers </a:t>
            </a:r>
            <a:r>
              <a:rPr lang="en-US" dirty="0" smtClean="0"/>
              <a:t>identify the scientific motivation while the </a:t>
            </a:r>
            <a:r>
              <a:rPr lang="en-US" dirty="0" smtClean="0">
                <a:solidFill>
                  <a:srgbClr val="0070C0"/>
                </a:solidFill>
              </a:rPr>
              <a:t>Research Frontiers </a:t>
            </a:r>
            <a:r>
              <a:rPr lang="en-US" dirty="0" smtClean="0"/>
              <a:t>provide </a:t>
            </a:r>
            <a:r>
              <a:rPr lang="en-US" dirty="0"/>
              <a:t>a useful categorization of </a:t>
            </a:r>
            <a:r>
              <a:rPr lang="en-US" dirty="0" smtClean="0"/>
              <a:t>experimental techniques</a:t>
            </a:r>
            <a:endParaRPr lang="en-US" dirty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09471" y="2387393"/>
            <a:ext cx="4768715" cy="3896449"/>
            <a:chOff x="1525759" y="2068416"/>
            <a:chExt cx="6092483" cy="4730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759" y="2068416"/>
              <a:ext cx="6092483" cy="47302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45" b="98182" l="1020" r="979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58381" y="4653371"/>
              <a:ext cx="519858" cy="55618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12</a:t>
            </a:fld>
            <a:endParaRPr lang="en-US" dirty="0">
              <a:solidFill>
                <a:srgbClr val="0F663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0356">
            <a:off x="335356" y="2279163"/>
            <a:ext cx="3163215" cy="42586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F6636"/>
                </a:solidFill>
              </a:rPr>
              <a:t>DOE HEP Status at HEPAP - 10/1/2015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29663-6CA7-4931-8F5D-849FE6A4CD44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F6636"/>
              </a:solidFill>
            </a:endParaRPr>
          </a:p>
        </p:txBody>
      </p:sp>
      <p:pic>
        <p:nvPicPr>
          <p:cNvPr id="4" name="Picture 2" descr="C:\Users\patwabi\AppData\Local\Microsoft\Windows\Temporary Internet Files\Content.IE5\HJW0H0X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56052" y="4258100"/>
            <a:ext cx="4793869" cy="968807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50000"/>
                </a:schemeClr>
              </a:gs>
              <a:gs pos="89000">
                <a:schemeClr val="tx1">
                  <a:lumMod val="95000"/>
                  <a:lumOff val="5000"/>
                  <a:alpha val="50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HEP </a:t>
            </a:r>
            <a:r>
              <a:rPr lang="en-US" dirty="0" smtClean="0">
                <a:solidFill>
                  <a:srgbClr val="FFFF00"/>
                </a:solidFill>
              </a:rPr>
              <a:t>Budget ISSUES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HEP is implementing the strategy detailed in the May 2014 report of the Particle Physics Project Prioritization Panel (P5), formulated in the context of a global vision for the field</a:t>
            </a:r>
          </a:p>
          <a:p>
            <a:pPr lvl="1"/>
            <a:r>
              <a:rPr lang="en-US" dirty="0"/>
              <a:t>HEP </a:t>
            </a:r>
            <a:r>
              <a:rPr lang="en-US" dirty="0" smtClean="0"/>
              <a:t>addresses </a:t>
            </a:r>
            <a:r>
              <a:rPr lang="en-US" dirty="0"/>
              <a:t>the five compelling science drivers with research in three frontiers and related efforts in theory, computing and advanced technology R&amp;D</a:t>
            </a:r>
          </a:p>
          <a:p>
            <a:pPr lvl="1"/>
            <a:r>
              <a:rPr lang="en-US" dirty="0"/>
              <a:t>Increasing emphasis on international partnerships (such as LHC) to achieve critical physics </a:t>
            </a:r>
            <a:r>
              <a:rPr lang="en-US" dirty="0" smtClean="0"/>
              <a:t>goals</a:t>
            </a:r>
            <a:endParaRPr lang="en-US" dirty="0"/>
          </a:p>
          <a:p>
            <a:r>
              <a:rPr lang="en-US" dirty="0"/>
              <a:t>Energy Frontier: Continue LHC program with higher collision energy (13+ </a:t>
            </a:r>
            <a:r>
              <a:rPr lang="en-US" dirty="0" err="1"/>
              <a:t>TeV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U.S. will continue to play a leadership role in LHC discoveries by remaining actively engaged in LHC data analysis and the initial upgrades to the ATLAS and CMS </a:t>
            </a:r>
            <a:r>
              <a:rPr lang="en-US" dirty="0" smtClean="0"/>
              <a:t>detectors</a:t>
            </a:r>
            <a:endParaRPr lang="en-US" dirty="0"/>
          </a:p>
          <a:p>
            <a:r>
              <a:rPr lang="en-US" dirty="0"/>
              <a:t>Intensity Frontier: Develop a world-class U.S.-hosted Long Baseline Neutrino Facility </a:t>
            </a:r>
          </a:p>
          <a:p>
            <a:pPr lvl="1"/>
            <a:r>
              <a:rPr lang="en-US" dirty="0"/>
              <a:t>Continue the design process for an internationalized LBNF and development of a </a:t>
            </a:r>
            <a:r>
              <a:rPr lang="en-US" dirty="0" smtClean="0"/>
              <a:t>Short-Baseline Neutrino Program </a:t>
            </a:r>
            <a:r>
              <a:rPr lang="en-US" dirty="0"/>
              <a:t>that will support the science and R&amp;D required to ensure LBNF success</a:t>
            </a:r>
          </a:p>
          <a:p>
            <a:pPr lvl="1"/>
            <a:r>
              <a:rPr lang="en-US" dirty="0"/>
              <a:t>Fermilab will continue to send world’s highest intensity neutrino beam to </a:t>
            </a:r>
            <a:r>
              <a:rPr lang="en-US" dirty="0" err="1"/>
              <a:t>NOvA</a:t>
            </a:r>
            <a:r>
              <a:rPr lang="en-US" dirty="0"/>
              <a:t>, 500 miles </a:t>
            </a:r>
            <a:r>
              <a:rPr lang="en-US" dirty="0" smtClean="0"/>
              <a:t>away to Ash River, MN</a:t>
            </a:r>
            <a:endParaRPr lang="en-US" dirty="0"/>
          </a:p>
          <a:p>
            <a:r>
              <a:rPr lang="en-US" dirty="0"/>
              <a:t>Cosmic Frontier: Advance our understanding of dark matter and dark energy</a:t>
            </a:r>
          </a:p>
          <a:p>
            <a:pPr lvl="1"/>
            <a:r>
              <a:rPr lang="en-US" dirty="0"/>
              <a:t>Immediate development of new capabilities in dark matter detection by continuing development of 2nd generation experiments; and in dark energy exploration with baselining of DESI and fabrication of LSST </a:t>
            </a:r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233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FY 2016 HEP Budget Request Summary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14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F6636"/>
                </a:solidFill>
              </a:rPr>
              <a:t>DOE HEP Status at HEPAP - 10/1/2015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7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4922874"/>
            <a:ext cx="8839199" cy="1203290"/>
          </a:xfrm>
        </p:spPr>
        <p:txBody>
          <a:bodyPr/>
          <a:lstStyle/>
          <a:p>
            <a:r>
              <a:rPr lang="en-US" dirty="0" err="1" smtClean="0"/>
              <a:t>adf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23332"/>
          </a:xfrm>
        </p:spPr>
        <p:txBody>
          <a:bodyPr/>
          <a:lstStyle/>
          <a:p>
            <a:r>
              <a:rPr lang="en-US" sz="3600" dirty="0"/>
              <a:t>FY </a:t>
            </a:r>
            <a:r>
              <a:rPr lang="en-US" sz="3600" dirty="0" smtClean="0"/>
              <a:t>2016 HEP Funding by Activity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90478"/>
              </p:ext>
            </p:extLst>
          </p:nvPr>
        </p:nvGraphicFramePr>
        <p:xfrm>
          <a:off x="80070" y="966772"/>
          <a:ext cx="8983860" cy="5151120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2455576"/>
                <a:gridCol w="887778"/>
                <a:gridCol w="847493"/>
                <a:gridCol w="836342"/>
                <a:gridCol w="395667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HEP Funding Category</a:t>
                      </a:r>
                      <a:br>
                        <a:rPr lang="en-US" sz="1600" u="none" strike="noStrike" dirty="0" smtClean="0">
                          <a:effectLst/>
                        </a:rPr>
                      </a:br>
                      <a:r>
                        <a:rPr lang="en-US" sz="1600" u="none" strike="noStrike" baseline="0" dirty="0" smtClean="0">
                          <a:effectLst/>
                        </a:rPr>
                        <a:t>($ in K)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FY </a:t>
                      </a:r>
                      <a:r>
                        <a:rPr lang="en-US" sz="1600" u="none" strike="noStrike" dirty="0" smtClean="0">
                          <a:effectLst/>
                        </a:rPr>
                        <a:t>2014 Current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FY </a:t>
                      </a:r>
                      <a:r>
                        <a:rPr lang="en-US" sz="1600" u="none" strike="noStrike" dirty="0" smtClean="0">
                          <a:effectLst/>
                        </a:rPr>
                        <a:t>2015 Enacted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FY </a:t>
                      </a:r>
                      <a:r>
                        <a:rPr lang="en-US" sz="1600" u="none" strike="noStrike" dirty="0" smtClean="0">
                          <a:effectLst/>
                        </a:rPr>
                        <a:t>2016 </a:t>
                      </a:r>
                      <a:r>
                        <a:rPr lang="en-US" sz="1600" u="none" strike="noStrike" dirty="0">
                          <a:effectLst/>
                        </a:rPr>
                        <a:t>Request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Explanation </a:t>
                      </a:r>
                      <a:r>
                        <a:rPr lang="en-US" sz="1600" u="none" strike="noStrike" dirty="0">
                          <a:effectLst/>
                        </a:rPr>
                        <a:t>of Changes (</a:t>
                      </a:r>
                      <a:r>
                        <a:rPr lang="en-US" sz="1600" u="none" strike="noStrike" dirty="0" smtClean="0">
                          <a:effectLst/>
                        </a:rPr>
                        <a:t>FY16 </a:t>
                      </a:r>
                      <a:r>
                        <a:rPr lang="en-US" sz="1600" u="none" strike="noStrike" dirty="0">
                          <a:effectLst/>
                        </a:rPr>
                        <a:t>vs. </a:t>
                      </a:r>
                      <a:r>
                        <a:rPr lang="en-US" sz="1600" u="none" strike="noStrike" dirty="0" smtClean="0">
                          <a:effectLst/>
                        </a:rPr>
                        <a:t>FY15)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Research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373,932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337,383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334,703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effectLst/>
                        </a:rPr>
                        <a:t>Research reductions support project investments</a:t>
                      </a:r>
                      <a:endParaRPr lang="en-US" sz="16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T w="25400" cmpd="sng">
                      <a:noFill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Facilities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278,683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265,125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262,658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effectLst/>
                        </a:rPr>
                        <a:t>Maintain efficient operations of facilities</a:t>
                      </a:r>
                      <a:r>
                        <a:rPr lang="en-US" sz="1600" i="1" u="none" strike="noStrike" baseline="0" dirty="0" smtClean="0">
                          <a:effectLst/>
                        </a:rPr>
                        <a:t> and </a:t>
                      </a:r>
                      <a:r>
                        <a:rPr lang="en-US" sz="1600" i="1" u="none" strike="noStrike" dirty="0" smtClean="0">
                          <a:effectLst/>
                        </a:rPr>
                        <a:t>ongoing experiments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Projects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71,305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105,698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113,401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   Energy Frontier Projects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15,000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19,000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Ramp up in LHC</a:t>
                      </a:r>
                      <a:r>
                        <a:rPr lang="en-US" sz="1600" i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detector upgrades fabrication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   Intensity Frontier Projects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37,400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43,970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33,700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Continue g-2 and FNAL acc. upgrade profiles; some LBNE efforts move to construction</a:t>
                      </a:r>
                      <a:endParaRPr lang="en-US" sz="1600" b="0" i="1" u="none" strike="noStrike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   Cosmic Frontier Projects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30,705</a:t>
                      </a:r>
                      <a:endParaRPr lang="en-US" sz="1600" b="0" i="1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45,728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58,701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Increase</a:t>
                      </a:r>
                      <a:r>
                        <a:rPr lang="en-US" sz="1600" i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supports </a:t>
                      </a:r>
                      <a:r>
                        <a:rPr lang="en-US" sz="1600" i="1" u="none" strike="noStrike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LSSTcam</a:t>
                      </a:r>
                      <a:r>
                        <a:rPr lang="en-US" sz="1600" i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DESI and second generation dark matter experiments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   Other Projects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3,200</a:t>
                      </a:r>
                      <a:endParaRPr lang="en-US" sz="1600" b="0" i="1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1,000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2,000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Planned Lattice QCD hardware acquisition</a:t>
                      </a:r>
                      <a:endParaRPr lang="en-US" sz="16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Construction (Line Item)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56,100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effectLst/>
                        </a:rPr>
                        <a:t>Planned profile for Mu2e;</a:t>
                      </a:r>
                      <a:r>
                        <a:rPr lang="en-US" sz="1600" i="1" u="none" strike="noStrike" baseline="0" dirty="0" smtClean="0">
                          <a:effectLst/>
                        </a:rPr>
                        <a:t> engineering and design for LBNE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SBIR/STTR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21,601*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20,794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21,138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796,521*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766,000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788,000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smtClean="0">
                          <a:effectLst/>
                        </a:rPr>
                        <a:t>House mark: $776</a:t>
                      </a:r>
                      <a:r>
                        <a:rPr lang="en-US" sz="1600" i="1" u="none" strike="noStrike" baseline="0" dirty="0" smtClean="0">
                          <a:effectLst/>
                        </a:rPr>
                        <a:t> M; Senate mark: $788.1 M</a:t>
                      </a:r>
                      <a:r>
                        <a:rPr lang="en-US" sz="1600" i="1" u="none" strike="noStrike" dirty="0" smtClean="0">
                          <a:effectLst/>
                        </a:rPr>
                        <a:t> 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80826" y="6206077"/>
            <a:ext cx="4967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* SBIR/STTR added to FY 2014 for comparison to FY 2015/2016</a:t>
            </a:r>
            <a:endParaRPr lang="en-US" sz="1400" i="1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F6636"/>
                </a:solidFill>
              </a:rPr>
              <a:t>DOE HEP Status at HEPAP - 10/1/2015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997286"/>
              </p:ext>
            </p:extLst>
          </p:nvPr>
        </p:nvGraphicFramePr>
        <p:xfrm>
          <a:off x="0" y="826618"/>
          <a:ext cx="9136713" cy="403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" y="4880343"/>
            <a:ext cx="8839199" cy="13716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P5 report recommendation suggests increasing the project budget fraction to 20%–25%</a:t>
            </a:r>
          </a:p>
          <a:p>
            <a:pPr lvl="1"/>
            <a:r>
              <a:rPr lang="en-US" dirty="0"/>
              <a:t>“Addressing the [science] Drivers in the coming and subsequent decades requires renewed investment in projects.”</a:t>
            </a:r>
          </a:p>
          <a:p>
            <a:r>
              <a:rPr lang="en-US" dirty="0" smtClean="0"/>
              <a:t>Research fraction consistent with the “&gt;40%” guideline in the P5 report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698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Trends by Fiscal Year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(FY 2016 shows President’s Request)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702BBD-2EB0-4C44-92BD-C12C7EDA54A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90714" y="1979053"/>
            <a:ext cx="2526384" cy="1841449"/>
            <a:chOff x="2290714" y="2061245"/>
            <a:chExt cx="2526384" cy="1841449"/>
          </a:xfrm>
        </p:grpSpPr>
        <p:sp>
          <p:nvSpPr>
            <p:cNvPr id="6" name="Oval 5"/>
            <p:cNvSpPr/>
            <p:nvPr/>
          </p:nvSpPr>
          <p:spPr bwMode="auto">
            <a:xfrm>
              <a:off x="2290714" y="2061245"/>
              <a:ext cx="2526384" cy="1841449"/>
            </a:xfrm>
            <a:prstGeom prst="ellipse">
              <a:avLst/>
            </a:prstGeom>
            <a:solidFill>
              <a:srgbClr val="FFFF00">
                <a:alpha val="2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6497" y="2689581"/>
              <a:ext cx="1834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Trading Projects for more Research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62199" y="959643"/>
            <a:ext cx="2362927" cy="1748499"/>
            <a:chOff x="4744882" y="1041835"/>
            <a:chExt cx="2362927" cy="1748499"/>
          </a:xfrm>
        </p:grpSpPr>
        <p:sp>
          <p:nvSpPr>
            <p:cNvPr id="8" name="Oval 7"/>
            <p:cNvSpPr/>
            <p:nvPr/>
          </p:nvSpPr>
          <p:spPr bwMode="auto">
            <a:xfrm>
              <a:off x="4744882" y="1041835"/>
              <a:ext cx="2362927" cy="1748499"/>
            </a:xfrm>
            <a:prstGeom prst="ellipse">
              <a:avLst/>
            </a:prstGeom>
            <a:solidFill>
              <a:srgbClr val="FFFF00">
                <a:alpha val="2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60287" y="1644835"/>
              <a:ext cx="1932115" cy="584775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Ramp up ILC and SRF R&amp;D programs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8095488" y="1598508"/>
            <a:ext cx="972749" cy="2211186"/>
          </a:xfrm>
          <a:prstGeom prst="ellipse">
            <a:avLst/>
          </a:prstGeom>
          <a:solidFill>
            <a:srgbClr val="FFC000">
              <a:alpha val="17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Begin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P5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Plan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smtClean="0">
                <a:solidFill>
                  <a:srgbClr val="0F6636"/>
                </a:solidFill>
              </a:rPr>
              <a:t>DOE HEP Status at HEPAP - 10/1/2015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6980"/>
          </a:xfrm>
        </p:spPr>
        <p:txBody>
          <a:bodyPr/>
          <a:lstStyle/>
          <a:p>
            <a:r>
              <a:rPr lang="en-US" sz="3600" dirty="0" smtClean="0"/>
              <a:t>FY 2016 HEP Budget Request Overview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085116"/>
              </p:ext>
            </p:extLst>
          </p:nvPr>
        </p:nvGraphicFramePr>
        <p:xfrm>
          <a:off x="688933" y="845289"/>
          <a:ext cx="7726738" cy="264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279599"/>
              </p:ext>
            </p:extLst>
          </p:nvPr>
        </p:nvGraphicFramePr>
        <p:xfrm>
          <a:off x="651353" y="3838353"/>
          <a:ext cx="7806847" cy="253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F6636"/>
                </a:solidFill>
              </a:rPr>
              <a:t>DOE HEP Status at HEPAP - 10/1/2015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177" y="1081929"/>
            <a:ext cx="8471648" cy="517095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More generic high-risk/high-impact Detector R&amp;D</a:t>
            </a:r>
          </a:p>
          <a:p>
            <a:pPr lvl="1"/>
            <a:r>
              <a:rPr lang="en-US" dirty="0" smtClean="0"/>
              <a:t>Grand Challenges in strategic areas</a:t>
            </a:r>
          </a:p>
          <a:p>
            <a:r>
              <a:rPr lang="en-US" dirty="0" smtClean="0"/>
              <a:t>More detector science</a:t>
            </a:r>
          </a:p>
          <a:p>
            <a:pPr lvl="1"/>
            <a:r>
              <a:rPr lang="en-US" dirty="0" smtClean="0"/>
              <a:t>Also from other fields (e.g., material science)</a:t>
            </a:r>
          </a:p>
          <a:p>
            <a:r>
              <a:rPr lang="en-US" dirty="0" smtClean="0"/>
              <a:t>More university involvement</a:t>
            </a:r>
          </a:p>
          <a:p>
            <a:pPr lvl="1"/>
            <a:r>
              <a:rPr lang="en-US" dirty="0" smtClean="0"/>
              <a:t>Large under-utilized intellectual potential; limited infrastructure</a:t>
            </a:r>
          </a:p>
          <a:p>
            <a:r>
              <a:rPr lang="en-US" dirty="0" smtClean="0"/>
              <a:t>More young people</a:t>
            </a:r>
          </a:p>
          <a:p>
            <a:pPr lvl="1"/>
            <a:r>
              <a:rPr lang="en-US" dirty="0" smtClean="0"/>
              <a:t>Future instrumentation leaders</a:t>
            </a:r>
          </a:p>
          <a:p>
            <a:r>
              <a:rPr lang="en-US" dirty="0" smtClean="0"/>
              <a:t>More communication/interaction</a:t>
            </a:r>
          </a:p>
          <a:p>
            <a:pPr lvl="1"/>
            <a:r>
              <a:rPr lang="en-US" dirty="0" smtClean="0"/>
              <a:t>Workshops and conferences/collaboration</a:t>
            </a:r>
          </a:p>
          <a:p>
            <a:r>
              <a:rPr lang="en-US" dirty="0" smtClean="0"/>
              <a:t>More cost-effective</a:t>
            </a:r>
          </a:p>
          <a:p>
            <a:pPr lvl="1"/>
            <a:r>
              <a:rPr lang="en-US" dirty="0" smtClean="0"/>
              <a:t>Sharing of resources and better execution</a:t>
            </a:r>
          </a:p>
          <a:p>
            <a:pPr lvl="1"/>
            <a:r>
              <a:rPr lang="en-US" dirty="0" smtClean="0"/>
              <a:t>Non-HEP funding sources (other SC, other agencies, SBIR, etc.)</a:t>
            </a:r>
          </a:p>
          <a:p>
            <a:pPr lvl="1"/>
            <a:endParaRPr lang="en-US" dirty="0" smtClean="0"/>
          </a:p>
          <a:p>
            <a:pPr lvl="1"/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9589"/>
          </a:xfrm>
        </p:spPr>
        <p:txBody>
          <a:bodyPr/>
          <a:lstStyle/>
          <a:p>
            <a:r>
              <a:rPr lang="en-US" sz="3600" dirty="0" smtClean="0"/>
              <a:t>Transform HEP Through New Instrumentation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Detector R&amp;D at CPAD Instrumentation Frontier - 10/05/2015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519" y="928914"/>
            <a:ext cx="8404410" cy="529707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Flavor of R&amp;D is changing</a:t>
            </a:r>
          </a:p>
          <a:p>
            <a:pPr lvl="1"/>
            <a:r>
              <a:rPr lang="en-US" dirty="0" smtClean="0"/>
              <a:t>Less generic, more project-oriented</a:t>
            </a:r>
          </a:p>
          <a:p>
            <a:r>
              <a:rPr lang="en-US" dirty="0" smtClean="0"/>
              <a:t>Total R&amp;D funding is shrinking</a:t>
            </a:r>
          </a:p>
          <a:p>
            <a:pPr lvl="1"/>
            <a:r>
              <a:rPr lang="en-US" dirty="0" smtClean="0"/>
              <a:t>Other higher-priority initiatives</a:t>
            </a:r>
          </a:p>
          <a:p>
            <a:r>
              <a:rPr lang="en-US" dirty="0" smtClean="0"/>
              <a:t>Laboratory-university </a:t>
            </a:r>
            <a:r>
              <a:rPr lang="en-US" dirty="0" smtClean="0"/>
              <a:t>balance off</a:t>
            </a:r>
            <a:endParaRPr lang="en-US" dirty="0" smtClean="0"/>
          </a:p>
          <a:p>
            <a:pPr lvl="1"/>
            <a:r>
              <a:rPr lang="en-US" dirty="0" smtClean="0"/>
              <a:t>Weakened university programs due to waning infrastructure</a:t>
            </a:r>
          </a:p>
          <a:p>
            <a:pPr lvl="1"/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9589"/>
          </a:xfrm>
        </p:spPr>
        <p:txBody>
          <a:bodyPr/>
          <a:lstStyle/>
          <a:p>
            <a:r>
              <a:rPr lang="en-US" sz="3600" dirty="0" smtClean="0"/>
              <a:t>How to Maintain a Balanced R&amp;D Portfolio?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Detector R&amp;D at CPAD Instrumentation Frontier - 10/05/2015</a:t>
            </a:r>
            <a:endParaRPr lang="en-US" dirty="0">
              <a:solidFill>
                <a:srgbClr val="0F663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970" y="3715655"/>
            <a:ext cx="1733084" cy="23332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5" y="3524863"/>
            <a:ext cx="66720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#27: </a:t>
            </a:r>
            <a:r>
              <a:rPr lang="en-US" sz="1600" dirty="0" smtClean="0">
                <a:solidFill>
                  <a:prstClr val="black"/>
                </a:solidFill>
              </a:rPr>
              <a:t>Focus resources toward directed instrumentation R&amp;D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in the near-term for high-priority projects. As the technical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challenges of current high-priority projects are met, restore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to the extent possible a balanced mix of short-term and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long-term R&amp;D</a:t>
            </a:r>
            <a:endParaRPr lang="en-US" sz="1600" dirty="0" smtClean="0"/>
          </a:p>
          <a:p>
            <a:r>
              <a:rPr lang="en-US" sz="1600" dirty="0" smtClean="0"/>
              <a:t>#28: </a:t>
            </a:r>
            <a:r>
              <a:rPr lang="en-US" sz="1600" dirty="0" smtClean="0">
                <a:solidFill>
                  <a:prstClr val="black"/>
                </a:solidFill>
              </a:rPr>
              <a:t>Strengthen university-national laboratory partnerships in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instrumentation R&amp;D through investment in instrumentation at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universities. Encourage graduate programs with a focus on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instrumentation education at HEP-supported universities and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laboratories, and fully exploit the unique capabilities and facilities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offered at each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45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412" y="1081928"/>
            <a:ext cx="8323729" cy="51440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Need to make the best out of the (shrinking) resources we currently have available</a:t>
            </a:r>
          </a:p>
          <a:p>
            <a:pPr lvl="1"/>
            <a:r>
              <a:rPr lang="en-US" dirty="0" smtClean="0"/>
              <a:t>Do More with Less</a:t>
            </a:r>
          </a:p>
          <a:p>
            <a:r>
              <a:rPr lang="en-US" dirty="0" smtClean="0"/>
              <a:t>Need to grow the R&amp;D program long-term</a:t>
            </a:r>
          </a:p>
          <a:p>
            <a:pPr lvl="1"/>
            <a:r>
              <a:rPr lang="en-US" dirty="0" smtClean="0"/>
              <a:t>Need to make compelling argument to SC management to support transformative R&amp;D with (potentially) far-reaching impact across HEP boundaries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 Particle Physics Science &amp; Technology CONNECTIONS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	 Grand Challenges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9589"/>
          </a:xfrm>
        </p:spPr>
        <p:txBody>
          <a:bodyPr/>
          <a:lstStyle/>
          <a:p>
            <a:r>
              <a:rPr lang="en-US" sz="3600" dirty="0" smtClean="0"/>
              <a:t>Growing the Generic R&amp;D Program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Detector R&amp;D at CPAD Instrumentation Frontier - 10/05/2015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3999" cy="6848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2"/>
                </a:solidFill>
              </a:rPr>
              <a:t>Detector R&amp;D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27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965" y="1068481"/>
            <a:ext cx="8350623" cy="520169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Support research leading to fundamental advances in the science of particle detection, and develop the next generation of instrumentation for HEP initiatives aligned with science priorities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Generic R&amp;D that has the potential for wide applicability and/or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high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impact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Focus on areas where U.S. can have leadership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Out-innovate the international competition</a:t>
            </a:r>
          </a:p>
          <a:p>
            <a:pPr lvl="1"/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Enable graduate and post-doctoral research training</a:t>
            </a:r>
          </a:p>
          <a:p>
            <a:pPr lvl="0"/>
            <a:r>
              <a:rPr lang="en-US" dirty="0"/>
              <a:t>Detector R&amp;D research thrusts</a:t>
            </a:r>
          </a:p>
          <a:p>
            <a:pPr lvl="1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Sensors and integrated/front-end electronics</a:t>
            </a:r>
          </a:p>
          <a:p>
            <a:pPr lvl="1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Detector Systems</a:t>
            </a:r>
          </a:p>
          <a:p>
            <a:pPr lvl="1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Trigger and Data Acquisition</a:t>
            </a:r>
          </a:p>
          <a:p>
            <a:pPr lvl="1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Core funding for a few key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staff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50628"/>
          </a:xfrm>
        </p:spPr>
        <p:txBody>
          <a:bodyPr/>
          <a:lstStyle/>
          <a:p>
            <a:r>
              <a:rPr lang="en-US" sz="3600" dirty="0" smtClean="0"/>
              <a:t>The HEP Detector R&amp;D Program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F663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</a:t>
            </a:r>
            <a:r>
              <a:rPr lang="en-US" dirty="0">
                <a:solidFill>
                  <a:srgbClr val="0F6636"/>
                </a:solidFill>
              </a:rPr>
              <a:t>Detector R&amp;D at CPAD Instrumentation Frontier - </a:t>
            </a:r>
            <a:r>
              <a:rPr lang="en-US" dirty="0" smtClean="0">
                <a:solidFill>
                  <a:srgbClr val="0F6636"/>
                </a:solidFill>
              </a:rPr>
              <a:t>10/05/2015</a:t>
            </a:r>
            <a:endParaRPr lang="en-US" dirty="0">
              <a:solidFill>
                <a:srgbClr val="0F663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965" y="1068481"/>
            <a:ext cx="8350623" cy="520169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Support infrastructure—technical personnel, equipment, facilities, and test beams—required for technology development and detector fabrication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Detector development and testing facilities (e.g., </a:t>
            </a:r>
            <a:r>
              <a:rPr lang="en-US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SiDet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Test beams for detector testing and evaluation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en-US" dirty="0" smtClean="0"/>
              <a:t>NOT </a:t>
            </a:r>
            <a:r>
              <a:rPr lang="en-US" dirty="0"/>
              <a:t>intended to fund R&amp;D needed for specific </a:t>
            </a:r>
            <a:r>
              <a:rPr lang="en-US" dirty="0" smtClean="0"/>
              <a:t>HEP projects or facilities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for projects that have achieved DOE Critical Decision - 0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6980"/>
          </a:xfrm>
        </p:spPr>
        <p:txBody>
          <a:bodyPr/>
          <a:lstStyle/>
          <a:p>
            <a:r>
              <a:rPr lang="en-US" sz="3600" dirty="0" smtClean="0"/>
              <a:t>The HEP Detector R&amp;D Program, cont.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F663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</a:t>
            </a:r>
            <a:r>
              <a:rPr lang="en-US" dirty="0">
                <a:solidFill>
                  <a:srgbClr val="0F6636"/>
                </a:solidFill>
              </a:rPr>
              <a:t>Detector R&amp;D at CPAD Instrumentation Frontier - </a:t>
            </a:r>
            <a:r>
              <a:rPr lang="en-US" dirty="0" smtClean="0">
                <a:solidFill>
                  <a:srgbClr val="0F6636"/>
                </a:solidFill>
              </a:rPr>
              <a:t>10/05/2015</a:t>
            </a:r>
            <a:endParaRPr lang="en-US" dirty="0">
              <a:solidFill>
                <a:srgbClr val="0F663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965" y="1068481"/>
            <a:ext cx="8350623" cy="520169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" pitchFamily="34" charset="0"/>
              </a:rPr>
              <a:t>Total </a:t>
            </a:r>
            <a:r>
              <a:rPr lang="en-US" dirty="0">
                <a:cs typeface="Calibri" pitchFamily="34" charset="0"/>
              </a:rPr>
              <a:t>funding </a:t>
            </a:r>
            <a:r>
              <a:rPr lang="en-US" dirty="0" smtClean="0">
                <a:cs typeface="Calibri" pitchFamily="34" charset="0"/>
              </a:rPr>
              <a:t>in </a:t>
            </a:r>
            <a:r>
              <a:rPr lang="en-US" dirty="0" smtClean="0">
                <a:cs typeface="Calibri" pitchFamily="34" charset="0"/>
              </a:rPr>
              <a:t>FY2015 </a:t>
            </a:r>
            <a:r>
              <a:rPr lang="en-US" dirty="0" smtClean="0">
                <a:cs typeface="Calibri" pitchFamily="34" charset="0"/>
              </a:rPr>
              <a:t>~$28M for </a:t>
            </a:r>
            <a:r>
              <a:rPr lang="en-US" dirty="0">
                <a:cs typeface="Calibri" pitchFamily="34" charset="0"/>
              </a:rPr>
              <a:t>research as well as detector facilities/test beam operations</a:t>
            </a:r>
          </a:p>
          <a:p>
            <a:pPr lvl="1"/>
            <a:r>
              <a:rPr lang="en-US" sz="2000" dirty="0">
                <a:cs typeface="Calibri" pitchFamily="34" charset="0"/>
              </a:rPr>
              <a:t>85-90% of funding to national </a:t>
            </a:r>
            <a:r>
              <a:rPr lang="en-US" sz="2000" dirty="0" smtClean="0">
                <a:cs typeface="Calibri" pitchFamily="34" charset="0"/>
              </a:rPr>
              <a:t>labs for research and operations</a:t>
            </a:r>
          </a:p>
          <a:p>
            <a:pPr lvl="1"/>
            <a:r>
              <a:rPr lang="en-US" sz="2000" dirty="0" smtClean="0">
                <a:cs typeface="Calibri" pitchFamily="34" charset="0"/>
              </a:rPr>
              <a:t>Largely focused on HL-LHC upgrades and DUNE/SBN</a:t>
            </a:r>
            <a:endParaRPr lang="en-US" sz="2000" dirty="0">
              <a:cs typeface="Calibri" pitchFamily="34" charset="0"/>
            </a:endParaRPr>
          </a:p>
          <a:p>
            <a:r>
              <a:rPr lang="en-US" dirty="0">
                <a:cs typeface="Calibri" pitchFamily="34" charset="0"/>
              </a:rPr>
              <a:t>Supports efforts at 5 national labs </a:t>
            </a:r>
            <a:r>
              <a:rPr lang="en-US" dirty="0" smtClean="0">
                <a:cs typeface="Calibri" pitchFamily="34" charset="0"/>
              </a:rPr>
              <a:t>(~75 </a:t>
            </a:r>
            <a:r>
              <a:rPr lang="en-US" dirty="0">
                <a:cs typeface="Calibri" pitchFamily="34" charset="0"/>
              </a:rPr>
              <a:t>FTEs at ANL, BNL, FNAL, LBNL, SLAC) and </a:t>
            </a:r>
            <a:r>
              <a:rPr lang="en-US" dirty="0" smtClean="0">
                <a:cs typeface="Calibri" pitchFamily="34" charset="0"/>
              </a:rPr>
              <a:t>~20 </a:t>
            </a:r>
            <a:r>
              <a:rPr lang="en-US" dirty="0">
                <a:cs typeface="Calibri" pitchFamily="34" charset="0"/>
              </a:rPr>
              <a:t>universities ( ~25 FTEs)</a:t>
            </a:r>
          </a:p>
          <a:p>
            <a:r>
              <a:rPr lang="en-US" dirty="0">
                <a:cs typeface="Calibri" pitchFamily="34" charset="0"/>
              </a:rPr>
              <a:t>National labs: annual budget briefings, field work proposals (FWPs), and lab comparative review (last in </a:t>
            </a:r>
            <a:r>
              <a:rPr lang="en-US" dirty="0" smtClean="0">
                <a:cs typeface="Calibri" pitchFamily="34" charset="0"/>
              </a:rPr>
              <a:t>2012; next in February 2016)</a:t>
            </a:r>
            <a:endParaRPr lang="en-US" dirty="0">
              <a:cs typeface="Calibri" pitchFamily="34" charset="0"/>
            </a:endParaRPr>
          </a:p>
          <a:p>
            <a:r>
              <a:rPr lang="en-US" dirty="0">
                <a:cs typeface="Calibri" pitchFamily="34" charset="0"/>
              </a:rPr>
              <a:t>Universities: annual funding opportunity announcement (FOA) and university comparative review (since 2012)</a:t>
            </a:r>
          </a:p>
          <a:p>
            <a:r>
              <a:rPr lang="en-US" dirty="0">
                <a:cs typeface="Calibri" pitchFamily="34" charset="0"/>
              </a:rPr>
              <a:t>Special solicitations for Advanced Detector R&amp;D and Collider Detector R&amp;D in the past (last in 2011)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23332"/>
          </a:xfrm>
        </p:spPr>
        <p:txBody>
          <a:bodyPr/>
          <a:lstStyle/>
          <a:p>
            <a:r>
              <a:rPr lang="en-US" sz="3600" dirty="0" smtClean="0"/>
              <a:t>Program Funding and Effort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F663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</a:t>
            </a:r>
            <a:r>
              <a:rPr lang="en-US" dirty="0">
                <a:solidFill>
                  <a:srgbClr val="0F6636"/>
                </a:solidFill>
              </a:rPr>
              <a:t>Detector R&amp;D at CPAD Instrumentation Frontier - </a:t>
            </a:r>
            <a:r>
              <a:rPr lang="en-US" dirty="0" smtClean="0">
                <a:solidFill>
                  <a:srgbClr val="0F6636"/>
                </a:solidFill>
              </a:rPr>
              <a:t>10/05/2015</a:t>
            </a:r>
            <a:endParaRPr lang="en-US" dirty="0">
              <a:solidFill>
                <a:srgbClr val="0F663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127127"/>
              </p:ext>
            </p:extLst>
          </p:nvPr>
        </p:nvGraphicFramePr>
        <p:xfrm>
          <a:off x="352425" y="1064525"/>
          <a:ext cx="841057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115"/>
                <a:gridCol w="1682115"/>
                <a:gridCol w="1682115"/>
                <a:gridCol w="1840230"/>
                <a:gridCol w="1524001"/>
              </a:tblGrid>
              <a:tr h="565162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R&amp;D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Project-specific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Near-term, “incremental”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Mid-term, “demonstration”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Long-term,</a:t>
                      </a:r>
                      <a:r>
                        <a:rPr lang="en-US" baseline="0" dirty="0" smtClean="0"/>
                        <a:t> “generic”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Funding Source(s)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funds (post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CD-0)</a:t>
                      </a:r>
                    </a:p>
                    <a:p>
                      <a:r>
                        <a:rPr lang="en-US" dirty="0" smtClean="0"/>
                        <a:t>OR</a:t>
                      </a:r>
                    </a:p>
                    <a:p>
                      <a:r>
                        <a:rPr lang="en-US" b="0" dirty="0" smtClean="0"/>
                        <a:t>Program </a:t>
                      </a:r>
                      <a:r>
                        <a:rPr lang="en-US" dirty="0" smtClean="0"/>
                        <a:t>Directed R&amp;D (pre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CD-0)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Facility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KA25 Directed R&amp;D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Det</a:t>
                      </a:r>
                      <a:r>
                        <a:rPr lang="en-US" dirty="0" smtClean="0"/>
                        <a:t> R&amp;D Core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Special FOAs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r>
                        <a:rPr lang="en-US" baseline="0" dirty="0" smtClean="0"/>
                        <a:t> 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OPA</a:t>
                      </a:r>
                      <a:r>
                        <a:rPr lang="en-US" baseline="0" dirty="0" smtClean="0"/>
                        <a:t> CD review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OR</a:t>
                      </a:r>
                    </a:p>
                    <a:p>
                      <a:r>
                        <a:rPr lang="en-US" dirty="0" smtClean="0"/>
                        <a:t>Program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Ops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Ad-hoc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</a:t>
                      </a:r>
                      <a:r>
                        <a:rPr lang="en-US" baseline="0" dirty="0" smtClean="0"/>
                        <a:t> Review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HEP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KA21, 22, 23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KA21, 22, 23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LHC Detector</a:t>
                      </a:r>
                      <a:r>
                        <a:rPr lang="en-US" baseline="0" dirty="0" smtClean="0"/>
                        <a:t> upgrades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DM G2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BaBar</a:t>
                      </a:r>
                      <a:r>
                        <a:rPr lang="en-US" baseline="0" dirty="0" smtClean="0"/>
                        <a:t> IFR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LAPPD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CDRD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6980"/>
          </a:xfrm>
        </p:spPr>
        <p:txBody>
          <a:bodyPr/>
          <a:lstStyle/>
          <a:p>
            <a:r>
              <a:rPr lang="en-US" sz="3600" b="1" dirty="0" smtClean="0">
                <a:effectLst/>
              </a:rPr>
              <a:t>Funding Model for Detector R&amp;D</a:t>
            </a:r>
            <a:endParaRPr lang="en-US" sz="3600" b="1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6636"/>
                </a:solidFill>
              </a:rPr>
              <a:t>HEP Detector R&amp;D at CPAD Instrumentation Frontier – 10/05/2015   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9</a:t>
            </a:fld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E Office of Science Colors">
      <a:dk1>
        <a:srgbClr val="000000"/>
      </a:dk1>
      <a:lt1>
        <a:srgbClr val="FFFFFF"/>
      </a:lt1>
      <a:dk2>
        <a:srgbClr val="0F6636"/>
      </a:dk2>
      <a:lt2>
        <a:srgbClr val="FFFFFF"/>
      </a:lt2>
      <a:accent1>
        <a:srgbClr val="0F6636"/>
      </a:accent1>
      <a:accent2>
        <a:srgbClr val="F3C727"/>
      </a:accent2>
      <a:accent3>
        <a:srgbClr val="C0504D"/>
      </a:accent3>
      <a:accent4>
        <a:srgbClr val="1F4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1391</Words>
  <Application>Microsoft Office PowerPoint</Application>
  <PresentationFormat>On-screen Show (4:3)</PresentationFormat>
  <Paragraphs>250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DOE Office of High Energy Physics Detector R&amp;D Program</vt:lpstr>
      <vt:lpstr>Transform HEP Through New Instrumentation</vt:lpstr>
      <vt:lpstr>How to Maintain a Balanced R&amp;D Portfolio?</vt:lpstr>
      <vt:lpstr>Growing the Generic R&amp;D Program</vt:lpstr>
      <vt:lpstr>Detector R&amp;D</vt:lpstr>
      <vt:lpstr>The HEP Detector R&amp;D Program</vt:lpstr>
      <vt:lpstr>The HEP Detector R&amp;D Program, cont.</vt:lpstr>
      <vt:lpstr>Program Funding and Effort</vt:lpstr>
      <vt:lpstr>Funding Model for Detector R&amp;D</vt:lpstr>
      <vt:lpstr>We Need Your Ideas…</vt:lpstr>
      <vt:lpstr>Backup</vt:lpstr>
      <vt:lpstr>Enabling the Next Discovery</vt:lpstr>
      <vt:lpstr>HEP Budget ISSUES</vt:lpstr>
      <vt:lpstr>FY 2016 HEP Budget Request Summary</vt:lpstr>
      <vt:lpstr>FY 2016 HEP Funding by Activity</vt:lpstr>
      <vt:lpstr>Funding Trends by Fiscal Year (FY 2016 shows President’s Request)</vt:lpstr>
      <vt:lpstr>FY 2016 HEP Budget Request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2015-04-03T21:19:10Z</dcterms:created>
  <dcterms:modified xsi:type="dcterms:W3CDTF">2015-10-05T01:33:09Z</dcterms:modified>
</cp:coreProperties>
</file>