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8" r:id="rId2"/>
    <p:sldId id="297" r:id="rId3"/>
    <p:sldId id="298" r:id="rId4"/>
    <p:sldId id="299" r:id="rId5"/>
    <p:sldId id="319" r:id="rId6"/>
    <p:sldId id="300" r:id="rId7"/>
    <p:sldId id="302" r:id="rId8"/>
    <p:sldId id="345" r:id="rId9"/>
    <p:sldId id="303" r:id="rId10"/>
    <p:sldId id="307" r:id="rId11"/>
    <p:sldId id="308" r:id="rId12"/>
    <p:sldId id="337" r:id="rId13"/>
    <p:sldId id="309" r:id="rId14"/>
    <p:sldId id="336" r:id="rId15"/>
    <p:sldId id="338" r:id="rId16"/>
    <p:sldId id="340" r:id="rId17"/>
    <p:sldId id="304" r:id="rId18"/>
    <p:sldId id="310" r:id="rId19"/>
    <p:sldId id="320" r:id="rId20"/>
    <p:sldId id="311" r:id="rId21"/>
    <p:sldId id="312" r:id="rId22"/>
    <p:sldId id="341" r:id="rId23"/>
    <p:sldId id="305" r:id="rId24"/>
    <p:sldId id="313" r:id="rId25"/>
    <p:sldId id="321" r:id="rId26"/>
    <p:sldId id="314" r:id="rId27"/>
    <p:sldId id="324" r:id="rId28"/>
    <p:sldId id="323" r:id="rId29"/>
    <p:sldId id="348" r:id="rId30"/>
    <p:sldId id="342" r:id="rId31"/>
    <p:sldId id="306" r:id="rId32"/>
    <p:sldId id="335" r:id="rId33"/>
    <p:sldId id="334" r:id="rId34"/>
    <p:sldId id="315" r:id="rId35"/>
    <p:sldId id="317" r:id="rId36"/>
    <p:sldId id="316" r:id="rId37"/>
    <p:sldId id="339" r:id="rId38"/>
    <p:sldId id="344" r:id="rId39"/>
    <p:sldId id="318" r:id="rId40"/>
    <p:sldId id="325" r:id="rId41"/>
    <p:sldId id="326" r:id="rId42"/>
    <p:sldId id="329" r:id="rId43"/>
    <p:sldId id="330" r:id="rId44"/>
    <p:sldId id="332" r:id="rId45"/>
    <p:sldId id="327" r:id="rId46"/>
    <p:sldId id="328" r:id="rId47"/>
    <p:sldId id="331" r:id="rId48"/>
    <p:sldId id="294" r:id="rId49"/>
    <p:sldId id="347" r:id="rId50"/>
    <p:sldId id="343" r:id="rId51"/>
    <p:sldId id="322" r:id="rId52"/>
    <p:sldId id="285" r:id="rId53"/>
    <p:sldId id="296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DF4"/>
    <a:srgbClr val="D0D8E8"/>
    <a:srgbClr val="22FF06"/>
    <a:srgbClr val="21FFFB"/>
    <a:srgbClr val="627193"/>
    <a:srgbClr val="6A839D"/>
    <a:srgbClr val="A8BAD5"/>
    <a:srgbClr val="8194AF"/>
    <a:srgbClr val="3F53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34" autoAdjust="0"/>
    <p:restoredTop sz="94691" autoAdjust="0"/>
  </p:normalViewPr>
  <p:slideViewPr>
    <p:cSldViewPr snapToGrid="0" snapToObjects="1" showGuides="1">
      <p:cViewPr varScale="1">
        <p:scale>
          <a:sx n="101" d="100"/>
          <a:sy n="101" d="100"/>
        </p:scale>
        <p:origin x="-1176" y="-112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4" Type="http://schemas.openxmlformats.org/officeDocument/2006/relationships/image" Target="../media/image7.emf"/><Relationship Id="rId5" Type="http://schemas.openxmlformats.org/officeDocument/2006/relationships/image" Target="../media/image8.wmf"/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Relationship Id="rId2" Type="http://schemas.openxmlformats.org/officeDocument/2006/relationships/image" Target="../media/image69.wmf"/><Relationship Id="rId3" Type="http://schemas.openxmlformats.org/officeDocument/2006/relationships/image" Target="../media/image7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AC546-2A31-D247-B357-3446245FD568}" type="datetimeFigureOut">
              <a:rPr lang="en-US" smtClean="0"/>
              <a:t>5/10/15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8A95D-865A-6145-BCC0-DBC2D1114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32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21DA3-20A7-524D-8D2A-4DB25E83A174}" type="datetimeFigureOut">
              <a:rPr lang="en-US" smtClean="0"/>
              <a:t>5/10/15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D856A-9112-2948-8601-4C1744A2C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716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D856A-9112-2948-8601-4C1744A2C0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87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0090"/>
                </a:solidFill>
                <a:latin typeface="Century Gothic"/>
                <a:cs typeface="Century Gothic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subtitle</a:t>
            </a:r>
            <a:r>
              <a:rPr lang="de-DE" dirty="0" smtClean="0"/>
              <a:t>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CPAD2015, Arlington, TX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716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‹#›</a:t>
            </a:fld>
            <a:r>
              <a:rPr lang="en-US" dirty="0" smtClean="0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9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31939" y="6489049"/>
            <a:ext cx="7712061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9144000" cy="1585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4400601"/>
            <a:ext cx="9144000" cy="0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71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3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5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90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15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070D-FD2C-BC4A-81D0-C9424F207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4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89049"/>
            <a:ext cx="9144000" cy="365125"/>
          </a:xfrm>
          <a:prstGeom prst="rect">
            <a:avLst/>
          </a:prstGeom>
          <a:gradFill flip="none" rotWithShape="1">
            <a:gsLst>
              <a:gs pos="0">
                <a:srgbClr val="627193"/>
              </a:gs>
              <a:gs pos="100000">
                <a:srgbClr val="8194AF"/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940"/>
            <a:ext cx="8229600" cy="6289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5694"/>
            <a:ext cx="8229600" cy="5140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9049"/>
            <a:ext cx="143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de-DE" smtClean="0"/>
              <a:t>5 Oct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1939" y="6489049"/>
            <a:ext cx="6297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29436" y="6489049"/>
            <a:ext cx="1414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fld id="{D64A8760-15C0-4B4C-AA1F-D5B9BE29E5C6}" type="slidenum">
              <a:rPr lang="en-US" smtClean="0"/>
              <a:t>‹#›</a:t>
            </a:fld>
            <a:r>
              <a:rPr lang="en-US" dirty="0" smtClean="0"/>
              <a:t>/48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31855"/>
            <a:ext cx="9144000" cy="0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9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90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000090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0090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0090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000090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000090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2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9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40.emf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microsoft.com/office/2007/relationships/hdphoto" Target="../media/hdphoto2.wdp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8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68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69.w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70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4" Type="http://schemas.openxmlformats.org/officeDocument/2006/relationships/image" Target="../media/image71.emf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8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6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Relationship Id="rId3" Type="http://schemas.openxmlformats.org/officeDocument/2006/relationships/image" Target="../media/image8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9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8.bin"/><Relationship Id="rId8" Type="http://schemas.openxmlformats.org/officeDocument/2006/relationships/oleObject" Target="../embeddings/oleObject9.bin"/><Relationship Id="rId9" Type="http://schemas.openxmlformats.org/officeDocument/2006/relationships/image" Target="../media/image11.emf"/><Relationship Id="rId10" Type="http://schemas.openxmlformats.org/officeDocument/2006/relationships/oleObject" Target="../embeddings/oleObject10.bin"/><Relationship Id="rId11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jpeg"/><Relationship Id="rId6" Type="http://schemas.openxmlformats.org/officeDocument/2006/relationships/image" Target="../media/image94.jpeg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756924"/>
            <a:ext cx="7772400" cy="538985"/>
          </a:xfrm>
        </p:spPr>
        <p:txBody>
          <a:bodyPr>
            <a:noAutofit/>
          </a:bodyPr>
          <a:lstStyle/>
          <a:p>
            <a:r>
              <a:rPr lang="en-US" sz="2800" dirty="0" smtClean="0"/>
              <a:t>Future of </a:t>
            </a:r>
            <a:r>
              <a:rPr lang="en-US" sz="2800" cap="none" dirty="0" smtClean="0"/>
              <a:t>c</a:t>
            </a:r>
            <a:r>
              <a:rPr lang="en-US" sz="2800" dirty="0" smtClean="0"/>
              <a:t>LFV using muons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Stefan Ritt, Paul Scherrer Institute, Switzerland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pic>
        <p:nvPicPr>
          <p:cNvPr id="12" name="Bild 15" descr="Titelbi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8393"/>
            <a:ext cx="914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22313" y="5219346"/>
            <a:ext cx="7772400" cy="5389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rgbClr val="00009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800" cap="none" dirty="0" smtClean="0"/>
              <a:t>- a technological approach</a:t>
            </a:r>
            <a:endParaRPr lang="en-US" sz="2800" cap="none" dirty="0"/>
          </a:p>
        </p:txBody>
      </p:sp>
    </p:spTree>
    <p:extLst>
      <p:ext uri="{BB962C8B-B14F-4D97-AF65-F5344CB8AC3E}">
        <p14:creationId xmlns:p14="http://schemas.microsoft.com/office/powerpoint/2010/main" val="216363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and planned muon beams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308508"/>
              </p:ext>
            </p:extLst>
          </p:nvPr>
        </p:nvGraphicFramePr>
        <p:xfrm>
          <a:off x="457200" y="652924"/>
          <a:ext cx="8229600" cy="5724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8736"/>
                <a:gridCol w="1707661"/>
                <a:gridCol w="2145365"/>
                <a:gridCol w="2367838"/>
              </a:tblGrid>
              <a:tr h="3088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Laboratory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 line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DC rate [Hz]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Pulsed rate [Hz]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1400" dirty="0" smtClean="0"/>
                        <a:t>PSI (CH)</a:t>
                      </a:r>
                      <a:endParaRPr lang="en-US" sz="1400" dirty="0"/>
                    </a:p>
                    <a:p>
                      <a:r>
                        <a:rPr lang="en-US" sz="1400" dirty="0" smtClean="0"/>
                        <a:t>0.59 GeV / 1.3 MW</a:t>
                      </a:r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LEMS</a:t>
                      </a:r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4･10</a:t>
                      </a:r>
                      <a:r>
                        <a:rPr lang="en-US" sz="1400" baseline="30000" dirty="0" smtClean="0"/>
                        <a:t>8</a:t>
                      </a:r>
                      <a:r>
                        <a:rPr lang="en-US" sz="1400" baseline="0" dirty="0" smtClean="0"/>
                        <a:t> (</a:t>
                      </a:r>
                      <a:r>
                        <a:rPr lang="en-US" sz="1400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smtClean="0"/>
                        <a:t>+</a:t>
                      </a:r>
                      <a:r>
                        <a:rPr lang="en-US" sz="1400" baseline="0" dirty="0" smtClean="0"/>
                        <a:t>) 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  <a:tr h="1945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US" sz="1400" dirty="0" smtClean="0"/>
                        <a:t>E5</a:t>
                      </a:r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1.6･10</a:t>
                      </a:r>
                      <a:r>
                        <a:rPr lang="en-US" sz="1400" baseline="30000" dirty="0" smtClean="0"/>
                        <a:t>8</a:t>
                      </a:r>
                      <a:r>
                        <a:rPr lang="en-US" sz="1400" baseline="0" dirty="0" smtClean="0"/>
                        <a:t> (</a:t>
                      </a:r>
                      <a:r>
                        <a:rPr lang="en-US" sz="1400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smtClean="0"/>
                        <a:t>+</a:t>
                      </a:r>
                      <a:r>
                        <a:rPr lang="en-US" sz="1400" baseline="0" dirty="0" smtClean="0"/>
                        <a:t>) </a:t>
                      </a:r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  <a:tr h="18606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HiMB</a:t>
                      </a:r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1･10</a:t>
                      </a:r>
                      <a:r>
                        <a:rPr lang="en-US" sz="1400" baseline="30000" dirty="0" smtClean="0">
                          <a:solidFill>
                            <a:srgbClr val="0000FF"/>
                          </a:solidFill>
                        </a:rPr>
                        <a:t>10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smtClean="0">
                          <a:solidFill>
                            <a:srgbClr val="0000FF"/>
                          </a:solidFill>
                        </a:rPr>
                        <a:t>+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) (&gt;2018)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  <a:tr h="226860"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J-PARC (JP)</a:t>
                      </a:r>
                      <a:endParaRPr lang="en-US" sz="1400" dirty="0"/>
                    </a:p>
                    <a:p>
                      <a:r>
                        <a:rPr lang="en-US" sz="1050" dirty="0" smtClean="0"/>
                        <a:t>3 </a:t>
                      </a:r>
                      <a:r>
                        <a:rPr lang="en-US" sz="1050" smtClean="0"/>
                        <a:t>GeV</a:t>
                      </a:r>
                      <a:r>
                        <a:rPr lang="en-US" sz="1050" dirty="0" smtClean="0"/>
                        <a:t> </a:t>
                      </a:r>
                      <a:r>
                        <a:rPr lang="en-US" sz="1050" smtClean="0"/>
                        <a:t>/ 210 kW</a:t>
                      </a:r>
                    </a:p>
                    <a:p>
                      <a:r>
                        <a:rPr lang="en-US" sz="1050" smtClean="0"/>
                        <a:t>(planned 1 MW)</a:t>
                      </a:r>
                      <a:endParaRPr lang="en-US" sz="105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MUSE D-line</a:t>
                      </a:r>
                      <a:endParaRPr lang="en-US" sz="14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3･10</a:t>
                      </a:r>
                      <a:r>
                        <a:rPr lang="en-US" sz="1400" baseline="30000" dirty="0" smtClean="0"/>
                        <a:t>7</a:t>
                      </a:r>
                      <a:r>
                        <a:rPr lang="en-US" sz="1400" baseline="0" dirty="0" smtClean="0"/>
                        <a:t> (</a:t>
                      </a:r>
                      <a:r>
                        <a:rPr lang="en-US" sz="1400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smtClean="0"/>
                        <a:t>+</a:t>
                      </a:r>
                      <a:r>
                        <a:rPr lang="en-US" sz="1400" baseline="0" dirty="0" smtClean="0"/>
                        <a:t>) </a:t>
                      </a:r>
                      <a:endParaRPr lang="en-US" sz="14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  <a:tr h="19367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MUSE U-line</a:t>
                      </a:r>
                      <a:endParaRPr lang="en-US" sz="14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6.4･10</a:t>
                      </a:r>
                      <a:r>
                        <a:rPr lang="en-US" sz="1400" baseline="30000" dirty="0" smtClean="0"/>
                        <a:t>7</a:t>
                      </a:r>
                      <a:r>
                        <a:rPr lang="en-US" sz="1400" baseline="0" dirty="0" smtClean="0"/>
                        <a:t> (</a:t>
                      </a:r>
                      <a:r>
                        <a:rPr lang="en-US" sz="1400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smtClean="0"/>
                        <a:t>+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  <a:tr h="23481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 GeV / 56 kW</a:t>
                      </a:r>
                      <a:endParaRPr lang="en-US" sz="1000" dirty="0"/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COMET</a:t>
                      </a:r>
                      <a:endParaRPr lang="en-US" sz="14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1･10</a:t>
                      </a:r>
                      <a:r>
                        <a:rPr lang="en-US" sz="1400" baseline="30000" dirty="0" smtClean="0">
                          <a:solidFill>
                            <a:srgbClr val="0000FF"/>
                          </a:solidFill>
                        </a:rPr>
                        <a:t>11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smtClean="0">
                          <a:solidFill>
                            <a:srgbClr val="0000FF"/>
                          </a:solidFill>
                        </a:rPr>
                        <a:t>-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) (2020)</a:t>
                      </a:r>
                      <a:endParaRPr lang="en-US" sz="140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  <a:tr h="250952">
                <a:tc>
                  <a:txBody>
                    <a:bodyPr/>
                    <a:lstStyle/>
                    <a:p>
                      <a:r>
                        <a:rPr lang="en-US" sz="1000" smtClean="0"/>
                        <a:t>8 GeV / 300 kW</a:t>
                      </a:r>
                      <a:endParaRPr lang="en-US" sz="1000"/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PRISM/PRIME</a:t>
                      </a:r>
                      <a:endParaRPr lang="en-US" sz="14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FF"/>
                          </a:solidFill>
                        </a:rPr>
                        <a:t>11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-10</a:t>
                      </a:r>
                      <a:r>
                        <a:rPr lang="en-US" sz="1400" baseline="30000" dirty="0" smtClean="0">
                          <a:solidFill>
                            <a:srgbClr val="0000FF"/>
                          </a:solidFill>
                        </a:rPr>
                        <a:t>12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(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smtClean="0">
                          <a:solidFill>
                            <a:srgbClr val="0000FF"/>
                          </a:solidFill>
                        </a:rPr>
                        <a:t>-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) (&gt;2020)</a:t>
                      </a:r>
                      <a:endParaRPr 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  <a:tr h="21160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FNAL (USA)</a:t>
                      </a:r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  <a:tr h="221571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 GeV</a:t>
                      </a:r>
                      <a:r>
                        <a:rPr lang="en-US" sz="1000" baseline="0" dirty="0" smtClean="0"/>
                        <a:t> / 25 kW</a:t>
                      </a:r>
                      <a:endParaRPr lang="en-US" sz="1000" dirty="0"/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Mu2e</a:t>
                      </a:r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5･10</a:t>
                      </a:r>
                      <a:r>
                        <a:rPr lang="en-US" sz="1400" baseline="30000" dirty="0" smtClean="0">
                          <a:solidFill>
                            <a:srgbClr val="0000FF"/>
                          </a:solidFill>
                        </a:rPr>
                        <a:t>10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smtClean="0">
                          <a:solidFill>
                            <a:srgbClr val="0000FF"/>
                          </a:solidFill>
                        </a:rPr>
                        <a:t>-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) (2020)</a:t>
                      </a:r>
                      <a:endParaRPr lang="en-US" sz="140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  <a:tr h="12056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0.8 GeV / 100 kW</a:t>
                      </a:r>
                      <a:endParaRPr lang="en-US" sz="1000" dirty="0"/>
                    </a:p>
                  </a:txBody>
                  <a:tcPr anchor="ctr"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PIP-II</a:t>
                      </a:r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2･10</a:t>
                      </a:r>
                      <a:r>
                        <a:rPr lang="en-US" sz="1400" baseline="30000" dirty="0" smtClean="0">
                          <a:solidFill>
                            <a:srgbClr val="0000FF"/>
                          </a:solidFill>
                        </a:rPr>
                        <a:t>12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smtClean="0">
                          <a:solidFill>
                            <a:srgbClr val="0000FF"/>
                          </a:solidFill>
                        </a:rPr>
                        <a:t>-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) (&gt; 2022)</a:t>
                      </a:r>
                      <a:endParaRPr lang="en-US" sz="140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  <a:tr h="3401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TRIUMF (CA)</a:t>
                      </a:r>
                    </a:p>
                    <a:p>
                      <a:r>
                        <a:rPr lang="en-US" sz="1000" dirty="0" smtClean="0"/>
                        <a:t>0.5 GeV / 75 kW</a:t>
                      </a:r>
                      <a:endParaRPr lang="en-US" sz="10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M20</a:t>
                      </a:r>
                      <a:endParaRPr lang="en-US" sz="14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2･10</a:t>
                      </a:r>
                      <a:r>
                        <a:rPr lang="en-US" sz="1400" baseline="30000" dirty="0" smtClean="0"/>
                        <a:t>6</a:t>
                      </a:r>
                      <a:r>
                        <a:rPr lang="en-US" sz="1400" baseline="0" dirty="0" smtClean="0"/>
                        <a:t> (</a:t>
                      </a:r>
                      <a:r>
                        <a:rPr lang="en-US" sz="1400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smtClean="0"/>
                        <a:t>+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  <a:tr h="36453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RAL-ISIS</a:t>
                      </a:r>
                      <a:r>
                        <a:rPr lang="en-US" sz="1400" baseline="0" dirty="0" smtClean="0"/>
                        <a:t> (UK)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0.5 GeV / 75 kW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RIKEN-RAL</a:t>
                      </a:r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1.5･10</a:t>
                      </a:r>
                      <a:r>
                        <a:rPr lang="en-US" sz="1400" baseline="30000" dirty="0" smtClean="0"/>
                        <a:t>6</a:t>
                      </a:r>
                      <a:r>
                        <a:rPr lang="en-US" sz="1400" baseline="0" dirty="0" smtClean="0"/>
                        <a:t> (</a:t>
                      </a:r>
                      <a:r>
                        <a:rPr lang="en-US" sz="1400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smtClean="0"/>
                        <a:t>+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 smtClean="0"/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  <a:tr h="31492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KEK (JP)</a:t>
                      </a:r>
                    </a:p>
                    <a:p>
                      <a:r>
                        <a:rPr lang="en-US" sz="1000" dirty="0" smtClean="0"/>
                        <a:t>0.5 GeV / 2.5 kW</a:t>
                      </a:r>
                      <a:endParaRPr lang="en-US" sz="10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Dai Omega</a:t>
                      </a:r>
                      <a:endParaRPr lang="en-US" sz="14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4･10</a:t>
                      </a:r>
                      <a:r>
                        <a:rPr lang="en-US" sz="1400" baseline="30000" dirty="0" smtClean="0"/>
                        <a:t>5</a:t>
                      </a:r>
                      <a:r>
                        <a:rPr lang="en-US" sz="1400" baseline="0" dirty="0" smtClean="0"/>
                        <a:t> (</a:t>
                      </a:r>
                      <a:r>
                        <a:rPr lang="en-US" sz="1400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smtClean="0"/>
                        <a:t>+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 smtClean="0"/>
                    </a:p>
                  </a:txBody>
                  <a:tcPr>
                    <a:solidFill>
                      <a:srgbClr val="E9EDF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RCNP Osaka (JP)</a:t>
                      </a:r>
                    </a:p>
                    <a:p>
                      <a:r>
                        <a:rPr lang="en-US" sz="1000" dirty="0" smtClean="0"/>
                        <a:t>0.4 GeV / 400 W</a:t>
                      </a:r>
                      <a:endParaRPr lang="en-US" sz="10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MUSIC</a:t>
                      </a:r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FF"/>
                          </a:solidFill>
                        </a:rPr>
                        <a:t>4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 – 10</a:t>
                      </a:r>
                      <a:r>
                        <a:rPr lang="en-US" sz="1400" baseline="30000" dirty="0" smtClean="0">
                          <a:solidFill>
                            <a:srgbClr val="0000FF"/>
                          </a:solidFill>
                        </a:rPr>
                        <a:t>5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(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smtClean="0">
                          <a:solidFill>
                            <a:srgbClr val="0000FF"/>
                          </a:solidFill>
                        </a:rPr>
                        <a:t>+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smtClean="0">
                          <a:solidFill>
                            <a:srgbClr val="0000FF"/>
                          </a:solidFill>
                        </a:rPr>
                        <a:t>-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) </a:t>
                      </a: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(2016)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DUBNA</a:t>
                      </a:r>
                      <a:r>
                        <a:rPr lang="en-US" sz="1400" baseline="0" dirty="0" smtClean="0"/>
                        <a:t> (RU)</a:t>
                      </a:r>
                    </a:p>
                    <a:p>
                      <a:r>
                        <a:rPr lang="en-US" sz="1000" baseline="0" dirty="0" smtClean="0"/>
                        <a:t>0.66 GeV / 1.6 kW</a:t>
                      </a:r>
                      <a:endParaRPr lang="en-US" sz="10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Phasatron</a:t>
                      </a:r>
                      <a:endParaRPr lang="en-US" sz="14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3･10</a:t>
                      </a:r>
                      <a:r>
                        <a:rPr lang="en-US" sz="1400" baseline="30000" dirty="0" smtClean="0"/>
                        <a:t>4</a:t>
                      </a:r>
                      <a:r>
                        <a:rPr lang="en-US" sz="1400" baseline="0" dirty="0" smtClean="0"/>
                        <a:t> (</a:t>
                      </a:r>
                      <a:r>
                        <a:rPr lang="en-US" sz="1400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smtClean="0"/>
                        <a:t>+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 smtClean="0"/>
                    </a:p>
                  </a:txBody>
                  <a:tcP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 rot="1821388">
            <a:off x="7070368" y="1086982"/>
            <a:ext cx="1135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entury Gothic"/>
                <a:cs typeface="Century Gothic"/>
              </a:rPr>
              <a:t>running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  <a:latin typeface="Century Gothic"/>
                <a:cs typeface="Century Gothic"/>
              </a:rPr>
              <a:t>planned</a:t>
            </a:r>
          </a:p>
        </p:txBody>
      </p:sp>
    </p:spTree>
    <p:extLst>
      <p:ext uri="{BB962C8B-B14F-4D97-AF65-F5344CB8AC3E}">
        <p14:creationId xmlns:p14="http://schemas.microsoft.com/office/powerpoint/2010/main" val="296168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5286313"/>
              </p:ext>
            </p:extLst>
          </p:nvPr>
        </p:nvGraphicFramePr>
        <p:xfrm>
          <a:off x="457200" y="985838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Experiment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Optimal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Possible </a:t>
                      </a:r>
                      <a:r>
                        <a:rPr lang="en-US" baseline="0" dirty="0" smtClean="0"/>
                        <a:t>rate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MEG 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r>
                        <a:rPr lang="en-US" sz="1800" dirty="0" smtClean="0"/>
                        <a:t>･10</a:t>
                      </a:r>
                      <a:r>
                        <a:rPr lang="en-US" sz="1800" baseline="30000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1･10</a:t>
                      </a:r>
                      <a:r>
                        <a:rPr lang="en-US" sz="1800" baseline="30000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MEG 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7･10</a:t>
                      </a:r>
                      <a:r>
                        <a:rPr lang="en-US" sz="1800" baseline="30000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1･10</a:t>
                      </a:r>
                      <a:r>
                        <a:rPr lang="en-US" sz="1800" baseline="30000" dirty="0" smtClean="0"/>
                        <a:t>8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Mu3e Phase 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1･10</a:t>
                      </a:r>
                      <a:r>
                        <a:rPr lang="en-US" sz="1800" baseline="30000" dirty="0" smtClean="0"/>
                        <a:t>8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1･10</a:t>
                      </a:r>
                      <a:r>
                        <a:rPr lang="en-US" sz="1800" baseline="30000" dirty="0" smtClean="0"/>
                        <a:t>8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Mu3e</a:t>
                      </a:r>
                      <a:r>
                        <a:rPr lang="en-US" baseline="0" dirty="0" smtClean="0"/>
                        <a:t> Phase 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&gt; 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1･10</a:t>
                      </a:r>
                      <a:r>
                        <a:rPr lang="en-US" sz="1800" baseline="30000" dirty="0" smtClean="0">
                          <a:solidFill>
                            <a:srgbClr val="0000FF"/>
                          </a:solidFill>
                        </a:rPr>
                        <a:t>10 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(&gt;2018)</a:t>
                      </a:r>
                      <a:endParaRPr lang="en-US" baseline="0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Mu2e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5</a:t>
                      </a:r>
                      <a:r>
                        <a:rPr lang="en-US" sz="1800" dirty="0" smtClean="0"/>
                        <a:t>･</a:t>
                      </a:r>
                      <a:r>
                        <a:rPr lang="en-US" baseline="0" dirty="0" smtClean="0"/>
                        <a:t>10</a:t>
                      </a:r>
                      <a:r>
                        <a:rPr lang="en-US" baseline="30000" dirty="0" smtClean="0"/>
                        <a:t>10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5･10</a:t>
                      </a:r>
                      <a:r>
                        <a:rPr lang="en-US" sz="1800" baseline="30000" dirty="0" smtClean="0">
                          <a:solidFill>
                            <a:srgbClr val="0000FF"/>
                          </a:solidFill>
                        </a:rPr>
                        <a:t>10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(2020)</a:t>
                      </a:r>
                      <a:endParaRPr lang="en-US" sz="1800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COMET Phase 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1.3</a:t>
                      </a:r>
                      <a:r>
                        <a:rPr lang="en-US" sz="1800" dirty="0" smtClean="0"/>
                        <a:t>･</a:t>
                      </a:r>
                      <a:r>
                        <a:rPr lang="en-US" baseline="0" dirty="0" smtClean="0"/>
                        <a:t>10</a:t>
                      </a:r>
                      <a:r>
                        <a:rPr lang="en-US" baseline="30000" dirty="0" smtClean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1.3･10</a:t>
                      </a:r>
                      <a:r>
                        <a:rPr lang="en-US" sz="1800" baseline="30000" dirty="0" smtClean="0">
                          <a:solidFill>
                            <a:srgbClr val="0000FF"/>
                          </a:solidFill>
                        </a:rPr>
                        <a:t>9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(2018/19)</a:t>
                      </a:r>
                      <a:endParaRPr lang="en-US" baseline="0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COMET Phase 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1</a:t>
                      </a:r>
                      <a:r>
                        <a:rPr lang="en-US" sz="1800" dirty="0" smtClean="0"/>
                        <a:t>･</a:t>
                      </a:r>
                      <a:r>
                        <a:rPr lang="en-US" baseline="0" dirty="0" smtClean="0"/>
                        <a:t>10</a:t>
                      </a:r>
                      <a:r>
                        <a:rPr lang="en-US" baseline="30000" dirty="0" smtClean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0000FF"/>
                          </a:solidFill>
                        </a:rPr>
                        <a:t>1･10</a:t>
                      </a:r>
                      <a:r>
                        <a:rPr lang="en-US" sz="1800" baseline="30000" dirty="0" smtClean="0">
                          <a:solidFill>
                            <a:srgbClr val="0000FF"/>
                          </a:solidFill>
                        </a:rPr>
                        <a:t>11</a:t>
                      </a:r>
                      <a:r>
                        <a:rPr lang="en-US" sz="1800" baseline="0" dirty="0" smtClean="0">
                          <a:solidFill>
                            <a:srgbClr val="0000FF"/>
                          </a:solidFill>
                        </a:rPr>
                        <a:t> (&gt;2020)</a:t>
                      </a:r>
                      <a:endParaRPr lang="en-US" baseline="0" dirty="0" smtClean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Beam requirements</a:t>
            </a:r>
            <a:endParaRPr lang="en-US" dirty="0"/>
          </a:p>
        </p:txBody>
      </p:sp>
      <p:pic>
        <p:nvPicPr>
          <p:cNvPr id="7" name="Picture 6" descr="Screen Shot 2015-10-02 at 13.51.13 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596150"/>
            <a:ext cx="2096046" cy="1583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1191" y="4457430"/>
            <a:ext cx="21007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Long term future: </a:t>
            </a:r>
            <a:b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endParaRPr lang="en-US" dirty="0" smtClean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More muons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More muons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More muons</a:t>
            </a:r>
          </a:p>
        </p:txBody>
      </p:sp>
    </p:spTree>
    <p:extLst>
      <p:ext uri="{BB962C8B-B14F-4D97-AF65-F5344CB8AC3E}">
        <p14:creationId xmlns:p14="http://schemas.microsoft.com/office/powerpoint/2010/main" val="3702941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PSI Beam Lines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pic>
        <p:nvPicPr>
          <p:cNvPr id="6" name="Picture 5" descr="Screen Shot 2015-10-02 at 14.02.51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366" y="708997"/>
            <a:ext cx="7329070" cy="5771019"/>
          </a:xfrm>
          <a:prstGeom prst="rect">
            <a:avLst/>
          </a:prstGeom>
        </p:spPr>
      </p:pic>
      <p:pic>
        <p:nvPicPr>
          <p:cNvPr id="7" name="Picture 6" descr="Screen Shot 2015-10-02 at 13.59.49 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619" y="806038"/>
            <a:ext cx="1288452" cy="17382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5366" y="869292"/>
            <a:ext cx="106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Target 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4464" y="2466075"/>
            <a:ext cx="1553540" cy="19297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122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HiMB @ SINQ target</a:t>
            </a:r>
            <a:endParaRPr lang="en-US" dirty="0"/>
          </a:p>
        </p:txBody>
      </p:sp>
      <p:pic>
        <p:nvPicPr>
          <p:cNvPr id="8" name="Content Placeholder 7" descr="Screen Shot 2015-10-02 at 13.55.35 .pn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7"/>
          <a:stretch/>
        </p:blipFill>
        <p:spPr>
          <a:xfrm>
            <a:off x="4242952" y="942538"/>
            <a:ext cx="4901048" cy="5140469"/>
          </a:xfrm>
        </p:spPr>
      </p:pic>
      <p:sp>
        <p:nvSpPr>
          <p:cNvPr id="9" name="TextBox 8"/>
          <p:cNvSpPr txBox="1"/>
          <p:nvPr/>
        </p:nvSpPr>
        <p:spPr>
          <a:xfrm>
            <a:off x="272254" y="942538"/>
            <a:ext cx="3556111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Muons transported opposite of proton beam in a solenoidal channel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Capture large solid angle of full proton beam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First estimates &gt; 10</a:t>
            </a:r>
            <a:r>
              <a:rPr lang="en-US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 / s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90"/>
              </a:solidFill>
              <a:latin typeface="Century Gothic"/>
              <a:cs typeface="Century Gothic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Problems:</a:t>
            </a:r>
          </a:p>
          <a:p>
            <a:pPr marL="538163" lvl="1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SINQ moderator tank imposes severe constraints</a:t>
            </a:r>
          </a:p>
          <a:p>
            <a:pPr marL="538163" lvl="1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Source collection too low without significant SINQ redesign (impractical)</a:t>
            </a:r>
            <a:b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/>
            </a:r>
            <a:b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→ given up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3289" y="1003178"/>
            <a:ext cx="1464815" cy="163895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6376207" y="1756859"/>
            <a:ext cx="921226" cy="2039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43289" y="227279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SINQ target</a:t>
            </a:r>
          </a:p>
        </p:txBody>
      </p:sp>
    </p:spTree>
    <p:extLst>
      <p:ext uri="{BB962C8B-B14F-4D97-AF65-F5344CB8AC3E}">
        <p14:creationId xmlns:p14="http://schemas.microsoft.com/office/powerpoint/2010/main" val="170194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HiMB @ EH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pic>
        <p:nvPicPr>
          <p:cNvPr id="6" name="pasted-image.tif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40795"/>
            <a:ext cx="9144000" cy="5423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6900000">
            <a:off x="5460721" y="3856854"/>
            <a:ext cx="516344" cy="246599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246"/>
          <p:cNvSpPr txBox="1">
            <a:spLocks/>
          </p:cNvSpPr>
          <p:nvPr/>
        </p:nvSpPr>
        <p:spPr>
          <a:xfrm>
            <a:off x="457200" y="970469"/>
            <a:ext cx="7091821" cy="55015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marL="43927" marR="43927" algn="ctr" defTabSz="984503" rtl="0" eaLnBrk="1" latinLnBrk="0" hangingPunct="1">
              <a:spcBef>
                <a:spcPct val="0"/>
              </a:spcBef>
              <a:buNone/>
              <a:defRPr sz="4256" kern="1200">
                <a:solidFill>
                  <a:srgbClr val="00009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>
              <a:defRPr sz="1800">
                <a:uFillTx/>
              </a:defRPr>
            </a:pPr>
            <a:r>
              <a:rPr lang="en-US" sz="3200" b="1" dirty="0" smtClean="0">
                <a:uFill>
                  <a:solidFill/>
                </a:uFill>
              </a:rPr>
              <a:t>Solenoid Beamline in the Experimental Hall</a:t>
            </a:r>
            <a:endParaRPr lang="en-US" sz="3200" b="1" dirty="0">
              <a:uFill>
                <a:solidFill/>
              </a:uFill>
            </a:endParaRPr>
          </a:p>
        </p:txBody>
      </p:sp>
      <p:sp>
        <p:nvSpPr>
          <p:cNvPr id="16" name="TextBox 15"/>
          <p:cNvSpPr txBox="1"/>
          <p:nvPr/>
        </p:nvSpPr>
        <p:spPr>
          <a:xfrm rot="1677180">
            <a:off x="6052868" y="2713010"/>
            <a:ext cx="2992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FF0000"/>
                </a:solidFill>
              </a:rPr>
              <a:t>Just Schematic</a:t>
            </a:r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4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HiMB @ EH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85694"/>
            <a:ext cx="4287119" cy="541664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Feasibility study started 2014</a:t>
            </a:r>
          </a:p>
          <a:p>
            <a:r>
              <a:rPr lang="en-US" sz="2000" dirty="0" smtClean="0"/>
              <a:t>Preliminary conclusions:</a:t>
            </a:r>
          </a:p>
          <a:p>
            <a:pPr lvl="1"/>
            <a:r>
              <a:rPr lang="en-US" sz="2000" dirty="0" smtClean="0"/>
              <a:t>A new 20 mm rotated graphite target seems optimal for muon production</a:t>
            </a:r>
          </a:p>
          <a:p>
            <a:pPr lvl="1"/>
            <a:r>
              <a:rPr lang="en-US" sz="2000" dirty="0" smtClean="0"/>
              <a:t>A capture solenoid (0.5 T) at d = 250 mm can catch 1.5･10</a:t>
            </a:r>
            <a:r>
              <a:rPr lang="en-US" sz="2000" baseline="30000" dirty="0" smtClean="0"/>
              <a:t>10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 / s</a:t>
            </a:r>
          </a:p>
          <a:p>
            <a:pPr lvl="1"/>
            <a:r>
              <a:rPr lang="en-US" sz="2000" dirty="0" smtClean="0"/>
              <a:t>A solenoidal beam line can transport ~1</a:t>
            </a:r>
            <a:r>
              <a:rPr lang="en-US" sz="2000" dirty="0"/>
              <a:t>･10</a:t>
            </a:r>
            <a:r>
              <a:rPr lang="en-US" sz="2000" baseline="30000" dirty="0"/>
              <a:t>10</a:t>
            </a:r>
            <a:r>
              <a:rPr lang="en-US" sz="2000" dirty="0"/>
              <a:t> </a:t>
            </a:r>
            <a:r>
              <a:rPr lang="en-US" sz="2000" dirty="0">
                <a:latin typeface="Symbol" charset="2"/>
                <a:cs typeface="Symbol" charset="2"/>
              </a:rPr>
              <a:t>m</a:t>
            </a:r>
            <a:r>
              <a:rPr lang="en-US" sz="2000" dirty="0"/>
              <a:t> / </a:t>
            </a:r>
            <a:r>
              <a:rPr lang="en-US" sz="2000" dirty="0" smtClean="0"/>
              <a:t>s</a:t>
            </a:r>
          </a:p>
          <a:p>
            <a:pPr lvl="1"/>
            <a:r>
              <a:rPr lang="en-US" sz="2000" dirty="0" smtClean="0"/>
              <a:t>minor impact on other PSI beam lines</a:t>
            </a:r>
          </a:p>
          <a:p>
            <a:r>
              <a:rPr lang="en-US" sz="2000" dirty="0" smtClean="0"/>
              <a:t>Final conclusion by the end of this year, design will probably follow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pic>
        <p:nvPicPr>
          <p:cNvPr id="6" name="Picture 5" descr="Screen Shot 2015-10-02 at 14.17.17 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762" y="985694"/>
            <a:ext cx="4053399" cy="144156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158870" y="985694"/>
            <a:ext cx="0" cy="16134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87808" y="2578932"/>
            <a:ext cx="34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p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106229" y="1309419"/>
            <a:ext cx="105284" cy="868559"/>
          </a:xfrm>
          <a:prstGeom prst="line">
            <a:avLst/>
          </a:prstGeom>
          <a:ln w="38100" cmpd="sng">
            <a:solidFill>
              <a:srgbClr val="22FF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asted-image.pdf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637545" flipH="1">
            <a:off x="4637689" y="3833909"/>
            <a:ext cx="3055958" cy="1042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SolenoidBeamlinev2_Image.png"/>
          <p:cNvPicPr/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9" b="100000" l="0" r="99889">
                        <a14:foregroundMark x1="45907" y1="34010" x2="45907" y2="34010"/>
                        <a14:foregroundMark x1="45907" y1="34010" x2="45907" y2="34010"/>
                        <a14:foregroundMark x1="45907" y1="34010" x2="45907" y2="34010"/>
                        <a14:foregroundMark x1="45907" y1="34010" x2="45907" y2="34010"/>
                        <a14:foregroundMark x1="89159" y1="63706" x2="89159" y2="63706"/>
                        <a14:foregroundMark x1="89159" y1="63706" x2="89159" y2="63706"/>
                        <a14:foregroundMark x1="89159" y1="63706" x2="89159" y2="63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17857" flipH="1">
            <a:off x="6525531" y="3657410"/>
            <a:ext cx="3316711" cy="147988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6"/>
          <p:cNvSpPr txBox="1"/>
          <p:nvPr/>
        </p:nvSpPr>
        <p:spPr>
          <a:xfrm rot="16200000">
            <a:off x="3991905" y="4156039"/>
            <a:ext cx="3084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Conventional beamline 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(mE4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6063107" y="4195518"/>
            <a:ext cx="3200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Proposed solenoidal beamline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32967" y="2578932"/>
            <a:ext cx="1396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1.3･10</a:t>
            </a:r>
            <a:r>
              <a:rPr lang="en-US" sz="16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11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 / 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04917" y="5984643"/>
            <a:ext cx="1150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5･10</a:t>
            </a:r>
            <a:r>
              <a:rPr lang="en-US" sz="16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8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 / 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93937" y="5984643"/>
            <a:ext cx="122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1･10</a:t>
            </a:r>
            <a:r>
              <a:rPr lang="en-US" sz="16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 / s</a:t>
            </a:r>
          </a:p>
        </p:txBody>
      </p:sp>
    </p:spTree>
    <p:extLst>
      <p:ext uri="{BB962C8B-B14F-4D97-AF65-F5344CB8AC3E}">
        <p14:creationId xmlns:p14="http://schemas.microsoft.com/office/powerpoint/2010/main" val="125451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Calorimetry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219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85694"/>
            <a:ext cx="4927150" cy="1898107"/>
          </a:xfrm>
        </p:spPr>
        <p:txBody>
          <a:bodyPr>
            <a:normAutofit/>
          </a:bodyPr>
          <a:lstStyle/>
          <a:p>
            <a:r>
              <a:rPr lang="en-US" sz="1600" dirty="0" smtClean="0"/>
              <a:t>Good efficiency (high Z)</a:t>
            </a:r>
          </a:p>
          <a:p>
            <a:r>
              <a:rPr lang="en-US" sz="1600" dirty="0" smtClean="0"/>
              <a:t>Large solid angle</a:t>
            </a:r>
          </a:p>
          <a:p>
            <a:r>
              <a:rPr lang="en-US" sz="1600" dirty="0" smtClean="0"/>
              <a:t>Good energy resolution</a:t>
            </a:r>
          </a:p>
          <a:p>
            <a:r>
              <a:rPr lang="en-US" sz="1600" dirty="0" smtClean="0"/>
              <a:t>Good position resolution</a:t>
            </a:r>
          </a:p>
          <a:p>
            <a:r>
              <a:rPr lang="en-US" sz="1600" dirty="0" smtClean="0"/>
              <a:t>Good time resolution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Requirements for photon detector</a:t>
            </a:r>
            <a:endParaRPr lang="en-US" dirty="0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6009038" y="1275100"/>
            <a:ext cx="298450" cy="2984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5116863" y="2068850"/>
            <a:ext cx="346075" cy="3476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4619975" y="2454613"/>
            <a:ext cx="458788" cy="4587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024913" y="1249700"/>
            <a:ext cx="257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 dirty="0">
                <a:solidFill>
                  <a:srgbClr val="FF0000"/>
                </a:solidFill>
                <a:latin typeface="Symbol" charset="0"/>
                <a:cs typeface="ＭＳ Ｐゴシック" charset="0"/>
              </a:rPr>
              <a:t>g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145438" y="2070438"/>
            <a:ext cx="287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 rot="18884070">
            <a:off x="5359750" y="1727538"/>
            <a:ext cx="695325" cy="190500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 rot="8158532">
            <a:off x="5067650" y="2318088"/>
            <a:ext cx="1042988" cy="525462"/>
          </a:xfrm>
          <a:custGeom>
            <a:avLst/>
            <a:gdLst>
              <a:gd name="T0" fmla="*/ 0 w 1905"/>
              <a:gd name="T1" fmla="*/ 960 h 960"/>
              <a:gd name="T2" fmla="*/ 953 w 1905"/>
              <a:gd name="T3" fmla="*/ 7 h 960"/>
              <a:gd name="T4" fmla="*/ 1905 w 1905"/>
              <a:gd name="T5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05" h="960">
                <a:moveTo>
                  <a:pt x="0" y="960"/>
                </a:moveTo>
                <a:cubicBezTo>
                  <a:pt x="3" y="320"/>
                  <a:pt x="536" y="14"/>
                  <a:pt x="953" y="7"/>
                </a:cubicBezTo>
                <a:cubicBezTo>
                  <a:pt x="1370" y="0"/>
                  <a:pt x="1904" y="327"/>
                  <a:pt x="1905" y="96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5304188" y="2402225"/>
            <a:ext cx="518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 smtClean="0"/>
              <a:t>180°</a:t>
            </a:r>
            <a:endParaRPr lang="en-US" sz="1400" dirty="0"/>
          </a:p>
        </p:txBody>
      </p:sp>
      <p:sp>
        <p:nvSpPr>
          <p:cNvPr id="16" name="Text Box 67"/>
          <p:cNvSpPr txBox="1">
            <a:spLocks noChangeArrowheads="1"/>
          </p:cNvSpPr>
          <p:nvPr/>
        </p:nvSpPr>
        <p:spPr bwMode="auto">
          <a:xfrm>
            <a:off x="5054445" y="1250940"/>
            <a:ext cx="9903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>
                <a:latin typeface="Century Gothic"/>
                <a:cs typeface="Century Gothic"/>
              </a:rPr>
              <a:t>52.8 MeV</a:t>
            </a:r>
          </a:p>
        </p:txBody>
      </p:sp>
      <p:sp>
        <p:nvSpPr>
          <p:cNvPr id="17" name="Oval 152"/>
          <p:cNvSpPr>
            <a:spLocks noChangeArrowheads="1"/>
          </p:cNvSpPr>
          <p:nvPr/>
        </p:nvSpPr>
        <p:spPr bwMode="auto">
          <a:xfrm>
            <a:off x="8199709" y="3750004"/>
            <a:ext cx="298450" cy="2984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53"/>
          <p:cNvSpPr>
            <a:spLocks noChangeArrowheads="1"/>
          </p:cNvSpPr>
          <p:nvPr/>
        </p:nvSpPr>
        <p:spPr bwMode="auto">
          <a:xfrm>
            <a:off x="6674391" y="4702021"/>
            <a:ext cx="346075" cy="3476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55"/>
          <p:cNvSpPr>
            <a:spLocks noChangeShapeType="1"/>
          </p:cNvSpPr>
          <p:nvPr/>
        </p:nvSpPr>
        <p:spPr bwMode="auto">
          <a:xfrm flipH="1">
            <a:off x="6177504" y="5087784"/>
            <a:ext cx="458787" cy="4587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57"/>
          <p:cNvSpPr txBox="1">
            <a:spLocks noChangeArrowheads="1"/>
          </p:cNvSpPr>
          <p:nvPr/>
        </p:nvSpPr>
        <p:spPr bwMode="auto">
          <a:xfrm>
            <a:off x="8215584" y="3724604"/>
            <a:ext cx="257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FF0000"/>
                </a:solidFill>
                <a:latin typeface="Symbol" charset="0"/>
                <a:cs typeface="ＭＳ Ｐゴシック" charset="0"/>
              </a:rPr>
              <a:t>g</a:t>
            </a:r>
          </a:p>
        </p:txBody>
      </p:sp>
      <p:sp>
        <p:nvSpPr>
          <p:cNvPr id="21" name="Text Box 158"/>
          <p:cNvSpPr txBox="1">
            <a:spLocks noChangeArrowheads="1"/>
          </p:cNvSpPr>
          <p:nvPr/>
        </p:nvSpPr>
        <p:spPr bwMode="auto">
          <a:xfrm>
            <a:off x="6702966" y="4703609"/>
            <a:ext cx="287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sp>
        <p:nvSpPr>
          <p:cNvPr id="22" name="Freeform 159"/>
          <p:cNvSpPr>
            <a:spLocks/>
          </p:cNvSpPr>
          <p:nvPr/>
        </p:nvSpPr>
        <p:spPr bwMode="auto">
          <a:xfrm rot="18316330">
            <a:off x="7617096" y="4188154"/>
            <a:ext cx="695325" cy="190500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160"/>
          <p:cNvSpPr txBox="1">
            <a:spLocks noChangeArrowheads="1"/>
          </p:cNvSpPr>
          <p:nvPr/>
        </p:nvSpPr>
        <p:spPr bwMode="auto">
          <a:xfrm>
            <a:off x="5934616" y="5752762"/>
            <a:ext cx="11487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>
                <a:latin typeface="Century Gothic"/>
                <a:cs typeface="Century Gothic"/>
              </a:rPr>
              <a:t>&lt; 52.8 MeV</a:t>
            </a:r>
          </a:p>
        </p:txBody>
      </p:sp>
      <p:sp>
        <p:nvSpPr>
          <p:cNvPr id="24" name="Line 163"/>
          <p:cNvSpPr>
            <a:spLocks noChangeShapeType="1"/>
          </p:cNvSpPr>
          <p:nvPr/>
        </p:nvSpPr>
        <p:spPr bwMode="auto">
          <a:xfrm flipH="1" flipV="1">
            <a:off x="6790363" y="4386910"/>
            <a:ext cx="38088" cy="306771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6627344" y="4017579"/>
            <a:ext cx="312906" cy="369332"/>
            <a:chOff x="1479478" y="4250491"/>
            <a:chExt cx="312906" cy="369332"/>
          </a:xfrm>
        </p:grpSpPr>
        <p:sp>
          <p:nvSpPr>
            <p:cNvPr id="26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05921" y="5113788"/>
            <a:ext cx="346075" cy="347662"/>
            <a:chOff x="1718920" y="5405316"/>
            <a:chExt cx="346075" cy="347662"/>
          </a:xfrm>
        </p:grpSpPr>
        <p:sp>
          <p:nvSpPr>
            <p:cNvPr id="29" name="Oval 168"/>
            <p:cNvSpPr>
              <a:spLocks noChangeArrowheads="1"/>
            </p:cNvSpPr>
            <p:nvPr/>
          </p:nvSpPr>
          <p:spPr bwMode="auto">
            <a:xfrm>
              <a:off x="1718920" y="5405316"/>
              <a:ext cx="346075" cy="34766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Text Box 169"/>
            <p:cNvSpPr txBox="1">
              <a:spLocks noChangeArrowheads="1"/>
            </p:cNvSpPr>
            <p:nvPr/>
          </p:nvSpPr>
          <p:spPr bwMode="auto">
            <a:xfrm>
              <a:off x="1747495" y="5406903"/>
              <a:ext cx="2873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9900"/>
                  </a:solidFill>
                  <a:latin typeface="Symbol" charset="0"/>
                  <a:cs typeface="ＭＳ Ｐゴシック" charset="0"/>
                </a:rPr>
                <a:t>m</a:t>
              </a:r>
            </a:p>
          </p:txBody>
        </p:sp>
      </p:grpSp>
      <p:sp>
        <p:nvSpPr>
          <p:cNvPr id="31" name="Freeform 170"/>
          <p:cNvSpPr>
            <a:spLocks/>
          </p:cNvSpPr>
          <p:nvPr/>
        </p:nvSpPr>
        <p:spPr bwMode="auto">
          <a:xfrm rot="18316330">
            <a:off x="7761558" y="4259592"/>
            <a:ext cx="695325" cy="190500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75"/>
          <p:cNvSpPr>
            <a:spLocks noChangeShapeType="1"/>
          </p:cNvSpPr>
          <p:nvPr/>
        </p:nvSpPr>
        <p:spPr bwMode="auto">
          <a:xfrm flipV="1">
            <a:off x="7423421" y="4888241"/>
            <a:ext cx="180975" cy="22554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7156494" y="4248101"/>
            <a:ext cx="312906" cy="369332"/>
            <a:chOff x="1479478" y="4250491"/>
            <a:chExt cx="312906" cy="369332"/>
          </a:xfrm>
        </p:grpSpPr>
        <p:sp>
          <p:nvSpPr>
            <p:cNvPr id="34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sp>
        <p:nvSpPr>
          <p:cNvPr id="36" name="Line 163"/>
          <p:cNvSpPr>
            <a:spLocks noChangeShapeType="1"/>
          </p:cNvSpPr>
          <p:nvPr/>
        </p:nvSpPr>
        <p:spPr bwMode="auto">
          <a:xfrm flipV="1">
            <a:off x="6996654" y="4583441"/>
            <a:ext cx="190572" cy="181096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6677326" y="5276784"/>
            <a:ext cx="312906" cy="369332"/>
            <a:chOff x="1479478" y="4250491"/>
            <a:chExt cx="312906" cy="369332"/>
          </a:xfrm>
        </p:grpSpPr>
        <p:sp>
          <p:nvSpPr>
            <p:cNvPr id="38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142346" y="5618564"/>
            <a:ext cx="312906" cy="369332"/>
            <a:chOff x="1479478" y="4250491"/>
            <a:chExt cx="312906" cy="369332"/>
          </a:xfrm>
        </p:grpSpPr>
        <p:sp>
          <p:nvSpPr>
            <p:cNvPr id="41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sp>
        <p:nvSpPr>
          <p:cNvPr id="43" name="Line 163"/>
          <p:cNvSpPr>
            <a:spLocks noChangeShapeType="1"/>
          </p:cNvSpPr>
          <p:nvPr/>
        </p:nvSpPr>
        <p:spPr bwMode="auto">
          <a:xfrm>
            <a:off x="7282476" y="5461450"/>
            <a:ext cx="0" cy="231955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163"/>
          <p:cNvSpPr>
            <a:spLocks noChangeShapeType="1"/>
          </p:cNvSpPr>
          <p:nvPr/>
        </p:nvSpPr>
        <p:spPr bwMode="auto">
          <a:xfrm flipH="1">
            <a:off x="6949469" y="5351627"/>
            <a:ext cx="156452" cy="68548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5913358" y="5479992"/>
            <a:ext cx="296862" cy="332247"/>
            <a:chOff x="554932" y="5712904"/>
            <a:chExt cx="296862" cy="332247"/>
          </a:xfrm>
        </p:grpSpPr>
        <p:sp>
          <p:nvSpPr>
            <p:cNvPr id="46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564122" y="4562574"/>
            <a:ext cx="296862" cy="332247"/>
            <a:chOff x="554932" y="5712904"/>
            <a:chExt cx="296862" cy="332247"/>
          </a:xfrm>
        </p:grpSpPr>
        <p:sp>
          <p:nvSpPr>
            <p:cNvPr id="49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323113" y="2883801"/>
            <a:ext cx="296862" cy="332247"/>
            <a:chOff x="554932" y="5712904"/>
            <a:chExt cx="296862" cy="332247"/>
          </a:xfrm>
        </p:grpSpPr>
        <p:sp>
          <p:nvSpPr>
            <p:cNvPr id="52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sp>
        <p:nvSpPr>
          <p:cNvPr id="54" name="Text Box 160"/>
          <p:cNvSpPr txBox="1">
            <a:spLocks noChangeArrowheads="1"/>
          </p:cNvSpPr>
          <p:nvPr/>
        </p:nvSpPr>
        <p:spPr bwMode="auto">
          <a:xfrm>
            <a:off x="7094487" y="3596115"/>
            <a:ext cx="11487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>
                <a:latin typeface="Century Gothic"/>
                <a:cs typeface="Century Gothic"/>
              </a:rPr>
              <a:t>&lt; 52.8 MeV</a:t>
            </a:r>
          </a:p>
        </p:txBody>
      </p:sp>
      <p:sp>
        <p:nvSpPr>
          <p:cNvPr id="55" name="Text Box 67"/>
          <p:cNvSpPr txBox="1">
            <a:spLocks noChangeArrowheads="1"/>
          </p:cNvSpPr>
          <p:nvPr/>
        </p:nvSpPr>
        <p:spPr bwMode="auto">
          <a:xfrm>
            <a:off x="4692259" y="3031236"/>
            <a:ext cx="9903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>
                <a:latin typeface="Century Gothic"/>
                <a:cs typeface="Century Gothic"/>
              </a:rPr>
              <a:t>52.8 MeV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76"/>
          <a:stretch/>
        </p:blipFill>
        <p:spPr>
          <a:xfrm>
            <a:off x="277656" y="3421305"/>
            <a:ext cx="3409044" cy="3077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3531" y="3714069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Signal Energy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74659" y="4583441"/>
            <a:ext cx="898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Total BG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3239681" y="4870351"/>
            <a:ext cx="576663" cy="3588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Oval 6"/>
          <p:cNvSpPr>
            <a:spLocks noChangeArrowheads="1"/>
          </p:cNvSpPr>
          <p:nvPr/>
        </p:nvSpPr>
        <p:spPr bwMode="auto">
          <a:xfrm>
            <a:off x="7958496" y="1076925"/>
            <a:ext cx="298450" cy="2984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Oval 7"/>
          <p:cNvSpPr>
            <a:spLocks noChangeArrowheads="1"/>
          </p:cNvSpPr>
          <p:nvPr/>
        </p:nvSpPr>
        <p:spPr bwMode="auto">
          <a:xfrm>
            <a:off x="7374073" y="2093081"/>
            <a:ext cx="346075" cy="3476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Line 9"/>
          <p:cNvSpPr>
            <a:spLocks noChangeShapeType="1"/>
          </p:cNvSpPr>
          <p:nvPr/>
        </p:nvSpPr>
        <p:spPr bwMode="auto">
          <a:xfrm flipH="1">
            <a:off x="6877185" y="2478844"/>
            <a:ext cx="458788" cy="4587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Text Box 11"/>
          <p:cNvSpPr txBox="1">
            <a:spLocks noChangeArrowheads="1"/>
          </p:cNvSpPr>
          <p:nvPr/>
        </p:nvSpPr>
        <p:spPr bwMode="auto">
          <a:xfrm>
            <a:off x="7974371" y="1051525"/>
            <a:ext cx="257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 dirty="0">
                <a:solidFill>
                  <a:srgbClr val="FF0000"/>
                </a:solidFill>
                <a:latin typeface="Symbol" charset="0"/>
                <a:cs typeface="ＭＳ Ｐゴシック" charset="0"/>
              </a:rPr>
              <a:t>g</a:t>
            </a:r>
          </a:p>
        </p:txBody>
      </p:sp>
      <p:sp>
        <p:nvSpPr>
          <p:cNvPr id="63" name="Text Box 12"/>
          <p:cNvSpPr txBox="1">
            <a:spLocks noChangeArrowheads="1"/>
          </p:cNvSpPr>
          <p:nvPr/>
        </p:nvSpPr>
        <p:spPr bwMode="auto">
          <a:xfrm>
            <a:off x="7402648" y="2094669"/>
            <a:ext cx="287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sp>
        <p:nvSpPr>
          <p:cNvPr id="64" name="Freeform 14"/>
          <p:cNvSpPr>
            <a:spLocks/>
          </p:cNvSpPr>
          <p:nvPr/>
        </p:nvSpPr>
        <p:spPr bwMode="auto">
          <a:xfrm rot="17931849">
            <a:off x="7504051" y="1624736"/>
            <a:ext cx="695325" cy="190500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Text Box 67"/>
          <p:cNvSpPr txBox="1">
            <a:spLocks noChangeArrowheads="1"/>
          </p:cNvSpPr>
          <p:nvPr/>
        </p:nvSpPr>
        <p:spPr bwMode="auto">
          <a:xfrm>
            <a:off x="6836933" y="1078815"/>
            <a:ext cx="11487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latin typeface="Century Gothic"/>
                <a:cs typeface="Century Gothic"/>
              </a:rPr>
              <a:t>&lt; 52.8 </a:t>
            </a:r>
            <a:r>
              <a:rPr lang="en-US" sz="1400" dirty="0">
                <a:latin typeface="Century Gothic"/>
                <a:cs typeface="Century Gothic"/>
              </a:rPr>
              <a:t>MeV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6580323" y="2908032"/>
            <a:ext cx="296862" cy="332247"/>
            <a:chOff x="554932" y="5712904"/>
            <a:chExt cx="296862" cy="332247"/>
          </a:xfrm>
        </p:grpSpPr>
        <p:sp>
          <p:nvSpPr>
            <p:cNvPr id="69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sp>
        <p:nvSpPr>
          <p:cNvPr id="71" name="Text Box 67"/>
          <p:cNvSpPr txBox="1">
            <a:spLocks noChangeArrowheads="1"/>
          </p:cNvSpPr>
          <p:nvPr/>
        </p:nvSpPr>
        <p:spPr bwMode="auto">
          <a:xfrm>
            <a:off x="6949469" y="3055467"/>
            <a:ext cx="11487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 smtClean="0">
                <a:latin typeface="Century Gothic"/>
                <a:cs typeface="Century Gothic"/>
              </a:rPr>
              <a:t>&lt; 52.8 </a:t>
            </a:r>
            <a:r>
              <a:rPr lang="en-US" sz="1400" dirty="0">
                <a:latin typeface="Century Gothic"/>
                <a:cs typeface="Century Gothic"/>
              </a:rPr>
              <a:t>MeV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6808210" y="1767468"/>
            <a:ext cx="312906" cy="369332"/>
            <a:chOff x="1479478" y="4250491"/>
            <a:chExt cx="312906" cy="369332"/>
          </a:xfrm>
        </p:grpSpPr>
        <p:sp>
          <p:nvSpPr>
            <p:cNvPr id="73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7886557" y="2440744"/>
            <a:ext cx="312906" cy="369332"/>
            <a:chOff x="1479478" y="4250491"/>
            <a:chExt cx="312906" cy="369332"/>
          </a:xfrm>
        </p:grpSpPr>
        <p:sp>
          <p:nvSpPr>
            <p:cNvPr id="76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sp>
        <p:nvSpPr>
          <p:cNvPr id="78" name="Line 163"/>
          <p:cNvSpPr>
            <a:spLocks noChangeShapeType="1"/>
          </p:cNvSpPr>
          <p:nvPr/>
        </p:nvSpPr>
        <p:spPr bwMode="auto">
          <a:xfrm>
            <a:off x="7720148" y="2375239"/>
            <a:ext cx="166409" cy="140348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Line 163"/>
          <p:cNvSpPr>
            <a:spLocks noChangeShapeType="1"/>
          </p:cNvSpPr>
          <p:nvPr/>
        </p:nvSpPr>
        <p:spPr bwMode="auto">
          <a:xfrm flipH="1" flipV="1">
            <a:off x="7121116" y="2068850"/>
            <a:ext cx="214857" cy="67950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6702966" y="682193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Radiative Decay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874659" y="5568096"/>
            <a:ext cx="132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Radiative BG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3392082" y="5752762"/>
            <a:ext cx="424262" cy="184666"/>
          </a:xfrm>
          <a:prstGeom prst="straightConnector1">
            <a:avLst/>
          </a:prstGeom>
          <a:ln>
            <a:solidFill>
              <a:srgbClr val="22FF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3874659" y="5082015"/>
            <a:ext cx="1020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Pileup BG</a:t>
            </a:r>
          </a:p>
        </p:txBody>
      </p:sp>
      <p:cxnSp>
        <p:nvCxnSpPr>
          <p:cNvPr id="86" name="Straight Arrow Connector 85"/>
          <p:cNvCxnSpPr>
            <a:stCxn id="85" idx="1"/>
          </p:cNvCxnSpPr>
          <p:nvPr/>
        </p:nvCxnSpPr>
        <p:spPr>
          <a:xfrm flipH="1">
            <a:off x="3136011" y="5235904"/>
            <a:ext cx="738648" cy="310667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321783" y="3151093"/>
            <a:ext cx="177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 Background</a:t>
            </a:r>
          </a:p>
        </p:txBody>
      </p:sp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3052352"/>
              </p:ext>
            </p:extLst>
          </p:nvPr>
        </p:nvGraphicFramePr>
        <p:xfrm>
          <a:off x="490256" y="2674937"/>
          <a:ext cx="3196444" cy="380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0" name="Equation" r:id="rId4" imgW="2133600" imgH="254000" progId="Equation.3">
                  <p:embed/>
                </p:oleObj>
              </mc:Choice>
              <mc:Fallback>
                <p:oleObj name="Equation" r:id="rId4" imgW="2133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0256" y="2674937"/>
                        <a:ext cx="3196444" cy="380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3088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58810" y="3557132"/>
            <a:ext cx="1966164" cy="286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Calorimetry MEG I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1" y="768198"/>
            <a:ext cx="5357554" cy="26888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810" y="822927"/>
            <a:ext cx="1918071" cy="2634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61" y="3720965"/>
            <a:ext cx="3440541" cy="254607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3155449" y="4697815"/>
            <a:ext cx="1827181" cy="2915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79820" y="4804738"/>
            <a:ext cx="27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1584" y="3738798"/>
            <a:ext cx="58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MC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5113" y="758576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Real event</a:t>
            </a:r>
          </a:p>
        </p:txBody>
      </p:sp>
    </p:spTree>
    <p:extLst>
      <p:ext uri="{BB962C8B-B14F-4D97-AF65-F5344CB8AC3E}">
        <p14:creationId xmlns:p14="http://schemas.microsoft.com/office/powerpoint/2010/main" val="1390386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Calorimeter waveforms</a:t>
            </a:r>
            <a:endParaRPr lang="en-US" dirty="0"/>
          </a:p>
        </p:txBody>
      </p: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765175"/>
            <a:ext cx="3313113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2697060"/>
            <a:ext cx="3408362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4661475"/>
            <a:ext cx="3354387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9"/>
          <p:cNvSpPr>
            <a:spLocks/>
          </p:cNvSpPr>
          <p:nvPr/>
        </p:nvSpPr>
        <p:spPr bwMode="auto">
          <a:xfrm>
            <a:off x="1054214" y="3284537"/>
            <a:ext cx="1135062" cy="2422525"/>
          </a:xfrm>
          <a:custGeom>
            <a:avLst/>
            <a:gdLst>
              <a:gd name="T0" fmla="*/ 2147483647 w 304"/>
              <a:gd name="T1" fmla="*/ 0 h 648"/>
              <a:gd name="T2" fmla="*/ 2147483647 w 304"/>
              <a:gd name="T3" fmla="*/ 0 h 648"/>
              <a:gd name="T4" fmla="*/ 2147483647 w 304"/>
              <a:gd name="T5" fmla="*/ 2147483647 h 648"/>
              <a:gd name="T6" fmla="*/ 2147483647 w 304"/>
              <a:gd name="T7" fmla="*/ 2147483647 h 648"/>
              <a:gd name="T8" fmla="*/ 2147483647 w 304"/>
              <a:gd name="T9" fmla="*/ 2147483647 h 648"/>
              <a:gd name="T10" fmla="*/ 2147483647 w 304"/>
              <a:gd name="T11" fmla="*/ 2147483647 h 648"/>
              <a:gd name="T12" fmla="*/ 2147483647 w 304"/>
              <a:gd name="T13" fmla="*/ 2147483647 h 648"/>
              <a:gd name="T14" fmla="*/ 2147483647 w 304"/>
              <a:gd name="T15" fmla="*/ 2147483647 h 648"/>
              <a:gd name="T16" fmla="*/ 2147483647 w 304"/>
              <a:gd name="T17" fmla="*/ 2147483647 h 648"/>
              <a:gd name="T18" fmla="*/ 2147483647 w 304"/>
              <a:gd name="T19" fmla="*/ 2147483647 h 648"/>
              <a:gd name="T20" fmla="*/ 2147483647 w 304"/>
              <a:gd name="T21" fmla="*/ 2147483647 h 648"/>
              <a:gd name="T22" fmla="*/ 2147483647 w 304"/>
              <a:gd name="T23" fmla="*/ 2147483647 h 648"/>
              <a:gd name="T24" fmla="*/ 2147483647 w 304"/>
              <a:gd name="T25" fmla="*/ 2147483647 h 648"/>
              <a:gd name="T26" fmla="*/ 2147483647 w 304"/>
              <a:gd name="T27" fmla="*/ 2147483647 h 648"/>
              <a:gd name="T28" fmla="*/ 2147483647 w 304"/>
              <a:gd name="T29" fmla="*/ 2147483647 h 648"/>
              <a:gd name="T30" fmla="*/ 2147483647 w 304"/>
              <a:gd name="T31" fmla="*/ 2147483647 h 648"/>
              <a:gd name="T32" fmla="*/ 2147483647 w 304"/>
              <a:gd name="T33" fmla="*/ 2147483647 h 648"/>
              <a:gd name="T34" fmla="*/ 2147483647 w 304"/>
              <a:gd name="T35" fmla="*/ 2147483647 h 648"/>
              <a:gd name="T36" fmla="*/ 2147483647 w 304"/>
              <a:gd name="T37" fmla="*/ 2147483647 h 648"/>
              <a:gd name="T38" fmla="*/ 2147483647 w 304"/>
              <a:gd name="T39" fmla="*/ 2147483647 h 648"/>
              <a:gd name="T40" fmla="*/ 2147483647 w 304"/>
              <a:gd name="T41" fmla="*/ 2147483647 h 648"/>
              <a:gd name="T42" fmla="*/ 2147483647 w 304"/>
              <a:gd name="T43" fmla="*/ 2147483647 h 648"/>
              <a:gd name="T44" fmla="*/ 0 w 304"/>
              <a:gd name="T45" fmla="*/ 2147483647 h 648"/>
              <a:gd name="T46" fmla="*/ 2147483647 w 304"/>
              <a:gd name="T47" fmla="*/ 2147483647 h 648"/>
              <a:gd name="T48" fmla="*/ 2147483647 w 304"/>
              <a:gd name="T49" fmla="*/ 2147483647 h 648"/>
              <a:gd name="T50" fmla="*/ 2147483647 w 304"/>
              <a:gd name="T51" fmla="*/ 2147483647 h 648"/>
              <a:gd name="T52" fmla="*/ 2147483647 w 304"/>
              <a:gd name="T53" fmla="*/ 2147483647 h 648"/>
              <a:gd name="T54" fmla="*/ 2147483647 w 304"/>
              <a:gd name="T55" fmla="*/ 2147483647 h 648"/>
              <a:gd name="T56" fmla="*/ 2147483647 w 304"/>
              <a:gd name="T57" fmla="*/ 2147483647 h 648"/>
              <a:gd name="T58" fmla="*/ 2147483647 w 304"/>
              <a:gd name="T59" fmla="*/ 2147483647 h 648"/>
              <a:gd name="T60" fmla="*/ 2147483647 w 304"/>
              <a:gd name="T61" fmla="*/ 2147483647 h 648"/>
              <a:gd name="T62" fmla="*/ 2147483647 w 304"/>
              <a:gd name="T63" fmla="*/ 2147483647 h 648"/>
              <a:gd name="T64" fmla="*/ 2147483647 w 304"/>
              <a:gd name="T65" fmla="*/ 2147483647 h 648"/>
              <a:gd name="T66" fmla="*/ 2147483647 w 304"/>
              <a:gd name="T67" fmla="*/ 2147483647 h 648"/>
              <a:gd name="T68" fmla="*/ 2147483647 w 304"/>
              <a:gd name="T69" fmla="*/ 2147483647 h 648"/>
              <a:gd name="T70" fmla="*/ 2147483647 w 304"/>
              <a:gd name="T71" fmla="*/ 2147483647 h 648"/>
              <a:gd name="T72" fmla="*/ 2147483647 w 304"/>
              <a:gd name="T73" fmla="*/ 2147483647 h 648"/>
              <a:gd name="T74" fmla="*/ 2147483647 w 304"/>
              <a:gd name="T75" fmla="*/ 2147483647 h 648"/>
              <a:gd name="T76" fmla="*/ 2147483647 w 304"/>
              <a:gd name="T77" fmla="*/ 2147483647 h 648"/>
              <a:gd name="T78" fmla="*/ 2147483647 w 304"/>
              <a:gd name="T79" fmla="*/ 2147483647 h 648"/>
              <a:gd name="T80" fmla="*/ 2147483647 w 304"/>
              <a:gd name="T81" fmla="*/ 2147483647 h 648"/>
              <a:gd name="T82" fmla="*/ 2147483647 w 304"/>
              <a:gd name="T83" fmla="*/ 2147483647 h 648"/>
              <a:gd name="T84" fmla="*/ 2147483647 w 304"/>
              <a:gd name="T85" fmla="*/ 2147483647 h 648"/>
              <a:gd name="T86" fmla="*/ 2147483647 w 304"/>
              <a:gd name="T87" fmla="*/ 2147483647 h 648"/>
              <a:gd name="T88" fmla="*/ 2147483647 w 304"/>
              <a:gd name="T89" fmla="*/ 2147483647 h 648"/>
              <a:gd name="T90" fmla="*/ 2147483647 w 304"/>
              <a:gd name="T91" fmla="*/ 2147483647 h 648"/>
              <a:gd name="T92" fmla="*/ 2147483647 w 304"/>
              <a:gd name="T93" fmla="*/ 2147483647 h 648"/>
              <a:gd name="T94" fmla="*/ 2147483647 w 304"/>
              <a:gd name="T95" fmla="*/ 2147483647 h 648"/>
              <a:gd name="T96" fmla="*/ 2147483647 w 304"/>
              <a:gd name="T97" fmla="*/ 2147483647 h 648"/>
              <a:gd name="T98" fmla="*/ 2147483647 w 304"/>
              <a:gd name="T99" fmla="*/ 2147483647 h 648"/>
              <a:gd name="T100" fmla="*/ 2147483647 w 304"/>
              <a:gd name="T101" fmla="*/ 2147483647 h 648"/>
              <a:gd name="T102" fmla="*/ 2147483647 w 304"/>
              <a:gd name="T103" fmla="*/ 2147483647 h 648"/>
              <a:gd name="T104" fmla="*/ 2147483647 w 304"/>
              <a:gd name="T105" fmla="*/ 2147483647 h 648"/>
              <a:gd name="T106" fmla="*/ 2147483647 w 304"/>
              <a:gd name="T107" fmla="*/ 2147483647 h 648"/>
              <a:gd name="T108" fmla="*/ 2147483647 w 304"/>
              <a:gd name="T109" fmla="*/ 2147483647 h 648"/>
              <a:gd name="T110" fmla="*/ 2147483647 w 304"/>
              <a:gd name="T111" fmla="*/ 2147483647 h 648"/>
              <a:gd name="T112" fmla="*/ 2147483647 w 304"/>
              <a:gd name="T113" fmla="*/ 2147483647 h 648"/>
              <a:gd name="T114" fmla="*/ 2147483647 w 304"/>
              <a:gd name="T115" fmla="*/ 2147483647 h 648"/>
              <a:gd name="T116" fmla="*/ 2147483647 w 304"/>
              <a:gd name="T117" fmla="*/ 2147483647 h 648"/>
              <a:gd name="T118" fmla="*/ 2147483647 w 304"/>
              <a:gd name="T119" fmla="*/ 2147483647 h 648"/>
              <a:gd name="T120" fmla="*/ 2147483647 w 304"/>
              <a:gd name="T121" fmla="*/ 2147483647 h 648"/>
              <a:gd name="T122" fmla="*/ 2147483647 w 304"/>
              <a:gd name="T123" fmla="*/ 0 h 648"/>
              <a:gd name="T124" fmla="*/ 2147483647 w 304"/>
              <a:gd name="T125" fmla="*/ 0 h 64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304"/>
              <a:gd name="T190" fmla="*/ 0 h 648"/>
              <a:gd name="T191" fmla="*/ 304 w 304"/>
              <a:gd name="T192" fmla="*/ 648 h 64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304" h="648">
                <a:moveTo>
                  <a:pt x="234" y="0"/>
                </a:moveTo>
                <a:lnTo>
                  <a:pt x="191" y="0"/>
                </a:lnTo>
                <a:lnTo>
                  <a:pt x="178" y="7"/>
                </a:lnTo>
                <a:lnTo>
                  <a:pt x="162" y="18"/>
                </a:lnTo>
                <a:lnTo>
                  <a:pt x="148" y="28"/>
                </a:lnTo>
                <a:lnTo>
                  <a:pt x="132" y="40"/>
                </a:lnTo>
                <a:lnTo>
                  <a:pt x="119" y="52"/>
                </a:lnTo>
                <a:lnTo>
                  <a:pt x="106" y="65"/>
                </a:lnTo>
                <a:lnTo>
                  <a:pt x="92" y="78"/>
                </a:lnTo>
                <a:lnTo>
                  <a:pt x="80" y="94"/>
                </a:lnTo>
                <a:lnTo>
                  <a:pt x="70" y="108"/>
                </a:lnTo>
                <a:lnTo>
                  <a:pt x="58" y="126"/>
                </a:lnTo>
                <a:lnTo>
                  <a:pt x="48" y="141"/>
                </a:lnTo>
                <a:lnTo>
                  <a:pt x="40" y="158"/>
                </a:lnTo>
                <a:lnTo>
                  <a:pt x="31" y="176"/>
                </a:lnTo>
                <a:lnTo>
                  <a:pt x="25" y="193"/>
                </a:lnTo>
                <a:lnTo>
                  <a:pt x="19" y="209"/>
                </a:lnTo>
                <a:lnTo>
                  <a:pt x="12" y="230"/>
                </a:lnTo>
                <a:lnTo>
                  <a:pt x="8" y="249"/>
                </a:lnTo>
                <a:lnTo>
                  <a:pt x="5" y="266"/>
                </a:lnTo>
                <a:lnTo>
                  <a:pt x="3" y="285"/>
                </a:lnTo>
                <a:lnTo>
                  <a:pt x="1" y="306"/>
                </a:lnTo>
                <a:lnTo>
                  <a:pt x="0" y="325"/>
                </a:lnTo>
                <a:lnTo>
                  <a:pt x="1" y="342"/>
                </a:lnTo>
                <a:lnTo>
                  <a:pt x="3" y="360"/>
                </a:lnTo>
                <a:lnTo>
                  <a:pt x="5" y="381"/>
                </a:lnTo>
                <a:lnTo>
                  <a:pt x="8" y="398"/>
                </a:lnTo>
                <a:lnTo>
                  <a:pt x="14" y="418"/>
                </a:lnTo>
                <a:lnTo>
                  <a:pt x="19" y="436"/>
                </a:lnTo>
                <a:lnTo>
                  <a:pt x="25" y="454"/>
                </a:lnTo>
                <a:lnTo>
                  <a:pt x="31" y="471"/>
                </a:lnTo>
                <a:lnTo>
                  <a:pt x="39" y="488"/>
                </a:lnTo>
                <a:lnTo>
                  <a:pt x="48" y="505"/>
                </a:lnTo>
                <a:lnTo>
                  <a:pt x="59" y="522"/>
                </a:lnTo>
                <a:lnTo>
                  <a:pt x="68" y="537"/>
                </a:lnTo>
                <a:lnTo>
                  <a:pt x="82" y="555"/>
                </a:lnTo>
                <a:lnTo>
                  <a:pt x="93" y="567"/>
                </a:lnTo>
                <a:lnTo>
                  <a:pt x="106" y="581"/>
                </a:lnTo>
                <a:lnTo>
                  <a:pt x="119" y="595"/>
                </a:lnTo>
                <a:lnTo>
                  <a:pt x="135" y="608"/>
                </a:lnTo>
                <a:lnTo>
                  <a:pt x="148" y="619"/>
                </a:lnTo>
                <a:lnTo>
                  <a:pt x="166" y="631"/>
                </a:lnTo>
                <a:lnTo>
                  <a:pt x="181" y="640"/>
                </a:lnTo>
                <a:lnTo>
                  <a:pt x="189" y="645"/>
                </a:lnTo>
                <a:lnTo>
                  <a:pt x="263" y="648"/>
                </a:lnTo>
                <a:lnTo>
                  <a:pt x="270" y="625"/>
                </a:lnTo>
                <a:lnTo>
                  <a:pt x="276" y="601"/>
                </a:lnTo>
                <a:lnTo>
                  <a:pt x="283" y="575"/>
                </a:lnTo>
                <a:lnTo>
                  <a:pt x="291" y="548"/>
                </a:lnTo>
                <a:lnTo>
                  <a:pt x="297" y="528"/>
                </a:lnTo>
                <a:lnTo>
                  <a:pt x="303" y="504"/>
                </a:lnTo>
                <a:lnTo>
                  <a:pt x="293" y="501"/>
                </a:lnTo>
                <a:lnTo>
                  <a:pt x="143" y="453"/>
                </a:lnTo>
                <a:lnTo>
                  <a:pt x="147" y="188"/>
                </a:lnTo>
                <a:lnTo>
                  <a:pt x="293" y="146"/>
                </a:lnTo>
                <a:lnTo>
                  <a:pt x="304" y="142"/>
                </a:lnTo>
                <a:lnTo>
                  <a:pt x="298" y="122"/>
                </a:lnTo>
                <a:lnTo>
                  <a:pt x="291" y="96"/>
                </a:lnTo>
                <a:lnTo>
                  <a:pt x="283" y="71"/>
                </a:lnTo>
                <a:lnTo>
                  <a:pt x="276" y="44"/>
                </a:lnTo>
                <a:lnTo>
                  <a:pt x="268" y="17"/>
                </a:lnTo>
                <a:lnTo>
                  <a:pt x="261" y="0"/>
                </a:lnTo>
                <a:lnTo>
                  <a:pt x="234" y="0"/>
                </a:lnTo>
              </a:path>
            </a:pathLst>
          </a:custGeom>
          <a:solidFill>
            <a:srgbClr val="E7EEEF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20"/>
          <p:cNvSpPr>
            <a:spLocks/>
          </p:cNvSpPr>
          <p:nvPr/>
        </p:nvSpPr>
        <p:spPr bwMode="auto">
          <a:xfrm>
            <a:off x="1106601" y="3332162"/>
            <a:ext cx="1023938" cy="2320925"/>
          </a:xfrm>
          <a:custGeom>
            <a:avLst/>
            <a:gdLst>
              <a:gd name="T0" fmla="*/ 2147483647 w 274"/>
              <a:gd name="T1" fmla="*/ 2147483647 h 621"/>
              <a:gd name="T2" fmla="*/ 2147483647 w 274"/>
              <a:gd name="T3" fmla="*/ 2147483647 h 621"/>
              <a:gd name="T4" fmla="*/ 2147483647 w 274"/>
              <a:gd name="T5" fmla="*/ 2147483647 h 621"/>
              <a:gd name="T6" fmla="*/ 2147483647 w 274"/>
              <a:gd name="T7" fmla="*/ 2147483647 h 621"/>
              <a:gd name="T8" fmla="*/ 2147483647 w 274"/>
              <a:gd name="T9" fmla="*/ 2147483647 h 621"/>
              <a:gd name="T10" fmla="*/ 2147483647 w 274"/>
              <a:gd name="T11" fmla="*/ 2147483647 h 621"/>
              <a:gd name="T12" fmla="*/ 2147483647 w 274"/>
              <a:gd name="T13" fmla="*/ 2147483647 h 621"/>
              <a:gd name="T14" fmla="*/ 2147483647 w 274"/>
              <a:gd name="T15" fmla="*/ 2147483647 h 621"/>
              <a:gd name="T16" fmla="*/ 2147483647 w 274"/>
              <a:gd name="T17" fmla="*/ 2147483647 h 621"/>
              <a:gd name="T18" fmla="*/ 2147483647 w 274"/>
              <a:gd name="T19" fmla="*/ 2147483647 h 621"/>
              <a:gd name="T20" fmla="*/ 2147483647 w 274"/>
              <a:gd name="T21" fmla="*/ 2147483647 h 621"/>
              <a:gd name="T22" fmla="*/ 2147483647 w 274"/>
              <a:gd name="T23" fmla="*/ 2147483647 h 621"/>
              <a:gd name="T24" fmla="*/ 2147483647 w 274"/>
              <a:gd name="T25" fmla="*/ 2147483647 h 621"/>
              <a:gd name="T26" fmla="*/ 2147483647 w 274"/>
              <a:gd name="T27" fmla="*/ 2147483647 h 621"/>
              <a:gd name="T28" fmla="*/ 2147483647 w 274"/>
              <a:gd name="T29" fmla="*/ 2147483647 h 621"/>
              <a:gd name="T30" fmla="*/ 2147483647 w 274"/>
              <a:gd name="T31" fmla="*/ 2147483647 h 621"/>
              <a:gd name="T32" fmla="*/ 2147483647 w 274"/>
              <a:gd name="T33" fmla="*/ 2147483647 h 621"/>
              <a:gd name="T34" fmla="*/ 2147483647 w 274"/>
              <a:gd name="T35" fmla="*/ 2147483647 h 621"/>
              <a:gd name="T36" fmla="*/ 2147483647 w 274"/>
              <a:gd name="T37" fmla="*/ 2147483647 h 621"/>
              <a:gd name="T38" fmla="*/ 0 w 274"/>
              <a:gd name="T39" fmla="*/ 2147483647 h 621"/>
              <a:gd name="T40" fmla="*/ 0 w 274"/>
              <a:gd name="T41" fmla="*/ 2147483647 h 621"/>
              <a:gd name="T42" fmla="*/ 0 w 274"/>
              <a:gd name="T43" fmla="*/ 2147483647 h 621"/>
              <a:gd name="T44" fmla="*/ 2147483647 w 274"/>
              <a:gd name="T45" fmla="*/ 2147483647 h 621"/>
              <a:gd name="T46" fmla="*/ 2147483647 w 274"/>
              <a:gd name="T47" fmla="*/ 2147483647 h 621"/>
              <a:gd name="T48" fmla="*/ 2147483647 w 274"/>
              <a:gd name="T49" fmla="*/ 2147483647 h 621"/>
              <a:gd name="T50" fmla="*/ 2147483647 w 274"/>
              <a:gd name="T51" fmla="*/ 2147483647 h 621"/>
              <a:gd name="T52" fmla="*/ 2147483647 w 274"/>
              <a:gd name="T53" fmla="*/ 2147483647 h 621"/>
              <a:gd name="T54" fmla="*/ 2147483647 w 274"/>
              <a:gd name="T55" fmla="*/ 2147483647 h 621"/>
              <a:gd name="T56" fmla="*/ 2147483647 w 274"/>
              <a:gd name="T57" fmla="*/ 2147483647 h 621"/>
              <a:gd name="T58" fmla="*/ 2147483647 w 274"/>
              <a:gd name="T59" fmla="*/ 2147483647 h 621"/>
              <a:gd name="T60" fmla="*/ 2147483647 w 274"/>
              <a:gd name="T61" fmla="*/ 2147483647 h 621"/>
              <a:gd name="T62" fmla="*/ 2147483647 w 274"/>
              <a:gd name="T63" fmla="*/ 2147483647 h 621"/>
              <a:gd name="T64" fmla="*/ 2147483647 w 274"/>
              <a:gd name="T65" fmla="*/ 2147483647 h 621"/>
              <a:gd name="T66" fmla="*/ 2147483647 w 274"/>
              <a:gd name="T67" fmla="*/ 2147483647 h 621"/>
              <a:gd name="T68" fmla="*/ 2147483647 w 274"/>
              <a:gd name="T69" fmla="*/ 2147483647 h 621"/>
              <a:gd name="T70" fmla="*/ 2147483647 w 274"/>
              <a:gd name="T71" fmla="*/ 2147483647 h 621"/>
              <a:gd name="T72" fmla="*/ 2147483647 w 274"/>
              <a:gd name="T73" fmla="*/ 2147483647 h 621"/>
              <a:gd name="T74" fmla="*/ 2147483647 w 274"/>
              <a:gd name="T75" fmla="*/ 2147483647 h 621"/>
              <a:gd name="T76" fmla="*/ 2147483647 w 274"/>
              <a:gd name="T77" fmla="*/ 2147483647 h 621"/>
              <a:gd name="T78" fmla="*/ 2147483647 w 274"/>
              <a:gd name="T79" fmla="*/ 2147483647 h 621"/>
              <a:gd name="T80" fmla="*/ 2147483647 w 274"/>
              <a:gd name="T81" fmla="*/ 2147483647 h 621"/>
              <a:gd name="T82" fmla="*/ 2147483647 w 274"/>
              <a:gd name="T83" fmla="*/ 2147483647 h 621"/>
              <a:gd name="T84" fmla="*/ 2147483647 w 274"/>
              <a:gd name="T85" fmla="*/ 2147483647 h 621"/>
              <a:gd name="T86" fmla="*/ 2147483647 w 274"/>
              <a:gd name="T87" fmla="*/ 2147483647 h 621"/>
              <a:gd name="T88" fmla="*/ 2147483647 w 274"/>
              <a:gd name="T89" fmla="*/ 2147483647 h 621"/>
              <a:gd name="T90" fmla="*/ 2147483647 w 274"/>
              <a:gd name="T91" fmla="*/ 2147483647 h 621"/>
              <a:gd name="T92" fmla="*/ 2147483647 w 274"/>
              <a:gd name="T93" fmla="*/ 2147483647 h 621"/>
              <a:gd name="T94" fmla="*/ 2147483647 w 274"/>
              <a:gd name="T95" fmla="*/ 2147483647 h 621"/>
              <a:gd name="T96" fmla="*/ 2147483647 w 274"/>
              <a:gd name="T97" fmla="*/ 2147483647 h 621"/>
              <a:gd name="T98" fmla="*/ 2147483647 w 274"/>
              <a:gd name="T99" fmla="*/ 0 h 621"/>
              <a:gd name="T100" fmla="*/ 2147483647 w 274"/>
              <a:gd name="T101" fmla="*/ 0 h 621"/>
              <a:gd name="T102" fmla="*/ 2147483647 w 274"/>
              <a:gd name="T103" fmla="*/ 2147483647 h 62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74"/>
              <a:gd name="T157" fmla="*/ 0 h 621"/>
              <a:gd name="T158" fmla="*/ 274 w 274"/>
              <a:gd name="T159" fmla="*/ 621 h 62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74" h="621">
                <a:moveTo>
                  <a:pt x="172" y="5"/>
                </a:moveTo>
                <a:lnTo>
                  <a:pt x="156" y="14"/>
                </a:lnTo>
                <a:lnTo>
                  <a:pt x="142" y="26"/>
                </a:lnTo>
                <a:lnTo>
                  <a:pt x="127" y="38"/>
                </a:lnTo>
                <a:lnTo>
                  <a:pt x="114" y="49"/>
                </a:lnTo>
                <a:lnTo>
                  <a:pt x="101" y="62"/>
                </a:lnTo>
                <a:lnTo>
                  <a:pt x="89" y="74"/>
                </a:lnTo>
                <a:lnTo>
                  <a:pt x="76" y="89"/>
                </a:lnTo>
                <a:lnTo>
                  <a:pt x="66" y="103"/>
                </a:lnTo>
                <a:lnTo>
                  <a:pt x="55" y="120"/>
                </a:lnTo>
                <a:lnTo>
                  <a:pt x="46" y="133"/>
                </a:lnTo>
                <a:lnTo>
                  <a:pt x="37" y="152"/>
                </a:lnTo>
                <a:lnTo>
                  <a:pt x="30" y="168"/>
                </a:lnTo>
                <a:lnTo>
                  <a:pt x="22" y="186"/>
                </a:lnTo>
                <a:lnTo>
                  <a:pt x="16" y="203"/>
                </a:lnTo>
                <a:lnTo>
                  <a:pt x="12" y="220"/>
                </a:lnTo>
                <a:lnTo>
                  <a:pt x="7" y="240"/>
                </a:lnTo>
                <a:lnTo>
                  <a:pt x="3" y="258"/>
                </a:lnTo>
                <a:lnTo>
                  <a:pt x="2" y="277"/>
                </a:lnTo>
                <a:lnTo>
                  <a:pt x="0" y="295"/>
                </a:lnTo>
                <a:lnTo>
                  <a:pt x="0" y="310"/>
                </a:lnTo>
                <a:lnTo>
                  <a:pt x="0" y="329"/>
                </a:lnTo>
                <a:lnTo>
                  <a:pt x="2" y="345"/>
                </a:lnTo>
                <a:lnTo>
                  <a:pt x="4" y="365"/>
                </a:lnTo>
                <a:lnTo>
                  <a:pt x="8" y="382"/>
                </a:lnTo>
                <a:lnTo>
                  <a:pt x="12" y="403"/>
                </a:lnTo>
                <a:lnTo>
                  <a:pt x="17" y="418"/>
                </a:lnTo>
                <a:lnTo>
                  <a:pt x="24" y="439"/>
                </a:lnTo>
                <a:lnTo>
                  <a:pt x="30" y="453"/>
                </a:lnTo>
                <a:lnTo>
                  <a:pt x="38" y="470"/>
                </a:lnTo>
                <a:lnTo>
                  <a:pt x="46" y="486"/>
                </a:lnTo>
                <a:lnTo>
                  <a:pt x="55" y="503"/>
                </a:lnTo>
                <a:lnTo>
                  <a:pt x="67" y="519"/>
                </a:lnTo>
                <a:lnTo>
                  <a:pt x="77" y="532"/>
                </a:lnTo>
                <a:lnTo>
                  <a:pt x="89" y="545"/>
                </a:lnTo>
                <a:lnTo>
                  <a:pt x="101" y="560"/>
                </a:lnTo>
                <a:lnTo>
                  <a:pt x="114" y="571"/>
                </a:lnTo>
                <a:lnTo>
                  <a:pt x="128" y="585"/>
                </a:lnTo>
                <a:lnTo>
                  <a:pt x="141" y="595"/>
                </a:lnTo>
                <a:lnTo>
                  <a:pt x="158" y="607"/>
                </a:lnTo>
                <a:lnTo>
                  <a:pt x="179" y="620"/>
                </a:lnTo>
                <a:lnTo>
                  <a:pt x="239" y="621"/>
                </a:lnTo>
                <a:lnTo>
                  <a:pt x="273" y="499"/>
                </a:lnTo>
                <a:lnTo>
                  <a:pt x="194" y="430"/>
                </a:lnTo>
                <a:lnTo>
                  <a:pt x="160" y="360"/>
                </a:lnTo>
                <a:lnTo>
                  <a:pt x="158" y="274"/>
                </a:lnTo>
                <a:lnTo>
                  <a:pt x="184" y="206"/>
                </a:lnTo>
                <a:lnTo>
                  <a:pt x="235" y="152"/>
                </a:lnTo>
                <a:lnTo>
                  <a:pt x="274" y="121"/>
                </a:lnTo>
                <a:lnTo>
                  <a:pt x="239" y="0"/>
                </a:lnTo>
                <a:lnTo>
                  <a:pt x="181" y="0"/>
                </a:lnTo>
                <a:lnTo>
                  <a:pt x="172" y="5"/>
                </a:lnTo>
              </a:path>
            </a:pathLst>
          </a:custGeom>
          <a:solidFill>
            <a:srgbClr val="76BD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Freeform 21"/>
          <p:cNvSpPr>
            <a:spLocks/>
          </p:cNvSpPr>
          <p:nvPr/>
        </p:nvSpPr>
        <p:spPr bwMode="auto">
          <a:xfrm>
            <a:off x="2246426" y="5724524"/>
            <a:ext cx="30163" cy="115888"/>
          </a:xfrm>
          <a:custGeom>
            <a:avLst/>
            <a:gdLst>
              <a:gd name="T0" fmla="*/ 2147483647 w 8"/>
              <a:gd name="T1" fmla="*/ 0 h 31"/>
              <a:gd name="T2" fmla="*/ 0 w 8"/>
              <a:gd name="T3" fmla="*/ 0 h 31"/>
              <a:gd name="T4" fmla="*/ 0 w 8"/>
              <a:gd name="T5" fmla="*/ 2147483647 h 31"/>
              <a:gd name="T6" fmla="*/ 2147483647 w 8"/>
              <a:gd name="T7" fmla="*/ 2147483647 h 31"/>
              <a:gd name="T8" fmla="*/ 0 60000 65536"/>
              <a:gd name="T9" fmla="*/ 0 60000 65536"/>
              <a:gd name="T10" fmla="*/ 0 60000 65536"/>
              <a:gd name="T11" fmla="*/ 0 60000 65536"/>
              <a:gd name="T12" fmla="*/ 0 w 8"/>
              <a:gd name="T13" fmla="*/ 0 h 31"/>
              <a:gd name="T14" fmla="*/ 8 w 8"/>
              <a:gd name="T15" fmla="*/ 31 h 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" h="31">
                <a:moveTo>
                  <a:pt x="7" y="0"/>
                </a:moveTo>
                <a:lnTo>
                  <a:pt x="0" y="0"/>
                </a:lnTo>
                <a:lnTo>
                  <a:pt x="0" y="31"/>
                </a:lnTo>
                <a:lnTo>
                  <a:pt x="8" y="31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>
            <a:off x="2230551" y="5735637"/>
            <a:ext cx="11113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23"/>
          <p:cNvSpPr>
            <a:spLocks noChangeShapeType="1"/>
          </p:cNvSpPr>
          <p:nvPr/>
        </p:nvSpPr>
        <p:spPr bwMode="auto">
          <a:xfrm>
            <a:off x="2227376" y="5821362"/>
            <a:ext cx="14288" cy="15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24"/>
          <p:cNvSpPr>
            <a:spLocks/>
          </p:cNvSpPr>
          <p:nvPr/>
        </p:nvSpPr>
        <p:spPr bwMode="auto">
          <a:xfrm>
            <a:off x="2241664" y="5738812"/>
            <a:ext cx="19050" cy="82550"/>
          </a:xfrm>
          <a:custGeom>
            <a:avLst/>
            <a:gdLst>
              <a:gd name="T0" fmla="*/ 2147483647 w 5"/>
              <a:gd name="T1" fmla="*/ 0 h 22"/>
              <a:gd name="T2" fmla="*/ 2147483647 w 5"/>
              <a:gd name="T3" fmla="*/ 0 h 22"/>
              <a:gd name="T4" fmla="*/ 2147483647 w 5"/>
              <a:gd name="T5" fmla="*/ 2147483647 h 22"/>
              <a:gd name="T6" fmla="*/ 0 w 5"/>
              <a:gd name="T7" fmla="*/ 2147483647 h 22"/>
              <a:gd name="T8" fmla="*/ 0 60000 65536"/>
              <a:gd name="T9" fmla="*/ 0 60000 65536"/>
              <a:gd name="T10" fmla="*/ 0 60000 65536"/>
              <a:gd name="T11" fmla="*/ 0 60000 65536"/>
              <a:gd name="T12" fmla="*/ 0 w 5"/>
              <a:gd name="T13" fmla="*/ 0 h 22"/>
              <a:gd name="T14" fmla="*/ 5 w 5"/>
              <a:gd name="T15" fmla="*/ 22 h 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" h="22">
                <a:moveTo>
                  <a:pt x="1" y="0"/>
                </a:moveTo>
                <a:lnTo>
                  <a:pt x="5" y="0"/>
                </a:lnTo>
                <a:lnTo>
                  <a:pt x="5" y="22"/>
                </a:lnTo>
                <a:lnTo>
                  <a:pt x="0" y="22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2246426" y="5260974"/>
            <a:ext cx="30163" cy="115888"/>
          </a:xfrm>
          <a:prstGeom prst="rect">
            <a:avLst/>
          </a:prstGeom>
          <a:noFill/>
          <a:ln w="0">
            <a:solidFill>
              <a:srgbClr val="2427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26"/>
          <p:cNvSpPr>
            <a:spLocks noChangeShapeType="1"/>
          </p:cNvSpPr>
          <p:nvPr/>
        </p:nvSpPr>
        <p:spPr bwMode="auto">
          <a:xfrm>
            <a:off x="2230551" y="5276849"/>
            <a:ext cx="11113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7"/>
          <p:cNvSpPr>
            <a:spLocks noChangeShapeType="1"/>
          </p:cNvSpPr>
          <p:nvPr/>
        </p:nvSpPr>
        <p:spPr bwMode="auto">
          <a:xfrm>
            <a:off x="2227376" y="5359399"/>
            <a:ext cx="14288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28"/>
          <p:cNvSpPr>
            <a:spLocks/>
          </p:cNvSpPr>
          <p:nvPr/>
        </p:nvSpPr>
        <p:spPr bwMode="auto">
          <a:xfrm>
            <a:off x="2241664" y="5276849"/>
            <a:ext cx="19050" cy="82550"/>
          </a:xfrm>
          <a:custGeom>
            <a:avLst/>
            <a:gdLst>
              <a:gd name="T0" fmla="*/ 2147483647 w 5"/>
              <a:gd name="T1" fmla="*/ 0 h 22"/>
              <a:gd name="T2" fmla="*/ 2147483647 w 5"/>
              <a:gd name="T3" fmla="*/ 0 h 22"/>
              <a:gd name="T4" fmla="*/ 2147483647 w 5"/>
              <a:gd name="T5" fmla="*/ 2147483647 h 22"/>
              <a:gd name="T6" fmla="*/ 0 w 5"/>
              <a:gd name="T7" fmla="*/ 2147483647 h 22"/>
              <a:gd name="T8" fmla="*/ 0 60000 65536"/>
              <a:gd name="T9" fmla="*/ 0 60000 65536"/>
              <a:gd name="T10" fmla="*/ 0 60000 65536"/>
              <a:gd name="T11" fmla="*/ 0 60000 65536"/>
              <a:gd name="T12" fmla="*/ 0 w 5"/>
              <a:gd name="T13" fmla="*/ 0 h 22"/>
              <a:gd name="T14" fmla="*/ 5 w 5"/>
              <a:gd name="T15" fmla="*/ 22 h 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" h="22">
                <a:moveTo>
                  <a:pt x="1" y="0"/>
                </a:moveTo>
                <a:lnTo>
                  <a:pt x="5" y="0"/>
                </a:lnTo>
                <a:lnTo>
                  <a:pt x="5" y="22"/>
                </a:lnTo>
                <a:lnTo>
                  <a:pt x="0" y="22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9"/>
          <p:cNvSpPr>
            <a:spLocks noChangeShapeType="1"/>
          </p:cNvSpPr>
          <p:nvPr/>
        </p:nvSpPr>
        <p:spPr bwMode="auto">
          <a:xfrm>
            <a:off x="2298814" y="5308599"/>
            <a:ext cx="138112" cy="15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30"/>
          <p:cNvSpPr>
            <a:spLocks noChangeShapeType="1"/>
          </p:cNvSpPr>
          <p:nvPr/>
        </p:nvSpPr>
        <p:spPr bwMode="auto">
          <a:xfrm>
            <a:off x="2298814" y="5337174"/>
            <a:ext cx="133350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31"/>
          <p:cNvSpPr>
            <a:spLocks noChangeShapeType="1"/>
          </p:cNvSpPr>
          <p:nvPr/>
        </p:nvSpPr>
        <p:spPr bwMode="auto">
          <a:xfrm>
            <a:off x="2298814" y="5770562"/>
            <a:ext cx="138112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2"/>
          <p:cNvSpPr>
            <a:spLocks noChangeShapeType="1"/>
          </p:cNvSpPr>
          <p:nvPr/>
        </p:nvSpPr>
        <p:spPr bwMode="auto">
          <a:xfrm>
            <a:off x="2301989" y="5795962"/>
            <a:ext cx="134937" cy="15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33"/>
          <p:cNvSpPr>
            <a:spLocks/>
          </p:cNvSpPr>
          <p:nvPr/>
        </p:nvSpPr>
        <p:spPr bwMode="auto">
          <a:xfrm>
            <a:off x="1633651" y="3825874"/>
            <a:ext cx="555625" cy="1335088"/>
          </a:xfrm>
          <a:custGeom>
            <a:avLst/>
            <a:gdLst>
              <a:gd name="T0" fmla="*/ 2147483647 w 149"/>
              <a:gd name="T1" fmla="*/ 0 h 357"/>
              <a:gd name="T2" fmla="*/ 2147483647 w 149"/>
              <a:gd name="T3" fmla="*/ 2147483647 h 357"/>
              <a:gd name="T4" fmla="*/ 2147483647 w 149"/>
              <a:gd name="T5" fmla="*/ 2147483647 h 357"/>
              <a:gd name="T6" fmla="*/ 0 60000 65536"/>
              <a:gd name="T7" fmla="*/ 0 60000 65536"/>
              <a:gd name="T8" fmla="*/ 0 60000 65536"/>
              <a:gd name="T9" fmla="*/ 0 w 149"/>
              <a:gd name="T10" fmla="*/ 0 h 357"/>
              <a:gd name="T11" fmla="*/ 149 w 149"/>
              <a:gd name="T12" fmla="*/ 357 h 35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9" h="357">
                <a:moveTo>
                  <a:pt x="149" y="0"/>
                </a:moveTo>
                <a:cubicBezTo>
                  <a:pt x="51" y="36"/>
                  <a:pt x="0" y="146"/>
                  <a:pt x="37" y="244"/>
                </a:cubicBezTo>
                <a:cubicBezTo>
                  <a:pt x="57" y="298"/>
                  <a:pt x="95" y="337"/>
                  <a:pt x="149" y="357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34"/>
          <p:cNvSpPr>
            <a:spLocks/>
          </p:cNvSpPr>
          <p:nvPr/>
        </p:nvSpPr>
        <p:spPr bwMode="auto">
          <a:xfrm>
            <a:off x="1660639" y="3848099"/>
            <a:ext cx="533400" cy="1285875"/>
          </a:xfrm>
          <a:custGeom>
            <a:avLst/>
            <a:gdLst>
              <a:gd name="T0" fmla="*/ 2147483647 w 143"/>
              <a:gd name="T1" fmla="*/ 2147483647 h 344"/>
              <a:gd name="T2" fmla="*/ 2147483647 w 143"/>
              <a:gd name="T3" fmla="*/ 2147483647 h 344"/>
              <a:gd name="T4" fmla="*/ 2147483647 w 143"/>
              <a:gd name="T5" fmla="*/ 0 h 344"/>
              <a:gd name="T6" fmla="*/ 0 60000 65536"/>
              <a:gd name="T7" fmla="*/ 0 60000 65536"/>
              <a:gd name="T8" fmla="*/ 0 60000 65536"/>
              <a:gd name="T9" fmla="*/ 0 w 143"/>
              <a:gd name="T10" fmla="*/ 0 h 344"/>
              <a:gd name="T11" fmla="*/ 143 w 143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3" h="344">
                <a:moveTo>
                  <a:pt x="143" y="344"/>
                </a:moveTo>
                <a:cubicBezTo>
                  <a:pt x="48" y="308"/>
                  <a:pt x="0" y="202"/>
                  <a:pt x="36" y="107"/>
                </a:cubicBezTo>
                <a:cubicBezTo>
                  <a:pt x="55" y="56"/>
                  <a:pt x="91" y="20"/>
                  <a:pt x="142" y="0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reeform 35"/>
          <p:cNvSpPr>
            <a:spLocks/>
          </p:cNvSpPr>
          <p:nvPr/>
        </p:nvSpPr>
        <p:spPr bwMode="auto">
          <a:xfrm>
            <a:off x="833551" y="3259137"/>
            <a:ext cx="1355725" cy="2614612"/>
          </a:xfrm>
          <a:custGeom>
            <a:avLst/>
            <a:gdLst>
              <a:gd name="T0" fmla="*/ 2147483647 w 363"/>
              <a:gd name="T1" fmla="*/ 0 h 700"/>
              <a:gd name="T2" fmla="*/ 2147483647 w 363"/>
              <a:gd name="T3" fmla="*/ 2147483647 h 700"/>
              <a:gd name="T4" fmla="*/ 2147483647 w 363"/>
              <a:gd name="T5" fmla="*/ 2147483647 h 700"/>
              <a:gd name="T6" fmla="*/ 0 60000 65536"/>
              <a:gd name="T7" fmla="*/ 0 60000 65536"/>
              <a:gd name="T8" fmla="*/ 0 60000 65536"/>
              <a:gd name="T9" fmla="*/ 0 w 363"/>
              <a:gd name="T10" fmla="*/ 0 h 700"/>
              <a:gd name="T11" fmla="*/ 363 w 363"/>
              <a:gd name="T12" fmla="*/ 700 h 7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3" h="700">
                <a:moveTo>
                  <a:pt x="249" y="0"/>
                </a:moveTo>
                <a:cubicBezTo>
                  <a:pt x="67" y="99"/>
                  <a:pt x="0" y="328"/>
                  <a:pt x="99" y="510"/>
                </a:cubicBezTo>
                <a:cubicBezTo>
                  <a:pt x="156" y="614"/>
                  <a:pt x="247" y="679"/>
                  <a:pt x="363" y="700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36"/>
          <p:cNvSpPr>
            <a:spLocks/>
          </p:cNvSpPr>
          <p:nvPr/>
        </p:nvSpPr>
        <p:spPr bwMode="auto">
          <a:xfrm>
            <a:off x="908164" y="3259137"/>
            <a:ext cx="1281112" cy="2625725"/>
          </a:xfrm>
          <a:custGeom>
            <a:avLst/>
            <a:gdLst>
              <a:gd name="T0" fmla="*/ 2147483647 w 343"/>
              <a:gd name="T1" fmla="*/ 2147483647 h 703"/>
              <a:gd name="T2" fmla="*/ 2147483647 w 343"/>
              <a:gd name="T3" fmla="*/ 2147483647 h 703"/>
              <a:gd name="T4" fmla="*/ 2147483647 w 343"/>
              <a:gd name="T5" fmla="*/ 0 h 703"/>
              <a:gd name="T6" fmla="*/ 0 60000 65536"/>
              <a:gd name="T7" fmla="*/ 0 60000 65536"/>
              <a:gd name="T8" fmla="*/ 0 60000 65536"/>
              <a:gd name="T9" fmla="*/ 0 w 343"/>
              <a:gd name="T10" fmla="*/ 0 h 703"/>
              <a:gd name="T11" fmla="*/ 343 w 343"/>
              <a:gd name="T12" fmla="*/ 703 h 7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3" h="703">
                <a:moveTo>
                  <a:pt x="343" y="703"/>
                </a:moveTo>
                <a:cubicBezTo>
                  <a:pt x="137" y="667"/>
                  <a:pt x="0" y="469"/>
                  <a:pt x="37" y="263"/>
                </a:cubicBezTo>
                <a:cubicBezTo>
                  <a:pt x="57" y="148"/>
                  <a:pt x="121" y="58"/>
                  <a:pt x="223" y="0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Freeform 37"/>
          <p:cNvSpPr>
            <a:spLocks/>
          </p:cNvSpPr>
          <p:nvPr/>
        </p:nvSpPr>
        <p:spPr bwMode="auto">
          <a:xfrm>
            <a:off x="766876" y="3198812"/>
            <a:ext cx="1504950" cy="2749550"/>
          </a:xfrm>
          <a:custGeom>
            <a:avLst/>
            <a:gdLst>
              <a:gd name="T0" fmla="*/ 2147483647 w 403"/>
              <a:gd name="T1" fmla="*/ 0 h 736"/>
              <a:gd name="T2" fmla="*/ 2147483647 w 403"/>
              <a:gd name="T3" fmla="*/ 2147483647 h 736"/>
              <a:gd name="T4" fmla="*/ 2147483647 w 403"/>
              <a:gd name="T5" fmla="*/ 2147483647 h 736"/>
              <a:gd name="T6" fmla="*/ 0 60000 65536"/>
              <a:gd name="T7" fmla="*/ 0 60000 65536"/>
              <a:gd name="T8" fmla="*/ 0 60000 65536"/>
              <a:gd name="T9" fmla="*/ 0 w 403"/>
              <a:gd name="T10" fmla="*/ 0 h 736"/>
              <a:gd name="T11" fmla="*/ 403 w 403"/>
              <a:gd name="T12" fmla="*/ 736 h 7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3" h="736">
                <a:moveTo>
                  <a:pt x="264" y="0"/>
                </a:moveTo>
                <a:cubicBezTo>
                  <a:pt x="72" y="101"/>
                  <a:pt x="0" y="339"/>
                  <a:pt x="101" y="530"/>
                </a:cubicBezTo>
                <a:cubicBezTo>
                  <a:pt x="164" y="648"/>
                  <a:pt x="271" y="720"/>
                  <a:pt x="403" y="736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Freeform 38"/>
          <p:cNvSpPr>
            <a:spLocks/>
          </p:cNvSpPr>
          <p:nvPr/>
        </p:nvSpPr>
        <p:spPr bwMode="auto">
          <a:xfrm>
            <a:off x="1682864" y="3844924"/>
            <a:ext cx="593725" cy="1300163"/>
          </a:xfrm>
          <a:custGeom>
            <a:avLst/>
            <a:gdLst>
              <a:gd name="T0" fmla="*/ 2147483647 w 159"/>
              <a:gd name="T1" fmla="*/ 0 h 348"/>
              <a:gd name="T2" fmla="*/ 2147483647 w 159"/>
              <a:gd name="T3" fmla="*/ 2147483647 h 348"/>
              <a:gd name="T4" fmla="*/ 2147483647 w 159"/>
              <a:gd name="T5" fmla="*/ 2147483647 h 348"/>
              <a:gd name="T6" fmla="*/ 0 60000 65536"/>
              <a:gd name="T7" fmla="*/ 0 60000 65536"/>
              <a:gd name="T8" fmla="*/ 0 60000 65536"/>
              <a:gd name="T9" fmla="*/ 0 w 159"/>
              <a:gd name="T10" fmla="*/ 0 h 348"/>
              <a:gd name="T11" fmla="*/ 159 w 159"/>
              <a:gd name="T12" fmla="*/ 348 h 3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9" h="348">
                <a:moveTo>
                  <a:pt x="149" y="0"/>
                </a:moveTo>
                <a:cubicBezTo>
                  <a:pt x="54" y="29"/>
                  <a:pt x="0" y="130"/>
                  <a:pt x="29" y="226"/>
                </a:cubicBezTo>
                <a:cubicBezTo>
                  <a:pt x="48" y="288"/>
                  <a:pt x="95" y="333"/>
                  <a:pt x="159" y="348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Freeform 39"/>
          <p:cNvSpPr>
            <a:spLocks/>
          </p:cNvSpPr>
          <p:nvPr/>
        </p:nvSpPr>
        <p:spPr bwMode="auto">
          <a:xfrm>
            <a:off x="782751" y="3198812"/>
            <a:ext cx="1493838" cy="2738437"/>
          </a:xfrm>
          <a:custGeom>
            <a:avLst/>
            <a:gdLst>
              <a:gd name="T0" fmla="*/ 2147483647 w 400"/>
              <a:gd name="T1" fmla="*/ 0 h 733"/>
              <a:gd name="T2" fmla="*/ 2147483647 w 400"/>
              <a:gd name="T3" fmla="*/ 2147483647 h 733"/>
              <a:gd name="T4" fmla="*/ 2147483647 w 400"/>
              <a:gd name="T5" fmla="*/ 2147483647 h 733"/>
              <a:gd name="T6" fmla="*/ 0 60000 65536"/>
              <a:gd name="T7" fmla="*/ 0 60000 65536"/>
              <a:gd name="T8" fmla="*/ 0 60000 65536"/>
              <a:gd name="T9" fmla="*/ 0 w 400"/>
              <a:gd name="T10" fmla="*/ 0 h 733"/>
              <a:gd name="T11" fmla="*/ 400 w 400"/>
              <a:gd name="T12" fmla="*/ 733 h 73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733">
                <a:moveTo>
                  <a:pt x="267" y="0"/>
                </a:moveTo>
                <a:cubicBezTo>
                  <a:pt x="76" y="97"/>
                  <a:pt x="0" y="331"/>
                  <a:pt x="97" y="523"/>
                </a:cubicBezTo>
                <a:cubicBezTo>
                  <a:pt x="158" y="643"/>
                  <a:pt x="266" y="718"/>
                  <a:pt x="400" y="733"/>
                </a:cubicBez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40"/>
          <p:cNvSpPr>
            <a:spLocks noChangeShapeType="1"/>
          </p:cNvSpPr>
          <p:nvPr/>
        </p:nvSpPr>
        <p:spPr bwMode="auto">
          <a:xfrm>
            <a:off x="2119426" y="3857624"/>
            <a:ext cx="11113" cy="174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41"/>
          <p:cNvSpPr>
            <a:spLocks noChangeShapeType="1"/>
          </p:cNvSpPr>
          <p:nvPr/>
        </p:nvSpPr>
        <p:spPr bwMode="auto">
          <a:xfrm>
            <a:off x="2149589" y="3844924"/>
            <a:ext cx="6350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42"/>
          <p:cNvSpPr>
            <a:spLocks noChangeShapeType="1"/>
          </p:cNvSpPr>
          <p:nvPr/>
        </p:nvSpPr>
        <p:spPr bwMode="auto">
          <a:xfrm>
            <a:off x="2178164" y="3830637"/>
            <a:ext cx="4762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43"/>
          <p:cNvSpPr>
            <a:spLocks noChangeShapeType="1"/>
          </p:cNvSpPr>
          <p:nvPr/>
        </p:nvSpPr>
        <p:spPr bwMode="auto">
          <a:xfrm flipV="1">
            <a:off x="1730489" y="4587874"/>
            <a:ext cx="25400" cy="47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44"/>
          <p:cNvSpPr>
            <a:spLocks noChangeShapeType="1"/>
          </p:cNvSpPr>
          <p:nvPr/>
        </p:nvSpPr>
        <p:spPr bwMode="auto">
          <a:xfrm flipV="1">
            <a:off x="1746364" y="4651374"/>
            <a:ext cx="22225" cy="47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45"/>
          <p:cNvSpPr>
            <a:spLocks noChangeShapeType="1"/>
          </p:cNvSpPr>
          <p:nvPr/>
        </p:nvSpPr>
        <p:spPr bwMode="auto">
          <a:xfrm flipV="1">
            <a:off x="1765414" y="4711699"/>
            <a:ext cx="22225" cy="793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46"/>
          <p:cNvSpPr>
            <a:spLocks noChangeShapeType="1"/>
          </p:cNvSpPr>
          <p:nvPr/>
        </p:nvSpPr>
        <p:spPr bwMode="auto">
          <a:xfrm flipV="1">
            <a:off x="1787639" y="4768849"/>
            <a:ext cx="22225" cy="1111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47"/>
          <p:cNvSpPr>
            <a:spLocks noChangeShapeType="1"/>
          </p:cNvSpPr>
          <p:nvPr/>
        </p:nvSpPr>
        <p:spPr bwMode="auto">
          <a:xfrm flipV="1">
            <a:off x="1816214" y="4824412"/>
            <a:ext cx="19050" cy="142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48"/>
          <p:cNvSpPr>
            <a:spLocks noChangeShapeType="1"/>
          </p:cNvSpPr>
          <p:nvPr/>
        </p:nvSpPr>
        <p:spPr bwMode="auto">
          <a:xfrm flipV="1">
            <a:off x="1849551" y="4879974"/>
            <a:ext cx="19050" cy="142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49"/>
          <p:cNvSpPr>
            <a:spLocks noChangeShapeType="1"/>
          </p:cNvSpPr>
          <p:nvPr/>
        </p:nvSpPr>
        <p:spPr bwMode="auto">
          <a:xfrm flipV="1">
            <a:off x="1890826" y="4929187"/>
            <a:ext cx="15875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50"/>
          <p:cNvSpPr>
            <a:spLocks noChangeShapeType="1"/>
          </p:cNvSpPr>
          <p:nvPr/>
        </p:nvSpPr>
        <p:spPr bwMode="auto">
          <a:xfrm flipV="1">
            <a:off x="1935276" y="4976812"/>
            <a:ext cx="15875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51"/>
          <p:cNvSpPr>
            <a:spLocks noChangeShapeType="1"/>
          </p:cNvSpPr>
          <p:nvPr/>
        </p:nvSpPr>
        <p:spPr bwMode="auto">
          <a:xfrm flipV="1">
            <a:off x="1984489" y="5021262"/>
            <a:ext cx="11112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52"/>
          <p:cNvSpPr>
            <a:spLocks noChangeShapeType="1"/>
          </p:cNvSpPr>
          <p:nvPr/>
        </p:nvSpPr>
        <p:spPr bwMode="auto">
          <a:xfrm flipV="1">
            <a:off x="2036876" y="5059362"/>
            <a:ext cx="11113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53"/>
          <p:cNvSpPr>
            <a:spLocks noChangeShapeType="1"/>
          </p:cNvSpPr>
          <p:nvPr/>
        </p:nvSpPr>
        <p:spPr bwMode="auto">
          <a:xfrm flipV="1">
            <a:off x="2097201" y="5092699"/>
            <a:ext cx="11113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54"/>
          <p:cNvSpPr>
            <a:spLocks noChangeShapeType="1"/>
          </p:cNvSpPr>
          <p:nvPr/>
        </p:nvSpPr>
        <p:spPr bwMode="auto">
          <a:xfrm flipV="1">
            <a:off x="2152764" y="5119687"/>
            <a:ext cx="11112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55"/>
          <p:cNvSpPr>
            <a:spLocks noChangeShapeType="1"/>
          </p:cNvSpPr>
          <p:nvPr/>
        </p:nvSpPr>
        <p:spPr bwMode="auto">
          <a:xfrm flipV="1">
            <a:off x="1774939" y="4738687"/>
            <a:ext cx="19050" cy="11112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56"/>
          <p:cNvSpPr>
            <a:spLocks noChangeShapeType="1"/>
          </p:cNvSpPr>
          <p:nvPr/>
        </p:nvSpPr>
        <p:spPr bwMode="auto">
          <a:xfrm flipV="1">
            <a:off x="1801926" y="4797424"/>
            <a:ext cx="17463" cy="1111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57"/>
          <p:cNvSpPr>
            <a:spLocks noChangeShapeType="1"/>
          </p:cNvSpPr>
          <p:nvPr/>
        </p:nvSpPr>
        <p:spPr bwMode="auto">
          <a:xfrm flipV="1">
            <a:off x="1832089" y="4849812"/>
            <a:ext cx="17462" cy="158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58"/>
          <p:cNvSpPr>
            <a:spLocks noChangeShapeType="1"/>
          </p:cNvSpPr>
          <p:nvPr/>
        </p:nvSpPr>
        <p:spPr bwMode="auto">
          <a:xfrm flipV="1">
            <a:off x="1868601" y="4906962"/>
            <a:ext cx="19050" cy="142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59"/>
          <p:cNvSpPr>
            <a:spLocks noChangeShapeType="1"/>
          </p:cNvSpPr>
          <p:nvPr/>
        </p:nvSpPr>
        <p:spPr bwMode="auto">
          <a:xfrm flipV="1">
            <a:off x="1913051" y="4954587"/>
            <a:ext cx="15875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60"/>
          <p:cNvSpPr>
            <a:spLocks noChangeShapeType="1"/>
          </p:cNvSpPr>
          <p:nvPr/>
        </p:nvSpPr>
        <p:spPr bwMode="auto">
          <a:xfrm flipV="1">
            <a:off x="1957501" y="4995862"/>
            <a:ext cx="15875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61"/>
          <p:cNvSpPr>
            <a:spLocks noChangeShapeType="1"/>
          </p:cNvSpPr>
          <p:nvPr/>
        </p:nvSpPr>
        <p:spPr bwMode="auto">
          <a:xfrm flipV="1">
            <a:off x="2011476" y="5040312"/>
            <a:ext cx="9525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62"/>
          <p:cNvSpPr>
            <a:spLocks noChangeShapeType="1"/>
          </p:cNvSpPr>
          <p:nvPr/>
        </p:nvSpPr>
        <p:spPr bwMode="auto">
          <a:xfrm flipV="1">
            <a:off x="2067039" y="5078412"/>
            <a:ext cx="11112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63"/>
          <p:cNvSpPr>
            <a:spLocks noChangeShapeType="1"/>
          </p:cNvSpPr>
          <p:nvPr/>
        </p:nvSpPr>
        <p:spPr bwMode="auto">
          <a:xfrm flipV="1">
            <a:off x="2122601" y="5108574"/>
            <a:ext cx="11113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 flipV="1">
            <a:off x="2178164" y="5130799"/>
            <a:ext cx="7937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65"/>
          <p:cNvSpPr>
            <a:spLocks noChangeShapeType="1"/>
          </p:cNvSpPr>
          <p:nvPr/>
        </p:nvSpPr>
        <p:spPr bwMode="auto">
          <a:xfrm flipV="1">
            <a:off x="1738426" y="4622799"/>
            <a:ext cx="22225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66"/>
          <p:cNvSpPr>
            <a:spLocks noChangeShapeType="1"/>
          </p:cNvSpPr>
          <p:nvPr/>
        </p:nvSpPr>
        <p:spPr bwMode="auto">
          <a:xfrm flipV="1">
            <a:off x="1752714" y="4683124"/>
            <a:ext cx="22225" cy="63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67"/>
          <p:cNvSpPr>
            <a:spLocks noChangeShapeType="1"/>
          </p:cNvSpPr>
          <p:nvPr/>
        </p:nvSpPr>
        <p:spPr bwMode="auto">
          <a:xfrm>
            <a:off x="1765414" y="4259262"/>
            <a:ext cx="22225" cy="793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68"/>
          <p:cNvSpPr>
            <a:spLocks noChangeShapeType="1"/>
          </p:cNvSpPr>
          <p:nvPr/>
        </p:nvSpPr>
        <p:spPr bwMode="auto">
          <a:xfrm>
            <a:off x="1790814" y="4200524"/>
            <a:ext cx="19050" cy="793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69"/>
          <p:cNvSpPr>
            <a:spLocks noChangeShapeType="1"/>
          </p:cNvSpPr>
          <p:nvPr/>
        </p:nvSpPr>
        <p:spPr bwMode="auto">
          <a:xfrm>
            <a:off x="1819389" y="4140199"/>
            <a:ext cx="19050" cy="1111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70"/>
          <p:cNvSpPr>
            <a:spLocks noChangeShapeType="1"/>
          </p:cNvSpPr>
          <p:nvPr/>
        </p:nvSpPr>
        <p:spPr bwMode="auto">
          <a:xfrm>
            <a:off x="1854314" y="4084637"/>
            <a:ext cx="17462" cy="142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71"/>
          <p:cNvSpPr>
            <a:spLocks noChangeShapeType="1"/>
          </p:cNvSpPr>
          <p:nvPr/>
        </p:nvSpPr>
        <p:spPr bwMode="auto">
          <a:xfrm>
            <a:off x="1894001" y="4032249"/>
            <a:ext cx="15875" cy="174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72"/>
          <p:cNvSpPr>
            <a:spLocks noChangeShapeType="1"/>
          </p:cNvSpPr>
          <p:nvPr/>
        </p:nvSpPr>
        <p:spPr bwMode="auto">
          <a:xfrm>
            <a:off x="1935276" y="3983037"/>
            <a:ext cx="19050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73"/>
          <p:cNvSpPr>
            <a:spLocks noChangeShapeType="1"/>
          </p:cNvSpPr>
          <p:nvPr/>
        </p:nvSpPr>
        <p:spPr bwMode="auto">
          <a:xfrm>
            <a:off x="1984489" y="3943349"/>
            <a:ext cx="14287" cy="174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74"/>
          <p:cNvSpPr>
            <a:spLocks noChangeShapeType="1"/>
          </p:cNvSpPr>
          <p:nvPr/>
        </p:nvSpPr>
        <p:spPr bwMode="auto">
          <a:xfrm>
            <a:off x="2040051" y="3902074"/>
            <a:ext cx="12700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75"/>
          <p:cNvSpPr>
            <a:spLocks noChangeShapeType="1"/>
          </p:cNvSpPr>
          <p:nvPr/>
        </p:nvSpPr>
        <p:spPr bwMode="auto">
          <a:xfrm>
            <a:off x="2011476" y="3924299"/>
            <a:ext cx="14288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Line 76"/>
          <p:cNvSpPr>
            <a:spLocks noChangeShapeType="1"/>
          </p:cNvSpPr>
          <p:nvPr/>
        </p:nvSpPr>
        <p:spPr bwMode="auto">
          <a:xfrm>
            <a:off x="1962264" y="3965574"/>
            <a:ext cx="14287" cy="174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Line 77"/>
          <p:cNvSpPr>
            <a:spLocks noChangeShapeType="1"/>
          </p:cNvSpPr>
          <p:nvPr/>
        </p:nvSpPr>
        <p:spPr bwMode="auto">
          <a:xfrm>
            <a:off x="1913051" y="4010024"/>
            <a:ext cx="19050" cy="142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Line 78"/>
          <p:cNvSpPr>
            <a:spLocks noChangeShapeType="1"/>
          </p:cNvSpPr>
          <p:nvPr/>
        </p:nvSpPr>
        <p:spPr bwMode="auto">
          <a:xfrm>
            <a:off x="1871776" y="4057649"/>
            <a:ext cx="19050" cy="158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Line 79"/>
          <p:cNvSpPr>
            <a:spLocks noChangeShapeType="1"/>
          </p:cNvSpPr>
          <p:nvPr/>
        </p:nvSpPr>
        <p:spPr bwMode="auto">
          <a:xfrm>
            <a:off x="1835264" y="4110037"/>
            <a:ext cx="22225" cy="158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Line 80"/>
          <p:cNvSpPr>
            <a:spLocks noChangeShapeType="1"/>
          </p:cNvSpPr>
          <p:nvPr/>
        </p:nvSpPr>
        <p:spPr bwMode="auto">
          <a:xfrm>
            <a:off x="1805101" y="4170362"/>
            <a:ext cx="19050" cy="63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Line 81"/>
          <p:cNvSpPr>
            <a:spLocks noChangeShapeType="1"/>
          </p:cNvSpPr>
          <p:nvPr/>
        </p:nvSpPr>
        <p:spPr bwMode="auto">
          <a:xfrm>
            <a:off x="1774939" y="4230687"/>
            <a:ext cx="22225" cy="63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82"/>
          <p:cNvSpPr>
            <a:spLocks noChangeShapeType="1"/>
          </p:cNvSpPr>
          <p:nvPr/>
        </p:nvSpPr>
        <p:spPr bwMode="auto">
          <a:xfrm>
            <a:off x="1746364" y="4327524"/>
            <a:ext cx="22225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Line 83"/>
          <p:cNvSpPr>
            <a:spLocks noChangeShapeType="1"/>
          </p:cNvSpPr>
          <p:nvPr/>
        </p:nvSpPr>
        <p:spPr bwMode="auto">
          <a:xfrm>
            <a:off x="1733664" y="4391024"/>
            <a:ext cx="22225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Line 84"/>
          <p:cNvSpPr>
            <a:spLocks noChangeShapeType="1"/>
          </p:cNvSpPr>
          <p:nvPr/>
        </p:nvSpPr>
        <p:spPr bwMode="auto">
          <a:xfrm>
            <a:off x="1738426" y="4357687"/>
            <a:ext cx="26988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Line 85"/>
          <p:cNvSpPr>
            <a:spLocks noChangeShapeType="1"/>
          </p:cNvSpPr>
          <p:nvPr/>
        </p:nvSpPr>
        <p:spPr bwMode="auto">
          <a:xfrm>
            <a:off x="1755889" y="4289424"/>
            <a:ext cx="19050" cy="793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" name="Line 86"/>
          <p:cNvSpPr>
            <a:spLocks noChangeShapeType="1"/>
          </p:cNvSpPr>
          <p:nvPr/>
        </p:nvSpPr>
        <p:spPr bwMode="auto">
          <a:xfrm>
            <a:off x="1730489" y="4424362"/>
            <a:ext cx="22225" cy="31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Line 87"/>
          <p:cNvSpPr>
            <a:spLocks noChangeShapeType="1"/>
          </p:cNvSpPr>
          <p:nvPr/>
        </p:nvSpPr>
        <p:spPr bwMode="auto">
          <a:xfrm>
            <a:off x="1727314" y="4457699"/>
            <a:ext cx="25400" cy="15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Line 88"/>
          <p:cNvSpPr>
            <a:spLocks noChangeShapeType="1"/>
          </p:cNvSpPr>
          <p:nvPr/>
        </p:nvSpPr>
        <p:spPr bwMode="auto">
          <a:xfrm>
            <a:off x="2067039" y="3886199"/>
            <a:ext cx="11112" cy="190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Line 89"/>
          <p:cNvSpPr>
            <a:spLocks noChangeShapeType="1"/>
          </p:cNvSpPr>
          <p:nvPr/>
        </p:nvSpPr>
        <p:spPr bwMode="auto">
          <a:xfrm>
            <a:off x="1727314" y="4492624"/>
            <a:ext cx="22225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" name="Line 90"/>
          <p:cNvSpPr>
            <a:spLocks noChangeShapeType="1"/>
          </p:cNvSpPr>
          <p:nvPr/>
        </p:nvSpPr>
        <p:spPr bwMode="auto">
          <a:xfrm>
            <a:off x="1727314" y="4524374"/>
            <a:ext cx="22225" cy="15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Line 91"/>
          <p:cNvSpPr>
            <a:spLocks noChangeShapeType="1"/>
          </p:cNvSpPr>
          <p:nvPr/>
        </p:nvSpPr>
        <p:spPr bwMode="auto">
          <a:xfrm>
            <a:off x="1730489" y="4559299"/>
            <a:ext cx="22225" cy="15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Freeform 92"/>
          <p:cNvSpPr>
            <a:spLocks/>
          </p:cNvSpPr>
          <p:nvPr/>
        </p:nvSpPr>
        <p:spPr bwMode="auto">
          <a:xfrm>
            <a:off x="1473314" y="3455987"/>
            <a:ext cx="80962" cy="82550"/>
          </a:xfrm>
          <a:custGeom>
            <a:avLst/>
            <a:gdLst>
              <a:gd name="T0" fmla="*/ 2147483647 w 22"/>
              <a:gd name="T1" fmla="*/ 0 h 22"/>
              <a:gd name="T2" fmla="*/ 2147483647 w 22"/>
              <a:gd name="T3" fmla="*/ 2147483647 h 22"/>
              <a:gd name="T4" fmla="*/ 2147483647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4" y="0"/>
                </a:moveTo>
                <a:lnTo>
                  <a:pt x="22" y="10"/>
                </a:lnTo>
                <a:lnTo>
                  <a:pt x="9" y="22"/>
                </a:lnTo>
                <a:lnTo>
                  <a:pt x="0" y="13"/>
                </a:lnTo>
                <a:lnTo>
                  <a:pt x="14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" name="Freeform 93"/>
          <p:cNvSpPr>
            <a:spLocks/>
          </p:cNvSpPr>
          <p:nvPr/>
        </p:nvSpPr>
        <p:spPr bwMode="auto">
          <a:xfrm>
            <a:off x="1376476" y="3557587"/>
            <a:ext cx="80963" cy="82550"/>
          </a:xfrm>
          <a:custGeom>
            <a:avLst/>
            <a:gdLst>
              <a:gd name="T0" fmla="*/ 2147483647 w 22"/>
              <a:gd name="T1" fmla="*/ 0 h 22"/>
              <a:gd name="T2" fmla="*/ 2147483647 w 22"/>
              <a:gd name="T3" fmla="*/ 2147483647 h 22"/>
              <a:gd name="T4" fmla="*/ 2147483647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2" y="0"/>
                </a:moveTo>
                <a:lnTo>
                  <a:pt x="22" y="8"/>
                </a:lnTo>
                <a:lnTo>
                  <a:pt x="10" y="22"/>
                </a:lnTo>
                <a:lnTo>
                  <a:pt x="0" y="14"/>
                </a:lnTo>
                <a:lnTo>
                  <a:pt x="12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" name="Freeform 94"/>
          <p:cNvSpPr>
            <a:spLocks/>
          </p:cNvSpPr>
          <p:nvPr/>
        </p:nvSpPr>
        <p:spPr bwMode="auto">
          <a:xfrm>
            <a:off x="1293926" y="3665537"/>
            <a:ext cx="77788" cy="82550"/>
          </a:xfrm>
          <a:custGeom>
            <a:avLst/>
            <a:gdLst>
              <a:gd name="T0" fmla="*/ 2147483647 w 21"/>
              <a:gd name="T1" fmla="*/ 0 h 22"/>
              <a:gd name="T2" fmla="*/ 2147483647 w 21"/>
              <a:gd name="T3" fmla="*/ 2147483647 h 22"/>
              <a:gd name="T4" fmla="*/ 2147483647 w 21"/>
              <a:gd name="T5" fmla="*/ 2147483647 h 22"/>
              <a:gd name="T6" fmla="*/ 0 w 21"/>
              <a:gd name="T7" fmla="*/ 2147483647 h 22"/>
              <a:gd name="T8" fmla="*/ 2147483647 w 21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0" y="0"/>
                </a:moveTo>
                <a:lnTo>
                  <a:pt x="21" y="7"/>
                </a:lnTo>
                <a:lnTo>
                  <a:pt x="10" y="22"/>
                </a:lnTo>
                <a:lnTo>
                  <a:pt x="0" y="15"/>
                </a:lnTo>
                <a:lnTo>
                  <a:pt x="10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" name="Freeform 95"/>
          <p:cNvSpPr>
            <a:spLocks/>
          </p:cNvSpPr>
          <p:nvPr/>
        </p:nvSpPr>
        <p:spPr bwMode="auto">
          <a:xfrm>
            <a:off x="1158989" y="3908424"/>
            <a:ext cx="71437" cy="82550"/>
          </a:xfrm>
          <a:custGeom>
            <a:avLst/>
            <a:gdLst>
              <a:gd name="T0" fmla="*/ 2147483647 w 19"/>
              <a:gd name="T1" fmla="*/ 0 h 22"/>
              <a:gd name="T2" fmla="*/ 2147483647 w 19"/>
              <a:gd name="T3" fmla="*/ 2147483647 h 22"/>
              <a:gd name="T4" fmla="*/ 2147483647 w 19"/>
              <a:gd name="T5" fmla="*/ 2147483647 h 22"/>
              <a:gd name="T6" fmla="*/ 0 w 19"/>
              <a:gd name="T7" fmla="*/ 2147483647 h 22"/>
              <a:gd name="T8" fmla="*/ 2147483647 w 19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2"/>
              <a:gd name="T17" fmla="*/ 19 w 19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2">
                <a:moveTo>
                  <a:pt x="7" y="0"/>
                </a:moveTo>
                <a:lnTo>
                  <a:pt x="19" y="5"/>
                </a:lnTo>
                <a:lnTo>
                  <a:pt x="12" y="22"/>
                </a:lnTo>
                <a:lnTo>
                  <a:pt x="0" y="17"/>
                </a:lnTo>
                <a:lnTo>
                  <a:pt x="7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" name="Freeform 96"/>
          <p:cNvSpPr>
            <a:spLocks/>
          </p:cNvSpPr>
          <p:nvPr/>
        </p:nvSpPr>
        <p:spPr bwMode="auto">
          <a:xfrm>
            <a:off x="1219314" y="3784599"/>
            <a:ext cx="74612" cy="82550"/>
          </a:xfrm>
          <a:custGeom>
            <a:avLst/>
            <a:gdLst>
              <a:gd name="T0" fmla="*/ 2147483647 w 20"/>
              <a:gd name="T1" fmla="*/ 0 h 22"/>
              <a:gd name="T2" fmla="*/ 2147483647 w 20"/>
              <a:gd name="T3" fmla="*/ 2147483647 h 22"/>
              <a:gd name="T4" fmla="*/ 2147483647 w 20"/>
              <a:gd name="T5" fmla="*/ 2147483647 h 22"/>
              <a:gd name="T6" fmla="*/ 0 w 20"/>
              <a:gd name="T7" fmla="*/ 2147483647 h 22"/>
              <a:gd name="T8" fmla="*/ 2147483647 w 20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22"/>
              <a:gd name="T17" fmla="*/ 20 w 20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22">
                <a:moveTo>
                  <a:pt x="9" y="0"/>
                </a:moveTo>
                <a:lnTo>
                  <a:pt x="20" y="6"/>
                </a:lnTo>
                <a:lnTo>
                  <a:pt x="11" y="22"/>
                </a:lnTo>
                <a:lnTo>
                  <a:pt x="0" y="16"/>
                </a:lnTo>
                <a:lnTo>
                  <a:pt x="9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" name="Freeform 97"/>
          <p:cNvSpPr>
            <a:spLocks/>
          </p:cNvSpPr>
          <p:nvPr/>
        </p:nvSpPr>
        <p:spPr bwMode="auto">
          <a:xfrm>
            <a:off x="1079614" y="4176712"/>
            <a:ext cx="60325" cy="79375"/>
          </a:xfrm>
          <a:custGeom>
            <a:avLst/>
            <a:gdLst>
              <a:gd name="T0" fmla="*/ 2147483647 w 16"/>
              <a:gd name="T1" fmla="*/ 0 h 21"/>
              <a:gd name="T2" fmla="*/ 2147483647 w 16"/>
              <a:gd name="T3" fmla="*/ 2147483647 h 21"/>
              <a:gd name="T4" fmla="*/ 2147483647 w 16"/>
              <a:gd name="T5" fmla="*/ 2147483647 h 21"/>
              <a:gd name="T6" fmla="*/ 0 w 16"/>
              <a:gd name="T7" fmla="*/ 2147483647 h 21"/>
              <a:gd name="T8" fmla="*/ 2147483647 w 16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21"/>
              <a:gd name="T17" fmla="*/ 16 w 16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21">
                <a:moveTo>
                  <a:pt x="4" y="0"/>
                </a:moveTo>
                <a:lnTo>
                  <a:pt x="16" y="3"/>
                </a:lnTo>
                <a:lnTo>
                  <a:pt x="12" y="21"/>
                </a:lnTo>
                <a:lnTo>
                  <a:pt x="0" y="18"/>
                </a:lnTo>
                <a:lnTo>
                  <a:pt x="4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" name="Freeform 98"/>
          <p:cNvSpPr>
            <a:spLocks/>
          </p:cNvSpPr>
          <p:nvPr/>
        </p:nvSpPr>
        <p:spPr bwMode="auto">
          <a:xfrm>
            <a:off x="1114539" y="4043362"/>
            <a:ext cx="63500" cy="79375"/>
          </a:xfrm>
          <a:custGeom>
            <a:avLst/>
            <a:gdLst>
              <a:gd name="T0" fmla="*/ 2147483647 w 17"/>
              <a:gd name="T1" fmla="*/ 0 h 21"/>
              <a:gd name="T2" fmla="*/ 2147483647 w 17"/>
              <a:gd name="T3" fmla="*/ 2147483647 h 21"/>
              <a:gd name="T4" fmla="*/ 2147483647 w 17"/>
              <a:gd name="T5" fmla="*/ 2147483647 h 21"/>
              <a:gd name="T6" fmla="*/ 0 w 17"/>
              <a:gd name="T7" fmla="*/ 2147483647 h 21"/>
              <a:gd name="T8" fmla="*/ 2147483647 w 17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5" y="0"/>
                </a:moveTo>
                <a:lnTo>
                  <a:pt x="17" y="4"/>
                </a:lnTo>
                <a:lnTo>
                  <a:pt x="12" y="21"/>
                </a:lnTo>
                <a:lnTo>
                  <a:pt x="0" y="17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" name="Freeform 99"/>
          <p:cNvSpPr>
            <a:spLocks/>
          </p:cNvSpPr>
          <p:nvPr/>
        </p:nvSpPr>
        <p:spPr bwMode="auto">
          <a:xfrm>
            <a:off x="1062151" y="4319587"/>
            <a:ext cx="55563" cy="71437"/>
          </a:xfrm>
          <a:custGeom>
            <a:avLst/>
            <a:gdLst>
              <a:gd name="T0" fmla="*/ 2147483647 w 15"/>
              <a:gd name="T1" fmla="*/ 0 h 19"/>
              <a:gd name="T2" fmla="*/ 2147483647 w 15"/>
              <a:gd name="T3" fmla="*/ 2147483647 h 19"/>
              <a:gd name="T4" fmla="*/ 2147483647 w 15"/>
              <a:gd name="T5" fmla="*/ 2147483647 h 19"/>
              <a:gd name="T6" fmla="*/ 0 w 15"/>
              <a:gd name="T7" fmla="*/ 2147483647 h 19"/>
              <a:gd name="T8" fmla="*/ 2147483647 w 15"/>
              <a:gd name="T9" fmla="*/ 0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19"/>
              <a:gd name="T17" fmla="*/ 15 w 15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19">
                <a:moveTo>
                  <a:pt x="2" y="0"/>
                </a:moveTo>
                <a:lnTo>
                  <a:pt x="15" y="1"/>
                </a:lnTo>
                <a:lnTo>
                  <a:pt x="13" y="19"/>
                </a:lnTo>
                <a:lnTo>
                  <a:pt x="0" y="18"/>
                </a:lnTo>
                <a:lnTo>
                  <a:pt x="2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" name="Rectangle 100"/>
          <p:cNvSpPr>
            <a:spLocks noChangeArrowheads="1"/>
          </p:cNvSpPr>
          <p:nvPr/>
        </p:nvSpPr>
        <p:spPr bwMode="auto">
          <a:xfrm>
            <a:off x="1057389" y="4457699"/>
            <a:ext cx="49212" cy="66675"/>
          </a:xfrm>
          <a:prstGeom prst="rect">
            <a:avLst/>
          </a:prstGeom>
          <a:solidFill>
            <a:srgbClr val="9D3B2A"/>
          </a:solidFill>
          <a:ln w="0">
            <a:solidFill>
              <a:srgbClr val="24272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" name="Freeform 101"/>
          <p:cNvSpPr>
            <a:spLocks/>
          </p:cNvSpPr>
          <p:nvPr/>
        </p:nvSpPr>
        <p:spPr bwMode="auto">
          <a:xfrm>
            <a:off x="1062151" y="4592637"/>
            <a:ext cx="55563" cy="74612"/>
          </a:xfrm>
          <a:custGeom>
            <a:avLst/>
            <a:gdLst>
              <a:gd name="T0" fmla="*/ 2147483647 w 15"/>
              <a:gd name="T1" fmla="*/ 2147483647 h 20"/>
              <a:gd name="T2" fmla="*/ 2147483647 w 15"/>
              <a:gd name="T3" fmla="*/ 2147483647 h 20"/>
              <a:gd name="T4" fmla="*/ 2147483647 w 15"/>
              <a:gd name="T5" fmla="*/ 0 h 20"/>
              <a:gd name="T6" fmla="*/ 0 w 15"/>
              <a:gd name="T7" fmla="*/ 2147483647 h 20"/>
              <a:gd name="T8" fmla="*/ 2147483647 w 15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20"/>
              <a:gd name="T17" fmla="*/ 15 w 15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20">
                <a:moveTo>
                  <a:pt x="2" y="20"/>
                </a:moveTo>
                <a:lnTo>
                  <a:pt x="15" y="18"/>
                </a:lnTo>
                <a:lnTo>
                  <a:pt x="13" y="0"/>
                </a:lnTo>
                <a:lnTo>
                  <a:pt x="0" y="2"/>
                </a:lnTo>
                <a:lnTo>
                  <a:pt x="2" y="2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" name="Freeform 102"/>
          <p:cNvSpPr>
            <a:spLocks/>
          </p:cNvSpPr>
          <p:nvPr/>
        </p:nvSpPr>
        <p:spPr bwMode="auto">
          <a:xfrm>
            <a:off x="1079614" y="4730749"/>
            <a:ext cx="63500" cy="74613"/>
          </a:xfrm>
          <a:custGeom>
            <a:avLst/>
            <a:gdLst>
              <a:gd name="T0" fmla="*/ 2147483647 w 17"/>
              <a:gd name="T1" fmla="*/ 2147483647 h 20"/>
              <a:gd name="T2" fmla="*/ 2147483647 w 17"/>
              <a:gd name="T3" fmla="*/ 2147483647 h 20"/>
              <a:gd name="T4" fmla="*/ 2147483647 w 17"/>
              <a:gd name="T5" fmla="*/ 0 h 20"/>
              <a:gd name="T6" fmla="*/ 0 w 17"/>
              <a:gd name="T7" fmla="*/ 2147483647 h 20"/>
              <a:gd name="T8" fmla="*/ 2147483647 w 17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0"/>
              <a:gd name="T17" fmla="*/ 17 w 17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0">
                <a:moveTo>
                  <a:pt x="4" y="20"/>
                </a:moveTo>
                <a:lnTo>
                  <a:pt x="17" y="17"/>
                </a:lnTo>
                <a:lnTo>
                  <a:pt x="13" y="0"/>
                </a:lnTo>
                <a:lnTo>
                  <a:pt x="0" y="2"/>
                </a:lnTo>
                <a:lnTo>
                  <a:pt x="4" y="2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" name="Freeform 103"/>
          <p:cNvSpPr>
            <a:spLocks/>
          </p:cNvSpPr>
          <p:nvPr/>
        </p:nvSpPr>
        <p:spPr bwMode="auto">
          <a:xfrm>
            <a:off x="1114539" y="4865687"/>
            <a:ext cx="66675" cy="77787"/>
          </a:xfrm>
          <a:custGeom>
            <a:avLst/>
            <a:gdLst>
              <a:gd name="T0" fmla="*/ 2147483647 w 18"/>
              <a:gd name="T1" fmla="*/ 2147483647 h 21"/>
              <a:gd name="T2" fmla="*/ 2147483647 w 18"/>
              <a:gd name="T3" fmla="*/ 2147483647 h 21"/>
              <a:gd name="T4" fmla="*/ 2147483647 w 18"/>
              <a:gd name="T5" fmla="*/ 0 h 21"/>
              <a:gd name="T6" fmla="*/ 0 w 18"/>
              <a:gd name="T7" fmla="*/ 2147483647 h 21"/>
              <a:gd name="T8" fmla="*/ 2147483647 w 18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6" y="21"/>
                </a:moveTo>
                <a:lnTo>
                  <a:pt x="18" y="17"/>
                </a:lnTo>
                <a:lnTo>
                  <a:pt x="12" y="0"/>
                </a:lnTo>
                <a:lnTo>
                  <a:pt x="0" y="3"/>
                </a:lnTo>
                <a:lnTo>
                  <a:pt x="6" y="21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" name="Freeform 104"/>
          <p:cNvSpPr>
            <a:spLocks/>
          </p:cNvSpPr>
          <p:nvPr/>
        </p:nvSpPr>
        <p:spPr bwMode="auto">
          <a:xfrm>
            <a:off x="1158989" y="4992687"/>
            <a:ext cx="71437" cy="82550"/>
          </a:xfrm>
          <a:custGeom>
            <a:avLst/>
            <a:gdLst>
              <a:gd name="T0" fmla="*/ 2147483647 w 19"/>
              <a:gd name="T1" fmla="*/ 2147483647 h 22"/>
              <a:gd name="T2" fmla="*/ 2147483647 w 19"/>
              <a:gd name="T3" fmla="*/ 2147483647 h 22"/>
              <a:gd name="T4" fmla="*/ 2147483647 w 19"/>
              <a:gd name="T5" fmla="*/ 0 h 22"/>
              <a:gd name="T6" fmla="*/ 0 w 19"/>
              <a:gd name="T7" fmla="*/ 2147483647 h 22"/>
              <a:gd name="T8" fmla="*/ 2147483647 w 19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2"/>
              <a:gd name="T17" fmla="*/ 19 w 19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2">
                <a:moveTo>
                  <a:pt x="8" y="22"/>
                </a:moveTo>
                <a:lnTo>
                  <a:pt x="19" y="17"/>
                </a:lnTo>
                <a:lnTo>
                  <a:pt x="12" y="0"/>
                </a:lnTo>
                <a:lnTo>
                  <a:pt x="0" y="6"/>
                </a:lnTo>
                <a:lnTo>
                  <a:pt x="8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" name="Freeform 105"/>
          <p:cNvSpPr>
            <a:spLocks/>
          </p:cNvSpPr>
          <p:nvPr/>
        </p:nvSpPr>
        <p:spPr bwMode="auto">
          <a:xfrm>
            <a:off x="1222489" y="5119687"/>
            <a:ext cx="71437" cy="80962"/>
          </a:xfrm>
          <a:custGeom>
            <a:avLst/>
            <a:gdLst>
              <a:gd name="T0" fmla="*/ 2147483647 w 19"/>
              <a:gd name="T1" fmla="*/ 2147483647 h 22"/>
              <a:gd name="T2" fmla="*/ 2147483647 w 19"/>
              <a:gd name="T3" fmla="*/ 2147483647 h 22"/>
              <a:gd name="T4" fmla="*/ 2147483647 w 19"/>
              <a:gd name="T5" fmla="*/ 0 h 22"/>
              <a:gd name="T6" fmla="*/ 0 w 19"/>
              <a:gd name="T7" fmla="*/ 2147483647 h 22"/>
              <a:gd name="T8" fmla="*/ 2147483647 w 19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2"/>
              <a:gd name="T17" fmla="*/ 19 w 19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2">
                <a:moveTo>
                  <a:pt x="8" y="22"/>
                </a:moveTo>
                <a:lnTo>
                  <a:pt x="19" y="15"/>
                </a:lnTo>
                <a:lnTo>
                  <a:pt x="11" y="0"/>
                </a:lnTo>
                <a:lnTo>
                  <a:pt x="0" y="6"/>
                </a:lnTo>
                <a:lnTo>
                  <a:pt x="8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" name="Freeform 106"/>
          <p:cNvSpPr>
            <a:spLocks/>
          </p:cNvSpPr>
          <p:nvPr/>
        </p:nvSpPr>
        <p:spPr bwMode="auto">
          <a:xfrm>
            <a:off x="1293926" y="5235574"/>
            <a:ext cx="77788" cy="82550"/>
          </a:xfrm>
          <a:custGeom>
            <a:avLst/>
            <a:gdLst>
              <a:gd name="T0" fmla="*/ 2147483647 w 21"/>
              <a:gd name="T1" fmla="*/ 2147483647 h 22"/>
              <a:gd name="T2" fmla="*/ 2147483647 w 21"/>
              <a:gd name="T3" fmla="*/ 2147483647 h 22"/>
              <a:gd name="T4" fmla="*/ 2147483647 w 21"/>
              <a:gd name="T5" fmla="*/ 0 h 22"/>
              <a:gd name="T6" fmla="*/ 0 w 21"/>
              <a:gd name="T7" fmla="*/ 2147483647 h 22"/>
              <a:gd name="T8" fmla="*/ 2147483647 w 21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1" y="22"/>
                </a:moveTo>
                <a:lnTo>
                  <a:pt x="21" y="15"/>
                </a:lnTo>
                <a:lnTo>
                  <a:pt x="11" y="0"/>
                </a:lnTo>
                <a:lnTo>
                  <a:pt x="0" y="8"/>
                </a:lnTo>
                <a:lnTo>
                  <a:pt x="11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" name="Freeform 107"/>
          <p:cNvSpPr>
            <a:spLocks/>
          </p:cNvSpPr>
          <p:nvPr/>
        </p:nvSpPr>
        <p:spPr bwMode="auto">
          <a:xfrm>
            <a:off x="1379651" y="5343524"/>
            <a:ext cx="77788" cy="82550"/>
          </a:xfrm>
          <a:custGeom>
            <a:avLst/>
            <a:gdLst>
              <a:gd name="T0" fmla="*/ 2147483647 w 21"/>
              <a:gd name="T1" fmla="*/ 2147483647 h 22"/>
              <a:gd name="T2" fmla="*/ 2147483647 w 21"/>
              <a:gd name="T3" fmla="*/ 2147483647 h 22"/>
              <a:gd name="T4" fmla="*/ 2147483647 w 21"/>
              <a:gd name="T5" fmla="*/ 0 h 22"/>
              <a:gd name="T6" fmla="*/ 0 w 21"/>
              <a:gd name="T7" fmla="*/ 2147483647 h 22"/>
              <a:gd name="T8" fmla="*/ 2147483647 w 21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2" y="22"/>
                </a:moveTo>
                <a:lnTo>
                  <a:pt x="21" y="14"/>
                </a:lnTo>
                <a:lnTo>
                  <a:pt x="9" y="0"/>
                </a:lnTo>
                <a:lnTo>
                  <a:pt x="0" y="9"/>
                </a:lnTo>
                <a:lnTo>
                  <a:pt x="12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0" name="Freeform 108"/>
          <p:cNvSpPr>
            <a:spLocks/>
          </p:cNvSpPr>
          <p:nvPr/>
        </p:nvSpPr>
        <p:spPr bwMode="auto">
          <a:xfrm>
            <a:off x="1476489" y="5445124"/>
            <a:ext cx="82550" cy="80963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2147483647 w 22"/>
              <a:gd name="T5" fmla="*/ 0 h 22"/>
              <a:gd name="T6" fmla="*/ 0 w 22"/>
              <a:gd name="T7" fmla="*/ 2147483647 h 22"/>
              <a:gd name="T8" fmla="*/ 2147483647 w 22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3" y="22"/>
                </a:moveTo>
                <a:lnTo>
                  <a:pt x="22" y="13"/>
                </a:lnTo>
                <a:lnTo>
                  <a:pt x="9" y="0"/>
                </a:lnTo>
                <a:lnTo>
                  <a:pt x="0" y="10"/>
                </a:lnTo>
                <a:lnTo>
                  <a:pt x="13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" name="Freeform 109"/>
          <p:cNvSpPr>
            <a:spLocks/>
          </p:cNvSpPr>
          <p:nvPr/>
        </p:nvSpPr>
        <p:spPr bwMode="auto">
          <a:xfrm>
            <a:off x="1581264" y="5537199"/>
            <a:ext cx="82550" cy="79375"/>
          </a:xfrm>
          <a:custGeom>
            <a:avLst/>
            <a:gdLst>
              <a:gd name="T0" fmla="*/ 2147483647 w 22"/>
              <a:gd name="T1" fmla="*/ 2147483647 h 21"/>
              <a:gd name="T2" fmla="*/ 2147483647 w 22"/>
              <a:gd name="T3" fmla="*/ 2147483647 h 21"/>
              <a:gd name="T4" fmla="*/ 2147483647 w 22"/>
              <a:gd name="T5" fmla="*/ 0 h 21"/>
              <a:gd name="T6" fmla="*/ 0 w 22"/>
              <a:gd name="T7" fmla="*/ 2147483647 h 21"/>
              <a:gd name="T8" fmla="*/ 2147483647 w 22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1"/>
              <a:gd name="T17" fmla="*/ 22 w 22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1">
                <a:moveTo>
                  <a:pt x="15" y="21"/>
                </a:moveTo>
                <a:lnTo>
                  <a:pt x="22" y="10"/>
                </a:lnTo>
                <a:lnTo>
                  <a:pt x="8" y="0"/>
                </a:lnTo>
                <a:lnTo>
                  <a:pt x="0" y="10"/>
                </a:lnTo>
                <a:lnTo>
                  <a:pt x="15" y="21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" name="Freeform 110"/>
          <p:cNvSpPr>
            <a:spLocks/>
          </p:cNvSpPr>
          <p:nvPr/>
        </p:nvSpPr>
        <p:spPr bwMode="auto">
          <a:xfrm>
            <a:off x="1697151" y="5616574"/>
            <a:ext cx="80963" cy="74613"/>
          </a:xfrm>
          <a:custGeom>
            <a:avLst/>
            <a:gdLst>
              <a:gd name="T0" fmla="*/ 2147483647 w 22"/>
              <a:gd name="T1" fmla="*/ 2147483647 h 20"/>
              <a:gd name="T2" fmla="*/ 2147483647 w 22"/>
              <a:gd name="T3" fmla="*/ 2147483647 h 20"/>
              <a:gd name="T4" fmla="*/ 2147483647 w 22"/>
              <a:gd name="T5" fmla="*/ 0 h 20"/>
              <a:gd name="T6" fmla="*/ 0 w 22"/>
              <a:gd name="T7" fmla="*/ 2147483647 h 20"/>
              <a:gd name="T8" fmla="*/ 2147483647 w 22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0"/>
              <a:gd name="T17" fmla="*/ 22 w 22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0">
                <a:moveTo>
                  <a:pt x="16" y="20"/>
                </a:moveTo>
                <a:lnTo>
                  <a:pt x="22" y="9"/>
                </a:lnTo>
                <a:lnTo>
                  <a:pt x="7" y="0"/>
                </a:lnTo>
                <a:lnTo>
                  <a:pt x="0" y="11"/>
                </a:lnTo>
                <a:lnTo>
                  <a:pt x="16" y="2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" name="Line 111"/>
          <p:cNvSpPr>
            <a:spLocks noChangeShapeType="1"/>
          </p:cNvSpPr>
          <p:nvPr/>
        </p:nvSpPr>
        <p:spPr bwMode="auto">
          <a:xfrm>
            <a:off x="2094026" y="3867149"/>
            <a:ext cx="9525" cy="2222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" name="Freeform 112"/>
          <p:cNvSpPr>
            <a:spLocks/>
          </p:cNvSpPr>
          <p:nvPr/>
        </p:nvSpPr>
        <p:spPr bwMode="auto">
          <a:xfrm>
            <a:off x="2205151" y="3835399"/>
            <a:ext cx="33338" cy="22225"/>
          </a:xfrm>
          <a:custGeom>
            <a:avLst/>
            <a:gdLst>
              <a:gd name="T0" fmla="*/ 0 w 9"/>
              <a:gd name="T1" fmla="*/ 2147483647 h 6"/>
              <a:gd name="T2" fmla="*/ 2147483647 w 9"/>
              <a:gd name="T3" fmla="*/ 2147483647 h 6"/>
              <a:gd name="T4" fmla="*/ 2147483647 w 9"/>
              <a:gd name="T5" fmla="*/ 0 h 6"/>
              <a:gd name="T6" fmla="*/ 0 60000 65536"/>
              <a:gd name="T7" fmla="*/ 0 60000 65536"/>
              <a:gd name="T8" fmla="*/ 0 60000 65536"/>
              <a:gd name="T9" fmla="*/ 0 w 9"/>
              <a:gd name="T10" fmla="*/ 0 h 6"/>
              <a:gd name="T11" fmla="*/ 9 w 9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" h="6">
                <a:moveTo>
                  <a:pt x="0" y="6"/>
                </a:moveTo>
                <a:lnTo>
                  <a:pt x="2" y="2"/>
                </a:lnTo>
                <a:lnTo>
                  <a:pt x="9" y="0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" name="Freeform 113"/>
          <p:cNvSpPr>
            <a:spLocks/>
          </p:cNvSpPr>
          <p:nvPr/>
        </p:nvSpPr>
        <p:spPr bwMode="auto">
          <a:xfrm>
            <a:off x="2238489" y="3198812"/>
            <a:ext cx="11112" cy="646112"/>
          </a:xfrm>
          <a:custGeom>
            <a:avLst/>
            <a:gdLst>
              <a:gd name="T0" fmla="*/ 0 w 3"/>
              <a:gd name="T1" fmla="*/ 0 h 173"/>
              <a:gd name="T2" fmla="*/ 0 w 3"/>
              <a:gd name="T3" fmla="*/ 2147483647 h 173"/>
              <a:gd name="T4" fmla="*/ 2147483647 w 3"/>
              <a:gd name="T5" fmla="*/ 2147483647 h 173"/>
              <a:gd name="T6" fmla="*/ 2147483647 w 3"/>
              <a:gd name="T7" fmla="*/ 0 h 173"/>
              <a:gd name="T8" fmla="*/ 0 w 3"/>
              <a:gd name="T9" fmla="*/ 0 h 1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73"/>
              <a:gd name="T17" fmla="*/ 3 w 3"/>
              <a:gd name="T18" fmla="*/ 173 h 1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73">
                <a:moveTo>
                  <a:pt x="0" y="0"/>
                </a:moveTo>
                <a:lnTo>
                  <a:pt x="0" y="173"/>
                </a:lnTo>
                <a:lnTo>
                  <a:pt x="3" y="172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Freeform 114"/>
          <p:cNvSpPr>
            <a:spLocks/>
          </p:cNvSpPr>
          <p:nvPr/>
        </p:nvSpPr>
        <p:spPr bwMode="auto">
          <a:xfrm>
            <a:off x="2189276" y="3259137"/>
            <a:ext cx="12700" cy="588962"/>
          </a:xfrm>
          <a:custGeom>
            <a:avLst/>
            <a:gdLst>
              <a:gd name="T0" fmla="*/ 0 w 3"/>
              <a:gd name="T1" fmla="*/ 0 h 158"/>
              <a:gd name="T2" fmla="*/ 0 w 3"/>
              <a:gd name="T3" fmla="*/ 2147483647 h 158"/>
              <a:gd name="T4" fmla="*/ 2147483647 w 3"/>
              <a:gd name="T5" fmla="*/ 2147483647 h 158"/>
              <a:gd name="T6" fmla="*/ 2147483647 w 3"/>
              <a:gd name="T7" fmla="*/ 0 h 158"/>
              <a:gd name="T8" fmla="*/ 0 w 3"/>
              <a:gd name="T9" fmla="*/ 0 h 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"/>
              <a:gd name="T16" fmla="*/ 0 h 158"/>
              <a:gd name="T17" fmla="*/ 3 w 3"/>
              <a:gd name="T18" fmla="*/ 158 h 1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" h="158">
                <a:moveTo>
                  <a:pt x="0" y="0"/>
                </a:moveTo>
                <a:lnTo>
                  <a:pt x="0" y="158"/>
                </a:lnTo>
                <a:lnTo>
                  <a:pt x="3" y="157"/>
                </a:lnTo>
                <a:lnTo>
                  <a:pt x="3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Freeform 115"/>
          <p:cNvSpPr>
            <a:spLocks/>
          </p:cNvSpPr>
          <p:nvPr/>
        </p:nvSpPr>
        <p:spPr bwMode="auto">
          <a:xfrm>
            <a:off x="2227376" y="5133974"/>
            <a:ext cx="49213" cy="26988"/>
          </a:xfrm>
          <a:custGeom>
            <a:avLst/>
            <a:gdLst>
              <a:gd name="T0" fmla="*/ 0 w 13"/>
              <a:gd name="T1" fmla="*/ 0 h 7"/>
              <a:gd name="T2" fmla="*/ 2147483647 w 13"/>
              <a:gd name="T3" fmla="*/ 2147483647 h 7"/>
              <a:gd name="T4" fmla="*/ 2147483647 w 13"/>
              <a:gd name="T5" fmla="*/ 2147483647 h 7"/>
              <a:gd name="T6" fmla="*/ 0 60000 65536"/>
              <a:gd name="T7" fmla="*/ 0 60000 65536"/>
              <a:gd name="T8" fmla="*/ 0 60000 65536"/>
              <a:gd name="T9" fmla="*/ 0 w 13"/>
              <a:gd name="T10" fmla="*/ 0 h 7"/>
              <a:gd name="T11" fmla="*/ 13 w 13"/>
              <a:gd name="T12" fmla="*/ 7 h 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7">
                <a:moveTo>
                  <a:pt x="0" y="0"/>
                </a:moveTo>
                <a:lnTo>
                  <a:pt x="3" y="4"/>
                </a:lnTo>
                <a:lnTo>
                  <a:pt x="13" y="7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" name="Freeform 116"/>
          <p:cNvSpPr>
            <a:spLocks/>
          </p:cNvSpPr>
          <p:nvPr/>
        </p:nvSpPr>
        <p:spPr bwMode="auto">
          <a:xfrm>
            <a:off x="1660639" y="5697537"/>
            <a:ext cx="114300" cy="82550"/>
          </a:xfrm>
          <a:custGeom>
            <a:avLst/>
            <a:gdLst>
              <a:gd name="T0" fmla="*/ 0 w 31"/>
              <a:gd name="T1" fmla="*/ 2147483647 h 22"/>
              <a:gd name="T2" fmla="*/ 2147483647 w 31"/>
              <a:gd name="T3" fmla="*/ 0 h 22"/>
              <a:gd name="T4" fmla="*/ 2147483647 w 31"/>
              <a:gd name="T5" fmla="*/ 2147483647 h 22"/>
              <a:gd name="T6" fmla="*/ 2147483647 w 31"/>
              <a:gd name="T7" fmla="*/ 2147483647 h 22"/>
              <a:gd name="T8" fmla="*/ 0 60000 65536"/>
              <a:gd name="T9" fmla="*/ 0 60000 65536"/>
              <a:gd name="T10" fmla="*/ 0 60000 65536"/>
              <a:gd name="T11" fmla="*/ 0 60000 65536"/>
              <a:gd name="T12" fmla="*/ 0 w 31"/>
              <a:gd name="T13" fmla="*/ 0 h 22"/>
              <a:gd name="T14" fmla="*/ 31 w 31"/>
              <a:gd name="T15" fmla="*/ 22 h 2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" h="22">
                <a:moveTo>
                  <a:pt x="0" y="5"/>
                </a:moveTo>
                <a:lnTo>
                  <a:pt x="3" y="0"/>
                </a:lnTo>
                <a:lnTo>
                  <a:pt x="31" y="16"/>
                </a:lnTo>
                <a:lnTo>
                  <a:pt x="29" y="22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" name="Line 117"/>
          <p:cNvSpPr>
            <a:spLocks noChangeShapeType="1"/>
          </p:cNvSpPr>
          <p:nvPr/>
        </p:nvSpPr>
        <p:spPr bwMode="auto">
          <a:xfrm flipH="1">
            <a:off x="1686039" y="5694362"/>
            <a:ext cx="6350" cy="1270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" name="Line 118"/>
          <p:cNvSpPr>
            <a:spLocks noChangeShapeType="1"/>
          </p:cNvSpPr>
          <p:nvPr/>
        </p:nvSpPr>
        <p:spPr bwMode="auto">
          <a:xfrm flipH="1">
            <a:off x="1765414" y="5738812"/>
            <a:ext cx="3175" cy="1270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" name="Freeform 119"/>
          <p:cNvSpPr>
            <a:spLocks/>
          </p:cNvSpPr>
          <p:nvPr/>
        </p:nvSpPr>
        <p:spPr bwMode="auto">
          <a:xfrm>
            <a:off x="1682864" y="5707062"/>
            <a:ext cx="82550" cy="58737"/>
          </a:xfrm>
          <a:custGeom>
            <a:avLst/>
            <a:gdLst>
              <a:gd name="T0" fmla="*/ 2147483647 w 22"/>
              <a:gd name="T1" fmla="*/ 0 h 16"/>
              <a:gd name="T2" fmla="*/ 0 w 22"/>
              <a:gd name="T3" fmla="*/ 2147483647 h 16"/>
              <a:gd name="T4" fmla="*/ 2147483647 w 22"/>
              <a:gd name="T5" fmla="*/ 2147483647 h 16"/>
              <a:gd name="T6" fmla="*/ 2147483647 w 22"/>
              <a:gd name="T7" fmla="*/ 2147483647 h 16"/>
              <a:gd name="T8" fmla="*/ 0 60000 65536"/>
              <a:gd name="T9" fmla="*/ 0 60000 65536"/>
              <a:gd name="T10" fmla="*/ 0 60000 65536"/>
              <a:gd name="T11" fmla="*/ 0 60000 65536"/>
              <a:gd name="T12" fmla="*/ 0 w 22"/>
              <a:gd name="T13" fmla="*/ 0 h 16"/>
              <a:gd name="T14" fmla="*/ 22 w 22"/>
              <a:gd name="T15" fmla="*/ 16 h 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" h="16">
                <a:moveTo>
                  <a:pt x="1" y="0"/>
                </a:moveTo>
                <a:lnTo>
                  <a:pt x="0" y="4"/>
                </a:lnTo>
                <a:lnTo>
                  <a:pt x="20" y="16"/>
                </a:lnTo>
                <a:lnTo>
                  <a:pt x="22" y="12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" name="Freeform 120"/>
          <p:cNvSpPr>
            <a:spLocks/>
          </p:cNvSpPr>
          <p:nvPr/>
        </p:nvSpPr>
        <p:spPr bwMode="auto">
          <a:xfrm>
            <a:off x="885939" y="4492624"/>
            <a:ext cx="88900" cy="1728788"/>
          </a:xfrm>
          <a:custGeom>
            <a:avLst/>
            <a:gdLst>
              <a:gd name="T0" fmla="*/ 2147483647 w 24"/>
              <a:gd name="T1" fmla="*/ 0 h 463"/>
              <a:gd name="T2" fmla="*/ 2147483647 w 24"/>
              <a:gd name="T3" fmla="*/ 0 h 463"/>
              <a:gd name="T4" fmla="*/ 0 w 24"/>
              <a:gd name="T5" fmla="*/ 2147483647 h 463"/>
              <a:gd name="T6" fmla="*/ 0 w 24"/>
              <a:gd name="T7" fmla="*/ 2147483647 h 463"/>
              <a:gd name="T8" fmla="*/ 0 60000 65536"/>
              <a:gd name="T9" fmla="*/ 0 60000 65536"/>
              <a:gd name="T10" fmla="*/ 0 60000 65536"/>
              <a:gd name="T11" fmla="*/ 0 60000 65536"/>
              <a:gd name="T12" fmla="*/ 0 w 24"/>
              <a:gd name="T13" fmla="*/ 0 h 463"/>
              <a:gd name="T14" fmla="*/ 24 w 24"/>
              <a:gd name="T15" fmla="*/ 463 h 4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" h="463">
                <a:moveTo>
                  <a:pt x="24" y="0"/>
                </a:moveTo>
                <a:lnTo>
                  <a:pt x="13" y="0"/>
                </a:lnTo>
                <a:lnTo>
                  <a:pt x="0" y="13"/>
                </a:lnTo>
                <a:lnTo>
                  <a:pt x="0" y="463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Line 121"/>
          <p:cNvSpPr>
            <a:spLocks noChangeShapeType="1"/>
          </p:cNvSpPr>
          <p:nvPr/>
        </p:nvSpPr>
        <p:spPr bwMode="auto">
          <a:xfrm>
            <a:off x="1733664" y="5776912"/>
            <a:ext cx="1587" cy="44450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" name="Freeform 122"/>
          <p:cNvSpPr>
            <a:spLocks/>
          </p:cNvSpPr>
          <p:nvPr/>
        </p:nvSpPr>
        <p:spPr bwMode="auto">
          <a:xfrm>
            <a:off x="1236776" y="5291137"/>
            <a:ext cx="82550" cy="109537"/>
          </a:xfrm>
          <a:custGeom>
            <a:avLst/>
            <a:gdLst>
              <a:gd name="T0" fmla="*/ 0 w 22"/>
              <a:gd name="T1" fmla="*/ 2147483647 h 29"/>
              <a:gd name="T2" fmla="*/ 2147483647 w 22"/>
              <a:gd name="T3" fmla="*/ 0 h 29"/>
              <a:gd name="T4" fmla="*/ 2147483647 w 22"/>
              <a:gd name="T5" fmla="*/ 2147483647 h 29"/>
              <a:gd name="T6" fmla="*/ 2147483647 w 22"/>
              <a:gd name="T7" fmla="*/ 2147483647 h 29"/>
              <a:gd name="T8" fmla="*/ 0 60000 65536"/>
              <a:gd name="T9" fmla="*/ 0 60000 65536"/>
              <a:gd name="T10" fmla="*/ 0 60000 65536"/>
              <a:gd name="T11" fmla="*/ 0 60000 65536"/>
              <a:gd name="T12" fmla="*/ 0 w 22"/>
              <a:gd name="T13" fmla="*/ 0 h 29"/>
              <a:gd name="T14" fmla="*/ 22 w 22"/>
              <a:gd name="T15" fmla="*/ 29 h 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" h="29">
                <a:moveTo>
                  <a:pt x="0" y="3"/>
                </a:moveTo>
                <a:lnTo>
                  <a:pt x="5" y="0"/>
                </a:lnTo>
                <a:lnTo>
                  <a:pt x="22" y="24"/>
                </a:lnTo>
                <a:lnTo>
                  <a:pt x="18" y="29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" name="Line 123"/>
          <p:cNvSpPr>
            <a:spLocks noChangeShapeType="1"/>
          </p:cNvSpPr>
          <p:nvPr/>
        </p:nvSpPr>
        <p:spPr bwMode="auto">
          <a:xfrm flipH="1">
            <a:off x="1266939" y="5299074"/>
            <a:ext cx="7937" cy="63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" name="Line 124"/>
          <p:cNvSpPr>
            <a:spLocks noChangeShapeType="1"/>
          </p:cNvSpPr>
          <p:nvPr/>
        </p:nvSpPr>
        <p:spPr bwMode="auto">
          <a:xfrm flipH="1">
            <a:off x="1312976" y="5359399"/>
            <a:ext cx="6350" cy="63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Freeform 125"/>
          <p:cNvSpPr>
            <a:spLocks/>
          </p:cNvSpPr>
          <p:nvPr/>
        </p:nvSpPr>
        <p:spPr bwMode="auto">
          <a:xfrm>
            <a:off x="1255826" y="5305424"/>
            <a:ext cx="57150" cy="71438"/>
          </a:xfrm>
          <a:custGeom>
            <a:avLst/>
            <a:gdLst>
              <a:gd name="T0" fmla="*/ 2147483647 w 15"/>
              <a:gd name="T1" fmla="*/ 0 h 19"/>
              <a:gd name="T2" fmla="*/ 0 w 15"/>
              <a:gd name="T3" fmla="*/ 2147483647 h 19"/>
              <a:gd name="T4" fmla="*/ 2147483647 w 15"/>
              <a:gd name="T5" fmla="*/ 2147483647 h 19"/>
              <a:gd name="T6" fmla="*/ 2147483647 w 15"/>
              <a:gd name="T7" fmla="*/ 2147483647 h 19"/>
              <a:gd name="T8" fmla="*/ 0 60000 65536"/>
              <a:gd name="T9" fmla="*/ 0 60000 65536"/>
              <a:gd name="T10" fmla="*/ 0 60000 65536"/>
              <a:gd name="T11" fmla="*/ 0 60000 65536"/>
              <a:gd name="T12" fmla="*/ 0 w 15"/>
              <a:gd name="T13" fmla="*/ 0 h 19"/>
              <a:gd name="T14" fmla="*/ 15 w 15"/>
              <a:gd name="T15" fmla="*/ 19 h 1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" h="19">
                <a:moveTo>
                  <a:pt x="3" y="0"/>
                </a:moveTo>
                <a:lnTo>
                  <a:pt x="0" y="2"/>
                </a:lnTo>
                <a:lnTo>
                  <a:pt x="12" y="19"/>
                </a:lnTo>
                <a:lnTo>
                  <a:pt x="15" y="17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" name="Line 126"/>
          <p:cNvSpPr>
            <a:spLocks noChangeShapeType="1"/>
          </p:cNvSpPr>
          <p:nvPr/>
        </p:nvSpPr>
        <p:spPr bwMode="auto">
          <a:xfrm>
            <a:off x="1252651" y="5354637"/>
            <a:ext cx="0" cy="8667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" name="Line 127"/>
          <p:cNvSpPr>
            <a:spLocks noChangeShapeType="1"/>
          </p:cNvSpPr>
          <p:nvPr/>
        </p:nvSpPr>
        <p:spPr bwMode="auto">
          <a:xfrm>
            <a:off x="1274876" y="5381624"/>
            <a:ext cx="1588" cy="8397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" name="Line 128"/>
          <p:cNvSpPr>
            <a:spLocks noChangeShapeType="1"/>
          </p:cNvSpPr>
          <p:nvPr/>
        </p:nvSpPr>
        <p:spPr bwMode="auto">
          <a:xfrm>
            <a:off x="1708264" y="5761037"/>
            <a:ext cx="1587" cy="460375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" name="Line 131"/>
          <p:cNvSpPr>
            <a:spLocks noChangeShapeType="1"/>
          </p:cNvSpPr>
          <p:nvPr/>
        </p:nvSpPr>
        <p:spPr bwMode="auto">
          <a:xfrm flipH="1">
            <a:off x="2201976" y="3565524"/>
            <a:ext cx="14288" cy="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" name="Freeform 132"/>
          <p:cNvSpPr>
            <a:spLocks/>
          </p:cNvSpPr>
          <p:nvPr/>
        </p:nvSpPr>
        <p:spPr bwMode="auto">
          <a:xfrm>
            <a:off x="2216264" y="3478212"/>
            <a:ext cx="11112" cy="87312"/>
          </a:xfrm>
          <a:custGeom>
            <a:avLst/>
            <a:gdLst>
              <a:gd name="T0" fmla="*/ 0 w 3"/>
              <a:gd name="T1" fmla="*/ 2147483647 h 23"/>
              <a:gd name="T2" fmla="*/ 2147483647 w 3"/>
              <a:gd name="T3" fmla="*/ 0 h 23"/>
              <a:gd name="T4" fmla="*/ 2147483647 w 3"/>
              <a:gd name="T5" fmla="*/ 2147483647 h 23"/>
              <a:gd name="T6" fmla="*/ 0 w 3"/>
              <a:gd name="T7" fmla="*/ 2147483647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"/>
              <a:gd name="T13" fmla="*/ 0 h 23"/>
              <a:gd name="T14" fmla="*/ 3 w 3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" h="23">
                <a:moveTo>
                  <a:pt x="0" y="1"/>
                </a:moveTo>
                <a:lnTo>
                  <a:pt x="3" y="0"/>
                </a:lnTo>
                <a:lnTo>
                  <a:pt x="3" y="23"/>
                </a:lnTo>
                <a:lnTo>
                  <a:pt x="0" y="22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" name="Rectangle 133"/>
          <p:cNvSpPr>
            <a:spLocks noChangeArrowheads="1"/>
          </p:cNvSpPr>
          <p:nvPr/>
        </p:nvSpPr>
        <p:spPr bwMode="auto">
          <a:xfrm>
            <a:off x="2216264" y="3463924"/>
            <a:ext cx="22225" cy="119063"/>
          </a:xfrm>
          <a:prstGeom prst="rect">
            <a:avLst/>
          </a:prstGeom>
          <a:noFill/>
          <a:ln w="0">
            <a:solidFill>
              <a:srgbClr val="2427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" name="Rectangle 134"/>
          <p:cNvSpPr>
            <a:spLocks noChangeArrowheads="1"/>
          </p:cNvSpPr>
          <p:nvPr/>
        </p:nvSpPr>
        <p:spPr bwMode="auto">
          <a:xfrm>
            <a:off x="789101" y="6226174"/>
            <a:ext cx="1778000" cy="66675"/>
          </a:xfrm>
          <a:prstGeom prst="rect">
            <a:avLst/>
          </a:prstGeom>
          <a:noFill/>
          <a:ln w="0">
            <a:solidFill>
              <a:srgbClr val="2427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" name="Freeform 135"/>
          <p:cNvSpPr>
            <a:spLocks/>
          </p:cNvSpPr>
          <p:nvPr/>
        </p:nvSpPr>
        <p:spPr bwMode="auto">
          <a:xfrm>
            <a:off x="2276589" y="5145087"/>
            <a:ext cx="22225" cy="803275"/>
          </a:xfrm>
          <a:custGeom>
            <a:avLst/>
            <a:gdLst>
              <a:gd name="T0" fmla="*/ 0 w 6"/>
              <a:gd name="T1" fmla="*/ 0 h 215"/>
              <a:gd name="T2" fmla="*/ 2147483647 w 6"/>
              <a:gd name="T3" fmla="*/ 2147483647 h 215"/>
              <a:gd name="T4" fmla="*/ 2147483647 w 6"/>
              <a:gd name="T5" fmla="*/ 2147483647 h 215"/>
              <a:gd name="T6" fmla="*/ 0 w 6"/>
              <a:gd name="T7" fmla="*/ 2147483647 h 215"/>
              <a:gd name="T8" fmla="*/ 0 w 6"/>
              <a:gd name="T9" fmla="*/ 0 h 2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"/>
              <a:gd name="T16" fmla="*/ 0 h 215"/>
              <a:gd name="T17" fmla="*/ 6 w 6"/>
              <a:gd name="T18" fmla="*/ 215 h 2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" h="215">
                <a:moveTo>
                  <a:pt x="0" y="0"/>
                </a:moveTo>
                <a:lnTo>
                  <a:pt x="6" y="2"/>
                </a:lnTo>
                <a:lnTo>
                  <a:pt x="6" y="215"/>
                </a:lnTo>
                <a:lnTo>
                  <a:pt x="0" y="215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Freeform 136"/>
          <p:cNvSpPr>
            <a:spLocks/>
          </p:cNvSpPr>
          <p:nvPr/>
        </p:nvSpPr>
        <p:spPr bwMode="auto">
          <a:xfrm>
            <a:off x="2189276" y="5133974"/>
            <a:ext cx="38100" cy="758825"/>
          </a:xfrm>
          <a:custGeom>
            <a:avLst/>
            <a:gdLst>
              <a:gd name="T0" fmla="*/ 0 w 10"/>
              <a:gd name="T1" fmla="*/ 0 h 203"/>
              <a:gd name="T2" fmla="*/ 2147483647 w 10"/>
              <a:gd name="T3" fmla="*/ 2147483647 h 203"/>
              <a:gd name="T4" fmla="*/ 2147483647 w 10"/>
              <a:gd name="T5" fmla="*/ 2147483647 h 203"/>
              <a:gd name="T6" fmla="*/ 0 w 10"/>
              <a:gd name="T7" fmla="*/ 2147483647 h 203"/>
              <a:gd name="T8" fmla="*/ 0 w 10"/>
              <a:gd name="T9" fmla="*/ 0 h 20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"/>
              <a:gd name="T16" fmla="*/ 0 h 203"/>
              <a:gd name="T17" fmla="*/ 10 w 10"/>
              <a:gd name="T18" fmla="*/ 203 h 20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" h="203">
                <a:moveTo>
                  <a:pt x="0" y="0"/>
                </a:moveTo>
                <a:lnTo>
                  <a:pt x="10" y="3"/>
                </a:lnTo>
                <a:lnTo>
                  <a:pt x="10" y="203"/>
                </a:lnTo>
                <a:lnTo>
                  <a:pt x="0" y="201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7" name="Freeform 137"/>
          <p:cNvSpPr>
            <a:spLocks/>
          </p:cNvSpPr>
          <p:nvPr/>
        </p:nvSpPr>
        <p:spPr bwMode="auto">
          <a:xfrm>
            <a:off x="2036876" y="5865812"/>
            <a:ext cx="119063" cy="49212"/>
          </a:xfrm>
          <a:custGeom>
            <a:avLst/>
            <a:gdLst>
              <a:gd name="T0" fmla="*/ 0 w 32"/>
              <a:gd name="T1" fmla="*/ 2147483647 h 13"/>
              <a:gd name="T2" fmla="*/ 2147483647 w 32"/>
              <a:gd name="T3" fmla="*/ 0 h 13"/>
              <a:gd name="T4" fmla="*/ 2147483647 w 32"/>
              <a:gd name="T5" fmla="*/ 2147483647 h 13"/>
              <a:gd name="T6" fmla="*/ 2147483647 w 32"/>
              <a:gd name="T7" fmla="*/ 2147483647 h 13"/>
              <a:gd name="T8" fmla="*/ 0 60000 65536"/>
              <a:gd name="T9" fmla="*/ 0 60000 65536"/>
              <a:gd name="T10" fmla="*/ 0 60000 65536"/>
              <a:gd name="T11" fmla="*/ 0 60000 65536"/>
              <a:gd name="T12" fmla="*/ 0 w 32"/>
              <a:gd name="T13" fmla="*/ 0 h 13"/>
              <a:gd name="T14" fmla="*/ 32 w 32"/>
              <a:gd name="T15" fmla="*/ 13 h 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" h="13">
                <a:moveTo>
                  <a:pt x="0" y="6"/>
                </a:moveTo>
                <a:lnTo>
                  <a:pt x="1" y="0"/>
                </a:lnTo>
                <a:lnTo>
                  <a:pt x="32" y="7"/>
                </a:lnTo>
                <a:lnTo>
                  <a:pt x="31" y="13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" name="Line 138"/>
          <p:cNvSpPr>
            <a:spLocks noChangeShapeType="1"/>
          </p:cNvSpPr>
          <p:nvPr/>
        </p:nvSpPr>
        <p:spPr bwMode="auto">
          <a:xfrm flipH="1">
            <a:off x="2055926" y="5856287"/>
            <a:ext cx="3175" cy="142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" name="Line 139"/>
          <p:cNvSpPr>
            <a:spLocks noChangeShapeType="1"/>
          </p:cNvSpPr>
          <p:nvPr/>
        </p:nvSpPr>
        <p:spPr bwMode="auto">
          <a:xfrm flipH="1">
            <a:off x="2144826" y="5878512"/>
            <a:ext cx="4763" cy="14287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" name="Freeform 140"/>
          <p:cNvSpPr>
            <a:spLocks/>
          </p:cNvSpPr>
          <p:nvPr/>
        </p:nvSpPr>
        <p:spPr bwMode="auto">
          <a:xfrm>
            <a:off x="2052751" y="5870574"/>
            <a:ext cx="92075" cy="33338"/>
          </a:xfrm>
          <a:custGeom>
            <a:avLst/>
            <a:gdLst>
              <a:gd name="T0" fmla="*/ 2147483647 w 25"/>
              <a:gd name="T1" fmla="*/ 0 h 9"/>
              <a:gd name="T2" fmla="*/ 0 w 25"/>
              <a:gd name="T3" fmla="*/ 2147483647 h 9"/>
              <a:gd name="T4" fmla="*/ 2147483647 w 25"/>
              <a:gd name="T5" fmla="*/ 2147483647 h 9"/>
              <a:gd name="T6" fmla="*/ 2147483647 w 25"/>
              <a:gd name="T7" fmla="*/ 2147483647 h 9"/>
              <a:gd name="T8" fmla="*/ 0 60000 65536"/>
              <a:gd name="T9" fmla="*/ 0 60000 65536"/>
              <a:gd name="T10" fmla="*/ 0 60000 65536"/>
              <a:gd name="T11" fmla="*/ 0 60000 65536"/>
              <a:gd name="T12" fmla="*/ 0 w 25"/>
              <a:gd name="T13" fmla="*/ 0 h 9"/>
              <a:gd name="T14" fmla="*/ 25 w 25"/>
              <a:gd name="T15" fmla="*/ 9 h 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" h="9">
                <a:moveTo>
                  <a:pt x="1" y="0"/>
                </a:moveTo>
                <a:lnTo>
                  <a:pt x="0" y="3"/>
                </a:lnTo>
                <a:lnTo>
                  <a:pt x="25" y="9"/>
                </a:lnTo>
                <a:lnTo>
                  <a:pt x="25" y="6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" name="Line 141"/>
          <p:cNvSpPr>
            <a:spLocks noChangeShapeType="1"/>
          </p:cNvSpPr>
          <p:nvPr/>
        </p:nvSpPr>
        <p:spPr bwMode="auto">
          <a:xfrm>
            <a:off x="2078151" y="5911849"/>
            <a:ext cx="1588" cy="309563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2" name="Line 142"/>
          <p:cNvSpPr>
            <a:spLocks noChangeShapeType="1"/>
          </p:cNvSpPr>
          <p:nvPr/>
        </p:nvSpPr>
        <p:spPr bwMode="auto">
          <a:xfrm>
            <a:off x="2103551" y="5915024"/>
            <a:ext cx="1588" cy="311150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" name="Rectangle 143"/>
          <p:cNvSpPr>
            <a:spLocks noChangeArrowheads="1"/>
          </p:cNvSpPr>
          <p:nvPr/>
        </p:nvSpPr>
        <p:spPr bwMode="auto">
          <a:xfrm>
            <a:off x="2436926" y="5219699"/>
            <a:ext cx="25400" cy="1006475"/>
          </a:xfrm>
          <a:prstGeom prst="rect">
            <a:avLst/>
          </a:prstGeom>
          <a:noFill/>
          <a:ln w="0">
            <a:solidFill>
              <a:srgbClr val="2427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" name="Freeform 144"/>
          <p:cNvSpPr>
            <a:spLocks/>
          </p:cNvSpPr>
          <p:nvPr/>
        </p:nvSpPr>
        <p:spPr bwMode="auto">
          <a:xfrm>
            <a:off x="2298814" y="5156199"/>
            <a:ext cx="138112" cy="66675"/>
          </a:xfrm>
          <a:custGeom>
            <a:avLst/>
            <a:gdLst>
              <a:gd name="T0" fmla="*/ 0 w 37"/>
              <a:gd name="T1" fmla="*/ 0 h 18"/>
              <a:gd name="T2" fmla="*/ 2147483647 w 37"/>
              <a:gd name="T3" fmla="*/ 2147483647 h 18"/>
              <a:gd name="T4" fmla="*/ 2147483647 w 37"/>
              <a:gd name="T5" fmla="*/ 2147483647 h 18"/>
              <a:gd name="T6" fmla="*/ 2147483647 w 37"/>
              <a:gd name="T7" fmla="*/ 2147483647 h 18"/>
              <a:gd name="T8" fmla="*/ 2147483647 w 37"/>
              <a:gd name="T9" fmla="*/ 2147483647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18"/>
              <a:gd name="T17" fmla="*/ 37 w 37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18">
                <a:moveTo>
                  <a:pt x="0" y="0"/>
                </a:moveTo>
                <a:lnTo>
                  <a:pt x="11" y="2"/>
                </a:lnTo>
                <a:lnTo>
                  <a:pt x="22" y="3"/>
                </a:lnTo>
                <a:lnTo>
                  <a:pt x="25" y="3"/>
                </a:lnTo>
                <a:lnTo>
                  <a:pt x="37" y="18"/>
                </a:lnTo>
              </a:path>
            </a:pathLst>
          </a:custGeom>
          <a:noFill/>
          <a:ln w="0">
            <a:solidFill>
              <a:srgbClr val="2427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" name="Freeform 145"/>
          <p:cNvSpPr>
            <a:spLocks/>
          </p:cNvSpPr>
          <p:nvPr/>
        </p:nvSpPr>
        <p:spPr bwMode="auto">
          <a:xfrm>
            <a:off x="2006714" y="3819524"/>
            <a:ext cx="82550" cy="74613"/>
          </a:xfrm>
          <a:custGeom>
            <a:avLst/>
            <a:gdLst>
              <a:gd name="T0" fmla="*/ 2147483647 w 22"/>
              <a:gd name="T1" fmla="*/ 0 h 20"/>
              <a:gd name="T2" fmla="*/ 2147483647 w 22"/>
              <a:gd name="T3" fmla="*/ 2147483647 h 20"/>
              <a:gd name="T4" fmla="*/ 2147483647 w 22"/>
              <a:gd name="T5" fmla="*/ 2147483647 h 20"/>
              <a:gd name="T6" fmla="*/ 0 w 22"/>
              <a:gd name="T7" fmla="*/ 2147483647 h 20"/>
              <a:gd name="T8" fmla="*/ 2147483647 w 22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0"/>
              <a:gd name="T17" fmla="*/ 22 w 22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0">
                <a:moveTo>
                  <a:pt x="16" y="0"/>
                </a:moveTo>
                <a:lnTo>
                  <a:pt x="22" y="11"/>
                </a:lnTo>
                <a:lnTo>
                  <a:pt x="6" y="20"/>
                </a:lnTo>
                <a:lnTo>
                  <a:pt x="0" y="9"/>
                </a:lnTo>
                <a:lnTo>
                  <a:pt x="16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" name="Freeform 146"/>
          <p:cNvSpPr>
            <a:spLocks/>
          </p:cNvSpPr>
          <p:nvPr/>
        </p:nvSpPr>
        <p:spPr bwMode="auto">
          <a:xfrm>
            <a:off x="1951151" y="3852862"/>
            <a:ext cx="82550" cy="77787"/>
          </a:xfrm>
          <a:custGeom>
            <a:avLst/>
            <a:gdLst>
              <a:gd name="T0" fmla="*/ 2147483647 w 22"/>
              <a:gd name="T1" fmla="*/ 0 h 21"/>
              <a:gd name="T2" fmla="*/ 2147483647 w 22"/>
              <a:gd name="T3" fmla="*/ 2147483647 h 21"/>
              <a:gd name="T4" fmla="*/ 2147483647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1"/>
              <a:gd name="T17" fmla="*/ 22 w 22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1">
                <a:moveTo>
                  <a:pt x="15" y="0"/>
                </a:moveTo>
                <a:lnTo>
                  <a:pt x="22" y="11"/>
                </a:lnTo>
                <a:lnTo>
                  <a:pt x="8" y="21"/>
                </a:lnTo>
                <a:lnTo>
                  <a:pt x="0" y="11"/>
                </a:lnTo>
                <a:lnTo>
                  <a:pt x="1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" name="Freeform 147"/>
          <p:cNvSpPr>
            <a:spLocks/>
          </p:cNvSpPr>
          <p:nvPr/>
        </p:nvSpPr>
        <p:spPr bwMode="auto">
          <a:xfrm>
            <a:off x="1898764" y="3897312"/>
            <a:ext cx="80962" cy="79375"/>
          </a:xfrm>
          <a:custGeom>
            <a:avLst/>
            <a:gdLst>
              <a:gd name="T0" fmla="*/ 2147483647 w 22"/>
              <a:gd name="T1" fmla="*/ 0 h 21"/>
              <a:gd name="T2" fmla="*/ 2147483647 w 22"/>
              <a:gd name="T3" fmla="*/ 2147483647 h 21"/>
              <a:gd name="T4" fmla="*/ 2147483647 w 22"/>
              <a:gd name="T5" fmla="*/ 2147483647 h 21"/>
              <a:gd name="T6" fmla="*/ 0 w 22"/>
              <a:gd name="T7" fmla="*/ 2147483647 h 21"/>
              <a:gd name="T8" fmla="*/ 2147483647 w 22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1"/>
              <a:gd name="T17" fmla="*/ 22 w 22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1">
                <a:moveTo>
                  <a:pt x="13" y="0"/>
                </a:moveTo>
                <a:lnTo>
                  <a:pt x="22" y="9"/>
                </a:lnTo>
                <a:lnTo>
                  <a:pt x="8" y="21"/>
                </a:lnTo>
                <a:lnTo>
                  <a:pt x="0" y="11"/>
                </a:lnTo>
                <a:lnTo>
                  <a:pt x="13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" name="Freeform 148"/>
          <p:cNvSpPr>
            <a:spLocks/>
          </p:cNvSpPr>
          <p:nvPr/>
        </p:nvSpPr>
        <p:spPr bwMode="auto">
          <a:xfrm>
            <a:off x="1849551" y="3943349"/>
            <a:ext cx="82550" cy="80963"/>
          </a:xfrm>
          <a:custGeom>
            <a:avLst/>
            <a:gdLst>
              <a:gd name="T0" fmla="*/ 2147483647 w 22"/>
              <a:gd name="T1" fmla="*/ 0 h 22"/>
              <a:gd name="T2" fmla="*/ 2147483647 w 22"/>
              <a:gd name="T3" fmla="*/ 2147483647 h 22"/>
              <a:gd name="T4" fmla="*/ 2147483647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2" y="0"/>
                </a:moveTo>
                <a:lnTo>
                  <a:pt x="22" y="9"/>
                </a:lnTo>
                <a:lnTo>
                  <a:pt x="9" y="22"/>
                </a:lnTo>
                <a:lnTo>
                  <a:pt x="0" y="13"/>
                </a:lnTo>
                <a:lnTo>
                  <a:pt x="12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" name="Freeform 149"/>
          <p:cNvSpPr>
            <a:spLocks/>
          </p:cNvSpPr>
          <p:nvPr/>
        </p:nvSpPr>
        <p:spPr bwMode="auto">
          <a:xfrm>
            <a:off x="1805101" y="3994149"/>
            <a:ext cx="82550" cy="82550"/>
          </a:xfrm>
          <a:custGeom>
            <a:avLst/>
            <a:gdLst>
              <a:gd name="T0" fmla="*/ 2147483647 w 22"/>
              <a:gd name="T1" fmla="*/ 0 h 22"/>
              <a:gd name="T2" fmla="*/ 2147483647 w 22"/>
              <a:gd name="T3" fmla="*/ 2147483647 h 22"/>
              <a:gd name="T4" fmla="*/ 2147483647 w 22"/>
              <a:gd name="T5" fmla="*/ 2147483647 h 22"/>
              <a:gd name="T6" fmla="*/ 0 w 22"/>
              <a:gd name="T7" fmla="*/ 2147483647 h 22"/>
              <a:gd name="T8" fmla="*/ 2147483647 w 22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2" y="0"/>
                </a:moveTo>
                <a:lnTo>
                  <a:pt x="22" y="8"/>
                </a:lnTo>
                <a:lnTo>
                  <a:pt x="10" y="22"/>
                </a:lnTo>
                <a:lnTo>
                  <a:pt x="0" y="14"/>
                </a:lnTo>
                <a:lnTo>
                  <a:pt x="12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" name="Freeform 150"/>
          <p:cNvSpPr>
            <a:spLocks/>
          </p:cNvSpPr>
          <p:nvPr/>
        </p:nvSpPr>
        <p:spPr bwMode="auto">
          <a:xfrm>
            <a:off x="1768589" y="4049712"/>
            <a:ext cx="77787" cy="82550"/>
          </a:xfrm>
          <a:custGeom>
            <a:avLst/>
            <a:gdLst>
              <a:gd name="T0" fmla="*/ 2147483647 w 21"/>
              <a:gd name="T1" fmla="*/ 0 h 22"/>
              <a:gd name="T2" fmla="*/ 2147483647 w 21"/>
              <a:gd name="T3" fmla="*/ 2147483647 h 22"/>
              <a:gd name="T4" fmla="*/ 2147483647 w 21"/>
              <a:gd name="T5" fmla="*/ 2147483647 h 22"/>
              <a:gd name="T6" fmla="*/ 0 w 21"/>
              <a:gd name="T7" fmla="*/ 2147483647 h 22"/>
              <a:gd name="T8" fmla="*/ 2147483647 w 21"/>
              <a:gd name="T9" fmla="*/ 0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0" y="0"/>
                </a:moveTo>
                <a:lnTo>
                  <a:pt x="21" y="7"/>
                </a:lnTo>
                <a:lnTo>
                  <a:pt x="11" y="22"/>
                </a:lnTo>
                <a:lnTo>
                  <a:pt x="0" y="15"/>
                </a:lnTo>
                <a:lnTo>
                  <a:pt x="10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" name="Freeform 151"/>
          <p:cNvSpPr>
            <a:spLocks/>
          </p:cNvSpPr>
          <p:nvPr/>
        </p:nvSpPr>
        <p:spPr bwMode="auto">
          <a:xfrm>
            <a:off x="1733664" y="4113212"/>
            <a:ext cx="76200" cy="79375"/>
          </a:xfrm>
          <a:custGeom>
            <a:avLst/>
            <a:gdLst>
              <a:gd name="T0" fmla="*/ 2147483647 w 20"/>
              <a:gd name="T1" fmla="*/ 0 h 21"/>
              <a:gd name="T2" fmla="*/ 2147483647 w 20"/>
              <a:gd name="T3" fmla="*/ 2147483647 h 21"/>
              <a:gd name="T4" fmla="*/ 2147483647 w 20"/>
              <a:gd name="T5" fmla="*/ 2147483647 h 21"/>
              <a:gd name="T6" fmla="*/ 0 w 20"/>
              <a:gd name="T7" fmla="*/ 2147483647 h 21"/>
              <a:gd name="T8" fmla="*/ 2147483647 w 20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21"/>
              <a:gd name="T17" fmla="*/ 20 w 20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21">
                <a:moveTo>
                  <a:pt x="8" y="0"/>
                </a:moveTo>
                <a:lnTo>
                  <a:pt x="20" y="5"/>
                </a:lnTo>
                <a:lnTo>
                  <a:pt x="12" y="21"/>
                </a:lnTo>
                <a:lnTo>
                  <a:pt x="0" y="16"/>
                </a:lnTo>
                <a:lnTo>
                  <a:pt x="8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" name="Freeform 152"/>
          <p:cNvSpPr>
            <a:spLocks/>
          </p:cNvSpPr>
          <p:nvPr/>
        </p:nvSpPr>
        <p:spPr bwMode="auto">
          <a:xfrm>
            <a:off x="1708264" y="4176712"/>
            <a:ext cx="69850" cy="79375"/>
          </a:xfrm>
          <a:custGeom>
            <a:avLst/>
            <a:gdLst>
              <a:gd name="T0" fmla="*/ 2147483647 w 19"/>
              <a:gd name="T1" fmla="*/ 0 h 21"/>
              <a:gd name="T2" fmla="*/ 2147483647 w 19"/>
              <a:gd name="T3" fmla="*/ 2147483647 h 21"/>
              <a:gd name="T4" fmla="*/ 2147483647 w 19"/>
              <a:gd name="T5" fmla="*/ 2147483647 h 21"/>
              <a:gd name="T6" fmla="*/ 0 w 19"/>
              <a:gd name="T7" fmla="*/ 2147483647 h 21"/>
              <a:gd name="T8" fmla="*/ 2147483647 w 19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21"/>
              <a:gd name="T17" fmla="*/ 19 w 19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21">
                <a:moveTo>
                  <a:pt x="7" y="0"/>
                </a:moveTo>
                <a:lnTo>
                  <a:pt x="19" y="4"/>
                </a:lnTo>
                <a:lnTo>
                  <a:pt x="12" y="21"/>
                </a:lnTo>
                <a:lnTo>
                  <a:pt x="0" y="17"/>
                </a:lnTo>
                <a:lnTo>
                  <a:pt x="7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" name="Freeform 153"/>
          <p:cNvSpPr>
            <a:spLocks/>
          </p:cNvSpPr>
          <p:nvPr/>
        </p:nvSpPr>
        <p:spPr bwMode="auto">
          <a:xfrm>
            <a:off x="1673339" y="4313237"/>
            <a:ext cx="60325" cy="73025"/>
          </a:xfrm>
          <a:custGeom>
            <a:avLst/>
            <a:gdLst>
              <a:gd name="T0" fmla="*/ 2147483647 w 16"/>
              <a:gd name="T1" fmla="*/ 0 h 20"/>
              <a:gd name="T2" fmla="*/ 2147483647 w 16"/>
              <a:gd name="T3" fmla="*/ 2147483647 h 20"/>
              <a:gd name="T4" fmla="*/ 2147483647 w 16"/>
              <a:gd name="T5" fmla="*/ 2147483647 h 20"/>
              <a:gd name="T6" fmla="*/ 0 w 16"/>
              <a:gd name="T7" fmla="*/ 2147483647 h 20"/>
              <a:gd name="T8" fmla="*/ 2147483647 w 16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"/>
              <a:gd name="T16" fmla="*/ 0 h 20"/>
              <a:gd name="T17" fmla="*/ 16 w 16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" h="20">
                <a:moveTo>
                  <a:pt x="3" y="0"/>
                </a:moveTo>
                <a:lnTo>
                  <a:pt x="16" y="2"/>
                </a:lnTo>
                <a:lnTo>
                  <a:pt x="13" y="20"/>
                </a:lnTo>
                <a:lnTo>
                  <a:pt x="0" y="18"/>
                </a:lnTo>
                <a:lnTo>
                  <a:pt x="3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4" name="Freeform 154"/>
          <p:cNvSpPr>
            <a:spLocks/>
          </p:cNvSpPr>
          <p:nvPr/>
        </p:nvSpPr>
        <p:spPr bwMode="auto">
          <a:xfrm>
            <a:off x="1689214" y="4244974"/>
            <a:ext cx="63500" cy="77788"/>
          </a:xfrm>
          <a:custGeom>
            <a:avLst/>
            <a:gdLst>
              <a:gd name="T0" fmla="*/ 2147483647 w 17"/>
              <a:gd name="T1" fmla="*/ 0 h 21"/>
              <a:gd name="T2" fmla="*/ 2147483647 w 17"/>
              <a:gd name="T3" fmla="*/ 2147483647 h 21"/>
              <a:gd name="T4" fmla="*/ 2147483647 w 17"/>
              <a:gd name="T5" fmla="*/ 2147483647 h 21"/>
              <a:gd name="T6" fmla="*/ 0 w 17"/>
              <a:gd name="T7" fmla="*/ 2147483647 h 21"/>
              <a:gd name="T8" fmla="*/ 2147483647 w 17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5" y="0"/>
                </a:moveTo>
                <a:lnTo>
                  <a:pt x="17" y="3"/>
                </a:lnTo>
                <a:lnTo>
                  <a:pt x="12" y="21"/>
                </a:lnTo>
                <a:lnTo>
                  <a:pt x="0" y="17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5" name="Freeform 155"/>
          <p:cNvSpPr>
            <a:spLocks/>
          </p:cNvSpPr>
          <p:nvPr/>
        </p:nvSpPr>
        <p:spPr bwMode="auto">
          <a:xfrm>
            <a:off x="1666989" y="4383087"/>
            <a:ext cx="57150" cy="71437"/>
          </a:xfrm>
          <a:custGeom>
            <a:avLst/>
            <a:gdLst>
              <a:gd name="T0" fmla="*/ 2147483647 w 15"/>
              <a:gd name="T1" fmla="*/ 0 h 19"/>
              <a:gd name="T2" fmla="*/ 2147483647 w 15"/>
              <a:gd name="T3" fmla="*/ 2147483647 h 19"/>
              <a:gd name="T4" fmla="*/ 2147483647 w 15"/>
              <a:gd name="T5" fmla="*/ 2147483647 h 19"/>
              <a:gd name="T6" fmla="*/ 0 w 15"/>
              <a:gd name="T7" fmla="*/ 2147483647 h 19"/>
              <a:gd name="T8" fmla="*/ 2147483647 w 15"/>
              <a:gd name="T9" fmla="*/ 0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19"/>
              <a:gd name="T17" fmla="*/ 15 w 15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19">
                <a:moveTo>
                  <a:pt x="2" y="0"/>
                </a:moveTo>
                <a:lnTo>
                  <a:pt x="15" y="1"/>
                </a:lnTo>
                <a:lnTo>
                  <a:pt x="13" y="19"/>
                </a:lnTo>
                <a:lnTo>
                  <a:pt x="0" y="18"/>
                </a:lnTo>
                <a:lnTo>
                  <a:pt x="2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" name="Freeform 156"/>
          <p:cNvSpPr>
            <a:spLocks/>
          </p:cNvSpPr>
          <p:nvPr/>
        </p:nvSpPr>
        <p:spPr bwMode="auto">
          <a:xfrm>
            <a:off x="2067039" y="3784599"/>
            <a:ext cx="82550" cy="76200"/>
          </a:xfrm>
          <a:custGeom>
            <a:avLst/>
            <a:gdLst>
              <a:gd name="T0" fmla="*/ 0 w 22"/>
              <a:gd name="T1" fmla="*/ 2147483647 h 20"/>
              <a:gd name="T2" fmla="*/ 2147483647 w 22"/>
              <a:gd name="T3" fmla="*/ 2147483647 h 20"/>
              <a:gd name="T4" fmla="*/ 2147483647 w 22"/>
              <a:gd name="T5" fmla="*/ 2147483647 h 20"/>
              <a:gd name="T6" fmla="*/ 2147483647 w 22"/>
              <a:gd name="T7" fmla="*/ 0 h 20"/>
              <a:gd name="T8" fmla="*/ 0 w 22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0"/>
              <a:gd name="T17" fmla="*/ 22 w 22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0">
                <a:moveTo>
                  <a:pt x="0" y="8"/>
                </a:moveTo>
                <a:lnTo>
                  <a:pt x="6" y="20"/>
                </a:lnTo>
                <a:lnTo>
                  <a:pt x="22" y="12"/>
                </a:lnTo>
                <a:lnTo>
                  <a:pt x="17" y="0"/>
                </a:lnTo>
                <a:lnTo>
                  <a:pt x="0" y="8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" name="Freeform 157"/>
          <p:cNvSpPr>
            <a:spLocks/>
          </p:cNvSpPr>
          <p:nvPr/>
        </p:nvSpPr>
        <p:spPr bwMode="auto">
          <a:xfrm>
            <a:off x="2081326" y="3613149"/>
            <a:ext cx="68263" cy="79375"/>
          </a:xfrm>
          <a:custGeom>
            <a:avLst/>
            <a:gdLst>
              <a:gd name="T0" fmla="*/ 0 w 18"/>
              <a:gd name="T1" fmla="*/ 2147483647 h 21"/>
              <a:gd name="T2" fmla="*/ 2147483647 w 18"/>
              <a:gd name="T3" fmla="*/ 0 h 21"/>
              <a:gd name="T4" fmla="*/ 2147483647 w 18"/>
              <a:gd name="T5" fmla="*/ 2147483647 h 21"/>
              <a:gd name="T6" fmla="*/ 2147483647 w 18"/>
              <a:gd name="T7" fmla="*/ 2147483647 h 21"/>
              <a:gd name="T8" fmla="*/ 0 w 18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0" y="4"/>
                </a:moveTo>
                <a:lnTo>
                  <a:pt x="13" y="0"/>
                </a:lnTo>
                <a:lnTo>
                  <a:pt x="18" y="17"/>
                </a:lnTo>
                <a:lnTo>
                  <a:pt x="6" y="21"/>
                </a:lnTo>
                <a:lnTo>
                  <a:pt x="0" y="4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8" name="Freeform 158"/>
          <p:cNvSpPr>
            <a:spLocks/>
          </p:cNvSpPr>
          <p:nvPr/>
        </p:nvSpPr>
        <p:spPr bwMode="auto">
          <a:xfrm>
            <a:off x="2055926" y="3513137"/>
            <a:ext cx="66675" cy="77787"/>
          </a:xfrm>
          <a:custGeom>
            <a:avLst/>
            <a:gdLst>
              <a:gd name="T0" fmla="*/ 0 w 18"/>
              <a:gd name="T1" fmla="*/ 2147483647 h 21"/>
              <a:gd name="T2" fmla="*/ 2147483647 w 18"/>
              <a:gd name="T3" fmla="*/ 0 h 21"/>
              <a:gd name="T4" fmla="*/ 2147483647 w 18"/>
              <a:gd name="T5" fmla="*/ 2147483647 h 21"/>
              <a:gd name="T6" fmla="*/ 2147483647 w 18"/>
              <a:gd name="T7" fmla="*/ 2147483647 h 21"/>
              <a:gd name="T8" fmla="*/ 0 w 18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0" y="4"/>
                </a:moveTo>
                <a:lnTo>
                  <a:pt x="12" y="0"/>
                </a:lnTo>
                <a:lnTo>
                  <a:pt x="18" y="17"/>
                </a:lnTo>
                <a:lnTo>
                  <a:pt x="5" y="21"/>
                </a:lnTo>
                <a:lnTo>
                  <a:pt x="0" y="4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" name="Freeform 159"/>
          <p:cNvSpPr>
            <a:spLocks/>
          </p:cNvSpPr>
          <p:nvPr/>
        </p:nvSpPr>
        <p:spPr bwMode="auto">
          <a:xfrm>
            <a:off x="2111489" y="3706812"/>
            <a:ext cx="63500" cy="77787"/>
          </a:xfrm>
          <a:custGeom>
            <a:avLst/>
            <a:gdLst>
              <a:gd name="T0" fmla="*/ 0 w 17"/>
              <a:gd name="T1" fmla="*/ 2147483647 h 21"/>
              <a:gd name="T2" fmla="*/ 2147483647 w 17"/>
              <a:gd name="T3" fmla="*/ 0 h 21"/>
              <a:gd name="T4" fmla="*/ 2147483647 w 17"/>
              <a:gd name="T5" fmla="*/ 2147483647 h 21"/>
              <a:gd name="T6" fmla="*/ 2147483647 w 17"/>
              <a:gd name="T7" fmla="*/ 2147483647 h 21"/>
              <a:gd name="T8" fmla="*/ 0 w 17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0" y="4"/>
                </a:moveTo>
                <a:lnTo>
                  <a:pt x="12" y="0"/>
                </a:lnTo>
                <a:lnTo>
                  <a:pt x="17" y="17"/>
                </a:lnTo>
                <a:lnTo>
                  <a:pt x="5" y="21"/>
                </a:lnTo>
                <a:lnTo>
                  <a:pt x="0" y="4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" name="Rectangle 160"/>
          <p:cNvSpPr>
            <a:spLocks noChangeArrowheads="1"/>
          </p:cNvSpPr>
          <p:nvPr/>
        </p:nvSpPr>
        <p:spPr bwMode="auto">
          <a:xfrm>
            <a:off x="1666989" y="4457699"/>
            <a:ext cx="47625" cy="66675"/>
          </a:xfrm>
          <a:prstGeom prst="rect">
            <a:avLst/>
          </a:prstGeom>
          <a:solidFill>
            <a:srgbClr val="9D3B2A"/>
          </a:solidFill>
          <a:ln w="0">
            <a:solidFill>
              <a:srgbClr val="24272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" name="Freeform 161"/>
          <p:cNvSpPr>
            <a:spLocks/>
          </p:cNvSpPr>
          <p:nvPr/>
        </p:nvSpPr>
        <p:spPr bwMode="auto">
          <a:xfrm>
            <a:off x="1666989" y="4524374"/>
            <a:ext cx="52387" cy="73025"/>
          </a:xfrm>
          <a:custGeom>
            <a:avLst/>
            <a:gdLst>
              <a:gd name="T0" fmla="*/ 2147483647 w 14"/>
              <a:gd name="T1" fmla="*/ 2147483647 h 19"/>
              <a:gd name="T2" fmla="*/ 2147483647 w 14"/>
              <a:gd name="T3" fmla="*/ 2147483647 h 19"/>
              <a:gd name="T4" fmla="*/ 2147483647 w 14"/>
              <a:gd name="T5" fmla="*/ 0 h 19"/>
              <a:gd name="T6" fmla="*/ 0 w 14"/>
              <a:gd name="T7" fmla="*/ 2147483647 h 19"/>
              <a:gd name="T8" fmla="*/ 2147483647 w 14"/>
              <a:gd name="T9" fmla="*/ 2147483647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19"/>
              <a:gd name="T17" fmla="*/ 14 w 14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19">
                <a:moveTo>
                  <a:pt x="1" y="19"/>
                </a:moveTo>
                <a:lnTo>
                  <a:pt x="14" y="18"/>
                </a:lnTo>
                <a:lnTo>
                  <a:pt x="13" y="0"/>
                </a:lnTo>
                <a:lnTo>
                  <a:pt x="0" y="1"/>
                </a:lnTo>
                <a:lnTo>
                  <a:pt x="1" y="19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2" name="Freeform 162"/>
          <p:cNvSpPr>
            <a:spLocks/>
          </p:cNvSpPr>
          <p:nvPr/>
        </p:nvSpPr>
        <p:spPr bwMode="auto">
          <a:xfrm>
            <a:off x="1686039" y="4660899"/>
            <a:ext cx="63500" cy="77788"/>
          </a:xfrm>
          <a:custGeom>
            <a:avLst/>
            <a:gdLst>
              <a:gd name="T0" fmla="*/ 2147483647 w 17"/>
              <a:gd name="T1" fmla="*/ 2147483647 h 21"/>
              <a:gd name="T2" fmla="*/ 2147483647 w 17"/>
              <a:gd name="T3" fmla="*/ 2147483647 h 21"/>
              <a:gd name="T4" fmla="*/ 2147483647 w 17"/>
              <a:gd name="T5" fmla="*/ 0 h 21"/>
              <a:gd name="T6" fmla="*/ 0 w 17"/>
              <a:gd name="T7" fmla="*/ 2147483647 h 21"/>
              <a:gd name="T8" fmla="*/ 2147483647 w 17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5" y="21"/>
                </a:moveTo>
                <a:lnTo>
                  <a:pt x="17" y="17"/>
                </a:lnTo>
                <a:lnTo>
                  <a:pt x="12" y="0"/>
                </a:lnTo>
                <a:lnTo>
                  <a:pt x="0" y="4"/>
                </a:lnTo>
                <a:lnTo>
                  <a:pt x="5" y="21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" name="Freeform 163"/>
          <p:cNvSpPr>
            <a:spLocks/>
          </p:cNvSpPr>
          <p:nvPr/>
        </p:nvSpPr>
        <p:spPr bwMode="auto">
          <a:xfrm>
            <a:off x="1673339" y="4592637"/>
            <a:ext cx="57150" cy="74612"/>
          </a:xfrm>
          <a:custGeom>
            <a:avLst/>
            <a:gdLst>
              <a:gd name="T0" fmla="*/ 2147483647 w 15"/>
              <a:gd name="T1" fmla="*/ 2147483647 h 20"/>
              <a:gd name="T2" fmla="*/ 2147483647 w 15"/>
              <a:gd name="T3" fmla="*/ 2147483647 h 20"/>
              <a:gd name="T4" fmla="*/ 2147483647 w 15"/>
              <a:gd name="T5" fmla="*/ 0 h 20"/>
              <a:gd name="T6" fmla="*/ 0 w 15"/>
              <a:gd name="T7" fmla="*/ 2147483647 h 20"/>
              <a:gd name="T8" fmla="*/ 2147483647 w 15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"/>
              <a:gd name="T16" fmla="*/ 0 h 20"/>
              <a:gd name="T17" fmla="*/ 15 w 15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" h="20">
                <a:moveTo>
                  <a:pt x="3" y="20"/>
                </a:moveTo>
                <a:lnTo>
                  <a:pt x="15" y="18"/>
                </a:lnTo>
                <a:lnTo>
                  <a:pt x="12" y="0"/>
                </a:lnTo>
                <a:lnTo>
                  <a:pt x="0" y="2"/>
                </a:lnTo>
                <a:lnTo>
                  <a:pt x="3" y="2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" name="Freeform 164"/>
          <p:cNvSpPr>
            <a:spLocks/>
          </p:cNvSpPr>
          <p:nvPr/>
        </p:nvSpPr>
        <p:spPr bwMode="auto">
          <a:xfrm>
            <a:off x="1730489" y="4786312"/>
            <a:ext cx="74612" cy="82550"/>
          </a:xfrm>
          <a:custGeom>
            <a:avLst/>
            <a:gdLst>
              <a:gd name="T0" fmla="*/ 2147483647 w 20"/>
              <a:gd name="T1" fmla="*/ 2147483647 h 22"/>
              <a:gd name="T2" fmla="*/ 2147483647 w 20"/>
              <a:gd name="T3" fmla="*/ 2147483647 h 22"/>
              <a:gd name="T4" fmla="*/ 2147483647 w 20"/>
              <a:gd name="T5" fmla="*/ 0 h 22"/>
              <a:gd name="T6" fmla="*/ 0 w 20"/>
              <a:gd name="T7" fmla="*/ 2147483647 h 22"/>
              <a:gd name="T8" fmla="*/ 2147483647 w 20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22"/>
              <a:gd name="T17" fmla="*/ 20 w 20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22">
                <a:moveTo>
                  <a:pt x="9" y="22"/>
                </a:moveTo>
                <a:lnTo>
                  <a:pt x="20" y="16"/>
                </a:lnTo>
                <a:lnTo>
                  <a:pt x="12" y="0"/>
                </a:lnTo>
                <a:lnTo>
                  <a:pt x="0" y="6"/>
                </a:lnTo>
                <a:lnTo>
                  <a:pt x="9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" name="Freeform 165"/>
          <p:cNvSpPr>
            <a:spLocks/>
          </p:cNvSpPr>
          <p:nvPr/>
        </p:nvSpPr>
        <p:spPr bwMode="auto">
          <a:xfrm>
            <a:off x="1708264" y="4722812"/>
            <a:ext cx="66675" cy="82550"/>
          </a:xfrm>
          <a:custGeom>
            <a:avLst/>
            <a:gdLst>
              <a:gd name="T0" fmla="*/ 2147483647 w 18"/>
              <a:gd name="T1" fmla="*/ 2147483647 h 22"/>
              <a:gd name="T2" fmla="*/ 2147483647 w 18"/>
              <a:gd name="T3" fmla="*/ 2147483647 h 22"/>
              <a:gd name="T4" fmla="*/ 2147483647 w 18"/>
              <a:gd name="T5" fmla="*/ 0 h 22"/>
              <a:gd name="T6" fmla="*/ 0 w 18"/>
              <a:gd name="T7" fmla="*/ 2147483647 h 22"/>
              <a:gd name="T8" fmla="*/ 2147483647 w 18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2"/>
              <a:gd name="T17" fmla="*/ 18 w 18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2">
                <a:moveTo>
                  <a:pt x="6" y="22"/>
                </a:moveTo>
                <a:lnTo>
                  <a:pt x="18" y="17"/>
                </a:lnTo>
                <a:lnTo>
                  <a:pt x="12" y="0"/>
                </a:lnTo>
                <a:lnTo>
                  <a:pt x="0" y="5"/>
                </a:lnTo>
                <a:lnTo>
                  <a:pt x="6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" name="Freeform 166"/>
          <p:cNvSpPr>
            <a:spLocks/>
          </p:cNvSpPr>
          <p:nvPr/>
        </p:nvSpPr>
        <p:spPr bwMode="auto">
          <a:xfrm>
            <a:off x="1765414" y="4846637"/>
            <a:ext cx="77787" cy="82550"/>
          </a:xfrm>
          <a:custGeom>
            <a:avLst/>
            <a:gdLst>
              <a:gd name="T0" fmla="*/ 2147483647 w 21"/>
              <a:gd name="T1" fmla="*/ 2147483647 h 22"/>
              <a:gd name="T2" fmla="*/ 2147483647 w 21"/>
              <a:gd name="T3" fmla="*/ 2147483647 h 22"/>
              <a:gd name="T4" fmla="*/ 2147483647 w 21"/>
              <a:gd name="T5" fmla="*/ 0 h 22"/>
              <a:gd name="T6" fmla="*/ 0 w 21"/>
              <a:gd name="T7" fmla="*/ 2147483647 h 22"/>
              <a:gd name="T8" fmla="*/ 2147483647 w 21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0" y="22"/>
                </a:moveTo>
                <a:lnTo>
                  <a:pt x="21" y="15"/>
                </a:lnTo>
                <a:lnTo>
                  <a:pt x="11" y="0"/>
                </a:lnTo>
                <a:lnTo>
                  <a:pt x="0" y="7"/>
                </a:lnTo>
                <a:lnTo>
                  <a:pt x="10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" name="Freeform 167"/>
          <p:cNvSpPr>
            <a:spLocks/>
          </p:cNvSpPr>
          <p:nvPr/>
        </p:nvSpPr>
        <p:spPr bwMode="auto">
          <a:xfrm>
            <a:off x="1801926" y="4902199"/>
            <a:ext cx="77788" cy="82550"/>
          </a:xfrm>
          <a:custGeom>
            <a:avLst/>
            <a:gdLst>
              <a:gd name="T0" fmla="*/ 2147483647 w 21"/>
              <a:gd name="T1" fmla="*/ 2147483647 h 22"/>
              <a:gd name="T2" fmla="*/ 2147483647 w 21"/>
              <a:gd name="T3" fmla="*/ 2147483647 h 22"/>
              <a:gd name="T4" fmla="*/ 2147483647 w 21"/>
              <a:gd name="T5" fmla="*/ 0 h 22"/>
              <a:gd name="T6" fmla="*/ 0 w 21"/>
              <a:gd name="T7" fmla="*/ 2147483647 h 22"/>
              <a:gd name="T8" fmla="*/ 2147483647 w 21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"/>
              <a:gd name="T16" fmla="*/ 0 h 22"/>
              <a:gd name="T17" fmla="*/ 21 w 21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" h="22">
                <a:moveTo>
                  <a:pt x="11" y="22"/>
                </a:moveTo>
                <a:lnTo>
                  <a:pt x="21" y="14"/>
                </a:lnTo>
                <a:lnTo>
                  <a:pt x="10" y="0"/>
                </a:lnTo>
                <a:lnTo>
                  <a:pt x="0" y="7"/>
                </a:lnTo>
                <a:lnTo>
                  <a:pt x="11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" name="Freeform 168"/>
          <p:cNvSpPr>
            <a:spLocks/>
          </p:cNvSpPr>
          <p:nvPr/>
        </p:nvSpPr>
        <p:spPr bwMode="auto">
          <a:xfrm>
            <a:off x="1846376" y="4954587"/>
            <a:ext cx="82550" cy="82550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2147483647 w 22"/>
              <a:gd name="T5" fmla="*/ 0 h 22"/>
              <a:gd name="T6" fmla="*/ 0 w 22"/>
              <a:gd name="T7" fmla="*/ 2147483647 h 22"/>
              <a:gd name="T8" fmla="*/ 2147483647 w 22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3" y="22"/>
                </a:moveTo>
                <a:lnTo>
                  <a:pt x="22" y="13"/>
                </a:lnTo>
                <a:lnTo>
                  <a:pt x="9" y="0"/>
                </a:lnTo>
                <a:lnTo>
                  <a:pt x="0" y="9"/>
                </a:lnTo>
                <a:lnTo>
                  <a:pt x="13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" name="Freeform 169"/>
          <p:cNvSpPr>
            <a:spLocks/>
          </p:cNvSpPr>
          <p:nvPr/>
        </p:nvSpPr>
        <p:spPr bwMode="auto">
          <a:xfrm>
            <a:off x="1947976" y="5048249"/>
            <a:ext cx="85725" cy="77788"/>
          </a:xfrm>
          <a:custGeom>
            <a:avLst/>
            <a:gdLst>
              <a:gd name="T0" fmla="*/ 2147483647 w 23"/>
              <a:gd name="T1" fmla="*/ 2147483647 h 21"/>
              <a:gd name="T2" fmla="*/ 2147483647 w 23"/>
              <a:gd name="T3" fmla="*/ 2147483647 h 21"/>
              <a:gd name="T4" fmla="*/ 2147483647 w 23"/>
              <a:gd name="T5" fmla="*/ 0 h 21"/>
              <a:gd name="T6" fmla="*/ 0 w 23"/>
              <a:gd name="T7" fmla="*/ 2147483647 h 21"/>
              <a:gd name="T8" fmla="*/ 2147483647 w 23"/>
              <a:gd name="T9" fmla="*/ 2147483647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21"/>
              <a:gd name="T17" fmla="*/ 23 w 23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21">
                <a:moveTo>
                  <a:pt x="15" y="21"/>
                </a:moveTo>
                <a:lnTo>
                  <a:pt x="23" y="11"/>
                </a:lnTo>
                <a:lnTo>
                  <a:pt x="8" y="0"/>
                </a:lnTo>
                <a:lnTo>
                  <a:pt x="0" y="11"/>
                </a:lnTo>
                <a:lnTo>
                  <a:pt x="15" y="21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0" name="Freeform 170"/>
          <p:cNvSpPr>
            <a:spLocks/>
          </p:cNvSpPr>
          <p:nvPr/>
        </p:nvSpPr>
        <p:spPr bwMode="auto">
          <a:xfrm>
            <a:off x="1894001" y="5003799"/>
            <a:ext cx="82550" cy="80963"/>
          </a:xfrm>
          <a:custGeom>
            <a:avLst/>
            <a:gdLst>
              <a:gd name="T0" fmla="*/ 2147483647 w 22"/>
              <a:gd name="T1" fmla="*/ 2147483647 h 22"/>
              <a:gd name="T2" fmla="*/ 2147483647 w 22"/>
              <a:gd name="T3" fmla="*/ 2147483647 h 22"/>
              <a:gd name="T4" fmla="*/ 2147483647 w 22"/>
              <a:gd name="T5" fmla="*/ 0 h 22"/>
              <a:gd name="T6" fmla="*/ 0 w 22"/>
              <a:gd name="T7" fmla="*/ 2147483647 h 22"/>
              <a:gd name="T8" fmla="*/ 2147483647 w 22"/>
              <a:gd name="T9" fmla="*/ 2147483647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2"/>
              <a:gd name="T17" fmla="*/ 22 w 22"/>
              <a:gd name="T18" fmla="*/ 22 h 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2">
                <a:moveTo>
                  <a:pt x="14" y="22"/>
                </a:moveTo>
                <a:lnTo>
                  <a:pt x="22" y="12"/>
                </a:lnTo>
                <a:lnTo>
                  <a:pt x="9" y="0"/>
                </a:lnTo>
                <a:lnTo>
                  <a:pt x="0" y="10"/>
                </a:lnTo>
                <a:lnTo>
                  <a:pt x="14" y="22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1" name="Freeform 171"/>
          <p:cNvSpPr>
            <a:spLocks/>
          </p:cNvSpPr>
          <p:nvPr/>
        </p:nvSpPr>
        <p:spPr bwMode="auto">
          <a:xfrm>
            <a:off x="2006714" y="5089524"/>
            <a:ext cx="82550" cy="74613"/>
          </a:xfrm>
          <a:custGeom>
            <a:avLst/>
            <a:gdLst>
              <a:gd name="T0" fmla="*/ 2147483647 w 22"/>
              <a:gd name="T1" fmla="*/ 2147483647 h 20"/>
              <a:gd name="T2" fmla="*/ 2147483647 w 22"/>
              <a:gd name="T3" fmla="*/ 2147483647 h 20"/>
              <a:gd name="T4" fmla="*/ 2147483647 w 22"/>
              <a:gd name="T5" fmla="*/ 0 h 20"/>
              <a:gd name="T6" fmla="*/ 0 w 22"/>
              <a:gd name="T7" fmla="*/ 2147483647 h 20"/>
              <a:gd name="T8" fmla="*/ 2147483647 w 22"/>
              <a:gd name="T9" fmla="*/ 2147483647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20"/>
              <a:gd name="T17" fmla="*/ 22 w 22"/>
              <a:gd name="T18" fmla="*/ 20 h 2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20">
                <a:moveTo>
                  <a:pt x="16" y="20"/>
                </a:moveTo>
                <a:lnTo>
                  <a:pt x="22" y="9"/>
                </a:lnTo>
                <a:lnTo>
                  <a:pt x="6" y="0"/>
                </a:lnTo>
                <a:lnTo>
                  <a:pt x="0" y="11"/>
                </a:lnTo>
                <a:lnTo>
                  <a:pt x="16" y="2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2" name="Freeform 172"/>
          <p:cNvSpPr>
            <a:spLocks/>
          </p:cNvSpPr>
          <p:nvPr/>
        </p:nvSpPr>
        <p:spPr bwMode="auto">
          <a:xfrm>
            <a:off x="2067039" y="5126037"/>
            <a:ext cx="82550" cy="71437"/>
          </a:xfrm>
          <a:custGeom>
            <a:avLst/>
            <a:gdLst>
              <a:gd name="T0" fmla="*/ 0 w 22"/>
              <a:gd name="T1" fmla="*/ 2147483647 h 19"/>
              <a:gd name="T2" fmla="*/ 2147483647 w 22"/>
              <a:gd name="T3" fmla="*/ 0 h 19"/>
              <a:gd name="T4" fmla="*/ 2147483647 w 22"/>
              <a:gd name="T5" fmla="*/ 2147483647 h 19"/>
              <a:gd name="T6" fmla="*/ 2147483647 w 22"/>
              <a:gd name="T7" fmla="*/ 2147483647 h 19"/>
              <a:gd name="T8" fmla="*/ 0 w 22"/>
              <a:gd name="T9" fmla="*/ 2147483647 h 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19"/>
              <a:gd name="T17" fmla="*/ 22 w 22"/>
              <a:gd name="T18" fmla="*/ 19 h 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19">
                <a:moveTo>
                  <a:pt x="0" y="11"/>
                </a:moveTo>
                <a:lnTo>
                  <a:pt x="6" y="0"/>
                </a:lnTo>
                <a:lnTo>
                  <a:pt x="22" y="7"/>
                </a:lnTo>
                <a:lnTo>
                  <a:pt x="17" y="19"/>
                </a:lnTo>
                <a:lnTo>
                  <a:pt x="0" y="11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" name="Freeform 173"/>
          <p:cNvSpPr>
            <a:spLocks/>
          </p:cNvSpPr>
          <p:nvPr/>
        </p:nvSpPr>
        <p:spPr bwMode="auto">
          <a:xfrm>
            <a:off x="2111489" y="5197474"/>
            <a:ext cx="63500" cy="79375"/>
          </a:xfrm>
          <a:custGeom>
            <a:avLst/>
            <a:gdLst>
              <a:gd name="T0" fmla="*/ 2147483647 w 17"/>
              <a:gd name="T1" fmla="*/ 0 h 21"/>
              <a:gd name="T2" fmla="*/ 2147483647 w 17"/>
              <a:gd name="T3" fmla="*/ 2147483647 h 21"/>
              <a:gd name="T4" fmla="*/ 2147483647 w 17"/>
              <a:gd name="T5" fmla="*/ 2147483647 h 21"/>
              <a:gd name="T6" fmla="*/ 0 w 17"/>
              <a:gd name="T7" fmla="*/ 2147483647 h 21"/>
              <a:gd name="T8" fmla="*/ 2147483647 w 17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5" y="0"/>
                </a:moveTo>
                <a:lnTo>
                  <a:pt x="17" y="4"/>
                </a:lnTo>
                <a:lnTo>
                  <a:pt x="12" y="21"/>
                </a:lnTo>
                <a:lnTo>
                  <a:pt x="0" y="17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" name="Freeform 174"/>
          <p:cNvSpPr>
            <a:spLocks/>
          </p:cNvSpPr>
          <p:nvPr/>
        </p:nvSpPr>
        <p:spPr bwMode="auto">
          <a:xfrm>
            <a:off x="2081326" y="5291137"/>
            <a:ext cx="68263" cy="77787"/>
          </a:xfrm>
          <a:custGeom>
            <a:avLst/>
            <a:gdLst>
              <a:gd name="T0" fmla="*/ 2147483647 w 18"/>
              <a:gd name="T1" fmla="*/ 0 h 21"/>
              <a:gd name="T2" fmla="*/ 2147483647 w 18"/>
              <a:gd name="T3" fmla="*/ 2147483647 h 21"/>
              <a:gd name="T4" fmla="*/ 2147483647 w 18"/>
              <a:gd name="T5" fmla="*/ 2147483647 h 21"/>
              <a:gd name="T6" fmla="*/ 0 w 18"/>
              <a:gd name="T7" fmla="*/ 2147483647 h 21"/>
              <a:gd name="T8" fmla="*/ 2147483647 w 18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6" y="0"/>
                </a:moveTo>
                <a:lnTo>
                  <a:pt x="18" y="3"/>
                </a:lnTo>
                <a:lnTo>
                  <a:pt x="13" y="21"/>
                </a:lnTo>
                <a:lnTo>
                  <a:pt x="0" y="17"/>
                </a:lnTo>
                <a:lnTo>
                  <a:pt x="6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" name="Freeform 175"/>
          <p:cNvSpPr>
            <a:spLocks/>
          </p:cNvSpPr>
          <p:nvPr/>
        </p:nvSpPr>
        <p:spPr bwMode="auto">
          <a:xfrm>
            <a:off x="2055926" y="5387974"/>
            <a:ext cx="66675" cy="79375"/>
          </a:xfrm>
          <a:custGeom>
            <a:avLst/>
            <a:gdLst>
              <a:gd name="T0" fmla="*/ 2147483647 w 18"/>
              <a:gd name="T1" fmla="*/ 0 h 21"/>
              <a:gd name="T2" fmla="*/ 2147483647 w 18"/>
              <a:gd name="T3" fmla="*/ 2147483647 h 21"/>
              <a:gd name="T4" fmla="*/ 2147483647 w 18"/>
              <a:gd name="T5" fmla="*/ 2147483647 h 21"/>
              <a:gd name="T6" fmla="*/ 0 w 18"/>
              <a:gd name="T7" fmla="*/ 2147483647 h 21"/>
              <a:gd name="T8" fmla="*/ 2147483647 w 18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5" y="0"/>
                </a:moveTo>
                <a:lnTo>
                  <a:pt x="18" y="4"/>
                </a:lnTo>
                <a:lnTo>
                  <a:pt x="12" y="21"/>
                </a:lnTo>
                <a:lnTo>
                  <a:pt x="0" y="17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" name="Freeform 176"/>
          <p:cNvSpPr>
            <a:spLocks/>
          </p:cNvSpPr>
          <p:nvPr/>
        </p:nvSpPr>
        <p:spPr bwMode="auto">
          <a:xfrm>
            <a:off x="2030526" y="5481637"/>
            <a:ext cx="63500" cy="77787"/>
          </a:xfrm>
          <a:custGeom>
            <a:avLst/>
            <a:gdLst>
              <a:gd name="T0" fmla="*/ 2147483647 w 17"/>
              <a:gd name="T1" fmla="*/ 0 h 21"/>
              <a:gd name="T2" fmla="*/ 2147483647 w 17"/>
              <a:gd name="T3" fmla="*/ 2147483647 h 21"/>
              <a:gd name="T4" fmla="*/ 2147483647 w 17"/>
              <a:gd name="T5" fmla="*/ 2147483647 h 21"/>
              <a:gd name="T6" fmla="*/ 0 w 17"/>
              <a:gd name="T7" fmla="*/ 2147483647 h 21"/>
              <a:gd name="T8" fmla="*/ 2147483647 w 17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"/>
              <a:gd name="T16" fmla="*/ 0 h 21"/>
              <a:gd name="T17" fmla="*/ 17 w 17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" h="21">
                <a:moveTo>
                  <a:pt x="5" y="0"/>
                </a:moveTo>
                <a:lnTo>
                  <a:pt x="17" y="4"/>
                </a:lnTo>
                <a:lnTo>
                  <a:pt x="12" y="21"/>
                </a:lnTo>
                <a:lnTo>
                  <a:pt x="0" y="18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" name="Freeform 177"/>
          <p:cNvSpPr>
            <a:spLocks/>
          </p:cNvSpPr>
          <p:nvPr/>
        </p:nvSpPr>
        <p:spPr bwMode="auto">
          <a:xfrm>
            <a:off x="1998776" y="5583237"/>
            <a:ext cx="68263" cy="77787"/>
          </a:xfrm>
          <a:custGeom>
            <a:avLst/>
            <a:gdLst>
              <a:gd name="T0" fmla="*/ 2147483647 w 18"/>
              <a:gd name="T1" fmla="*/ 0 h 21"/>
              <a:gd name="T2" fmla="*/ 2147483647 w 18"/>
              <a:gd name="T3" fmla="*/ 2147483647 h 21"/>
              <a:gd name="T4" fmla="*/ 2147483647 w 18"/>
              <a:gd name="T5" fmla="*/ 2147483647 h 21"/>
              <a:gd name="T6" fmla="*/ 0 w 18"/>
              <a:gd name="T7" fmla="*/ 2147483647 h 21"/>
              <a:gd name="T8" fmla="*/ 2147483647 w 18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21"/>
              <a:gd name="T17" fmla="*/ 18 w 18"/>
              <a:gd name="T18" fmla="*/ 21 h 2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21">
                <a:moveTo>
                  <a:pt x="5" y="0"/>
                </a:moveTo>
                <a:lnTo>
                  <a:pt x="18" y="4"/>
                </a:lnTo>
                <a:lnTo>
                  <a:pt x="12" y="21"/>
                </a:lnTo>
                <a:lnTo>
                  <a:pt x="0" y="17"/>
                </a:lnTo>
                <a:lnTo>
                  <a:pt x="5" y="0"/>
                </a:lnTo>
              </a:path>
            </a:pathLst>
          </a:custGeom>
          <a:solidFill>
            <a:srgbClr val="9D3B2A"/>
          </a:solidFill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" name="Rectangle 178"/>
          <p:cNvSpPr>
            <a:spLocks noChangeArrowheads="1"/>
          </p:cNvSpPr>
          <p:nvPr/>
        </p:nvSpPr>
        <p:spPr bwMode="auto">
          <a:xfrm>
            <a:off x="1906701" y="5649912"/>
            <a:ext cx="66675" cy="47625"/>
          </a:xfrm>
          <a:prstGeom prst="rect">
            <a:avLst/>
          </a:prstGeom>
          <a:solidFill>
            <a:srgbClr val="9D3B2A"/>
          </a:solidFill>
          <a:ln w="0">
            <a:solidFill>
              <a:srgbClr val="24272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" name="Rectangle 179"/>
          <p:cNvSpPr>
            <a:spLocks noChangeArrowheads="1"/>
          </p:cNvSpPr>
          <p:nvPr/>
        </p:nvSpPr>
        <p:spPr bwMode="auto">
          <a:xfrm>
            <a:off x="1809864" y="5649912"/>
            <a:ext cx="66675" cy="47625"/>
          </a:xfrm>
          <a:prstGeom prst="rect">
            <a:avLst/>
          </a:prstGeom>
          <a:solidFill>
            <a:srgbClr val="9D3B2A"/>
          </a:solidFill>
          <a:ln w="0">
            <a:solidFill>
              <a:srgbClr val="242729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0" name="Oval 185"/>
          <p:cNvSpPr>
            <a:spLocks noChangeArrowheads="1"/>
          </p:cNvSpPr>
          <p:nvPr/>
        </p:nvSpPr>
        <p:spPr bwMode="auto">
          <a:xfrm>
            <a:off x="2270239" y="4421187"/>
            <a:ext cx="287337" cy="142875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1" name="Oval 189"/>
          <p:cNvSpPr>
            <a:spLocks noChangeArrowheads="1"/>
          </p:cNvSpPr>
          <p:nvPr/>
        </p:nvSpPr>
        <p:spPr bwMode="auto">
          <a:xfrm rot="2291819">
            <a:off x="1343139" y="3773487"/>
            <a:ext cx="503237" cy="2174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2" name="Line 190"/>
          <p:cNvSpPr>
            <a:spLocks noChangeShapeType="1"/>
          </p:cNvSpPr>
          <p:nvPr/>
        </p:nvSpPr>
        <p:spPr bwMode="auto">
          <a:xfrm flipH="1" flipV="1">
            <a:off x="1735251" y="3997324"/>
            <a:ext cx="544513" cy="425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3" name="Oval 191"/>
          <p:cNvSpPr>
            <a:spLocks noChangeArrowheads="1"/>
          </p:cNvSpPr>
          <p:nvPr/>
        </p:nvSpPr>
        <p:spPr bwMode="auto">
          <a:xfrm>
            <a:off x="1630476" y="4999037"/>
            <a:ext cx="73025" cy="7143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" name="Text Box 193"/>
          <p:cNvSpPr txBox="1">
            <a:spLocks noChangeArrowheads="1"/>
          </p:cNvSpPr>
          <p:nvPr/>
        </p:nvSpPr>
        <p:spPr bwMode="auto">
          <a:xfrm>
            <a:off x="1486014" y="3630612"/>
            <a:ext cx="288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000">
                <a:latin typeface="Symbol" charset="0"/>
              </a:rPr>
              <a:t>g</a:t>
            </a:r>
          </a:p>
        </p:txBody>
      </p:sp>
      <p:sp>
        <p:nvSpPr>
          <p:cNvPr id="176" name="Text Box 194"/>
          <p:cNvSpPr txBox="1">
            <a:spLocks noChangeArrowheads="1"/>
          </p:cNvSpPr>
          <p:nvPr/>
        </p:nvSpPr>
        <p:spPr bwMode="auto">
          <a:xfrm>
            <a:off x="1559039" y="4926012"/>
            <a:ext cx="344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2000">
                <a:latin typeface="Symbol" charset="0"/>
              </a:rPr>
              <a:t>a</a:t>
            </a:r>
          </a:p>
        </p:txBody>
      </p:sp>
      <p:sp>
        <p:nvSpPr>
          <p:cNvPr id="178" name="Text Box 196"/>
          <p:cNvSpPr txBox="1">
            <a:spLocks noChangeArrowheads="1"/>
          </p:cNvSpPr>
          <p:nvPr/>
        </p:nvSpPr>
        <p:spPr bwMode="auto">
          <a:xfrm>
            <a:off x="4643438" y="1133475"/>
            <a:ext cx="43497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4800">
                <a:latin typeface="Symbol" charset="0"/>
              </a:rPr>
              <a:t>g</a:t>
            </a:r>
          </a:p>
        </p:txBody>
      </p:sp>
      <p:sp>
        <p:nvSpPr>
          <p:cNvPr id="179" name="Text Box 197"/>
          <p:cNvSpPr txBox="1">
            <a:spLocks noChangeArrowheads="1"/>
          </p:cNvSpPr>
          <p:nvPr/>
        </p:nvSpPr>
        <p:spPr bwMode="auto">
          <a:xfrm>
            <a:off x="4572000" y="2924175"/>
            <a:ext cx="5683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4800">
                <a:latin typeface="Symbol" charset="0"/>
              </a:rPr>
              <a:t>a</a:t>
            </a:r>
          </a:p>
        </p:txBody>
      </p:sp>
      <p:grpSp>
        <p:nvGrpSpPr>
          <p:cNvPr id="184" name="Group 183"/>
          <p:cNvGrpSpPr/>
          <p:nvPr/>
        </p:nvGrpSpPr>
        <p:grpSpPr>
          <a:xfrm>
            <a:off x="1355725" y="3090862"/>
            <a:ext cx="3751263" cy="2817813"/>
            <a:chOff x="1355725" y="3090862"/>
            <a:chExt cx="3751263" cy="2817813"/>
          </a:xfrm>
        </p:grpSpPr>
        <p:sp>
          <p:nvSpPr>
            <p:cNvPr id="174" name="Line 192"/>
            <p:cNvSpPr>
              <a:spLocks noChangeShapeType="1"/>
            </p:cNvSpPr>
            <p:nvPr/>
          </p:nvSpPr>
          <p:spPr bwMode="auto">
            <a:xfrm>
              <a:off x="1571625" y="3451225"/>
              <a:ext cx="720725" cy="223202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" name="Text Box 195"/>
            <p:cNvSpPr txBox="1">
              <a:spLocks noChangeArrowheads="1"/>
            </p:cNvSpPr>
            <p:nvPr/>
          </p:nvSpPr>
          <p:spPr bwMode="auto">
            <a:xfrm>
              <a:off x="1355725" y="3090862"/>
              <a:ext cx="3302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2000">
                  <a:latin typeface="Symbol" charset="0"/>
                </a:rPr>
                <a:t>m</a:t>
              </a:r>
            </a:p>
          </p:txBody>
        </p:sp>
        <p:sp>
          <p:nvSpPr>
            <p:cNvPr id="180" name="Text Box 198"/>
            <p:cNvSpPr txBox="1">
              <a:spLocks noChangeArrowheads="1"/>
            </p:cNvSpPr>
            <p:nvPr/>
          </p:nvSpPr>
          <p:spPr bwMode="auto">
            <a:xfrm>
              <a:off x="4572000" y="5084763"/>
              <a:ext cx="534988" cy="82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1pPr>
              <a:lvl2pPr marL="742950" indent="-28575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2pPr>
              <a:lvl3pPr marL="1143000" indent="-22860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3pPr>
              <a:lvl4pPr marL="1600200" indent="-22860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4pPr>
              <a:lvl5pPr marL="2057400" indent="-228600"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Tahoma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r>
                <a:rPr lang="en-US" sz="4800" dirty="0">
                  <a:latin typeface="Symbol" charset="0"/>
                </a:rPr>
                <a:t>m</a:t>
              </a:r>
            </a:p>
          </p:txBody>
        </p:sp>
      </p:grpSp>
      <p:pic>
        <p:nvPicPr>
          <p:cNvPr id="5" name="Picture 4" descr="Screen Shot 2015-09-30 at 9.52.06 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98" y="1220244"/>
            <a:ext cx="2855654" cy="1260645"/>
          </a:xfrm>
          <a:prstGeom prst="rect">
            <a:avLst/>
          </a:prstGeom>
        </p:spPr>
      </p:pic>
      <p:pic>
        <p:nvPicPr>
          <p:cNvPr id="181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805" y="1252896"/>
            <a:ext cx="1269955" cy="259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" name="TextBox 181"/>
          <p:cNvSpPr txBox="1"/>
          <p:nvPr/>
        </p:nvSpPr>
        <p:spPr>
          <a:xfrm>
            <a:off x="103685" y="816442"/>
            <a:ext cx="3334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DRS4 Chip: 5 GSPS / 11.5 bits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3015162" y="3937736"/>
            <a:ext cx="164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900 channels</a:t>
            </a:r>
          </a:p>
        </p:txBody>
      </p:sp>
    </p:spTree>
    <p:extLst>
      <p:ext uri="{BB962C8B-B14F-4D97-AF65-F5344CB8AC3E}">
        <p14:creationId xmlns:p14="http://schemas.microsoft.com/office/powerpoint/2010/main" val="253692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Predicting the Future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11</a:t>
            </a:r>
            <a:r>
              <a:rPr lang="en-US" baseline="30000" dirty="0" smtClean="0"/>
              <a:t>th</a:t>
            </a:r>
            <a:r>
              <a:rPr lang="en-US" dirty="0" smtClean="0"/>
              <a:t> Real Time Conference, Santa Fe, NM, 1999</a:t>
            </a:r>
          </a:p>
          <a:p>
            <a:pPr marL="0" indent="0" algn="ctr">
              <a:buNone/>
            </a:pPr>
            <a:r>
              <a:rPr lang="en-US" dirty="0" smtClean="0"/>
              <a:t>What will dominate the future of DAQ?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pic>
        <p:nvPicPr>
          <p:cNvPr id="13" name="Picture 12" descr="Screen Shot 2015-09-28 at 16.09.58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34" y="2324276"/>
            <a:ext cx="2603610" cy="3193761"/>
          </a:xfrm>
          <a:prstGeom prst="rect">
            <a:avLst/>
          </a:prstGeom>
        </p:spPr>
      </p:pic>
      <p:sp>
        <p:nvSpPr>
          <p:cNvPr id="14" name="Content Placeholder 11"/>
          <p:cNvSpPr txBox="1">
            <a:spLocks/>
          </p:cNvSpPr>
          <p:nvPr/>
        </p:nvSpPr>
        <p:spPr>
          <a:xfrm>
            <a:off x="3039266" y="2525262"/>
            <a:ext cx="5799934" cy="1741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PCs for Data Acquisition</a:t>
            </a:r>
          </a:p>
          <a:p>
            <a:r>
              <a:rPr lang="en-US" dirty="0" smtClean="0"/>
              <a:t>Linux as Operating System</a:t>
            </a:r>
          </a:p>
          <a:p>
            <a:r>
              <a:rPr lang="en-US" dirty="0" smtClean="0"/>
              <a:t>Java for DAQ programming</a:t>
            </a:r>
          </a:p>
        </p:txBody>
      </p:sp>
      <p:sp>
        <p:nvSpPr>
          <p:cNvPr id="15" name="Content Placeholder 11"/>
          <p:cNvSpPr txBox="1">
            <a:spLocks/>
          </p:cNvSpPr>
          <p:nvPr/>
        </p:nvSpPr>
        <p:spPr>
          <a:xfrm>
            <a:off x="3869798" y="4549912"/>
            <a:ext cx="3971879" cy="573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→ 66% success rate</a:t>
            </a:r>
          </a:p>
        </p:txBody>
      </p:sp>
      <p:pic>
        <p:nvPicPr>
          <p:cNvPr id="16" name="Picture 15" descr="Screen Shot 2015-09-28 at 16.19.09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134" y="5643353"/>
            <a:ext cx="7225192" cy="84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9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Calorimetry MEG II</a:t>
            </a:r>
            <a:endParaRPr lang="en-US" dirty="0"/>
          </a:p>
        </p:txBody>
      </p:sp>
      <p:pic>
        <p:nvPicPr>
          <p:cNvPr id="6" name="Picture 5" descr="Screen Shot 2015-09-30 at 9.59.24 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33" y="847956"/>
            <a:ext cx="7580854" cy="260154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681136"/>
              </p:ext>
            </p:extLst>
          </p:nvPr>
        </p:nvGraphicFramePr>
        <p:xfrm>
          <a:off x="5859785" y="3465013"/>
          <a:ext cx="3129531" cy="2255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177"/>
                <a:gridCol w="1043177"/>
                <a:gridCol w="1043177"/>
              </a:tblGrid>
              <a:tr h="3221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Resolution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MEG 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MEG II</a:t>
                      </a:r>
                      <a:endParaRPr lang="en-US" sz="1400" dirty="0"/>
                    </a:p>
                  </a:txBody>
                  <a:tcPr/>
                </a:tc>
              </a:tr>
              <a:tr h="3221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x (mm)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</a:t>
                      </a:r>
                      <a:endParaRPr lang="en-US" sz="1400" dirty="0"/>
                    </a:p>
                  </a:txBody>
                  <a:tcPr/>
                </a:tc>
              </a:tr>
              <a:tr h="3221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y</a:t>
                      </a:r>
                      <a:r>
                        <a:rPr lang="en-US" sz="1400" baseline="0" dirty="0" smtClean="0"/>
                        <a:t> (mm)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2.2</a:t>
                      </a:r>
                      <a:endParaRPr lang="en-US" sz="1400" dirty="0"/>
                    </a:p>
                  </a:txBody>
                  <a:tcPr/>
                </a:tc>
              </a:tr>
              <a:tr h="3221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z (mm)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3.1</a:t>
                      </a:r>
                      <a:endParaRPr lang="en-US" sz="1400" dirty="0"/>
                    </a:p>
                  </a:txBody>
                  <a:tcPr/>
                </a:tc>
              </a:tr>
              <a:tr h="3221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</a:t>
                      </a:r>
                      <a:r>
                        <a:rPr lang="en-US" sz="1400" baseline="-250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dirty="0" smtClean="0"/>
                        <a:t> (z&lt;2cm)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2.4%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1.1%</a:t>
                      </a:r>
                      <a:endParaRPr lang="en-US" sz="1400" dirty="0"/>
                    </a:p>
                  </a:txBody>
                  <a:tcPr/>
                </a:tc>
              </a:tr>
              <a:tr h="3221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</a:t>
                      </a:r>
                      <a:r>
                        <a:rPr lang="en-US" sz="1400" baseline="-250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aseline="0" dirty="0" smtClean="0"/>
                        <a:t> (z&gt;2cm)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1.7%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1.0%</a:t>
                      </a:r>
                      <a:endParaRPr lang="en-US" sz="1400" dirty="0"/>
                    </a:p>
                  </a:txBody>
                  <a:tcPr/>
                </a:tc>
              </a:tr>
              <a:tr h="3221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</a:t>
                      </a:r>
                      <a:r>
                        <a:rPr lang="en-US" sz="1400" baseline="-250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dirty="0" smtClean="0"/>
                        <a:t> (ps)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6" y="3975725"/>
            <a:ext cx="2425700" cy="196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926" y="3702469"/>
            <a:ext cx="2565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New Hamamatsu VUV SiPM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42301" y="5944225"/>
            <a:ext cx="3147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  <a:latin typeface="Century Gothic"/>
                <a:cs typeface="Century Gothic"/>
              </a:rPr>
              <a:t>Tomorrow: </a:t>
            </a:r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Calorimetry</a:t>
            </a:r>
            <a:r>
              <a:rPr lang="en-US" sz="1200" dirty="0">
                <a:solidFill>
                  <a:srgbClr val="000090"/>
                </a:solidFill>
                <a:latin typeface="Century Gothic"/>
                <a:cs typeface="Century Gothic"/>
              </a:rPr>
              <a:t/>
            </a:r>
            <a:br>
              <a:rPr lang="en-US" sz="1200" dirty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Ryu Sawada: “Noble liquid calorimetry”</a:t>
            </a:r>
            <a:endParaRPr lang="en-US" sz="1200" dirty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7728" y="4269255"/>
            <a:ext cx="2993293" cy="16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2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calorimetry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94"/>
          <a:stretch/>
        </p:blipFill>
        <p:spPr>
          <a:xfrm>
            <a:off x="214802" y="738081"/>
            <a:ext cx="3588412" cy="2792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1" t="21642" r="2784"/>
          <a:stretch/>
        </p:blipFill>
        <p:spPr>
          <a:xfrm>
            <a:off x="214802" y="3628489"/>
            <a:ext cx="3588410" cy="28032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168" y="891016"/>
            <a:ext cx="99720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Event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168" y="3769660"/>
            <a:ext cx="997201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Event 2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839111" y="2653101"/>
            <a:ext cx="817824" cy="8777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752148" y="5485200"/>
            <a:ext cx="817824" cy="8777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1" name="Group 130"/>
          <p:cNvGrpSpPr/>
          <p:nvPr/>
        </p:nvGrpSpPr>
        <p:grpSpPr>
          <a:xfrm>
            <a:off x="4160418" y="3900238"/>
            <a:ext cx="4927954" cy="2359366"/>
            <a:chOff x="4160418" y="3900238"/>
            <a:chExt cx="4927954" cy="2359366"/>
          </a:xfrm>
        </p:grpSpPr>
        <p:sp>
          <p:nvSpPr>
            <p:cNvPr id="63" name="Rectangle 62"/>
            <p:cNvSpPr/>
            <p:nvPr/>
          </p:nvSpPr>
          <p:spPr>
            <a:xfrm>
              <a:off x="4160418" y="3900238"/>
              <a:ext cx="2602243" cy="23562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661585" y="5023981"/>
              <a:ext cx="56371" cy="5587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848910" y="5204318"/>
              <a:ext cx="56371" cy="5587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717956" y="5412593"/>
              <a:ext cx="56371" cy="5587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664231" y="3984482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664231" y="4232004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664231" y="4479526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664231" y="4727048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664231" y="4974570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664231" y="5222092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664231" y="5469614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664231" y="5717136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664231" y="5964658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4774327" y="5043928"/>
              <a:ext cx="1670829" cy="2"/>
            </a:xfrm>
            <a:prstGeom prst="line">
              <a:avLst/>
            </a:prstGeom>
            <a:ln w="9525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8477" y="5234793"/>
              <a:ext cx="1486679" cy="3175"/>
            </a:xfrm>
            <a:prstGeom prst="line">
              <a:avLst/>
            </a:prstGeom>
            <a:ln w="9525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812427" y="5448142"/>
              <a:ext cx="1632729" cy="3175"/>
            </a:xfrm>
            <a:prstGeom prst="line">
              <a:avLst/>
            </a:prstGeom>
            <a:ln w="9525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150795" y="4238445"/>
              <a:ext cx="651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light</a:t>
              </a:r>
              <a:endParaRPr lang="en-US" baseline="30000" dirty="0" smtClean="0">
                <a:solidFill>
                  <a:srgbClr val="000090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365781" y="3965289"/>
              <a:ext cx="215900" cy="50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083206" y="3965289"/>
              <a:ext cx="215900" cy="50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00631" y="3965289"/>
              <a:ext cx="215900" cy="50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518056" y="3965289"/>
              <a:ext cx="215900" cy="50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235481" y="3965289"/>
              <a:ext cx="215900" cy="50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952906" y="3965289"/>
              <a:ext cx="215900" cy="50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670331" y="3965289"/>
              <a:ext cx="215900" cy="50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387756" y="3965289"/>
              <a:ext cx="215900" cy="50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6365781" y="6155158"/>
              <a:ext cx="215900" cy="50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083206" y="6155158"/>
              <a:ext cx="215900" cy="50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800631" y="6155158"/>
              <a:ext cx="215900" cy="50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518056" y="6155158"/>
              <a:ext cx="215900" cy="50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235481" y="6155158"/>
              <a:ext cx="215900" cy="50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952906" y="6155158"/>
              <a:ext cx="215900" cy="50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670331" y="6155158"/>
              <a:ext cx="215900" cy="50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4387756" y="6155158"/>
              <a:ext cx="215900" cy="50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222656" y="3994518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222656" y="4242040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222656" y="4489562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4222656" y="4737084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4222656" y="4984606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4222656" y="5232128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222656" y="5479650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222656" y="5727172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222656" y="5974694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/>
            <p:nvPr/>
          </p:nvCxnSpPr>
          <p:spPr>
            <a:xfrm flipV="1">
              <a:off x="4346575" y="5043930"/>
              <a:ext cx="257081" cy="2"/>
            </a:xfrm>
            <a:prstGeom prst="line">
              <a:avLst/>
            </a:prstGeom>
            <a:ln w="9525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4692650" y="4086225"/>
              <a:ext cx="0" cy="888345"/>
            </a:xfrm>
            <a:prstGeom prst="line">
              <a:avLst/>
            </a:prstGeom>
            <a:ln w="9525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4346575" y="5228080"/>
              <a:ext cx="434881" cy="0"/>
            </a:xfrm>
            <a:prstGeom prst="line">
              <a:avLst/>
            </a:prstGeom>
            <a:ln w="9525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4746625" y="5556250"/>
              <a:ext cx="0" cy="560175"/>
            </a:xfrm>
            <a:prstGeom prst="line">
              <a:avLst/>
            </a:prstGeom>
            <a:ln w="9525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4346575" y="5448142"/>
              <a:ext cx="323756" cy="3175"/>
            </a:xfrm>
            <a:prstGeom prst="line">
              <a:avLst/>
            </a:prstGeom>
            <a:ln w="9525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4886231" y="5347461"/>
              <a:ext cx="0" cy="681864"/>
            </a:xfrm>
            <a:prstGeom prst="line">
              <a:avLst/>
            </a:prstGeom>
            <a:ln w="9525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6822756" y="3926306"/>
              <a:ext cx="223595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Optical TPC</a:t>
              </a:r>
            </a:p>
            <a:p>
              <a:pPr marL="103188" indent="-103188">
                <a:buFontTx/>
                <a:buChar char="-"/>
              </a:pPr>
              <a:r>
                <a:rPr lang="en-US" sz="16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use light and TOF with ~ps resolution to reconstruct full shower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6939301" y="5797939"/>
              <a:ext cx="2149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90"/>
                  </a:solidFill>
                  <a:latin typeface="Century Gothic"/>
                  <a:cs typeface="Century Gothic"/>
                </a:rPr>
                <a:t>Tomorrow: </a:t>
              </a:r>
              <a:r>
                <a:rPr lang="en-US" sz="12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Photodetectors</a:t>
              </a:r>
              <a:r>
                <a:rPr lang="en-US" sz="1200" dirty="0">
                  <a:solidFill>
                    <a:srgbClr val="000090"/>
                  </a:solidFill>
                  <a:latin typeface="Century Gothic"/>
                  <a:cs typeface="Century Gothic"/>
                </a:rPr>
                <a:t/>
              </a:r>
              <a:br>
                <a:rPr lang="en-US" sz="1200" dirty="0">
                  <a:solidFill>
                    <a:srgbClr val="000090"/>
                  </a:solidFill>
                  <a:latin typeface="Century Gothic"/>
                  <a:cs typeface="Century Gothic"/>
                </a:rPr>
              </a:br>
              <a:r>
                <a:rPr lang="en-US" sz="1200" dirty="0">
                  <a:solidFill>
                    <a:srgbClr val="000090"/>
                  </a:solidFill>
                  <a:latin typeface="Century Gothic"/>
                  <a:cs typeface="Century Gothic"/>
                </a:rPr>
                <a:t>Eric </a:t>
              </a:r>
              <a:r>
                <a:rPr lang="en-US" sz="12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Oberla: “</a:t>
              </a:r>
              <a:r>
                <a:rPr lang="en-US" sz="1200" dirty="0">
                  <a:solidFill>
                    <a:srgbClr val="000090"/>
                  </a:solidFill>
                  <a:latin typeface="Century Gothic"/>
                  <a:cs typeface="Century Gothic"/>
                </a:rPr>
                <a:t>Optical TPC</a:t>
              </a:r>
              <a:r>
                <a:rPr lang="en-US" sz="12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”</a:t>
              </a:r>
              <a:endParaRPr lang="en-US" sz="1200" dirty="0">
                <a:solidFill>
                  <a:srgbClr val="000090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60418" y="715723"/>
            <a:ext cx="4957494" cy="2848357"/>
            <a:chOff x="4160418" y="715723"/>
            <a:chExt cx="4957494" cy="2848357"/>
          </a:xfrm>
        </p:grpSpPr>
        <p:sp>
          <p:nvSpPr>
            <p:cNvPr id="14" name="Rectangle 13"/>
            <p:cNvSpPr/>
            <p:nvPr/>
          </p:nvSpPr>
          <p:spPr>
            <a:xfrm>
              <a:off x="4160418" y="715723"/>
              <a:ext cx="2602243" cy="235629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61585" y="1839466"/>
              <a:ext cx="56371" cy="5587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48910" y="2019803"/>
              <a:ext cx="56371" cy="5587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17956" y="2228078"/>
              <a:ext cx="56371" cy="5587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664231" y="799967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664231" y="1047489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664231" y="1295011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64231" y="1542533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664231" y="1790055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664231" y="2037577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664231" y="2285099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64231" y="2532621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64231" y="2780143"/>
              <a:ext cx="45719" cy="1905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4774327" y="1869941"/>
              <a:ext cx="1632729" cy="3175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958477" y="2050278"/>
              <a:ext cx="1486679" cy="3175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812427" y="2263627"/>
              <a:ext cx="1632729" cy="3175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urved Connector 33"/>
            <p:cNvCxnSpPr>
              <a:endCxn id="22" idx="1"/>
            </p:cNvCxnSpPr>
            <p:nvPr/>
          </p:nvCxnSpPr>
          <p:spPr>
            <a:xfrm>
              <a:off x="6407056" y="1873116"/>
              <a:ext cx="257175" cy="12189"/>
            </a:xfrm>
            <a:prstGeom prst="curvedConnector3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>
              <a:endCxn id="23" idx="1"/>
            </p:cNvCxnSpPr>
            <p:nvPr/>
          </p:nvCxnSpPr>
          <p:spPr>
            <a:xfrm>
              <a:off x="6445156" y="2053453"/>
              <a:ext cx="219075" cy="79374"/>
            </a:xfrm>
            <a:prstGeom prst="curvedConnector3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endCxn id="23" idx="1"/>
            </p:cNvCxnSpPr>
            <p:nvPr/>
          </p:nvCxnSpPr>
          <p:spPr>
            <a:xfrm flipV="1">
              <a:off x="6445156" y="2132827"/>
              <a:ext cx="219075" cy="130800"/>
            </a:xfrm>
            <a:prstGeom prst="curvedConnector3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410106" y="1526009"/>
              <a:ext cx="385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e</a:t>
              </a:r>
              <a:r>
                <a:rPr lang="en-US" baseline="300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-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35506" y="2166464"/>
              <a:ext cx="385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e</a:t>
              </a:r>
              <a:r>
                <a:rPr lang="en-US" baseline="300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-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822756" y="830863"/>
              <a:ext cx="2235959" cy="173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TPC</a:t>
              </a:r>
            </a:p>
            <a:p>
              <a:pPr marL="103188" indent="-103188">
                <a:buFontTx/>
                <a:buChar char="-"/>
              </a:pPr>
              <a:r>
                <a:rPr lang="en-US" sz="16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use only primary e</a:t>
              </a:r>
              <a:r>
                <a:rPr lang="en-US" sz="1600" baseline="300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-</a:t>
              </a:r>
            </a:p>
            <a:p>
              <a:pPr marL="103188" indent="-103188">
                <a:buFontTx/>
                <a:buChar char="-"/>
              </a:pPr>
              <a:r>
                <a:rPr lang="en-US" sz="16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use pixel amplifiers with ultra low noise</a:t>
              </a:r>
              <a:br>
                <a:rPr lang="en-US" sz="16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</a:br>
              <a:r>
                <a:rPr lang="en-US" sz="14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(&lt; 4e, R. Horisberger, PSI, priv.comm.)</a:t>
              </a:r>
            </a:p>
            <a:p>
              <a:pPr marL="103188" indent="-103188">
                <a:buFontTx/>
                <a:buChar char="-"/>
              </a:pPr>
              <a:endParaRPr lang="en-US" sz="1600" baseline="30000" dirty="0" smtClean="0">
                <a:solidFill>
                  <a:srgbClr val="000090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4160418" y="3158818"/>
              <a:ext cx="0" cy="20371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704437" y="3163003"/>
              <a:ext cx="0" cy="20371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160418" y="3362529"/>
              <a:ext cx="1354551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5604381" y="3359923"/>
              <a:ext cx="1105569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5604381" y="3257532"/>
              <a:ext cx="0" cy="203711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5514969" y="3163003"/>
              <a:ext cx="0" cy="40107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910194" y="2524405"/>
              <a:ext cx="22077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G. Signorelli (Pisa): </a:t>
              </a:r>
              <a:b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</a:br>
              <a: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FOXFIRE project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3291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Tracking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8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9416" y="1191650"/>
            <a:ext cx="5201318" cy="284434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High efficiency and acceptance</a:t>
            </a:r>
          </a:p>
          <a:p>
            <a:r>
              <a:rPr lang="en-US" sz="1800" dirty="0" smtClean="0"/>
              <a:t>High rate capability (10</a:t>
            </a:r>
            <a:r>
              <a:rPr lang="en-US" sz="1800" baseline="30000" dirty="0" smtClean="0"/>
              <a:t>8</a:t>
            </a:r>
            <a:r>
              <a:rPr lang="en-US" sz="1800" dirty="0" smtClean="0"/>
              <a:t>-10</a:t>
            </a:r>
            <a:r>
              <a:rPr lang="en-US" sz="1800" baseline="30000" dirty="0" smtClean="0"/>
              <a:t>11</a:t>
            </a:r>
            <a:r>
              <a:rPr lang="en-US" sz="1800" dirty="0" smtClean="0"/>
              <a:t> hits/s)</a:t>
            </a:r>
          </a:p>
          <a:p>
            <a:r>
              <a:rPr lang="en-US" sz="1800" dirty="0" smtClean="0"/>
              <a:t>High energy resolution</a:t>
            </a:r>
          </a:p>
          <a:p>
            <a:pPr lvl="1"/>
            <a:r>
              <a:rPr lang="en-US" sz="1400" dirty="0" smtClean="0"/>
              <a:t>Magnetic spectrometer O(1T)</a:t>
            </a:r>
            <a:br>
              <a:rPr lang="en-US" sz="1400" dirty="0" smtClean="0"/>
            </a:br>
            <a:r>
              <a:rPr lang="en-US" sz="1400" dirty="0" smtClean="0"/>
              <a:t>→ good position resolution O(100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m)</a:t>
            </a:r>
            <a:br>
              <a:rPr lang="en-US" sz="1400" dirty="0" smtClean="0"/>
            </a:br>
            <a:r>
              <a:rPr lang="en-US" sz="1400" dirty="0" smtClean="0"/>
              <a:t>→ ultra </a:t>
            </a:r>
            <a:r>
              <a:rPr lang="en-US" sz="1400" b="1" dirty="0" smtClean="0"/>
              <a:t>low mass </a:t>
            </a:r>
            <a:r>
              <a:rPr lang="en-US" sz="1400" dirty="0" smtClean="0"/>
              <a:t>to reduce multiple scattering</a:t>
            </a:r>
          </a:p>
          <a:p>
            <a:pPr lvl="1"/>
            <a:r>
              <a:rPr lang="en-US" sz="1400" dirty="0" smtClean="0"/>
              <a:t>EM calorimeter (time, trigger)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Requirements for charged particle detection</a:t>
            </a:r>
            <a:endParaRPr lang="en-US" sz="2800" dirty="0"/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5420734" y="1795832"/>
            <a:ext cx="346075" cy="3476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5214278" y="2140643"/>
            <a:ext cx="235029" cy="21374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449309" y="1797420"/>
            <a:ext cx="287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923846" y="2312333"/>
            <a:ext cx="296862" cy="332247"/>
            <a:chOff x="554932" y="5712904"/>
            <a:chExt cx="296862" cy="332247"/>
          </a:xfrm>
        </p:grpSpPr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sp>
        <p:nvSpPr>
          <p:cNvPr id="12" name="Line 9"/>
          <p:cNvSpPr>
            <a:spLocks noChangeShapeType="1"/>
          </p:cNvSpPr>
          <p:nvPr/>
        </p:nvSpPr>
        <p:spPr bwMode="auto">
          <a:xfrm flipH="1" flipV="1">
            <a:off x="5374020" y="1543163"/>
            <a:ext cx="132819" cy="25266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5077158" y="1210916"/>
            <a:ext cx="296862" cy="332247"/>
            <a:chOff x="554932" y="5712904"/>
            <a:chExt cx="296862" cy="332247"/>
          </a:xfrm>
        </p:grpSpPr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78813" y="1633328"/>
            <a:ext cx="296862" cy="332247"/>
            <a:chOff x="554932" y="5712904"/>
            <a:chExt cx="296862" cy="332247"/>
          </a:xfrm>
        </p:grpSpPr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sp>
        <p:nvSpPr>
          <p:cNvPr id="19" name="Line 9"/>
          <p:cNvSpPr>
            <a:spLocks noChangeShapeType="1"/>
          </p:cNvSpPr>
          <p:nvPr/>
        </p:nvSpPr>
        <p:spPr bwMode="auto">
          <a:xfrm flipV="1">
            <a:off x="5829269" y="1849034"/>
            <a:ext cx="249544" cy="4908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211286"/>
              </p:ext>
            </p:extLst>
          </p:nvPr>
        </p:nvGraphicFramePr>
        <p:xfrm>
          <a:off x="5553740" y="2831064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53740" y="2831064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945983" y="730307"/>
            <a:ext cx="192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baseline="30000" dirty="0">
                <a:latin typeface="Symbol" charset="2"/>
                <a:cs typeface="Symbol" charset="2"/>
              </a:rPr>
              <a:t>+</a:t>
            </a:r>
            <a:r>
              <a:rPr lang="en-US" dirty="0">
                <a:latin typeface="Century Gothic"/>
                <a:cs typeface="Century Gothic"/>
              </a:rPr>
              <a:t> → e</a:t>
            </a:r>
            <a:r>
              <a:rPr lang="en-US" baseline="30000" dirty="0">
                <a:latin typeface="Symbol" charset="2"/>
                <a:cs typeface="Symbol" charset="2"/>
              </a:rPr>
              <a:t>+</a:t>
            </a:r>
            <a:r>
              <a:rPr lang="en-US" dirty="0">
                <a:latin typeface="Century Gothic"/>
                <a:cs typeface="Century Gothic"/>
              </a:rPr>
              <a:t> e</a:t>
            </a:r>
            <a:r>
              <a:rPr lang="en-US" baseline="30000" dirty="0">
                <a:latin typeface="Symbol" charset="2"/>
                <a:cs typeface="Symbol" charset="2"/>
              </a:rPr>
              <a:t>-</a:t>
            </a:r>
            <a:r>
              <a:rPr lang="en-US" dirty="0">
                <a:latin typeface="Century Gothic"/>
                <a:cs typeface="Century Gothic"/>
              </a:rPr>
              <a:t> e</a:t>
            </a:r>
            <a:r>
              <a:rPr lang="en-US" baseline="30000" dirty="0" smtClean="0">
                <a:latin typeface="Symbol" charset="2"/>
                <a:cs typeface="Symbol" charset="2"/>
              </a:rPr>
              <a:t>+ </a:t>
            </a:r>
            <a:r>
              <a:rPr lang="en-US" dirty="0" smtClean="0">
                <a:latin typeface="Symbol" charset="2"/>
                <a:cs typeface="Symbol" charset="2"/>
              </a:rPr>
              <a:t>n n</a:t>
            </a:r>
            <a:endParaRPr lang="en-US" dirty="0">
              <a:latin typeface="Symbol" charset="2"/>
              <a:cs typeface="Symbol" charset="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668040" y="2290516"/>
            <a:ext cx="312906" cy="369332"/>
            <a:chOff x="1479478" y="4250491"/>
            <a:chExt cx="312906" cy="369332"/>
          </a:xfrm>
        </p:grpSpPr>
        <p:sp>
          <p:nvSpPr>
            <p:cNvPr id="24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sp>
        <p:nvSpPr>
          <p:cNvPr id="26" name="Line 163"/>
          <p:cNvSpPr>
            <a:spLocks noChangeShapeType="1"/>
          </p:cNvSpPr>
          <p:nvPr/>
        </p:nvSpPr>
        <p:spPr bwMode="auto">
          <a:xfrm>
            <a:off x="5668040" y="2143495"/>
            <a:ext cx="98769" cy="221862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63"/>
          <p:cNvSpPr>
            <a:spLocks noChangeShapeType="1"/>
          </p:cNvSpPr>
          <p:nvPr/>
        </p:nvSpPr>
        <p:spPr bwMode="auto">
          <a:xfrm flipH="1">
            <a:off x="5161255" y="1965575"/>
            <a:ext cx="212766" cy="0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4834883" y="1744715"/>
            <a:ext cx="312906" cy="369332"/>
            <a:chOff x="1479478" y="4250491"/>
            <a:chExt cx="312906" cy="369332"/>
          </a:xfrm>
        </p:grpSpPr>
        <p:sp>
          <p:nvSpPr>
            <p:cNvPr id="29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278545"/>
              </p:ext>
            </p:extLst>
          </p:nvPr>
        </p:nvGraphicFramePr>
        <p:xfrm>
          <a:off x="5570733" y="1208510"/>
          <a:ext cx="798513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" name="Equation" r:id="rId5" imgW="673100" imgH="279400" progId="Equation.3">
                  <p:embed/>
                </p:oleObj>
              </mc:Choice>
              <mc:Fallback>
                <p:oleObj name="Equation" r:id="rId5" imgW="673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70733" y="1208510"/>
                        <a:ext cx="798513" cy="33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31" descr="Screen Shot 2015-09-30 at 11.22.20 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773" y="1139344"/>
            <a:ext cx="2600227" cy="208415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99736" y="3223495"/>
            <a:ext cx="8517502" cy="3219451"/>
            <a:chOff x="99736" y="3223495"/>
            <a:chExt cx="8517502" cy="3219451"/>
          </a:xfrm>
        </p:grpSpPr>
        <p:pic>
          <p:nvPicPr>
            <p:cNvPr id="33" name="Picture 230" descr="pic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68040" y="3223495"/>
              <a:ext cx="2567184" cy="3219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descr="Screen Shot 2015-09-30 at 11.44.27 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3932" y="3516051"/>
              <a:ext cx="3665337" cy="1778767"/>
            </a:xfrm>
            <a:prstGeom prst="rect">
              <a:avLst/>
            </a:prstGeom>
          </p:spPr>
        </p:pic>
        <p:pic>
          <p:nvPicPr>
            <p:cNvPr id="35" name="Picture 34" descr="Screen Shot 2015-09-30 at 11.46.40 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736" y="4165054"/>
              <a:ext cx="3232090" cy="227789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7779298" y="3982976"/>
              <a:ext cx="837940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MEG I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04876" y="3516051"/>
              <a:ext cx="815059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Mu2e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66367" y="5808650"/>
              <a:ext cx="1007119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Century Gothic"/>
                  <a:cs typeface="Century Gothic"/>
                </a:rPr>
                <a:t>COMET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54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Tracking with DCs and Straws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24509" y="972324"/>
            <a:ext cx="4184836" cy="1496269"/>
            <a:chOff x="762000" y="3352800"/>
            <a:chExt cx="7889875" cy="2820988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5257800"/>
              <a:ext cx="7826375" cy="915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3352800"/>
              <a:ext cx="7737475" cy="1643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738036" y="1449564"/>
            <a:ext cx="8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MEG 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8036" y="3928709"/>
            <a:ext cx="890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MEG 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00046" y="1356473"/>
            <a:ext cx="1460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R</a:t>
            </a:r>
            <a:r>
              <a:rPr lang="en-US" baseline="-25000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= 210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m</a:t>
            </a:r>
          </a:p>
          <a:p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Z</a:t>
            </a:r>
            <a:r>
              <a:rPr lang="en-US" baseline="-25000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= 800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m</a:t>
            </a:r>
          </a:p>
        </p:txBody>
      </p:sp>
      <p:pic>
        <p:nvPicPr>
          <p:cNvPr id="12" name="Picture 11" descr="Screen Shot 2015-09-30 at 11.58.30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517" y="2864808"/>
            <a:ext cx="2927803" cy="26009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68096" y="4947144"/>
            <a:ext cx="1213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Stereo wires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00046" y="4208519"/>
            <a:ext cx="1460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R</a:t>
            </a:r>
            <a:r>
              <a:rPr lang="en-US" baseline="-25000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= 120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m</a:t>
            </a:r>
          </a:p>
          <a:p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Z</a:t>
            </a:r>
            <a:r>
              <a:rPr lang="en-US" baseline="-25000" dirty="0" smtClean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= 170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m</a:t>
            </a:r>
          </a:p>
        </p:txBody>
      </p:sp>
      <p:pic>
        <p:nvPicPr>
          <p:cNvPr id="15" name="Picture 14" descr="Screen Shot 2015-09-30 at 12.01.40 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166" y="2965551"/>
            <a:ext cx="1675105" cy="1365900"/>
          </a:xfrm>
          <a:prstGeom prst="rect">
            <a:avLst/>
          </a:prstGeom>
        </p:spPr>
      </p:pic>
      <p:pic>
        <p:nvPicPr>
          <p:cNvPr id="16" name="Picture 15" descr="Screen Shot 2015-09-30 at 12.02.22 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7154" y="4698451"/>
            <a:ext cx="2320492" cy="17248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49164" y="4359426"/>
            <a:ext cx="1606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Cluster counting</a:t>
            </a:r>
          </a:p>
        </p:txBody>
      </p:sp>
    </p:spTree>
    <p:extLst>
      <p:ext uri="{BB962C8B-B14F-4D97-AF65-F5344CB8AC3E}">
        <p14:creationId xmlns:p14="http://schemas.microsoft.com/office/powerpoint/2010/main" val="413772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idea: “Wire-TOF”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5695"/>
            <a:ext cx="8229600" cy="829586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Charge division along a wire (DC/Straw) gives ~2 cm resolution</a:t>
            </a:r>
          </a:p>
          <a:p>
            <a:r>
              <a:rPr lang="en-US" sz="1800" dirty="0" smtClean="0"/>
              <a:t>Measuring TOF with new electronics should be much better!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101" y="1723359"/>
            <a:ext cx="3680123" cy="33158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364998" y="3345807"/>
            <a:ext cx="272608" cy="18618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18190" y="2900305"/>
            <a:ext cx="8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4.2 ps</a:t>
            </a:r>
          </a:p>
        </p:txBody>
      </p:sp>
      <p:pic>
        <p:nvPicPr>
          <p:cNvPr id="10" name="Picture 9" descr="Screen Shot 2015-09-30 at 12.19.42 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72" y="4001877"/>
            <a:ext cx="2972090" cy="244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74" y="1723359"/>
            <a:ext cx="3023191" cy="22662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73505" y="5159937"/>
            <a:ext cx="2471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Speed</a:t>
            </a:r>
            <a:r>
              <a:rPr lang="en-US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-1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: 7.5 ps / mm</a:t>
            </a:r>
          </a:p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Resolution: 560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07013" y="589460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Tomorrow: Tracking &amp; Vertex</a:t>
            </a:r>
            <a:b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Anatoly </a:t>
            </a:r>
            <a:r>
              <a:rPr lang="en-US" sz="1200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Ronzin</a:t>
            </a:r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: “Fast Timing”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6208" y="2093871"/>
            <a:ext cx="964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DRS4</a:t>
            </a:r>
          </a:p>
          <a:p>
            <a:pPr algn="ctr"/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Evaluation</a:t>
            </a:r>
          </a:p>
          <a:p>
            <a:pPr algn="ctr"/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179780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85694"/>
            <a:ext cx="4875276" cy="3555829"/>
          </a:xfrm>
        </p:spPr>
        <p:txBody>
          <a:bodyPr>
            <a:normAutofit/>
          </a:bodyPr>
          <a:lstStyle/>
          <a:p>
            <a:r>
              <a:rPr lang="en-US" sz="1600" dirty="0" smtClean="0"/>
              <a:t>High Voltage Monolithic Active Pixel Sensors (HV-MAPS)</a:t>
            </a:r>
          </a:p>
          <a:p>
            <a:r>
              <a:rPr lang="en-US" sz="1600" dirty="0" smtClean="0"/>
              <a:t>Reverse biased ~60 V</a:t>
            </a:r>
          </a:p>
          <a:p>
            <a:pPr lvl="1"/>
            <a:r>
              <a:rPr lang="en-US" sz="1200" dirty="0" smtClean="0"/>
              <a:t>fast charge collection &lt; 1ns</a:t>
            </a:r>
          </a:p>
          <a:p>
            <a:pPr lvl="1"/>
            <a:r>
              <a:rPr lang="en-US" sz="1200" dirty="0" smtClean="0"/>
              <a:t>can be thinned to ~50 </a:t>
            </a:r>
            <a:r>
              <a:rPr lang="en-US" sz="1200" dirty="0" smtClean="0">
                <a:latin typeface="Symbol" charset="2"/>
                <a:cs typeface="Symbol" charset="2"/>
              </a:rPr>
              <a:t>m</a:t>
            </a:r>
            <a:r>
              <a:rPr lang="en-US" sz="1200" dirty="0" smtClean="0"/>
              <a:t>m !</a:t>
            </a:r>
          </a:p>
          <a:p>
            <a:pPr lvl="1"/>
            <a:r>
              <a:rPr lang="en-US" sz="1200" dirty="0" smtClean="0"/>
              <a:t>standard HV CMOS technology: ~1000 $ / 8” wafer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smtClean="0"/>
              <a:t>(3.2 $ / cm</a:t>
            </a:r>
            <a:r>
              <a:rPr lang="en-US" sz="1200" baseline="30000" dirty="0" smtClean="0"/>
              <a:t>2 </a:t>
            </a:r>
            <a:r>
              <a:rPr lang="en-US" sz="1200" dirty="0" smtClean="0"/>
              <a:t>vs. 100 $ / cm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for hybrid pixels)</a:t>
            </a:r>
          </a:p>
          <a:p>
            <a:r>
              <a:rPr lang="en-US" sz="1600" dirty="0" smtClean="0"/>
              <a:t>Prototypes successfully tested for Mu3e experiment</a:t>
            </a:r>
          </a:p>
          <a:p>
            <a:pPr lvl="1"/>
            <a:r>
              <a:rPr lang="en-US" sz="1200" dirty="0" smtClean="0"/>
              <a:t>80 </a:t>
            </a:r>
            <a:r>
              <a:rPr lang="en-US" sz="1200" dirty="0">
                <a:latin typeface="Symbol" charset="2"/>
                <a:cs typeface="Symbol" charset="2"/>
              </a:rPr>
              <a:t>m</a:t>
            </a:r>
            <a:r>
              <a:rPr lang="en-US" sz="1200" dirty="0" smtClean="0"/>
              <a:t>m x 80 </a:t>
            </a:r>
            <a:r>
              <a:rPr lang="en-US" sz="1200" dirty="0" smtClean="0">
                <a:latin typeface="Symbol" charset="2"/>
                <a:cs typeface="Symbol" charset="2"/>
              </a:rPr>
              <a:t>m</a:t>
            </a:r>
            <a:r>
              <a:rPr lang="en-US" sz="1200" dirty="0" smtClean="0"/>
              <a:t>m pixels</a:t>
            </a:r>
          </a:p>
          <a:p>
            <a:pPr lvl="1"/>
            <a:r>
              <a:rPr lang="en-US" sz="1200" dirty="0" smtClean="0"/>
              <a:t>&gt; 99% efficiency</a:t>
            </a:r>
          </a:p>
          <a:p>
            <a:pPr lvl="1"/>
            <a:r>
              <a:rPr lang="en-US" sz="1200" dirty="0" smtClean="0"/>
              <a:t>timing resolution &lt;17 ns</a:t>
            </a:r>
          </a:p>
          <a:p>
            <a:pPr lvl="1"/>
            <a:r>
              <a:rPr lang="en-US" sz="1200" dirty="0" smtClean="0"/>
              <a:t>hit rate capability &gt; 1 MHz / cm</a:t>
            </a:r>
            <a:r>
              <a:rPr lang="en-US" sz="1200" baseline="30000" dirty="0" smtClean="0"/>
              <a:t>2</a:t>
            </a:r>
          </a:p>
          <a:p>
            <a:pPr lvl="1"/>
            <a:r>
              <a:rPr lang="en-US" sz="1200" dirty="0" smtClean="0"/>
              <a:t>X/X</a:t>
            </a:r>
            <a:r>
              <a:rPr lang="en-US" sz="1200" baseline="-25000" dirty="0" smtClean="0"/>
              <a:t>0</a:t>
            </a:r>
            <a:r>
              <a:rPr lang="en-US" sz="1200" dirty="0" smtClean="0"/>
              <a:t> = 0.1% including frame, flex print, 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Tracking with HV-MAPS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4558" y="804574"/>
            <a:ext cx="3043641" cy="2752842"/>
          </a:xfrm>
          <a:prstGeom prst="rect">
            <a:avLst/>
          </a:prstGeom>
        </p:spPr>
      </p:pic>
      <p:pic>
        <p:nvPicPr>
          <p:cNvPr id="7" name="Picture 6" descr="Screen Shot 2015-09-30 at 13.13.24 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4558" y="3952556"/>
            <a:ext cx="3043641" cy="20543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77425" y="6004398"/>
            <a:ext cx="284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50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m thin silicon wafer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554" y="4375286"/>
            <a:ext cx="5130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→ attractive replacement for gas detectors!</a:t>
            </a:r>
          </a:p>
          <a:p>
            <a:r>
              <a:rPr lang="en-US" dirty="0">
                <a:solidFill>
                  <a:srgbClr val="000090"/>
                </a:solidFill>
                <a:latin typeface="Century Gothic"/>
                <a:cs typeface="Century Gothic"/>
              </a:rPr>
              <a:t>	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(minus cooling problem)</a:t>
            </a:r>
          </a:p>
        </p:txBody>
      </p:sp>
      <p:pic>
        <p:nvPicPr>
          <p:cNvPr id="10" name="Picture 9" descr="Screen Shot 2015-09-30 at 16.00.26 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32" y="4975479"/>
            <a:ext cx="4448163" cy="1398251"/>
          </a:xfrm>
          <a:prstGeom prst="rect">
            <a:avLst/>
          </a:prstGeom>
        </p:spPr>
      </p:pic>
      <p:pic>
        <p:nvPicPr>
          <p:cNvPr id="11" name="Picture 10" descr="Screen Shot 2015-09-30 at 16.00.26 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4440" y="4975479"/>
            <a:ext cx="1303363" cy="1401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6455" y="6092697"/>
            <a:ext cx="1748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Mu3 phase 1B</a:t>
            </a:r>
          </a:p>
        </p:txBody>
      </p:sp>
      <p:pic>
        <p:nvPicPr>
          <p:cNvPr id="13" name="Picture 12" descr="Screen Shot 2015-10-02 at 9.28.38 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288" y="2960463"/>
            <a:ext cx="1700993" cy="119390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2589233" y="3008611"/>
            <a:ext cx="2040562" cy="653510"/>
          </a:xfrm>
          <a:prstGeom prst="straightConnector1">
            <a:avLst/>
          </a:prstGeom>
          <a:ln w="127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653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Can’t we make that simpler?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pic>
        <p:nvPicPr>
          <p:cNvPr id="8" name="Picture 7" descr="Screen Shot 2015-09-30 at 11.44.27 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418" y="2215877"/>
            <a:ext cx="3665337" cy="1778767"/>
          </a:xfrm>
          <a:prstGeom prst="rect">
            <a:avLst/>
          </a:prstGeom>
        </p:spPr>
      </p:pic>
      <p:pic>
        <p:nvPicPr>
          <p:cNvPr id="9" name="Picture 8" descr="Screen Shot 2015-09-30 at 11.46.40 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36" y="3702701"/>
            <a:ext cx="3232090" cy="22778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46362" y="2215877"/>
            <a:ext cx="815059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Mu2e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66367" y="5346297"/>
            <a:ext cx="1007119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COMET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4394" y="2468462"/>
            <a:ext cx="3056808" cy="21791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12277" y="2270543"/>
            <a:ext cx="83794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MEG 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1939" y="1087855"/>
            <a:ext cx="6309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Gas detectors for low mass and good resolution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Scintillation detectors for good timing and triggering</a:t>
            </a:r>
          </a:p>
        </p:txBody>
      </p:sp>
      <p:pic>
        <p:nvPicPr>
          <p:cNvPr id="15" name="Picture 14" descr="Screen Shot 2015-09-30 at 16.00.26 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5873" y="4869089"/>
            <a:ext cx="4448163" cy="13982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26737" y="5346297"/>
            <a:ext cx="815059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Mu3e</a:t>
            </a:r>
          </a:p>
        </p:txBody>
      </p:sp>
    </p:spTree>
    <p:extLst>
      <p:ext uri="{BB962C8B-B14F-4D97-AF65-F5344CB8AC3E}">
        <p14:creationId xmlns:p14="http://schemas.microsoft.com/office/powerpoint/2010/main" val="371553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HVMAPS + TDC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CPAD2015, Arlington, TX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11242"/>
            <a:ext cx="2441752" cy="46749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86685" y="947827"/>
            <a:ext cx="2649786" cy="5338327"/>
            <a:chOff x="3686685" y="947827"/>
            <a:chExt cx="2649786" cy="53383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6685" y="1612227"/>
              <a:ext cx="2649786" cy="467392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686685" y="947827"/>
              <a:ext cx="1736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HVMAPS+TDC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57200" y="947827"/>
            <a:ext cx="2470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Current Mu3e MUPIX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234019" y="1849990"/>
            <a:ext cx="2777411" cy="4175515"/>
            <a:chOff x="6234019" y="1849990"/>
            <a:chExt cx="2777411" cy="4175515"/>
          </a:xfrm>
        </p:grpSpPr>
        <p:sp>
          <p:nvSpPr>
            <p:cNvPr id="10" name="TextBox 9"/>
            <p:cNvSpPr txBox="1"/>
            <p:nvPr/>
          </p:nvSpPr>
          <p:spPr>
            <a:xfrm>
              <a:off x="6234019" y="1849990"/>
              <a:ext cx="2777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50 ps TDC resolution has been demonstrated with SiPMs: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36471" y="5379174"/>
              <a:ext cx="26437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S. </a:t>
              </a:r>
              <a:r>
                <a:rPr lang="en-US" sz="1200" dirty="0" err="1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Mandai</a:t>
              </a:r>
              <a:r>
                <a:rPr lang="en-US" sz="1200" dirty="0">
                  <a:solidFill>
                    <a:srgbClr val="00009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2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et al., </a:t>
              </a:r>
              <a:br>
                <a:rPr lang="en-US" sz="12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</a:br>
              <a:r>
                <a:rPr lang="en-US" sz="12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IEEE TNS 61 (2014) 44</a:t>
              </a:r>
            </a:p>
            <a:p>
              <a:pPr algn="ctr"/>
              <a:r>
                <a:rPr lang="en-US" sz="12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(Delft University, the Netherlands)</a:t>
              </a:r>
              <a:endParaRPr lang="en-US" sz="1200" dirty="0">
                <a:solidFill>
                  <a:srgbClr val="000090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2" name="Picture 11" descr="Screen Shot 2015-09-30 at 15.12.30 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0034" y="2373210"/>
              <a:ext cx="2559034" cy="3005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0941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6084" y="818545"/>
            <a:ext cx="5754685" cy="29748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6084" y="1997063"/>
            <a:ext cx="5754685" cy="64074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TPC for </a:t>
            </a:r>
            <a:r>
              <a:rPr lang="en-US" dirty="0" err="1" smtClean="0"/>
              <a:t>cLFV</a:t>
            </a:r>
            <a:r>
              <a:rPr lang="en-US" dirty="0" smtClean="0"/>
              <a:t> experiments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sp>
        <p:nvSpPr>
          <p:cNvPr id="6" name="Diamond 5"/>
          <p:cNvSpPr/>
          <p:nvPr/>
        </p:nvSpPr>
        <p:spPr>
          <a:xfrm>
            <a:off x="2545542" y="2191576"/>
            <a:ext cx="1269920" cy="251722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23763" y="2305995"/>
            <a:ext cx="980886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7722" y="2121329"/>
            <a:ext cx="31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12" name="Freeform 11"/>
          <p:cNvSpPr/>
          <p:nvPr/>
        </p:nvSpPr>
        <p:spPr>
          <a:xfrm>
            <a:off x="3363554" y="1362870"/>
            <a:ext cx="2528400" cy="908797"/>
          </a:xfrm>
          <a:custGeom>
            <a:avLst/>
            <a:gdLst>
              <a:gd name="connsiteX0" fmla="*/ 0 w 2528400"/>
              <a:gd name="connsiteY0" fmla="*/ 892469 h 892469"/>
              <a:gd name="connsiteX1" fmla="*/ 594918 w 2528400"/>
              <a:gd name="connsiteY1" fmla="*/ 446234 h 892469"/>
              <a:gd name="connsiteX2" fmla="*/ 1613142 w 2528400"/>
              <a:gd name="connsiteY2" fmla="*/ 0 h 892469"/>
              <a:gd name="connsiteX3" fmla="*/ 2528400 w 2528400"/>
              <a:gd name="connsiteY3" fmla="*/ 80093 h 892469"/>
              <a:gd name="connsiteX0" fmla="*/ 0 w 2528400"/>
              <a:gd name="connsiteY0" fmla="*/ 892469 h 892469"/>
              <a:gd name="connsiteX1" fmla="*/ 594918 w 2528400"/>
              <a:gd name="connsiteY1" fmla="*/ 446234 h 892469"/>
              <a:gd name="connsiteX2" fmla="*/ 1613142 w 2528400"/>
              <a:gd name="connsiteY2" fmla="*/ 0 h 892469"/>
              <a:gd name="connsiteX3" fmla="*/ 2528400 w 2528400"/>
              <a:gd name="connsiteY3" fmla="*/ 80093 h 892469"/>
              <a:gd name="connsiteX0" fmla="*/ 0 w 2528400"/>
              <a:gd name="connsiteY0" fmla="*/ 894022 h 894022"/>
              <a:gd name="connsiteX1" fmla="*/ 594918 w 2528400"/>
              <a:gd name="connsiteY1" fmla="*/ 447787 h 894022"/>
              <a:gd name="connsiteX2" fmla="*/ 1613142 w 2528400"/>
              <a:gd name="connsiteY2" fmla="*/ 1553 h 894022"/>
              <a:gd name="connsiteX3" fmla="*/ 2528400 w 2528400"/>
              <a:gd name="connsiteY3" fmla="*/ 81646 h 894022"/>
              <a:gd name="connsiteX0" fmla="*/ 0 w 2528400"/>
              <a:gd name="connsiteY0" fmla="*/ 899055 h 899055"/>
              <a:gd name="connsiteX1" fmla="*/ 594918 w 2528400"/>
              <a:gd name="connsiteY1" fmla="*/ 452820 h 899055"/>
              <a:gd name="connsiteX2" fmla="*/ 1613142 w 2528400"/>
              <a:gd name="connsiteY2" fmla="*/ 6586 h 899055"/>
              <a:gd name="connsiteX3" fmla="*/ 2528400 w 2528400"/>
              <a:gd name="connsiteY3" fmla="*/ 86679 h 899055"/>
              <a:gd name="connsiteX0" fmla="*/ 0 w 2528400"/>
              <a:gd name="connsiteY0" fmla="*/ 902304 h 902304"/>
              <a:gd name="connsiteX1" fmla="*/ 697884 w 2528400"/>
              <a:gd name="connsiteY1" fmla="*/ 330207 h 902304"/>
              <a:gd name="connsiteX2" fmla="*/ 1613142 w 2528400"/>
              <a:gd name="connsiteY2" fmla="*/ 9835 h 902304"/>
              <a:gd name="connsiteX3" fmla="*/ 2528400 w 2528400"/>
              <a:gd name="connsiteY3" fmla="*/ 89928 h 902304"/>
              <a:gd name="connsiteX0" fmla="*/ 0 w 2528400"/>
              <a:gd name="connsiteY0" fmla="*/ 902304 h 902304"/>
              <a:gd name="connsiteX1" fmla="*/ 697884 w 2528400"/>
              <a:gd name="connsiteY1" fmla="*/ 330207 h 902304"/>
              <a:gd name="connsiteX2" fmla="*/ 1613142 w 2528400"/>
              <a:gd name="connsiteY2" fmla="*/ 9835 h 902304"/>
              <a:gd name="connsiteX3" fmla="*/ 2528400 w 2528400"/>
              <a:gd name="connsiteY3" fmla="*/ 89928 h 902304"/>
              <a:gd name="connsiteX0" fmla="*/ 0 w 2528400"/>
              <a:gd name="connsiteY0" fmla="*/ 908797 h 908797"/>
              <a:gd name="connsiteX1" fmla="*/ 697884 w 2528400"/>
              <a:gd name="connsiteY1" fmla="*/ 336700 h 908797"/>
              <a:gd name="connsiteX2" fmla="*/ 1613142 w 2528400"/>
              <a:gd name="connsiteY2" fmla="*/ 16328 h 908797"/>
              <a:gd name="connsiteX3" fmla="*/ 2528400 w 2528400"/>
              <a:gd name="connsiteY3" fmla="*/ 96421 h 90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8400" h="908797">
                <a:moveTo>
                  <a:pt x="0" y="908797"/>
                </a:moveTo>
                <a:cubicBezTo>
                  <a:pt x="198306" y="760052"/>
                  <a:pt x="303179" y="565539"/>
                  <a:pt x="697884" y="336700"/>
                </a:cubicBezTo>
                <a:cubicBezTo>
                  <a:pt x="1092589" y="107861"/>
                  <a:pt x="1308056" y="56375"/>
                  <a:pt x="1613142" y="16328"/>
                </a:cubicBezTo>
                <a:cubicBezTo>
                  <a:pt x="1918228" y="-23719"/>
                  <a:pt x="1994500" y="12514"/>
                  <a:pt x="2528400" y="96421"/>
                </a:cubicBezTo>
              </a:path>
            </a:pathLst>
          </a:cu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57610" y="1225182"/>
            <a:ext cx="2539841" cy="1046487"/>
          </a:xfrm>
          <a:custGeom>
            <a:avLst/>
            <a:gdLst>
              <a:gd name="connsiteX0" fmla="*/ 2539841 w 2539841"/>
              <a:gd name="connsiteY0" fmla="*/ 1091771 h 1091771"/>
              <a:gd name="connsiteX1" fmla="*/ 2105093 w 2539841"/>
              <a:gd name="connsiteY1" fmla="*/ 531117 h 1091771"/>
              <a:gd name="connsiteX2" fmla="*/ 1292802 w 2539841"/>
              <a:gd name="connsiteY2" fmla="*/ 61998 h 1091771"/>
              <a:gd name="connsiteX3" fmla="*/ 354662 w 2539841"/>
              <a:gd name="connsiteY3" fmla="*/ 16231 h 1091771"/>
              <a:gd name="connsiteX4" fmla="*/ 0 w 2539841"/>
              <a:gd name="connsiteY4" fmla="*/ 164976 h 1091771"/>
              <a:gd name="connsiteX0" fmla="*/ 2539841 w 2539841"/>
              <a:gd name="connsiteY0" fmla="*/ 1044848 h 1044848"/>
              <a:gd name="connsiteX1" fmla="*/ 2105093 w 2539841"/>
              <a:gd name="connsiteY1" fmla="*/ 484194 h 1044848"/>
              <a:gd name="connsiteX2" fmla="*/ 1292802 w 2539841"/>
              <a:gd name="connsiteY2" fmla="*/ 15075 h 1044848"/>
              <a:gd name="connsiteX3" fmla="*/ 0 w 2539841"/>
              <a:gd name="connsiteY3" fmla="*/ 118053 h 1044848"/>
              <a:gd name="connsiteX0" fmla="*/ 2539841 w 2539841"/>
              <a:gd name="connsiteY0" fmla="*/ 1071611 h 1071611"/>
              <a:gd name="connsiteX1" fmla="*/ 2105093 w 2539841"/>
              <a:gd name="connsiteY1" fmla="*/ 510957 h 1071611"/>
              <a:gd name="connsiteX2" fmla="*/ 1292802 w 2539841"/>
              <a:gd name="connsiteY2" fmla="*/ 41838 h 1071611"/>
              <a:gd name="connsiteX3" fmla="*/ 0 w 2539841"/>
              <a:gd name="connsiteY3" fmla="*/ 144816 h 1071611"/>
              <a:gd name="connsiteX0" fmla="*/ 2539841 w 2539841"/>
              <a:gd name="connsiteY0" fmla="*/ 1102076 h 1102076"/>
              <a:gd name="connsiteX1" fmla="*/ 2105093 w 2539841"/>
              <a:gd name="connsiteY1" fmla="*/ 541422 h 1102076"/>
              <a:gd name="connsiteX2" fmla="*/ 1292802 w 2539841"/>
              <a:gd name="connsiteY2" fmla="*/ 72303 h 1102076"/>
              <a:gd name="connsiteX3" fmla="*/ 0 w 2539841"/>
              <a:gd name="connsiteY3" fmla="*/ 175281 h 1102076"/>
              <a:gd name="connsiteX0" fmla="*/ 2539841 w 2539841"/>
              <a:gd name="connsiteY0" fmla="*/ 1081831 h 1081831"/>
              <a:gd name="connsiteX1" fmla="*/ 2105093 w 2539841"/>
              <a:gd name="connsiteY1" fmla="*/ 521177 h 1081831"/>
              <a:gd name="connsiteX2" fmla="*/ 1292802 w 2539841"/>
              <a:gd name="connsiteY2" fmla="*/ 52058 h 1081831"/>
              <a:gd name="connsiteX3" fmla="*/ 0 w 2539841"/>
              <a:gd name="connsiteY3" fmla="*/ 155036 h 1081831"/>
              <a:gd name="connsiteX0" fmla="*/ 2539841 w 2539841"/>
              <a:gd name="connsiteY0" fmla="*/ 1046487 h 1046487"/>
              <a:gd name="connsiteX1" fmla="*/ 2116533 w 2539841"/>
              <a:gd name="connsiteY1" fmla="*/ 405740 h 1046487"/>
              <a:gd name="connsiteX2" fmla="*/ 1292802 w 2539841"/>
              <a:gd name="connsiteY2" fmla="*/ 16714 h 1046487"/>
              <a:gd name="connsiteX3" fmla="*/ 0 w 2539841"/>
              <a:gd name="connsiteY3" fmla="*/ 119692 h 1046487"/>
              <a:gd name="connsiteX0" fmla="*/ 2539841 w 2539841"/>
              <a:gd name="connsiteY0" fmla="*/ 1046487 h 1046487"/>
              <a:gd name="connsiteX1" fmla="*/ 2116533 w 2539841"/>
              <a:gd name="connsiteY1" fmla="*/ 405740 h 1046487"/>
              <a:gd name="connsiteX2" fmla="*/ 1292802 w 2539841"/>
              <a:gd name="connsiteY2" fmla="*/ 16714 h 1046487"/>
              <a:gd name="connsiteX3" fmla="*/ 0 w 2539841"/>
              <a:gd name="connsiteY3" fmla="*/ 119692 h 104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9841" h="1046487">
                <a:moveTo>
                  <a:pt x="2539841" y="1046487"/>
                </a:moveTo>
                <a:cubicBezTo>
                  <a:pt x="2426387" y="851974"/>
                  <a:pt x="2381577" y="657462"/>
                  <a:pt x="2116533" y="405740"/>
                </a:cubicBezTo>
                <a:cubicBezTo>
                  <a:pt x="1851489" y="154018"/>
                  <a:pt x="1645557" y="64389"/>
                  <a:pt x="1292802" y="16714"/>
                </a:cubicBezTo>
                <a:cubicBezTo>
                  <a:pt x="940047" y="-30961"/>
                  <a:pt x="269334" y="29586"/>
                  <a:pt x="0" y="119692"/>
                </a:cubicBezTo>
              </a:path>
            </a:pathLst>
          </a:cu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283469" y="2408972"/>
            <a:ext cx="2700011" cy="537787"/>
          </a:xfrm>
          <a:custGeom>
            <a:avLst/>
            <a:gdLst>
              <a:gd name="connsiteX0" fmla="*/ 0 w 2700011"/>
              <a:gd name="connsiteY0" fmla="*/ 0 h 537787"/>
              <a:gd name="connsiteX1" fmla="*/ 675003 w 2700011"/>
              <a:gd name="connsiteY1" fmla="*/ 377584 h 537787"/>
              <a:gd name="connsiteX2" fmla="*/ 1636024 w 2700011"/>
              <a:gd name="connsiteY2" fmla="*/ 537770 h 537787"/>
              <a:gd name="connsiteX3" fmla="*/ 2700011 w 2700011"/>
              <a:gd name="connsiteY3" fmla="*/ 389025 h 537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0011" h="537787">
                <a:moveTo>
                  <a:pt x="0" y="0"/>
                </a:moveTo>
                <a:cubicBezTo>
                  <a:pt x="201166" y="143978"/>
                  <a:pt x="402332" y="287956"/>
                  <a:pt x="675003" y="377584"/>
                </a:cubicBezTo>
                <a:cubicBezTo>
                  <a:pt x="947674" y="467212"/>
                  <a:pt x="1298523" y="535863"/>
                  <a:pt x="1636024" y="537770"/>
                </a:cubicBezTo>
                <a:cubicBezTo>
                  <a:pt x="1973525" y="539677"/>
                  <a:pt x="2700011" y="389025"/>
                  <a:pt x="2700011" y="389025"/>
                </a:cubicBezTo>
              </a:path>
            </a:pathLst>
          </a:cu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53950" y="988873"/>
            <a:ext cx="0" cy="77597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23763" y="1596421"/>
            <a:ext cx="346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  <a:latin typeface="Century Gothic"/>
                <a:cs typeface="Century Gothic"/>
              </a:rPr>
              <a:t>E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66084" y="755167"/>
            <a:ext cx="5754685" cy="0"/>
          </a:xfrm>
          <a:prstGeom prst="line">
            <a:avLst/>
          </a:prstGeom>
          <a:ln w="28575" cmpd="sng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756963" y="847708"/>
            <a:ext cx="2490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Pixel amplifiers/</a:t>
            </a:r>
            <a:r>
              <a:rPr lang="en-US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SiPMs</a:t>
            </a:r>
            <a:endParaRPr lang="en-US" dirty="0" smtClean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10213" y="2157251"/>
            <a:ext cx="238802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R. </a:t>
            </a:r>
            <a:r>
              <a:rPr lang="en-US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Horisberger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, PSI: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excellent energy resolution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tracking at high rate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problem: ageing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815462" y="2029307"/>
            <a:ext cx="161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9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 tracks / 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31861" y="4049707"/>
            <a:ext cx="8630651" cy="2406596"/>
            <a:chOff x="431861" y="4049707"/>
            <a:chExt cx="8630651" cy="2406596"/>
          </a:xfrm>
        </p:grpSpPr>
        <p:pic>
          <p:nvPicPr>
            <p:cNvPr id="41" name="Picture 40" descr="Screen Shot 2015-10-04 at 3.27.53 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861" y="4049707"/>
              <a:ext cx="2681631" cy="2012786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085567" y="6015131"/>
              <a:ext cx="397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G. </a:t>
              </a:r>
              <a:r>
                <a:rPr lang="en-US" dirty="0" err="1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Barbarino</a:t>
              </a:r>
              <a: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 et al, arXiv:1407.2805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095780" y="4313603"/>
              <a:ext cx="48279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No gas gain (ageing!)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err="1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VSiPMT</a:t>
              </a:r>
              <a: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 can directly detect e</a:t>
              </a:r>
              <a:r>
                <a:rPr lang="en-US" baseline="300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- </a:t>
              </a:r>
              <a: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@ 3 keV</a:t>
              </a:r>
              <a:b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</a:br>
              <a: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(less with reduced SiO</a:t>
              </a:r>
              <a:r>
                <a:rPr lang="en-US" baseline="-250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2</a:t>
              </a:r>
              <a: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 layer)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QE = 100% ∙ fill factor, 100 ps timing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418921" y="4825171"/>
              <a:ext cx="69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  <a:latin typeface="Century Gothic"/>
                  <a:cs typeface="Century Gothic"/>
                </a:rPr>
                <a:t>SiPM</a:t>
              </a:r>
              <a:endParaRPr lang="en-US" dirty="0" smtClean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>
              <a:off x="1956364" y="5194503"/>
              <a:ext cx="462557" cy="32050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88854" y="4050040"/>
              <a:ext cx="1827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Photocathode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1269921" y="4419372"/>
              <a:ext cx="366103" cy="19172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03388" y="6086971"/>
              <a:ext cx="2561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90"/>
                  </a:solidFill>
                  <a:latin typeface="Century Gothic"/>
                  <a:cs typeface="Century Gothic"/>
                </a:rPr>
                <a:t>VSiPMT</a:t>
              </a:r>
              <a:r>
                <a:rPr lang="en-US" dirty="0">
                  <a:solidFill>
                    <a:srgbClr val="000090"/>
                  </a:solidFill>
                  <a:latin typeface="Century Gothic"/>
                  <a:cs typeface="Century Gothic"/>
                </a:rPr>
                <a:t> (Hamamatsu</a:t>
              </a:r>
              <a:r>
                <a:rPr lang="en-US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)</a:t>
              </a:r>
            </a:p>
          </p:txBody>
        </p:sp>
      </p:grpSp>
      <p:cxnSp>
        <p:nvCxnSpPr>
          <p:cNvPr id="50" name="Straight Arrow Connector 49"/>
          <p:cNvCxnSpPr/>
          <p:nvPr/>
        </p:nvCxnSpPr>
        <p:spPr>
          <a:xfrm flipV="1">
            <a:off x="653949" y="2811346"/>
            <a:ext cx="1" cy="77596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23763" y="2693441"/>
            <a:ext cx="346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  <a:latin typeface="Century Gothic"/>
                <a:cs typeface="Century Gothic"/>
              </a:rPr>
              <a:t>E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366084" y="3848139"/>
            <a:ext cx="5754685" cy="0"/>
          </a:xfrm>
          <a:prstGeom prst="line">
            <a:avLst/>
          </a:prstGeom>
          <a:ln w="28575" cmpd="sng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6120769" y="755167"/>
            <a:ext cx="636194" cy="266961"/>
          </a:xfrm>
          <a:prstGeom prst="line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6170199" y="830884"/>
            <a:ext cx="160170" cy="1141022"/>
            <a:chOff x="6513429" y="830884"/>
            <a:chExt cx="160170" cy="1141022"/>
          </a:xfrm>
        </p:grpSpPr>
        <p:sp>
          <p:nvSpPr>
            <p:cNvPr id="66" name="Rectangle 65"/>
            <p:cNvSpPr/>
            <p:nvPr/>
          </p:nvSpPr>
          <p:spPr>
            <a:xfrm>
              <a:off x="6513429" y="830884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513429" y="1063378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513429" y="1295872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513429" y="1532349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513429" y="1764843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162429" y="2637811"/>
            <a:ext cx="160170" cy="1141022"/>
            <a:chOff x="6513429" y="830884"/>
            <a:chExt cx="160170" cy="1141022"/>
          </a:xfrm>
        </p:grpSpPr>
        <p:sp>
          <p:nvSpPr>
            <p:cNvPr id="73" name="Rectangle 72"/>
            <p:cNvSpPr/>
            <p:nvPr/>
          </p:nvSpPr>
          <p:spPr>
            <a:xfrm>
              <a:off x="6513429" y="830884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513429" y="1063378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513429" y="1295872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6513429" y="1532349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513429" y="1764843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59" name="Straight Connector 58"/>
          <p:cNvCxnSpPr/>
          <p:nvPr/>
        </p:nvCxnSpPr>
        <p:spPr>
          <a:xfrm flipH="1">
            <a:off x="6120769" y="1022128"/>
            <a:ext cx="636194" cy="2828526"/>
          </a:xfrm>
          <a:prstGeom prst="line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755977" y="1513509"/>
            <a:ext cx="150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Calorimeter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H="1" flipV="1">
            <a:off x="6273169" y="1398869"/>
            <a:ext cx="517131" cy="299306"/>
          </a:xfrm>
          <a:prstGeom prst="line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6330369" y="1698175"/>
            <a:ext cx="459931" cy="1404624"/>
          </a:xfrm>
          <a:prstGeom prst="line">
            <a:avLst/>
          </a:pr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160158" y="824731"/>
            <a:ext cx="160170" cy="1141022"/>
            <a:chOff x="6513429" y="830884"/>
            <a:chExt cx="160170" cy="1141022"/>
          </a:xfrm>
        </p:grpSpPr>
        <p:sp>
          <p:nvSpPr>
            <p:cNvPr id="86" name="Rectangle 85"/>
            <p:cNvSpPr/>
            <p:nvPr/>
          </p:nvSpPr>
          <p:spPr>
            <a:xfrm>
              <a:off x="6513429" y="830884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513429" y="1063378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513429" y="1295872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513429" y="1532349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513429" y="1764843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52388" y="2631658"/>
            <a:ext cx="160170" cy="1141022"/>
            <a:chOff x="6513429" y="830884"/>
            <a:chExt cx="160170" cy="1141022"/>
          </a:xfrm>
        </p:grpSpPr>
        <p:sp>
          <p:nvSpPr>
            <p:cNvPr id="92" name="Rectangle 91"/>
            <p:cNvSpPr/>
            <p:nvPr/>
          </p:nvSpPr>
          <p:spPr>
            <a:xfrm>
              <a:off x="6513429" y="830884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513429" y="1063378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513429" y="1295872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6513429" y="1532349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6513429" y="1764843"/>
              <a:ext cx="160170" cy="207063"/>
            </a:xfrm>
            <a:prstGeom prst="rect">
              <a:avLst/>
            </a:prstGeom>
            <a:solidFill>
              <a:srgbClr val="008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7" name="Straight Arrow Connector 96"/>
          <p:cNvCxnSpPr/>
          <p:nvPr/>
        </p:nvCxnSpPr>
        <p:spPr>
          <a:xfrm flipV="1">
            <a:off x="3815461" y="1264288"/>
            <a:ext cx="1" cy="46281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4093910" y="1069530"/>
            <a:ext cx="1" cy="46281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4372358" y="936050"/>
            <a:ext cx="1" cy="46281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4645237" y="896783"/>
            <a:ext cx="1" cy="46281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4918116" y="857516"/>
            <a:ext cx="1" cy="46281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5190995" y="818249"/>
            <a:ext cx="1" cy="46281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 flipV="1">
            <a:off x="5463874" y="836192"/>
            <a:ext cx="1" cy="46281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5736753" y="888461"/>
            <a:ext cx="1" cy="462819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3710000" y="836192"/>
            <a:ext cx="38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0529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to cLFV experiments</a:t>
            </a:r>
          </a:p>
          <a:p>
            <a:r>
              <a:rPr lang="en-US" dirty="0" smtClean="0"/>
              <a:t>Technical requirements</a:t>
            </a:r>
          </a:p>
          <a:p>
            <a:r>
              <a:rPr lang="en-US" dirty="0" smtClean="0"/>
              <a:t>Current and future solutions</a:t>
            </a:r>
          </a:p>
          <a:p>
            <a:pPr lvl="1"/>
            <a:r>
              <a:rPr lang="en-US" dirty="0" smtClean="0"/>
              <a:t>Muon beams</a:t>
            </a:r>
          </a:p>
          <a:p>
            <a:pPr lvl="1"/>
            <a:r>
              <a:rPr lang="en-US" dirty="0" smtClean="0"/>
              <a:t>Calorimetry</a:t>
            </a:r>
          </a:p>
          <a:p>
            <a:pPr lvl="1"/>
            <a:r>
              <a:rPr lang="en-US" dirty="0" smtClean="0"/>
              <a:t>Tracking</a:t>
            </a:r>
          </a:p>
          <a:p>
            <a:pPr lvl="1"/>
            <a:r>
              <a:rPr lang="en-US" dirty="0" smtClean="0"/>
              <a:t>Timing</a:t>
            </a:r>
          </a:p>
          <a:p>
            <a:pPr lvl="1"/>
            <a:r>
              <a:rPr lang="en-US" dirty="0"/>
              <a:t>(</a:t>
            </a:r>
            <a:r>
              <a:rPr lang="en-US" dirty="0" smtClean="0"/>
              <a:t>Crate standards)</a:t>
            </a:r>
          </a:p>
          <a:p>
            <a:pPr lvl="1"/>
            <a:r>
              <a:rPr lang="en-US" dirty="0" smtClean="0"/>
              <a:t>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207388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8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1720"/>
            <a:ext cx="9144000" cy="4193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2 x 10</a:t>
            </a:r>
            <a:r>
              <a:rPr lang="en-US" sz="2000" baseline="30000" dirty="0" smtClean="0"/>
              <a:t>9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 stops/s, 50 ns frame rate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Timing requirements for Mu3e</a:t>
            </a:r>
            <a:endParaRPr lang="en-US" dirty="0"/>
          </a:p>
        </p:txBody>
      </p:sp>
      <p:pic>
        <p:nvPicPr>
          <p:cNvPr id="53" name="Picture 52" descr="Screen Shot 2015-10-01 at 16.04.44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9161"/>
            <a:ext cx="9144000" cy="4774415"/>
          </a:xfrm>
          <a:prstGeom prst="rect">
            <a:avLst/>
          </a:prstGeom>
        </p:spPr>
      </p:pic>
      <p:sp>
        <p:nvSpPr>
          <p:cNvPr id="54" name="Content Placeholder 4"/>
          <p:cNvSpPr txBox="1">
            <a:spLocks/>
          </p:cNvSpPr>
          <p:nvPr/>
        </p:nvSpPr>
        <p:spPr>
          <a:xfrm>
            <a:off x="0" y="6015194"/>
            <a:ext cx="9143999" cy="41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 smtClean="0"/>
              <a:t>100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 decays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839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1720"/>
            <a:ext cx="9144000" cy="4193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2 x 10</a:t>
            </a:r>
            <a:r>
              <a:rPr lang="en-US" sz="2000" baseline="30000" dirty="0" smtClean="0"/>
              <a:t>9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 stops/s, 50 ns frame rate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Timing requirements for Mu3e</a:t>
            </a:r>
            <a:endParaRPr lang="en-US" dirty="0"/>
          </a:p>
        </p:txBody>
      </p:sp>
      <p:sp>
        <p:nvSpPr>
          <p:cNvPr id="54" name="Content Placeholder 4"/>
          <p:cNvSpPr txBox="1">
            <a:spLocks/>
          </p:cNvSpPr>
          <p:nvPr/>
        </p:nvSpPr>
        <p:spPr>
          <a:xfrm>
            <a:off x="0" y="6015194"/>
            <a:ext cx="9143999" cy="41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000090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dirty="0" smtClean="0"/>
              <a:t>Additional time detector (&lt;1ns): 2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 decays</a:t>
            </a:r>
            <a:endParaRPr lang="en-US" sz="2000" dirty="0"/>
          </a:p>
        </p:txBody>
      </p:sp>
      <p:pic>
        <p:nvPicPr>
          <p:cNvPr id="6" name="Picture 5" descr="Screen Shot 2015-10-01 at 16.10.20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1478"/>
            <a:ext cx="9144000" cy="480382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27021" y="1783316"/>
            <a:ext cx="4681349" cy="1892532"/>
          </a:xfrm>
          <a:custGeom>
            <a:avLst/>
            <a:gdLst>
              <a:gd name="connsiteX0" fmla="*/ 0 w 4681349"/>
              <a:gd name="connsiteY0" fmla="*/ 0 h 1912597"/>
              <a:gd name="connsiteX1" fmla="*/ 1324018 w 4681349"/>
              <a:gd name="connsiteY1" fmla="*/ 1391528 h 1912597"/>
              <a:gd name="connsiteX2" fmla="*/ 2762874 w 4681349"/>
              <a:gd name="connsiteY2" fmla="*/ 1904907 h 1912597"/>
              <a:gd name="connsiteX3" fmla="*/ 3924768 w 4681349"/>
              <a:gd name="connsiteY3" fmla="*/ 1675237 h 1912597"/>
              <a:gd name="connsiteX4" fmla="*/ 4681349 w 4681349"/>
              <a:gd name="connsiteY4" fmla="*/ 1337488 h 1912597"/>
              <a:gd name="connsiteX0" fmla="*/ 0 w 4681349"/>
              <a:gd name="connsiteY0" fmla="*/ 0 h 1929614"/>
              <a:gd name="connsiteX1" fmla="*/ 1324018 w 4681349"/>
              <a:gd name="connsiteY1" fmla="*/ 1391528 h 1929614"/>
              <a:gd name="connsiteX2" fmla="*/ 2762874 w 4681349"/>
              <a:gd name="connsiteY2" fmla="*/ 1904907 h 1929614"/>
              <a:gd name="connsiteX3" fmla="*/ 3924768 w 4681349"/>
              <a:gd name="connsiteY3" fmla="*/ 1795887 h 1929614"/>
              <a:gd name="connsiteX4" fmla="*/ 4681349 w 4681349"/>
              <a:gd name="connsiteY4" fmla="*/ 1337488 h 1929614"/>
              <a:gd name="connsiteX0" fmla="*/ 0 w 4681349"/>
              <a:gd name="connsiteY0" fmla="*/ 0 h 1915470"/>
              <a:gd name="connsiteX1" fmla="*/ 1324018 w 4681349"/>
              <a:gd name="connsiteY1" fmla="*/ 1391528 h 1915470"/>
              <a:gd name="connsiteX2" fmla="*/ 2762874 w 4681349"/>
              <a:gd name="connsiteY2" fmla="*/ 1904907 h 1915470"/>
              <a:gd name="connsiteX3" fmla="*/ 3912068 w 4681349"/>
              <a:gd name="connsiteY3" fmla="*/ 1706987 h 1915470"/>
              <a:gd name="connsiteX4" fmla="*/ 4681349 w 4681349"/>
              <a:gd name="connsiteY4" fmla="*/ 1337488 h 1915470"/>
              <a:gd name="connsiteX0" fmla="*/ 0 w 4681349"/>
              <a:gd name="connsiteY0" fmla="*/ 0 h 1916314"/>
              <a:gd name="connsiteX1" fmla="*/ 1324018 w 4681349"/>
              <a:gd name="connsiteY1" fmla="*/ 1391528 h 1916314"/>
              <a:gd name="connsiteX2" fmla="*/ 2762874 w 4681349"/>
              <a:gd name="connsiteY2" fmla="*/ 1904907 h 1916314"/>
              <a:gd name="connsiteX3" fmla="*/ 3912068 w 4681349"/>
              <a:gd name="connsiteY3" fmla="*/ 1706987 h 1916314"/>
              <a:gd name="connsiteX4" fmla="*/ 4681349 w 4681349"/>
              <a:gd name="connsiteY4" fmla="*/ 1337488 h 1916314"/>
              <a:gd name="connsiteX0" fmla="*/ 0 w 4681349"/>
              <a:gd name="connsiteY0" fmla="*/ 0 h 2010812"/>
              <a:gd name="connsiteX1" fmla="*/ 1324018 w 4681349"/>
              <a:gd name="connsiteY1" fmla="*/ 1391528 h 2010812"/>
              <a:gd name="connsiteX2" fmla="*/ 2673974 w 4681349"/>
              <a:gd name="connsiteY2" fmla="*/ 2003332 h 2010812"/>
              <a:gd name="connsiteX3" fmla="*/ 3912068 w 4681349"/>
              <a:gd name="connsiteY3" fmla="*/ 1706987 h 2010812"/>
              <a:gd name="connsiteX4" fmla="*/ 4681349 w 4681349"/>
              <a:gd name="connsiteY4" fmla="*/ 1337488 h 2010812"/>
              <a:gd name="connsiteX0" fmla="*/ 0 w 4681349"/>
              <a:gd name="connsiteY0" fmla="*/ 0 h 1903359"/>
              <a:gd name="connsiteX1" fmla="*/ 1324018 w 4681349"/>
              <a:gd name="connsiteY1" fmla="*/ 1391528 h 1903359"/>
              <a:gd name="connsiteX2" fmla="*/ 2658099 w 4681349"/>
              <a:gd name="connsiteY2" fmla="*/ 1892207 h 1903359"/>
              <a:gd name="connsiteX3" fmla="*/ 3912068 w 4681349"/>
              <a:gd name="connsiteY3" fmla="*/ 1706987 h 1903359"/>
              <a:gd name="connsiteX4" fmla="*/ 4681349 w 4681349"/>
              <a:gd name="connsiteY4" fmla="*/ 1337488 h 1903359"/>
              <a:gd name="connsiteX0" fmla="*/ 0 w 4681349"/>
              <a:gd name="connsiteY0" fmla="*/ 0 h 1901534"/>
              <a:gd name="connsiteX1" fmla="*/ 1187493 w 4681349"/>
              <a:gd name="connsiteY1" fmla="*/ 1426453 h 1901534"/>
              <a:gd name="connsiteX2" fmla="*/ 2658099 w 4681349"/>
              <a:gd name="connsiteY2" fmla="*/ 1892207 h 1901534"/>
              <a:gd name="connsiteX3" fmla="*/ 3912068 w 4681349"/>
              <a:gd name="connsiteY3" fmla="*/ 1706987 h 1901534"/>
              <a:gd name="connsiteX4" fmla="*/ 4681349 w 4681349"/>
              <a:gd name="connsiteY4" fmla="*/ 1337488 h 1901534"/>
              <a:gd name="connsiteX0" fmla="*/ 0 w 4681349"/>
              <a:gd name="connsiteY0" fmla="*/ 0 h 1907396"/>
              <a:gd name="connsiteX1" fmla="*/ 1263693 w 4681349"/>
              <a:gd name="connsiteY1" fmla="*/ 1318503 h 1907396"/>
              <a:gd name="connsiteX2" fmla="*/ 2658099 w 4681349"/>
              <a:gd name="connsiteY2" fmla="*/ 1892207 h 1907396"/>
              <a:gd name="connsiteX3" fmla="*/ 3912068 w 4681349"/>
              <a:gd name="connsiteY3" fmla="*/ 1706987 h 1907396"/>
              <a:gd name="connsiteX4" fmla="*/ 4681349 w 4681349"/>
              <a:gd name="connsiteY4" fmla="*/ 1337488 h 1907396"/>
              <a:gd name="connsiteX0" fmla="*/ 0 w 4681349"/>
              <a:gd name="connsiteY0" fmla="*/ 0 h 1907396"/>
              <a:gd name="connsiteX1" fmla="*/ 1263693 w 4681349"/>
              <a:gd name="connsiteY1" fmla="*/ 1318503 h 1907396"/>
              <a:gd name="connsiteX2" fmla="*/ 2658099 w 4681349"/>
              <a:gd name="connsiteY2" fmla="*/ 1892207 h 1907396"/>
              <a:gd name="connsiteX3" fmla="*/ 3912068 w 4681349"/>
              <a:gd name="connsiteY3" fmla="*/ 1706987 h 1907396"/>
              <a:gd name="connsiteX4" fmla="*/ 4681349 w 4681349"/>
              <a:gd name="connsiteY4" fmla="*/ 1337488 h 1907396"/>
              <a:gd name="connsiteX0" fmla="*/ 0 w 4681349"/>
              <a:gd name="connsiteY0" fmla="*/ 0 h 1907396"/>
              <a:gd name="connsiteX1" fmla="*/ 1263693 w 4681349"/>
              <a:gd name="connsiteY1" fmla="*/ 1318503 h 1907396"/>
              <a:gd name="connsiteX2" fmla="*/ 2658099 w 4681349"/>
              <a:gd name="connsiteY2" fmla="*/ 1892207 h 1907396"/>
              <a:gd name="connsiteX3" fmla="*/ 3912068 w 4681349"/>
              <a:gd name="connsiteY3" fmla="*/ 1706987 h 1907396"/>
              <a:gd name="connsiteX4" fmla="*/ 4681349 w 4681349"/>
              <a:gd name="connsiteY4" fmla="*/ 1337488 h 1907396"/>
              <a:gd name="connsiteX0" fmla="*/ 0 w 4681349"/>
              <a:gd name="connsiteY0" fmla="*/ 0 h 1892532"/>
              <a:gd name="connsiteX1" fmla="*/ 1263693 w 4681349"/>
              <a:gd name="connsiteY1" fmla="*/ 1318503 h 1892532"/>
              <a:gd name="connsiteX2" fmla="*/ 2708899 w 4681349"/>
              <a:gd name="connsiteY2" fmla="*/ 1876332 h 1892532"/>
              <a:gd name="connsiteX3" fmla="*/ 3912068 w 4681349"/>
              <a:gd name="connsiteY3" fmla="*/ 1706987 h 1892532"/>
              <a:gd name="connsiteX4" fmla="*/ 4681349 w 4681349"/>
              <a:gd name="connsiteY4" fmla="*/ 1337488 h 1892532"/>
              <a:gd name="connsiteX0" fmla="*/ 0 w 4681349"/>
              <a:gd name="connsiteY0" fmla="*/ 0 h 1892532"/>
              <a:gd name="connsiteX1" fmla="*/ 1263693 w 4681349"/>
              <a:gd name="connsiteY1" fmla="*/ 1318503 h 1892532"/>
              <a:gd name="connsiteX2" fmla="*/ 2708899 w 4681349"/>
              <a:gd name="connsiteY2" fmla="*/ 1876332 h 1892532"/>
              <a:gd name="connsiteX3" fmla="*/ 3912068 w 4681349"/>
              <a:gd name="connsiteY3" fmla="*/ 1706987 h 1892532"/>
              <a:gd name="connsiteX4" fmla="*/ 4681349 w 4681349"/>
              <a:gd name="connsiteY4" fmla="*/ 1337488 h 189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1349" h="1892532">
                <a:moveTo>
                  <a:pt x="0" y="0"/>
                </a:moveTo>
                <a:cubicBezTo>
                  <a:pt x="356696" y="593325"/>
                  <a:pt x="812210" y="1005781"/>
                  <a:pt x="1263693" y="1318503"/>
                </a:cubicBezTo>
                <a:cubicBezTo>
                  <a:pt x="1715176" y="1631225"/>
                  <a:pt x="2267503" y="1811585"/>
                  <a:pt x="2708899" y="1876332"/>
                </a:cubicBezTo>
                <a:cubicBezTo>
                  <a:pt x="3150295" y="1941079"/>
                  <a:pt x="3583326" y="1796794"/>
                  <a:pt x="3912068" y="1706987"/>
                </a:cubicBezTo>
                <a:cubicBezTo>
                  <a:pt x="4240810" y="1617180"/>
                  <a:pt x="4681349" y="1337488"/>
                  <a:pt x="4681349" y="1337488"/>
                </a:cubicBezTo>
              </a:path>
            </a:pathLst>
          </a:custGeom>
          <a:ln w="28575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041525" y="3454400"/>
            <a:ext cx="88900" cy="88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47825" y="3286125"/>
            <a:ext cx="88900" cy="88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02050" y="3498850"/>
            <a:ext cx="88900" cy="88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86225" y="3375025"/>
            <a:ext cx="88900" cy="88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7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85694"/>
            <a:ext cx="4616457" cy="1504143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 smtClean="0"/>
              <a:t>Limited by accidental background</a:t>
            </a:r>
          </a:p>
          <a:p>
            <a:r>
              <a:rPr lang="en-US" sz="2000" dirty="0" smtClean="0"/>
              <a:t>Timing can help to separate signals from background</a:t>
            </a:r>
          </a:p>
          <a:p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dirty="0" smtClean="0"/>
              <a:t> time from </a:t>
            </a:r>
            <a:r>
              <a:rPr lang="en-US" sz="2000" dirty="0" err="1" smtClean="0"/>
              <a:t>LXe</a:t>
            </a:r>
            <a:r>
              <a:rPr lang="en-US" sz="2000" dirty="0" smtClean="0"/>
              <a:t> calorimeter</a:t>
            </a:r>
          </a:p>
          <a:p>
            <a:r>
              <a:rPr lang="en-US" sz="2000" dirty="0" smtClean="0"/>
              <a:t>e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time from dedicated timing counter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Timing requirements for MEG</a:t>
            </a:r>
            <a:endParaRPr lang="en-US" dirty="0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7893776" y="1038718"/>
            <a:ext cx="298450" cy="2984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7001601" y="1832468"/>
            <a:ext cx="346075" cy="3476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6504713" y="2218231"/>
            <a:ext cx="458788" cy="4587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909651" y="1013318"/>
            <a:ext cx="257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 dirty="0">
                <a:solidFill>
                  <a:srgbClr val="FF0000"/>
                </a:solidFill>
                <a:latin typeface="Symbol" charset="0"/>
                <a:cs typeface="ＭＳ Ｐゴシック" charset="0"/>
              </a:rPr>
              <a:t>g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7030176" y="1834056"/>
            <a:ext cx="287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sp>
        <p:nvSpPr>
          <p:cNvPr id="11" name="Freeform 14"/>
          <p:cNvSpPr>
            <a:spLocks/>
          </p:cNvSpPr>
          <p:nvPr/>
        </p:nvSpPr>
        <p:spPr bwMode="auto">
          <a:xfrm rot="18884070">
            <a:off x="7244488" y="1491156"/>
            <a:ext cx="695325" cy="190500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Oval 152"/>
          <p:cNvSpPr>
            <a:spLocks noChangeArrowheads="1"/>
          </p:cNvSpPr>
          <p:nvPr/>
        </p:nvSpPr>
        <p:spPr bwMode="auto">
          <a:xfrm>
            <a:off x="8199709" y="3750004"/>
            <a:ext cx="298450" cy="2984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53"/>
          <p:cNvSpPr>
            <a:spLocks noChangeArrowheads="1"/>
          </p:cNvSpPr>
          <p:nvPr/>
        </p:nvSpPr>
        <p:spPr bwMode="auto">
          <a:xfrm>
            <a:off x="6674391" y="4702021"/>
            <a:ext cx="346075" cy="3476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55"/>
          <p:cNvSpPr>
            <a:spLocks noChangeShapeType="1"/>
          </p:cNvSpPr>
          <p:nvPr/>
        </p:nvSpPr>
        <p:spPr bwMode="auto">
          <a:xfrm flipH="1">
            <a:off x="6177504" y="5087784"/>
            <a:ext cx="458787" cy="4587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57"/>
          <p:cNvSpPr txBox="1">
            <a:spLocks noChangeArrowheads="1"/>
          </p:cNvSpPr>
          <p:nvPr/>
        </p:nvSpPr>
        <p:spPr bwMode="auto">
          <a:xfrm>
            <a:off x="8215584" y="3724604"/>
            <a:ext cx="257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FF0000"/>
                </a:solidFill>
                <a:latin typeface="Symbol" charset="0"/>
                <a:cs typeface="ＭＳ Ｐゴシック" charset="0"/>
              </a:rPr>
              <a:t>g</a:t>
            </a:r>
          </a:p>
        </p:txBody>
      </p:sp>
      <p:sp>
        <p:nvSpPr>
          <p:cNvPr id="19" name="Text Box 158"/>
          <p:cNvSpPr txBox="1">
            <a:spLocks noChangeArrowheads="1"/>
          </p:cNvSpPr>
          <p:nvPr/>
        </p:nvSpPr>
        <p:spPr bwMode="auto">
          <a:xfrm>
            <a:off x="6702966" y="4703609"/>
            <a:ext cx="287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sp>
        <p:nvSpPr>
          <p:cNvPr id="20" name="Freeform 159"/>
          <p:cNvSpPr>
            <a:spLocks/>
          </p:cNvSpPr>
          <p:nvPr/>
        </p:nvSpPr>
        <p:spPr bwMode="auto">
          <a:xfrm rot="18316330">
            <a:off x="7617096" y="4188154"/>
            <a:ext cx="695325" cy="190500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63"/>
          <p:cNvSpPr>
            <a:spLocks noChangeShapeType="1"/>
          </p:cNvSpPr>
          <p:nvPr/>
        </p:nvSpPr>
        <p:spPr bwMode="auto">
          <a:xfrm flipH="1" flipV="1">
            <a:off x="6790363" y="4386910"/>
            <a:ext cx="38088" cy="306771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627344" y="4017579"/>
            <a:ext cx="312906" cy="369332"/>
            <a:chOff x="1479478" y="4250491"/>
            <a:chExt cx="312906" cy="369332"/>
          </a:xfrm>
        </p:grpSpPr>
        <p:sp>
          <p:nvSpPr>
            <p:cNvPr id="24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05921" y="5113788"/>
            <a:ext cx="346075" cy="347662"/>
            <a:chOff x="1718920" y="5405316"/>
            <a:chExt cx="346075" cy="347662"/>
          </a:xfrm>
        </p:grpSpPr>
        <p:sp>
          <p:nvSpPr>
            <p:cNvPr id="27" name="Oval 168"/>
            <p:cNvSpPr>
              <a:spLocks noChangeArrowheads="1"/>
            </p:cNvSpPr>
            <p:nvPr/>
          </p:nvSpPr>
          <p:spPr bwMode="auto">
            <a:xfrm>
              <a:off x="1718920" y="5405316"/>
              <a:ext cx="346075" cy="34766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 Box 169"/>
            <p:cNvSpPr txBox="1">
              <a:spLocks noChangeArrowheads="1"/>
            </p:cNvSpPr>
            <p:nvPr/>
          </p:nvSpPr>
          <p:spPr bwMode="auto">
            <a:xfrm>
              <a:off x="1747495" y="5406903"/>
              <a:ext cx="2873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9900"/>
                  </a:solidFill>
                  <a:latin typeface="Symbol" charset="0"/>
                  <a:cs typeface="ＭＳ Ｐゴシック" charset="0"/>
                </a:rPr>
                <a:t>m</a:t>
              </a:r>
            </a:p>
          </p:txBody>
        </p:sp>
      </p:grpSp>
      <p:sp>
        <p:nvSpPr>
          <p:cNvPr id="29" name="Freeform 170"/>
          <p:cNvSpPr>
            <a:spLocks/>
          </p:cNvSpPr>
          <p:nvPr/>
        </p:nvSpPr>
        <p:spPr bwMode="auto">
          <a:xfrm rot="18316330">
            <a:off x="7761558" y="4259592"/>
            <a:ext cx="695325" cy="190500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75"/>
          <p:cNvSpPr>
            <a:spLocks noChangeShapeType="1"/>
          </p:cNvSpPr>
          <p:nvPr/>
        </p:nvSpPr>
        <p:spPr bwMode="auto">
          <a:xfrm flipV="1">
            <a:off x="7423421" y="4888241"/>
            <a:ext cx="180975" cy="22554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7156494" y="4248101"/>
            <a:ext cx="312906" cy="369332"/>
            <a:chOff x="1479478" y="4250491"/>
            <a:chExt cx="312906" cy="369332"/>
          </a:xfrm>
        </p:grpSpPr>
        <p:sp>
          <p:nvSpPr>
            <p:cNvPr id="32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sp>
        <p:nvSpPr>
          <p:cNvPr id="34" name="Line 163"/>
          <p:cNvSpPr>
            <a:spLocks noChangeShapeType="1"/>
          </p:cNvSpPr>
          <p:nvPr/>
        </p:nvSpPr>
        <p:spPr bwMode="auto">
          <a:xfrm flipV="1">
            <a:off x="6996654" y="4583441"/>
            <a:ext cx="190572" cy="181096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6677326" y="5276784"/>
            <a:ext cx="312906" cy="369332"/>
            <a:chOff x="1479478" y="4250491"/>
            <a:chExt cx="312906" cy="369332"/>
          </a:xfrm>
        </p:grpSpPr>
        <p:sp>
          <p:nvSpPr>
            <p:cNvPr id="36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142346" y="5618564"/>
            <a:ext cx="312906" cy="369332"/>
            <a:chOff x="1479478" y="4250491"/>
            <a:chExt cx="312906" cy="369332"/>
          </a:xfrm>
        </p:grpSpPr>
        <p:sp>
          <p:nvSpPr>
            <p:cNvPr id="39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sp>
        <p:nvSpPr>
          <p:cNvPr id="41" name="Line 163"/>
          <p:cNvSpPr>
            <a:spLocks noChangeShapeType="1"/>
          </p:cNvSpPr>
          <p:nvPr/>
        </p:nvSpPr>
        <p:spPr bwMode="auto">
          <a:xfrm>
            <a:off x="7282476" y="5461450"/>
            <a:ext cx="0" cy="231955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63"/>
          <p:cNvSpPr>
            <a:spLocks noChangeShapeType="1"/>
          </p:cNvSpPr>
          <p:nvPr/>
        </p:nvSpPr>
        <p:spPr bwMode="auto">
          <a:xfrm flipH="1">
            <a:off x="6949469" y="5351627"/>
            <a:ext cx="156452" cy="68548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5913358" y="5479992"/>
            <a:ext cx="296862" cy="332247"/>
            <a:chOff x="554932" y="5712904"/>
            <a:chExt cx="296862" cy="332247"/>
          </a:xfrm>
        </p:grpSpPr>
        <p:sp>
          <p:nvSpPr>
            <p:cNvPr id="44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564122" y="4562574"/>
            <a:ext cx="296862" cy="332247"/>
            <a:chOff x="554932" y="5712904"/>
            <a:chExt cx="296862" cy="332247"/>
          </a:xfrm>
        </p:grpSpPr>
        <p:sp>
          <p:nvSpPr>
            <p:cNvPr id="47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207851" y="2647419"/>
            <a:ext cx="296862" cy="332247"/>
            <a:chOff x="554932" y="5712904"/>
            <a:chExt cx="296862" cy="332247"/>
          </a:xfrm>
        </p:grpSpPr>
        <p:sp>
          <p:nvSpPr>
            <p:cNvPr id="50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741" y="3868913"/>
            <a:ext cx="3494701" cy="2489749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012467"/>
              </p:ext>
            </p:extLst>
          </p:nvPr>
        </p:nvGraphicFramePr>
        <p:xfrm>
          <a:off x="1003397" y="2545674"/>
          <a:ext cx="3319533" cy="123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46"/>
                <a:gridCol w="875847"/>
                <a:gridCol w="919640"/>
              </a:tblGrid>
              <a:tr h="30885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Resolution (ps)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MEG I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MEG II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0885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t</a:t>
                      </a:r>
                      <a:r>
                        <a:rPr lang="en-US" sz="1400" baseline="-250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aseline="-25000" dirty="0" smtClean="0">
                          <a:latin typeface="Century Gothic"/>
                          <a:cs typeface="Century Gothic"/>
                        </a:rPr>
                        <a:t> </a:t>
                      </a:r>
                      <a:endParaRPr lang="en-US" sz="1400" baseline="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67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60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0885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t</a:t>
                      </a:r>
                      <a:r>
                        <a:rPr lang="en-US" sz="1400" baseline="-25000" dirty="0" smtClean="0">
                          <a:latin typeface="Century Gothic"/>
                          <a:cs typeface="Century Gothic"/>
                        </a:rPr>
                        <a:t>e</a:t>
                      </a:r>
                      <a:endParaRPr lang="en-US" sz="1400" baseline="-250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107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35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30885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t</a:t>
                      </a:r>
                      <a:r>
                        <a:rPr lang="en-US" sz="1400" baseline="-25000" dirty="0" smtClean="0">
                          <a:latin typeface="Century Gothic"/>
                          <a:cs typeface="Century Gothic"/>
                        </a:rPr>
                        <a:t>e-</a:t>
                      </a:r>
                      <a:r>
                        <a:rPr lang="en-US" sz="1400" baseline="-2500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endParaRPr lang="en-US" sz="1400" baseline="-250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127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entury Gothic"/>
                          <a:cs typeface="Century Gothic"/>
                        </a:rPr>
                        <a:t>84</a:t>
                      </a:r>
                      <a:endParaRPr lang="en-US" sz="14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61894" y="2955196"/>
            <a:ext cx="1223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All values </a:t>
            </a:r>
            <a:b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in sigma!</a:t>
            </a:r>
          </a:p>
        </p:txBody>
      </p:sp>
    </p:spTree>
    <p:extLst>
      <p:ext uri="{BB962C8B-B14F-4D97-AF65-F5344CB8AC3E}">
        <p14:creationId xmlns:p14="http://schemas.microsoft.com/office/powerpoint/2010/main" val="2085329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Switched capacitor array chips give excellent timing:</a:t>
            </a:r>
          </a:p>
          <a:p>
            <a:pPr lvl="1"/>
            <a:r>
              <a:rPr lang="en-US" sz="1800" dirty="0" smtClean="0"/>
              <a:t>PSEC4 (Chicago): </a:t>
            </a:r>
            <a:r>
              <a:rPr lang="en-US" sz="1800" b="1" dirty="0" smtClean="0"/>
              <a:t>9 ps</a:t>
            </a:r>
            <a:r>
              <a:rPr lang="en-US" sz="1800" dirty="0" smtClean="0"/>
              <a:t>, DRS4 (PSI): </a:t>
            </a:r>
            <a:r>
              <a:rPr lang="en-US" sz="1800" b="1" dirty="0" smtClean="0"/>
              <a:t>1.4 ps </a:t>
            </a:r>
          </a:p>
          <a:p>
            <a:r>
              <a:rPr lang="en-US" sz="2400" dirty="0" smtClean="0"/>
              <a:t>TDC follow up:</a:t>
            </a:r>
          </a:p>
          <a:p>
            <a:pPr lvl="1"/>
            <a:r>
              <a:rPr lang="en-US" sz="1800" dirty="0" smtClean="0"/>
              <a:t>TDC130 (CERN): </a:t>
            </a:r>
            <a:r>
              <a:rPr lang="en-US" sz="1800" b="1" dirty="0" smtClean="0"/>
              <a:t>2.4 ps</a:t>
            </a:r>
            <a:r>
              <a:rPr lang="en-US" sz="1800" dirty="0" smtClean="0"/>
              <a:t>, SAMPIC (</a:t>
            </a:r>
            <a:r>
              <a:rPr lang="en-US" sz="1800" dirty="0" err="1" smtClean="0"/>
              <a:t>Saclay</a:t>
            </a:r>
            <a:r>
              <a:rPr lang="en-US" sz="1800" dirty="0" smtClean="0"/>
              <a:t>): </a:t>
            </a:r>
            <a:r>
              <a:rPr lang="en-US" sz="1800" b="1" dirty="0" smtClean="0"/>
              <a:t>6.5 ps</a:t>
            </a:r>
            <a:r>
              <a:rPr lang="en-US" sz="1800" dirty="0" smtClean="0"/>
              <a:t> </a:t>
            </a:r>
          </a:p>
          <a:p>
            <a:r>
              <a:rPr lang="en-US" sz="2400" dirty="0" smtClean="0"/>
              <a:t>Precision clock distribution possible</a:t>
            </a:r>
          </a:p>
          <a:p>
            <a:pPr lvl="1"/>
            <a:r>
              <a:rPr lang="en-US" sz="1800" dirty="0" smtClean="0"/>
              <a:t>MEG I: </a:t>
            </a:r>
            <a:r>
              <a:rPr lang="en-US" sz="1800" b="1" dirty="0" smtClean="0"/>
              <a:t>20 ps</a:t>
            </a:r>
            <a:r>
              <a:rPr lang="en-US" sz="1800" dirty="0" smtClean="0"/>
              <a:t>, MEG II: </a:t>
            </a:r>
            <a:r>
              <a:rPr lang="en-US" sz="1800" b="1" dirty="0" smtClean="0"/>
              <a:t>5 ps</a:t>
            </a:r>
            <a:endParaRPr lang="en-US" sz="1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Electronics for timing</a:t>
            </a:r>
            <a:endParaRPr lang="en-US" dirty="0"/>
          </a:p>
        </p:txBody>
      </p:sp>
      <p:pic>
        <p:nvPicPr>
          <p:cNvPr id="6" name="Picture 5" descr="Screen Shot 2015-10-02 at 14.44.34 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587" y="3824649"/>
            <a:ext cx="3854342" cy="23015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30300" y="6021071"/>
            <a:ext cx="1313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arXiv:1405.4975</a:t>
            </a:r>
          </a:p>
        </p:txBody>
      </p:sp>
      <p:pic>
        <p:nvPicPr>
          <p:cNvPr id="8" name="Picture 7" descr="Screen Shot 2015-09-30 at 9.52.06 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94" y="4358901"/>
            <a:ext cx="2855654" cy="12606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72853" y="5836405"/>
            <a:ext cx="73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DRS4</a:t>
            </a:r>
          </a:p>
        </p:txBody>
      </p:sp>
      <p:pic>
        <p:nvPicPr>
          <p:cNvPr id="10" name="Picture 60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283" y="4490562"/>
            <a:ext cx="10572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0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Timing limitation</a:t>
            </a:r>
            <a:endParaRPr lang="en-US" dirty="0"/>
          </a:p>
        </p:txBody>
      </p:sp>
      <p:sp>
        <p:nvSpPr>
          <p:cNvPr id="6" name="Line 32"/>
          <p:cNvSpPr>
            <a:spLocks noChangeShapeType="1"/>
          </p:cNvSpPr>
          <p:nvPr/>
        </p:nvSpPr>
        <p:spPr bwMode="auto">
          <a:xfrm>
            <a:off x="3132138" y="1989138"/>
            <a:ext cx="16557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827088" y="3141663"/>
            <a:ext cx="144462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1619250" y="3284538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2411413" y="3068638"/>
            <a:ext cx="144462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203575" y="3214688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4787900" y="838200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5722938" y="909638"/>
            <a:ext cx="144462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6657975" y="765175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7593013" y="836613"/>
            <a:ext cx="144462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8528050" y="908050"/>
            <a:ext cx="144463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900113" y="3213100"/>
            <a:ext cx="7921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V="1">
            <a:off x="1692275" y="3141663"/>
            <a:ext cx="7921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2484438" y="3141663"/>
            <a:ext cx="7921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V="1">
            <a:off x="3276600" y="1989138"/>
            <a:ext cx="790575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V="1">
            <a:off x="4067175" y="908050"/>
            <a:ext cx="792163" cy="1081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4859338" y="908050"/>
            <a:ext cx="93662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V="1">
            <a:off x="5795963" y="836613"/>
            <a:ext cx="9366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>
            <a:off x="6732588" y="836613"/>
            <a:ext cx="935037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7667625" y="908050"/>
            <a:ext cx="93662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flipV="1">
            <a:off x="3276600" y="1484313"/>
            <a:ext cx="790575" cy="1800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 flipV="1">
            <a:off x="4067175" y="908050"/>
            <a:ext cx="7921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2771775" y="981075"/>
            <a:ext cx="14613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>
                <a:latin typeface="Century Gothic"/>
                <a:cs typeface="Century Gothic"/>
              </a:rPr>
              <a:t>voltage noise </a:t>
            </a:r>
            <a:r>
              <a:rPr lang="en-US" sz="1200" i="1" dirty="0">
                <a:latin typeface="Symbol" charset="2"/>
                <a:cs typeface="Symbol" charset="2"/>
              </a:rPr>
              <a:t>D</a:t>
            </a:r>
            <a:r>
              <a:rPr lang="en-US" sz="1200" i="1" dirty="0">
                <a:latin typeface="Century Gothic"/>
                <a:cs typeface="Century Gothic"/>
              </a:rPr>
              <a:t>u</a:t>
            </a:r>
          </a:p>
        </p:txBody>
      </p:sp>
      <p:sp>
        <p:nvSpPr>
          <p:cNvPr id="28" name="Oval 31"/>
          <p:cNvSpPr>
            <a:spLocks noChangeArrowheads="1"/>
          </p:cNvSpPr>
          <p:nvPr/>
        </p:nvSpPr>
        <p:spPr bwMode="auto">
          <a:xfrm>
            <a:off x="3779838" y="1916113"/>
            <a:ext cx="144462" cy="142875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9" name="Oval 25"/>
          <p:cNvSpPr>
            <a:spLocks noChangeArrowheads="1"/>
          </p:cNvSpPr>
          <p:nvPr/>
        </p:nvSpPr>
        <p:spPr bwMode="auto">
          <a:xfrm>
            <a:off x="3995738" y="1412875"/>
            <a:ext cx="144462" cy="142875"/>
          </a:xfrm>
          <a:prstGeom prst="ellipse">
            <a:avLst/>
          </a:prstGeom>
          <a:solidFill>
            <a:srgbClr val="99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0" name="Oval 8"/>
          <p:cNvSpPr>
            <a:spLocks noChangeArrowheads="1"/>
          </p:cNvSpPr>
          <p:nvPr/>
        </p:nvSpPr>
        <p:spPr bwMode="auto">
          <a:xfrm>
            <a:off x="3995738" y="1916113"/>
            <a:ext cx="144462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>
            <a:off x="3492500" y="1989138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 flipH="1">
            <a:off x="4067175" y="198913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2124075" y="1628775"/>
            <a:ext cx="17624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>
                <a:latin typeface="Century Gothic"/>
                <a:cs typeface="Century Gothic"/>
              </a:rPr>
              <a:t>timing uncertainty </a:t>
            </a:r>
            <a:r>
              <a:rPr lang="en-US" sz="1200" i="1" dirty="0">
                <a:latin typeface="Symbol" charset="2"/>
                <a:cs typeface="Symbol" charset="2"/>
              </a:rPr>
              <a:t>D</a:t>
            </a:r>
            <a:r>
              <a:rPr lang="en-US" sz="1200" i="1" dirty="0">
                <a:latin typeface="Century Gothic"/>
                <a:cs typeface="Century Gothic"/>
              </a:rPr>
              <a:t>t</a:t>
            </a:r>
          </a:p>
        </p:txBody>
      </p:sp>
      <p:sp>
        <p:nvSpPr>
          <p:cNvPr id="34" name="Line 28"/>
          <p:cNvSpPr>
            <a:spLocks noChangeShapeType="1"/>
          </p:cNvSpPr>
          <p:nvPr/>
        </p:nvSpPr>
        <p:spPr bwMode="auto">
          <a:xfrm>
            <a:off x="4067175" y="1125538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29"/>
          <p:cNvSpPr>
            <a:spLocks noChangeShapeType="1"/>
          </p:cNvSpPr>
          <p:nvPr/>
        </p:nvSpPr>
        <p:spPr bwMode="auto">
          <a:xfrm flipV="1">
            <a:off x="4067175" y="19891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5292725" y="908050"/>
            <a:ext cx="0" cy="2449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5327650" y="1412875"/>
            <a:ext cx="12892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>
                <a:latin typeface="Century Gothic"/>
                <a:cs typeface="Century Gothic"/>
              </a:rPr>
              <a:t>signal height </a:t>
            </a:r>
            <a:r>
              <a:rPr lang="en-US" sz="1200" i="1" dirty="0">
                <a:latin typeface="Century Gothic"/>
                <a:cs typeface="Century Gothic"/>
              </a:rPr>
              <a:t>U</a:t>
            </a:r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3276600" y="3644900"/>
            <a:ext cx="1582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3543300" y="3663950"/>
            <a:ext cx="9284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sz="1200" dirty="0">
                <a:latin typeface="Century Gothic"/>
                <a:cs typeface="Century Gothic"/>
              </a:rPr>
              <a:t>rise time </a:t>
            </a:r>
            <a:r>
              <a:rPr lang="en-US" sz="1200" i="1" dirty="0">
                <a:latin typeface="Century Gothic"/>
                <a:cs typeface="Century Gothic"/>
              </a:rPr>
              <a:t>t</a:t>
            </a:r>
            <a:r>
              <a:rPr lang="en-US" sz="1200" i="1" baseline="-25000" dirty="0">
                <a:latin typeface="Century Gothic"/>
                <a:cs typeface="Century Gothic"/>
              </a:rPr>
              <a:t>r</a:t>
            </a:r>
          </a:p>
        </p:txBody>
      </p:sp>
      <p:graphicFrame>
        <p:nvGraphicFramePr>
          <p:cNvPr id="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864364"/>
              </p:ext>
            </p:extLst>
          </p:nvPr>
        </p:nvGraphicFramePr>
        <p:xfrm>
          <a:off x="1330780" y="3836579"/>
          <a:ext cx="722989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" name="Equation" r:id="rId3" imgW="520700" imgH="393700" progId="Equation.3">
                  <p:embed/>
                </p:oleObj>
              </mc:Choice>
              <mc:Fallback>
                <p:oleObj name="Equation" r:id="rId3" imgW="520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780" y="3836579"/>
                        <a:ext cx="722989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141971"/>
              </p:ext>
            </p:extLst>
          </p:nvPr>
        </p:nvGraphicFramePr>
        <p:xfrm>
          <a:off x="141856" y="4624165"/>
          <a:ext cx="4693212" cy="587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6" name="Equation" r:id="rId5" imgW="4064000" imgH="508000" progId="Equation.3">
                  <p:embed/>
                </p:oleObj>
              </mc:Choice>
              <mc:Fallback>
                <p:oleObj name="Equation" r:id="rId5" imgW="40640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856" y="4624165"/>
                        <a:ext cx="4693212" cy="5871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924650"/>
              </p:ext>
            </p:extLst>
          </p:nvPr>
        </p:nvGraphicFramePr>
        <p:xfrm>
          <a:off x="3899540" y="4126028"/>
          <a:ext cx="616832" cy="420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7" name="Equation" r:id="rId7" imgW="634725" imgH="431613" progId="Equation.3">
                  <p:embed/>
                </p:oleObj>
              </mc:Choice>
              <mc:Fallback>
                <p:oleObj name="Equation" r:id="rId7" imgW="634725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9540" y="4126028"/>
                        <a:ext cx="616832" cy="4202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Line 46"/>
          <p:cNvSpPr>
            <a:spLocks noChangeShapeType="1"/>
          </p:cNvSpPr>
          <p:nvPr/>
        </p:nvSpPr>
        <p:spPr bwMode="auto">
          <a:xfrm flipH="1">
            <a:off x="3561180" y="4384267"/>
            <a:ext cx="287338" cy="2873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42"/>
          <p:cNvSpPr>
            <a:spLocks noChangeShapeType="1"/>
          </p:cNvSpPr>
          <p:nvPr/>
        </p:nvSpPr>
        <p:spPr bwMode="auto">
          <a:xfrm flipV="1">
            <a:off x="1269977" y="5152367"/>
            <a:ext cx="172510" cy="43497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Text Box 43"/>
          <p:cNvSpPr txBox="1">
            <a:spLocks noChangeArrowheads="1"/>
          </p:cNvSpPr>
          <p:nvPr/>
        </p:nvSpPr>
        <p:spPr bwMode="auto">
          <a:xfrm>
            <a:off x="285411" y="5587339"/>
            <a:ext cx="22828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en-US" sz="1200" dirty="0">
                <a:latin typeface="Century Gothic"/>
                <a:cs typeface="Century Gothic"/>
              </a:rPr>
              <a:t>number of samples on </a:t>
            </a:r>
            <a:r>
              <a:rPr lang="en-US" sz="1200" dirty="0" smtClean="0">
                <a:latin typeface="Century Gothic"/>
                <a:cs typeface="Century Gothic"/>
              </a:rPr>
              <a:t>slope</a:t>
            </a:r>
          </a:p>
          <a:p>
            <a:pPr algn="ctr"/>
            <a:r>
              <a:rPr lang="en-US" sz="1200" dirty="0" smtClean="0">
                <a:latin typeface="Century Gothic"/>
                <a:cs typeface="Century Gothic"/>
              </a:rPr>
              <a:t>only for waveform digitizing</a:t>
            </a:r>
            <a:endParaRPr lang="en-US" sz="1200" dirty="0">
              <a:latin typeface="Century Gothic"/>
              <a:cs typeface="Century Gothic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513069" y="5495006"/>
            <a:ext cx="68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SNR</a:t>
            </a:r>
            <a:r>
              <a:rPr lang="en-US" sz="16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-1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3828778" y="5198196"/>
            <a:ext cx="0" cy="296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51" idx="0"/>
          </p:cNvCxnSpPr>
          <p:nvPr/>
        </p:nvCxnSpPr>
        <p:spPr>
          <a:xfrm flipH="1" flipV="1">
            <a:off x="4343088" y="5211356"/>
            <a:ext cx="6167" cy="6334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796860" y="5844805"/>
            <a:ext cx="11047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Sampling</a:t>
            </a:r>
          </a:p>
          <a:p>
            <a:pPr algn="ctr"/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speed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31887" y="5296818"/>
            <a:ext cx="12773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Analog</a:t>
            </a:r>
          </a:p>
          <a:p>
            <a:pPr algn="ctr"/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bandwidth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4665518" y="5198196"/>
            <a:ext cx="122382" cy="296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57200" y="6073335"/>
            <a:ext cx="256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  <a:latin typeface="Century Gothic"/>
                <a:cs typeface="Century Gothic"/>
              </a:rPr>
              <a:t>Simplified estimation!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672530"/>
              </p:ext>
            </p:extLst>
          </p:nvPr>
        </p:nvGraphicFramePr>
        <p:xfrm>
          <a:off x="6068543" y="3834642"/>
          <a:ext cx="2834825" cy="23463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371"/>
                <a:gridCol w="1043981"/>
                <a:gridCol w="1069473"/>
              </a:tblGrid>
              <a:tr h="5175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NG</a:t>
                      </a:r>
                      <a:endParaRPr lang="en-US" dirty="0"/>
                    </a:p>
                  </a:txBody>
                  <a:tcPr/>
                </a:tc>
              </a:tr>
              <a:tr h="258928">
                <a:tc>
                  <a:txBody>
                    <a:bodyPr/>
                    <a:lstStyle/>
                    <a:p>
                      <a:r>
                        <a:rPr lang="en-US" dirty="0" smtClean="0"/>
                        <a:t>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r>
                        <a:rPr lang="en-US" baseline="0" dirty="0" smtClean="0"/>
                        <a:t> mV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mV</a:t>
                      </a:r>
                      <a:endParaRPr lang="en-US" dirty="0"/>
                    </a:p>
                  </a:txBody>
                  <a:tcPr/>
                </a:tc>
              </a:tr>
              <a:tr h="31427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dirty="0" smtClean="0"/>
                        <a:t>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mV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mV</a:t>
                      </a:r>
                      <a:endParaRPr lang="en-US" dirty="0"/>
                    </a:p>
                  </a:txBody>
                  <a:tcPr/>
                </a:tc>
              </a:tr>
              <a:tr h="262671">
                <a:tc>
                  <a:txBody>
                    <a:bodyPr/>
                    <a:lstStyle/>
                    <a:p>
                      <a:r>
                        <a:rPr lang="en-US" i="1" dirty="0" err="1" smtClean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lang="en-US" i="1" baseline="-25000" dirty="0" err="1" smtClean="0"/>
                        <a:t>S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GSPS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GSPS</a:t>
                      </a:r>
                      <a:endParaRPr lang="en-US" dirty="0"/>
                    </a:p>
                  </a:txBody>
                  <a:tcPr/>
                </a:tc>
              </a:tr>
              <a:tr h="291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>
                          <a:latin typeface="Times New Roman"/>
                          <a:cs typeface="Times New Roman"/>
                        </a:rPr>
                        <a:t>f</a:t>
                      </a:r>
                      <a:r>
                        <a:rPr lang="en-US" i="1" baseline="-25000" dirty="0" smtClean="0"/>
                        <a:t>3dB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</a:t>
                      </a:r>
                      <a:r>
                        <a:rPr lang="en-US" baseline="0" dirty="0" smtClean="0"/>
                        <a:t> MHz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GHz</a:t>
                      </a:r>
                      <a:endParaRPr lang="en-US" dirty="0"/>
                    </a:p>
                  </a:txBody>
                  <a:tcPr/>
                </a:tc>
              </a:tr>
              <a:tr h="27309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baseline="0" dirty="0" smtClean="0"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i="1" baseline="0" dirty="0" smtClean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10 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ps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782060" y="2667000"/>
            <a:ext cx="241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Sampled Waveform</a:t>
            </a:r>
          </a:p>
        </p:txBody>
      </p:sp>
    </p:spTree>
    <p:extLst>
      <p:ext uri="{BB962C8B-B14F-4D97-AF65-F5344CB8AC3E}">
        <p14:creationId xmlns:p14="http://schemas.microsoft.com/office/powerpoint/2010/main" val="73726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380" y="985695"/>
            <a:ext cx="5030675" cy="125808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Timing method: CF (20%)</a:t>
            </a:r>
          </a:p>
          <a:p>
            <a:r>
              <a:rPr lang="en-US" sz="2000" dirty="0" smtClean="0"/>
              <a:t>SiPM: MPPC S10362-33-050 (3･3 mm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Scintillator: BC422 </a:t>
            </a:r>
            <a:r>
              <a:rPr lang="en-US" sz="2000" dirty="0"/>
              <a:t>(</a:t>
            </a:r>
            <a:r>
              <a:rPr lang="en-US" sz="2000" dirty="0" smtClean="0"/>
              <a:t>3･3･</a:t>
            </a:r>
            <a:r>
              <a:rPr lang="en-US" sz="2000" dirty="0"/>
              <a:t>2 </a:t>
            </a:r>
            <a:r>
              <a:rPr lang="en-US" sz="2000" dirty="0" smtClean="0"/>
              <a:t>mm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Timing resolution with SiPMs</a:t>
            </a:r>
            <a:endParaRPr lang="en-US" dirty="0"/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561194"/>
              </p:ext>
            </p:extLst>
          </p:nvPr>
        </p:nvGraphicFramePr>
        <p:xfrm>
          <a:off x="5402338" y="920039"/>
          <a:ext cx="3593731" cy="1020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Equation" r:id="rId3" imgW="1524000" imgH="431800" progId="Equation.3">
                  <p:embed/>
                </p:oleObj>
              </mc:Choice>
              <mc:Fallback>
                <p:oleObj name="Equation" r:id="rId3" imgW="1524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2338" y="920039"/>
                        <a:ext cx="3593731" cy="10203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Screen Shot 2015-10-02 at 15.51.10 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83" y="2882039"/>
            <a:ext cx="3442336" cy="1002536"/>
          </a:xfrm>
          <a:prstGeom prst="rect">
            <a:avLst/>
          </a:prstGeom>
        </p:spPr>
      </p:pic>
      <p:pic>
        <p:nvPicPr>
          <p:cNvPr id="10" name="Picture 9" descr="Screen Shot 2015-10-02 at 15.51.59 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03317"/>
            <a:ext cx="3552866" cy="190023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7396137" y="1855559"/>
            <a:ext cx="0" cy="3151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54999" y="2158239"/>
            <a:ext cx="2941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fill factor area SiPM / area </a:t>
            </a:r>
            <a:r>
              <a:rPr lang="en-US" sz="1400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Scint</a:t>
            </a:r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.</a:t>
            </a:r>
          </a:p>
        </p:txBody>
      </p:sp>
      <p:pic>
        <p:nvPicPr>
          <p:cNvPr id="14" name="Picture 13" descr="Screen Shot 2015-10-02 at 16.00.55 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1067" y="2882039"/>
            <a:ext cx="2707904" cy="2493817"/>
          </a:xfrm>
          <a:prstGeom prst="rect">
            <a:avLst/>
          </a:prstGeom>
        </p:spPr>
      </p:pic>
      <p:pic>
        <p:nvPicPr>
          <p:cNvPr id="15" name="Picture 14" descr="Screen Shot 2015-10-02 at 16.02.32 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940" y="2845581"/>
            <a:ext cx="2507098" cy="1622240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4954885" y="2947839"/>
            <a:ext cx="383339" cy="1895038"/>
          </a:xfrm>
          <a:custGeom>
            <a:avLst/>
            <a:gdLst>
              <a:gd name="connsiteX0" fmla="*/ 0 w 289528"/>
              <a:gd name="connsiteY0" fmla="*/ 0 h 1572619"/>
              <a:gd name="connsiteX1" fmla="*/ 289528 w 289528"/>
              <a:gd name="connsiteY1" fmla="*/ 743539 h 1572619"/>
              <a:gd name="connsiteX2" fmla="*/ 190826 w 289528"/>
              <a:gd name="connsiteY2" fmla="*/ 1572619 h 1572619"/>
              <a:gd name="connsiteX0" fmla="*/ 0 w 295811"/>
              <a:gd name="connsiteY0" fmla="*/ 0 h 1572619"/>
              <a:gd name="connsiteX1" fmla="*/ 289528 w 295811"/>
              <a:gd name="connsiteY1" fmla="*/ 743539 h 1572619"/>
              <a:gd name="connsiteX2" fmla="*/ 190826 w 295811"/>
              <a:gd name="connsiteY2" fmla="*/ 1572619 h 1572619"/>
              <a:gd name="connsiteX0" fmla="*/ 0 w 295811"/>
              <a:gd name="connsiteY0" fmla="*/ 0 h 1572619"/>
              <a:gd name="connsiteX1" fmla="*/ 289528 w 295811"/>
              <a:gd name="connsiteY1" fmla="*/ 743539 h 1572619"/>
              <a:gd name="connsiteX2" fmla="*/ 190826 w 295811"/>
              <a:gd name="connsiteY2" fmla="*/ 1572619 h 1572619"/>
              <a:gd name="connsiteX0" fmla="*/ 0 w 340649"/>
              <a:gd name="connsiteY0" fmla="*/ 0 h 1895038"/>
              <a:gd name="connsiteX1" fmla="*/ 289528 w 340649"/>
              <a:gd name="connsiteY1" fmla="*/ 743539 h 1895038"/>
              <a:gd name="connsiteX2" fmla="*/ 322430 w 340649"/>
              <a:gd name="connsiteY2" fmla="*/ 1895038 h 1895038"/>
              <a:gd name="connsiteX0" fmla="*/ 0 w 383339"/>
              <a:gd name="connsiteY0" fmla="*/ 0 h 1895038"/>
              <a:gd name="connsiteX1" fmla="*/ 361910 w 383339"/>
              <a:gd name="connsiteY1" fmla="*/ 921199 h 1895038"/>
              <a:gd name="connsiteX2" fmla="*/ 322430 w 383339"/>
              <a:gd name="connsiteY2" fmla="*/ 1895038 h 189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339" h="1895038">
                <a:moveTo>
                  <a:pt x="0" y="0"/>
                </a:moveTo>
                <a:cubicBezTo>
                  <a:pt x="175471" y="234686"/>
                  <a:pt x="308172" y="605359"/>
                  <a:pt x="361910" y="921199"/>
                </a:cubicBezTo>
                <a:cubicBezTo>
                  <a:pt x="415648" y="1237039"/>
                  <a:pt x="355331" y="1618678"/>
                  <a:pt x="322430" y="1895038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282292" y="4355957"/>
            <a:ext cx="111864" cy="11186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92080" y="4437112"/>
            <a:ext cx="111864" cy="11186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82292" y="4518267"/>
            <a:ext cx="111864" cy="11186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272504" y="4599422"/>
            <a:ext cx="111864" cy="11186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65740" y="3843425"/>
            <a:ext cx="86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120 mm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717632" y="3796632"/>
            <a:ext cx="2172368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81067" y="2447758"/>
            <a:ext cx="258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MEG II timing counter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403944" y="3348789"/>
            <a:ext cx="1921952" cy="1844843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Screen Shot 2015-10-02 at 16.06.13 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3940" y="4887131"/>
            <a:ext cx="2507098" cy="48872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67119" y="4553366"/>
            <a:ext cx="1507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6 SiPMs in series</a:t>
            </a: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854544"/>
              </p:ext>
            </p:extLst>
          </p:nvPr>
        </p:nvGraphicFramePr>
        <p:xfrm>
          <a:off x="3781067" y="5504956"/>
          <a:ext cx="5297133" cy="822960"/>
        </p:xfrm>
        <a:graphic>
          <a:graphicData uri="http://schemas.openxmlformats.org/drawingml/2006/table">
            <a:tbl>
              <a:tblPr bandRow="1">
                <a:tableStyleId>{3C2FFA5D-87B4-456A-9821-1D502468CF0F}</a:tableStyleId>
              </a:tblPr>
              <a:tblGrid>
                <a:gridCol w="2410894"/>
                <a:gridCol w="2886239"/>
              </a:tblGrid>
              <a:tr h="15587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Expected (point source)</a:t>
                      </a:r>
                      <a:endParaRPr lang="en-US" sz="12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t=(1.14･20ps) / √ (0.135･0.9 MeV)=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65 ps</a:t>
                      </a:r>
                      <a:endParaRPr lang="en-US" sz="1200" dirty="0">
                        <a:solidFill>
                          <a:srgbClr val="FF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22371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Measured (uniform illumination)</a:t>
                      </a:r>
                      <a:endParaRPr lang="en-US" sz="12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75 ps</a:t>
                      </a:r>
                      <a:endParaRPr lang="en-US" sz="1200" dirty="0">
                        <a:solidFill>
                          <a:srgbClr val="FF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22371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Hit position error</a:t>
                      </a:r>
                      <a:endParaRPr lang="en-US" sz="12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~40 ps</a:t>
                      </a:r>
                      <a:endParaRPr lang="en-US" sz="1200" dirty="0">
                        <a:solidFill>
                          <a:srgbClr val="FF0000"/>
                        </a:solidFill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40606" y="766150"/>
            <a:ext cx="3888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A. </a:t>
            </a:r>
            <a:r>
              <a:rPr lang="en-US" sz="1400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Stoykov</a:t>
            </a:r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 et. al. (PSI): NIM A695 (2012) 202</a:t>
            </a:r>
          </a:p>
        </p:txBody>
      </p:sp>
    </p:spTree>
    <p:extLst>
      <p:ext uri="{BB962C8B-B14F-4D97-AF65-F5344CB8AC3E}">
        <p14:creationId xmlns:p14="http://schemas.microsoft.com/office/powerpoint/2010/main" val="198766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Road to better timing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2623"/>
            <a:ext cx="8229600" cy="20756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Aim for complete coverage (k=1)</a:t>
            </a:r>
          </a:p>
          <a:p>
            <a:r>
              <a:rPr lang="en-US" sz="2400" dirty="0" smtClean="0"/>
              <a:t>Reduce counter size </a:t>
            </a:r>
            <a:br>
              <a:rPr lang="en-US" sz="2400" dirty="0" smtClean="0"/>
            </a:br>
            <a:r>
              <a:rPr lang="en-US" sz="2400" dirty="0" smtClean="0"/>
              <a:t>(increases channel count 😕)</a:t>
            </a:r>
          </a:p>
          <a:p>
            <a:r>
              <a:rPr lang="en-US" sz="2400" dirty="0" smtClean="0"/>
              <a:t>Integrate readout electronics into detector (avoid long cables)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770" y="3007890"/>
            <a:ext cx="1614956" cy="330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37359" y="5943193"/>
            <a:ext cx="72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MEG</a:t>
            </a:r>
          </a:p>
        </p:txBody>
      </p:sp>
      <p:sp>
        <p:nvSpPr>
          <p:cNvPr id="8" name="Rectangle 7"/>
          <p:cNvSpPr/>
          <p:nvPr/>
        </p:nvSpPr>
        <p:spPr>
          <a:xfrm>
            <a:off x="4941725" y="3566357"/>
            <a:ext cx="368490" cy="18950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310215" y="3921677"/>
            <a:ext cx="34875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10215" y="5047916"/>
            <a:ext cx="34875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24389" y="3566357"/>
            <a:ext cx="1217336" cy="1895039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68140" y="3566357"/>
            <a:ext cx="78962" cy="1895039"/>
          </a:xfrm>
          <a:prstGeom prst="rect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563554" y="4013797"/>
            <a:ext cx="138184" cy="4079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564614" y="4541257"/>
            <a:ext cx="138184" cy="4079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03351" y="3704537"/>
            <a:ext cx="1059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Scintillator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04646" y="3209020"/>
            <a:ext cx="581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SiPM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37635" y="5613101"/>
            <a:ext cx="539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PCB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86762" y="4067014"/>
            <a:ext cx="2993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ASIC: Amp.+Disc.+TDC+Serializer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04482" y="4593521"/>
            <a:ext cx="87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SiPM HV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47263" y="5138230"/>
            <a:ext cx="2536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Planned for Mu3e</a:t>
            </a:r>
          </a:p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timing counters using</a:t>
            </a:r>
          </a:p>
          <a:p>
            <a:r>
              <a:rPr lang="en-US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MuSTiC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 chip (KIP HD)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62005" y="2882038"/>
            <a:ext cx="1875354" cy="3520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862005" y="2882038"/>
            <a:ext cx="2027754" cy="35202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701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Data Visualization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0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12820"/>
            <a:ext cx="8229600" cy="5140469"/>
          </a:xfrm>
        </p:spPr>
        <p:txBody>
          <a:bodyPr/>
          <a:lstStyle/>
          <a:p>
            <a:r>
              <a:rPr lang="en-US" dirty="0" smtClean="0"/>
              <a:t>The traditional way</a:t>
            </a:r>
          </a:p>
          <a:p>
            <a:pPr lvl="1"/>
            <a:r>
              <a:rPr lang="en-US" dirty="0" smtClean="0"/>
              <a:t>Dedicated programs (ROOT, </a:t>
            </a:r>
            <a:r>
              <a:rPr lang="en-US" dirty="0" err="1" smtClean="0"/>
              <a:t>Qt</a:t>
            </a:r>
            <a:r>
              <a:rPr lang="en-US" dirty="0" smtClean="0"/>
              <a:t>, TCL/TK, …)</a:t>
            </a:r>
          </a:p>
          <a:p>
            <a:pPr lvl="1"/>
            <a:r>
              <a:rPr lang="en-US" dirty="0" smtClean="0"/>
              <a:t>Must be compiled for different OS</a:t>
            </a:r>
          </a:p>
          <a:p>
            <a:pPr lvl="1"/>
            <a:r>
              <a:rPr lang="en-US" dirty="0" smtClean="0"/>
              <a:t>Require certain libraries to be installed</a:t>
            </a:r>
          </a:p>
          <a:p>
            <a:pPr lvl="1"/>
            <a:r>
              <a:rPr lang="en-US" dirty="0" smtClean="0"/>
              <a:t>No smartphone support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Data Visualization</a:t>
            </a:r>
            <a:endParaRPr lang="en-US" dirty="0"/>
          </a:p>
        </p:txBody>
      </p:sp>
      <p:pic>
        <p:nvPicPr>
          <p:cNvPr id="6" name="Picture 3" descr="wavefor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50" y="3713741"/>
            <a:ext cx="3357866" cy="262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014" y="3324686"/>
            <a:ext cx="3206499" cy="2476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347" y="4138759"/>
            <a:ext cx="4182203" cy="22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is cLFV so interesting?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85695"/>
            <a:ext cx="8229600" cy="131461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New physics can be explored through virtual loops in low energy high precision experiments, reach O(100 TeV)</a:t>
            </a:r>
          </a:p>
          <a:p>
            <a:r>
              <a:rPr lang="en-US" dirty="0" smtClean="0"/>
              <a:t>While cLFV is forbidden in SM, it is possible on most SM extensions</a:t>
            </a:r>
          </a:p>
          <a:p>
            <a:endParaRPr lang="en-US" dirty="0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791369" y="3067626"/>
            <a:ext cx="2951162" cy="1495425"/>
            <a:chOff x="295" y="900"/>
            <a:chExt cx="1859" cy="942"/>
          </a:xfrm>
        </p:grpSpPr>
        <p:sp>
          <p:nvSpPr>
            <p:cNvPr id="10" name="Arc 5"/>
            <p:cNvSpPr>
              <a:spLocks/>
            </p:cNvSpPr>
            <p:nvPr/>
          </p:nvSpPr>
          <p:spPr bwMode="auto">
            <a:xfrm>
              <a:off x="839" y="1207"/>
              <a:ext cx="726" cy="409"/>
            </a:xfrm>
            <a:custGeom>
              <a:avLst/>
              <a:gdLst>
                <a:gd name="G0" fmla="+- 21597 0 0"/>
                <a:gd name="G1" fmla="+- 21600 0 0"/>
                <a:gd name="G2" fmla="+- 21600 0 0"/>
                <a:gd name="T0" fmla="*/ 0 w 43197"/>
                <a:gd name="T1" fmla="*/ 21221 h 21600"/>
                <a:gd name="T2" fmla="*/ 43197 w 43197"/>
                <a:gd name="T3" fmla="*/ 21600 h 21600"/>
                <a:gd name="T4" fmla="*/ 21597 w 431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7" h="21600" fill="none" extrusionOk="0">
                  <a:moveTo>
                    <a:pt x="0" y="21221"/>
                  </a:moveTo>
                  <a:cubicBezTo>
                    <a:pt x="207" y="9441"/>
                    <a:pt x="9815" y="-1"/>
                    <a:pt x="21597" y="-1"/>
                  </a:cubicBezTo>
                  <a:cubicBezTo>
                    <a:pt x="33526" y="-1"/>
                    <a:pt x="43197" y="9670"/>
                    <a:pt x="43197" y="21600"/>
                  </a:cubicBezTo>
                </a:path>
                <a:path w="43197" h="21600" stroke="0" extrusionOk="0">
                  <a:moveTo>
                    <a:pt x="0" y="21221"/>
                  </a:moveTo>
                  <a:cubicBezTo>
                    <a:pt x="207" y="9441"/>
                    <a:pt x="9815" y="-1"/>
                    <a:pt x="21597" y="-1"/>
                  </a:cubicBezTo>
                  <a:cubicBezTo>
                    <a:pt x="33526" y="-1"/>
                    <a:pt x="43197" y="9670"/>
                    <a:pt x="43197" y="21600"/>
                  </a:cubicBezTo>
                  <a:lnTo>
                    <a:pt x="2159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 rot="19573028" flipH="1">
              <a:off x="1143" y="987"/>
              <a:ext cx="633" cy="44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7"/>
            <p:cNvSpPr>
              <a:spLocks noChangeArrowheads="1"/>
            </p:cNvSpPr>
            <p:nvPr/>
          </p:nvSpPr>
          <p:spPr bwMode="auto">
            <a:xfrm>
              <a:off x="1185" y="1183"/>
              <a:ext cx="45" cy="45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1539" y="1592"/>
              <a:ext cx="45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814" y="1592"/>
              <a:ext cx="45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521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>
              <a:off x="340" y="1616"/>
              <a:ext cx="862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1202" y="1616"/>
              <a:ext cx="90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975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338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791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1156" y="1570"/>
              <a:ext cx="91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 flipV="1">
              <a:off x="1156" y="1570"/>
              <a:ext cx="91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1643" y="900"/>
              <a:ext cx="17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  <a:latin typeface="Symbol" charset="0"/>
                </a:rPr>
                <a:t>g</a:t>
              </a: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794" y="1084"/>
              <a:ext cx="26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600"/>
                <a:t>W</a:t>
              </a:r>
              <a:r>
                <a:rPr lang="en-US" sz="1600" baseline="30000"/>
                <a:t>-</a:t>
              </a:r>
            </a:p>
          </p:txBody>
        </p:sp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295" y="1570"/>
              <a:ext cx="2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0000FF"/>
                  </a:solidFill>
                  <a:latin typeface="Symbol" charset="0"/>
                </a:rPr>
                <a:t>m</a:t>
              </a:r>
              <a:r>
                <a:rPr lang="en-US" sz="1800" baseline="30000">
                  <a:solidFill>
                    <a:srgbClr val="0000FF"/>
                  </a:solidFill>
                  <a:latin typeface="Symbol" charset="0"/>
                </a:rPr>
                <a:t>-</a:t>
              </a:r>
            </a:p>
          </p:txBody>
        </p:sp>
        <p:sp>
          <p:nvSpPr>
            <p:cNvPr id="26" name="Text Box 21"/>
            <p:cNvSpPr txBox="1">
              <a:spLocks noChangeArrowheads="1"/>
            </p:cNvSpPr>
            <p:nvPr/>
          </p:nvSpPr>
          <p:spPr bwMode="auto">
            <a:xfrm>
              <a:off x="930" y="1611"/>
              <a:ext cx="24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0000FF"/>
                  </a:solidFill>
                  <a:latin typeface="Symbol" charset="0"/>
                </a:rPr>
                <a:t>n</a:t>
              </a:r>
              <a:r>
                <a:rPr lang="en-US" sz="1800" baseline="-25000">
                  <a:solidFill>
                    <a:srgbClr val="0000FF"/>
                  </a:solidFill>
                  <a:latin typeface="Symbol" charset="0"/>
                </a:rPr>
                <a:t>m</a:t>
              </a:r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1277" y="1611"/>
              <a:ext cx="24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  <a:latin typeface="Symbol" charset="0"/>
                </a:rPr>
                <a:t>n</a:t>
              </a:r>
              <a:r>
                <a:rPr lang="en-US" sz="1800" baseline="-25000">
                  <a:solidFill>
                    <a:srgbClr val="FF0000"/>
                  </a:solidFill>
                </a:rPr>
                <a:t>e</a:t>
              </a:r>
            </a:p>
          </p:txBody>
        </p:sp>
        <p:sp>
          <p:nvSpPr>
            <p:cNvPr id="28" name="Text Box 23"/>
            <p:cNvSpPr txBox="1">
              <a:spLocks noChangeArrowheads="1"/>
            </p:cNvSpPr>
            <p:nvPr/>
          </p:nvSpPr>
          <p:spPr bwMode="auto">
            <a:xfrm>
              <a:off x="1927" y="1570"/>
              <a:ext cx="2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</a:rPr>
                <a:t>e</a:t>
              </a:r>
              <a:r>
                <a:rPr lang="en-US" sz="1800" baseline="30000">
                  <a:solidFill>
                    <a:srgbClr val="FF0000"/>
                  </a:solidFill>
                </a:rPr>
                <a:t>-</a:t>
              </a:r>
            </a:p>
          </p:txBody>
        </p:sp>
      </p:grpSp>
      <p:grpSp>
        <p:nvGrpSpPr>
          <p:cNvPr id="29" name="Group 24"/>
          <p:cNvGrpSpPr>
            <a:grpSpLocks/>
          </p:cNvGrpSpPr>
          <p:nvPr/>
        </p:nvGrpSpPr>
        <p:grpSpPr bwMode="auto">
          <a:xfrm>
            <a:off x="4857237" y="3196186"/>
            <a:ext cx="2951162" cy="1511300"/>
            <a:chOff x="2745" y="981"/>
            <a:chExt cx="1859" cy="952"/>
          </a:xfrm>
        </p:grpSpPr>
        <p:sp>
          <p:nvSpPr>
            <p:cNvPr id="30" name="Freeform 25"/>
            <p:cNvSpPr>
              <a:spLocks/>
            </p:cNvSpPr>
            <p:nvPr/>
          </p:nvSpPr>
          <p:spPr bwMode="auto">
            <a:xfrm rot="19573028" flipH="1">
              <a:off x="3795" y="1062"/>
              <a:ext cx="633" cy="44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971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7"/>
            <p:cNvSpPr>
              <a:spLocks noChangeShapeType="1"/>
            </p:cNvSpPr>
            <p:nvPr/>
          </p:nvSpPr>
          <p:spPr bwMode="auto">
            <a:xfrm>
              <a:off x="2790" y="1616"/>
              <a:ext cx="49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8"/>
            <p:cNvSpPr>
              <a:spLocks noChangeShapeType="1"/>
            </p:cNvSpPr>
            <p:nvPr/>
          </p:nvSpPr>
          <p:spPr bwMode="auto">
            <a:xfrm>
              <a:off x="4014" y="1616"/>
              <a:ext cx="54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3605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/>
            </p:cNvSpPr>
            <p:nvPr/>
          </p:nvSpPr>
          <p:spPr bwMode="auto">
            <a:xfrm>
              <a:off x="4241" y="1570"/>
              <a:ext cx="91" cy="91"/>
            </a:xfrm>
            <a:custGeom>
              <a:avLst/>
              <a:gdLst>
                <a:gd name="T0" fmla="*/ 0 w 91"/>
                <a:gd name="T1" fmla="*/ 0 h 91"/>
                <a:gd name="T2" fmla="*/ 91 w 91"/>
                <a:gd name="T3" fmla="*/ 46 h 91"/>
                <a:gd name="T4" fmla="*/ 0 w 91"/>
                <a:gd name="T5" fmla="*/ 91 h 91"/>
                <a:gd name="T6" fmla="*/ 0 w 91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91">
                  <a:moveTo>
                    <a:pt x="0" y="0"/>
                  </a:moveTo>
                  <a:lnTo>
                    <a:pt x="91" y="46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 Box 31"/>
            <p:cNvSpPr txBox="1">
              <a:spLocks noChangeArrowheads="1"/>
            </p:cNvSpPr>
            <p:nvPr/>
          </p:nvSpPr>
          <p:spPr bwMode="auto">
            <a:xfrm>
              <a:off x="4286" y="981"/>
              <a:ext cx="17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  <a:latin typeface="Symbol" charset="0"/>
                </a:rPr>
                <a:t>g</a:t>
              </a:r>
            </a:p>
          </p:txBody>
        </p:sp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2745" y="1570"/>
              <a:ext cx="2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0000FF"/>
                  </a:solidFill>
                  <a:latin typeface="Symbol" charset="0"/>
                </a:rPr>
                <a:t>m</a:t>
              </a:r>
              <a:r>
                <a:rPr lang="en-US" sz="1800" baseline="30000">
                  <a:solidFill>
                    <a:srgbClr val="0000FF"/>
                  </a:solidFill>
                  <a:latin typeface="Symbol" charset="0"/>
                </a:rPr>
                <a:t>-</a:t>
              </a:r>
            </a:p>
          </p:txBody>
        </p:sp>
        <p:sp>
          <p:nvSpPr>
            <p:cNvPr id="38" name="Text Box 33"/>
            <p:cNvSpPr txBox="1">
              <a:spLocks noChangeArrowheads="1"/>
            </p:cNvSpPr>
            <p:nvPr/>
          </p:nvSpPr>
          <p:spPr bwMode="auto">
            <a:xfrm>
              <a:off x="4377" y="1570"/>
              <a:ext cx="22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</a:rPr>
                <a:t>e</a:t>
              </a:r>
              <a:r>
                <a:rPr lang="en-US" sz="1800" baseline="3000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39" name="Line 34"/>
            <p:cNvSpPr>
              <a:spLocks noChangeShapeType="1"/>
            </p:cNvSpPr>
            <p:nvPr/>
          </p:nvSpPr>
          <p:spPr bwMode="auto">
            <a:xfrm>
              <a:off x="3289" y="1616"/>
              <a:ext cx="72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40" name="Object 35"/>
            <p:cNvGraphicFramePr>
              <a:graphicFrameLocks noChangeAspect="1"/>
            </p:cNvGraphicFramePr>
            <p:nvPr/>
          </p:nvGraphicFramePr>
          <p:xfrm>
            <a:off x="3560" y="1706"/>
            <a:ext cx="202" cy="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" name="Equation" r:id="rId3" imgW="203040" imgH="228600" progId="Equation.3">
                    <p:embed/>
                  </p:oleObj>
                </mc:Choice>
                <mc:Fallback>
                  <p:oleObj name="Equation" r:id="rId3" imgW="2030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0" y="1706"/>
                          <a:ext cx="202" cy="2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FE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36"/>
            <p:cNvGraphicFramePr>
              <a:graphicFrameLocks noChangeAspect="1"/>
            </p:cNvGraphicFramePr>
            <p:nvPr/>
          </p:nvGraphicFramePr>
          <p:xfrm>
            <a:off x="3198" y="1162"/>
            <a:ext cx="152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4" name="Equation" r:id="rId5" imgW="152280" imgH="203040" progId="Equation.3">
                    <p:embed/>
                  </p:oleObj>
                </mc:Choice>
                <mc:Fallback>
                  <p:oleObj name="Equation" r:id="rId5" imgW="1522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98" y="1162"/>
                          <a:ext cx="152" cy="2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37"/>
            <p:cNvGraphicFramePr>
              <a:graphicFrameLocks noChangeAspect="1"/>
            </p:cNvGraphicFramePr>
            <p:nvPr/>
          </p:nvGraphicFramePr>
          <p:xfrm>
            <a:off x="4014" y="1298"/>
            <a:ext cx="140" cy="1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5" name="Equation" r:id="rId7" imgW="139680" imgH="177480" progId="Equation.3">
                    <p:embed/>
                  </p:oleObj>
                </mc:Choice>
                <mc:Fallback>
                  <p:oleObj name="Equation" r:id="rId7" imgW="1396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4" y="1298"/>
                          <a:ext cx="140" cy="1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Line 38"/>
            <p:cNvSpPr>
              <a:spLocks noChangeShapeType="1"/>
            </p:cNvSpPr>
            <p:nvPr/>
          </p:nvSpPr>
          <p:spPr bwMode="auto">
            <a:xfrm>
              <a:off x="3606" y="1162"/>
              <a:ext cx="91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39"/>
            <p:cNvSpPr>
              <a:spLocks noChangeShapeType="1"/>
            </p:cNvSpPr>
            <p:nvPr/>
          </p:nvSpPr>
          <p:spPr bwMode="auto">
            <a:xfrm flipV="1">
              <a:off x="3606" y="1162"/>
              <a:ext cx="91" cy="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Arc 40"/>
            <p:cNvSpPr>
              <a:spLocks/>
            </p:cNvSpPr>
            <p:nvPr/>
          </p:nvSpPr>
          <p:spPr bwMode="auto">
            <a:xfrm>
              <a:off x="3289" y="1208"/>
              <a:ext cx="726" cy="409"/>
            </a:xfrm>
            <a:custGeom>
              <a:avLst/>
              <a:gdLst>
                <a:gd name="G0" fmla="+- 21597 0 0"/>
                <a:gd name="G1" fmla="+- 21600 0 0"/>
                <a:gd name="G2" fmla="+- 21600 0 0"/>
                <a:gd name="T0" fmla="*/ 0 w 43197"/>
                <a:gd name="T1" fmla="*/ 21221 h 21600"/>
                <a:gd name="T2" fmla="*/ 43197 w 43197"/>
                <a:gd name="T3" fmla="*/ 21600 h 21600"/>
                <a:gd name="T4" fmla="*/ 21597 w 431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7" h="21600" fill="none" extrusionOk="0">
                  <a:moveTo>
                    <a:pt x="0" y="21221"/>
                  </a:moveTo>
                  <a:cubicBezTo>
                    <a:pt x="207" y="9441"/>
                    <a:pt x="9815" y="-1"/>
                    <a:pt x="21597" y="-1"/>
                  </a:cubicBezTo>
                  <a:cubicBezTo>
                    <a:pt x="33526" y="-1"/>
                    <a:pt x="43197" y="9670"/>
                    <a:pt x="43197" y="21600"/>
                  </a:cubicBezTo>
                </a:path>
                <a:path w="43197" h="21600" stroke="0" extrusionOk="0">
                  <a:moveTo>
                    <a:pt x="0" y="21221"/>
                  </a:moveTo>
                  <a:cubicBezTo>
                    <a:pt x="207" y="9441"/>
                    <a:pt x="9815" y="-1"/>
                    <a:pt x="21597" y="-1"/>
                  </a:cubicBezTo>
                  <a:cubicBezTo>
                    <a:pt x="33526" y="-1"/>
                    <a:pt x="43197" y="9670"/>
                    <a:pt x="43197" y="21600"/>
                  </a:cubicBezTo>
                  <a:lnTo>
                    <a:pt x="2159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41"/>
            <p:cNvSpPr>
              <a:spLocks noChangeArrowheads="1"/>
            </p:cNvSpPr>
            <p:nvPr/>
          </p:nvSpPr>
          <p:spPr bwMode="auto">
            <a:xfrm>
              <a:off x="3989" y="1592"/>
              <a:ext cx="45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7" name="Oval 42"/>
            <p:cNvSpPr>
              <a:spLocks noChangeArrowheads="1"/>
            </p:cNvSpPr>
            <p:nvPr/>
          </p:nvSpPr>
          <p:spPr bwMode="auto">
            <a:xfrm>
              <a:off x="3264" y="1592"/>
              <a:ext cx="45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8" name="Oval 43"/>
            <p:cNvSpPr>
              <a:spLocks noChangeArrowheads="1"/>
            </p:cNvSpPr>
            <p:nvPr/>
          </p:nvSpPr>
          <p:spPr bwMode="auto">
            <a:xfrm>
              <a:off x="3835" y="1257"/>
              <a:ext cx="45" cy="45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36295" y="2468773"/>
            <a:ext cx="19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Standard Model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909821" y="2468773"/>
            <a:ext cx="70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SUSY</a:t>
            </a:r>
          </a:p>
        </p:txBody>
      </p:sp>
      <p:graphicFrame>
        <p:nvGraphicFramePr>
          <p:cNvPr id="50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81091"/>
              </p:ext>
            </p:extLst>
          </p:nvPr>
        </p:nvGraphicFramePr>
        <p:xfrm>
          <a:off x="797935" y="4795838"/>
          <a:ext cx="27432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" name="Equation" r:id="rId9" imgW="1905000" imgH="444500" progId="Equation.3">
                  <p:embed/>
                </p:oleObj>
              </mc:Choice>
              <mc:Fallback>
                <p:oleObj name="Equation" r:id="rId9" imgW="19050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935" y="4795838"/>
                        <a:ext cx="2743200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895977"/>
              </p:ext>
            </p:extLst>
          </p:nvPr>
        </p:nvGraphicFramePr>
        <p:xfrm>
          <a:off x="3959225" y="4769774"/>
          <a:ext cx="518477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7" name="Equation" r:id="rId11" imgW="4063680" imgH="507960" progId="Equation.3">
                  <p:embed/>
                </p:oleObj>
              </mc:Choice>
              <mc:Fallback>
                <p:oleObj name="Equation" r:id="rId11" imgW="40636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9225" y="4769774"/>
                        <a:ext cx="5184775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2015331" y="5896568"/>
            <a:ext cx="487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Experimental limit: BR(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+ 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→ e</a:t>
            </a:r>
            <a:r>
              <a:rPr lang="en-US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+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) &lt; 5.7 x 10</a:t>
            </a:r>
            <a:r>
              <a:rPr lang="en-US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-13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404210" y="6176252"/>
            <a:ext cx="2665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  <a:latin typeface="Arial"/>
                <a:cs typeface="Arial"/>
              </a:rPr>
              <a:t>MEG collaboration, PRL 110 (2013) 201801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1135" y="2109310"/>
            <a:ext cx="17878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3200" baseline="30000" dirty="0">
                <a:solidFill>
                  <a:srgbClr val="000090"/>
                </a:solidFill>
                <a:latin typeface="Century Gothic"/>
                <a:cs typeface="Century Gothic"/>
              </a:rPr>
              <a:t>+ </a:t>
            </a:r>
            <a:r>
              <a:rPr lang="en-US" sz="3200" dirty="0">
                <a:solidFill>
                  <a:srgbClr val="000090"/>
                </a:solidFill>
                <a:latin typeface="Century Gothic"/>
                <a:cs typeface="Century Gothic"/>
              </a:rPr>
              <a:t>→ e</a:t>
            </a:r>
            <a:r>
              <a:rPr lang="en-US" sz="3200" baseline="30000" dirty="0">
                <a:solidFill>
                  <a:srgbClr val="000090"/>
                </a:solidFill>
                <a:latin typeface="Century Gothic"/>
                <a:cs typeface="Century Gothic"/>
              </a:rPr>
              <a:t>+</a:t>
            </a:r>
            <a:r>
              <a:rPr lang="en-US" sz="3200" dirty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endParaRPr lang="en-US" sz="3200" dirty="0" smtClean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108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new opportunity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007" y="961422"/>
            <a:ext cx="6402961" cy="40018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1939" y="5350463"/>
            <a:ext cx="6011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Century Gothic"/>
                <a:cs typeface="Century Gothic"/>
              </a:rPr>
              <a:t>HTML5 – CSS3 – JavaScript – JSON  </a:t>
            </a:r>
          </a:p>
        </p:txBody>
      </p:sp>
    </p:spTree>
    <p:extLst>
      <p:ext uri="{BB962C8B-B14F-4D97-AF65-F5344CB8AC3E}">
        <p14:creationId xmlns:p14="http://schemas.microsoft.com/office/powerpoint/2010/main" val="41786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Canvas Object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1328"/>
            <a:ext cx="4296816" cy="5645319"/>
          </a:xfrm>
          <a:solidFill>
            <a:schemeClr val="bg1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&lt;!DOCTYPE html&gt;</a:t>
            </a: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&lt;</a:t>
            </a:r>
            <a:r>
              <a:rPr lang="en-US" sz="1200" dirty="0" smtClean="0">
                <a:solidFill>
                  <a:srgbClr val="953735"/>
                </a:solidFill>
                <a:latin typeface="Courier New"/>
                <a:cs typeface="Courier New"/>
              </a:rPr>
              <a:t>html</a:t>
            </a:r>
            <a:r>
              <a:rPr lang="en-US" sz="1200" dirty="0" smtClean="0">
                <a:latin typeface="Courier New"/>
                <a:cs typeface="Courier New"/>
              </a:rPr>
              <a:t>&gt;</a:t>
            </a: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&lt;</a:t>
            </a:r>
            <a:r>
              <a:rPr lang="en-US" sz="1200" dirty="0" smtClean="0">
                <a:solidFill>
                  <a:srgbClr val="953735"/>
                </a:solidFill>
                <a:latin typeface="Courier New"/>
                <a:cs typeface="Courier New"/>
              </a:rPr>
              <a:t>body</a:t>
            </a:r>
            <a:r>
              <a:rPr lang="en-US" sz="1200" dirty="0" smtClean="0">
                <a:latin typeface="Courier New"/>
                <a:cs typeface="Courier New"/>
              </a:rPr>
              <a:t>&gt;</a:t>
            </a: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&lt;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Courier New"/>
                <a:cs typeface="Courier New"/>
              </a:rPr>
              <a:t>h1</a:t>
            </a:r>
            <a:r>
              <a:rPr lang="en-US" sz="1200" dirty="0" smtClean="0">
                <a:latin typeface="Courier New"/>
                <a:cs typeface="Courier New"/>
              </a:rPr>
              <a:t>&gt;Canvas Demo&lt;/</a:t>
            </a:r>
            <a:r>
              <a:rPr lang="en-US" sz="1200" dirty="0" smtClean="0">
                <a:solidFill>
                  <a:srgbClr val="953735"/>
                </a:solidFill>
                <a:latin typeface="Courier New"/>
                <a:cs typeface="Courier New"/>
              </a:rPr>
              <a:t>h1</a:t>
            </a:r>
            <a:r>
              <a:rPr lang="en-US" sz="1200" dirty="0" smtClean="0">
                <a:latin typeface="Courier New"/>
                <a:cs typeface="Courier New"/>
              </a:rPr>
              <a:t>&gt;</a:t>
            </a:r>
          </a:p>
          <a:p>
            <a:pPr marL="0" indent="0">
              <a:buNone/>
            </a:pPr>
            <a:endParaRPr lang="en-US" sz="12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&lt;</a:t>
            </a:r>
            <a:r>
              <a:rPr lang="en-US" sz="1200" dirty="0" smtClean="0">
                <a:solidFill>
                  <a:srgbClr val="953735"/>
                </a:solidFill>
                <a:latin typeface="Courier New"/>
                <a:cs typeface="Courier New"/>
              </a:rPr>
              <a:t>canvas</a:t>
            </a:r>
            <a:r>
              <a:rPr lang="en-US" sz="1200" dirty="0" smtClean="0">
                <a:latin typeface="Courier New"/>
                <a:cs typeface="Courier New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Courier New"/>
                <a:cs typeface="Courier New"/>
              </a:rPr>
              <a:t>id=</a:t>
            </a:r>
            <a:r>
              <a:rPr lang="en-US" sz="1200" dirty="0" smtClean="0">
                <a:solidFill>
                  <a:srgbClr val="3366FF"/>
                </a:solidFill>
                <a:latin typeface="Courier New"/>
                <a:cs typeface="Courier New"/>
              </a:rPr>
              <a:t>“myCanvas”</a:t>
            </a:r>
            <a:r>
              <a:rPr lang="en-US" sz="1200" dirty="0" smtClean="0">
                <a:latin typeface="Courier New"/>
                <a:cs typeface="Courier New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Courier New"/>
                <a:cs typeface="Courier New"/>
              </a:rPr>
              <a:t>width=</a:t>
            </a:r>
            <a:r>
              <a:rPr lang="en-US" sz="1200" dirty="0" smtClean="0">
                <a:solidFill>
                  <a:srgbClr val="3366FF"/>
                </a:solidFill>
                <a:latin typeface="Courier New"/>
                <a:cs typeface="Courier New"/>
              </a:rPr>
              <a:t>“200</a:t>
            </a:r>
            <a:r>
              <a:rPr lang="en-US" sz="1200" dirty="0" smtClean="0">
                <a:latin typeface="Courier New"/>
                <a:cs typeface="Courier New"/>
              </a:rPr>
              <a:t>” </a:t>
            </a:r>
          </a:p>
          <a:p>
            <a:pPr marL="0" indent="0">
              <a:buNone/>
            </a:pPr>
            <a:r>
              <a:rPr lang="en-US" sz="1200" dirty="0" smtClean="0">
                <a:solidFill>
                  <a:srgbClr val="FF0000"/>
                </a:solidFill>
                <a:latin typeface="Courier New"/>
                <a:cs typeface="Courier New"/>
              </a:rPr>
              <a:t>height=</a:t>
            </a:r>
            <a:r>
              <a:rPr lang="en-US" sz="1200" dirty="0" smtClean="0">
                <a:solidFill>
                  <a:srgbClr val="3366FF"/>
                </a:solidFill>
                <a:latin typeface="Courier New"/>
                <a:cs typeface="Courier New"/>
              </a:rPr>
              <a:t>“100” </a:t>
            </a:r>
            <a:r>
              <a:rPr lang="en-US" sz="1200" dirty="0" smtClean="0">
                <a:solidFill>
                  <a:srgbClr val="FF0000"/>
                </a:solidFill>
                <a:latin typeface="Courier New"/>
                <a:cs typeface="Courier New"/>
              </a:rPr>
              <a:t>style=</a:t>
            </a:r>
            <a:r>
              <a:rPr lang="en-US" sz="1200" dirty="0" smtClean="0">
                <a:solidFill>
                  <a:srgbClr val="3366FF"/>
                </a:solidFill>
                <a:latin typeface="Courier New"/>
                <a:cs typeface="Courier New"/>
              </a:rPr>
              <a:t>“border:1 px solid black”</a:t>
            </a:r>
            <a:r>
              <a:rPr lang="en-US" sz="1200" dirty="0" smtClean="0">
                <a:latin typeface="Courier New"/>
                <a:cs typeface="Courier New"/>
              </a:rPr>
              <a:t>&gt;</a:t>
            </a: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&lt;/</a:t>
            </a:r>
            <a:r>
              <a:rPr lang="en-US" sz="1200" dirty="0" smtClean="0">
                <a:solidFill>
                  <a:srgbClr val="953735"/>
                </a:solidFill>
                <a:latin typeface="Courier New"/>
                <a:cs typeface="Courier New"/>
              </a:rPr>
              <a:t>canvas</a:t>
            </a:r>
            <a:r>
              <a:rPr lang="en-US" sz="1200" dirty="0" smtClean="0">
                <a:latin typeface="Courier New"/>
                <a:cs typeface="Courier New"/>
              </a:rPr>
              <a:t>&gt;</a:t>
            </a:r>
          </a:p>
          <a:p>
            <a:pPr marL="0" indent="0">
              <a:buNone/>
            </a:pPr>
            <a:endParaRPr lang="en-US" sz="12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&lt;</a:t>
            </a:r>
            <a:r>
              <a:rPr lang="en-US" sz="1200" dirty="0" smtClean="0">
                <a:solidFill>
                  <a:srgbClr val="953735"/>
                </a:solidFill>
                <a:latin typeface="Courier New"/>
                <a:cs typeface="Courier New"/>
              </a:rPr>
              <a:t>script</a:t>
            </a:r>
            <a:r>
              <a:rPr lang="en-US" sz="1200" dirty="0" smtClean="0">
                <a:latin typeface="Courier New"/>
                <a:cs typeface="Courier New"/>
              </a:rPr>
              <a:t>&gt;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Courier New"/>
                <a:cs typeface="Courier New"/>
              </a:rPr>
              <a:t>var </a:t>
            </a:r>
            <a:r>
              <a:rPr lang="en-US" sz="1200" dirty="0">
                <a:latin typeface="Courier New"/>
                <a:cs typeface="Courier New"/>
              </a:rPr>
              <a:t>c = document.getElementById(</a:t>
            </a:r>
            <a:r>
              <a:rPr lang="en-US" sz="1200" dirty="0">
                <a:solidFill>
                  <a:srgbClr val="3366FF"/>
                </a:solidFill>
                <a:latin typeface="Courier New"/>
                <a:cs typeface="Courier New"/>
              </a:rPr>
              <a:t>“myCanvas</a:t>
            </a:r>
            <a:r>
              <a:rPr lang="en-US" sz="1200" dirty="0">
                <a:latin typeface="Courier New"/>
                <a:cs typeface="Courier New"/>
              </a:rPr>
              <a:t>”);</a:t>
            </a:r>
          </a:p>
          <a:p>
            <a:pPr marL="0" indent="0">
              <a:buNone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Courier New"/>
                <a:cs typeface="Courier New"/>
              </a:rPr>
              <a:t>var </a:t>
            </a:r>
            <a:r>
              <a:rPr lang="en-US" sz="1200" dirty="0">
                <a:latin typeface="Courier New"/>
                <a:cs typeface="Courier New"/>
              </a:rPr>
              <a:t>ctx = c.getContext(</a:t>
            </a:r>
            <a:r>
              <a:rPr lang="en-US" sz="1200" dirty="0">
                <a:solidFill>
                  <a:srgbClr val="3366FF"/>
                </a:solidFill>
                <a:latin typeface="Courier New"/>
                <a:cs typeface="Courier New"/>
              </a:rPr>
              <a:t>“2d”</a:t>
            </a:r>
            <a:r>
              <a:rPr lang="en-US" sz="1200" dirty="0">
                <a:latin typeface="Courier New"/>
                <a:cs typeface="Courier New"/>
              </a:rPr>
              <a:t>);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ctx.fillStyle = </a:t>
            </a:r>
            <a:r>
              <a:rPr lang="en-US" sz="1200" dirty="0">
                <a:solidFill>
                  <a:srgbClr val="3366FF"/>
                </a:solidFill>
                <a:latin typeface="Courier New"/>
                <a:cs typeface="Courier New"/>
              </a:rPr>
              <a:t>“red”</a:t>
            </a:r>
            <a:r>
              <a:rPr lang="en-US" sz="1200" dirty="0">
                <a:latin typeface="Courier New"/>
                <a:cs typeface="Courier New"/>
              </a:rPr>
              <a:t>;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ctx.fillRect(</a:t>
            </a:r>
            <a:r>
              <a:rPr lang="en-US" sz="1200" dirty="0">
                <a:solidFill>
                  <a:srgbClr val="3366FF"/>
                </a:solidFill>
                <a:latin typeface="Courier New"/>
                <a:cs typeface="Courier New"/>
              </a:rPr>
              <a:t>20</a:t>
            </a:r>
            <a:r>
              <a:rPr lang="en-US" sz="1200" dirty="0">
                <a:latin typeface="Courier New"/>
                <a:cs typeface="Courier New"/>
              </a:rPr>
              <a:t>,</a:t>
            </a:r>
            <a:r>
              <a:rPr lang="en-US" sz="1200" dirty="0">
                <a:solidFill>
                  <a:srgbClr val="3366FF"/>
                </a:solidFill>
                <a:latin typeface="Courier New"/>
                <a:cs typeface="Courier New"/>
              </a:rPr>
              <a:t>20</a:t>
            </a:r>
            <a:r>
              <a:rPr lang="en-US" sz="1200" dirty="0">
                <a:latin typeface="Courier New"/>
                <a:cs typeface="Courier New"/>
              </a:rPr>
              <a:t>,</a:t>
            </a:r>
            <a:r>
              <a:rPr lang="en-US" sz="1200" dirty="0">
                <a:solidFill>
                  <a:srgbClr val="3366FF"/>
                </a:solidFill>
                <a:latin typeface="Courier New"/>
                <a:cs typeface="Courier New"/>
              </a:rPr>
              <a:t>160</a:t>
            </a:r>
            <a:r>
              <a:rPr lang="en-US" sz="1200" dirty="0">
                <a:latin typeface="Courier New"/>
                <a:cs typeface="Courier New"/>
              </a:rPr>
              <a:t>,</a:t>
            </a:r>
            <a:r>
              <a:rPr lang="en-US" sz="1200" dirty="0">
                <a:solidFill>
                  <a:srgbClr val="3366FF"/>
                </a:solidFill>
                <a:latin typeface="Courier New"/>
                <a:cs typeface="Courier New"/>
              </a:rPr>
              <a:t>60</a:t>
            </a:r>
            <a:r>
              <a:rPr lang="en-US" sz="1200" dirty="0">
                <a:latin typeface="Courier New"/>
                <a:cs typeface="Courier New"/>
              </a:rPr>
              <a:t>);</a:t>
            </a: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ctx.strokeStyle </a:t>
            </a:r>
            <a:r>
              <a:rPr lang="en-US" sz="1200" dirty="0">
                <a:latin typeface="Courier New"/>
                <a:cs typeface="Courier New"/>
              </a:rPr>
              <a:t>= </a:t>
            </a:r>
            <a:r>
              <a:rPr lang="en-US" sz="1200" dirty="0" smtClean="0">
                <a:solidFill>
                  <a:srgbClr val="3366FF"/>
                </a:solidFill>
                <a:latin typeface="Courier New"/>
                <a:cs typeface="Courier New"/>
              </a:rPr>
              <a:t>“blue”</a:t>
            </a:r>
            <a:r>
              <a:rPr lang="en-US" sz="1200" dirty="0">
                <a:latin typeface="Courier New"/>
                <a:cs typeface="Courier New"/>
              </a:rPr>
              <a:t>;</a:t>
            </a: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ctx.moveTo</a:t>
            </a:r>
            <a:r>
              <a:rPr lang="en-US" sz="1200" dirty="0">
                <a:latin typeface="Courier New"/>
                <a:cs typeface="Courier New"/>
              </a:rPr>
              <a:t>(</a:t>
            </a:r>
            <a:r>
              <a:rPr lang="en-US" sz="1200" dirty="0" smtClean="0">
                <a:solidFill>
                  <a:srgbClr val="3366FF"/>
                </a:solidFill>
                <a:latin typeface="Courier New"/>
                <a:cs typeface="Courier New"/>
              </a:rPr>
              <a:t>0</a:t>
            </a:r>
            <a:r>
              <a:rPr lang="en-US" sz="1200" dirty="0" smtClean="0">
                <a:latin typeface="Courier New"/>
                <a:cs typeface="Courier New"/>
              </a:rPr>
              <a:t>,5</a:t>
            </a:r>
            <a:r>
              <a:rPr lang="en-US" sz="1200" dirty="0" smtClean="0">
                <a:solidFill>
                  <a:srgbClr val="3366FF"/>
                </a:solidFill>
                <a:latin typeface="Courier New"/>
                <a:cs typeface="Courier New"/>
              </a:rPr>
              <a:t>0</a:t>
            </a:r>
            <a:r>
              <a:rPr lang="en-US" sz="1200" dirty="0">
                <a:latin typeface="Courier New"/>
                <a:cs typeface="Courier New"/>
              </a:rPr>
              <a:t>);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ctx.lineTo(</a:t>
            </a:r>
            <a:r>
              <a:rPr lang="en-US" sz="1200" dirty="0" smtClean="0">
                <a:solidFill>
                  <a:srgbClr val="3366FF"/>
                </a:solidFill>
                <a:latin typeface="Courier New"/>
                <a:cs typeface="Courier New"/>
              </a:rPr>
              <a:t>200</a:t>
            </a:r>
            <a:r>
              <a:rPr lang="en-US" sz="1200" dirty="0" smtClean="0">
                <a:latin typeface="Courier New"/>
                <a:cs typeface="Courier New"/>
              </a:rPr>
              <a:t>,</a:t>
            </a:r>
            <a:r>
              <a:rPr lang="en-US" sz="1200" dirty="0" smtClean="0">
                <a:solidFill>
                  <a:srgbClr val="3366FF"/>
                </a:solidFill>
                <a:latin typeface="Courier New"/>
                <a:cs typeface="Courier New"/>
              </a:rPr>
              <a:t>50</a:t>
            </a:r>
            <a:r>
              <a:rPr lang="en-US" sz="1200" dirty="0">
                <a:latin typeface="Courier New"/>
                <a:cs typeface="Courier New"/>
              </a:rPr>
              <a:t>)</a:t>
            </a:r>
            <a:r>
              <a:rPr lang="en-US" sz="1200" dirty="0" smtClean="0">
                <a:latin typeface="Courier New"/>
                <a:cs typeface="Courier New"/>
              </a:rPr>
              <a:t>;</a:t>
            </a: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ctx.stroke();</a:t>
            </a:r>
            <a:endParaRPr lang="en-US" sz="12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ctx.beginPath();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ctx.arc(</a:t>
            </a:r>
            <a:r>
              <a:rPr lang="en-US" sz="1200" dirty="0" smtClean="0">
                <a:solidFill>
                  <a:srgbClr val="3366FF"/>
                </a:solidFill>
                <a:latin typeface="Courier New"/>
                <a:cs typeface="Courier New"/>
              </a:rPr>
              <a:t>100</a:t>
            </a:r>
            <a:r>
              <a:rPr lang="en-US" sz="1200" dirty="0" smtClean="0">
                <a:latin typeface="Courier New"/>
                <a:cs typeface="Courier New"/>
              </a:rPr>
              <a:t>,</a:t>
            </a:r>
            <a:r>
              <a:rPr lang="en-US" sz="1200" dirty="0" smtClean="0">
                <a:solidFill>
                  <a:srgbClr val="3366FF"/>
                </a:solidFill>
                <a:latin typeface="Courier New"/>
                <a:cs typeface="Courier New"/>
              </a:rPr>
              <a:t>50</a:t>
            </a:r>
            <a:r>
              <a:rPr lang="en-US" sz="1200" dirty="0" smtClean="0">
                <a:latin typeface="Courier New"/>
                <a:cs typeface="Courier New"/>
              </a:rPr>
              <a:t>,</a:t>
            </a:r>
            <a:r>
              <a:rPr lang="en-US" sz="1200" dirty="0" smtClean="0">
                <a:solidFill>
                  <a:srgbClr val="3366FF"/>
                </a:solidFill>
                <a:latin typeface="Courier New"/>
                <a:cs typeface="Courier New"/>
              </a:rPr>
              <a:t>40</a:t>
            </a:r>
            <a:r>
              <a:rPr lang="en-US" sz="1200" dirty="0" smtClean="0">
                <a:latin typeface="Courier New"/>
                <a:cs typeface="Courier New"/>
              </a:rPr>
              <a:t>,</a:t>
            </a:r>
            <a:r>
              <a:rPr lang="en-US" sz="1200" dirty="0" smtClean="0">
                <a:solidFill>
                  <a:srgbClr val="3366FF"/>
                </a:solidFill>
                <a:latin typeface="Courier New"/>
                <a:cs typeface="Courier New"/>
              </a:rPr>
              <a:t>0</a:t>
            </a:r>
            <a:r>
              <a:rPr lang="en-US" sz="1200" dirty="0" smtClean="0">
                <a:latin typeface="Courier New"/>
                <a:cs typeface="Courier New"/>
              </a:rPr>
              <a:t>,</a:t>
            </a:r>
            <a:r>
              <a:rPr lang="en-US" sz="1200" dirty="0" smtClean="0">
                <a:solidFill>
                  <a:srgbClr val="3366FF"/>
                </a:solidFill>
                <a:latin typeface="Courier New"/>
                <a:cs typeface="Courier New"/>
              </a:rPr>
              <a:t>2</a:t>
            </a:r>
            <a:r>
              <a:rPr lang="en-US" sz="1200" dirty="0">
                <a:solidFill>
                  <a:srgbClr val="3366FF"/>
                </a:solidFill>
                <a:latin typeface="Courier New"/>
                <a:cs typeface="Courier New"/>
              </a:rPr>
              <a:t>*Math.PI</a:t>
            </a:r>
            <a:r>
              <a:rPr lang="en-US" sz="1200" dirty="0">
                <a:latin typeface="Courier New"/>
                <a:cs typeface="Courier New"/>
              </a:rPr>
              <a:t>);</a:t>
            </a:r>
          </a:p>
          <a:p>
            <a:pPr marL="0" indent="0">
              <a:buNone/>
            </a:pPr>
            <a:r>
              <a:rPr lang="en-US" sz="1200" dirty="0">
                <a:latin typeface="Courier New"/>
                <a:cs typeface="Courier New"/>
              </a:rPr>
              <a:t>ctx.stroke();</a:t>
            </a: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&lt;/</a:t>
            </a:r>
            <a:r>
              <a:rPr lang="en-US" sz="1200" dirty="0" smtClean="0">
                <a:solidFill>
                  <a:srgbClr val="953735"/>
                </a:solidFill>
                <a:latin typeface="Courier New"/>
                <a:cs typeface="Courier New"/>
              </a:rPr>
              <a:t>script</a:t>
            </a:r>
            <a:r>
              <a:rPr lang="en-US" sz="1200" dirty="0" smtClean="0">
                <a:latin typeface="Courier New"/>
                <a:cs typeface="Courier New"/>
              </a:rPr>
              <a:t>&gt;</a:t>
            </a:r>
          </a:p>
          <a:p>
            <a:pPr marL="0" indent="0">
              <a:buNone/>
            </a:pPr>
            <a:endParaRPr lang="en-US" sz="1200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&lt;/</a:t>
            </a:r>
            <a:r>
              <a:rPr lang="en-US" sz="1200" dirty="0" smtClean="0">
                <a:solidFill>
                  <a:srgbClr val="953735"/>
                </a:solidFill>
                <a:latin typeface="Courier New"/>
                <a:cs typeface="Courier New"/>
              </a:rPr>
              <a:t>body</a:t>
            </a:r>
            <a:r>
              <a:rPr lang="en-US" sz="1200" dirty="0" smtClean="0">
                <a:latin typeface="Courier New"/>
                <a:cs typeface="Courier New"/>
              </a:rPr>
              <a:t>&gt;</a:t>
            </a:r>
          </a:p>
          <a:p>
            <a:pPr marL="0" indent="0">
              <a:buNone/>
            </a:pPr>
            <a:r>
              <a:rPr lang="en-US" sz="1200" dirty="0" smtClean="0">
                <a:latin typeface="Courier New"/>
                <a:cs typeface="Courier New"/>
              </a:rPr>
              <a:t>&lt;/</a:t>
            </a:r>
            <a:r>
              <a:rPr lang="en-US" sz="1200" dirty="0" smtClean="0">
                <a:solidFill>
                  <a:srgbClr val="953735"/>
                </a:solidFill>
                <a:latin typeface="Courier New"/>
                <a:cs typeface="Courier New"/>
              </a:rPr>
              <a:t>html</a:t>
            </a:r>
            <a:r>
              <a:rPr lang="en-US" sz="1200" dirty="0" smtClean="0">
                <a:latin typeface="Courier New"/>
                <a:cs typeface="Courier New"/>
              </a:rPr>
              <a:t>&gt;</a:t>
            </a:r>
            <a:endParaRPr lang="en-US" sz="1200" dirty="0">
              <a:latin typeface="Courier New"/>
              <a:cs typeface="Courier Ne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2875" y="195492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HTML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469417" y="4207034"/>
            <a:ext cx="135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JavaScript</a:t>
            </a:r>
          </a:p>
        </p:txBody>
      </p:sp>
      <p:pic>
        <p:nvPicPr>
          <p:cNvPr id="10" name="Picture 9" descr="Screen Shot 2015-10-01 at 9.55.55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332" y="1117094"/>
            <a:ext cx="3069634" cy="356556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291242" y="2380477"/>
            <a:ext cx="2220757" cy="1994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412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op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55" y="632766"/>
            <a:ext cx="7317577" cy="5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DRS4 Web Oscilloscope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24752" y="711497"/>
            <a:ext cx="3082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http://midas.psi.ch/scope</a:t>
            </a:r>
          </a:p>
        </p:txBody>
      </p:sp>
      <p:pic>
        <p:nvPicPr>
          <p:cNvPr id="13" name="Picture 12" descr="Screen Shot 2015-10-01 at 13.41.57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832" y="631855"/>
            <a:ext cx="939168" cy="5857195"/>
          </a:xfrm>
          <a:prstGeom prst="rect">
            <a:avLst/>
          </a:prstGeom>
        </p:spPr>
      </p:pic>
      <p:pic>
        <p:nvPicPr>
          <p:cNvPr id="14" name="Picture 13" descr="Screen Shot 2015-10-01 at 13.41.57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1854"/>
            <a:ext cx="964102" cy="585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91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Smartphone and Tablet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pic>
        <p:nvPicPr>
          <p:cNvPr id="7" name="Picture 6" descr="DSC0273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454" y="2787035"/>
            <a:ext cx="5350546" cy="3702014"/>
          </a:xfrm>
          <a:prstGeom prst="rect">
            <a:avLst/>
          </a:prstGeom>
        </p:spPr>
      </p:pic>
      <p:pic>
        <p:nvPicPr>
          <p:cNvPr id="6" name="Picture 5" descr="DSC02730.JPG"/>
          <p:cNvPicPr>
            <a:picLocks noChangeAspect="1"/>
          </p:cNvPicPr>
          <p:nvPr/>
        </p:nvPicPr>
        <p:blipFill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4505"/>
            <a:ext cx="5350546" cy="37046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50803" y="3464325"/>
            <a:ext cx="481136" cy="199481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7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Another Display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pic>
        <p:nvPicPr>
          <p:cNvPr id="6" name="Picture 5" descr="Screen Shot 2015-10-01 at 14.18.53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57" y="650481"/>
            <a:ext cx="8038608" cy="5779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3020" y="5730423"/>
            <a:ext cx="243438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Adam </a:t>
            </a:r>
            <a:r>
              <a:rPr lang="en-US" dirty="0" err="1" smtClean="0">
                <a:solidFill>
                  <a:srgbClr val="000090"/>
                </a:solidFill>
                <a:latin typeface="Century Gothic"/>
                <a:cs typeface="Century Gothic"/>
              </a:rPr>
              <a:t>Garnsworthy</a:t>
            </a: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,</a:t>
            </a:r>
          </a:p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TRIUMF, 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15462" y="5100071"/>
            <a:ext cx="2307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grifadc05.triumf.ca</a:t>
            </a:r>
          </a:p>
        </p:txBody>
      </p:sp>
    </p:spTree>
    <p:extLst>
      <p:ext uri="{BB962C8B-B14F-4D97-AF65-F5344CB8AC3E}">
        <p14:creationId xmlns:p14="http://schemas.microsoft.com/office/powerpoint/2010/main" val="173110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Transport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1706" y="3643858"/>
            <a:ext cx="1269953" cy="10107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mongoose.h</a:t>
            </a:r>
          </a:p>
          <a:p>
            <a:pPr algn="ctr"/>
            <a:r>
              <a:rPr lang="en-US" sz="1600" dirty="0" smtClean="0"/>
              <a:t>mongoose.c</a:t>
            </a:r>
            <a:endParaRPr lang="en-US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611706" y="1010705"/>
            <a:ext cx="1269953" cy="93756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Hardware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1706" y="2998869"/>
            <a:ext cx="1269953" cy="4848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driver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2396" y="2799387"/>
            <a:ext cx="1808520" cy="21876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-Down Arrow 9"/>
          <p:cNvSpPr/>
          <p:nvPr/>
        </p:nvSpPr>
        <p:spPr>
          <a:xfrm>
            <a:off x="1146032" y="1948267"/>
            <a:ext cx="203709" cy="105060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2396" y="4987042"/>
            <a:ext cx="2377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PC</a:t>
            </a:r>
          </a:p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Controller</a:t>
            </a:r>
          </a:p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FPGA with soft-core</a:t>
            </a:r>
          </a:p>
        </p:txBody>
      </p:sp>
      <p:cxnSp>
        <p:nvCxnSpPr>
          <p:cNvPr id="13" name="Straight Arrow Connector 12"/>
          <p:cNvCxnSpPr>
            <a:stCxn id="6" idx="3"/>
            <a:endCxn id="15" idx="1"/>
          </p:cNvCxnSpPr>
          <p:nvPr/>
        </p:nvCxnSpPr>
        <p:spPr>
          <a:xfrm>
            <a:off x="1881659" y="4149211"/>
            <a:ext cx="4348426" cy="14418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207" y="950861"/>
            <a:ext cx="3361593" cy="22929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6230085" y="5348608"/>
            <a:ext cx="1202939" cy="4848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AJAX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30085" y="4412128"/>
            <a:ext cx="1202939" cy="4848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JavaScript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230085" y="3483738"/>
            <a:ext cx="1202939" cy="4848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Canvas</a:t>
            </a:r>
            <a:endParaRPr lang="en-US" dirty="0"/>
          </a:p>
        </p:txBody>
      </p:sp>
      <p:sp>
        <p:nvSpPr>
          <p:cNvPr id="19" name="Up-Down Arrow 18"/>
          <p:cNvSpPr/>
          <p:nvPr/>
        </p:nvSpPr>
        <p:spPr>
          <a:xfrm>
            <a:off x="6730643" y="4941168"/>
            <a:ext cx="203709" cy="351736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-Down Arrow 19"/>
          <p:cNvSpPr/>
          <p:nvPr/>
        </p:nvSpPr>
        <p:spPr>
          <a:xfrm>
            <a:off x="6732240" y="4005064"/>
            <a:ext cx="203709" cy="351736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5325207" y="3243787"/>
            <a:ext cx="904878" cy="72482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7433024" y="3243787"/>
            <a:ext cx="1253777" cy="72482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198970" y="811224"/>
            <a:ext cx="3644163" cy="524635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2367034" y="1342941"/>
            <a:ext cx="2694413" cy="2140797"/>
          </a:xfrm>
          <a:solidFill>
            <a:schemeClr val="bg1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dirty="0" smtClean="0">
                <a:latin typeface="Courier New"/>
                <a:cs typeface="Courier New"/>
              </a:rPr>
              <a:t>{ “event” : {</a:t>
            </a:r>
          </a:p>
          <a:p>
            <a:pPr marL="0" indent="0">
              <a:buNone/>
            </a:pPr>
            <a:r>
              <a:rPr lang="en-US" sz="1000" dirty="0">
                <a:latin typeface="Courier New"/>
                <a:cs typeface="Courier New"/>
              </a:rPr>
              <a:t> </a:t>
            </a:r>
            <a:r>
              <a:rPr lang="en-US" sz="1000" dirty="0" smtClean="0">
                <a:latin typeface="Courier New"/>
                <a:cs typeface="Courier New"/>
              </a:rPr>
              <a:t> “scale: “100mV”,</a:t>
            </a:r>
          </a:p>
          <a:p>
            <a:pPr marL="0" indent="0">
              <a:buNone/>
            </a:pPr>
            <a:r>
              <a:rPr lang="en-US" sz="1000" dirty="0">
                <a:latin typeface="Courier New"/>
                <a:cs typeface="Courier New"/>
              </a:rPr>
              <a:t> </a:t>
            </a:r>
            <a:r>
              <a:rPr lang="en-US" sz="1000" dirty="0" smtClean="0">
                <a:latin typeface="Courier New"/>
                <a:cs typeface="Courier New"/>
              </a:rPr>
              <a:t> “tscale: “100ns”,</a:t>
            </a:r>
          </a:p>
          <a:p>
            <a:pPr marL="0" indent="0">
              <a:buNone/>
            </a:pPr>
            <a:r>
              <a:rPr lang="en-US" sz="1000" dirty="0">
                <a:latin typeface="Courier New"/>
                <a:cs typeface="Courier New"/>
              </a:rPr>
              <a:t> </a:t>
            </a:r>
            <a:r>
              <a:rPr lang="en-US" sz="1000" dirty="0" smtClean="0">
                <a:latin typeface="Courier New"/>
                <a:cs typeface="Courier New"/>
              </a:rPr>
              <a:t> “waveform”: [</a:t>
            </a:r>
          </a:p>
          <a:p>
            <a:pPr marL="0" indent="0">
              <a:buNone/>
            </a:pPr>
            <a:r>
              <a:rPr lang="en-US" sz="1000" dirty="0">
                <a:latin typeface="Courier New"/>
                <a:cs typeface="Courier New"/>
              </a:rPr>
              <a:t> </a:t>
            </a:r>
            <a:r>
              <a:rPr lang="en-US" sz="1000" dirty="0" smtClean="0">
                <a:latin typeface="Courier New"/>
                <a:cs typeface="Courier New"/>
              </a:rPr>
              <a:t>   {“t”: “0ns”, “u”: “ 3.8mV”},</a:t>
            </a:r>
          </a:p>
          <a:p>
            <a:pPr marL="0" indent="0">
              <a:buNone/>
            </a:pPr>
            <a:r>
              <a:rPr lang="en-US" sz="1000" dirty="0" smtClean="0">
                <a:latin typeface="Courier New"/>
                <a:cs typeface="Courier New"/>
              </a:rPr>
              <a:t>    </a:t>
            </a:r>
            <a:r>
              <a:rPr lang="en-US" sz="1000" dirty="0">
                <a:latin typeface="Courier New"/>
                <a:cs typeface="Courier New"/>
              </a:rPr>
              <a:t>{“t”: </a:t>
            </a:r>
            <a:r>
              <a:rPr lang="en-US" sz="1000" dirty="0" smtClean="0">
                <a:latin typeface="Courier New"/>
                <a:cs typeface="Courier New"/>
              </a:rPr>
              <a:t>“1ns</a:t>
            </a:r>
            <a:r>
              <a:rPr lang="en-US" sz="1000" dirty="0">
                <a:latin typeface="Courier New"/>
                <a:cs typeface="Courier New"/>
              </a:rPr>
              <a:t>”, “u”: </a:t>
            </a:r>
            <a:r>
              <a:rPr lang="en-US" sz="1000" dirty="0" smtClean="0">
                <a:latin typeface="Courier New"/>
                <a:cs typeface="Courier New"/>
              </a:rPr>
              <a:t>“12.5mV</a:t>
            </a:r>
            <a:r>
              <a:rPr lang="en-US" sz="1000" dirty="0">
                <a:latin typeface="Courier New"/>
                <a:cs typeface="Courier New"/>
              </a:rPr>
              <a:t>”}</a:t>
            </a:r>
            <a:r>
              <a:rPr lang="en-US" sz="1000" dirty="0" smtClean="0">
                <a:latin typeface="Courier New"/>
                <a:cs typeface="Courier New"/>
              </a:rPr>
              <a:t>, </a:t>
            </a:r>
          </a:p>
          <a:p>
            <a:pPr marL="0" indent="0">
              <a:buNone/>
            </a:pPr>
            <a:r>
              <a:rPr lang="en-US" sz="1000" dirty="0" smtClean="0">
                <a:latin typeface="Courier New"/>
                <a:cs typeface="Courier New"/>
              </a:rPr>
              <a:t>    </a:t>
            </a:r>
            <a:r>
              <a:rPr lang="en-US" sz="1000" dirty="0">
                <a:latin typeface="Courier New"/>
                <a:cs typeface="Courier New"/>
              </a:rPr>
              <a:t>{“t”: </a:t>
            </a:r>
            <a:r>
              <a:rPr lang="en-US" sz="1000" dirty="0" smtClean="0">
                <a:latin typeface="Courier New"/>
                <a:cs typeface="Courier New"/>
              </a:rPr>
              <a:t>“2ns</a:t>
            </a:r>
            <a:r>
              <a:rPr lang="en-US" sz="1000" dirty="0">
                <a:latin typeface="Courier New"/>
                <a:cs typeface="Courier New"/>
              </a:rPr>
              <a:t>”, “u”: </a:t>
            </a:r>
            <a:r>
              <a:rPr lang="en-US" sz="1000" dirty="0" smtClean="0">
                <a:latin typeface="Courier New"/>
                <a:cs typeface="Courier New"/>
              </a:rPr>
              <a:t>“31.2mV</a:t>
            </a:r>
            <a:r>
              <a:rPr lang="en-US" sz="1000" dirty="0">
                <a:latin typeface="Courier New"/>
                <a:cs typeface="Courier New"/>
              </a:rPr>
              <a:t>”}, </a:t>
            </a:r>
            <a:endParaRPr lang="en-US" sz="10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000" dirty="0" smtClean="0">
                <a:latin typeface="Courier New"/>
                <a:cs typeface="Courier New"/>
              </a:rPr>
              <a:t>    </a:t>
            </a:r>
            <a:r>
              <a:rPr lang="en-US" sz="1000" dirty="0">
                <a:latin typeface="Courier New"/>
                <a:cs typeface="Courier New"/>
              </a:rPr>
              <a:t>{“t”: </a:t>
            </a:r>
            <a:r>
              <a:rPr lang="en-US" sz="1000" dirty="0" smtClean="0">
                <a:latin typeface="Courier New"/>
                <a:cs typeface="Courier New"/>
              </a:rPr>
              <a:t>“3ns</a:t>
            </a:r>
            <a:r>
              <a:rPr lang="en-US" sz="1000" dirty="0">
                <a:latin typeface="Courier New"/>
                <a:cs typeface="Courier New"/>
              </a:rPr>
              <a:t>”, “u”: </a:t>
            </a:r>
            <a:r>
              <a:rPr lang="en-US" sz="1000" dirty="0" smtClean="0">
                <a:latin typeface="Courier New"/>
                <a:cs typeface="Courier New"/>
              </a:rPr>
              <a:t>“48.8mV</a:t>
            </a:r>
            <a:r>
              <a:rPr lang="en-US" sz="1000" dirty="0">
                <a:latin typeface="Courier New"/>
                <a:cs typeface="Courier New"/>
              </a:rPr>
              <a:t>”}, </a:t>
            </a:r>
            <a:endParaRPr lang="en-US" sz="1000" dirty="0" smtClean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sz="1000" dirty="0">
                <a:latin typeface="Courier New"/>
                <a:cs typeface="Courier New"/>
              </a:rPr>
              <a:t> </a:t>
            </a:r>
            <a:r>
              <a:rPr lang="en-US" sz="1000" dirty="0" smtClean="0">
                <a:latin typeface="Courier New"/>
                <a:cs typeface="Courier New"/>
              </a:rPr>
              <a:t>   …</a:t>
            </a:r>
          </a:p>
          <a:p>
            <a:pPr marL="0" indent="0">
              <a:buNone/>
            </a:pPr>
            <a:r>
              <a:rPr lang="en-US" sz="1000" dirty="0" smtClean="0">
                <a:latin typeface="Courier New"/>
                <a:cs typeface="Courier New"/>
              </a:rPr>
              <a:t>  ]</a:t>
            </a:r>
          </a:p>
          <a:p>
            <a:pPr marL="0" indent="0">
              <a:buNone/>
            </a:pPr>
            <a:r>
              <a:rPr lang="en-US" sz="1000" dirty="0" smtClean="0">
                <a:latin typeface="Courier New"/>
                <a:cs typeface="Courier New"/>
              </a:rPr>
              <a:t>}}</a:t>
            </a:r>
            <a:endParaRPr lang="en-US" sz="1000" dirty="0">
              <a:latin typeface="Courier New"/>
              <a:cs typeface="Courier New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38359" y="910730"/>
            <a:ext cx="1937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JSON encoding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38359" y="3700845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For bulk data: “Typed arrays” </a:t>
            </a:r>
          </a:p>
          <a:p>
            <a:pPr algn="ctr"/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(~5 times faster)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98970" y="5700848"/>
            <a:ext cx="103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Browser</a:t>
            </a:r>
          </a:p>
        </p:txBody>
      </p:sp>
      <p:sp>
        <p:nvSpPr>
          <p:cNvPr id="33" name="TextBox 32"/>
          <p:cNvSpPr txBox="1"/>
          <p:nvPr/>
        </p:nvSpPr>
        <p:spPr>
          <a:xfrm rot="1080153">
            <a:off x="3091679" y="4789376"/>
            <a:ext cx="104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Internet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75633" y="4167883"/>
            <a:ext cx="16552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  <a:latin typeface="Century Gothic"/>
                <a:cs typeface="Century Gothic"/>
              </a:rPr>
              <a:t>x = event.waveform[i].t;</a:t>
            </a:r>
          </a:p>
        </p:txBody>
      </p:sp>
    </p:spTree>
    <p:extLst>
      <p:ext uri="{BB962C8B-B14F-4D97-AF65-F5344CB8AC3E}">
        <p14:creationId xmlns:p14="http://schemas.microsoft.com/office/powerpoint/2010/main" val="206367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3D Canvas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42" y="631856"/>
            <a:ext cx="8256466" cy="5857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8050" y="595744"/>
            <a:ext cx="2548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  <a:latin typeface="Century Gothic"/>
                <a:cs typeface="Century Gothic"/>
              </a:rPr>
              <a:t>http://</a:t>
            </a:r>
            <a:r>
              <a:rPr lang="en-US" dirty="0" err="1">
                <a:solidFill>
                  <a:srgbClr val="000090"/>
                </a:solidFill>
                <a:latin typeface="Century Gothic"/>
                <a:cs typeface="Century Gothic"/>
              </a:rPr>
              <a:t>goo.gl</a:t>
            </a:r>
            <a:r>
              <a:rPr lang="en-US" dirty="0">
                <a:solidFill>
                  <a:srgbClr val="000090"/>
                </a:solidFill>
                <a:latin typeface="Century Gothic"/>
                <a:cs typeface="Century Gothic"/>
              </a:rPr>
              <a:t>/WKkjA6</a:t>
            </a:r>
            <a:endParaRPr lang="en-US" dirty="0" smtClean="0">
              <a:solidFill>
                <a:srgbClr val="000090"/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6617" y="5176830"/>
            <a:ext cx="2132991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http://threejs.org</a:t>
            </a:r>
          </a:p>
        </p:txBody>
      </p:sp>
    </p:spTree>
    <p:extLst>
      <p:ext uri="{BB962C8B-B14F-4D97-AF65-F5344CB8AC3E}">
        <p14:creationId xmlns:p14="http://schemas.microsoft.com/office/powerpoint/2010/main" val="395662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of visualization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Experiment data can be displayed on any browser (soon)</a:t>
            </a:r>
          </a:p>
          <a:p>
            <a:pPr lvl="1"/>
            <a:r>
              <a:rPr lang="en-US" dirty="0" smtClean="0"/>
              <a:t>HTML5 is standardized through W3C</a:t>
            </a:r>
          </a:p>
          <a:p>
            <a:pPr lvl="1"/>
            <a:r>
              <a:rPr lang="en-US" dirty="0" smtClean="0"/>
              <a:t>No software to install, no libraries required</a:t>
            </a:r>
          </a:p>
          <a:p>
            <a:pPr lvl="1"/>
            <a:r>
              <a:rPr lang="en-US" dirty="0" smtClean="0"/>
              <a:t>Central updates of software</a:t>
            </a:r>
          </a:p>
          <a:p>
            <a:pPr lvl="1"/>
            <a:r>
              <a:rPr lang="en-US" dirty="0" smtClean="0"/>
              <a:t>Only raw (binary) data needs to be transferred (as opposed to remote desktop applications)</a:t>
            </a:r>
          </a:p>
          <a:p>
            <a:pPr lvl="1"/>
            <a:r>
              <a:rPr lang="en-US" dirty="0" smtClean="0"/>
              <a:t>Perfect for remote monitoring and control</a:t>
            </a:r>
          </a:p>
          <a:p>
            <a:pPr lvl="1"/>
            <a:r>
              <a:rPr lang="en-US" dirty="0" smtClean="0"/>
              <a:t>Easy to learn (Scope took me one week from scratch)</a:t>
            </a:r>
          </a:p>
          <a:p>
            <a:r>
              <a:rPr lang="en-US" dirty="0" smtClean="0"/>
              <a:t>Web server can be incorporated into any web device (“Internet of Things (</a:t>
            </a:r>
            <a:r>
              <a:rPr lang="en-US" dirty="0" err="1" smtClean="0"/>
              <a:t>IoT</a:t>
            </a:r>
            <a:r>
              <a:rPr lang="en-US" dirty="0" smtClean="0"/>
              <a:t>)”)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0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HTML5</a:t>
            </a:r>
          </a:p>
          <a:p>
            <a:r>
              <a:rPr lang="en-US" dirty="0" smtClean="0"/>
              <a:t>Try wire-TOF if you use gas detectors</a:t>
            </a:r>
          </a:p>
          <a:p>
            <a:r>
              <a:rPr lang="en-US" dirty="0" smtClean="0"/>
              <a:t>Invest in HV-MAPS technology</a:t>
            </a:r>
          </a:p>
          <a:p>
            <a:r>
              <a:rPr lang="en-US" dirty="0" smtClean="0"/>
              <a:t>Work on electronics-on-detector integration</a:t>
            </a:r>
          </a:p>
          <a:p>
            <a:endParaRPr lang="en-US" dirty="0"/>
          </a:p>
          <a:p>
            <a:r>
              <a:rPr lang="en-US" dirty="0" smtClean="0"/>
              <a:t>Have more exchange in technical sectors between cLFV experiments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651" y="5415336"/>
            <a:ext cx="8535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Thanks to: Satoshi Mihara, Ryu Sawada, Alexey Stoykov, Peter-Raymond Kettle, Zachary Hodge, Felix Berg, Roland Horisberger, André Schöning, Nik Berger, … </a:t>
            </a:r>
          </a:p>
        </p:txBody>
      </p:sp>
    </p:spTree>
    <p:extLst>
      <p:ext uri="{BB962C8B-B14F-4D97-AF65-F5344CB8AC3E}">
        <p14:creationId xmlns:p14="http://schemas.microsoft.com/office/powerpoint/2010/main" val="90881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6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cLFV with muons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067339"/>
              </p:ext>
            </p:extLst>
          </p:nvPr>
        </p:nvGraphicFramePr>
        <p:xfrm>
          <a:off x="457200" y="985836"/>
          <a:ext cx="8229600" cy="5304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2652319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="0" baseline="30000" dirty="0" smtClean="0">
                          <a:latin typeface="Symbol" charset="2"/>
                          <a:cs typeface="Symbol" charset="2"/>
                        </a:rPr>
                        <a:t>+</a:t>
                      </a:r>
                      <a:r>
                        <a:rPr lang="en-US" b="0" dirty="0" smtClean="0">
                          <a:latin typeface="Century Gothic"/>
                          <a:cs typeface="Century Gothic"/>
                        </a:rPr>
                        <a:t> → e</a:t>
                      </a:r>
                      <a:r>
                        <a:rPr lang="en-US" b="0" baseline="30000" dirty="0" smtClean="0">
                          <a:latin typeface="Symbol" charset="2"/>
                          <a:cs typeface="Symbol" charset="2"/>
                        </a:rPr>
                        <a:t>+</a:t>
                      </a:r>
                      <a:r>
                        <a:rPr lang="en-US" b="0" dirty="0" smtClean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lang="en-US" b="0" dirty="0" smtClean="0">
                          <a:latin typeface="Symbol" charset="2"/>
                          <a:cs typeface="Symbol" charset="2"/>
                        </a:rPr>
                        <a:t>g</a:t>
                      </a:r>
                      <a:endParaRPr lang="en-US" b="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="0" baseline="30000" dirty="0" smtClean="0">
                          <a:latin typeface="Symbol" charset="2"/>
                          <a:cs typeface="Symbol" charset="2"/>
                        </a:rPr>
                        <a:t>+</a:t>
                      </a:r>
                      <a:r>
                        <a:rPr lang="en-US" b="0" dirty="0" smtClean="0">
                          <a:latin typeface="Century Gothic"/>
                          <a:cs typeface="Century Gothic"/>
                        </a:rPr>
                        <a:t> → e</a:t>
                      </a:r>
                      <a:r>
                        <a:rPr lang="en-US" b="0" baseline="30000" dirty="0" smtClean="0">
                          <a:latin typeface="Symbol" charset="2"/>
                          <a:cs typeface="Symbol" charset="2"/>
                        </a:rPr>
                        <a:t>+</a:t>
                      </a:r>
                      <a:r>
                        <a:rPr lang="en-US" b="0" dirty="0" smtClean="0">
                          <a:latin typeface="Century Gothic"/>
                          <a:cs typeface="Century Gothic"/>
                        </a:rPr>
                        <a:t> e</a:t>
                      </a:r>
                      <a:r>
                        <a:rPr lang="en-US" b="0" baseline="30000" dirty="0" smtClean="0">
                          <a:latin typeface="Symbol" charset="2"/>
                          <a:cs typeface="Symbol" charset="2"/>
                        </a:rPr>
                        <a:t>-</a:t>
                      </a:r>
                      <a:r>
                        <a:rPr lang="en-US" b="0" baseline="0" dirty="0" smtClean="0">
                          <a:latin typeface="Century Gothic"/>
                          <a:cs typeface="Century Gothic"/>
                        </a:rPr>
                        <a:t> e</a:t>
                      </a:r>
                      <a:r>
                        <a:rPr lang="en-US" b="0" baseline="30000" dirty="0" smtClean="0">
                          <a:latin typeface="Symbol" charset="2"/>
                          <a:cs typeface="Symbol" charset="2"/>
                        </a:rPr>
                        <a:t>+</a:t>
                      </a:r>
                      <a:endParaRPr lang="en-US" b="0" dirty="0" smtClean="0">
                        <a:latin typeface="Symbol" charset="2"/>
                        <a:cs typeface="Symbol" charset="2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b="0" baseline="30000" dirty="0" smtClean="0">
                          <a:latin typeface="Symbol" charset="2"/>
                          <a:cs typeface="Symbol" charset="2"/>
                        </a:rPr>
                        <a:t>-</a:t>
                      </a:r>
                      <a:r>
                        <a:rPr lang="en-US" b="0" dirty="0" smtClean="0">
                          <a:latin typeface="Century Gothic"/>
                          <a:cs typeface="Century Gothic"/>
                        </a:rPr>
                        <a:t> N → e</a:t>
                      </a:r>
                      <a:r>
                        <a:rPr lang="en-US" b="0" baseline="30000" dirty="0" smtClean="0">
                          <a:latin typeface="Symbol" charset="2"/>
                          <a:cs typeface="Symbol" charset="2"/>
                        </a:rPr>
                        <a:t>-</a:t>
                      </a:r>
                      <a:r>
                        <a:rPr lang="en-US" b="0" dirty="0" smtClean="0">
                          <a:latin typeface="Century Gothic"/>
                          <a:cs typeface="Century Gothic"/>
                        </a:rPr>
                        <a:t> N</a:t>
                      </a:r>
                      <a:endParaRPr lang="en-US" b="0" dirty="0" smtClean="0">
                        <a:latin typeface="Symbol" charset="2"/>
                        <a:cs typeface="Symbol" charset="2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26523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223727" y="2059538"/>
            <a:ext cx="845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Signal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1161481" y="4779797"/>
            <a:ext cx="272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Dominant Background</a:t>
            </a: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2568503" y="1476515"/>
            <a:ext cx="298450" cy="2984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1676328" y="2270265"/>
            <a:ext cx="346075" cy="3476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>
            <a:off x="1179440" y="2656028"/>
            <a:ext cx="458788" cy="4587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584378" y="1451115"/>
            <a:ext cx="257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 dirty="0">
                <a:solidFill>
                  <a:srgbClr val="FF0000"/>
                </a:solidFill>
                <a:latin typeface="Symbol" charset="0"/>
                <a:cs typeface="ＭＳ Ｐゴシック" charset="0"/>
              </a:rPr>
              <a:t>g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704903" y="2271853"/>
            <a:ext cx="287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 rot="18884070">
            <a:off x="1919215" y="1928953"/>
            <a:ext cx="695325" cy="190500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 rot="8158532">
            <a:off x="1627115" y="2519503"/>
            <a:ext cx="1042988" cy="525462"/>
          </a:xfrm>
          <a:custGeom>
            <a:avLst/>
            <a:gdLst>
              <a:gd name="T0" fmla="*/ 0 w 1905"/>
              <a:gd name="T1" fmla="*/ 960 h 960"/>
              <a:gd name="T2" fmla="*/ 953 w 1905"/>
              <a:gd name="T3" fmla="*/ 7 h 960"/>
              <a:gd name="T4" fmla="*/ 1905 w 1905"/>
              <a:gd name="T5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05" h="960">
                <a:moveTo>
                  <a:pt x="0" y="960"/>
                </a:moveTo>
                <a:cubicBezTo>
                  <a:pt x="3" y="320"/>
                  <a:pt x="536" y="14"/>
                  <a:pt x="953" y="7"/>
                </a:cubicBezTo>
                <a:cubicBezTo>
                  <a:pt x="1370" y="0"/>
                  <a:pt x="1904" y="327"/>
                  <a:pt x="1905" y="96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863653" y="2603640"/>
            <a:ext cx="518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 smtClean="0"/>
              <a:t>180°</a:t>
            </a:r>
            <a:endParaRPr lang="en-US" sz="1400" dirty="0"/>
          </a:p>
        </p:txBody>
      </p: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1613910" y="1452355"/>
            <a:ext cx="9903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>
                <a:latin typeface="Century Gothic"/>
                <a:cs typeface="Century Gothic"/>
              </a:rPr>
              <a:t>52.8 MeV</a:t>
            </a:r>
          </a:p>
        </p:txBody>
      </p:sp>
      <p:sp>
        <p:nvSpPr>
          <p:cNvPr id="23" name="Oval 152"/>
          <p:cNvSpPr>
            <a:spLocks noChangeArrowheads="1"/>
          </p:cNvSpPr>
          <p:nvPr/>
        </p:nvSpPr>
        <p:spPr bwMode="auto">
          <a:xfrm>
            <a:off x="2841283" y="3982916"/>
            <a:ext cx="298450" cy="2984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153"/>
          <p:cNvSpPr>
            <a:spLocks noChangeArrowheads="1"/>
          </p:cNvSpPr>
          <p:nvPr/>
        </p:nvSpPr>
        <p:spPr bwMode="auto">
          <a:xfrm>
            <a:off x="1315965" y="4934933"/>
            <a:ext cx="346075" cy="3476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155"/>
          <p:cNvSpPr>
            <a:spLocks noChangeShapeType="1"/>
          </p:cNvSpPr>
          <p:nvPr/>
        </p:nvSpPr>
        <p:spPr bwMode="auto">
          <a:xfrm flipH="1">
            <a:off x="819078" y="5320696"/>
            <a:ext cx="458787" cy="4587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157"/>
          <p:cNvSpPr txBox="1">
            <a:spLocks noChangeArrowheads="1"/>
          </p:cNvSpPr>
          <p:nvPr/>
        </p:nvSpPr>
        <p:spPr bwMode="auto">
          <a:xfrm>
            <a:off x="2857158" y="3957516"/>
            <a:ext cx="257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FF0000"/>
                </a:solidFill>
                <a:latin typeface="Symbol" charset="0"/>
                <a:cs typeface="ＭＳ Ｐゴシック" charset="0"/>
              </a:rPr>
              <a:t>g</a:t>
            </a:r>
          </a:p>
        </p:txBody>
      </p:sp>
      <p:sp>
        <p:nvSpPr>
          <p:cNvPr id="29" name="Text Box 158"/>
          <p:cNvSpPr txBox="1">
            <a:spLocks noChangeArrowheads="1"/>
          </p:cNvSpPr>
          <p:nvPr/>
        </p:nvSpPr>
        <p:spPr bwMode="auto">
          <a:xfrm>
            <a:off x="1344540" y="4936521"/>
            <a:ext cx="287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sp>
        <p:nvSpPr>
          <p:cNvPr id="30" name="Freeform 159"/>
          <p:cNvSpPr>
            <a:spLocks/>
          </p:cNvSpPr>
          <p:nvPr/>
        </p:nvSpPr>
        <p:spPr bwMode="auto">
          <a:xfrm rot="18316330">
            <a:off x="2258670" y="4421066"/>
            <a:ext cx="695325" cy="190500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160"/>
          <p:cNvSpPr txBox="1">
            <a:spLocks noChangeArrowheads="1"/>
          </p:cNvSpPr>
          <p:nvPr/>
        </p:nvSpPr>
        <p:spPr bwMode="auto">
          <a:xfrm>
            <a:off x="576190" y="5985674"/>
            <a:ext cx="11487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>
                <a:latin typeface="Century Gothic"/>
                <a:cs typeface="Century Gothic"/>
              </a:rPr>
              <a:t>&lt; 52.8 MeV</a:t>
            </a:r>
          </a:p>
        </p:txBody>
      </p:sp>
      <p:sp>
        <p:nvSpPr>
          <p:cNvPr id="33" name="Line 163"/>
          <p:cNvSpPr>
            <a:spLocks noChangeShapeType="1"/>
          </p:cNvSpPr>
          <p:nvPr/>
        </p:nvSpPr>
        <p:spPr bwMode="auto">
          <a:xfrm flipH="1" flipV="1">
            <a:off x="1431937" y="4619822"/>
            <a:ext cx="38088" cy="306771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268918" y="4250491"/>
            <a:ext cx="312906" cy="369332"/>
            <a:chOff x="1479478" y="4250491"/>
            <a:chExt cx="312906" cy="369332"/>
          </a:xfrm>
        </p:grpSpPr>
        <p:sp>
          <p:nvSpPr>
            <p:cNvPr id="34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747495" y="5346700"/>
            <a:ext cx="346075" cy="347662"/>
            <a:chOff x="1718920" y="5405316"/>
            <a:chExt cx="346075" cy="347662"/>
          </a:xfrm>
        </p:grpSpPr>
        <p:sp>
          <p:nvSpPr>
            <p:cNvPr id="38" name="Oval 168"/>
            <p:cNvSpPr>
              <a:spLocks noChangeArrowheads="1"/>
            </p:cNvSpPr>
            <p:nvPr/>
          </p:nvSpPr>
          <p:spPr bwMode="auto">
            <a:xfrm>
              <a:off x="1718920" y="5405316"/>
              <a:ext cx="346075" cy="34766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Text Box 169"/>
            <p:cNvSpPr txBox="1">
              <a:spLocks noChangeArrowheads="1"/>
            </p:cNvSpPr>
            <p:nvPr/>
          </p:nvSpPr>
          <p:spPr bwMode="auto">
            <a:xfrm>
              <a:off x="1747495" y="5406903"/>
              <a:ext cx="28733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9900"/>
                  </a:solidFill>
                  <a:latin typeface="Symbol" charset="0"/>
                  <a:cs typeface="ＭＳ Ｐゴシック" charset="0"/>
                </a:rPr>
                <a:t>m</a:t>
              </a:r>
            </a:p>
          </p:txBody>
        </p:sp>
      </p:grpSp>
      <p:sp>
        <p:nvSpPr>
          <p:cNvPr id="40" name="Freeform 170"/>
          <p:cNvSpPr>
            <a:spLocks/>
          </p:cNvSpPr>
          <p:nvPr/>
        </p:nvSpPr>
        <p:spPr bwMode="auto">
          <a:xfrm rot="18316330">
            <a:off x="2403132" y="4492504"/>
            <a:ext cx="695325" cy="190500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175"/>
          <p:cNvSpPr>
            <a:spLocks noChangeShapeType="1"/>
          </p:cNvSpPr>
          <p:nvPr/>
        </p:nvSpPr>
        <p:spPr bwMode="auto">
          <a:xfrm flipV="1">
            <a:off x="2064995" y="5121153"/>
            <a:ext cx="180975" cy="22554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1798068" y="4481013"/>
            <a:ext cx="312906" cy="369332"/>
            <a:chOff x="1479478" y="4250491"/>
            <a:chExt cx="312906" cy="369332"/>
          </a:xfrm>
        </p:grpSpPr>
        <p:sp>
          <p:nvSpPr>
            <p:cNvPr id="51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sp>
        <p:nvSpPr>
          <p:cNvPr id="53" name="Line 163"/>
          <p:cNvSpPr>
            <a:spLocks noChangeShapeType="1"/>
          </p:cNvSpPr>
          <p:nvPr/>
        </p:nvSpPr>
        <p:spPr bwMode="auto">
          <a:xfrm flipV="1">
            <a:off x="1638228" y="4816353"/>
            <a:ext cx="190572" cy="181096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1318900" y="5509696"/>
            <a:ext cx="312906" cy="369332"/>
            <a:chOff x="1479478" y="4250491"/>
            <a:chExt cx="312906" cy="369332"/>
          </a:xfrm>
        </p:grpSpPr>
        <p:sp>
          <p:nvSpPr>
            <p:cNvPr id="56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783920" y="5851476"/>
            <a:ext cx="312906" cy="369332"/>
            <a:chOff x="1479478" y="4250491"/>
            <a:chExt cx="312906" cy="369332"/>
          </a:xfrm>
        </p:grpSpPr>
        <p:sp>
          <p:nvSpPr>
            <p:cNvPr id="59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sp>
        <p:nvSpPr>
          <p:cNvPr id="61" name="Line 163"/>
          <p:cNvSpPr>
            <a:spLocks noChangeShapeType="1"/>
          </p:cNvSpPr>
          <p:nvPr/>
        </p:nvSpPr>
        <p:spPr bwMode="auto">
          <a:xfrm>
            <a:off x="1924050" y="5694362"/>
            <a:ext cx="0" cy="231955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163"/>
          <p:cNvSpPr>
            <a:spLocks noChangeShapeType="1"/>
          </p:cNvSpPr>
          <p:nvPr/>
        </p:nvSpPr>
        <p:spPr bwMode="auto">
          <a:xfrm flipH="1">
            <a:off x="1591043" y="5584539"/>
            <a:ext cx="156452" cy="68548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554932" y="5712904"/>
            <a:ext cx="296862" cy="332247"/>
            <a:chOff x="554932" y="5712904"/>
            <a:chExt cx="296862" cy="332247"/>
          </a:xfrm>
        </p:grpSpPr>
        <p:sp>
          <p:nvSpPr>
            <p:cNvPr id="65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205696" y="4795486"/>
            <a:ext cx="296862" cy="332247"/>
            <a:chOff x="554932" y="5712904"/>
            <a:chExt cx="296862" cy="332247"/>
          </a:xfrm>
        </p:grpSpPr>
        <p:sp>
          <p:nvSpPr>
            <p:cNvPr id="72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882578" y="3085216"/>
            <a:ext cx="296862" cy="332247"/>
            <a:chOff x="554932" y="5712904"/>
            <a:chExt cx="296862" cy="332247"/>
          </a:xfrm>
        </p:grpSpPr>
        <p:sp>
          <p:nvSpPr>
            <p:cNvPr id="75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sp>
        <p:nvSpPr>
          <p:cNvPr id="78" name="Oval 7"/>
          <p:cNvSpPr>
            <a:spLocks noChangeArrowheads="1"/>
          </p:cNvSpPr>
          <p:nvPr/>
        </p:nvSpPr>
        <p:spPr bwMode="auto">
          <a:xfrm>
            <a:off x="4381844" y="2311218"/>
            <a:ext cx="346075" cy="3476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Line 9"/>
          <p:cNvSpPr>
            <a:spLocks noChangeShapeType="1"/>
          </p:cNvSpPr>
          <p:nvPr/>
        </p:nvSpPr>
        <p:spPr bwMode="auto">
          <a:xfrm flipH="1">
            <a:off x="3884955" y="2656029"/>
            <a:ext cx="525463" cy="49974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4410419" y="2312806"/>
            <a:ext cx="287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3588094" y="3126169"/>
            <a:ext cx="296862" cy="332247"/>
            <a:chOff x="554932" y="5712904"/>
            <a:chExt cx="296862" cy="332247"/>
          </a:xfrm>
        </p:grpSpPr>
        <p:sp>
          <p:nvSpPr>
            <p:cNvPr id="88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sp>
        <p:nvSpPr>
          <p:cNvPr id="90" name="Line 9"/>
          <p:cNvSpPr>
            <a:spLocks noChangeShapeType="1"/>
          </p:cNvSpPr>
          <p:nvPr/>
        </p:nvSpPr>
        <p:spPr bwMode="auto">
          <a:xfrm flipH="1" flipV="1">
            <a:off x="4168959" y="1770314"/>
            <a:ext cx="298991" cy="54090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3878527" y="1423668"/>
            <a:ext cx="296862" cy="332247"/>
            <a:chOff x="554932" y="5712904"/>
            <a:chExt cx="296862" cy="332247"/>
          </a:xfrm>
        </p:grpSpPr>
        <p:sp>
          <p:nvSpPr>
            <p:cNvPr id="92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319460" y="2105729"/>
            <a:ext cx="296862" cy="332247"/>
            <a:chOff x="554932" y="5712904"/>
            <a:chExt cx="296862" cy="332247"/>
          </a:xfrm>
        </p:grpSpPr>
        <p:sp>
          <p:nvSpPr>
            <p:cNvPr id="95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sp>
        <p:nvSpPr>
          <p:cNvPr id="97" name="Line 9"/>
          <p:cNvSpPr>
            <a:spLocks noChangeShapeType="1"/>
          </p:cNvSpPr>
          <p:nvPr/>
        </p:nvSpPr>
        <p:spPr bwMode="auto">
          <a:xfrm flipV="1">
            <a:off x="4790378" y="2312806"/>
            <a:ext cx="529081" cy="100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98" name="Object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734678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7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Object 9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684348"/>
              </p:ext>
            </p:extLst>
          </p:nvPr>
        </p:nvGraphicFramePr>
        <p:xfrm>
          <a:off x="4635729" y="2801763"/>
          <a:ext cx="798397" cy="7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" name="Equation" r:id="rId5" imgW="673100" imgH="596900" progId="Equation.3">
                  <p:embed/>
                </p:oleObj>
              </mc:Choice>
              <mc:Fallback>
                <p:oleObj name="Equation" r:id="rId5" imgW="673100" imgH="59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35729" y="2801763"/>
                        <a:ext cx="798397" cy="70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Oval 7"/>
          <p:cNvSpPr>
            <a:spLocks noChangeArrowheads="1"/>
          </p:cNvSpPr>
          <p:nvPr/>
        </p:nvSpPr>
        <p:spPr bwMode="auto">
          <a:xfrm>
            <a:off x="4353270" y="4896510"/>
            <a:ext cx="346075" cy="34766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Line 9"/>
          <p:cNvSpPr>
            <a:spLocks noChangeShapeType="1"/>
          </p:cNvSpPr>
          <p:nvPr/>
        </p:nvSpPr>
        <p:spPr bwMode="auto">
          <a:xfrm flipH="1">
            <a:off x="3856381" y="5241321"/>
            <a:ext cx="525463" cy="49974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4" name="Group 103"/>
          <p:cNvGrpSpPr/>
          <p:nvPr/>
        </p:nvGrpSpPr>
        <p:grpSpPr>
          <a:xfrm>
            <a:off x="3559520" y="5711461"/>
            <a:ext cx="296862" cy="332247"/>
            <a:chOff x="554932" y="5712904"/>
            <a:chExt cx="296862" cy="332247"/>
          </a:xfrm>
        </p:grpSpPr>
        <p:sp>
          <p:nvSpPr>
            <p:cNvPr id="105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sp>
        <p:nvSpPr>
          <p:cNvPr id="107" name="Line 9"/>
          <p:cNvSpPr>
            <a:spLocks noChangeShapeType="1"/>
          </p:cNvSpPr>
          <p:nvPr/>
        </p:nvSpPr>
        <p:spPr bwMode="auto">
          <a:xfrm flipH="1" flipV="1">
            <a:off x="4140385" y="4355606"/>
            <a:ext cx="298991" cy="54090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3849953" y="4008960"/>
            <a:ext cx="296862" cy="332247"/>
            <a:chOff x="554932" y="5712904"/>
            <a:chExt cx="296862" cy="332247"/>
          </a:xfrm>
        </p:grpSpPr>
        <p:sp>
          <p:nvSpPr>
            <p:cNvPr id="109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5290886" y="4691021"/>
            <a:ext cx="296862" cy="332247"/>
            <a:chOff x="554932" y="5712904"/>
            <a:chExt cx="296862" cy="332247"/>
          </a:xfrm>
        </p:grpSpPr>
        <p:sp>
          <p:nvSpPr>
            <p:cNvPr id="112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sp>
        <p:nvSpPr>
          <p:cNvPr id="114" name="Line 9"/>
          <p:cNvSpPr>
            <a:spLocks noChangeShapeType="1"/>
          </p:cNvSpPr>
          <p:nvPr/>
        </p:nvSpPr>
        <p:spPr bwMode="auto">
          <a:xfrm flipV="1">
            <a:off x="4761804" y="4898098"/>
            <a:ext cx="529081" cy="100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15" name="Object 1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476988"/>
              </p:ext>
            </p:extLst>
          </p:nvPr>
        </p:nvGraphicFramePr>
        <p:xfrm>
          <a:off x="4486276" y="5931742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9" name="Equation" r:id="rId7" imgW="114300" imgH="165100" progId="Equation.3">
                  <p:embed/>
                </p:oleObj>
              </mc:Choice>
              <mc:Fallback>
                <p:oleObj name="Equation" r:id="rId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6276" y="5931742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8" name="Group 117"/>
          <p:cNvGrpSpPr/>
          <p:nvPr/>
        </p:nvGrpSpPr>
        <p:grpSpPr>
          <a:xfrm>
            <a:off x="4770668" y="5387182"/>
            <a:ext cx="312906" cy="369332"/>
            <a:chOff x="1479478" y="4250491"/>
            <a:chExt cx="312906" cy="369332"/>
          </a:xfrm>
        </p:grpSpPr>
        <p:sp>
          <p:nvSpPr>
            <p:cNvPr id="119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3708763" y="4853754"/>
            <a:ext cx="312906" cy="369332"/>
            <a:chOff x="1479478" y="4250491"/>
            <a:chExt cx="312906" cy="369332"/>
          </a:xfrm>
        </p:grpSpPr>
        <p:sp>
          <p:nvSpPr>
            <p:cNvPr id="122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sp>
        <p:nvSpPr>
          <p:cNvPr id="124" name="Line 163"/>
          <p:cNvSpPr>
            <a:spLocks noChangeShapeType="1"/>
          </p:cNvSpPr>
          <p:nvPr/>
        </p:nvSpPr>
        <p:spPr bwMode="auto">
          <a:xfrm flipH="1" flipV="1">
            <a:off x="4041406" y="5075902"/>
            <a:ext cx="262039" cy="5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" name="Text Box 12"/>
          <p:cNvSpPr txBox="1">
            <a:spLocks noChangeArrowheads="1"/>
          </p:cNvSpPr>
          <p:nvPr/>
        </p:nvSpPr>
        <p:spPr bwMode="auto">
          <a:xfrm>
            <a:off x="4381845" y="4898098"/>
            <a:ext cx="287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 dirty="0">
                <a:solidFill>
                  <a:srgbClr val="009900"/>
                </a:solidFill>
                <a:latin typeface="Symbol" charset="0"/>
                <a:cs typeface="ＭＳ Ｐゴシック" charset="0"/>
              </a:rPr>
              <a:t>m</a:t>
            </a:r>
          </a:p>
        </p:txBody>
      </p:sp>
      <p:sp>
        <p:nvSpPr>
          <p:cNvPr id="125" name="Line 163"/>
          <p:cNvSpPr>
            <a:spLocks noChangeShapeType="1"/>
          </p:cNvSpPr>
          <p:nvPr/>
        </p:nvSpPr>
        <p:spPr bwMode="auto">
          <a:xfrm>
            <a:off x="4635729" y="5241321"/>
            <a:ext cx="154648" cy="220702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" name="Text Box 160"/>
          <p:cNvSpPr txBox="1">
            <a:spLocks noChangeArrowheads="1"/>
          </p:cNvSpPr>
          <p:nvPr/>
        </p:nvSpPr>
        <p:spPr bwMode="auto">
          <a:xfrm>
            <a:off x="1736061" y="3829027"/>
            <a:ext cx="114879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>
                <a:latin typeface="Century Gothic"/>
                <a:cs typeface="Century Gothic"/>
              </a:rPr>
              <a:t>&lt; 52.8 MeV</a:t>
            </a:r>
          </a:p>
        </p:txBody>
      </p:sp>
      <p:grpSp>
        <p:nvGrpSpPr>
          <p:cNvPr id="155" name="Group 154"/>
          <p:cNvGrpSpPr/>
          <p:nvPr/>
        </p:nvGrpSpPr>
        <p:grpSpPr>
          <a:xfrm>
            <a:off x="6525934" y="1927962"/>
            <a:ext cx="613958" cy="559350"/>
            <a:chOff x="7031557" y="2051807"/>
            <a:chExt cx="613958" cy="559350"/>
          </a:xfrm>
        </p:grpSpPr>
        <p:sp>
          <p:nvSpPr>
            <p:cNvPr id="142" name="Oval 8"/>
            <p:cNvSpPr>
              <a:spLocks noChangeArrowheads="1"/>
            </p:cNvSpPr>
            <p:nvPr/>
          </p:nvSpPr>
          <p:spPr bwMode="auto">
            <a:xfrm>
              <a:off x="7049440" y="2154111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Oval 8"/>
            <p:cNvSpPr>
              <a:spLocks noChangeArrowheads="1"/>
            </p:cNvSpPr>
            <p:nvPr/>
          </p:nvSpPr>
          <p:spPr bwMode="auto">
            <a:xfrm>
              <a:off x="7315506" y="2240537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Oval 8"/>
            <p:cNvSpPr>
              <a:spLocks noChangeArrowheads="1"/>
            </p:cNvSpPr>
            <p:nvPr/>
          </p:nvSpPr>
          <p:spPr bwMode="auto">
            <a:xfrm>
              <a:off x="7315506" y="2067118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Oval 8"/>
            <p:cNvSpPr>
              <a:spLocks noChangeArrowheads="1"/>
            </p:cNvSpPr>
            <p:nvPr/>
          </p:nvSpPr>
          <p:spPr bwMode="auto">
            <a:xfrm>
              <a:off x="7154720" y="2051807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Oval 8"/>
            <p:cNvSpPr>
              <a:spLocks noChangeArrowheads="1"/>
            </p:cNvSpPr>
            <p:nvPr/>
          </p:nvSpPr>
          <p:spPr bwMode="auto">
            <a:xfrm>
              <a:off x="7141560" y="2384531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Oval 8"/>
            <p:cNvSpPr>
              <a:spLocks noChangeArrowheads="1"/>
            </p:cNvSpPr>
            <p:nvPr/>
          </p:nvSpPr>
          <p:spPr bwMode="auto">
            <a:xfrm>
              <a:off x="7031557" y="2281492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Oval 8"/>
            <p:cNvSpPr>
              <a:spLocks noChangeArrowheads="1"/>
            </p:cNvSpPr>
            <p:nvPr/>
          </p:nvSpPr>
          <p:spPr bwMode="auto">
            <a:xfrm>
              <a:off x="7361566" y="2365162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Oval 8"/>
            <p:cNvSpPr>
              <a:spLocks noChangeArrowheads="1"/>
            </p:cNvSpPr>
            <p:nvPr/>
          </p:nvSpPr>
          <p:spPr bwMode="auto">
            <a:xfrm>
              <a:off x="7425509" y="2197904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Oval 8"/>
            <p:cNvSpPr>
              <a:spLocks noChangeArrowheads="1"/>
            </p:cNvSpPr>
            <p:nvPr/>
          </p:nvSpPr>
          <p:spPr bwMode="auto">
            <a:xfrm>
              <a:off x="7141560" y="2168179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Oval 8"/>
            <p:cNvSpPr>
              <a:spLocks noChangeArrowheads="1"/>
            </p:cNvSpPr>
            <p:nvPr/>
          </p:nvSpPr>
          <p:spPr bwMode="auto">
            <a:xfrm>
              <a:off x="7251563" y="2277971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6" name="Oval 155"/>
          <p:cNvSpPr/>
          <p:nvPr/>
        </p:nvSpPr>
        <p:spPr>
          <a:xfrm>
            <a:off x="6038141" y="1774965"/>
            <a:ext cx="1555402" cy="881064"/>
          </a:xfrm>
          <a:prstGeom prst="ellipse">
            <a:avLst/>
          </a:prstGeom>
          <a:noFill/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7" name="Group 156"/>
          <p:cNvGrpSpPr/>
          <p:nvPr/>
        </p:nvGrpSpPr>
        <p:grpSpPr>
          <a:xfrm>
            <a:off x="6724962" y="2515779"/>
            <a:ext cx="346075" cy="347663"/>
            <a:chOff x="6685482" y="2667119"/>
            <a:chExt cx="346075" cy="347663"/>
          </a:xfrm>
        </p:grpSpPr>
        <p:sp>
          <p:nvSpPr>
            <p:cNvPr id="153" name="Oval 7"/>
            <p:cNvSpPr>
              <a:spLocks noChangeArrowheads="1"/>
            </p:cNvSpPr>
            <p:nvPr/>
          </p:nvSpPr>
          <p:spPr bwMode="auto">
            <a:xfrm>
              <a:off x="6685482" y="2667119"/>
              <a:ext cx="346075" cy="34766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Text Box 12"/>
            <p:cNvSpPr txBox="1">
              <a:spLocks noChangeArrowheads="1"/>
            </p:cNvSpPr>
            <p:nvPr/>
          </p:nvSpPr>
          <p:spPr bwMode="auto">
            <a:xfrm>
              <a:off x="6716127" y="2669684"/>
              <a:ext cx="2873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9900"/>
                  </a:solidFill>
                  <a:latin typeface="Symbol" charset="0"/>
                  <a:cs typeface="ＭＳ Ｐゴシック" charset="0"/>
                </a:rPr>
                <a:t>m</a:t>
              </a:r>
            </a:p>
          </p:txBody>
        </p:sp>
      </p:grpSp>
      <p:sp>
        <p:nvSpPr>
          <p:cNvPr id="158" name="Line 9"/>
          <p:cNvSpPr>
            <a:spLocks noChangeShapeType="1"/>
          </p:cNvSpPr>
          <p:nvPr/>
        </p:nvSpPr>
        <p:spPr bwMode="auto">
          <a:xfrm flipV="1">
            <a:off x="7139892" y="2709231"/>
            <a:ext cx="78266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9" name="Group 158"/>
          <p:cNvGrpSpPr/>
          <p:nvPr/>
        </p:nvGrpSpPr>
        <p:grpSpPr>
          <a:xfrm>
            <a:off x="7996401" y="2524615"/>
            <a:ext cx="296862" cy="332247"/>
            <a:chOff x="554932" y="5712904"/>
            <a:chExt cx="296862" cy="332247"/>
          </a:xfrm>
        </p:grpSpPr>
        <p:sp>
          <p:nvSpPr>
            <p:cNvPr id="160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graphicFrame>
        <p:nvGraphicFramePr>
          <p:cNvPr id="162" name="Object 1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710377"/>
              </p:ext>
            </p:extLst>
          </p:nvPr>
        </p:nvGraphicFramePr>
        <p:xfrm>
          <a:off x="6187593" y="3040063"/>
          <a:ext cx="247015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" name="Equation" r:id="rId8" imgW="2082800" imgH="254000" progId="Equation.3">
                  <p:embed/>
                </p:oleObj>
              </mc:Choice>
              <mc:Fallback>
                <p:oleObj name="Equation" r:id="rId8" imgW="20828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87593" y="3040063"/>
                        <a:ext cx="2470150" cy="301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3" name="Group 162"/>
          <p:cNvGrpSpPr/>
          <p:nvPr/>
        </p:nvGrpSpPr>
        <p:grpSpPr>
          <a:xfrm>
            <a:off x="6649945" y="5035331"/>
            <a:ext cx="613958" cy="559350"/>
            <a:chOff x="7031557" y="2051807"/>
            <a:chExt cx="613958" cy="559350"/>
          </a:xfrm>
        </p:grpSpPr>
        <p:sp>
          <p:nvSpPr>
            <p:cNvPr id="164" name="Oval 8"/>
            <p:cNvSpPr>
              <a:spLocks noChangeArrowheads="1"/>
            </p:cNvSpPr>
            <p:nvPr/>
          </p:nvSpPr>
          <p:spPr bwMode="auto">
            <a:xfrm>
              <a:off x="7049440" y="2154111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Oval 8"/>
            <p:cNvSpPr>
              <a:spLocks noChangeArrowheads="1"/>
            </p:cNvSpPr>
            <p:nvPr/>
          </p:nvSpPr>
          <p:spPr bwMode="auto">
            <a:xfrm>
              <a:off x="7315506" y="2240537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Oval 8"/>
            <p:cNvSpPr>
              <a:spLocks noChangeArrowheads="1"/>
            </p:cNvSpPr>
            <p:nvPr/>
          </p:nvSpPr>
          <p:spPr bwMode="auto">
            <a:xfrm>
              <a:off x="7315506" y="2067118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Oval 8"/>
            <p:cNvSpPr>
              <a:spLocks noChangeArrowheads="1"/>
            </p:cNvSpPr>
            <p:nvPr/>
          </p:nvSpPr>
          <p:spPr bwMode="auto">
            <a:xfrm>
              <a:off x="7154720" y="2051807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Oval 8"/>
            <p:cNvSpPr>
              <a:spLocks noChangeArrowheads="1"/>
            </p:cNvSpPr>
            <p:nvPr/>
          </p:nvSpPr>
          <p:spPr bwMode="auto">
            <a:xfrm>
              <a:off x="7141560" y="2384531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Oval 8"/>
            <p:cNvSpPr>
              <a:spLocks noChangeArrowheads="1"/>
            </p:cNvSpPr>
            <p:nvPr/>
          </p:nvSpPr>
          <p:spPr bwMode="auto">
            <a:xfrm>
              <a:off x="7031557" y="2281492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Oval 8"/>
            <p:cNvSpPr>
              <a:spLocks noChangeArrowheads="1"/>
            </p:cNvSpPr>
            <p:nvPr/>
          </p:nvSpPr>
          <p:spPr bwMode="auto">
            <a:xfrm>
              <a:off x="7361566" y="2365162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Oval 8"/>
            <p:cNvSpPr>
              <a:spLocks noChangeArrowheads="1"/>
            </p:cNvSpPr>
            <p:nvPr/>
          </p:nvSpPr>
          <p:spPr bwMode="auto">
            <a:xfrm>
              <a:off x="7425509" y="2197904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Oval 8"/>
            <p:cNvSpPr>
              <a:spLocks noChangeArrowheads="1"/>
            </p:cNvSpPr>
            <p:nvPr/>
          </p:nvSpPr>
          <p:spPr bwMode="auto">
            <a:xfrm>
              <a:off x="7141560" y="2168179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Oval 8"/>
            <p:cNvSpPr>
              <a:spLocks noChangeArrowheads="1"/>
            </p:cNvSpPr>
            <p:nvPr/>
          </p:nvSpPr>
          <p:spPr bwMode="auto">
            <a:xfrm>
              <a:off x="7251563" y="2277971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" name="Oval 173"/>
          <p:cNvSpPr/>
          <p:nvPr/>
        </p:nvSpPr>
        <p:spPr>
          <a:xfrm>
            <a:off x="6162152" y="4882334"/>
            <a:ext cx="1555402" cy="881064"/>
          </a:xfrm>
          <a:prstGeom prst="ellipse">
            <a:avLst/>
          </a:prstGeom>
          <a:noFill/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5" name="Group 184"/>
          <p:cNvGrpSpPr/>
          <p:nvPr/>
        </p:nvGrpSpPr>
        <p:grpSpPr>
          <a:xfrm>
            <a:off x="6434433" y="5590248"/>
            <a:ext cx="346075" cy="347663"/>
            <a:chOff x="6724962" y="4987483"/>
            <a:chExt cx="346075" cy="347663"/>
          </a:xfrm>
        </p:grpSpPr>
        <p:sp>
          <p:nvSpPr>
            <p:cNvPr id="176" name="Oval 7"/>
            <p:cNvSpPr>
              <a:spLocks noChangeArrowheads="1"/>
            </p:cNvSpPr>
            <p:nvPr/>
          </p:nvSpPr>
          <p:spPr bwMode="auto">
            <a:xfrm>
              <a:off x="6724962" y="4987483"/>
              <a:ext cx="346075" cy="34766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Text Box 12"/>
            <p:cNvSpPr txBox="1">
              <a:spLocks noChangeArrowheads="1"/>
            </p:cNvSpPr>
            <p:nvPr/>
          </p:nvSpPr>
          <p:spPr bwMode="auto">
            <a:xfrm>
              <a:off x="6755607" y="4990048"/>
              <a:ext cx="2873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 smtClean="0">
                  <a:solidFill>
                    <a:schemeClr val="accent6"/>
                  </a:solidFill>
                  <a:latin typeface="Symbol" charset="0"/>
                  <a:cs typeface="ＭＳ Ｐゴシック" charset="0"/>
                </a:rPr>
                <a:t>p</a:t>
              </a:r>
              <a:endParaRPr kumimoji="1" lang="en-US" altLang="ja-JP" sz="1400" b="1" dirty="0">
                <a:solidFill>
                  <a:schemeClr val="accent6"/>
                </a:solidFill>
                <a:latin typeface="Symbol" charset="0"/>
                <a:cs typeface="ＭＳ Ｐゴシック" charset="0"/>
              </a:endParaRPr>
            </a:p>
          </p:txBody>
        </p:sp>
      </p:grpSp>
      <p:sp>
        <p:nvSpPr>
          <p:cNvPr id="178" name="Line 9"/>
          <p:cNvSpPr>
            <a:spLocks noChangeShapeType="1"/>
          </p:cNvSpPr>
          <p:nvPr/>
        </p:nvSpPr>
        <p:spPr bwMode="auto">
          <a:xfrm flipV="1">
            <a:off x="7896924" y="5548992"/>
            <a:ext cx="333899" cy="163616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9" name="Group 178"/>
          <p:cNvGrpSpPr/>
          <p:nvPr/>
        </p:nvGrpSpPr>
        <p:grpSpPr>
          <a:xfrm>
            <a:off x="8236787" y="5310519"/>
            <a:ext cx="296862" cy="332247"/>
            <a:chOff x="554932" y="5712904"/>
            <a:chExt cx="296862" cy="332247"/>
          </a:xfrm>
        </p:grpSpPr>
        <p:sp>
          <p:nvSpPr>
            <p:cNvPr id="180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sp>
        <p:nvSpPr>
          <p:cNvPr id="182" name="Freeform 14"/>
          <p:cNvSpPr>
            <a:spLocks/>
          </p:cNvSpPr>
          <p:nvPr/>
        </p:nvSpPr>
        <p:spPr bwMode="auto">
          <a:xfrm>
            <a:off x="6809883" y="5688528"/>
            <a:ext cx="695325" cy="190500"/>
          </a:xfrm>
          <a:custGeom>
            <a:avLst/>
            <a:gdLst>
              <a:gd name="T0" fmla="*/ 0 w 1815"/>
              <a:gd name="T1" fmla="*/ 264 h 491"/>
              <a:gd name="T2" fmla="*/ 227 w 1815"/>
              <a:gd name="T3" fmla="*/ 264 h 491"/>
              <a:gd name="T4" fmla="*/ 454 w 1815"/>
              <a:gd name="T5" fmla="*/ 38 h 491"/>
              <a:gd name="T6" fmla="*/ 681 w 1815"/>
              <a:gd name="T7" fmla="*/ 491 h 491"/>
              <a:gd name="T8" fmla="*/ 907 w 1815"/>
              <a:gd name="T9" fmla="*/ 38 h 491"/>
              <a:gd name="T10" fmla="*/ 1134 w 1815"/>
              <a:gd name="T11" fmla="*/ 491 h 491"/>
              <a:gd name="T12" fmla="*/ 1361 w 1815"/>
              <a:gd name="T13" fmla="*/ 38 h 491"/>
              <a:gd name="T14" fmla="*/ 1588 w 1815"/>
              <a:gd name="T15" fmla="*/ 264 h 491"/>
              <a:gd name="T16" fmla="*/ 1815 w 1815"/>
              <a:gd name="T17" fmla="*/ 264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5" h="491">
                <a:moveTo>
                  <a:pt x="0" y="264"/>
                </a:moveTo>
                <a:cubicBezTo>
                  <a:pt x="38" y="264"/>
                  <a:pt x="151" y="302"/>
                  <a:pt x="227" y="264"/>
                </a:cubicBezTo>
                <a:cubicBezTo>
                  <a:pt x="303" y="226"/>
                  <a:pt x="379" y="0"/>
                  <a:pt x="454" y="38"/>
                </a:cubicBezTo>
                <a:cubicBezTo>
                  <a:pt x="529" y="76"/>
                  <a:pt x="606" y="491"/>
                  <a:pt x="681" y="491"/>
                </a:cubicBezTo>
                <a:cubicBezTo>
                  <a:pt x="756" y="491"/>
                  <a:pt x="832" y="38"/>
                  <a:pt x="907" y="38"/>
                </a:cubicBezTo>
                <a:cubicBezTo>
                  <a:pt x="982" y="38"/>
                  <a:pt x="1058" y="491"/>
                  <a:pt x="1134" y="491"/>
                </a:cubicBezTo>
                <a:cubicBezTo>
                  <a:pt x="1210" y="491"/>
                  <a:pt x="1286" y="76"/>
                  <a:pt x="1361" y="38"/>
                </a:cubicBezTo>
                <a:cubicBezTo>
                  <a:pt x="1436" y="0"/>
                  <a:pt x="1512" y="226"/>
                  <a:pt x="1588" y="264"/>
                </a:cubicBezTo>
                <a:cubicBezTo>
                  <a:pt x="1664" y="302"/>
                  <a:pt x="1768" y="264"/>
                  <a:pt x="1815" y="264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3" name="Oval 152"/>
          <p:cNvSpPr>
            <a:spLocks noChangeArrowheads="1"/>
          </p:cNvSpPr>
          <p:nvPr/>
        </p:nvSpPr>
        <p:spPr bwMode="auto">
          <a:xfrm>
            <a:off x="7557582" y="5642766"/>
            <a:ext cx="298450" cy="2984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" name="Text Box 11"/>
          <p:cNvSpPr txBox="1">
            <a:spLocks noChangeArrowheads="1"/>
          </p:cNvSpPr>
          <p:nvPr/>
        </p:nvSpPr>
        <p:spPr bwMode="auto">
          <a:xfrm>
            <a:off x="7585697" y="5613371"/>
            <a:ext cx="257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ja-JP" sz="1400" b="1" dirty="0">
                <a:solidFill>
                  <a:srgbClr val="FF0000"/>
                </a:solidFill>
                <a:latin typeface="Symbol" charset="0"/>
                <a:cs typeface="ＭＳ Ｐゴシック" charset="0"/>
              </a:rPr>
              <a:t>g</a:t>
            </a:r>
          </a:p>
        </p:txBody>
      </p:sp>
      <p:grpSp>
        <p:nvGrpSpPr>
          <p:cNvPr id="186" name="Group 185"/>
          <p:cNvGrpSpPr/>
          <p:nvPr/>
        </p:nvGrpSpPr>
        <p:grpSpPr>
          <a:xfrm>
            <a:off x="8230358" y="5838563"/>
            <a:ext cx="296862" cy="332247"/>
            <a:chOff x="554932" y="5712904"/>
            <a:chExt cx="296862" cy="332247"/>
          </a:xfrm>
        </p:grpSpPr>
        <p:sp>
          <p:nvSpPr>
            <p:cNvPr id="187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sp>
        <p:nvSpPr>
          <p:cNvPr id="189" name="Line 9"/>
          <p:cNvSpPr>
            <a:spLocks noChangeShapeType="1"/>
          </p:cNvSpPr>
          <p:nvPr/>
        </p:nvSpPr>
        <p:spPr bwMode="auto">
          <a:xfrm>
            <a:off x="7896925" y="5838562"/>
            <a:ext cx="333434" cy="14380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" name="TextBox 189"/>
          <p:cNvSpPr txBox="1"/>
          <p:nvPr/>
        </p:nvSpPr>
        <p:spPr>
          <a:xfrm>
            <a:off x="6082872" y="5880520"/>
            <a:ext cx="142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beam pion</a:t>
            </a:r>
          </a:p>
        </p:txBody>
      </p:sp>
      <p:sp>
        <p:nvSpPr>
          <p:cNvPr id="191" name="Text Box 67"/>
          <p:cNvSpPr txBox="1">
            <a:spLocks noChangeArrowheads="1"/>
          </p:cNvSpPr>
          <p:nvPr/>
        </p:nvSpPr>
        <p:spPr bwMode="auto">
          <a:xfrm>
            <a:off x="1251724" y="3232651"/>
            <a:ext cx="9903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dirty="0">
                <a:latin typeface="Century Gothic"/>
                <a:cs typeface="Century Gothic"/>
              </a:rPr>
              <a:t>52.8 MeV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6965164" y="183266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8364" y="702366"/>
            <a:ext cx="1562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MEG I, MEG II (CH)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4038099" y="702366"/>
            <a:ext cx="991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Mu3e (CH)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5901293" y="702366"/>
            <a:ext cx="2856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Mu2e (US), COMET (JP), DeeMe (JP)</a:t>
            </a:r>
          </a:p>
        </p:txBody>
      </p:sp>
      <p:grpSp>
        <p:nvGrpSpPr>
          <p:cNvPr id="193" name="Group 192"/>
          <p:cNvGrpSpPr/>
          <p:nvPr/>
        </p:nvGrpSpPr>
        <p:grpSpPr>
          <a:xfrm>
            <a:off x="6678334" y="3858839"/>
            <a:ext cx="613958" cy="559350"/>
            <a:chOff x="7031557" y="2051807"/>
            <a:chExt cx="613958" cy="559350"/>
          </a:xfrm>
        </p:grpSpPr>
        <p:sp>
          <p:nvSpPr>
            <p:cNvPr id="194" name="Oval 8"/>
            <p:cNvSpPr>
              <a:spLocks noChangeArrowheads="1"/>
            </p:cNvSpPr>
            <p:nvPr/>
          </p:nvSpPr>
          <p:spPr bwMode="auto">
            <a:xfrm>
              <a:off x="7049440" y="2154111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Oval 8"/>
            <p:cNvSpPr>
              <a:spLocks noChangeArrowheads="1"/>
            </p:cNvSpPr>
            <p:nvPr/>
          </p:nvSpPr>
          <p:spPr bwMode="auto">
            <a:xfrm>
              <a:off x="7315506" y="2240537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Oval 8"/>
            <p:cNvSpPr>
              <a:spLocks noChangeArrowheads="1"/>
            </p:cNvSpPr>
            <p:nvPr/>
          </p:nvSpPr>
          <p:spPr bwMode="auto">
            <a:xfrm>
              <a:off x="7315506" y="2067118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Oval 8"/>
            <p:cNvSpPr>
              <a:spLocks noChangeArrowheads="1"/>
            </p:cNvSpPr>
            <p:nvPr/>
          </p:nvSpPr>
          <p:spPr bwMode="auto">
            <a:xfrm>
              <a:off x="7154720" y="2051807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Oval 8"/>
            <p:cNvSpPr>
              <a:spLocks noChangeArrowheads="1"/>
            </p:cNvSpPr>
            <p:nvPr/>
          </p:nvSpPr>
          <p:spPr bwMode="auto">
            <a:xfrm>
              <a:off x="7141560" y="2384531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Oval 8"/>
            <p:cNvSpPr>
              <a:spLocks noChangeArrowheads="1"/>
            </p:cNvSpPr>
            <p:nvPr/>
          </p:nvSpPr>
          <p:spPr bwMode="auto">
            <a:xfrm>
              <a:off x="7031557" y="2281492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Oval 8"/>
            <p:cNvSpPr>
              <a:spLocks noChangeArrowheads="1"/>
            </p:cNvSpPr>
            <p:nvPr/>
          </p:nvSpPr>
          <p:spPr bwMode="auto">
            <a:xfrm>
              <a:off x="7361566" y="2365162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Oval 8"/>
            <p:cNvSpPr>
              <a:spLocks noChangeArrowheads="1"/>
            </p:cNvSpPr>
            <p:nvPr/>
          </p:nvSpPr>
          <p:spPr bwMode="auto">
            <a:xfrm>
              <a:off x="7425509" y="2197904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Oval 8"/>
            <p:cNvSpPr>
              <a:spLocks noChangeArrowheads="1"/>
            </p:cNvSpPr>
            <p:nvPr/>
          </p:nvSpPr>
          <p:spPr bwMode="auto">
            <a:xfrm>
              <a:off x="7141560" y="2168179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Oval 8"/>
            <p:cNvSpPr>
              <a:spLocks noChangeArrowheads="1"/>
            </p:cNvSpPr>
            <p:nvPr/>
          </p:nvSpPr>
          <p:spPr bwMode="auto">
            <a:xfrm>
              <a:off x="7251563" y="2277971"/>
              <a:ext cx="220006" cy="22662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" name="Oval 203"/>
          <p:cNvSpPr/>
          <p:nvPr/>
        </p:nvSpPr>
        <p:spPr>
          <a:xfrm>
            <a:off x="6190541" y="3705842"/>
            <a:ext cx="1555402" cy="881064"/>
          </a:xfrm>
          <a:prstGeom prst="ellipse">
            <a:avLst/>
          </a:prstGeom>
          <a:noFill/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" name="Group 204"/>
          <p:cNvGrpSpPr/>
          <p:nvPr/>
        </p:nvGrpSpPr>
        <p:grpSpPr>
          <a:xfrm>
            <a:off x="6877362" y="4446656"/>
            <a:ext cx="346075" cy="347663"/>
            <a:chOff x="6685482" y="2667119"/>
            <a:chExt cx="346075" cy="347663"/>
          </a:xfrm>
        </p:grpSpPr>
        <p:sp>
          <p:nvSpPr>
            <p:cNvPr id="206" name="Oval 7"/>
            <p:cNvSpPr>
              <a:spLocks noChangeArrowheads="1"/>
            </p:cNvSpPr>
            <p:nvPr/>
          </p:nvSpPr>
          <p:spPr bwMode="auto">
            <a:xfrm>
              <a:off x="6685482" y="2667119"/>
              <a:ext cx="346075" cy="34766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Text Box 12"/>
            <p:cNvSpPr txBox="1">
              <a:spLocks noChangeArrowheads="1"/>
            </p:cNvSpPr>
            <p:nvPr/>
          </p:nvSpPr>
          <p:spPr bwMode="auto">
            <a:xfrm>
              <a:off x="6716127" y="2669684"/>
              <a:ext cx="287337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9900"/>
                  </a:solidFill>
                  <a:latin typeface="Symbol" charset="0"/>
                  <a:cs typeface="ＭＳ Ｐゴシック" charset="0"/>
                </a:rPr>
                <a:t>m</a:t>
              </a:r>
            </a:p>
          </p:txBody>
        </p:sp>
      </p:grpSp>
      <p:sp>
        <p:nvSpPr>
          <p:cNvPr id="208" name="Line 9"/>
          <p:cNvSpPr>
            <a:spLocks noChangeShapeType="1"/>
          </p:cNvSpPr>
          <p:nvPr/>
        </p:nvSpPr>
        <p:spPr bwMode="auto">
          <a:xfrm flipV="1">
            <a:off x="7292292" y="4640108"/>
            <a:ext cx="78266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9" name="Group 208"/>
          <p:cNvGrpSpPr/>
          <p:nvPr/>
        </p:nvGrpSpPr>
        <p:grpSpPr>
          <a:xfrm>
            <a:off x="8148801" y="4455492"/>
            <a:ext cx="296862" cy="332247"/>
            <a:chOff x="554932" y="5712904"/>
            <a:chExt cx="296862" cy="332247"/>
          </a:xfrm>
        </p:grpSpPr>
        <p:sp>
          <p:nvSpPr>
            <p:cNvPr id="210" name="Oval 8"/>
            <p:cNvSpPr>
              <a:spLocks noChangeArrowheads="1"/>
            </p:cNvSpPr>
            <p:nvPr/>
          </p:nvSpPr>
          <p:spPr bwMode="auto">
            <a:xfrm>
              <a:off x="554932" y="5746701"/>
              <a:ext cx="296862" cy="29845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Text Box 10"/>
            <p:cNvSpPr txBox="1">
              <a:spLocks noChangeArrowheads="1"/>
            </p:cNvSpPr>
            <p:nvPr/>
          </p:nvSpPr>
          <p:spPr bwMode="auto">
            <a:xfrm>
              <a:off x="558107" y="5712904"/>
              <a:ext cx="28725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400" b="1" dirty="0">
                  <a:solidFill>
                    <a:srgbClr val="0000FF"/>
                  </a:solidFill>
                  <a:latin typeface="Arial" charset="0"/>
                  <a:cs typeface="ＭＳ Ｐゴシック" charset="0"/>
                </a:rPr>
                <a:t>e</a:t>
              </a: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6337039" y="4121268"/>
            <a:ext cx="312906" cy="369332"/>
            <a:chOff x="1479478" y="4250491"/>
            <a:chExt cx="312906" cy="369332"/>
          </a:xfrm>
        </p:grpSpPr>
        <p:sp>
          <p:nvSpPr>
            <p:cNvPr id="214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Text Box 165"/>
            <p:cNvSpPr txBox="1">
              <a:spLocks noChangeArrowheads="1"/>
            </p:cNvSpPr>
            <p:nvPr/>
          </p:nvSpPr>
          <p:spPr bwMode="auto">
            <a:xfrm>
              <a:off x="1479478" y="425049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grpSp>
        <p:nvGrpSpPr>
          <p:cNvPr id="216" name="Group 215"/>
          <p:cNvGrpSpPr/>
          <p:nvPr/>
        </p:nvGrpSpPr>
        <p:grpSpPr>
          <a:xfrm>
            <a:off x="6230911" y="4401141"/>
            <a:ext cx="312906" cy="373198"/>
            <a:chOff x="1479478" y="4244235"/>
            <a:chExt cx="312906" cy="373198"/>
          </a:xfrm>
        </p:grpSpPr>
        <p:sp>
          <p:nvSpPr>
            <p:cNvPr id="217" name="Oval 164"/>
            <p:cNvSpPr>
              <a:spLocks noChangeArrowheads="1"/>
            </p:cNvSpPr>
            <p:nvPr/>
          </p:nvSpPr>
          <p:spPr bwMode="auto">
            <a:xfrm>
              <a:off x="1479478" y="4325333"/>
              <a:ext cx="287337" cy="2921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8500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Text Box 165"/>
            <p:cNvSpPr txBox="1">
              <a:spLocks noChangeArrowheads="1"/>
            </p:cNvSpPr>
            <p:nvPr/>
          </p:nvSpPr>
          <p:spPr bwMode="auto">
            <a:xfrm>
              <a:off x="1479478" y="424423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kumimoji="1" lang="en-US" altLang="ja-JP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charset="0"/>
                  <a:cs typeface="ＭＳ Ｐゴシック" charset="0"/>
                </a:rPr>
                <a:t>n</a:t>
              </a:r>
            </a:p>
          </p:txBody>
        </p:sp>
      </p:grpSp>
      <p:sp>
        <p:nvSpPr>
          <p:cNvPr id="219" name="Line 163"/>
          <p:cNvSpPr>
            <a:spLocks noChangeShapeType="1"/>
          </p:cNvSpPr>
          <p:nvPr/>
        </p:nvSpPr>
        <p:spPr bwMode="auto">
          <a:xfrm flipH="1">
            <a:off x="6578033" y="4640109"/>
            <a:ext cx="291069" cy="0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" name="Line 163"/>
          <p:cNvSpPr>
            <a:spLocks noChangeShapeType="1"/>
          </p:cNvSpPr>
          <p:nvPr/>
        </p:nvSpPr>
        <p:spPr bwMode="auto">
          <a:xfrm flipH="1" flipV="1">
            <a:off x="6624376" y="4481013"/>
            <a:ext cx="263458" cy="103188"/>
          </a:xfrm>
          <a:prstGeom prst="lin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" name="TextBox 220"/>
          <p:cNvSpPr txBox="1"/>
          <p:nvPr/>
        </p:nvSpPr>
        <p:spPr>
          <a:xfrm>
            <a:off x="7329366" y="4077324"/>
            <a:ext cx="175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Decay in orbit</a:t>
            </a:r>
          </a:p>
        </p:txBody>
      </p:sp>
      <p:graphicFrame>
        <p:nvGraphicFramePr>
          <p:cNvPr id="212" name="Object 2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34667"/>
              </p:ext>
            </p:extLst>
          </p:nvPr>
        </p:nvGraphicFramePr>
        <p:xfrm>
          <a:off x="4697413" y="4114800"/>
          <a:ext cx="798512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1" name="Equation" r:id="rId10" imgW="673100" imgH="279400" progId="Equation.3">
                  <p:embed/>
                </p:oleObj>
              </mc:Choice>
              <mc:Fallback>
                <p:oleObj name="Equation" r:id="rId10" imgW="673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97413" y="4114800"/>
                        <a:ext cx="798512" cy="331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906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Crate Standards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40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Bus/Crate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Current standards lack functionality </a:t>
            </a:r>
            <a:br>
              <a:rPr lang="en-US" dirty="0" smtClean="0"/>
            </a:br>
            <a:r>
              <a:rPr lang="en-US" dirty="0" smtClean="0"/>
              <a:t>or are expensive</a:t>
            </a:r>
          </a:p>
          <a:p>
            <a:pPr lvl="1"/>
            <a:r>
              <a:rPr lang="en-US" dirty="0" smtClean="0"/>
              <a:t>ps clock distribution</a:t>
            </a:r>
          </a:p>
          <a:p>
            <a:pPr lvl="1"/>
            <a:r>
              <a:rPr lang="en-US" dirty="0" smtClean="0"/>
              <a:t>trigger distribution</a:t>
            </a:r>
          </a:p>
          <a:p>
            <a:pPr lvl="1"/>
            <a:r>
              <a:rPr lang="en-US" dirty="0" smtClean="0"/>
              <a:t>complicated shelf management</a:t>
            </a:r>
          </a:p>
          <a:p>
            <a:pPr lvl="1"/>
            <a:r>
              <a:rPr lang="en-US" dirty="0" smtClean="0"/>
              <a:t>typical 1 k$ per (empty) slot 6 HE</a:t>
            </a:r>
          </a:p>
          <a:p>
            <a:r>
              <a:rPr lang="en-US" dirty="0" smtClean="0"/>
              <a:t>For MEG II, we developed our own standard</a:t>
            </a:r>
          </a:p>
          <a:p>
            <a:pPr lvl="1"/>
            <a:r>
              <a:rPr lang="en-US" dirty="0" smtClean="0"/>
              <a:t>stackable without dead space</a:t>
            </a:r>
          </a:p>
          <a:p>
            <a:pPr lvl="1"/>
            <a:r>
              <a:rPr lang="en-US" dirty="0" smtClean="0"/>
              <a:t>dual star gigabit link topology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ystem-wide clock (ps jitter) and triggering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rogram all (!) FPGAs through shelf manager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rate high voltage for SiPMs</a:t>
            </a:r>
          </a:p>
          <a:p>
            <a:pPr lvl="1"/>
            <a:r>
              <a:rPr lang="en-US" dirty="0" smtClean="0"/>
              <a:t>cost 125 $ per slot 3 HE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91794" y="5806553"/>
            <a:ext cx="2355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Tomorrow: Markus Joos: </a:t>
            </a:r>
            <a:b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Crate standards at CERN</a:t>
            </a:r>
          </a:p>
        </p:txBody>
      </p:sp>
      <p:sp>
        <p:nvSpPr>
          <p:cNvPr id="7" name="Rectangle 6"/>
          <p:cNvSpPr/>
          <p:nvPr/>
        </p:nvSpPr>
        <p:spPr>
          <a:xfrm rot="849009">
            <a:off x="5663090" y="1693731"/>
            <a:ext cx="33330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personal view from a crazy physicist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193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WaveDAQ System</a:t>
            </a:r>
            <a:endParaRPr lang="en-US" dirty="0"/>
          </a:p>
        </p:txBody>
      </p:sp>
      <p:pic>
        <p:nvPicPr>
          <p:cNvPr id="6" name="Picture 5" descr="2015-03-05 10.55.1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10" y="2046108"/>
            <a:ext cx="7558095" cy="3022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19610" y="1041917"/>
            <a:ext cx="3150233" cy="1569660"/>
          </a:xfrm>
          <a:prstGeom prst="rect">
            <a:avLst/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88900" dist="889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C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rate </a:t>
            </a:r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M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anagement </a:t>
            </a:r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B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oard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Power supply 24V / 300W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Fan / Temp. control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Power cycle each slot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FPGA Firmware upload</a:t>
            </a:r>
          </a:p>
          <a:p>
            <a:pPr marL="285750" indent="-285750">
              <a:buFontTx/>
              <a:buChar char="-"/>
            </a:pP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Ethernet remote control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6260" y="941544"/>
            <a:ext cx="3150233" cy="338554"/>
          </a:xfrm>
          <a:prstGeom prst="rect">
            <a:avLst/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88900" dist="889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Fans blow from back to front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0337" y="5788473"/>
            <a:ext cx="2705004" cy="584776"/>
          </a:xfrm>
          <a:prstGeom prst="rect">
            <a:avLst/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88900" dist="889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16 WaveDREAM boards (256 channels)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113245" y="1436489"/>
            <a:ext cx="123296" cy="1393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21194" y="1448085"/>
            <a:ext cx="340788" cy="1393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882554" y="1459681"/>
            <a:ext cx="992539" cy="13023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748223" y="3569644"/>
            <a:ext cx="234264" cy="16129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338326" y="3569644"/>
            <a:ext cx="316129" cy="16129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962697" y="4660883"/>
            <a:ext cx="672644" cy="11275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2930337" y="4660881"/>
            <a:ext cx="580180" cy="11275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39131" y="5182550"/>
            <a:ext cx="2798838" cy="338554"/>
          </a:xfrm>
          <a:prstGeom prst="rect">
            <a:avLst/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88900" dist="889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D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ata </a:t>
            </a:r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C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oncentrator </a:t>
            </a:r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B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oard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6136" y="5182550"/>
            <a:ext cx="2948516" cy="338554"/>
          </a:xfrm>
          <a:prstGeom prst="rect">
            <a:avLst/>
          </a:prstGeom>
          <a:solidFill>
            <a:schemeClr val="accent1">
              <a:lumMod val="40000"/>
              <a:lumOff val="60000"/>
              <a:alpha val="68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88900" dist="889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T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rigger </a:t>
            </a:r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C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oncentrator </a:t>
            </a:r>
            <a:r>
              <a:rPr lang="en-US" sz="1600" b="1" dirty="0" smtClean="0">
                <a:solidFill>
                  <a:srgbClr val="000090"/>
                </a:solidFill>
                <a:latin typeface="Century Gothic"/>
                <a:cs typeface="Century Gothic"/>
              </a:rPr>
              <a:t>B</a:t>
            </a:r>
            <a:r>
              <a:rPr lang="en-US" sz="1600" dirty="0" smtClean="0">
                <a:solidFill>
                  <a:srgbClr val="000090"/>
                </a:solidFill>
                <a:latin typeface="Century Gothic"/>
                <a:cs typeface="Century Gothic"/>
              </a:rPr>
              <a:t>oard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cxnSp>
        <p:nvCxnSpPr>
          <p:cNvPr id="34" name="Straight Arrow Connector 33"/>
          <p:cNvCxnSpPr>
            <a:stCxn id="7" idx="2"/>
          </p:cNvCxnSpPr>
          <p:nvPr/>
        </p:nvCxnSpPr>
        <p:spPr>
          <a:xfrm flipH="1">
            <a:off x="7200534" y="2611577"/>
            <a:ext cx="194193" cy="914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540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531" y="755486"/>
            <a:ext cx="5782234" cy="54968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MEG II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94732" y="5119283"/>
            <a:ext cx="1979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35 crates</a:t>
            </a:r>
            <a:b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x 256 channels</a:t>
            </a:r>
            <a:b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</a:br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= 9000 channels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6126" y="6046544"/>
            <a:ext cx="670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. . .</a:t>
            </a:r>
          </a:p>
        </p:txBody>
      </p:sp>
      <p:pic>
        <p:nvPicPr>
          <p:cNvPr id="12" name="Picture 11" descr="Screen Shot 2015-05-15 at 14.28.36 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22" y="3442531"/>
            <a:ext cx="2038033" cy="1097082"/>
          </a:xfrm>
          <a:prstGeom prst="rect">
            <a:avLst/>
          </a:prstGeom>
        </p:spPr>
      </p:pic>
      <p:pic>
        <p:nvPicPr>
          <p:cNvPr id="13" name="Picture 12" descr="Screen Shot 2015-05-15 at 14.47.42 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22" y="958203"/>
            <a:ext cx="2139708" cy="112765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1653676" y="3823414"/>
            <a:ext cx="2791404" cy="171987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53676" y="4054935"/>
            <a:ext cx="2791404" cy="621801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53676" y="4107854"/>
            <a:ext cx="2791404" cy="1494968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898420" y="1362671"/>
            <a:ext cx="1647061" cy="112710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IMG_2809_1024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2059" y="3588741"/>
            <a:ext cx="1993755" cy="1188443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 flipV="1">
            <a:off x="7818579" y="1574347"/>
            <a:ext cx="555406" cy="2533507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2015-05-15 15.23.28.jpg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3729" y="4670007"/>
            <a:ext cx="1249249" cy="214780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1382986" y="5743908"/>
            <a:ext cx="2027937" cy="174036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8473" y="650426"/>
            <a:ext cx="132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Trigger Board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8473" y="3134754"/>
            <a:ext cx="132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Trigger Board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7518" y="4630193"/>
            <a:ext cx="2121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WaveDREAM Board</a:t>
            </a:r>
          </a:p>
          <a:p>
            <a:pPr algn="ctr"/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DRS4 5 GSPS / 11.5 bits</a:t>
            </a:r>
          </a:p>
        </p:txBody>
      </p:sp>
    </p:spTree>
    <p:extLst>
      <p:ext uri="{BB962C8B-B14F-4D97-AF65-F5344CB8AC3E}">
        <p14:creationId xmlns:p14="http://schemas.microsoft.com/office/powerpoint/2010/main" val="2665557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 descr="Screen Shot 2015-09-29 at 14.43.38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334" y="999880"/>
            <a:ext cx="3969289" cy="489938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History of cLFV experiments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88500" y="5941736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1940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3840" y="5942796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1950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52600" y="5943856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1960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87940" y="5944916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1970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6700" y="5945976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1980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2040" y="5947036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1990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0800" y="5948096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2000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6140" y="5949156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2010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44900" y="5950216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2020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73660" y="5951276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2030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27706" y="934358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29273" y="1220483"/>
            <a:ext cx="3589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30840" y="1506608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32407" y="1792733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33974" y="2072278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35541" y="2358403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937108" y="2637948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38675" y="2924073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40242" y="3203618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41809" y="3489743"/>
            <a:ext cx="3642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43376" y="3769288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44943" y="4048833"/>
            <a:ext cx="3968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-11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46510" y="4328378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-12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8077" y="4614503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-13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49644" y="4900628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-14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51211" y="5180173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-15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52778" y="5459718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-16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54345" y="5739263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000090"/>
                </a:solidFill>
                <a:latin typeface="Century Gothic"/>
                <a:cs typeface="Century Gothic"/>
              </a:rPr>
              <a:t>10</a:t>
            </a:r>
            <a:r>
              <a:rPr lang="en-US" sz="800" baseline="30000" dirty="0" smtClean="0">
                <a:solidFill>
                  <a:srgbClr val="000090"/>
                </a:solidFill>
                <a:latin typeface="Century Gothic"/>
                <a:cs typeface="Century Gothic"/>
              </a:rPr>
              <a:t>-17</a:t>
            </a:r>
          </a:p>
        </p:txBody>
      </p:sp>
      <p:grpSp>
        <p:nvGrpSpPr>
          <p:cNvPr id="36" name="Group 21"/>
          <p:cNvGrpSpPr>
            <a:grpSpLocks/>
          </p:cNvGrpSpPr>
          <p:nvPr/>
        </p:nvGrpSpPr>
        <p:grpSpPr bwMode="auto">
          <a:xfrm>
            <a:off x="4025023" y="1251744"/>
            <a:ext cx="1584325" cy="798512"/>
            <a:chOff x="1610" y="750"/>
            <a:chExt cx="998" cy="503"/>
          </a:xfrm>
        </p:grpSpPr>
        <p:sp>
          <p:nvSpPr>
            <p:cNvPr id="37" name="Rectangle 22"/>
            <p:cNvSpPr>
              <a:spLocks noChangeArrowheads="1"/>
            </p:cNvSpPr>
            <p:nvPr/>
          </p:nvSpPr>
          <p:spPr bwMode="auto">
            <a:xfrm>
              <a:off x="1610" y="799"/>
              <a:ext cx="998" cy="4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23"/>
            <p:cNvSpPr>
              <a:spLocks noChangeArrowheads="1"/>
            </p:cNvSpPr>
            <p:nvPr/>
          </p:nvSpPr>
          <p:spPr bwMode="auto">
            <a:xfrm>
              <a:off x="1683" y="991"/>
              <a:ext cx="46" cy="45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24"/>
            <p:cNvSpPr>
              <a:spLocks noChangeArrowheads="1"/>
            </p:cNvSpPr>
            <p:nvPr/>
          </p:nvSpPr>
          <p:spPr bwMode="auto">
            <a:xfrm>
              <a:off x="1683" y="855"/>
              <a:ext cx="46" cy="45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25"/>
            <p:cNvSpPr txBox="1">
              <a:spLocks noChangeArrowheads="1"/>
            </p:cNvSpPr>
            <p:nvPr/>
          </p:nvSpPr>
          <p:spPr bwMode="auto">
            <a:xfrm>
              <a:off x="1819" y="750"/>
              <a:ext cx="6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i="1">
                  <a:latin typeface="Symbol" charset="0"/>
                </a:rPr>
                <a:t>m</a:t>
              </a:r>
              <a:r>
                <a:rPr lang="en-US" sz="1800" i="1"/>
                <a:t> </a:t>
              </a:r>
              <a:r>
                <a:rPr lang="en-US" sz="1800" i="1">
                  <a:latin typeface="Arial" charset="0"/>
                  <a:cs typeface="Arial" charset="0"/>
                </a:rPr>
                <a:t>→ e </a:t>
              </a:r>
              <a:r>
                <a:rPr lang="en-US" sz="1800" i="1">
                  <a:latin typeface="Symbol" charset="0"/>
                  <a:cs typeface="Arial" charset="0"/>
                </a:rPr>
                <a:t>g</a:t>
              </a:r>
            </a:p>
          </p:txBody>
        </p:sp>
        <p:sp>
          <p:nvSpPr>
            <p:cNvPr id="41" name="Text Box 26"/>
            <p:cNvSpPr txBox="1">
              <a:spLocks noChangeArrowheads="1"/>
            </p:cNvSpPr>
            <p:nvPr/>
          </p:nvSpPr>
          <p:spPr bwMode="auto">
            <a:xfrm>
              <a:off x="1819" y="886"/>
              <a:ext cx="7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i="1">
                  <a:latin typeface="Symbol" charset="0"/>
                </a:rPr>
                <a:t>mA</a:t>
              </a:r>
              <a:r>
                <a:rPr lang="en-US" sz="1800" i="1"/>
                <a:t> </a:t>
              </a:r>
              <a:r>
                <a:rPr lang="en-US" sz="1800" i="1">
                  <a:latin typeface="Arial" charset="0"/>
                  <a:cs typeface="Arial" charset="0"/>
                </a:rPr>
                <a:t>→ eA</a:t>
              </a:r>
              <a:endParaRPr lang="en-US" sz="1800" i="1">
                <a:latin typeface="Symbol" charset="0"/>
                <a:cs typeface="Arial" charset="0"/>
              </a:endParaRPr>
            </a:p>
          </p:txBody>
        </p:sp>
        <p:sp>
          <p:nvSpPr>
            <p:cNvPr id="42" name="Text Box 27"/>
            <p:cNvSpPr txBox="1">
              <a:spLocks noChangeArrowheads="1"/>
            </p:cNvSpPr>
            <p:nvPr/>
          </p:nvSpPr>
          <p:spPr bwMode="auto">
            <a:xfrm>
              <a:off x="1819" y="1022"/>
              <a:ext cx="6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i="1">
                  <a:latin typeface="Symbol" charset="0"/>
                </a:rPr>
                <a:t>m</a:t>
              </a:r>
              <a:r>
                <a:rPr lang="en-US" sz="1800" i="1"/>
                <a:t> </a:t>
              </a:r>
              <a:r>
                <a:rPr lang="en-US" sz="1800" i="1">
                  <a:latin typeface="Arial" charset="0"/>
                  <a:cs typeface="Arial" charset="0"/>
                </a:rPr>
                <a:t>→ eee</a:t>
              </a:r>
              <a:endParaRPr lang="en-US" sz="1800" i="1">
                <a:latin typeface="Symbol" charset="0"/>
                <a:cs typeface="Arial" charset="0"/>
              </a:endParaRPr>
            </a:p>
          </p:txBody>
        </p:sp>
        <p:sp>
          <p:nvSpPr>
            <p:cNvPr id="43" name="Oval 28"/>
            <p:cNvSpPr>
              <a:spLocks noChangeArrowheads="1"/>
            </p:cNvSpPr>
            <p:nvPr/>
          </p:nvSpPr>
          <p:spPr bwMode="auto">
            <a:xfrm>
              <a:off x="1683" y="1127"/>
              <a:ext cx="46" cy="4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376764" y="4335804"/>
            <a:ext cx="692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MEG I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5563288" y="4509433"/>
            <a:ext cx="76029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377396" y="4628509"/>
            <a:ext cx="733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MEG II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378456" y="5116489"/>
            <a:ext cx="1587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Mu3e (phase 1)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5773734" y="4800013"/>
            <a:ext cx="54985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5663659" y="5286932"/>
            <a:ext cx="6599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561045" y="5388196"/>
            <a:ext cx="1547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Mu3e (phase 2)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5050644" y="5557772"/>
            <a:ext cx="49563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5879598" y="5719523"/>
            <a:ext cx="44398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5785369" y="5557772"/>
            <a:ext cx="538219" cy="681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5785370" y="5072978"/>
            <a:ext cx="538217" cy="87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371876" y="4919089"/>
            <a:ext cx="1696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COMET (phase 1)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389158" y="5556952"/>
            <a:ext cx="1696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COMET (phase 2)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386096" y="5367589"/>
            <a:ext cx="674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Mu2e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2868985" y="2145078"/>
            <a:ext cx="592218" cy="1344665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678349" y="3139517"/>
            <a:ext cx="763302" cy="1474986"/>
          </a:xfrm>
          <a:prstGeom prst="line">
            <a:avLst/>
          </a:prstGeom>
          <a:ln w="63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5320424" y="4171717"/>
            <a:ext cx="862911" cy="1693012"/>
          </a:xfrm>
          <a:prstGeom prst="line">
            <a:avLst/>
          </a:prstGeom>
          <a:ln w="63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3461203" y="2204514"/>
            <a:ext cx="2671594" cy="2059763"/>
            <a:chOff x="3461203" y="2204514"/>
            <a:chExt cx="2671594" cy="2059763"/>
          </a:xfrm>
        </p:grpSpPr>
        <p:sp>
          <p:nvSpPr>
            <p:cNvPr id="92" name="Text Box 34"/>
            <p:cNvSpPr txBox="1">
              <a:spLocks noChangeArrowheads="1"/>
            </p:cNvSpPr>
            <p:nvPr/>
          </p:nvSpPr>
          <p:spPr bwMode="auto">
            <a:xfrm>
              <a:off x="3699396" y="2204514"/>
              <a:ext cx="1065604" cy="30777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400" dirty="0">
                  <a:latin typeface="Century Gothic"/>
                  <a:cs typeface="Century Gothic"/>
                </a:rPr>
                <a:t>stopped </a:t>
              </a:r>
              <a:r>
                <a:rPr lang="en-US" sz="1400" dirty="0">
                  <a:latin typeface="Symbol" charset="2"/>
                  <a:cs typeface="Symbol" charset="2"/>
                </a:rPr>
                <a:t>p</a:t>
              </a:r>
            </a:p>
          </p:txBody>
        </p:sp>
        <p:sp>
          <p:nvSpPr>
            <p:cNvPr id="93" name="Text Box 36"/>
            <p:cNvSpPr txBox="1">
              <a:spLocks noChangeArrowheads="1"/>
            </p:cNvSpPr>
            <p:nvPr/>
          </p:nvSpPr>
          <p:spPr bwMode="auto">
            <a:xfrm>
              <a:off x="4296149" y="3049729"/>
              <a:ext cx="937702" cy="30777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400" dirty="0">
                  <a:latin typeface="Symbol" charset="2"/>
                  <a:cs typeface="Symbol" charset="2"/>
                </a:rPr>
                <a:t>m</a:t>
              </a:r>
              <a:r>
                <a:rPr lang="en-US" sz="1400" dirty="0">
                  <a:latin typeface="Century Gothic"/>
                  <a:cs typeface="Century Gothic"/>
                </a:rPr>
                <a:t> beams</a:t>
              </a:r>
            </a:p>
          </p:txBody>
        </p:sp>
        <p:sp>
          <p:nvSpPr>
            <p:cNvPr id="94" name="Text Box 38"/>
            <p:cNvSpPr txBox="1">
              <a:spLocks noChangeArrowheads="1"/>
            </p:cNvSpPr>
            <p:nvPr/>
          </p:nvSpPr>
          <p:spPr bwMode="auto">
            <a:xfrm>
              <a:off x="5062284" y="3489743"/>
              <a:ext cx="1070513" cy="307777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400" dirty="0">
                  <a:latin typeface="Century Gothic"/>
                  <a:cs typeface="Century Gothic"/>
                </a:rPr>
                <a:t>stopped </a:t>
              </a:r>
              <a:r>
                <a:rPr lang="en-US" sz="1400" dirty="0">
                  <a:latin typeface="Symbol" charset="2"/>
                  <a:cs typeface="Symbol" charset="2"/>
                </a:rPr>
                <a:t>m</a:t>
              </a: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 flipH="1">
              <a:off x="3461203" y="2512291"/>
              <a:ext cx="217146" cy="1855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H="1">
              <a:off x="4187576" y="3419062"/>
              <a:ext cx="217146" cy="1855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H="1">
              <a:off x="4942393" y="3863326"/>
              <a:ext cx="325397" cy="1855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>
              <a:off x="5480761" y="3863326"/>
              <a:ext cx="50877" cy="40095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735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Muon beam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-17</a:t>
            </a:r>
            <a:r>
              <a:rPr lang="en-US" dirty="0" smtClean="0"/>
              <a:t> sensitivity requires &gt;10</a:t>
            </a:r>
            <a:r>
              <a:rPr lang="en-US" baseline="30000" dirty="0" smtClean="0"/>
              <a:t>17</a:t>
            </a:r>
            <a:r>
              <a:rPr lang="en-US" dirty="0" smtClean="0"/>
              <a:t> muons per year</a:t>
            </a:r>
          </a:p>
          <a:p>
            <a:pPr lvl="1"/>
            <a:r>
              <a:rPr lang="en-US" dirty="0" smtClean="0"/>
              <a:t>stopping target (low mass)</a:t>
            </a:r>
          </a:p>
          <a:p>
            <a:pPr lvl="1"/>
            <a:r>
              <a:rPr lang="en-US" dirty="0" smtClean="0"/>
              <a:t>pulsed vs. DC beam</a:t>
            </a:r>
          </a:p>
          <a:p>
            <a:r>
              <a:rPr lang="en-US" dirty="0" smtClean="0"/>
              <a:t>Gamma detector (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baseline="30000" dirty="0">
                <a:latin typeface="Symbol" charset="2"/>
                <a:cs typeface="Symbol" charset="2"/>
              </a:rPr>
              <a:t>+</a:t>
            </a:r>
            <a:r>
              <a:rPr lang="en-US" dirty="0"/>
              <a:t> → e</a:t>
            </a:r>
            <a:r>
              <a:rPr lang="en-US" baseline="30000" dirty="0">
                <a:latin typeface="Symbol" charset="2"/>
                <a:cs typeface="Symbol" charset="2"/>
              </a:rPr>
              <a:t>+</a:t>
            </a:r>
            <a:r>
              <a:rPr lang="en-US" dirty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g)</a:t>
            </a:r>
            <a:endParaRPr lang="en-US" dirty="0" smtClean="0"/>
          </a:p>
          <a:p>
            <a:pPr lvl="1"/>
            <a:r>
              <a:rPr lang="en-US" dirty="0" smtClean="0"/>
              <a:t>Good efficiency (solid angle)</a:t>
            </a:r>
          </a:p>
          <a:p>
            <a:pPr lvl="1"/>
            <a:r>
              <a:rPr lang="en-US" dirty="0" smtClean="0"/>
              <a:t>Good resolutions in energy, </a:t>
            </a:r>
            <a:br>
              <a:rPr lang="en-US" dirty="0" smtClean="0"/>
            </a:br>
            <a:r>
              <a:rPr lang="en-US" dirty="0" smtClean="0"/>
              <a:t>position and time</a:t>
            </a:r>
          </a:p>
          <a:p>
            <a:r>
              <a:rPr lang="en-US" dirty="0" smtClean="0"/>
              <a:t>Positron/Electron detector</a:t>
            </a:r>
          </a:p>
          <a:p>
            <a:pPr lvl="1"/>
            <a:r>
              <a:rPr lang="en-US" dirty="0" smtClean="0"/>
              <a:t>Good position resolution for </a:t>
            </a:r>
            <a:br>
              <a:rPr lang="en-US" dirty="0" smtClean="0"/>
            </a:br>
            <a:r>
              <a:rPr lang="en-US" dirty="0" smtClean="0"/>
              <a:t>momentum, tracking, vertexing</a:t>
            </a:r>
          </a:p>
          <a:p>
            <a:pPr lvl="1"/>
            <a:r>
              <a:rPr lang="en-US" dirty="0" smtClean="0"/>
              <a:t>Good time resolution</a:t>
            </a: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Requirements for cLFV experiments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28804" y="408002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entury Gothic"/>
                <a:cs typeface="Century Gothic"/>
              </a:rPr>
              <a:t>20 – 100 MeV</a:t>
            </a:r>
          </a:p>
        </p:txBody>
      </p:sp>
      <p:sp>
        <p:nvSpPr>
          <p:cNvPr id="7" name="Right Brace 6"/>
          <p:cNvSpPr/>
          <p:nvPr/>
        </p:nvSpPr>
        <p:spPr>
          <a:xfrm>
            <a:off x="6099838" y="2783338"/>
            <a:ext cx="460614" cy="3033378"/>
          </a:xfrm>
          <a:prstGeom prst="rightBrace">
            <a:avLst>
              <a:gd name="adj1" fmla="val 68331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Muon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07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5 Oct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CPAD2015, Arlington, TX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6552" y="826109"/>
            <a:ext cx="3247458" cy="2691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Coincidence experiments</a:t>
            </a:r>
          </a:p>
          <a:p>
            <a:pPr marL="0" indent="0">
              <a:buNone/>
            </a:pPr>
            <a:r>
              <a:rPr lang="en-US" sz="1800" b="1" dirty="0" smtClean="0">
                <a:latin typeface="Symbol" charset="2"/>
                <a:cs typeface="Symbol" charset="2"/>
              </a:rPr>
              <a:t>	m</a:t>
            </a:r>
            <a:r>
              <a:rPr lang="en-US" sz="1800" b="1" baseline="30000" dirty="0">
                <a:latin typeface="Symbol" charset="2"/>
                <a:cs typeface="Symbol" charset="2"/>
              </a:rPr>
              <a:t>+</a:t>
            </a:r>
            <a:r>
              <a:rPr lang="en-US" sz="1800" b="1" dirty="0"/>
              <a:t> → e</a:t>
            </a:r>
            <a:r>
              <a:rPr lang="en-US" sz="1800" b="1" baseline="30000" dirty="0">
                <a:latin typeface="Symbol" charset="2"/>
                <a:cs typeface="Symbol" charset="2"/>
              </a:rPr>
              <a:t>+</a:t>
            </a:r>
            <a:r>
              <a:rPr lang="en-US" sz="1800" b="1" dirty="0"/>
              <a:t> </a:t>
            </a:r>
            <a:r>
              <a:rPr lang="en-US" sz="1800" b="1" dirty="0" smtClean="0">
                <a:latin typeface="Symbol" charset="2"/>
                <a:cs typeface="Symbol" charset="2"/>
              </a:rPr>
              <a:t>g</a:t>
            </a:r>
            <a:br>
              <a:rPr lang="en-US" sz="1800" b="1" dirty="0" smtClean="0">
                <a:latin typeface="Symbol" charset="2"/>
                <a:cs typeface="Symbol" charset="2"/>
              </a:rPr>
            </a:br>
            <a:r>
              <a:rPr lang="en-US" sz="1800" b="1" dirty="0" smtClean="0">
                <a:latin typeface="Symbol" charset="2"/>
                <a:cs typeface="Symbol" charset="2"/>
              </a:rPr>
              <a:t>	m</a:t>
            </a:r>
            <a:r>
              <a:rPr lang="en-US" sz="1800" b="1" baseline="30000" dirty="0">
                <a:latin typeface="Symbol" charset="2"/>
                <a:cs typeface="Symbol" charset="2"/>
              </a:rPr>
              <a:t>+</a:t>
            </a:r>
            <a:r>
              <a:rPr lang="en-US" sz="1800" b="1" dirty="0"/>
              <a:t> → e</a:t>
            </a:r>
            <a:r>
              <a:rPr lang="en-US" sz="1800" b="1" baseline="30000" dirty="0">
                <a:latin typeface="Symbol" charset="2"/>
                <a:cs typeface="Symbol" charset="2"/>
              </a:rPr>
              <a:t>+</a:t>
            </a:r>
            <a:r>
              <a:rPr lang="en-US" sz="1800" b="1" dirty="0"/>
              <a:t> </a:t>
            </a:r>
            <a:r>
              <a:rPr lang="en-US" sz="1800" b="1" dirty="0" smtClean="0"/>
              <a:t>e</a:t>
            </a:r>
            <a:r>
              <a:rPr lang="en-US" sz="1800" b="1" baseline="30000" dirty="0" smtClean="0">
                <a:latin typeface="Symbol" charset="2"/>
                <a:cs typeface="Symbol" charset="2"/>
              </a:rPr>
              <a:t>- </a:t>
            </a:r>
            <a:r>
              <a:rPr lang="en-US" sz="1800" b="1" dirty="0"/>
              <a:t>e</a:t>
            </a:r>
            <a:r>
              <a:rPr lang="en-US" sz="1800" b="1" baseline="30000" dirty="0">
                <a:latin typeface="Symbol" charset="2"/>
                <a:cs typeface="Symbol" charset="2"/>
              </a:rPr>
              <a:t>+</a:t>
            </a:r>
            <a:endParaRPr lang="en-US" sz="1800" b="1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Limited by accidental background</a:t>
            </a:r>
          </a:p>
          <a:p>
            <a:r>
              <a:rPr lang="en-US" sz="1800" dirty="0" smtClean="0"/>
              <a:t>R</a:t>
            </a:r>
            <a:r>
              <a:rPr lang="en-US" sz="1800" baseline="-25000" dirty="0" smtClean="0"/>
              <a:t>bck</a:t>
            </a:r>
            <a:r>
              <a:rPr lang="en-US" sz="1800" dirty="0" smtClean="0"/>
              <a:t> ∝ R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baseline="30000" dirty="0" smtClean="0"/>
              <a:t>2</a:t>
            </a:r>
          </a:p>
          <a:p>
            <a:r>
              <a:rPr lang="en-US" sz="1800" dirty="0" smtClean="0"/>
              <a:t>DC muon beam is best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Pulsed vs. DC </a:t>
            </a:r>
            <a:r>
              <a:rPr lang="en-US" smtClean="0"/>
              <a:t>muon beam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78991" y="6057581"/>
            <a:ext cx="322475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31391" y="3896534"/>
            <a:ext cx="0" cy="23134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52675" y="6124076"/>
            <a:ext cx="69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 rate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9995" y="4421835"/>
            <a:ext cx="7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entury Gothic"/>
                <a:cs typeface="Century Gothic"/>
              </a:rPr>
              <a:t>events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31391" y="4554822"/>
            <a:ext cx="2806393" cy="1502759"/>
          </a:xfrm>
          <a:prstGeom prst="line">
            <a:avLst/>
          </a:prstGeom>
          <a:ln>
            <a:solidFill>
              <a:srgbClr val="22FF0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531392" y="3943078"/>
            <a:ext cx="2553206" cy="2114503"/>
          </a:xfrm>
          <a:custGeom>
            <a:avLst/>
            <a:gdLst>
              <a:gd name="connsiteX0" fmla="*/ 46661 w 1589222"/>
              <a:gd name="connsiteY0" fmla="*/ 1782033 h 1948404"/>
              <a:gd name="connsiteX1" fmla="*/ 192938 w 1589222"/>
              <a:gd name="connsiteY1" fmla="*/ 1775384 h 1948404"/>
              <a:gd name="connsiteX2" fmla="*/ 1589222 w 1589222"/>
              <a:gd name="connsiteY2" fmla="*/ 0 h 1948404"/>
              <a:gd name="connsiteX0" fmla="*/ 18580 w 1700770"/>
              <a:gd name="connsiteY0" fmla="*/ 1722189 h 1922968"/>
              <a:gd name="connsiteX1" fmla="*/ 304486 w 1700770"/>
              <a:gd name="connsiteY1" fmla="*/ 1775384 h 1922968"/>
              <a:gd name="connsiteX2" fmla="*/ 1700770 w 1700770"/>
              <a:gd name="connsiteY2" fmla="*/ 0 h 1922968"/>
              <a:gd name="connsiteX0" fmla="*/ 0 w 1682190"/>
              <a:gd name="connsiteY0" fmla="*/ 1722189 h 1889059"/>
              <a:gd name="connsiteX1" fmla="*/ 285906 w 1682190"/>
              <a:gd name="connsiteY1" fmla="*/ 1775384 h 1889059"/>
              <a:gd name="connsiteX2" fmla="*/ 1682190 w 1682190"/>
              <a:gd name="connsiteY2" fmla="*/ 0 h 1889059"/>
              <a:gd name="connsiteX0" fmla="*/ 0 w 1682190"/>
              <a:gd name="connsiteY0" fmla="*/ 1722189 h 1722189"/>
              <a:gd name="connsiteX1" fmla="*/ 831122 w 1682190"/>
              <a:gd name="connsiteY1" fmla="*/ 1396369 h 1722189"/>
              <a:gd name="connsiteX2" fmla="*/ 1682190 w 1682190"/>
              <a:gd name="connsiteY2" fmla="*/ 0 h 1722189"/>
              <a:gd name="connsiteX0" fmla="*/ 0 w 1682190"/>
              <a:gd name="connsiteY0" fmla="*/ 1722189 h 1722189"/>
              <a:gd name="connsiteX1" fmla="*/ 831122 w 1682190"/>
              <a:gd name="connsiteY1" fmla="*/ 1396369 h 1722189"/>
              <a:gd name="connsiteX2" fmla="*/ 1682190 w 1682190"/>
              <a:gd name="connsiteY2" fmla="*/ 0 h 1722189"/>
              <a:gd name="connsiteX0" fmla="*/ 0 w 2081129"/>
              <a:gd name="connsiteY0" fmla="*/ 2141100 h 2141100"/>
              <a:gd name="connsiteX1" fmla="*/ 831122 w 2081129"/>
              <a:gd name="connsiteY1" fmla="*/ 1815280 h 2141100"/>
              <a:gd name="connsiteX2" fmla="*/ 2081129 w 2081129"/>
              <a:gd name="connsiteY2" fmla="*/ 0 h 2141100"/>
              <a:gd name="connsiteX0" fmla="*/ 0 w 2081129"/>
              <a:gd name="connsiteY0" fmla="*/ 2141100 h 2141100"/>
              <a:gd name="connsiteX1" fmla="*/ 1216762 w 2081129"/>
              <a:gd name="connsiteY1" fmla="*/ 1529357 h 2141100"/>
              <a:gd name="connsiteX2" fmla="*/ 2081129 w 2081129"/>
              <a:gd name="connsiteY2" fmla="*/ 0 h 2141100"/>
              <a:gd name="connsiteX0" fmla="*/ 0 w 2081129"/>
              <a:gd name="connsiteY0" fmla="*/ 2141100 h 2141100"/>
              <a:gd name="connsiteX1" fmla="*/ 1190166 w 2081129"/>
              <a:gd name="connsiteY1" fmla="*/ 1456214 h 2141100"/>
              <a:gd name="connsiteX2" fmla="*/ 2081129 w 2081129"/>
              <a:gd name="connsiteY2" fmla="*/ 0 h 2141100"/>
              <a:gd name="connsiteX0" fmla="*/ 0 w 2081129"/>
              <a:gd name="connsiteY0" fmla="*/ 2141100 h 2141100"/>
              <a:gd name="connsiteX1" fmla="*/ 1655594 w 2081129"/>
              <a:gd name="connsiteY1" fmla="*/ 1629098 h 2141100"/>
              <a:gd name="connsiteX2" fmla="*/ 2081129 w 2081129"/>
              <a:gd name="connsiteY2" fmla="*/ 0 h 2141100"/>
              <a:gd name="connsiteX0" fmla="*/ 0 w 2081129"/>
              <a:gd name="connsiteY0" fmla="*/ 2141100 h 2141100"/>
              <a:gd name="connsiteX1" fmla="*/ 1655594 w 2081129"/>
              <a:gd name="connsiteY1" fmla="*/ 1629098 h 2141100"/>
              <a:gd name="connsiteX2" fmla="*/ 2081129 w 2081129"/>
              <a:gd name="connsiteY2" fmla="*/ 0 h 2141100"/>
              <a:gd name="connsiteX0" fmla="*/ 0 w 2553206"/>
              <a:gd name="connsiteY0" fmla="*/ 2114503 h 2114503"/>
              <a:gd name="connsiteX1" fmla="*/ 1655594 w 2553206"/>
              <a:gd name="connsiteY1" fmla="*/ 1602501 h 2114503"/>
              <a:gd name="connsiteX2" fmla="*/ 2553206 w 2553206"/>
              <a:gd name="connsiteY2" fmla="*/ 0 h 2114503"/>
              <a:gd name="connsiteX0" fmla="*/ 0 w 2553206"/>
              <a:gd name="connsiteY0" fmla="*/ 2114503 h 2114503"/>
              <a:gd name="connsiteX1" fmla="*/ 1655594 w 2553206"/>
              <a:gd name="connsiteY1" fmla="*/ 1602501 h 2114503"/>
              <a:gd name="connsiteX2" fmla="*/ 2553206 w 2553206"/>
              <a:gd name="connsiteY2" fmla="*/ 0 h 211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3206" h="2114503">
                <a:moveTo>
                  <a:pt x="0" y="2114503"/>
                </a:moveTo>
                <a:cubicBezTo>
                  <a:pt x="203901" y="2106746"/>
                  <a:pt x="1230060" y="1954918"/>
                  <a:pt x="1655594" y="1602501"/>
                </a:cubicBezTo>
                <a:cubicBezTo>
                  <a:pt x="2081128" y="1250084"/>
                  <a:pt x="2413578" y="578497"/>
                  <a:pt x="2553206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256656" y="4678547"/>
            <a:ext cx="1409582" cy="551906"/>
          </a:xfrm>
          <a:custGeom>
            <a:avLst/>
            <a:gdLst>
              <a:gd name="connsiteX0" fmla="*/ 0 w 1409582"/>
              <a:gd name="connsiteY0" fmla="*/ 551906 h 551906"/>
              <a:gd name="connsiteX1" fmla="*/ 698142 w 1409582"/>
              <a:gd name="connsiteY1" fmla="*/ 8 h 551906"/>
              <a:gd name="connsiteX2" fmla="*/ 1409582 w 1409582"/>
              <a:gd name="connsiteY2" fmla="*/ 538607 h 55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582" h="551906">
                <a:moveTo>
                  <a:pt x="0" y="551906"/>
                </a:moveTo>
                <a:cubicBezTo>
                  <a:pt x="231606" y="277065"/>
                  <a:pt x="463212" y="2224"/>
                  <a:pt x="698142" y="8"/>
                </a:cubicBezTo>
                <a:cubicBezTo>
                  <a:pt x="933072" y="-2209"/>
                  <a:pt x="1289901" y="448840"/>
                  <a:pt x="1409582" y="53860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67297" y="3619535"/>
            <a:ext cx="11143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background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44654" y="4350430"/>
            <a:ext cx="60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signal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16499" y="4277823"/>
            <a:ext cx="862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  <a:latin typeface="Century Gothic"/>
                <a:cs typeface="Century Gothic"/>
              </a:rPr>
              <a:t>sensitivity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53130" y="826109"/>
            <a:ext cx="4296825" cy="5676280"/>
            <a:chOff x="3953130" y="826109"/>
            <a:chExt cx="4296825" cy="5676280"/>
          </a:xfrm>
        </p:grpSpPr>
        <p:sp>
          <p:nvSpPr>
            <p:cNvPr id="19" name="Content Placeholder 4"/>
            <p:cNvSpPr txBox="1">
              <a:spLocks/>
            </p:cNvSpPr>
            <p:nvPr/>
          </p:nvSpPr>
          <p:spPr>
            <a:xfrm>
              <a:off x="5002497" y="826109"/>
              <a:ext cx="3247458" cy="222565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rgbClr val="000090"/>
                  </a:solidFill>
                  <a:latin typeface="Century Gothic"/>
                  <a:ea typeface="+mn-ea"/>
                  <a:cs typeface="Century Gothic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rgbClr val="000090"/>
                  </a:solidFill>
                  <a:latin typeface="Century Gothic"/>
                  <a:ea typeface="+mn-ea"/>
                  <a:cs typeface="Century Gothic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000090"/>
                  </a:solidFill>
                  <a:latin typeface="Century Gothic"/>
                  <a:ea typeface="+mn-ea"/>
                  <a:cs typeface="Century Gothic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rgbClr val="000090"/>
                  </a:solidFill>
                  <a:latin typeface="Century Gothic"/>
                  <a:ea typeface="+mn-ea"/>
                  <a:cs typeface="Century Gothic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400" kern="1200">
                  <a:solidFill>
                    <a:srgbClr val="000090"/>
                  </a:solidFill>
                  <a:latin typeface="Century Gothic"/>
                  <a:ea typeface="+mn-ea"/>
                  <a:cs typeface="Century Gothic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sz="1800" b="1" dirty="0" smtClean="0">
                  <a:latin typeface="Symbol" charset="2"/>
                  <a:cs typeface="Symbol" charset="2"/>
                </a:rPr>
                <a:t>	m</a:t>
              </a:r>
              <a:r>
                <a:rPr lang="en-US" sz="1800" b="1" dirty="0" smtClean="0"/>
                <a:t> – e conversion</a:t>
              </a:r>
              <a:r>
                <a:rPr lang="en-US" sz="1800" dirty="0" smtClean="0">
                  <a:latin typeface="Symbol" charset="2"/>
                  <a:cs typeface="Symbol" charset="2"/>
                </a:rPr>
                <a:t/>
              </a:r>
              <a:br>
                <a:rPr lang="en-US" sz="1800" dirty="0" smtClean="0">
                  <a:latin typeface="Symbol" charset="2"/>
                  <a:cs typeface="Symbol" charset="2"/>
                </a:rPr>
              </a:br>
              <a:endParaRPr lang="en-US" sz="1800" dirty="0" smtClean="0"/>
            </a:p>
            <a:p>
              <a:r>
                <a:rPr lang="en-US" sz="1800" dirty="0" smtClean="0"/>
                <a:t>Limited by pions in beam</a:t>
              </a:r>
            </a:p>
            <a:p>
              <a:r>
                <a:rPr lang="en-US" sz="1800" dirty="0" smtClean="0"/>
                <a:t>Contamination &lt;10</a:t>
              </a:r>
              <a:r>
                <a:rPr lang="en-US" sz="1800" baseline="30000" dirty="0" smtClean="0"/>
                <a:t>-17</a:t>
              </a:r>
            </a:p>
            <a:p>
              <a:r>
                <a:rPr lang="en-US" sz="1800" dirty="0" smtClean="0"/>
                <a:t>Only possible with pulsed beam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5012273" y="3876050"/>
              <a:ext cx="0" cy="231344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7383446" y="6124076"/>
              <a:ext cx="566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time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5211682" y="4954500"/>
              <a:ext cx="530225" cy="1069897"/>
            </a:xfrm>
            <a:custGeom>
              <a:avLst/>
              <a:gdLst>
                <a:gd name="connsiteX0" fmla="*/ 33245 w 1163570"/>
                <a:gd name="connsiteY0" fmla="*/ 0 h 1828578"/>
                <a:gd name="connsiteX1" fmla="*/ 219416 w 1163570"/>
                <a:gd name="connsiteY1" fmla="*/ 1369771 h 1828578"/>
                <a:gd name="connsiteX2" fmla="*/ 651599 w 1163570"/>
                <a:gd name="connsiteY2" fmla="*/ 1782033 h 1828578"/>
                <a:gd name="connsiteX3" fmla="*/ 1163570 w 1163570"/>
                <a:gd name="connsiteY3" fmla="*/ 1828578 h 1828578"/>
                <a:gd name="connsiteX4" fmla="*/ 0 w 1163570"/>
                <a:gd name="connsiteY4" fmla="*/ 1808630 h 1828578"/>
                <a:gd name="connsiteX5" fmla="*/ 33245 w 1163570"/>
                <a:gd name="connsiteY5" fmla="*/ 0 h 1828578"/>
                <a:gd name="connsiteX0" fmla="*/ 12326 w 1175896"/>
                <a:gd name="connsiteY0" fmla="*/ 0 h 1835228"/>
                <a:gd name="connsiteX1" fmla="*/ 231742 w 1175896"/>
                <a:gd name="connsiteY1" fmla="*/ 1376421 h 1835228"/>
                <a:gd name="connsiteX2" fmla="*/ 663925 w 1175896"/>
                <a:gd name="connsiteY2" fmla="*/ 1788683 h 1835228"/>
                <a:gd name="connsiteX3" fmla="*/ 1175896 w 1175896"/>
                <a:gd name="connsiteY3" fmla="*/ 1835228 h 1835228"/>
                <a:gd name="connsiteX4" fmla="*/ 12326 w 1175896"/>
                <a:gd name="connsiteY4" fmla="*/ 1815280 h 1835228"/>
                <a:gd name="connsiteX5" fmla="*/ 12326 w 1175896"/>
                <a:gd name="connsiteY5" fmla="*/ 0 h 1835228"/>
                <a:gd name="connsiteX0" fmla="*/ 0 w 1163570"/>
                <a:gd name="connsiteY0" fmla="*/ 0 h 1835228"/>
                <a:gd name="connsiteX1" fmla="*/ 219416 w 1163570"/>
                <a:gd name="connsiteY1" fmla="*/ 1376421 h 1835228"/>
                <a:gd name="connsiteX2" fmla="*/ 651599 w 1163570"/>
                <a:gd name="connsiteY2" fmla="*/ 1788683 h 1835228"/>
                <a:gd name="connsiteX3" fmla="*/ 1163570 w 1163570"/>
                <a:gd name="connsiteY3" fmla="*/ 1835228 h 1835228"/>
                <a:gd name="connsiteX4" fmla="*/ 0 w 1163570"/>
                <a:gd name="connsiteY4" fmla="*/ 1815280 h 1835228"/>
                <a:gd name="connsiteX5" fmla="*/ 0 w 1163570"/>
                <a:gd name="connsiteY5" fmla="*/ 0 h 1835228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17138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65681"/>
                <a:gd name="connsiteY0" fmla="*/ 0 h 1845052"/>
                <a:gd name="connsiteX1" fmla="*/ 199302 w 1165681"/>
                <a:gd name="connsiteY1" fmla="*/ 1386245 h 1845052"/>
                <a:gd name="connsiteX2" fmla="*/ 593385 w 1165681"/>
                <a:gd name="connsiteY2" fmla="*/ 1757232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1165681"/>
                <a:gd name="connsiteY0" fmla="*/ 0 h 1845052"/>
                <a:gd name="connsiteX1" fmla="*/ 199302 w 1165681"/>
                <a:gd name="connsiteY1" fmla="*/ 1386245 h 1845052"/>
                <a:gd name="connsiteX2" fmla="*/ 593385 w 1165681"/>
                <a:gd name="connsiteY2" fmla="*/ 1757232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1165681"/>
                <a:gd name="connsiteY0" fmla="*/ 0 h 1845052"/>
                <a:gd name="connsiteX1" fmla="*/ 199302 w 1165681"/>
                <a:gd name="connsiteY1" fmla="*/ 1386245 h 1845052"/>
                <a:gd name="connsiteX2" fmla="*/ 593385 w 1165681"/>
                <a:gd name="connsiteY2" fmla="*/ 1757232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1165681"/>
                <a:gd name="connsiteY0" fmla="*/ 0 h 1903635"/>
                <a:gd name="connsiteX1" fmla="*/ 284658 w 1165681"/>
                <a:gd name="connsiteY1" fmla="*/ 179745 h 1903635"/>
                <a:gd name="connsiteX2" fmla="*/ 593385 w 1165681"/>
                <a:gd name="connsiteY2" fmla="*/ 1757232 h 1903635"/>
                <a:gd name="connsiteX3" fmla="*/ 1165681 w 1165681"/>
                <a:gd name="connsiteY3" fmla="*/ 1845052 h 1903635"/>
                <a:gd name="connsiteX4" fmla="*/ 2111 w 1165681"/>
                <a:gd name="connsiteY4" fmla="*/ 1825104 h 1903635"/>
                <a:gd name="connsiteX5" fmla="*/ 0 w 1165681"/>
                <a:gd name="connsiteY5" fmla="*/ 0 h 1903635"/>
                <a:gd name="connsiteX0" fmla="*/ 0 w 1165681"/>
                <a:gd name="connsiteY0" fmla="*/ 0 h 1903635"/>
                <a:gd name="connsiteX1" fmla="*/ 284658 w 1165681"/>
                <a:gd name="connsiteY1" fmla="*/ 179745 h 1903635"/>
                <a:gd name="connsiteX2" fmla="*/ 593385 w 1165681"/>
                <a:gd name="connsiteY2" fmla="*/ 1757232 h 1903635"/>
                <a:gd name="connsiteX3" fmla="*/ 1165681 w 1165681"/>
                <a:gd name="connsiteY3" fmla="*/ 1845052 h 1903635"/>
                <a:gd name="connsiteX4" fmla="*/ 2111 w 1165681"/>
                <a:gd name="connsiteY4" fmla="*/ 1825104 h 1903635"/>
                <a:gd name="connsiteX5" fmla="*/ 0 w 1165681"/>
                <a:gd name="connsiteY5" fmla="*/ 0 h 1903635"/>
                <a:gd name="connsiteX0" fmla="*/ 0 w 1165681"/>
                <a:gd name="connsiteY0" fmla="*/ 0 h 1903635"/>
                <a:gd name="connsiteX1" fmla="*/ 284658 w 1165681"/>
                <a:gd name="connsiteY1" fmla="*/ 179745 h 1903635"/>
                <a:gd name="connsiteX2" fmla="*/ 593385 w 1165681"/>
                <a:gd name="connsiteY2" fmla="*/ 1757232 h 1903635"/>
                <a:gd name="connsiteX3" fmla="*/ 1165681 w 1165681"/>
                <a:gd name="connsiteY3" fmla="*/ 1845052 h 1903635"/>
                <a:gd name="connsiteX4" fmla="*/ 2111 w 1165681"/>
                <a:gd name="connsiteY4" fmla="*/ 1825104 h 1903635"/>
                <a:gd name="connsiteX5" fmla="*/ 0 w 1165681"/>
                <a:gd name="connsiteY5" fmla="*/ 0 h 1903635"/>
                <a:gd name="connsiteX0" fmla="*/ 0 w 1165681"/>
                <a:gd name="connsiteY0" fmla="*/ 0 h 1845052"/>
                <a:gd name="connsiteX1" fmla="*/ 284658 w 1165681"/>
                <a:gd name="connsiteY1" fmla="*/ 179745 h 1845052"/>
                <a:gd name="connsiteX2" fmla="*/ 420125 w 1165681"/>
                <a:gd name="connsiteY2" fmla="*/ 1157157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448437"/>
                <a:gd name="connsiteY0" fmla="*/ 0 h 1829177"/>
                <a:gd name="connsiteX1" fmla="*/ 284658 w 448437"/>
                <a:gd name="connsiteY1" fmla="*/ 179745 h 1829177"/>
                <a:gd name="connsiteX2" fmla="*/ 420125 w 448437"/>
                <a:gd name="connsiteY2" fmla="*/ 1157157 h 1829177"/>
                <a:gd name="connsiteX3" fmla="*/ 448437 w 448437"/>
                <a:gd name="connsiteY3" fmla="*/ 1829177 h 1829177"/>
                <a:gd name="connsiteX4" fmla="*/ 2111 w 448437"/>
                <a:gd name="connsiteY4" fmla="*/ 1825104 h 1829177"/>
                <a:gd name="connsiteX5" fmla="*/ 0 w 448437"/>
                <a:gd name="connsiteY5" fmla="*/ 0 h 1829177"/>
                <a:gd name="connsiteX0" fmla="*/ 0 w 458114"/>
                <a:gd name="connsiteY0" fmla="*/ 0 h 1829177"/>
                <a:gd name="connsiteX1" fmla="*/ 284658 w 458114"/>
                <a:gd name="connsiteY1" fmla="*/ 179745 h 1829177"/>
                <a:gd name="connsiteX2" fmla="*/ 448437 w 458114"/>
                <a:gd name="connsiteY2" fmla="*/ 1829177 h 1829177"/>
                <a:gd name="connsiteX3" fmla="*/ 2111 w 458114"/>
                <a:gd name="connsiteY3" fmla="*/ 1825104 h 1829177"/>
                <a:gd name="connsiteX4" fmla="*/ 0 w 458114"/>
                <a:gd name="connsiteY4" fmla="*/ 0 h 1829177"/>
                <a:gd name="connsiteX0" fmla="*/ 0 w 448437"/>
                <a:gd name="connsiteY0" fmla="*/ 0 h 1829177"/>
                <a:gd name="connsiteX1" fmla="*/ 284658 w 448437"/>
                <a:gd name="connsiteY1" fmla="*/ 179745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  <a:gd name="connsiteX0" fmla="*/ 0 w 459591"/>
                <a:gd name="connsiteY0" fmla="*/ 0 h 1829177"/>
                <a:gd name="connsiteX1" fmla="*/ 414603 w 459591"/>
                <a:gd name="connsiteY1" fmla="*/ 255945 h 1829177"/>
                <a:gd name="connsiteX2" fmla="*/ 448437 w 459591"/>
                <a:gd name="connsiteY2" fmla="*/ 1829177 h 1829177"/>
                <a:gd name="connsiteX3" fmla="*/ 2111 w 459591"/>
                <a:gd name="connsiteY3" fmla="*/ 1825104 h 1829177"/>
                <a:gd name="connsiteX4" fmla="*/ 0 w 459591"/>
                <a:gd name="connsiteY4" fmla="*/ 0 h 1829177"/>
                <a:gd name="connsiteX0" fmla="*/ 0 w 452624"/>
                <a:gd name="connsiteY0" fmla="*/ 0 h 1829177"/>
                <a:gd name="connsiteX1" fmla="*/ 414603 w 452624"/>
                <a:gd name="connsiteY1" fmla="*/ 255945 h 1829177"/>
                <a:gd name="connsiteX2" fmla="*/ 448437 w 452624"/>
                <a:gd name="connsiteY2" fmla="*/ 1829177 h 1829177"/>
                <a:gd name="connsiteX3" fmla="*/ 2111 w 452624"/>
                <a:gd name="connsiteY3" fmla="*/ 1825104 h 1829177"/>
                <a:gd name="connsiteX4" fmla="*/ 0 w 452624"/>
                <a:gd name="connsiteY4" fmla="*/ 0 h 1829177"/>
                <a:gd name="connsiteX0" fmla="*/ 0 w 452624"/>
                <a:gd name="connsiteY0" fmla="*/ 0 h 1829177"/>
                <a:gd name="connsiteX1" fmla="*/ 414603 w 452624"/>
                <a:gd name="connsiteY1" fmla="*/ 255945 h 1829177"/>
                <a:gd name="connsiteX2" fmla="*/ 448437 w 452624"/>
                <a:gd name="connsiteY2" fmla="*/ 1829177 h 1829177"/>
                <a:gd name="connsiteX3" fmla="*/ 2111 w 452624"/>
                <a:gd name="connsiteY3" fmla="*/ 1825104 h 1829177"/>
                <a:gd name="connsiteX4" fmla="*/ 0 w 452624"/>
                <a:gd name="connsiteY4" fmla="*/ 0 h 1829177"/>
                <a:gd name="connsiteX0" fmla="*/ 0 w 448437"/>
                <a:gd name="connsiteY0" fmla="*/ 0 h 1829177"/>
                <a:gd name="connsiteX1" fmla="*/ 414603 w 448437"/>
                <a:gd name="connsiteY1" fmla="*/ 255945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  <a:gd name="connsiteX0" fmla="*/ 0 w 448437"/>
                <a:gd name="connsiteY0" fmla="*/ 0 h 1829177"/>
                <a:gd name="connsiteX1" fmla="*/ 443904 w 448437"/>
                <a:gd name="connsiteY1" fmla="*/ 259120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  <a:gd name="connsiteX0" fmla="*/ 0 w 448437"/>
                <a:gd name="connsiteY0" fmla="*/ 0 h 1829177"/>
                <a:gd name="connsiteX1" fmla="*/ 443904 w 448437"/>
                <a:gd name="connsiteY1" fmla="*/ 259120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437" h="1829177">
                  <a:moveTo>
                    <a:pt x="0" y="0"/>
                  </a:moveTo>
                  <a:cubicBezTo>
                    <a:pt x="120024" y="142757"/>
                    <a:pt x="314384" y="230482"/>
                    <a:pt x="443904" y="259120"/>
                  </a:cubicBezTo>
                  <a:cubicBezTo>
                    <a:pt x="446027" y="1821283"/>
                    <a:pt x="448391" y="1529551"/>
                    <a:pt x="448437" y="1829177"/>
                  </a:cubicBezTo>
                  <a:lnTo>
                    <a:pt x="2111" y="1825104"/>
                  </a:lnTo>
                  <a:cubicBezTo>
                    <a:pt x="4327" y="1222227"/>
                    <a:pt x="4344" y="1828128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5172902" y="4196947"/>
              <a:ext cx="73138" cy="1840150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5211682" y="4195220"/>
              <a:ext cx="315993" cy="1841877"/>
            </a:xfrm>
            <a:custGeom>
              <a:avLst/>
              <a:gdLst>
                <a:gd name="connsiteX0" fmla="*/ 33245 w 1163570"/>
                <a:gd name="connsiteY0" fmla="*/ 0 h 1828578"/>
                <a:gd name="connsiteX1" fmla="*/ 219416 w 1163570"/>
                <a:gd name="connsiteY1" fmla="*/ 1369771 h 1828578"/>
                <a:gd name="connsiteX2" fmla="*/ 651599 w 1163570"/>
                <a:gd name="connsiteY2" fmla="*/ 1782033 h 1828578"/>
                <a:gd name="connsiteX3" fmla="*/ 1163570 w 1163570"/>
                <a:gd name="connsiteY3" fmla="*/ 1828578 h 1828578"/>
                <a:gd name="connsiteX4" fmla="*/ 0 w 1163570"/>
                <a:gd name="connsiteY4" fmla="*/ 1808630 h 1828578"/>
                <a:gd name="connsiteX5" fmla="*/ 33245 w 1163570"/>
                <a:gd name="connsiteY5" fmla="*/ 0 h 1828578"/>
                <a:gd name="connsiteX0" fmla="*/ 12326 w 1175896"/>
                <a:gd name="connsiteY0" fmla="*/ 0 h 1835228"/>
                <a:gd name="connsiteX1" fmla="*/ 231742 w 1175896"/>
                <a:gd name="connsiteY1" fmla="*/ 1376421 h 1835228"/>
                <a:gd name="connsiteX2" fmla="*/ 663925 w 1175896"/>
                <a:gd name="connsiteY2" fmla="*/ 1788683 h 1835228"/>
                <a:gd name="connsiteX3" fmla="*/ 1175896 w 1175896"/>
                <a:gd name="connsiteY3" fmla="*/ 1835228 h 1835228"/>
                <a:gd name="connsiteX4" fmla="*/ 12326 w 1175896"/>
                <a:gd name="connsiteY4" fmla="*/ 1815280 h 1835228"/>
                <a:gd name="connsiteX5" fmla="*/ 12326 w 1175896"/>
                <a:gd name="connsiteY5" fmla="*/ 0 h 1835228"/>
                <a:gd name="connsiteX0" fmla="*/ 0 w 1163570"/>
                <a:gd name="connsiteY0" fmla="*/ 0 h 1835228"/>
                <a:gd name="connsiteX1" fmla="*/ 219416 w 1163570"/>
                <a:gd name="connsiteY1" fmla="*/ 1376421 h 1835228"/>
                <a:gd name="connsiteX2" fmla="*/ 651599 w 1163570"/>
                <a:gd name="connsiteY2" fmla="*/ 1788683 h 1835228"/>
                <a:gd name="connsiteX3" fmla="*/ 1163570 w 1163570"/>
                <a:gd name="connsiteY3" fmla="*/ 1835228 h 1835228"/>
                <a:gd name="connsiteX4" fmla="*/ 0 w 1163570"/>
                <a:gd name="connsiteY4" fmla="*/ 1815280 h 1835228"/>
                <a:gd name="connsiteX5" fmla="*/ 0 w 1163570"/>
                <a:gd name="connsiteY5" fmla="*/ 0 h 1835228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17138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517" h="1841877">
                  <a:moveTo>
                    <a:pt x="0" y="0"/>
                  </a:moveTo>
                  <a:cubicBezTo>
                    <a:pt x="33394" y="365007"/>
                    <a:pt x="115268" y="1090727"/>
                    <a:pt x="217138" y="1383070"/>
                  </a:cubicBezTo>
                  <a:cubicBezTo>
                    <a:pt x="319008" y="1675413"/>
                    <a:pt x="437458" y="1702989"/>
                    <a:pt x="611221" y="1754057"/>
                  </a:cubicBezTo>
                  <a:cubicBezTo>
                    <a:pt x="784984" y="1805125"/>
                    <a:pt x="1012860" y="1826362"/>
                    <a:pt x="1183517" y="1841877"/>
                  </a:cubicBezTo>
                  <a:lnTo>
                    <a:pt x="19947" y="1821929"/>
                  </a:lnTo>
                  <a:cubicBezTo>
                    <a:pt x="22163" y="1219052"/>
                    <a:pt x="20906" y="1831303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5718855" y="4954500"/>
              <a:ext cx="530225" cy="1071624"/>
            </a:xfrm>
            <a:custGeom>
              <a:avLst/>
              <a:gdLst>
                <a:gd name="connsiteX0" fmla="*/ 33245 w 1163570"/>
                <a:gd name="connsiteY0" fmla="*/ 0 h 1828578"/>
                <a:gd name="connsiteX1" fmla="*/ 219416 w 1163570"/>
                <a:gd name="connsiteY1" fmla="*/ 1369771 h 1828578"/>
                <a:gd name="connsiteX2" fmla="*/ 651599 w 1163570"/>
                <a:gd name="connsiteY2" fmla="*/ 1782033 h 1828578"/>
                <a:gd name="connsiteX3" fmla="*/ 1163570 w 1163570"/>
                <a:gd name="connsiteY3" fmla="*/ 1828578 h 1828578"/>
                <a:gd name="connsiteX4" fmla="*/ 0 w 1163570"/>
                <a:gd name="connsiteY4" fmla="*/ 1808630 h 1828578"/>
                <a:gd name="connsiteX5" fmla="*/ 33245 w 1163570"/>
                <a:gd name="connsiteY5" fmla="*/ 0 h 1828578"/>
                <a:gd name="connsiteX0" fmla="*/ 12326 w 1175896"/>
                <a:gd name="connsiteY0" fmla="*/ 0 h 1835228"/>
                <a:gd name="connsiteX1" fmla="*/ 231742 w 1175896"/>
                <a:gd name="connsiteY1" fmla="*/ 1376421 h 1835228"/>
                <a:gd name="connsiteX2" fmla="*/ 663925 w 1175896"/>
                <a:gd name="connsiteY2" fmla="*/ 1788683 h 1835228"/>
                <a:gd name="connsiteX3" fmla="*/ 1175896 w 1175896"/>
                <a:gd name="connsiteY3" fmla="*/ 1835228 h 1835228"/>
                <a:gd name="connsiteX4" fmla="*/ 12326 w 1175896"/>
                <a:gd name="connsiteY4" fmla="*/ 1815280 h 1835228"/>
                <a:gd name="connsiteX5" fmla="*/ 12326 w 1175896"/>
                <a:gd name="connsiteY5" fmla="*/ 0 h 1835228"/>
                <a:gd name="connsiteX0" fmla="*/ 0 w 1163570"/>
                <a:gd name="connsiteY0" fmla="*/ 0 h 1835228"/>
                <a:gd name="connsiteX1" fmla="*/ 219416 w 1163570"/>
                <a:gd name="connsiteY1" fmla="*/ 1376421 h 1835228"/>
                <a:gd name="connsiteX2" fmla="*/ 651599 w 1163570"/>
                <a:gd name="connsiteY2" fmla="*/ 1788683 h 1835228"/>
                <a:gd name="connsiteX3" fmla="*/ 1163570 w 1163570"/>
                <a:gd name="connsiteY3" fmla="*/ 1835228 h 1835228"/>
                <a:gd name="connsiteX4" fmla="*/ 0 w 1163570"/>
                <a:gd name="connsiteY4" fmla="*/ 1815280 h 1835228"/>
                <a:gd name="connsiteX5" fmla="*/ 0 w 1163570"/>
                <a:gd name="connsiteY5" fmla="*/ 0 h 1835228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17138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65681"/>
                <a:gd name="connsiteY0" fmla="*/ 0 h 1845052"/>
                <a:gd name="connsiteX1" fmla="*/ 199302 w 1165681"/>
                <a:gd name="connsiteY1" fmla="*/ 1386245 h 1845052"/>
                <a:gd name="connsiteX2" fmla="*/ 593385 w 1165681"/>
                <a:gd name="connsiteY2" fmla="*/ 1757232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1165681"/>
                <a:gd name="connsiteY0" fmla="*/ 0 h 1845052"/>
                <a:gd name="connsiteX1" fmla="*/ 199302 w 1165681"/>
                <a:gd name="connsiteY1" fmla="*/ 1386245 h 1845052"/>
                <a:gd name="connsiteX2" fmla="*/ 593385 w 1165681"/>
                <a:gd name="connsiteY2" fmla="*/ 1757232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1165681"/>
                <a:gd name="connsiteY0" fmla="*/ 0 h 1845052"/>
                <a:gd name="connsiteX1" fmla="*/ 199302 w 1165681"/>
                <a:gd name="connsiteY1" fmla="*/ 1386245 h 1845052"/>
                <a:gd name="connsiteX2" fmla="*/ 593385 w 1165681"/>
                <a:gd name="connsiteY2" fmla="*/ 1757232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1165681"/>
                <a:gd name="connsiteY0" fmla="*/ 0 h 1903635"/>
                <a:gd name="connsiteX1" fmla="*/ 284658 w 1165681"/>
                <a:gd name="connsiteY1" fmla="*/ 179745 h 1903635"/>
                <a:gd name="connsiteX2" fmla="*/ 593385 w 1165681"/>
                <a:gd name="connsiteY2" fmla="*/ 1757232 h 1903635"/>
                <a:gd name="connsiteX3" fmla="*/ 1165681 w 1165681"/>
                <a:gd name="connsiteY3" fmla="*/ 1845052 h 1903635"/>
                <a:gd name="connsiteX4" fmla="*/ 2111 w 1165681"/>
                <a:gd name="connsiteY4" fmla="*/ 1825104 h 1903635"/>
                <a:gd name="connsiteX5" fmla="*/ 0 w 1165681"/>
                <a:gd name="connsiteY5" fmla="*/ 0 h 1903635"/>
                <a:gd name="connsiteX0" fmla="*/ 0 w 1165681"/>
                <a:gd name="connsiteY0" fmla="*/ 0 h 1903635"/>
                <a:gd name="connsiteX1" fmla="*/ 284658 w 1165681"/>
                <a:gd name="connsiteY1" fmla="*/ 179745 h 1903635"/>
                <a:gd name="connsiteX2" fmla="*/ 593385 w 1165681"/>
                <a:gd name="connsiteY2" fmla="*/ 1757232 h 1903635"/>
                <a:gd name="connsiteX3" fmla="*/ 1165681 w 1165681"/>
                <a:gd name="connsiteY3" fmla="*/ 1845052 h 1903635"/>
                <a:gd name="connsiteX4" fmla="*/ 2111 w 1165681"/>
                <a:gd name="connsiteY4" fmla="*/ 1825104 h 1903635"/>
                <a:gd name="connsiteX5" fmla="*/ 0 w 1165681"/>
                <a:gd name="connsiteY5" fmla="*/ 0 h 1903635"/>
                <a:gd name="connsiteX0" fmla="*/ 0 w 1165681"/>
                <a:gd name="connsiteY0" fmla="*/ 0 h 1903635"/>
                <a:gd name="connsiteX1" fmla="*/ 284658 w 1165681"/>
                <a:gd name="connsiteY1" fmla="*/ 179745 h 1903635"/>
                <a:gd name="connsiteX2" fmla="*/ 593385 w 1165681"/>
                <a:gd name="connsiteY2" fmla="*/ 1757232 h 1903635"/>
                <a:gd name="connsiteX3" fmla="*/ 1165681 w 1165681"/>
                <a:gd name="connsiteY3" fmla="*/ 1845052 h 1903635"/>
                <a:gd name="connsiteX4" fmla="*/ 2111 w 1165681"/>
                <a:gd name="connsiteY4" fmla="*/ 1825104 h 1903635"/>
                <a:gd name="connsiteX5" fmla="*/ 0 w 1165681"/>
                <a:gd name="connsiteY5" fmla="*/ 0 h 1903635"/>
                <a:gd name="connsiteX0" fmla="*/ 0 w 1165681"/>
                <a:gd name="connsiteY0" fmla="*/ 0 h 1845052"/>
                <a:gd name="connsiteX1" fmla="*/ 284658 w 1165681"/>
                <a:gd name="connsiteY1" fmla="*/ 179745 h 1845052"/>
                <a:gd name="connsiteX2" fmla="*/ 420125 w 1165681"/>
                <a:gd name="connsiteY2" fmla="*/ 1157157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448437"/>
                <a:gd name="connsiteY0" fmla="*/ 0 h 1829177"/>
                <a:gd name="connsiteX1" fmla="*/ 284658 w 448437"/>
                <a:gd name="connsiteY1" fmla="*/ 179745 h 1829177"/>
                <a:gd name="connsiteX2" fmla="*/ 420125 w 448437"/>
                <a:gd name="connsiteY2" fmla="*/ 1157157 h 1829177"/>
                <a:gd name="connsiteX3" fmla="*/ 448437 w 448437"/>
                <a:gd name="connsiteY3" fmla="*/ 1829177 h 1829177"/>
                <a:gd name="connsiteX4" fmla="*/ 2111 w 448437"/>
                <a:gd name="connsiteY4" fmla="*/ 1825104 h 1829177"/>
                <a:gd name="connsiteX5" fmla="*/ 0 w 448437"/>
                <a:gd name="connsiteY5" fmla="*/ 0 h 1829177"/>
                <a:gd name="connsiteX0" fmla="*/ 0 w 458114"/>
                <a:gd name="connsiteY0" fmla="*/ 0 h 1829177"/>
                <a:gd name="connsiteX1" fmla="*/ 284658 w 458114"/>
                <a:gd name="connsiteY1" fmla="*/ 179745 h 1829177"/>
                <a:gd name="connsiteX2" fmla="*/ 448437 w 458114"/>
                <a:gd name="connsiteY2" fmla="*/ 1829177 h 1829177"/>
                <a:gd name="connsiteX3" fmla="*/ 2111 w 458114"/>
                <a:gd name="connsiteY3" fmla="*/ 1825104 h 1829177"/>
                <a:gd name="connsiteX4" fmla="*/ 0 w 458114"/>
                <a:gd name="connsiteY4" fmla="*/ 0 h 1829177"/>
                <a:gd name="connsiteX0" fmla="*/ 0 w 448437"/>
                <a:gd name="connsiteY0" fmla="*/ 0 h 1829177"/>
                <a:gd name="connsiteX1" fmla="*/ 284658 w 448437"/>
                <a:gd name="connsiteY1" fmla="*/ 179745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  <a:gd name="connsiteX0" fmla="*/ 0 w 459591"/>
                <a:gd name="connsiteY0" fmla="*/ 0 h 1829177"/>
                <a:gd name="connsiteX1" fmla="*/ 414603 w 459591"/>
                <a:gd name="connsiteY1" fmla="*/ 255945 h 1829177"/>
                <a:gd name="connsiteX2" fmla="*/ 448437 w 459591"/>
                <a:gd name="connsiteY2" fmla="*/ 1829177 h 1829177"/>
                <a:gd name="connsiteX3" fmla="*/ 2111 w 459591"/>
                <a:gd name="connsiteY3" fmla="*/ 1825104 h 1829177"/>
                <a:gd name="connsiteX4" fmla="*/ 0 w 459591"/>
                <a:gd name="connsiteY4" fmla="*/ 0 h 1829177"/>
                <a:gd name="connsiteX0" fmla="*/ 0 w 452624"/>
                <a:gd name="connsiteY0" fmla="*/ 0 h 1829177"/>
                <a:gd name="connsiteX1" fmla="*/ 414603 w 452624"/>
                <a:gd name="connsiteY1" fmla="*/ 255945 h 1829177"/>
                <a:gd name="connsiteX2" fmla="*/ 448437 w 452624"/>
                <a:gd name="connsiteY2" fmla="*/ 1829177 h 1829177"/>
                <a:gd name="connsiteX3" fmla="*/ 2111 w 452624"/>
                <a:gd name="connsiteY3" fmla="*/ 1825104 h 1829177"/>
                <a:gd name="connsiteX4" fmla="*/ 0 w 452624"/>
                <a:gd name="connsiteY4" fmla="*/ 0 h 1829177"/>
                <a:gd name="connsiteX0" fmla="*/ 0 w 452624"/>
                <a:gd name="connsiteY0" fmla="*/ 0 h 1829177"/>
                <a:gd name="connsiteX1" fmla="*/ 414603 w 452624"/>
                <a:gd name="connsiteY1" fmla="*/ 255945 h 1829177"/>
                <a:gd name="connsiteX2" fmla="*/ 448437 w 452624"/>
                <a:gd name="connsiteY2" fmla="*/ 1829177 h 1829177"/>
                <a:gd name="connsiteX3" fmla="*/ 2111 w 452624"/>
                <a:gd name="connsiteY3" fmla="*/ 1825104 h 1829177"/>
                <a:gd name="connsiteX4" fmla="*/ 0 w 452624"/>
                <a:gd name="connsiteY4" fmla="*/ 0 h 1829177"/>
                <a:gd name="connsiteX0" fmla="*/ 0 w 448437"/>
                <a:gd name="connsiteY0" fmla="*/ 0 h 1829177"/>
                <a:gd name="connsiteX1" fmla="*/ 414603 w 448437"/>
                <a:gd name="connsiteY1" fmla="*/ 255945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  <a:gd name="connsiteX0" fmla="*/ 0 w 448437"/>
                <a:gd name="connsiteY0" fmla="*/ 0 h 1829177"/>
                <a:gd name="connsiteX1" fmla="*/ 443904 w 448437"/>
                <a:gd name="connsiteY1" fmla="*/ 259120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  <a:gd name="connsiteX0" fmla="*/ 0 w 448437"/>
                <a:gd name="connsiteY0" fmla="*/ 0 h 1829177"/>
                <a:gd name="connsiteX1" fmla="*/ 443904 w 448437"/>
                <a:gd name="connsiteY1" fmla="*/ 259120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437" h="1829177">
                  <a:moveTo>
                    <a:pt x="0" y="0"/>
                  </a:moveTo>
                  <a:cubicBezTo>
                    <a:pt x="120024" y="142757"/>
                    <a:pt x="314384" y="230482"/>
                    <a:pt x="443904" y="259120"/>
                  </a:cubicBezTo>
                  <a:cubicBezTo>
                    <a:pt x="446027" y="1821283"/>
                    <a:pt x="448391" y="1529551"/>
                    <a:pt x="448437" y="1829177"/>
                  </a:cubicBezTo>
                  <a:lnTo>
                    <a:pt x="2111" y="1825104"/>
                  </a:lnTo>
                  <a:cubicBezTo>
                    <a:pt x="4327" y="1222227"/>
                    <a:pt x="4344" y="1828128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>
              <a:off x="5680075" y="4198674"/>
              <a:ext cx="73138" cy="1840150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5718855" y="4196947"/>
              <a:ext cx="315993" cy="1841877"/>
            </a:xfrm>
            <a:custGeom>
              <a:avLst/>
              <a:gdLst>
                <a:gd name="connsiteX0" fmla="*/ 33245 w 1163570"/>
                <a:gd name="connsiteY0" fmla="*/ 0 h 1828578"/>
                <a:gd name="connsiteX1" fmla="*/ 219416 w 1163570"/>
                <a:gd name="connsiteY1" fmla="*/ 1369771 h 1828578"/>
                <a:gd name="connsiteX2" fmla="*/ 651599 w 1163570"/>
                <a:gd name="connsiteY2" fmla="*/ 1782033 h 1828578"/>
                <a:gd name="connsiteX3" fmla="*/ 1163570 w 1163570"/>
                <a:gd name="connsiteY3" fmla="*/ 1828578 h 1828578"/>
                <a:gd name="connsiteX4" fmla="*/ 0 w 1163570"/>
                <a:gd name="connsiteY4" fmla="*/ 1808630 h 1828578"/>
                <a:gd name="connsiteX5" fmla="*/ 33245 w 1163570"/>
                <a:gd name="connsiteY5" fmla="*/ 0 h 1828578"/>
                <a:gd name="connsiteX0" fmla="*/ 12326 w 1175896"/>
                <a:gd name="connsiteY0" fmla="*/ 0 h 1835228"/>
                <a:gd name="connsiteX1" fmla="*/ 231742 w 1175896"/>
                <a:gd name="connsiteY1" fmla="*/ 1376421 h 1835228"/>
                <a:gd name="connsiteX2" fmla="*/ 663925 w 1175896"/>
                <a:gd name="connsiteY2" fmla="*/ 1788683 h 1835228"/>
                <a:gd name="connsiteX3" fmla="*/ 1175896 w 1175896"/>
                <a:gd name="connsiteY3" fmla="*/ 1835228 h 1835228"/>
                <a:gd name="connsiteX4" fmla="*/ 12326 w 1175896"/>
                <a:gd name="connsiteY4" fmla="*/ 1815280 h 1835228"/>
                <a:gd name="connsiteX5" fmla="*/ 12326 w 1175896"/>
                <a:gd name="connsiteY5" fmla="*/ 0 h 1835228"/>
                <a:gd name="connsiteX0" fmla="*/ 0 w 1163570"/>
                <a:gd name="connsiteY0" fmla="*/ 0 h 1835228"/>
                <a:gd name="connsiteX1" fmla="*/ 219416 w 1163570"/>
                <a:gd name="connsiteY1" fmla="*/ 1376421 h 1835228"/>
                <a:gd name="connsiteX2" fmla="*/ 651599 w 1163570"/>
                <a:gd name="connsiteY2" fmla="*/ 1788683 h 1835228"/>
                <a:gd name="connsiteX3" fmla="*/ 1163570 w 1163570"/>
                <a:gd name="connsiteY3" fmla="*/ 1835228 h 1835228"/>
                <a:gd name="connsiteX4" fmla="*/ 0 w 1163570"/>
                <a:gd name="connsiteY4" fmla="*/ 1815280 h 1835228"/>
                <a:gd name="connsiteX5" fmla="*/ 0 w 1163570"/>
                <a:gd name="connsiteY5" fmla="*/ 0 h 1835228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17138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517" h="1841877">
                  <a:moveTo>
                    <a:pt x="0" y="0"/>
                  </a:moveTo>
                  <a:cubicBezTo>
                    <a:pt x="33394" y="365007"/>
                    <a:pt x="115268" y="1090727"/>
                    <a:pt x="217138" y="1383070"/>
                  </a:cubicBezTo>
                  <a:cubicBezTo>
                    <a:pt x="319008" y="1675413"/>
                    <a:pt x="437458" y="1702989"/>
                    <a:pt x="611221" y="1754057"/>
                  </a:cubicBezTo>
                  <a:cubicBezTo>
                    <a:pt x="784984" y="1805125"/>
                    <a:pt x="1012860" y="1826362"/>
                    <a:pt x="1183517" y="1841877"/>
                  </a:cubicBezTo>
                  <a:lnTo>
                    <a:pt x="19947" y="1821929"/>
                  </a:lnTo>
                  <a:cubicBezTo>
                    <a:pt x="22163" y="1219052"/>
                    <a:pt x="20906" y="1831303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6226028" y="4954500"/>
              <a:ext cx="530225" cy="1073351"/>
            </a:xfrm>
            <a:custGeom>
              <a:avLst/>
              <a:gdLst>
                <a:gd name="connsiteX0" fmla="*/ 33245 w 1163570"/>
                <a:gd name="connsiteY0" fmla="*/ 0 h 1828578"/>
                <a:gd name="connsiteX1" fmla="*/ 219416 w 1163570"/>
                <a:gd name="connsiteY1" fmla="*/ 1369771 h 1828578"/>
                <a:gd name="connsiteX2" fmla="*/ 651599 w 1163570"/>
                <a:gd name="connsiteY2" fmla="*/ 1782033 h 1828578"/>
                <a:gd name="connsiteX3" fmla="*/ 1163570 w 1163570"/>
                <a:gd name="connsiteY3" fmla="*/ 1828578 h 1828578"/>
                <a:gd name="connsiteX4" fmla="*/ 0 w 1163570"/>
                <a:gd name="connsiteY4" fmla="*/ 1808630 h 1828578"/>
                <a:gd name="connsiteX5" fmla="*/ 33245 w 1163570"/>
                <a:gd name="connsiteY5" fmla="*/ 0 h 1828578"/>
                <a:gd name="connsiteX0" fmla="*/ 12326 w 1175896"/>
                <a:gd name="connsiteY0" fmla="*/ 0 h 1835228"/>
                <a:gd name="connsiteX1" fmla="*/ 231742 w 1175896"/>
                <a:gd name="connsiteY1" fmla="*/ 1376421 h 1835228"/>
                <a:gd name="connsiteX2" fmla="*/ 663925 w 1175896"/>
                <a:gd name="connsiteY2" fmla="*/ 1788683 h 1835228"/>
                <a:gd name="connsiteX3" fmla="*/ 1175896 w 1175896"/>
                <a:gd name="connsiteY3" fmla="*/ 1835228 h 1835228"/>
                <a:gd name="connsiteX4" fmla="*/ 12326 w 1175896"/>
                <a:gd name="connsiteY4" fmla="*/ 1815280 h 1835228"/>
                <a:gd name="connsiteX5" fmla="*/ 12326 w 1175896"/>
                <a:gd name="connsiteY5" fmla="*/ 0 h 1835228"/>
                <a:gd name="connsiteX0" fmla="*/ 0 w 1163570"/>
                <a:gd name="connsiteY0" fmla="*/ 0 h 1835228"/>
                <a:gd name="connsiteX1" fmla="*/ 219416 w 1163570"/>
                <a:gd name="connsiteY1" fmla="*/ 1376421 h 1835228"/>
                <a:gd name="connsiteX2" fmla="*/ 651599 w 1163570"/>
                <a:gd name="connsiteY2" fmla="*/ 1788683 h 1835228"/>
                <a:gd name="connsiteX3" fmla="*/ 1163570 w 1163570"/>
                <a:gd name="connsiteY3" fmla="*/ 1835228 h 1835228"/>
                <a:gd name="connsiteX4" fmla="*/ 0 w 1163570"/>
                <a:gd name="connsiteY4" fmla="*/ 1815280 h 1835228"/>
                <a:gd name="connsiteX5" fmla="*/ 0 w 1163570"/>
                <a:gd name="connsiteY5" fmla="*/ 0 h 1835228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17138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65681"/>
                <a:gd name="connsiteY0" fmla="*/ 0 h 1845052"/>
                <a:gd name="connsiteX1" fmla="*/ 199302 w 1165681"/>
                <a:gd name="connsiteY1" fmla="*/ 1386245 h 1845052"/>
                <a:gd name="connsiteX2" fmla="*/ 593385 w 1165681"/>
                <a:gd name="connsiteY2" fmla="*/ 1757232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1165681"/>
                <a:gd name="connsiteY0" fmla="*/ 0 h 1845052"/>
                <a:gd name="connsiteX1" fmla="*/ 199302 w 1165681"/>
                <a:gd name="connsiteY1" fmla="*/ 1386245 h 1845052"/>
                <a:gd name="connsiteX2" fmla="*/ 593385 w 1165681"/>
                <a:gd name="connsiteY2" fmla="*/ 1757232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1165681"/>
                <a:gd name="connsiteY0" fmla="*/ 0 h 1845052"/>
                <a:gd name="connsiteX1" fmla="*/ 199302 w 1165681"/>
                <a:gd name="connsiteY1" fmla="*/ 1386245 h 1845052"/>
                <a:gd name="connsiteX2" fmla="*/ 593385 w 1165681"/>
                <a:gd name="connsiteY2" fmla="*/ 1757232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1165681"/>
                <a:gd name="connsiteY0" fmla="*/ 0 h 1903635"/>
                <a:gd name="connsiteX1" fmla="*/ 284658 w 1165681"/>
                <a:gd name="connsiteY1" fmla="*/ 179745 h 1903635"/>
                <a:gd name="connsiteX2" fmla="*/ 593385 w 1165681"/>
                <a:gd name="connsiteY2" fmla="*/ 1757232 h 1903635"/>
                <a:gd name="connsiteX3" fmla="*/ 1165681 w 1165681"/>
                <a:gd name="connsiteY3" fmla="*/ 1845052 h 1903635"/>
                <a:gd name="connsiteX4" fmla="*/ 2111 w 1165681"/>
                <a:gd name="connsiteY4" fmla="*/ 1825104 h 1903635"/>
                <a:gd name="connsiteX5" fmla="*/ 0 w 1165681"/>
                <a:gd name="connsiteY5" fmla="*/ 0 h 1903635"/>
                <a:gd name="connsiteX0" fmla="*/ 0 w 1165681"/>
                <a:gd name="connsiteY0" fmla="*/ 0 h 1903635"/>
                <a:gd name="connsiteX1" fmla="*/ 284658 w 1165681"/>
                <a:gd name="connsiteY1" fmla="*/ 179745 h 1903635"/>
                <a:gd name="connsiteX2" fmla="*/ 593385 w 1165681"/>
                <a:gd name="connsiteY2" fmla="*/ 1757232 h 1903635"/>
                <a:gd name="connsiteX3" fmla="*/ 1165681 w 1165681"/>
                <a:gd name="connsiteY3" fmla="*/ 1845052 h 1903635"/>
                <a:gd name="connsiteX4" fmla="*/ 2111 w 1165681"/>
                <a:gd name="connsiteY4" fmla="*/ 1825104 h 1903635"/>
                <a:gd name="connsiteX5" fmla="*/ 0 w 1165681"/>
                <a:gd name="connsiteY5" fmla="*/ 0 h 1903635"/>
                <a:gd name="connsiteX0" fmla="*/ 0 w 1165681"/>
                <a:gd name="connsiteY0" fmla="*/ 0 h 1903635"/>
                <a:gd name="connsiteX1" fmla="*/ 284658 w 1165681"/>
                <a:gd name="connsiteY1" fmla="*/ 179745 h 1903635"/>
                <a:gd name="connsiteX2" fmla="*/ 593385 w 1165681"/>
                <a:gd name="connsiteY2" fmla="*/ 1757232 h 1903635"/>
                <a:gd name="connsiteX3" fmla="*/ 1165681 w 1165681"/>
                <a:gd name="connsiteY3" fmla="*/ 1845052 h 1903635"/>
                <a:gd name="connsiteX4" fmla="*/ 2111 w 1165681"/>
                <a:gd name="connsiteY4" fmla="*/ 1825104 h 1903635"/>
                <a:gd name="connsiteX5" fmla="*/ 0 w 1165681"/>
                <a:gd name="connsiteY5" fmla="*/ 0 h 1903635"/>
                <a:gd name="connsiteX0" fmla="*/ 0 w 1165681"/>
                <a:gd name="connsiteY0" fmla="*/ 0 h 1845052"/>
                <a:gd name="connsiteX1" fmla="*/ 284658 w 1165681"/>
                <a:gd name="connsiteY1" fmla="*/ 179745 h 1845052"/>
                <a:gd name="connsiteX2" fmla="*/ 420125 w 1165681"/>
                <a:gd name="connsiteY2" fmla="*/ 1157157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448437"/>
                <a:gd name="connsiteY0" fmla="*/ 0 h 1829177"/>
                <a:gd name="connsiteX1" fmla="*/ 284658 w 448437"/>
                <a:gd name="connsiteY1" fmla="*/ 179745 h 1829177"/>
                <a:gd name="connsiteX2" fmla="*/ 420125 w 448437"/>
                <a:gd name="connsiteY2" fmla="*/ 1157157 h 1829177"/>
                <a:gd name="connsiteX3" fmla="*/ 448437 w 448437"/>
                <a:gd name="connsiteY3" fmla="*/ 1829177 h 1829177"/>
                <a:gd name="connsiteX4" fmla="*/ 2111 w 448437"/>
                <a:gd name="connsiteY4" fmla="*/ 1825104 h 1829177"/>
                <a:gd name="connsiteX5" fmla="*/ 0 w 448437"/>
                <a:gd name="connsiteY5" fmla="*/ 0 h 1829177"/>
                <a:gd name="connsiteX0" fmla="*/ 0 w 458114"/>
                <a:gd name="connsiteY0" fmla="*/ 0 h 1829177"/>
                <a:gd name="connsiteX1" fmla="*/ 284658 w 458114"/>
                <a:gd name="connsiteY1" fmla="*/ 179745 h 1829177"/>
                <a:gd name="connsiteX2" fmla="*/ 448437 w 458114"/>
                <a:gd name="connsiteY2" fmla="*/ 1829177 h 1829177"/>
                <a:gd name="connsiteX3" fmla="*/ 2111 w 458114"/>
                <a:gd name="connsiteY3" fmla="*/ 1825104 h 1829177"/>
                <a:gd name="connsiteX4" fmla="*/ 0 w 458114"/>
                <a:gd name="connsiteY4" fmla="*/ 0 h 1829177"/>
                <a:gd name="connsiteX0" fmla="*/ 0 w 448437"/>
                <a:gd name="connsiteY0" fmla="*/ 0 h 1829177"/>
                <a:gd name="connsiteX1" fmla="*/ 284658 w 448437"/>
                <a:gd name="connsiteY1" fmla="*/ 179745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  <a:gd name="connsiteX0" fmla="*/ 0 w 459591"/>
                <a:gd name="connsiteY0" fmla="*/ 0 h 1829177"/>
                <a:gd name="connsiteX1" fmla="*/ 414603 w 459591"/>
                <a:gd name="connsiteY1" fmla="*/ 255945 h 1829177"/>
                <a:gd name="connsiteX2" fmla="*/ 448437 w 459591"/>
                <a:gd name="connsiteY2" fmla="*/ 1829177 h 1829177"/>
                <a:gd name="connsiteX3" fmla="*/ 2111 w 459591"/>
                <a:gd name="connsiteY3" fmla="*/ 1825104 h 1829177"/>
                <a:gd name="connsiteX4" fmla="*/ 0 w 459591"/>
                <a:gd name="connsiteY4" fmla="*/ 0 h 1829177"/>
                <a:gd name="connsiteX0" fmla="*/ 0 w 452624"/>
                <a:gd name="connsiteY0" fmla="*/ 0 h 1829177"/>
                <a:gd name="connsiteX1" fmla="*/ 414603 w 452624"/>
                <a:gd name="connsiteY1" fmla="*/ 255945 h 1829177"/>
                <a:gd name="connsiteX2" fmla="*/ 448437 w 452624"/>
                <a:gd name="connsiteY2" fmla="*/ 1829177 h 1829177"/>
                <a:gd name="connsiteX3" fmla="*/ 2111 w 452624"/>
                <a:gd name="connsiteY3" fmla="*/ 1825104 h 1829177"/>
                <a:gd name="connsiteX4" fmla="*/ 0 w 452624"/>
                <a:gd name="connsiteY4" fmla="*/ 0 h 1829177"/>
                <a:gd name="connsiteX0" fmla="*/ 0 w 452624"/>
                <a:gd name="connsiteY0" fmla="*/ 0 h 1829177"/>
                <a:gd name="connsiteX1" fmla="*/ 414603 w 452624"/>
                <a:gd name="connsiteY1" fmla="*/ 255945 h 1829177"/>
                <a:gd name="connsiteX2" fmla="*/ 448437 w 452624"/>
                <a:gd name="connsiteY2" fmla="*/ 1829177 h 1829177"/>
                <a:gd name="connsiteX3" fmla="*/ 2111 w 452624"/>
                <a:gd name="connsiteY3" fmla="*/ 1825104 h 1829177"/>
                <a:gd name="connsiteX4" fmla="*/ 0 w 452624"/>
                <a:gd name="connsiteY4" fmla="*/ 0 h 1829177"/>
                <a:gd name="connsiteX0" fmla="*/ 0 w 448437"/>
                <a:gd name="connsiteY0" fmla="*/ 0 h 1829177"/>
                <a:gd name="connsiteX1" fmla="*/ 414603 w 448437"/>
                <a:gd name="connsiteY1" fmla="*/ 255945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  <a:gd name="connsiteX0" fmla="*/ 0 w 448437"/>
                <a:gd name="connsiteY0" fmla="*/ 0 h 1829177"/>
                <a:gd name="connsiteX1" fmla="*/ 443904 w 448437"/>
                <a:gd name="connsiteY1" fmla="*/ 259120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  <a:gd name="connsiteX0" fmla="*/ 0 w 448437"/>
                <a:gd name="connsiteY0" fmla="*/ 0 h 1829177"/>
                <a:gd name="connsiteX1" fmla="*/ 443904 w 448437"/>
                <a:gd name="connsiteY1" fmla="*/ 259120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437" h="1829177">
                  <a:moveTo>
                    <a:pt x="0" y="0"/>
                  </a:moveTo>
                  <a:cubicBezTo>
                    <a:pt x="120024" y="142757"/>
                    <a:pt x="314384" y="230482"/>
                    <a:pt x="443904" y="259120"/>
                  </a:cubicBezTo>
                  <a:cubicBezTo>
                    <a:pt x="446027" y="1821283"/>
                    <a:pt x="448391" y="1529551"/>
                    <a:pt x="448437" y="1829177"/>
                  </a:cubicBezTo>
                  <a:lnTo>
                    <a:pt x="2111" y="1825104"/>
                  </a:lnTo>
                  <a:cubicBezTo>
                    <a:pt x="4327" y="1222227"/>
                    <a:pt x="4344" y="1828128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6187248" y="4200401"/>
              <a:ext cx="73138" cy="1840150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6226028" y="4198674"/>
              <a:ext cx="315993" cy="1841877"/>
            </a:xfrm>
            <a:custGeom>
              <a:avLst/>
              <a:gdLst>
                <a:gd name="connsiteX0" fmla="*/ 33245 w 1163570"/>
                <a:gd name="connsiteY0" fmla="*/ 0 h 1828578"/>
                <a:gd name="connsiteX1" fmla="*/ 219416 w 1163570"/>
                <a:gd name="connsiteY1" fmla="*/ 1369771 h 1828578"/>
                <a:gd name="connsiteX2" fmla="*/ 651599 w 1163570"/>
                <a:gd name="connsiteY2" fmla="*/ 1782033 h 1828578"/>
                <a:gd name="connsiteX3" fmla="*/ 1163570 w 1163570"/>
                <a:gd name="connsiteY3" fmla="*/ 1828578 h 1828578"/>
                <a:gd name="connsiteX4" fmla="*/ 0 w 1163570"/>
                <a:gd name="connsiteY4" fmla="*/ 1808630 h 1828578"/>
                <a:gd name="connsiteX5" fmla="*/ 33245 w 1163570"/>
                <a:gd name="connsiteY5" fmla="*/ 0 h 1828578"/>
                <a:gd name="connsiteX0" fmla="*/ 12326 w 1175896"/>
                <a:gd name="connsiteY0" fmla="*/ 0 h 1835228"/>
                <a:gd name="connsiteX1" fmla="*/ 231742 w 1175896"/>
                <a:gd name="connsiteY1" fmla="*/ 1376421 h 1835228"/>
                <a:gd name="connsiteX2" fmla="*/ 663925 w 1175896"/>
                <a:gd name="connsiteY2" fmla="*/ 1788683 h 1835228"/>
                <a:gd name="connsiteX3" fmla="*/ 1175896 w 1175896"/>
                <a:gd name="connsiteY3" fmla="*/ 1835228 h 1835228"/>
                <a:gd name="connsiteX4" fmla="*/ 12326 w 1175896"/>
                <a:gd name="connsiteY4" fmla="*/ 1815280 h 1835228"/>
                <a:gd name="connsiteX5" fmla="*/ 12326 w 1175896"/>
                <a:gd name="connsiteY5" fmla="*/ 0 h 1835228"/>
                <a:gd name="connsiteX0" fmla="*/ 0 w 1163570"/>
                <a:gd name="connsiteY0" fmla="*/ 0 h 1835228"/>
                <a:gd name="connsiteX1" fmla="*/ 219416 w 1163570"/>
                <a:gd name="connsiteY1" fmla="*/ 1376421 h 1835228"/>
                <a:gd name="connsiteX2" fmla="*/ 651599 w 1163570"/>
                <a:gd name="connsiteY2" fmla="*/ 1788683 h 1835228"/>
                <a:gd name="connsiteX3" fmla="*/ 1163570 w 1163570"/>
                <a:gd name="connsiteY3" fmla="*/ 1835228 h 1835228"/>
                <a:gd name="connsiteX4" fmla="*/ 0 w 1163570"/>
                <a:gd name="connsiteY4" fmla="*/ 1815280 h 1835228"/>
                <a:gd name="connsiteX5" fmla="*/ 0 w 1163570"/>
                <a:gd name="connsiteY5" fmla="*/ 0 h 1835228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17138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517" h="1841877">
                  <a:moveTo>
                    <a:pt x="0" y="0"/>
                  </a:moveTo>
                  <a:cubicBezTo>
                    <a:pt x="33394" y="365007"/>
                    <a:pt x="115268" y="1090727"/>
                    <a:pt x="217138" y="1383070"/>
                  </a:cubicBezTo>
                  <a:cubicBezTo>
                    <a:pt x="319008" y="1675413"/>
                    <a:pt x="437458" y="1702989"/>
                    <a:pt x="611221" y="1754057"/>
                  </a:cubicBezTo>
                  <a:cubicBezTo>
                    <a:pt x="784984" y="1805125"/>
                    <a:pt x="1012860" y="1826362"/>
                    <a:pt x="1183517" y="1841877"/>
                  </a:cubicBezTo>
                  <a:lnTo>
                    <a:pt x="19947" y="1821929"/>
                  </a:lnTo>
                  <a:cubicBezTo>
                    <a:pt x="22163" y="1219052"/>
                    <a:pt x="20906" y="1831303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733201" y="4954500"/>
              <a:ext cx="530225" cy="1075078"/>
            </a:xfrm>
            <a:custGeom>
              <a:avLst/>
              <a:gdLst>
                <a:gd name="connsiteX0" fmla="*/ 33245 w 1163570"/>
                <a:gd name="connsiteY0" fmla="*/ 0 h 1828578"/>
                <a:gd name="connsiteX1" fmla="*/ 219416 w 1163570"/>
                <a:gd name="connsiteY1" fmla="*/ 1369771 h 1828578"/>
                <a:gd name="connsiteX2" fmla="*/ 651599 w 1163570"/>
                <a:gd name="connsiteY2" fmla="*/ 1782033 h 1828578"/>
                <a:gd name="connsiteX3" fmla="*/ 1163570 w 1163570"/>
                <a:gd name="connsiteY3" fmla="*/ 1828578 h 1828578"/>
                <a:gd name="connsiteX4" fmla="*/ 0 w 1163570"/>
                <a:gd name="connsiteY4" fmla="*/ 1808630 h 1828578"/>
                <a:gd name="connsiteX5" fmla="*/ 33245 w 1163570"/>
                <a:gd name="connsiteY5" fmla="*/ 0 h 1828578"/>
                <a:gd name="connsiteX0" fmla="*/ 12326 w 1175896"/>
                <a:gd name="connsiteY0" fmla="*/ 0 h 1835228"/>
                <a:gd name="connsiteX1" fmla="*/ 231742 w 1175896"/>
                <a:gd name="connsiteY1" fmla="*/ 1376421 h 1835228"/>
                <a:gd name="connsiteX2" fmla="*/ 663925 w 1175896"/>
                <a:gd name="connsiteY2" fmla="*/ 1788683 h 1835228"/>
                <a:gd name="connsiteX3" fmla="*/ 1175896 w 1175896"/>
                <a:gd name="connsiteY3" fmla="*/ 1835228 h 1835228"/>
                <a:gd name="connsiteX4" fmla="*/ 12326 w 1175896"/>
                <a:gd name="connsiteY4" fmla="*/ 1815280 h 1835228"/>
                <a:gd name="connsiteX5" fmla="*/ 12326 w 1175896"/>
                <a:gd name="connsiteY5" fmla="*/ 0 h 1835228"/>
                <a:gd name="connsiteX0" fmla="*/ 0 w 1163570"/>
                <a:gd name="connsiteY0" fmla="*/ 0 h 1835228"/>
                <a:gd name="connsiteX1" fmla="*/ 219416 w 1163570"/>
                <a:gd name="connsiteY1" fmla="*/ 1376421 h 1835228"/>
                <a:gd name="connsiteX2" fmla="*/ 651599 w 1163570"/>
                <a:gd name="connsiteY2" fmla="*/ 1788683 h 1835228"/>
                <a:gd name="connsiteX3" fmla="*/ 1163570 w 1163570"/>
                <a:gd name="connsiteY3" fmla="*/ 1835228 h 1835228"/>
                <a:gd name="connsiteX4" fmla="*/ 0 w 1163570"/>
                <a:gd name="connsiteY4" fmla="*/ 1815280 h 1835228"/>
                <a:gd name="connsiteX5" fmla="*/ 0 w 1163570"/>
                <a:gd name="connsiteY5" fmla="*/ 0 h 1835228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17138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65681"/>
                <a:gd name="connsiteY0" fmla="*/ 0 h 1845052"/>
                <a:gd name="connsiteX1" fmla="*/ 199302 w 1165681"/>
                <a:gd name="connsiteY1" fmla="*/ 1386245 h 1845052"/>
                <a:gd name="connsiteX2" fmla="*/ 593385 w 1165681"/>
                <a:gd name="connsiteY2" fmla="*/ 1757232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1165681"/>
                <a:gd name="connsiteY0" fmla="*/ 0 h 1845052"/>
                <a:gd name="connsiteX1" fmla="*/ 199302 w 1165681"/>
                <a:gd name="connsiteY1" fmla="*/ 1386245 h 1845052"/>
                <a:gd name="connsiteX2" fmla="*/ 593385 w 1165681"/>
                <a:gd name="connsiteY2" fmla="*/ 1757232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1165681"/>
                <a:gd name="connsiteY0" fmla="*/ 0 h 1845052"/>
                <a:gd name="connsiteX1" fmla="*/ 199302 w 1165681"/>
                <a:gd name="connsiteY1" fmla="*/ 1386245 h 1845052"/>
                <a:gd name="connsiteX2" fmla="*/ 593385 w 1165681"/>
                <a:gd name="connsiteY2" fmla="*/ 1757232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1165681"/>
                <a:gd name="connsiteY0" fmla="*/ 0 h 1903635"/>
                <a:gd name="connsiteX1" fmla="*/ 284658 w 1165681"/>
                <a:gd name="connsiteY1" fmla="*/ 179745 h 1903635"/>
                <a:gd name="connsiteX2" fmla="*/ 593385 w 1165681"/>
                <a:gd name="connsiteY2" fmla="*/ 1757232 h 1903635"/>
                <a:gd name="connsiteX3" fmla="*/ 1165681 w 1165681"/>
                <a:gd name="connsiteY3" fmla="*/ 1845052 h 1903635"/>
                <a:gd name="connsiteX4" fmla="*/ 2111 w 1165681"/>
                <a:gd name="connsiteY4" fmla="*/ 1825104 h 1903635"/>
                <a:gd name="connsiteX5" fmla="*/ 0 w 1165681"/>
                <a:gd name="connsiteY5" fmla="*/ 0 h 1903635"/>
                <a:gd name="connsiteX0" fmla="*/ 0 w 1165681"/>
                <a:gd name="connsiteY0" fmla="*/ 0 h 1903635"/>
                <a:gd name="connsiteX1" fmla="*/ 284658 w 1165681"/>
                <a:gd name="connsiteY1" fmla="*/ 179745 h 1903635"/>
                <a:gd name="connsiteX2" fmla="*/ 593385 w 1165681"/>
                <a:gd name="connsiteY2" fmla="*/ 1757232 h 1903635"/>
                <a:gd name="connsiteX3" fmla="*/ 1165681 w 1165681"/>
                <a:gd name="connsiteY3" fmla="*/ 1845052 h 1903635"/>
                <a:gd name="connsiteX4" fmla="*/ 2111 w 1165681"/>
                <a:gd name="connsiteY4" fmla="*/ 1825104 h 1903635"/>
                <a:gd name="connsiteX5" fmla="*/ 0 w 1165681"/>
                <a:gd name="connsiteY5" fmla="*/ 0 h 1903635"/>
                <a:gd name="connsiteX0" fmla="*/ 0 w 1165681"/>
                <a:gd name="connsiteY0" fmla="*/ 0 h 1903635"/>
                <a:gd name="connsiteX1" fmla="*/ 284658 w 1165681"/>
                <a:gd name="connsiteY1" fmla="*/ 179745 h 1903635"/>
                <a:gd name="connsiteX2" fmla="*/ 593385 w 1165681"/>
                <a:gd name="connsiteY2" fmla="*/ 1757232 h 1903635"/>
                <a:gd name="connsiteX3" fmla="*/ 1165681 w 1165681"/>
                <a:gd name="connsiteY3" fmla="*/ 1845052 h 1903635"/>
                <a:gd name="connsiteX4" fmla="*/ 2111 w 1165681"/>
                <a:gd name="connsiteY4" fmla="*/ 1825104 h 1903635"/>
                <a:gd name="connsiteX5" fmla="*/ 0 w 1165681"/>
                <a:gd name="connsiteY5" fmla="*/ 0 h 1903635"/>
                <a:gd name="connsiteX0" fmla="*/ 0 w 1165681"/>
                <a:gd name="connsiteY0" fmla="*/ 0 h 1845052"/>
                <a:gd name="connsiteX1" fmla="*/ 284658 w 1165681"/>
                <a:gd name="connsiteY1" fmla="*/ 179745 h 1845052"/>
                <a:gd name="connsiteX2" fmla="*/ 420125 w 1165681"/>
                <a:gd name="connsiteY2" fmla="*/ 1157157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448437"/>
                <a:gd name="connsiteY0" fmla="*/ 0 h 1829177"/>
                <a:gd name="connsiteX1" fmla="*/ 284658 w 448437"/>
                <a:gd name="connsiteY1" fmla="*/ 179745 h 1829177"/>
                <a:gd name="connsiteX2" fmla="*/ 420125 w 448437"/>
                <a:gd name="connsiteY2" fmla="*/ 1157157 h 1829177"/>
                <a:gd name="connsiteX3" fmla="*/ 448437 w 448437"/>
                <a:gd name="connsiteY3" fmla="*/ 1829177 h 1829177"/>
                <a:gd name="connsiteX4" fmla="*/ 2111 w 448437"/>
                <a:gd name="connsiteY4" fmla="*/ 1825104 h 1829177"/>
                <a:gd name="connsiteX5" fmla="*/ 0 w 448437"/>
                <a:gd name="connsiteY5" fmla="*/ 0 h 1829177"/>
                <a:gd name="connsiteX0" fmla="*/ 0 w 458114"/>
                <a:gd name="connsiteY0" fmla="*/ 0 h 1829177"/>
                <a:gd name="connsiteX1" fmla="*/ 284658 w 458114"/>
                <a:gd name="connsiteY1" fmla="*/ 179745 h 1829177"/>
                <a:gd name="connsiteX2" fmla="*/ 448437 w 458114"/>
                <a:gd name="connsiteY2" fmla="*/ 1829177 h 1829177"/>
                <a:gd name="connsiteX3" fmla="*/ 2111 w 458114"/>
                <a:gd name="connsiteY3" fmla="*/ 1825104 h 1829177"/>
                <a:gd name="connsiteX4" fmla="*/ 0 w 458114"/>
                <a:gd name="connsiteY4" fmla="*/ 0 h 1829177"/>
                <a:gd name="connsiteX0" fmla="*/ 0 w 448437"/>
                <a:gd name="connsiteY0" fmla="*/ 0 h 1829177"/>
                <a:gd name="connsiteX1" fmla="*/ 284658 w 448437"/>
                <a:gd name="connsiteY1" fmla="*/ 179745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  <a:gd name="connsiteX0" fmla="*/ 0 w 459591"/>
                <a:gd name="connsiteY0" fmla="*/ 0 h 1829177"/>
                <a:gd name="connsiteX1" fmla="*/ 414603 w 459591"/>
                <a:gd name="connsiteY1" fmla="*/ 255945 h 1829177"/>
                <a:gd name="connsiteX2" fmla="*/ 448437 w 459591"/>
                <a:gd name="connsiteY2" fmla="*/ 1829177 h 1829177"/>
                <a:gd name="connsiteX3" fmla="*/ 2111 w 459591"/>
                <a:gd name="connsiteY3" fmla="*/ 1825104 h 1829177"/>
                <a:gd name="connsiteX4" fmla="*/ 0 w 459591"/>
                <a:gd name="connsiteY4" fmla="*/ 0 h 1829177"/>
                <a:gd name="connsiteX0" fmla="*/ 0 w 452624"/>
                <a:gd name="connsiteY0" fmla="*/ 0 h 1829177"/>
                <a:gd name="connsiteX1" fmla="*/ 414603 w 452624"/>
                <a:gd name="connsiteY1" fmla="*/ 255945 h 1829177"/>
                <a:gd name="connsiteX2" fmla="*/ 448437 w 452624"/>
                <a:gd name="connsiteY2" fmla="*/ 1829177 h 1829177"/>
                <a:gd name="connsiteX3" fmla="*/ 2111 w 452624"/>
                <a:gd name="connsiteY3" fmla="*/ 1825104 h 1829177"/>
                <a:gd name="connsiteX4" fmla="*/ 0 w 452624"/>
                <a:gd name="connsiteY4" fmla="*/ 0 h 1829177"/>
                <a:gd name="connsiteX0" fmla="*/ 0 w 452624"/>
                <a:gd name="connsiteY0" fmla="*/ 0 h 1829177"/>
                <a:gd name="connsiteX1" fmla="*/ 414603 w 452624"/>
                <a:gd name="connsiteY1" fmla="*/ 255945 h 1829177"/>
                <a:gd name="connsiteX2" fmla="*/ 448437 w 452624"/>
                <a:gd name="connsiteY2" fmla="*/ 1829177 h 1829177"/>
                <a:gd name="connsiteX3" fmla="*/ 2111 w 452624"/>
                <a:gd name="connsiteY3" fmla="*/ 1825104 h 1829177"/>
                <a:gd name="connsiteX4" fmla="*/ 0 w 452624"/>
                <a:gd name="connsiteY4" fmla="*/ 0 h 1829177"/>
                <a:gd name="connsiteX0" fmla="*/ 0 w 448437"/>
                <a:gd name="connsiteY0" fmla="*/ 0 h 1829177"/>
                <a:gd name="connsiteX1" fmla="*/ 414603 w 448437"/>
                <a:gd name="connsiteY1" fmla="*/ 255945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  <a:gd name="connsiteX0" fmla="*/ 0 w 448437"/>
                <a:gd name="connsiteY0" fmla="*/ 0 h 1829177"/>
                <a:gd name="connsiteX1" fmla="*/ 443904 w 448437"/>
                <a:gd name="connsiteY1" fmla="*/ 259120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  <a:gd name="connsiteX0" fmla="*/ 0 w 448437"/>
                <a:gd name="connsiteY0" fmla="*/ 0 h 1829177"/>
                <a:gd name="connsiteX1" fmla="*/ 443904 w 448437"/>
                <a:gd name="connsiteY1" fmla="*/ 259120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437" h="1829177">
                  <a:moveTo>
                    <a:pt x="0" y="0"/>
                  </a:moveTo>
                  <a:cubicBezTo>
                    <a:pt x="120024" y="142757"/>
                    <a:pt x="314384" y="230482"/>
                    <a:pt x="443904" y="259120"/>
                  </a:cubicBezTo>
                  <a:cubicBezTo>
                    <a:pt x="446027" y="1821283"/>
                    <a:pt x="448391" y="1529551"/>
                    <a:pt x="448437" y="1829177"/>
                  </a:cubicBezTo>
                  <a:lnTo>
                    <a:pt x="2111" y="1825104"/>
                  </a:lnTo>
                  <a:cubicBezTo>
                    <a:pt x="4327" y="1222227"/>
                    <a:pt x="4344" y="1828128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/>
            <p:cNvSpPr/>
            <p:nvPr/>
          </p:nvSpPr>
          <p:spPr>
            <a:xfrm>
              <a:off x="6694421" y="4202128"/>
              <a:ext cx="73138" cy="1840150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6733201" y="4200401"/>
              <a:ext cx="315993" cy="1841877"/>
            </a:xfrm>
            <a:custGeom>
              <a:avLst/>
              <a:gdLst>
                <a:gd name="connsiteX0" fmla="*/ 33245 w 1163570"/>
                <a:gd name="connsiteY0" fmla="*/ 0 h 1828578"/>
                <a:gd name="connsiteX1" fmla="*/ 219416 w 1163570"/>
                <a:gd name="connsiteY1" fmla="*/ 1369771 h 1828578"/>
                <a:gd name="connsiteX2" fmla="*/ 651599 w 1163570"/>
                <a:gd name="connsiteY2" fmla="*/ 1782033 h 1828578"/>
                <a:gd name="connsiteX3" fmla="*/ 1163570 w 1163570"/>
                <a:gd name="connsiteY3" fmla="*/ 1828578 h 1828578"/>
                <a:gd name="connsiteX4" fmla="*/ 0 w 1163570"/>
                <a:gd name="connsiteY4" fmla="*/ 1808630 h 1828578"/>
                <a:gd name="connsiteX5" fmla="*/ 33245 w 1163570"/>
                <a:gd name="connsiteY5" fmla="*/ 0 h 1828578"/>
                <a:gd name="connsiteX0" fmla="*/ 12326 w 1175896"/>
                <a:gd name="connsiteY0" fmla="*/ 0 h 1835228"/>
                <a:gd name="connsiteX1" fmla="*/ 231742 w 1175896"/>
                <a:gd name="connsiteY1" fmla="*/ 1376421 h 1835228"/>
                <a:gd name="connsiteX2" fmla="*/ 663925 w 1175896"/>
                <a:gd name="connsiteY2" fmla="*/ 1788683 h 1835228"/>
                <a:gd name="connsiteX3" fmla="*/ 1175896 w 1175896"/>
                <a:gd name="connsiteY3" fmla="*/ 1835228 h 1835228"/>
                <a:gd name="connsiteX4" fmla="*/ 12326 w 1175896"/>
                <a:gd name="connsiteY4" fmla="*/ 1815280 h 1835228"/>
                <a:gd name="connsiteX5" fmla="*/ 12326 w 1175896"/>
                <a:gd name="connsiteY5" fmla="*/ 0 h 1835228"/>
                <a:gd name="connsiteX0" fmla="*/ 0 w 1163570"/>
                <a:gd name="connsiteY0" fmla="*/ 0 h 1835228"/>
                <a:gd name="connsiteX1" fmla="*/ 219416 w 1163570"/>
                <a:gd name="connsiteY1" fmla="*/ 1376421 h 1835228"/>
                <a:gd name="connsiteX2" fmla="*/ 651599 w 1163570"/>
                <a:gd name="connsiteY2" fmla="*/ 1788683 h 1835228"/>
                <a:gd name="connsiteX3" fmla="*/ 1163570 w 1163570"/>
                <a:gd name="connsiteY3" fmla="*/ 1835228 h 1835228"/>
                <a:gd name="connsiteX4" fmla="*/ 0 w 1163570"/>
                <a:gd name="connsiteY4" fmla="*/ 1815280 h 1835228"/>
                <a:gd name="connsiteX5" fmla="*/ 0 w 1163570"/>
                <a:gd name="connsiteY5" fmla="*/ 0 h 1835228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17138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517" h="1841877">
                  <a:moveTo>
                    <a:pt x="0" y="0"/>
                  </a:moveTo>
                  <a:cubicBezTo>
                    <a:pt x="33394" y="365007"/>
                    <a:pt x="115268" y="1090727"/>
                    <a:pt x="217138" y="1383070"/>
                  </a:cubicBezTo>
                  <a:cubicBezTo>
                    <a:pt x="319008" y="1675413"/>
                    <a:pt x="437458" y="1702989"/>
                    <a:pt x="611221" y="1754057"/>
                  </a:cubicBezTo>
                  <a:cubicBezTo>
                    <a:pt x="784984" y="1805125"/>
                    <a:pt x="1012860" y="1826362"/>
                    <a:pt x="1183517" y="1841877"/>
                  </a:cubicBezTo>
                  <a:lnTo>
                    <a:pt x="19947" y="1821929"/>
                  </a:lnTo>
                  <a:cubicBezTo>
                    <a:pt x="22163" y="1219052"/>
                    <a:pt x="20906" y="1831303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7240374" y="4954500"/>
              <a:ext cx="530225" cy="1076805"/>
            </a:xfrm>
            <a:custGeom>
              <a:avLst/>
              <a:gdLst>
                <a:gd name="connsiteX0" fmla="*/ 33245 w 1163570"/>
                <a:gd name="connsiteY0" fmla="*/ 0 h 1828578"/>
                <a:gd name="connsiteX1" fmla="*/ 219416 w 1163570"/>
                <a:gd name="connsiteY1" fmla="*/ 1369771 h 1828578"/>
                <a:gd name="connsiteX2" fmla="*/ 651599 w 1163570"/>
                <a:gd name="connsiteY2" fmla="*/ 1782033 h 1828578"/>
                <a:gd name="connsiteX3" fmla="*/ 1163570 w 1163570"/>
                <a:gd name="connsiteY3" fmla="*/ 1828578 h 1828578"/>
                <a:gd name="connsiteX4" fmla="*/ 0 w 1163570"/>
                <a:gd name="connsiteY4" fmla="*/ 1808630 h 1828578"/>
                <a:gd name="connsiteX5" fmla="*/ 33245 w 1163570"/>
                <a:gd name="connsiteY5" fmla="*/ 0 h 1828578"/>
                <a:gd name="connsiteX0" fmla="*/ 12326 w 1175896"/>
                <a:gd name="connsiteY0" fmla="*/ 0 h 1835228"/>
                <a:gd name="connsiteX1" fmla="*/ 231742 w 1175896"/>
                <a:gd name="connsiteY1" fmla="*/ 1376421 h 1835228"/>
                <a:gd name="connsiteX2" fmla="*/ 663925 w 1175896"/>
                <a:gd name="connsiteY2" fmla="*/ 1788683 h 1835228"/>
                <a:gd name="connsiteX3" fmla="*/ 1175896 w 1175896"/>
                <a:gd name="connsiteY3" fmla="*/ 1835228 h 1835228"/>
                <a:gd name="connsiteX4" fmla="*/ 12326 w 1175896"/>
                <a:gd name="connsiteY4" fmla="*/ 1815280 h 1835228"/>
                <a:gd name="connsiteX5" fmla="*/ 12326 w 1175896"/>
                <a:gd name="connsiteY5" fmla="*/ 0 h 1835228"/>
                <a:gd name="connsiteX0" fmla="*/ 0 w 1163570"/>
                <a:gd name="connsiteY0" fmla="*/ 0 h 1835228"/>
                <a:gd name="connsiteX1" fmla="*/ 219416 w 1163570"/>
                <a:gd name="connsiteY1" fmla="*/ 1376421 h 1835228"/>
                <a:gd name="connsiteX2" fmla="*/ 651599 w 1163570"/>
                <a:gd name="connsiteY2" fmla="*/ 1788683 h 1835228"/>
                <a:gd name="connsiteX3" fmla="*/ 1163570 w 1163570"/>
                <a:gd name="connsiteY3" fmla="*/ 1835228 h 1835228"/>
                <a:gd name="connsiteX4" fmla="*/ 0 w 1163570"/>
                <a:gd name="connsiteY4" fmla="*/ 1815280 h 1835228"/>
                <a:gd name="connsiteX5" fmla="*/ 0 w 1163570"/>
                <a:gd name="connsiteY5" fmla="*/ 0 h 1835228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17138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65681"/>
                <a:gd name="connsiteY0" fmla="*/ 0 h 1845052"/>
                <a:gd name="connsiteX1" fmla="*/ 199302 w 1165681"/>
                <a:gd name="connsiteY1" fmla="*/ 1386245 h 1845052"/>
                <a:gd name="connsiteX2" fmla="*/ 593385 w 1165681"/>
                <a:gd name="connsiteY2" fmla="*/ 1757232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1165681"/>
                <a:gd name="connsiteY0" fmla="*/ 0 h 1845052"/>
                <a:gd name="connsiteX1" fmla="*/ 199302 w 1165681"/>
                <a:gd name="connsiteY1" fmla="*/ 1386245 h 1845052"/>
                <a:gd name="connsiteX2" fmla="*/ 593385 w 1165681"/>
                <a:gd name="connsiteY2" fmla="*/ 1757232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1165681"/>
                <a:gd name="connsiteY0" fmla="*/ 0 h 1845052"/>
                <a:gd name="connsiteX1" fmla="*/ 199302 w 1165681"/>
                <a:gd name="connsiteY1" fmla="*/ 1386245 h 1845052"/>
                <a:gd name="connsiteX2" fmla="*/ 593385 w 1165681"/>
                <a:gd name="connsiteY2" fmla="*/ 1757232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1165681"/>
                <a:gd name="connsiteY0" fmla="*/ 0 h 1903635"/>
                <a:gd name="connsiteX1" fmla="*/ 284658 w 1165681"/>
                <a:gd name="connsiteY1" fmla="*/ 179745 h 1903635"/>
                <a:gd name="connsiteX2" fmla="*/ 593385 w 1165681"/>
                <a:gd name="connsiteY2" fmla="*/ 1757232 h 1903635"/>
                <a:gd name="connsiteX3" fmla="*/ 1165681 w 1165681"/>
                <a:gd name="connsiteY3" fmla="*/ 1845052 h 1903635"/>
                <a:gd name="connsiteX4" fmla="*/ 2111 w 1165681"/>
                <a:gd name="connsiteY4" fmla="*/ 1825104 h 1903635"/>
                <a:gd name="connsiteX5" fmla="*/ 0 w 1165681"/>
                <a:gd name="connsiteY5" fmla="*/ 0 h 1903635"/>
                <a:gd name="connsiteX0" fmla="*/ 0 w 1165681"/>
                <a:gd name="connsiteY0" fmla="*/ 0 h 1903635"/>
                <a:gd name="connsiteX1" fmla="*/ 284658 w 1165681"/>
                <a:gd name="connsiteY1" fmla="*/ 179745 h 1903635"/>
                <a:gd name="connsiteX2" fmla="*/ 593385 w 1165681"/>
                <a:gd name="connsiteY2" fmla="*/ 1757232 h 1903635"/>
                <a:gd name="connsiteX3" fmla="*/ 1165681 w 1165681"/>
                <a:gd name="connsiteY3" fmla="*/ 1845052 h 1903635"/>
                <a:gd name="connsiteX4" fmla="*/ 2111 w 1165681"/>
                <a:gd name="connsiteY4" fmla="*/ 1825104 h 1903635"/>
                <a:gd name="connsiteX5" fmla="*/ 0 w 1165681"/>
                <a:gd name="connsiteY5" fmla="*/ 0 h 1903635"/>
                <a:gd name="connsiteX0" fmla="*/ 0 w 1165681"/>
                <a:gd name="connsiteY0" fmla="*/ 0 h 1903635"/>
                <a:gd name="connsiteX1" fmla="*/ 284658 w 1165681"/>
                <a:gd name="connsiteY1" fmla="*/ 179745 h 1903635"/>
                <a:gd name="connsiteX2" fmla="*/ 593385 w 1165681"/>
                <a:gd name="connsiteY2" fmla="*/ 1757232 h 1903635"/>
                <a:gd name="connsiteX3" fmla="*/ 1165681 w 1165681"/>
                <a:gd name="connsiteY3" fmla="*/ 1845052 h 1903635"/>
                <a:gd name="connsiteX4" fmla="*/ 2111 w 1165681"/>
                <a:gd name="connsiteY4" fmla="*/ 1825104 h 1903635"/>
                <a:gd name="connsiteX5" fmla="*/ 0 w 1165681"/>
                <a:gd name="connsiteY5" fmla="*/ 0 h 1903635"/>
                <a:gd name="connsiteX0" fmla="*/ 0 w 1165681"/>
                <a:gd name="connsiteY0" fmla="*/ 0 h 1845052"/>
                <a:gd name="connsiteX1" fmla="*/ 284658 w 1165681"/>
                <a:gd name="connsiteY1" fmla="*/ 179745 h 1845052"/>
                <a:gd name="connsiteX2" fmla="*/ 420125 w 1165681"/>
                <a:gd name="connsiteY2" fmla="*/ 1157157 h 1845052"/>
                <a:gd name="connsiteX3" fmla="*/ 1165681 w 1165681"/>
                <a:gd name="connsiteY3" fmla="*/ 1845052 h 1845052"/>
                <a:gd name="connsiteX4" fmla="*/ 2111 w 1165681"/>
                <a:gd name="connsiteY4" fmla="*/ 1825104 h 1845052"/>
                <a:gd name="connsiteX5" fmla="*/ 0 w 1165681"/>
                <a:gd name="connsiteY5" fmla="*/ 0 h 1845052"/>
                <a:gd name="connsiteX0" fmla="*/ 0 w 448437"/>
                <a:gd name="connsiteY0" fmla="*/ 0 h 1829177"/>
                <a:gd name="connsiteX1" fmla="*/ 284658 w 448437"/>
                <a:gd name="connsiteY1" fmla="*/ 179745 h 1829177"/>
                <a:gd name="connsiteX2" fmla="*/ 420125 w 448437"/>
                <a:gd name="connsiteY2" fmla="*/ 1157157 h 1829177"/>
                <a:gd name="connsiteX3" fmla="*/ 448437 w 448437"/>
                <a:gd name="connsiteY3" fmla="*/ 1829177 h 1829177"/>
                <a:gd name="connsiteX4" fmla="*/ 2111 w 448437"/>
                <a:gd name="connsiteY4" fmla="*/ 1825104 h 1829177"/>
                <a:gd name="connsiteX5" fmla="*/ 0 w 448437"/>
                <a:gd name="connsiteY5" fmla="*/ 0 h 1829177"/>
                <a:gd name="connsiteX0" fmla="*/ 0 w 458114"/>
                <a:gd name="connsiteY0" fmla="*/ 0 h 1829177"/>
                <a:gd name="connsiteX1" fmla="*/ 284658 w 458114"/>
                <a:gd name="connsiteY1" fmla="*/ 179745 h 1829177"/>
                <a:gd name="connsiteX2" fmla="*/ 448437 w 458114"/>
                <a:gd name="connsiteY2" fmla="*/ 1829177 h 1829177"/>
                <a:gd name="connsiteX3" fmla="*/ 2111 w 458114"/>
                <a:gd name="connsiteY3" fmla="*/ 1825104 h 1829177"/>
                <a:gd name="connsiteX4" fmla="*/ 0 w 458114"/>
                <a:gd name="connsiteY4" fmla="*/ 0 h 1829177"/>
                <a:gd name="connsiteX0" fmla="*/ 0 w 448437"/>
                <a:gd name="connsiteY0" fmla="*/ 0 h 1829177"/>
                <a:gd name="connsiteX1" fmla="*/ 284658 w 448437"/>
                <a:gd name="connsiteY1" fmla="*/ 179745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  <a:gd name="connsiteX0" fmla="*/ 0 w 459591"/>
                <a:gd name="connsiteY0" fmla="*/ 0 h 1829177"/>
                <a:gd name="connsiteX1" fmla="*/ 414603 w 459591"/>
                <a:gd name="connsiteY1" fmla="*/ 255945 h 1829177"/>
                <a:gd name="connsiteX2" fmla="*/ 448437 w 459591"/>
                <a:gd name="connsiteY2" fmla="*/ 1829177 h 1829177"/>
                <a:gd name="connsiteX3" fmla="*/ 2111 w 459591"/>
                <a:gd name="connsiteY3" fmla="*/ 1825104 h 1829177"/>
                <a:gd name="connsiteX4" fmla="*/ 0 w 459591"/>
                <a:gd name="connsiteY4" fmla="*/ 0 h 1829177"/>
                <a:gd name="connsiteX0" fmla="*/ 0 w 452624"/>
                <a:gd name="connsiteY0" fmla="*/ 0 h 1829177"/>
                <a:gd name="connsiteX1" fmla="*/ 414603 w 452624"/>
                <a:gd name="connsiteY1" fmla="*/ 255945 h 1829177"/>
                <a:gd name="connsiteX2" fmla="*/ 448437 w 452624"/>
                <a:gd name="connsiteY2" fmla="*/ 1829177 h 1829177"/>
                <a:gd name="connsiteX3" fmla="*/ 2111 w 452624"/>
                <a:gd name="connsiteY3" fmla="*/ 1825104 h 1829177"/>
                <a:gd name="connsiteX4" fmla="*/ 0 w 452624"/>
                <a:gd name="connsiteY4" fmla="*/ 0 h 1829177"/>
                <a:gd name="connsiteX0" fmla="*/ 0 w 452624"/>
                <a:gd name="connsiteY0" fmla="*/ 0 h 1829177"/>
                <a:gd name="connsiteX1" fmla="*/ 414603 w 452624"/>
                <a:gd name="connsiteY1" fmla="*/ 255945 h 1829177"/>
                <a:gd name="connsiteX2" fmla="*/ 448437 w 452624"/>
                <a:gd name="connsiteY2" fmla="*/ 1829177 h 1829177"/>
                <a:gd name="connsiteX3" fmla="*/ 2111 w 452624"/>
                <a:gd name="connsiteY3" fmla="*/ 1825104 h 1829177"/>
                <a:gd name="connsiteX4" fmla="*/ 0 w 452624"/>
                <a:gd name="connsiteY4" fmla="*/ 0 h 1829177"/>
                <a:gd name="connsiteX0" fmla="*/ 0 w 448437"/>
                <a:gd name="connsiteY0" fmla="*/ 0 h 1829177"/>
                <a:gd name="connsiteX1" fmla="*/ 414603 w 448437"/>
                <a:gd name="connsiteY1" fmla="*/ 255945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  <a:gd name="connsiteX0" fmla="*/ 0 w 448437"/>
                <a:gd name="connsiteY0" fmla="*/ 0 h 1829177"/>
                <a:gd name="connsiteX1" fmla="*/ 443904 w 448437"/>
                <a:gd name="connsiteY1" fmla="*/ 259120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  <a:gd name="connsiteX0" fmla="*/ 0 w 448437"/>
                <a:gd name="connsiteY0" fmla="*/ 0 h 1829177"/>
                <a:gd name="connsiteX1" fmla="*/ 443904 w 448437"/>
                <a:gd name="connsiteY1" fmla="*/ 259120 h 1829177"/>
                <a:gd name="connsiteX2" fmla="*/ 448437 w 448437"/>
                <a:gd name="connsiteY2" fmla="*/ 1829177 h 1829177"/>
                <a:gd name="connsiteX3" fmla="*/ 2111 w 448437"/>
                <a:gd name="connsiteY3" fmla="*/ 1825104 h 1829177"/>
                <a:gd name="connsiteX4" fmla="*/ 0 w 448437"/>
                <a:gd name="connsiteY4" fmla="*/ 0 h 182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437" h="1829177">
                  <a:moveTo>
                    <a:pt x="0" y="0"/>
                  </a:moveTo>
                  <a:cubicBezTo>
                    <a:pt x="120024" y="142757"/>
                    <a:pt x="314384" y="230482"/>
                    <a:pt x="443904" y="259120"/>
                  </a:cubicBezTo>
                  <a:cubicBezTo>
                    <a:pt x="446027" y="1821283"/>
                    <a:pt x="448391" y="1529551"/>
                    <a:pt x="448437" y="1829177"/>
                  </a:cubicBezTo>
                  <a:lnTo>
                    <a:pt x="2111" y="1825104"/>
                  </a:lnTo>
                  <a:cubicBezTo>
                    <a:pt x="4327" y="1222227"/>
                    <a:pt x="4344" y="1828128"/>
                    <a:pt x="0" y="0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Isosceles Triangle 45"/>
            <p:cNvSpPr/>
            <p:nvPr/>
          </p:nvSpPr>
          <p:spPr>
            <a:xfrm>
              <a:off x="7201594" y="4203855"/>
              <a:ext cx="73138" cy="1840150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7240374" y="4202128"/>
              <a:ext cx="315993" cy="1841877"/>
            </a:xfrm>
            <a:custGeom>
              <a:avLst/>
              <a:gdLst>
                <a:gd name="connsiteX0" fmla="*/ 33245 w 1163570"/>
                <a:gd name="connsiteY0" fmla="*/ 0 h 1828578"/>
                <a:gd name="connsiteX1" fmla="*/ 219416 w 1163570"/>
                <a:gd name="connsiteY1" fmla="*/ 1369771 h 1828578"/>
                <a:gd name="connsiteX2" fmla="*/ 651599 w 1163570"/>
                <a:gd name="connsiteY2" fmla="*/ 1782033 h 1828578"/>
                <a:gd name="connsiteX3" fmla="*/ 1163570 w 1163570"/>
                <a:gd name="connsiteY3" fmla="*/ 1828578 h 1828578"/>
                <a:gd name="connsiteX4" fmla="*/ 0 w 1163570"/>
                <a:gd name="connsiteY4" fmla="*/ 1808630 h 1828578"/>
                <a:gd name="connsiteX5" fmla="*/ 33245 w 1163570"/>
                <a:gd name="connsiteY5" fmla="*/ 0 h 1828578"/>
                <a:gd name="connsiteX0" fmla="*/ 12326 w 1175896"/>
                <a:gd name="connsiteY0" fmla="*/ 0 h 1835228"/>
                <a:gd name="connsiteX1" fmla="*/ 231742 w 1175896"/>
                <a:gd name="connsiteY1" fmla="*/ 1376421 h 1835228"/>
                <a:gd name="connsiteX2" fmla="*/ 663925 w 1175896"/>
                <a:gd name="connsiteY2" fmla="*/ 1788683 h 1835228"/>
                <a:gd name="connsiteX3" fmla="*/ 1175896 w 1175896"/>
                <a:gd name="connsiteY3" fmla="*/ 1835228 h 1835228"/>
                <a:gd name="connsiteX4" fmla="*/ 12326 w 1175896"/>
                <a:gd name="connsiteY4" fmla="*/ 1815280 h 1835228"/>
                <a:gd name="connsiteX5" fmla="*/ 12326 w 1175896"/>
                <a:gd name="connsiteY5" fmla="*/ 0 h 1835228"/>
                <a:gd name="connsiteX0" fmla="*/ 0 w 1163570"/>
                <a:gd name="connsiteY0" fmla="*/ 0 h 1835228"/>
                <a:gd name="connsiteX1" fmla="*/ 219416 w 1163570"/>
                <a:gd name="connsiteY1" fmla="*/ 1376421 h 1835228"/>
                <a:gd name="connsiteX2" fmla="*/ 651599 w 1163570"/>
                <a:gd name="connsiteY2" fmla="*/ 1788683 h 1835228"/>
                <a:gd name="connsiteX3" fmla="*/ 1163570 w 1163570"/>
                <a:gd name="connsiteY3" fmla="*/ 1835228 h 1835228"/>
                <a:gd name="connsiteX4" fmla="*/ 0 w 1163570"/>
                <a:gd name="connsiteY4" fmla="*/ 1815280 h 1835228"/>
                <a:gd name="connsiteX5" fmla="*/ 0 w 1163570"/>
                <a:gd name="connsiteY5" fmla="*/ 0 h 1835228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39363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39363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3318 h 1845195"/>
                <a:gd name="connsiteX1" fmla="*/ 217138 w 1183517"/>
                <a:gd name="connsiteY1" fmla="*/ 1386388 h 1845195"/>
                <a:gd name="connsiteX2" fmla="*/ 671546 w 1183517"/>
                <a:gd name="connsiteY2" fmla="*/ 1798650 h 1845195"/>
                <a:gd name="connsiteX3" fmla="*/ 1183517 w 1183517"/>
                <a:gd name="connsiteY3" fmla="*/ 1845195 h 1845195"/>
                <a:gd name="connsiteX4" fmla="*/ 19947 w 1183517"/>
                <a:gd name="connsiteY4" fmla="*/ 1825247 h 1845195"/>
                <a:gd name="connsiteX5" fmla="*/ 0 w 1183517"/>
                <a:gd name="connsiteY5" fmla="*/ 3318 h 1845195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71546 w 1183517"/>
                <a:gd name="connsiteY2" fmla="*/ 1795332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  <a:gd name="connsiteX0" fmla="*/ 0 w 1183517"/>
                <a:gd name="connsiteY0" fmla="*/ 0 h 1841877"/>
                <a:gd name="connsiteX1" fmla="*/ 217138 w 1183517"/>
                <a:gd name="connsiteY1" fmla="*/ 1383070 h 1841877"/>
                <a:gd name="connsiteX2" fmla="*/ 611221 w 1183517"/>
                <a:gd name="connsiteY2" fmla="*/ 1754057 h 1841877"/>
                <a:gd name="connsiteX3" fmla="*/ 1183517 w 1183517"/>
                <a:gd name="connsiteY3" fmla="*/ 1841877 h 1841877"/>
                <a:gd name="connsiteX4" fmla="*/ 19947 w 1183517"/>
                <a:gd name="connsiteY4" fmla="*/ 1821929 h 1841877"/>
                <a:gd name="connsiteX5" fmla="*/ 0 w 1183517"/>
                <a:gd name="connsiteY5" fmla="*/ 0 h 184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3517" h="1841877">
                  <a:moveTo>
                    <a:pt x="0" y="0"/>
                  </a:moveTo>
                  <a:cubicBezTo>
                    <a:pt x="33394" y="365007"/>
                    <a:pt x="115268" y="1090727"/>
                    <a:pt x="217138" y="1383070"/>
                  </a:cubicBezTo>
                  <a:cubicBezTo>
                    <a:pt x="319008" y="1675413"/>
                    <a:pt x="437458" y="1702989"/>
                    <a:pt x="611221" y="1754057"/>
                  </a:cubicBezTo>
                  <a:cubicBezTo>
                    <a:pt x="784984" y="1805125"/>
                    <a:pt x="1012860" y="1826362"/>
                    <a:pt x="1183517" y="1841877"/>
                  </a:cubicBezTo>
                  <a:lnTo>
                    <a:pt x="19947" y="1821929"/>
                  </a:lnTo>
                  <a:cubicBezTo>
                    <a:pt x="22163" y="1219052"/>
                    <a:pt x="20906" y="1831303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4859873" y="6037097"/>
              <a:ext cx="322475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4762500" y="5899151"/>
              <a:ext cx="449182" cy="4127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3953130" y="5786536"/>
              <a:ext cx="8355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protons</a:t>
              </a: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4762500" y="5534025"/>
              <a:ext cx="483540" cy="2190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979795" y="5271416"/>
              <a:ext cx="8658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pions</a:t>
              </a:r>
            </a:p>
            <a:p>
              <a:r>
                <a:rPr lang="en-US" sz="1400" dirty="0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sz="1400" baseline="-25000" dirty="0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14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=26 ns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4837988" y="4797425"/>
              <a:ext cx="601354" cy="73660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992724" y="4524288"/>
              <a:ext cx="912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muons</a:t>
              </a:r>
            </a:p>
            <a:p>
              <a:r>
                <a:rPr lang="en-US" sz="1400" dirty="0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sz="1400" baseline="-25000" dirty="0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4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=2.2 </a:t>
              </a:r>
              <a:r>
                <a:rPr lang="en-US" sz="1400" dirty="0" err="1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400" dirty="0" err="1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s</a:t>
              </a:r>
              <a:endParaRPr lang="en-US" sz="1400" dirty="0"/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5492750" y="4121151"/>
              <a:ext cx="226105" cy="0"/>
            </a:xfrm>
            <a:prstGeom prst="straightConnector1">
              <a:avLst/>
            </a:prstGeom>
            <a:ln w="12700" cmpd="sng"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5999923" y="4121151"/>
              <a:ext cx="226105" cy="0"/>
            </a:xfrm>
            <a:prstGeom prst="straightConnector1">
              <a:avLst/>
            </a:prstGeom>
            <a:ln w="12700" cmpd="sng"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6507096" y="4121151"/>
              <a:ext cx="226105" cy="0"/>
            </a:xfrm>
            <a:prstGeom prst="straightConnector1">
              <a:avLst/>
            </a:prstGeom>
            <a:ln w="12700" cmpd="sng"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7014269" y="4121151"/>
              <a:ext cx="226105" cy="0"/>
            </a:xfrm>
            <a:prstGeom prst="straightConnector1">
              <a:avLst/>
            </a:prstGeom>
            <a:ln w="12700" cmpd="sng"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7521442" y="4121151"/>
              <a:ext cx="226105" cy="0"/>
            </a:xfrm>
            <a:prstGeom prst="straightConnector1">
              <a:avLst/>
            </a:prstGeom>
            <a:ln w="12700" cmpd="sng"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5753213" y="3489325"/>
              <a:ext cx="15624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Detector active</a:t>
              </a:r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H="1">
              <a:off x="5610225" y="3765550"/>
              <a:ext cx="424623" cy="301625"/>
            </a:xfrm>
            <a:prstGeom prst="straightConnector1">
              <a:avLst/>
            </a:prstGeom>
            <a:ln w="6350" cmpd="sng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>
              <a:off x="6118226" y="3765550"/>
              <a:ext cx="174624" cy="301625"/>
            </a:xfrm>
            <a:prstGeom prst="straightConnector1">
              <a:avLst/>
            </a:prstGeom>
            <a:ln w="6350" cmpd="sng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6584950" y="3765550"/>
              <a:ext cx="41276" cy="301625"/>
            </a:xfrm>
            <a:prstGeom prst="straightConnector1">
              <a:avLst/>
            </a:prstGeom>
            <a:ln w="6350" cmpd="sng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6694421" y="3765550"/>
              <a:ext cx="414404" cy="301625"/>
            </a:xfrm>
            <a:prstGeom prst="straightConnector1">
              <a:avLst/>
            </a:prstGeom>
            <a:ln w="6350" cmpd="sng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6956425" y="3765550"/>
              <a:ext cx="650875" cy="301625"/>
            </a:xfrm>
            <a:prstGeom prst="straightConnector1">
              <a:avLst/>
            </a:prstGeom>
            <a:ln w="6350" cmpd="sng"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5211682" y="6209981"/>
              <a:ext cx="468393" cy="0"/>
            </a:xfrm>
            <a:prstGeom prst="straightConnector1">
              <a:avLst/>
            </a:prstGeom>
            <a:ln w="12700" cmpd="sng">
              <a:headEnd type="triangle" w="sm" len="sm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5094649" y="6194612"/>
              <a:ext cx="6661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1-2 </a:t>
              </a:r>
              <a:r>
                <a:rPr lang="en-US" sz="1400" dirty="0" err="1" smtClean="0">
                  <a:solidFill>
                    <a:srgbClr val="00009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1400" dirty="0" err="1" smtClean="0">
                  <a:solidFill>
                    <a:srgbClr val="000090"/>
                  </a:solidFill>
                  <a:latin typeface="Century Gothic"/>
                  <a:cs typeface="Century Gothic"/>
                </a:rPr>
                <a:t>s</a:t>
              </a:r>
              <a:endParaRPr lang="en-US" sz="1400" dirty="0" smtClean="0">
                <a:solidFill>
                  <a:srgbClr val="000090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30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rgbClr val="000090"/>
            </a:solidFill>
            <a:latin typeface="Century Gothic"/>
            <a:cs typeface="Century Gothic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4282</TotalTime>
  <Words>2876</Words>
  <Application>Microsoft Macintosh PowerPoint</Application>
  <PresentationFormat>On-screen Show (4:3)</PresentationFormat>
  <Paragraphs>773</Paragraphs>
  <Slides>53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Equation</vt:lpstr>
      <vt:lpstr>Future of cLFV using muons</vt:lpstr>
      <vt:lpstr>Predicting the Future</vt:lpstr>
      <vt:lpstr>Agenda</vt:lpstr>
      <vt:lpstr>Why is cLFV so interesting?</vt:lpstr>
      <vt:lpstr>cLFV with muons</vt:lpstr>
      <vt:lpstr>History of cLFV experiments</vt:lpstr>
      <vt:lpstr>Requirements for cLFV experiments</vt:lpstr>
      <vt:lpstr>Muon Beams</vt:lpstr>
      <vt:lpstr>Pulsed vs. DC muon beam</vt:lpstr>
      <vt:lpstr>Current and planned muon beams</vt:lpstr>
      <vt:lpstr>Beam requirements</vt:lpstr>
      <vt:lpstr>PSI Beam Lines</vt:lpstr>
      <vt:lpstr>HiMB @ SINQ target</vt:lpstr>
      <vt:lpstr>HiMB @ EH</vt:lpstr>
      <vt:lpstr>HiMB @ EH details</vt:lpstr>
      <vt:lpstr>Calorimetry</vt:lpstr>
      <vt:lpstr>Requirements for photon detector</vt:lpstr>
      <vt:lpstr>Calorimetry MEG I</vt:lpstr>
      <vt:lpstr>Calorimeter waveforms</vt:lpstr>
      <vt:lpstr>Calorimetry MEG II</vt:lpstr>
      <vt:lpstr>Future calorimetry</vt:lpstr>
      <vt:lpstr>Tracking</vt:lpstr>
      <vt:lpstr>Requirements for charged particle detection</vt:lpstr>
      <vt:lpstr>Tracking with DCs and Straws</vt:lpstr>
      <vt:lpstr>New idea: “Wire-TOF”</vt:lpstr>
      <vt:lpstr>Tracking with HV-MAPS</vt:lpstr>
      <vt:lpstr>Can’t we make that simpler?</vt:lpstr>
      <vt:lpstr>HVMAPS + TDC</vt:lpstr>
      <vt:lpstr>TPC for cLFV experiments</vt:lpstr>
      <vt:lpstr>Timing</vt:lpstr>
      <vt:lpstr>Timing requirements for Mu3e</vt:lpstr>
      <vt:lpstr>Timing requirements for Mu3e</vt:lpstr>
      <vt:lpstr>Timing requirements for MEG</vt:lpstr>
      <vt:lpstr>Electronics for timing</vt:lpstr>
      <vt:lpstr>Timing limitation</vt:lpstr>
      <vt:lpstr>Timing resolution with SiPMs</vt:lpstr>
      <vt:lpstr>Road to better timing</vt:lpstr>
      <vt:lpstr>Data Visualization</vt:lpstr>
      <vt:lpstr>Experimental Data Visualization</vt:lpstr>
      <vt:lpstr>A new opportunity</vt:lpstr>
      <vt:lpstr>Canvas Object</vt:lpstr>
      <vt:lpstr>DRS4 Web Oscilloscope</vt:lpstr>
      <vt:lpstr>Smartphone and Tablet</vt:lpstr>
      <vt:lpstr>Another Display</vt:lpstr>
      <vt:lpstr>Data Transport</vt:lpstr>
      <vt:lpstr>3D Canvas</vt:lpstr>
      <vt:lpstr>Future of visualization</vt:lpstr>
      <vt:lpstr>Conclusions</vt:lpstr>
      <vt:lpstr>Spare Slides</vt:lpstr>
      <vt:lpstr>Crate Standards</vt:lpstr>
      <vt:lpstr>Bus/Crate Standards</vt:lpstr>
      <vt:lpstr>WaveDAQ System</vt:lpstr>
      <vt:lpstr>MEG II System</vt:lpstr>
    </vt:vector>
  </TitlesOfParts>
  <Company>PSI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Ritt</dc:creator>
  <cp:lastModifiedBy>Stefan Ritt</cp:lastModifiedBy>
  <cp:revision>334</cp:revision>
  <cp:lastPrinted>2015-05-22T06:59:25Z</cp:lastPrinted>
  <dcterms:created xsi:type="dcterms:W3CDTF">2014-03-10T11:46:01Z</dcterms:created>
  <dcterms:modified xsi:type="dcterms:W3CDTF">2015-10-05T02:29:40Z</dcterms:modified>
</cp:coreProperties>
</file>