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7"/>
  </p:notesMasterIdLst>
  <p:sldIdLst>
    <p:sldId id="257" r:id="rId4"/>
    <p:sldId id="293" r:id="rId5"/>
    <p:sldId id="291" r:id="rId6"/>
    <p:sldId id="289" r:id="rId7"/>
    <p:sldId id="347" r:id="rId8"/>
    <p:sldId id="348" r:id="rId9"/>
    <p:sldId id="351" r:id="rId10"/>
    <p:sldId id="352" r:id="rId11"/>
    <p:sldId id="344" r:id="rId12"/>
    <p:sldId id="277" r:id="rId13"/>
    <p:sldId id="333" r:id="rId14"/>
    <p:sldId id="355" r:id="rId15"/>
    <p:sldId id="354" r:id="rId16"/>
    <p:sldId id="310" r:id="rId17"/>
    <p:sldId id="361" r:id="rId18"/>
    <p:sldId id="359" r:id="rId19"/>
    <p:sldId id="327" r:id="rId20"/>
    <p:sldId id="357" r:id="rId21"/>
    <p:sldId id="329" r:id="rId22"/>
    <p:sldId id="302" r:id="rId23"/>
    <p:sldId id="360" r:id="rId24"/>
    <p:sldId id="285" r:id="rId25"/>
    <p:sldId id="29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  <a:srgbClr val="BCCADC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470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07928-4119-456B-92E9-993D013F1F7F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5CA09-7A72-40FC-B8E1-6672F97AB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79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2B3C-A5E5-46B9-914D-75AF8707BE69}" type="slidenum">
              <a:rPr lang="zh-TW" altLang="en-US" smtClean="0"/>
              <a:pPr/>
              <a:t>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51519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084583-720A-4DFD-AA8C-06B07F2B074A}" type="slidenum">
              <a:rPr lang="en-US"/>
              <a:pPr/>
              <a:t>2</a:t>
            </a:fld>
            <a:endParaRPr lang="en-US"/>
          </a:p>
        </p:txBody>
      </p:sp>
      <p:sp>
        <p:nvSpPr>
          <p:cNvPr id="201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85904" y="8688919"/>
            <a:ext cx="2972097" cy="45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9" rIns="91416" bIns="45709" anchor="b"/>
          <a:lstStyle>
            <a:lvl1pPr defTabSz="966788">
              <a:defRPr>
                <a:solidFill>
                  <a:srgbClr val="CCCC00"/>
                </a:solidFill>
                <a:latin typeface="Arial" pitchFamily="34" charset="0"/>
              </a:defRPr>
            </a:lvl1pPr>
            <a:lvl2pPr marL="742950" indent="-285750" defTabSz="966788">
              <a:defRPr>
                <a:solidFill>
                  <a:srgbClr val="CCCC00"/>
                </a:solidFill>
                <a:latin typeface="Arial" pitchFamily="34" charset="0"/>
              </a:defRPr>
            </a:lvl2pPr>
            <a:lvl3pPr marL="1143000" indent="-228600" defTabSz="966788">
              <a:defRPr>
                <a:solidFill>
                  <a:srgbClr val="CCCC00"/>
                </a:solidFill>
                <a:latin typeface="Arial" pitchFamily="34" charset="0"/>
              </a:defRPr>
            </a:lvl3pPr>
            <a:lvl4pPr marL="1600200" indent="-228600" defTabSz="966788">
              <a:defRPr>
                <a:solidFill>
                  <a:srgbClr val="CCCC00"/>
                </a:solidFill>
                <a:latin typeface="Arial" pitchFamily="34" charset="0"/>
              </a:defRPr>
            </a:lvl4pPr>
            <a:lvl5pPr marL="2057400" indent="-228600" defTabSz="966788">
              <a:defRPr>
                <a:solidFill>
                  <a:srgbClr val="CCCC00"/>
                </a:solidFill>
                <a:latin typeface="Arial" pitchFamily="34" charset="0"/>
              </a:defRPr>
            </a:lvl5pPr>
            <a:lvl6pPr marL="25146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6pPr>
            <a:lvl7pPr marL="29718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7pPr>
            <a:lvl8pPr marL="34290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8pPr>
            <a:lvl9pPr marL="38862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9pPr>
          </a:lstStyle>
          <a:p>
            <a:pPr algn="r"/>
            <a:fld id="{6ED6FFE0-D117-441E-AC7E-3B4B97DD071B}" type="slidenum">
              <a:rPr lang="en-US" altLang="en-US" sz="1200">
                <a:solidFill>
                  <a:prstClr val="black"/>
                </a:solidFill>
                <a:latin typeface="Times New Roman" pitchFamily="18" charset="0"/>
              </a:rPr>
              <a:pPr algn="r"/>
              <a:t>5</a:t>
            </a:fld>
            <a:endParaRPr lang="en-US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7587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2B3C-A5E5-46B9-914D-75AF8707BE69}" type="slidenum">
              <a:rPr lang="zh-TW" altLang="en-US" smtClean="0">
                <a:solidFill>
                  <a:prstClr val="black"/>
                </a:solidFill>
              </a:rPr>
              <a:pPr/>
              <a:t>9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34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2B3C-A5E5-46B9-914D-75AF8707BE69}" type="slidenum">
              <a:rPr lang="zh-TW" altLang="en-US" smtClean="0">
                <a:solidFill>
                  <a:prstClr val="black"/>
                </a:solidFill>
              </a:rPr>
              <a:pPr/>
              <a:t>10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96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0C4453-4C7C-6640-9712-9BA36400F6EE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11022-F02C-4009-AC83-CD4D717D6A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80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7FCE74-8A70-9142-920C-FCFEC3B3E44D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3588" cy="3429000"/>
          </a:xfrm>
          <a:solidFill>
            <a:srgbClr val="FFFFFF"/>
          </a:solidFill>
          <a:ln/>
        </p:spPr>
      </p:sp>
      <p:sp>
        <p:nvSpPr>
          <p:cNvPr id="696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tIns="51316"/>
          <a:lstStyle/>
          <a:p>
            <a:pPr>
              <a:lnSpc>
                <a:spcPct val="93000"/>
              </a:lnSpc>
              <a:spcBef>
                <a:spcPts val="400"/>
              </a:spcBef>
              <a:tabLst>
                <a:tab pos="649288" algn="l"/>
                <a:tab pos="1298575" algn="l"/>
                <a:tab pos="1947863" algn="l"/>
                <a:tab pos="2597150" algn="l"/>
                <a:tab pos="3246438" algn="l"/>
                <a:tab pos="3897313" algn="l"/>
                <a:tab pos="4546600" algn="l"/>
                <a:tab pos="5195888" algn="l"/>
              </a:tabLst>
            </a:pPr>
            <a:endParaRPr lang="en-US">
              <a:ea typeface="ＭＳ Ｐゴシック" charset="0"/>
              <a:cs typeface="SimSun" charset="0"/>
            </a:endParaRPr>
          </a:p>
        </p:txBody>
      </p:sp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3884613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7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0762" tIns="51493" rIns="80762" bIns="41996" anchor="b"/>
          <a:lstStyle>
            <a:lvl1pPr>
              <a:tabLst>
                <a:tab pos="649288" algn="l"/>
                <a:tab pos="1298575" algn="l"/>
                <a:tab pos="1947863" algn="l"/>
                <a:tab pos="25971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649288" algn="l"/>
                <a:tab pos="1298575" algn="l"/>
                <a:tab pos="1947863" algn="l"/>
                <a:tab pos="25971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649288" algn="l"/>
                <a:tab pos="1298575" algn="l"/>
                <a:tab pos="1947863" algn="l"/>
                <a:tab pos="25971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649288" algn="l"/>
                <a:tab pos="1298575" algn="l"/>
                <a:tab pos="1947863" algn="l"/>
                <a:tab pos="25971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649288" algn="l"/>
                <a:tab pos="1298575" algn="l"/>
                <a:tab pos="1947863" algn="l"/>
                <a:tab pos="25971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8575" algn="l"/>
                <a:tab pos="1947863" algn="l"/>
                <a:tab pos="25971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8575" algn="l"/>
                <a:tab pos="1947863" algn="l"/>
                <a:tab pos="25971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8575" algn="l"/>
                <a:tab pos="1947863" algn="l"/>
                <a:tab pos="25971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8575" algn="l"/>
                <a:tab pos="1947863" algn="l"/>
                <a:tab pos="25971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A05B6D3-0C7F-EE43-AD25-65E6BAAFC952}" type="slidenum">
              <a:rPr lang="en-US" sz="1100">
                <a:solidFill>
                  <a:srgbClr val="000000"/>
                </a:solidFill>
              </a:rPr>
              <a:pPr algn="r"/>
              <a:t>16</a:t>
            </a:fld>
            <a:endParaRPr lang="en-US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2B3C-A5E5-46B9-914D-75AF8707BE69}" type="slidenum">
              <a:rPr lang="zh-TW" altLang="en-US" smtClean="0">
                <a:solidFill>
                  <a:prstClr val="black"/>
                </a:solidFill>
              </a:rPr>
              <a:pPr/>
              <a:t>23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96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2409-7DC0-4EE8-A0E2-822ED351918D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4981-39AF-4CF0-BCB4-BE331E1B9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00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2409-7DC0-4EE8-A0E2-822ED351918D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4981-39AF-4CF0-BCB4-BE331E1B9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35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2409-7DC0-4EE8-A0E2-822ED351918D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4981-39AF-4CF0-BCB4-BE331E1B9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30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61B40-766B-47DC-8391-73C832873E06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836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412D5-E977-43FB-A1E5-4D401FB58B74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75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134A3-CDE8-4397-B7EF-E3797403CFBC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06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3FA57-0DC0-44BB-A55F-65F06DACD8A6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09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89773-D063-4E18-96D8-8B282B3D8A44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192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0E87D-32BB-4A1D-AD8D-ED68BEB4247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BAFCA-4BD9-4B1B-8AC2-1E28D030A23B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264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47C8F-3F70-490B-93E1-262DD80A4F00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224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2409-7DC0-4EE8-A0E2-822ED351918D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4981-39AF-4CF0-BCB4-BE331E1B9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47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48EF8-7F13-447A-AC6C-2A3FD61582F3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54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D1356-BB40-4035-B90C-57283F914225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32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CE250A-C80A-4DA7-A1DA-B519D00A80BB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466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00618E-16B6-4434-B098-3F533AC7BD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737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2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61B40-766B-47DC-8391-73C832873E06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08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412D5-E977-43FB-A1E5-4D401FB58B74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96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134A3-CDE8-4397-B7EF-E3797403CFBC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06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3FA57-0DC0-44BB-A55F-65F06DACD8A6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651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89773-D063-4E18-96D8-8B282B3D8A44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25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2409-7DC0-4EE8-A0E2-822ED351918D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4981-39AF-4CF0-BCB4-BE331E1B9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012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0E87D-32BB-4A1D-AD8D-ED68BEB4247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549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BAFCA-4BD9-4B1B-8AC2-1E28D030A23B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65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47C8F-3F70-490B-93E1-262DD80A4F00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27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48EF8-7F13-447A-AC6C-2A3FD61582F3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0629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D1356-BB40-4035-B90C-57283F914225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075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CE250A-C80A-4DA7-A1DA-B519D00A80BB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556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00618E-16B6-4434-B098-3F533AC7BD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628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54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2409-7DC0-4EE8-A0E2-822ED351918D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4981-39AF-4CF0-BCB4-BE331E1B9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60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2409-7DC0-4EE8-A0E2-822ED351918D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4981-39AF-4CF0-BCB4-BE331E1B9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78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2409-7DC0-4EE8-A0E2-822ED351918D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4981-39AF-4CF0-BCB4-BE331E1B9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43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2409-7DC0-4EE8-A0E2-822ED351918D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4981-39AF-4CF0-BCB4-BE331E1B9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67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2409-7DC0-4EE8-A0E2-822ED351918D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4981-39AF-4CF0-BCB4-BE331E1B9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7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2409-7DC0-4EE8-A0E2-822ED351918D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F4981-39AF-4CF0-BCB4-BE331E1B9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35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12409-7DC0-4EE8-A0E2-822ED351918D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F4981-39AF-4CF0-BCB4-BE331E1B9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0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F2813-4CEB-4DAD-A195-90814F53ADC3}" type="slidenum">
              <a:rPr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37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F2813-4CEB-4DAD-A195-90814F53ADC3}" type="slidenum">
              <a:rPr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jpeg"/><Relationship Id="rId26" Type="http://schemas.openxmlformats.org/officeDocument/2006/relationships/image" Target="../media/image46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20" Type="http://schemas.openxmlformats.org/officeDocument/2006/relationships/image" Target="../media/image40.jpeg"/><Relationship Id="rId29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jpeg"/><Relationship Id="rId10" Type="http://schemas.openxmlformats.org/officeDocument/2006/relationships/image" Target="../media/image30.png"/><Relationship Id="rId19" Type="http://schemas.openxmlformats.org/officeDocument/2006/relationships/image" Target="../media/image39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emf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t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355259"/>
            <a:ext cx="1371600" cy="12740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359" y="3101922"/>
            <a:ext cx="1371600" cy="1274064"/>
          </a:xfrm>
          <a:prstGeom prst="rect">
            <a:avLst/>
          </a:prstGeom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790571" y="381000"/>
            <a:ext cx="75676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TES Polarimeters for </a:t>
            </a:r>
            <a:r>
              <a:rPr lang="en-US" altLang="zh-TW" sz="3200" b="1" dirty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Probing Cosmology 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977633" y="1066800"/>
            <a:ext cx="31935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dirty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Hsiao-Mei (Sherry) Cho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847772" y="1436390"/>
            <a:ext cx="54532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SLAC National Accelerator </a:t>
            </a:r>
            <a:r>
              <a:rPr lang="en-US" altLang="zh-TW" dirty="0" smtClean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Laboratory, Menlo Park, CA</a:t>
            </a:r>
            <a:endParaRPr lang="en-US" altLang="zh-TW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356359" y="5891311"/>
            <a:ext cx="21001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 smtClean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Tuesday Oct 6, 2015</a:t>
            </a:r>
            <a:endParaRPr lang="en-US" altLang="zh-TW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3215487" y="6193169"/>
            <a:ext cx="27177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dirty="0" smtClean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CPAD 2015, Arlington, TX</a:t>
            </a:r>
            <a:endParaRPr lang="en-US" altLang="zh-TW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8" name="Text Box 1044"/>
          <p:cNvSpPr txBox="1">
            <a:spLocks noChangeArrowheads="1"/>
          </p:cNvSpPr>
          <p:nvPr/>
        </p:nvSpPr>
        <p:spPr bwMode="auto">
          <a:xfrm>
            <a:off x="1125537" y="2117725"/>
            <a:ext cx="1922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50" tIns="45677" rIns="91350" bIns="45677">
            <a:spAutoFit/>
          </a:bodyPr>
          <a:lstStyle>
            <a:lvl1pPr>
              <a:defRPr>
                <a:solidFill>
                  <a:srgbClr val="CCCC00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CCCC00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CCCC00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CCCC00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CCCC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BICEP-3</a:t>
            </a:r>
            <a:endParaRPr lang="en-US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22" descr="G:\for toki\DSC04965-V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9785" y="2504740"/>
            <a:ext cx="1828800" cy="13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38"/>
          <p:cNvSpPr txBox="1">
            <a:spLocks noChangeArrowheads="1"/>
          </p:cNvSpPr>
          <p:nvPr/>
        </p:nvSpPr>
        <p:spPr bwMode="auto">
          <a:xfrm>
            <a:off x="6172200" y="2117725"/>
            <a:ext cx="1792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CCCC00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CCCC00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CCCC00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CCCC00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CCCC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POLARBEAR</a:t>
            </a: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9785" y="4539343"/>
            <a:ext cx="1828800" cy="158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38"/>
          <p:cNvSpPr txBox="1">
            <a:spLocks noChangeArrowheads="1"/>
          </p:cNvSpPr>
          <p:nvPr/>
        </p:nvSpPr>
        <p:spPr bwMode="auto">
          <a:xfrm>
            <a:off x="6467872" y="4103764"/>
            <a:ext cx="1200944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CCCC00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CCCC00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CCCC00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CCCC00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CCCC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SPTpol</a:t>
            </a:r>
            <a:endParaRPr lang="en-US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044"/>
          <p:cNvSpPr txBox="1">
            <a:spLocks noChangeArrowheads="1"/>
          </p:cNvSpPr>
          <p:nvPr/>
        </p:nvSpPr>
        <p:spPr bwMode="auto">
          <a:xfrm>
            <a:off x="1125537" y="4103764"/>
            <a:ext cx="1922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50" tIns="45677" rIns="91350" bIns="45677">
            <a:spAutoFit/>
          </a:bodyPr>
          <a:lstStyle>
            <a:lvl1pPr>
              <a:defRPr>
                <a:solidFill>
                  <a:srgbClr val="CCCC00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CCCC00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CCCC00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CCCC00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CCCC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Keck Array</a:t>
            </a:r>
            <a:endParaRPr lang="en-US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IMG_026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01" y="2504740"/>
            <a:ext cx="1828800" cy="1371600"/>
          </a:xfrm>
          <a:prstGeom prst="rect">
            <a:avLst/>
          </a:prstGeom>
        </p:spPr>
      </p:pic>
      <p:pic>
        <p:nvPicPr>
          <p:cNvPr id="18" name="Picture 17" descr="P1040317_med.jpg"/>
          <p:cNvPicPr>
            <a:picLocks noChangeAspect="1" noChangeArrowheads="1"/>
          </p:cNvPicPr>
          <p:nvPr/>
        </p:nvPicPr>
        <p:blipFill rotWithShape="1">
          <a:blip r:embed="rId7"/>
          <a:srcRect l="11340" r="7522"/>
          <a:stretch/>
        </p:blipFill>
        <p:spPr bwMode="auto">
          <a:xfrm>
            <a:off x="1198901" y="4539343"/>
            <a:ext cx="1828800" cy="159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34" y="3081195"/>
            <a:ext cx="1371600" cy="1274064"/>
          </a:xfrm>
          <a:prstGeom prst="rect">
            <a:avLst/>
          </a:prstGeom>
        </p:spPr>
      </p:pic>
      <p:sp>
        <p:nvSpPr>
          <p:cNvPr id="25" name="Text Box 1044"/>
          <p:cNvSpPr txBox="1">
            <a:spLocks noChangeArrowheads="1"/>
          </p:cNvSpPr>
          <p:nvPr/>
        </p:nvSpPr>
        <p:spPr bwMode="auto">
          <a:xfrm>
            <a:off x="3697002" y="2574925"/>
            <a:ext cx="1922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50" tIns="45677" rIns="91350" bIns="45677">
            <a:spAutoFit/>
          </a:bodyPr>
          <a:lstStyle>
            <a:lvl1pPr>
              <a:defRPr>
                <a:solidFill>
                  <a:srgbClr val="CCCC00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CCCC00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CCCC00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CCCC00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CCCC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ACTPol</a:t>
            </a:r>
            <a:endParaRPr lang="en-US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24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720970" y="228599"/>
            <a:ext cx="7696200" cy="584775"/>
          </a:xfrm>
          <a:noFill/>
          <a:ln/>
        </p:spPr>
        <p:txBody>
          <a:bodyPr wrap="square">
            <a:spAutoFit/>
          </a:bodyPr>
          <a:lstStyle/>
          <a:p>
            <a:r>
              <a:rPr lang="fr-FR" altLang="zh-TW" sz="3200" b="1" dirty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Transition </a:t>
            </a:r>
            <a:r>
              <a:rPr lang="fr-FR" altLang="zh-TW" sz="3200" b="1" dirty="0" err="1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Edge</a:t>
            </a:r>
            <a:r>
              <a:rPr lang="fr-FR" altLang="zh-TW" sz="3200" b="1" dirty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 </a:t>
            </a:r>
            <a:r>
              <a:rPr lang="fr-FR" altLang="zh-TW" sz="3200" b="1" dirty="0" err="1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Sensor</a:t>
            </a:r>
            <a:r>
              <a:rPr lang="fr-FR" altLang="zh-TW" sz="3200" b="1" dirty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 (TES) </a:t>
            </a:r>
            <a:r>
              <a:rPr lang="fr-FR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Polarimeter</a:t>
            </a:r>
            <a:endParaRPr lang="en-US" altLang="zh-TW" sz="3200" b="1" dirty="0">
              <a:solidFill>
                <a:srgbClr val="C00000"/>
              </a:solidFill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762000" y="1828800"/>
            <a:ext cx="80772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4488" indent="-344488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Times New Roman" pitchFamily="18" charset="0"/>
              <a:buChar char="●"/>
            </a:pPr>
            <a:r>
              <a:rPr lang="en-US" altLang="zh-TW" sz="2400" dirty="0" smtClean="0">
                <a:latin typeface="Times New Roman" pitchFamily="18" charset="0"/>
                <a:ea typeface="新細明體" pitchFamily="18" charset="-120"/>
              </a:rPr>
              <a:t>Antenna coupling</a:t>
            </a:r>
          </a:p>
          <a:p>
            <a:pPr marL="1257300" lvl="2" indent="-34290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Times New Roman" panose="02020603050405020304" pitchFamily="18" charset="0"/>
              <a:buChar char="◘"/>
            </a:pPr>
            <a:r>
              <a:rPr lang="en-US" altLang="zh-TW" sz="2400" dirty="0" err="1">
                <a:latin typeface="Times New Roman" pitchFamily="18" charset="0"/>
                <a:ea typeface="新細明體" pitchFamily="18" charset="-120"/>
              </a:rPr>
              <a:t>Otho</a:t>
            </a:r>
            <a:r>
              <a:rPr lang="en-US" altLang="zh-TW" sz="2400" dirty="0">
                <a:latin typeface="Times New Roman" pitchFamily="18" charset="0"/>
                <a:ea typeface="新細明體" pitchFamily="18" charset="-120"/>
              </a:rPr>
              <a:t>-Mode-Transducer (OMT) </a:t>
            </a:r>
            <a:r>
              <a:rPr lang="en-US" altLang="zh-TW" sz="2400" dirty="0">
                <a:latin typeface="Times New Roman" pitchFamily="18" charset="0"/>
                <a:ea typeface="新細明體" pitchFamily="18" charset="-120"/>
                <a:sym typeface="Wingdings" panose="05000000000000000000" pitchFamily="2" charset="2"/>
              </a:rPr>
              <a:t> required corrugated feed-horns or profile feed-horns</a:t>
            </a:r>
            <a:endParaRPr lang="en-US" altLang="zh-TW" sz="2400" dirty="0">
              <a:latin typeface="Times New Roman" pitchFamily="18" charset="0"/>
              <a:ea typeface="新細明體" pitchFamily="18" charset="-120"/>
            </a:endParaRPr>
          </a:p>
          <a:p>
            <a:pPr marL="1257300" lvl="2" indent="-34290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Times New Roman" panose="02020603050405020304" pitchFamily="18" charset="0"/>
              <a:buChar char="◘"/>
            </a:pPr>
            <a:r>
              <a:rPr lang="en-US" altLang="zh-TW" sz="2400" dirty="0" smtClean="0">
                <a:latin typeface="Times New Roman" pitchFamily="18" charset="0"/>
                <a:ea typeface="新細明體" pitchFamily="18" charset="-120"/>
              </a:rPr>
              <a:t>Dual-pol-slot antenna/sinuous antenna </a:t>
            </a:r>
            <a:r>
              <a:rPr lang="en-US" altLang="zh-TW" sz="2400" dirty="0">
                <a:latin typeface="Times New Roman" pitchFamily="18" charset="0"/>
                <a:ea typeface="新細明體" pitchFamily="18" charset="-120"/>
                <a:sym typeface="Wingdings" panose="05000000000000000000" pitchFamily="2" charset="2"/>
              </a:rPr>
              <a:t> required contact lens</a:t>
            </a:r>
            <a:endParaRPr lang="en-US" altLang="zh-TW" sz="2400" dirty="0">
              <a:latin typeface="Times New Roman" pitchFamily="18" charset="0"/>
              <a:ea typeface="新細明體" pitchFamily="18" charset="-120"/>
            </a:endParaRPr>
          </a:p>
          <a:p>
            <a:pPr marL="1257300" lvl="2" indent="-34290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Times New Roman" panose="02020603050405020304" pitchFamily="18" charset="0"/>
              <a:buChar char="◘"/>
            </a:pPr>
            <a:r>
              <a:rPr lang="en-US" altLang="zh-TW" sz="2400" dirty="0" smtClean="0">
                <a:latin typeface="Times New Roman" pitchFamily="18" charset="0"/>
                <a:ea typeface="新細明體" pitchFamily="18" charset="-120"/>
              </a:rPr>
              <a:t>Phased array (arrays of slot antennas)</a:t>
            </a:r>
          </a:p>
          <a:p>
            <a:pPr marL="344488" indent="-344488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Times New Roman" pitchFamily="18" charset="0"/>
              <a:buChar char="●"/>
            </a:pPr>
            <a:r>
              <a:rPr lang="en-US" altLang="zh-TW" sz="2400" dirty="0" smtClean="0">
                <a:latin typeface="Times New Roman" pitchFamily="18" charset="0"/>
                <a:ea typeface="新細明體" pitchFamily="18" charset="-120"/>
              </a:rPr>
              <a:t>Impedance matching </a:t>
            </a:r>
          </a:p>
          <a:p>
            <a:pPr marL="344488" indent="-344488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Times New Roman" pitchFamily="18" charset="0"/>
              <a:buChar char="●"/>
            </a:pPr>
            <a:r>
              <a:rPr lang="en-US" altLang="zh-TW" sz="2400" dirty="0" smtClean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Filter design – </a:t>
            </a:r>
            <a:r>
              <a:rPr lang="en-US" altLang="zh-TW" sz="2400" dirty="0" err="1" smtClean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bandpass</a:t>
            </a:r>
            <a:r>
              <a:rPr lang="en-US" altLang="zh-TW" sz="2400" dirty="0" smtClean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/low pass  </a:t>
            </a:r>
          </a:p>
          <a:p>
            <a:pPr marL="344488" indent="-344488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Times New Roman" pitchFamily="18" charset="0"/>
              <a:buChar char="●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Microwave to heat transition</a:t>
            </a:r>
          </a:p>
          <a:p>
            <a:pPr marL="344488" indent="-344488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Times New Roman" pitchFamily="18" charset="0"/>
              <a:buChar char="●"/>
            </a:pPr>
            <a:r>
              <a:rPr lang="en-US" altLang="zh-TW" sz="2400" dirty="0" smtClean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Transition edge sensor (TES)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17576" y="1066800"/>
            <a:ext cx="2297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GHz-300GHz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40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8601316" y="3259723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19750" y="3259723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Y1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3" r="14215"/>
          <a:stretch/>
        </p:blipFill>
        <p:spPr>
          <a:xfrm>
            <a:off x="383831" y="817794"/>
            <a:ext cx="5254969" cy="54864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332616" y="228600"/>
            <a:ext cx="4447029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90/150 GHz Polarimeter</a:t>
            </a:r>
            <a:endParaRPr lang="en-US" altLang="zh-TW" sz="3200" b="1" dirty="0">
              <a:solidFill>
                <a:srgbClr val="C00000"/>
              </a:solidFill>
              <a:latin typeface="Times New Roman" pitchFamily="18" charset="0"/>
              <a:ea typeface="新細明體" pitchFamily="18" charset="-12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57200" y="6460123"/>
            <a:ext cx="49530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78908" y="6290846"/>
            <a:ext cx="65915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7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 mm</a:t>
            </a:r>
            <a:endParaRPr 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9060" y="3432116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X1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2956" y="3427200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X2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3800" y="2938046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3800" y="3928646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 rot="-2700000">
            <a:off x="1804751" y="1948334"/>
            <a:ext cx="1340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GHz filter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-2700000">
            <a:off x="839056" y="2938046"/>
            <a:ext cx="1443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GHz filter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414756" y="2477440"/>
            <a:ext cx="566411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H="1">
            <a:off x="3133567" y="4724400"/>
            <a:ext cx="566411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8100000" flipH="1">
            <a:off x="4170900" y="4138736"/>
            <a:ext cx="566411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2700000" flipH="1">
            <a:off x="4489050" y="2911479"/>
            <a:ext cx="566411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3500000" flipH="1">
            <a:off x="3433247" y="1800456"/>
            <a:ext cx="566411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8100000" flipH="1">
            <a:off x="2480594" y="2117611"/>
            <a:ext cx="566411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8925" r="18467" b="10322"/>
          <a:stretch/>
        </p:blipFill>
        <p:spPr>
          <a:xfrm>
            <a:off x="6037622" y="1336046"/>
            <a:ext cx="2562999" cy="2286000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5745283" y="3560994"/>
            <a:ext cx="320489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711434" y="182602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180° hybrid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05527" y="3810000"/>
            <a:ext cx="2932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Y1+Y2: dissipated on substrate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87998" y="838200"/>
            <a:ext cx="2421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Y1-Y2: to TES bolometer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5847476" y="1219200"/>
            <a:ext cx="56641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450369" y="3107323"/>
            <a:ext cx="0" cy="7026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 rot="2700000">
            <a:off x="4074573" y="1697625"/>
            <a:ext cx="731520" cy="7315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37629" r="31912" b="16451"/>
          <a:stretch/>
        </p:blipFill>
        <p:spPr>
          <a:xfrm>
            <a:off x="6065772" y="4495800"/>
            <a:ext cx="2560320" cy="1910525"/>
          </a:xfrm>
          <a:prstGeom prst="rect">
            <a:avLst/>
          </a:prstGeom>
        </p:spPr>
      </p:pic>
      <p:cxnSp>
        <p:nvCxnSpPr>
          <p:cNvPr id="44" name="Straight Arrow Connector 43"/>
          <p:cNvCxnSpPr/>
          <p:nvPr/>
        </p:nvCxnSpPr>
        <p:spPr>
          <a:xfrm rot="10800000">
            <a:off x="8576310" y="3560994"/>
            <a:ext cx="320489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419764" y="4488716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Y1-Y2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rot="10800000">
            <a:off x="8498194" y="4876800"/>
            <a:ext cx="320489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086138" y="5281785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069306" y="5715000"/>
            <a:ext cx="604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heater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2700000">
            <a:off x="4121882" y="1831436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hybrid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43574" y="3432116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OMT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 rot="2700000">
            <a:off x="3810000" y="1350147"/>
            <a:ext cx="746130" cy="3868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183065" y="1049923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53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11" grpId="0"/>
      <p:bldP spid="12" grpId="0"/>
      <p:bldP spid="29" grpId="0"/>
      <p:bldP spid="33" grpId="0"/>
      <p:bldP spid="34" grpId="0"/>
      <p:bldP spid="40" grpId="0" animBg="1"/>
      <p:bldP spid="46" grpId="0"/>
      <p:bldP spid="49" grpId="0"/>
      <p:bldP spid="50" grpId="0"/>
      <p:bldP spid="35" grpId="0"/>
      <p:bldP spid="13" grpId="0" animBg="1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hmscho\Google Drive\Travel\2015-10-Stanford CPAD Arlington TX\talks\hfv5_wafer_forlt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17" y="1198677"/>
            <a:ext cx="4343400" cy="41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483817" y="228600"/>
            <a:ext cx="4144639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 err="1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AdvACT</a:t>
            </a:r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 150/230 GHz</a:t>
            </a:r>
            <a:endParaRPr lang="en-US" altLang="zh-TW" sz="3200" b="1" dirty="0">
              <a:solidFill>
                <a:srgbClr val="C00000"/>
              </a:solidFill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30901" y="1600200"/>
            <a:ext cx="25907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Rhombus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2028 TESs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37481" y="5638800"/>
            <a:ext cx="435831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60540" y="5376006"/>
            <a:ext cx="17122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inch wafer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9800" y="6187199"/>
            <a:ext cx="2956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of NIST, Boulder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90197"/>
            <a:ext cx="4343400" cy="390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01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483817" y="228600"/>
            <a:ext cx="4144639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 err="1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AdvACT</a:t>
            </a:r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 150/230 GHz</a:t>
            </a:r>
            <a:endParaRPr lang="en-US" altLang="zh-TW" sz="3200" b="1" dirty="0">
              <a:solidFill>
                <a:srgbClr val="C00000"/>
              </a:solidFill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5815379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rhombus</a:t>
            </a:r>
          </a:p>
        </p:txBody>
      </p:sp>
      <p:pic>
        <p:nvPicPr>
          <p:cNvPr id="18" name="Picture 7" descr="C:\Users\hmscho\Google Drive\Travel\2015-10-Stanford CPAD Arlington TX\talks\HFBr1_straight2a_rota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5" y="893197"/>
            <a:ext cx="2944797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407328" y="3273835"/>
            <a:ext cx="3200400" cy="3200400"/>
            <a:chOff x="2595414" y="1746863"/>
            <a:chExt cx="3200400" cy="3200400"/>
          </a:xfrm>
        </p:grpSpPr>
        <p:pic>
          <p:nvPicPr>
            <p:cNvPr id="19" name="Picture 10" descr="C:\Users\hmscho\Google Drive\Travel\2015-10-Stanford CPAD Arlington TX\talks\OMT_cropp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5414" y="1746863"/>
              <a:ext cx="3200400" cy="320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691072" y="3076988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OMT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40886" y="3421563"/>
              <a:ext cx="5613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Y1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31977" y="2712207"/>
              <a:ext cx="5613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Y2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26363" y="2629065"/>
              <a:ext cx="5613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29227" y="3573963"/>
              <a:ext cx="5613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X2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24200" y="1981200"/>
            <a:ext cx="5486400" cy="1206001"/>
            <a:chOff x="2819400" y="928315"/>
            <a:chExt cx="5486400" cy="1206001"/>
          </a:xfrm>
        </p:grpSpPr>
        <p:pic>
          <p:nvPicPr>
            <p:cNvPr id="20" name="Picture 5" descr="C:\Users\hmscho\Google Drive\Travel\2015-10-Stanford CPAD Arlington TX\talks\CPWtoMS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928315"/>
              <a:ext cx="5486400" cy="120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3466964" y="928315"/>
              <a:ext cx="17692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CPW to MS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24200" y="990600"/>
            <a:ext cx="5486400" cy="990600"/>
            <a:chOff x="3124200" y="990600"/>
            <a:chExt cx="5486400" cy="990600"/>
          </a:xfrm>
        </p:grpSpPr>
        <p:pic>
          <p:nvPicPr>
            <p:cNvPr id="29" name="Picture 6" descr="C:\Users\hmscho\Google Drive\Travel\2015-10-Stanford CPAD Arlington TX\talks\filters_rotate_croppe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990600"/>
              <a:ext cx="5486400" cy="828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6781800" y="1519535"/>
              <a:ext cx="1452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Bandpass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930901" y="3439672"/>
            <a:ext cx="2743200" cy="2868726"/>
            <a:chOff x="5930901" y="3439672"/>
            <a:chExt cx="2743200" cy="2868726"/>
          </a:xfrm>
        </p:grpSpPr>
        <p:pic>
          <p:nvPicPr>
            <p:cNvPr id="32" name="Picture 9" descr="C:\Users\hmscho\Google Drive\Travel\2015-10-Stanford CPAD Arlington TX\talks\hybrid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901" y="3439672"/>
              <a:ext cx="2743200" cy="2868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6172200" y="5436232"/>
              <a:ext cx="35366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068345" y="4912699"/>
              <a:ext cx="5613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Y1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>
              <a:off x="8216584" y="5504844"/>
              <a:ext cx="35366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112729" y="4981311"/>
              <a:ext cx="5613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Y2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rot="5400000" flipH="1">
              <a:off x="6604968" y="3910631"/>
              <a:ext cx="35366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6922123" y="3607184"/>
              <a:ext cx="766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831414" y="2056191"/>
            <a:ext cx="3931832" cy="2435288"/>
            <a:chOff x="2831414" y="2056191"/>
            <a:chExt cx="3931832" cy="2435288"/>
          </a:xfrm>
        </p:grpSpPr>
        <p:pic>
          <p:nvPicPr>
            <p:cNvPr id="41" name="Picture 4" descr="C:\Users\hmscho\Google Drive\Travel\2015-10-Stanford CPAD Arlington TX\talks\AdvACT_TES4_croppe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1414" y="2056191"/>
              <a:ext cx="3931832" cy="243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4425803" y="2812170"/>
              <a:ext cx="766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019800" y="6381690"/>
            <a:ext cx="2956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of NIST, Boulder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64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6134100"/>
            <a:ext cx="9144000" cy="60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700">
              <a:solidFill>
                <a:srgbClr val="FFFFFF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9756" y="4991100"/>
            <a:ext cx="81121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1"/>
          <p:cNvGrpSpPr>
            <a:grpSpLocks noChangeAspect="1"/>
          </p:cNvGrpSpPr>
          <p:nvPr/>
        </p:nvGrpSpPr>
        <p:grpSpPr bwMode="auto">
          <a:xfrm>
            <a:off x="76200" y="6243534"/>
            <a:ext cx="9029700" cy="423967"/>
            <a:chOff x="31656" y="1447728"/>
            <a:chExt cx="8959944" cy="421419"/>
          </a:xfrm>
        </p:grpSpPr>
        <p:pic>
          <p:nvPicPr>
            <p:cNvPr id="11" name="Picture 3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129" r="13367"/>
            <a:stretch>
              <a:fillRect/>
            </a:stretch>
          </p:blipFill>
          <p:spPr bwMode="auto">
            <a:xfrm>
              <a:off x="6796075" y="1502204"/>
              <a:ext cx="275960" cy="270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80" y="1492239"/>
              <a:ext cx="318396" cy="322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3960" y="1562223"/>
              <a:ext cx="684015" cy="17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>
              <a:fillRect/>
            </a:stretch>
          </p:blipFill>
          <p:spPr bwMode="auto">
            <a:xfrm>
              <a:off x="5406737" y="1546126"/>
              <a:ext cx="442730" cy="177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6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56" y="1447800"/>
              <a:ext cx="273144" cy="368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7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8203" y="1447728"/>
              <a:ext cx="303397" cy="421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8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66" y="1524000"/>
              <a:ext cx="305109" cy="259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9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372" y="1512011"/>
              <a:ext cx="290156" cy="305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0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3492" y="1502204"/>
              <a:ext cx="289048" cy="277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1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773" y="1522850"/>
              <a:ext cx="529236" cy="236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2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268" y="1524000"/>
              <a:ext cx="294898" cy="279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259" y="1514786"/>
              <a:ext cx="236846" cy="323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44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9936" y="1512498"/>
              <a:ext cx="294629" cy="294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4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7975" y="1546878"/>
              <a:ext cx="453464" cy="188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46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584" y="1514786"/>
              <a:ext cx="365492" cy="26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7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036" y="1502204"/>
              <a:ext cx="339337" cy="270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48"/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976" y="1549628"/>
              <a:ext cx="381836" cy="217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9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6534" y="1512011"/>
              <a:ext cx="309310" cy="306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0"/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244" y="1555084"/>
              <a:ext cx="628889" cy="202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1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1965" y="1555083"/>
              <a:ext cx="576074" cy="183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2"/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1929" y="1492239"/>
              <a:ext cx="210322" cy="26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53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739" y="1546126"/>
              <a:ext cx="282522" cy="233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38" y="1529235"/>
              <a:ext cx="253753" cy="303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2" descr="http://upload.wikimedia.org/wikipedia/en/thumb/4/4b/Cornell_University_logo.svg/2000px-Cornell_University_logo.svg.png"/>
            <p:cNvPicPr>
              <a:picLocks noChangeAspect="1" noChangeArrowheads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4041" y="1506903"/>
              <a:ext cx="323431" cy="310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41" descr="conicyt.jp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6556" y="4991100"/>
            <a:ext cx="1998844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807" y="1295400"/>
            <a:ext cx="4895738" cy="3581400"/>
          </a:xfrm>
          <a:prstGeom prst="rect">
            <a:avLst/>
          </a:prstGeom>
        </p:spPr>
      </p:pic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3681385" y="228600"/>
            <a:ext cx="1781235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 err="1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AdvACT</a:t>
            </a:r>
            <a:endParaRPr lang="en-US" altLang="zh-TW" sz="3200" b="1" dirty="0">
              <a:solidFill>
                <a:srgbClr val="C00000"/>
              </a:solidFill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8158" y="1524000"/>
            <a:ext cx="3545842" cy="267765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Four multi-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chroic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arrays</a:t>
            </a:r>
          </a:p>
          <a:p>
            <a:pPr marL="0"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30/40 GHz array (LF)</a:t>
            </a:r>
          </a:p>
          <a:p>
            <a:pPr marL="0"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90/150 GHz arrays (MF)</a:t>
            </a:r>
          </a:p>
          <a:p>
            <a:pPr marL="0"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150/230 GHz array (HF)</a:t>
            </a:r>
          </a:p>
          <a:p>
            <a:pPr marL="0" lvl="1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HF array is scheduled to deploy in 2016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4400" y="762000"/>
            <a:ext cx="4067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Atacama Cosmology Telescope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4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166585">
            <a:off x="7562862" y="4043428"/>
            <a:ext cx="1403282" cy="1287087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41739" y="228600"/>
            <a:ext cx="8011466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Helvetica Neue" charset="0"/>
                <a:cs typeface="Times New Roman" pitchFamily="18" charset="0"/>
                <a:sym typeface="Helvetica Neue" charset="0"/>
              </a:rPr>
              <a:t>Next Generation Horn Coupled Architecture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ea typeface="Helvetica Neue" charset="0"/>
              <a:cs typeface="Times New Roman" pitchFamily="18" charset="0"/>
              <a:sym typeface="Helvetica Neue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04901"/>
            <a:ext cx="214456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014" y="3772572"/>
            <a:ext cx="184988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30" y="4801683"/>
            <a:ext cx="2286000" cy="154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" t="30247" r="40244" b="22508"/>
          <a:stretch>
            <a:fillRect/>
          </a:stretch>
        </p:blipFill>
        <p:spPr bwMode="auto">
          <a:xfrm rot="16200000">
            <a:off x="5075661" y="1425875"/>
            <a:ext cx="286459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>
            <a:spLocks/>
          </p:cNvSpPr>
          <p:nvPr/>
        </p:nvSpPr>
        <p:spPr bwMode="auto">
          <a:xfrm>
            <a:off x="583218" y="2124950"/>
            <a:ext cx="2971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b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Helvetica Neue Light" charset="0"/>
                <a:cs typeface="Times New Roman" pitchFamily="18" charset="0"/>
              </a:rPr>
              <a:t>Ring 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Helvetica Neue Light" charset="0"/>
                <a:cs typeface="Times New Roman" pitchFamily="18" charset="0"/>
              </a:rPr>
              <a:t>loaded </a:t>
            </a:r>
            <a:r>
              <a:rPr lang="en-US" sz="2000" dirty="0" smtClean="0">
                <a:latin typeface="Times New Roman" pitchFamily="18" charset="0"/>
                <a:ea typeface="Helvetica Neue Light" charset="0"/>
                <a:cs typeface="Times New Roman" pitchFamily="18" charset="0"/>
              </a:rPr>
              <a:t>c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Helvetica Neue Light" charset="0"/>
                <a:cs typeface="Times New Roman" pitchFamily="18" charset="0"/>
              </a:rPr>
              <a:t>orrugated </a:t>
            </a:r>
            <a:r>
              <a:rPr lang="en-US" sz="2000" dirty="0">
                <a:latin typeface="Times New Roman" pitchFamily="18" charset="0"/>
                <a:ea typeface="Helvetica Neue Light" charset="0"/>
                <a:cs typeface="Times New Roman" pitchFamily="18" charset="0"/>
              </a:rPr>
              <a:t>f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Helvetica Neue Light" charset="0"/>
                <a:cs typeface="Times New Roman" pitchFamily="18" charset="0"/>
              </a:rPr>
              <a:t>eed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ea typeface="Helvetica Neue Light" charset="0"/>
              <a:cs typeface="Times New Roman" pitchFamily="18" charset="0"/>
            </a:endParaRPr>
          </a:p>
        </p:txBody>
      </p:sp>
      <p:sp>
        <p:nvSpPr>
          <p:cNvPr id="8" name="Rectangle 10"/>
          <p:cNvSpPr>
            <a:spLocks/>
          </p:cNvSpPr>
          <p:nvPr/>
        </p:nvSpPr>
        <p:spPr bwMode="auto">
          <a:xfrm>
            <a:off x="632288" y="4125744"/>
            <a:ext cx="3276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b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Helvetica Neue Light" charset="0"/>
                <a:cs typeface="Times New Roman" pitchFamily="18" charset="0"/>
              </a:rPr>
              <a:t>Round to 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Helvetica Neue Light" charset="0"/>
                <a:cs typeface="Times New Roman" pitchFamily="18" charset="0"/>
              </a:rPr>
              <a:t>quad- </a:t>
            </a:r>
            <a:r>
              <a:rPr lang="en-US" sz="2000" dirty="0" smtClean="0">
                <a:latin typeface="Times New Roman" pitchFamily="18" charset="0"/>
                <a:ea typeface="Helvetica Neue Light" charset="0"/>
                <a:cs typeface="Times New Roman" pitchFamily="18" charset="0"/>
              </a:rPr>
              <a:t>r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Helvetica Neue Light" charset="0"/>
                <a:cs typeface="Times New Roman" pitchFamily="18" charset="0"/>
              </a:rPr>
              <a:t>idge </a:t>
            </a:r>
            <a:r>
              <a:rPr lang="en-US" sz="2000" dirty="0">
                <a:latin typeface="Times New Roman" pitchFamily="18" charset="0"/>
                <a:ea typeface="Helvetica Neue Light" charset="0"/>
                <a:cs typeface="Times New Roman" pitchFamily="18" charset="0"/>
              </a:rPr>
              <a:t>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Helvetica Neue Light" charset="0"/>
                <a:cs typeface="Times New Roman" pitchFamily="18" charset="0"/>
              </a:rPr>
              <a:t>ransition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ea typeface="Helvetica Neue Light" charset="0"/>
              <a:cs typeface="Times New Roman" pitchFamily="18" charset="0"/>
            </a:endParaRPr>
          </a:p>
        </p:txBody>
      </p:sp>
      <p:sp>
        <p:nvSpPr>
          <p:cNvPr id="10" name="Rectangle 12"/>
          <p:cNvSpPr>
            <a:spLocks/>
          </p:cNvSpPr>
          <p:nvPr/>
        </p:nvSpPr>
        <p:spPr bwMode="auto">
          <a:xfrm>
            <a:off x="7492731" y="1808600"/>
            <a:ext cx="150522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Helvetica Neue Light" charset="0"/>
                <a:cs typeface="Times New Roman" pitchFamily="18" charset="0"/>
              </a:rPr>
              <a:t>Prototype feed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Helvetica Neue Light" charset="0"/>
                <a:cs typeface="Times New Roman" pitchFamily="18" charset="0"/>
              </a:rPr>
              <a:t>(cross-section)</a:t>
            </a:r>
          </a:p>
        </p:txBody>
      </p:sp>
      <p:sp>
        <p:nvSpPr>
          <p:cNvPr id="11" name="Rectangle 13"/>
          <p:cNvSpPr>
            <a:spLocks/>
          </p:cNvSpPr>
          <p:nvPr/>
        </p:nvSpPr>
        <p:spPr bwMode="auto">
          <a:xfrm>
            <a:off x="5744127" y="5705141"/>
            <a:ext cx="15276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Helvetica Neue Light" charset="0"/>
                <a:cs typeface="Times New Roman" pitchFamily="18" charset="0"/>
              </a:rPr>
              <a:t>Prototype </a:t>
            </a:r>
          </a:p>
          <a:p>
            <a:pPr algn="ctr"/>
            <a:r>
              <a:rPr lang="en-US" sz="2000" dirty="0">
                <a:latin typeface="Times New Roman" pitchFamily="18" charset="0"/>
                <a:ea typeface="Helvetica Neue Light" charset="0"/>
                <a:cs typeface="Times New Roman" pitchFamily="18" charset="0"/>
              </a:rPr>
              <a:t>q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Helvetica Neue Light" charset="0"/>
                <a:cs typeface="Times New Roman" pitchFamily="18" charset="0"/>
              </a:rPr>
              <a:t>uad </a:t>
            </a:r>
            <a:r>
              <a:rPr lang="en-US" sz="2000" dirty="0">
                <a:latin typeface="Times New Roman" pitchFamily="18" charset="0"/>
                <a:ea typeface="Helvetica Neue Light" charset="0"/>
                <a:cs typeface="Times New Roman" pitchFamily="18" charset="0"/>
              </a:rPr>
              <a:t>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Helvetica Neue Light" charset="0"/>
                <a:cs typeface="Times New Roman" pitchFamily="18" charset="0"/>
              </a:rPr>
              <a:t>ransition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ea typeface="Helvetica Neue Light" charset="0"/>
              <a:cs typeface="Times New Roman" pitchFamily="18" charset="0"/>
            </a:endParaRPr>
          </a:p>
        </p:txBody>
      </p:sp>
      <p:sp>
        <p:nvSpPr>
          <p:cNvPr id="12" name="Rectangle 14"/>
          <p:cNvSpPr>
            <a:spLocks/>
          </p:cNvSpPr>
          <p:nvPr/>
        </p:nvSpPr>
        <p:spPr bwMode="auto">
          <a:xfrm>
            <a:off x="914400" y="6400800"/>
            <a:ext cx="13563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Helvetica Neue Light" charset="0"/>
                <a:cs typeface="Times New Roman" pitchFamily="18" charset="0"/>
              </a:rPr>
              <a:t>OMT Design</a:t>
            </a: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2828924" y="5601373"/>
            <a:ext cx="1057276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H="1">
            <a:off x="4754563" y="2248694"/>
            <a:ext cx="968375" cy="63817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H="1">
            <a:off x="4489451" y="4801683"/>
            <a:ext cx="968375" cy="63817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343576" y="5385137"/>
            <a:ext cx="1918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cross-section of quad-ridge waveguide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2801" y="3881768"/>
            <a:ext cx="3510897" cy="25620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6546" y="1017228"/>
            <a:ext cx="3563406" cy="264609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504748" y="6400800"/>
            <a:ext cx="34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McMahon et al., fabricated at NIST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3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C:\Documents and Settings\asuzuki\Desktop\SinuousFigures\SinuousFigures\xef2-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8027" y="838200"/>
            <a:ext cx="58959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16"/>
          <p:cNvSpPr txBox="1">
            <a:spLocks noChangeArrowheads="1"/>
          </p:cNvSpPr>
          <p:nvPr/>
        </p:nvSpPr>
        <p:spPr bwMode="auto">
          <a:xfrm>
            <a:off x="5181600" y="2133600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7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221" rIns="81639" bIns="4082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</a:rPr>
              <a:t>(2) Broadband Antenna</a:t>
            </a: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>
          <a:xfrm>
            <a:off x="813295" y="5092700"/>
            <a:ext cx="8102600" cy="17912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Silicon lens focuses beam to antenna </a:t>
            </a:r>
            <a:endParaRPr lang="en-US" sz="2400" dirty="0" smtClean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Broadband </a:t>
            </a:r>
            <a:r>
              <a:rPr lang="en-US" sz="2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antenna </a:t>
            </a:r>
            <a:r>
              <a:rPr lang="en-US" sz="2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collects EM radiation</a:t>
            </a:r>
            <a:endParaRPr lang="en-US" sz="2400" dirty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On chip RF filter splits signal into frequency bands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TES </a:t>
            </a:r>
            <a:r>
              <a:rPr lang="en-US" sz="24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bolometers</a:t>
            </a:r>
            <a:r>
              <a:rPr lang="en-US" sz="2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detect signal</a:t>
            </a:r>
          </a:p>
        </p:txBody>
      </p:sp>
      <p:sp>
        <p:nvSpPr>
          <p:cNvPr id="68614" name="Text Box 16"/>
          <p:cNvSpPr txBox="1">
            <a:spLocks noChangeArrowheads="1"/>
          </p:cNvSpPr>
          <p:nvPr/>
        </p:nvSpPr>
        <p:spPr bwMode="auto">
          <a:xfrm>
            <a:off x="6172200" y="3581400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7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221" rIns="81639" bIns="4082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</a:rPr>
              <a:t>(3) RF Filters</a:t>
            </a:r>
          </a:p>
        </p:txBody>
      </p:sp>
      <p:sp>
        <p:nvSpPr>
          <p:cNvPr id="68615" name="Text Box 16"/>
          <p:cNvSpPr txBox="1">
            <a:spLocks noChangeArrowheads="1"/>
          </p:cNvSpPr>
          <p:nvPr/>
        </p:nvSpPr>
        <p:spPr bwMode="auto">
          <a:xfrm>
            <a:off x="7620000" y="38100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7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221" rIns="81639" bIns="4082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</a:rPr>
              <a:t>(4) TES Bolometers</a:t>
            </a:r>
          </a:p>
        </p:txBody>
      </p:sp>
      <p:sp>
        <p:nvSpPr>
          <p:cNvPr id="68616" name="Text Box 16"/>
          <p:cNvSpPr txBox="1">
            <a:spLocks noChangeArrowheads="1"/>
          </p:cNvSpPr>
          <p:nvPr/>
        </p:nvSpPr>
        <p:spPr bwMode="auto">
          <a:xfrm>
            <a:off x="0" y="4038600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7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221" rIns="81639" bIns="4082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rgbClr val="000000"/>
                </a:solidFill>
              </a:rPr>
              <a:t>(1) Si </a:t>
            </a:r>
            <a:r>
              <a:rPr lang="en-US" sz="1400" dirty="0" err="1">
                <a:solidFill>
                  <a:srgbClr val="000000"/>
                </a:solidFill>
              </a:rPr>
              <a:t>Lenslets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8617" name="Text Box 16"/>
          <p:cNvSpPr txBox="1">
            <a:spLocks noChangeArrowheads="1"/>
          </p:cNvSpPr>
          <p:nvPr/>
        </p:nvSpPr>
        <p:spPr bwMode="auto">
          <a:xfrm>
            <a:off x="6705600" y="4800600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7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221" rIns="81639" bIns="4082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 taken by Dan Schmidt </a:t>
            </a:r>
          </a:p>
        </p:txBody>
      </p:sp>
      <p:sp>
        <p:nvSpPr>
          <p:cNvPr id="20" name="Down Arrow 19"/>
          <p:cNvSpPr/>
          <p:nvPr/>
        </p:nvSpPr>
        <p:spPr>
          <a:xfrm rot="1372251">
            <a:off x="5603877" y="3524264"/>
            <a:ext cx="146050" cy="2444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Down Arrow 22"/>
          <p:cNvSpPr/>
          <p:nvPr/>
        </p:nvSpPr>
        <p:spPr>
          <a:xfrm rot="1372251">
            <a:off x="5784857" y="3565533"/>
            <a:ext cx="144463" cy="244475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Down Arrow 23"/>
          <p:cNvSpPr/>
          <p:nvPr/>
        </p:nvSpPr>
        <p:spPr>
          <a:xfrm rot="16943257">
            <a:off x="6686551" y="3873500"/>
            <a:ext cx="190500" cy="269875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Down Arrow 25"/>
          <p:cNvSpPr/>
          <p:nvPr/>
        </p:nvSpPr>
        <p:spPr>
          <a:xfrm rot="6071134">
            <a:off x="4493425" y="3393289"/>
            <a:ext cx="150813" cy="2730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Down Arrow 24"/>
          <p:cNvSpPr/>
          <p:nvPr/>
        </p:nvSpPr>
        <p:spPr>
          <a:xfrm rot="16943257">
            <a:off x="7677151" y="1816104"/>
            <a:ext cx="190500" cy="269875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Down Arrow 26"/>
          <p:cNvSpPr/>
          <p:nvPr/>
        </p:nvSpPr>
        <p:spPr>
          <a:xfrm rot="6071134">
            <a:off x="5407825" y="1335889"/>
            <a:ext cx="150813" cy="2730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Down Arrow 27"/>
          <p:cNvSpPr/>
          <p:nvPr/>
        </p:nvSpPr>
        <p:spPr>
          <a:xfrm rot="12221405">
            <a:off x="6443670" y="1779602"/>
            <a:ext cx="185737" cy="250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Down Arrow 28"/>
          <p:cNvSpPr/>
          <p:nvPr/>
        </p:nvSpPr>
        <p:spPr>
          <a:xfrm rot="12211458">
            <a:off x="6657982" y="1854200"/>
            <a:ext cx="182563" cy="254000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Down Arrow 31"/>
          <p:cNvSpPr/>
          <p:nvPr/>
        </p:nvSpPr>
        <p:spPr>
          <a:xfrm rot="1372251">
            <a:off x="8728077" y="2305064"/>
            <a:ext cx="146050" cy="244475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Down Arrow 32"/>
          <p:cNvSpPr/>
          <p:nvPr/>
        </p:nvSpPr>
        <p:spPr>
          <a:xfrm rot="12211458">
            <a:off x="7967663" y="3835400"/>
            <a:ext cx="180975" cy="254000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Down Arrow 33"/>
          <p:cNvSpPr/>
          <p:nvPr/>
        </p:nvSpPr>
        <p:spPr>
          <a:xfrm rot="1372251">
            <a:off x="4308477" y="1466864"/>
            <a:ext cx="146050" cy="2444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Down Arrow 34"/>
          <p:cNvSpPr/>
          <p:nvPr/>
        </p:nvSpPr>
        <p:spPr>
          <a:xfrm rot="12221405">
            <a:off x="3395670" y="3151202"/>
            <a:ext cx="185737" cy="250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863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52880"/>
            <a:ext cx="32004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2160948" y="76200"/>
            <a:ext cx="4822132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Contacting </a:t>
            </a:r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Lens-Coupling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079095" y="6377242"/>
            <a:ext cx="3045693" cy="372692"/>
          </a:xfrm>
          <a:prstGeom prst="rect">
            <a:avLst/>
          </a:prstGeom>
          <a:solidFill>
            <a:schemeClr val="bg1"/>
          </a:solidFill>
        </p:spPr>
        <p:txBody>
          <a:bodyPr wrap="none" lIns="64288" tIns="32144" rIns="64288" bIns="32144">
            <a:spAutoFit/>
          </a:bodyPr>
          <a:lstStyle/>
          <a:p>
            <a:pPr algn="r" defTabSz="41073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Adrian Lee (Berkeley) </a:t>
            </a:r>
            <a:r>
              <a:rPr lang="en-US" sz="20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et al. </a:t>
            </a:r>
          </a:p>
        </p:txBody>
      </p:sp>
    </p:spTree>
    <p:extLst>
      <p:ext uri="{BB962C8B-B14F-4D97-AF65-F5344CB8AC3E}">
        <p14:creationId xmlns:p14="http://schemas.microsoft.com/office/powerpoint/2010/main" val="24664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xef2-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1" y="913922"/>
            <a:ext cx="3849719" cy="263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2404612" y="3159022"/>
            <a:ext cx="12954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2657185" y="3181132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1 mm</a:t>
            </a:r>
          </a:p>
        </p:txBody>
      </p:sp>
      <p:pic>
        <p:nvPicPr>
          <p:cNvPr id="14" name="Picture 34" descr="Screen shot 2010-06-08 at 2.52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9" y="3801730"/>
            <a:ext cx="3911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37" descr="Screen shot 2010-06-08 at 2.56.2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1" r="-5791"/>
          <a:stretch>
            <a:fillRect/>
          </a:stretch>
        </p:blipFill>
        <p:spPr>
          <a:xfrm>
            <a:off x="4075502" y="3935412"/>
            <a:ext cx="5037138" cy="2770188"/>
          </a:xfrm>
          <a:prstGeom prst="rect">
            <a:avLst/>
          </a:prstGeom>
        </p:spPr>
      </p:pic>
      <p:pic>
        <p:nvPicPr>
          <p:cNvPr id="16" name="Content Placeholder 2" descr="Spectra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t="27250" r="10373" b="24569"/>
          <a:stretch/>
        </p:blipFill>
        <p:spPr>
          <a:xfrm>
            <a:off x="4343400" y="1143000"/>
            <a:ext cx="3274464" cy="2518118"/>
          </a:xfrm>
          <a:prstGeom prst="rect">
            <a:avLst/>
          </a:prstGeom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956809" y="76200"/>
            <a:ext cx="7230419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Contacting </a:t>
            </a:r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Lens-Coupling - </a:t>
            </a:r>
            <a:r>
              <a:rPr lang="en-US" altLang="zh-TW" sz="3200" b="1" dirty="0" err="1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Multichroic</a:t>
            </a:r>
            <a:endParaRPr lang="en-US" altLang="zh-TW" sz="3200" b="1" dirty="0" smtClean="0">
              <a:solidFill>
                <a:srgbClr val="C00000"/>
              </a:solidFill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80632" y="609600"/>
            <a:ext cx="3045693" cy="372692"/>
          </a:xfrm>
          <a:prstGeom prst="rect">
            <a:avLst/>
          </a:prstGeom>
          <a:solidFill>
            <a:schemeClr val="bg1"/>
          </a:solidFill>
        </p:spPr>
        <p:txBody>
          <a:bodyPr wrap="none" lIns="64288" tIns="32144" rIns="64288" bIns="32144">
            <a:spAutoFit/>
          </a:bodyPr>
          <a:lstStyle/>
          <a:p>
            <a:pPr algn="r" defTabSz="41073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Adrian Lee (Berkeley) </a:t>
            </a:r>
            <a:r>
              <a:rPr lang="en-US" sz="20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et al. </a:t>
            </a:r>
          </a:p>
        </p:txBody>
      </p:sp>
    </p:spTree>
    <p:extLst>
      <p:ext uri="{BB962C8B-B14F-4D97-AF65-F5344CB8AC3E}">
        <p14:creationId xmlns:p14="http://schemas.microsoft.com/office/powerpoint/2010/main" val="148316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5651" y="76200"/>
            <a:ext cx="8912739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Contacting </a:t>
            </a:r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Lens-Coupling – </a:t>
            </a:r>
            <a:r>
              <a:rPr lang="en-US" altLang="zh-TW" sz="3200" b="1" dirty="0" err="1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Multichroic</a:t>
            </a:r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: SPT-3G</a:t>
            </a:r>
          </a:p>
        </p:txBody>
      </p:sp>
      <p:pic>
        <p:nvPicPr>
          <p:cNvPr id="4" name="Picture 3" descr="DetectorArrayCool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07" y="1100333"/>
            <a:ext cx="4589868" cy="4578463"/>
          </a:xfrm>
          <a:prstGeom prst="rect">
            <a:avLst/>
          </a:prstGeom>
        </p:spPr>
      </p:pic>
      <p:pic>
        <p:nvPicPr>
          <p:cNvPr id="5" name="Picture 4" descr="Wafer_5_completed_-_Pixel_27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316" y="1120382"/>
            <a:ext cx="4062023" cy="307061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3358" y="4317464"/>
            <a:ext cx="3244897" cy="244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366" y="6381690"/>
            <a:ext cx="3682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of SPT-3G collaboration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73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956809" y="76200"/>
            <a:ext cx="7230419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Contacting </a:t>
            </a:r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Lens-Coupling - </a:t>
            </a:r>
            <a:r>
              <a:rPr lang="en-US" altLang="zh-TW" sz="3200" b="1" dirty="0" err="1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Multichroic</a:t>
            </a:r>
            <a:endParaRPr lang="en-US" altLang="zh-TW" sz="3200" b="1" dirty="0" smtClean="0">
              <a:solidFill>
                <a:srgbClr val="C00000"/>
              </a:solidFill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0465" y="560588"/>
            <a:ext cx="443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POLARBEAR-2, Simons Arrays, and SPT-3G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75235"/>
            <a:ext cx="4572000" cy="2955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2251" y="5165188"/>
            <a:ext cx="3858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Hexagonal is ~130 mm side to side.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pixel is ~6mm diameter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photo 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r="17998"/>
          <a:stretch/>
        </p:blipFill>
        <p:spPr>
          <a:xfrm rot="5400000">
            <a:off x="4612638" y="2636159"/>
            <a:ext cx="3541207" cy="36224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366" y="6381690"/>
            <a:ext cx="5810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of POLARBEAR and SPT-3G collaborations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0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62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5" y="914400"/>
            <a:ext cx="714903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6260" name="Text Box 4"/>
          <p:cNvSpPr txBox="1">
            <a:spLocks noChangeArrowheads="1"/>
          </p:cNvSpPr>
          <p:nvPr/>
        </p:nvSpPr>
        <p:spPr bwMode="auto">
          <a:xfrm>
            <a:off x="1828800" y="388620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607FF"/>
                </a:solidFill>
              </a:rPr>
              <a:t>BB r=0.3</a:t>
            </a:r>
          </a:p>
        </p:txBody>
      </p:sp>
      <p:sp>
        <p:nvSpPr>
          <p:cNvPr id="2016261" name="Text Box 5"/>
          <p:cNvSpPr txBox="1">
            <a:spLocks noChangeArrowheads="1"/>
          </p:cNvSpPr>
          <p:nvPr/>
        </p:nvSpPr>
        <p:spPr bwMode="auto">
          <a:xfrm>
            <a:off x="3067050" y="297180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9900"/>
                </a:solidFill>
              </a:rPr>
              <a:t>EE</a:t>
            </a:r>
            <a:endParaRPr lang="en-US" b="1">
              <a:solidFill>
                <a:srgbClr val="009900"/>
              </a:solidFill>
            </a:endParaRPr>
          </a:p>
        </p:txBody>
      </p:sp>
      <p:sp>
        <p:nvSpPr>
          <p:cNvPr id="2016262" name="Text Box 6"/>
          <p:cNvSpPr txBox="1">
            <a:spLocks noChangeArrowheads="1"/>
          </p:cNvSpPr>
          <p:nvPr/>
        </p:nvSpPr>
        <p:spPr bwMode="auto">
          <a:xfrm>
            <a:off x="3048000" y="220980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2C13"/>
                </a:solidFill>
              </a:rPr>
              <a:t>TE</a:t>
            </a:r>
            <a:endParaRPr lang="en-US" b="1">
              <a:solidFill>
                <a:srgbClr val="FF2C13"/>
              </a:solidFill>
            </a:endParaRPr>
          </a:p>
        </p:txBody>
      </p:sp>
      <p:sp>
        <p:nvSpPr>
          <p:cNvPr id="2016263" name="Text Box 7"/>
          <p:cNvSpPr txBox="1">
            <a:spLocks noChangeArrowheads="1"/>
          </p:cNvSpPr>
          <p:nvPr/>
        </p:nvSpPr>
        <p:spPr bwMode="auto">
          <a:xfrm>
            <a:off x="3048000" y="99060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TT</a:t>
            </a:r>
            <a:endParaRPr lang="en-US" sz="2000" b="1">
              <a:solidFill>
                <a:srgbClr val="FF2C13"/>
              </a:solidFill>
            </a:endParaRPr>
          </a:p>
        </p:txBody>
      </p:sp>
      <p:sp>
        <p:nvSpPr>
          <p:cNvPr id="2016264" name="Text Box 8"/>
          <p:cNvSpPr txBox="1">
            <a:spLocks noChangeArrowheads="1"/>
          </p:cNvSpPr>
          <p:nvPr/>
        </p:nvSpPr>
        <p:spPr bwMode="auto">
          <a:xfrm>
            <a:off x="7702458" y="2860843"/>
            <a:ext cx="135477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Approx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EE/BB foreground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16269" name="Rectangle 13"/>
          <p:cNvSpPr>
            <a:spLocks noChangeArrowheads="1"/>
          </p:cNvSpPr>
          <p:nvPr/>
        </p:nvSpPr>
        <p:spPr bwMode="auto">
          <a:xfrm>
            <a:off x="7162800" y="2451100"/>
            <a:ext cx="93663" cy="68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16274" name="Text Box 18"/>
          <p:cNvSpPr txBox="1">
            <a:spLocks noChangeArrowheads="1"/>
          </p:cNvSpPr>
          <p:nvPr/>
        </p:nvSpPr>
        <p:spPr bwMode="auto">
          <a:xfrm>
            <a:off x="6222670" y="5572021"/>
            <a:ext cx="2514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B modes from lensing of E modes (not primordial).</a:t>
            </a:r>
          </a:p>
        </p:txBody>
      </p:sp>
      <p:sp>
        <p:nvSpPr>
          <p:cNvPr id="2016275" name="Text Box 19"/>
          <p:cNvSpPr txBox="1">
            <a:spLocks noChangeArrowheads="1"/>
          </p:cNvSpPr>
          <p:nvPr/>
        </p:nvSpPr>
        <p:spPr bwMode="auto">
          <a:xfrm>
            <a:off x="880753" y="5627398"/>
            <a:ext cx="2133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latin typeface="Times New Roman" pitchFamily="18" charset="0"/>
              </a:rPr>
              <a:t>Reionization</a:t>
            </a:r>
            <a:r>
              <a:rPr lang="en-US" sz="2000" dirty="0">
                <a:latin typeface="Times New Roman" pitchFamily="18" charset="0"/>
              </a:rPr>
              <a:t> peak (</a:t>
            </a:r>
            <a:r>
              <a:rPr lang="en-US" sz="2000" i="1" dirty="0" err="1">
                <a:latin typeface="Times New Roman" pitchFamily="18" charset="0"/>
              </a:rPr>
              <a:t>z</a:t>
            </a:r>
            <a:r>
              <a:rPr lang="en-US" sz="2000" i="1" baseline="-25000" dirty="0" err="1">
                <a:latin typeface="Times New Roman" pitchFamily="18" charset="0"/>
              </a:rPr>
              <a:t>r</a:t>
            </a:r>
            <a:r>
              <a:rPr lang="en-US" sz="2000" dirty="0">
                <a:latin typeface="Times New Roman" pitchFamily="18" charset="0"/>
              </a:rPr>
              <a:t>=10)</a:t>
            </a:r>
          </a:p>
        </p:txBody>
      </p:sp>
      <p:sp>
        <p:nvSpPr>
          <p:cNvPr id="2016276" name="Text Box 20"/>
          <p:cNvSpPr txBox="1">
            <a:spLocks noChangeArrowheads="1"/>
          </p:cNvSpPr>
          <p:nvPr/>
        </p:nvSpPr>
        <p:spPr bwMode="auto">
          <a:xfrm>
            <a:off x="3276600" y="5943600"/>
            <a:ext cx="2743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Horizon size at decoupling (</a:t>
            </a:r>
            <a:r>
              <a:rPr lang="en-US" sz="2000" i="1" dirty="0" err="1">
                <a:latin typeface="Times New Roman" pitchFamily="18" charset="0"/>
              </a:rPr>
              <a:t>z</a:t>
            </a:r>
            <a:r>
              <a:rPr lang="en-US" sz="2000" i="1" baseline="-25000" dirty="0" err="1">
                <a:latin typeface="Times New Roman" pitchFamily="18" charset="0"/>
              </a:rPr>
              <a:t>dec</a:t>
            </a:r>
            <a:r>
              <a:rPr lang="en-US" sz="2000" dirty="0">
                <a:latin typeface="Times New Roman" pitchFamily="18" charset="0"/>
              </a:rPr>
              <a:t>=1089)</a:t>
            </a:r>
          </a:p>
        </p:txBody>
      </p:sp>
      <p:sp>
        <p:nvSpPr>
          <p:cNvPr id="2016277" name="Text Box 21"/>
          <p:cNvSpPr txBox="1">
            <a:spLocks noChangeArrowheads="1"/>
          </p:cNvSpPr>
          <p:nvPr/>
        </p:nvSpPr>
        <p:spPr bwMode="auto">
          <a:xfrm>
            <a:off x="7615692" y="4010561"/>
            <a:ext cx="152830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G-waves decay once inside the horizon</a:t>
            </a:r>
            <a:r>
              <a:rPr lang="en-US" dirty="0">
                <a:latin typeface="Times New Roman" pitchFamily="18" charset="0"/>
              </a:rPr>
              <a:t>.</a:t>
            </a:r>
          </a:p>
        </p:txBody>
      </p:sp>
      <p:sp>
        <p:nvSpPr>
          <p:cNvPr id="2016280" name="Line 24"/>
          <p:cNvSpPr>
            <a:spLocks noChangeShapeType="1"/>
          </p:cNvSpPr>
          <p:nvPr/>
        </p:nvSpPr>
        <p:spPr bwMode="auto">
          <a:xfrm>
            <a:off x="5486400" y="4331049"/>
            <a:ext cx="1447800" cy="1171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16281" name="Line 25"/>
          <p:cNvSpPr>
            <a:spLocks noChangeShapeType="1"/>
          </p:cNvSpPr>
          <p:nvPr/>
        </p:nvSpPr>
        <p:spPr bwMode="auto">
          <a:xfrm flipH="1">
            <a:off x="4953000" y="3916362"/>
            <a:ext cx="228600" cy="2027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16282" name="Line 26"/>
          <p:cNvSpPr>
            <a:spLocks noChangeShapeType="1"/>
          </p:cNvSpPr>
          <p:nvPr/>
        </p:nvSpPr>
        <p:spPr bwMode="auto">
          <a:xfrm flipH="1">
            <a:off x="1947552" y="4178649"/>
            <a:ext cx="871847" cy="144874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16283" name="Line 27"/>
          <p:cNvSpPr>
            <a:spLocks noChangeShapeType="1"/>
          </p:cNvSpPr>
          <p:nvPr/>
        </p:nvSpPr>
        <p:spPr bwMode="auto">
          <a:xfrm flipV="1">
            <a:off x="6670614" y="4178650"/>
            <a:ext cx="945078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460759" y="228600"/>
            <a:ext cx="8222485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Primordial Gravitational </a:t>
            </a:r>
            <a:r>
              <a:rPr lang="en-US" altLang="zh-TW" sz="3200" b="1" dirty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W</a:t>
            </a:r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aves and B-modes</a:t>
            </a:r>
            <a:endParaRPr lang="en-US" altLang="zh-TW" sz="3200" b="1" dirty="0">
              <a:solidFill>
                <a:srgbClr val="C00000"/>
              </a:solidFill>
              <a:latin typeface="Times New Roman" pitchFamily="18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248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020161" y="228600"/>
            <a:ext cx="3103712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POLARBEAR-2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3"/>
          <a:stretch>
            <a:fillRect/>
          </a:stretch>
        </p:blipFill>
        <p:spPr bwMode="auto">
          <a:xfrm>
            <a:off x="299132" y="2362200"/>
            <a:ext cx="36266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12464" y="762000"/>
            <a:ext cx="4919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ANL, APC, Berkeley, Boulder, Cardiff, Dalhousie, IPMU,  Imperial, JAXA,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LBNL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McGill, Melbourne, Princeton, NIFS, PUC,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Sokendai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Trieste, KEK, UCSD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133" y="709422"/>
            <a:ext cx="533400" cy="53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949" y="813363"/>
            <a:ext cx="91925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98159"/>
            <a:ext cx="2747218" cy="15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04" y="813363"/>
            <a:ext cx="1390096" cy="361511"/>
          </a:xfrm>
          <a:prstGeom prst="rect">
            <a:avLst/>
          </a:prstGeom>
        </p:spPr>
      </p:pic>
      <p:pic>
        <p:nvPicPr>
          <p:cNvPr id="17" name="Picture 6" descr="xef2-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412" y="3308452"/>
            <a:ext cx="2067046" cy="141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suzuki\Dropbox\Thesis\figure\PB2FocalPlan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13412" y="4772443"/>
            <a:ext cx="2085700" cy="1704557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62689" y="5181600"/>
            <a:ext cx="2787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Tran Telescope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51548" y="2286000"/>
            <a:ext cx="2444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Deploy in 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90/150 GHz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38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6" y="1039796"/>
            <a:ext cx="7322503" cy="581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7096" y="2949470"/>
            <a:ext cx="2638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Construction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928689" y="3474016"/>
            <a:ext cx="747711" cy="12910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676400" y="3429000"/>
            <a:ext cx="347663" cy="4683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2013_PB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742" y="1285859"/>
            <a:ext cx="2070258" cy="1552693"/>
          </a:xfrm>
          <a:prstGeom prst="rect">
            <a:avLst/>
          </a:prstGeom>
        </p:spPr>
      </p:pic>
      <p:pic>
        <p:nvPicPr>
          <p:cNvPr id="12" name="Picture 6" descr="xef2-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954" y="2838552"/>
            <a:ext cx="2067046" cy="141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asuzuki\Dropbox\Thesis\figure\PB2FocalPlan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6954" y="4254500"/>
            <a:ext cx="2085700" cy="1704557"/>
          </a:xfrm>
          <a:prstGeom prst="rect">
            <a:avLst/>
          </a:prstGeom>
          <a:noFill/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14526" y="1094883"/>
            <a:ext cx="4228255" cy="237913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22,768 detectors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90/150/220 GHz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659376" y="228600"/>
            <a:ext cx="38088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Simons Array (2016)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5976" y="1905000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Existing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18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792423" y="228600"/>
            <a:ext cx="1559187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SPT-3G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1"/>
          <a:stretch/>
        </p:blipFill>
        <p:spPr bwMode="auto">
          <a:xfrm>
            <a:off x="228600" y="1287579"/>
            <a:ext cx="4572000" cy="419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/>
          </p:cNvSpPr>
          <p:nvPr/>
        </p:nvSpPr>
        <p:spPr bwMode="auto">
          <a:xfrm>
            <a:off x="5039922" y="1680627"/>
            <a:ext cx="38862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Helvetica" charset="0"/>
              </a:rPr>
              <a:t>Scheduled to deploy in 2016 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Helvetica" charset="0"/>
              </a:rPr>
              <a:t>16,234 detectors</a:t>
            </a:r>
          </a:p>
          <a:p>
            <a:r>
              <a:rPr lang="en-US" sz="2400" dirty="0" smtClean="0"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100,150,220 </a:t>
            </a:r>
            <a:r>
              <a:rPr lang="en-US" sz="2400" dirty="0"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GHz</a:t>
            </a:r>
            <a:endParaRPr lang="en-US" sz="2400" dirty="0" smtClean="0">
              <a:latin typeface="Times New Roman" pitchFamily="18" charset="0"/>
              <a:cs typeface="Times New Roman" pitchFamily="18" charset="0"/>
              <a:sym typeface="Helvetic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689" y="825914"/>
            <a:ext cx="2821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South Pole Telescope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Detector- Exploded - No readout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8" r="18014"/>
          <a:stretch/>
        </p:blipFill>
        <p:spPr>
          <a:xfrm>
            <a:off x="5454501" y="3048000"/>
            <a:ext cx="3277263" cy="3398119"/>
          </a:xfrm>
          <a:prstGeom prst="rect">
            <a:avLst/>
          </a:prstGeom>
        </p:spPr>
      </p:pic>
      <p:pic>
        <p:nvPicPr>
          <p:cNvPr id="11" name="droppedImage.tiff"/>
          <p:cNvPicPr/>
          <p:nvPr/>
        </p:nvPicPr>
        <p:blipFill>
          <a:blip r:embed="rId4">
            <a:extLst/>
          </a:blip>
          <a:srcRect l="17749" t="4297" r="13406"/>
          <a:stretch>
            <a:fillRect/>
          </a:stretch>
        </p:blipFill>
        <p:spPr>
          <a:xfrm rot="16200000">
            <a:off x="2651050" y="3942481"/>
            <a:ext cx="2667001" cy="2939901"/>
          </a:xfrm>
          <a:prstGeom prst="rect">
            <a:avLst/>
          </a:prstGeom>
          <a:ln w="12700">
            <a:solidFill/>
            <a:miter lim="400000"/>
          </a:ln>
        </p:spPr>
      </p:pic>
      <p:pic>
        <p:nvPicPr>
          <p:cNvPr id="16" name="droppedImage.pdf"/>
          <p:cNvPicPr>
            <a:picLocks noChangeAspect="1"/>
          </p:cNvPicPr>
          <p:nvPr/>
        </p:nvPicPr>
        <p:blipFill rotWithShape="1">
          <a:blip r:embed="rId5">
            <a:extLst/>
          </a:blip>
          <a:srcRect l="38467"/>
          <a:stretch/>
        </p:blipFill>
        <p:spPr>
          <a:xfrm>
            <a:off x="6429057" y="618563"/>
            <a:ext cx="1828800" cy="854170"/>
          </a:xfrm>
          <a:prstGeom prst="rect">
            <a:avLst/>
          </a:prstGeom>
          <a:ln>
            <a:round/>
          </a:ln>
        </p:spPr>
      </p:pic>
      <p:pic>
        <p:nvPicPr>
          <p:cNvPr id="18" name="Screen Shot 2013-09-23 at 9.55.16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13154" y="102162"/>
            <a:ext cx="1828800" cy="561601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19006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0210" y="228600"/>
            <a:ext cx="2202847" cy="584775"/>
          </a:xfrm>
          <a:noFill/>
          <a:ln/>
        </p:spPr>
        <p:txBody>
          <a:bodyPr wrap="none">
            <a:spAutoFit/>
          </a:bodyPr>
          <a:lstStyle/>
          <a:p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Challenges </a:t>
            </a:r>
            <a:endParaRPr lang="en-US" altLang="zh-TW" sz="3200" b="1" dirty="0">
              <a:solidFill>
                <a:srgbClr val="C00000"/>
              </a:solidFill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143000" y="1371600"/>
            <a:ext cx="72390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</a:pPr>
            <a:r>
              <a:rPr lang="en-US" altLang="zh-TW" sz="2400" dirty="0" smtClean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Significant progress is being made in stage-3 experiments, but a large jump is required for CMB-S4</a:t>
            </a:r>
          </a:p>
          <a:p>
            <a:pPr marL="344488" indent="-344488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Times New Roman" pitchFamily="18" charset="0"/>
              <a:buChar char="●"/>
            </a:pPr>
            <a:endParaRPr lang="en-US" altLang="zh-TW" sz="2400" dirty="0" smtClean="0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marL="344488" indent="-344488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Times New Roman" pitchFamily="18" charset="0"/>
              <a:buChar char="●"/>
            </a:pPr>
            <a:r>
              <a:rPr lang="en-US" altLang="zh-TW" sz="2400" dirty="0" err="1" smtClean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Cryocoolers</a:t>
            </a:r>
            <a:r>
              <a:rPr lang="en-US" altLang="zh-TW" sz="2400" dirty="0" smtClean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with larger cooling power </a:t>
            </a:r>
          </a:p>
          <a:p>
            <a:pPr marL="344488" indent="-344488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Times New Roman" pitchFamily="18" charset="0"/>
              <a:buChar char="●"/>
            </a:pPr>
            <a:r>
              <a:rPr lang="en-US" altLang="zh-TW" sz="2400" dirty="0" smtClean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Very large multiplexed arrays</a:t>
            </a:r>
          </a:p>
          <a:p>
            <a:pPr marL="344488" indent="-344488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Times New Roman" pitchFamily="18" charset="0"/>
              <a:buChar char="●"/>
            </a:pPr>
            <a:r>
              <a:rPr lang="en-US" altLang="zh-TW" sz="2400" dirty="0" smtClean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High throughput fabrication facilities</a:t>
            </a:r>
          </a:p>
          <a:p>
            <a:pPr marL="344488" indent="-344488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Times New Roman" pitchFamily="18" charset="0"/>
              <a:buChar char="●"/>
            </a:pPr>
            <a:r>
              <a:rPr lang="en-US" altLang="zh-TW" sz="2400" dirty="0" smtClean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High </a:t>
            </a:r>
            <a:r>
              <a:rPr lang="en-US" altLang="zh-TW" sz="24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throughput </a:t>
            </a:r>
            <a:r>
              <a:rPr lang="en-US" altLang="zh-TW" sz="2400" dirty="0" smtClean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measurement facilities</a:t>
            </a:r>
          </a:p>
          <a:p>
            <a:pPr marL="344488" indent="-344488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Times New Roman" pitchFamily="18" charset="0"/>
              <a:buChar char="●"/>
            </a:pPr>
            <a:r>
              <a:rPr lang="en-US" altLang="zh-TW" sz="24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High throughput </a:t>
            </a:r>
            <a:r>
              <a:rPr lang="en-US" altLang="zh-TW" sz="2400" dirty="0" smtClean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assembly facilities </a:t>
            </a:r>
          </a:p>
          <a:p>
            <a:pPr marL="344488" indent="-344488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Times New Roman" pitchFamily="18" charset="0"/>
              <a:buChar char="●"/>
            </a:pPr>
            <a:r>
              <a:rPr lang="en-US" altLang="zh-TW" sz="2400" dirty="0" smtClean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And many more …</a:t>
            </a:r>
            <a:endParaRPr lang="en-US" altLang="zh-TW" sz="2400" dirty="0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13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Oval 2"/>
          <p:cNvSpPr>
            <a:spLocks noChangeArrowheads="1"/>
          </p:cNvSpPr>
          <p:nvPr/>
        </p:nvSpPr>
        <p:spPr bwMode="auto">
          <a:xfrm>
            <a:off x="1125538" y="2362200"/>
            <a:ext cx="6985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5283" name="Oval 3"/>
          <p:cNvSpPr>
            <a:spLocks noChangeArrowheads="1"/>
          </p:cNvSpPr>
          <p:nvPr/>
        </p:nvSpPr>
        <p:spPr bwMode="auto">
          <a:xfrm>
            <a:off x="422275" y="1600200"/>
            <a:ext cx="1476375" cy="1600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0"/>
              </a:spcBef>
            </a:pPr>
            <a:endParaRPr lang="en-US" sz="2400" b="0" baseline="0"/>
          </a:p>
        </p:txBody>
      </p:sp>
      <p:grpSp>
        <p:nvGrpSpPr>
          <p:cNvPr id="865284" name="Group 4"/>
          <p:cNvGrpSpPr>
            <a:grpSpLocks/>
          </p:cNvGrpSpPr>
          <p:nvPr/>
        </p:nvGrpSpPr>
        <p:grpSpPr bwMode="auto">
          <a:xfrm>
            <a:off x="1160463" y="1295400"/>
            <a:ext cx="0" cy="2209800"/>
            <a:chOff x="1656" y="1248"/>
            <a:chExt cx="0" cy="1392"/>
          </a:xfrm>
        </p:grpSpPr>
        <p:sp>
          <p:nvSpPr>
            <p:cNvPr id="865285" name="Line 5"/>
            <p:cNvSpPr>
              <a:spLocks noChangeShapeType="1"/>
            </p:cNvSpPr>
            <p:nvPr/>
          </p:nvSpPr>
          <p:spPr bwMode="auto">
            <a:xfrm>
              <a:off x="1656" y="1248"/>
              <a:ext cx="0" cy="38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5286" name="Line 6"/>
            <p:cNvSpPr>
              <a:spLocks noChangeShapeType="1"/>
            </p:cNvSpPr>
            <p:nvPr/>
          </p:nvSpPr>
          <p:spPr bwMode="auto">
            <a:xfrm>
              <a:off x="1656" y="2256"/>
              <a:ext cx="0" cy="38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5287" name="Group 7"/>
          <p:cNvGrpSpPr>
            <a:grpSpLocks/>
          </p:cNvGrpSpPr>
          <p:nvPr/>
        </p:nvGrpSpPr>
        <p:grpSpPr bwMode="auto">
          <a:xfrm rot="5400000">
            <a:off x="1160463" y="1379538"/>
            <a:ext cx="1587" cy="2039937"/>
            <a:chOff x="1656" y="1248"/>
            <a:chExt cx="0" cy="1392"/>
          </a:xfrm>
        </p:grpSpPr>
        <p:sp>
          <p:nvSpPr>
            <p:cNvPr id="865288" name="Line 8"/>
            <p:cNvSpPr>
              <a:spLocks noChangeShapeType="1"/>
            </p:cNvSpPr>
            <p:nvPr/>
          </p:nvSpPr>
          <p:spPr bwMode="auto">
            <a:xfrm>
              <a:off x="1656" y="1248"/>
              <a:ext cx="0" cy="38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5289" name="Line 9"/>
            <p:cNvSpPr>
              <a:spLocks noChangeShapeType="1"/>
            </p:cNvSpPr>
            <p:nvPr/>
          </p:nvSpPr>
          <p:spPr bwMode="auto">
            <a:xfrm>
              <a:off x="1656" y="2256"/>
              <a:ext cx="0" cy="38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5290" name="Group 10"/>
          <p:cNvGrpSpPr>
            <a:grpSpLocks/>
          </p:cNvGrpSpPr>
          <p:nvPr/>
        </p:nvGrpSpPr>
        <p:grpSpPr bwMode="auto">
          <a:xfrm rot="2638198">
            <a:off x="1160463" y="1295400"/>
            <a:ext cx="1587" cy="2209800"/>
            <a:chOff x="1656" y="1248"/>
            <a:chExt cx="0" cy="1392"/>
          </a:xfrm>
        </p:grpSpPr>
        <p:sp>
          <p:nvSpPr>
            <p:cNvPr id="865291" name="Line 11"/>
            <p:cNvSpPr>
              <a:spLocks noChangeShapeType="1"/>
            </p:cNvSpPr>
            <p:nvPr/>
          </p:nvSpPr>
          <p:spPr bwMode="auto">
            <a:xfrm>
              <a:off x="1656" y="1248"/>
              <a:ext cx="0" cy="38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5292" name="Line 12"/>
            <p:cNvSpPr>
              <a:spLocks noChangeShapeType="1"/>
            </p:cNvSpPr>
            <p:nvPr/>
          </p:nvSpPr>
          <p:spPr bwMode="auto">
            <a:xfrm>
              <a:off x="1656" y="2256"/>
              <a:ext cx="0" cy="38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5293" name="Group 13"/>
          <p:cNvGrpSpPr>
            <a:grpSpLocks/>
          </p:cNvGrpSpPr>
          <p:nvPr/>
        </p:nvGrpSpPr>
        <p:grpSpPr bwMode="auto">
          <a:xfrm rot="8083927">
            <a:off x="1160463" y="1379538"/>
            <a:ext cx="1587" cy="2039937"/>
            <a:chOff x="1656" y="1248"/>
            <a:chExt cx="0" cy="1392"/>
          </a:xfrm>
        </p:grpSpPr>
        <p:sp>
          <p:nvSpPr>
            <p:cNvPr id="865294" name="Line 14"/>
            <p:cNvSpPr>
              <a:spLocks noChangeShapeType="1"/>
            </p:cNvSpPr>
            <p:nvPr/>
          </p:nvSpPr>
          <p:spPr bwMode="auto">
            <a:xfrm>
              <a:off x="1656" y="1248"/>
              <a:ext cx="0" cy="38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5295" name="Line 15"/>
            <p:cNvSpPr>
              <a:spLocks noChangeShapeType="1"/>
            </p:cNvSpPr>
            <p:nvPr/>
          </p:nvSpPr>
          <p:spPr bwMode="auto">
            <a:xfrm>
              <a:off x="1656" y="2256"/>
              <a:ext cx="0" cy="38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65296" name="Oval 16"/>
          <p:cNvSpPr>
            <a:spLocks noChangeArrowheads="1"/>
          </p:cNvSpPr>
          <p:nvPr/>
        </p:nvSpPr>
        <p:spPr bwMode="auto">
          <a:xfrm>
            <a:off x="5413375" y="2362200"/>
            <a:ext cx="6985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5297" name="Oval 17"/>
          <p:cNvSpPr>
            <a:spLocks noChangeArrowheads="1"/>
          </p:cNvSpPr>
          <p:nvPr/>
        </p:nvSpPr>
        <p:spPr bwMode="auto">
          <a:xfrm>
            <a:off x="4710113" y="1600200"/>
            <a:ext cx="1476375" cy="1600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5298" name="Line 18"/>
          <p:cNvSpPr>
            <a:spLocks noChangeShapeType="1"/>
          </p:cNvSpPr>
          <p:nvPr/>
        </p:nvSpPr>
        <p:spPr bwMode="auto">
          <a:xfrm rot="-24309316">
            <a:off x="5449094" y="1318419"/>
            <a:ext cx="1587" cy="5619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299" name="Line 19"/>
          <p:cNvSpPr>
            <a:spLocks noChangeShapeType="1"/>
          </p:cNvSpPr>
          <p:nvPr/>
        </p:nvSpPr>
        <p:spPr bwMode="auto">
          <a:xfrm rot="-2763419">
            <a:off x="5449094" y="2918619"/>
            <a:ext cx="1587" cy="5619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00" name="Line 20"/>
          <p:cNvSpPr>
            <a:spLocks noChangeShapeType="1"/>
          </p:cNvSpPr>
          <p:nvPr/>
        </p:nvSpPr>
        <p:spPr bwMode="auto">
          <a:xfrm rot="2743182">
            <a:off x="6184900" y="2116138"/>
            <a:ext cx="1588" cy="5635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01" name="Line 21"/>
          <p:cNvSpPr>
            <a:spLocks noChangeShapeType="1"/>
          </p:cNvSpPr>
          <p:nvPr/>
        </p:nvSpPr>
        <p:spPr bwMode="auto">
          <a:xfrm rot="2695424">
            <a:off x="4706938" y="2093913"/>
            <a:ext cx="1587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02" name="Line 22"/>
          <p:cNvSpPr>
            <a:spLocks noChangeShapeType="1"/>
          </p:cNvSpPr>
          <p:nvPr/>
        </p:nvSpPr>
        <p:spPr bwMode="auto">
          <a:xfrm rot="-15341">
            <a:off x="5961063" y="1517650"/>
            <a:ext cx="1587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03" name="Line 23"/>
          <p:cNvSpPr>
            <a:spLocks noChangeShapeType="1"/>
          </p:cNvSpPr>
          <p:nvPr/>
        </p:nvSpPr>
        <p:spPr bwMode="auto">
          <a:xfrm rot="-43897">
            <a:off x="4935538" y="2670175"/>
            <a:ext cx="1587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04" name="Line 24"/>
          <p:cNvSpPr>
            <a:spLocks noChangeShapeType="1"/>
          </p:cNvSpPr>
          <p:nvPr/>
        </p:nvSpPr>
        <p:spPr bwMode="auto">
          <a:xfrm rot="5262369">
            <a:off x="5972175" y="2681288"/>
            <a:ext cx="1588" cy="5635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05" name="Line 25"/>
          <p:cNvSpPr>
            <a:spLocks noChangeShapeType="1"/>
          </p:cNvSpPr>
          <p:nvPr/>
        </p:nvSpPr>
        <p:spPr bwMode="auto">
          <a:xfrm rot="5383927">
            <a:off x="4922838" y="1554162"/>
            <a:ext cx="1588" cy="5635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06" name="Oval 26"/>
          <p:cNvSpPr>
            <a:spLocks noChangeArrowheads="1"/>
          </p:cNvSpPr>
          <p:nvPr/>
        </p:nvSpPr>
        <p:spPr bwMode="auto">
          <a:xfrm flipH="1">
            <a:off x="7737475" y="2444750"/>
            <a:ext cx="6985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5307" name="Oval 27"/>
          <p:cNvSpPr>
            <a:spLocks noChangeArrowheads="1"/>
          </p:cNvSpPr>
          <p:nvPr/>
        </p:nvSpPr>
        <p:spPr bwMode="auto">
          <a:xfrm flipH="1">
            <a:off x="7034213" y="1682750"/>
            <a:ext cx="1476375" cy="1600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5308" name="Line 28"/>
          <p:cNvSpPr>
            <a:spLocks noChangeShapeType="1"/>
          </p:cNvSpPr>
          <p:nvPr/>
        </p:nvSpPr>
        <p:spPr bwMode="auto">
          <a:xfrm rot="2709316" flipH="1">
            <a:off x="7770019" y="1400969"/>
            <a:ext cx="1587" cy="5619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09" name="Line 29"/>
          <p:cNvSpPr>
            <a:spLocks noChangeShapeType="1"/>
          </p:cNvSpPr>
          <p:nvPr/>
        </p:nvSpPr>
        <p:spPr bwMode="auto">
          <a:xfrm rot="2763419" flipH="1">
            <a:off x="7770019" y="3001169"/>
            <a:ext cx="1587" cy="5619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10" name="Line 30"/>
          <p:cNvSpPr>
            <a:spLocks noChangeShapeType="1"/>
          </p:cNvSpPr>
          <p:nvPr/>
        </p:nvSpPr>
        <p:spPr bwMode="auto">
          <a:xfrm rot="18856818" flipH="1">
            <a:off x="7034213" y="2198687"/>
            <a:ext cx="1588" cy="5635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11" name="Line 31"/>
          <p:cNvSpPr>
            <a:spLocks noChangeShapeType="1"/>
          </p:cNvSpPr>
          <p:nvPr/>
        </p:nvSpPr>
        <p:spPr bwMode="auto">
          <a:xfrm rot="18904576" flipH="1">
            <a:off x="8512175" y="2176463"/>
            <a:ext cx="1588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12" name="Line 32"/>
          <p:cNvSpPr>
            <a:spLocks noChangeShapeType="1"/>
          </p:cNvSpPr>
          <p:nvPr/>
        </p:nvSpPr>
        <p:spPr bwMode="auto">
          <a:xfrm rot="15341" flipH="1">
            <a:off x="7258050" y="1600200"/>
            <a:ext cx="1588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13" name="Line 33"/>
          <p:cNvSpPr>
            <a:spLocks noChangeShapeType="1"/>
          </p:cNvSpPr>
          <p:nvPr/>
        </p:nvSpPr>
        <p:spPr bwMode="auto">
          <a:xfrm rot="43897" flipH="1">
            <a:off x="8283575" y="2752725"/>
            <a:ext cx="1588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14" name="Line 34"/>
          <p:cNvSpPr>
            <a:spLocks noChangeShapeType="1"/>
          </p:cNvSpPr>
          <p:nvPr/>
        </p:nvSpPr>
        <p:spPr bwMode="auto">
          <a:xfrm rot="16337631" flipH="1">
            <a:off x="7246938" y="2763837"/>
            <a:ext cx="1588" cy="5635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15" name="Line 35"/>
          <p:cNvSpPr>
            <a:spLocks noChangeShapeType="1"/>
          </p:cNvSpPr>
          <p:nvPr/>
        </p:nvSpPr>
        <p:spPr bwMode="auto">
          <a:xfrm rot="16216073" flipH="1">
            <a:off x="8296275" y="1636713"/>
            <a:ext cx="1588" cy="5635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16" name="Text Box 36"/>
          <p:cNvSpPr txBox="1">
            <a:spLocks noChangeArrowheads="1"/>
          </p:cNvSpPr>
          <p:nvPr/>
        </p:nvSpPr>
        <p:spPr bwMode="auto">
          <a:xfrm>
            <a:off x="304800" y="3751263"/>
            <a:ext cx="40846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2400" b="0" baseline="0" dirty="0">
                <a:latin typeface="Times New Roman" pitchFamily="18" charset="0"/>
                <a:cs typeface="Times New Roman" pitchFamily="18" charset="0"/>
              </a:rPr>
              <a:t>Density waves: “divergence”, but no “curl”</a:t>
            </a:r>
          </a:p>
        </p:txBody>
      </p:sp>
      <p:sp>
        <p:nvSpPr>
          <p:cNvPr id="865317" name="Text Box 37"/>
          <p:cNvSpPr txBox="1">
            <a:spLocks noChangeArrowheads="1"/>
          </p:cNvSpPr>
          <p:nvPr/>
        </p:nvSpPr>
        <p:spPr bwMode="auto">
          <a:xfrm>
            <a:off x="5124450" y="3722688"/>
            <a:ext cx="38671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2400" b="0" baseline="0" dirty="0">
                <a:latin typeface="Times New Roman" pitchFamily="18" charset="0"/>
                <a:cs typeface="Times New Roman" pitchFamily="18" charset="0"/>
              </a:rPr>
              <a:t>Unique gravity wave signature: “curl” mode</a:t>
            </a:r>
          </a:p>
        </p:txBody>
      </p:sp>
      <p:sp>
        <p:nvSpPr>
          <p:cNvPr id="865318" name="Oval 38"/>
          <p:cNvSpPr>
            <a:spLocks noChangeArrowheads="1"/>
          </p:cNvSpPr>
          <p:nvPr/>
        </p:nvSpPr>
        <p:spPr bwMode="auto">
          <a:xfrm>
            <a:off x="3305175" y="2362200"/>
            <a:ext cx="71438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5319" name="Oval 39"/>
          <p:cNvSpPr>
            <a:spLocks noChangeArrowheads="1"/>
          </p:cNvSpPr>
          <p:nvPr/>
        </p:nvSpPr>
        <p:spPr bwMode="auto">
          <a:xfrm>
            <a:off x="2601913" y="1600200"/>
            <a:ext cx="1477962" cy="1600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5320" name="Line 40"/>
          <p:cNvSpPr>
            <a:spLocks noChangeShapeType="1"/>
          </p:cNvSpPr>
          <p:nvPr/>
        </p:nvSpPr>
        <p:spPr bwMode="auto">
          <a:xfrm rot="5400000">
            <a:off x="3305175" y="1317626"/>
            <a:ext cx="1587" cy="563562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21" name="Line 41"/>
          <p:cNvSpPr>
            <a:spLocks noChangeShapeType="1"/>
          </p:cNvSpPr>
          <p:nvPr/>
        </p:nvSpPr>
        <p:spPr bwMode="auto">
          <a:xfrm rot="5400000">
            <a:off x="3341688" y="2917825"/>
            <a:ext cx="1587" cy="563563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22" name="Line 42"/>
          <p:cNvSpPr>
            <a:spLocks noChangeShapeType="1"/>
          </p:cNvSpPr>
          <p:nvPr/>
        </p:nvSpPr>
        <p:spPr bwMode="auto">
          <a:xfrm rot="10781909">
            <a:off x="4076700" y="2093913"/>
            <a:ext cx="1588" cy="6096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23" name="Line 43"/>
          <p:cNvSpPr>
            <a:spLocks noChangeShapeType="1"/>
          </p:cNvSpPr>
          <p:nvPr/>
        </p:nvSpPr>
        <p:spPr bwMode="auto">
          <a:xfrm rot="10727932">
            <a:off x="2600325" y="2093913"/>
            <a:ext cx="0" cy="6096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24" name="Line 44"/>
          <p:cNvSpPr>
            <a:spLocks noChangeShapeType="1"/>
          </p:cNvSpPr>
          <p:nvPr/>
        </p:nvSpPr>
        <p:spPr bwMode="auto">
          <a:xfrm rot="8182038">
            <a:off x="3854450" y="1517650"/>
            <a:ext cx="1588" cy="6096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25" name="Line 45"/>
          <p:cNvSpPr>
            <a:spLocks noChangeShapeType="1"/>
          </p:cNvSpPr>
          <p:nvPr/>
        </p:nvSpPr>
        <p:spPr bwMode="auto">
          <a:xfrm rot="8038198">
            <a:off x="2828925" y="2692401"/>
            <a:ext cx="1587" cy="563562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26" name="Line 46"/>
          <p:cNvSpPr>
            <a:spLocks noChangeShapeType="1"/>
          </p:cNvSpPr>
          <p:nvPr/>
        </p:nvSpPr>
        <p:spPr bwMode="auto">
          <a:xfrm rot="13591805">
            <a:off x="3864769" y="2682081"/>
            <a:ext cx="1588" cy="561975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27" name="Line 47"/>
          <p:cNvSpPr>
            <a:spLocks noChangeShapeType="1"/>
          </p:cNvSpPr>
          <p:nvPr/>
        </p:nvSpPr>
        <p:spPr bwMode="auto">
          <a:xfrm rot="13250300">
            <a:off x="2814638" y="1531938"/>
            <a:ext cx="1587" cy="6096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5329" name="Rectangle 49"/>
          <p:cNvSpPr>
            <a:spLocks noChangeArrowheads="1"/>
          </p:cNvSpPr>
          <p:nvPr/>
        </p:nvSpPr>
        <p:spPr bwMode="auto">
          <a:xfrm>
            <a:off x="1143000" y="779463"/>
            <a:ext cx="6841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0" baseline="0" dirty="0">
                <a:latin typeface="Times New Roman" pitchFamily="18" charset="0"/>
                <a:cs typeface="Times New Roman" pitchFamily="18" charset="0"/>
              </a:rPr>
              <a:t>Polarization maps broken into mathematical basis sets</a:t>
            </a:r>
          </a:p>
        </p:txBody>
      </p:sp>
      <p:sp>
        <p:nvSpPr>
          <p:cNvPr id="865330" name="Rectangle 50"/>
          <p:cNvSpPr>
            <a:spLocks noChangeArrowheads="1"/>
          </p:cNvSpPr>
          <p:nvPr/>
        </p:nvSpPr>
        <p:spPr bwMode="auto">
          <a:xfrm>
            <a:off x="605191" y="5029200"/>
            <a:ext cx="797366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C00000"/>
              </a:buClr>
              <a:buFont typeface="Times New Roman" pitchFamily="18" charset="0"/>
              <a:buChar char="●"/>
            </a:pPr>
            <a:r>
              <a:rPr lang="en-US" sz="2000" b="0" baseline="0" dirty="0">
                <a:latin typeface="Times New Roman" pitchFamily="18" charset="0"/>
                <a:cs typeface="Times New Roman" pitchFamily="18" charset="0"/>
              </a:rPr>
              <a:t>Similar to the fundamental theorem of vector calculus (Helmholtz theorem), but for a tensor </a:t>
            </a:r>
            <a:r>
              <a:rPr lang="en-US" sz="2000" b="0" baseline="0" dirty="0" smtClean="0">
                <a:latin typeface="Times New Roman" pitchFamily="18" charset="0"/>
                <a:cs typeface="Times New Roman" pitchFamily="18" charset="0"/>
              </a:rPr>
              <a:t>field</a:t>
            </a:r>
          </a:p>
          <a:p>
            <a:pPr marL="342900" indent="-342900">
              <a:spcBef>
                <a:spcPct val="20000"/>
              </a:spcBef>
              <a:buClr>
                <a:srgbClr val="C00000"/>
              </a:buClr>
              <a:buFont typeface="Times New Roman" pitchFamily="18" charset="0"/>
              <a:buChar char="●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Measuring B mode polarization is a very clean way to probe gravity waves in inflation </a:t>
            </a:r>
            <a:endParaRPr lang="en-US" sz="2000" b="0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2472724" y="228600"/>
            <a:ext cx="4198563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E-Modes and B-Modes</a:t>
            </a:r>
            <a:endParaRPr lang="en-US" altLang="zh-TW" sz="3200" b="1" dirty="0">
              <a:solidFill>
                <a:srgbClr val="C00000"/>
              </a:solidFill>
              <a:latin typeface="Times New Roman" pitchFamily="18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96568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84291" y="228600"/>
            <a:ext cx="7175468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Measurements before TES Polarimeters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14" y="1219200"/>
            <a:ext cx="687668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770416" y="228600"/>
            <a:ext cx="5586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CMB Polarimeters in the Field</a:t>
            </a:r>
            <a:endParaRPr lang="en-US" altLang="zh-TW" sz="3200" b="1" dirty="0">
              <a:solidFill>
                <a:srgbClr val="C00000"/>
              </a:solidFill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8" name="Text Box 1038"/>
          <p:cNvSpPr txBox="1">
            <a:spLocks noChangeArrowheads="1"/>
          </p:cNvSpPr>
          <p:nvPr/>
        </p:nvSpPr>
        <p:spPr bwMode="auto">
          <a:xfrm>
            <a:off x="3215325" y="1905000"/>
            <a:ext cx="2401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CCCC00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CCCC00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CCCC00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CCCC00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CCCC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ACTPol</a:t>
            </a:r>
            <a:endParaRPr lang="en-US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044"/>
          <p:cNvSpPr txBox="1">
            <a:spLocks noChangeArrowheads="1"/>
          </p:cNvSpPr>
          <p:nvPr/>
        </p:nvSpPr>
        <p:spPr bwMode="auto">
          <a:xfrm>
            <a:off x="655733" y="864780"/>
            <a:ext cx="1922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50" tIns="45677" rIns="91350" bIns="45677">
            <a:spAutoFit/>
          </a:bodyPr>
          <a:lstStyle>
            <a:lvl1pPr>
              <a:defRPr>
                <a:solidFill>
                  <a:srgbClr val="CCCC00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CCCC00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CCCC00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CCCC00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CCCC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BICEP-3</a:t>
            </a:r>
            <a:endParaRPr lang="en-US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22" descr="G:\for toki\DSC04965-V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2393" y="1149015"/>
            <a:ext cx="302624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038"/>
          <p:cNvSpPr txBox="1">
            <a:spLocks noChangeArrowheads="1"/>
          </p:cNvSpPr>
          <p:nvPr/>
        </p:nvSpPr>
        <p:spPr bwMode="auto">
          <a:xfrm>
            <a:off x="6569371" y="762000"/>
            <a:ext cx="1792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CCCC00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CCCC00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CCCC00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CCCC00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CCCC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POLARBEAR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767" y="2571568"/>
            <a:ext cx="1371600" cy="1274064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4626" y="4402817"/>
            <a:ext cx="264177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038"/>
          <p:cNvSpPr txBox="1">
            <a:spLocks noChangeArrowheads="1"/>
          </p:cNvSpPr>
          <p:nvPr/>
        </p:nvSpPr>
        <p:spPr bwMode="auto">
          <a:xfrm>
            <a:off x="6865043" y="3967239"/>
            <a:ext cx="1200944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CCCC00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CCCC00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CCCC00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CCCC00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CCCC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SPTpol</a:t>
            </a:r>
            <a:endParaRPr lang="en-US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044"/>
          <p:cNvSpPr txBox="1">
            <a:spLocks noChangeArrowheads="1"/>
          </p:cNvSpPr>
          <p:nvPr/>
        </p:nvSpPr>
        <p:spPr bwMode="auto">
          <a:xfrm>
            <a:off x="655733" y="3993819"/>
            <a:ext cx="1922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50" tIns="45677" rIns="91350" bIns="45677">
            <a:spAutoFit/>
          </a:bodyPr>
          <a:lstStyle>
            <a:lvl1pPr>
              <a:defRPr>
                <a:solidFill>
                  <a:srgbClr val="CCCC00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CCCC00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CCCC00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CCCC00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CCCC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CCCC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Keck Array</a:t>
            </a:r>
            <a:endParaRPr lang="en-US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IMG_026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51795"/>
            <a:ext cx="2624328" cy="1968246"/>
          </a:xfrm>
          <a:prstGeom prst="rect">
            <a:avLst/>
          </a:prstGeom>
        </p:spPr>
      </p:pic>
      <p:pic>
        <p:nvPicPr>
          <p:cNvPr id="27" name="Picture 26" descr="P1040317_med.jpg"/>
          <p:cNvPicPr>
            <a:picLocks noChangeAspect="1" noChangeArrowheads="1"/>
          </p:cNvPicPr>
          <p:nvPr/>
        </p:nvPicPr>
        <p:blipFill rotWithShape="1">
          <a:blip r:embed="rId7"/>
          <a:srcRect l="11340" r="7522"/>
          <a:stretch/>
        </p:blipFill>
        <p:spPr bwMode="auto">
          <a:xfrm>
            <a:off x="306479" y="4391417"/>
            <a:ext cx="262097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88698" y="5452646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95GHz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26698" y="5943600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95GHz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47521" y="4538246"/>
            <a:ext cx="904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150GHz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9250" y="4519014"/>
            <a:ext cx="904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150GHz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2283" y="5452646"/>
            <a:ext cx="904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150GHz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33992" y="2301875"/>
            <a:ext cx="904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150GHz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91827" y="2296229"/>
            <a:ext cx="904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150GHz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75364" y="5029200"/>
            <a:ext cx="1167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90/150GHz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83009"/>
            <a:ext cx="1371600" cy="127406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753662"/>
            <a:ext cx="1371600" cy="1274064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013307" y="3402848"/>
            <a:ext cx="904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150GHz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013307" y="5207263"/>
            <a:ext cx="904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150GHz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013307" y="5867400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95GHz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246609" y="3242020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95GHz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01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bb_w_pb1_bkp_actpol_sptpo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00797"/>
            <a:ext cx="7010400" cy="5157981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222688" y="228600"/>
            <a:ext cx="4677884" cy="584775"/>
          </a:xfrm>
          <a:noFill/>
          <a:ln/>
        </p:spPr>
        <p:txBody>
          <a:bodyPr wrap="none">
            <a:spAutoFit/>
          </a:bodyPr>
          <a:lstStyle/>
          <a:p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Universe We </a:t>
            </a:r>
            <a:r>
              <a:rPr lang="en-US" altLang="zh-TW" sz="3200" b="1" dirty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K</a:t>
            </a:r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now so far</a:t>
            </a:r>
            <a:endParaRPr lang="en-US" altLang="zh-TW" sz="3200" b="1" dirty="0">
              <a:solidFill>
                <a:srgbClr val="C00000"/>
              </a:solidFill>
              <a:latin typeface="Times New Roman" pitchFamily="18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55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56" r="13583" b="-12556"/>
          <a:stretch/>
        </p:blipFill>
        <p:spPr bwMode="auto">
          <a:xfrm>
            <a:off x="1" y="861060"/>
            <a:ext cx="79019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54187" y="228600"/>
            <a:ext cx="6821676" cy="584775"/>
          </a:xfrm>
          <a:prstGeom prst="rect">
            <a:avLst/>
          </a:prstGeom>
          <a:noFill/>
          <a:ln/>
        </p:spPr>
        <p:txBody>
          <a:bodyPr wrap="non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The next great Step </a:t>
            </a:r>
            <a:r>
              <a:rPr lang="en-US" altLang="zh-TW" sz="3200" b="1" dirty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f</a:t>
            </a:r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orward – Stage 4</a:t>
            </a:r>
            <a:endParaRPr lang="en-US" altLang="zh-TW" sz="3200" b="1" dirty="0">
              <a:solidFill>
                <a:srgbClr val="C00000"/>
              </a:solidFill>
              <a:latin typeface="Times New Roman" pitchFamily="18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183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786932" y="228600"/>
            <a:ext cx="3570187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 smtClean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Achieving CMB-S4</a:t>
            </a:r>
          </a:p>
        </p:txBody>
      </p:sp>
      <p:sp>
        <p:nvSpPr>
          <p:cNvPr id="4" name="Rectangle 49"/>
          <p:cNvSpPr>
            <a:spLocks noChangeArrowheads="1"/>
          </p:cNvSpPr>
          <p:nvPr/>
        </p:nvSpPr>
        <p:spPr bwMode="auto">
          <a:xfrm>
            <a:off x="1447800" y="986135"/>
            <a:ext cx="62153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Target CMB-S4 sensitivity:  r = 0.001 at 5-sigma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76704" y="1905000"/>
            <a:ext cx="37240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Times New Roman" panose="02020603050405020304" pitchFamily="18" charset="0"/>
              <a:buChar char="●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observation sites</a:t>
            </a:r>
          </a:p>
          <a:p>
            <a:pPr marL="342900" indent="-342900">
              <a:buClr>
                <a:srgbClr val="C00000"/>
              </a:buClr>
              <a:buFont typeface="Times New Roman" panose="02020603050405020304" pitchFamily="18" charset="0"/>
              <a:buChar char="●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telescopes</a:t>
            </a:r>
          </a:p>
          <a:p>
            <a:pPr marL="342900" indent="-342900">
              <a:buClr>
                <a:srgbClr val="C00000"/>
              </a:buClr>
              <a:buFont typeface="Times New Roman" panose="02020603050405020304" pitchFamily="18" charset="0"/>
              <a:buChar char="●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hroic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detectors</a:t>
            </a:r>
          </a:p>
          <a:p>
            <a:pPr marL="342900" indent="-342900">
              <a:buClr>
                <a:srgbClr val="C00000"/>
              </a:buClr>
              <a:buFont typeface="Times New Roman" panose="02020603050405020304" pitchFamily="18" charset="0"/>
              <a:buChar char="●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detectors</a:t>
            </a:r>
          </a:p>
          <a:p>
            <a:pPr marL="342900" indent="-342900">
              <a:buClr>
                <a:srgbClr val="C00000"/>
              </a:buClr>
              <a:buFont typeface="Times New Roman" panose="02020603050405020304" pitchFamily="18" charset="0"/>
              <a:buChar char="●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Multi-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9"/>
          <p:cNvSpPr>
            <a:spLocks noChangeArrowheads="1"/>
          </p:cNvSpPr>
          <p:nvPr/>
        </p:nvSpPr>
        <p:spPr bwMode="auto">
          <a:xfrm>
            <a:off x="788651" y="4186535"/>
            <a:ext cx="75997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Multi-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chroic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Transition Edge Sensor (TES) Polarimeters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01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693141" y="228600"/>
            <a:ext cx="5725969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>
                <a:solidFill>
                  <a:srgbClr val="C00000"/>
                </a:solidFill>
                <a:latin typeface="Times New Roman" pitchFamily="18" charset="0"/>
                <a:ea typeface="新細明體" pitchFamily="18" charset="-120"/>
              </a:rPr>
              <a:t>Voltage-Biased TES Bolometer</a:t>
            </a:r>
          </a:p>
        </p:txBody>
      </p:sp>
      <p:pic>
        <p:nvPicPr>
          <p:cNvPr id="13315" name="Picture 3" descr="transi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636016"/>
            <a:ext cx="34290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Line 4"/>
          <p:cNvSpPr>
            <a:spLocks noChangeAspect="1" noChangeShapeType="1"/>
          </p:cNvSpPr>
          <p:nvPr/>
        </p:nvSpPr>
        <p:spPr bwMode="auto">
          <a:xfrm>
            <a:off x="985838" y="4491928"/>
            <a:ext cx="0" cy="254000"/>
          </a:xfrm>
          <a:prstGeom prst="line">
            <a:avLst/>
          </a:prstGeom>
          <a:noFill/>
          <a:ln w="22225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17" name="Rectangle 5"/>
          <p:cNvSpPr>
            <a:spLocks noChangeAspect="1" noChangeArrowheads="1"/>
          </p:cNvSpPr>
          <p:nvPr/>
        </p:nvSpPr>
        <p:spPr bwMode="auto">
          <a:xfrm>
            <a:off x="527050" y="1836041"/>
            <a:ext cx="914400" cy="17716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18" name="Text Box 6"/>
          <p:cNvSpPr txBox="1">
            <a:spLocks noChangeAspect="1" noChangeArrowheads="1"/>
          </p:cNvSpPr>
          <p:nvPr/>
        </p:nvSpPr>
        <p:spPr bwMode="auto">
          <a:xfrm>
            <a:off x="4033838" y="3599753"/>
            <a:ext cx="12715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800">
                <a:solidFill>
                  <a:srgbClr val="339933"/>
                </a:solidFill>
                <a:latin typeface="Times New Roman" pitchFamily="18" charset="0"/>
                <a:ea typeface="新細明體" pitchFamily="18" charset="-120"/>
              </a:rPr>
              <a:t>SQUID</a:t>
            </a:r>
          </a:p>
        </p:txBody>
      </p:sp>
      <p:sp>
        <p:nvSpPr>
          <p:cNvPr id="13319" name="Line 7"/>
          <p:cNvSpPr>
            <a:spLocks noChangeAspect="1" noChangeShapeType="1"/>
          </p:cNvSpPr>
          <p:nvPr/>
        </p:nvSpPr>
        <p:spPr bwMode="auto">
          <a:xfrm>
            <a:off x="228600" y="4739578"/>
            <a:ext cx="1509713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0" name="Text Box 8"/>
          <p:cNvSpPr txBox="1">
            <a:spLocks noChangeAspect="1" noChangeArrowheads="1"/>
          </p:cNvSpPr>
          <p:nvPr/>
        </p:nvSpPr>
        <p:spPr bwMode="auto">
          <a:xfrm>
            <a:off x="555373" y="4755453"/>
            <a:ext cx="72645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400" dirty="0" err="1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rPr>
              <a:t>T</a:t>
            </a:r>
            <a:r>
              <a:rPr lang="en-US" altLang="zh-TW" sz="2400" baseline="-25000" dirty="0" err="1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rPr>
              <a:t>bath</a:t>
            </a:r>
            <a:endParaRPr lang="en-US" altLang="zh-TW" sz="2400" baseline="-25000" dirty="0">
              <a:solidFill>
                <a:srgbClr val="000066"/>
              </a:solidFill>
              <a:latin typeface="Times New Roman" pitchFamily="18" charset="0"/>
              <a:ea typeface="新細明體" pitchFamily="18" charset="-120"/>
            </a:endParaRPr>
          </a:p>
        </p:txBody>
      </p:sp>
      <p:grpSp>
        <p:nvGrpSpPr>
          <p:cNvPr id="13321" name="Group 9"/>
          <p:cNvGrpSpPr>
            <a:grpSpLocks/>
          </p:cNvGrpSpPr>
          <p:nvPr/>
        </p:nvGrpSpPr>
        <p:grpSpPr bwMode="auto">
          <a:xfrm>
            <a:off x="4178300" y="1847153"/>
            <a:ext cx="1033463" cy="1800225"/>
            <a:chOff x="2632" y="1584"/>
            <a:chExt cx="651" cy="1134"/>
          </a:xfrm>
        </p:grpSpPr>
        <p:grpSp>
          <p:nvGrpSpPr>
            <p:cNvPr id="13322" name="Group 10"/>
            <p:cNvGrpSpPr>
              <a:grpSpLocks noChangeAspect="1"/>
            </p:cNvGrpSpPr>
            <p:nvPr/>
          </p:nvGrpSpPr>
          <p:grpSpPr bwMode="auto">
            <a:xfrm>
              <a:off x="2632" y="1825"/>
              <a:ext cx="651" cy="658"/>
              <a:chOff x="3991" y="1547"/>
              <a:chExt cx="1209" cy="1223"/>
            </a:xfrm>
          </p:grpSpPr>
          <p:sp>
            <p:nvSpPr>
              <p:cNvPr id="13323" name="Oval 11"/>
              <p:cNvSpPr>
                <a:spLocks noChangeAspect="1" noChangeArrowheads="1"/>
              </p:cNvSpPr>
              <p:nvPr/>
            </p:nvSpPr>
            <p:spPr bwMode="auto">
              <a:xfrm>
                <a:off x="3991" y="1547"/>
                <a:ext cx="1209" cy="1223"/>
              </a:xfrm>
              <a:prstGeom prst="ellipse">
                <a:avLst/>
              </a:prstGeom>
              <a:noFill/>
              <a:ln w="22225">
                <a:solidFill>
                  <a:srgbClr val="33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13324" name="Group 12"/>
              <p:cNvGrpSpPr>
                <a:grpSpLocks noChangeAspect="1"/>
              </p:cNvGrpSpPr>
              <p:nvPr/>
            </p:nvGrpSpPr>
            <p:grpSpPr bwMode="auto">
              <a:xfrm>
                <a:off x="3991" y="2044"/>
                <a:ext cx="0" cy="228"/>
                <a:chOff x="984" y="2904"/>
                <a:chExt cx="0" cy="144"/>
              </a:xfrm>
            </p:grpSpPr>
            <p:sp>
              <p:nvSpPr>
                <p:cNvPr id="13325" name="Line 13"/>
                <p:cNvSpPr>
                  <a:spLocks noChangeAspect="1" noChangeShapeType="1"/>
                </p:cNvSpPr>
                <p:nvPr/>
              </p:nvSpPr>
              <p:spPr bwMode="auto">
                <a:xfrm rot="2700000">
                  <a:off x="912" y="2976"/>
                  <a:ext cx="144" cy="0"/>
                </a:xfrm>
                <a:prstGeom prst="line">
                  <a:avLst/>
                </a:prstGeom>
                <a:noFill/>
                <a:ln w="22225">
                  <a:solidFill>
                    <a:srgbClr val="3399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326" name="Line 14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912" y="2976"/>
                  <a:ext cx="144" cy="0"/>
                </a:xfrm>
                <a:prstGeom prst="line">
                  <a:avLst/>
                </a:prstGeom>
                <a:noFill/>
                <a:ln w="22225">
                  <a:solidFill>
                    <a:srgbClr val="3399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327" name="Group 15"/>
              <p:cNvGrpSpPr>
                <a:grpSpLocks noChangeAspect="1"/>
              </p:cNvGrpSpPr>
              <p:nvPr/>
            </p:nvGrpSpPr>
            <p:grpSpPr bwMode="auto">
              <a:xfrm>
                <a:off x="5184" y="2044"/>
                <a:ext cx="0" cy="228"/>
                <a:chOff x="984" y="2904"/>
                <a:chExt cx="0" cy="144"/>
              </a:xfrm>
            </p:grpSpPr>
            <p:sp>
              <p:nvSpPr>
                <p:cNvPr id="13328" name="Line 16"/>
                <p:cNvSpPr>
                  <a:spLocks noChangeAspect="1" noChangeShapeType="1"/>
                </p:cNvSpPr>
                <p:nvPr/>
              </p:nvSpPr>
              <p:spPr bwMode="auto">
                <a:xfrm rot="2700000">
                  <a:off x="912" y="2976"/>
                  <a:ext cx="144" cy="0"/>
                </a:xfrm>
                <a:prstGeom prst="line">
                  <a:avLst/>
                </a:prstGeom>
                <a:noFill/>
                <a:ln w="22225">
                  <a:solidFill>
                    <a:srgbClr val="3399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329" name="Line 17"/>
                <p:cNvSpPr>
                  <a:spLocks noChangeAspect="1" noChangeShapeType="1"/>
                </p:cNvSpPr>
                <p:nvPr/>
              </p:nvSpPr>
              <p:spPr bwMode="auto">
                <a:xfrm rot="18900000" flipH="1">
                  <a:off x="912" y="2976"/>
                  <a:ext cx="144" cy="0"/>
                </a:xfrm>
                <a:prstGeom prst="line">
                  <a:avLst/>
                </a:prstGeom>
                <a:noFill/>
                <a:ln w="22225">
                  <a:solidFill>
                    <a:srgbClr val="3399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3330" name="Line 18"/>
            <p:cNvSpPr>
              <a:spLocks noChangeAspect="1" noChangeShapeType="1"/>
            </p:cNvSpPr>
            <p:nvPr/>
          </p:nvSpPr>
          <p:spPr bwMode="auto">
            <a:xfrm>
              <a:off x="2954" y="1584"/>
              <a:ext cx="0" cy="241"/>
            </a:xfrm>
            <a:prstGeom prst="line">
              <a:avLst/>
            </a:prstGeom>
            <a:noFill/>
            <a:ln w="222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31" name="Line 19"/>
            <p:cNvSpPr>
              <a:spLocks noChangeAspect="1" noChangeShapeType="1"/>
            </p:cNvSpPr>
            <p:nvPr/>
          </p:nvSpPr>
          <p:spPr bwMode="auto">
            <a:xfrm>
              <a:off x="2954" y="2477"/>
              <a:ext cx="0" cy="241"/>
            </a:xfrm>
            <a:prstGeom prst="line">
              <a:avLst/>
            </a:prstGeom>
            <a:noFill/>
            <a:ln w="222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3332" name="Text Box 20"/>
          <p:cNvSpPr txBox="1">
            <a:spLocks noChangeAspect="1" noChangeArrowheads="1"/>
          </p:cNvSpPr>
          <p:nvPr/>
        </p:nvSpPr>
        <p:spPr bwMode="auto">
          <a:xfrm>
            <a:off x="1349375" y="2577403"/>
            <a:ext cx="731268" cy="36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2400" dirty="0">
                <a:solidFill>
                  <a:srgbClr val="CC3300"/>
                </a:solidFill>
                <a:latin typeface="Times New Roman" pitchFamily="18" charset="0"/>
                <a:ea typeface="新細明體" pitchFamily="18" charset="-120"/>
              </a:rPr>
              <a:t>TES</a:t>
            </a:r>
          </a:p>
        </p:txBody>
      </p:sp>
      <p:grpSp>
        <p:nvGrpSpPr>
          <p:cNvPr id="13333" name="Group 21"/>
          <p:cNvGrpSpPr>
            <a:grpSpLocks noChangeAspect="1"/>
          </p:cNvGrpSpPr>
          <p:nvPr/>
        </p:nvGrpSpPr>
        <p:grpSpPr bwMode="auto">
          <a:xfrm>
            <a:off x="814388" y="2380553"/>
            <a:ext cx="385762" cy="671513"/>
            <a:chOff x="1443" y="2001"/>
            <a:chExt cx="369" cy="468"/>
          </a:xfrm>
        </p:grpSpPr>
        <p:sp>
          <p:nvSpPr>
            <p:cNvPr id="13334" name="Line 22"/>
            <p:cNvSpPr>
              <a:spLocks noChangeAspect="1" noChangeShapeType="1"/>
            </p:cNvSpPr>
            <p:nvPr/>
          </p:nvSpPr>
          <p:spPr bwMode="auto">
            <a:xfrm>
              <a:off x="1592" y="2001"/>
              <a:ext cx="220" cy="36"/>
            </a:xfrm>
            <a:prstGeom prst="line">
              <a:avLst/>
            </a:prstGeom>
            <a:noFill/>
            <a:ln w="222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3335" name="Group 23"/>
            <p:cNvGrpSpPr>
              <a:grpSpLocks noChangeAspect="1"/>
            </p:cNvGrpSpPr>
            <p:nvPr/>
          </p:nvGrpSpPr>
          <p:grpSpPr bwMode="auto">
            <a:xfrm>
              <a:off x="1443" y="2034"/>
              <a:ext cx="369" cy="138"/>
              <a:chOff x="4435" y="1203"/>
              <a:chExt cx="337" cy="127"/>
            </a:xfrm>
          </p:grpSpPr>
          <p:sp>
            <p:nvSpPr>
              <p:cNvPr id="13336" name="Line 24"/>
              <p:cNvSpPr>
                <a:spLocks noChangeAspect="1" noChangeShapeType="1"/>
              </p:cNvSpPr>
              <p:nvPr/>
            </p:nvSpPr>
            <p:spPr bwMode="auto">
              <a:xfrm flipH="1">
                <a:off x="4435" y="1203"/>
                <a:ext cx="337" cy="64"/>
              </a:xfrm>
              <a:prstGeom prst="line">
                <a:avLst/>
              </a:prstGeom>
              <a:noFill/>
              <a:ln w="222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37" name="Line 25"/>
              <p:cNvSpPr>
                <a:spLocks noChangeAspect="1" noChangeShapeType="1"/>
              </p:cNvSpPr>
              <p:nvPr/>
            </p:nvSpPr>
            <p:spPr bwMode="auto">
              <a:xfrm>
                <a:off x="4435" y="1266"/>
                <a:ext cx="337" cy="64"/>
              </a:xfrm>
              <a:prstGeom prst="line">
                <a:avLst/>
              </a:prstGeom>
              <a:noFill/>
              <a:ln w="222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338" name="Group 26"/>
            <p:cNvGrpSpPr>
              <a:grpSpLocks noChangeAspect="1"/>
            </p:cNvGrpSpPr>
            <p:nvPr/>
          </p:nvGrpSpPr>
          <p:grpSpPr bwMode="auto">
            <a:xfrm>
              <a:off x="1443" y="2166"/>
              <a:ext cx="369" cy="133"/>
              <a:chOff x="4435" y="1203"/>
              <a:chExt cx="337" cy="127"/>
            </a:xfrm>
          </p:grpSpPr>
          <p:sp>
            <p:nvSpPr>
              <p:cNvPr id="13339" name="Line 27"/>
              <p:cNvSpPr>
                <a:spLocks noChangeAspect="1" noChangeShapeType="1"/>
              </p:cNvSpPr>
              <p:nvPr/>
            </p:nvSpPr>
            <p:spPr bwMode="auto">
              <a:xfrm flipH="1">
                <a:off x="4435" y="1203"/>
                <a:ext cx="337" cy="64"/>
              </a:xfrm>
              <a:prstGeom prst="line">
                <a:avLst/>
              </a:prstGeom>
              <a:noFill/>
              <a:ln w="222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40" name="Line 28"/>
              <p:cNvSpPr>
                <a:spLocks noChangeAspect="1" noChangeShapeType="1"/>
              </p:cNvSpPr>
              <p:nvPr/>
            </p:nvSpPr>
            <p:spPr bwMode="auto">
              <a:xfrm>
                <a:off x="4435" y="1266"/>
                <a:ext cx="337" cy="64"/>
              </a:xfrm>
              <a:prstGeom prst="line">
                <a:avLst/>
              </a:prstGeom>
              <a:noFill/>
              <a:ln w="222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341" name="Group 29"/>
            <p:cNvGrpSpPr>
              <a:grpSpLocks noChangeAspect="1"/>
            </p:cNvGrpSpPr>
            <p:nvPr/>
          </p:nvGrpSpPr>
          <p:grpSpPr bwMode="auto">
            <a:xfrm>
              <a:off x="1443" y="2299"/>
              <a:ext cx="369" cy="137"/>
              <a:chOff x="4435" y="1203"/>
              <a:chExt cx="337" cy="127"/>
            </a:xfrm>
          </p:grpSpPr>
          <p:sp>
            <p:nvSpPr>
              <p:cNvPr id="13342" name="Line 30"/>
              <p:cNvSpPr>
                <a:spLocks noChangeAspect="1" noChangeShapeType="1"/>
              </p:cNvSpPr>
              <p:nvPr/>
            </p:nvSpPr>
            <p:spPr bwMode="auto">
              <a:xfrm flipH="1">
                <a:off x="4435" y="1203"/>
                <a:ext cx="337" cy="64"/>
              </a:xfrm>
              <a:prstGeom prst="line">
                <a:avLst/>
              </a:prstGeom>
              <a:noFill/>
              <a:ln w="222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43" name="Line 31"/>
              <p:cNvSpPr>
                <a:spLocks noChangeAspect="1" noChangeShapeType="1"/>
              </p:cNvSpPr>
              <p:nvPr/>
            </p:nvSpPr>
            <p:spPr bwMode="auto">
              <a:xfrm>
                <a:off x="4435" y="1266"/>
                <a:ext cx="337" cy="64"/>
              </a:xfrm>
              <a:prstGeom prst="line">
                <a:avLst/>
              </a:prstGeom>
              <a:noFill/>
              <a:ln w="222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3344" name="Line 32"/>
            <p:cNvSpPr>
              <a:spLocks noChangeAspect="1" noChangeShapeType="1"/>
            </p:cNvSpPr>
            <p:nvPr/>
          </p:nvSpPr>
          <p:spPr bwMode="auto">
            <a:xfrm flipH="1">
              <a:off x="1592" y="2431"/>
              <a:ext cx="220" cy="38"/>
            </a:xfrm>
            <a:prstGeom prst="line">
              <a:avLst/>
            </a:prstGeom>
            <a:noFill/>
            <a:ln w="222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3345" name="Line 33"/>
          <p:cNvSpPr>
            <a:spLocks noChangeAspect="1" noChangeShapeType="1"/>
          </p:cNvSpPr>
          <p:nvPr/>
        </p:nvSpPr>
        <p:spPr bwMode="auto">
          <a:xfrm flipV="1">
            <a:off x="974725" y="2099566"/>
            <a:ext cx="0" cy="29686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46" name="Line 34"/>
          <p:cNvSpPr>
            <a:spLocks noChangeAspect="1" noChangeShapeType="1"/>
          </p:cNvSpPr>
          <p:nvPr/>
        </p:nvSpPr>
        <p:spPr bwMode="auto">
          <a:xfrm>
            <a:off x="1858963" y="1829691"/>
            <a:ext cx="19177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3347" name="Group 35"/>
          <p:cNvGrpSpPr>
            <a:grpSpLocks noChangeAspect="1"/>
          </p:cNvGrpSpPr>
          <p:nvPr/>
        </p:nvGrpSpPr>
        <p:grpSpPr bwMode="auto">
          <a:xfrm>
            <a:off x="3633788" y="2304353"/>
            <a:ext cx="384175" cy="822325"/>
            <a:chOff x="2044" y="1343"/>
            <a:chExt cx="78" cy="125"/>
          </a:xfrm>
        </p:grpSpPr>
        <p:sp>
          <p:nvSpPr>
            <p:cNvPr id="13348" name="Oval 36"/>
            <p:cNvSpPr>
              <a:spLocks noChangeAspect="1" noChangeArrowheads="1"/>
            </p:cNvSpPr>
            <p:nvPr/>
          </p:nvSpPr>
          <p:spPr bwMode="auto">
            <a:xfrm flipH="1" flipV="1">
              <a:off x="2046" y="1414"/>
              <a:ext cx="65" cy="29"/>
            </a:xfrm>
            <a:prstGeom prst="ellipse">
              <a:avLst/>
            </a:prstGeom>
            <a:noFill/>
            <a:ln w="222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49" name="Oval 37"/>
            <p:cNvSpPr>
              <a:spLocks noChangeAspect="1" noChangeArrowheads="1"/>
            </p:cNvSpPr>
            <p:nvPr/>
          </p:nvSpPr>
          <p:spPr bwMode="auto">
            <a:xfrm flipV="1">
              <a:off x="2044" y="1367"/>
              <a:ext cx="66" cy="29"/>
            </a:xfrm>
            <a:prstGeom prst="ellipse">
              <a:avLst/>
            </a:prstGeom>
            <a:noFill/>
            <a:ln w="222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50" name="Arc 38"/>
            <p:cNvSpPr>
              <a:spLocks noChangeAspect="1"/>
            </p:cNvSpPr>
            <p:nvPr/>
          </p:nvSpPr>
          <p:spPr bwMode="auto">
            <a:xfrm flipV="1">
              <a:off x="2066" y="1343"/>
              <a:ext cx="50" cy="53"/>
            </a:xfrm>
            <a:custGeom>
              <a:avLst/>
              <a:gdLst>
                <a:gd name="G0" fmla="+- 1103 0 0"/>
                <a:gd name="G1" fmla="+- 21510 0 0"/>
                <a:gd name="G2" fmla="+- 21600 0 0"/>
                <a:gd name="T0" fmla="*/ 3073 w 22703"/>
                <a:gd name="T1" fmla="*/ 0 h 43110"/>
                <a:gd name="T2" fmla="*/ 0 w 22703"/>
                <a:gd name="T3" fmla="*/ 43082 h 43110"/>
                <a:gd name="T4" fmla="*/ 1103 w 22703"/>
                <a:gd name="T5" fmla="*/ 21510 h 43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03" h="43110" fill="none" extrusionOk="0">
                  <a:moveTo>
                    <a:pt x="3072" y="0"/>
                  </a:moveTo>
                  <a:cubicBezTo>
                    <a:pt x="14192" y="1018"/>
                    <a:pt x="22703" y="10343"/>
                    <a:pt x="22703" y="21510"/>
                  </a:cubicBezTo>
                  <a:cubicBezTo>
                    <a:pt x="22703" y="33439"/>
                    <a:pt x="13032" y="43110"/>
                    <a:pt x="1103" y="43110"/>
                  </a:cubicBezTo>
                  <a:cubicBezTo>
                    <a:pt x="735" y="43110"/>
                    <a:pt x="367" y="43100"/>
                    <a:pt x="0" y="43081"/>
                  </a:cubicBezTo>
                </a:path>
                <a:path w="22703" h="43110" stroke="0" extrusionOk="0">
                  <a:moveTo>
                    <a:pt x="3072" y="0"/>
                  </a:moveTo>
                  <a:cubicBezTo>
                    <a:pt x="14192" y="1018"/>
                    <a:pt x="22703" y="10343"/>
                    <a:pt x="22703" y="21510"/>
                  </a:cubicBezTo>
                  <a:cubicBezTo>
                    <a:pt x="22703" y="33439"/>
                    <a:pt x="13032" y="43110"/>
                    <a:pt x="1103" y="43110"/>
                  </a:cubicBezTo>
                  <a:cubicBezTo>
                    <a:pt x="735" y="43110"/>
                    <a:pt x="367" y="43100"/>
                    <a:pt x="0" y="43081"/>
                  </a:cubicBezTo>
                  <a:lnTo>
                    <a:pt x="1103" y="21510"/>
                  </a:lnTo>
                  <a:close/>
                </a:path>
              </a:pathLst>
            </a:custGeom>
            <a:noFill/>
            <a:ln w="222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51" name="Arc 39"/>
            <p:cNvSpPr>
              <a:spLocks noChangeAspect="1"/>
            </p:cNvSpPr>
            <p:nvPr/>
          </p:nvSpPr>
          <p:spPr bwMode="auto">
            <a:xfrm flipV="1">
              <a:off x="2084" y="1367"/>
              <a:ext cx="38" cy="76"/>
            </a:xfrm>
            <a:custGeom>
              <a:avLst/>
              <a:gdLst>
                <a:gd name="G0" fmla="+- 1103 0 0"/>
                <a:gd name="G1" fmla="+- 21600 0 0"/>
                <a:gd name="G2" fmla="+- 21600 0 0"/>
                <a:gd name="T0" fmla="*/ 582 w 22703"/>
                <a:gd name="T1" fmla="*/ 6 h 43200"/>
                <a:gd name="T2" fmla="*/ 0 w 22703"/>
                <a:gd name="T3" fmla="*/ 43172 h 43200"/>
                <a:gd name="T4" fmla="*/ 1103 w 22703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03" h="43200" fill="none" extrusionOk="0">
                  <a:moveTo>
                    <a:pt x="582" y="6"/>
                  </a:moveTo>
                  <a:cubicBezTo>
                    <a:pt x="755" y="2"/>
                    <a:pt x="929" y="-1"/>
                    <a:pt x="1103" y="0"/>
                  </a:cubicBezTo>
                  <a:cubicBezTo>
                    <a:pt x="13032" y="0"/>
                    <a:pt x="22703" y="9670"/>
                    <a:pt x="22703" y="21600"/>
                  </a:cubicBezTo>
                  <a:cubicBezTo>
                    <a:pt x="22703" y="33529"/>
                    <a:pt x="13032" y="43200"/>
                    <a:pt x="1103" y="43200"/>
                  </a:cubicBezTo>
                  <a:cubicBezTo>
                    <a:pt x="735" y="43200"/>
                    <a:pt x="367" y="43190"/>
                    <a:pt x="0" y="43171"/>
                  </a:cubicBezTo>
                </a:path>
                <a:path w="22703" h="43200" stroke="0" extrusionOk="0">
                  <a:moveTo>
                    <a:pt x="582" y="6"/>
                  </a:moveTo>
                  <a:cubicBezTo>
                    <a:pt x="755" y="2"/>
                    <a:pt x="929" y="-1"/>
                    <a:pt x="1103" y="0"/>
                  </a:cubicBezTo>
                  <a:cubicBezTo>
                    <a:pt x="13032" y="0"/>
                    <a:pt x="22703" y="9670"/>
                    <a:pt x="22703" y="21600"/>
                  </a:cubicBezTo>
                  <a:cubicBezTo>
                    <a:pt x="22703" y="33529"/>
                    <a:pt x="13032" y="43200"/>
                    <a:pt x="1103" y="43200"/>
                  </a:cubicBezTo>
                  <a:cubicBezTo>
                    <a:pt x="735" y="43200"/>
                    <a:pt x="367" y="43190"/>
                    <a:pt x="0" y="43171"/>
                  </a:cubicBezTo>
                  <a:lnTo>
                    <a:pt x="1103" y="21600"/>
                  </a:lnTo>
                  <a:close/>
                </a:path>
              </a:pathLst>
            </a:custGeom>
            <a:noFill/>
            <a:ln w="222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52" name="Arc 40"/>
            <p:cNvSpPr>
              <a:spLocks noChangeAspect="1"/>
            </p:cNvSpPr>
            <p:nvPr/>
          </p:nvSpPr>
          <p:spPr bwMode="auto">
            <a:xfrm flipV="1">
              <a:off x="2066" y="1414"/>
              <a:ext cx="56" cy="54"/>
            </a:xfrm>
            <a:custGeom>
              <a:avLst/>
              <a:gdLst>
                <a:gd name="G0" fmla="+- 3040 0 0"/>
                <a:gd name="G1" fmla="+- 21600 0 0"/>
                <a:gd name="G2" fmla="+- 21600 0 0"/>
                <a:gd name="T0" fmla="*/ 0 w 24640"/>
                <a:gd name="T1" fmla="*/ 215 h 43200"/>
                <a:gd name="T2" fmla="*/ 1744 w 24640"/>
                <a:gd name="T3" fmla="*/ 43161 h 43200"/>
                <a:gd name="T4" fmla="*/ 3040 w 2464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640" h="43200" fill="none" extrusionOk="0">
                  <a:moveTo>
                    <a:pt x="-1" y="214"/>
                  </a:moveTo>
                  <a:cubicBezTo>
                    <a:pt x="1007" y="71"/>
                    <a:pt x="2022" y="-1"/>
                    <a:pt x="3040" y="0"/>
                  </a:cubicBezTo>
                  <a:cubicBezTo>
                    <a:pt x="14969" y="0"/>
                    <a:pt x="24640" y="9670"/>
                    <a:pt x="24640" y="21600"/>
                  </a:cubicBezTo>
                  <a:cubicBezTo>
                    <a:pt x="24640" y="33529"/>
                    <a:pt x="14969" y="43200"/>
                    <a:pt x="3040" y="43200"/>
                  </a:cubicBezTo>
                  <a:cubicBezTo>
                    <a:pt x="2607" y="43200"/>
                    <a:pt x="2175" y="43187"/>
                    <a:pt x="1743" y="43161"/>
                  </a:cubicBezTo>
                </a:path>
                <a:path w="24640" h="43200" stroke="0" extrusionOk="0">
                  <a:moveTo>
                    <a:pt x="-1" y="214"/>
                  </a:moveTo>
                  <a:cubicBezTo>
                    <a:pt x="1007" y="71"/>
                    <a:pt x="2022" y="-1"/>
                    <a:pt x="3040" y="0"/>
                  </a:cubicBezTo>
                  <a:cubicBezTo>
                    <a:pt x="14969" y="0"/>
                    <a:pt x="24640" y="9670"/>
                    <a:pt x="24640" y="21600"/>
                  </a:cubicBezTo>
                  <a:cubicBezTo>
                    <a:pt x="24640" y="33529"/>
                    <a:pt x="14969" y="43200"/>
                    <a:pt x="3040" y="43200"/>
                  </a:cubicBezTo>
                  <a:cubicBezTo>
                    <a:pt x="2607" y="43200"/>
                    <a:pt x="2175" y="43187"/>
                    <a:pt x="1743" y="43161"/>
                  </a:cubicBezTo>
                  <a:lnTo>
                    <a:pt x="3040" y="21600"/>
                  </a:lnTo>
                  <a:close/>
                </a:path>
              </a:pathLst>
            </a:custGeom>
            <a:noFill/>
            <a:ln w="222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3353" name="Group 41"/>
          <p:cNvGrpSpPr>
            <a:grpSpLocks noChangeAspect="1"/>
          </p:cNvGrpSpPr>
          <p:nvPr/>
        </p:nvGrpSpPr>
        <p:grpSpPr bwMode="auto">
          <a:xfrm rot="-5400000">
            <a:off x="2533650" y="3563241"/>
            <a:ext cx="566738" cy="93662"/>
            <a:chOff x="1933" y="2712"/>
            <a:chExt cx="144" cy="24"/>
          </a:xfrm>
        </p:grpSpPr>
        <p:sp>
          <p:nvSpPr>
            <p:cNvPr id="13354" name="Line 42"/>
            <p:cNvSpPr>
              <a:spLocks noChangeAspect="1" noChangeShapeType="1"/>
            </p:cNvSpPr>
            <p:nvPr/>
          </p:nvSpPr>
          <p:spPr bwMode="auto">
            <a:xfrm>
              <a:off x="1933" y="2712"/>
              <a:ext cx="144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55" name="Line 43"/>
            <p:cNvSpPr>
              <a:spLocks noChangeAspect="1" noChangeShapeType="1"/>
            </p:cNvSpPr>
            <p:nvPr/>
          </p:nvSpPr>
          <p:spPr bwMode="auto">
            <a:xfrm>
              <a:off x="1968" y="2736"/>
              <a:ext cx="74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3356" name="Line 44"/>
          <p:cNvSpPr>
            <a:spLocks noChangeAspect="1" noChangeShapeType="1"/>
          </p:cNvSpPr>
          <p:nvPr/>
        </p:nvSpPr>
        <p:spPr bwMode="auto">
          <a:xfrm>
            <a:off x="3757613" y="1842391"/>
            <a:ext cx="0" cy="47625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57" name="Line 45"/>
          <p:cNvSpPr>
            <a:spLocks noChangeAspect="1" noChangeShapeType="1"/>
          </p:cNvSpPr>
          <p:nvPr/>
        </p:nvSpPr>
        <p:spPr bwMode="auto">
          <a:xfrm>
            <a:off x="3751263" y="3109216"/>
            <a:ext cx="0" cy="49053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58" name="Line 46"/>
          <p:cNvSpPr>
            <a:spLocks noChangeAspect="1" noChangeShapeType="1"/>
          </p:cNvSpPr>
          <p:nvPr/>
        </p:nvSpPr>
        <p:spPr bwMode="auto">
          <a:xfrm flipV="1">
            <a:off x="987425" y="3034603"/>
            <a:ext cx="0" cy="3016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59" name="Line 47"/>
          <p:cNvSpPr>
            <a:spLocks noChangeAspect="1" noChangeShapeType="1"/>
          </p:cNvSpPr>
          <p:nvPr/>
        </p:nvSpPr>
        <p:spPr bwMode="auto">
          <a:xfrm>
            <a:off x="2863850" y="3606103"/>
            <a:ext cx="903288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60" name="Line 48"/>
          <p:cNvSpPr>
            <a:spLocks noChangeAspect="1" noChangeShapeType="1"/>
          </p:cNvSpPr>
          <p:nvPr/>
        </p:nvSpPr>
        <p:spPr bwMode="auto">
          <a:xfrm>
            <a:off x="1858963" y="3609278"/>
            <a:ext cx="900112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61" name="Line 49"/>
          <p:cNvSpPr>
            <a:spLocks noChangeAspect="1" noChangeShapeType="1"/>
          </p:cNvSpPr>
          <p:nvPr/>
        </p:nvSpPr>
        <p:spPr bwMode="auto">
          <a:xfrm>
            <a:off x="965200" y="2099566"/>
            <a:ext cx="893763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62" name="Line 50"/>
          <p:cNvSpPr>
            <a:spLocks noChangeAspect="1" noChangeShapeType="1"/>
          </p:cNvSpPr>
          <p:nvPr/>
        </p:nvSpPr>
        <p:spPr bwMode="auto">
          <a:xfrm flipV="1">
            <a:off x="1858963" y="1824928"/>
            <a:ext cx="0" cy="27463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63" name="Line 51"/>
          <p:cNvSpPr>
            <a:spLocks noChangeAspect="1" noChangeShapeType="1"/>
          </p:cNvSpPr>
          <p:nvPr/>
        </p:nvSpPr>
        <p:spPr bwMode="auto">
          <a:xfrm>
            <a:off x="981075" y="3333053"/>
            <a:ext cx="871538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64" name="Line 52"/>
          <p:cNvSpPr>
            <a:spLocks noChangeAspect="1" noChangeShapeType="1"/>
          </p:cNvSpPr>
          <p:nvPr/>
        </p:nvSpPr>
        <p:spPr bwMode="auto">
          <a:xfrm>
            <a:off x="1858963" y="3320353"/>
            <a:ext cx="0" cy="3016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3365" name="Group 53"/>
          <p:cNvGrpSpPr>
            <a:grpSpLocks/>
          </p:cNvGrpSpPr>
          <p:nvPr/>
        </p:nvGrpSpPr>
        <p:grpSpPr bwMode="auto">
          <a:xfrm>
            <a:off x="884238" y="3836291"/>
            <a:ext cx="182562" cy="668337"/>
            <a:chOff x="1443" y="2001"/>
            <a:chExt cx="369" cy="468"/>
          </a:xfrm>
        </p:grpSpPr>
        <p:sp>
          <p:nvSpPr>
            <p:cNvPr id="13366" name="Line 54"/>
            <p:cNvSpPr>
              <a:spLocks noChangeShapeType="1"/>
            </p:cNvSpPr>
            <p:nvPr/>
          </p:nvSpPr>
          <p:spPr bwMode="auto">
            <a:xfrm>
              <a:off x="1592" y="2001"/>
              <a:ext cx="220" cy="36"/>
            </a:xfrm>
            <a:prstGeom prst="line">
              <a:avLst/>
            </a:prstGeom>
            <a:noFill/>
            <a:ln w="22225">
              <a:solidFill>
                <a:srgbClr val="99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3367" name="Group 55"/>
            <p:cNvGrpSpPr>
              <a:grpSpLocks/>
            </p:cNvGrpSpPr>
            <p:nvPr/>
          </p:nvGrpSpPr>
          <p:grpSpPr bwMode="auto">
            <a:xfrm>
              <a:off x="1443" y="2034"/>
              <a:ext cx="369" cy="138"/>
              <a:chOff x="4435" y="1203"/>
              <a:chExt cx="337" cy="127"/>
            </a:xfrm>
          </p:grpSpPr>
          <p:sp>
            <p:nvSpPr>
              <p:cNvPr id="13368" name="Line 56"/>
              <p:cNvSpPr>
                <a:spLocks noChangeShapeType="1"/>
              </p:cNvSpPr>
              <p:nvPr/>
            </p:nvSpPr>
            <p:spPr bwMode="auto">
              <a:xfrm flipH="1">
                <a:off x="4435" y="1203"/>
                <a:ext cx="337" cy="64"/>
              </a:xfrm>
              <a:prstGeom prst="line">
                <a:avLst/>
              </a:prstGeom>
              <a:noFill/>
              <a:ln w="22225">
                <a:solidFill>
                  <a:srgbClr val="99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9" name="Line 57"/>
              <p:cNvSpPr>
                <a:spLocks noChangeShapeType="1"/>
              </p:cNvSpPr>
              <p:nvPr/>
            </p:nvSpPr>
            <p:spPr bwMode="auto">
              <a:xfrm>
                <a:off x="4435" y="1266"/>
                <a:ext cx="337" cy="64"/>
              </a:xfrm>
              <a:prstGeom prst="line">
                <a:avLst/>
              </a:prstGeom>
              <a:noFill/>
              <a:ln w="22225">
                <a:solidFill>
                  <a:srgbClr val="99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370" name="Group 58"/>
            <p:cNvGrpSpPr>
              <a:grpSpLocks/>
            </p:cNvGrpSpPr>
            <p:nvPr/>
          </p:nvGrpSpPr>
          <p:grpSpPr bwMode="auto">
            <a:xfrm>
              <a:off x="1443" y="2166"/>
              <a:ext cx="369" cy="133"/>
              <a:chOff x="4435" y="1203"/>
              <a:chExt cx="337" cy="127"/>
            </a:xfrm>
          </p:grpSpPr>
          <p:sp>
            <p:nvSpPr>
              <p:cNvPr id="13371" name="Line 59"/>
              <p:cNvSpPr>
                <a:spLocks noChangeShapeType="1"/>
              </p:cNvSpPr>
              <p:nvPr/>
            </p:nvSpPr>
            <p:spPr bwMode="auto">
              <a:xfrm flipH="1">
                <a:off x="4435" y="1203"/>
                <a:ext cx="337" cy="64"/>
              </a:xfrm>
              <a:prstGeom prst="line">
                <a:avLst/>
              </a:prstGeom>
              <a:noFill/>
              <a:ln w="22225">
                <a:solidFill>
                  <a:srgbClr val="99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72" name="Line 60"/>
              <p:cNvSpPr>
                <a:spLocks noChangeShapeType="1"/>
              </p:cNvSpPr>
              <p:nvPr/>
            </p:nvSpPr>
            <p:spPr bwMode="auto">
              <a:xfrm>
                <a:off x="4435" y="1266"/>
                <a:ext cx="337" cy="64"/>
              </a:xfrm>
              <a:prstGeom prst="line">
                <a:avLst/>
              </a:prstGeom>
              <a:noFill/>
              <a:ln w="22225">
                <a:solidFill>
                  <a:srgbClr val="99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373" name="Group 61"/>
            <p:cNvGrpSpPr>
              <a:grpSpLocks/>
            </p:cNvGrpSpPr>
            <p:nvPr/>
          </p:nvGrpSpPr>
          <p:grpSpPr bwMode="auto">
            <a:xfrm>
              <a:off x="1443" y="2299"/>
              <a:ext cx="369" cy="137"/>
              <a:chOff x="4435" y="1203"/>
              <a:chExt cx="337" cy="127"/>
            </a:xfrm>
          </p:grpSpPr>
          <p:sp>
            <p:nvSpPr>
              <p:cNvPr id="13374" name="Line 62"/>
              <p:cNvSpPr>
                <a:spLocks noChangeShapeType="1"/>
              </p:cNvSpPr>
              <p:nvPr/>
            </p:nvSpPr>
            <p:spPr bwMode="auto">
              <a:xfrm flipH="1">
                <a:off x="4435" y="1203"/>
                <a:ext cx="337" cy="64"/>
              </a:xfrm>
              <a:prstGeom prst="line">
                <a:avLst/>
              </a:prstGeom>
              <a:noFill/>
              <a:ln w="22225">
                <a:solidFill>
                  <a:srgbClr val="99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75" name="Line 63"/>
              <p:cNvSpPr>
                <a:spLocks noChangeShapeType="1"/>
              </p:cNvSpPr>
              <p:nvPr/>
            </p:nvSpPr>
            <p:spPr bwMode="auto">
              <a:xfrm>
                <a:off x="4435" y="1266"/>
                <a:ext cx="337" cy="64"/>
              </a:xfrm>
              <a:prstGeom prst="line">
                <a:avLst/>
              </a:prstGeom>
              <a:noFill/>
              <a:ln w="22225">
                <a:solidFill>
                  <a:srgbClr val="99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3376" name="Line 64"/>
            <p:cNvSpPr>
              <a:spLocks noChangeShapeType="1"/>
            </p:cNvSpPr>
            <p:nvPr/>
          </p:nvSpPr>
          <p:spPr bwMode="auto">
            <a:xfrm flipH="1">
              <a:off x="1592" y="2431"/>
              <a:ext cx="220" cy="38"/>
            </a:xfrm>
            <a:prstGeom prst="line">
              <a:avLst/>
            </a:prstGeom>
            <a:noFill/>
            <a:ln w="22225">
              <a:solidFill>
                <a:srgbClr val="99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3377" name="Freeform 65"/>
          <p:cNvSpPr>
            <a:spLocks noChangeAspect="1"/>
          </p:cNvSpPr>
          <p:nvPr/>
        </p:nvSpPr>
        <p:spPr bwMode="auto">
          <a:xfrm>
            <a:off x="884238" y="2285303"/>
            <a:ext cx="287337" cy="785813"/>
          </a:xfrm>
          <a:custGeom>
            <a:avLst/>
            <a:gdLst>
              <a:gd name="T0" fmla="*/ 0 w 181"/>
              <a:gd name="T1" fmla="*/ 495 h 495"/>
              <a:gd name="T2" fmla="*/ 181 w 181"/>
              <a:gd name="T3" fmla="*/ 0 h 49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1" h="495">
                <a:moveTo>
                  <a:pt x="0" y="495"/>
                </a:moveTo>
                <a:lnTo>
                  <a:pt x="181" y="0"/>
                </a:lnTo>
              </a:path>
            </a:pathLst>
          </a:custGeom>
          <a:noFill/>
          <a:ln w="127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78" name="Line 66"/>
          <p:cNvSpPr>
            <a:spLocks noChangeAspect="1" noChangeShapeType="1"/>
          </p:cNvSpPr>
          <p:nvPr/>
        </p:nvSpPr>
        <p:spPr bwMode="auto">
          <a:xfrm>
            <a:off x="985838" y="3599753"/>
            <a:ext cx="0" cy="255588"/>
          </a:xfrm>
          <a:prstGeom prst="line">
            <a:avLst/>
          </a:prstGeom>
          <a:noFill/>
          <a:ln w="22225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79" name="Text Box 67"/>
          <p:cNvSpPr txBox="1">
            <a:spLocks noChangeAspect="1" noChangeArrowheads="1"/>
          </p:cNvSpPr>
          <p:nvPr/>
        </p:nvSpPr>
        <p:spPr bwMode="auto">
          <a:xfrm>
            <a:off x="1066800" y="3783903"/>
            <a:ext cx="1088737" cy="73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2000" dirty="0">
                <a:solidFill>
                  <a:srgbClr val="9900FF"/>
                </a:solidFill>
                <a:latin typeface="Times New Roman" pitchFamily="18" charset="0"/>
                <a:ea typeface="新細明體" pitchFamily="18" charset="-120"/>
              </a:rPr>
              <a:t>Weak</a:t>
            </a:r>
          </a:p>
          <a:p>
            <a:pPr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2000" dirty="0">
                <a:solidFill>
                  <a:srgbClr val="9900FF"/>
                </a:solidFill>
                <a:latin typeface="Times New Roman" pitchFamily="18" charset="0"/>
                <a:ea typeface="新細明體" pitchFamily="18" charset="-120"/>
              </a:rPr>
              <a:t>thermal </a:t>
            </a:r>
          </a:p>
          <a:p>
            <a:pPr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2000" dirty="0">
                <a:solidFill>
                  <a:srgbClr val="9900FF"/>
                </a:solidFill>
                <a:latin typeface="Times New Roman" pitchFamily="18" charset="0"/>
                <a:ea typeface="新細明體" pitchFamily="18" charset="-120"/>
              </a:rPr>
              <a:t>Link (G)</a:t>
            </a:r>
          </a:p>
        </p:txBody>
      </p:sp>
      <p:sp>
        <p:nvSpPr>
          <p:cNvPr id="13380" name="Line 68"/>
          <p:cNvSpPr>
            <a:spLocks noChangeShapeType="1"/>
          </p:cNvSpPr>
          <p:nvPr/>
        </p:nvSpPr>
        <p:spPr bwMode="auto">
          <a:xfrm flipH="1">
            <a:off x="1498600" y="333305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82" name="Text Box 70"/>
          <p:cNvSpPr txBox="1">
            <a:spLocks noChangeArrowheads="1"/>
          </p:cNvSpPr>
          <p:nvPr/>
        </p:nvSpPr>
        <p:spPr bwMode="auto">
          <a:xfrm>
            <a:off x="264667" y="838200"/>
            <a:ext cx="619058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400" dirty="0" err="1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rPr>
              <a:t>P</a:t>
            </a:r>
            <a:r>
              <a:rPr lang="en-US" altLang="zh-TW" sz="2400" baseline="-25000" dirty="0" err="1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rPr>
              <a:t>opt</a:t>
            </a:r>
            <a:endParaRPr lang="en-US" altLang="zh-TW" sz="2400" baseline="-25000" dirty="0">
              <a:solidFill>
                <a:srgbClr val="000066"/>
              </a:solidFill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3383" name="Text Box 71"/>
          <p:cNvSpPr txBox="1">
            <a:spLocks noChangeArrowheads="1"/>
          </p:cNvSpPr>
          <p:nvPr/>
        </p:nvSpPr>
        <p:spPr bwMode="auto">
          <a:xfrm>
            <a:off x="8229600" y="3766441"/>
            <a:ext cx="685800" cy="51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T</a:t>
            </a:r>
          </a:p>
        </p:txBody>
      </p:sp>
      <p:sp>
        <p:nvSpPr>
          <p:cNvPr id="13384" name="Text Box 72"/>
          <p:cNvSpPr txBox="1">
            <a:spLocks noChangeArrowheads="1"/>
          </p:cNvSpPr>
          <p:nvPr/>
        </p:nvSpPr>
        <p:spPr bwMode="auto">
          <a:xfrm>
            <a:off x="5486400" y="1847153"/>
            <a:ext cx="420688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R</a:t>
            </a:r>
          </a:p>
        </p:txBody>
      </p:sp>
      <p:sp>
        <p:nvSpPr>
          <p:cNvPr id="13385" name="Text Box 73"/>
          <p:cNvSpPr txBox="1">
            <a:spLocks noChangeArrowheads="1"/>
          </p:cNvSpPr>
          <p:nvPr/>
        </p:nvSpPr>
        <p:spPr bwMode="auto">
          <a:xfrm>
            <a:off x="2362200" y="5031678"/>
            <a:ext cx="6629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</a:pPr>
            <a:r>
              <a:rPr lang="zh-TW" altLang="en-US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000" dirty="0" err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Electrothermal</a:t>
            </a:r>
            <a:r>
              <a:rPr lang="en-US" altLang="zh-TW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feedback:  fast, linear response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</a:pPr>
            <a:r>
              <a:rPr lang="en-US" altLang="zh-TW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Low power dissipation (~1 </a:t>
            </a:r>
            <a:r>
              <a:rPr lang="en-US" altLang="zh-TW" sz="2000" dirty="0" err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nW</a:t>
            </a:r>
            <a:r>
              <a:rPr lang="en-US" altLang="zh-TW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)</a:t>
            </a:r>
            <a:endParaRPr lang="en-US" altLang="zh-TW" sz="2000" dirty="0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</a:pPr>
            <a:r>
              <a:rPr lang="en-US" altLang="zh-TW" sz="20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Sensitivity limited by fluctuations in the photon arrival rate </a:t>
            </a:r>
          </a:p>
        </p:txBody>
      </p:sp>
      <p:sp>
        <p:nvSpPr>
          <p:cNvPr id="13387" name="Text Box 75"/>
          <p:cNvSpPr txBox="1">
            <a:spLocks noChangeArrowheads="1"/>
          </p:cNvSpPr>
          <p:nvPr/>
        </p:nvSpPr>
        <p:spPr bwMode="auto">
          <a:xfrm>
            <a:off x="2800350" y="4371945"/>
            <a:ext cx="35750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400" dirty="0" err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P</a:t>
            </a:r>
            <a:r>
              <a:rPr lang="en-US" altLang="zh-TW" sz="2400" baseline="-25000" dirty="0" err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total</a:t>
            </a:r>
            <a:r>
              <a:rPr lang="en-US" altLang="zh-TW" sz="24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= </a:t>
            </a:r>
            <a:r>
              <a:rPr lang="en-US" altLang="zh-TW" sz="2400" dirty="0" err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P</a:t>
            </a:r>
            <a:r>
              <a:rPr lang="en-US" altLang="zh-TW" sz="2400" baseline="-25000" dirty="0" err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opt</a:t>
            </a:r>
            <a:r>
              <a:rPr lang="en-US" altLang="zh-TW" sz="24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+ </a:t>
            </a:r>
            <a:r>
              <a:rPr lang="en-US" altLang="zh-TW" sz="2400" dirty="0" err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P</a:t>
            </a:r>
            <a:r>
              <a:rPr lang="en-US" altLang="zh-TW" sz="2400" baseline="-25000" dirty="0" err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elc</a:t>
            </a:r>
            <a:r>
              <a:rPr lang="en-US" altLang="zh-TW" sz="2400" dirty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= constant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737394" y="981966"/>
            <a:ext cx="539750" cy="942975"/>
            <a:chOff x="2524126" y="1403351"/>
            <a:chExt cx="539750" cy="942975"/>
          </a:xfrm>
        </p:grpSpPr>
        <p:sp>
          <p:nvSpPr>
            <p:cNvPr id="76" name="Freeform 44"/>
            <p:cNvSpPr>
              <a:spLocks/>
            </p:cNvSpPr>
            <p:nvPr/>
          </p:nvSpPr>
          <p:spPr bwMode="auto">
            <a:xfrm>
              <a:off x="2524126" y="1403351"/>
              <a:ext cx="539750" cy="808038"/>
            </a:xfrm>
            <a:custGeom>
              <a:avLst/>
              <a:gdLst>
                <a:gd name="T0" fmla="*/ 361 w 567"/>
                <a:gd name="T1" fmla="*/ 0 h 847"/>
                <a:gd name="T2" fmla="*/ 361 w 567"/>
                <a:gd name="T3" fmla="*/ 0 h 847"/>
                <a:gd name="T4" fmla="*/ 342 w 567"/>
                <a:gd name="T5" fmla="*/ 94 h 847"/>
                <a:gd name="T6" fmla="*/ 322 w 567"/>
                <a:gd name="T7" fmla="*/ 188 h 847"/>
                <a:gd name="T8" fmla="*/ 303 w 567"/>
                <a:gd name="T9" fmla="*/ 282 h 847"/>
                <a:gd name="T10" fmla="*/ 284 w 567"/>
                <a:gd name="T11" fmla="*/ 376 h 847"/>
                <a:gd name="T12" fmla="*/ 264 w 567"/>
                <a:gd name="T13" fmla="*/ 470 h 847"/>
                <a:gd name="T14" fmla="*/ 245 w 567"/>
                <a:gd name="T15" fmla="*/ 564 h 847"/>
                <a:gd name="T16" fmla="*/ 225 w 567"/>
                <a:gd name="T17" fmla="*/ 658 h 847"/>
                <a:gd name="T18" fmla="*/ 206 w 567"/>
                <a:gd name="T19" fmla="*/ 753 h 847"/>
                <a:gd name="T20" fmla="*/ 186 w 567"/>
                <a:gd name="T2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7" h="847">
                  <a:moveTo>
                    <a:pt x="361" y="0"/>
                  </a:moveTo>
                  <a:lnTo>
                    <a:pt x="361" y="0"/>
                  </a:lnTo>
                  <a:lnTo>
                    <a:pt x="342" y="94"/>
                  </a:lnTo>
                  <a:cubicBezTo>
                    <a:pt x="342" y="94"/>
                    <a:pt x="567" y="190"/>
                    <a:pt x="322" y="188"/>
                  </a:cubicBezTo>
                  <a:cubicBezTo>
                    <a:pt x="78" y="187"/>
                    <a:pt x="303" y="282"/>
                    <a:pt x="303" y="282"/>
                  </a:cubicBezTo>
                  <a:cubicBezTo>
                    <a:pt x="303" y="282"/>
                    <a:pt x="528" y="378"/>
                    <a:pt x="284" y="376"/>
                  </a:cubicBezTo>
                  <a:cubicBezTo>
                    <a:pt x="39" y="375"/>
                    <a:pt x="264" y="470"/>
                    <a:pt x="264" y="470"/>
                  </a:cubicBezTo>
                  <a:cubicBezTo>
                    <a:pt x="264" y="470"/>
                    <a:pt x="489" y="566"/>
                    <a:pt x="245" y="564"/>
                  </a:cubicBezTo>
                  <a:cubicBezTo>
                    <a:pt x="0" y="563"/>
                    <a:pt x="225" y="658"/>
                    <a:pt x="225" y="658"/>
                  </a:cubicBezTo>
                  <a:cubicBezTo>
                    <a:pt x="225" y="658"/>
                    <a:pt x="450" y="754"/>
                    <a:pt x="206" y="753"/>
                  </a:cubicBezTo>
                  <a:lnTo>
                    <a:pt x="186" y="847"/>
                  </a:lnTo>
                </a:path>
              </a:pathLst>
            </a:custGeom>
            <a:noFill/>
            <a:ln w="12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7" name="Freeform 45"/>
            <p:cNvSpPr>
              <a:spLocks/>
            </p:cNvSpPr>
            <p:nvPr/>
          </p:nvSpPr>
          <p:spPr bwMode="auto">
            <a:xfrm>
              <a:off x="2613026" y="2165351"/>
              <a:ext cx="187325" cy="180975"/>
            </a:xfrm>
            <a:custGeom>
              <a:avLst/>
              <a:gdLst>
                <a:gd name="T0" fmla="*/ 0 w 196"/>
                <a:gd name="T1" fmla="*/ 0 h 189"/>
                <a:gd name="T2" fmla="*/ 0 w 196"/>
                <a:gd name="T3" fmla="*/ 0 h 189"/>
                <a:gd name="T4" fmla="*/ 63 w 196"/>
                <a:gd name="T5" fmla="*/ 189 h 189"/>
                <a:gd name="T6" fmla="*/ 196 w 196"/>
                <a:gd name="T7" fmla="*/ 40 h 189"/>
                <a:gd name="T8" fmla="*/ 0 w 196"/>
                <a:gd name="T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189">
                  <a:moveTo>
                    <a:pt x="0" y="0"/>
                  </a:moveTo>
                  <a:lnTo>
                    <a:pt x="0" y="0"/>
                  </a:lnTo>
                  <a:lnTo>
                    <a:pt x="63" y="189"/>
                  </a:lnTo>
                  <a:lnTo>
                    <a:pt x="19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78" name="Oval 77"/>
          <p:cNvSpPr>
            <a:spLocks noChangeAspect="1"/>
          </p:cNvSpPr>
          <p:nvPr/>
        </p:nvSpPr>
        <p:spPr>
          <a:xfrm>
            <a:off x="7239000" y="2685353"/>
            <a:ext cx="109728" cy="1097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41873" y="6229290"/>
            <a:ext cx="26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K.D. Irwin APL 66 (1995)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590800" y="28956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7221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25400">
          <a:noFill/>
          <a:miter lim="800000"/>
          <a:headEnd/>
          <a:tailEnd/>
        </a:ln>
      </a:spPr>
      <a:bodyPr lIns="0" tIns="0" rIns="57799" bIns="0"/>
      <a:lstStyle>
        <a:defPPr marL="57150">
          <a:spcBef>
            <a:spcPts val="1300"/>
          </a:spcBef>
          <a:defRPr sz="2000" dirty="0">
            <a:solidFill>
              <a:schemeClr val="tx1"/>
            </a:solidFill>
            <a:latin typeface="Times New Roman" pitchFamily="18" charset="0"/>
            <a:cs typeface="Times New Roman" pitchFamily="18" charset="0"/>
            <a:sym typeface="Helvetica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6193</TotalTime>
  <Words>703</Words>
  <Application>Microsoft Office PowerPoint</Application>
  <PresentationFormat>On-screen Show (4:3)</PresentationFormat>
  <Paragraphs>192</Paragraphs>
  <Slides>23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Universe We Know so far</vt:lpstr>
      <vt:lpstr>PowerPoint Presentation</vt:lpstr>
      <vt:lpstr>PowerPoint Presentation</vt:lpstr>
      <vt:lpstr>PowerPoint Presentation</vt:lpstr>
      <vt:lpstr>Transition Edge Sensor (TES) Polarimeter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</vt:lpstr>
    </vt:vector>
  </TitlesOfParts>
  <Company>NIST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Hsiao-Mei Cho</dc:creator>
  <cp:lastModifiedBy>Hsiao-Mei Sherry Cho</cp:lastModifiedBy>
  <cp:revision>197</cp:revision>
  <dcterms:created xsi:type="dcterms:W3CDTF">2013-06-20T23:09:05Z</dcterms:created>
  <dcterms:modified xsi:type="dcterms:W3CDTF">2015-10-06T18:28:52Z</dcterms:modified>
</cp:coreProperties>
</file>