
<file path=[Content_Types].xml><?xml version="1.0" encoding="utf-8"?>
<Types xmlns="http://schemas.openxmlformats.org/package/2006/content-types">
  <Default Extension="xml" ContentType="application/xml"/>
  <Default Extension="bmp" ContentType="image/bmp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65" r:id="rId3"/>
    <p:sldId id="316" r:id="rId4"/>
    <p:sldId id="354" r:id="rId5"/>
    <p:sldId id="356" r:id="rId6"/>
    <p:sldId id="317" r:id="rId7"/>
    <p:sldId id="355" r:id="rId8"/>
    <p:sldId id="357" r:id="rId9"/>
    <p:sldId id="360" r:id="rId10"/>
    <p:sldId id="377" r:id="rId11"/>
    <p:sldId id="378" r:id="rId12"/>
    <p:sldId id="382" r:id="rId13"/>
    <p:sldId id="368" r:id="rId14"/>
    <p:sldId id="369" r:id="rId15"/>
    <p:sldId id="370" r:id="rId16"/>
    <p:sldId id="371" r:id="rId17"/>
    <p:sldId id="372" r:id="rId18"/>
    <p:sldId id="373" r:id="rId19"/>
    <p:sldId id="379" r:id="rId20"/>
    <p:sldId id="380" r:id="rId21"/>
    <p:sldId id="375" r:id="rId22"/>
    <p:sldId id="384" r:id="rId23"/>
    <p:sldId id="385" r:id="rId24"/>
    <p:sldId id="387" r:id="rId25"/>
    <p:sldId id="376" r:id="rId26"/>
    <p:sldId id="383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5ED4942-77FF-1441-8D81-F52B38B08E24}" type="datetimeFigureOut">
              <a:rPr lang="en-US"/>
              <a:pPr>
                <a:defRPr/>
              </a:pPr>
              <a:t>10/6/15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9C8E4104-BBE6-1448-AE1D-2E8C54E8D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023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D838703-C0A8-E84D-8E2F-D3A6AC7C0E57}" type="datetimeFigureOut">
              <a:rPr lang="en-US"/>
              <a:pPr>
                <a:defRPr/>
              </a:pPr>
              <a:t>10/6/15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402E6CF-D8A4-F34B-A9C2-F89891EA79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77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68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0FBF-AC28-D641-AF85-3DCC742B47EC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B9F4C-3CD5-974F-BB09-4C3496D3A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0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6C1A12CB-F110-3047-A816-8FFA75884C17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75A9F8E6-B0C3-374F-BF50-A14142531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6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DCA1-FD0D-1B4B-B2F1-46CF8A7815F5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24F1-385C-C742-A948-A5AC9E96CF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2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3F9EC-2925-0141-83EA-B12F06DCA9B2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220E-374C-BC42-9EAF-C00AEB5FBA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0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46038-C134-A44A-A866-8AB6D22743A7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34EBF-E71F-A547-AB5E-C0E1F341FD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89452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7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A9E27-E9E3-8749-82B8-9D7C13D65BE0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EF0B-35D2-844C-A475-881D3919E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4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9B180-D99E-A84A-A0EE-7783D4F2C7E2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55502-0B25-B04A-B36B-0AE56F008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0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91EC-A582-7143-9078-DACB844390B3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085AE-7301-6B4F-A357-7F938BE864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12708653-72E8-7D41-BA85-301E63A0F098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CCBE349F-9DDC-9C42-A353-80804D424F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9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E4FE31C7-5DDF-424F-98AB-CC22AC7759E1}" type="datetime1">
              <a:rPr lang="en-US"/>
              <a:pPr>
                <a:defRPr/>
              </a:pPr>
              <a:t>10/6/15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CC171346-9D37-1D43-9B16-5F13C13803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olla@fnal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7" Type="http://schemas.openxmlformats.org/officeDocument/2006/relationships/image" Target="../media/image22.png"/><Relationship Id="rId8" Type="http://schemas.openxmlformats.org/officeDocument/2006/relationships/image" Target="../media/image23.bmp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610116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Hybridization &amp; </a:t>
            </a:r>
            <a:r>
              <a:rPr lang="en-US" dirty="0" smtClean="0"/>
              <a:t>Interconnect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b="0" dirty="0" smtClean="0"/>
              <a:t>Special thx to Ron Lipton that provided most of the material shown here</a:t>
            </a:r>
            <a:r>
              <a:rPr lang="en-US" sz="2400" b="0" dirty="0" smtClean="0">
                <a:latin typeface="Helvetica" charset="0"/>
              </a:rPr>
              <a:t/>
            </a:r>
            <a:br>
              <a:rPr lang="en-US" sz="2400" b="0" dirty="0" smtClean="0">
                <a:latin typeface="Helvetica" charset="0"/>
              </a:rPr>
            </a:br>
            <a:endParaRPr lang="en-US" sz="2400" b="0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74469" y="4841875"/>
            <a:ext cx="8067644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Gino Bolla, </a:t>
            </a:r>
            <a:r>
              <a:rPr lang="en-US" dirty="0" smtClean="0">
                <a:latin typeface="Helvetica" charset="0"/>
                <a:hlinkClick r:id="rId2"/>
              </a:rPr>
              <a:t>bolla@fnal.gov</a:t>
            </a:r>
            <a:r>
              <a:rPr lang="en-US" dirty="0" smtClean="0">
                <a:latin typeface="Helvetica" charset="0"/>
              </a:rPr>
              <a:t>, </a:t>
            </a:r>
            <a:r>
              <a:rPr lang="en-US" dirty="0" err="1" smtClean="0">
                <a:latin typeface="Helvetica" charset="0"/>
              </a:rPr>
              <a:t>Fermilab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Playing Field – thumb in the air plot  </a:t>
            </a:r>
            <a:r>
              <a:rPr lang="en-US" dirty="0"/>
              <a:t>II  (R. Lipton)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D8EF8-F064-6A40-B19D-0941D670F26E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81618" y="1053091"/>
            <a:ext cx="0" cy="474923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81618" y="5802327"/>
            <a:ext cx="666473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757673"/>
            <a:ext cx="156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</a:t>
            </a:r>
          </a:p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94596" y="5917655"/>
            <a:ext cx="139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Cost/area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89965" y="3054844"/>
            <a:ext cx="1314032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3D sensors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430068" y="5114752"/>
            <a:ext cx="716287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CCDs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7246" y="2114311"/>
            <a:ext cx="1191677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HV CMOS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5957" y="1049787"/>
            <a:ext cx="2643343" cy="70788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/>
              <a:t>3D</a:t>
            </a:r>
          </a:p>
          <a:p>
            <a:pPr algn="ctr"/>
            <a:r>
              <a:rPr lang="en-US" sz="2000" dirty="0" smtClean="0"/>
              <a:t>electronics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6062" y="5114752"/>
            <a:ext cx="968259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DEPFET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4781" y="2234727"/>
            <a:ext cx="87834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Hybrid</a:t>
            </a:r>
          </a:p>
          <a:p>
            <a:r>
              <a:rPr lang="en-US" sz="2000" dirty="0" smtClean="0"/>
              <a:t>pixels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06170" y="2942613"/>
            <a:ext cx="536951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SOI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10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314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667" y="3422650"/>
            <a:ext cx="2739984" cy="281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400" dirty="0" smtClean="0"/>
              <a:t>Silicon-based Tracking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38" y="894522"/>
            <a:ext cx="4342621" cy="5620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Building these devices is essentially an electronics packaging problem, an unusual one…</a:t>
            </a:r>
          </a:p>
          <a:p>
            <a:r>
              <a:rPr lang="en-US" sz="2000" dirty="0" smtClean="0"/>
              <a:t>With billions of channels, 100’s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surface area</a:t>
            </a:r>
          </a:p>
          <a:p>
            <a:r>
              <a:rPr lang="en-US" sz="2000" dirty="0" smtClean="0"/>
              <a:t>With </a:t>
            </a:r>
            <a:r>
              <a:rPr lang="en-US" sz="2000" dirty="0" err="1" smtClean="0"/>
              <a:t>tbyte</a:t>
            </a:r>
            <a:r>
              <a:rPr lang="en-US" sz="2000" dirty="0" smtClean="0"/>
              <a:t>/sec bandwidth</a:t>
            </a:r>
          </a:p>
          <a:p>
            <a:r>
              <a:rPr lang="en-US" sz="2000" dirty="0" smtClean="0"/>
              <a:t>Cooled to -20 </a:t>
            </a:r>
            <a:r>
              <a:rPr lang="en-US" sz="2000" dirty="0" err="1" smtClean="0"/>
              <a:t>deg</a:t>
            </a:r>
            <a:r>
              <a:rPr lang="en-US" sz="2000" dirty="0" smtClean="0"/>
              <a:t> C</a:t>
            </a:r>
          </a:p>
          <a:p>
            <a:r>
              <a:rPr lang="en-US" sz="2000" dirty="0" smtClean="0"/>
              <a:t>With minimal mass</a:t>
            </a:r>
          </a:p>
          <a:p>
            <a:r>
              <a:rPr lang="en-US" sz="2000" dirty="0" smtClean="0"/>
              <a:t>Arranged to give us the information we need to do physics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Given the microscopic scale of the elements, the problems of sensors, readout, and interconnect are inexorably linked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404040"/>
                </a:solidFill>
              </a:rPr>
              <a:t>Hybridization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7" y="77105"/>
            <a:ext cx="4343400" cy="2893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76551" y="153305"/>
            <a:ext cx="105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D0 Layer 0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2017" y="1220105"/>
            <a:ext cx="1237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Analog cable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6817" y="2439305"/>
            <a:ext cx="1272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Flex </a:t>
            </a:r>
            <a:r>
              <a:rPr lang="en-US" sz="1600" dirty="0" err="1" smtClean="0">
                <a:solidFill>
                  <a:srgbClr val="CCFFCC"/>
                </a:solidFill>
              </a:rPr>
              <a:t>foldover</a:t>
            </a:r>
            <a:endParaRPr lang="en-US" sz="16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51" y="3422650"/>
            <a:ext cx="2463800" cy="3289300"/>
          </a:xfrm>
          <a:prstGeom prst="rect">
            <a:avLst/>
          </a:prstGeom>
        </p:spPr>
      </p:pic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11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966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10-06 at 1.5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481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06 at 1.5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06 at 1.5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6 at 1.5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6 at 1.5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6 at 1.5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Vaehanen</a:t>
            </a:r>
            <a:r>
              <a:rPr lang="en-US" dirty="0" smtClean="0"/>
              <a:t> (CERN)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3510796"/>
            <a:ext cx="7752080" cy="25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creen Shot 2015-10-06 at 2.17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2840" r="10939" b="27058"/>
          <a:stretch/>
        </p:blipFill>
        <p:spPr>
          <a:xfrm>
            <a:off x="91440" y="966849"/>
            <a:ext cx="4477006" cy="205167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From yesterday</a:t>
            </a:r>
            <a:endParaRPr lang="en-US" dirty="0"/>
          </a:p>
        </p:txBody>
      </p:sp>
      <p:pic>
        <p:nvPicPr>
          <p:cNvPr id="12" name="Picture 11" descr="Screen Shot 2015-10-06 at 2.20.3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27816" r="33662" b="52281"/>
          <a:stretch/>
        </p:blipFill>
        <p:spPr>
          <a:xfrm>
            <a:off x="4651378" y="1592458"/>
            <a:ext cx="4492622" cy="1137471"/>
          </a:xfrm>
          <a:prstGeom prst="rect">
            <a:avLst/>
          </a:prstGeom>
        </p:spPr>
      </p:pic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18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401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3510796"/>
            <a:ext cx="7752080" cy="25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77" t="26909" r="21141" b="20530"/>
          <a:stretch/>
        </p:blipFill>
        <p:spPr bwMode="auto">
          <a:xfrm>
            <a:off x="7976476" y="5263397"/>
            <a:ext cx="749808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43808" y="5994122"/>
            <a:ext cx="43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DBI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843520" y="4740177"/>
            <a:ext cx="96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</a:t>
            </a:r>
          </a:p>
          <a:p>
            <a:pPr algn="ctr"/>
            <a:r>
              <a:rPr lang="en-US" sz="1400" dirty="0" smtClean="0"/>
              <a:t>4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pitch</a:t>
            </a:r>
            <a:endParaRPr lang="en-US" sz="1400" dirty="0"/>
          </a:p>
        </p:txBody>
      </p:sp>
      <p:pic>
        <p:nvPicPr>
          <p:cNvPr id="10" name="Picture 9" descr="Screen Shot 2015-10-06 at 2.17.5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2840" r="10939" b="27058"/>
          <a:stretch/>
        </p:blipFill>
        <p:spPr>
          <a:xfrm>
            <a:off x="91440" y="966849"/>
            <a:ext cx="4477006" cy="205167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-70239"/>
            <a:ext cx="8686800" cy="641739"/>
          </a:xfrm>
        </p:spPr>
        <p:txBody>
          <a:bodyPr/>
          <a:lstStyle/>
          <a:p>
            <a:r>
              <a:rPr lang="en-US" dirty="0" smtClean="0"/>
              <a:t>From yesterday</a:t>
            </a:r>
            <a:endParaRPr lang="en-US" dirty="0"/>
          </a:p>
        </p:txBody>
      </p:sp>
      <p:pic>
        <p:nvPicPr>
          <p:cNvPr id="12" name="Picture 11" descr="Screen Shot 2015-10-06 at 2.20.3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27816" r="33662" b="52281"/>
          <a:stretch/>
        </p:blipFill>
        <p:spPr>
          <a:xfrm>
            <a:off x="4651378" y="1592458"/>
            <a:ext cx="4492622" cy="1137471"/>
          </a:xfrm>
          <a:prstGeom prst="rect">
            <a:avLst/>
          </a:prstGeom>
        </p:spPr>
      </p:pic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19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696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6C1A12CB-F110-3047-A816-8FFA75884C17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pic>
        <p:nvPicPr>
          <p:cNvPr id="13" name="Picture 12" descr="Screen Shot 2015-10-06 at 9.29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20531" r="7126" b="16280"/>
          <a:stretch/>
        </p:blipFill>
        <p:spPr>
          <a:xfrm>
            <a:off x="154608" y="894522"/>
            <a:ext cx="8382000" cy="4938583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" y="0"/>
            <a:ext cx="8504334" cy="7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b="1" dirty="0" smtClean="0">
                <a:latin typeface="Helvetica" charset="0"/>
              </a:rPr>
              <a:t>Some 30 years ago</a:t>
            </a:r>
            <a:endParaRPr lang="en-US" sz="3600" b="1" dirty="0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6 at 2.10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11563" r="42783" b="6835"/>
          <a:stretch/>
        </p:blipFill>
        <p:spPr>
          <a:xfrm>
            <a:off x="0" y="0"/>
            <a:ext cx="5402519" cy="6096946"/>
          </a:xfrm>
          <a:prstGeom prst="rect">
            <a:avLst/>
          </a:prstGeom>
          <a:ln>
            <a:solidFill>
              <a:srgbClr val="40404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35212" y="919697"/>
            <a:ext cx="36087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From </a:t>
            </a:r>
            <a:r>
              <a:rPr lang="en-US" b="1" i="1" dirty="0" err="1" smtClean="0"/>
              <a:t>ziptronix</a:t>
            </a:r>
            <a:r>
              <a:rPr lang="en-US" b="1" i="1" dirty="0" smtClean="0"/>
              <a:t> web site</a:t>
            </a:r>
          </a:p>
          <a:p>
            <a:endParaRPr lang="en-US" b="1" i="1" dirty="0"/>
          </a:p>
          <a:p>
            <a:r>
              <a:rPr lang="en-US" b="1" i="1" dirty="0" smtClean="0"/>
              <a:t>“DBI</a:t>
            </a:r>
            <a:r>
              <a:rPr lang="en-US" b="1" i="1" dirty="0"/>
              <a:t>® can achieve over 100,000,000 electrical connections per square centimeter; a significant increase over the </a:t>
            </a:r>
            <a:r>
              <a:rPr lang="en-US" b="1" i="1" dirty="0" smtClean="0"/>
              <a:t>~100,000 </a:t>
            </a:r>
            <a:r>
              <a:rPr lang="en-US" b="1" i="1" dirty="0"/>
              <a:t>connections per square centimeter density achieved with through-die </a:t>
            </a:r>
            <a:r>
              <a:rPr lang="en-US" b="1" i="1" dirty="0" err="1"/>
              <a:t>vias</a:t>
            </a:r>
            <a:r>
              <a:rPr lang="en-US" b="1" i="1" dirty="0"/>
              <a:t> used in other 3D interconnect approaches</a:t>
            </a:r>
            <a:r>
              <a:rPr lang="en-US" b="1" i="1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031" y="0"/>
            <a:ext cx="6553200" cy="894522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Sensor Integration –</a:t>
            </a:r>
            <a:r>
              <a:rPr lang="en-US" dirty="0" smtClean="0">
                <a:solidFill>
                  <a:srgbClr val="FF0000"/>
                </a:solidFill>
              </a:rPr>
              <a:t>Three tier devices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6390"/>
            <a:ext cx="9080500" cy="3000513"/>
          </a:xfrm>
        </p:spPr>
        <p:txBody>
          <a:bodyPr>
            <a:normAutofit/>
          </a:bodyPr>
          <a:lstStyle/>
          <a:p>
            <a:r>
              <a:rPr lang="en-US" dirty="0" smtClean="0"/>
              <a:t>We then chip-to-wafer oxide (DBI) bonded 3D chips to BNL sensors to form three-tier integrated sensor/electronics assemblies</a:t>
            </a:r>
          </a:p>
          <a:p>
            <a:pPr lvl="1"/>
            <a:r>
              <a:rPr lang="en-US" dirty="0" smtClean="0"/>
              <a:t>VIP(ILC), VICTR(CMS), and VIPIC(X-Ray) assemblies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54833"/>
            <a:ext cx="2133600" cy="365125"/>
          </a:xfrm>
        </p:spPr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040"/>
            <a:ext cx="5443177" cy="2488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130" y="2949517"/>
            <a:ext cx="3252175" cy="34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83280"/>
            <a:ext cx="1884575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Wafer-wafer bond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558602" y="3383280"/>
            <a:ext cx="1743348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Chip-wafer bond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03040" y="3752612"/>
            <a:ext cx="406400" cy="120546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4004" y="5565894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004" y="4605496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004" y="4111228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6720" y="3752612"/>
            <a:ext cx="627311" cy="72794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1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747"/>
            <a:ext cx="9144000" cy="6102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3790" y="2628614"/>
            <a:ext cx="128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VICTR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1731" y="2654014"/>
            <a:ext cx="86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VIP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753" y="2738779"/>
            <a:ext cx="86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VIP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153" y="3946311"/>
            <a:ext cx="11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VIPIC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1731" y="3946311"/>
            <a:ext cx="11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VIPIC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893" y="5072063"/>
            <a:ext cx="528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Next step is tiling these into dense arrays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57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75300" cy="716467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Sensor Oxide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5" y="911086"/>
            <a:ext cx="8540006" cy="6162813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n-US" dirty="0" smtClean="0"/>
              <a:t>A promising </a:t>
            </a:r>
            <a:r>
              <a:rPr lang="en-US" dirty="0"/>
              <a:t>fine </a:t>
            </a:r>
            <a:r>
              <a:rPr lang="en-US" dirty="0" smtClean="0"/>
              <a:t>pitch </a:t>
            </a:r>
            <a:r>
              <a:rPr lang="en-US" dirty="0"/>
              <a:t>bonding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direct bond interconnect (DBI)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oxide bond process </a:t>
            </a:r>
            <a:r>
              <a:rPr lang="en-US" dirty="0"/>
              <a:t>from </a:t>
            </a:r>
            <a:r>
              <a:rPr lang="en-US" dirty="0" err="1"/>
              <a:t>Ziptronix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No bump bonds </a:t>
            </a:r>
            <a:r>
              <a:rPr lang="en-US" dirty="0" smtClean="0"/>
              <a:t>– planar resulting wafer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Very fine pitch - 4 microns used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3D </a:t>
            </a:r>
            <a:r>
              <a:rPr lang="en-US" dirty="0" err="1"/>
              <a:t>Tezzaron</a:t>
            </a:r>
            <a:r>
              <a:rPr lang="en-US" dirty="0"/>
              <a:t> wafers </a:t>
            </a:r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Mechanical strength enables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aggressive </a:t>
            </a:r>
            <a:r>
              <a:rPr lang="en-US" dirty="0"/>
              <a:t>post-bond thinning</a:t>
            </a:r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Uses standard IC processes - CMP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metalization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 Can withstand high </a:t>
            </a:r>
            <a:r>
              <a:rPr lang="en-US" dirty="0" smtClean="0"/>
              <a:t>temperatures</a:t>
            </a:r>
            <a:endParaRPr lang="en-US" dirty="0"/>
          </a:p>
          <a:p>
            <a:pPr marL="0" indent="0">
              <a:defRPr/>
            </a:pPr>
            <a:r>
              <a:rPr lang="en-US" dirty="0" smtClean="0"/>
              <a:t>Wafer-wafer bond can be </a:t>
            </a:r>
            <a:r>
              <a:rPr lang="en-US" dirty="0" err="1" smtClean="0"/>
              <a:t>reworkable</a:t>
            </a:r>
            <a:endParaRPr lang="en-US" dirty="0" smtClean="0"/>
          </a:p>
          <a:p>
            <a:pPr marL="0" indent="0">
              <a:defRPr/>
            </a:pPr>
            <a:r>
              <a:rPr lang="en-US" dirty="0" smtClean="0"/>
              <a:t>In </a:t>
            </a:r>
            <a:r>
              <a:rPr lang="en-US" dirty="0"/>
              <a:t>principal can be low cost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276" y="1290425"/>
            <a:ext cx="3086123" cy="32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321878" y="3998378"/>
            <a:ext cx="2646395" cy="2280952"/>
            <a:chOff x="6495068" y="-15918"/>
            <a:chExt cx="2646395" cy="22809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95068" y="-15918"/>
              <a:ext cx="2646395" cy="19544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9441" y="1938504"/>
              <a:ext cx="1504264" cy="326530"/>
            </a:xfrm>
            <a:prstGeom prst="rect">
              <a:avLst/>
            </a:prstGeom>
            <a:noFill/>
          </p:spPr>
          <p:txBody>
            <a:bodyPr wrap="square" lIns="64291" tIns="32146" rIns="64291" bIns="32146" rtlCol="0">
              <a:spAutoFit/>
            </a:bodyPr>
            <a:lstStyle/>
            <a:p>
              <a:r>
                <a:rPr lang="en-US" sz="1700" dirty="0">
                  <a:solidFill>
                    <a:schemeClr val="accent5">
                      <a:lumMod val="25000"/>
                    </a:schemeClr>
                  </a:solidFill>
                </a:rPr>
                <a:t>4 </a:t>
              </a:r>
              <a:r>
                <a:rPr lang="en-US" sz="1700" dirty="0" smtClean="0">
                  <a:solidFill>
                    <a:schemeClr val="accent5">
                      <a:lumMod val="25000"/>
                    </a:schemeClr>
                  </a:solidFill>
                </a:rPr>
                <a:t>micron pitch</a:t>
              </a:r>
              <a:endParaRPr lang="en-US" sz="17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7818266" y="2029264"/>
              <a:ext cx="189693" cy="0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72247"/>
                  </a:srgbClr>
                </a:gs>
                <a:gs pos="100000">
                  <a:srgbClr val="0B3280">
                    <a:alpha val="72247"/>
                  </a:srgbClr>
                </a:gs>
              </a:gsLst>
              <a:lin ang="5400000" scaled="1"/>
            </a:gradFill>
            <a:ln w="12700" cap="flat" cmpd="sng" algn="ctr">
              <a:solidFill>
                <a:schemeClr val="tx2">
                  <a:lumMod val="75000"/>
                  <a:alpha val="84999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891" y="0"/>
            <a:ext cx="1875258" cy="17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0" y="5421943"/>
            <a:ext cx="4454708" cy="6216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8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75300" cy="716467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Some general remarks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97504"/>
            <a:ext cx="9030803" cy="4524315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</a:rPr>
              <a:t>Interconnection and Hybridization technologies have made tremendous progress in the last decades.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They enabled higher channel densities and extremely compact assemblies.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LHC upgrades for phase-1 and phase-2 seems to be compatible with the present commercial available products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This trend is still ongoing in industry and seems to be compatible with the future needs of our community.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We need to find the resources and continue to collaborate in close contact with leading industries.</a:t>
            </a:r>
          </a:p>
          <a:p>
            <a:pPr marL="1257300" lvl="2" indent="-342900">
              <a:buFont typeface="Arial"/>
              <a:buChar char="•"/>
            </a:pPr>
            <a:endParaRPr lang="en-US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72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578625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fermi.hodesiq.com</a:t>
            </a:r>
            <a:r>
              <a:rPr lang="en-US" dirty="0"/>
              <a:t>/</a:t>
            </a:r>
            <a:r>
              <a:rPr lang="en-US" dirty="0" err="1"/>
              <a:t>job_detail.asp?JobID</a:t>
            </a:r>
            <a:r>
              <a:rPr lang="en-US" dirty="0"/>
              <a:t>=</a:t>
            </a:r>
            <a:r>
              <a:rPr lang="en-US" dirty="0" smtClean="0"/>
              <a:t>5103763</a:t>
            </a:r>
            <a:endParaRPr lang="en-US" dirty="0"/>
          </a:p>
        </p:txBody>
      </p:sp>
      <p:pic>
        <p:nvPicPr>
          <p:cNvPr id="7" name="Picture 6" descr="Screen Shot 2015-10-06 at 3.05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11230" r="21430" b="31714"/>
          <a:stretch/>
        </p:blipFill>
        <p:spPr>
          <a:xfrm>
            <a:off x="132691" y="872059"/>
            <a:ext cx="8968931" cy="492904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677265" cy="716467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</a:rPr>
              <a:t>One more slide if you do not mind (just for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7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6C1A12CB-F110-3047-A816-8FFA75884C17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" y="0"/>
            <a:ext cx="8504334" cy="7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b="1" dirty="0" smtClean="0">
                <a:latin typeface="Helvetica" charset="0"/>
              </a:rPr>
              <a:t>And now you have to read it out</a:t>
            </a:r>
            <a:endParaRPr lang="en-US" sz="3600" b="1" dirty="0" smtClean="0">
              <a:latin typeface="Helvetica" charset="0"/>
            </a:endParaRPr>
          </a:p>
        </p:txBody>
      </p:sp>
      <p:pic>
        <p:nvPicPr>
          <p:cNvPr id="2" name="Picture 1" descr="Screen Shot 2015-10-06 at 10.21.3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t="15848" r="17691" b="22480"/>
          <a:stretch/>
        </p:blipFill>
        <p:spPr>
          <a:xfrm>
            <a:off x="643288" y="997762"/>
            <a:ext cx="7753974" cy="52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6C1A12CB-F110-3047-A816-8FFA75884C17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" y="0"/>
            <a:ext cx="8504334" cy="7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b="1" dirty="0" smtClean="0">
                <a:latin typeface="Helvetica" charset="0"/>
              </a:rPr>
              <a:t>Technology advances (enablers)</a:t>
            </a:r>
            <a:endParaRPr lang="en-US" sz="3600" b="1" dirty="0" smtClean="0">
              <a:latin typeface="Helvetica" charset="0"/>
            </a:endParaRPr>
          </a:p>
        </p:txBody>
      </p:sp>
      <p:pic>
        <p:nvPicPr>
          <p:cNvPr id="2" name="Picture 1" descr="Screen Shot 2015-10-06 at 11.03.5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t="20608" r="22764" b="13411"/>
          <a:stretch/>
        </p:blipFill>
        <p:spPr>
          <a:xfrm>
            <a:off x="1" y="932973"/>
            <a:ext cx="3356309" cy="3100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4405" y="1321711"/>
            <a:ext cx="7076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VLSI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86261" y="2120263"/>
            <a:ext cx="29400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Fine pitch Flex circuits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00845" y="3221754"/>
            <a:ext cx="305098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Fine Pitch </a:t>
            </a:r>
            <a:r>
              <a:rPr lang="en-US" dirty="0" err="1" smtClean="0"/>
              <a:t>wirebonding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48179" y="3083255"/>
            <a:ext cx="2276163" cy="1200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 now you can really get creative!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055" y="917832"/>
            <a:ext cx="1596945" cy="173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36844" b="23056"/>
          <a:stretch/>
        </p:blipFill>
        <p:spPr>
          <a:xfrm>
            <a:off x="4586260" y="932973"/>
            <a:ext cx="2960795" cy="1187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293" y="3683419"/>
            <a:ext cx="3157564" cy="251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176347"/>
            <a:ext cx="3428530" cy="20680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8859" y="4095875"/>
            <a:ext cx="20155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Bump bonding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5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465" y="828138"/>
            <a:ext cx="4357535" cy="38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enabler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58" y="911740"/>
            <a:ext cx="5435798" cy="546373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Particle Physics applications of silicon-based </a:t>
            </a:r>
            <a:br>
              <a:rPr lang="en-US" sz="2000" dirty="0" smtClean="0"/>
            </a:br>
            <a:r>
              <a:rPr lang="en-US" sz="2000" dirty="0" smtClean="0"/>
              <a:t>detector systems have benefited enormously </a:t>
            </a:r>
            <a:br>
              <a:rPr lang="en-US" sz="2000" dirty="0" smtClean="0"/>
            </a:br>
            <a:r>
              <a:rPr lang="en-US" sz="2000" dirty="0" smtClean="0"/>
              <a:t>from </a:t>
            </a:r>
            <a:r>
              <a:rPr lang="en-US" sz="2000" dirty="0" smtClean="0"/>
              <a:t>access </a:t>
            </a:r>
            <a:r>
              <a:rPr lang="en-US" sz="2000" dirty="0" smtClean="0"/>
              <a:t>to sophisticated TCAD </a:t>
            </a:r>
            <a:r>
              <a:rPr lang="en-US" sz="2000" b="1" u="sng" dirty="0" smtClean="0"/>
              <a:t>simulation</a:t>
            </a:r>
            <a:r>
              <a:rPr lang="en-US" sz="2000" dirty="0" smtClean="0"/>
              <a:t> tools to design and simulate semiconductor </a:t>
            </a:r>
            <a:r>
              <a:rPr lang="en-US" sz="2000" dirty="0" smtClean="0"/>
              <a:t>devices.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D8EF8-F064-6A40-B19D-0941D670F26E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3D40E-93B6-704B-9CF8-AB245665D91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29213" y="20474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15-10-06 at 1.45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22840" r="12309" b="14465"/>
          <a:stretch/>
        </p:blipFill>
        <p:spPr>
          <a:xfrm>
            <a:off x="228600" y="2792443"/>
            <a:ext cx="5667905" cy="358303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944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6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6C1A12CB-F110-3047-A816-8FFA75884C17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" y="0"/>
            <a:ext cx="8504334" cy="7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b="1" dirty="0" smtClean="0">
                <a:latin typeface="Helvetica" charset="0"/>
              </a:rPr>
              <a:t>Nowadays (CMS as an example)</a:t>
            </a:r>
            <a:endParaRPr lang="en-US" sz="3600" b="1" dirty="0" smtClean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13" y="4441724"/>
            <a:ext cx="4775200" cy="1473200"/>
          </a:xfrm>
          <a:prstGeom prst="rect">
            <a:avLst/>
          </a:prstGeom>
        </p:spPr>
      </p:pic>
      <p:pic>
        <p:nvPicPr>
          <p:cNvPr id="4" name="Picture 3" descr="Screen Shot 2015-10-06 at 10.46.4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34775" r="11426" b="31322"/>
          <a:stretch/>
        </p:blipFill>
        <p:spPr>
          <a:xfrm>
            <a:off x="113197" y="822445"/>
            <a:ext cx="8705729" cy="2624371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3197" y="2993288"/>
            <a:ext cx="3833813" cy="2677656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</a:rPr>
              <a:t>On module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DC-DC converter to minimize cable mass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Low power Optical </a:t>
            </a:r>
            <a:r>
              <a:rPr lang="en-US" dirty="0" err="1" smtClean="0">
                <a:solidFill>
                  <a:srgbClr val="404040"/>
                </a:solidFill>
              </a:rPr>
              <a:t>Gbit</a:t>
            </a:r>
            <a:r>
              <a:rPr lang="en-US" dirty="0" smtClean="0">
                <a:solidFill>
                  <a:srgbClr val="404040"/>
                </a:solidFill>
              </a:rPr>
              <a:t> transceiver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Clock and trigger in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Data out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8055" y="2936854"/>
            <a:ext cx="3195945" cy="1477328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</a:rPr>
              <a:t>All this with low mass composite materials.</a:t>
            </a:r>
          </a:p>
          <a:p>
            <a:endParaRPr lang="en-US" sz="1800" dirty="0">
              <a:solidFill>
                <a:srgbClr val="404040"/>
              </a:solidFill>
            </a:endParaRPr>
          </a:p>
          <a:p>
            <a:r>
              <a:rPr lang="en-US" sz="1800" dirty="0" smtClean="0">
                <a:solidFill>
                  <a:srgbClr val="404040"/>
                </a:solidFill>
              </a:rPr>
              <a:t>And contributes to the trigger every 25 ns</a:t>
            </a:r>
          </a:p>
        </p:txBody>
      </p:sp>
    </p:spTree>
    <p:extLst>
      <p:ext uri="{BB962C8B-B14F-4D97-AF65-F5344CB8AC3E}">
        <p14:creationId xmlns:p14="http://schemas.microsoft.com/office/powerpoint/2010/main" val="211797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7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6C1A12CB-F110-3047-A816-8FFA75884C17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  <p:pic>
        <p:nvPicPr>
          <p:cNvPr id="3" name="Picture 2" descr="Screen Shot 2015-10-06 at 11.00.5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13808" r="8024" b="11143"/>
          <a:stretch/>
        </p:blipFill>
        <p:spPr>
          <a:xfrm>
            <a:off x="-12961" y="1684533"/>
            <a:ext cx="6634868" cy="428908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" y="0"/>
            <a:ext cx="8504334" cy="7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600" b="1" dirty="0" smtClean="0">
                <a:latin typeface="Helvetica" charset="0"/>
              </a:rPr>
              <a:t>Nowadays (CMS as an example)</a:t>
            </a:r>
            <a:endParaRPr lang="en-US" sz="3600" b="1" dirty="0" smtClean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886" y="997762"/>
            <a:ext cx="82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build several of them (~10</a:t>
            </a:r>
            <a:r>
              <a:rPr lang="en-US" baseline="30000" dirty="0" smtClean="0"/>
              <a:t>4</a:t>
            </a:r>
            <a:r>
              <a:rPr lang="en-US" dirty="0" smtClean="0"/>
              <a:t>) and you get ~200 m</a:t>
            </a:r>
            <a:r>
              <a:rPr lang="en-US" baseline="30000" dirty="0" smtClean="0"/>
              <a:t>2</a:t>
            </a:r>
            <a:r>
              <a:rPr lang="en-US" dirty="0" smtClean="0"/>
              <a:t> of silicon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1907" y="1917772"/>
            <a:ext cx="2444339" cy="3785652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Precise (~10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Fast (25 ns clock)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Low mass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Radiation hard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~100 </a:t>
            </a:r>
            <a:r>
              <a:rPr lang="en-US" sz="2000" dirty="0" err="1" smtClean="0"/>
              <a:t>Mrad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10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1 </a:t>
            </a:r>
            <a:r>
              <a:rPr lang="en-US" sz="2000" dirty="0" err="1" smtClean="0"/>
              <a:t>Mev</a:t>
            </a:r>
            <a:r>
              <a:rPr lang="en-US" sz="2000" dirty="0" smtClean="0"/>
              <a:t> n</a:t>
            </a:r>
          </a:p>
          <a:p>
            <a:endParaRPr lang="en-US" sz="2000" dirty="0" smtClean="0"/>
          </a:p>
          <a:p>
            <a:r>
              <a:rPr lang="en-US" sz="2000" dirty="0" smtClean="0"/>
              <a:t>I am not going to write low cost</a:t>
            </a:r>
          </a:p>
          <a:p>
            <a:endParaRPr lang="en-US" sz="2000" dirty="0"/>
          </a:p>
          <a:p>
            <a:r>
              <a:rPr lang="en-US" sz="2000" dirty="0" smtClean="0"/>
              <a:t>And it is built to take data for ~15 years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437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Pixelsch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24" y="6390"/>
            <a:ext cx="3003895" cy="173247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804385"/>
            <a:ext cx="3823081" cy="48584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 embarrassment of riches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7" descr="Linear_ISIS_Sket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717" y="1467232"/>
            <a:ext cx="3686175" cy="16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014" y="4721938"/>
            <a:ext cx="2656956" cy="158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816600" y="4796301"/>
            <a:ext cx="3179216" cy="1905000"/>
            <a:chOff x="4930775" y="2413000"/>
            <a:chExt cx="4213225" cy="2890837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2413000"/>
              <a:ext cx="4213225" cy="289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2413000"/>
              <a:ext cx="908050" cy="258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03" y="3219873"/>
            <a:ext cx="2070366" cy="216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703143" y="3002907"/>
            <a:ext cx="4052851" cy="1799258"/>
            <a:chOff x="775" y="1389"/>
            <a:chExt cx="3875" cy="1841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532" y="1661"/>
              <a:ext cx="2722" cy="1296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532" y="1645"/>
              <a:ext cx="2714" cy="137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543" y="1646"/>
              <a:ext cx="2703" cy="4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543" y="1646"/>
              <a:ext cx="2703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543" y="1689"/>
              <a:ext cx="1661" cy="262"/>
            </a:xfrm>
            <a:custGeom>
              <a:avLst/>
              <a:gdLst>
                <a:gd name="T0" fmla="*/ 3322 w 3322"/>
                <a:gd name="T1" fmla="*/ 437 h 524"/>
                <a:gd name="T2" fmla="*/ 3322 w 3322"/>
                <a:gd name="T3" fmla="*/ 0 h 524"/>
                <a:gd name="T4" fmla="*/ 0 w 3322"/>
                <a:gd name="T5" fmla="*/ 0 h 524"/>
                <a:gd name="T6" fmla="*/ 0 w 3322"/>
                <a:gd name="T7" fmla="*/ 437 h 524"/>
                <a:gd name="T8" fmla="*/ 0 w 3322"/>
                <a:gd name="T9" fmla="*/ 445 h 524"/>
                <a:gd name="T10" fmla="*/ 2 w 3322"/>
                <a:gd name="T11" fmla="*/ 455 h 524"/>
                <a:gd name="T12" fmla="*/ 4 w 3322"/>
                <a:gd name="T13" fmla="*/ 463 h 524"/>
                <a:gd name="T14" fmla="*/ 7 w 3322"/>
                <a:gd name="T15" fmla="*/ 471 h 524"/>
                <a:gd name="T16" fmla="*/ 11 w 3322"/>
                <a:gd name="T17" fmla="*/ 478 h 524"/>
                <a:gd name="T18" fmla="*/ 15 w 3322"/>
                <a:gd name="T19" fmla="*/ 486 h 524"/>
                <a:gd name="T20" fmla="*/ 21 w 3322"/>
                <a:gd name="T21" fmla="*/ 493 h 524"/>
                <a:gd name="T22" fmla="*/ 26 w 3322"/>
                <a:gd name="T23" fmla="*/ 499 h 524"/>
                <a:gd name="T24" fmla="*/ 33 w 3322"/>
                <a:gd name="T25" fmla="*/ 504 h 524"/>
                <a:gd name="T26" fmla="*/ 40 w 3322"/>
                <a:gd name="T27" fmla="*/ 509 h 524"/>
                <a:gd name="T28" fmla="*/ 47 w 3322"/>
                <a:gd name="T29" fmla="*/ 514 h 524"/>
                <a:gd name="T30" fmla="*/ 55 w 3322"/>
                <a:gd name="T31" fmla="*/ 518 h 524"/>
                <a:gd name="T32" fmla="*/ 63 w 3322"/>
                <a:gd name="T33" fmla="*/ 520 h 524"/>
                <a:gd name="T34" fmla="*/ 71 w 3322"/>
                <a:gd name="T35" fmla="*/ 523 h 524"/>
                <a:gd name="T36" fmla="*/ 81 w 3322"/>
                <a:gd name="T37" fmla="*/ 524 h 524"/>
                <a:gd name="T38" fmla="*/ 90 w 3322"/>
                <a:gd name="T39" fmla="*/ 524 h 524"/>
                <a:gd name="T40" fmla="*/ 90 w 3322"/>
                <a:gd name="T41" fmla="*/ 524 h 524"/>
                <a:gd name="T42" fmla="*/ 3234 w 3322"/>
                <a:gd name="T43" fmla="*/ 524 h 524"/>
                <a:gd name="T44" fmla="*/ 3242 w 3322"/>
                <a:gd name="T45" fmla="*/ 524 h 524"/>
                <a:gd name="T46" fmla="*/ 3251 w 3322"/>
                <a:gd name="T47" fmla="*/ 523 h 524"/>
                <a:gd name="T48" fmla="*/ 3260 w 3322"/>
                <a:gd name="T49" fmla="*/ 520 h 524"/>
                <a:gd name="T50" fmla="*/ 3268 w 3322"/>
                <a:gd name="T51" fmla="*/ 518 h 524"/>
                <a:gd name="T52" fmla="*/ 3276 w 3322"/>
                <a:gd name="T53" fmla="*/ 514 h 524"/>
                <a:gd name="T54" fmla="*/ 3283 w 3322"/>
                <a:gd name="T55" fmla="*/ 509 h 524"/>
                <a:gd name="T56" fmla="*/ 3291 w 3322"/>
                <a:gd name="T57" fmla="*/ 504 h 524"/>
                <a:gd name="T58" fmla="*/ 3296 w 3322"/>
                <a:gd name="T59" fmla="*/ 499 h 524"/>
                <a:gd name="T60" fmla="*/ 3302 w 3322"/>
                <a:gd name="T61" fmla="*/ 493 h 524"/>
                <a:gd name="T62" fmla="*/ 3307 w 3322"/>
                <a:gd name="T63" fmla="*/ 486 h 524"/>
                <a:gd name="T64" fmla="*/ 3311 w 3322"/>
                <a:gd name="T65" fmla="*/ 478 h 524"/>
                <a:gd name="T66" fmla="*/ 3316 w 3322"/>
                <a:gd name="T67" fmla="*/ 471 h 524"/>
                <a:gd name="T68" fmla="*/ 3318 w 3322"/>
                <a:gd name="T69" fmla="*/ 463 h 524"/>
                <a:gd name="T70" fmla="*/ 3321 w 3322"/>
                <a:gd name="T71" fmla="*/ 455 h 524"/>
                <a:gd name="T72" fmla="*/ 3322 w 3322"/>
                <a:gd name="T73" fmla="*/ 445 h 524"/>
                <a:gd name="T74" fmla="*/ 3322 w 3322"/>
                <a:gd name="T75" fmla="*/ 437 h 524"/>
                <a:gd name="T76" fmla="*/ 3322 w 3322"/>
                <a:gd name="T77" fmla="*/ 437 h 524"/>
                <a:gd name="T78" fmla="*/ 3322 w 3322"/>
                <a:gd name="T79" fmla="*/ 43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22" h="524">
                  <a:moveTo>
                    <a:pt x="3322" y="437"/>
                  </a:moveTo>
                  <a:lnTo>
                    <a:pt x="3322" y="0"/>
                  </a:lnTo>
                  <a:lnTo>
                    <a:pt x="0" y="0"/>
                  </a:lnTo>
                  <a:lnTo>
                    <a:pt x="0" y="437"/>
                  </a:lnTo>
                  <a:lnTo>
                    <a:pt x="0" y="445"/>
                  </a:lnTo>
                  <a:lnTo>
                    <a:pt x="2" y="455"/>
                  </a:lnTo>
                  <a:lnTo>
                    <a:pt x="4" y="463"/>
                  </a:lnTo>
                  <a:lnTo>
                    <a:pt x="7" y="471"/>
                  </a:lnTo>
                  <a:lnTo>
                    <a:pt x="11" y="478"/>
                  </a:lnTo>
                  <a:lnTo>
                    <a:pt x="15" y="486"/>
                  </a:lnTo>
                  <a:lnTo>
                    <a:pt x="21" y="493"/>
                  </a:lnTo>
                  <a:lnTo>
                    <a:pt x="26" y="499"/>
                  </a:lnTo>
                  <a:lnTo>
                    <a:pt x="33" y="504"/>
                  </a:lnTo>
                  <a:lnTo>
                    <a:pt x="40" y="509"/>
                  </a:lnTo>
                  <a:lnTo>
                    <a:pt x="47" y="514"/>
                  </a:lnTo>
                  <a:lnTo>
                    <a:pt x="55" y="518"/>
                  </a:lnTo>
                  <a:lnTo>
                    <a:pt x="63" y="520"/>
                  </a:lnTo>
                  <a:lnTo>
                    <a:pt x="71" y="523"/>
                  </a:lnTo>
                  <a:lnTo>
                    <a:pt x="81" y="524"/>
                  </a:lnTo>
                  <a:lnTo>
                    <a:pt x="90" y="524"/>
                  </a:lnTo>
                  <a:lnTo>
                    <a:pt x="90" y="524"/>
                  </a:lnTo>
                  <a:lnTo>
                    <a:pt x="3234" y="524"/>
                  </a:lnTo>
                  <a:lnTo>
                    <a:pt x="3242" y="524"/>
                  </a:lnTo>
                  <a:lnTo>
                    <a:pt x="3251" y="523"/>
                  </a:lnTo>
                  <a:lnTo>
                    <a:pt x="3260" y="520"/>
                  </a:lnTo>
                  <a:lnTo>
                    <a:pt x="3268" y="518"/>
                  </a:lnTo>
                  <a:lnTo>
                    <a:pt x="3276" y="514"/>
                  </a:lnTo>
                  <a:lnTo>
                    <a:pt x="3283" y="509"/>
                  </a:lnTo>
                  <a:lnTo>
                    <a:pt x="3291" y="504"/>
                  </a:lnTo>
                  <a:lnTo>
                    <a:pt x="3296" y="499"/>
                  </a:lnTo>
                  <a:lnTo>
                    <a:pt x="3302" y="493"/>
                  </a:lnTo>
                  <a:lnTo>
                    <a:pt x="3307" y="486"/>
                  </a:lnTo>
                  <a:lnTo>
                    <a:pt x="3311" y="478"/>
                  </a:lnTo>
                  <a:lnTo>
                    <a:pt x="3316" y="471"/>
                  </a:lnTo>
                  <a:lnTo>
                    <a:pt x="3318" y="463"/>
                  </a:lnTo>
                  <a:lnTo>
                    <a:pt x="3321" y="455"/>
                  </a:lnTo>
                  <a:lnTo>
                    <a:pt x="3322" y="445"/>
                  </a:lnTo>
                  <a:lnTo>
                    <a:pt x="3322" y="437"/>
                  </a:lnTo>
                  <a:lnTo>
                    <a:pt x="3322" y="437"/>
                  </a:lnTo>
                  <a:lnTo>
                    <a:pt x="3322" y="437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543" y="1689"/>
              <a:ext cx="1661" cy="262"/>
            </a:xfrm>
            <a:custGeom>
              <a:avLst/>
              <a:gdLst>
                <a:gd name="T0" fmla="*/ 3322 w 3322"/>
                <a:gd name="T1" fmla="*/ 437 h 524"/>
                <a:gd name="T2" fmla="*/ 3322 w 3322"/>
                <a:gd name="T3" fmla="*/ 0 h 524"/>
                <a:gd name="T4" fmla="*/ 0 w 3322"/>
                <a:gd name="T5" fmla="*/ 0 h 524"/>
                <a:gd name="T6" fmla="*/ 0 w 3322"/>
                <a:gd name="T7" fmla="*/ 437 h 524"/>
                <a:gd name="T8" fmla="*/ 0 w 3322"/>
                <a:gd name="T9" fmla="*/ 445 h 524"/>
                <a:gd name="T10" fmla="*/ 2 w 3322"/>
                <a:gd name="T11" fmla="*/ 455 h 524"/>
                <a:gd name="T12" fmla="*/ 4 w 3322"/>
                <a:gd name="T13" fmla="*/ 463 h 524"/>
                <a:gd name="T14" fmla="*/ 7 w 3322"/>
                <a:gd name="T15" fmla="*/ 471 h 524"/>
                <a:gd name="T16" fmla="*/ 11 w 3322"/>
                <a:gd name="T17" fmla="*/ 478 h 524"/>
                <a:gd name="T18" fmla="*/ 15 w 3322"/>
                <a:gd name="T19" fmla="*/ 486 h 524"/>
                <a:gd name="T20" fmla="*/ 21 w 3322"/>
                <a:gd name="T21" fmla="*/ 493 h 524"/>
                <a:gd name="T22" fmla="*/ 26 w 3322"/>
                <a:gd name="T23" fmla="*/ 499 h 524"/>
                <a:gd name="T24" fmla="*/ 33 w 3322"/>
                <a:gd name="T25" fmla="*/ 504 h 524"/>
                <a:gd name="T26" fmla="*/ 40 w 3322"/>
                <a:gd name="T27" fmla="*/ 509 h 524"/>
                <a:gd name="T28" fmla="*/ 47 w 3322"/>
                <a:gd name="T29" fmla="*/ 514 h 524"/>
                <a:gd name="T30" fmla="*/ 55 w 3322"/>
                <a:gd name="T31" fmla="*/ 518 h 524"/>
                <a:gd name="T32" fmla="*/ 63 w 3322"/>
                <a:gd name="T33" fmla="*/ 520 h 524"/>
                <a:gd name="T34" fmla="*/ 71 w 3322"/>
                <a:gd name="T35" fmla="*/ 523 h 524"/>
                <a:gd name="T36" fmla="*/ 81 w 3322"/>
                <a:gd name="T37" fmla="*/ 524 h 524"/>
                <a:gd name="T38" fmla="*/ 90 w 3322"/>
                <a:gd name="T39" fmla="*/ 524 h 524"/>
                <a:gd name="T40" fmla="*/ 90 w 3322"/>
                <a:gd name="T41" fmla="*/ 524 h 524"/>
                <a:gd name="T42" fmla="*/ 3234 w 3322"/>
                <a:gd name="T43" fmla="*/ 524 h 524"/>
                <a:gd name="T44" fmla="*/ 3242 w 3322"/>
                <a:gd name="T45" fmla="*/ 524 h 524"/>
                <a:gd name="T46" fmla="*/ 3251 w 3322"/>
                <a:gd name="T47" fmla="*/ 523 h 524"/>
                <a:gd name="T48" fmla="*/ 3260 w 3322"/>
                <a:gd name="T49" fmla="*/ 520 h 524"/>
                <a:gd name="T50" fmla="*/ 3268 w 3322"/>
                <a:gd name="T51" fmla="*/ 518 h 524"/>
                <a:gd name="T52" fmla="*/ 3276 w 3322"/>
                <a:gd name="T53" fmla="*/ 514 h 524"/>
                <a:gd name="T54" fmla="*/ 3283 w 3322"/>
                <a:gd name="T55" fmla="*/ 509 h 524"/>
                <a:gd name="T56" fmla="*/ 3291 w 3322"/>
                <a:gd name="T57" fmla="*/ 504 h 524"/>
                <a:gd name="T58" fmla="*/ 3296 w 3322"/>
                <a:gd name="T59" fmla="*/ 499 h 524"/>
                <a:gd name="T60" fmla="*/ 3302 w 3322"/>
                <a:gd name="T61" fmla="*/ 493 h 524"/>
                <a:gd name="T62" fmla="*/ 3307 w 3322"/>
                <a:gd name="T63" fmla="*/ 486 h 524"/>
                <a:gd name="T64" fmla="*/ 3311 w 3322"/>
                <a:gd name="T65" fmla="*/ 478 h 524"/>
                <a:gd name="T66" fmla="*/ 3316 w 3322"/>
                <a:gd name="T67" fmla="*/ 471 h 524"/>
                <a:gd name="T68" fmla="*/ 3318 w 3322"/>
                <a:gd name="T69" fmla="*/ 463 h 524"/>
                <a:gd name="T70" fmla="*/ 3321 w 3322"/>
                <a:gd name="T71" fmla="*/ 455 h 524"/>
                <a:gd name="T72" fmla="*/ 3322 w 3322"/>
                <a:gd name="T73" fmla="*/ 445 h 524"/>
                <a:gd name="T74" fmla="*/ 3322 w 3322"/>
                <a:gd name="T75" fmla="*/ 437 h 524"/>
                <a:gd name="T76" fmla="*/ 3322 w 3322"/>
                <a:gd name="T77" fmla="*/ 437 h 524"/>
                <a:gd name="T78" fmla="*/ 3322 w 3322"/>
                <a:gd name="T79" fmla="*/ 43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22" h="524">
                  <a:moveTo>
                    <a:pt x="3322" y="437"/>
                  </a:moveTo>
                  <a:lnTo>
                    <a:pt x="3322" y="0"/>
                  </a:lnTo>
                  <a:lnTo>
                    <a:pt x="0" y="0"/>
                  </a:lnTo>
                  <a:lnTo>
                    <a:pt x="0" y="437"/>
                  </a:lnTo>
                  <a:lnTo>
                    <a:pt x="0" y="445"/>
                  </a:lnTo>
                  <a:lnTo>
                    <a:pt x="2" y="455"/>
                  </a:lnTo>
                  <a:lnTo>
                    <a:pt x="4" y="463"/>
                  </a:lnTo>
                  <a:lnTo>
                    <a:pt x="7" y="471"/>
                  </a:lnTo>
                  <a:lnTo>
                    <a:pt x="11" y="478"/>
                  </a:lnTo>
                  <a:lnTo>
                    <a:pt x="15" y="486"/>
                  </a:lnTo>
                  <a:lnTo>
                    <a:pt x="21" y="493"/>
                  </a:lnTo>
                  <a:lnTo>
                    <a:pt x="26" y="499"/>
                  </a:lnTo>
                  <a:lnTo>
                    <a:pt x="33" y="504"/>
                  </a:lnTo>
                  <a:lnTo>
                    <a:pt x="40" y="509"/>
                  </a:lnTo>
                  <a:lnTo>
                    <a:pt x="47" y="514"/>
                  </a:lnTo>
                  <a:lnTo>
                    <a:pt x="55" y="518"/>
                  </a:lnTo>
                  <a:lnTo>
                    <a:pt x="63" y="520"/>
                  </a:lnTo>
                  <a:lnTo>
                    <a:pt x="71" y="523"/>
                  </a:lnTo>
                  <a:lnTo>
                    <a:pt x="81" y="524"/>
                  </a:lnTo>
                  <a:lnTo>
                    <a:pt x="90" y="524"/>
                  </a:lnTo>
                  <a:lnTo>
                    <a:pt x="90" y="524"/>
                  </a:lnTo>
                  <a:lnTo>
                    <a:pt x="3234" y="524"/>
                  </a:lnTo>
                  <a:lnTo>
                    <a:pt x="3242" y="524"/>
                  </a:lnTo>
                  <a:lnTo>
                    <a:pt x="3251" y="523"/>
                  </a:lnTo>
                  <a:lnTo>
                    <a:pt x="3260" y="520"/>
                  </a:lnTo>
                  <a:lnTo>
                    <a:pt x="3268" y="518"/>
                  </a:lnTo>
                  <a:lnTo>
                    <a:pt x="3276" y="514"/>
                  </a:lnTo>
                  <a:lnTo>
                    <a:pt x="3283" y="509"/>
                  </a:lnTo>
                  <a:lnTo>
                    <a:pt x="3291" y="504"/>
                  </a:lnTo>
                  <a:lnTo>
                    <a:pt x="3296" y="499"/>
                  </a:lnTo>
                  <a:lnTo>
                    <a:pt x="3302" y="493"/>
                  </a:lnTo>
                  <a:lnTo>
                    <a:pt x="3307" y="486"/>
                  </a:lnTo>
                  <a:lnTo>
                    <a:pt x="3311" y="478"/>
                  </a:lnTo>
                  <a:lnTo>
                    <a:pt x="3316" y="471"/>
                  </a:lnTo>
                  <a:lnTo>
                    <a:pt x="3318" y="463"/>
                  </a:lnTo>
                  <a:lnTo>
                    <a:pt x="3321" y="455"/>
                  </a:lnTo>
                  <a:lnTo>
                    <a:pt x="3322" y="445"/>
                  </a:lnTo>
                  <a:lnTo>
                    <a:pt x="3322" y="437"/>
                  </a:lnTo>
                  <a:lnTo>
                    <a:pt x="3322" y="437"/>
                  </a:lnTo>
                  <a:lnTo>
                    <a:pt x="3322" y="4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544" y="1863"/>
              <a:ext cx="96" cy="8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501" y="1689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0 w 526"/>
                <a:gd name="T15" fmla="*/ 216 h 262"/>
                <a:gd name="T16" fmla="*/ 15 w 526"/>
                <a:gd name="T17" fmla="*/ 224 h 262"/>
                <a:gd name="T18" fmla="*/ 20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6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6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79 w 526"/>
                <a:gd name="T51" fmla="*/ 252 h 262"/>
                <a:gd name="T52" fmla="*/ 487 w 526"/>
                <a:gd name="T53" fmla="*/ 247 h 262"/>
                <a:gd name="T54" fmla="*/ 493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2 w 526"/>
                <a:gd name="T67" fmla="*/ 201 h 262"/>
                <a:gd name="T68" fmla="*/ 523 w 526"/>
                <a:gd name="T69" fmla="*/ 193 h 262"/>
                <a:gd name="T70" fmla="*/ 524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0" y="216"/>
                  </a:lnTo>
                  <a:lnTo>
                    <a:pt x="15" y="224"/>
                  </a:lnTo>
                  <a:lnTo>
                    <a:pt x="20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6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6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79" y="252"/>
                  </a:lnTo>
                  <a:lnTo>
                    <a:pt x="487" y="247"/>
                  </a:lnTo>
                  <a:lnTo>
                    <a:pt x="493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2" y="201"/>
                  </a:lnTo>
                  <a:lnTo>
                    <a:pt x="523" y="193"/>
                  </a:lnTo>
                  <a:lnTo>
                    <a:pt x="524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501" y="1689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0 w 526"/>
                <a:gd name="T15" fmla="*/ 216 h 262"/>
                <a:gd name="T16" fmla="*/ 15 w 526"/>
                <a:gd name="T17" fmla="*/ 224 h 262"/>
                <a:gd name="T18" fmla="*/ 20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6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6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79 w 526"/>
                <a:gd name="T51" fmla="*/ 252 h 262"/>
                <a:gd name="T52" fmla="*/ 487 w 526"/>
                <a:gd name="T53" fmla="*/ 247 h 262"/>
                <a:gd name="T54" fmla="*/ 493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2 w 526"/>
                <a:gd name="T67" fmla="*/ 201 h 262"/>
                <a:gd name="T68" fmla="*/ 523 w 526"/>
                <a:gd name="T69" fmla="*/ 193 h 262"/>
                <a:gd name="T70" fmla="*/ 524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0" y="216"/>
                  </a:lnTo>
                  <a:lnTo>
                    <a:pt x="15" y="224"/>
                  </a:lnTo>
                  <a:lnTo>
                    <a:pt x="20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6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6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79" y="252"/>
                  </a:lnTo>
                  <a:lnTo>
                    <a:pt x="487" y="247"/>
                  </a:lnTo>
                  <a:lnTo>
                    <a:pt x="493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2" y="201"/>
                  </a:lnTo>
                  <a:lnTo>
                    <a:pt x="523" y="193"/>
                  </a:lnTo>
                  <a:lnTo>
                    <a:pt x="524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885" y="1689"/>
              <a:ext cx="262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0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1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0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1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885" y="1689"/>
              <a:ext cx="262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0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1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0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1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163" y="1689"/>
              <a:ext cx="108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529" y="1645"/>
              <a:ext cx="2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529" y="1645"/>
              <a:ext cx="214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507" y="1612"/>
              <a:ext cx="25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507" y="1612"/>
              <a:ext cx="25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912" y="1645"/>
              <a:ext cx="215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3912" y="1645"/>
              <a:ext cx="215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3890" y="1612"/>
              <a:ext cx="25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890" y="1612"/>
              <a:ext cx="25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543" y="2988"/>
              <a:ext cx="270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543" y="2988"/>
              <a:ext cx="270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543" y="2912"/>
              <a:ext cx="2703" cy="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543" y="2912"/>
              <a:ext cx="2703" cy="8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993" y="2923"/>
              <a:ext cx="219" cy="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054" y="2912"/>
              <a:ext cx="11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p+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545" y="1702"/>
              <a:ext cx="175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584" y="1699"/>
              <a:ext cx="11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p+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979" y="1708"/>
              <a:ext cx="11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n+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2637" y="3010"/>
              <a:ext cx="1" cy="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361" y="3093"/>
              <a:ext cx="54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rear contact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507" y="1417"/>
              <a:ext cx="22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drain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895" y="1417"/>
              <a:ext cx="18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bulk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535" y="1645"/>
              <a:ext cx="198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535" y="1645"/>
              <a:ext cx="198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1536" y="1612"/>
              <a:ext cx="2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1536" y="1612"/>
              <a:ext cx="21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556" y="1417"/>
              <a:ext cx="30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source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850" y="1799"/>
              <a:ext cx="5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p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 rot="16200000">
              <a:off x="1426" y="2415"/>
              <a:ext cx="5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s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 rot="16200000">
              <a:off x="1426" y="2374"/>
              <a:ext cx="5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y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 rot="16200000">
              <a:off x="1408" y="2314"/>
              <a:ext cx="9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m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 rot="16200000">
              <a:off x="1408" y="2243"/>
              <a:ext cx="9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m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 rot="16200000">
              <a:off x="1423" y="2187"/>
              <a:ext cx="6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e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 rot="16200000">
              <a:off x="1439" y="2157"/>
              <a:ext cx="3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t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 rot="16200000">
              <a:off x="1436" y="2131"/>
              <a:ext cx="3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r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 rot="16200000">
              <a:off x="1426" y="2095"/>
              <a:ext cx="5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y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 rot="16200000">
              <a:off x="1439" y="2064"/>
              <a:ext cx="3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 rot="16200000">
              <a:off x="1423" y="2023"/>
              <a:ext cx="6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a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 rot="16200000">
              <a:off x="1426" y="1981"/>
              <a:ext cx="5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x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 rot="16200000">
              <a:off x="1442" y="1952"/>
              <a:ext cx="25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i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 rot="16200000">
              <a:off x="1426" y="1917"/>
              <a:ext cx="5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s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9" name="Line 65"/>
            <p:cNvSpPr>
              <a:spLocks noChangeShapeType="1"/>
            </p:cNvSpPr>
            <p:nvPr/>
          </p:nvSpPr>
          <p:spPr bwMode="auto">
            <a:xfrm flipH="1">
              <a:off x="1543" y="1951"/>
              <a:ext cx="11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980" y="1951"/>
              <a:ext cx="259" cy="65"/>
            </a:xfrm>
            <a:custGeom>
              <a:avLst/>
              <a:gdLst>
                <a:gd name="T0" fmla="*/ 517 w 517"/>
                <a:gd name="T1" fmla="*/ 0 h 131"/>
                <a:gd name="T2" fmla="*/ 0 w 517"/>
                <a:gd name="T3" fmla="*/ 0 h 131"/>
                <a:gd name="T4" fmla="*/ 0 w 517"/>
                <a:gd name="T5" fmla="*/ 88 h 131"/>
                <a:gd name="T6" fmla="*/ 0 w 517"/>
                <a:gd name="T7" fmla="*/ 92 h 131"/>
                <a:gd name="T8" fmla="*/ 2 w 517"/>
                <a:gd name="T9" fmla="*/ 96 h 131"/>
                <a:gd name="T10" fmla="*/ 4 w 517"/>
                <a:gd name="T11" fmla="*/ 100 h 131"/>
                <a:gd name="T12" fmla="*/ 7 w 517"/>
                <a:gd name="T13" fmla="*/ 104 h 131"/>
                <a:gd name="T14" fmla="*/ 11 w 517"/>
                <a:gd name="T15" fmla="*/ 108 h 131"/>
                <a:gd name="T16" fmla="*/ 15 w 517"/>
                <a:gd name="T17" fmla="*/ 112 h 131"/>
                <a:gd name="T18" fmla="*/ 21 w 517"/>
                <a:gd name="T19" fmla="*/ 115 h 131"/>
                <a:gd name="T20" fmla="*/ 26 w 517"/>
                <a:gd name="T21" fmla="*/ 118 h 131"/>
                <a:gd name="T22" fmla="*/ 32 w 517"/>
                <a:gd name="T23" fmla="*/ 122 h 131"/>
                <a:gd name="T24" fmla="*/ 38 w 517"/>
                <a:gd name="T25" fmla="*/ 123 h 131"/>
                <a:gd name="T26" fmla="*/ 45 w 517"/>
                <a:gd name="T27" fmla="*/ 126 h 131"/>
                <a:gd name="T28" fmla="*/ 53 w 517"/>
                <a:gd name="T29" fmla="*/ 127 h 131"/>
                <a:gd name="T30" fmla="*/ 60 w 517"/>
                <a:gd name="T31" fmla="*/ 129 h 131"/>
                <a:gd name="T32" fmla="*/ 69 w 517"/>
                <a:gd name="T33" fmla="*/ 130 h 131"/>
                <a:gd name="T34" fmla="*/ 78 w 517"/>
                <a:gd name="T35" fmla="*/ 131 h 131"/>
                <a:gd name="T36" fmla="*/ 86 w 517"/>
                <a:gd name="T37" fmla="*/ 131 h 131"/>
                <a:gd name="T38" fmla="*/ 86 w 517"/>
                <a:gd name="T39" fmla="*/ 131 h 131"/>
                <a:gd name="T40" fmla="*/ 431 w 517"/>
                <a:gd name="T41" fmla="*/ 131 h 131"/>
                <a:gd name="T42" fmla="*/ 439 w 517"/>
                <a:gd name="T43" fmla="*/ 131 h 131"/>
                <a:gd name="T44" fmla="*/ 449 w 517"/>
                <a:gd name="T45" fmla="*/ 130 h 131"/>
                <a:gd name="T46" fmla="*/ 457 w 517"/>
                <a:gd name="T47" fmla="*/ 129 h 131"/>
                <a:gd name="T48" fmla="*/ 464 w 517"/>
                <a:gd name="T49" fmla="*/ 127 h 131"/>
                <a:gd name="T50" fmla="*/ 472 w 517"/>
                <a:gd name="T51" fmla="*/ 126 h 131"/>
                <a:gd name="T52" fmla="*/ 479 w 517"/>
                <a:gd name="T53" fmla="*/ 123 h 131"/>
                <a:gd name="T54" fmla="*/ 486 w 517"/>
                <a:gd name="T55" fmla="*/ 122 h 131"/>
                <a:gd name="T56" fmla="*/ 491 w 517"/>
                <a:gd name="T57" fmla="*/ 118 h 131"/>
                <a:gd name="T58" fmla="*/ 497 w 517"/>
                <a:gd name="T59" fmla="*/ 115 h 131"/>
                <a:gd name="T60" fmla="*/ 502 w 517"/>
                <a:gd name="T61" fmla="*/ 112 h 131"/>
                <a:gd name="T62" fmla="*/ 506 w 517"/>
                <a:gd name="T63" fmla="*/ 108 h 131"/>
                <a:gd name="T64" fmla="*/ 510 w 517"/>
                <a:gd name="T65" fmla="*/ 104 h 131"/>
                <a:gd name="T66" fmla="*/ 513 w 517"/>
                <a:gd name="T67" fmla="*/ 100 h 131"/>
                <a:gd name="T68" fmla="*/ 514 w 517"/>
                <a:gd name="T69" fmla="*/ 96 h 131"/>
                <a:gd name="T70" fmla="*/ 516 w 517"/>
                <a:gd name="T71" fmla="*/ 92 h 131"/>
                <a:gd name="T72" fmla="*/ 517 w 517"/>
                <a:gd name="T73" fmla="*/ 88 h 131"/>
                <a:gd name="T74" fmla="*/ 517 w 517"/>
                <a:gd name="T75" fmla="*/ 88 h 131"/>
                <a:gd name="T76" fmla="*/ 517 w 517"/>
                <a:gd name="T77" fmla="*/ 88 h 131"/>
                <a:gd name="T78" fmla="*/ 517 w 517"/>
                <a:gd name="T79" fmla="*/ 0 h 131"/>
                <a:gd name="T80" fmla="*/ 517 w 517"/>
                <a:gd name="T8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31">
                  <a:moveTo>
                    <a:pt x="517" y="0"/>
                  </a:moveTo>
                  <a:lnTo>
                    <a:pt x="0" y="0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7" y="104"/>
                  </a:lnTo>
                  <a:lnTo>
                    <a:pt x="11" y="108"/>
                  </a:lnTo>
                  <a:lnTo>
                    <a:pt x="15" y="112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2" y="122"/>
                  </a:lnTo>
                  <a:lnTo>
                    <a:pt x="38" y="123"/>
                  </a:lnTo>
                  <a:lnTo>
                    <a:pt x="45" y="126"/>
                  </a:lnTo>
                  <a:lnTo>
                    <a:pt x="53" y="127"/>
                  </a:lnTo>
                  <a:lnTo>
                    <a:pt x="60" y="129"/>
                  </a:lnTo>
                  <a:lnTo>
                    <a:pt x="69" y="130"/>
                  </a:lnTo>
                  <a:lnTo>
                    <a:pt x="78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431" y="131"/>
                  </a:lnTo>
                  <a:lnTo>
                    <a:pt x="439" y="131"/>
                  </a:lnTo>
                  <a:lnTo>
                    <a:pt x="449" y="130"/>
                  </a:lnTo>
                  <a:lnTo>
                    <a:pt x="457" y="129"/>
                  </a:lnTo>
                  <a:lnTo>
                    <a:pt x="464" y="127"/>
                  </a:lnTo>
                  <a:lnTo>
                    <a:pt x="472" y="126"/>
                  </a:lnTo>
                  <a:lnTo>
                    <a:pt x="479" y="123"/>
                  </a:lnTo>
                  <a:lnTo>
                    <a:pt x="486" y="122"/>
                  </a:lnTo>
                  <a:lnTo>
                    <a:pt x="491" y="118"/>
                  </a:lnTo>
                  <a:lnTo>
                    <a:pt x="497" y="115"/>
                  </a:lnTo>
                  <a:lnTo>
                    <a:pt x="502" y="112"/>
                  </a:lnTo>
                  <a:lnTo>
                    <a:pt x="506" y="108"/>
                  </a:lnTo>
                  <a:lnTo>
                    <a:pt x="510" y="104"/>
                  </a:lnTo>
                  <a:lnTo>
                    <a:pt x="513" y="100"/>
                  </a:lnTo>
                  <a:lnTo>
                    <a:pt x="514" y="96"/>
                  </a:lnTo>
                  <a:lnTo>
                    <a:pt x="516" y="92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0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980" y="1951"/>
              <a:ext cx="259" cy="65"/>
            </a:xfrm>
            <a:custGeom>
              <a:avLst/>
              <a:gdLst>
                <a:gd name="T0" fmla="*/ 517 w 517"/>
                <a:gd name="T1" fmla="*/ 0 h 131"/>
                <a:gd name="T2" fmla="*/ 0 w 517"/>
                <a:gd name="T3" fmla="*/ 0 h 131"/>
                <a:gd name="T4" fmla="*/ 0 w 517"/>
                <a:gd name="T5" fmla="*/ 88 h 131"/>
                <a:gd name="T6" fmla="*/ 0 w 517"/>
                <a:gd name="T7" fmla="*/ 92 h 131"/>
                <a:gd name="T8" fmla="*/ 2 w 517"/>
                <a:gd name="T9" fmla="*/ 96 h 131"/>
                <a:gd name="T10" fmla="*/ 4 w 517"/>
                <a:gd name="T11" fmla="*/ 100 h 131"/>
                <a:gd name="T12" fmla="*/ 7 w 517"/>
                <a:gd name="T13" fmla="*/ 104 h 131"/>
                <a:gd name="T14" fmla="*/ 11 w 517"/>
                <a:gd name="T15" fmla="*/ 108 h 131"/>
                <a:gd name="T16" fmla="*/ 15 w 517"/>
                <a:gd name="T17" fmla="*/ 112 h 131"/>
                <a:gd name="T18" fmla="*/ 21 w 517"/>
                <a:gd name="T19" fmla="*/ 115 h 131"/>
                <a:gd name="T20" fmla="*/ 26 w 517"/>
                <a:gd name="T21" fmla="*/ 118 h 131"/>
                <a:gd name="T22" fmla="*/ 32 w 517"/>
                <a:gd name="T23" fmla="*/ 122 h 131"/>
                <a:gd name="T24" fmla="*/ 38 w 517"/>
                <a:gd name="T25" fmla="*/ 123 h 131"/>
                <a:gd name="T26" fmla="*/ 45 w 517"/>
                <a:gd name="T27" fmla="*/ 126 h 131"/>
                <a:gd name="T28" fmla="*/ 53 w 517"/>
                <a:gd name="T29" fmla="*/ 127 h 131"/>
                <a:gd name="T30" fmla="*/ 60 w 517"/>
                <a:gd name="T31" fmla="*/ 129 h 131"/>
                <a:gd name="T32" fmla="*/ 69 w 517"/>
                <a:gd name="T33" fmla="*/ 130 h 131"/>
                <a:gd name="T34" fmla="*/ 78 w 517"/>
                <a:gd name="T35" fmla="*/ 131 h 131"/>
                <a:gd name="T36" fmla="*/ 86 w 517"/>
                <a:gd name="T37" fmla="*/ 131 h 131"/>
                <a:gd name="T38" fmla="*/ 86 w 517"/>
                <a:gd name="T39" fmla="*/ 131 h 131"/>
                <a:gd name="T40" fmla="*/ 431 w 517"/>
                <a:gd name="T41" fmla="*/ 131 h 131"/>
                <a:gd name="T42" fmla="*/ 439 w 517"/>
                <a:gd name="T43" fmla="*/ 131 h 131"/>
                <a:gd name="T44" fmla="*/ 449 w 517"/>
                <a:gd name="T45" fmla="*/ 130 h 131"/>
                <a:gd name="T46" fmla="*/ 457 w 517"/>
                <a:gd name="T47" fmla="*/ 129 h 131"/>
                <a:gd name="T48" fmla="*/ 464 w 517"/>
                <a:gd name="T49" fmla="*/ 127 h 131"/>
                <a:gd name="T50" fmla="*/ 472 w 517"/>
                <a:gd name="T51" fmla="*/ 126 h 131"/>
                <a:gd name="T52" fmla="*/ 479 w 517"/>
                <a:gd name="T53" fmla="*/ 123 h 131"/>
                <a:gd name="T54" fmla="*/ 486 w 517"/>
                <a:gd name="T55" fmla="*/ 122 h 131"/>
                <a:gd name="T56" fmla="*/ 491 w 517"/>
                <a:gd name="T57" fmla="*/ 118 h 131"/>
                <a:gd name="T58" fmla="*/ 497 w 517"/>
                <a:gd name="T59" fmla="*/ 115 h 131"/>
                <a:gd name="T60" fmla="*/ 502 w 517"/>
                <a:gd name="T61" fmla="*/ 112 h 131"/>
                <a:gd name="T62" fmla="*/ 506 w 517"/>
                <a:gd name="T63" fmla="*/ 108 h 131"/>
                <a:gd name="T64" fmla="*/ 510 w 517"/>
                <a:gd name="T65" fmla="*/ 104 h 131"/>
                <a:gd name="T66" fmla="*/ 513 w 517"/>
                <a:gd name="T67" fmla="*/ 100 h 131"/>
                <a:gd name="T68" fmla="*/ 514 w 517"/>
                <a:gd name="T69" fmla="*/ 96 h 131"/>
                <a:gd name="T70" fmla="*/ 516 w 517"/>
                <a:gd name="T71" fmla="*/ 92 h 131"/>
                <a:gd name="T72" fmla="*/ 517 w 517"/>
                <a:gd name="T73" fmla="*/ 88 h 131"/>
                <a:gd name="T74" fmla="*/ 517 w 517"/>
                <a:gd name="T75" fmla="*/ 88 h 131"/>
                <a:gd name="T76" fmla="*/ 517 w 517"/>
                <a:gd name="T77" fmla="*/ 88 h 131"/>
                <a:gd name="T78" fmla="*/ 517 w 517"/>
                <a:gd name="T79" fmla="*/ 0 h 131"/>
                <a:gd name="T80" fmla="*/ 517 w 517"/>
                <a:gd name="T8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31">
                  <a:moveTo>
                    <a:pt x="517" y="0"/>
                  </a:moveTo>
                  <a:lnTo>
                    <a:pt x="0" y="0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7" y="104"/>
                  </a:lnTo>
                  <a:lnTo>
                    <a:pt x="11" y="108"/>
                  </a:lnTo>
                  <a:lnTo>
                    <a:pt x="15" y="112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2" y="122"/>
                  </a:lnTo>
                  <a:lnTo>
                    <a:pt x="38" y="123"/>
                  </a:lnTo>
                  <a:lnTo>
                    <a:pt x="45" y="126"/>
                  </a:lnTo>
                  <a:lnTo>
                    <a:pt x="53" y="127"/>
                  </a:lnTo>
                  <a:lnTo>
                    <a:pt x="60" y="129"/>
                  </a:lnTo>
                  <a:lnTo>
                    <a:pt x="69" y="130"/>
                  </a:lnTo>
                  <a:lnTo>
                    <a:pt x="78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431" y="131"/>
                  </a:lnTo>
                  <a:lnTo>
                    <a:pt x="439" y="131"/>
                  </a:lnTo>
                  <a:lnTo>
                    <a:pt x="449" y="130"/>
                  </a:lnTo>
                  <a:lnTo>
                    <a:pt x="457" y="129"/>
                  </a:lnTo>
                  <a:lnTo>
                    <a:pt x="464" y="127"/>
                  </a:lnTo>
                  <a:lnTo>
                    <a:pt x="472" y="126"/>
                  </a:lnTo>
                  <a:lnTo>
                    <a:pt x="479" y="123"/>
                  </a:lnTo>
                  <a:lnTo>
                    <a:pt x="486" y="122"/>
                  </a:lnTo>
                  <a:lnTo>
                    <a:pt x="491" y="118"/>
                  </a:lnTo>
                  <a:lnTo>
                    <a:pt x="497" y="115"/>
                  </a:lnTo>
                  <a:lnTo>
                    <a:pt x="502" y="112"/>
                  </a:lnTo>
                  <a:lnTo>
                    <a:pt x="506" y="108"/>
                  </a:lnTo>
                  <a:lnTo>
                    <a:pt x="510" y="104"/>
                  </a:lnTo>
                  <a:lnTo>
                    <a:pt x="513" y="100"/>
                  </a:lnTo>
                  <a:lnTo>
                    <a:pt x="514" y="96"/>
                  </a:lnTo>
                  <a:lnTo>
                    <a:pt x="516" y="92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0"/>
                  </a:lnTo>
                  <a:lnTo>
                    <a:pt x="517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980" y="1689"/>
              <a:ext cx="259" cy="87"/>
            </a:xfrm>
            <a:custGeom>
              <a:avLst/>
              <a:gdLst>
                <a:gd name="T0" fmla="*/ 517 w 517"/>
                <a:gd name="T1" fmla="*/ 0 h 175"/>
                <a:gd name="T2" fmla="*/ 0 w 517"/>
                <a:gd name="T3" fmla="*/ 0 h 175"/>
                <a:gd name="T4" fmla="*/ 0 w 517"/>
                <a:gd name="T5" fmla="*/ 116 h 175"/>
                <a:gd name="T6" fmla="*/ 0 w 517"/>
                <a:gd name="T7" fmla="*/ 123 h 175"/>
                <a:gd name="T8" fmla="*/ 2 w 517"/>
                <a:gd name="T9" fmla="*/ 129 h 175"/>
                <a:gd name="T10" fmla="*/ 4 w 517"/>
                <a:gd name="T11" fmla="*/ 134 h 175"/>
                <a:gd name="T12" fmla="*/ 7 w 517"/>
                <a:gd name="T13" fmla="*/ 140 h 175"/>
                <a:gd name="T14" fmla="*/ 11 w 517"/>
                <a:gd name="T15" fmla="*/ 145 h 175"/>
                <a:gd name="T16" fmla="*/ 15 w 517"/>
                <a:gd name="T17" fmla="*/ 149 h 175"/>
                <a:gd name="T18" fmla="*/ 21 w 517"/>
                <a:gd name="T19" fmla="*/ 153 h 175"/>
                <a:gd name="T20" fmla="*/ 26 w 517"/>
                <a:gd name="T21" fmla="*/ 157 h 175"/>
                <a:gd name="T22" fmla="*/ 32 w 517"/>
                <a:gd name="T23" fmla="*/ 161 h 175"/>
                <a:gd name="T24" fmla="*/ 38 w 517"/>
                <a:gd name="T25" fmla="*/ 166 h 175"/>
                <a:gd name="T26" fmla="*/ 45 w 517"/>
                <a:gd name="T27" fmla="*/ 168 h 175"/>
                <a:gd name="T28" fmla="*/ 53 w 517"/>
                <a:gd name="T29" fmla="*/ 171 h 175"/>
                <a:gd name="T30" fmla="*/ 60 w 517"/>
                <a:gd name="T31" fmla="*/ 172 h 175"/>
                <a:gd name="T32" fmla="*/ 69 w 517"/>
                <a:gd name="T33" fmla="*/ 174 h 175"/>
                <a:gd name="T34" fmla="*/ 78 w 517"/>
                <a:gd name="T35" fmla="*/ 175 h 175"/>
                <a:gd name="T36" fmla="*/ 86 w 517"/>
                <a:gd name="T37" fmla="*/ 175 h 175"/>
                <a:gd name="T38" fmla="*/ 86 w 517"/>
                <a:gd name="T39" fmla="*/ 175 h 175"/>
                <a:gd name="T40" fmla="*/ 431 w 517"/>
                <a:gd name="T41" fmla="*/ 175 h 175"/>
                <a:gd name="T42" fmla="*/ 439 w 517"/>
                <a:gd name="T43" fmla="*/ 175 h 175"/>
                <a:gd name="T44" fmla="*/ 449 w 517"/>
                <a:gd name="T45" fmla="*/ 174 h 175"/>
                <a:gd name="T46" fmla="*/ 457 w 517"/>
                <a:gd name="T47" fmla="*/ 172 h 175"/>
                <a:gd name="T48" fmla="*/ 464 w 517"/>
                <a:gd name="T49" fmla="*/ 171 h 175"/>
                <a:gd name="T50" fmla="*/ 472 w 517"/>
                <a:gd name="T51" fmla="*/ 168 h 175"/>
                <a:gd name="T52" fmla="*/ 479 w 517"/>
                <a:gd name="T53" fmla="*/ 166 h 175"/>
                <a:gd name="T54" fmla="*/ 486 w 517"/>
                <a:gd name="T55" fmla="*/ 161 h 175"/>
                <a:gd name="T56" fmla="*/ 491 w 517"/>
                <a:gd name="T57" fmla="*/ 157 h 175"/>
                <a:gd name="T58" fmla="*/ 497 w 517"/>
                <a:gd name="T59" fmla="*/ 153 h 175"/>
                <a:gd name="T60" fmla="*/ 502 w 517"/>
                <a:gd name="T61" fmla="*/ 149 h 175"/>
                <a:gd name="T62" fmla="*/ 506 w 517"/>
                <a:gd name="T63" fmla="*/ 145 h 175"/>
                <a:gd name="T64" fmla="*/ 510 w 517"/>
                <a:gd name="T65" fmla="*/ 140 h 175"/>
                <a:gd name="T66" fmla="*/ 513 w 517"/>
                <a:gd name="T67" fmla="*/ 134 h 175"/>
                <a:gd name="T68" fmla="*/ 514 w 517"/>
                <a:gd name="T69" fmla="*/ 129 h 175"/>
                <a:gd name="T70" fmla="*/ 516 w 517"/>
                <a:gd name="T71" fmla="*/ 123 h 175"/>
                <a:gd name="T72" fmla="*/ 517 w 517"/>
                <a:gd name="T73" fmla="*/ 116 h 175"/>
                <a:gd name="T74" fmla="*/ 517 w 517"/>
                <a:gd name="T75" fmla="*/ 116 h 175"/>
                <a:gd name="T76" fmla="*/ 517 w 517"/>
                <a:gd name="T77" fmla="*/ 116 h 175"/>
                <a:gd name="T78" fmla="*/ 517 w 517"/>
                <a:gd name="T79" fmla="*/ 0 h 175"/>
                <a:gd name="T80" fmla="*/ 517 w 517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75">
                  <a:moveTo>
                    <a:pt x="517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0" y="123"/>
                  </a:lnTo>
                  <a:lnTo>
                    <a:pt x="2" y="129"/>
                  </a:lnTo>
                  <a:lnTo>
                    <a:pt x="4" y="134"/>
                  </a:lnTo>
                  <a:lnTo>
                    <a:pt x="7" y="140"/>
                  </a:lnTo>
                  <a:lnTo>
                    <a:pt x="11" y="145"/>
                  </a:lnTo>
                  <a:lnTo>
                    <a:pt x="15" y="149"/>
                  </a:lnTo>
                  <a:lnTo>
                    <a:pt x="21" y="153"/>
                  </a:lnTo>
                  <a:lnTo>
                    <a:pt x="26" y="157"/>
                  </a:lnTo>
                  <a:lnTo>
                    <a:pt x="32" y="161"/>
                  </a:lnTo>
                  <a:lnTo>
                    <a:pt x="38" y="166"/>
                  </a:lnTo>
                  <a:lnTo>
                    <a:pt x="45" y="168"/>
                  </a:lnTo>
                  <a:lnTo>
                    <a:pt x="53" y="171"/>
                  </a:lnTo>
                  <a:lnTo>
                    <a:pt x="60" y="172"/>
                  </a:lnTo>
                  <a:lnTo>
                    <a:pt x="69" y="174"/>
                  </a:lnTo>
                  <a:lnTo>
                    <a:pt x="78" y="175"/>
                  </a:lnTo>
                  <a:lnTo>
                    <a:pt x="86" y="175"/>
                  </a:lnTo>
                  <a:lnTo>
                    <a:pt x="86" y="175"/>
                  </a:lnTo>
                  <a:lnTo>
                    <a:pt x="431" y="175"/>
                  </a:lnTo>
                  <a:lnTo>
                    <a:pt x="439" y="175"/>
                  </a:lnTo>
                  <a:lnTo>
                    <a:pt x="449" y="174"/>
                  </a:lnTo>
                  <a:lnTo>
                    <a:pt x="457" y="172"/>
                  </a:lnTo>
                  <a:lnTo>
                    <a:pt x="464" y="171"/>
                  </a:lnTo>
                  <a:lnTo>
                    <a:pt x="472" y="168"/>
                  </a:lnTo>
                  <a:lnTo>
                    <a:pt x="479" y="166"/>
                  </a:lnTo>
                  <a:lnTo>
                    <a:pt x="486" y="161"/>
                  </a:lnTo>
                  <a:lnTo>
                    <a:pt x="491" y="157"/>
                  </a:lnTo>
                  <a:lnTo>
                    <a:pt x="497" y="153"/>
                  </a:lnTo>
                  <a:lnTo>
                    <a:pt x="502" y="149"/>
                  </a:lnTo>
                  <a:lnTo>
                    <a:pt x="506" y="145"/>
                  </a:lnTo>
                  <a:lnTo>
                    <a:pt x="510" y="140"/>
                  </a:lnTo>
                  <a:lnTo>
                    <a:pt x="513" y="134"/>
                  </a:lnTo>
                  <a:lnTo>
                    <a:pt x="514" y="129"/>
                  </a:lnTo>
                  <a:lnTo>
                    <a:pt x="516" y="123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0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980" y="1689"/>
              <a:ext cx="259" cy="87"/>
            </a:xfrm>
            <a:custGeom>
              <a:avLst/>
              <a:gdLst>
                <a:gd name="T0" fmla="*/ 517 w 517"/>
                <a:gd name="T1" fmla="*/ 0 h 175"/>
                <a:gd name="T2" fmla="*/ 0 w 517"/>
                <a:gd name="T3" fmla="*/ 0 h 175"/>
                <a:gd name="T4" fmla="*/ 0 w 517"/>
                <a:gd name="T5" fmla="*/ 116 h 175"/>
                <a:gd name="T6" fmla="*/ 0 w 517"/>
                <a:gd name="T7" fmla="*/ 123 h 175"/>
                <a:gd name="T8" fmla="*/ 2 w 517"/>
                <a:gd name="T9" fmla="*/ 129 h 175"/>
                <a:gd name="T10" fmla="*/ 4 w 517"/>
                <a:gd name="T11" fmla="*/ 134 h 175"/>
                <a:gd name="T12" fmla="*/ 7 w 517"/>
                <a:gd name="T13" fmla="*/ 140 h 175"/>
                <a:gd name="T14" fmla="*/ 11 w 517"/>
                <a:gd name="T15" fmla="*/ 145 h 175"/>
                <a:gd name="T16" fmla="*/ 15 w 517"/>
                <a:gd name="T17" fmla="*/ 149 h 175"/>
                <a:gd name="T18" fmla="*/ 21 w 517"/>
                <a:gd name="T19" fmla="*/ 153 h 175"/>
                <a:gd name="T20" fmla="*/ 26 w 517"/>
                <a:gd name="T21" fmla="*/ 157 h 175"/>
                <a:gd name="T22" fmla="*/ 32 w 517"/>
                <a:gd name="T23" fmla="*/ 161 h 175"/>
                <a:gd name="T24" fmla="*/ 38 w 517"/>
                <a:gd name="T25" fmla="*/ 166 h 175"/>
                <a:gd name="T26" fmla="*/ 45 w 517"/>
                <a:gd name="T27" fmla="*/ 168 h 175"/>
                <a:gd name="T28" fmla="*/ 53 w 517"/>
                <a:gd name="T29" fmla="*/ 171 h 175"/>
                <a:gd name="T30" fmla="*/ 60 w 517"/>
                <a:gd name="T31" fmla="*/ 172 h 175"/>
                <a:gd name="T32" fmla="*/ 69 w 517"/>
                <a:gd name="T33" fmla="*/ 174 h 175"/>
                <a:gd name="T34" fmla="*/ 78 w 517"/>
                <a:gd name="T35" fmla="*/ 175 h 175"/>
                <a:gd name="T36" fmla="*/ 86 w 517"/>
                <a:gd name="T37" fmla="*/ 175 h 175"/>
                <a:gd name="T38" fmla="*/ 86 w 517"/>
                <a:gd name="T39" fmla="*/ 175 h 175"/>
                <a:gd name="T40" fmla="*/ 431 w 517"/>
                <a:gd name="T41" fmla="*/ 175 h 175"/>
                <a:gd name="T42" fmla="*/ 439 w 517"/>
                <a:gd name="T43" fmla="*/ 175 h 175"/>
                <a:gd name="T44" fmla="*/ 449 w 517"/>
                <a:gd name="T45" fmla="*/ 174 h 175"/>
                <a:gd name="T46" fmla="*/ 457 w 517"/>
                <a:gd name="T47" fmla="*/ 172 h 175"/>
                <a:gd name="T48" fmla="*/ 464 w 517"/>
                <a:gd name="T49" fmla="*/ 171 h 175"/>
                <a:gd name="T50" fmla="*/ 472 w 517"/>
                <a:gd name="T51" fmla="*/ 168 h 175"/>
                <a:gd name="T52" fmla="*/ 479 w 517"/>
                <a:gd name="T53" fmla="*/ 166 h 175"/>
                <a:gd name="T54" fmla="*/ 486 w 517"/>
                <a:gd name="T55" fmla="*/ 161 h 175"/>
                <a:gd name="T56" fmla="*/ 491 w 517"/>
                <a:gd name="T57" fmla="*/ 157 h 175"/>
                <a:gd name="T58" fmla="*/ 497 w 517"/>
                <a:gd name="T59" fmla="*/ 153 h 175"/>
                <a:gd name="T60" fmla="*/ 502 w 517"/>
                <a:gd name="T61" fmla="*/ 149 h 175"/>
                <a:gd name="T62" fmla="*/ 506 w 517"/>
                <a:gd name="T63" fmla="*/ 145 h 175"/>
                <a:gd name="T64" fmla="*/ 510 w 517"/>
                <a:gd name="T65" fmla="*/ 140 h 175"/>
                <a:gd name="T66" fmla="*/ 513 w 517"/>
                <a:gd name="T67" fmla="*/ 134 h 175"/>
                <a:gd name="T68" fmla="*/ 514 w 517"/>
                <a:gd name="T69" fmla="*/ 129 h 175"/>
                <a:gd name="T70" fmla="*/ 516 w 517"/>
                <a:gd name="T71" fmla="*/ 123 h 175"/>
                <a:gd name="T72" fmla="*/ 517 w 517"/>
                <a:gd name="T73" fmla="*/ 116 h 175"/>
                <a:gd name="T74" fmla="*/ 517 w 517"/>
                <a:gd name="T75" fmla="*/ 116 h 175"/>
                <a:gd name="T76" fmla="*/ 517 w 517"/>
                <a:gd name="T77" fmla="*/ 116 h 175"/>
                <a:gd name="T78" fmla="*/ 517 w 517"/>
                <a:gd name="T79" fmla="*/ 0 h 175"/>
                <a:gd name="T80" fmla="*/ 517 w 517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75">
                  <a:moveTo>
                    <a:pt x="517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0" y="123"/>
                  </a:lnTo>
                  <a:lnTo>
                    <a:pt x="2" y="129"/>
                  </a:lnTo>
                  <a:lnTo>
                    <a:pt x="4" y="134"/>
                  </a:lnTo>
                  <a:lnTo>
                    <a:pt x="7" y="140"/>
                  </a:lnTo>
                  <a:lnTo>
                    <a:pt x="11" y="145"/>
                  </a:lnTo>
                  <a:lnTo>
                    <a:pt x="15" y="149"/>
                  </a:lnTo>
                  <a:lnTo>
                    <a:pt x="21" y="153"/>
                  </a:lnTo>
                  <a:lnTo>
                    <a:pt x="26" y="157"/>
                  </a:lnTo>
                  <a:lnTo>
                    <a:pt x="32" y="161"/>
                  </a:lnTo>
                  <a:lnTo>
                    <a:pt x="38" y="166"/>
                  </a:lnTo>
                  <a:lnTo>
                    <a:pt x="45" y="168"/>
                  </a:lnTo>
                  <a:lnTo>
                    <a:pt x="53" y="171"/>
                  </a:lnTo>
                  <a:lnTo>
                    <a:pt x="60" y="172"/>
                  </a:lnTo>
                  <a:lnTo>
                    <a:pt x="69" y="174"/>
                  </a:lnTo>
                  <a:lnTo>
                    <a:pt x="78" y="175"/>
                  </a:lnTo>
                  <a:lnTo>
                    <a:pt x="86" y="175"/>
                  </a:lnTo>
                  <a:lnTo>
                    <a:pt x="86" y="175"/>
                  </a:lnTo>
                  <a:lnTo>
                    <a:pt x="431" y="175"/>
                  </a:lnTo>
                  <a:lnTo>
                    <a:pt x="439" y="175"/>
                  </a:lnTo>
                  <a:lnTo>
                    <a:pt x="449" y="174"/>
                  </a:lnTo>
                  <a:lnTo>
                    <a:pt x="457" y="172"/>
                  </a:lnTo>
                  <a:lnTo>
                    <a:pt x="464" y="171"/>
                  </a:lnTo>
                  <a:lnTo>
                    <a:pt x="472" y="168"/>
                  </a:lnTo>
                  <a:lnTo>
                    <a:pt x="479" y="166"/>
                  </a:lnTo>
                  <a:lnTo>
                    <a:pt x="486" y="161"/>
                  </a:lnTo>
                  <a:lnTo>
                    <a:pt x="491" y="157"/>
                  </a:lnTo>
                  <a:lnTo>
                    <a:pt x="497" y="153"/>
                  </a:lnTo>
                  <a:lnTo>
                    <a:pt x="502" y="149"/>
                  </a:lnTo>
                  <a:lnTo>
                    <a:pt x="506" y="145"/>
                  </a:lnTo>
                  <a:lnTo>
                    <a:pt x="510" y="140"/>
                  </a:lnTo>
                  <a:lnTo>
                    <a:pt x="513" y="134"/>
                  </a:lnTo>
                  <a:lnTo>
                    <a:pt x="514" y="129"/>
                  </a:lnTo>
                  <a:lnTo>
                    <a:pt x="516" y="123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0"/>
                  </a:lnTo>
                  <a:lnTo>
                    <a:pt x="517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2059" y="1683"/>
              <a:ext cx="11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dirty="0">
                  <a:solidFill>
                    <a:srgbClr val="000000"/>
                  </a:solidFill>
                </a:rPr>
                <a:t>n+</a:t>
              </a:r>
              <a:endParaRPr lang="en-GB" sz="800" dirty="0">
                <a:latin typeface="Times New Roman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2094" y="1932"/>
              <a:ext cx="5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n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197" y="1998"/>
              <a:ext cx="56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internal gate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959" y="1417"/>
              <a:ext cx="37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top gate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005" y="1644"/>
              <a:ext cx="2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005" y="1644"/>
              <a:ext cx="214" cy="4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1983" y="1611"/>
              <a:ext cx="25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983" y="1611"/>
              <a:ext cx="25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542" y="1689"/>
              <a:ext cx="203" cy="131"/>
            </a:xfrm>
            <a:custGeom>
              <a:avLst/>
              <a:gdLst>
                <a:gd name="T0" fmla="*/ 355 w 407"/>
                <a:gd name="T1" fmla="*/ 262 h 262"/>
                <a:gd name="T2" fmla="*/ 360 w 407"/>
                <a:gd name="T3" fmla="*/ 260 h 262"/>
                <a:gd name="T4" fmla="*/ 366 w 407"/>
                <a:gd name="T5" fmla="*/ 259 h 262"/>
                <a:gd name="T6" fmla="*/ 370 w 407"/>
                <a:gd name="T7" fmla="*/ 256 h 262"/>
                <a:gd name="T8" fmla="*/ 375 w 407"/>
                <a:gd name="T9" fmla="*/ 254 h 262"/>
                <a:gd name="T10" fmla="*/ 379 w 407"/>
                <a:gd name="T11" fmla="*/ 251 h 262"/>
                <a:gd name="T12" fmla="*/ 383 w 407"/>
                <a:gd name="T13" fmla="*/ 247 h 262"/>
                <a:gd name="T14" fmla="*/ 387 w 407"/>
                <a:gd name="T15" fmla="*/ 243 h 262"/>
                <a:gd name="T16" fmla="*/ 392 w 407"/>
                <a:gd name="T17" fmla="*/ 237 h 262"/>
                <a:gd name="T18" fmla="*/ 394 w 407"/>
                <a:gd name="T19" fmla="*/ 232 h 262"/>
                <a:gd name="T20" fmla="*/ 397 w 407"/>
                <a:gd name="T21" fmla="*/ 226 h 262"/>
                <a:gd name="T22" fmla="*/ 400 w 407"/>
                <a:gd name="T23" fmla="*/ 221 h 262"/>
                <a:gd name="T24" fmla="*/ 403 w 407"/>
                <a:gd name="T25" fmla="*/ 214 h 262"/>
                <a:gd name="T26" fmla="*/ 404 w 407"/>
                <a:gd name="T27" fmla="*/ 207 h 262"/>
                <a:gd name="T28" fmla="*/ 405 w 407"/>
                <a:gd name="T29" fmla="*/ 200 h 262"/>
                <a:gd name="T30" fmla="*/ 407 w 407"/>
                <a:gd name="T31" fmla="*/ 192 h 262"/>
                <a:gd name="T32" fmla="*/ 407 w 407"/>
                <a:gd name="T33" fmla="*/ 185 h 262"/>
                <a:gd name="T34" fmla="*/ 407 w 407"/>
                <a:gd name="T35" fmla="*/ 185 h 262"/>
                <a:gd name="T36" fmla="*/ 407 w 407"/>
                <a:gd name="T37" fmla="*/ 0 h 262"/>
                <a:gd name="T38" fmla="*/ 0 w 407"/>
                <a:gd name="T39" fmla="*/ 0 h 262"/>
                <a:gd name="T40" fmla="*/ 0 w 407"/>
                <a:gd name="T41" fmla="*/ 262 h 262"/>
                <a:gd name="T42" fmla="*/ 355 w 407"/>
                <a:gd name="T43" fmla="*/ 262 h 262"/>
                <a:gd name="T44" fmla="*/ 355 w 407"/>
                <a:gd name="T4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7" h="262">
                  <a:moveTo>
                    <a:pt x="355" y="262"/>
                  </a:moveTo>
                  <a:lnTo>
                    <a:pt x="360" y="260"/>
                  </a:lnTo>
                  <a:lnTo>
                    <a:pt x="366" y="259"/>
                  </a:lnTo>
                  <a:lnTo>
                    <a:pt x="370" y="256"/>
                  </a:lnTo>
                  <a:lnTo>
                    <a:pt x="375" y="254"/>
                  </a:lnTo>
                  <a:lnTo>
                    <a:pt x="379" y="251"/>
                  </a:lnTo>
                  <a:lnTo>
                    <a:pt x="383" y="247"/>
                  </a:lnTo>
                  <a:lnTo>
                    <a:pt x="387" y="243"/>
                  </a:lnTo>
                  <a:lnTo>
                    <a:pt x="392" y="237"/>
                  </a:lnTo>
                  <a:lnTo>
                    <a:pt x="394" y="232"/>
                  </a:lnTo>
                  <a:lnTo>
                    <a:pt x="397" y="226"/>
                  </a:lnTo>
                  <a:lnTo>
                    <a:pt x="400" y="221"/>
                  </a:lnTo>
                  <a:lnTo>
                    <a:pt x="403" y="214"/>
                  </a:lnTo>
                  <a:lnTo>
                    <a:pt x="404" y="207"/>
                  </a:lnTo>
                  <a:lnTo>
                    <a:pt x="405" y="200"/>
                  </a:lnTo>
                  <a:lnTo>
                    <a:pt x="407" y="192"/>
                  </a:lnTo>
                  <a:lnTo>
                    <a:pt x="407" y="185"/>
                  </a:lnTo>
                  <a:lnTo>
                    <a:pt x="407" y="185"/>
                  </a:lnTo>
                  <a:lnTo>
                    <a:pt x="407" y="0"/>
                  </a:lnTo>
                  <a:lnTo>
                    <a:pt x="0" y="0"/>
                  </a:lnTo>
                  <a:lnTo>
                    <a:pt x="0" y="262"/>
                  </a:lnTo>
                  <a:lnTo>
                    <a:pt x="355" y="262"/>
                  </a:lnTo>
                  <a:lnTo>
                    <a:pt x="355" y="2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542" y="1689"/>
              <a:ext cx="203" cy="131"/>
            </a:xfrm>
            <a:custGeom>
              <a:avLst/>
              <a:gdLst>
                <a:gd name="T0" fmla="*/ 355 w 407"/>
                <a:gd name="T1" fmla="*/ 262 h 262"/>
                <a:gd name="T2" fmla="*/ 360 w 407"/>
                <a:gd name="T3" fmla="*/ 260 h 262"/>
                <a:gd name="T4" fmla="*/ 366 w 407"/>
                <a:gd name="T5" fmla="*/ 259 h 262"/>
                <a:gd name="T6" fmla="*/ 370 w 407"/>
                <a:gd name="T7" fmla="*/ 256 h 262"/>
                <a:gd name="T8" fmla="*/ 375 w 407"/>
                <a:gd name="T9" fmla="*/ 254 h 262"/>
                <a:gd name="T10" fmla="*/ 379 w 407"/>
                <a:gd name="T11" fmla="*/ 251 h 262"/>
                <a:gd name="T12" fmla="*/ 383 w 407"/>
                <a:gd name="T13" fmla="*/ 247 h 262"/>
                <a:gd name="T14" fmla="*/ 387 w 407"/>
                <a:gd name="T15" fmla="*/ 243 h 262"/>
                <a:gd name="T16" fmla="*/ 392 w 407"/>
                <a:gd name="T17" fmla="*/ 237 h 262"/>
                <a:gd name="T18" fmla="*/ 394 w 407"/>
                <a:gd name="T19" fmla="*/ 232 h 262"/>
                <a:gd name="T20" fmla="*/ 397 w 407"/>
                <a:gd name="T21" fmla="*/ 226 h 262"/>
                <a:gd name="T22" fmla="*/ 400 w 407"/>
                <a:gd name="T23" fmla="*/ 221 h 262"/>
                <a:gd name="T24" fmla="*/ 403 w 407"/>
                <a:gd name="T25" fmla="*/ 214 h 262"/>
                <a:gd name="T26" fmla="*/ 404 w 407"/>
                <a:gd name="T27" fmla="*/ 207 h 262"/>
                <a:gd name="T28" fmla="*/ 405 w 407"/>
                <a:gd name="T29" fmla="*/ 200 h 262"/>
                <a:gd name="T30" fmla="*/ 407 w 407"/>
                <a:gd name="T31" fmla="*/ 192 h 262"/>
                <a:gd name="T32" fmla="*/ 407 w 407"/>
                <a:gd name="T33" fmla="*/ 185 h 262"/>
                <a:gd name="T34" fmla="*/ 407 w 407"/>
                <a:gd name="T35" fmla="*/ 185 h 262"/>
                <a:gd name="T36" fmla="*/ 407 w 407"/>
                <a:gd name="T37" fmla="*/ 0 h 262"/>
                <a:gd name="T38" fmla="*/ 0 w 407"/>
                <a:gd name="T39" fmla="*/ 0 h 262"/>
                <a:gd name="T40" fmla="*/ 0 w 407"/>
                <a:gd name="T41" fmla="*/ 262 h 262"/>
                <a:gd name="T42" fmla="*/ 355 w 407"/>
                <a:gd name="T43" fmla="*/ 262 h 262"/>
                <a:gd name="T44" fmla="*/ 355 w 407"/>
                <a:gd name="T4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7" h="262">
                  <a:moveTo>
                    <a:pt x="355" y="262"/>
                  </a:moveTo>
                  <a:lnTo>
                    <a:pt x="360" y="260"/>
                  </a:lnTo>
                  <a:lnTo>
                    <a:pt x="366" y="259"/>
                  </a:lnTo>
                  <a:lnTo>
                    <a:pt x="370" y="256"/>
                  </a:lnTo>
                  <a:lnTo>
                    <a:pt x="375" y="254"/>
                  </a:lnTo>
                  <a:lnTo>
                    <a:pt x="379" y="251"/>
                  </a:lnTo>
                  <a:lnTo>
                    <a:pt x="383" y="247"/>
                  </a:lnTo>
                  <a:lnTo>
                    <a:pt x="387" y="243"/>
                  </a:lnTo>
                  <a:lnTo>
                    <a:pt x="392" y="237"/>
                  </a:lnTo>
                  <a:lnTo>
                    <a:pt x="394" y="232"/>
                  </a:lnTo>
                  <a:lnTo>
                    <a:pt x="397" y="226"/>
                  </a:lnTo>
                  <a:lnTo>
                    <a:pt x="400" y="221"/>
                  </a:lnTo>
                  <a:lnTo>
                    <a:pt x="403" y="214"/>
                  </a:lnTo>
                  <a:lnTo>
                    <a:pt x="404" y="207"/>
                  </a:lnTo>
                  <a:lnTo>
                    <a:pt x="405" y="200"/>
                  </a:lnTo>
                  <a:lnTo>
                    <a:pt x="407" y="192"/>
                  </a:lnTo>
                  <a:lnTo>
                    <a:pt x="407" y="185"/>
                  </a:lnTo>
                  <a:lnTo>
                    <a:pt x="407" y="185"/>
                  </a:lnTo>
                  <a:lnTo>
                    <a:pt x="407" y="0"/>
                  </a:lnTo>
                  <a:lnTo>
                    <a:pt x="0" y="0"/>
                  </a:lnTo>
                  <a:lnTo>
                    <a:pt x="0" y="262"/>
                  </a:lnTo>
                  <a:lnTo>
                    <a:pt x="355" y="262"/>
                  </a:lnTo>
                  <a:lnTo>
                    <a:pt x="355" y="262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219" y="1417"/>
              <a:ext cx="22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clear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3234" y="1646"/>
              <a:ext cx="2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234" y="1646"/>
              <a:ext cx="214" cy="4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212" y="1613"/>
              <a:ext cx="25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3212" y="1613"/>
              <a:ext cx="25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5"/>
            <p:cNvSpPr>
              <a:spLocks noChangeShapeType="1"/>
            </p:cNvSpPr>
            <p:nvPr/>
          </p:nvSpPr>
          <p:spPr bwMode="auto">
            <a:xfrm flipV="1">
              <a:off x="4201" y="2256"/>
              <a:ext cx="87" cy="2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86"/>
            <p:cNvSpPr>
              <a:spLocks noChangeShapeType="1"/>
            </p:cNvSpPr>
            <p:nvPr/>
          </p:nvSpPr>
          <p:spPr bwMode="auto">
            <a:xfrm flipV="1">
              <a:off x="4201" y="2289"/>
              <a:ext cx="87" cy="2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87"/>
            <p:cNvSpPr>
              <a:spLocks noChangeShapeType="1"/>
            </p:cNvSpPr>
            <p:nvPr/>
          </p:nvSpPr>
          <p:spPr bwMode="auto">
            <a:xfrm>
              <a:off x="4244" y="2274"/>
              <a:ext cx="1" cy="19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3555" y="2523"/>
              <a:ext cx="8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n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626" y="2521"/>
              <a:ext cx="3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-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204" y="1689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2 w 526"/>
                <a:gd name="T7" fmla="*/ 183 h 262"/>
                <a:gd name="T8" fmla="*/ 3 w 526"/>
                <a:gd name="T9" fmla="*/ 193 h 262"/>
                <a:gd name="T10" fmla="*/ 5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3 w 526"/>
                <a:gd name="T23" fmla="*/ 242 h 262"/>
                <a:gd name="T24" fmla="*/ 40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80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1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1 w 526"/>
                <a:gd name="T57" fmla="*/ 237 h 262"/>
                <a:gd name="T58" fmla="*/ 507 w 526"/>
                <a:gd name="T59" fmla="*/ 231 h 262"/>
                <a:gd name="T60" fmla="*/ 511 w 526"/>
                <a:gd name="T61" fmla="*/ 224 h 262"/>
                <a:gd name="T62" fmla="*/ 516 w 526"/>
                <a:gd name="T63" fmla="*/ 216 h 262"/>
                <a:gd name="T64" fmla="*/ 519 w 526"/>
                <a:gd name="T65" fmla="*/ 209 h 262"/>
                <a:gd name="T66" fmla="*/ 523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2" y="183"/>
                  </a:lnTo>
                  <a:lnTo>
                    <a:pt x="3" y="193"/>
                  </a:lnTo>
                  <a:lnTo>
                    <a:pt x="5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3" y="242"/>
                  </a:lnTo>
                  <a:lnTo>
                    <a:pt x="40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80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1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1" y="237"/>
                  </a:lnTo>
                  <a:lnTo>
                    <a:pt x="507" y="231"/>
                  </a:lnTo>
                  <a:lnTo>
                    <a:pt x="511" y="224"/>
                  </a:lnTo>
                  <a:lnTo>
                    <a:pt x="516" y="216"/>
                  </a:lnTo>
                  <a:lnTo>
                    <a:pt x="519" y="209"/>
                  </a:lnTo>
                  <a:lnTo>
                    <a:pt x="523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204" y="1689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2 w 526"/>
                <a:gd name="T7" fmla="*/ 183 h 262"/>
                <a:gd name="T8" fmla="*/ 3 w 526"/>
                <a:gd name="T9" fmla="*/ 193 h 262"/>
                <a:gd name="T10" fmla="*/ 5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3 w 526"/>
                <a:gd name="T23" fmla="*/ 242 h 262"/>
                <a:gd name="T24" fmla="*/ 40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80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1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1 w 526"/>
                <a:gd name="T57" fmla="*/ 237 h 262"/>
                <a:gd name="T58" fmla="*/ 507 w 526"/>
                <a:gd name="T59" fmla="*/ 231 h 262"/>
                <a:gd name="T60" fmla="*/ 511 w 526"/>
                <a:gd name="T61" fmla="*/ 224 h 262"/>
                <a:gd name="T62" fmla="*/ 516 w 526"/>
                <a:gd name="T63" fmla="*/ 216 h 262"/>
                <a:gd name="T64" fmla="*/ 519 w 526"/>
                <a:gd name="T65" fmla="*/ 209 h 262"/>
                <a:gd name="T66" fmla="*/ 523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2" y="183"/>
                  </a:lnTo>
                  <a:lnTo>
                    <a:pt x="3" y="193"/>
                  </a:lnTo>
                  <a:lnTo>
                    <a:pt x="5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3" y="242"/>
                  </a:lnTo>
                  <a:lnTo>
                    <a:pt x="40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80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1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1" y="237"/>
                  </a:lnTo>
                  <a:lnTo>
                    <a:pt x="507" y="231"/>
                  </a:lnTo>
                  <a:lnTo>
                    <a:pt x="511" y="224"/>
                  </a:lnTo>
                  <a:lnTo>
                    <a:pt x="516" y="216"/>
                  </a:lnTo>
                  <a:lnTo>
                    <a:pt x="519" y="209"/>
                  </a:lnTo>
                  <a:lnTo>
                    <a:pt x="523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3298" y="1708"/>
              <a:ext cx="11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n+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461" y="1689"/>
              <a:ext cx="274" cy="262"/>
            </a:xfrm>
            <a:custGeom>
              <a:avLst/>
              <a:gdLst>
                <a:gd name="T0" fmla="*/ 0 w 547"/>
                <a:gd name="T1" fmla="*/ 419 h 524"/>
                <a:gd name="T2" fmla="*/ 0 w 547"/>
                <a:gd name="T3" fmla="*/ 0 h 524"/>
                <a:gd name="T4" fmla="*/ 547 w 547"/>
                <a:gd name="T5" fmla="*/ 0 h 524"/>
                <a:gd name="T6" fmla="*/ 547 w 547"/>
                <a:gd name="T7" fmla="*/ 419 h 524"/>
                <a:gd name="T8" fmla="*/ 547 w 547"/>
                <a:gd name="T9" fmla="*/ 430 h 524"/>
                <a:gd name="T10" fmla="*/ 545 w 547"/>
                <a:gd name="T11" fmla="*/ 441 h 524"/>
                <a:gd name="T12" fmla="*/ 544 w 547"/>
                <a:gd name="T13" fmla="*/ 451 h 524"/>
                <a:gd name="T14" fmla="*/ 543 w 547"/>
                <a:gd name="T15" fmla="*/ 460 h 524"/>
                <a:gd name="T16" fmla="*/ 540 w 547"/>
                <a:gd name="T17" fmla="*/ 470 h 524"/>
                <a:gd name="T18" fmla="*/ 536 w 547"/>
                <a:gd name="T19" fmla="*/ 478 h 524"/>
                <a:gd name="T20" fmla="*/ 532 w 547"/>
                <a:gd name="T21" fmla="*/ 486 h 524"/>
                <a:gd name="T22" fmla="*/ 528 w 547"/>
                <a:gd name="T23" fmla="*/ 493 h 524"/>
                <a:gd name="T24" fmla="*/ 524 w 547"/>
                <a:gd name="T25" fmla="*/ 500 h 524"/>
                <a:gd name="T26" fmla="*/ 518 w 547"/>
                <a:gd name="T27" fmla="*/ 507 h 524"/>
                <a:gd name="T28" fmla="*/ 513 w 547"/>
                <a:gd name="T29" fmla="*/ 512 h 524"/>
                <a:gd name="T30" fmla="*/ 507 w 547"/>
                <a:gd name="T31" fmla="*/ 516 h 524"/>
                <a:gd name="T32" fmla="*/ 502 w 547"/>
                <a:gd name="T33" fmla="*/ 519 h 524"/>
                <a:gd name="T34" fmla="*/ 495 w 547"/>
                <a:gd name="T35" fmla="*/ 522 h 524"/>
                <a:gd name="T36" fmla="*/ 488 w 547"/>
                <a:gd name="T37" fmla="*/ 523 h 524"/>
                <a:gd name="T38" fmla="*/ 481 w 547"/>
                <a:gd name="T39" fmla="*/ 524 h 524"/>
                <a:gd name="T40" fmla="*/ 481 w 547"/>
                <a:gd name="T41" fmla="*/ 524 h 524"/>
                <a:gd name="T42" fmla="*/ 481 w 547"/>
                <a:gd name="T43" fmla="*/ 524 h 524"/>
                <a:gd name="T44" fmla="*/ 65 w 547"/>
                <a:gd name="T45" fmla="*/ 524 h 524"/>
                <a:gd name="T46" fmla="*/ 59 w 547"/>
                <a:gd name="T47" fmla="*/ 523 h 524"/>
                <a:gd name="T48" fmla="*/ 53 w 547"/>
                <a:gd name="T49" fmla="*/ 520 h 524"/>
                <a:gd name="T50" fmla="*/ 46 w 547"/>
                <a:gd name="T51" fmla="*/ 518 h 524"/>
                <a:gd name="T52" fmla="*/ 41 w 547"/>
                <a:gd name="T53" fmla="*/ 514 h 524"/>
                <a:gd name="T54" fmla="*/ 34 w 547"/>
                <a:gd name="T55" fmla="*/ 509 h 524"/>
                <a:gd name="T56" fmla="*/ 28 w 547"/>
                <a:gd name="T57" fmla="*/ 504 h 524"/>
                <a:gd name="T58" fmla="*/ 24 w 547"/>
                <a:gd name="T59" fmla="*/ 499 h 524"/>
                <a:gd name="T60" fmla="*/ 19 w 547"/>
                <a:gd name="T61" fmla="*/ 492 h 524"/>
                <a:gd name="T62" fmla="*/ 15 w 547"/>
                <a:gd name="T63" fmla="*/ 484 h 524"/>
                <a:gd name="T64" fmla="*/ 11 w 547"/>
                <a:gd name="T65" fmla="*/ 475 h 524"/>
                <a:gd name="T66" fmla="*/ 8 w 547"/>
                <a:gd name="T67" fmla="*/ 467 h 524"/>
                <a:gd name="T68" fmla="*/ 5 w 547"/>
                <a:gd name="T69" fmla="*/ 459 h 524"/>
                <a:gd name="T70" fmla="*/ 4 w 547"/>
                <a:gd name="T71" fmla="*/ 449 h 524"/>
                <a:gd name="T72" fmla="*/ 1 w 547"/>
                <a:gd name="T73" fmla="*/ 440 h 524"/>
                <a:gd name="T74" fmla="*/ 1 w 547"/>
                <a:gd name="T75" fmla="*/ 430 h 524"/>
                <a:gd name="T76" fmla="*/ 0 w 547"/>
                <a:gd name="T77" fmla="*/ 419 h 524"/>
                <a:gd name="T78" fmla="*/ 0 w 547"/>
                <a:gd name="T79" fmla="*/ 41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7" h="524">
                  <a:moveTo>
                    <a:pt x="0" y="419"/>
                  </a:moveTo>
                  <a:lnTo>
                    <a:pt x="0" y="0"/>
                  </a:lnTo>
                  <a:lnTo>
                    <a:pt x="547" y="0"/>
                  </a:lnTo>
                  <a:lnTo>
                    <a:pt x="547" y="419"/>
                  </a:lnTo>
                  <a:lnTo>
                    <a:pt x="547" y="430"/>
                  </a:lnTo>
                  <a:lnTo>
                    <a:pt x="545" y="441"/>
                  </a:lnTo>
                  <a:lnTo>
                    <a:pt x="544" y="451"/>
                  </a:lnTo>
                  <a:lnTo>
                    <a:pt x="543" y="460"/>
                  </a:lnTo>
                  <a:lnTo>
                    <a:pt x="540" y="470"/>
                  </a:lnTo>
                  <a:lnTo>
                    <a:pt x="536" y="478"/>
                  </a:lnTo>
                  <a:lnTo>
                    <a:pt x="532" y="486"/>
                  </a:lnTo>
                  <a:lnTo>
                    <a:pt x="528" y="493"/>
                  </a:lnTo>
                  <a:lnTo>
                    <a:pt x="524" y="500"/>
                  </a:lnTo>
                  <a:lnTo>
                    <a:pt x="518" y="507"/>
                  </a:lnTo>
                  <a:lnTo>
                    <a:pt x="513" y="512"/>
                  </a:lnTo>
                  <a:lnTo>
                    <a:pt x="507" y="516"/>
                  </a:lnTo>
                  <a:lnTo>
                    <a:pt x="502" y="519"/>
                  </a:lnTo>
                  <a:lnTo>
                    <a:pt x="495" y="522"/>
                  </a:lnTo>
                  <a:lnTo>
                    <a:pt x="488" y="523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65" y="524"/>
                  </a:lnTo>
                  <a:lnTo>
                    <a:pt x="59" y="523"/>
                  </a:lnTo>
                  <a:lnTo>
                    <a:pt x="53" y="520"/>
                  </a:lnTo>
                  <a:lnTo>
                    <a:pt x="46" y="518"/>
                  </a:lnTo>
                  <a:lnTo>
                    <a:pt x="41" y="514"/>
                  </a:lnTo>
                  <a:lnTo>
                    <a:pt x="34" y="509"/>
                  </a:lnTo>
                  <a:lnTo>
                    <a:pt x="28" y="504"/>
                  </a:lnTo>
                  <a:lnTo>
                    <a:pt x="24" y="499"/>
                  </a:lnTo>
                  <a:lnTo>
                    <a:pt x="19" y="492"/>
                  </a:lnTo>
                  <a:lnTo>
                    <a:pt x="15" y="484"/>
                  </a:lnTo>
                  <a:lnTo>
                    <a:pt x="11" y="475"/>
                  </a:lnTo>
                  <a:lnTo>
                    <a:pt x="8" y="467"/>
                  </a:lnTo>
                  <a:lnTo>
                    <a:pt x="5" y="459"/>
                  </a:lnTo>
                  <a:lnTo>
                    <a:pt x="4" y="449"/>
                  </a:lnTo>
                  <a:lnTo>
                    <a:pt x="1" y="440"/>
                  </a:lnTo>
                  <a:lnTo>
                    <a:pt x="1" y="430"/>
                  </a:lnTo>
                  <a:lnTo>
                    <a:pt x="0" y="419"/>
                  </a:lnTo>
                  <a:lnTo>
                    <a:pt x="0" y="419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461" y="1689"/>
              <a:ext cx="274" cy="262"/>
            </a:xfrm>
            <a:custGeom>
              <a:avLst/>
              <a:gdLst>
                <a:gd name="T0" fmla="*/ 0 w 547"/>
                <a:gd name="T1" fmla="*/ 419 h 524"/>
                <a:gd name="T2" fmla="*/ 0 w 547"/>
                <a:gd name="T3" fmla="*/ 0 h 524"/>
                <a:gd name="T4" fmla="*/ 547 w 547"/>
                <a:gd name="T5" fmla="*/ 0 h 524"/>
                <a:gd name="T6" fmla="*/ 547 w 547"/>
                <a:gd name="T7" fmla="*/ 419 h 524"/>
                <a:gd name="T8" fmla="*/ 547 w 547"/>
                <a:gd name="T9" fmla="*/ 430 h 524"/>
                <a:gd name="T10" fmla="*/ 545 w 547"/>
                <a:gd name="T11" fmla="*/ 441 h 524"/>
                <a:gd name="T12" fmla="*/ 544 w 547"/>
                <a:gd name="T13" fmla="*/ 451 h 524"/>
                <a:gd name="T14" fmla="*/ 543 w 547"/>
                <a:gd name="T15" fmla="*/ 460 h 524"/>
                <a:gd name="T16" fmla="*/ 540 w 547"/>
                <a:gd name="T17" fmla="*/ 470 h 524"/>
                <a:gd name="T18" fmla="*/ 536 w 547"/>
                <a:gd name="T19" fmla="*/ 478 h 524"/>
                <a:gd name="T20" fmla="*/ 532 w 547"/>
                <a:gd name="T21" fmla="*/ 486 h 524"/>
                <a:gd name="T22" fmla="*/ 528 w 547"/>
                <a:gd name="T23" fmla="*/ 493 h 524"/>
                <a:gd name="T24" fmla="*/ 524 w 547"/>
                <a:gd name="T25" fmla="*/ 500 h 524"/>
                <a:gd name="T26" fmla="*/ 518 w 547"/>
                <a:gd name="T27" fmla="*/ 507 h 524"/>
                <a:gd name="T28" fmla="*/ 513 w 547"/>
                <a:gd name="T29" fmla="*/ 512 h 524"/>
                <a:gd name="T30" fmla="*/ 507 w 547"/>
                <a:gd name="T31" fmla="*/ 516 h 524"/>
                <a:gd name="T32" fmla="*/ 502 w 547"/>
                <a:gd name="T33" fmla="*/ 519 h 524"/>
                <a:gd name="T34" fmla="*/ 495 w 547"/>
                <a:gd name="T35" fmla="*/ 522 h 524"/>
                <a:gd name="T36" fmla="*/ 488 w 547"/>
                <a:gd name="T37" fmla="*/ 523 h 524"/>
                <a:gd name="T38" fmla="*/ 481 w 547"/>
                <a:gd name="T39" fmla="*/ 524 h 524"/>
                <a:gd name="T40" fmla="*/ 481 w 547"/>
                <a:gd name="T41" fmla="*/ 524 h 524"/>
                <a:gd name="T42" fmla="*/ 481 w 547"/>
                <a:gd name="T43" fmla="*/ 524 h 524"/>
                <a:gd name="T44" fmla="*/ 65 w 547"/>
                <a:gd name="T45" fmla="*/ 524 h 524"/>
                <a:gd name="T46" fmla="*/ 59 w 547"/>
                <a:gd name="T47" fmla="*/ 523 h 524"/>
                <a:gd name="T48" fmla="*/ 53 w 547"/>
                <a:gd name="T49" fmla="*/ 520 h 524"/>
                <a:gd name="T50" fmla="*/ 46 w 547"/>
                <a:gd name="T51" fmla="*/ 518 h 524"/>
                <a:gd name="T52" fmla="*/ 41 w 547"/>
                <a:gd name="T53" fmla="*/ 514 h 524"/>
                <a:gd name="T54" fmla="*/ 34 w 547"/>
                <a:gd name="T55" fmla="*/ 509 h 524"/>
                <a:gd name="T56" fmla="*/ 28 w 547"/>
                <a:gd name="T57" fmla="*/ 504 h 524"/>
                <a:gd name="T58" fmla="*/ 24 w 547"/>
                <a:gd name="T59" fmla="*/ 499 h 524"/>
                <a:gd name="T60" fmla="*/ 19 w 547"/>
                <a:gd name="T61" fmla="*/ 492 h 524"/>
                <a:gd name="T62" fmla="*/ 15 w 547"/>
                <a:gd name="T63" fmla="*/ 484 h 524"/>
                <a:gd name="T64" fmla="*/ 11 w 547"/>
                <a:gd name="T65" fmla="*/ 475 h 524"/>
                <a:gd name="T66" fmla="*/ 8 w 547"/>
                <a:gd name="T67" fmla="*/ 467 h 524"/>
                <a:gd name="T68" fmla="*/ 5 w 547"/>
                <a:gd name="T69" fmla="*/ 459 h 524"/>
                <a:gd name="T70" fmla="*/ 4 w 547"/>
                <a:gd name="T71" fmla="*/ 449 h 524"/>
                <a:gd name="T72" fmla="*/ 1 w 547"/>
                <a:gd name="T73" fmla="*/ 440 h 524"/>
                <a:gd name="T74" fmla="*/ 1 w 547"/>
                <a:gd name="T75" fmla="*/ 430 h 524"/>
                <a:gd name="T76" fmla="*/ 0 w 547"/>
                <a:gd name="T77" fmla="*/ 419 h 524"/>
                <a:gd name="T78" fmla="*/ 0 w 547"/>
                <a:gd name="T79" fmla="*/ 41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7" h="524">
                  <a:moveTo>
                    <a:pt x="0" y="419"/>
                  </a:moveTo>
                  <a:lnTo>
                    <a:pt x="0" y="0"/>
                  </a:lnTo>
                  <a:lnTo>
                    <a:pt x="547" y="0"/>
                  </a:lnTo>
                  <a:lnTo>
                    <a:pt x="547" y="419"/>
                  </a:lnTo>
                  <a:lnTo>
                    <a:pt x="547" y="430"/>
                  </a:lnTo>
                  <a:lnTo>
                    <a:pt x="545" y="441"/>
                  </a:lnTo>
                  <a:lnTo>
                    <a:pt x="544" y="451"/>
                  </a:lnTo>
                  <a:lnTo>
                    <a:pt x="543" y="460"/>
                  </a:lnTo>
                  <a:lnTo>
                    <a:pt x="540" y="470"/>
                  </a:lnTo>
                  <a:lnTo>
                    <a:pt x="536" y="478"/>
                  </a:lnTo>
                  <a:lnTo>
                    <a:pt x="532" y="486"/>
                  </a:lnTo>
                  <a:lnTo>
                    <a:pt x="528" y="493"/>
                  </a:lnTo>
                  <a:lnTo>
                    <a:pt x="524" y="500"/>
                  </a:lnTo>
                  <a:lnTo>
                    <a:pt x="518" y="507"/>
                  </a:lnTo>
                  <a:lnTo>
                    <a:pt x="513" y="512"/>
                  </a:lnTo>
                  <a:lnTo>
                    <a:pt x="507" y="516"/>
                  </a:lnTo>
                  <a:lnTo>
                    <a:pt x="502" y="519"/>
                  </a:lnTo>
                  <a:lnTo>
                    <a:pt x="495" y="522"/>
                  </a:lnTo>
                  <a:lnTo>
                    <a:pt x="488" y="523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65" y="524"/>
                  </a:lnTo>
                  <a:lnTo>
                    <a:pt x="59" y="523"/>
                  </a:lnTo>
                  <a:lnTo>
                    <a:pt x="53" y="520"/>
                  </a:lnTo>
                  <a:lnTo>
                    <a:pt x="46" y="518"/>
                  </a:lnTo>
                  <a:lnTo>
                    <a:pt x="41" y="514"/>
                  </a:lnTo>
                  <a:lnTo>
                    <a:pt x="34" y="509"/>
                  </a:lnTo>
                  <a:lnTo>
                    <a:pt x="28" y="504"/>
                  </a:lnTo>
                  <a:lnTo>
                    <a:pt x="24" y="499"/>
                  </a:lnTo>
                  <a:lnTo>
                    <a:pt x="19" y="492"/>
                  </a:lnTo>
                  <a:lnTo>
                    <a:pt x="15" y="484"/>
                  </a:lnTo>
                  <a:lnTo>
                    <a:pt x="11" y="475"/>
                  </a:lnTo>
                  <a:lnTo>
                    <a:pt x="8" y="467"/>
                  </a:lnTo>
                  <a:lnTo>
                    <a:pt x="5" y="459"/>
                  </a:lnTo>
                  <a:lnTo>
                    <a:pt x="4" y="449"/>
                  </a:lnTo>
                  <a:lnTo>
                    <a:pt x="1" y="440"/>
                  </a:lnTo>
                  <a:lnTo>
                    <a:pt x="1" y="430"/>
                  </a:lnTo>
                  <a:lnTo>
                    <a:pt x="0" y="419"/>
                  </a:lnTo>
                  <a:lnTo>
                    <a:pt x="0" y="41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556" y="1704"/>
              <a:ext cx="163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588" y="1701"/>
              <a:ext cx="11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</a:rPr>
                <a:t>p+</a:t>
              </a:r>
              <a:endParaRPr lang="en-GB" sz="800">
                <a:latin typeface="Times New Roman" charset="0"/>
              </a:endParaRPr>
            </a:p>
          </p:txBody>
        </p:sp>
        <p:grpSp>
          <p:nvGrpSpPr>
            <p:cNvPr id="101" name="Group 100"/>
            <p:cNvGrpSpPr>
              <a:grpSpLocks/>
            </p:cNvGrpSpPr>
            <p:nvPr/>
          </p:nvGrpSpPr>
          <p:grpSpPr bwMode="auto">
            <a:xfrm>
              <a:off x="1924" y="2116"/>
              <a:ext cx="336" cy="768"/>
              <a:chOff x="1200" y="1632"/>
              <a:chExt cx="336" cy="768"/>
            </a:xfrm>
          </p:grpSpPr>
          <p:sp>
            <p:nvSpPr>
              <p:cNvPr id="122" name="Line 98"/>
              <p:cNvSpPr>
                <a:spLocks noChangeShapeType="1"/>
              </p:cNvSpPr>
              <p:nvPr/>
            </p:nvSpPr>
            <p:spPr bwMode="auto">
              <a:xfrm flipV="1">
                <a:off x="1296" y="1680"/>
                <a:ext cx="10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Line 99"/>
              <p:cNvSpPr>
                <a:spLocks noChangeShapeType="1"/>
              </p:cNvSpPr>
              <p:nvPr/>
            </p:nvSpPr>
            <p:spPr bwMode="auto">
              <a:xfrm flipV="1">
                <a:off x="1200" y="1632"/>
                <a:ext cx="10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Line 100"/>
              <p:cNvSpPr>
                <a:spLocks noChangeShapeType="1"/>
              </p:cNvSpPr>
              <p:nvPr/>
            </p:nvSpPr>
            <p:spPr bwMode="auto">
              <a:xfrm flipH="1" flipV="1">
                <a:off x="1440" y="1680"/>
                <a:ext cx="9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" name="Group 101"/>
            <p:cNvGrpSpPr>
              <a:grpSpLocks/>
            </p:cNvGrpSpPr>
            <p:nvPr/>
          </p:nvGrpSpPr>
          <p:grpSpPr bwMode="auto">
            <a:xfrm>
              <a:off x="1731" y="2126"/>
              <a:ext cx="869" cy="922"/>
              <a:chOff x="959" y="1786"/>
              <a:chExt cx="869" cy="922"/>
            </a:xfrm>
          </p:grpSpPr>
          <p:sp>
            <p:nvSpPr>
              <p:cNvPr id="115" name="Text Box 102"/>
              <p:cNvSpPr txBox="1">
                <a:spLocks noChangeArrowheads="1"/>
              </p:cNvSpPr>
              <p:nvPr/>
            </p:nvSpPr>
            <p:spPr bwMode="auto">
              <a:xfrm>
                <a:off x="1104" y="2468"/>
                <a:ext cx="220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6" name="Text Box 103"/>
              <p:cNvSpPr txBox="1">
                <a:spLocks noChangeArrowheads="1"/>
              </p:cNvSpPr>
              <p:nvPr/>
            </p:nvSpPr>
            <p:spPr bwMode="auto">
              <a:xfrm>
                <a:off x="1200" y="2180"/>
                <a:ext cx="220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7" name="Text Box 104"/>
              <p:cNvSpPr txBox="1">
                <a:spLocks noChangeArrowheads="1"/>
              </p:cNvSpPr>
              <p:nvPr/>
            </p:nvSpPr>
            <p:spPr bwMode="auto">
              <a:xfrm>
                <a:off x="1537" y="1786"/>
                <a:ext cx="24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chemeClr val="bg2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118" name="Text Box 105"/>
              <p:cNvSpPr txBox="1">
                <a:spLocks noChangeArrowheads="1"/>
              </p:cNvSpPr>
              <p:nvPr/>
            </p:nvSpPr>
            <p:spPr bwMode="auto">
              <a:xfrm>
                <a:off x="1584" y="1977"/>
                <a:ext cx="24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chemeClr val="bg2"/>
                    </a:solidFill>
                    <a:latin typeface="Times New Roman" charset="0"/>
                  </a:rPr>
                  <a:t>+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9" name="Text Box 106"/>
              <p:cNvSpPr txBox="1">
                <a:spLocks noChangeArrowheads="1"/>
              </p:cNvSpPr>
              <p:nvPr/>
            </p:nvSpPr>
            <p:spPr bwMode="auto">
              <a:xfrm>
                <a:off x="1296" y="2219"/>
                <a:ext cx="24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chemeClr val="bg2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120" name="Text Box 107"/>
              <p:cNvSpPr txBox="1">
                <a:spLocks noChangeArrowheads="1"/>
              </p:cNvSpPr>
              <p:nvPr/>
            </p:nvSpPr>
            <p:spPr bwMode="auto">
              <a:xfrm>
                <a:off x="959" y="2265"/>
                <a:ext cx="24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chemeClr val="bg2"/>
                    </a:solidFill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121" name="Text Box 108"/>
              <p:cNvSpPr txBox="1">
                <a:spLocks noChangeArrowheads="1"/>
              </p:cNvSpPr>
              <p:nvPr/>
            </p:nvSpPr>
            <p:spPr bwMode="auto">
              <a:xfrm>
                <a:off x="1439" y="2035"/>
                <a:ext cx="220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</p:grpSp>
        <p:sp>
          <p:nvSpPr>
            <p:cNvPr id="103" name="Line 109"/>
            <p:cNvSpPr>
              <a:spLocks noChangeShapeType="1"/>
            </p:cNvSpPr>
            <p:nvPr/>
          </p:nvSpPr>
          <p:spPr bwMode="auto">
            <a:xfrm>
              <a:off x="1300" y="1636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4" name="Line 110"/>
            <p:cNvSpPr>
              <a:spLocks noChangeShapeType="1"/>
            </p:cNvSpPr>
            <p:nvPr/>
          </p:nvSpPr>
          <p:spPr bwMode="auto">
            <a:xfrm flipV="1">
              <a:off x="4372" y="168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5" name="Text Box 111"/>
            <p:cNvSpPr txBox="1">
              <a:spLocks noChangeArrowheads="1"/>
            </p:cNvSpPr>
            <p:nvPr/>
          </p:nvSpPr>
          <p:spPr bwMode="auto">
            <a:xfrm>
              <a:off x="775" y="1645"/>
              <a:ext cx="600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800" dirty="0"/>
                <a:t>~1µm</a:t>
              </a:r>
            </a:p>
          </p:txBody>
        </p:sp>
        <p:sp>
          <p:nvSpPr>
            <p:cNvPr id="106" name="Text Box 112"/>
            <p:cNvSpPr txBox="1">
              <a:spLocks noChangeArrowheads="1"/>
            </p:cNvSpPr>
            <p:nvPr/>
          </p:nvSpPr>
          <p:spPr bwMode="auto">
            <a:xfrm rot="16200000">
              <a:off x="4279" y="2122"/>
              <a:ext cx="525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 dirty="0"/>
                <a:t>50 µm</a:t>
              </a:r>
            </a:p>
          </p:txBody>
        </p:sp>
        <p:grpSp>
          <p:nvGrpSpPr>
            <p:cNvPr id="107" name="Group 113"/>
            <p:cNvGrpSpPr>
              <a:grpSpLocks/>
            </p:cNvGrpSpPr>
            <p:nvPr/>
          </p:nvGrpSpPr>
          <p:grpSpPr bwMode="auto">
            <a:xfrm>
              <a:off x="1926" y="2087"/>
              <a:ext cx="398" cy="322"/>
              <a:chOff x="3026" y="1981"/>
              <a:chExt cx="423" cy="385"/>
            </a:xfrm>
          </p:grpSpPr>
          <p:sp>
            <p:nvSpPr>
              <p:cNvPr id="109" name="Text Box 114"/>
              <p:cNvSpPr txBox="1">
                <a:spLocks noChangeArrowheads="1"/>
              </p:cNvSpPr>
              <p:nvPr/>
            </p:nvSpPr>
            <p:spPr bwMode="auto">
              <a:xfrm>
                <a:off x="3026" y="2030"/>
                <a:ext cx="234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0" name="Text Box 115"/>
              <p:cNvSpPr txBox="1">
                <a:spLocks noChangeArrowheads="1"/>
              </p:cNvSpPr>
              <p:nvPr/>
            </p:nvSpPr>
            <p:spPr bwMode="auto">
              <a:xfrm>
                <a:off x="3122" y="2079"/>
                <a:ext cx="23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1" name="Text Box 116"/>
              <p:cNvSpPr txBox="1">
                <a:spLocks noChangeArrowheads="1"/>
              </p:cNvSpPr>
              <p:nvPr/>
            </p:nvSpPr>
            <p:spPr bwMode="auto">
              <a:xfrm>
                <a:off x="3122" y="2030"/>
                <a:ext cx="23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2" name="Text Box 117"/>
              <p:cNvSpPr txBox="1">
                <a:spLocks noChangeArrowheads="1"/>
              </p:cNvSpPr>
              <p:nvPr/>
            </p:nvSpPr>
            <p:spPr bwMode="auto">
              <a:xfrm>
                <a:off x="3215" y="2030"/>
                <a:ext cx="234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3" name="Text Box 118"/>
              <p:cNvSpPr txBox="1">
                <a:spLocks noChangeArrowheads="1"/>
              </p:cNvSpPr>
              <p:nvPr/>
            </p:nvSpPr>
            <p:spPr bwMode="auto">
              <a:xfrm>
                <a:off x="3171" y="1981"/>
                <a:ext cx="234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4" name="Text Box 119"/>
              <p:cNvSpPr txBox="1">
                <a:spLocks noChangeArrowheads="1"/>
              </p:cNvSpPr>
              <p:nvPr/>
            </p:nvSpPr>
            <p:spPr bwMode="auto">
              <a:xfrm>
                <a:off x="3072" y="1981"/>
                <a:ext cx="23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CC"/>
                    </a:solidFill>
                    <a:latin typeface="Times New Roman" charset="0"/>
                  </a:rPr>
                  <a:t>-</a:t>
                </a:r>
                <a:endParaRPr lang="en-GB" sz="800">
                  <a:latin typeface="Times New Roman" charset="0"/>
                </a:endParaRPr>
              </a:p>
            </p:txBody>
          </p:sp>
        </p:grpSp>
        <p:sp>
          <p:nvSpPr>
            <p:cNvPr id="108" name="Line 120"/>
            <p:cNvSpPr>
              <a:spLocks noChangeShapeType="1"/>
            </p:cNvSpPr>
            <p:nvPr/>
          </p:nvSpPr>
          <p:spPr bwMode="auto">
            <a:xfrm>
              <a:off x="1532" y="1389"/>
              <a:ext cx="0" cy="18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3310786" y="5589783"/>
            <a:ext cx="74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4570644" y="2160535"/>
            <a:ext cx="57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7755994" y="360967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DEPFET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5256300" y="5463073"/>
            <a:ext cx="5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2160834" y="3322846"/>
            <a:ext cx="1542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</a:t>
            </a:r>
          </a:p>
          <a:p>
            <a:r>
              <a:rPr lang="en-US" dirty="0" smtClean="0"/>
              <a:t>electronics</a:t>
            </a:r>
            <a:endParaRPr lang="en-US" dirty="0"/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03" y="1249331"/>
            <a:ext cx="2511429" cy="1883572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318920" y="1706618"/>
            <a:ext cx="153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sensors 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7526338" y="329904"/>
            <a:ext cx="13890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Hybrid </a:t>
            </a:r>
            <a:br>
              <a:rPr lang="en-US" dirty="0" smtClean="0"/>
            </a:br>
            <a:r>
              <a:rPr lang="en-US" dirty="0" smtClean="0"/>
              <a:t>bonding</a:t>
            </a:r>
            <a:endParaRPr lang="en-US" dirty="0"/>
          </a:p>
        </p:txBody>
      </p:sp>
      <p:sp>
        <p:nvSpPr>
          <p:cNvPr id="1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688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Playing Field – thumb in the air </a:t>
            </a:r>
            <a:r>
              <a:rPr lang="en-US" dirty="0" smtClean="0"/>
              <a:t>plot (R. Lipton)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D8EF8-F064-6A40-B19D-0941D670F26E}" type="datetime1">
              <a:rPr lang="en-US" smtClean="0"/>
              <a:pPr>
                <a:defRPr/>
              </a:pPr>
              <a:t>10/6/15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81618" y="1053091"/>
            <a:ext cx="0" cy="474923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81618" y="5802327"/>
            <a:ext cx="666473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05" y="1631259"/>
            <a:ext cx="1374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</a:t>
            </a:r>
          </a:p>
          <a:p>
            <a:r>
              <a:rPr lang="en-US" dirty="0" smtClean="0"/>
              <a:t>hardness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94596" y="5917655"/>
            <a:ext cx="139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Cost/area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89965" y="1080369"/>
            <a:ext cx="1314032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3D sensors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430068" y="5114752"/>
            <a:ext cx="716287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CCDs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7246" y="2713128"/>
            <a:ext cx="1191677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HV CMOS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5957" y="1480479"/>
            <a:ext cx="2643343" cy="70788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/>
              <a:t>3D</a:t>
            </a:r>
          </a:p>
          <a:p>
            <a:pPr algn="ctr"/>
            <a:r>
              <a:rPr lang="en-US" sz="2000" dirty="0" smtClean="0"/>
              <a:t>electronics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9896" y="4170145"/>
            <a:ext cx="968259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DEPFET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9777" y="1053091"/>
            <a:ext cx="87834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Hybrid</a:t>
            </a:r>
          </a:p>
          <a:p>
            <a:r>
              <a:rPr lang="en-US" sz="2000" dirty="0" smtClean="0"/>
              <a:t>pixels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91166" y="3700277"/>
            <a:ext cx="536951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SOI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3DE29B2B-0122-2449-A951-ADA25041C29A}" type="slidenum">
              <a:rPr lang="en-US" smtClean="0"/>
              <a:t>9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Bolla | CPAD, Arlington TX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745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Words>857</Words>
  <Application>Microsoft Macintosh PowerPoint</Application>
  <PresentationFormat>On-screen Show (4:3)</PresentationFormat>
  <Paragraphs>225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FNAL_TemplateMac_060514</vt:lpstr>
      <vt:lpstr>Fermilab: Footer Only</vt:lpstr>
      <vt:lpstr>Hybridization &amp; Interconnect  Special thx to Ron Lipton that provided most of the material shown here </vt:lpstr>
      <vt:lpstr>PowerPoint Presentation</vt:lpstr>
      <vt:lpstr>PowerPoint Presentation</vt:lpstr>
      <vt:lpstr>PowerPoint Presentation</vt:lpstr>
      <vt:lpstr>Other enabler</vt:lpstr>
      <vt:lpstr>PowerPoint Presentation</vt:lpstr>
      <vt:lpstr>PowerPoint Presentation</vt:lpstr>
      <vt:lpstr>Sensor Technologies</vt:lpstr>
      <vt:lpstr>The Playing Field – thumb in the air plot (R. Lipton)</vt:lpstr>
      <vt:lpstr>The Playing Field – thumb in the air plot  II  (R. Lipton)</vt:lpstr>
      <vt:lpstr>Silicon-based Tracking</vt:lpstr>
      <vt:lpstr>Courtesy of Vaehanen (CERN)</vt:lpstr>
      <vt:lpstr>Courtesy of Vaehanen (CERN)</vt:lpstr>
      <vt:lpstr>Courtesy of Vaehanen (CERN)</vt:lpstr>
      <vt:lpstr>Courtesy of Vaehanen (CERN)</vt:lpstr>
      <vt:lpstr>Courtesy of Vaehanen (CERN)</vt:lpstr>
      <vt:lpstr>Courtesy of Vaehanen (CERN)</vt:lpstr>
      <vt:lpstr>From yesterday</vt:lpstr>
      <vt:lpstr>From yesterday</vt:lpstr>
      <vt:lpstr>PowerPoint Presentation</vt:lpstr>
      <vt:lpstr>Sensor Integration –Three tier devices</vt:lpstr>
      <vt:lpstr>PowerPoint Presentation</vt:lpstr>
      <vt:lpstr> Sensor Oxide Bonding</vt:lpstr>
      <vt:lpstr> Some general remarks</vt:lpstr>
      <vt:lpstr> One more slide if you do not mind (just for reading)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Gino Bolla</cp:lastModifiedBy>
  <cp:revision>193</cp:revision>
  <cp:lastPrinted>2014-01-20T19:40:21Z</cp:lastPrinted>
  <dcterms:created xsi:type="dcterms:W3CDTF">2014-01-03T20:18:13Z</dcterms:created>
  <dcterms:modified xsi:type="dcterms:W3CDTF">2015-10-06T20:20:23Z</dcterms:modified>
</cp:coreProperties>
</file>