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689" r:id="rId4"/>
  </p:sldMasterIdLst>
  <p:notesMasterIdLst>
    <p:notesMasterId r:id="rId25"/>
  </p:notesMasterIdLst>
  <p:handoutMasterIdLst>
    <p:handoutMasterId r:id="rId26"/>
  </p:handoutMasterIdLst>
  <p:sldIdLst>
    <p:sldId id="267" r:id="rId5"/>
    <p:sldId id="260" r:id="rId6"/>
    <p:sldId id="261" r:id="rId7"/>
    <p:sldId id="276" r:id="rId8"/>
    <p:sldId id="277" r:id="rId9"/>
    <p:sldId id="279" r:id="rId10"/>
    <p:sldId id="278" r:id="rId11"/>
    <p:sldId id="281" r:id="rId12"/>
    <p:sldId id="268" r:id="rId13"/>
    <p:sldId id="271" r:id="rId14"/>
    <p:sldId id="269" r:id="rId15"/>
    <p:sldId id="275" r:id="rId16"/>
    <p:sldId id="272" r:id="rId17"/>
    <p:sldId id="257" r:id="rId18"/>
    <p:sldId id="258" r:id="rId19"/>
    <p:sldId id="270" r:id="rId20"/>
    <p:sldId id="256" r:id="rId21"/>
    <p:sldId id="259" r:id="rId22"/>
    <p:sldId id="282" r:id="rId23"/>
    <p:sldId id="265"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278" autoAdjust="0"/>
  </p:normalViewPr>
  <p:slideViewPr>
    <p:cSldViewPr snapToGrid="0" snapToObjects="1">
      <p:cViewPr varScale="1">
        <p:scale>
          <a:sx n="89" d="100"/>
          <a:sy n="89" d="100"/>
        </p:scale>
        <p:origin x="-175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B7CDEB4-0A5B-EF4C-AD42-946FCE25A55F}" type="datetimeFigureOut">
              <a:rPr lang="en-US" smtClean="0"/>
              <a:t>10/4/15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A961F1A-9A89-B743-A07A-6CA804BE5727}" type="slidenum">
              <a:rPr lang="en-US" smtClean="0"/>
              <a:t>‹#›</a:t>
            </a:fld>
            <a:endParaRPr lang="en-US"/>
          </a:p>
        </p:txBody>
      </p:sp>
    </p:spTree>
    <p:extLst>
      <p:ext uri="{BB962C8B-B14F-4D97-AF65-F5344CB8AC3E}">
        <p14:creationId xmlns:p14="http://schemas.microsoft.com/office/powerpoint/2010/main" val="7178953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B7DBDB-35D9-1648-A67D-B2DF79C1E9C3}" type="datetimeFigureOut">
              <a:rPr lang="en-US" smtClean="0"/>
              <a:t>10/4/15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7FAFEE-D0D3-C642-8E42-3E5B0E35632D}" type="slidenum">
              <a:rPr lang="en-US" smtClean="0"/>
              <a:t>‹#›</a:t>
            </a:fld>
            <a:endParaRPr lang="en-US"/>
          </a:p>
        </p:txBody>
      </p:sp>
    </p:spTree>
    <p:extLst>
      <p:ext uri="{BB962C8B-B14F-4D97-AF65-F5344CB8AC3E}">
        <p14:creationId xmlns:p14="http://schemas.microsoft.com/office/powerpoint/2010/main" val="201083649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like to give you a brief </a:t>
            </a:r>
            <a:r>
              <a:rPr lang="en-US" dirty="0" err="1" smtClean="0"/>
              <a:t>introduxtion</a:t>
            </a:r>
            <a:r>
              <a:rPr lang="en-US" dirty="0" smtClean="0"/>
              <a:t> to the workshop and its</a:t>
            </a:r>
            <a:r>
              <a:rPr lang="en-US" baseline="0" dirty="0" smtClean="0"/>
              <a:t> goals.</a:t>
            </a:r>
            <a:endParaRPr lang="en-US" dirty="0"/>
          </a:p>
        </p:txBody>
      </p:sp>
      <p:sp>
        <p:nvSpPr>
          <p:cNvPr id="4" name="Slide Number Placeholder 3"/>
          <p:cNvSpPr>
            <a:spLocks noGrp="1"/>
          </p:cNvSpPr>
          <p:nvPr>
            <p:ph type="sldNum" sz="quarter" idx="10"/>
          </p:nvPr>
        </p:nvSpPr>
        <p:spPr/>
        <p:txBody>
          <a:bodyPr/>
          <a:lstStyle/>
          <a:p>
            <a:fld id="{1D7FAFEE-D0D3-C642-8E42-3E5B0E35632D}" type="slidenum">
              <a:rPr lang="en-US" smtClean="0"/>
              <a:t>1</a:t>
            </a:fld>
            <a:endParaRPr lang="en-US"/>
          </a:p>
        </p:txBody>
      </p:sp>
    </p:spTree>
    <p:extLst>
      <p:ext uri="{BB962C8B-B14F-4D97-AF65-F5344CB8AC3E}">
        <p14:creationId xmlns:p14="http://schemas.microsoft.com/office/powerpoint/2010/main" val="1034279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bullet  this workshop and future workshops</a:t>
            </a:r>
            <a:r>
              <a:rPr lang="en-US" baseline="0" dirty="0" smtClean="0"/>
              <a:t> </a:t>
            </a:r>
            <a:r>
              <a:rPr lang="en-US" dirty="0" smtClean="0"/>
              <a:t> in this series</a:t>
            </a:r>
            <a:r>
              <a:rPr lang="en-US" baseline="0" dirty="0" smtClean="0"/>
              <a:t> </a:t>
            </a:r>
            <a:r>
              <a:rPr lang="en-US" dirty="0" smtClean="0"/>
              <a:t>have a key role to play in identifying</a:t>
            </a:r>
            <a:r>
              <a:rPr lang="en-US" baseline="0" dirty="0" smtClean="0"/>
              <a:t> grand challenges</a:t>
            </a:r>
            <a:endParaRPr lang="en-US" dirty="0" smtClean="0"/>
          </a:p>
          <a:p>
            <a:endParaRPr lang="en-US" dirty="0" smtClean="0"/>
          </a:p>
          <a:p>
            <a:endParaRPr lang="en-US" dirty="0" smtClean="0"/>
          </a:p>
          <a:p>
            <a:endParaRPr lang="en-US" dirty="0" smtClean="0"/>
          </a:p>
          <a:p>
            <a:endParaRPr lang="en-US" dirty="0" smtClean="0"/>
          </a:p>
          <a:p>
            <a:r>
              <a:rPr lang="en-US" dirty="0" smtClean="0"/>
              <a:t>Note:</a:t>
            </a:r>
          </a:p>
          <a:p>
            <a:r>
              <a:rPr lang="en-US" dirty="0" smtClean="0"/>
              <a:t>Galileo </a:t>
            </a:r>
            <a:r>
              <a:rPr lang="en-US" dirty="0" err="1" smtClean="0"/>
              <a:t>telecope</a:t>
            </a:r>
            <a:endParaRPr lang="en-US" dirty="0" smtClean="0"/>
          </a:p>
          <a:p>
            <a:r>
              <a:rPr lang="en-US" dirty="0" smtClean="0"/>
              <a:t>Instead</a:t>
            </a:r>
            <a:r>
              <a:rPr lang="en-US" dirty="0" smtClean="0"/>
              <a:t>, what Bardeen, Brattain, and Shockley invented in 1947 was the first point-contact transistor.[8] In acknowledgement of this accomplishment, Shockley, Bardeen, and Brattain were jointly awarded the 1956 Nobel Prize in Physics "for their researches on semiconductors and their discovery of the transistor effect."[14</a:t>
            </a:r>
            <a:endParaRPr lang="en-US" dirty="0"/>
          </a:p>
        </p:txBody>
      </p:sp>
      <p:sp>
        <p:nvSpPr>
          <p:cNvPr id="4" name="Slide Number Placeholder 3"/>
          <p:cNvSpPr>
            <a:spLocks noGrp="1"/>
          </p:cNvSpPr>
          <p:nvPr>
            <p:ph type="sldNum" sz="quarter" idx="10"/>
          </p:nvPr>
        </p:nvSpPr>
        <p:spPr/>
        <p:txBody>
          <a:bodyPr/>
          <a:lstStyle/>
          <a:p>
            <a:fld id="{1D7FAFEE-D0D3-C642-8E42-3E5B0E35632D}" type="slidenum">
              <a:rPr lang="en-US" smtClean="0"/>
              <a:t>10</a:t>
            </a:fld>
            <a:endParaRPr lang="en-US"/>
          </a:p>
        </p:txBody>
      </p:sp>
    </p:spTree>
    <p:extLst>
      <p:ext uri="{BB962C8B-B14F-4D97-AF65-F5344CB8AC3E}">
        <p14:creationId xmlns:p14="http://schemas.microsoft.com/office/powerpoint/2010/main" val="763528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pace of development across the sciences is breathtaking </a:t>
            </a:r>
          </a:p>
          <a:p>
            <a:r>
              <a:rPr lang="en-US" i="1" dirty="0" smtClean="0"/>
              <a:t>We</a:t>
            </a:r>
            <a:r>
              <a:rPr lang="en-US" i="1" baseline="0" dirty="0" smtClean="0"/>
              <a:t> can achieve more in instrumentation </a:t>
            </a:r>
            <a:r>
              <a:rPr lang="en-US" i="1" baseline="0" dirty="0" err="1" smtClean="0"/>
              <a:t>developemnet</a:t>
            </a:r>
            <a:r>
              <a:rPr lang="en-US" i="1" baseline="0" dirty="0" smtClean="0"/>
              <a:t> together with our </a:t>
            </a:r>
            <a:r>
              <a:rPr lang="en-US" i="1" baseline="0" dirty="0" err="1" smtClean="0"/>
              <a:t>colleaguse</a:t>
            </a:r>
            <a:r>
              <a:rPr lang="en-US" i="1" baseline="0" dirty="0" smtClean="0"/>
              <a:t> in other fields of science  than we can working apart.</a:t>
            </a:r>
          </a:p>
          <a:p>
            <a:r>
              <a:rPr lang="en-US" i="1" dirty="0" smtClean="0"/>
              <a:t>We</a:t>
            </a:r>
            <a:r>
              <a:rPr lang="en-US" i="1" baseline="0" dirty="0" smtClean="0"/>
              <a:t> </a:t>
            </a:r>
            <a:r>
              <a:rPr lang="en-US" i="1" baseline="0" dirty="0" err="1" smtClean="0"/>
              <a:t>hav</a:t>
            </a:r>
            <a:r>
              <a:rPr lang="en-US" i="1" baseline="0" dirty="0" smtClean="0"/>
              <a:t> a group  exploring ways to </a:t>
            </a:r>
            <a:r>
              <a:rPr lang="en-US" i="1" baseline="0" dirty="0" err="1" smtClean="0"/>
              <a:t>devlop</a:t>
            </a:r>
            <a:r>
              <a:rPr lang="en-US" i="1" baseline="0" dirty="0" smtClean="0"/>
              <a:t> a closer relationship with Nuclear Physics, Basic Energy Sciences, the medical community, NASA, and the national security community in part through a series of interdisciplinary workshops </a:t>
            </a:r>
          </a:p>
          <a:p>
            <a:endParaRPr lang="en-US" i="1" dirty="0" smtClean="0"/>
          </a:p>
          <a:p>
            <a:endParaRPr lang="en-US" i="1" dirty="0" smtClean="0"/>
          </a:p>
          <a:p>
            <a:r>
              <a:rPr lang="en-US" i="1" dirty="0" smtClean="0"/>
              <a:t>notes:</a:t>
            </a:r>
          </a:p>
          <a:p>
            <a:endParaRPr lang="en-US" i="1" dirty="0" smtClean="0"/>
          </a:p>
          <a:p>
            <a:r>
              <a:rPr lang="en-US" i="1" dirty="0" smtClean="0"/>
              <a:t>The field of high-energy physics should reach out to other communities. This should start somewhat locally by establishing a closer relationship with the Office of Nuclear Physics (NP) and the Office of Basic Energy Sciences (BES) of the Office of Science. A workshop, or a series of workshops, intended to bring those communities closer and foster interaction and collaboration with mutual benefit should be held. This should also include the corresponding NSF funded communities. The </a:t>
            </a:r>
            <a:r>
              <a:rPr lang="en-US" i="1" dirty="0" err="1" smtClean="0"/>
              <a:t>xtnde</a:t>
            </a:r>
            <a:r>
              <a:rPr lang="en-US" i="1" dirty="0" smtClean="0"/>
              <a:t> to the medical NAS and Nat Sec, communities</a:t>
            </a:r>
            <a:r>
              <a:rPr lang="en-US" i="1" baseline="0" dirty="0" smtClean="0"/>
              <a:t> at a later stage</a:t>
            </a:r>
            <a:endParaRPr lang="en-US" i="1" dirty="0" smtClean="0"/>
          </a:p>
          <a:p>
            <a:endParaRPr lang="en-US" i="1" dirty="0" smtClean="0"/>
          </a:p>
          <a:p>
            <a:r>
              <a:rPr lang="en-US" i="1" dirty="0" smtClean="0"/>
              <a:t>Closer connections should be established with the medical community, NASA, and national security community. These should take into account existing relationships.</a:t>
            </a:r>
          </a:p>
          <a:p>
            <a:endParaRPr lang="en-US" dirty="0"/>
          </a:p>
        </p:txBody>
      </p:sp>
      <p:sp>
        <p:nvSpPr>
          <p:cNvPr id="4" name="Slide Number Placeholder 3"/>
          <p:cNvSpPr>
            <a:spLocks noGrp="1"/>
          </p:cNvSpPr>
          <p:nvPr>
            <p:ph type="sldNum" sz="quarter" idx="10"/>
          </p:nvPr>
        </p:nvSpPr>
        <p:spPr/>
        <p:txBody>
          <a:bodyPr/>
          <a:lstStyle/>
          <a:p>
            <a:fld id="{1D7FAFEE-D0D3-C642-8E42-3E5B0E35632D}" type="slidenum">
              <a:rPr lang="en-US" smtClean="0"/>
              <a:t>11</a:t>
            </a:fld>
            <a:endParaRPr lang="en-US"/>
          </a:p>
        </p:txBody>
      </p:sp>
    </p:spTree>
    <p:extLst>
      <p:ext uri="{BB962C8B-B14F-4D97-AF65-F5344CB8AC3E}">
        <p14:creationId xmlns:p14="http://schemas.microsoft.com/office/powerpoint/2010/main" val="1115825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a:t>
            </a:r>
            <a:r>
              <a:rPr lang="en-US" baseline="0" dirty="0" smtClean="0"/>
              <a:t> in hand with this we have a</a:t>
            </a:r>
            <a:endParaRPr lang="en-US" dirty="0" smtClean="0"/>
          </a:p>
          <a:p>
            <a:r>
              <a:rPr lang="en-US" dirty="0" smtClean="0"/>
              <a:t>A</a:t>
            </a:r>
            <a:r>
              <a:rPr lang="en-US" baseline="0" dirty="0" smtClean="0"/>
              <a:t> </a:t>
            </a:r>
            <a:r>
              <a:rPr lang="en-US" dirty="0" smtClean="0"/>
              <a:t>group… Read bullet </a:t>
            </a:r>
          </a:p>
          <a:p>
            <a:r>
              <a:rPr lang="en-US" dirty="0" smtClean="0"/>
              <a:t>some examples</a:t>
            </a:r>
            <a:r>
              <a:rPr lang="en-US" baseline="0" dirty="0" smtClean="0"/>
              <a:t> are shown here</a:t>
            </a:r>
          </a:p>
          <a:p>
            <a:endParaRPr lang="en-US" dirty="0"/>
          </a:p>
        </p:txBody>
      </p:sp>
      <p:sp>
        <p:nvSpPr>
          <p:cNvPr id="4" name="Slide Number Placeholder 3"/>
          <p:cNvSpPr>
            <a:spLocks noGrp="1"/>
          </p:cNvSpPr>
          <p:nvPr>
            <p:ph type="sldNum" sz="quarter" idx="10"/>
          </p:nvPr>
        </p:nvSpPr>
        <p:spPr/>
        <p:txBody>
          <a:bodyPr/>
          <a:lstStyle/>
          <a:p>
            <a:fld id="{1D7FAFEE-D0D3-C642-8E42-3E5B0E35632D}" type="slidenum">
              <a:rPr lang="en-US" smtClean="0"/>
              <a:t>12</a:t>
            </a:fld>
            <a:endParaRPr lang="en-US"/>
          </a:p>
        </p:txBody>
      </p:sp>
    </p:spTree>
    <p:extLst>
      <p:ext uri="{BB962C8B-B14F-4D97-AF65-F5344CB8AC3E}">
        <p14:creationId xmlns:p14="http://schemas.microsoft.com/office/powerpoint/2010/main" val="2179186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a:t>
            </a:r>
            <a:r>
              <a:rPr lang="en-US" sz="1200" baseline="0" dirty="0" smtClean="0"/>
              <a:t> group is working on the creation of a prestigious national instrumentation fellowship program for both post docs and graduate students,</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a:t>
            </a:r>
            <a:r>
              <a:rPr lang="en-US" sz="1200" baseline="0" dirty="0" smtClean="0"/>
              <a:t> goal  is </a:t>
            </a:r>
            <a:r>
              <a:rPr lang="en-US" sz="1200" dirty="0" smtClean="0"/>
              <a:t>to increase participation of young US scientists in leading-edge instrumentation R&amp;D, and help the compete subsequently for permanent</a:t>
            </a:r>
            <a:r>
              <a:rPr lang="en-US" sz="1200" baseline="0" dirty="0" smtClean="0"/>
              <a:t> </a:t>
            </a:r>
            <a:r>
              <a:rPr lang="en-US" sz="1200" dirty="0" smtClean="0"/>
              <a:t>positions and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national labs.</a:t>
            </a:r>
            <a:r>
              <a:rPr lang="en-US" sz="1200" baseline="0" dirty="0" smtClean="0"/>
              <a:t> T</a:t>
            </a:r>
            <a:r>
              <a:rPr lang="en-US" dirty="0" smtClean="0"/>
              <a:t>he  NSF and DOE fellowship</a:t>
            </a:r>
            <a:r>
              <a:rPr lang="en-US" baseline="0" dirty="0" smtClean="0"/>
              <a:t> programs that already exist may provide one possible route to realizing this working with the private sector is another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Notes: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This is work in </a:t>
            </a:r>
            <a:r>
              <a:rPr lang="en-US" sz="1200" baseline="0" dirty="0" err="1" smtClean="0"/>
              <a:t>porgress</a:t>
            </a:r>
            <a:r>
              <a:rPr lang="en-US" sz="1200"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to maintain and enhance impact of U.S. to detector instrumentation,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and contribution of HEP instrumentation expertise to society (via those that leave HEP to work in industry) </a:t>
            </a:r>
          </a:p>
          <a:p>
            <a:r>
              <a:rPr lang="en-US" dirty="0" smtClean="0"/>
              <a:t>This working group is Read bullet the  NSF and DOE fellowship</a:t>
            </a:r>
            <a:r>
              <a:rPr lang="en-US" baseline="0" dirty="0" smtClean="0"/>
              <a:t> programs that already exist provides one route to realizing this working with the private sector is another </a:t>
            </a:r>
            <a:endParaRPr lang="en-US" dirty="0"/>
          </a:p>
        </p:txBody>
      </p:sp>
      <p:sp>
        <p:nvSpPr>
          <p:cNvPr id="4" name="Slide Number Placeholder 3"/>
          <p:cNvSpPr>
            <a:spLocks noGrp="1"/>
          </p:cNvSpPr>
          <p:nvPr>
            <p:ph type="sldNum" sz="quarter" idx="10"/>
          </p:nvPr>
        </p:nvSpPr>
        <p:spPr/>
        <p:txBody>
          <a:bodyPr/>
          <a:lstStyle/>
          <a:p>
            <a:fld id="{1D7FAFEE-D0D3-C642-8E42-3E5B0E35632D}" type="slidenum">
              <a:rPr lang="en-US" smtClean="0"/>
              <a:t>13</a:t>
            </a:fld>
            <a:endParaRPr lang="en-US"/>
          </a:p>
        </p:txBody>
      </p:sp>
    </p:spTree>
    <p:extLst>
      <p:ext uri="{BB962C8B-B14F-4D97-AF65-F5344CB8AC3E}">
        <p14:creationId xmlns:p14="http://schemas.microsoft.com/office/powerpoint/2010/main" val="1928202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Due to the very long timescales of HEP experiments, opportunities to participate in the design, prototyping and building of detectors are infrequent.  In consequence the level of instrumentation experience and expertise among young experimentalists in HEP has declined </a:t>
            </a:r>
            <a:r>
              <a:rPr lang="en-US" sz="1200" baseline="0" dirty="0" smtClean="0">
                <a:latin typeface="Comic Sans MS" pitchFamily="66" charset="0"/>
              </a:rPr>
              <a:t> </a:t>
            </a:r>
            <a:r>
              <a:rPr lang="en-US" sz="1200" dirty="0" smtClean="0"/>
              <a:t>This is correlated with the overall decline of construction, technical staff, and infrastructure at universities</a:t>
            </a:r>
          </a:p>
          <a:p>
            <a:r>
              <a:rPr lang="en-US" sz="1200" dirty="0" smtClean="0"/>
              <a:t>Many excellent</a:t>
            </a:r>
            <a:r>
              <a:rPr lang="en-US" sz="1200" baseline="0" dirty="0" smtClean="0"/>
              <a:t> instrumentation schools exist </a:t>
            </a:r>
          </a:p>
          <a:p>
            <a:r>
              <a:rPr lang="en-US" sz="1200" baseline="0" dirty="0" smtClean="0"/>
              <a:t>This working group is looking at ways to  enhance and strongly support these schools</a:t>
            </a:r>
            <a:endParaRPr lang="en-US" dirty="0"/>
          </a:p>
        </p:txBody>
      </p:sp>
      <p:sp>
        <p:nvSpPr>
          <p:cNvPr id="4" name="Slide Number Placeholder 3"/>
          <p:cNvSpPr>
            <a:spLocks noGrp="1"/>
          </p:cNvSpPr>
          <p:nvPr>
            <p:ph type="sldNum" sz="quarter" idx="10"/>
          </p:nvPr>
        </p:nvSpPr>
        <p:spPr/>
        <p:txBody>
          <a:bodyPr/>
          <a:lstStyle/>
          <a:p>
            <a:fld id="{1D7FAFEE-D0D3-C642-8E42-3E5B0E35632D}" type="slidenum">
              <a:rPr lang="en-US" smtClean="0"/>
              <a:t>14</a:t>
            </a:fld>
            <a:endParaRPr lang="en-US"/>
          </a:p>
        </p:txBody>
      </p:sp>
    </p:spTree>
    <p:extLst>
      <p:ext uri="{BB962C8B-B14F-4D97-AF65-F5344CB8AC3E}">
        <p14:creationId xmlns:p14="http://schemas.microsoft.com/office/powerpoint/2010/main" val="1735863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with the overall decline of construction, technical staff, and infrastructure at </a:t>
            </a:r>
            <a:r>
              <a:rPr lang="en-US" sz="1200" dirty="0" err="1" smtClean="0"/>
              <a:t>universitiesit</a:t>
            </a:r>
            <a:r>
              <a:rPr lang="en-US" sz="1200" dirty="0" smtClean="0"/>
              <a:t> </a:t>
            </a:r>
            <a:r>
              <a:rPr lang="en-US" sz="1200" dirty="0" err="1" smtClean="0"/>
              <a:t>bcoems</a:t>
            </a:r>
            <a:r>
              <a:rPr lang="en-US" sz="1200" dirty="0" smtClean="0"/>
              <a:t> ever more important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have </a:t>
            </a:r>
            <a:r>
              <a:rPr lang="en-US" dirty="0" err="1" smtClean="0"/>
              <a:t>agroups</a:t>
            </a:r>
            <a:r>
              <a:rPr lang="en-US" dirty="0" smtClean="0"/>
              <a:t> studying Coordination of instrumentation resources (including engineering)  at National Labs for the HEP community  at the universities and the National Labs</a:t>
            </a:r>
          </a:p>
          <a:p>
            <a:r>
              <a:rPr lang="en-US" dirty="0" smtClean="0"/>
              <a:t>&amp; making the nature of these  facilities &amp; capabilities more widely known and accessible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err="1" smtClean="0"/>
              <a:t>Natiional</a:t>
            </a:r>
            <a:r>
              <a:rPr lang="en-US" dirty="0" smtClean="0"/>
              <a:t> Lab Points of</a:t>
            </a:r>
            <a:r>
              <a:rPr lang="en-US" baseline="0" dirty="0" smtClean="0"/>
              <a:t> </a:t>
            </a:r>
            <a:r>
              <a:rPr lang="en-US" dirty="0" smtClean="0"/>
              <a:t>Contact represents natural point of entry for coordinating University-laboratory collaboration on generic R&amp;D</a:t>
            </a:r>
          </a:p>
          <a:p>
            <a:r>
              <a:rPr lang="en-US" dirty="0" smtClean="0"/>
              <a:t>POC are</a:t>
            </a:r>
            <a:r>
              <a:rPr lang="en-US" baseline="0" dirty="0" smtClean="0"/>
              <a:t> </a:t>
            </a:r>
            <a:r>
              <a:rPr lang="en-US" dirty="0" smtClean="0"/>
              <a:t>a members of the CPAD, allowing better coordination of Lab resources nationally  </a:t>
            </a:r>
          </a:p>
        </p:txBody>
      </p:sp>
      <p:sp>
        <p:nvSpPr>
          <p:cNvPr id="4" name="Slide Number Placeholder 3"/>
          <p:cNvSpPr>
            <a:spLocks noGrp="1"/>
          </p:cNvSpPr>
          <p:nvPr>
            <p:ph type="sldNum" sz="quarter" idx="10"/>
          </p:nvPr>
        </p:nvSpPr>
        <p:spPr/>
        <p:txBody>
          <a:bodyPr/>
          <a:lstStyle/>
          <a:p>
            <a:fld id="{1D7FAFEE-D0D3-C642-8E42-3E5B0E35632D}" type="slidenum">
              <a:rPr lang="en-US" smtClean="0"/>
              <a:t>15</a:t>
            </a:fld>
            <a:endParaRPr lang="en-US"/>
          </a:p>
        </p:txBody>
      </p:sp>
    </p:spTree>
    <p:extLst>
      <p:ext uri="{BB962C8B-B14F-4D97-AF65-F5344CB8AC3E}">
        <p14:creationId xmlns:p14="http://schemas.microsoft.com/office/powerpoint/2010/main" val="2120059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Physics  Research Equipment Pool</a:t>
            </a:r>
            <a:r>
              <a:rPr lang="en-US" baseline="0" dirty="0" smtClean="0"/>
              <a:t> PREP at FNAL provides support for instrumentation R&amp;D at universities and for particle physics research. This CPAD group is tasked with </a:t>
            </a:r>
          </a:p>
          <a:p>
            <a:r>
              <a:rPr lang="en-US" baseline="0" dirty="0" smtClean="0"/>
              <a:t>exploring ways to increase utilization of the pool </a:t>
            </a:r>
            <a:endParaRPr lang="en-US" dirty="0"/>
          </a:p>
        </p:txBody>
      </p:sp>
      <p:sp>
        <p:nvSpPr>
          <p:cNvPr id="4" name="Slide Number Placeholder 3"/>
          <p:cNvSpPr>
            <a:spLocks noGrp="1"/>
          </p:cNvSpPr>
          <p:nvPr>
            <p:ph type="sldNum" sz="quarter" idx="10"/>
          </p:nvPr>
        </p:nvSpPr>
        <p:spPr/>
        <p:txBody>
          <a:bodyPr/>
          <a:lstStyle/>
          <a:p>
            <a:fld id="{1D7FAFEE-D0D3-C642-8E42-3E5B0E35632D}" type="slidenum">
              <a:rPr lang="en-US" smtClean="0"/>
              <a:t>16</a:t>
            </a:fld>
            <a:endParaRPr lang="en-US"/>
          </a:p>
        </p:txBody>
      </p:sp>
    </p:spTree>
    <p:extLst>
      <p:ext uri="{BB962C8B-B14F-4D97-AF65-F5344CB8AC3E}">
        <p14:creationId xmlns:p14="http://schemas.microsoft.com/office/powerpoint/2010/main" val="1280631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SBIR STTR is one of </a:t>
            </a:r>
            <a:r>
              <a:rPr lang="en-US" dirty="0" err="1" smtClean="0"/>
              <a:t>Amerca’s</a:t>
            </a:r>
            <a:r>
              <a:rPr lang="en-US" dirty="0" smtClean="0"/>
              <a:t> seed funds  CPAD is working with the DOE</a:t>
            </a:r>
            <a:r>
              <a:rPr lang="en-US" baseline="0" dirty="0" smtClean="0"/>
              <a:t> OHEP to define the scope of of the SBIR call each year</a:t>
            </a:r>
            <a:endParaRPr lang="en-US" dirty="0"/>
          </a:p>
        </p:txBody>
      </p:sp>
      <p:sp>
        <p:nvSpPr>
          <p:cNvPr id="4" name="Slide Number Placeholder 3"/>
          <p:cNvSpPr>
            <a:spLocks noGrp="1"/>
          </p:cNvSpPr>
          <p:nvPr>
            <p:ph type="sldNum" sz="quarter" idx="10"/>
          </p:nvPr>
        </p:nvSpPr>
        <p:spPr/>
        <p:txBody>
          <a:bodyPr/>
          <a:lstStyle/>
          <a:p>
            <a:fld id="{1D7FAFEE-D0D3-C642-8E42-3E5B0E35632D}" type="slidenum">
              <a:rPr lang="en-US" smtClean="0"/>
              <a:t>17</a:t>
            </a:fld>
            <a:endParaRPr lang="en-US"/>
          </a:p>
        </p:txBody>
      </p:sp>
    </p:spTree>
    <p:extLst>
      <p:ext uri="{BB962C8B-B14F-4D97-AF65-F5344CB8AC3E}">
        <p14:creationId xmlns:p14="http://schemas.microsoft.com/office/powerpoint/2010/main" val="1288807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To</a:t>
            </a:r>
            <a:r>
              <a:rPr lang="en-US" sz="1200" baseline="0" dirty="0" smtClean="0"/>
              <a:t> </a:t>
            </a:r>
            <a:r>
              <a:rPr lang="en-US" sz="1200" baseline="0" dirty="0" err="1" smtClean="0"/>
              <a:t>creat</a:t>
            </a:r>
            <a:r>
              <a:rPr lang="en-US" sz="1200" baseline="0" dirty="0" smtClean="0"/>
              <a:t> an award </a:t>
            </a:r>
            <a:r>
              <a:rPr lang="en-US" sz="1200" dirty="0" smtClean="0"/>
              <a:t>recognize and reward important contributions to our field by colleagues who excel in instrumentation development – not universally recognized, e.g. in career advancement at Universities. The ward would enhance </a:t>
            </a:r>
            <a:r>
              <a:rPr lang="en-US" sz="1200" dirty="0" err="1" smtClean="0"/>
              <a:t>th</a:t>
            </a:r>
            <a:r>
              <a:rPr lang="en-US" sz="1200" dirty="0" smtClean="0"/>
              <a:t> prestige of the </a:t>
            </a:r>
            <a:r>
              <a:rPr lang="en-US" sz="1200" dirty="0" err="1" smtClean="0"/>
              <a:t>instrumentationalist</a:t>
            </a:r>
            <a:endParaRPr lang="en-US" sz="1200" dirty="0" smtClean="0"/>
          </a:p>
          <a:p>
            <a:r>
              <a:rPr lang="en-US" dirty="0" smtClean="0"/>
              <a:t>The award was established this year</a:t>
            </a:r>
            <a:endParaRPr lang="en-US" dirty="0"/>
          </a:p>
        </p:txBody>
      </p:sp>
      <p:sp>
        <p:nvSpPr>
          <p:cNvPr id="4" name="Slide Number Placeholder 3"/>
          <p:cNvSpPr>
            <a:spLocks noGrp="1"/>
          </p:cNvSpPr>
          <p:nvPr>
            <p:ph type="sldNum" sz="quarter" idx="10"/>
          </p:nvPr>
        </p:nvSpPr>
        <p:spPr/>
        <p:txBody>
          <a:bodyPr/>
          <a:lstStyle/>
          <a:p>
            <a:fld id="{1D7FAFEE-D0D3-C642-8E42-3E5B0E35632D}" type="slidenum">
              <a:rPr lang="en-US" smtClean="0"/>
              <a:t>18</a:t>
            </a:fld>
            <a:endParaRPr lang="en-US"/>
          </a:p>
        </p:txBody>
      </p:sp>
    </p:spTree>
    <p:extLst>
      <p:ext uri="{BB962C8B-B14F-4D97-AF65-F5344CB8AC3E}">
        <p14:creationId xmlns:p14="http://schemas.microsoft.com/office/powerpoint/2010/main" val="2177117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inaugural year the award will be announced and presented  at this</a:t>
            </a:r>
            <a:r>
              <a:rPr lang="en-US" baseline="0" dirty="0" smtClean="0"/>
              <a:t> </a:t>
            </a:r>
            <a:r>
              <a:rPr lang="en-US" dirty="0" smtClean="0"/>
              <a:t>Workshop,</a:t>
            </a:r>
          </a:p>
          <a:p>
            <a:r>
              <a:rPr lang="en-US" dirty="0" smtClean="0"/>
              <a:t>Before doing</a:t>
            </a:r>
            <a:r>
              <a:rPr lang="en-US" baseline="0" dirty="0" smtClean="0"/>
              <a:t> so CPAD and PDF </a:t>
            </a:r>
            <a:r>
              <a:rPr lang="en-US" baseline="0" dirty="0" err="1" smtClean="0"/>
              <a:t>wuld</a:t>
            </a:r>
            <a:r>
              <a:rPr lang="en-US" baseline="0" dirty="0" smtClean="0"/>
              <a:t> like to thank the 2015 Award Committee who had an astonishing difficult job to du du to an outstanding raft of nominations.</a:t>
            </a:r>
            <a:endParaRPr lang="en-US" dirty="0" smtClean="0"/>
          </a:p>
        </p:txBody>
      </p:sp>
      <p:sp>
        <p:nvSpPr>
          <p:cNvPr id="4" name="Slide Number Placeholder 3"/>
          <p:cNvSpPr>
            <a:spLocks noGrp="1"/>
          </p:cNvSpPr>
          <p:nvPr>
            <p:ph type="sldNum" sz="quarter" idx="10"/>
          </p:nvPr>
        </p:nvSpPr>
        <p:spPr/>
        <p:txBody>
          <a:bodyPr/>
          <a:lstStyle/>
          <a:p>
            <a:fld id="{1D7FAFEE-D0D3-C642-8E42-3E5B0E35632D}" type="slidenum">
              <a:rPr lang="en-US" smtClean="0"/>
              <a:t>19</a:t>
            </a:fld>
            <a:endParaRPr lang="en-US"/>
          </a:p>
        </p:txBody>
      </p:sp>
    </p:spTree>
    <p:extLst>
      <p:ext uri="{BB962C8B-B14F-4D97-AF65-F5344CB8AC3E}">
        <p14:creationId xmlns:p14="http://schemas.microsoft.com/office/powerpoint/2010/main" val="2969529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solidFill>
                  <a:schemeClr val="bg1"/>
                </a:solidFill>
              </a:rPr>
              <a:t>With his first </a:t>
            </a:r>
            <a:r>
              <a:rPr lang="en-US" dirty="0" err="1" smtClean="0">
                <a:solidFill>
                  <a:schemeClr val="bg1"/>
                </a:solidFill>
              </a:rPr>
              <a:t>tlescope</a:t>
            </a:r>
            <a:r>
              <a:rPr lang="en-US" dirty="0" smtClean="0">
                <a:solidFill>
                  <a:schemeClr val="bg1"/>
                </a:solidFill>
              </a:rPr>
              <a:t> In 1608  moons of </a:t>
            </a:r>
            <a:r>
              <a:rPr lang="en-US" dirty="0" err="1" smtClean="0">
                <a:solidFill>
                  <a:schemeClr val="bg1"/>
                </a:solidFill>
              </a:rPr>
              <a:t>jupiter</a:t>
            </a:r>
            <a:r>
              <a:rPr lang="en-US" dirty="0" smtClean="0">
                <a:solidFill>
                  <a:schemeClr val="bg1"/>
                </a:solidFill>
              </a:rPr>
              <a:t> </a:t>
            </a:r>
            <a:endParaRPr lang="en-US" dirty="0" smtClean="0">
              <a:solidFill>
                <a:schemeClr val="bg1"/>
              </a:solidFill>
            </a:endParaRPr>
          </a:p>
          <a:p>
            <a:pPr eaLnBrk="1" hangingPunct="1">
              <a:spcBef>
                <a:spcPct val="0"/>
              </a:spcBef>
            </a:pPr>
            <a:r>
              <a:rPr lang="en-US" dirty="0" smtClean="0">
                <a:solidFill>
                  <a:schemeClr val="bg1"/>
                </a:solidFill>
              </a:rPr>
              <a:t>crater </a:t>
            </a:r>
            <a:r>
              <a:rPr lang="en-US" dirty="0" smtClean="0">
                <a:solidFill>
                  <a:schemeClr val="bg1"/>
                </a:solidFill>
              </a:rPr>
              <a:t>on the </a:t>
            </a:r>
            <a:r>
              <a:rPr lang="en-US" dirty="0" smtClean="0">
                <a:solidFill>
                  <a:schemeClr val="bg1"/>
                </a:solidFill>
              </a:rPr>
              <a:t>moon </a:t>
            </a:r>
            <a:r>
              <a:rPr lang="en-US" dirty="0" smtClean="0">
                <a:solidFill>
                  <a:schemeClr val="bg1"/>
                </a:solidFill>
              </a:rPr>
              <a:t>(an</a:t>
            </a:r>
            <a:r>
              <a:rPr lang="en-US" baseline="0" dirty="0" smtClean="0">
                <a:solidFill>
                  <a:schemeClr val="bg1"/>
                </a:solidFill>
              </a:rPr>
              <a:t> </a:t>
            </a:r>
            <a:r>
              <a:rPr lang="en-US" baseline="0" dirty="0" err="1" smtClean="0">
                <a:solidFill>
                  <a:schemeClr val="bg1"/>
                </a:solidFill>
              </a:rPr>
              <a:t>imperfcetion</a:t>
            </a:r>
            <a:r>
              <a:rPr lang="en-US" baseline="0" dirty="0" smtClean="0">
                <a:solidFill>
                  <a:schemeClr val="bg1"/>
                </a:solidFill>
              </a:rPr>
              <a:t> </a:t>
            </a:r>
            <a:r>
              <a:rPr lang="en-US" baseline="0" dirty="0" smtClean="0">
                <a:solidFill>
                  <a:schemeClr val="bg1"/>
                </a:solidFill>
              </a:rPr>
              <a:t>in </a:t>
            </a:r>
            <a:r>
              <a:rPr lang="en-US" baseline="0" dirty="0" err="1" smtClean="0">
                <a:solidFill>
                  <a:schemeClr val="bg1"/>
                </a:solidFill>
              </a:rPr>
              <a:t>th</a:t>
            </a:r>
            <a:r>
              <a:rPr lang="en-US" baseline="0" dirty="0" smtClean="0">
                <a:solidFill>
                  <a:schemeClr val="bg1"/>
                </a:solidFill>
              </a:rPr>
              <a:t> </a:t>
            </a:r>
            <a:r>
              <a:rPr lang="en-US" baseline="0" dirty="0" smtClean="0">
                <a:solidFill>
                  <a:schemeClr val="bg1"/>
                </a:solidFill>
              </a:rPr>
              <a:t>heavens</a:t>
            </a:r>
            <a:r>
              <a:rPr lang="en-US" baseline="0" dirty="0" smtClean="0">
                <a:solidFill>
                  <a:schemeClr val="bg1"/>
                </a:solidFill>
              </a:rPr>
              <a:t>) and </a:t>
            </a:r>
            <a:r>
              <a:rPr lang="en-US" dirty="0" smtClean="0">
                <a:solidFill>
                  <a:schemeClr val="bg1"/>
                </a:solidFill>
              </a:rPr>
              <a:t>phase of </a:t>
            </a:r>
            <a:r>
              <a:rPr lang="en-US" dirty="0" err="1" smtClean="0">
                <a:solidFill>
                  <a:schemeClr val="bg1"/>
                </a:solidFill>
              </a:rPr>
              <a:t>venus</a:t>
            </a:r>
            <a:r>
              <a:rPr lang="en-US" dirty="0" smtClean="0">
                <a:solidFill>
                  <a:schemeClr val="bg1"/>
                </a:solidFill>
              </a:rPr>
              <a:t> only </a:t>
            </a:r>
            <a:r>
              <a:rPr lang="en-US" dirty="0" smtClean="0">
                <a:solidFill>
                  <a:schemeClr val="bg1"/>
                </a:solidFill>
              </a:rPr>
              <a:t>explicable</a:t>
            </a:r>
            <a:r>
              <a:rPr lang="en-US" baseline="0" dirty="0" smtClean="0">
                <a:solidFill>
                  <a:schemeClr val="bg1"/>
                </a:solidFill>
              </a:rPr>
              <a:t> </a:t>
            </a:r>
            <a:r>
              <a:rPr lang="en-US" dirty="0" smtClean="0">
                <a:solidFill>
                  <a:schemeClr val="bg1"/>
                </a:solidFill>
              </a:rPr>
              <a:t>if </a:t>
            </a:r>
            <a:r>
              <a:rPr lang="en-US" dirty="0" err="1" smtClean="0">
                <a:solidFill>
                  <a:schemeClr val="bg1"/>
                </a:solidFill>
              </a:rPr>
              <a:t>venus</a:t>
            </a:r>
            <a:r>
              <a:rPr lang="en-US" dirty="0" smtClean="0">
                <a:solidFill>
                  <a:schemeClr val="bg1"/>
                </a:solidFill>
              </a:rPr>
              <a:t> </a:t>
            </a:r>
            <a:r>
              <a:rPr lang="en-US" dirty="0" smtClean="0">
                <a:solidFill>
                  <a:schemeClr val="bg1"/>
                </a:solidFill>
              </a:rPr>
              <a:t>orbits the </a:t>
            </a:r>
            <a:r>
              <a:rPr lang="en-US" dirty="0" smtClean="0">
                <a:solidFill>
                  <a:schemeClr val="bg1"/>
                </a:solidFill>
              </a:rPr>
              <a:t>Sun </a:t>
            </a:r>
          </a:p>
          <a:p>
            <a:pPr eaLnBrk="1" hangingPunct="1">
              <a:spcBef>
                <a:spcPct val="0"/>
              </a:spcBef>
            </a:pPr>
            <a:r>
              <a:rPr lang="en-US" dirty="0" smtClean="0">
                <a:solidFill>
                  <a:schemeClr val="bg1"/>
                </a:solidFill>
              </a:rPr>
              <a:t>displaced earth from</a:t>
            </a:r>
            <a:r>
              <a:rPr lang="en-US" baseline="0" dirty="0" smtClean="0">
                <a:solidFill>
                  <a:schemeClr val="bg1"/>
                </a:solidFill>
              </a:rPr>
              <a:t> i</a:t>
            </a:r>
            <a:r>
              <a:rPr lang="en-US" dirty="0" smtClean="0">
                <a:solidFill>
                  <a:schemeClr val="bg1"/>
                </a:solidFill>
              </a:rPr>
              <a:t>t privileged </a:t>
            </a:r>
            <a:r>
              <a:rPr lang="en-US" dirty="0" smtClean="0">
                <a:solidFill>
                  <a:schemeClr val="bg1"/>
                </a:solidFill>
              </a:rPr>
              <a:t>position as the </a:t>
            </a:r>
            <a:r>
              <a:rPr lang="en-US" dirty="0" smtClean="0">
                <a:solidFill>
                  <a:schemeClr val="bg1"/>
                </a:solidFill>
              </a:rPr>
              <a:t>center </a:t>
            </a:r>
            <a:r>
              <a:rPr lang="en-US" dirty="0" smtClean="0">
                <a:solidFill>
                  <a:schemeClr val="bg1"/>
                </a:solidFill>
              </a:rPr>
              <a:t>of </a:t>
            </a:r>
            <a:r>
              <a:rPr lang="en-US" dirty="0" smtClean="0">
                <a:solidFill>
                  <a:schemeClr val="bg1"/>
                </a:solidFill>
              </a:rPr>
              <a:t>everything</a:t>
            </a:r>
            <a:endParaRPr lang="en-US" dirty="0" smtClean="0">
              <a:solidFill>
                <a:schemeClr val="bg1"/>
              </a:solidFill>
            </a:endParaRPr>
          </a:p>
          <a:p>
            <a:r>
              <a:rPr lang="en-US" dirty="0" smtClean="0"/>
              <a:t>Most of our </a:t>
            </a:r>
            <a:r>
              <a:rPr lang="en-US" dirty="0" err="1" smtClean="0"/>
              <a:t>knowledg</a:t>
            </a:r>
            <a:r>
              <a:rPr lang="en-US" baseline="0" dirty="0" smtClean="0"/>
              <a:t> has </a:t>
            </a:r>
            <a:r>
              <a:rPr lang="en-US" baseline="0" dirty="0" smtClean="0"/>
              <a:t>come </a:t>
            </a:r>
            <a:r>
              <a:rPr lang="en-US" baseline="0" dirty="0" err="1" smtClean="0"/>
              <a:t>fomr</a:t>
            </a:r>
            <a:r>
              <a:rPr lang="en-US" baseline="0" dirty="0" smtClean="0"/>
              <a:t>  </a:t>
            </a:r>
            <a:r>
              <a:rPr lang="en-US" baseline="0" dirty="0" err="1" smtClean="0"/>
              <a:t>instrimentation</a:t>
            </a:r>
            <a:r>
              <a:rPr lang="en-US" baseline="0" dirty="0" smtClean="0"/>
              <a:t> </a:t>
            </a:r>
            <a:r>
              <a:rPr lang="en-US" baseline="0" dirty="0" smtClean="0"/>
              <a:t>and </a:t>
            </a:r>
            <a:r>
              <a:rPr lang="en-US" baseline="0" dirty="0" err="1" smtClean="0"/>
              <a:t>masurement</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E855A9D-A161-894F-AB89-6429ECAA34FB}"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809157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a:t>
            </a:r>
            <a:r>
              <a:rPr lang="en-US" baseline="0" dirty="0" smtClean="0"/>
              <a:t> Howard read this….</a:t>
            </a:r>
            <a:endParaRPr lang="en-US" dirty="0"/>
          </a:p>
        </p:txBody>
      </p:sp>
      <p:sp>
        <p:nvSpPr>
          <p:cNvPr id="4" name="Slide Number Placeholder 3"/>
          <p:cNvSpPr>
            <a:spLocks noGrp="1"/>
          </p:cNvSpPr>
          <p:nvPr>
            <p:ph type="sldNum" sz="quarter" idx="10"/>
          </p:nvPr>
        </p:nvSpPr>
        <p:spPr/>
        <p:txBody>
          <a:bodyPr/>
          <a:lstStyle/>
          <a:p>
            <a:fld id="{1D7FAFEE-D0D3-C642-8E42-3E5B0E35632D}" type="slidenum">
              <a:rPr lang="en-US" smtClean="0"/>
              <a:t>20</a:t>
            </a:fld>
            <a:endParaRPr lang="en-US"/>
          </a:p>
        </p:txBody>
      </p:sp>
    </p:spTree>
    <p:extLst>
      <p:ext uri="{BB962C8B-B14F-4D97-AF65-F5344CB8AC3E}">
        <p14:creationId xmlns:p14="http://schemas.microsoft.com/office/powerpoint/2010/main" val="3441384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Read</a:t>
            </a:r>
          </a:p>
          <a:p>
            <a:r>
              <a:rPr lang="en-US" dirty="0" smtClean="0"/>
              <a:t>Instrumentation</a:t>
            </a:r>
            <a:r>
              <a:rPr lang="en-US" baseline="0" dirty="0" smtClean="0"/>
              <a:t> is the great enabler for science both pure and applied and our science of particle physics </a:t>
            </a:r>
            <a:r>
              <a:rPr lang="en-US" baseline="0" dirty="0" err="1" smtClean="0"/>
              <a:t>boardly</a:t>
            </a:r>
            <a:r>
              <a:rPr lang="en-US" baseline="0" dirty="0" smtClean="0"/>
              <a:t> </a:t>
            </a:r>
            <a:r>
              <a:rPr lang="en-US" baseline="0" dirty="0" err="1" smtClean="0"/>
              <a:t>nterprested</a:t>
            </a:r>
            <a:r>
              <a:rPr lang="en-US" baseline="0" dirty="0" smtClean="0"/>
              <a:t>  is grounded in  developing novel instrumentation which enables our experiments to look at the world in new ways.</a:t>
            </a:r>
          </a:p>
          <a:p>
            <a:endParaRPr lang="en-US" baseline="0" dirty="0" smtClean="0"/>
          </a:p>
        </p:txBody>
      </p:sp>
      <p:sp>
        <p:nvSpPr>
          <p:cNvPr id="4" name="Slide Number Placeholder 3"/>
          <p:cNvSpPr>
            <a:spLocks noGrp="1"/>
          </p:cNvSpPr>
          <p:nvPr>
            <p:ph type="sldNum" sz="quarter" idx="10"/>
          </p:nvPr>
        </p:nvSpPr>
        <p:spPr/>
        <p:txBody>
          <a:bodyPr/>
          <a:lstStyle/>
          <a:p>
            <a:fld id="{E5AC6BD6-925D-8243-A62F-E9A9833843BB}"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57415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endParaRPr lang="en-US" dirty="0"/>
          </a:p>
        </p:txBody>
      </p:sp>
      <p:sp>
        <p:nvSpPr>
          <p:cNvPr id="4" name="Slide Number Placeholder 3"/>
          <p:cNvSpPr>
            <a:spLocks noGrp="1"/>
          </p:cNvSpPr>
          <p:nvPr>
            <p:ph type="sldNum" sz="quarter" idx="10"/>
          </p:nvPr>
        </p:nvSpPr>
        <p:spPr/>
        <p:txBody>
          <a:bodyPr/>
          <a:lstStyle/>
          <a:p>
            <a:fld id="{1D7FAFEE-D0D3-C642-8E42-3E5B0E35632D}" type="slidenum">
              <a:rPr lang="en-US" smtClean="0"/>
              <a:t>4</a:t>
            </a:fld>
            <a:endParaRPr lang="en-US"/>
          </a:p>
        </p:txBody>
      </p:sp>
    </p:spTree>
    <p:extLst>
      <p:ext uri="{BB962C8B-B14F-4D97-AF65-F5344CB8AC3E}">
        <p14:creationId xmlns:p14="http://schemas.microsoft.com/office/powerpoint/2010/main" val="17482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endParaRPr lang="en-US" dirty="0"/>
          </a:p>
        </p:txBody>
      </p:sp>
      <p:sp>
        <p:nvSpPr>
          <p:cNvPr id="4" name="Slide Number Placeholder 3"/>
          <p:cNvSpPr>
            <a:spLocks noGrp="1"/>
          </p:cNvSpPr>
          <p:nvPr>
            <p:ph type="sldNum" sz="quarter" idx="10"/>
          </p:nvPr>
        </p:nvSpPr>
        <p:spPr/>
        <p:txBody>
          <a:bodyPr/>
          <a:lstStyle/>
          <a:p>
            <a:fld id="{1D7FAFEE-D0D3-C642-8E42-3E5B0E35632D}" type="slidenum">
              <a:rPr lang="en-US" smtClean="0"/>
              <a:t>5</a:t>
            </a:fld>
            <a:endParaRPr lang="en-US"/>
          </a:p>
        </p:txBody>
      </p:sp>
    </p:spTree>
    <p:extLst>
      <p:ext uri="{BB962C8B-B14F-4D97-AF65-F5344CB8AC3E}">
        <p14:creationId xmlns:p14="http://schemas.microsoft.com/office/powerpoint/2010/main" val="103251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Simply read this slide</a:t>
            </a:r>
            <a:endParaRPr lang="en-US" dirty="0"/>
          </a:p>
        </p:txBody>
      </p:sp>
      <p:sp>
        <p:nvSpPr>
          <p:cNvPr id="4" name="Slide Number Placeholder 3"/>
          <p:cNvSpPr>
            <a:spLocks noGrp="1"/>
          </p:cNvSpPr>
          <p:nvPr>
            <p:ph type="sldNum" sz="quarter" idx="10"/>
          </p:nvPr>
        </p:nvSpPr>
        <p:spPr/>
        <p:txBody>
          <a:bodyPr/>
          <a:lstStyle/>
          <a:p>
            <a:fld id="{1D7FAFEE-D0D3-C642-8E42-3E5B0E35632D}" type="slidenum">
              <a:rPr lang="en-US" smtClean="0"/>
              <a:t>6</a:t>
            </a:fld>
            <a:endParaRPr lang="en-US"/>
          </a:p>
        </p:txBody>
      </p:sp>
    </p:spTree>
    <p:extLst>
      <p:ext uri="{BB962C8B-B14F-4D97-AF65-F5344CB8AC3E}">
        <p14:creationId xmlns:p14="http://schemas.microsoft.com/office/powerpoint/2010/main" val="4211376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the group convers of this workshop for their very hard work preparing the stimulating</a:t>
            </a:r>
            <a:r>
              <a:rPr lang="en-US" baseline="0" dirty="0" smtClean="0"/>
              <a:t> </a:t>
            </a:r>
            <a:r>
              <a:rPr lang="en-US" baseline="0" dirty="0" err="1" smtClean="0"/>
              <a:t>porgramme</a:t>
            </a:r>
            <a:r>
              <a:rPr lang="en-US" baseline="0" dirty="0" smtClean="0"/>
              <a:t> of the next 2.5 days.</a:t>
            </a:r>
            <a:endParaRPr lang="en-US" dirty="0"/>
          </a:p>
        </p:txBody>
      </p:sp>
      <p:sp>
        <p:nvSpPr>
          <p:cNvPr id="4" name="Slide Number Placeholder 3"/>
          <p:cNvSpPr>
            <a:spLocks noGrp="1"/>
          </p:cNvSpPr>
          <p:nvPr>
            <p:ph type="sldNum" sz="quarter" idx="10"/>
          </p:nvPr>
        </p:nvSpPr>
        <p:spPr/>
        <p:txBody>
          <a:bodyPr/>
          <a:lstStyle/>
          <a:p>
            <a:fld id="{1D7FAFEE-D0D3-C642-8E42-3E5B0E35632D}" type="slidenum">
              <a:rPr lang="en-US" smtClean="0"/>
              <a:t>7</a:t>
            </a:fld>
            <a:endParaRPr lang="en-US"/>
          </a:p>
        </p:txBody>
      </p:sp>
    </p:spTree>
    <p:extLst>
      <p:ext uri="{BB962C8B-B14F-4D97-AF65-F5344CB8AC3E}">
        <p14:creationId xmlns:p14="http://schemas.microsoft.com/office/powerpoint/2010/main" val="1211176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err="1" smtClean="0"/>
              <a:t>charg</a:t>
            </a:r>
            <a:r>
              <a:rPr lang="en-US" baseline="0" dirty="0" smtClean="0"/>
              <a:t> </a:t>
            </a:r>
            <a:r>
              <a:rPr lang="en-US" baseline="0" dirty="0" err="1" smtClean="0"/>
              <a:t>fo</a:t>
            </a:r>
            <a:r>
              <a:rPr lang="en-US" baseline="0" dirty="0" smtClean="0"/>
              <a:t> CPAD is </a:t>
            </a:r>
            <a:r>
              <a:rPr lang="en-US" dirty="0" smtClean="0"/>
              <a:t>to promote, coordinate and assist in the research and development of instrumentation for High Energy Physics nationally, and to develop a detector R&amp;D program to support the mission of High Energy Physics for the next decades.  The member from</a:t>
            </a:r>
            <a:r>
              <a:rPr lang="en-US" baseline="0" dirty="0" smtClean="0"/>
              <a:t> the </a:t>
            </a:r>
            <a:r>
              <a:rPr lang="en-US" baseline="0" dirty="0" err="1" smtClean="0"/>
              <a:t>unverisity</a:t>
            </a:r>
            <a:r>
              <a:rPr lang="en-US" baseline="0" dirty="0" smtClean="0"/>
              <a:t> </a:t>
            </a:r>
            <a:r>
              <a:rPr lang="en-US" baseline="0" dirty="0" err="1" smtClean="0"/>
              <a:t>communiity</a:t>
            </a:r>
            <a:r>
              <a:rPr lang="en-US" baseline="0" dirty="0" smtClean="0"/>
              <a:t> and from the labs  is here </a:t>
            </a:r>
          </a:p>
          <a:p>
            <a:r>
              <a:rPr lang="en-US" dirty="0" smtClean="0"/>
              <a:t>We coordinated the </a:t>
            </a:r>
            <a:r>
              <a:rPr lang="en-US" dirty="0" err="1" smtClean="0"/>
              <a:t>Instrumentaion</a:t>
            </a:r>
            <a:r>
              <a:rPr lang="en-US" dirty="0" smtClean="0"/>
              <a:t> frontier at </a:t>
            </a:r>
            <a:r>
              <a:rPr lang="en-US" dirty="0" err="1" smtClean="0"/>
              <a:t>Snwomass</a:t>
            </a:r>
            <a:endParaRPr lang="en-US" dirty="0" smtClean="0"/>
          </a:p>
          <a:p>
            <a:r>
              <a:rPr lang="en-US" dirty="0" smtClean="0"/>
              <a:t>And the subsequent</a:t>
            </a:r>
            <a:r>
              <a:rPr lang="en-US" baseline="0" dirty="0" smtClean="0"/>
              <a:t> report and now have 10 groups working on various aspects of the charge. </a:t>
            </a:r>
            <a:r>
              <a:rPr lang="en-US" baseline="0" dirty="0" err="1" smtClean="0"/>
              <a:t>Thse</a:t>
            </a:r>
            <a:r>
              <a:rPr lang="en-US" baseline="0" dirty="0" smtClean="0"/>
              <a:t> are</a:t>
            </a:r>
            <a:endParaRPr lang="en-US" dirty="0" smtClean="0"/>
          </a:p>
          <a:p>
            <a:pPr>
              <a:buNone/>
            </a:pPr>
            <a:endParaRPr lang="en-US" dirty="0" smtClean="0">
              <a:solidFill>
                <a:srgbClr val="FFFF00"/>
              </a:solidFill>
            </a:endParaRPr>
          </a:p>
          <a:p>
            <a:endParaRPr lang="en-US" dirty="0"/>
          </a:p>
        </p:txBody>
      </p:sp>
      <p:sp>
        <p:nvSpPr>
          <p:cNvPr id="4" name="Slide Number Placeholder 3"/>
          <p:cNvSpPr>
            <a:spLocks noGrp="1"/>
          </p:cNvSpPr>
          <p:nvPr>
            <p:ph type="sldNum" sz="quarter" idx="10"/>
          </p:nvPr>
        </p:nvSpPr>
        <p:spPr/>
        <p:txBody>
          <a:bodyPr/>
          <a:lstStyle/>
          <a:p>
            <a:fld id="{1D7FAFEE-D0D3-C642-8E42-3E5B0E35632D}" type="slidenum">
              <a:rPr lang="en-US" smtClean="0"/>
              <a:t>8</a:t>
            </a:fld>
            <a:endParaRPr lang="en-US"/>
          </a:p>
        </p:txBody>
      </p:sp>
    </p:spTree>
    <p:extLst>
      <p:ext uri="{BB962C8B-B14F-4D97-AF65-F5344CB8AC3E}">
        <p14:creationId xmlns:p14="http://schemas.microsoft.com/office/powerpoint/2010/main" val="737495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err="1" smtClean="0"/>
              <a:t>estalishment</a:t>
            </a:r>
            <a:r>
              <a:rPr lang="en-US" baseline="0" dirty="0" smtClean="0"/>
              <a:t> of an at last annual national </a:t>
            </a:r>
            <a:r>
              <a:rPr lang="en-US" baseline="0" dirty="0" err="1" smtClean="0"/>
              <a:t>instrumentaion</a:t>
            </a:r>
            <a:r>
              <a:rPr lang="en-US" baseline="0" dirty="0" smtClean="0"/>
              <a:t> workshop. The product is the meeting this week.</a:t>
            </a:r>
            <a:endParaRPr lang="en-US" dirty="0"/>
          </a:p>
        </p:txBody>
      </p:sp>
      <p:sp>
        <p:nvSpPr>
          <p:cNvPr id="4" name="Slide Number Placeholder 3"/>
          <p:cNvSpPr>
            <a:spLocks noGrp="1"/>
          </p:cNvSpPr>
          <p:nvPr>
            <p:ph type="sldNum" sz="quarter" idx="10"/>
          </p:nvPr>
        </p:nvSpPr>
        <p:spPr/>
        <p:txBody>
          <a:bodyPr/>
          <a:lstStyle/>
          <a:p>
            <a:fld id="{1D7FAFEE-D0D3-C642-8E42-3E5B0E35632D}" type="slidenum">
              <a:rPr lang="en-US" smtClean="0"/>
              <a:t>9</a:t>
            </a:fld>
            <a:endParaRPr lang="en-US"/>
          </a:p>
        </p:txBody>
      </p:sp>
    </p:spTree>
    <p:extLst>
      <p:ext uri="{BB962C8B-B14F-4D97-AF65-F5344CB8AC3E}">
        <p14:creationId xmlns:p14="http://schemas.microsoft.com/office/powerpoint/2010/main" val="314131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New Technologies for Discovery -- Demarteau/Shipsey</a:t>
            </a:r>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New Technologies for Discovery -- Demarteau/Shipsey</a:t>
            </a:r>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New Technologies for Discovery -- Demarteau/Shipsey</a:t>
            </a:r>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2210" indent="0" algn="ctr">
              <a:buNone/>
              <a:defRPr>
                <a:solidFill>
                  <a:schemeClr val="tx1">
                    <a:tint val="75000"/>
                  </a:schemeClr>
                </a:solidFill>
              </a:defRPr>
            </a:lvl2pPr>
            <a:lvl3pPr marL="904423" indent="0" algn="ctr">
              <a:buNone/>
              <a:defRPr>
                <a:solidFill>
                  <a:schemeClr val="tx1">
                    <a:tint val="75000"/>
                  </a:schemeClr>
                </a:solidFill>
              </a:defRPr>
            </a:lvl3pPr>
            <a:lvl4pPr marL="1356631" indent="0" algn="ctr">
              <a:buNone/>
              <a:defRPr>
                <a:solidFill>
                  <a:schemeClr val="tx1">
                    <a:tint val="75000"/>
                  </a:schemeClr>
                </a:solidFill>
              </a:defRPr>
            </a:lvl4pPr>
            <a:lvl5pPr marL="1808846" indent="0" algn="ctr">
              <a:buNone/>
              <a:defRPr>
                <a:solidFill>
                  <a:schemeClr val="tx1">
                    <a:tint val="75000"/>
                  </a:schemeClr>
                </a:solidFill>
              </a:defRPr>
            </a:lvl5pPr>
            <a:lvl6pPr marL="2261056" indent="0" algn="ctr">
              <a:buNone/>
              <a:defRPr>
                <a:solidFill>
                  <a:schemeClr val="tx1">
                    <a:tint val="75000"/>
                  </a:schemeClr>
                </a:solidFill>
              </a:defRPr>
            </a:lvl6pPr>
            <a:lvl7pPr marL="2713266" indent="0" algn="ctr">
              <a:buNone/>
              <a:defRPr>
                <a:solidFill>
                  <a:schemeClr val="tx1">
                    <a:tint val="75000"/>
                  </a:schemeClr>
                </a:solidFill>
              </a:defRPr>
            </a:lvl7pPr>
            <a:lvl8pPr marL="3165481" indent="0" algn="ctr">
              <a:buNone/>
              <a:defRPr>
                <a:solidFill>
                  <a:schemeClr val="tx1">
                    <a:tint val="75000"/>
                  </a:schemeClr>
                </a:solidFill>
              </a:defRPr>
            </a:lvl8pPr>
            <a:lvl9pPr marL="36176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New Technologies for Discovery -- Demarteau/Shipsey</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8EF52BC-6404-134A-8053-BBBAAB0626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0077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New Technologies for Discovery -- Demarteau/Shipsey</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8EF52BC-6404-134A-8053-BBBAAB0626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7784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4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5" y="2906738"/>
            <a:ext cx="7772400" cy="1500187"/>
          </a:xfrm>
        </p:spPr>
        <p:txBody>
          <a:bodyPr anchor="b"/>
          <a:lstStyle>
            <a:lvl1pPr marL="0" indent="0">
              <a:buNone/>
              <a:defRPr sz="2000">
                <a:solidFill>
                  <a:schemeClr val="tx1">
                    <a:tint val="75000"/>
                  </a:schemeClr>
                </a:solidFill>
              </a:defRPr>
            </a:lvl1pPr>
            <a:lvl2pPr marL="452210" indent="0">
              <a:buNone/>
              <a:defRPr sz="1800">
                <a:solidFill>
                  <a:schemeClr val="tx1">
                    <a:tint val="75000"/>
                  </a:schemeClr>
                </a:solidFill>
              </a:defRPr>
            </a:lvl2pPr>
            <a:lvl3pPr marL="904423" indent="0">
              <a:buNone/>
              <a:defRPr sz="1600">
                <a:solidFill>
                  <a:schemeClr val="tx1">
                    <a:tint val="75000"/>
                  </a:schemeClr>
                </a:solidFill>
              </a:defRPr>
            </a:lvl3pPr>
            <a:lvl4pPr marL="1356631" indent="0">
              <a:buNone/>
              <a:defRPr sz="1400">
                <a:solidFill>
                  <a:schemeClr val="tx1">
                    <a:tint val="75000"/>
                  </a:schemeClr>
                </a:solidFill>
              </a:defRPr>
            </a:lvl4pPr>
            <a:lvl5pPr marL="1808846" indent="0">
              <a:buNone/>
              <a:defRPr sz="1400">
                <a:solidFill>
                  <a:schemeClr val="tx1">
                    <a:tint val="75000"/>
                  </a:schemeClr>
                </a:solidFill>
              </a:defRPr>
            </a:lvl5pPr>
            <a:lvl6pPr marL="2261056" indent="0">
              <a:buNone/>
              <a:defRPr sz="1400">
                <a:solidFill>
                  <a:schemeClr val="tx1">
                    <a:tint val="75000"/>
                  </a:schemeClr>
                </a:solidFill>
              </a:defRPr>
            </a:lvl6pPr>
            <a:lvl7pPr marL="2713266" indent="0">
              <a:buNone/>
              <a:defRPr sz="1400">
                <a:solidFill>
                  <a:schemeClr val="tx1">
                    <a:tint val="75000"/>
                  </a:schemeClr>
                </a:solidFill>
              </a:defRPr>
            </a:lvl7pPr>
            <a:lvl8pPr marL="3165481" indent="0">
              <a:buNone/>
              <a:defRPr sz="1400">
                <a:solidFill>
                  <a:schemeClr val="tx1">
                    <a:tint val="75000"/>
                  </a:schemeClr>
                </a:solidFill>
              </a:defRPr>
            </a:lvl8pPr>
            <a:lvl9pPr marL="36176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New Technologies for Discovery -- Demarteau/Shipsey</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8EF52BC-6404-134A-8053-BBBAAB0626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8209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3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3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New Technologies for Discovery -- Demarteau/Shipsey</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8EF52BC-6404-134A-8053-BBBAAB0626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703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38"/>
            <a:ext cx="4040188" cy="639763"/>
          </a:xfrm>
        </p:spPr>
        <p:txBody>
          <a:bodyPr anchor="b"/>
          <a:lstStyle>
            <a:lvl1pPr marL="0" indent="0">
              <a:buNone/>
              <a:defRPr sz="2400" b="1"/>
            </a:lvl1pPr>
            <a:lvl2pPr marL="452210" indent="0">
              <a:buNone/>
              <a:defRPr sz="2000" b="1"/>
            </a:lvl2pPr>
            <a:lvl3pPr marL="904423" indent="0">
              <a:buNone/>
              <a:defRPr sz="1800" b="1"/>
            </a:lvl3pPr>
            <a:lvl4pPr marL="1356631" indent="0">
              <a:buNone/>
              <a:defRPr sz="1600" b="1"/>
            </a:lvl4pPr>
            <a:lvl5pPr marL="1808846" indent="0">
              <a:buNone/>
              <a:defRPr sz="1600" b="1"/>
            </a:lvl5pPr>
            <a:lvl6pPr marL="2261056" indent="0">
              <a:buNone/>
              <a:defRPr sz="1600" b="1"/>
            </a:lvl6pPr>
            <a:lvl7pPr marL="2713266" indent="0">
              <a:buNone/>
              <a:defRPr sz="1600" b="1"/>
            </a:lvl7pPr>
            <a:lvl8pPr marL="3165481" indent="0">
              <a:buNone/>
              <a:defRPr sz="1600" b="1"/>
            </a:lvl8pPr>
            <a:lvl9pPr marL="36176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38"/>
            <a:ext cx="4041775" cy="639763"/>
          </a:xfrm>
        </p:spPr>
        <p:txBody>
          <a:bodyPr anchor="b"/>
          <a:lstStyle>
            <a:lvl1pPr marL="0" indent="0">
              <a:buNone/>
              <a:defRPr sz="2400" b="1"/>
            </a:lvl1pPr>
            <a:lvl2pPr marL="452210" indent="0">
              <a:buNone/>
              <a:defRPr sz="2000" b="1"/>
            </a:lvl2pPr>
            <a:lvl3pPr marL="904423" indent="0">
              <a:buNone/>
              <a:defRPr sz="1800" b="1"/>
            </a:lvl3pPr>
            <a:lvl4pPr marL="1356631" indent="0">
              <a:buNone/>
              <a:defRPr sz="1600" b="1"/>
            </a:lvl4pPr>
            <a:lvl5pPr marL="1808846" indent="0">
              <a:buNone/>
              <a:defRPr sz="1600" b="1"/>
            </a:lvl5pPr>
            <a:lvl6pPr marL="2261056" indent="0">
              <a:buNone/>
              <a:defRPr sz="1600" b="1"/>
            </a:lvl6pPr>
            <a:lvl7pPr marL="2713266" indent="0">
              <a:buNone/>
              <a:defRPr sz="1600" b="1"/>
            </a:lvl7pPr>
            <a:lvl8pPr marL="3165481" indent="0">
              <a:buNone/>
              <a:defRPr sz="1600" b="1"/>
            </a:lvl8pPr>
            <a:lvl9pPr marL="36176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Calibri"/>
              </a:rPr>
              <a:t>New Technologies for Discovery -- Demarteau/Shipsey</a:t>
            </a: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8EF52BC-6404-134A-8053-BBBAAB0626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9756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Calibri"/>
              </a:rPr>
              <a:t>New Technologies for Discovery -- Demarteau/Shipsey</a:t>
            </a: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8EF52BC-6404-134A-8053-BBBAAB0626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4709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New Technologies for Discovery -- Demarteau/Shipsey</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8EF52BC-6404-134A-8053-BBBAAB0626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2203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New Technologies for Discovery -- Demarteau/Shipsey</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2979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New Technologies for Discovery -- Demarteau/Shipsey</a:t>
            </a:r>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New Technologies for Discovery -- Demarteau/Shipsey</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1049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59" y="273074"/>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59" y="1435146"/>
            <a:ext cx="3008313" cy="4691063"/>
          </a:xfrm>
        </p:spPr>
        <p:txBody>
          <a:bodyPr/>
          <a:lstStyle>
            <a:lvl1pPr marL="0" indent="0">
              <a:buNone/>
              <a:defRPr sz="1400"/>
            </a:lvl1pPr>
            <a:lvl2pPr marL="452210" indent="0">
              <a:buNone/>
              <a:defRPr sz="1200"/>
            </a:lvl2pPr>
            <a:lvl3pPr marL="904423" indent="0">
              <a:buNone/>
              <a:defRPr sz="1000"/>
            </a:lvl3pPr>
            <a:lvl4pPr marL="1356631" indent="0">
              <a:buNone/>
              <a:defRPr sz="900"/>
            </a:lvl4pPr>
            <a:lvl5pPr marL="1808846" indent="0">
              <a:buNone/>
              <a:defRPr sz="900"/>
            </a:lvl5pPr>
            <a:lvl6pPr marL="2261056" indent="0">
              <a:buNone/>
              <a:defRPr sz="900"/>
            </a:lvl6pPr>
            <a:lvl7pPr marL="2713266" indent="0">
              <a:buNone/>
              <a:defRPr sz="900"/>
            </a:lvl7pPr>
            <a:lvl8pPr marL="3165481" indent="0">
              <a:buNone/>
              <a:defRPr sz="900"/>
            </a:lvl8pPr>
            <a:lvl9pPr marL="36176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New Technologies for Discovery -- Demarteau/Shipsey</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8EF52BC-6404-134A-8053-BBBAAB0626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6011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62"/>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2210" indent="0">
              <a:buNone/>
              <a:defRPr sz="2800"/>
            </a:lvl2pPr>
            <a:lvl3pPr marL="904423" indent="0">
              <a:buNone/>
              <a:defRPr sz="2400"/>
            </a:lvl3pPr>
            <a:lvl4pPr marL="1356631" indent="0">
              <a:buNone/>
              <a:defRPr sz="2000"/>
            </a:lvl4pPr>
            <a:lvl5pPr marL="1808846" indent="0">
              <a:buNone/>
              <a:defRPr sz="2000"/>
            </a:lvl5pPr>
            <a:lvl6pPr marL="2261056" indent="0">
              <a:buNone/>
              <a:defRPr sz="2000"/>
            </a:lvl6pPr>
            <a:lvl7pPr marL="2713266" indent="0">
              <a:buNone/>
              <a:defRPr sz="2000"/>
            </a:lvl7pPr>
            <a:lvl8pPr marL="3165481" indent="0">
              <a:buNone/>
              <a:defRPr sz="2000"/>
            </a:lvl8pPr>
            <a:lvl9pPr marL="3617696" indent="0">
              <a:buNone/>
              <a:defRPr sz="2000"/>
            </a:lvl9pPr>
          </a:lstStyle>
          <a:p>
            <a:endParaRPr lang="en-US"/>
          </a:p>
        </p:txBody>
      </p:sp>
      <p:sp>
        <p:nvSpPr>
          <p:cNvPr id="4" name="Text Placeholder 3"/>
          <p:cNvSpPr>
            <a:spLocks noGrp="1"/>
          </p:cNvSpPr>
          <p:nvPr>
            <p:ph type="body" sz="half" idx="2"/>
          </p:nvPr>
        </p:nvSpPr>
        <p:spPr>
          <a:xfrm>
            <a:off x="1792288" y="5367378"/>
            <a:ext cx="5486400" cy="804863"/>
          </a:xfrm>
        </p:spPr>
        <p:txBody>
          <a:bodyPr/>
          <a:lstStyle>
            <a:lvl1pPr marL="0" indent="0">
              <a:buNone/>
              <a:defRPr sz="1400"/>
            </a:lvl1pPr>
            <a:lvl2pPr marL="452210" indent="0">
              <a:buNone/>
              <a:defRPr sz="1200"/>
            </a:lvl2pPr>
            <a:lvl3pPr marL="904423" indent="0">
              <a:buNone/>
              <a:defRPr sz="1000"/>
            </a:lvl3pPr>
            <a:lvl4pPr marL="1356631" indent="0">
              <a:buNone/>
              <a:defRPr sz="900"/>
            </a:lvl4pPr>
            <a:lvl5pPr marL="1808846" indent="0">
              <a:buNone/>
              <a:defRPr sz="900"/>
            </a:lvl5pPr>
            <a:lvl6pPr marL="2261056" indent="0">
              <a:buNone/>
              <a:defRPr sz="900"/>
            </a:lvl6pPr>
            <a:lvl7pPr marL="2713266" indent="0">
              <a:buNone/>
              <a:defRPr sz="900"/>
            </a:lvl7pPr>
            <a:lvl8pPr marL="3165481" indent="0">
              <a:buNone/>
              <a:defRPr sz="900"/>
            </a:lvl8pPr>
            <a:lvl9pPr marL="36176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New Technologies for Discovery -- Demarteau/Shipsey</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8EF52BC-6404-134A-8053-BBBAAB0626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5921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New Technologies for Discovery -- Demarteau/Shipsey</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8EF52BC-6404-134A-8053-BBBAAB0626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3167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7470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New Technologies for Discovery -- Demarteau/Shipsey</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8EF52BC-6404-134A-8053-BBBAAB0626C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5807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6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6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419602" y="6243639"/>
            <a:ext cx="2133600" cy="457200"/>
          </a:xfrm>
        </p:spPr>
        <p:txBody>
          <a:bodyPr/>
          <a:lstStyle>
            <a:lvl1pPr>
              <a:defRPr/>
            </a:lvl1p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a:xfrm>
            <a:off x="457200" y="6324601"/>
            <a:ext cx="4191000" cy="457200"/>
          </a:xfrm>
        </p:spPr>
        <p:txBody>
          <a:bodyPr/>
          <a:lstStyle>
            <a:lvl1pPr>
              <a:defRPr sz="1000"/>
            </a:lvl1pPr>
          </a:lstStyle>
          <a:p>
            <a:r>
              <a:rPr lang="pl-PL" smtClean="0">
                <a:solidFill>
                  <a:prstClr val="black">
                    <a:tint val="75000"/>
                  </a:prstClr>
                </a:solidFill>
                <a:latin typeface="Calibri"/>
              </a:rPr>
              <a:t>New Technologies for Discovery -- Demarteau/Shipsey</a:t>
            </a:r>
            <a:endParaRPr lang="en-US" dirty="0" smtClean="0">
              <a:solidFill>
                <a:prstClr val="black">
                  <a:tint val="75000"/>
                </a:prstClr>
              </a:solidFill>
              <a:latin typeface="Calibri"/>
            </a:endParaRPr>
          </a:p>
        </p:txBody>
      </p:sp>
      <p:sp>
        <p:nvSpPr>
          <p:cNvPr id="7" name="Slide Number Placeholder 6"/>
          <p:cNvSpPr>
            <a:spLocks noGrp="1"/>
          </p:cNvSpPr>
          <p:nvPr>
            <p:ph type="sldNum" sz="quarter" idx="12"/>
          </p:nvPr>
        </p:nvSpPr>
        <p:spPr>
          <a:xfrm>
            <a:off x="6705602" y="6324601"/>
            <a:ext cx="2133600" cy="457200"/>
          </a:xfrm>
        </p:spPr>
        <p:txBody>
          <a:bodyPr/>
          <a:lstStyle>
            <a:lvl1pPr>
              <a:defRPr sz="1000"/>
            </a:lvl1pPr>
          </a:lstStyle>
          <a:p>
            <a:r>
              <a:rPr lang="en-US" smtClean="0">
                <a:solidFill>
                  <a:prstClr val="black">
                    <a:tint val="75000"/>
                  </a:prstClr>
                </a:solidFill>
                <a:latin typeface="Calibri"/>
              </a:rPr>
              <a:t>Slide </a:t>
            </a:r>
            <a:fld id="{68048C04-CA8A-4000-8737-2C521597F00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87499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latin typeface="Corbel"/>
              </a:rPr>
              <a:pPr/>
              <a:t>‹#›</a:t>
            </a:fld>
            <a:endParaRPr lang="en-US">
              <a:solidFill>
                <a:srgbClr val="FFFFFF"/>
              </a:solidFill>
              <a:latin typeface="Corbel"/>
            </a:endParaRPr>
          </a:p>
        </p:txBody>
      </p:sp>
    </p:spTree>
    <p:extLst>
      <p:ext uri="{BB962C8B-B14F-4D97-AF65-F5344CB8AC3E}">
        <p14:creationId xmlns:p14="http://schemas.microsoft.com/office/powerpoint/2010/main" val="412083017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1981200"/>
            <a:ext cx="7772400" cy="1143000"/>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1371600" y="3657604"/>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228600" y="6248400"/>
            <a:ext cx="1905000" cy="457200"/>
          </a:xfrm>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xfrm>
            <a:off x="2514600" y="6248400"/>
            <a:ext cx="4191000" cy="457200"/>
          </a:xfrm>
        </p:spPr>
        <p:txBody>
          <a:bodyPr/>
          <a:lstStyle>
            <a:lvl1pPr>
              <a:defRPr smtClean="0"/>
            </a:lvl1pPr>
          </a:lstStyle>
          <a:p>
            <a:pPr>
              <a:defRPr/>
            </a:pPr>
            <a:r>
              <a:rPr lang="en-US" smtClean="0">
                <a:solidFill>
                  <a:srgbClr val="FFFFFF"/>
                </a:solidFill>
              </a:rPr>
              <a:t>New Technologies for Discovery -- Demarteau/Shipsey</a:t>
            </a:r>
            <a:endParaRPr lang="en-US">
              <a:solidFill>
                <a:srgbClr val="FFFFFF"/>
              </a:solidFill>
            </a:endParaRPr>
          </a:p>
        </p:txBody>
      </p:sp>
      <p:sp>
        <p:nvSpPr>
          <p:cNvPr id="6" name="Rectangle 6"/>
          <p:cNvSpPr>
            <a:spLocks noGrp="1" noChangeArrowheads="1"/>
          </p:cNvSpPr>
          <p:nvPr>
            <p:ph type="sldNum" sz="quarter" idx="12"/>
          </p:nvPr>
        </p:nvSpPr>
        <p:spPr>
          <a:xfrm>
            <a:off x="7086600" y="6248400"/>
            <a:ext cx="1905000" cy="457200"/>
          </a:xfrm>
        </p:spPr>
        <p:txBody>
          <a:bodyPr/>
          <a:lstStyle>
            <a:lvl1pPr>
              <a:defRPr/>
            </a:lvl1pPr>
          </a:lstStyle>
          <a:p>
            <a:pPr>
              <a:defRPr/>
            </a:pPr>
            <a:fld id="{4457A8AD-7C43-7648-A2ED-E9773EE23B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5785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New Technologies for Discovery -- Demarteau/Shipsey</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5F3604-FF25-2C41-A92C-19A08F3911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47105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7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5" y="2906747"/>
            <a:ext cx="7772400" cy="1500187"/>
          </a:xfrm>
        </p:spPr>
        <p:txBody>
          <a:bodyPr anchor="b"/>
          <a:lstStyle>
            <a:lvl1pPr marL="0" indent="0">
              <a:buNone/>
              <a:defRPr sz="2000"/>
            </a:lvl1pPr>
            <a:lvl2pPr marL="452850" indent="0">
              <a:buNone/>
              <a:defRPr sz="1800"/>
            </a:lvl2pPr>
            <a:lvl3pPr marL="905701" indent="0">
              <a:buNone/>
              <a:defRPr sz="1600"/>
            </a:lvl3pPr>
            <a:lvl4pPr marL="1358560" indent="0">
              <a:buNone/>
              <a:defRPr sz="1400"/>
            </a:lvl4pPr>
            <a:lvl5pPr marL="1811413" indent="0">
              <a:buNone/>
              <a:defRPr sz="1400"/>
            </a:lvl5pPr>
            <a:lvl6pPr marL="2264260" indent="0">
              <a:buNone/>
              <a:defRPr sz="1400"/>
            </a:lvl6pPr>
            <a:lvl7pPr marL="2717114" indent="0">
              <a:buNone/>
              <a:defRPr sz="1400"/>
            </a:lvl7pPr>
            <a:lvl8pPr marL="3169967" indent="0">
              <a:buNone/>
              <a:defRPr sz="1400"/>
            </a:lvl8pPr>
            <a:lvl9pPr marL="362282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New Technologies for Discovery -- Demarteau/Shipsey</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37C16A-B42F-4E4D-8BD9-FD92FC1C97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2536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New Technologies for Discovery -- Demarteau/Shipsey</a:t>
            </a:r>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95401"/>
            <a:ext cx="40005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295401"/>
            <a:ext cx="40005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New Technologies for Discovery -- Demarteau/Shipsey</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63C875-B214-3840-BBA4-EDE05AB6AF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0347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2850" indent="0">
              <a:buNone/>
              <a:defRPr sz="2000" b="1"/>
            </a:lvl2pPr>
            <a:lvl3pPr marL="905701" indent="0">
              <a:buNone/>
              <a:defRPr sz="1800" b="1"/>
            </a:lvl3pPr>
            <a:lvl4pPr marL="1358560" indent="0">
              <a:buNone/>
              <a:defRPr sz="1600" b="1"/>
            </a:lvl4pPr>
            <a:lvl5pPr marL="1811413" indent="0">
              <a:buNone/>
              <a:defRPr sz="1600" b="1"/>
            </a:lvl5pPr>
            <a:lvl6pPr marL="2264260" indent="0">
              <a:buNone/>
              <a:defRPr sz="1600" b="1"/>
            </a:lvl6pPr>
            <a:lvl7pPr marL="2717114" indent="0">
              <a:buNone/>
              <a:defRPr sz="1600" b="1"/>
            </a:lvl7pPr>
            <a:lvl8pPr marL="3169967" indent="0">
              <a:buNone/>
              <a:defRPr sz="1600" b="1"/>
            </a:lvl8pPr>
            <a:lvl9pPr marL="362282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4"/>
            <a:ext cx="4041775" cy="639762"/>
          </a:xfrm>
        </p:spPr>
        <p:txBody>
          <a:bodyPr anchor="b"/>
          <a:lstStyle>
            <a:lvl1pPr marL="0" indent="0">
              <a:buNone/>
              <a:defRPr sz="2400" b="1"/>
            </a:lvl1pPr>
            <a:lvl2pPr marL="452850" indent="0">
              <a:buNone/>
              <a:defRPr sz="2000" b="1"/>
            </a:lvl2pPr>
            <a:lvl3pPr marL="905701" indent="0">
              <a:buNone/>
              <a:defRPr sz="1800" b="1"/>
            </a:lvl3pPr>
            <a:lvl4pPr marL="1358560" indent="0">
              <a:buNone/>
              <a:defRPr sz="1600" b="1"/>
            </a:lvl4pPr>
            <a:lvl5pPr marL="1811413" indent="0">
              <a:buNone/>
              <a:defRPr sz="1600" b="1"/>
            </a:lvl5pPr>
            <a:lvl6pPr marL="2264260" indent="0">
              <a:buNone/>
              <a:defRPr sz="1600" b="1"/>
            </a:lvl6pPr>
            <a:lvl7pPr marL="2717114" indent="0">
              <a:buNone/>
              <a:defRPr sz="1600" b="1"/>
            </a:lvl7pPr>
            <a:lvl8pPr marL="3169967" indent="0">
              <a:buNone/>
              <a:defRPr sz="1600" b="1"/>
            </a:lvl8pPr>
            <a:lvl9pPr marL="362282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New Technologies for Discovery -- Demarteau/Shipsey</a:t>
            </a: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7034F2-1915-3B4F-B00D-66807DEBFA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6868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New Technologies for Discovery -- Demarteau/Shipsey</a:t>
            </a: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B0FB2D0-C05E-D641-AAFF-D9925DD900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6350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New Technologies for Discovery -- Demarteau/Shipsey</a:t>
            </a: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39E25E-52AF-8748-B337-EF2ACFEE6F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6277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12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9" y="1435124"/>
            <a:ext cx="3008313" cy="4691063"/>
          </a:xfrm>
        </p:spPr>
        <p:txBody>
          <a:bodyPr/>
          <a:lstStyle>
            <a:lvl1pPr marL="0" indent="0">
              <a:buNone/>
              <a:defRPr sz="1400"/>
            </a:lvl1pPr>
            <a:lvl2pPr marL="452850" indent="0">
              <a:buNone/>
              <a:defRPr sz="1200"/>
            </a:lvl2pPr>
            <a:lvl3pPr marL="905701" indent="0">
              <a:buNone/>
              <a:defRPr sz="1000"/>
            </a:lvl3pPr>
            <a:lvl4pPr marL="1358560" indent="0">
              <a:buNone/>
              <a:defRPr sz="900"/>
            </a:lvl4pPr>
            <a:lvl5pPr marL="1811413" indent="0">
              <a:buNone/>
              <a:defRPr sz="900"/>
            </a:lvl5pPr>
            <a:lvl6pPr marL="2264260" indent="0">
              <a:buNone/>
              <a:defRPr sz="900"/>
            </a:lvl6pPr>
            <a:lvl7pPr marL="2717114" indent="0">
              <a:buNone/>
              <a:defRPr sz="900"/>
            </a:lvl7pPr>
            <a:lvl8pPr marL="3169967" indent="0">
              <a:buNone/>
              <a:defRPr sz="900"/>
            </a:lvl8pPr>
            <a:lvl9pPr marL="362282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New Technologies for Discovery -- Demarteau/Shipsey</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932C8A-F4FC-FE41-82B4-940077BF41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325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2850" indent="0">
              <a:buNone/>
              <a:defRPr sz="2800"/>
            </a:lvl2pPr>
            <a:lvl3pPr marL="905701" indent="0">
              <a:buNone/>
              <a:defRPr sz="2400"/>
            </a:lvl3pPr>
            <a:lvl4pPr marL="1358560" indent="0">
              <a:buNone/>
              <a:defRPr sz="2000"/>
            </a:lvl4pPr>
            <a:lvl5pPr marL="1811413" indent="0">
              <a:buNone/>
              <a:defRPr sz="2000"/>
            </a:lvl5pPr>
            <a:lvl6pPr marL="2264260" indent="0">
              <a:buNone/>
              <a:defRPr sz="2000"/>
            </a:lvl6pPr>
            <a:lvl7pPr marL="2717114" indent="0">
              <a:buNone/>
              <a:defRPr sz="2000"/>
            </a:lvl7pPr>
            <a:lvl8pPr marL="3169967" indent="0">
              <a:buNone/>
              <a:defRPr sz="2000"/>
            </a:lvl8pPr>
            <a:lvl9pPr marL="362282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2850" indent="0">
              <a:buNone/>
              <a:defRPr sz="1200"/>
            </a:lvl2pPr>
            <a:lvl3pPr marL="905701" indent="0">
              <a:buNone/>
              <a:defRPr sz="1000"/>
            </a:lvl3pPr>
            <a:lvl4pPr marL="1358560" indent="0">
              <a:buNone/>
              <a:defRPr sz="900"/>
            </a:lvl4pPr>
            <a:lvl5pPr marL="1811413" indent="0">
              <a:buNone/>
              <a:defRPr sz="900"/>
            </a:lvl5pPr>
            <a:lvl6pPr marL="2264260" indent="0">
              <a:buNone/>
              <a:defRPr sz="900"/>
            </a:lvl6pPr>
            <a:lvl7pPr marL="2717114" indent="0">
              <a:buNone/>
              <a:defRPr sz="900"/>
            </a:lvl7pPr>
            <a:lvl8pPr marL="3169967" indent="0">
              <a:buNone/>
              <a:defRPr sz="900"/>
            </a:lvl8pPr>
            <a:lvl9pPr marL="362282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New Technologies for Discovery -- Demarteau/Shipsey</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4E49A2-186A-2142-94B2-936F2DB315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7794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New Technologies for Discovery -- Demarteau/Shipsey</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97E84C-3CE2-7448-BFCE-B7FC95C3E5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68258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
            <a:ext cx="207645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3" y="1"/>
            <a:ext cx="607695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New Technologies for Discovery -- Demarteau/Shipsey</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CC28D-FA0E-C845-87F4-257F478B1F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97837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4357239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85838" y="1671638"/>
            <a:ext cx="7696200" cy="1069975"/>
          </a:xfrm>
        </p:spPr>
        <p:txBody>
          <a:bodyPr/>
          <a:lstStyle>
            <a:lvl1pPr>
              <a:defRPr sz="3000"/>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985838" y="3125788"/>
            <a:ext cx="6400800" cy="1752600"/>
          </a:xfrm>
        </p:spPr>
        <p:txBody>
          <a:bodyPr/>
          <a:lstStyle>
            <a:lvl1pPr marL="0" indent="0">
              <a:buFont typeface="Wingdings" pitchFamily="2" charset="2"/>
              <a:buNone/>
              <a:defRPr/>
            </a:lvl1pPr>
          </a:lstStyle>
          <a:p>
            <a:r>
              <a:rPr lang="en-US" dirty="0" smtClean="0"/>
              <a:t>Click to edit Master subtitle style</a:t>
            </a:r>
            <a:endParaRPr lang="en-US" dirty="0"/>
          </a:p>
        </p:txBody>
      </p:sp>
      <p:pic>
        <p:nvPicPr>
          <p:cNvPr id="3079" name="Picture 7" descr="title header_Blue_646.jpg"/>
          <p:cNvPicPr>
            <a:picLocks noChangeAspect="1"/>
          </p:cNvPicPr>
          <p:nvPr/>
        </p:nvPicPr>
        <p:blipFill>
          <a:blip r:embed="rId2" cstate="print"/>
          <a:srcRect/>
          <a:stretch>
            <a:fillRect/>
          </a:stretch>
        </p:blipFill>
        <p:spPr bwMode="auto">
          <a:xfrm>
            <a:off x="0" y="0"/>
            <a:ext cx="9144000" cy="1106488"/>
          </a:xfrm>
          <a:prstGeom prst="rect">
            <a:avLst/>
          </a:prstGeom>
          <a:noFill/>
          <a:ln w="9525">
            <a:noFill/>
            <a:miter lim="800000"/>
            <a:headEnd/>
            <a:tailEnd/>
          </a:ln>
        </p:spPr>
      </p:pic>
      <p:pic>
        <p:nvPicPr>
          <p:cNvPr id="3080" name="Picture 7" descr="doe_black.jpg"/>
          <p:cNvPicPr>
            <a:picLocks noChangeAspect="1"/>
          </p:cNvPicPr>
          <p:nvPr/>
        </p:nvPicPr>
        <p:blipFill>
          <a:blip r:embed="rId3" cstate="print"/>
          <a:srcRect/>
          <a:stretch>
            <a:fillRect/>
          </a:stretch>
        </p:blipFill>
        <p:spPr bwMode="auto">
          <a:xfrm>
            <a:off x="7954963" y="6456363"/>
            <a:ext cx="960437" cy="231775"/>
          </a:xfrm>
          <a:prstGeom prst="rect">
            <a:avLst/>
          </a:prstGeom>
          <a:noFill/>
          <a:ln w="9525">
            <a:noFill/>
            <a:miter lim="800000"/>
            <a:headEnd/>
            <a:tailEnd/>
          </a:ln>
        </p:spPr>
      </p:pic>
      <p:pic>
        <p:nvPicPr>
          <p:cNvPr id="3081" name="Picture 8" descr="title footer_Blue_646.jpg"/>
          <p:cNvPicPr>
            <a:picLocks noChangeAspect="1"/>
          </p:cNvPicPr>
          <p:nvPr/>
        </p:nvPicPr>
        <p:blipFill>
          <a:blip r:embed="rId4" cstate="print"/>
          <a:srcRect/>
          <a:stretch>
            <a:fillRect/>
          </a:stretch>
        </p:blipFill>
        <p:spPr bwMode="auto">
          <a:xfrm>
            <a:off x="0" y="6794500"/>
            <a:ext cx="9144000" cy="63500"/>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New Technologies for Discovery -- Demarteau/Shipsey</a:t>
            </a:r>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1800"/>
            </a:lvl1pPr>
            <a:lvl2pPr>
              <a:defRPr sz="1600"/>
            </a:lvl2pPr>
            <a:lvl3pPr>
              <a:defRPr sz="14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solidFill>
                <a:srgbClr val="616161"/>
              </a:solidFill>
              <a:latin typeface="Calibri"/>
            </a:endParaRPr>
          </a:p>
        </p:txBody>
      </p:sp>
      <p:sp>
        <p:nvSpPr>
          <p:cNvPr id="5" name="Footer Placeholder 4"/>
          <p:cNvSpPr>
            <a:spLocks noGrp="1"/>
          </p:cNvSpPr>
          <p:nvPr>
            <p:ph type="ftr" sz="quarter" idx="11"/>
          </p:nvPr>
        </p:nvSpPr>
        <p:spPr/>
        <p:txBody>
          <a:bodyPr/>
          <a:lstStyle>
            <a:lvl1pPr>
              <a:defRPr/>
            </a:lvl1pPr>
          </a:lstStyle>
          <a:p>
            <a:r>
              <a:rPr lang="en-US" smtClean="0">
                <a:latin typeface="Calibri"/>
              </a:rPr>
              <a:t>DPF Executive Committee, Santa Cruz,  Jan. 25,  2014   -- M. Demarteau, I. Shipsey</a:t>
            </a: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r>
              <a:rPr lang="en-US" dirty="0" smtClean="0">
                <a:latin typeface="Calibri"/>
              </a:rPr>
              <a:t>Slide  </a:t>
            </a:r>
            <a:fld id="{87034D8C-3CB4-402A-BC46-2AB14C0FE90A}" type="slidenum">
              <a:rPr lang="en-US" smtClean="0">
                <a:latin typeface="Calibri"/>
              </a:rPr>
              <a:pPr/>
              <a:t>‹#›</a:t>
            </a:fld>
            <a:endParaRPr lang="en-US" dirty="0">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lstStyle>
            <a:lvl1pPr algn="l">
              <a:defRPr sz="3000" b="1" cap="none" baseline="0"/>
            </a:lvl1pPr>
          </a:lstStyle>
          <a:p>
            <a:r>
              <a:rPr lang="en-US" dirty="0" smtClean="0"/>
              <a:t>Click to Edit Master Text Styles</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616161"/>
              </a:solidFill>
              <a:latin typeface="Calibri"/>
            </a:endParaRPr>
          </a:p>
        </p:txBody>
      </p:sp>
      <p:sp>
        <p:nvSpPr>
          <p:cNvPr id="5" name="Footer Placeholder 4"/>
          <p:cNvSpPr>
            <a:spLocks noGrp="1"/>
          </p:cNvSpPr>
          <p:nvPr>
            <p:ph type="ftr" sz="quarter" idx="11"/>
          </p:nvPr>
        </p:nvSpPr>
        <p:spPr/>
        <p:txBody>
          <a:bodyPr/>
          <a:lstStyle>
            <a:lvl1pPr>
              <a:defRPr/>
            </a:lvl1pPr>
          </a:lstStyle>
          <a:p>
            <a:r>
              <a:rPr lang="en-US" smtClean="0">
                <a:latin typeface="Calibri"/>
              </a:rPr>
              <a:t>DPF Executive Committee, Santa Cruz,  Jan. 25,  2014   -- M. Demarteau, I. Shipsey</a:t>
            </a: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latin typeface="Calibri"/>
              </a:rPr>
              <a:pPr/>
              <a:t>‹#›</a:t>
            </a:fld>
            <a:endParaRPr lang="en-US">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1800"/>
            </a:lvl1pPr>
            <a:lvl2pPr>
              <a:defRPr sz="1600"/>
            </a:lvl2pPr>
            <a:lvl3pPr>
              <a:defRPr sz="1400"/>
            </a:lvl3pPr>
            <a:lvl4pPr>
              <a:defRPr sz="1400"/>
            </a:lvl4pPr>
            <a:lvl5pPr>
              <a:defRPr sz="1400" u="none"/>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endParaRPr lang="en-US">
              <a:solidFill>
                <a:srgbClr val="616161"/>
              </a:solidFill>
              <a:latin typeface="Calibri"/>
            </a:endParaRPr>
          </a:p>
        </p:txBody>
      </p:sp>
      <p:sp>
        <p:nvSpPr>
          <p:cNvPr id="6" name="Footer Placeholder 5"/>
          <p:cNvSpPr>
            <a:spLocks noGrp="1"/>
          </p:cNvSpPr>
          <p:nvPr>
            <p:ph type="ftr" sz="quarter" idx="11"/>
          </p:nvPr>
        </p:nvSpPr>
        <p:spPr/>
        <p:txBody>
          <a:bodyPr/>
          <a:lstStyle>
            <a:lvl1pPr>
              <a:defRPr/>
            </a:lvl1pPr>
          </a:lstStyle>
          <a:p>
            <a:r>
              <a:rPr lang="en-US" smtClean="0">
                <a:latin typeface="Calibri"/>
              </a:rPr>
              <a:t>DPF Executive Committee, Santa Cruz,  Jan. 25,  2014   -- M. Demarteau, I. Shipsey</a:t>
            </a:r>
            <a:endParaRPr lang="en-US">
              <a:latin typeface="Calibri"/>
            </a:endParaRP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latin typeface="Calibri"/>
              </a:rPr>
              <a:pPr/>
              <a:t>‹#›</a:t>
            </a:fld>
            <a:endParaRPr lang="en-US">
              <a:latin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vl1pPr>
          </a:lstStyle>
          <a:p>
            <a:endParaRPr lang="en-US">
              <a:solidFill>
                <a:srgbClr val="616161"/>
              </a:solidFill>
              <a:latin typeface="Calibri"/>
            </a:endParaRPr>
          </a:p>
        </p:txBody>
      </p:sp>
      <p:sp>
        <p:nvSpPr>
          <p:cNvPr id="8" name="Footer Placeholder 7"/>
          <p:cNvSpPr>
            <a:spLocks noGrp="1"/>
          </p:cNvSpPr>
          <p:nvPr>
            <p:ph type="ftr" sz="quarter" idx="11"/>
          </p:nvPr>
        </p:nvSpPr>
        <p:spPr/>
        <p:txBody>
          <a:bodyPr/>
          <a:lstStyle>
            <a:lvl1pPr>
              <a:defRPr/>
            </a:lvl1pPr>
          </a:lstStyle>
          <a:p>
            <a:r>
              <a:rPr lang="en-US" smtClean="0">
                <a:latin typeface="Calibri"/>
              </a:rPr>
              <a:t>DPF Executive Committee, Santa Cruz,  Jan. 25,  2014   -- M. Demarteau, I. Shipsey</a:t>
            </a:r>
            <a:endParaRPr lang="en-US">
              <a:latin typeface="Calibri"/>
            </a:endParaRPr>
          </a:p>
        </p:txBody>
      </p:sp>
      <p:sp>
        <p:nvSpPr>
          <p:cNvPr id="9" name="Slide Number Placeholder 8"/>
          <p:cNvSpPr>
            <a:spLocks noGrp="1"/>
          </p:cNvSpPr>
          <p:nvPr>
            <p:ph type="sldNum" sz="quarter" idx="12"/>
          </p:nvPr>
        </p:nvSpPr>
        <p:spPr/>
        <p:txBody>
          <a:bodyPr/>
          <a:lstStyle>
            <a:lvl1pPr>
              <a:defRPr/>
            </a:lvl1pPr>
          </a:lstStyle>
          <a:p>
            <a:fld id="{87034D8C-3CB4-402A-BC46-2AB14C0FE90A}" type="slidenum">
              <a:rPr lang="en-US" smtClean="0">
                <a:latin typeface="Calibri"/>
              </a:rPr>
              <a:pPr/>
              <a:t>‹#›</a:t>
            </a:fld>
            <a:endParaRPr lang="en-US">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endParaRPr lang="en-US">
              <a:solidFill>
                <a:srgbClr val="616161"/>
              </a:solidFill>
              <a:latin typeface="Calibri"/>
            </a:endParaRPr>
          </a:p>
        </p:txBody>
      </p:sp>
      <p:sp>
        <p:nvSpPr>
          <p:cNvPr id="4" name="Footer Placeholder 3"/>
          <p:cNvSpPr>
            <a:spLocks noGrp="1"/>
          </p:cNvSpPr>
          <p:nvPr>
            <p:ph type="ftr" sz="quarter" idx="11"/>
          </p:nvPr>
        </p:nvSpPr>
        <p:spPr/>
        <p:txBody>
          <a:bodyPr/>
          <a:lstStyle>
            <a:lvl1pPr>
              <a:defRPr/>
            </a:lvl1pPr>
          </a:lstStyle>
          <a:p>
            <a:r>
              <a:rPr lang="en-US" smtClean="0">
                <a:latin typeface="Calibri"/>
              </a:rPr>
              <a:t>DPF Executive Committee, Santa Cruz,  Jan. 25,  2014   -- M. Demarteau, I. Shipsey</a:t>
            </a:r>
            <a:endParaRPr lang="en-US">
              <a:latin typeface="Calibri"/>
            </a:endParaRPr>
          </a:p>
        </p:txBody>
      </p:sp>
      <p:sp>
        <p:nvSpPr>
          <p:cNvPr id="5" name="Slide Number Placeholder 4"/>
          <p:cNvSpPr>
            <a:spLocks noGrp="1"/>
          </p:cNvSpPr>
          <p:nvPr>
            <p:ph type="sldNum" sz="quarter" idx="12"/>
          </p:nvPr>
        </p:nvSpPr>
        <p:spPr/>
        <p:txBody>
          <a:bodyPr/>
          <a:lstStyle>
            <a:lvl1pPr>
              <a:defRPr/>
            </a:lvl1pPr>
          </a:lstStyle>
          <a:p>
            <a:fld id="{87034D8C-3CB4-402A-BC46-2AB14C0FE90A}" type="slidenum">
              <a:rPr lang="en-US" smtClean="0">
                <a:latin typeface="Calibri"/>
              </a:rPr>
              <a:pPr/>
              <a:t>‹#›</a:t>
            </a:fld>
            <a:endParaRPr lang="en-US">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616161"/>
              </a:solidFill>
              <a:latin typeface="Calibri"/>
            </a:endParaRPr>
          </a:p>
        </p:txBody>
      </p:sp>
      <p:sp>
        <p:nvSpPr>
          <p:cNvPr id="3" name="Footer Placeholder 2"/>
          <p:cNvSpPr>
            <a:spLocks noGrp="1"/>
          </p:cNvSpPr>
          <p:nvPr>
            <p:ph type="ftr" sz="quarter" idx="11"/>
          </p:nvPr>
        </p:nvSpPr>
        <p:spPr/>
        <p:txBody>
          <a:bodyPr/>
          <a:lstStyle>
            <a:lvl1pPr>
              <a:defRPr/>
            </a:lvl1pPr>
          </a:lstStyle>
          <a:p>
            <a:r>
              <a:rPr lang="en-US" smtClean="0">
                <a:latin typeface="Calibri"/>
              </a:rPr>
              <a:t>DPF Executive Committee, Santa Cruz,  Jan. 25,  2014   -- M. Demarteau, I. Shipsey</a:t>
            </a:r>
            <a:endParaRPr lang="en-US">
              <a:latin typeface="Calibri"/>
            </a:endParaRPr>
          </a:p>
        </p:txBody>
      </p:sp>
      <p:sp>
        <p:nvSpPr>
          <p:cNvPr id="4" name="Slide Number Placeholder 3"/>
          <p:cNvSpPr>
            <a:spLocks noGrp="1"/>
          </p:cNvSpPr>
          <p:nvPr>
            <p:ph type="sldNum" sz="quarter" idx="12"/>
          </p:nvPr>
        </p:nvSpPr>
        <p:spPr/>
        <p:txBody>
          <a:bodyPr/>
          <a:lstStyle>
            <a:lvl1pPr>
              <a:defRPr/>
            </a:lvl1pPr>
          </a:lstStyle>
          <a:p>
            <a:fld id="{87034D8C-3CB4-402A-BC46-2AB14C0FE90A}" type="slidenum">
              <a:rPr lang="en-US" smtClean="0">
                <a:latin typeface="Calibri"/>
              </a:rPr>
              <a:pPr/>
              <a:t>‹#›</a:t>
            </a:fld>
            <a:endParaRPr lang="en-US">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479550"/>
          </a:xfrm>
        </p:spPr>
        <p:txBody>
          <a:bodyPr anchor="t"/>
          <a:lstStyle>
            <a:lvl1pPr algn="l">
              <a:defRPr sz="26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752601"/>
            <a:ext cx="3008313" cy="4419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616161"/>
              </a:solidFill>
              <a:latin typeface="Calibri"/>
            </a:endParaRPr>
          </a:p>
        </p:txBody>
      </p:sp>
      <p:sp>
        <p:nvSpPr>
          <p:cNvPr id="6" name="Footer Placeholder 5"/>
          <p:cNvSpPr>
            <a:spLocks noGrp="1"/>
          </p:cNvSpPr>
          <p:nvPr>
            <p:ph type="ftr" sz="quarter" idx="11"/>
          </p:nvPr>
        </p:nvSpPr>
        <p:spPr/>
        <p:txBody>
          <a:bodyPr/>
          <a:lstStyle>
            <a:lvl1pPr>
              <a:defRPr/>
            </a:lvl1pPr>
          </a:lstStyle>
          <a:p>
            <a:r>
              <a:rPr lang="en-US" smtClean="0">
                <a:latin typeface="Calibri"/>
              </a:rPr>
              <a:t>DPF Executive Committee, Santa Cruz,  Jan. 25,  2014   -- M. Demarteau, I. Shipsey</a:t>
            </a:r>
            <a:endParaRPr lang="en-US">
              <a:latin typeface="Calibri"/>
            </a:endParaRP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latin typeface="Calibri"/>
              </a:rPr>
              <a:pPr/>
              <a:t>‹#›</a:t>
            </a:fld>
            <a:endParaRPr lang="en-US">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6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616161"/>
              </a:solidFill>
              <a:latin typeface="Calibri"/>
            </a:endParaRPr>
          </a:p>
        </p:txBody>
      </p:sp>
      <p:sp>
        <p:nvSpPr>
          <p:cNvPr id="6" name="Footer Placeholder 5"/>
          <p:cNvSpPr>
            <a:spLocks noGrp="1"/>
          </p:cNvSpPr>
          <p:nvPr>
            <p:ph type="ftr" sz="quarter" idx="11"/>
          </p:nvPr>
        </p:nvSpPr>
        <p:spPr/>
        <p:txBody>
          <a:bodyPr/>
          <a:lstStyle>
            <a:lvl1pPr>
              <a:defRPr/>
            </a:lvl1pPr>
          </a:lstStyle>
          <a:p>
            <a:r>
              <a:rPr lang="en-US" smtClean="0">
                <a:latin typeface="Calibri"/>
              </a:rPr>
              <a:t>DPF Executive Committee, Santa Cruz,  Jan. 25,  2014   -- M. Demarteau, I. Shipsey</a:t>
            </a:r>
            <a:endParaRPr lang="en-US">
              <a:latin typeface="Calibri"/>
            </a:endParaRP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latin typeface="Calibri"/>
              </a:rPr>
              <a:pPr/>
              <a:t>‹#›</a:t>
            </a:fld>
            <a:endParaRPr lang="en-US">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sz="1800"/>
            </a:lvl1pPr>
            <a:lvl2pPr>
              <a:defRPr sz="1600"/>
            </a:lvl2pPr>
            <a:lvl3pPr>
              <a:defRPr sz="14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solidFill>
                <a:srgbClr val="616161"/>
              </a:solidFill>
              <a:latin typeface="Calibri"/>
            </a:endParaRPr>
          </a:p>
        </p:txBody>
      </p:sp>
      <p:sp>
        <p:nvSpPr>
          <p:cNvPr id="5" name="Footer Placeholder 4"/>
          <p:cNvSpPr>
            <a:spLocks noGrp="1"/>
          </p:cNvSpPr>
          <p:nvPr>
            <p:ph type="ftr" sz="quarter" idx="11"/>
          </p:nvPr>
        </p:nvSpPr>
        <p:spPr/>
        <p:txBody>
          <a:bodyPr/>
          <a:lstStyle>
            <a:lvl1pPr>
              <a:defRPr/>
            </a:lvl1pPr>
          </a:lstStyle>
          <a:p>
            <a:r>
              <a:rPr lang="en-US" smtClean="0">
                <a:latin typeface="Calibri"/>
              </a:rPr>
              <a:t>DPF Executive Committee, Santa Cruz,  Jan. 25,  2014   -- M. Demarteau, I. Shipsey</a:t>
            </a: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latin typeface="Calibri"/>
              </a:rPr>
              <a:pPr/>
              <a:t>‹#›</a:t>
            </a:fld>
            <a:endParaRPr lang="en-US">
              <a:latin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sz="26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sz="1800"/>
            </a:lvl1pPr>
            <a:lvl2pPr>
              <a:defRPr sz="1600"/>
            </a:lvl2pPr>
            <a:lvl3pPr>
              <a:defRPr sz="14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solidFill>
                <a:srgbClr val="616161"/>
              </a:solidFill>
              <a:latin typeface="Calibri"/>
            </a:endParaRPr>
          </a:p>
        </p:txBody>
      </p:sp>
      <p:sp>
        <p:nvSpPr>
          <p:cNvPr id="5" name="Footer Placeholder 4"/>
          <p:cNvSpPr>
            <a:spLocks noGrp="1"/>
          </p:cNvSpPr>
          <p:nvPr>
            <p:ph type="ftr" sz="quarter" idx="11"/>
          </p:nvPr>
        </p:nvSpPr>
        <p:spPr/>
        <p:txBody>
          <a:bodyPr/>
          <a:lstStyle>
            <a:lvl1pPr>
              <a:defRPr/>
            </a:lvl1pPr>
          </a:lstStyle>
          <a:p>
            <a:r>
              <a:rPr lang="en-US" smtClean="0">
                <a:latin typeface="Calibri"/>
              </a:rPr>
              <a:t>DPF Executive Committee, Santa Cruz,  Jan. 25,  2014   -- M. Demarteau, I. Shipsey</a:t>
            </a: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latin typeface="Calibri"/>
              </a:rPr>
              <a:pPr/>
              <a:t>‹#›</a:t>
            </a:fld>
            <a:endParaRPr lang="en-US">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New Technologies for Discovery -- Demarteau/Shipsey</a:t>
            </a:r>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New Technologies for Discovery -- Demarteau/Shipsey</a:t>
            </a:r>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New Technologies for Discovery -- Demarteau/Shipsey</a:t>
            </a:r>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New Technologies for Discovery -- Demarteau/Shipsey</a:t>
            </a:r>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New Technologies for Discovery -- Demarteau/Shipsey</a:t>
            </a:r>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theme" Target="../theme/theme3.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New Technologies for Discovery -- Demarteau/Shipsey</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0"/>
            <a:ext cx="8229600" cy="1143000"/>
          </a:xfrm>
          <a:prstGeom prst="rect">
            <a:avLst/>
          </a:prstGeom>
        </p:spPr>
        <p:txBody>
          <a:bodyPr vert="horz" lIns="90443" tIns="45220" rIns="90443" bIns="452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35"/>
            <a:ext cx="8229600" cy="4525963"/>
          </a:xfrm>
          <a:prstGeom prst="rect">
            <a:avLst/>
          </a:prstGeom>
        </p:spPr>
        <p:txBody>
          <a:bodyPr vert="horz" lIns="90443" tIns="45220" rIns="90443" bIns="452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413"/>
            <a:ext cx="2133600" cy="365125"/>
          </a:xfrm>
          <a:prstGeom prst="rect">
            <a:avLst/>
          </a:prstGeom>
        </p:spPr>
        <p:txBody>
          <a:bodyPr vert="horz" lIns="90443" tIns="45220" rIns="90443" bIns="45220" rtlCol="0" anchor="ctr"/>
          <a:lstStyle>
            <a:lvl1pPr algn="l">
              <a:defRPr sz="1200">
                <a:solidFill>
                  <a:schemeClr val="tx1">
                    <a:tint val="75000"/>
                  </a:schemeClr>
                </a:solidFill>
              </a:defRPr>
            </a:lvl1pPr>
          </a:lstStyle>
          <a:p>
            <a:pPr defTabSz="452210"/>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13"/>
            <a:ext cx="2895600" cy="365125"/>
          </a:xfrm>
          <a:prstGeom prst="rect">
            <a:avLst/>
          </a:prstGeom>
        </p:spPr>
        <p:txBody>
          <a:bodyPr vert="horz" lIns="90443" tIns="45220" rIns="90443" bIns="45220" rtlCol="0" anchor="ctr"/>
          <a:lstStyle>
            <a:lvl1pPr algn="ctr">
              <a:defRPr sz="1200">
                <a:solidFill>
                  <a:schemeClr val="tx1">
                    <a:tint val="75000"/>
                  </a:schemeClr>
                </a:solidFill>
              </a:defRPr>
            </a:lvl1pPr>
          </a:lstStyle>
          <a:p>
            <a:pPr defTabSz="452210"/>
            <a:r>
              <a:rPr lang="en-US" smtClean="0">
                <a:solidFill>
                  <a:prstClr val="black">
                    <a:tint val="75000"/>
                  </a:prstClr>
                </a:solidFill>
                <a:latin typeface="Calibri"/>
              </a:rPr>
              <a:t>New Technologies for Discovery -- Demarteau/Shipsey</a:t>
            </a: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13"/>
            <a:ext cx="2133600" cy="365125"/>
          </a:xfrm>
          <a:prstGeom prst="rect">
            <a:avLst/>
          </a:prstGeom>
        </p:spPr>
        <p:txBody>
          <a:bodyPr vert="horz" lIns="90443" tIns="45220" rIns="90443" bIns="45220" rtlCol="0" anchor="ctr"/>
          <a:lstStyle>
            <a:lvl1pPr algn="r">
              <a:defRPr sz="1200">
                <a:solidFill>
                  <a:schemeClr val="tx1">
                    <a:tint val="75000"/>
                  </a:schemeClr>
                </a:solidFill>
              </a:defRPr>
            </a:lvl1pPr>
          </a:lstStyle>
          <a:p>
            <a:pPr defTabSz="452210"/>
            <a:fld id="{E8EF52BC-6404-134A-8053-BBBAAB0626C5}" type="slidenum">
              <a:rPr lang="en-US" smtClean="0">
                <a:solidFill>
                  <a:prstClr val="black">
                    <a:tint val="75000"/>
                  </a:prstClr>
                </a:solidFill>
                <a:latin typeface="Calibri"/>
              </a:rPr>
              <a:pPr defTabSz="452210"/>
              <a:t>‹#›</a:t>
            </a:fld>
            <a:endParaRPr lang="en-US">
              <a:solidFill>
                <a:prstClr val="black">
                  <a:tint val="75000"/>
                </a:prstClr>
              </a:solidFill>
              <a:latin typeface="Calibri"/>
            </a:endParaRPr>
          </a:p>
        </p:txBody>
      </p:sp>
    </p:spTree>
    <p:extLst>
      <p:ext uri="{BB962C8B-B14F-4D97-AF65-F5344CB8AC3E}">
        <p14:creationId xmlns:p14="http://schemas.microsoft.com/office/powerpoint/2010/main" val="3593517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dt="0"/>
  <p:txStyles>
    <p:titleStyle>
      <a:lvl1pPr algn="ctr" defTabSz="452210" rtl="0" eaLnBrk="1" latinLnBrk="0" hangingPunct="1">
        <a:spcBef>
          <a:spcPct val="0"/>
        </a:spcBef>
        <a:buNone/>
        <a:defRPr sz="4400" kern="1200">
          <a:solidFill>
            <a:schemeClr val="tx1"/>
          </a:solidFill>
          <a:latin typeface="+mj-lt"/>
          <a:ea typeface="+mj-ea"/>
          <a:cs typeface="+mj-cs"/>
        </a:defRPr>
      </a:lvl1pPr>
    </p:titleStyle>
    <p:bodyStyle>
      <a:lvl1pPr marL="339163" indent="-339163" algn="l" defTabSz="452210" rtl="0" eaLnBrk="1" latinLnBrk="0" hangingPunct="1">
        <a:spcBef>
          <a:spcPct val="20000"/>
        </a:spcBef>
        <a:buFont typeface="Arial"/>
        <a:buChar char="•"/>
        <a:defRPr sz="3200" kern="1200">
          <a:solidFill>
            <a:schemeClr val="tx1"/>
          </a:solidFill>
          <a:latin typeface="+mn-lt"/>
          <a:ea typeface="+mn-ea"/>
          <a:cs typeface="+mn-cs"/>
        </a:defRPr>
      </a:lvl1pPr>
      <a:lvl2pPr marL="734842" indent="-282634" algn="l" defTabSz="452210" rtl="0" eaLnBrk="1" latinLnBrk="0" hangingPunct="1">
        <a:spcBef>
          <a:spcPct val="20000"/>
        </a:spcBef>
        <a:buFont typeface="Arial"/>
        <a:buChar char="–"/>
        <a:defRPr sz="2800" kern="1200">
          <a:solidFill>
            <a:schemeClr val="tx1"/>
          </a:solidFill>
          <a:latin typeface="+mn-lt"/>
          <a:ea typeface="+mn-ea"/>
          <a:cs typeface="+mn-cs"/>
        </a:defRPr>
      </a:lvl2pPr>
      <a:lvl3pPr marL="1130524" indent="-226098" algn="l" defTabSz="452210" rtl="0" eaLnBrk="1" latinLnBrk="0" hangingPunct="1">
        <a:spcBef>
          <a:spcPct val="20000"/>
        </a:spcBef>
        <a:buFont typeface="Arial"/>
        <a:buChar char="•"/>
        <a:defRPr sz="2400" kern="1200">
          <a:solidFill>
            <a:schemeClr val="tx1"/>
          </a:solidFill>
          <a:latin typeface="+mn-lt"/>
          <a:ea typeface="+mn-ea"/>
          <a:cs typeface="+mn-cs"/>
        </a:defRPr>
      </a:lvl3pPr>
      <a:lvl4pPr marL="1582738" indent="-226098" algn="l" defTabSz="452210" rtl="0" eaLnBrk="1" latinLnBrk="0" hangingPunct="1">
        <a:spcBef>
          <a:spcPct val="20000"/>
        </a:spcBef>
        <a:buFont typeface="Arial"/>
        <a:buChar char="–"/>
        <a:defRPr sz="2000" kern="1200">
          <a:solidFill>
            <a:schemeClr val="tx1"/>
          </a:solidFill>
          <a:latin typeface="+mn-lt"/>
          <a:ea typeface="+mn-ea"/>
          <a:cs typeface="+mn-cs"/>
        </a:defRPr>
      </a:lvl4pPr>
      <a:lvl5pPr marL="2034951" indent="-226098" algn="l" defTabSz="452210" rtl="0" eaLnBrk="1" latinLnBrk="0" hangingPunct="1">
        <a:spcBef>
          <a:spcPct val="20000"/>
        </a:spcBef>
        <a:buFont typeface="Arial"/>
        <a:buChar char="»"/>
        <a:defRPr sz="2000" kern="1200">
          <a:solidFill>
            <a:schemeClr val="tx1"/>
          </a:solidFill>
          <a:latin typeface="+mn-lt"/>
          <a:ea typeface="+mn-ea"/>
          <a:cs typeface="+mn-cs"/>
        </a:defRPr>
      </a:lvl5pPr>
      <a:lvl6pPr marL="2487166" indent="-226098" algn="l" defTabSz="452210" rtl="0" eaLnBrk="1" latinLnBrk="0" hangingPunct="1">
        <a:spcBef>
          <a:spcPct val="20000"/>
        </a:spcBef>
        <a:buFont typeface="Arial"/>
        <a:buChar char="•"/>
        <a:defRPr sz="2000" kern="1200">
          <a:solidFill>
            <a:schemeClr val="tx1"/>
          </a:solidFill>
          <a:latin typeface="+mn-lt"/>
          <a:ea typeface="+mn-ea"/>
          <a:cs typeface="+mn-cs"/>
        </a:defRPr>
      </a:lvl6pPr>
      <a:lvl7pPr marL="2939378" indent="-226098" algn="l" defTabSz="452210" rtl="0" eaLnBrk="1" latinLnBrk="0" hangingPunct="1">
        <a:spcBef>
          <a:spcPct val="20000"/>
        </a:spcBef>
        <a:buFont typeface="Arial"/>
        <a:buChar char="•"/>
        <a:defRPr sz="2000" kern="1200">
          <a:solidFill>
            <a:schemeClr val="tx1"/>
          </a:solidFill>
          <a:latin typeface="+mn-lt"/>
          <a:ea typeface="+mn-ea"/>
          <a:cs typeface="+mn-cs"/>
        </a:defRPr>
      </a:lvl7pPr>
      <a:lvl8pPr marL="3391590" indent="-226098" algn="l" defTabSz="452210" rtl="0" eaLnBrk="1" latinLnBrk="0" hangingPunct="1">
        <a:spcBef>
          <a:spcPct val="20000"/>
        </a:spcBef>
        <a:buFont typeface="Arial"/>
        <a:buChar char="•"/>
        <a:defRPr sz="2000" kern="1200">
          <a:solidFill>
            <a:schemeClr val="tx1"/>
          </a:solidFill>
          <a:latin typeface="+mn-lt"/>
          <a:ea typeface="+mn-ea"/>
          <a:cs typeface="+mn-cs"/>
        </a:defRPr>
      </a:lvl8pPr>
      <a:lvl9pPr marL="3843797" indent="-226098" algn="l" defTabSz="45221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2210" rtl="0" eaLnBrk="1" latinLnBrk="0" hangingPunct="1">
        <a:defRPr sz="1800" kern="1200">
          <a:solidFill>
            <a:schemeClr val="tx1"/>
          </a:solidFill>
          <a:latin typeface="+mn-lt"/>
          <a:ea typeface="+mn-ea"/>
          <a:cs typeface="+mn-cs"/>
        </a:defRPr>
      </a:lvl1pPr>
      <a:lvl2pPr marL="452210" algn="l" defTabSz="452210" rtl="0" eaLnBrk="1" latinLnBrk="0" hangingPunct="1">
        <a:defRPr sz="1800" kern="1200">
          <a:solidFill>
            <a:schemeClr val="tx1"/>
          </a:solidFill>
          <a:latin typeface="+mn-lt"/>
          <a:ea typeface="+mn-ea"/>
          <a:cs typeface="+mn-cs"/>
        </a:defRPr>
      </a:lvl2pPr>
      <a:lvl3pPr marL="904423" algn="l" defTabSz="452210" rtl="0" eaLnBrk="1" latinLnBrk="0" hangingPunct="1">
        <a:defRPr sz="1800" kern="1200">
          <a:solidFill>
            <a:schemeClr val="tx1"/>
          </a:solidFill>
          <a:latin typeface="+mn-lt"/>
          <a:ea typeface="+mn-ea"/>
          <a:cs typeface="+mn-cs"/>
        </a:defRPr>
      </a:lvl3pPr>
      <a:lvl4pPr marL="1356631" algn="l" defTabSz="452210" rtl="0" eaLnBrk="1" latinLnBrk="0" hangingPunct="1">
        <a:defRPr sz="1800" kern="1200">
          <a:solidFill>
            <a:schemeClr val="tx1"/>
          </a:solidFill>
          <a:latin typeface="+mn-lt"/>
          <a:ea typeface="+mn-ea"/>
          <a:cs typeface="+mn-cs"/>
        </a:defRPr>
      </a:lvl4pPr>
      <a:lvl5pPr marL="1808846" algn="l" defTabSz="452210" rtl="0" eaLnBrk="1" latinLnBrk="0" hangingPunct="1">
        <a:defRPr sz="1800" kern="1200">
          <a:solidFill>
            <a:schemeClr val="tx1"/>
          </a:solidFill>
          <a:latin typeface="+mn-lt"/>
          <a:ea typeface="+mn-ea"/>
          <a:cs typeface="+mn-cs"/>
        </a:defRPr>
      </a:lvl5pPr>
      <a:lvl6pPr marL="2261056" algn="l" defTabSz="452210" rtl="0" eaLnBrk="1" latinLnBrk="0" hangingPunct="1">
        <a:defRPr sz="1800" kern="1200">
          <a:solidFill>
            <a:schemeClr val="tx1"/>
          </a:solidFill>
          <a:latin typeface="+mn-lt"/>
          <a:ea typeface="+mn-ea"/>
          <a:cs typeface="+mn-cs"/>
        </a:defRPr>
      </a:lvl6pPr>
      <a:lvl7pPr marL="2713266" algn="l" defTabSz="452210" rtl="0" eaLnBrk="1" latinLnBrk="0" hangingPunct="1">
        <a:defRPr sz="1800" kern="1200">
          <a:solidFill>
            <a:schemeClr val="tx1"/>
          </a:solidFill>
          <a:latin typeface="+mn-lt"/>
          <a:ea typeface="+mn-ea"/>
          <a:cs typeface="+mn-cs"/>
        </a:defRPr>
      </a:lvl7pPr>
      <a:lvl8pPr marL="3165481" algn="l" defTabSz="452210" rtl="0" eaLnBrk="1" latinLnBrk="0" hangingPunct="1">
        <a:defRPr sz="1800" kern="1200">
          <a:solidFill>
            <a:schemeClr val="tx1"/>
          </a:solidFill>
          <a:latin typeface="+mn-lt"/>
          <a:ea typeface="+mn-ea"/>
          <a:cs typeface="+mn-cs"/>
        </a:defRPr>
      </a:lvl8pPr>
      <a:lvl9pPr marL="3617696" algn="l" defTabSz="4522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571" tIns="45278" rIns="90571" bIns="4527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2" y="1295401"/>
            <a:ext cx="8153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571" tIns="45278" rIns="90571" bIns="452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0" y="6477000"/>
            <a:ext cx="1752600" cy="381000"/>
          </a:xfrm>
          <a:prstGeom prst="rect">
            <a:avLst/>
          </a:prstGeom>
          <a:noFill/>
          <a:ln w="9525">
            <a:noFill/>
            <a:miter lim="800000"/>
            <a:headEnd/>
            <a:tailEnd/>
          </a:ln>
          <a:effectLst/>
        </p:spPr>
        <p:txBody>
          <a:bodyPr vert="horz" wrap="square" lIns="90571" tIns="45278" rIns="90571" bIns="45278" numCol="1" anchor="t" anchorCtr="0" compatLnSpc="1">
            <a:prstTxWarp prst="textNoShape">
              <a:avLst/>
            </a:prstTxWarp>
          </a:bodyPr>
          <a:lstStyle>
            <a:lvl1pPr eaLnBrk="1" hangingPunct="1">
              <a:defRPr sz="1400" i="1">
                <a:latin typeface="Tahoma" charset="0"/>
                <a:ea typeface="ＭＳ Ｐゴシック" charset="-128"/>
                <a:cs typeface="+mn-cs"/>
              </a:defRPr>
            </a:lvl1pPr>
          </a:lstStyle>
          <a:p>
            <a:pPr defTabSz="905840" fontAlgn="base">
              <a:spcBef>
                <a:spcPct val="0"/>
              </a:spcBef>
              <a:spcAft>
                <a:spcPct val="0"/>
              </a:spcAft>
              <a:defRPr/>
            </a:pPr>
            <a:endParaRPr lang="en-US">
              <a:solidFill>
                <a:srgbClr val="FFFFFF"/>
              </a:solidFill>
            </a:endParaRPr>
          </a:p>
        </p:txBody>
      </p:sp>
      <p:sp>
        <p:nvSpPr>
          <p:cNvPr id="3077" name="Rectangle 5"/>
          <p:cNvSpPr>
            <a:spLocks noGrp="1" noChangeArrowheads="1"/>
          </p:cNvSpPr>
          <p:nvPr>
            <p:ph type="ftr" sz="quarter" idx="3"/>
          </p:nvPr>
        </p:nvSpPr>
        <p:spPr bwMode="auto">
          <a:xfrm>
            <a:off x="2514600" y="6553200"/>
            <a:ext cx="4114800" cy="304800"/>
          </a:xfrm>
          <a:prstGeom prst="rect">
            <a:avLst/>
          </a:prstGeom>
          <a:noFill/>
          <a:ln w="9525">
            <a:noFill/>
            <a:miter lim="800000"/>
            <a:headEnd/>
            <a:tailEnd/>
          </a:ln>
          <a:effectLst/>
        </p:spPr>
        <p:txBody>
          <a:bodyPr vert="horz" wrap="square" lIns="90571" tIns="45278" rIns="90571" bIns="45278" numCol="1" anchor="t" anchorCtr="0" compatLnSpc="1">
            <a:prstTxWarp prst="textNoShape">
              <a:avLst/>
            </a:prstTxWarp>
          </a:bodyPr>
          <a:lstStyle>
            <a:lvl1pPr algn="ctr" eaLnBrk="1" hangingPunct="1">
              <a:defRPr sz="1400" i="1" smtClean="0">
                <a:latin typeface="Tahoma" charset="0"/>
                <a:ea typeface="ＭＳ Ｐゴシック" charset="-128"/>
                <a:cs typeface="+mn-cs"/>
              </a:defRPr>
            </a:lvl1pPr>
          </a:lstStyle>
          <a:p>
            <a:pPr defTabSz="905840" fontAlgn="base">
              <a:spcBef>
                <a:spcPct val="0"/>
              </a:spcBef>
              <a:spcAft>
                <a:spcPct val="0"/>
              </a:spcAft>
              <a:defRPr/>
            </a:pPr>
            <a:r>
              <a:rPr lang="en-US" smtClean="0">
                <a:solidFill>
                  <a:srgbClr val="FFFFFF"/>
                </a:solidFill>
              </a:rPr>
              <a:t>New Technologies for Discovery -- Demarteau/Shipsey</a:t>
            </a:r>
            <a:endParaRPr lang="en-US">
              <a:solidFill>
                <a:srgbClr val="FFFFFF"/>
              </a:solidFill>
            </a:endParaRPr>
          </a:p>
        </p:txBody>
      </p:sp>
      <p:sp>
        <p:nvSpPr>
          <p:cNvPr id="3078" name="Rectangle 6"/>
          <p:cNvSpPr>
            <a:spLocks noGrp="1" noChangeArrowheads="1"/>
          </p:cNvSpPr>
          <p:nvPr>
            <p:ph type="sldNum" sz="quarter" idx="4"/>
          </p:nvPr>
        </p:nvSpPr>
        <p:spPr bwMode="auto">
          <a:xfrm>
            <a:off x="7543801" y="6553200"/>
            <a:ext cx="1600200" cy="304800"/>
          </a:xfrm>
          <a:prstGeom prst="rect">
            <a:avLst/>
          </a:prstGeom>
          <a:noFill/>
          <a:ln w="9525">
            <a:noFill/>
            <a:miter lim="800000"/>
            <a:headEnd/>
            <a:tailEnd/>
          </a:ln>
          <a:effectLst/>
        </p:spPr>
        <p:txBody>
          <a:bodyPr vert="horz" wrap="square" lIns="90571" tIns="45278" rIns="90571" bIns="45278" numCol="1" anchor="t" anchorCtr="0" compatLnSpc="1">
            <a:prstTxWarp prst="textNoShape">
              <a:avLst/>
            </a:prstTxWarp>
          </a:bodyPr>
          <a:lstStyle>
            <a:lvl1pPr algn="r" eaLnBrk="1" hangingPunct="1">
              <a:defRPr sz="1400" i="1">
                <a:latin typeface="Tahoma" charset="0"/>
              </a:defRPr>
            </a:lvl1pPr>
          </a:lstStyle>
          <a:p>
            <a:pPr defTabSz="905840" fontAlgn="base">
              <a:spcBef>
                <a:spcPct val="0"/>
              </a:spcBef>
              <a:spcAft>
                <a:spcPct val="0"/>
              </a:spcAft>
              <a:defRPr/>
            </a:pPr>
            <a:fld id="{64E5E472-D228-154C-AF3D-26AA6593254A}" type="slidenum">
              <a:rPr lang="en-US" smtClean="0">
                <a:solidFill>
                  <a:srgbClr val="FFFFFF"/>
                </a:solidFill>
                <a:ea typeface="ＭＳ Ｐゴシック" charset="0"/>
                <a:cs typeface="ＭＳ Ｐゴシック" charset="0"/>
              </a:rPr>
              <a:pPr defTabSz="90584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hdr="0" dt="0"/>
  <p:txStyles>
    <p:titleStyle>
      <a:lvl1pPr algn="ctr" rtl="0" eaLnBrk="0" fontAlgn="base" hangingPunct="0">
        <a:spcBef>
          <a:spcPct val="0"/>
        </a:spcBef>
        <a:spcAft>
          <a:spcPct val="0"/>
        </a:spcAft>
        <a:defRPr sz="4400">
          <a:solidFill>
            <a:srgbClr val="FF3300"/>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3300"/>
          </a:solidFill>
          <a:latin typeface="Tahoma" charset="0"/>
          <a:ea typeface="ＭＳ Ｐゴシック" charset="-128"/>
          <a:cs typeface="ＭＳ Ｐゴシック" charset="-128"/>
        </a:defRPr>
      </a:lvl2pPr>
      <a:lvl3pPr algn="ctr" rtl="0" eaLnBrk="0" fontAlgn="base" hangingPunct="0">
        <a:spcBef>
          <a:spcPct val="0"/>
        </a:spcBef>
        <a:spcAft>
          <a:spcPct val="0"/>
        </a:spcAft>
        <a:defRPr sz="4400">
          <a:solidFill>
            <a:srgbClr val="FF3300"/>
          </a:solidFill>
          <a:latin typeface="Tahoma" charset="0"/>
          <a:ea typeface="ＭＳ Ｐゴシック" charset="-128"/>
          <a:cs typeface="ＭＳ Ｐゴシック" charset="-128"/>
        </a:defRPr>
      </a:lvl3pPr>
      <a:lvl4pPr algn="ctr" rtl="0" eaLnBrk="0" fontAlgn="base" hangingPunct="0">
        <a:spcBef>
          <a:spcPct val="0"/>
        </a:spcBef>
        <a:spcAft>
          <a:spcPct val="0"/>
        </a:spcAft>
        <a:defRPr sz="4400">
          <a:solidFill>
            <a:srgbClr val="FF3300"/>
          </a:solidFill>
          <a:latin typeface="Tahoma" charset="0"/>
          <a:ea typeface="ＭＳ Ｐゴシック" charset="-128"/>
          <a:cs typeface="ＭＳ Ｐゴシック" charset="-128"/>
        </a:defRPr>
      </a:lvl4pPr>
      <a:lvl5pPr algn="ctr" rtl="0" eaLnBrk="0" fontAlgn="base" hangingPunct="0">
        <a:spcBef>
          <a:spcPct val="0"/>
        </a:spcBef>
        <a:spcAft>
          <a:spcPct val="0"/>
        </a:spcAft>
        <a:defRPr sz="4400">
          <a:solidFill>
            <a:srgbClr val="FF3300"/>
          </a:solidFill>
          <a:latin typeface="Tahoma" charset="0"/>
          <a:ea typeface="ＭＳ Ｐゴシック" charset="-128"/>
          <a:cs typeface="ＭＳ Ｐゴシック" charset="-128"/>
        </a:defRPr>
      </a:lvl5pPr>
      <a:lvl6pPr marL="452850" algn="ctr" rtl="0" fontAlgn="base">
        <a:spcBef>
          <a:spcPct val="0"/>
        </a:spcBef>
        <a:spcAft>
          <a:spcPct val="0"/>
        </a:spcAft>
        <a:defRPr sz="4400">
          <a:solidFill>
            <a:srgbClr val="FF3300"/>
          </a:solidFill>
          <a:latin typeface="Tahoma" charset="0"/>
        </a:defRPr>
      </a:lvl6pPr>
      <a:lvl7pPr marL="905701" algn="ctr" rtl="0" fontAlgn="base">
        <a:spcBef>
          <a:spcPct val="0"/>
        </a:spcBef>
        <a:spcAft>
          <a:spcPct val="0"/>
        </a:spcAft>
        <a:defRPr sz="4400">
          <a:solidFill>
            <a:srgbClr val="FF3300"/>
          </a:solidFill>
          <a:latin typeface="Tahoma" charset="0"/>
        </a:defRPr>
      </a:lvl7pPr>
      <a:lvl8pPr marL="1358560" algn="ctr" rtl="0" fontAlgn="base">
        <a:spcBef>
          <a:spcPct val="0"/>
        </a:spcBef>
        <a:spcAft>
          <a:spcPct val="0"/>
        </a:spcAft>
        <a:defRPr sz="4400">
          <a:solidFill>
            <a:srgbClr val="FF3300"/>
          </a:solidFill>
          <a:latin typeface="Tahoma" charset="0"/>
        </a:defRPr>
      </a:lvl8pPr>
      <a:lvl9pPr marL="1811413" algn="ctr" rtl="0" fontAlgn="base">
        <a:spcBef>
          <a:spcPct val="0"/>
        </a:spcBef>
        <a:spcAft>
          <a:spcPct val="0"/>
        </a:spcAft>
        <a:defRPr sz="4400">
          <a:solidFill>
            <a:srgbClr val="FF3300"/>
          </a:solidFill>
          <a:latin typeface="Tahoma" charset="0"/>
        </a:defRPr>
      </a:lvl9pPr>
    </p:titleStyle>
    <p:bodyStyle>
      <a:lvl1pPr marL="338105" indent="-338105" algn="l" rtl="0" eaLnBrk="0" fontAlgn="base" hangingPunct="0">
        <a:spcBef>
          <a:spcPct val="20000"/>
        </a:spcBef>
        <a:spcAft>
          <a:spcPct val="0"/>
        </a:spcAft>
        <a:buBlip>
          <a:blip r:embed="rId14"/>
        </a:buBlip>
        <a:defRPr sz="3200">
          <a:solidFill>
            <a:srgbClr val="0066CC"/>
          </a:solidFill>
          <a:latin typeface="+mn-lt"/>
          <a:ea typeface="ＭＳ Ｐゴシック" charset="-128"/>
          <a:cs typeface="ＭＳ Ｐゴシック" charset="-128"/>
        </a:defRPr>
      </a:lvl1pPr>
      <a:lvl2pPr marL="734388" indent="-281483" algn="l" rtl="0" eaLnBrk="0" fontAlgn="base" hangingPunct="0">
        <a:spcBef>
          <a:spcPct val="20000"/>
        </a:spcBef>
        <a:spcAft>
          <a:spcPct val="0"/>
        </a:spcAft>
        <a:buBlip>
          <a:blip r:embed="rId15"/>
        </a:buBlip>
        <a:defRPr sz="2800">
          <a:solidFill>
            <a:srgbClr val="0066CC"/>
          </a:solidFill>
          <a:latin typeface="+mn-lt"/>
          <a:ea typeface="ＭＳ Ｐゴシック" charset="-128"/>
        </a:defRPr>
      </a:lvl2pPr>
      <a:lvl3pPr marL="1130676" indent="-224882" algn="l" rtl="0" eaLnBrk="0" fontAlgn="base" hangingPunct="0">
        <a:spcBef>
          <a:spcPct val="20000"/>
        </a:spcBef>
        <a:spcAft>
          <a:spcPct val="0"/>
        </a:spcAft>
        <a:buBlip>
          <a:blip r:embed="rId15"/>
        </a:buBlip>
        <a:defRPr sz="2400">
          <a:solidFill>
            <a:srgbClr val="0066CC"/>
          </a:solidFill>
          <a:latin typeface="+mn-lt"/>
          <a:ea typeface="ＭＳ Ｐゴシック" charset="-128"/>
        </a:defRPr>
      </a:lvl3pPr>
      <a:lvl4pPr marL="1583574" indent="-224882" algn="l" rtl="0" eaLnBrk="0" fontAlgn="base" hangingPunct="0">
        <a:spcBef>
          <a:spcPct val="20000"/>
        </a:spcBef>
        <a:spcAft>
          <a:spcPct val="0"/>
        </a:spcAft>
        <a:buBlip>
          <a:blip r:embed="rId15"/>
        </a:buBlip>
        <a:defRPr sz="2000">
          <a:solidFill>
            <a:srgbClr val="0066CC"/>
          </a:solidFill>
          <a:latin typeface="+mn-lt"/>
          <a:ea typeface="ＭＳ Ｐゴシック" charset="-128"/>
        </a:defRPr>
      </a:lvl4pPr>
      <a:lvl5pPr marL="2036473" indent="-224882" algn="l" rtl="0" eaLnBrk="0" fontAlgn="base" hangingPunct="0">
        <a:spcBef>
          <a:spcPct val="20000"/>
        </a:spcBef>
        <a:spcAft>
          <a:spcPct val="0"/>
        </a:spcAft>
        <a:buBlip>
          <a:blip r:embed="rId15"/>
        </a:buBlip>
        <a:defRPr sz="2000">
          <a:solidFill>
            <a:srgbClr val="0066CC"/>
          </a:solidFill>
          <a:latin typeface="+mn-lt"/>
          <a:ea typeface="ＭＳ Ｐゴシック" charset="-128"/>
        </a:defRPr>
      </a:lvl5pPr>
      <a:lvl6pPr marL="2490685" indent="-226422" algn="l" rtl="0" fontAlgn="base">
        <a:spcBef>
          <a:spcPct val="20000"/>
        </a:spcBef>
        <a:spcAft>
          <a:spcPct val="0"/>
        </a:spcAft>
        <a:buBlip>
          <a:blip r:embed="rId15"/>
        </a:buBlip>
        <a:defRPr sz="2000">
          <a:solidFill>
            <a:srgbClr val="0066CC"/>
          </a:solidFill>
          <a:latin typeface="+mn-lt"/>
          <a:ea typeface="ＭＳ Ｐゴシック" charset="-128"/>
        </a:defRPr>
      </a:lvl6pPr>
      <a:lvl7pPr marL="2943538" indent="-226422" algn="l" rtl="0" fontAlgn="base">
        <a:spcBef>
          <a:spcPct val="20000"/>
        </a:spcBef>
        <a:spcAft>
          <a:spcPct val="0"/>
        </a:spcAft>
        <a:buBlip>
          <a:blip r:embed="rId15"/>
        </a:buBlip>
        <a:defRPr sz="2000">
          <a:solidFill>
            <a:srgbClr val="0066CC"/>
          </a:solidFill>
          <a:latin typeface="+mn-lt"/>
          <a:ea typeface="ＭＳ Ｐゴシック" charset="-128"/>
        </a:defRPr>
      </a:lvl7pPr>
      <a:lvl8pPr marL="3396395" indent="-226422" algn="l" rtl="0" fontAlgn="base">
        <a:spcBef>
          <a:spcPct val="20000"/>
        </a:spcBef>
        <a:spcAft>
          <a:spcPct val="0"/>
        </a:spcAft>
        <a:buBlip>
          <a:blip r:embed="rId15"/>
        </a:buBlip>
        <a:defRPr sz="2000">
          <a:solidFill>
            <a:srgbClr val="0066CC"/>
          </a:solidFill>
          <a:latin typeface="+mn-lt"/>
          <a:ea typeface="ＭＳ Ｐゴシック" charset="-128"/>
        </a:defRPr>
      </a:lvl8pPr>
      <a:lvl9pPr marL="3849243" indent="-226422" algn="l" rtl="0" fontAlgn="base">
        <a:spcBef>
          <a:spcPct val="20000"/>
        </a:spcBef>
        <a:spcAft>
          <a:spcPct val="0"/>
        </a:spcAft>
        <a:buBlip>
          <a:blip r:embed="rId15"/>
        </a:buBlip>
        <a:defRPr sz="2000">
          <a:solidFill>
            <a:srgbClr val="0066CC"/>
          </a:solidFill>
          <a:latin typeface="+mn-lt"/>
          <a:ea typeface="ＭＳ Ｐゴシック" charset="-128"/>
        </a:defRPr>
      </a:lvl9pPr>
    </p:bodyStyle>
    <p:otherStyle>
      <a:defPPr>
        <a:defRPr lang="en-US"/>
      </a:defPPr>
      <a:lvl1pPr marL="0" algn="l" defTabSz="452850" rtl="0" eaLnBrk="1" latinLnBrk="0" hangingPunct="1">
        <a:defRPr sz="1800" kern="1200">
          <a:solidFill>
            <a:schemeClr val="tx1"/>
          </a:solidFill>
          <a:latin typeface="+mn-lt"/>
          <a:ea typeface="+mn-ea"/>
          <a:cs typeface="+mn-cs"/>
        </a:defRPr>
      </a:lvl1pPr>
      <a:lvl2pPr marL="452850" algn="l" defTabSz="452850" rtl="0" eaLnBrk="1" latinLnBrk="0" hangingPunct="1">
        <a:defRPr sz="1800" kern="1200">
          <a:solidFill>
            <a:schemeClr val="tx1"/>
          </a:solidFill>
          <a:latin typeface="+mn-lt"/>
          <a:ea typeface="+mn-ea"/>
          <a:cs typeface="+mn-cs"/>
        </a:defRPr>
      </a:lvl2pPr>
      <a:lvl3pPr marL="905701" algn="l" defTabSz="452850" rtl="0" eaLnBrk="1" latinLnBrk="0" hangingPunct="1">
        <a:defRPr sz="1800" kern="1200">
          <a:solidFill>
            <a:schemeClr val="tx1"/>
          </a:solidFill>
          <a:latin typeface="+mn-lt"/>
          <a:ea typeface="+mn-ea"/>
          <a:cs typeface="+mn-cs"/>
        </a:defRPr>
      </a:lvl3pPr>
      <a:lvl4pPr marL="1358560" algn="l" defTabSz="452850" rtl="0" eaLnBrk="1" latinLnBrk="0" hangingPunct="1">
        <a:defRPr sz="1800" kern="1200">
          <a:solidFill>
            <a:schemeClr val="tx1"/>
          </a:solidFill>
          <a:latin typeface="+mn-lt"/>
          <a:ea typeface="+mn-ea"/>
          <a:cs typeface="+mn-cs"/>
        </a:defRPr>
      </a:lvl4pPr>
      <a:lvl5pPr marL="1811413" algn="l" defTabSz="452850" rtl="0" eaLnBrk="1" latinLnBrk="0" hangingPunct="1">
        <a:defRPr sz="1800" kern="1200">
          <a:solidFill>
            <a:schemeClr val="tx1"/>
          </a:solidFill>
          <a:latin typeface="+mn-lt"/>
          <a:ea typeface="+mn-ea"/>
          <a:cs typeface="+mn-cs"/>
        </a:defRPr>
      </a:lvl5pPr>
      <a:lvl6pPr marL="2264260" algn="l" defTabSz="452850" rtl="0" eaLnBrk="1" latinLnBrk="0" hangingPunct="1">
        <a:defRPr sz="1800" kern="1200">
          <a:solidFill>
            <a:schemeClr val="tx1"/>
          </a:solidFill>
          <a:latin typeface="+mn-lt"/>
          <a:ea typeface="+mn-ea"/>
          <a:cs typeface="+mn-cs"/>
        </a:defRPr>
      </a:lvl6pPr>
      <a:lvl7pPr marL="2717114" algn="l" defTabSz="452850" rtl="0" eaLnBrk="1" latinLnBrk="0" hangingPunct="1">
        <a:defRPr sz="1800" kern="1200">
          <a:solidFill>
            <a:schemeClr val="tx1"/>
          </a:solidFill>
          <a:latin typeface="+mn-lt"/>
          <a:ea typeface="+mn-ea"/>
          <a:cs typeface="+mn-cs"/>
        </a:defRPr>
      </a:lvl7pPr>
      <a:lvl8pPr marL="3169967" algn="l" defTabSz="452850" rtl="0" eaLnBrk="1" latinLnBrk="0" hangingPunct="1">
        <a:defRPr sz="1800" kern="1200">
          <a:solidFill>
            <a:schemeClr val="tx1"/>
          </a:solidFill>
          <a:latin typeface="+mn-lt"/>
          <a:ea typeface="+mn-ea"/>
          <a:cs typeface="+mn-cs"/>
        </a:defRPr>
      </a:lvl8pPr>
      <a:lvl9pPr marL="3622822" algn="l" defTabSz="45285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6397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990600"/>
            <a:ext cx="8229600" cy="51355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7010400" y="6572250"/>
            <a:ext cx="1371600" cy="209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en-US">
              <a:solidFill>
                <a:srgbClr val="616161"/>
              </a:solidFill>
              <a:latin typeface="Calibri"/>
            </a:endParaRPr>
          </a:p>
        </p:txBody>
      </p:sp>
      <p:sp>
        <p:nvSpPr>
          <p:cNvPr id="1029" name="Rectangle 5"/>
          <p:cNvSpPr>
            <a:spLocks noGrp="1" noChangeArrowheads="1"/>
          </p:cNvSpPr>
          <p:nvPr>
            <p:ph type="ftr" sz="quarter" idx="3"/>
          </p:nvPr>
        </p:nvSpPr>
        <p:spPr bwMode="auto">
          <a:xfrm>
            <a:off x="657225" y="6689875"/>
            <a:ext cx="594201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i="1">
                <a:solidFill>
                  <a:srgbClr val="FFFFFF"/>
                </a:solidFill>
              </a:defRPr>
            </a:lvl1pPr>
          </a:lstStyle>
          <a:p>
            <a:r>
              <a:rPr lang="en-US" smtClean="0">
                <a:latin typeface="Calibri"/>
              </a:rPr>
              <a:t>DPF Executive Committee, Santa Cruz,  Jan. 25,  2014   -- M. Demarteau, I. Shipsey</a:t>
            </a:r>
            <a:endParaRPr lang="en-US" dirty="0">
              <a:latin typeface="Calibri"/>
            </a:endParaRPr>
          </a:p>
        </p:txBody>
      </p:sp>
      <p:sp>
        <p:nvSpPr>
          <p:cNvPr id="1030" name="Rectangle 6"/>
          <p:cNvSpPr>
            <a:spLocks noGrp="1" noChangeArrowheads="1"/>
          </p:cNvSpPr>
          <p:nvPr>
            <p:ph type="sldNum" sz="quarter" idx="4"/>
          </p:nvPr>
        </p:nvSpPr>
        <p:spPr bwMode="auto">
          <a:xfrm>
            <a:off x="7997370" y="6602185"/>
            <a:ext cx="1069975" cy="215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i="1">
                <a:solidFill>
                  <a:srgbClr val="FFFFFF"/>
                </a:solidFill>
              </a:defRPr>
            </a:lvl1pPr>
          </a:lstStyle>
          <a:p>
            <a:r>
              <a:rPr lang="en-US" smtClean="0">
                <a:latin typeface="Calibri"/>
              </a:rPr>
              <a:t>Slide  </a:t>
            </a:r>
            <a:fld id="{87034D8C-3CB4-402A-BC46-2AB14C0FE90A}" type="slidenum">
              <a:rPr lang="en-US" smtClean="0">
                <a:latin typeface="Calibri"/>
              </a:rPr>
              <a:pPr/>
              <a:t>‹#›</a:t>
            </a:fld>
            <a:endParaRPr lang="en-US" dirty="0">
              <a:latin typeface="Calibri"/>
            </a:endParaRPr>
          </a:p>
        </p:txBody>
      </p:sp>
      <p:grpSp>
        <p:nvGrpSpPr>
          <p:cNvPr id="2" name="Group 8"/>
          <p:cNvGrpSpPr/>
          <p:nvPr userDrawn="1"/>
        </p:nvGrpSpPr>
        <p:grpSpPr>
          <a:xfrm>
            <a:off x="304800" y="557590"/>
            <a:ext cx="8362950" cy="236540"/>
            <a:chOff x="304800" y="533400"/>
            <a:chExt cx="8362950" cy="236540"/>
          </a:xfrm>
        </p:grpSpPr>
        <p:cxnSp>
          <p:nvCxnSpPr>
            <p:cNvPr id="10" name="Straight Connector 9"/>
            <p:cNvCxnSpPr/>
            <p:nvPr/>
          </p:nvCxnSpPr>
          <p:spPr bwMode="auto">
            <a:xfrm rot="10800000" flipH="1">
              <a:off x="438150" y="769940"/>
              <a:ext cx="8229600" cy="0"/>
            </a:xfrm>
            <a:prstGeom prst="line">
              <a:avLst/>
            </a:prstGeom>
            <a:noFill/>
            <a:ln w="2857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rot="10800000">
              <a:off x="304800" y="533400"/>
              <a:ext cx="152400" cy="236538"/>
            </a:xfrm>
            <a:prstGeom prst="line">
              <a:avLst/>
            </a:prstGeom>
            <a:noFill/>
            <a:ln w="57150" cap="flat" cmpd="sng" algn="ctr">
              <a:solidFill>
                <a:schemeClr val="bg1"/>
              </a:solidFill>
              <a:prstDash val="solid"/>
              <a:round/>
              <a:headEnd type="none" w="med" len="med"/>
              <a:tailEnd type="none" w="med" len="med"/>
            </a:ln>
            <a:effectLst/>
          </p:spPr>
        </p:cxnSp>
      </p:gr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dt="0"/>
  <p:txStyles>
    <p:titleStyle>
      <a:lvl1pPr algn="l" rtl="0" eaLnBrk="1" fontAlgn="base" hangingPunct="1">
        <a:spcBef>
          <a:spcPct val="0"/>
        </a:spcBef>
        <a:spcAft>
          <a:spcPct val="0"/>
        </a:spcAft>
        <a:defRPr sz="2800" b="1">
          <a:solidFill>
            <a:srgbClr val="FFFFFF"/>
          </a:solidFill>
          <a:latin typeface="+mj-lt"/>
          <a:ea typeface="+mj-ea"/>
          <a:cs typeface="+mj-cs"/>
        </a:defRPr>
      </a:lvl1pPr>
      <a:lvl2pPr algn="l" rtl="0" eaLnBrk="1" fontAlgn="base" hangingPunct="1">
        <a:spcBef>
          <a:spcPct val="0"/>
        </a:spcBef>
        <a:spcAft>
          <a:spcPct val="0"/>
        </a:spcAft>
        <a:defRPr sz="2600" b="1">
          <a:solidFill>
            <a:schemeClr val="tx2"/>
          </a:solidFill>
          <a:latin typeface="Trebuchet MS" pitchFamily="34" charset="0"/>
        </a:defRPr>
      </a:lvl2pPr>
      <a:lvl3pPr algn="l" rtl="0" eaLnBrk="1" fontAlgn="base" hangingPunct="1">
        <a:spcBef>
          <a:spcPct val="0"/>
        </a:spcBef>
        <a:spcAft>
          <a:spcPct val="0"/>
        </a:spcAft>
        <a:defRPr sz="2600" b="1">
          <a:solidFill>
            <a:schemeClr val="tx2"/>
          </a:solidFill>
          <a:latin typeface="Trebuchet MS" pitchFamily="34" charset="0"/>
        </a:defRPr>
      </a:lvl3pPr>
      <a:lvl4pPr algn="l" rtl="0" eaLnBrk="1" fontAlgn="base" hangingPunct="1">
        <a:spcBef>
          <a:spcPct val="0"/>
        </a:spcBef>
        <a:spcAft>
          <a:spcPct val="0"/>
        </a:spcAft>
        <a:defRPr sz="2600" b="1">
          <a:solidFill>
            <a:schemeClr val="tx2"/>
          </a:solidFill>
          <a:latin typeface="Trebuchet MS" pitchFamily="34" charset="0"/>
        </a:defRPr>
      </a:lvl4pPr>
      <a:lvl5pPr algn="l" rtl="0" eaLnBrk="1" fontAlgn="base" hangingPunct="1">
        <a:spcBef>
          <a:spcPct val="0"/>
        </a:spcBef>
        <a:spcAft>
          <a:spcPct val="0"/>
        </a:spcAft>
        <a:defRPr sz="2600" b="1">
          <a:solidFill>
            <a:schemeClr val="tx2"/>
          </a:solidFill>
          <a:latin typeface="Trebuchet MS" pitchFamily="34" charset="0"/>
        </a:defRPr>
      </a:lvl5pPr>
      <a:lvl6pPr marL="457200" algn="l" rtl="0" eaLnBrk="1" fontAlgn="base" hangingPunct="1">
        <a:spcBef>
          <a:spcPct val="0"/>
        </a:spcBef>
        <a:spcAft>
          <a:spcPct val="0"/>
        </a:spcAft>
        <a:defRPr sz="2600" b="1">
          <a:solidFill>
            <a:schemeClr val="tx2"/>
          </a:solidFill>
          <a:latin typeface="Trebuchet MS" pitchFamily="34" charset="0"/>
        </a:defRPr>
      </a:lvl6pPr>
      <a:lvl7pPr marL="914400" algn="l" rtl="0" eaLnBrk="1" fontAlgn="base" hangingPunct="1">
        <a:spcBef>
          <a:spcPct val="0"/>
        </a:spcBef>
        <a:spcAft>
          <a:spcPct val="0"/>
        </a:spcAft>
        <a:defRPr sz="2600" b="1">
          <a:solidFill>
            <a:schemeClr val="tx2"/>
          </a:solidFill>
          <a:latin typeface="Trebuchet MS" pitchFamily="34" charset="0"/>
        </a:defRPr>
      </a:lvl7pPr>
      <a:lvl8pPr marL="1371600" algn="l" rtl="0" eaLnBrk="1" fontAlgn="base" hangingPunct="1">
        <a:spcBef>
          <a:spcPct val="0"/>
        </a:spcBef>
        <a:spcAft>
          <a:spcPct val="0"/>
        </a:spcAft>
        <a:defRPr sz="2600" b="1">
          <a:solidFill>
            <a:schemeClr val="tx2"/>
          </a:solidFill>
          <a:latin typeface="Trebuchet MS" pitchFamily="34" charset="0"/>
        </a:defRPr>
      </a:lvl8pPr>
      <a:lvl9pPr marL="1828800" algn="l" rtl="0" eaLnBrk="1" fontAlgn="base" hangingPunct="1">
        <a:spcBef>
          <a:spcPct val="0"/>
        </a:spcBef>
        <a:spcAft>
          <a:spcPct val="0"/>
        </a:spcAft>
        <a:defRPr sz="2600" b="1">
          <a:solidFill>
            <a:schemeClr val="tx2"/>
          </a:solidFill>
          <a:latin typeface="Trebuchet MS" pitchFamily="34" charset="0"/>
        </a:defRPr>
      </a:lvl9pPr>
    </p:titleStyle>
    <p:bodyStyle>
      <a:lvl1pPr marL="342900" indent="-342900" algn="l" rtl="0" eaLnBrk="1" fontAlgn="base" hangingPunct="1">
        <a:spcBef>
          <a:spcPct val="20000"/>
        </a:spcBef>
        <a:spcAft>
          <a:spcPct val="0"/>
        </a:spcAft>
        <a:buClr>
          <a:srgbClr val="99CC66"/>
        </a:buClr>
        <a:buFont typeface="Wingdings" pitchFamily="2" charset="2"/>
        <a:buChar char="§"/>
        <a:defRPr>
          <a:solidFill>
            <a:srgbClr val="FFFFFF"/>
          </a:solidFill>
          <a:latin typeface="+mn-lt"/>
          <a:ea typeface="+mn-ea"/>
          <a:cs typeface="+mn-cs"/>
        </a:defRPr>
      </a:lvl1pPr>
      <a:lvl2pPr marL="742950" indent="-285750" algn="l" rtl="0" eaLnBrk="1" fontAlgn="base" hangingPunct="1">
        <a:spcBef>
          <a:spcPct val="20000"/>
        </a:spcBef>
        <a:spcAft>
          <a:spcPct val="0"/>
        </a:spcAft>
        <a:buClr>
          <a:srgbClr val="FFFF00"/>
        </a:buClr>
        <a:buChar char="–"/>
        <a:defRPr sz="1600">
          <a:solidFill>
            <a:srgbClr val="FFFFFF"/>
          </a:solidFill>
          <a:latin typeface="+mn-lt"/>
        </a:defRPr>
      </a:lvl2pPr>
      <a:lvl3pPr marL="1143000" indent="-228600" algn="l" rtl="0" eaLnBrk="1" fontAlgn="base" hangingPunct="1">
        <a:spcBef>
          <a:spcPct val="20000"/>
        </a:spcBef>
        <a:spcAft>
          <a:spcPct val="0"/>
        </a:spcAft>
        <a:buClr>
          <a:srgbClr val="FFFF00"/>
        </a:buClr>
        <a:buChar char="•"/>
        <a:defRPr sz="1400">
          <a:solidFill>
            <a:srgbClr val="FFFFFF"/>
          </a:solidFill>
          <a:latin typeface="+mn-lt"/>
        </a:defRPr>
      </a:lvl3pPr>
      <a:lvl4pPr marL="1600200" indent="-228600" algn="l" rtl="0" eaLnBrk="1" fontAlgn="base" hangingPunct="1">
        <a:spcBef>
          <a:spcPct val="20000"/>
        </a:spcBef>
        <a:spcAft>
          <a:spcPct val="0"/>
        </a:spcAft>
        <a:buClr>
          <a:srgbClr val="FFFF00"/>
        </a:buClr>
        <a:buChar char="–"/>
        <a:defRPr sz="1400">
          <a:solidFill>
            <a:srgbClr val="FFFFFF"/>
          </a:solidFill>
          <a:latin typeface="+mn-lt"/>
        </a:defRPr>
      </a:lvl4pPr>
      <a:lvl5pPr marL="2057400" indent="-228600" algn="l" rtl="0" eaLnBrk="1" fontAlgn="base" hangingPunct="1">
        <a:spcBef>
          <a:spcPct val="20000"/>
        </a:spcBef>
        <a:spcAft>
          <a:spcPct val="0"/>
        </a:spcAft>
        <a:buClr>
          <a:srgbClr val="FFFF00"/>
        </a:buClr>
        <a:buFont typeface="Arial" charset="0"/>
        <a:buChar char="»"/>
        <a:defRPr sz="1400">
          <a:solidFill>
            <a:srgbClr val="FFFFFF"/>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gif"/><Relationship Id="rId6" Type="http://schemas.openxmlformats.org/officeDocument/2006/relationships/image" Target="../media/image26.jpg"/><Relationship Id="rId7" Type="http://schemas.openxmlformats.org/officeDocument/2006/relationships/image" Target="../media/image27.jp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18.png"/><Relationship Id="rId6"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40.em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3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9.png"/><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2350" y="6426968"/>
            <a:ext cx="3889022" cy="365125"/>
          </a:xfrm>
        </p:spPr>
        <p:txBody>
          <a:bodyPr/>
          <a:lstStyle/>
          <a:p>
            <a:r>
              <a:rPr lang="en-US" dirty="0" smtClean="0">
                <a:solidFill>
                  <a:prstClr val="black">
                    <a:tint val="75000"/>
                  </a:prstClr>
                </a:solidFill>
                <a:latin typeface="Calibri"/>
              </a:rPr>
              <a:t>New Technologies for Discovery -- </a:t>
            </a:r>
            <a:r>
              <a:rPr lang="en-US" dirty="0" err="1" smtClean="0">
                <a:solidFill>
                  <a:prstClr val="black">
                    <a:tint val="75000"/>
                  </a:prstClr>
                </a:solidFill>
                <a:latin typeface="Calibri"/>
              </a:rPr>
              <a:t>Demarteau</a:t>
            </a:r>
            <a:r>
              <a:rPr lang="en-US" dirty="0" smtClean="0">
                <a:solidFill>
                  <a:prstClr val="black">
                    <a:tint val="75000"/>
                  </a:prstClr>
                </a:solidFill>
                <a:latin typeface="Calibri"/>
              </a:rPr>
              <a:t>/Shipsey</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E8EF52BC-6404-134A-8053-BBBAAB0626C5}" type="slidenum">
              <a:rPr lang="en-US" smtClean="0">
                <a:solidFill>
                  <a:prstClr val="black">
                    <a:tint val="75000"/>
                  </a:prstClr>
                </a:solidFill>
                <a:latin typeface="Calibri"/>
              </a:rPr>
              <a:pPr/>
              <a:t>1</a:t>
            </a:fld>
            <a:endParaRPr lang="en-US">
              <a:solidFill>
                <a:prstClr val="black">
                  <a:tint val="75000"/>
                </a:prstClr>
              </a:solidFill>
              <a:latin typeface="Calibri"/>
            </a:endParaRPr>
          </a:p>
        </p:txBody>
      </p:sp>
      <p:pic>
        <p:nvPicPr>
          <p:cNvPr id="4" name="Picture 3" descr="Screen Shot 2015-10-04 at 3.12.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266" y="921366"/>
            <a:ext cx="7701648" cy="1265342"/>
          </a:xfrm>
          <a:prstGeom prst="rect">
            <a:avLst/>
          </a:prstGeom>
        </p:spPr>
      </p:pic>
      <p:pic>
        <p:nvPicPr>
          <p:cNvPr id="5" name="Picture 4" descr="Screen Shot 2015-10-04 at 3.13.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40" y="2403126"/>
            <a:ext cx="8109274" cy="994934"/>
          </a:xfrm>
          <a:prstGeom prst="rect">
            <a:avLst/>
          </a:prstGeom>
        </p:spPr>
      </p:pic>
      <p:pic>
        <p:nvPicPr>
          <p:cNvPr id="6" name="Picture 5" descr="Screen Shot 2015-09-25 at 7.13.5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915" y="3672429"/>
            <a:ext cx="3115437" cy="1297134"/>
          </a:xfrm>
          <a:prstGeom prst="rect">
            <a:avLst/>
          </a:prstGeom>
        </p:spPr>
      </p:pic>
      <p:sp>
        <p:nvSpPr>
          <p:cNvPr id="7" name="TextBox 6"/>
          <p:cNvSpPr txBox="1"/>
          <p:nvPr/>
        </p:nvSpPr>
        <p:spPr>
          <a:xfrm>
            <a:off x="265605" y="5588001"/>
            <a:ext cx="3352525" cy="646331"/>
          </a:xfrm>
          <a:prstGeom prst="rect">
            <a:avLst/>
          </a:prstGeom>
          <a:noFill/>
        </p:spPr>
        <p:txBody>
          <a:bodyPr wrap="none" rtlCol="0">
            <a:spAutoFit/>
          </a:bodyPr>
          <a:lstStyle/>
          <a:p>
            <a:pPr algn="ctr"/>
            <a:r>
              <a:rPr lang="en-US" dirty="0" smtClean="0">
                <a:solidFill>
                  <a:schemeClr val="bg1"/>
                </a:solidFill>
              </a:rPr>
              <a:t>Marcel </a:t>
            </a:r>
            <a:r>
              <a:rPr lang="en-US" dirty="0" err="1" smtClean="0">
                <a:solidFill>
                  <a:schemeClr val="bg1"/>
                </a:solidFill>
              </a:rPr>
              <a:t>Demarteau</a:t>
            </a:r>
            <a:r>
              <a:rPr lang="en-US" dirty="0" smtClean="0">
                <a:solidFill>
                  <a:schemeClr val="bg1"/>
                </a:solidFill>
              </a:rPr>
              <a:t> &amp; Ian Shipsey</a:t>
            </a:r>
          </a:p>
          <a:p>
            <a:pPr algn="ctr"/>
            <a:r>
              <a:rPr lang="en-US" dirty="0" smtClean="0">
                <a:solidFill>
                  <a:schemeClr val="bg1"/>
                </a:solidFill>
              </a:rPr>
              <a:t>Co-Chairs CPAD</a:t>
            </a:r>
            <a:endParaRPr lang="en-US" dirty="0">
              <a:solidFill>
                <a:schemeClr val="bg1"/>
              </a:solidFill>
            </a:endParaRPr>
          </a:p>
        </p:txBody>
      </p:sp>
      <p:pic>
        <p:nvPicPr>
          <p:cNvPr id="8" name="Picture 7"/>
          <p:cNvPicPr>
            <a:picLocks noChangeAspect="1"/>
          </p:cNvPicPr>
          <p:nvPr/>
        </p:nvPicPr>
        <p:blipFill>
          <a:blip r:embed="rId6"/>
          <a:stretch>
            <a:fillRect/>
          </a:stretch>
        </p:blipFill>
        <p:spPr>
          <a:xfrm>
            <a:off x="4064000" y="3876738"/>
            <a:ext cx="5080000" cy="2844800"/>
          </a:xfrm>
          <a:prstGeom prst="rect">
            <a:avLst/>
          </a:prstGeom>
        </p:spPr>
      </p:pic>
      <p:sp>
        <p:nvSpPr>
          <p:cNvPr id="10" name="TextBox 9"/>
          <p:cNvSpPr txBox="1"/>
          <p:nvPr/>
        </p:nvSpPr>
        <p:spPr>
          <a:xfrm>
            <a:off x="3880613" y="2607638"/>
            <a:ext cx="3000303" cy="369332"/>
          </a:xfrm>
          <a:prstGeom prst="rect">
            <a:avLst/>
          </a:prstGeom>
          <a:noFill/>
        </p:spPr>
        <p:txBody>
          <a:bodyPr wrap="none" rtlCol="0">
            <a:spAutoFit/>
          </a:bodyPr>
          <a:lstStyle/>
          <a:p>
            <a:r>
              <a:rPr lang="en-US" dirty="0" smtClean="0">
                <a:solidFill>
                  <a:srgbClr val="FFFFFF"/>
                </a:solidFill>
              </a:rPr>
              <a:t>http</a:t>
            </a:r>
            <a:r>
              <a:rPr lang="en-US" dirty="0">
                <a:solidFill>
                  <a:srgbClr val="FFFFFF"/>
                </a:solidFill>
              </a:rPr>
              <a:t>://</a:t>
            </a:r>
            <a:r>
              <a:rPr lang="en-US" dirty="0" err="1">
                <a:solidFill>
                  <a:srgbClr val="FFFFFF"/>
                </a:solidFill>
              </a:rPr>
              <a:t>www.hep.anl.gov</a:t>
            </a:r>
            <a:r>
              <a:rPr lang="en-US" dirty="0">
                <a:solidFill>
                  <a:srgbClr val="FFFFFF"/>
                </a:solidFill>
              </a:rPr>
              <a:t>/</a:t>
            </a:r>
            <a:r>
              <a:rPr lang="en-US" dirty="0" err="1" smtClean="0">
                <a:solidFill>
                  <a:srgbClr val="FFFFFF"/>
                </a:solidFill>
              </a:rPr>
              <a:t>cpad</a:t>
            </a:r>
            <a:endParaRPr lang="en-US" dirty="0">
              <a:solidFill>
                <a:srgbClr val="FFFFFF"/>
              </a:solidFill>
            </a:endParaRPr>
          </a:p>
        </p:txBody>
      </p:sp>
      <p:sp>
        <p:nvSpPr>
          <p:cNvPr id="11" name="Rectangle 10"/>
          <p:cNvSpPr/>
          <p:nvPr/>
        </p:nvSpPr>
        <p:spPr>
          <a:xfrm>
            <a:off x="972023" y="82232"/>
            <a:ext cx="7540943" cy="1815882"/>
          </a:xfrm>
          <a:prstGeom prst="rect">
            <a:avLst/>
          </a:prstGeom>
        </p:spPr>
        <p:txBody>
          <a:bodyPr wrap="square">
            <a:spAutoFit/>
          </a:bodyPr>
          <a:lstStyle/>
          <a:p>
            <a:r>
              <a:rPr lang="en-US" sz="4000" b="1" dirty="0" smtClean="0">
                <a:solidFill>
                  <a:schemeClr val="bg1"/>
                </a:solidFill>
              </a:rPr>
              <a:t>Introduction</a:t>
            </a:r>
            <a:r>
              <a:rPr lang="en-US" sz="4000" b="1" dirty="0">
                <a:solidFill>
                  <a:schemeClr val="bg1"/>
                </a:solidFill>
              </a:rPr>
              <a:t> </a:t>
            </a:r>
            <a:r>
              <a:rPr lang="en-US" sz="4000" b="1" dirty="0" smtClean="0">
                <a:solidFill>
                  <a:schemeClr val="bg1"/>
                </a:solidFill>
              </a:rPr>
              <a:t> &amp; Workshop Goals</a:t>
            </a:r>
            <a:endParaRPr lang="en-US" sz="4000" dirty="0">
              <a:solidFill>
                <a:schemeClr val="bg1"/>
              </a:solidFill>
            </a:endParaRPr>
          </a:p>
          <a:p>
            <a:r>
              <a:rPr lang="en-US" sz="4000" dirty="0">
                <a:solidFill>
                  <a:schemeClr val="bg1"/>
                </a:solidFill>
              </a:rPr>
              <a:t> </a:t>
            </a:r>
          </a:p>
          <a:p>
            <a:r>
              <a:rPr lang="en-US" sz="3200" dirty="0">
                <a:solidFill>
                  <a:schemeClr val="bg1"/>
                </a:solidFill>
              </a:rPr>
              <a:t> </a:t>
            </a:r>
          </a:p>
        </p:txBody>
      </p:sp>
    </p:spTree>
    <p:extLst>
      <p:ext uri="{BB962C8B-B14F-4D97-AF65-F5344CB8AC3E}">
        <p14:creationId xmlns:p14="http://schemas.microsoft.com/office/powerpoint/2010/main" val="42426801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014454" y="6356350"/>
            <a:ext cx="3809984" cy="365125"/>
          </a:xfrm>
        </p:spPr>
        <p:txBody>
          <a:bodyPr/>
          <a:lstStyle/>
          <a:p>
            <a:r>
              <a:rPr lang="en-US" dirty="0" smtClean="0"/>
              <a:t>New Technologies for Discovery -- </a:t>
            </a:r>
            <a:r>
              <a:rPr lang="en-US" dirty="0" err="1" smtClean="0"/>
              <a:t>Demarteau</a:t>
            </a:r>
            <a:r>
              <a:rPr lang="en-US" dirty="0" smtClean="0"/>
              <a:t>/Shipsey</a:t>
            </a:r>
            <a:endParaRPr lang="en-US" dirty="0"/>
          </a:p>
        </p:txBody>
      </p:sp>
      <p:sp>
        <p:nvSpPr>
          <p:cNvPr id="3" name="Slide Number Placeholder 2"/>
          <p:cNvSpPr>
            <a:spLocks noGrp="1"/>
          </p:cNvSpPr>
          <p:nvPr>
            <p:ph type="sldNum" sz="quarter" idx="12"/>
          </p:nvPr>
        </p:nvSpPr>
        <p:spPr/>
        <p:txBody>
          <a:bodyPr/>
          <a:lstStyle/>
          <a:p>
            <a:fld id="{0FB56013-B943-42BA-886F-6F9D4EB85E9D}" type="slidenum">
              <a:rPr lang="en-US" smtClean="0"/>
              <a:t>10</a:t>
            </a:fld>
            <a:endParaRPr lang="en-US"/>
          </a:p>
        </p:txBody>
      </p:sp>
      <p:pic>
        <p:nvPicPr>
          <p:cNvPr id="4" name="Picture 3" descr="Screen Shot 2015-10-04 at 3.52.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184" y="100853"/>
            <a:ext cx="2197845" cy="620978"/>
          </a:xfrm>
          <a:prstGeom prst="rect">
            <a:avLst/>
          </a:prstGeom>
        </p:spPr>
      </p:pic>
      <p:sp>
        <p:nvSpPr>
          <p:cNvPr id="5" name="Rectangle 4"/>
          <p:cNvSpPr/>
          <p:nvPr/>
        </p:nvSpPr>
        <p:spPr>
          <a:xfrm>
            <a:off x="563402" y="398665"/>
            <a:ext cx="4572000" cy="646331"/>
          </a:xfrm>
          <a:prstGeom prst="rect">
            <a:avLst/>
          </a:prstGeom>
        </p:spPr>
        <p:txBody>
          <a:bodyPr>
            <a:spAutoFit/>
          </a:bodyPr>
          <a:lstStyle/>
          <a:p>
            <a:r>
              <a:rPr lang="en-US" dirty="0" smtClean="0"/>
              <a:t>#2 Development </a:t>
            </a:r>
            <a:r>
              <a:rPr lang="en-US" dirty="0"/>
              <a:t>of a solicitation for instrumentation grand challenges </a:t>
            </a:r>
          </a:p>
        </p:txBody>
      </p:sp>
      <p:pic>
        <p:nvPicPr>
          <p:cNvPr id="6" name="Picture 5"/>
          <p:cNvPicPr>
            <a:picLocks noChangeAspect="1"/>
          </p:cNvPicPr>
          <p:nvPr/>
        </p:nvPicPr>
        <p:blipFill>
          <a:blip r:embed="rId4"/>
          <a:stretch>
            <a:fillRect/>
          </a:stretch>
        </p:blipFill>
        <p:spPr>
          <a:xfrm>
            <a:off x="411185" y="2995953"/>
            <a:ext cx="2286829" cy="3205537"/>
          </a:xfrm>
          <a:prstGeom prst="rect">
            <a:avLst/>
          </a:prstGeom>
        </p:spPr>
      </p:pic>
      <p:pic>
        <p:nvPicPr>
          <p:cNvPr id="7" name="Picture 6" descr="Screen Shot 2015-10-04 at 4.19.4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6839" y="2060366"/>
            <a:ext cx="5899961" cy="1324007"/>
          </a:xfrm>
          <a:prstGeom prst="rect">
            <a:avLst/>
          </a:prstGeom>
        </p:spPr>
      </p:pic>
      <p:pic>
        <p:nvPicPr>
          <p:cNvPr id="8" name="Picture 7"/>
          <p:cNvPicPr>
            <a:picLocks noChangeAspect="1"/>
          </p:cNvPicPr>
          <p:nvPr/>
        </p:nvPicPr>
        <p:blipFill>
          <a:blip r:embed="rId6"/>
          <a:stretch>
            <a:fillRect/>
          </a:stretch>
        </p:blipFill>
        <p:spPr>
          <a:xfrm>
            <a:off x="3468256" y="3757370"/>
            <a:ext cx="2729475" cy="2444120"/>
          </a:xfrm>
          <a:prstGeom prst="rect">
            <a:avLst/>
          </a:prstGeom>
        </p:spPr>
      </p:pic>
      <p:sp>
        <p:nvSpPr>
          <p:cNvPr id="9" name="Rectangle 8"/>
          <p:cNvSpPr/>
          <p:nvPr/>
        </p:nvSpPr>
        <p:spPr>
          <a:xfrm>
            <a:off x="6400800" y="4425733"/>
            <a:ext cx="2163178" cy="646331"/>
          </a:xfrm>
          <a:prstGeom prst="rect">
            <a:avLst/>
          </a:prstGeom>
        </p:spPr>
        <p:txBody>
          <a:bodyPr wrap="square">
            <a:spAutoFit/>
          </a:bodyPr>
          <a:lstStyle/>
          <a:p>
            <a:r>
              <a:rPr lang="en-US" dirty="0" smtClean="0"/>
              <a:t>This workshop has </a:t>
            </a:r>
          </a:p>
          <a:p>
            <a:r>
              <a:rPr lang="en-US" dirty="0"/>
              <a:t>a</a:t>
            </a:r>
            <a:r>
              <a:rPr lang="en-US" dirty="0" smtClean="0"/>
              <a:t> key role to play </a:t>
            </a:r>
            <a:endParaRPr lang="en-US" dirty="0"/>
          </a:p>
        </p:txBody>
      </p:sp>
    </p:spTree>
    <p:extLst>
      <p:ext uri="{BB962C8B-B14F-4D97-AF65-F5344CB8AC3E}">
        <p14:creationId xmlns:p14="http://schemas.microsoft.com/office/powerpoint/2010/main" val="277697793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826318" y="6356350"/>
            <a:ext cx="3809984" cy="501650"/>
          </a:xfrm>
        </p:spPr>
        <p:txBody>
          <a:bodyPr/>
          <a:lstStyle/>
          <a:p>
            <a:r>
              <a:rPr lang="en-US" dirty="0" smtClean="0"/>
              <a:t>New Technologies for Discovery -- </a:t>
            </a:r>
            <a:r>
              <a:rPr lang="en-US" dirty="0" err="1" smtClean="0"/>
              <a:t>Demarteau</a:t>
            </a:r>
            <a:r>
              <a:rPr lang="en-US" dirty="0" smtClean="0"/>
              <a:t>/Shipsey</a:t>
            </a:r>
            <a:endParaRPr lang="en-US" dirty="0"/>
          </a:p>
        </p:txBody>
      </p:sp>
      <p:sp>
        <p:nvSpPr>
          <p:cNvPr id="3" name="Slide Number Placeholder 2"/>
          <p:cNvSpPr>
            <a:spLocks noGrp="1"/>
          </p:cNvSpPr>
          <p:nvPr>
            <p:ph type="sldNum" sz="quarter" idx="12"/>
          </p:nvPr>
        </p:nvSpPr>
        <p:spPr/>
        <p:txBody>
          <a:bodyPr/>
          <a:lstStyle/>
          <a:p>
            <a:fld id="{0FB56013-B943-42BA-886F-6F9D4EB85E9D}" type="slidenum">
              <a:rPr lang="en-US" smtClean="0"/>
              <a:t>11</a:t>
            </a:fld>
            <a:endParaRPr lang="en-US"/>
          </a:p>
        </p:txBody>
      </p:sp>
      <p:pic>
        <p:nvPicPr>
          <p:cNvPr id="5" name="Picture 4" descr="Screen Shot 2015-10-04 at 3.52.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184" y="115452"/>
            <a:ext cx="2197845" cy="620978"/>
          </a:xfrm>
          <a:prstGeom prst="rect">
            <a:avLst/>
          </a:prstGeom>
        </p:spPr>
      </p:pic>
      <p:pic>
        <p:nvPicPr>
          <p:cNvPr id="6" name="Picture 5"/>
          <p:cNvPicPr>
            <a:picLocks noChangeAspect="1"/>
          </p:cNvPicPr>
          <p:nvPr/>
        </p:nvPicPr>
        <p:blipFill>
          <a:blip r:embed="rId4"/>
          <a:stretch>
            <a:fillRect/>
          </a:stretch>
        </p:blipFill>
        <p:spPr>
          <a:xfrm>
            <a:off x="5539964" y="1714580"/>
            <a:ext cx="3401568" cy="2758440"/>
          </a:xfrm>
          <a:prstGeom prst="rect">
            <a:avLst/>
          </a:prstGeom>
        </p:spPr>
      </p:pic>
      <p:pic>
        <p:nvPicPr>
          <p:cNvPr id="7" name="Picture 6"/>
          <p:cNvPicPr>
            <a:picLocks noChangeAspect="1"/>
          </p:cNvPicPr>
          <p:nvPr/>
        </p:nvPicPr>
        <p:blipFill>
          <a:blip r:embed="rId5"/>
          <a:stretch>
            <a:fillRect/>
          </a:stretch>
        </p:blipFill>
        <p:spPr>
          <a:xfrm>
            <a:off x="773708" y="2014248"/>
            <a:ext cx="4234643" cy="4234643"/>
          </a:xfrm>
          <a:prstGeom prst="rect">
            <a:avLst/>
          </a:prstGeom>
        </p:spPr>
      </p:pic>
      <p:sp>
        <p:nvSpPr>
          <p:cNvPr id="8" name="Rectangle 7"/>
          <p:cNvSpPr/>
          <p:nvPr/>
        </p:nvSpPr>
        <p:spPr>
          <a:xfrm>
            <a:off x="436351" y="347348"/>
            <a:ext cx="6322654" cy="1477328"/>
          </a:xfrm>
          <a:prstGeom prst="rect">
            <a:avLst/>
          </a:prstGeom>
        </p:spPr>
        <p:txBody>
          <a:bodyPr wrap="square">
            <a:spAutoFit/>
          </a:bodyPr>
          <a:lstStyle/>
          <a:p>
            <a:r>
              <a:rPr lang="en-US" dirty="0" smtClean="0"/>
              <a:t>#3 The </a:t>
            </a:r>
            <a:r>
              <a:rPr lang="en-US" dirty="0"/>
              <a:t>enhancement of interdisciplinary aspects of instrumentation including a closer relationship with Nuclear Physics, Basic Energy Sciences, the medical community, NASA, and the national security community in part through a series of interdisciplinary workshops </a:t>
            </a:r>
          </a:p>
        </p:txBody>
      </p:sp>
    </p:spTree>
    <p:extLst>
      <p:ext uri="{BB962C8B-B14F-4D97-AF65-F5344CB8AC3E}">
        <p14:creationId xmlns:p14="http://schemas.microsoft.com/office/powerpoint/2010/main" val="37976499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r>
              <a:rPr lang="en-US" smtClean="0"/>
              <a:t>Slide  </a:t>
            </a:r>
            <a:fld id="{87034D8C-3CB4-402A-BC46-2AB14C0FE90A}" type="slidenum">
              <a:rPr lang="en-US" smtClean="0"/>
              <a:pPr/>
              <a:t>12</a:t>
            </a:fld>
            <a:endParaRPr lang="en-US" dirty="0"/>
          </a:p>
        </p:txBody>
      </p:sp>
      <p:pic>
        <p:nvPicPr>
          <p:cNvPr id="6" name="Picture 5"/>
          <p:cNvPicPr>
            <a:picLocks noChangeAspect="1"/>
          </p:cNvPicPr>
          <p:nvPr/>
        </p:nvPicPr>
        <p:blipFill>
          <a:blip r:embed="rId3"/>
          <a:stretch>
            <a:fillRect/>
          </a:stretch>
        </p:blipFill>
        <p:spPr>
          <a:xfrm>
            <a:off x="2819400" y="3860560"/>
            <a:ext cx="3657600" cy="1161738"/>
          </a:xfrm>
          <a:prstGeom prst="rect">
            <a:avLst/>
          </a:prstGeom>
        </p:spPr>
      </p:pic>
      <p:sp>
        <p:nvSpPr>
          <p:cNvPr id="7" name="TextBox 6"/>
          <p:cNvSpPr txBox="1"/>
          <p:nvPr/>
        </p:nvSpPr>
        <p:spPr>
          <a:xfrm>
            <a:off x="6505542" y="3980530"/>
            <a:ext cx="2438400" cy="646331"/>
          </a:xfrm>
          <a:prstGeom prst="rect">
            <a:avLst/>
          </a:prstGeom>
          <a:noFill/>
        </p:spPr>
        <p:txBody>
          <a:bodyPr wrap="square" rtlCol="0">
            <a:spAutoFit/>
          </a:bodyPr>
          <a:lstStyle/>
          <a:p>
            <a:r>
              <a:rPr lang="en-US" dirty="0" smtClean="0"/>
              <a:t>Wavelength shifting through Quantum Dots </a:t>
            </a:r>
            <a:endParaRPr lang="en-US" dirty="0"/>
          </a:p>
        </p:txBody>
      </p:sp>
      <p:grpSp>
        <p:nvGrpSpPr>
          <p:cNvPr id="8" name="Group 7"/>
          <p:cNvGrpSpPr>
            <a:grpSpLocks noChangeAspect="1"/>
          </p:cNvGrpSpPr>
          <p:nvPr/>
        </p:nvGrpSpPr>
        <p:grpSpPr>
          <a:xfrm>
            <a:off x="533400" y="2094866"/>
            <a:ext cx="2957029" cy="1676400"/>
            <a:chOff x="3657600" y="2286000"/>
            <a:chExt cx="1913844" cy="1084997"/>
          </a:xfrm>
        </p:grpSpPr>
        <p:pic>
          <p:nvPicPr>
            <p:cNvPr id="9" name="Picture 1"/>
            <p:cNvPicPr>
              <a:picLocks noChangeAspect="1" noChangeArrowheads="1"/>
            </p:cNvPicPr>
            <p:nvPr/>
          </p:nvPicPr>
          <p:blipFill rotWithShape="1">
            <a:blip r:embed="rId4" cstate="print"/>
            <a:srcRect l="37972" t="2244" r="32821" b="73314"/>
            <a:stretch/>
          </p:blipFill>
          <p:spPr bwMode="auto">
            <a:xfrm>
              <a:off x="3657600" y="2286000"/>
              <a:ext cx="1913844" cy="1084997"/>
            </a:xfrm>
            <a:prstGeom prst="rect">
              <a:avLst/>
            </a:prstGeom>
            <a:noFill/>
            <a:ln w="9525">
              <a:noFill/>
              <a:miter lim="800000"/>
              <a:headEnd/>
              <a:tailEnd/>
            </a:ln>
          </p:spPr>
        </p:pic>
        <p:pic>
          <p:nvPicPr>
            <p:cNvPr id="10" name="Picture 2" descr="http://education.jlab.org/qa/atom_model_04.gif"/>
            <p:cNvPicPr>
              <a:picLocks noChangeAspect="1" noChangeArrowheads="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l="35467" t="30864" r="35000" b="26405"/>
            <a:stretch/>
          </p:blipFill>
          <p:spPr bwMode="auto">
            <a:xfrm>
              <a:off x="3962400" y="2711214"/>
              <a:ext cx="230063" cy="2345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education.jlab.org/qa/atom_model_04.gif"/>
            <p:cNvPicPr>
              <a:picLocks noChangeAspect="1" noChangeArrowheads="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l="35467" t="30864" r="35000" b="26405"/>
            <a:stretch/>
          </p:blipFill>
          <p:spPr bwMode="auto">
            <a:xfrm>
              <a:off x="4265737" y="2743200"/>
              <a:ext cx="230063" cy="2345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education.jlab.org/qa/atom_model_04.gif"/>
            <p:cNvPicPr>
              <a:picLocks noChangeAspect="1" noChangeArrowheads="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l="35467" t="30864" r="35000" b="26405"/>
            <a:stretch/>
          </p:blipFill>
          <p:spPr bwMode="auto">
            <a:xfrm>
              <a:off x="4570537" y="2743200"/>
              <a:ext cx="230063" cy="2345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education.jlab.org/qa/atom_model_04.gif"/>
            <p:cNvPicPr>
              <a:picLocks noChangeAspect="1" noChangeArrowheads="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l="35467" t="30864" r="35000" b="26405"/>
            <a:stretch/>
          </p:blipFill>
          <p:spPr bwMode="auto">
            <a:xfrm>
              <a:off x="4875337" y="2743200"/>
              <a:ext cx="230063" cy="234568"/>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533401" y="1673548"/>
            <a:ext cx="3124200" cy="369332"/>
          </a:xfrm>
          <a:prstGeom prst="rect">
            <a:avLst/>
          </a:prstGeom>
          <a:noFill/>
        </p:spPr>
        <p:txBody>
          <a:bodyPr wrap="square" rtlCol="0">
            <a:spAutoFit/>
          </a:bodyPr>
          <a:lstStyle/>
          <a:p>
            <a:r>
              <a:rPr lang="en-US" dirty="0" smtClean="0"/>
              <a:t>Trans Metal Di-</a:t>
            </a:r>
            <a:r>
              <a:rPr lang="en-US" dirty="0" err="1" smtClean="0"/>
              <a:t>chalcogenides</a:t>
            </a:r>
            <a:endParaRPr lang="en-US" dirty="0"/>
          </a:p>
        </p:txBody>
      </p:sp>
      <p:pic>
        <p:nvPicPr>
          <p:cNvPr id="15" name="Picture 14" descr="Screen-51-2-apr07-f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1272" y="1303589"/>
            <a:ext cx="2705528" cy="1857008"/>
          </a:xfrm>
          <a:prstGeom prst="rect">
            <a:avLst/>
          </a:prstGeom>
        </p:spPr>
      </p:pic>
      <p:sp>
        <p:nvSpPr>
          <p:cNvPr id="16" name="TextBox 15"/>
          <p:cNvSpPr txBox="1"/>
          <p:nvPr/>
        </p:nvSpPr>
        <p:spPr>
          <a:xfrm>
            <a:off x="6745127" y="851756"/>
            <a:ext cx="1255873" cy="369332"/>
          </a:xfrm>
          <a:prstGeom prst="rect">
            <a:avLst/>
          </a:prstGeom>
          <a:noFill/>
        </p:spPr>
        <p:txBody>
          <a:bodyPr wrap="none" rtlCol="0">
            <a:spAutoFit/>
          </a:bodyPr>
          <a:lstStyle/>
          <a:p>
            <a:r>
              <a:rPr lang="en-US" dirty="0" err="1" smtClean="0"/>
              <a:t>Perovskites</a:t>
            </a:r>
            <a:endParaRPr lang="en-US" dirty="0"/>
          </a:p>
        </p:txBody>
      </p:sp>
      <p:sp>
        <p:nvSpPr>
          <p:cNvPr id="17" name="TextBox 16"/>
          <p:cNvSpPr txBox="1"/>
          <p:nvPr/>
        </p:nvSpPr>
        <p:spPr>
          <a:xfrm>
            <a:off x="2748791" y="5093732"/>
            <a:ext cx="2391776" cy="369332"/>
          </a:xfrm>
          <a:prstGeom prst="rect">
            <a:avLst/>
          </a:prstGeom>
          <a:noFill/>
        </p:spPr>
        <p:txBody>
          <a:bodyPr wrap="none" rtlCol="0">
            <a:spAutoFit/>
          </a:bodyPr>
          <a:lstStyle/>
          <a:p>
            <a:r>
              <a:rPr lang="en-US" dirty="0" smtClean="0"/>
              <a:t>Additive manufacturing</a:t>
            </a:r>
            <a:endParaRPr lang="en-US" dirty="0"/>
          </a:p>
        </p:txBody>
      </p:sp>
      <p:pic>
        <p:nvPicPr>
          <p:cNvPr id="18" name="Picture 17" descr="ge9x-1.jpg"/>
          <p:cNvPicPr>
            <a:picLocks noChangeAspect="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4442" y="4953000"/>
            <a:ext cx="2845651" cy="1600200"/>
          </a:xfrm>
          <a:prstGeom prst="rect">
            <a:avLst/>
          </a:prstGeom>
        </p:spPr>
      </p:pic>
      <p:sp>
        <p:nvSpPr>
          <p:cNvPr id="19" name="TextBox 18"/>
          <p:cNvSpPr txBox="1"/>
          <p:nvPr/>
        </p:nvSpPr>
        <p:spPr>
          <a:xfrm>
            <a:off x="6060996" y="5867400"/>
            <a:ext cx="1672152" cy="461665"/>
          </a:xfrm>
          <a:prstGeom prst="rect">
            <a:avLst/>
          </a:prstGeom>
          <a:noFill/>
        </p:spPr>
        <p:txBody>
          <a:bodyPr wrap="none" rtlCol="0">
            <a:spAutoFit/>
          </a:bodyPr>
          <a:lstStyle/>
          <a:p>
            <a:r>
              <a:rPr lang="en-US" sz="2400" dirty="0" smtClean="0"/>
              <a:t>…………………</a:t>
            </a:r>
            <a:endParaRPr lang="en-US" sz="2400" dirty="0"/>
          </a:p>
        </p:txBody>
      </p:sp>
      <p:sp>
        <p:nvSpPr>
          <p:cNvPr id="21" name="Rectangle 20"/>
          <p:cNvSpPr/>
          <p:nvPr/>
        </p:nvSpPr>
        <p:spPr>
          <a:xfrm>
            <a:off x="432018" y="347739"/>
            <a:ext cx="4572000" cy="1200329"/>
          </a:xfrm>
          <a:prstGeom prst="rect">
            <a:avLst/>
          </a:prstGeom>
        </p:spPr>
        <p:txBody>
          <a:bodyPr>
            <a:spAutoFit/>
          </a:bodyPr>
          <a:lstStyle/>
          <a:p>
            <a:r>
              <a:rPr lang="en-US" dirty="0" smtClean="0"/>
              <a:t>#4 Develop </a:t>
            </a:r>
            <a:r>
              <a:rPr lang="en-US" dirty="0"/>
              <a:t>a plan to establish and maintain a repository </a:t>
            </a:r>
            <a:r>
              <a:rPr lang="en-US" dirty="0" smtClean="0"/>
              <a:t>of new </a:t>
            </a:r>
            <a:r>
              <a:rPr lang="en-US" dirty="0"/>
              <a:t>developments in other fields that might benefit the development of new sensors or instrumentation in </a:t>
            </a:r>
            <a:r>
              <a:rPr lang="en-US" dirty="0" smtClean="0"/>
              <a:t>HEP</a:t>
            </a:r>
            <a:endParaRPr lang="en-US" dirty="0"/>
          </a:p>
        </p:txBody>
      </p:sp>
      <p:sp>
        <p:nvSpPr>
          <p:cNvPr id="22" name="Footer Placeholder 1"/>
          <p:cNvSpPr>
            <a:spLocks noGrp="1"/>
          </p:cNvSpPr>
          <p:nvPr>
            <p:ph type="ftr" sz="quarter" idx="11"/>
          </p:nvPr>
        </p:nvSpPr>
        <p:spPr>
          <a:xfrm>
            <a:off x="2889030" y="6356350"/>
            <a:ext cx="3585842" cy="365125"/>
          </a:xfrm>
        </p:spPr>
        <p:txBody>
          <a:bodyPr/>
          <a:lstStyle/>
          <a:p>
            <a:r>
              <a:rPr lang="en-US" dirty="0" smtClean="0"/>
              <a:t>New Technologies for Discovery -- </a:t>
            </a:r>
            <a:r>
              <a:rPr lang="en-US" dirty="0" err="1" smtClean="0"/>
              <a:t>Demarteau</a:t>
            </a:r>
            <a:r>
              <a:rPr lang="en-US" dirty="0" smtClean="0"/>
              <a:t>/Shipsey</a:t>
            </a:r>
            <a:endParaRPr lang="en-US" dirty="0"/>
          </a:p>
        </p:txBody>
      </p:sp>
    </p:spTree>
    <p:extLst>
      <p:ext uri="{BB962C8B-B14F-4D97-AF65-F5344CB8AC3E}">
        <p14:creationId xmlns:p14="http://schemas.microsoft.com/office/powerpoint/2010/main" val="34616202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889030" y="6356350"/>
            <a:ext cx="3585842" cy="365125"/>
          </a:xfrm>
        </p:spPr>
        <p:txBody>
          <a:bodyPr/>
          <a:lstStyle/>
          <a:p>
            <a:r>
              <a:rPr lang="en-US" dirty="0" smtClean="0"/>
              <a:t>New Technologies for Discovery -- </a:t>
            </a:r>
            <a:r>
              <a:rPr lang="en-US" dirty="0" err="1" smtClean="0"/>
              <a:t>Demarteau</a:t>
            </a:r>
            <a:r>
              <a:rPr lang="en-US" dirty="0" smtClean="0"/>
              <a:t>/Shipsey</a:t>
            </a:r>
            <a:endParaRPr lang="en-US" dirty="0"/>
          </a:p>
        </p:txBody>
      </p:sp>
      <p:sp>
        <p:nvSpPr>
          <p:cNvPr id="3" name="Slide Number Placeholder 2"/>
          <p:cNvSpPr>
            <a:spLocks noGrp="1"/>
          </p:cNvSpPr>
          <p:nvPr>
            <p:ph type="sldNum" sz="quarter" idx="12"/>
          </p:nvPr>
        </p:nvSpPr>
        <p:spPr/>
        <p:txBody>
          <a:bodyPr/>
          <a:lstStyle/>
          <a:p>
            <a:fld id="{0FB56013-B943-42BA-886F-6F9D4EB85E9D}" type="slidenum">
              <a:rPr lang="en-US" smtClean="0"/>
              <a:t>13</a:t>
            </a:fld>
            <a:endParaRPr lang="en-US"/>
          </a:p>
        </p:txBody>
      </p:sp>
      <p:pic>
        <p:nvPicPr>
          <p:cNvPr id="4" name="Picture 3" descr="Screen Shot 2015-10-04 at 3.52.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184" y="100853"/>
            <a:ext cx="2197845" cy="620978"/>
          </a:xfrm>
          <a:prstGeom prst="rect">
            <a:avLst/>
          </a:prstGeom>
        </p:spPr>
      </p:pic>
      <p:sp>
        <p:nvSpPr>
          <p:cNvPr id="5" name="Rectangle 4"/>
          <p:cNvSpPr/>
          <p:nvPr/>
        </p:nvSpPr>
        <p:spPr>
          <a:xfrm>
            <a:off x="300633" y="456263"/>
            <a:ext cx="4572000" cy="923330"/>
          </a:xfrm>
          <a:prstGeom prst="rect">
            <a:avLst/>
          </a:prstGeom>
        </p:spPr>
        <p:txBody>
          <a:bodyPr>
            <a:spAutoFit/>
          </a:bodyPr>
          <a:lstStyle/>
          <a:p>
            <a:r>
              <a:rPr lang="en-US" dirty="0" smtClean="0"/>
              <a:t>#5 Creation </a:t>
            </a:r>
            <a:r>
              <a:rPr lang="en-US" dirty="0"/>
              <a:t>of a National Instrumentation Fellowship program for both post docs and graduate students </a:t>
            </a:r>
          </a:p>
        </p:txBody>
      </p:sp>
      <p:pic>
        <p:nvPicPr>
          <p:cNvPr id="6" name="Picture 5"/>
          <p:cNvPicPr>
            <a:picLocks noChangeAspect="1"/>
          </p:cNvPicPr>
          <p:nvPr/>
        </p:nvPicPr>
        <p:blipFill>
          <a:blip r:embed="rId4"/>
          <a:stretch>
            <a:fillRect/>
          </a:stretch>
        </p:blipFill>
        <p:spPr>
          <a:xfrm>
            <a:off x="495300" y="1636266"/>
            <a:ext cx="5257800" cy="1016000"/>
          </a:xfrm>
          <a:prstGeom prst="rect">
            <a:avLst/>
          </a:prstGeom>
        </p:spPr>
      </p:pic>
      <p:pic>
        <p:nvPicPr>
          <p:cNvPr id="7" name="Picture 6"/>
          <p:cNvPicPr>
            <a:picLocks noChangeAspect="1"/>
          </p:cNvPicPr>
          <p:nvPr/>
        </p:nvPicPr>
        <p:blipFill>
          <a:blip r:embed="rId5"/>
          <a:stretch>
            <a:fillRect/>
          </a:stretch>
        </p:blipFill>
        <p:spPr>
          <a:xfrm>
            <a:off x="1755658" y="2798258"/>
            <a:ext cx="5090784" cy="2863566"/>
          </a:xfrm>
          <a:prstGeom prst="rect">
            <a:avLst/>
          </a:prstGeom>
        </p:spPr>
      </p:pic>
      <p:pic>
        <p:nvPicPr>
          <p:cNvPr id="9" name="Picture 8" descr="Screen Shot 2015-10-04 at 5.21.1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4788400"/>
            <a:ext cx="5334000" cy="1193800"/>
          </a:xfrm>
          <a:prstGeom prst="rect">
            <a:avLst/>
          </a:prstGeom>
        </p:spPr>
      </p:pic>
      <p:sp>
        <p:nvSpPr>
          <p:cNvPr id="10" name="TextBox 9"/>
          <p:cNvSpPr txBox="1"/>
          <p:nvPr/>
        </p:nvSpPr>
        <p:spPr>
          <a:xfrm>
            <a:off x="7445125" y="1959768"/>
            <a:ext cx="1241675" cy="1384995"/>
          </a:xfrm>
          <a:prstGeom prst="rect">
            <a:avLst/>
          </a:prstGeom>
          <a:noFill/>
        </p:spPr>
        <p:txBody>
          <a:bodyPr wrap="square" rtlCol="0">
            <a:spAutoFit/>
          </a:bodyPr>
          <a:lstStyle/>
          <a:p>
            <a:r>
              <a:rPr lang="en-US" sz="2800" dirty="0" smtClean="0"/>
              <a:t>+ Private</a:t>
            </a:r>
          </a:p>
          <a:p>
            <a:r>
              <a:rPr lang="en-US" sz="2800" dirty="0" smtClean="0"/>
              <a:t>Sector</a:t>
            </a:r>
            <a:endParaRPr lang="en-US" sz="2800" dirty="0"/>
          </a:p>
        </p:txBody>
      </p:sp>
    </p:spTree>
    <p:extLst>
      <p:ext uri="{BB962C8B-B14F-4D97-AF65-F5344CB8AC3E}">
        <p14:creationId xmlns:p14="http://schemas.microsoft.com/office/powerpoint/2010/main" val="63052976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60468" y="1058018"/>
            <a:ext cx="6350000" cy="4203700"/>
          </a:xfrm>
          <a:prstGeom prst="rect">
            <a:avLst/>
          </a:prstGeom>
        </p:spPr>
      </p:pic>
      <p:pic>
        <p:nvPicPr>
          <p:cNvPr id="4" name="Picture 3"/>
          <p:cNvPicPr>
            <a:picLocks noChangeAspect="1"/>
          </p:cNvPicPr>
          <p:nvPr/>
        </p:nvPicPr>
        <p:blipFill>
          <a:blip r:embed="rId4"/>
          <a:stretch>
            <a:fillRect/>
          </a:stretch>
        </p:blipFill>
        <p:spPr>
          <a:xfrm>
            <a:off x="5457622" y="4414901"/>
            <a:ext cx="3686377" cy="2224114"/>
          </a:xfrm>
          <a:prstGeom prst="rect">
            <a:avLst/>
          </a:prstGeom>
        </p:spPr>
      </p:pic>
      <p:pic>
        <p:nvPicPr>
          <p:cNvPr id="5" name="Picture 4"/>
          <p:cNvPicPr>
            <a:picLocks noChangeAspect="1"/>
          </p:cNvPicPr>
          <p:nvPr/>
        </p:nvPicPr>
        <p:blipFill>
          <a:blip r:embed="rId5"/>
          <a:stretch>
            <a:fillRect/>
          </a:stretch>
        </p:blipFill>
        <p:spPr>
          <a:xfrm>
            <a:off x="765784" y="3897731"/>
            <a:ext cx="3703921" cy="2465192"/>
          </a:xfrm>
          <a:prstGeom prst="rect">
            <a:avLst/>
          </a:prstGeom>
        </p:spPr>
      </p:pic>
      <p:sp>
        <p:nvSpPr>
          <p:cNvPr id="8" name="Footer Placeholder 7"/>
          <p:cNvSpPr>
            <a:spLocks noGrp="1"/>
          </p:cNvSpPr>
          <p:nvPr>
            <p:ph type="ftr" sz="quarter" idx="11"/>
          </p:nvPr>
        </p:nvSpPr>
        <p:spPr>
          <a:xfrm>
            <a:off x="2736740" y="6403390"/>
            <a:ext cx="3659332" cy="365125"/>
          </a:xfrm>
        </p:spPr>
        <p:txBody>
          <a:bodyPr/>
          <a:lstStyle/>
          <a:p>
            <a:r>
              <a:rPr lang="en-US" dirty="0" smtClean="0"/>
              <a:t>New Technologies for Discovery -- </a:t>
            </a:r>
            <a:r>
              <a:rPr lang="en-US" dirty="0" err="1" smtClean="0"/>
              <a:t>Demarteau</a:t>
            </a:r>
            <a:r>
              <a:rPr lang="en-US" dirty="0" smtClean="0"/>
              <a:t>/Shipsey</a:t>
            </a:r>
            <a:endParaRPr lang="en-US" dirty="0"/>
          </a:p>
        </p:txBody>
      </p:sp>
      <p:sp>
        <p:nvSpPr>
          <p:cNvPr id="9" name="Slide Number Placeholder 8"/>
          <p:cNvSpPr>
            <a:spLocks noGrp="1"/>
          </p:cNvSpPr>
          <p:nvPr>
            <p:ph type="sldNum" sz="quarter" idx="12"/>
          </p:nvPr>
        </p:nvSpPr>
        <p:spPr/>
        <p:txBody>
          <a:bodyPr/>
          <a:lstStyle/>
          <a:p>
            <a:fld id="{0FB56013-B943-42BA-886F-6F9D4EB85E9D}" type="slidenum">
              <a:rPr lang="en-US" smtClean="0"/>
              <a:t>14</a:t>
            </a:fld>
            <a:endParaRPr lang="en-US"/>
          </a:p>
        </p:txBody>
      </p:sp>
      <p:pic>
        <p:nvPicPr>
          <p:cNvPr id="10" name="Picture 9" descr="Screen Shot 2015-10-04 at 3.52.0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184" y="100853"/>
            <a:ext cx="2197845" cy="620978"/>
          </a:xfrm>
          <a:prstGeom prst="rect">
            <a:avLst/>
          </a:prstGeom>
        </p:spPr>
      </p:pic>
      <p:sp>
        <p:nvSpPr>
          <p:cNvPr id="11" name="Rectangle 10"/>
          <p:cNvSpPr/>
          <p:nvPr/>
        </p:nvSpPr>
        <p:spPr>
          <a:xfrm>
            <a:off x="169251" y="398665"/>
            <a:ext cx="4572000" cy="646331"/>
          </a:xfrm>
          <a:prstGeom prst="rect">
            <a:avLst/>
          </a:prstGeom>
        </p:spPr>
        <p:txBody>
          <a:bodyPr>
            <a:spAutoFit/>
          </a:bodyPr>
          <a:lstStyle/>
          <a:p>
            <a:r>
              <a:rPr lang="en-US" dirty="0" smtClean="0"/>
              <a:t>#6 A </a:t>
            </a:r>
            <a:r>
              <a:rPr lang="en-US" dirty="0"/>
              <a:t>program to further develop instrumentation schools and education </a:t>
            </a:r>
          </a:p>
        </p:txBody>
      </p:sp>
    </p:spTree>
    <p:extLst>
      <p:ext uri="{BB962C8B-B14F-4D97-AF65-F5344CB8AC3E}">
        <p14:creationId xmlns:p14="http://schemas.microsoft.com/office/powerpoint/2010/main" val="294919034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613083" y="6356350"/>
            <a:ext cx="3917647" cy="365125"/>
          </a:xfrm>
        </p:spPr>
        <p:txBody>
          <a:bodyPr/>
          <a:lstStyle/>
          <a:p>
            <a:r>
              <a:rPr lang="en-US" dirty="0" smtClean="0"/>
              <a:t>New Technologies for Discovery -- </a:t>
            </a:r>
            <a:r>
              <a:rPr lang="en-US" dirty="0" err="1" smtClean="0"/>
              <a:t>Demarteau</a:t>
            </a:r>
            <a:r>
              <a:rPr lang="en-US" dirty="0" smtClean="0"/>
              <a:t>/Shipsey</a:t>
            </a:r>
            <a:endParaRPr lang="en-US" dirty="0"/>
          </a:p>
        </p:txBody>
      </p:sp>
      <p:sp>
        <p:nvSpPr>
          <p:cNvPr id="3" name="Slide Number Placeholder 2"/>
          <p:cNvSpPr>
            <a:spLocks noGrp="1"/>
          </p:cNvSpPr>
          <p:nvPr>
            <p:ph type="sldNum" sz="quarter" idx="12"/>
          </p:nvPr>
        </p:nvSpPr>
        <p:spPr/>
        <p:txBody>
          <a:bodyPr/>
          <a:lstStyle/>
          <a:p>
            <a:fld id="{0FB56013-B943-42BA-886F-6F9D4EB85E9D}" type="slidenum">
              <a:rPr lang="en-US" smtClean="0"/>
              <a:t>15</a:t>
            </a:fld>
            <a:endParaRPr lang="en-US"/>
          </a:p>
        </p:txBody>
      </p:sp>
      <p:sp>
        <p:nvSpPr>
          <p:cNvPr id="4" name="Rectangle 3"/>
          <p:cNvSpPr/>
          <p:nvPr/>
        </p:nvSpPr>
        <p:spPr>
          <a:xfrm>
            <a:off x="484401" y="353881"/>
            <a:ext cx="5373536" cy="923330"/>
          </a:xfrm>
          <a:prstGeom prst="rect">
            <a:avLst/>
          </a:prstGeom>
        </p:spPr>
        <p:txBody>
          <a:bodyPr wrap="square">
            <a:spAutoFit/>
          </a:bodyPr>
          <a:lstStyle/>
          <a:p>
            <a:r>
              <a:rPr lang="en-US" dirty="0" smtClean="0"/>
              <a:t>#7 Coordination </a:t>
            </a:r>
            <a:r>
              <a:rPr lang="en-US" dirty="0"/>
              <a:t>of instrumentation </a:t>
            </a:r>
            <a:r>
              <a:rPr lang="en-US" dirty="0" smtClean="0"/>
              <a:t>resources (including engineering)  </a:t>
            </a:r>
            <a:r>
              <a:rPr lang="en-US" dirty="0"/>
              <a:t>at National Labs for the HEP community </a:t>
            </a:r>
            <a:r>
              <a:rPr lang="en-US" dirty="0" smtClean="0"/>
              <a:t> at the universities and the National </a:t>
            </a:r>
            <a:r>
              <a:rPr lang="en-US" dirty="0"/>
              <a:t>L</a:t>
            </a:r>
            <a:r>
              <a:rPr lang="en-US" dirty="0" smtClean="0"/>
              <a:t>abs</a:t>
            </a:r>
            <a:endParaRPr lang="en-US" dirty="0"/>
          </a:p>
        </p:txBody>
      </p:sp>
      <p:pic>
        <p:nvPicPr>
          <p:cNvPr id="5" name="Picture 4" descr="Screen Shot 2015-10-04 at 3.46.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34" y="1393210"/>
            <a:ext cx="5713403" cy="3317859"/>
          </a:xfrm>
          <a:prstGeom prst="rect">
            <a:avLst/>
          </a:prstGeom>
        </p:spPr>
      </p:pic>
      <p:pic>
        <p:nvPicPr>
          <p:cNvPr id="8" name="Picture 7"/>
          <p:cNvPicPr>
            <a:picLocks noChangeAspect="1"/>
          </p:cNvPicPr>
          <p:nvPr/>
        </p:nvPicPr>
        <p:blipFill>
          <a:blip r:embed="rId4"/>
          <a:stretch>
            <a:fillRect/>
          </a:stretch>
        </p:blipFill>
        <p:spPr>
          <a:xfrm>
            <a:off x="863600" y="2162568"/>
            <a:ext cx="5689600" cy="3759200"/>
          </a:xfrm>
          <a:prstGeom prst="rect">
            <a:avLst/>
          </a:prstGeom>
        </p:spPr>
      </p:pic>
      <p:pic>
        <p:nvPicPr>
          <p:cNvPr id="9" name="Picture 8" descr="Screen Shot 2015-10-04 at 3.52.0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184" y="100853"/>
            <a:ext cx="2197845" cy="620978"/>
          </a:xfrm>
          <a:prstGeom prst="rect">
            <a:avLst/>
          </a:prstGeom>
        </p:spPr>
      </p:pic>
      <p:pic>
        <p:nvPicPr>
          <p:cNvPr id="6" name="Picture 5"/>
          <p:cNvPicPr>
            <a:picLocks noChangeAspect="1"/>
          </p:cNvPicPr>
          <p:nvPr/>
        </p:nvPicPr>
        <p:blipFill>
          <a:blip r:embed="rId6"/>
          <a:stretch>
            <a:fillRect/>
          </a:stretch>
        </p:blipFill>
        <p:spPr>
          <a:xfrm>
            <a:off x="3862357" y="3054350"/>
            <a:ext cx="5080000" cy="3302000"/>
          </a:xfrm>
          <a:prstGeom prst="rect">
            <a:avLst/>
          </a:prstGeom>
        </p:spPr>
      </p:pic>
    </p:spTree>
    <p:extLst>
      <p:ext uri="{BB962C8B-B14F-4D97-AF65-F5344CB8AC3E}">
        <p14:creationId xmlns:p14="http://schemas.microsoft.com/office/powerpoint/2010/main" val="227884900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508439" y="6356350"/>
            <a:ext cx="4060091" cy="365125"/>
          </a:xfrm>
        </p:spPr>
        <p:txBody>
          <a:bodyPr/>
          <a:lstStyle/>
          <a:p>
            <a:r>
              <a:rPr lang="en-US" dirty="0" smtClean="0"/>
              <a:t>New Technologies for Discovery -- </a:t>
            </a:r>
            <a:r>
              <a:rPr lang="en-US" dirty="0" err="1" smtClean="0"/>
              <a:t>Demarteau</a:t>
            </a:r>
            <a:r>
              <a:rPr lang="en-US" dirty="0" smtClean="0"/>
              <a:t>/Shipsey</a:t>
            </a:r>
            <a:endParaRPr lang="en-US" dirty="0"/>
          </a:p>
        </p:txBody>
      </p:sp>
      <p:sp>
        <p:nvSpPr>
          <p:cNvPr id="3" name="Slide Number Placeholder 2"/>
          <p:cNvSpPr>
            <a:spLocks noGrp="1"/>
          </p:cNvSpPr>
          <p:nvPr>
            <p:ph type="sldNum" sz="quarter" idx="12"/>
          </p:nvPr>
        </p:nvSpPr>
        <p:spPr/>
        <p:txBody>
          <a:bodyPr/>
          <a:lstStyle/>
          <a:p>
            <a:fld id="{0FB56013-B943-42BA-886F-6F9D4EB85E9D}" type="slidenum">
              <a:rPr lang="en-US" smtClean="0"/>
              <a:t>16</a:t>
            </a:fld>
            <a:endParaRPr lang="en-US"/>
          </a:p>
        </p:txBody>
      </p:sp>
      <p:pic>
        <p:nvPicPr>
          <p:cNvPr id="4" name="Picture 3" descr="Screen Shot 2015-10-04 at 3.52.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184" y="100853"/>
            <a:ext cx="2197845" cy="620978"/>
          </a:xfrm>
          <a:prstGeom prst="rect">
            <a:avLst/>
          </a:prstGeom>
        </p:spPr>
      </p:pic>
      <p:sp>
        <p:nvSpPr>
          <p:cNvPr id="6" name="Rectangle 5"/>
          <p:cNvSpPr/>
          <p:nvPr/>
        </p:nvSpPr>
        <p:spPr>
          <a:xfrm>
            <a:off x="417420" y="456263"/>
            <a:ext cx="5351962" cy="923330"/>
          </a:xfrm>
          <a:prstGeom prst="rect">
            <a:avLst/>
          </a:prstGeom>
        </p:spPr>
        <p:txBody>
          <a:bodyPr wrap="square">
            <a:spAutoFit/>
          </a:bodyPr>
          <a:lstStyle/>
          <a:p>
            <a:r>
              <a:rPr lang="en-US" dirty="0" smtClean="0"/>
              <a:t>#8 Establish </a:t>
            </a:r>
            <a:r>
              <a:rPr lang="en-US" dirty="0"/>
              <a:t>an improved model of an equipment pool that could be used for instrumentation development  at U.S. universities and labs. </a:t>
            </a:r>
          </a:p>
        </p:txBody>
      </p:sp>
      <p:pic>
        <p:nvPicPr>
          <p:cNvPr id="7" name="Picture 6" descr="Screen Shot 2015-10-04 at 4.46.07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73673"/>
            <a:ext cx="9144000" cy="4678509"/>
          </a:xfrm>
          <a:prstGeom prst="rect">
            <a:avLst/>
          </a:prstGeom>
        </p:spPr>
      </p:pic>
    </p:spTree>
    <p:extLst>
      <p:ext uri="{BB962C8B-B14F-4D97-AF65-F5344CB8AC3E}">
        <p14:creationId xmlns:p14="http://schemas.microsoft.com/office/powerpoint/2010/main" val="16648358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0-04 at 1.06.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9884"/>
            <a:ext cx="9144000" cy="5092531"/>
          </a:xfrm>
          <a:prstGeom prst="rect">
            <a:avLst/>
          </a:prstGeom>
        </p:spPr>
      </p:pic>
      <p:pic>
        <p:nvPicPr>
          <p:cNvPr id="5" name="Picture 4"/>
          <p:cNvPicPr>
            <a:picLocks noChangeAspect="1"/>
          </p:cNvPicPr>
          <p:nvPr/>
        </p:nvPicPr>
        <p:blipFill>
          <a:blip r:embed="rId4"/>
          <a:stretch>
            <a:fillRect/>
          </a:stretch>
        </p:blipFill>
        <p:spPr>
          <a:xfrm>
            <a:off x="5080203" y="994058"/>
            <a:ext cx="3499272" cy="1202875"/>
          </a:xfrm>
          <a:prstGeom prst="rect">
            <a:avLst/>
          </a:prstGeom>
          <a:solidFill>
            <a:schemeClr val="tx1"/>
          </a:solidFill>
        </p:spPr>
      </p:pic>
      <p:sp>
        <p:nvSpPr>
          <p:cNvPr id="6" name="Footer Placeholder 5"/>
          <p:cNvSpPr>
            <a:spLocks noGrp="1"/>
          </p:cNvSpPr>
          <p:nvPr>
            <p:ph type="ftr" sz="quarter" idx="11"/>
          </p:nvPr>
        </p:nvSpPr>
        <p:spPr>
          <a:xfrm>
            <a:off x="1999965" y="6414746"/>
            <a:ext cx="4019835" cy="365125"/>
          </a:xfrm>
        </p:spPr>
        <p:txBody>
          <a:bodyPr/>
          <a:lstStyle/>
          <a:p>
            <a:r>
              <a:rPr lang="en-US" dirty="0" smtClean="0"/>
              <a:t>New Technologies for Discovery -- </a:t>
            </a:r>
            <a:r>
              <a:rPr lang="en-US" dirty="0" err="1" smtClean="0"/>
              <a:t>Demarteau</a:t>
            </a:r>
            <a:r>
              <a:rPr lang="en-US" dirty="0" smtClean="0"/>
              <a:t>/Shipsey</a:t>
            </a:r>
            <a:endParaRPr lang="en-US" dirty="0"/>
          </a:p>
        </p:txBody>
      </p:sp>
      <p:sp>
        <p:nvSpPr>
          <p:cNvPr id="7" name="Slide Number Placeholder 6"/>
          <p:cNvSpPr>
            <a:spLocks noGrp="1"/>
          </p:cNvSpPr>
          <p:nvPr>
            <p:ph type="sldNum" sz="quarter" idx="12"/>
          </p:nvPr>
        </p:nvSpPr>
        <p:spPr/>
        <p:txBody>
          <a:bodyPr/>
          <a:lstStyle/>
          <a:p>
            <a:fld id="{0FB56013-B943-42BA-886F-6F9D4EB85E9D}" type="slidenum">
              <a:rPr lang="en-US" smtClean="0"/>
              <a:t>17</a:t>
            </a:fld>
            <a:endParaRPr lang="en-US"/>
          </a:p>
        </p:txBody>
      </p:sp>
      <p:pic>
        <p:nvPicPr>
          <p:cNvPr id="8" name="Picture 7" descr="Screen Shot 2015-10-04 at 3.52.0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184" y="100853"/>
            <a:ext cx="2197845" cy="620978"/>
          </a:xfrm>
          <a:prstGeom prst="rect">
            <a:avLst/>
          </a:prstGeom>
        </p:spPr>
      </p:pic>
      <p:sp>
        <p:nvSpPr>
          <p:cNvPr id="9" name="Rectangle 8"/>
          <p:cNvSpPr/>
          <p:nvPr/>
        </p:nvSpPr>
        <p:spPr>
          <a:xfrm>
            <a:off x="179985" y="101728"/>
            <a:ext cx="5410696" cy="923330"/>
          </a:xfrm>
          <a:prstGeom prst="rect">
            <a:avLst/>
          </a:prstGeom>
        </p:spPr>
        <p:txBody>
          <a:bodyPr wrap="square">
            <a:spAutoFit/>
          </a:bodyPr>
          <a:lstStyle/>
          <a:p>
            <a:r>
              <a:rPr lang="en-US" dirty="0" smtClean="0"/>
              <a:t>#9  </a:t>
            </a:r>
            <a:r>
              <a:rPr lang="en-US" dirty="0" smtClean="0"/>
              <a:t>Working </a:t>
            </a:r>
            <a:r>
              <a:rPr lang="en-US" dirty="0" smtClean="0"/>
              <a:t>with DOE OHEP on </a:t>
            </a:r>
            <a:r>
              <a:rPr lang="en-US" dirty="0"/>
              <a:t>which topics in instrumentation should be encouraged in the yearly SBIR/STTR proposal </a:t>
            </a:r>
            <a:r>
              <a:rPr lang="en-US" dirty="0" smtClean="0"/>
              <a:t>calls</a:t>
            </a:r>
            <a:r>
              <a:rPr lang="en-US" dirty="0" smtClean="0"/>
              <a:t>. </a:t>
            </a:r>
            <a:r>
              <a:rPr lang="en-US" dirty="0"/>
              <a:t> </a:t>
            </a:r>
            <a:r>
              <a:rPr lang="en-US" dirty="0" smtClean="0"/>
              <a:t>(Started with  2015 call.) </a:t>
            </a:r>
            <a:endParaRPr lang="en-US" dirty="0"/>
          </a:p>
        </p:txBody>
      </p:sp>
    </p:spTree>
    <p:extLst>
      <p:ext uri="{BB962C8B-B14F-4D97-AF65-F5344CB8AC3E}">
        <p14:creationId xmlns:p14="http://schemas.microsoft.com/office/powerpoint/2010/main" val="36987850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208793" y="6356350"/>
            <a:ext cx="4453319" cy="365125"/>
          </a:xfrm>
        </p:spPr>
        <p:txBody>
          <a:bodyPr/>
          <a:lstStyle/>
          <a:p>
            <a:r>
              <a:rPr lang="en-US" dirty="0" smtClean="0"/>
              <a:t>New Technologies for Discovery -- </a:t>
            </a:r>
            <a:r>
              <a:rPr lang="en-US" dirty="0" err="1" smtClean="0"/>
              <a:t>Demarteau</a:t>
            </a:r>
            <a:r>
              <a:rPr lang="en-US" dirty="0" smtClean="0"/>
              <a:t>/Shipsey</a:t>
            </a:r>
            <a:endParaRPr lang="en-US" dirty="0"/>
          </a:p>
        </p:txBody>
      </p:sp>
      <p:sp>
        <p:nvSpPr>
          <p:cNvPr id="3" name="Slide Number Placeholder 2"/>
          <p:cNvSpPr>
            <a:spLocks noGrp="1"/>
          </p:cNvSpPr>
          <p:nvPr>
            <p:ph type="sldNum" sz="quarter" idx="12"/>
          </p:nvPr>
        </p:nvSpPr>
        <p:spPr/>
        <p:txBody>
          <a:bodyPr/>
          <a:lstStyle/>
          <a:p>
            <a:fld id="{0FB56013-B943-42BA-886F-6F9D4EB85E9D}" type="slidenum">
              <a:rPr lang="en-US" smtClean="0"/>
              <a:t>18</a:t>
            </a:fld>
            <a:endParaRPr lang="en-US"/>
          </a:p>
        </p:txBody>
      </p:sp>
      <p:sp>
        <p:nvSpPr>
          <p:cNvPr id="4" name="Rectangle 3"/>
          <p:cNvSpPr/>
          <p:nvPr/>
        </p:nvSpPr>
        <p:spPr>
          <a:xfrm>
            <a:off x="145982" y="291985"/>
            <a:ext cx="5386767" cy="646331"/>
          </a:xfrm>
          <a:prstGeom prst="rect">
            <a:avLst/>
          </a:prstGeom>
        </p:spPr>
        <p:txBody>
          <a:bodyPr wrap="square">
            <a:spAutoFit/>
          </a:bodyPr>
          <a:lstStyle/>
          <a:p>
            <a:r>
              <a:rPr lang="en-US" dirty="0" smtClean="0"/>
              <a:t>#10 The </a:t>
            </a:r>
            <a:r>
              <a:rPr lang="en-US" dirty="0"/>
              <a:t>creation of an APS DPF Award for Excellence in Instrumentation Research and Development   </a:t>
            </a:r>
          </a:p>
        </p:txBody>
      </p:sp>
      <p:pic>
        <p:nvPicPr>
          <p:cNvPr id="6" name="Picture 5" descr="Screen Shot 2015-10-04 at 3.52.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184" y="100853"/>
            <a:ext cx="2197845" cy="620978"/>
          </a:xfrm>
          <a:prstGeom prst="rect">
            <a:avLst/>
          </a:prstGeom>
        </p:spPr>
      </p:pic>
      <p:pic>
        <p:nvPicPr>
          <p:cNvPr id="8" name="Picture 7"/>
          <p:cNvPicPr>
            <a:picLocks noChangeAspect="1"/>
          </p:cNvPicPr>
          <p:nvPr/>
        </p:nvPicPr>
        <p:blipFill>
          <a:blip r:embed="rId4"/>
          <a:stretch>
            <a:fillRect/>
          </a:stretch>
        </p:blipFill>
        <p:spPr>
          <a:xfrm>
            <a:off x="773715" y="1110485"/>
            <a:ext cx="7488919" cy="5295900"/>
          </a:xfrm>
          <a:prstGeom prst="rect">
            <a:avLst/>
          </a:prstGeom>
        </p:spPr>
      </p:pic>
    </p:spTree>
    <p:extLst>
      <p:ext uri="{BB962C8B-B14F-4D97-AF65-F5344CB8AC3E}">
        <p14:creationId xmlns:p14="http://schemas.microsoft.com/office/powerpoint/2010/main" val="4962187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291058" y="6356350"/>
            <a:ext cx="3728742" cy="365125"/>
          </a:xfrm>
        </p:spPr>
        <p:txBody>
          <a:bodyPr/>
          <a:lstStyle/>
          <a:p>
            <a:r>
              <a:rPr lang="en-US" dirty="0" smtClean="0"/>
              <a:t>New Technologies for Discovery -- </a:t>
            </a:r>
            <a:r>
              <a:rPr lang="en-US" dirty="0" err="1" smtClean="0"/>
              <a:t>Demarteau</a:t>
            </a:r>
            <a:r>
              <a:rPr lang="en-US" dirty="0" smtClean="0"/>
              <a:t>/Shipsey</a:t>
            </a:r>
            <a:endParaRPr lang="en-US" dirty="0"/>
          </a:p>
        </p:txBody>
      </p:sp>
      <p:sp>
        <p:nvSpPr>
          <p:cNvPr id="3" name="Slide Number Placeholder 2"/>
          <p:cNvSpPr>
            <a:spLocks noGrp="1"/>
          </p:cNvSpPr>
          <p:nvPr>
            <p:ph type="sldNum" sz="quarter" idx="12"/>
          </p:nvPr>
        </p:nvSpPr>
        <p:spPr/>
        <p:txBody>
          <a:bodyPr/>
          <a:lstStyle/>
          <a:p>
            <a:fld id="{0FB56013-B943-42BA-886F-6F9D4EB85E9D}" type="slidenum">
              <a:rPr lang="en-US" smtClean="0"/>
              <a:t>19</a:t>
            </a:fld>
            <a:endParaRPr lang="en-US"/>
          </a:p>
        </p:txBody>
      </p:sp>
      <p:sp>
        <p:nvSpPr>
          <p:cNvPr id="5" name="Rectangle 4"/>
          <p:cNvSpPr/>
          <p:nvPr/>
        </p:nvSpPr>
        <p:spPr>
          <a:xfrm>
            <a:off x="435799" y="751344"/>
            <a:ext cx="7744774" cy="3139321"/>
          </a:xfrm>
          <a:prstGeom prst="rect">
            <a:avLst/>
          </a:prstGeom>
        </p:spPr>
        <p:txBody>
          <a:bodyPr wrap="square">
            <a:spAutoFit/>
          </a:bodyPr>
          <a:lstStyle/>
          <a:p>
            <a:r>
              <a:rPr lang="en-US" dirty="0"/>
              <a:t>In this inaugural year the award will be presented  at the </a:t>
            </a:r>
            <a:endParaRPr lang="en-US" dirty="0" smtClean="0"/>
          </a:p>
          <a:p>
            <a:endParaRPr lang="en-US" dirty="0"/>
          </a:p>
          <a:p>
            <a:r>
              <a:rPr lang="en-US" dirty="0" smtClean="0"/>
              <a:t>"</a:t>
            </a:r>
            <a:r>
              <a:rPr lang="en-US" dirty="0"/>
              <a:t>New Technologies for Discovery" Workshop,</a:t>
            </a:r>
          </a:p>
          <a:p>
            <a:endParaRPr lang="en-US" dirty="0"/>
          </a:p>
          <a:p>
            <a:r>
              <a:rPr lang="en-US" dirty="0" smtClean="0"/>
              <a:t>CPAD and DPF thank </a:t>
            </a:r>
            <a:r>
              <a:rPr lang="en-US" dirty="0"/>
              <a:t>the 2015 Award Committee:</a:t>
            </a:r>
          </a:p>
          <a:p>
            <a:endParaRPr lang="en-US" dirty="0"/>
          </a:p>
          <a:p>
            <a:r>
              <a:rPr lang="en-US" dirty="0"/>
              <a:t>Howard Nicholson (Chair) CPAD</a:t>
            </a:r>
          </a:p>
          <a:p>
            <a:r>
              <a:rPr lang="en-US" dirty="0"/>
              <a:t>Sally Seidel (vice Chair) DPF</a:t>
            </a:r>
          </a:p>
          <a:p>
            <a:r>
              <a:rPr lang="en-US" dirty="0"/>
              <a:t>Marina </a:t>
            </a:r>
            <a:r>
              <a:rPr lang="en-US" dirty="0" err="1"/>
              <a:t>Artuso</a:t>
            </a:r>
            <a:r>
              <a:rPr lang="en-US" dirty="0"/>
              <a:t> CPAD</a:t>
            </a:r>
          </a:p>
          <a:p>
            <a:r>
              <a:rPr lang="en-US" dirty="0" err="1"/>
              <a:t>Karsten</a:t>
            </a:r>
            <a:r>
              <a:rPr lang="en-US" dirty="0"/>
              <a:t> </a:t>
            </a:r>
            <a:r>
              <a:rPr lang="en-US" dirty="0" err="1"/>
              <a:t>Heeger</a:t>
            </a:r>
            <a:r>
              <a:rPr lang="en-US" dirty="0"/>
              <a:t> DPF</a:t>
            </a:r>
          </a:p>
          <a:p>
            <a:r>
              <a:rPr lang="en-US" dirty="0"/>
              <a:t>Graham Smith CPAD</a:t>
            </a:r>
          </a:p>
        </p:txBody>
      </p:sp>
    </p:spTree>
    <p:extLst>
      <p:ext uri="{BB962C8B-B14F-4D97-AF65-F5344CB8AC3E}">
        <p14:creationId xmlns:p14="http://schemas.microsoft.com/office/powerpoint/2010/main" val="15227666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651048" y="6419133"/>
            <a:ext cx="3729346" cy="365125"/>
          </a:xfrm>
        </p:spPr>
        <p:txBody>
          <a:bodyPr/>
          <a:lstStyle/>
          <a:p>
            <a:r>
              <a:rPr lang="en-US" dirty="0" smtClean="0">
                <a:solidFill>
                  <a:prstClr val="black">
                    <a:tint val="75000"/>
                  </a:prstClr>
                </a:solidFill>
                <a:latin typeface="Calibri"/>
              </a:rPr>
              <a:t>New Technologies for Discovery -- </a:t>
            </a:r>
            <a:r>
              <a:rPr lang="en-US" dirty="0" err="1" smtClean="0">
                <a:solidFill>
                  <a:prstClr val="black">
                    <a:tint val="75000"/>
                  </a:prstClr>
                </a:solidFill>
                <a:latin typeface="Calibri"/>
              </a:rPr>
              <a:t>Demarteau</a:t>
            </a:r>
            <a:r>
              <a:rPr lang="en-US" dirty="0" smtClean="0">
                <a:solidFill>
                  <a:prstClr val="black">
                    <a:tint val="75000"/>
                  </a:prstClr>
                </a:solidFill>
                <a:latin typeface="Calibri"/>
              </a:rPr>
              <a:t>/Shipsey</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E8EF52BC-6404-134A-8053-BBBAAB0626C5}" type="slidenum">
              <a:rPr lang="en-US" smtClean="0">
                <a:solidFill>
                  <a:prstClr val="black">
                    <a:tint val="75000"/>
                  </a:prstClr>
                </a:solidFill>
                <a:latin typeface="Calibri"/>
              </a:rPr>
              <a:pPr/>
              <a:t>2</a:t>
            </a:fld>
            <a:endParaRPr lang="en-US">
              <a:solidFill>
                <a:prstClr val="black">
                  <a:tint val="75000"/>
                </a:prstClr>
              </a:solidFill>
              <a:latin typeface="Calibri"/>
            </a:endParaRPr>
          </a:p>
        </p:txBody>
      </p:sp>
      <p:pic>
        <p:nvPicPr>
          <p:cNvPr id="5" name="Picture 4"/>
          <p:cNvPicPr>
            <a:picLocks noChangeAspect="1"/>
          </p:cNvPicPr>
          <p:nvPr/>
        </p:nvPicPr>
        <p:blipFill>
          <a:blip r:embed="rId3"/>
          <a:stretch>
            <a:fillRect/>
          </a:stretch>
        </p:blipFill>
        <p:spPr>
          <a:xfrm>
            <a:off x="2807828" y="3"/>
            <a:ext cx="6726474" cy="6201481"/>
          </a:xfrm>
          <a:prstGeom prst="rect">
            <a:avLst/>
          </a:prstGeom>
        </p:spPr>
      </p:pic>
      <p:sp>
        <p:nvSpPr>
          <p:cNvPr id="4" name="Rectangle 3"/>
          <p:cNvSpPr/>
          <p:nvPr/>
        </p:nvSpPr>
        <p:spPr>
          <a:xfrm>
            <a:off x="301984" y="854325"/>
            <a:ext cx="5435142" cy="830892"/>
          </a:xfrm>
          <a:prstGeom prst="rect">
            <a:avLst/>
          </a:prstGeom>
        </p:spPr>
        <p:txBody>
          <a:bodyPr wrap="square" lIns="91339" tIns="45668" rIns="91339" bIns="45668">
            <a:spAutoFit/>
          </a:bodyPr>
          <a:lstStyle/>
          <a:p>
            <a:pPr defTabSz="452914"/>
            <a:r>
              <a:rPr lang="en-US" sz="2400" dirty="0" smtClean="0">
                <a:solidFill>
                  <a:srgbClr val="FFFFFF"/>
                </a:solidFill>
                <a:latin typeface="Calibri"/>
              </a:rPr>
              <a:t>“Measure what is measureable and </a:t>
            </a:r>
          </a:p>
          <a:p>
            <a:pPr defTabSz="452914"/>
            <a:r>
              <a:rPr lang="en-US" sz="2400" dirty="0" smtClean="0">
                <a:solidFill>
                  <a:srgbClr val="FFFFFF"/>
                </a:solidFill>
                <a:latin typeface="Calibri"/>
              </a:rPr>
              <a:t>make measureable what is not so.”</a:t>
            </a:r>
            <a:endParaRPr lang="en-US" sz="2400" dirty="0">
              <a:solidFill>
                <a:srgbClr val="FFFFFF"/>
              </a:solidFill>
              <a:latin typeface="Calibri"/>
            </a:endParaRPr>
          </a:p>
        </p:txBody>
      </p:sp>
      <p:pic>
        <p:nvPicPr>
          <p:cNvPr id="6" name="Picture 5"/>
          <p:cNvPicPr>
            <a:picLocks noChangeAspect="1"/>
          </p:cNvPicPr>
          <p:nvPr/>
        </p:nvPicPr>
        <p:blipFill>
          <a:blip r:embed="rId4"/>
          <a:stretch>
            <a:fillRect/>
          </a:stretch>
        </p:blipFill>
        <p:spPr>
          <a:xfrm>
            <a:off x="411185" y="2995953"/>
            <a:ext cx="2286829" cy="3205537"/>
          </a:xfrm>
          <a:prstGeom prst="rect">
            <a:avLst/>
          </a:prstGeom>
        </p:spPr>
      </p:pic>
      <p:sp>
        <p:nvSpPr>
          <p:cNvPr id="7" name="TextBox 6"/>
          <p:cNvSpPr txBox="1"/>
          <p:nvPr/>
        </p:nvSpPr>
        <p:spPr>
          <a:xfrm>
            <a:off x="6707350" y="5585037"/>
            <a:ext cx="1524259" cy="646226"/>
          </a:xfrm>
          <a:prstGeom prst="rect">
            <a:avLst/>
          </a:prstGeom>
          <a:noFill/>
        </p:spPr>
        <p:txBody>
          <a:bodyPr wrap="none" lIns="91339" tIns="45668" rIns="91339" bIns="45668" rtlCol="0">
            <a:spAutoFit/>
          </a:bodyPr>
          <a:lstStyle/>
          <a:p>
            <a:pPr defTabSz="452914"/>
            <a:r>
              <a:rPr lang="en-US" dirty="0" smtClean="0">
                <a:solidFill>
                  <a:srgbClr val="FFFFFF"/>
                </a:solidFill>
                <a:latin typeface="Calibri"/>
              </a:rPr>
              <a:t>Galileo </a:t>
            </a:r>
            <a:r>
              <a:rPr lang="en-US" dirty="0" err="1" smtClean="0">
                <a:solidFill>
                  <a:srgbClr val="FFFFFF"/>
                </a:solidFill>
                <a:latin typeface="Calibri"/>
              </a:rPr>
              <a:t>Galiliei</a:t>
            </a:r>
            <a:endParaRPr lang="en-US" dirty="0" smtClean="0">
              <a:solidFill>
                <a:srgbClr val="FFFFFF"/>
              </a:solidFill>
              <a:latin typeface="Calibri"/>
            </a:endParaRPr>
          </a:p>
          <a:p>
            <a:pPr defTabSz="452914"/>
            <a:r>
              <a:rPr lang="en-US" dirty="0" smtClean="0">
                <a:solidFill>
                  <a:srgbClr val="FFFFFF"/>
                </a:solidFill>
                <a:latin typeface="Calibri"/>
              </a:rPr>
              <a:t>1564-1642</a:t>
            </a:r>
            <a:endParaRPr lang="en-US" dirty="0">
              <a:solidFill>
                <a:srgbClr val="FFFFFF"/>
              </a:solidFill>
              <a:latin typeface="Calibri"/>
            </a:endParaRPr>
          </a:p>
        </p:txBody>
      </p:sp>
    </p:spTree>
    <p:extLst>
      <p:ext uri="{BB962C8B-B14F-4D97-AF65-F5344CB8AC3E}">
        <p14:creationId xmlns:p14="http://schemas.microsoft.com/office/powerpoint/2010/main" val="23035738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6261" y="1652145"/>
            <a:ext cx="8446294" cy="5262979"/>
          </a:xfrm>
          <a:prstGeom prst="rect">
            <a:avLst/>
          </a:prstGeom>
        </p:spPr>
        <p:txBody>
          <a:bodyPr wrap="square">
            <a:spAutoFit/>
          </a:bodyPr>
          <a:lstStyle/>
          <a:p>
            <a:pPr algn="ctr"/>
            <a:r>
              <a:rPr lang="en-US" sz="2800" dirty="0"/>
              <a:t>The 2015 DPF Instrumentation Award</a:t>
            </a:r>
          </a:p>
          <a:p>
            <a:pPr algn="ctr"/>
            <a:r>
              <a:rPr lang="en-US" sz="2800" dirty="0"/>
              <a:t> </a:t>
            </a:r>
          </a:p>
          <a:p>
            <a:pPr algn="ctr"/>
            <a:r>
              <a:rPr lang="en-US" sz="2800" dirty="0"/>
              <a:t>is presented to</a:t>
            </a:r>
          </a:p>
          <a:p>
            <a:pPr algn="ctr"/>
            <a:r>
              <a:rPr lang="en-US" sz="2800" dirty="0"/>
              <a:t> </a:t>
            </a:r>
          </a:p>
          <a:p>
            <a:pPr algn="ctr"/>
            <a:r>
              <a:rPr lang="en-US" sz="2800" dirty="0"/>
              <a:t>David </a:t>
            </a:r>
            <a:r>
              <a:rPr lang="en-US" sz="2800" dirty="0" err="1"/>
              <a:t>Nygren</a:t>
            </a:r>
            <a:r>
              <a:rPr lang="en-US" sz="2800" dirty="0"/>
              <a:t> and </a:t>
            </a:r>
            <a:r>
              <a:rPr lang="en-US" sz="2800" dirty="0" err="1"/>
              <a:t>Veljko</a:t>
            </a:r>
            <a:r>
              <a:rPr lang="en-US" sz="2800" dirty="0"/>
              <a:t> </a:t>
            </a:r>
            <a:r>
              <a:rPr lang="en-US" sz="2800" dirty="0" err="1"/>
              <a:t>Radeka</a:t>
            </a:r>
            <a:endParaRPr lang="en-US" sz="2800" dirty="0"/>
          </a:p>
          <a:p>
            <a:pPr algn="ctr"/>
            <a:r>
              <a:rPr lang="en-US" sz="2800" dirty="0"/>
              <a:t> </a:t>
            </a:r>
          </a:p>
          <a:p>
            <a:pPr algn="ctr"/>
            <a:r>
              <a:rPr lang="en-US" sz="2400" dirty="0"/>
              <a:t>for widespread contributions and leadership in the development of new detector technologies and low-noise electronics instrumentation in particle physics as well as other fields, and in particular work leading to the development and instrumentation of large volume liquid argon time projection chambers that are now a key element in the global particle physics program.</a:t>
            </a:r>
          </a:p>
          <a:p>
            <a:pPr algn="ctr"/>
            <a:r>
              <a:rPr lang="en-US" sz="2400" dirty="0"/>
              <a:t> </a:t>
            </a:r>
          </a:p>
        </p:txBody>
      </p:sp>
      <p:pic>
        <p:nvPicPr>
          <p:cNvPr id="6" name="Picture 5" descr="Screen Shot 2015-09-25 at 7.13.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847" y="384540"/>
            <a:ext cx="3115437" cy="1297134"/>
          </a:xfrm>
          <a:prstGeom prst="rect">
            <a:avLst/>
          </a:prstGeom>
        </p:spPr>
      </p:pic>
      <p:pic>
        <p:nvPicPr>
          <p:cNvPr id="2" name="Picture 1"/>
          <p:cNvPicPr>
            <a:picLocks noChangeAspect="1"/>
          </p:cNvPicPr>
          <p:nvPr/>
        </p:nvPicPr>
        <p:blipFill>
          <a:blip r:embed="rId4"/>
          <a:stretch>
            <a:fillRect/>
          </a:stretch>
        </p:blipFill>
        <p:spPr>
          <a:xfrm>
            <a:off x="0" y="1652146"/>
            <a:ext cx="1763084" cy="2425965"/>
          </a:xfrm>
          <a:prstGeom prst="rect">
            <a:avLst/>
          </a:prstGeom>
        </p:spPr>
      </p:pic>
      <p:pic>
        <p:nvPicPr>
          <p:cNvPr id="3" name="Picture 2"/>
          <p:cNvPicPr>
            <a:picLocks noChangeAspect="1"/>
          </p:cNvPicPr>
          <p:nvPr/>
        </p:nvPicPr>
        <p:blipFill>
          <a:blip r:embed="rId5"/>
          <a:stretch>
            <a:fillRect/>
          </a:stretch>
        </p:blipFill>
        <p:spPr>
          <a:xfrm>
            <a:off x="7272262" y="1652145"/>
            <a:ext cx="1871738" cy="2620433"/>
          </a:xfrm>
          <a:prstGeom prst="rect">
            <a:avLst/>
          </a:prstGeom>
        </p:spPr>
      </p:pic>
      <p:sp>
        <p:nvSpPr>
          <p:cNvPr id="4" name="Footer Placeholder 3"/>
          <p:cNvSpPr>
            <a:spLocks noGrp="1"/>
          </p:cNvSpPr>
          <p:nvPr>
            <p:ph type="ftr" sz="quarter" idx="11"/>
          </p:nvPr>
        </p:nvSpPr>
        <p:spPr>
          <a:xfrm>
            <a:off x="2554697" y="6400147"/>
            <a:ext cx="3581887" cy="365125"/>
          </a:xfrm>
        </p:spPr>
        <p:txBody>
          <a:bodyPr/>
          <a:lstStyle/>
          <a:p>
            <a:r>
              <a:rPr lang="en-US" dirty="0" smtClean="0"/>
              <a:t>New Technologies for Discovery -- </a:t>
            </a:r>
            <a:r>
              <a:rPr lang="en-US" dirty="0" err="1" smtClean="0"/>
              <a:t>Demarteau</a:t>
            </a:r>
            <a:r>
              <a:rPr lang="en-US" dirty="0" smtClean="0"/>
              <a:t>/Shipsey</a:t>
            </a:r>
            <a:endParaRPr lang="en-US" dirty="0"/>
          </a:p>
        </p:txBody>
      </p:sp>
      <p:sp>
        <p:nvSpPr>
          <p:cNvPr id="7" name="Slide Number Placeholder 6"/>
          <p:cNvSpPr>
            <a:spLocks noGrp="1"/>
          </p:cNvSpPr>
          <p:nvPr>
            <p:ph type="sldNum" sz="quarter" idx="12"/>
          </p:nvPr>
        </p:nvSpPr>
        <p:spPr/>
        <p:txBody>
          <a:bodyPr/>
          <a:lstStyle/>
          <a:p>
            <a:fld id="{0FB56013-B943-42BA-886F-6F9D4EB85E9D}" type="slidenum">
              <a:rPr lang="en-US" smtClean="0"/>
              <a:t>20</a:t>
            </a:fld>
            <a:endParaRPr lang="en-US"/>
          </a:p>
        </p:txBody>
      </p:sp>
    </p:spTree>
    <p:extLst>
      <p:ext uri="{BB962C8B-B14F-4D97-AF65-F5344CB8AC3E}">
        <p14:creationId xmlns:p14="http://schemas.microsoft.com/office/powerpoint/2010/main" val="23151313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810187" y="6394474"/>
            <a:ext cx="4819213" cy="463526"/>
          </a:xfrm>
        </p:spPr>
        <p:txBody>
          <a:bodyPr/>
          <a:lstStyle/>
          <a:p>
            <a:r>
              <a:rPr lang="pl-PL" dirty="0" smtClean="0">
                <a:solidFill>
                  <a:srgbClr val="FFFFFF"/>
                </a:solidFill>
              </a:rPr>
              <a:t>New Technologies for Discovery -- </a:t>
            </a:r>
            <a:r>
              <a:rPr lang="pl-PL" dirty="0" err="1" smtClean="0">
                <a:solidFill>
                  <a:srgbClr val="FFFFFF"/>
                </a:solidFill>
              </a:rPr>
              <a:t>Demarteau</a:t>
            </a:r>
            <a:r>
              <a:rPr lang="pl-PL" dirty="0" smtClean="0">
                <a:solidFill>
                  <a:srgbClr val="FFFFFF"/>
                </a:solidFill>
              </a:rPr>
              <a:t>/Shipsey</a:t>
            </a:r>
            <a:endParaRPr lang="en-US" dirty="0">
              <a:solidFill>
                <a:srgbClr val="FFFFFF"/>
              </a:solidFill>
            </a:endParaRPr>
          </a:p>
        </p:txBody>
      </p:sp>
      <p:sp>
        <p:nvSpPr>
          <p:cNvPr id="5" name="Title 1"/>
          <p:cNvSpPr txBox="1">
            <a:spLocks/>
          </p:cNvSpPr>
          <p:nvPr/>
        </p:nvSpPr>
        <p:spPr>
          <a:xfrm>
            <a:off x="404768" y="257748"/>
            <a:ext cx="8229600" cy="871537"/>
          </a:xfrm>
          <a:prstGeom prst="rect">
            <a:avLst/>
          </a:prstGeom>
          <a:noFill/>
        </p:spPr>
        <p:txBody>
          <a:bodyPr vert="horz" lIns="90557" tIns="45273" rIns="90557" bIns="45273" rtlCol="0" anchor="ctr">
            <a:normAutofit/>
          </a:bodyPr>
          <a:lstStyle>
            <a:lvl1pPr algn="ctr" defTabSz="457059"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FFFF"/>
                </a:solidFill>
                <a:latin typeface="Tahoma"/>
              </a:rPr>
              <a:t>Instrumentation: The Great Enabler  </a:t>
            </a:r>
          </a:p>
        </p:txBody>
      </p:sp>
      <p:sp>
        <p:nvSpPr>
          <p:cNvPr id="3" name="Slide Number Placeholder 2"/>
          <p:cNvSpPr>
            <a:spLocks noGrp="1"/>
          </p:cNvSpPr>
          <p:nvPr>
            <p:ph type="sldNum" sz="quarter" idx="12"/>
          </p:nvPr>
        </p:nvSpPr>
        <p:spPr/>
        <p:txBody>
          <a:bodyPr/>
          <a:lstStyle/>
          <a:p>
            <a:pPr>
              <a:defRPr/>
            </a:pPr>
            <a:fld id="{1C39E25E-52AF-8748-B337-EF2ACFEE6F87}" type="slidenum">
              <a:rPr lang="en-US" smtClean="0">
                <a:solidFill>
                  <a:srgbClr val="FFFFFF"/>
                </a:solidFill>
              </a:rPr>
              <a:pPr>
                <a:defRPr/>
              </a:pPr>
              <a:t>3</a:t>
            </a:fld>
            <a:endParaRPr lang="en-US">
              <a:solidFill>
                <a:srgbClr val="FFFFFF"/>
              </a:solidFill>
            </a:endParaRPr>
          </a:p>
        </p:txBody>
      </p:sp>
      <p:pic>
        <p:nvPicPr>
          <p:cNvPr id="8" name="Picture 7"/>
          <p:cNvPicPr>
            <a:picLocks noChangeAspect="1"/>
          </p:cNvPicPr>
          <p:nvPr/>
        </p:nvPicPr>
        <p:blipFill>
          <a:blip r:embed="rId3"/>
          <a:stretch>
            <a:fillRect/>
          </a:stretch>
        </p:blipFill>
        <p:spPr>
          <a:xfrm>
            <a:off x="131382" y="1389908"/>
            <a:ext cx="4525471" cy="3516973"/>
          </a:xfrm>
          <a:prstGeom prst="rect">
            <a:avLst/>
          </a:prstGeom>
        </p:spPr>
      </p:pic>
      <p:sp>
        <p:nvSpPr>
          <p:cNvPr id="6" name="Content Placeholder 2"/>
          <p:cNvSpPr txBox="1">
            <a:spLocks/>
          </p:cNvSpPr>
          <p:nvPr/>
        </p:nvSpPr>
        <p:spPr bwMode="auto">
          <a:xfrm>
            <a:off x="2248613" y="3317443"/>
            <a:ext cx="6043209"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9pPr>
          </a:lstStyle>
          <a:p>
            <a:pPr marL="0" indent="0">
              <a:buNone/>
              <a:defRPr/>
            </a:pPr>
            <a:r>
              <a:rPr lang="en-US" sz="2000" b="1" dirty="0" smtClean="0"/>
              <a:t>“</a:t>
            </a:r>
            <a:r>
              <a:rPr lang="en-US" sz="2000" b="1" dirty="0" smtClean="0">
                <a:latin typeface="Arial"/>
                <a:cs typeface="Arial"/>
              </a:rPr>
              <a:t>New directions in science are launched by new tools much more often than by new concepts.</a:t>
            </a:r>
            <a:br>
              <a:rPr lang="en-US" sz="2000" b="1" dirty="0" smtClean="0">
                <a:latin typeface="Arial"/>
                <a:cs typeface="Arial"/>
              </a:rPr>
            </a:br>
            <a:endParaRPr lang="en-US" sz="2000" b="1" dirty="0" smtClean="0">
              <a:latin typeface="Arial"/>
              <a:cs typeface="Arial"/>
            </a:endParaRPr>
          </a:p>
          <a:p>
            <a:pPr marL="0" indent="0">
              <a:buFont typeface="Wingdings" charset="0"/>
              <a:buNone/>
              <a:defRPr/>
            </a:pPr>
            <a:r>
              <a:rPr lang="en-US" sz="2000" b="1" dirty="0" smtClean="0">
                <a:latin typeface="Arial"/>
                <a:cs typeface="Arial"/>
              </a:rPr>
              <a:t>The effect of a concept-driven revolution is to explain old things in new ways. The effect of a tool-driven revolution is to discover new things that have to be explained”</a:t>
            </a:r>
            <a:br>
              <a:rPr lang="en-US" sz="2000" b="1" dirty="0" smtClean="0">
                <a:latin typeface="Arial"/>
                <a:cs typeface="Arial"/>
              </a:rPr>
            </a:br>
            <a:endParaRPr lang="en-US" sz="2000" b="1" dirty="0" smtClean="0">
              <a:latin typeface="Arial"/>
              <a:cs typeface="Arial"/>
            </a:endParaRPr>
          </a:p>
          <a:p>
            <a:pPr marL="404813" indent="-404813">
              <a:buFont typeface="Wingdings" charset="0"/>
              <a:buNone/>
              <a:defRPr/>
            </a:pPr>
            <a:r>
              <a:rPr lang="en-US" sz="2000" b="1" dirty="0" smtClean="0">
                <a:latin typeface="Arial"/>
                <a:cs typeface="Arial"/>
              </a:rPr>
              <a:t>	 				</a:t>
            </a:r>
            <a:r>
              <a:rPr lang="en-US" sz="2000" b="1" i="1" dirty="0" smtClean="0">
                <a:latin typeface="Arial"/>
                <a:cs typeface="Arial"/>
              </a:rPr>
              <a:t>Freeman Dyson</a:t>
            </a:r>
            <a:endParaRPr lang="en-US" sz="2000" b="1" i="1" dirty="0">
              <a:latin typeface="Arial"/>
              <a:cs typeface="Arial"/>
            </a:endParaRPr>
          </a:p>
        </p:txBody>
      </p:sp>
    </p:spTree>
    <p:extLst>
      <p:ext uri="{BB962C8B-B14F-4D97-AF65-F5344CB8AC3E}">
        <p14:creationId xmlns:p14="http://schemas.microsoft.com/office/powerpoint/2010/main" val="22814107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320295" y="6356350"/>
            <a:ext cx="3699505" cy="365125"/>
          </a:xfrm>
        </p:spPr>
        <p:txBody>
          <a:bodyPr/>
          <a:lstStyle/>
          <a:p>
            <a:r>
              <a:rPr lang="en-US" dirty="0" smtClean="0"/>
              <a:t>New Technologies for Discovery -- </a:t>
            </a:r>
            <a:r>
              <a:rPr lang="en-US" dirty="0" err="1" smtClean="0"/>
              <a:t>Demarteau</a:t>
            </a:r>
            <a:r>
              <a:rPr lang="en-US" dirty="0" smtClean="0"/>
              <a:t>/Shipsey</a:t>
            </a:r>
            <a:endParaRPr lang="en-US" dirty="0"/>
          </a:p>
        </p:txBody>
      </p:sp>
      <p:sp>
        <p:nvSpPr>
          <p:cNvPr id="3" name="Slide Number Placeholder 2"/>
          <p:cNvSpPr>
            <a:spLocks noGrp="1"/>
          </p:cNvSpPr>
          <p:nvPr>
            <p:ph type="sldNum" sz="quarter" idx="12"/>
          </p:nvPr>
        </p:nvSpPr>
        <p:spPr/>
        <p:txBody>
          <a:bodyPr/>
          <a:lstStyle/>
          <a:p>
            <a:fld id="{0FB56013-B943-42BA-886F-6F9D4EB85E9D}" type="slidenum">
              <a:rPr lang="en-US" smtClean="0"/>
              <a:t>4</a:t>
            </a:fld>
            <a:endParaRPr lang="en-US"/>
          </a:p>
        </p:txBody>
      </p:sp>
      <p:sp>
        <p:nvSpPr>
          <p:cNvPr id="4" name="Rectangle 3"/>
          <p:cNvSpPr/>
          <p:nvPr/>
        </p:nvSpPr>
        <p:spPr>
          <a:xfrm>
            <a:off x="376264" y="756960"/>
            <a:ext cx="8121032" cy="1569660"/>
          </a:xfrm>
          <a:prstGeom prst="rect">
            <a:avLst/>
          </a:prstGeom>
        </p:spPr>
        <p:txBody>
          <a:bodyPr wrap="square">
            <a:spAutoFit/>
          </a:bodyPr>
          <a:lstStyle/>
          <a:p>
            <a:r>
              <a:rPr lang="en-US" sz="2400" dirty="0" smtClean="0"/>
              <a:t>Goal: #1 Evaluation </a:t>
            </a:r>
            <a:r>
              <a:rPr lang="en-US" sz="2400" dirty="0"/>
              <a:t>of the Detector R&amp;D program being carried out in support of the High Energy Physics science </a:t>
            </a:r>
            <a:r>
              <a:rPr lang="en-US" sz="2400" dirty="0" smtClean="0"/>
              <a:t>mission, to determine if the </a:t>
            </a:r>
            <a:r>
              <a:rPr lang="en-US" sz="2400" dirty="0"/>
              <a:t>existing program meets the science needs of the </a:t>
            </a:r>
            <a:r>
              <a:rPr lang="en-US" sz="2400" dirty="0" smtClean="0"/>
              <a:t>P5 science </a:t>
            </a:r>
            <a:r>
              <a:rPr lang="en-US" sz="2400" dirty="0"/>
              <a:t>drivers </a:t>
            </a:r>
            <a:r>
              <a:rPr lang="en-US" sz="2400" dirty="0" smtClean="0"/>
              <a:t>within </a:t>
            </a:r>
            <a:r>
              <a:rPr lang="en-US" sz="2400" dirty="0"/>
              <a:t>the twenty year P5 vision. </a:t>
            </a:r>
          </a:p>
        </p:txBody>
      </p:sp>
      <p:pic>
        <p:nvPicPr>
          <p:cNvPr id="6" name="Picture 5"/>
          <p:cNvPicPr>
            <a:picLocks noChangeAspect="1"/>
          </p:cNvPicPr>
          <p:nvPr/>
        </p:nvPicPr>
        <p:blipFill>
          <a:blip r:embed="rId3"/>
          <a:stretch>
            <a:fillRect/>
          </a:stretch>
        </p:blipFill>
        <p:spPr>
          <a:xfrm>
            <a:off x="1238534" y="3044666"/>
            <a:ext cx="6318101" cy="3296004"/>
          </a:xfrm>
          <a:prstGeom prst="rect">
            <a:avLst/>
          </a:prstGeom>
        </p:spPr>
      </p:pic>
    </p:spTree>
    <p:extLst>
      <p:ext uri="{BB962C8B-B14F-4D97-AF65-F5344CB8AC3E}">
        <p14:creationId xmlns:p14="http://schemas.microsoft.com/office/powerpoint/2010/main" val="3260606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179196" y="6356350"/>
            <a:ext cx="3840604" cy="365125"/>
          </a:xfrm>
        </p:spPr>
        <p:txBody>
          <a:bodyPr/>
          <a:lstStyle/>
          <a:p>
            <a:r>
              <a:rPr lang="en-US" dirty="0" smtClean="0"/>
              <a:t>New Technologies for Discovery -- </a:t>
            </a:r>
            <a:r>
              <a:rPr lang="en-US" dirty="0" err="1" smtClean="0"/>
              <a:t>Demarteau</a:t>
            </a:r>
            <a:r>
              <a:rPr lang="en-US" dirty="0" smtClean="0"/>
              <a:t>/Shipsey</a:t>
            </a:r>
            <a:endParaRPr lang="en-US" dirty="0"/>
          </a:p>
        </p:txBody>
      </p:sp>
      <p:sp>
        <p:nvSpPr>
          <p:cNvPr id="3" name="Slide Number Placeholder 2"/>
          <p:cNvSpPr>
            <a:spLocks noGrp="1"/>
          </p:cNvSpPr>
          <p:nvPr>
            <p:ph type="sldNum" sz="quarter" idx="12"/>
          </p:nvPr>
        </p:nvSpPr>
        <p:spPr/>
        <p:txBody>
          <a:bodyPr/>
          <a:lstStyle/>
          <a:p>
            <a:fld id="{0FB56013-B943-42BA-886F-6F9D4EB85E9D}" type="slidenum">
              <a:rPr lang="en-US" smtClean="0"/>
              <a:t>5</a:t>
            </a:fld>
            <a:endParaRPr lang="en-US"/>
          </a:p>
        </p:txBody>
      </p:sp>
      <p:sp>
        <p:nvSpPr>
          <p:cNvPr id="5" name="Rectangle 4"/>
          <p:cNvSpPr/>
          <p:nvPr/>
        </p:nvSpPr>
        <p:spPr>
          <a:xfrm>
            <a:off x="366030" y="719909"/>
            <a:ext cx="7723637" cy="1569660"/>
          </a:xfrm>
          <a:prstGeom prst="rect">
            <a:avLst/>
          </a:prstGeom>
        </p:spPr>
        <p:txBody>
          <a:bodyPr wrap="square">
            <a:spAutoFit/>
          </a:bodyPr>
          <a:lstStyle/>
          <a:p>
            <a:r>
              <a:rPr lang="en-US" sz="2400" dirty="0" smtClean="0"/>
              <a:t>Goal #2: proposing new ideas for detection technologies and identifying</a:t>
            </a:r>
            <a:r>
              <a:rPr lang="en-US" sz="2400" dirty="0"/>
              <a:t> instrumentation opportunities to enhance the program as an enabler of our </a:t>
            </a:r>
            <a:r>
              <a:rPr lang="en-US" sz="2400" dirty="0" smtClean="0"/>
              <a:t>science: </a:t>
            </a:r>
            <a:r>
              <a:rPr lang="en-US" sz="2400" i="1" dirty="0" smtClean="0"/>
              <a:t>grand challenges for our field </a:t>
            </a:r>
            <a:endParaRPr lang="en-US" sz="2400" i="1" dirty="0"/>
          </a:p>
        </p:txBody>
      </p:sp>
      <p:pic>
        <p:nvPicPr>
          <p:cNvPr id="7" name="Picture 6"/>
          <p:cNvPicPr>
            <a:picLocks noChangeAspect="1"/>
          </p:cNvPicPr>
          <p:nvPr/>
        </p:nvPicPr>
        <p:blipFill>
          <a:blip r:embed="rId3"/>
          <a:stretch>
            <a:fillRect/>
          </a:stretch>
        </p:blipFill>
        <p:spPr>
          <a:xfrm>
            <a:off x="1238534" y="3044666"/>
            <a:ext cx="6318101" cy="3296004"/>
          </a:xfrm>
          <a:prstGeom prst="rect">
            <a:avLst/>
          </a:prstGeom>
        </p:spPr>
      </p:pic>
    </p:spTree>
    <p:extLst>
      <p:ext uri="{BB962C8B-B14F-4D97-AF65-F5344CB8AC3E}">
        <p14:creationId xmlns:p14="http://schemas.microsoft.com/office/powerpoint/2010/main" val="4363126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371672" y="6240604"/>
            <a:ext cx="3758296" cy="480871"/>
          </a:xfrm>
        </p:spPr>
        <p:txBody>
          <a:bodyPr/>
          <a:lstStyle/>
          <a:p>
            <a:r>
              <a:rPr lang="en-US" dirty="0" smtClean="0"/>
              <a:t>New Technologies for Discovery -- </a:t>
            </a:r>
            <a:r>
              <a:rPr lang="en-US" dirty="0" err="1" smtClean="0"/>
              <a:t>Demarteau</a:t>
            </a:r>
            <a:r>
              <a:rPr lang="en-US" dirty="0" smtClean="0"/>
              <a:t>/Shipsey</a:t>
            </a:r>
            <a:endParaRPr lang="en-US" dirty="0"/>
          </a:p>
        </p:txBody>
      </p:sp>
      <p:sp>
        <p:nvSpPr>
          <p:cNvPr id="3" name="Slide Number Placeholder 2"/>
          <p:cNvSpPr>
            <a:spLocks noGrp="1"/>
          </p:cNvSpPr>
          <p:nvPr>
            <p:ph type="sldNum" sz="quarter" idx="12"/>
          </p:nvPr>
        </p:nvSpPr>
        <p:spPr/>
        <p:txBody>
          <a:bodyPr/>
          <a:lstStyle/>
          <a:p>
            <a:fld id="{0FB56013-B943-42BA-886F-6F9D4EB85E9D}" type="slidenum">
              <a:rPr lang="en-US" smtClean="0"/>
              <a:t>6</a:t>
            </a:fld>
            <a:endParaRPr lang="en-US"/>
          </a:p>
        </p:txBody>
      </p:sp>
      <p:sp>
        <p:nvSpPr>
          <p:cNvPr id="4" name="Rectangle 3"/>
          <p:cNvSpPr/>
          <p:nvPr/>
        </p:nvSpPr>
        <p:spPr>
          <a:xfrm>
            <a:off x="799561" y="492902"/>
            <a:ext cx="7164694" cy="5570756"/>
          </a:xfrm>
          <a:prstGeom prst="rect">
            <a:avLst/>
          </a:prstGeom>
        </p:spPr>
        <p:txBody>
          <a:bodyPr wrap="square">
            <a:spAutoFit/>
          </a:bodyPr>
          <a:lstStyle/>
          <a:p>
            <a:r>
              <a:rPr lang="en-US" sz="2800" dirty="0"/>
              <a:t>Structure of workshop to meet goals:</a:t>
            </a:r>
          </a:p>
          <a:p>
            <a:endParaRPr lang="en-US" sz="2800" dirty="0" smtClean="0"/>
          </a:p>
          <a:p>
            <a:r>
              <a:rPr lang="en-US" sz="2000" dirty="0" smtClean="0">
                <a:solidFill>
                  <a:srgbClr val="FFFF00"/>
                </a:solidFill>
              </a:rPr>
              <a:t>5</a:t>
            </a:r>
            <a:r>
              <a:rPr lang="en-US" sz="2000" dirty="0" smtClean="0"/>
              <a:t> </a:t>
            </a:r>
            <a:r>
              <a:rPr lang="en-US" sz="2000" dirty="0"/>
              <a:t>P5 science driver sessions  today</a:t>
            </a:r>
          </a:p>
          <a:p>
            <a:r>
              <a:rPr lang="en-US" sz="2000" dirty="0"/>
              <a:t>highly integrated with </a:t>
            </a:r>
            <a:r>
              <a:rPr lang="en-US" sz="2000" dirty="0" smtClean="0">
                <a:solidFill>
                  <a:srgbClr val="FFFF00"/>
                </a:solidFill>
              </a:rPr>
              <a:t>6</a:t>
            </a:r>
            <a:r>
              <a:rPr lang="en-US" sz="2000" dirty="0" smtClean="0"/>
              <a:t> </a:t>
            </a:r>
            <a:r>
              <a:rPr lang="en-US" sz="2000" dirty="0"/>
              <a:t>technology sessions Tuesday</a:t>
            </a:r>
          </a:p>
          <a:p>
            <a:r>
              <a:rPr lang="en-US" sz="2000" dirty="0"/>
              <a:t>The </a:t>
            </a:r>
            <a:r>
              <a:rPr lang="en-US" sz="2000" dirty="0">
                <a:solidFill>
                  <a:srgbClr val="FFFF00"/>
                </a:solidFill>
              </a:rPr>
              <a:t>11</a:t>
            </a:r>
            <a:r>
              <a:rPr lang="en-US" sz="2000" dirty="0"/>
              <a:t> sessions are summarized Wednesday a.m.</a:t>
            </a:r>
          </a:p>
          <a:p>
            <a:r>
              <a:rPr lang="en-US" sz="2000" dirty="0"/>
              <a:t> </a:t>
            </a:r>
          </a:p>
          <a:p>
            <a:r>
              <a:rPr lang="en-US" sz="2000" dirty="0"/>
              <a:t>The outcome of the workshop will be a formulation of the needs of the field to ensure a vibrant future.</a:t>
            </a:r>
          </a:p>
          <a:p>
            <a:r>
              <a:rPr lang="en-US" sz="2000" dirty="0"/>
              <a:t> </a:t>
            </a:r>
          </a:p>
          <a:p>
            <a:r>
              <a:rPr lang="en-US" sz="2000" dirty="0"/>
              <a:t>The deliverable is a report that will be shared with DOE and NSF that will summarize the workshop findings </a:t>
            </a:r>
          </a:p>
          <a:p>
            <a:r>
              <a:rPr lang="en-US" sz="2000" dirty="0"/>
              <a:t> </a:t>
            </a:r>
          </a:p>
          <a:p>
            <a:r>
              <a:rPr lang="en-US" sz="2000" dirty="0" smtClean="0"/>
              <a:t>The report writing begins at the CPAD  committee meeting at 13:00 on Wednesday (directly after the end of the workshop) </a:t>
            </a:r>
          </a:p>
          <a:p>
            <a:endParaRPr lang="en-US" sz="2000" dirty="0" smtClean="0"/>
          </a:p>
          <a:p>
            <a:r>
              <a:rPr lang="en-US" sz="2000" dirty="0" smtClean="0"/>
              <a:t>A</a:t>
            </a:r>
            <a:r>
              <a:rPr lang="en-US" sz="2000" dirty="0"/>
              <a:t> summary of the workshop will also be presented at a future HEPAP meeting. </a:t>
            </a:r>
          </a:p>
        </p:txBody>
      </p:sp>
    </p:spTree>
    <p:extLst>
      <p:ext uri="{BB962C8B-B14F-4D97-AF65-F5344CB8AC3E}">
        <p14:creationId xmlns:p14="http://schemas.microsoft.com/office/powerpoint/2010/main" val="21030410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FB56013-B943-42BA-886F-6F9D4EB85E9D}" type="slidenum">
              <a:rPr lang="en-US" smtClean="0"/>
              <a:t>7</a:t>
            </a:fld>
            <a:endParaRPr lang="en-US"/>
          </a:p>
        </p:txBody>
      </p:sp>
      <p:sp>
        <p:nvSpPr>
          <p:cNvPr id="4" name="Rectangle 3"/>
          <p:cNvSpPr/>
          <p:nvPr/>
        </p:nvSpPr>
        <p:spPr>
          <a:xfrm>
            <a:off x="344909" y="158300"/>
            <a:ext cx="8685427" cy="6463309"/>
          </a:xfrm>
          <a:prstGeom prst="rect">
            <a:avLst/>
          </a:prstGeom>
        </p:spPr>
        <p:txBody>
          <a:bodyPr wrap="square">
            <a:spAutoFit/>
          </a:bodyPr>
          <a:lstStyle/>
          <a:p>
            <a:r>
              <a:rPr lang="en-US" dirty="0" smtClean="0"/>
              <a:t>The </a:t>
            </a:r>
            <a:r>
              <a:rPr lang="en-US" dirty="0"/>
              <a:t>P5 Science Drivers:</a:t>
            </a:r>
          </a:p>
          <a:p>
            <a:r>
              <a:rPr lang="en-US" b="1" dirty="0"/>
              <a:t>The Higgs as a tool for discovery</a:t>
            </a:r>
            <a:r>
              <a:rPr lang="en-US" dirty="0"/>
              <a:t> (Rick van </a:t>
            </a:r>
            <a:r>
              <a:rPr lang="en-US" dirty="0" err="1" smtClean="0"/>
              <a:t>Kooten</a:t>
            </a:r>
            <a:r>
              <a:rPr lang="en-US" dirty="0" smtClean="0"/>
              <a:t>, Ulrich Heinz, Ariel Schwartzman) </a:t>
            </a:r>
            <a:endParaRPr lang="en-US" dirty="0"/>
          </a:p>
          <a:p>
            <a:endParaRPr lang="en-US" dirty="0"/>
          </a:p>
          <a:p>
            <a:r>
              <a:rPr lang="en-US" b="1" dirty="0"/>
              <a:t>Physics associated with neutrino mass</a:t>
            </a:r>
            <a:r>
              <a:rPr lang="en-US" dirty="0"/>
              <a:t> (Jae </a:t>
            </a:r>
            <a:r>
              <a:rPr lang="en-US" dirty="0" smtClean="0"/>
              <a:t>Yu, </a:t>
            </a:r>
            <a:r>
              <a:rPr lang="en-US" dirty="0"/>
              <a:t>Kate </a:t>
            </a:r>
            <a:r>
              <a:rPr lang="en-US" dirty="0" err="1"/>
              <a:t>Scholberg</a:t>
            </a:r>
            <a:r>
              <a:rPr lang="en-US" dirty="0"/>
              <a:t> </a:t>
            </a:r>
            <a:r>
              <a:rPr lang="en-US" dirty="0" smtClean="0"/>
              <a:t>)</a:t>
            </a:r>
            <a:endParaRPr lang="en-US" dirty="0"/>
          </a:p>
          <a:p>
            <a:endParaRPr lang="en-US" dirty="0"/>
          </a:p>
          <a:p>
            <a:r>
              <a:rPr lang="en-US" b="1" dirty="0"/>
              <a:t>The nature(s) of dark matter</a:t>
            </a:r>
            <a:r>
              <a:rPr lang="en-US" dirty="0"/>
              <a:t> (Priscilla Cushman </a:t>
            </a:r>
            <a:r>
              <a:rPr lang="en-US" dirty="0" smtClean="0"/>
              <a:t>, </a:t>
            </a:r>
            <a:r>
              <a:rPr lang="en-US" dirty="0" err="1"/>
              <a:t>Rupak</a:t>
            </a:r>
            <a:r>
              <a:rPr lang="en-US" dirty="0"/>
              <a:t> </a:t>
            </a:r>
            <a:r>
              <a:rPr lang="en-US" dirty="0" err="1" smtClean="0"/>
              <a:t>Mohapatra</a:t>
            </a:r>
            <a:r>
              <a:rPr lang="en-US" dirty="0" smtClean="0"/>
              <a:t>)</a:t>
            </a:r>
            <a:endParaRPr lang="en-US" dirty="0"/>
          </a:p>
          <a:p>
            <a:endParaRPr lang="en-US" dirty="0"/>
          </a:p>
          <a:p>
            <a:r>
              <a:rPr lang="en-US" b="1" dirty="0"/>
              <a:t>Early and late time cosmic acceleration</a:t>
            </a:r>
            <a:r>
              <a:rPr lang="en-US" dirty="0"/>
              <a:t> (Brad </a:t>
            </a:r>
            <a:r>
              <a:rPr lang="en-US" dirty="0" smtClean="0"/>
              <a:t>Benson, </a:t>
            </a:r>
            <a:r>
              <a:rPr lang="en-US" dirty="0"/>
              <a:t>Mike </a:t>
            </a:r>
            <a:r>
              <a:rPr lang="en-US" dirty="0" err="1"/>
              <a:t>Niemack</a:t>
            </a:r>
            <a:r>
              <a:rPr lang="en-US" dirty="0"/>
              <a:t> </a:t>
            </a:r>
            <a:r>
              <a:rPr lang="en-US" dirty="0" smtClean="0"/>
              <a:t>)</a:t>
            </a:r>
            <a:endParaRPr lang="en-US" dirty="0"/>
          </a:p>
          <a:p>
            <a:endParaRPr lang="en-US" dirty="0"/>
          </a:p>
          <a:p>
            <a:r>
              <a:rPr lang="en-US" b="1" dirty="0"/>
              <a:t>Exploring the unknown</a:t>
            </a:r>
            <a:r>
              <a:rPr lang="en-US" dirty="0"/>
              <a:t> (Jim </a:t>
            </a:r>
            <a:r>
              <a:rPr lang="en-US" dirty="0" smtClean="0"/>
              <a:t>Alexander, </a:t>
            </a:r>
            <a:r>
              <a:rPr lang="en-US" dirty="0"/>
              <a:t>Doug </a:t>
            </a:r>
            <a:r>
              <a:rPr lang="en-US" dirty="0" err="1"/>
              <a:t>Glenzinski</a:t>
            </a:r>
            <a:r>
              <a:rPr lang="en-US" dirty="0"/>
              <a:t> </a:t>
            </a:r>
            <a:r>
              <a:rPr lang="en-US" dirty="0" smtClean="0"/>
              <a:t>)</a:t>
            </a:r>
            <a:endParaRPr lang="en-US" dirty="0"/>
          </a:p>
          <a:p>
            <a:endParaRPr lang="en-US" dirty="0"/>
          </a:p>
          <a:p>
            <a:r>
              <a:rPr lang="en-US" dirty="0" smtClean="0"/>
              <a:t>Technologies</a:t>
            </a:r>
            <a:r>
              <a:rPr lang="en-US" dirty="0"/>
              <a:t>:</a:t>
            </a:r>
          </a:p>
          <a:p>
            <a:r>
              <a:rPr lang="en-US" b="1" dirty="0"/>
              <a:t>Noble Liquids</a:t>
            </a:r>
            <a:r>
              <a:rPr lang="en-US" dirty="0"/>
              <a:t> (Marty </a:t>
            </a:r>
            <a:r>
              <a:rPr lang="en-US" dirty="0" err="1" smtClean="0"/>
              <a:t>Breidenbach</a:t>
            </a:r>
            <a:r>
              <a:rPr lang="en-US" dirty="0"/>
              <a:t>,</a:t>
            </a:r>
            <a:r>
              <a:rPr lang="en-US" dirty="0" smtClean="0"/>
              <a:t> </a:t>
            </a:r>
            <a:r>
              <a:rPr lang="en-US" dirty="0"/>
              <a:t>Cristiano </a:t>
            </a:r>
            <a:r>
              <a:rPr lang="en-US" dirty="0" err="1" smtClean="0"/>
              <a:t>Galbiati</a:t>
            </a:r>
            <a:r>
              <a:rPr lang="en-US" dirty="0" smtClean="0"/>
              <a:t>, </a:t>
            </a:r>
            <a:r>
              <a:rPr lang="en-US" dirty="0"/>
              <a:t>Tom </a:t>
            </a:r>
            <a:r>
              <a:rPr lang="en-US" dirty="0" err="1" smtClean="0"/>
              <a:t>Shutt</a:t>
            </a:r>
            <a:r>
              <a:rPr lang="en-US" dirty="0" smtClean="0"/>
              <a:t>)</a:t>
            </a:r>
            <a:endParaRPr lang="en-US" dirty="0"/>
          </a:p>
          <a:p>
            <a:endParaRPr lang="en-US" dirty="0"/>
          </a:p>
          <a:p>
            <a:r>
              <a:rPr lang="en-US" b="1" dirty="0"/>
              <a:t>Tracking and vertex detectors </a:t>
            </a:r>
            <a:r>
              <a:rPr lang="en-US" b="1" dirty="0" smtClean="0"/>
              <a:t>&amp; </a:t>
            </a:r>
            <a:r>
              <a:rPr lang="en-US" b="1" dirty="0" err="1" smtClean="0"/>
              <a:t>muon</a:t>
            </a:r>
            <a:r>
              <a:rPr lang="en-US" b="1" dirty="0" smtClean="0"/>
              <a:t> detectors</a:t>
            </a:r>
            <a:r>
              <a:rPr lang="en-US" b="1" dirty="0"/>
              <a:t> </a:t>
            </a:r>
            <a:r>
              <a:rPr lang="en-US" dirty="0" smtClean="0"/>
              <a:t>(</a:t>
            </a:r>
            <a:r>
              <a:rPr lang="en-US" dirty="0"/>
              <a:t>Marina </a:t>
            </a:r>
            <a:r>
              <a:rPr lang="en-US" dirty="0" err="1" smtClean="0"/>
              <a:t>Artuso</a:t>
            </a:r>
            <a:r>
              <a:rPr lang="en-US" dirty="0" smtClean="0"/>
              <a:t>,  </a:t>
            </a:r>
            <a:r>
              <a:rPr lang="en-US" dirty="0"/>
              <a:t>Ron </a:t>
            </a:r>
            <a:r>
              <a:rPr lang="en-US" dirty="0" smtClean="0"/>
              <a:t>Lipton)</a:t>
            </a:r>
            <a:endParaRPr lang="en-US" dirty="0"/>
          </a:p>
          <a:p>
            <a:endParaRPr lang="en-US" dirty="0"/>
          </a:p>
          <a:p>
            <a:r>
              <a:rPr lang="en-US" b="1" dirty="0"/>
              <a:t>Solid State Detectors (bolometers etc.)</a:t>
            </a:r>
            <a:r>
              <a:rPr lang="en-US" dirty="0"/>
              <a:t> (Clarence </a:t>
            </a:r>
            <a:r>
              <a:rPr lang="en-US" dirty="0" smtClean="0"/>
              <a:t>Chang, </a:t>
            </a:r>
            <a:r>
              <a:rPr lang="en-US" dirty="0" err="1"/>
              <a:t>Yury</a:t>
            </a:r>
            <a:r>
              <a:rPr lang="en-US" dirty="0"/>
              <a:t> </a:t>
            </a:r>
            <a:r>
              <a:rPr lang="en-US" dirty="0" err="1" smtClean="0"/>
              <a:t>Kolomensky</a:t>
            </a:r>
            <a:r>
              <a:rPr lang="en-US" dirty="0" smtClean="0"/>
              <a:t>, </a:t>
            </a:r>
            <a:r>
              <a:rPr lang="en-US" dirty="0"/>
              <a:t>Kent </a:t>
            </a:r>
            <a:r>
              <a:rPr lang="en-US" dirty="0" smtClean="0"/>
              <a:t>Irwin)</a:t>
            </a:r>
            <a:endParaRPr lang="en-US" dirty="0"/>
          </a:p>
          <a:p>
            <a:endParaRPr lang="en-US" dirty="0"/>
          </a:p>
          <a:p>
            <a:r>
              <a:rPr lang="en-US" b="1" dirty="0" err="1"/>
              <a:t>Calorimetry</a:t>
            </a:r>
            <a:r>
              <a:rPr lang="en-US" dirty="0"/>
              <a:t> (</a:t>
            </a:r>
            <a:r>
              <a:rPr lang="en-US" dirty="0" err="1"/>
              <a:t>Burak</a:t>
            </a:r>
            <a:r>
              <a:rPr lang="en-US" dirty="0"/>
              <a:t> </a:t>
            </a:r>
            <a:r>
              <a:rPr lang="en-US" dirty="0" err="1" smtClean="0"/>
              <a:t>Bilki</a:t>
            </a:r>
            <a:r>
              <a:rPr lang="en-US" dirty="0" smtClean="0"/>
              <a:t>, </a:t>
            </a:r>
            <a:r>
              <a:rPr lang="en-US" dirty="0"/>
              <a:t>Roger </a:t>
            </a:r>
            <a:r>
              <a:rPr lang="en-US" dirty="0" err="1" smtClean="0"/>
              <a:t>Rusack</a:t>
            </a:r>
            <a:r>
              <a:rPr lang="en-US" dirty="0"/>
              <a:t>,</a:t>
            </a:r>
            <a:r>
              <a:rPr lang="en-US" dirty="0" smtClean="0"/>
              <a:t> </a:t>
            </a:r>
            <a:r>
              <a:rPr lang="en-US" dirty="0"/>
              <a:t>Erik </a:t>
            </a:r>
            <a:r>
              <a:rPr lang="en-US" dirty="0" err="1" smtClean="0"/>
              <a:t>Ramberg</a:t>
            </a:r>
            <a:r>
              <a:rPr lang="en-US" dirty="0" smtClean="0"/>
              <a:t>)</a:t>
            </a:r>
            <a:endParaRPr lang="en-US" dirty="0"/>
          </a:p>
          <a:p>
            <a:endParaRPr lang="en-US" dirty="0"/>
          </a:p>
          <a:p>
            <a:r>
              <a:rPr lang="en-US" b="1" dirty="0" err="1"/>
              <a:t>Photodetectors</a:t>
            </a:r>
            <a:r>
              <a:rPr lang="en-US" dirty="0"/>
              <a:t> (Adam </a:t>
            </a:r>
            <a:r>
              <a:rPr lang="en-US" dirty="0" smtClean="0"/>
              <a:t>Para, </a:t>
            </a:r>
            <a:r>
              <a:rPr lang="en-US" dirty="0"/>
              <a:t>Bob </a:t>
            </a:r>
            <a:r>
              <a:rPr lang="en-US" dirty="0" smtClean="0"/>
              <a:t>Svoboda, </a:t>
            </a:r>
            <a:r>
              <a:rPr lang="en-US" dirty="0"/>
              <a:t>Matt </a:t>
            </a:r>
            <a:r>
              <a:rPr lang="en-US" dirty="0" err="1" smtClean="0"/>
              <a:t>Wetstein</a:t>
            </a:r>
            <a:r>
              <a:rPr lang="en-US" dirty="0" smtClean="0"/>
              <a:t>)</a:t>
            </a:r>
            <a:endParaRPr lang="en-US" dirty="0"/>
          </a:p>
          <a:p>
            <a:endParaRPr lang="en-US" dirty="0"/>
          </a:p>
          <a:p>
            <a:r>
              <a:rPr lang="en-US" b="1" dirty="0"/>
              <a:t>Trigger and DAQ</a:t>
            </a:r>
            <a:r>
              <a:rPr lang="en-US" dirty="0"/>
              <a:t> (Wesley </a:t>
            </a:r>
            <a:r>
              <a:rPr lang="en-US" dirty="0" smtClean="0"/>
              <a:t>Smith, </a:t>
            </a:r>
            <a:r>
              <a:rPr lang="en-US" dirty="0"/>
              <a:t>Mike </a:t>
            </a:r>
            <a:r>
              <a:rPr lang="en-US" dirty="0" err="1" smtClean="0"/>
              <a:t>Huffer</a:t>
            </a:r>
            <a:r>
              <a:rPr lang="en-US" dirty="0" smtClean="0"/>
              <a:t>)</a:t>
            </a:r>
            <a:endParaRPr lang="en-US" dirty="0"/>
          </a:p>
        </p:txBody>
      </p:sp>
      <p:sp>
        <p:nvSpPr>
          <p:cNvPr id="5" name="TextBox 4"/>
          <p:cNvSpPr txBox="1"/>
          <p:nvPr/>
        </p:nvSpPr>
        <p:spPr>
          <a:xfrm>
            <a:off x="7196047" y="1097592"/>
            <a:ext cx="1933267" cy="1754327"/>
          </a:xfrm>
          <a:prstGeom prst="rect">
            <a:avLst/>
          </a:prstGeom>
          <a:solidFill>
            <a:srgbClr val="FFFF00"/>
          </a:solidFill>
        </p:spPr>
        <p:txBody>
          <a:bodyPr wrap="none" rtlCol="0">
            <a:spAutoFit/>
          </a:bodyPr>
          <a:lstStyle/>
          <a:p>
            <a:r>
              <a:rPr lang="en-US" dirty="0" smtClean="0">
                <a:solidFill>
                  <a:schemeClr val="bg1"/>
                </a:solidFill>
              </a:rPr>
              <a:t>CPAD &amp; DPF</a:t>
            </a:r>
          </a:p>
          <a:p>
            <a:r>
              <a:rPr lang="en-US" dirty="0">
                <a:solidFill>
                  <a:schemeClr val="bg1"/>
                </a:solidFill>
              </a:rPr>
              <a:t>t</a:t>
            </a:r>
            <a:r>
              <a:rPr lang="en-US" dirty="0" smtClean="0">
                <a:solidFill>
                  <a:schemeClr val="bg1"/>
                </a:solidFill>
              </a:rPr>
              <a:t>hank the </a:t>
            </a:r>
            <a:r>
              <a:rPr lang="en-US" dirty="0">
                <a:solidFill>
                  <a:schemeClr val="bg1"/>
                </a:solidFill>
              </a:rPr>
              <a:t>W</a:t>
            </a:r>
            <a:r>
              <a:rPr lang="en-US" dirty="0" smtClean="0">
                <a:solidFill>
                  <a:schemeClr val="bg1"/>
                </a:solidFill>
              </a:rPr>
              <a:t>orking</a:t>
            </a:r>
          </a:p>
          <a:p>
            <a:r>
              <a:rPr lang="en-US" dirty="0" smtClean="0">
                <a:solidFill>
                  <a:schemeClr val="bg1"/>
                </a:solidFill>
              </a:rPr>
              <a:t>Group </a:t>
            </a:r>
            <a:r>
              <a:rPr lang="en-US" dirty="0" err="1" smtClean="0">
                <a:solidFill>
                  <a:schemeClr val="bg1"/>
                </a:solidFill>
              </a:rPr>
              <a:t>convenors</a:t>
            </a:r>
            <a:endParaRPr lang="en-US" dirty="0" smtClean="0">
              <a:solidFill>
                <a:schemeClr val="bg1"/>
              </a:solidFill>
            </a:endParaRPr>
          </a:p>
          <a:p>
            <a:r>
              <a:rPr lang="en-US" dirty="0" smtClean="0">
                <a:solidFill>
                  <a:schemeClr val="bg1"/>
                </a:solidFill>
              </a:rPr>
              <a:t>&amp; local organizers</a:t>
            </a:r>
          </a:p>
          <a:p>
            <a:r>
              <a:rPr lang="en-US" dirty="0" smtClean="0">
                <a:solidFill>
                  <a:schemeClr val="bg1"/>
                </a:solidFill>
              </a:rPr>
              <a:t>Andy White and</a:t>
            </a:r>
          </a:p>
          <a:p>
            <a:r>
              <a:rPr lang="en-US" dirty="0" smtClean="0">
                <a:solidFill>
                  <a:schemeClr val="bg1"/>
                </a:solidFill>
              </a:rPr>
              <a:t>Dave </a:t>
            </a:r>
            <a:r>
              <a:rPr lang="en-US" dirty="0" err="1" smtClean="0">
                <a:solidFill>
                  <a:schemeClr val="bg1"/>
                </a:solidFill>
              </a:rPr>
              <a:t>Nygren</a:t>
            </a:r>
            <a:endParaRPr lang="en-US" dirty="0" smtClean="0">
              <a:solidFill>
                <a:schemeClr val="bg1"/>
              </a:solidFill>
            </a:endParaRPr>
          </a:p>
        </p:txBody>
      </p:sp>
    </p:spTree>
    <p:extLst>
      <p:ext uri="{BB962C8B-B14F-4D97-AF65-F5344CB8AC3E}">
        <p14:creationId xmlns:p14="http://schemas.microsoft.com/office/powerpoint/2010/main" val="22928938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5917"/>
            <a:ext cx="8229600" cy="5135563"/>
          </a:xfrm>
        </p:spPr>
        <p:txBody>
          <a:bodyPr/>
          <a:lstStyle/>
          <a:p>
            <a:endParaRPr lang="en-US" dirty="0" smtClean="0"/>
          </a:p>
          <a:p>
            <a:r>
              <a:rPr lang="en-US" dirty="0" smtClean="0"/>
              <a:t>CPAD: to promote, coordinate and assist in the research and development of instrumentation for High Energy Physics nationally, and to develop a detector R&amp;D program to support the mission of High Energy Physics for the next decades. </a:t>
            </a:r>
          </a:p>
          <a:p>
            <a:pPr>
              <a:buNone/>
            </a:pPr>
            <a:endParaRPr lang="en-US" dirty="0" smtClean="0">
              <a:solidFill>
                <a:srgbClr val="FFFF00"/>
              </a:solidFill>
            </a:endParaRPr>
          </a:p>
          <a:p>
            <a:pPr>
              <a:buNone/>
            </a:pPr>
            <a:r>
              <a:rPr lang="en-US" dirty="0" smtClean="0">
                <a:solidFill>
                  <a:srgbClr val="FFFF00"/>
                </a:solidFill>
              </a:rPr>
              <a:t>Membership</a:t>
            </a:r>
            <a:r>
              <a:rPr lang="en-US" dirty="0" smtClean="0">
                <a:solidFill>
                  <a:srgbClr val="FFFF00"/>
                </a:solidFill>
              </a:rPr>
              <a:t>: </a:t>
            </a:r>
          </a:p>
          <a:p>
            <a:r>
              <a:rPr lang="en-US" dirty="0" smtClean="0"/>
              <a:t>From Universities</a:t>
            </a:r>
          </a:p>
          <a:p>
            <a:pPr lvl="1"/>
            <a:r>
              <a:rPr lang="en-US" dirty="0" smtClean="0"/>
              <a:t>Jim Alexander (Cornell)</a:t>
            </a:r>
          </a:p>
          <a:p>
            <a:pPr lvl="1"/>
            <a:r>
              <a:rPr lang="en-US" dirty="0" smtClean="0"/>
              <a:t>Marina </a:t>
            </a:r>
            <a:r>
              <a:rPr lang="en-US" dirty="0" err="1" smtClean="0"/>
              <a:t>Artuso</a:t>
            </a:r>
            <a:r>
              <a:rPr lang="en-US" dirty="0" smtClean="0"/>
              <a:t> (Syracuse) </a:t>
            </a:r>
          </a:p>
          <a:p>
            <a:pPr lvl="1"/>
            <a:r>
              <a:rPr lang="en-US" dirty="0" smtClean="0"/>
              <a:t>Rick van Berg (Penn) </a:t>
            </a:r>
          </a:p>
          <a:p>
            <a:pPr lvl="1"/>
            <a:r>
              <a:rPr lang="en-US" dirty="0" smtClean="0"/>
              <a:t>Bonnie Fleming (Yale)</a:t>
            </a:r>
          </a:p>
          <a:p>
            <a:pPr lvl="1"/>
            <a:r>
              <a:rPr lang="en-US" dirty="0" smtClean="0"/>
              <a:t>Ulrich </a:t>
            </a:r>
            <a:r>
              <a:rPr lang="en-US" dirty="0" err="1" smtClean="0"/>
              <a:t>Heintz</a:t>
            </a:r>
            <a:r>
              <a:rPr lang="en-US" dirty="0" smtClean="0"/>
              <a:t> (Brown)</a:t>
            </a:r>
          </a:p>
          <a:p>
            <a:pPr lvl="1"/>
            <a:r>
              <a:rPr lang="en-US" dirty="0" smtClean="0"/>
              <a:t>Howard Nicholson (Mt. Holyoke) </a:t>
            </a:r>
          </a:p>
          <a:p>
            <a:pPr lvl="1"/>
            <a:r>
              <a:rPr lang="en-US" dirty="0" smtClean="0"/>
              <a:t>Gabriella </a:t>
            </a:r>
            <a:r>
              <a:rPr lang="en-US" dirty="0" err="1" smtClean="0"/>
              <a:t>Sciolla</a:t>
            </a:r>
            <a:r>
              <a:rPr lang="en-US" dirty="0" smtClean="0"/>
              <a:t> (Brandeis) </a:t>
            </a:r>
          </a:p>
          <a:p>
            <a:pPr lvl="1"/>
            <a:r>
              <a:rPr lang="en-US" dirty="0" smtClean="0"/>
              <a:t>Ian </a:t>
            </a:r>
            <a:r>
              <a:rPr lang="en-US" dirty="0" err="1" smtClean="0"/>
              <a:t>Shipsey</a:t>
            </a:r>
            <a:r>
              <a:rPr lang="en-US" dirty="0" smtClean="0"/>
              <a:t>* (Oxford)</a:t>
            </a:r>
          </a:p>
          <a:p>
            <a:pPr lvl="1"/>
            <a:r>
              <a:rPr lang="en-US" dirty="0" smtClean="0"/>
              <a:t>Wesley Smith (Wisconsin)</a:t>
            </a:r>
          </a:p>
          <a:p>
            <a:pPr lvl="1"/>
            <a:r>
              <a:rPr lang="en-US" dirty="0" smtClean="0"/>
              <a:t>Matt </a:t>
            </a:r>
            <a:r>
              <a:rPr lang="en-US" dirty="0" err="1" smtClean="0"/>
              <a:t>Wetstein</a:t>
            </a:r>
            <a:r>
              <a:rPr lang="en-US" dirty="0" smtClean="0"/>
              <a:t> (Chicago) </a:t>
            </a:r>
          </a:p>
        </p:txBody>
      </p:sp>
      <p:sp>
        <p:nvSpPr>
          <p:cNvPr id="5" name="Slide Number Placeholder 4"/>
          <p:cNvSpPr>
            <a:spLocks noGrp="1"/>
          </p:cNvSpPr>
          <p:nvPr>
            <p:ph type="sldNum" sz="quarter" idx="12"/>
          </p:nvPr>
        </p:nvSpPr>
        <p:spPr/>
        <p:txBody>
          <a:bodyPr/>
          <a:lstStyle/>
          <a:p>
            <a:r>
              <a:rPr lang="en-US" smtClean="0">
                <a:latin typeface="Calibri"/>
              </a:rPr>
              <a:t>Slide  </a:t>
            </a:r>
            <a:fld id="{87034D8C-3CB4-402A-BC46-2AB14C0FE90A}" type="slidenum">
              <a:rPr lang="en-US" smtClean="0">
                <a:latin typeface="Calibri"/>
              </a:rPr>
              <a:pPr/>
              <a:t>8</a:t>
            </a:fld>
            <a:endParaRPr lang="en-US" dirty="0">
              <a:latin typeface="Calibri"/>
            </a:endParaRPr>
          </a:p>
        </p:txBody>
      </p:sp>
      <p:pic>
        <p:nvPicPr>
          <p:cNvPr id="6" name="Picture 5" descr="Screen shot 2013-01-13 at 7.52.57 PM.png"/>
          <p:cNvPicPr>
            <a:picLocks noChangeAspect="1"/>
          </p:cNvPicPr>
          <p:nvPr/>
        </p:nvPicPr>
        <p:blipFill>
          <a:blip r:embed="rId3"/>
          <a:stretch>
            <a:fillRect/>
          </a:stretch>
        </p:blipFill>
        <p:spPr>
          <a:xfrm>
            <a:off x="0" y="0"/>
            <a:ext cx="9144000" cy="1209675"/>
          </a:xfrm>
          <a:prstGeom prst="rect">
            <a:avLst/>
          </a:prstGeom>
        </p:spPr>
      </p:pic>
      <p:sp>
        <p:nvSpPr>
          <p:cNvPr id="7" name="Content Placeholder 2"/>
          <p:cNvSpPr txBox="1">
            <a:spLocks/>
          </p:cNvSpPr>
          <p:nvPr/>
        </p:nvSpPr>
        <p:spPr bwMode="auto">
          <a:xfrm>
            <a:off x="4724400" y="2315368"/>
            <a:ext cx="4419600" cy="3535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Clr>
                <a:srgbClr val="99CC66"/>
              </a:buClr>
              <a:buFont typeface="Wingdings" pitchFamily="2" charset="2"/>
              <a:buChar char="§"/>
              <a:defRPr/>
            </a:pPr>
            <a:r>
              <a:rPr lang="en-US" kern="0" dirty="0" smtClean="0">
                <a:solidFill>
                  <a:srgbClr val="FFFFFF"/>
                </a:solidFill>
                <a:latin typeface="Calibri"/>
              </a:rPr>
              <a:t>From Laboratories</a:t>
            </a:r>
          </a:p>
          <a:p>
            <a:pPr marL="742950" lvl="1" indent="-285750" fontAlgn="base">
              <a:spcBef>
                <a:spcPct val="20000"/>
              </a:spcBef>
              <a:spcAft>
                <a:spcPct val="0"/>
              </a:spcAft>
              <a:buClr>
                <a:srgbClr val="FFFF00"/>
              </a:buClr>
              <a:buFontTx/>
              <a:buChar char="–"/>
              <a:defRPr/>
            </a:pPr>
            <a:r>
              <a:rPr lang="en-US" sz="1600" kern="0" dirty="0" smtClean="0">
                <a:solidFill>
                  <a:srgbClr val="FFFFFF"/>
                </a:solidFill>
                <a:latin typeface="Calibri"/>
              </a:rPr>
              <a:t>Clarence Chang (Argonne)</a:t>
            </a:r>
          </a:p>
          <a:p>
            <a:pPr marL="742950" lvl="1" indent="-285750" fontAlgn="base">
              <a:spcBef>
                <a:spcPct val="20000"/>
              </a:spcBef>
              <a:spcAft>
                <a:spcPct val="0"/>
              </a:spcAft>
              <a:buClr>
                <a:srgbClr val="FFFF00"/>
              </a:buClr>
              <a:buFontTx/>
              <a:buChar char="–"/>
              <a:defRPr/>
            </a:pPr>
            <a:r>
              <a:rPr lang="en-US" sz="1600" kern="0" dirty="0" smtClean="0">
                <a:solidFill>
                  <a:srgbClr val="FFFFFF"/>
                </a:solidFill>
                <a:latin typeface="Calibri"/>
              </a:rPr>
              <a:t>Marcel Demarteau* (Argonne)</a:t>
            </a:r>
          </a:p>
          <a:p>
            <a:pPr marL="742950" lvl="1" indent="-285750" fontAlgn="base">
              <a:spcBef>
                <a:spcPct val="20000"/>
              </a:spcBef>
              <a:spcAft>
                <a:spcPct val="0"/>
              </a:spcAft>
              <a:buClr>
                <a:srgbClr val="FFFF00"/>
              </a:buClr>
              <a:buFontTx/>
              <a:buChar char="–"/>
              <a:defRPr/>
            </a:pPr>
            <a:r>
              <a:rPr lang="en-US" sz="1600" kern="0" dirty="0" smtClean="0">
                <a:solidFill>
                  <a:srgbClr val="FFFFFF"/>
                </a:solidFill>
                <a:latin typeface="Calibri"/>
              </a:rPr>
              <a:t>Juan Estrada (</a:t>
            </a:r>
            <a:r>
              <a:rPr lang="en-US" sz="1600" kern="0" dirty="0" err="1" smtClean="0">
                <a:solidFill>
                  <a:srgbClr val="FFFFFF"/>
                </a:solidFill>
                <a:latin typeface="Calibri"/>
              </a:rPr>
              <a:t>Fermilab</a:t>
            </a:r>
            <a:r>
              <a:rPr lang="en-US" sz="1600" kern="0" dirty="0" smtClean="0">
                <a:solidFill>
                  <a:srgbClr val="FFFFFF"/>
                </a:solidFill>
                <a:latin typeface="Calibri"/>
              </a:rPr>
              <a:t>)</a:t>
            </a:r>
          </a:p>
          <a:p>
            <a:pPr marL="742950" lvl="1" indent="-285750" fontAlgn="base">
              <a:spcBef>
                <a:spcPct val="20000"/>
              </a:spcBef>
              <a:spcAft>
                <a:spcPct val="0"/>
              </a:spcAft>
              <a:buClr>
                <a:srgbClr val="FFFF00"/>
              </a:buClr>
              <a:buFontTx/>
              <a:buChar char="–"/>
              <a:defRPr/>
            </a:pPr>
            <a:r>
              <a:rPr lang="en-US" sz="1600" kern="0" dirty="0" smtClean="0">
                <a:solidFill>
                  <a:srgbClr val="FFFFFF"/>
                </a:solidFill>
                <a:latin typeface="Calibri"/>
              </a:rPr>
              <a:t>Maurice Garcia-</a:t>
            </a:r>
            <a:r>
              <a:rPr lang="en-US" sz="1600" kern="0" dirty="0" err="1" smtClean="0">
                <a:solidFill>
                  <a:srgbClr val="FFFFFF"/>
                </a:solidFill>
                <a:latin typeface="Calibri"/>
              </a:rPr>
              <a:t>Sciveres</a:t>
            </a:r>
            <a:r>
              <a:rPr lang="en-US" sz="1600" kern="0" dirty="0" smtClean="0">
                <a:solidFill>
                  <a:srgbClr val="FFFFFF"/>
                </a:solidFill>
                <a:latin typeface="Calibri"/>
              </a:rPr>
              <a:t> (LBNL)</a:t>
            </a:r>
          </a:p>
          <a:p>
            <a:pPr marL="742950" lvl="1" indent="-285750" fontAlgn="base">
              <a:spcBef>
                <a:spcPct val="20000"/>
              </a:spcBef>
              <a:spcAft>
                <a:spcPct val="0"/>
              </a:spcAft>
              <a:buClr>
                <a:srgbClr val="FFFF00"/>
              </a:buClr>
              <a:buFontTx/>
              <a:buChar char="–"/>
              <a:defRPr/>
            </a:pPr>
            <a:r>
              <a:rPr lang="en-US" sz="1600" kern="0" dirty="0" smtClean="0">
                <a:solidFill>
                  <a:srgbClr val="FFFFFF"/>
                </a:solidFill>
                <a:latin typeface="Calibri"/>
              </a:rPr>
              <a:t>David MacFarlane (SLAC)</a:t>
            </a:r>
          </a:p>
          <a:p>
            <a:pPr marL="742950" lvl="1" indent="-285750" fontAlgn="base">
              <a:spcBef>
                <a:spcPct val="20000"/>
              </a:spcBef>
              <a:spcAft>
                <a:spcPct val="0"/>
              </a:spcAft>
              <a:buClr>
                <a:srgbClr val="FFFF00"/>
              </a:buClr>
              <a:buFontTx/>
              <a:buChar char="–"/>
              <a:defRPr/>
            </a:pPr>
            <a:r>
              <a:rPr lang="en-US" sz="1600" kern="0" dirty="0" smtClean="0">
                <a:solidFill>
                  <a:srgbClr val="FFFFFF"/>
                </a:solidFill>
                <a:latin typeface="Calibri"/>
              </a:rPr>
              <a:t>Ron Lipton (</a:t>
            </a:r>
            <a:r>
              <a:rPr lang="en-US" sz="1600" kern="0" dirty="0" err="1" smtClean="0">
                <a:solidFill>
                  <a:srgbClr val="FFFFFF"/>
                </a:solidFill>
                <a:latin typeface="Calibri"/>
              </a:rPr>
              <a:t>Fermilab</a:t>
            </a:r>
            <a:r>
              <a:rPr lang="en-US" sz="1600" kern="0" dirty="0" smtClean="0">
                <a:solidFill>
                  <a:srgbClr val="FFFFFF"/>
                </a:solidFill>
                <a:latin typeface="Calibri"/>
              </a:rPr>
              <a:t>)</a:t>
            </a:r>
          </a:p>
          <a:p>
            <a:pPr marL="742950" lvl="1" indent="-285750" fontAlgn="base">
              <a:spcBef>
                <a:spcPct val="20000"/>
              </a:spcBef>
              <a:spcAft>
                <a:spcPct val="0"/>
              </a:spcAft>
              <a:buClr>
                <a:srgbClr val="FFFF00"/>
              </a:buClr>
              <a:buFontTx/>
              <a:buChar char="–"/>
              <a:defRPr/>
            </a:pPr>
            <a:r>
              <a:rPr lang="en-US" sz="1600" kern="0" dirty="0" smtClean="0">
                <a:solidFill>
                  <a:srgbClr val="FFFFFF"/>
                </a:solidFill>
                <a:latin typeface="Calibri"/>
              </a:rPr>
              <a:t>Vinnie </a:t>
            </a:r>
            <a:r>
              <a:rPr lang="en-US" sz="1600" kern="0" dirty="0" err="1" smtClean="0">
                <a:solidFill>
                  <a:srgbClr val="FFFFFF"/>
                </a:solidFill>
                <a:latin typeface="Calibri"/>
              </a:rPr>
              <a:t>Polychronakos</a:t>
            </a:r>
            <a:r>
              <a:rPr lang="en-US" sz="1600" kern="0" dirty="0" smtClean="0">
                <a:solidFill>
                  <a:srgbClr val="FFFFFF"/>
                </a:solidFill>
                <a:latin typeface="Calibri"/>
              </a:rPr>
              <a:t> (BNL)</a:t>
            </a:r>
          </a:p>
          <a:p>
            <a:pPr marL="742950" lvl="1" indent="-285750" fontAlgn="base">
              <a:spcBef>
                <a:spcPct val="20000"/>
              </a:spcBef>
              <a:spcAft>
                <a:spcPct val="0"/>
              </a:spcAft>
              <a:buClr>
                <a:srgbClr val="FFFF00"/>
              </a:buClr>
              <a:buFontTx/>
              <a:buChar char="–"/>
              <a:defRPr/>
            </a:pPr>
            <a:r>
              <a:rPr lang="en-US" sz="1600" kern="0" dirty="0" smtClean="0">
                <a:solidFill>
                  <a:srgbClr val="FFFFFF"/>
                </a:solidFill>
                <a:latin typeface="Calibri"/>
              </a:rPr>
              <a:t>Pete Siddons (BNL)</a:t>
            </a:r>
          </a:p>
          <a:p>
            <a:pPr marL="742950" lvl="1" indent="-285750" fontAlgn="base">
              <a:spcBef>
                <a:spcPct val="20000"/>
              </a:spcBef>
              <a:spcAft>
                <a:spcPct val="0"/>
              </a:spcAft>
              <a:buClr>
                <a:srgbClr val="FFFF00"/>
              </a:buClr>
              <a:buFontTx/>
              <a:buChar char="–"/>
              <a:defRPr/>
            </a:pPr>
            <a:r>
              <a:rPr lang="en-US" sz="1600" kern="0" dirty="0" smtClean="0">
                <a:solidFill>
                  <a:srgbClr val="FFFFFF"/>
                </a:solidFill>
                <a:latin typeface="Calibri"/>
              </a:rPr>
              <a:t>Bob Wagner (Argonne) </a:t>
            </a:r>
          </a:p>
          <a:p>
            <a:pPr marL="742950" lvl="1" indent="-285750" fontAlgn="base">
              <a:spcBef>
                <a:spcPct val="20000"/>
              </a:spcBef>
              <a:spcAft>
                <a:spcPct val="0"/>
              </a:spcAft>
              <a:buClr>
                <a:srgbClr val="FFFF00"/>
              </a:buClr>
              <a:buFontTx/>
              <a:buChar char="–"/>
              <a:defRPr/>
            </a:pPr>
            <a:r>
              <a:rPr lang="en-US" sz="1600" kern="0" dirty="0" smtClean="0">
                <a:solidFill>
                  <a:srgbClr val="FFFFFF"/>
                </a:solidFill>
                <a:latin typeface="Calibri"/>
              </a:rPr>
              <a:t>Graham Wilson (BNL)</a:t>
            </a:r>
            <a:endParaRPr lang="en-US" kern="0" dirty="0" smtClean="0">
              <a:solidFill>
                <a:srgbClr val="FFFFFF"/>
              </a:solidFill>
              <a:latin typeface="Calibri"/>
            </a:endParaRPr>
          </a:p>
          <a:p>
            <a:pPr marL="342900" indent="-342900" fontAlgn="base">
              <a:spcBef>
                <a:spcPct val="20000"/>
              </a:spcBef>
              <a:spcAft>
                <a:spcPct val="0"/>
              </a:spcAft>
              <a:buClr>
                <a:srgbClr val="99CC66"/>
              </a:buClr>
              <a:buFont typeface="Wingdings" pitchFamily="2" charset="2"/>
              <a:buChar char="§"/>
              <a:defRPr/>
            </a:pPr>
            <a:r>
              <a:rPr lang="en-US" kern="0" dirty="0" smtClean="0">
                <a:solidFill>
                  <a:srgbClr val="FFFFFF"/>
                </a:solidFill>
                <a:latin typeface="Calibri"/>
              </a:rPr>
              <a:t>International</a:t>
            </a:r>
          </a:p>
          <a:p>
            <a:pPr marL="742950" lvl="1" indent="-285750" fontAlgn="base">
              <a:spcBef>
                <a:spcPct val="20000"/>
              </a:spcBef>
              <a:spcAft>
                <a:spcPct val="0"/>
              </a:spcAft>
              <a:buClr>
                <a:srgbClr val="FFFF00"/>
              </a:buClr>
              <a:buFontTx/>
              <a:buChar char="–"/>
              <a:defRPr/>
            </a:pPr>
            <a:r>
              <a:rPr lang="en-US" sz="1600" kern="0" dirty="0" err="1" smtClean="0">
                <a:solidFill>
                  <a:srgbClr val="FFFFFF"/>
                </a:solidFill>
                <a:latin typeface="Calibri"/>
              </a:rPr>
              <a:t>Ariella</a:t>
            </a:r>
            <a:r>
              <a:rPr lang="en-US" sz="1600" kern="0" dirty="0" smtClean="0">
                <a:solidFill>
                  <a:srgbClr val="FFFFFF"/>
                </a:solidFill>
                <a:latin typeface="Calibri"/>
              </a:rPr>
              <a:t> </a:t>
            </a:r>
            <a:r>
              <a:rPr lang="en-US" sz="1600" kern="0" dirty="0" err="1" smtClean="0">
                <a:solidFill>
                  <a:srgbClr val="FFFFFF"/>
                </a:solidFill>
                <a:latin typeface="Calibri"/>
              </a:rPr>
              <a:t>Cattai</a:t>
            </a:r>
            <a:r>
              <a:rPr lang="en-US" sz="1600" kern="0" dirty="0" smtClean="0">
                <a:solidFill>
                  <a:srgbClr val="FFFFFF"/>
                </a:solidFill>
                <a:latin typeface="Calibri"/>
              </a:rPr>
              <a:t> (CERN) </a:t>
            </a:r>
          </a:p>
          <a:p>
            <a:pPr marL="742950" lvl="1" indent="-285750" fontAlgn="base">
              <a:spcBef>
                <a:spcPct val="20000"/>
              </a:spcBef>
              <a:spcAft>
                <a:spcPct val="0"/>
              </a:spcAft>
              <a:buClr>
                <a:srgbClr val="FFFF00"/>
              </a:buClr>
              <a:buFontTx/>
              <a:buChar char="–"/>
              <a:defRPr/>
            </a:pPr>
            <a:r>
              <a:rPr lang="en-US" sz="1600" kern="0" dirty="0" err="1" smtClean="0">
                <a:solidFill>
                  <a:srgbClr val="FFFFFF"/>
                </a:solidFill>
                <a:latin typeface="Calibri"/>
              </a:rPr>
              <a:t>Junji</a:t>
            </a:r>
            <a:r>
              <a:rPr lang="en-US" sz="1600" kern="0" dirty="0" smtClean="0">
                <a:solidFill>
                  <a:srgbClr val="FFFFFF"/>
                </a:solidFill>
                <a:latin typeface="Calibri"/>
              </a:rPr>
              <a:t> </a:t>
            </a:r>
            <a:r>
              <a:rPr lang="en-US" sz="1600" kern="0" dirty="0" err="1" smtClean="0">
                <a:solidFill>
                  <a:srgbClr val="FFFFFF"/>
                </a:solidFill>
                <a:latin typeface="Calibri"/>
              </a:rPr>
              <a:t>Haba</a:t>
            </a:r>
            <a:r>
              <a:rPr lang="en-US" sz="1600" kern="0" dirty="0" smtClean="0">
                <a:solidFill>
                  <a:srgbClr val="FFFFFF"/>
                </a:solidFill>
                <a:latin typeface="Calibri"/>
              </a:rPr>
              <a:t> (KEK) </a:t>
            </a:r>
            <a:endParaRPr lang="en-US" sz="1600" kern="0" dirty="0">
              <a:solidFill>
                <a:srgbClr val="FFFFFF"/>
              </a:solidFill>
              <a:latin typeface="Calibri"/>
            </a:endParaRPr>
          </a:p>
        </p:txBody>
      </p:sp>
      <p:sp>
        <p:nvSpPr>
          <p:cNvPr id="8" name="TextBox 7"/>
          <p:cNvSpPr txBox="1"/>
          <p:nvPr/>
        </p:nvSpPr>
        <p:spPr>
          <a:xfrm>
            <a:off x="7793994" y="6248400"/>
            <a:ext cx="1273806" cy="338554"/>
          </a:xfrm>
          <a:prstGeom prst="rect">
            <a:avLst/>
          </a:prstGeom>
          <a:noFill/>
        </p:spPr>
        <p:txBody>
          <a:bodyPr wrap="none" rtlCol="0">
            <a:spAutoFit/>
          </a:bodyPr>
          <a:lstStyle/>
          <a:p>
            <a:r>
              <a:rPr lang="en-US" sz="1600" dirty="0" smtClean="0">
                <a:solidFill>
                  <a:srgbClr val="FFFFFF"/>
                </a:solidFill>
                <a:latin typeface="Calibri"/>
              </a:rPr>
              <a:t>(*) = co-chair</a:t>
            </a:r>
            <a:endParaRPr lang="en-US" sz="1600" dirty="0">
              <a:solidFill>
                <a:srgbClr val="FFFFFF"/>
              </a:solidFill>
              <a:latin typeface="Calibri"/>
            </a:endParaRPr>
          </a:p>
        </p:txBody>
      </p:sp>
      <p:sp>
        <p:nvSpPr>
          <p:cNvPr id="9" name="TextBox 8"/>
          <p:cNvSpPr txBox="1"/>
          <p:nvPr/>
        </p:nvSpPr>
        <p:spPr>
          <a:xfrm>
            <a:off x="890187" y="6046896"/>
            <a:ext cx="2751374" cy="338554"/>
          </a:xfrm>
          <a:prstGeom prst="rect">
            <a:avLst/>
          </a:prstGeom>
          <a:noFill/>
        </p:spPr>
        <p:txBody>
          <a:bodyPr wrap="none" rtlCol="0">
            <a:spAutoFit/>
          </a:bodyPr>
          <a:lstStyle/>
          <a:p>
            <a:r>
              <a:rPr lang="en-US" sz="1600" dirty="0" smtClean="0">
                <a:solidFill>
                  <a:srgbClr val="FFFF00"/>
                </a:solidFill>
                <a:latin typeface="Calibri"/>
              </a:rPr>
              <a:t>http://</a:t>
            </a:r>
            <a:r>
              <a:rPr lang="en-US" sz="1600" dirty="0" err="1" smtClean="0">
                <a:solidFill>
                  <a:srgbClr val="FFFF00"/>
                </a:solidFill>
                <a:latin typeface="Calibri"/>
              </a:rPr>
              <a:t>www.hep.anl.gov/cpad</a:t>
            </a:r>
            <a:r>
              <a:rPr lang="en-US" sz="1600" dirty="0" smtClean="0">
                <a:solidFill>
                  <a:srgbClr val="FFFF00"/>
                </a:solidFill>
                <a:latin typeface="Calibri"/>
              </a:rPr>
              <a:t>/</a:t>
            </a:r>
            <a:endParaRPr lang="en-US" sz="1600" dirty="0">
              <a:solidFill>
                <a:srgbClr val="FFFF00"/>
              </a:solidFill>
              <a:latin typeface="Calibri"/>
            </a:endParaRPr>
          </a:p>
        </p:txBody>
      </p:sp>
      <p:sp>
        <p:nvSpPr>
          <p:cNvPr id="2" name="TextBox 1"/>
          <p:cNvSpPr txBox="1"/>
          <p:nvPr/>
        </p:nvSpPr>
        <p:spPr>
          <a:xfrm>
            <a:off x="734633" y="6440309"/>
            <a:ext cx="3711285" cy="369332"/>
          </a:xfrm>
          <a:prstGeom prst="rect">
            <a:avLst/>
          </a:prstGeom>
          <a:noFill/>
        </p:spPr>
        <p:txBody>
          <a:bodyPr wrap="none" rtlCol="0">
            <a:spAutoFit/>
          </a:bodyPr>
          <a:lstStyle/>
          <a:p>
            <a:r>
              <a:rPr lang="en-US" dirty="0" smtClean="0">
                <a:solidFill>
                  <a:schemeClr val="bg1"/>
                </a:solidFill>
              </a:rPr>
              <a:t>10 CPAD working groups (next slides)</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773665" y="6385548"/>
            <a:ext cx="3684075" cy="365125"/>
          </a:xfrm>
        </p:spPr>
        <p:txBody>
          <a:bodyPr/>
          <a:lstStyle/>
          <a:p>
            <a:r>
              <a:rPr lang="en-US" dirty="0" smtClean="0"/>
              <a:t>New Technologies for Discovery -- </a:t>
            </a:r>
            <a:r>
              <a:rPr lang="en-US" dirty="0" err="1" smtClean="0"/>
              <a:t>Demarteau</a:t>
            </a:r>
            <a:r>
              <a:rPr lang="en-US" dirty="0" smtClean="0"/>
              <a:t>/Shipsey</a:t>
            </a:r>
            <a:endParaRPr lang="en-US" dirty="0"/>
          </a:p>
        </p:txBody>
      </p:sp>
      <p:sp>
        <p:nvSpPr>
          <p:cNvPr id="3" name="Slide Number Placeholder 2"/>
          <p:cNvSpPr>
            <a:spLocks noGrp="1"/>
          </p:cNvSpPr>
          <p:nvPr>
            <p:ph type="sldNum" sz="quarter" idx="12"/>
          </p:nvPr>
        </p:nvSpPr>
        <p:spPr/>
        <p:txBody>
          <a:bodyPr/>
          <a:lstStyle/>
          <a:p>
            <a:fld id="{0FB56013-B943-42BA-886F-6F9D4EB85E9D}" type="slidenum">
              <a:rPr lang="en-US" smtClean="0"/>
              <a:t>9</a:t>
            </a:fld>
            <a:endParaRPr lang="en-US"/>
          </a:p>
        </p:txBody>
      </p:sp>
      <p:pic>
        <p:nvPicPr>
          <p:cNvPr id="5" name="Picture 4" descr="Screen Shot 2015-10-04 at 3.52.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184" y="100853"/>
            <a:ext cx="2197845" cy="620978"/>
          </a:xfrm>
          <a:prstGeom prst="rect">
            <a:avLst/>
          </a:prstGeom>
        </p:spPr>
      </p:pic>
      <p:pic>
        <p:nvPicPr>
          <p:cNvPr id="6" name="Picture 5"/>
          <p:cNvPicPr>
            <a:picLocks noChangeAspect="1"/>
          </p:cNvPicPr>
          <p:nvPr/>
        </p:nvPicPr>
        <p:blipFill>
          <a:blip r:embed="rId4"/>
          <a:stretch>
            <a:fillRect/>
          </a:stretch>
        </p:blipFill>
        <p:spPr>
          <a:xfrm>
            <a:off x="2215847" y="3511550"/>
            <a:ext cx="5080000" cy="2844800"/>
          </a:xfrm>
          <a:prstGeom prst="rect">
            <a:avLst/>
          </a:prstGeom>
        </p:spPr>
      </p:pic>
      <p:pic>
        <p:nvPicPr>
          <p:cNvPr id="8" name="Picture 7" descr="Screen Shot 2015-10-04 at 4.19.4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69" y="1374300"/>
            <a:ext cx="9144000" cy="2052000"/>
          </a:xfrm>
          <a:prstGeom prst="rect">
            <a:avLst/>
          </a:prstGeom>
        </p:spPr>
      </p:pic>
      <p:sp>
        <p:nvSpPr>
          <p:cNvPr id="9" name="Rectangle 8"/>
          <p:cNvSpPr/>
          <p:nvPr/>
        </p:nvSpPr>
        <p:spPr>
          <a:xfrm>
            <a:off x="183847" y="133738"/>
            <a:ext cx="4572000" cy="923330"/>
          </a:xfrm>
          <a:prstGeom prst="rect">
            <a:avLst/>
          </a:prstGeom>
        </p:spPr>
        <p:txBody>
          <a:bodyPr>
            <a:spAutoFit/>
          </a:bodyPr>
          <a:lstStyle/>
          <a:p>
            <a:r>
              <a:rPr lang="en-US" dirty="0"/>
              <a:t>#</a:t>
            </a:r>
            <a:r>
              <a:rPr lang="en-US" dirty="0" smtClean="0"/>
              <a:t>1 Continuation </a:t>
            </a:r>
            <a:r>
              <a:rPr lang="en-US" dirty="0"/>
              <a:t>and organization of an, at least, annual national instrumentation workshop for the HEP community </a:t>
            </a:r>
          </a:p>
        </p:txBody>
      </p:sp>
    </p:spTree>
    <p:extLst>
      <p:ext uri="{BB962C8B-B14F-4D97-AF65-F5344CB8AC3E}">
        <p14:creationId xmlns:p14="http://schemas.microsoft.com/office/powerpoint/2010/main" val="235903938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aa-mine">
  <a:themeElements>
    <a:clrScheme name="aaa-min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aa-min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0" cap="rnd" cmpd="sng" algn="ctr">
          <a:solidFill>
            <a:srgbClr val="FF0000"/>
          </a:solidFill>
          <a:prstDash val="sysDot"/>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noFill/>
        <a:ln w="31750" cap="rnd" cmpd="sng" algn="ctr">
          <a:solidFill>
            <a:srgbClr val="FF0000"/>
          </a:solidFill>
          <a:prstDash val="sysDot"/>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aaa-min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a-min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a-min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a-min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a-min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a-min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a-min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ue_2007">
  <a:themeElements>
    <a:clrScheme name="Custom 7">
      <a:dk1>
        <a:srgbClr val="616161"/>
      </a:dk1>
      <a:lt1>
        <a:srgbClr val="FFFFFF"/>
      </a:lt1>
      <a:dk2>
        <a:srgbClr val="1F497D"/>
      </a:dk2>
      <a:lt2>
        <a:srgbClr val="D2D2D2"/>
      </a:lt2>
      <a:accent1>
        <a:srgbClr val="A6C4DE"/>
      </a:accent1>
      <a:accent2>
        <a:srgbClr val="D8AC28"/>
      </a:accent2>
      <a:accent3>
        <a:srgbClr val="A22B38"/>
      </a:accent3>
      <a:accent4>
        <a:srgbClr val="7AB800"/>
      </a:accent4>
      <a:accent5>
        <a:srgbClr val="9D7D9E"/>
      </a:accent5>
      <a:accent6>
        <a:srgbClr val="BF5C28"/>
      </a:accent6>
      <a:hlink>
        <a:srgbClr val="4D8ABE"/>
      </a:hlink>
      <a:folHlink>
        <a:srgbClr val="4D8ABE"/>
      </a:folHlink>
    </a:clrScheme>
    <a:fontScheme name="Blue design">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lue design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docProps/app.xml><?xml version="1.0" encoding="utf-8"?>
<Properties xmlns="http://schemas.openxmlformats.org/officeDocument/2006/extended-properties" xmlns:vt="http://schemas.openxmlformats.org/officeDocument/2006/docPropsVTypes">
  <Template> Black .thmx</Template>
  <TotalTime>1422</TotalTime>
  <Words>1987</Words>
  <Application>Microsoft Macintosh PowerPoint</Application>
  <PresentationFormat>On-screen Show (4:3)</PresentationFormat>
  <Paragraphs>250</Paragraphs>
  <Slides>20</Slides>
  <Notes>20</Notes>
  <HiddenSlides>0</HiddenSlides>
  <MMClips>0</MMClips>
  <ScaleCrop>false</ScaleCrop>
  <HeadingPairs>
    <vt:vector size="4" baseType="variant">
      <vt:variant>
        <vt:lpstr>Theme</vt:lpstr>
      </vt:variant>
      <vt:variant>
        <vt:i4>4</vt:i4>
      </vt:variant>
      <vt:variant>
        <vt:lpstr>Slide Titles</vt:lpstr>
      </vt:variant>
      <vt:variant>
        <vt:i4>20</vt:i4>
      </vt:variant>
    </vt:vector>
  </HeadingPairs>
  <TitlesOfParts>
    <vt:vector size="24" baseType="lpstr">
      <vt:lpstr> Black </vt:lpstr>
      <vt:lpstr>1_Office Theme</vt:lpstr>
      <vt:lpstr>aaa-mine</vt:lpstr>
      <vt:lpstr>2_blue_2007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Purdue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Shipsey</dc:creator>
  <cp:lastModifiedBy>Ian Shipsey</cp:lastModifiedBy>
  <cp:revision>48</cp:revision>
  <dcterms:created xsi:type="dcterms:W3CDTF">2015-10-04T12:07:15Z</dcterms:created>
  <dcterms:modified xsi:type="dcterms:W3CDTF">2015-10-05T12:03:02Z</dcterms:modified>
</cp:coreProperties>
</file>