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1" r:id="rId3"/>
    <p:sldId id="379" r:id="rId4"/>
    <p:sldId id="410" r:id="rId5"/>
    <p:sldId id="411" r:id="rId6"/>
    <p:sldId id="320" r:id="rId7"/>
    <p:sldId id="382" r:id="rId8"/>
    <p:sldId id="383" r:id="rId9"/>
    <p:sldId id="384" r:id="rId10"/>
    <p:sldId id="385" r:id="rId11"/>
    <p:sldId id="386" r:id="rId12"/>
    <p:sldId id="323" r:id="rId13"/>
    <p:sldId id="412" r:id="rId14"/>
    <p:sldId id="415" r:id="rId15"/>
    <p:sldId id="416" r:id="rId16"/>
    <p:sldId id="324" r:id="rId17"/>
    <p:sldId id="417" r:id="rId18"/>
    <p:sldId id="388" r:id="rId19"/>
    <p:sldId id="413" r:id="rId20"/>
    <p:sldId id="414" r:id="rId21"/>
    <p:sldId id="391" r:id="rId22"/>
    <p:sldId id="325" r:id="rId23"/>
    <p:sldId id="303" r:id="rId24"/>
    <p:sldId id="311" r:id="rId25"/>
    <p:sldId id="380" r:id="rId26"/>
    <p:sldId id="296" r:id="rId27"/>
    <p:sldId id="341" r:id="rId28"/>
    <p:sldId id="298" r:id="rId29"/>
    <p:sldId id="299" r:id="rId30"/>
    <p:sldId id="338" r:id="rId31"/>
    <p:sldId id="339" r:id="rId32"/>
    <p:sldId id="300" r:id="rId33"/>
    <p:sldId id="308" r:id="rId34"/>
    <p:sldId id="309" r:id="rId35"/>
    <p:sldId id="330" r:id="rId36"/>
    <p:sldId id="344" r:id="rId37"/>
    <p:sldId id="418" r:id="rId38"/>
    <p:sldId id="419" r:id="rId39"/>
    <p:sldId id="343" r:id="rId40"/>
    <p:sldId id="381" r:id="rId41"/>
    <p:sldId id="395" r:id="rId42"/>
    <p:sldId id="420" r:id="rId43"/>
    <p:sldId id="267" r:id="rId44"/>
    <p:sldId id="332" r:id="rId45"/>
    <p:sldId id="322" r:id="rId46"/>
    <p:sldId id="317" r:id="rId47"/>
    <p:sldId id="304" r:id="rId48"/>
    <p:sldId id="326" r:id="rId49"/>
    <p:sldId id="393" r:id="rId50"/>
    <p:sldId id="294" r:id="rId51"/>
    <p:sldId id="355" r:id="rId52"/>
    <p:sldId id="34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CFF"/>
    <a:srgbClr val="C509FF"/>
    <a:srgbClr val="DAB5FF"/>
    <a:srgbClr val="FFDF4C"/>
    <a:srgbClr val="FFB707"/>
    <a:srgbClr val="BB3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6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1512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9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804B8-E6A4-3E4F-A90E-F1D562B70525}" type="datetimeFigureOut">
              <a:rPr lang="en-US" smtClean="0"/>
              <a:t>10/4/15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56D0E-710C-8C46-A104-88B333663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4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A09A7-2A71-2E4F-92AF-E47D0B9F4D4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48ED0-A6CD-BD49-B15C-014AF5D4E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4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Discuss Recombination in high atomic density and high ionization density.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58ED675-DCE8-B141-A2EB-B3D3359990FB}" type="slidenum">
              <a:rPr lang="en-US"/>
              <a:pPr/>
              <a:t>10</a:t>
            </a:fld>
            <a:endParaRPr lang="en-US"/>
          </a:p>
        </p:txBody>
      </p:sp>
      <p:sp>
        <p:nvSpPr>
          <p:cNvPr id="28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E6D8-2D28-2D4B-A1D8-65C5580152A0}" type="slidenum">
              <a:rPr lang="en-US"/>
              <a:pPr/>
              <a:t>12</a:t>
            </a:fld>
            <a:endParaRPr lang="en-US"/>
          </a:p>
        </p:txBody>
      </p:sp>
      <p:sp>
        <p:nvSpPr>
          <p:cNvPr id="317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Chinese are starting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PandaX</a:t>
            </a:r>
            <a:r>
              <a:rPr lang="en-US" baseline="0" dirty="0" smtClean="0"/>
              <a:t>-III</a:t>
            </a:r>
          </a:p>
          <a:p>
            <a:r>
              <a:rPr lang="en-US" baseline="0" dirty="0" smtClean="0"/>
              <a:t>AXEL in 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4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80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EDF= energy density functional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 userDrawn="1"/>
        </p:nvSpPr>
        <p:spPr bwMode="auto">
          <a:xfrm>
            <a:off x="8772525" y="6523038"/>
            <a:ext cx="414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145D74FE-A6AB-FF47-B30B-1EEA66314108}" type="slidenum">
              <a:rPr lang="es-ES" sz="1000" smtClean="0">
                <a:solidFill>
                  <a:srgbClr val="336699"/>
                </a:solidFill>
                <a:latin typeface="Garamond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s-ES" sz="1000" smtClean="0">
              <a:solidFill>
                <a:srgbClr val="336699"/>
              </a:solidFill>
              <a:latin typeface="Garamond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2209800" y="6324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b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6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504467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908935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4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6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65" y="731836"/>
            <a:ext cx="7772400" cy="25103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AB5FF"/>
                </a:solidFill>
              </a:rPr>
              <a:t>Neutrino-less double beta decay with gas-phase xenon</a:t>
            </a:r>
            <a:endParaRPr lang="en-US" dirty="0">
              <a:solidFill>
                <a:srgbClr val="DAB5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490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David Nygren</a:t>
            </a: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University of Texas at Arlington</a:t>
            </a:r>
          </a:p>
        </p:txBody>
      </p:sp>
    </p:spTree>
    <p:extLst>
      <p:ext uri="{BB962C8B-B14F-4D97-AF65-F5344CB8AC3E}">
        <p14:creationId xmlns:p14="http://schemas.microsoft.com/office/powerpoint/2010/main" val="6881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EA84ECFD-0474-DE45-AC1C-15FCFD27FAD2}" type="slidenum">
              <a:rPr lang="en-US"/>
              <a:pPr/>
              <a:t>10</a:t>
            </a:fld>
            <a:endParaRPr lang="en-US"/>
          </a:p>
        </p:txBody>
      </p:sp>
      <p:sp>
        <p:nvSpPr>
          <p:cNvPr id="27650" name="Footer Placeholder 4"/>
          <p:cNvSpPr txBox="1">
            <a:spLocks noGrp="1"/>
          </p:cNvSpPr>
          <p:nvPr/>
        </p:nvSpPr>
        <p:spPr bwMode="auto">
          <a:xfrm>
            <a:off x="3124201" y="635635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EEEA080-669D-DD46-BA3D-E993F9FCF7E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2" name="Picture 4" descr="IMG_17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30" y="5920655"/>
            <a:ext cx="2971800" cy="369328"/>
          </a:xfrm>
          <a:prstGeom prst="rect">
            <a:avLst/>
          </a:prstGeom>
          <a:solidFill>
            <a:schemeClr val="tx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- DBDM (LBNL)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7"/>
            <a:ext cx="9144000" cy="62322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r>
              <a:rPr lang="en-US" sz="1700" smtClean="0"/>
              <a:t>CPAD - </a:t>
            </a:r>
            <a:endParaRPr lang="en-US" sz="1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fld id="{F56179DB-7017-3A4F-80E2-B61961A91259}" type="slidenum">
              <a:rPr lang="en-US" sz="1700"/>
              <a:pPr>
                <a:defRPr/>
              </a:pPr>
              <a:t>11</a:t>
            </a:fld>
            <a:endParaRPr lang="en-US" sz="17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CFA6-90FF-A948-AE19-15C828DD6F03}" type="slidenum">
              <a:rPr lang="en-US"/>
              <a:pPr/>
              <a:t>12</a:t>
            </a:fld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7011FF"/>
                </a:solidFill>
              </a:rPr>
              <a:t>A typical </a:t>
            </a:r>
            <a:r>
              <a:rPr lang="en-US" sz="2400" baseline="30000">
                <a:solidFill>
                  <a:srgbClr val="7011FF"/>
                </a:solidFill>
              </a:rPr>
              <a:t>137</a:t>
            </a:r>
            <a:r>
              <a:rPr lang="en-US" sz="2400">
                <a:solidFill>
                  <a:srgbClr val="7011FF"/>
                </a:solidFill>
              </a:rPr>
              <a:t>Cs </a:t>
            </a:r>
            <a:r>
              <a:rPr lang="en-US" sz="2400">
                <a:solidFill>
                  <a:srgbClr val="7011FF"/>
                </a:solidFill>
                <a:sym typeface="Symbol" charset="0"/>
              </a:rPr>
              <a:t></a:t>
            </a:r>
            <a:r>
              <a:rPr lang="en-US" sz="2400">
                <a:solidFill>
                  <a:srgbClr val="7011FF"/>
                </a:solidFill>
              </a:rPr>
              <a:t> waveform (sum of 19 PMTs)</a:t>
            </a:r>
            <a:br>
              <a:rPr lang="en-US" sz="2400">
                <a:solidFill>
                  <a:srgbClr val="7011FF"/>
                </a:solidFill>
              </a:rPr>
            </a:br>
            <a:r>
              <a:rPr lang="en-US" sz="2400">
                <a:solidFill>
                  <a:srgbClr val="7011FF"/>
                </a:solidFill>
              </a:rPr>
              <a:t>~300,000 detected photoelectrons</a:t>
            </a:r>
            <a:endParaRPr lang="en-US" sz="4000"/>
          </a:p>
        </p:txBody>
      </p:sp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13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CB8BF3-686A-7242-9CF8-90626F0967D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738313"/>
            <a:ext cx="90074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6858000" y="6400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10ns/sample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20471" y="2819400"/>
            <a:ext cx="475129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1592263" y="3429000"/>
            <a:ext cx="2455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Primary Scintillation (S1)</a:t>
            </a:r>
          </a:p>
          <a:p>
            <a:pPr eaLnBrk="1" hangingPunct="1"/>
            <a:r>
              <a:rPr lang="en-US" sz="1800">
                <a:latin typeface="Calibri" charset="0"/>
              </a:rPr>
              <a:t>T0 of event 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 flipV="1">
            <a:off x="4990353" y="3429000"/>
            <a:ext cx="911413" cy="725488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4868863" y="4154488"/>
            <a:ext cx="267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11FF"/>
                </a:solidFill>
                <a:latin typeface="Calibri" charset="0"/>
              </a:rPr>
              <a:t>Electroluminescence (S2)</a:t>
            </a:r>
          </a:p>
          <a:p>
            <a:pPr eaLnBrk="1" hangingPunct="1"/>
            <a:r>
              <a:rPr lang="en-US" sz="1800" dirty="0" smtClean="0">
                <a:solidFill>
                  <a:srgbClr val="7011FF"/>
                </a:solidFill>
                <a:latin typeface="Calibri" charset="0"/>
              </a:rPr>
              <a:t>structure reflects topology </a:t>
            </a:r>
            <a:r>
              <a:rPr lang="en-US" sz="1800" dirty="0" smtClean="0">
                <a:latin typeface="Calibri" charset="0"/>
              </a:rPr>
              <a:t> </a:t>
            </a:r>
            <a:endParaRPr lang="en-US" sz="1800" dirty="0">
              <a:latin typeface="Calibri" charset="0"/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2895600" y="5867400"/>
            <a:ext cx="1676400" cy="228600"/>
          </a:xfrm>
          <a:prstGeom prst="leftRightArrow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2051050" y="51816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Drift Time:z-position  </a:t>
            </a:r>
            <a:br>
              <a:rPr lang="en-US" sz="1800">
                <a:latin typeface="Calibri" charset="0"/>
              </a:rPr>
            </a:br>
            <a:r>
              <a:rPr lang="en-US" sz="1800">
                <a:latin typeface="Calibri" charset="0"/>
              </a:rPr>
              <a:t>(~0.01mm/sample)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1816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charset="0"/>
              </a:rPr>
              <a:t>Drift velocity ~1 mm/ms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>
            <a:off x="156269" y="821531"/>
            <a:ext cx="8813602" cy="5206009"/>
            <a:chOff x="-190500" y="-190500"/>
            <a:chExt cx="12534900" cy="7404100"/>
          </a:xfrm>
        </p:grpSpPr>
        <p:pic>
          <p:nvPicPr>
            <p:cNvPr id="91" name="NextDemo_cleanroom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53900" cy="6997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Picture 8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12534900" cy="7404100"/>
            </a:xfrm>
            <a:prstGeom prst="rect">
              <a:avLst/>
            </a:prstGeom>
            <a:effectLst/>
          </p:spPr>
        </p:pic>
      </p:grpSp>
      <p:pic>
        <p:nvPicPr>
          <p:cNvPr id="93" name="Picture 92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2589609" y="1062633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4" name="Shape 94"/>
          <p:cNvSpPr/>
          <p:nvPr/>
        </p:nvSpPr>
        <p:spPr>
          <a:xfrm>
            <a:off x="2622134" y="1254248"/>
            <a:ext cx="176971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NEXT-DEMO</a:t>
            </a:r>
          </a:p>
        </p:txBody>
      </p:sp>
      <p:sp>
        <p:nvSpPr>
          <p:cNvPr id="95" name="Shape 95"/>
          <p:cNvSpPr/>
          <p:nvPr/>
        </p:nvSpPr>
        <p:spPr>
          <a:xfrm flipH="1" flipV="1">
            <a:off x="4264819" y="1793081"/>
            <a:ext cx="1214438" cy="985839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96" name="Picture 95"/>
          <p:cNvPicPr/>
          <p:nvPr/>
        </p:nvPicPr>
        <p:blipFill>
          <a:blip r:embed="rId5">
            <a:alphaModFix amt="60000"/>
            <a:extLst/>
          </a:blip>
          <a:stretch>
            <a:fillRect/>
          </a:stretch>
        </p:blipFill>
        <p:spPr>
          <a:xfrm>
            <a:off x="5241726" y="71437"/>
            <a:ext cx="2536033" cy="812603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5354931" y="263053"/>
            <a:ext cx="1912058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HHV modules</a:t>
            </a:r>
          </a:p>
        </p:txBody>
      </p:sp>
      <p:sp>
        <p:nvSpPr>
          <p:cNvPr id="98" name="Shape 98"/>
          <p:cNvSpPr/>
          <p:nvPr/>
        </p:nvSpPr>
        <p:spPr>
          <a:xfrm flipV="1">
            <a:off x="6286500" y="803671"/>
            <a:ext cx="794742" cy="1146573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99" name="Picture 98"/>
          <p:cNvPicPr/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1312664" y="4295179"/>
            <a:ext cx="1223368" cy="669727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0" name="Shape 100"/>
          <p:cNvSpPr/>
          <p:nvPr/>
        </p:nvSpPr>
        <p:spPr>
          <a:xfrm>
            <a:off x="1497902" y="4442147"/>
            <a:ext cx="65915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DAQ</a:t>
            </a:r>
          </a:p>
        </p:txBody>
      </p:sp>
      <p:sp>
        <p:nvSpPr>
          <p:cNvPr id="101" name="Shape 101"/>
          <p:cNvSpPr/>
          <p:nvPr/>
        </p:nvSpPr>
        <p:spPr>
          <a:xfrm>
            <a:off x="1092994" y="2450306"/>
            <a:ext cx="628651" cy="1840545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2" name="Picture 101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51805" y="196453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3" name="Shape 103"/>
          <p:cNvSpPr/>
          <p:nvPr/>
        </p:nvSpPr>
        <p:spPr>
          <a:xfrm>
            <a:off x="375055" y="388069"/>
            <a:ext cx="144911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Hot Getter</a:t>
            </a:r>
          </a:p>
        </p:txBody>
      </p:sp>
      <p:sp>
        <p:nvSpPr>
          <p:cNvPr id="104" name="Shape 104"/>
          <p:cNvSpPr/>
          <p:nvPr/>
        </p:nvSpPr>
        <p:spPr>
          <a:xfrm flipH="1" flipV="1">
            <a:off x="1512992" y="957262"/>
            <a:ext cx="437252" cy="1489473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5" name="Picture 104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2464594" y="169664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6" name="Shape 106"/>
          <p:cNvSpPr/>
          <p:nvPr/>
        </p:nvSpPr>
        <p:spPr>
          <a:xfrm>
            <a:off x="2552641" y="361280"/>
            <a:ext cx="168026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Gas System</a:t>
            </a:r>
          </a:p>
        </p:txBody>
      </p:sp>
      <p:sp>
        <p:nvSpPr>
          <p:cNvPr id="107" name="Shape 107"/>
          <p:cNvSpPr/>
          <p:nvPr/>
        </p:nvSpPr>
        <p:spPr>
          <a:xfrm flipV="1">
            <a:off x="2764631" y="956832"/>
            <a:ext cx="164306" cy="1614918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8" name="Picture 107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777008" y="5750719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9" name="Shape 109"/>
          <p:cNvSpPr/>
          <p:nvPr/>
        </p:nvSpPr>
        <p:spPr>
          <a:xfrm>
            <a:off x="2015709" y="5942334"/>
            <a:ext cx="1410643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PMTs FEE</a:t>
            </a:r>
          </a:p>
        </p:txBody>
      </p:sp>
      <p:sp>
        <p:nvSpPr>
          <p:cNvPr id="110" name="Shape 110"/>
          <p:cNvSpPr/>
          <p:nvPr/>
        </p:nvSpPr>
        <p:spPr>
          <a:xfrm flipH="1">
            <a:off x="3093243" y="3900487"/>
            <a:ext cx="1085851" cy="1843434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11" name="Picture 110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5482828" y="5750719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12" name="Shape 112"/>
          <p:cNvSpPr/>
          <p:nvPr/>
        </p:nvSpPr>
        <p:spPr>
          <a:xfrm>
            <a:off x="5678938" y="5942334"/>
            <a:ext cx="152606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SiPMs FEE</a:t>
            </a:r>
          </a:p>
        </p:txBody>
      </p:sp>
      <p:sp>
        <p:nvSpPr>
          <p:cNvPr id="113" name="Shape 113"/>
          <p:cNvSpPr/>
          <p:nvPr/>
        </p:nvSpPr>
        <p:spPr>
          <a:xfrm flipH="1">
            <a:off x="6629644" y="3021806"/>
            <a:ext cx="880223" cy="2724795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4294967295"/>
          </p:nvPr>
        </p:nvSpPr>
        <p:spPr>
          <a:xfrm>
            <a:off x="8626078" y="6465094"/>
            <a:ext cx="219386" cy="2196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1000"/>
              <a:t>13</a:t>
            </a:fld>
            <a:endParaRPr sz="1000"/>
          </a:p>
        </p:txBody>
      </p:sp>
      <p:sp>
        <p:nvSpPr>
          <p:cNvPr id="27" name="TextBox 26"/>
          <p:cNvSpPr txBox="1"/>
          <p:nvPr/>
        </p:nvSpPr>
        <p:spPr>
          <a:xfrm>
            <a:off x="3498437" y="6376139"/>
            <a:ext cx="2971800" cy="369328"/>
          </a:xfrm>
          <a:prstGeom prst="rect">
            <a:avLst/>
          </a:prstGeom>
          <a:solidFill>
            <a:schemeClr val="tx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(IFIC)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 advAuto="0"/>
      <p:bldP spid="94" grpId="0" animBg="1" advAuto="0"/>
      <p:bldP spid="95" grpId="0" animBg="1" advAuto="0"/>
      <p:bldP spid="96" grpId="0" animBg="1" advAuto="0"/>
      <p:bldP spid="97" grpId="0" animBg="1" advAuto="0"/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051050" y="47625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Topological </a:t>
            </a:r>
            <a:r>
              <a:rPr lang="en-US" dirty="0" smtClean="0"/>
              <a:t>signature - simulation</a:t>
            </a:r>
            <a:endParaRPr lang="en-US" dirty="0"/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9144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494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715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low-background </a:t>
            </a:r>
            <a:r>
              <a:rPr lang="en-US" dirty="0" err="1" smtClean="0"/>
              <a:t>SiPM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838200"/>
            <a:ext cx="1143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Valencia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4876800"/>
            <a:ext cx="740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Grid:</a:t>
            </a:r>
          </a:p>
          <a:p>
            <a:r>
              <a:rPr lang="en-US" dirty="0" smtClean="0"/>
              <a:t>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CPAD -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41400"/>
            <a:ext cx="76708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599" y="381000"/>
            <a:ext cx="7197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9600E1"/>
                </a:solidFill>
              </a:rPr>
              <a:t>DATA:</a:t>
            </a:r>
            <a:r>
              <a:rPr lang="en-US" sz="2200" dirty="0" smtClean="0">
                <a:solidFill>
                  <a:srgbClr val="9600E1"/>
                </a:solidFill>
              </a:rPr>
              <a:t> </a:t>
            </a:r>
            <a:r>
              <a:rPr lang="en-US" sz="2200" dirty="0" smtClean="0"/>
              <a:t>Real</a:t>
            </a:r>
            <a:r>
              <a:rPr lang="en-US" sz="2200" dirty="0" smtClean="0">
                <a:solidFill>
                  <a:srgbClr val="9600E1"/>
                </a:solidFill>
              </a:rPr>
              <a:t> </a:t>
            </a:r>
            <a:r>
              <a:rPr lang="en-US" sz="2200" dirty="0" smtClean="0"/>
              <a:t>track from </a:t>
            </a:r>
            <a:r>
              <a:rPr lang="en-US" sz="2200" baseline="30000" dirty="0" smtClean="0"/>
              <a:t>137</a:t>
            </a:r>
            <a:r>
              <a:rPr lang="en-US" sz="2200" dirty="0" smtClean="0"/>
              <a:t>Cs </a:t>
            </a:r>
            <a:r>
              <a:rPr lang="en-US" sz="2200" dirty="0" err="1" smtClean="0"/>
              <a:t>γ</a:t>
            </a:r>
            <a:r>
              <a:rPr lang="en-US" sz="2200" dirty="0" smtClean="0"/>
              <a:t>-ray – reconstructed with </a:t>
            </a:r>
            <a:r>
              <a:rPr lang="en-US" sz="2200" dirty="0" err="1" smtClean="0"/>
              <a:t>SiPMs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5867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DATA </a:t>
            </a:r>
            <a:r>
              <a:rPr lang="en-US" dirty="0" smtClean="0">
                <a:solidFill>
                  <a:srgbClr val="0000FF"/>
                </a:solidFill>
              </a:rPr>
              <a:t>from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NEXT-DEMO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IFIC, Valencia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Transverse Diffusion Pressure_10and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74" y="299292"/>
            <a:ext cx="7381442" cy="548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4561187" y="4921269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5748836" y="4974847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940753" y="5813214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0.1 % (CH4: 0.5 %) —&gt; DT &lt; 1.5 mm</a:t>
            </a:r>
          </a:p>
        </p:txBody>
      </p:sp>
      <p:sp>
        <p:nvSpPr>
          <p:cNvPr id="400" name="Shape 400"/>
          <p:cNvSpPr/>
          <p:nvPr/>
        </p:nvSpPr>
        <p:spPr>
          <a:xfrm>
            <a:off x="940753" y="6188261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0.05 % (CH4: 0.25 %) —&gt; DT &lt; 2 mm</a:t>
            </a:r>
          </a:p>
        </p:txBody>
      </p:sp>
      <p:sp>
        <p:nvSpPr>
          <p:cNvPr id="401" name="Shape 401"/>
          <p:cNvSpPr/>
          <p:nvPr/>
        </p:nvSpPr>
        <p:spPr>
          <a:xfrm>
            <a:off x="410577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523984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8"/>
          <p:cNvGrpSpPr/>
          <p:nvPr/>
        </p:nvGrpSpPr>
        <p:grpSpPr>
          <a:xfrm>
            <a:off x="2437805" y="2446735"/>
            <a:ext cx="4250531" cy="3607388"/>
            <a:chOff x="-165100" y="-114300"/>
            <a:chExt cx="6045200" cy="5130506"/>
          </a:xfrm>
        </p:grpSpPr>
        <p:pic>
          <p:nvPicPr>
            <p:cNvPr id="117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15000" cy="46987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Picture 11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6045200" cy="5130507"/>
            </a:xfrm>
            <a:prstGeom prst="rect">
              <a:avLst/>
            </a:prstGeom>
            <a:effectLst/>
          </p:spPr>
        </p:pic>
      </p:grp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</a:t>
            </a:r>
            <a:r>
              <a:rPr lang="en-US" sz="4200" dirty="0"/>
              <a:t>XT-</a:t>
            </a:r>
            <a:r>
              <a:rPr lang="en-US" sz="4200" dirty="0" smtClean="0"/>
              <a:t>10</a:t>
            </a:r>
            <a:r>
              <a:rPr sz="3400" dirty="0" smtClean="0"/>
              <a:t> </a:t>
            </a:r>
            <a:r>
              <a:rPr sz="4200" dirty="0"/>
              <a:t>at </a:t>
            </a:r>
            <a:r>
              <a:rPr lang="en-US" sz="4200" dirty="0"/>
              <a:t>a </a:t>
            </a:r>
            <a:r>
              <a:rPr sz="4200" dirty="0"/>
              <a:t>glance</a:t>
            </a:r>
          </a:p>
        </p:txBody>
      </p:sp>
      <p:sp>
        <p:nvSpPr>
          <p:cNvPr id="120" name="Shape 120"/>
          <p:cNvSpPr/>
          <p:nvPr/>
        </p:nvSpPr>
        <p:spPr>
          <a:xfrm>
            <a:off x="5292099" y="1526606"/>
            <a:ext cx="3167444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Pressure vessel: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316-Ti steel, 30 bar max pressure</a:t>
            </a:r>
          </a:p>
        </p:txBody>
      </p:sp>
      <p:sp>
        <p:nvSpPr>
          <p:cNvPr id="121" name="Shape 121"/>
          <p:cNvSpPr/>
          <p:nvPr/>
        </p:nvSpPr>
        <p:spPr>
          <a:xfrm>
            <a:off x="3654349" y="6176032"/>
            <a:ext cx="1756891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Inner shield: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copper, 6 cm thick</a:t>
            </a:r>
          </a:p>
        </p:txBody>
      </p:sp>
      <p:sp>
        <p:nvSpPr>
          <p:cNvPr id="122" name="Shape 122"/>
          <p:cNvSpPr/>
          <p:nvPr/>
        </p:nvSpPr>
        <p:spPr>
          <a:xfrm>
            <a:off x="364547" y="1656086"/>
            <a:ext cx="3546124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Projection Chamber: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10 kg active region, 50 cm drift length</a:t>
            </a:r>
          </a:p>
        </p:txBody>
      </p:sp>
      <p:sp>
        <p:nvSpPr>
          <p:cNvPr id="123" name="Shape 123"/>
          <p:cNvSpPr/>
          <p:nvPr/>
        </p:nvSpPr>
        <p:spPr>
          <a:xfrm>
            <a:off x="7197328" y="2849062"/>
            <a:ext cx="1875234" cy="78483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Energy plane: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12 PMTs, 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30% coverage</a:t>
            </a:r>
          </a:p>
        </p:txBody>
      </p:sp>
      <p:sp>
        <p:nvSpPr>
          <p:cNvPr id="124" name="Shape 124"/>
          <p:cNvSpPr/>
          <p:nvPr/>
        </p:nvSpPr>
        <p:spPr>
          <a:xfrm>
            <a:off x="271099" y="2759765"/>
            <a:ext cx="1875235" cy="78483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Tracking plane: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1,800 SiPMs, 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 cm pitch</a:t>
            </a:r>
          </a:p>
        </p:txBody>
      </p:sp>
      <p:sp>
        <p:nvSpPr>
          <p:cNvPr id="125" name="Shape 125"/>
          <p:cNvSpPr/>
          <p:nvPr/>
        </p:nvSpPr>
        <p:spPr>
          <a:xfrm>
            <a:off x="2786062" y="2169914"/>
            <a:ext cx="1464469" cy="1464469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 flipH="1">
            <a:off x="5822156" y="2187774"/>
            <a:ext cx="705445" cy="750094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 flipH="1">
            <a:off x="5536407" y="3348633"/>
            <a:ext cx="1643063" cy="580430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964531" y="3482579"/>
            <a:ext cx="1678781" cy="383977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 flipV="1">
            <a:off x="4563070" y="4973690"/>
            <a:ext cx="0" cy="1101357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132" name="Group 132"/>
          <p:cNvGrpSpPr/>
          <p:nvPr/>
        </p:nvGrpSpPr>
        <p:grpSpPr>
          <a:xfrm flipH="1">
            <a:off x="155012" y="3654156"/>
            <a:ext cx="2290489" cy="2475167"/>
            <a:chOff x="-640776" y="-389800"/>
            <a:chExt cx="3257583" cy="3520235"/>
          </a:xfrm>
        </p:grpSpPr>
        <p:pic>
          <p:nvPicPr>
            <p:cNvPr id="131" name="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86887" cy="2702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Picture 129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40777" y="-389801"/>
              <a:ext cx="3257584" cy="3520236"/>
            </a:xfrm>
            <a:prstGeom prst="rect">
              <a:avLst/>
            </a:prstGeom>
            <a:effectLst/>
          </p:spPr>
        </p:pic>
      </p:grpSp>
      <p:grpSp>
        <p:nvGrpSpPr>
          <p:cNvPr id="135" name="Group 135"/>
          <p:cNvGrpSpPr/>
          <p:nvPr/>
        </p:nvGrpSpPr>
        <p:grpSpPr>
          <a:xfrm>
            <a:off x="6975343" y="3839766"/>
            <a:ext cx="2107407" cy="1333706"/>
            <a:chOff x="-165100" y="-114300"/>
            <a:chExt cx="2997200" cy="1896825"/>
          </a:xfrm>
        </p:grpSpPr>
        <p:pic>
          <p:nvPicPr>
            <p:cNvPr id="134" name="06-PMTCAN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1" cy="1465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Picture 132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5100" y="-114300"/>
              <a:ext cx="2997201" cy="1896826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519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/>
              <a:t>Inner copper shield</a:t>
            </a:r>
          </a:p>
        </p:txBody>
      </p:sp>
      <p:pic>
        <p:nvPicPr>
          <p:cNvPr id="212" name="f7eca0e788e72822b47dbb1dd6a1df7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045" y="1789653"/>
            <a:ext cx="4752990" cy="356474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201775" y="5716871"/>
            <a:ext cx="8800337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Inner Copper Shield made of low-background copper (&lt; 10 muBq/kg)</a:t>
            </a:r>
          </a:p>
          <a:p>
            <a:pPr lvl="0" algn="l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Barrel ICS thickness is 6 cm (12 cm in NEXT-100). End-cup ICS is 12 cm (12 cm in NEXT-100)</a:t>
            </a:r>
          </a:p>
        </p:txBody>
      </p:sp>
    </p:spTree>
    <p:extLst>
      <p:ext uri="{BB962C8B-B14F-4D97-AF65-F5344CB8AC3E}">
        <p14:creationId xmlns:p14="http://schemas.microsoft.com/office/powerpoint/2010/main" val="2634957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NLDBD search seems to have </a:t>
            </a:r>
            <a:r>
              <a:rPr lang="en-US" sz="2800" dirty="0"/>
              <a:t>entered a new era: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	“Maybe not </a:t>
            </a:r>
            <a:r>
              <a:rPr lang="en-US" sz="2800" dirty="0" smtClean="0">
                <a:solidFill>
                  <a:srgbClr val="0000FF"/>
                </a:solidFill>
              </a:rPr>
              <a:t>big/good </a:t>
            </a:r>
            <a:r>
              <a:rPr lang="en-US" sz="2800" dirty="0">
                <a:solidFill>
                  <a:srgbClr val="0000FF"/>
                </a:solidFill>
              </a:rPr>
              <a:t>enough to succeed,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	but too </a:t>
            </a:r>
            <a:r>
              <a:rPr lang="en-US" sz="2800" dirty="0" smtClean="0">
                <a:solidFill>
                  <a:srgbClr val="0000FF"/>
                </a:solidFill>
              </a:rPr>
              <a:t>costly to </a:t>
            </a:r>
            <a:r>
              <a:rPr lang="en-US" sz="2800" dirty="0">
                <a:solidFill>
                  <a:srgbClr val="0000FF"/>
                </a:solidFill>
              </a:rPr>
              <a:t>fail”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/>
              <a:t>Failure: </a:t>
            </a:r>
            <a:r>
              <a:rPr lang="en-US" sz="2800" i="1" dirty="0" smtClean="0">
                <a:solidFill>
                  <a:srgbClr val="BB39FF"/>
                </a:solidFill>
              </a:rPr>
              <a:t>background-limited result</a:t>
            </a:r>
            <a:r>
              <a:rPr lang="en-US" sz="2800" i="1" dirty="0" smtClean="0">
                <a:solidFill>
                  <a:srgbClr val="BB39FF"/>
                </a:solidFill>
              </a:rPr>
              <a:t>: </a:t>
            </a:r>
            <a:r>
              <a:rPr lang="en-US" sz="2400" i="1" dirty="0">
                <a:solidFill>
                  <a:srgbClr val="BB39FF"/>
                </a:solidFill>
              </a:rPr>
              <a:t>B </a:t>
            </a:r>
            <a:r>
              <a:rPr lang="en-US" sz="2400" i="1" dirty="0" smtClean="0">
                <a:solidFill>
                  <a:srgbClr val="BB39FF"/>
                </a:solidFill>
              </a:rPr>
              <a:t>~ 1 </a:t>
            </a:r>
            <a:r>
              <a:rPr lang="en-US" sz="2400" i="1" dirty="0">
                <a:solidFill>
                  <a:srgbClr val="BB39FF"/>
                </a:solidFill>
              </a:rPr>
              <a:t>event/ton/year</a:t>
            </a:r>
          </a:p>
          <a:p>
            <a:endParaRPr lang="en-US" sz="2800" i="1" dirty="0" smtClean="0">
              <a:solidFill>
                <a:srgbClr val="BB39FF"/>
              </a:solidFill>
            </a:endParaRPr>
          </a:p>
          <a:p>
            <a:r>
              <a:rPr lang="en-US" sz="2800" dirty="0" smtClean="0"/>
              <a:t>Success: </a:t>
            </a:r>
            <a:r>
              <a:rPr lang="en-US" sz="2800" i="1" dirty="0">
                <a:solidFill>
                  <a:srgbClr val="BB39FF"/>
                </a:solidFill>
              </a:rPr>
              <a:t>B </a:t>
            </a:r>
            <a:r>
              <a:rPr lang="en-US" sz="2800" i="1" dirty="0" smtClean="0">
                <a:solidFill>
                  <a:srgbClr val="BB39FF"/>
                </a:solidFill>
              </a:rPr>
              <a:t>≤ </a:t>
            </a:r>
            <a:r>
              <a:rPr lang="en-US" sz="2800" i="1" dirty="0">
                <a:solidFill>
                  <a:srgbClr val="BB39FF"/>
                </a:solidFill>
              </a:rPr>
              <a:t>0.1 event/ton/year</a:t>
            </a:r>
          </a:p>
          <a:p>
            <a:endParaRPr lang="en-US" dirty="0" smtClean="0"/>
          </a:p>
          <a:p>
            <a:r>
              <a:rPr lang="en-US" sz="2800" dirty="0" smtClean="0"/>
              <a:t>Energy resolution, extreme radio-purity, and shielding have been insufficient (to date</a:t>
            </a:r>
            <a:r>
              <a:rPr lang="en-US" sz="2800" dirty="0" smtClean="0"/>
              <a:t>) to achieve sensitivity at ton-scale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r>
              <a:rPr lang="en-US" sz="2800" dirty="0" smtClean="0"/>
              <a:t>Very difficult to produce background estimates based on measurements of materials/environment</a:t>
            </a: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2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982" y="1127406"/>
            <a:ext cx="3345334" cy="250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9743" y="1184520"/>
            <a:ext cx="3193031" cy="239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832" y="3804580"/>
            <a:ext cx="3511633" cy="263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26155" y="3813621"/>
            <a:ext cx="3605424" cy="270406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>
            <a:spLocks noGrp="1"/>
          </p:cNvSpPr>
          <p:nvPr>
            <p:ph type="title" idx="4294967295"/>
          </p:nvPr>
        </p:nvSpPr>
        <p:spPr>
          <a:xfrm>
            <a:off x="401836" y="232172"/>
            <a:ext cx="8340328" cy="727062"/>
          </a:xfrm>
          <a:prstGeom prst="rect">
            <a:avLst/>
          </a:prstGeom>
        </p:spPr>
        <p:txBody>
          <a:bodyPr lIns="0" tIns="0" rIns="0" bIns="0" anchor="b"/>
          <a:lstStyle>
            <a:lvl1pPr algn="l" defTabSz="58420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Energy Plane installation (July 2015)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 algn="ctr">
              <a:defRPr sz="1800"/>
            </a:pPr>
            <a:r>
              <a:rPr sz="4200" dirty="0">
                <a:solidFill>
                  <a:srgbClr val="911CFF"/>
                </a:solidFill>
              </a:rPr>
              <a:t>NE</a:t>
            </a:r>
            <a:r>
              <a:rPr lang="en-US" sz="4200" dirty="0">
                <a:solidFill>
                  <a:srgbClr val="911CFF"/>
                </a:solidFill>
              </a:rPr>
              <a:t>XT-10</a:t>
            </a:r>
            <a:r>
              <a:rPr sz="4200" dirty="0">
                <a:solidFill>
                  <a:srgbClr val="911CFF"/>
                </a:solidFill>
              </a:rPr>
              <a:t> at the LSC</a:t>
            </a:r>
          </a:p>
        </p:txBody>
      </p:sp>
      <p:pic>
        <p:nvPicPr>
          <p:cNvPr id="138" name="newcanfranc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16" y="1720506"/>
            <a:ext cx="5039625" cy="377971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733008" y="5911665"/>
            <a:ext cx="7174511" cy="259687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4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/>
              <a:t>  </a:t>
            </a:r>
            <a:r>
              <a:rPr sz="1700" dirty="0"/>
              <a:t>NE</a:t>
            </a:r>
            <a:r>
              <a:rPr lang="en-US" sz="1700" dirty="0"/>
              <a:t>XT-10</a:t>
            </a:r>
            <a:r>
              <a:rPr sz="1700" dirty="0"/>
              <a:t> on the seismic support table, inside the Lead Castle at the LSC</a:t>
            </a:r>
          </a:p>
        </p:txBody>
      </p:sp>
    </p:spTree>
    <p:extLst>
      <p:ext uri="{BB962C8B-B14F-4D97-AF65-F5344CB8AC3E}">
        <p14:creationId xmlns:p14="http://schemas.microsoft.com/office/powerpoint/2010/main" val="20773406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3" y="136064"/>
            <a:ext cx="4433979" cy="6606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894" y="136064"/>
            <a:ext cx="4233683" cy="6606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09600"/>
            <a:ext cx="329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NEXT-100 Pressure Vessel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CPAD -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225"/>
            <a:ext cx="867727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733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About Xenon in Gas Phase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Excellent </a:t>
            </a:r>
            <a:r>
              <a:rPr lang="en-US" b="1" u="sng" dirty="0" smtClean="0"/>
              <a:t>intrinsic</a:t>
            </a:r>
            <a:r>
              <a:rPr lang="en-US" b="1" dirty="0" smtClean="0"/>
              <a:t> energy resolution in gas phase: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δE</a:t>
            </a:r>
            <a:r>
              <a:rPr lang="en-US" dirty="0" smtClean="0">
                <a:solidFill>
                  <a:srgbClr val="0000FF"/>
                </a:solidFill>
              </a:rPr>
              <a:t>/E &lt; 3 x10</a:t>
            </a:r>
            <a:r>
              <a:rPr lang="en-US" baseline="30000" dirty="0" smtClean="0">
                <a:solidFill>
                  <a:srgbClr val="0000FF"/>
                </a:solidFill>
              </a:rPr>
              <a:t>-3</a:t>
            </a:r>
            <a:r>
              <a:rPr lang="en-US" dirty="0" smtClean="0">
                <a:solidFill>
                  <a:srgbClr val="0000FF"/>
                </a:solidFill>
              </a:rPr>
              <a:t> FWHM at </a:t>
            </a:r>
            <a:r>
              <a:rPr lang="en-US" baseline="30000" dirty="0" smtClean="0">
                <a:solidFill>
                  <a:srgbClr val="0000FF"/>
                </a:solidFill>
              </a:rPr>
              <a:t>136</a:t>
            </a:r>
            <a:r>
              <a:rPr lang="en-US" dirty="0" smtClean="0">
                <a:solidFill>
                  <a:srgbClr val="0000FF"/>
                </a:solidFill>
              </a:rPr>
              <a:t>Xe Q</a:t>
            </a:r>
            <a:r>
              <a:rPr lang="en-US" baseline="-25000" dirty="0" smtClean="0">
                <a:solidFill>
                  <a:srgbClr val="0000FF"/>
                </a:solidFill>
              </a:rPr>
              <a:t>ββ</a:t>
            </a:r>
            <a:r>
              <a:rPr lang="en-US" dirty="0" smtClean="0">
                <a:solidFill>
                  <a:srgbClr val="0000FF"/>
                </a:solidFill>
              </a:rPr>
              <a:t> (2457 </a:t>
            </a:r>
            <a:r>
              <a:rPr lang="en-US" dirty="0" err="1" smtClean="0">
                <a:solidFill>
                  <a:srgbClr val="0000FF"/>
                </a:solidFill>
              </a:rPr>
              <a:t>KeV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5715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ard </a:t>
            </a:r>
            <a:r>
              <a:rPr lang="en-US" sz="2800" dirty="0" smtClean="0">
                <a:solidFill>
                  <a:srgbClr val="FF0000"/>
                </a:solidFill>
              </a:rPr>
              <a:t>to </a:t>
            </a:r>
            <a:r>
              <a:rPr lang="en-US" sz="2800" dirty="0" smtClean="0">
                <a:solidFill>
                  <a:srgbClr val="FF0000"/>
                </a:solidFill>
              </a:rPr>
              <a:t>realize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but </a:t>
            </a:r>
            <a:r>
              <a:rPr lang="en-US" sz="2800" dirty="0" smtClean="0">
                <a:solidFill>
                  <a:srgbClr val="FF0000"/>
                </a:solidFill>
              </a:rPr>
              <a:t>maybe </a:t>
            </a:r>
            <a:r>
              <a:rPr lang="en-US" sz="2800" dirty="0" err="1">
                <a:solidFill>
                  <a:srgbClr val="0000FF"/>
                </a:solidFill>
              </a:rPr>
              <a:t>δE</a:t>
            </a:r>
            <a:r>
              <a:rPr lang="en-US" sz="2800" dirty="0">
                <a:solidFill>
                  <a:srgbClr val="0000FF"/>
                </a:solidFill>
              </a:rPr>
              <a:t>/E </a:t>
            </a:r>
            <a:r>
              <a:rPr lang="en-US" sz="2800" dirty="0" smtClean="0">
                <a:solidFill>
                  <a:srgbClr val="0000FF"/>
                </a:solidFill>
              </a:rPr>
              <a:t> &lt;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5 x10</a:t>
            </a:r>
            <a:r>
              <a:rPr lang="en-US" sz="2800" baseline="30000" dirty="0" smtClean="0">
                <a:solidFill>
                  <a:srgbClr val="FF0000"/>
                </a:solidFill>
              </a:rPr>
              <a:t>-3</a:t>
            </a:r>
            <a:r>
              <a:rPr lang="en-US" sz="2800" dirty="0" smtClean="0">
                <a:solidFill>
                  <a:srgbClr val="FF0000"/>
                </a:solidFill>
              </a:rPr>
              <a:t> FWHM</a:t>
            </a:r>
          </a:p>
          <a:p>
            <a:pPr marL="1314450" lvl="3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Topology </a:t>
            </a:r>
            <a:r>
              <a:rPr lang="en-US" b="1" dirty="0" smtClean="0"/>
              <a:t>available for background rejection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ingle electrons (</a:t>
            </a:r>
            <a:r>
              <a:rPr lang="en-US" dirty="0" err="1" smtClean="0">
                <a:solidFill>
                  <a:srgbClr val="0000FF"/>
                </a:solidFill>
              </a:rPr>
              <a:t>γ</a:t>
            </a:r>
            <a:r>
              <a:rPr lang="en-US" dirty="0" smtClean="0">
                <a:solidFill>
                  <a:srgbClr val="0000FF"/>
                </a:solidFill>
              </a:rPr>
              <a:t>-rays) create one endpoint blob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Double-beta decay events create two endpoint blobs</a:t>
            </a:r>
          </a:p>
          <a:p>
            <a:pPr marL="1771650" lvl="4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/>
              <a:t> </a:t>
            </a:r>
            <a:r>
              <a:rPr lang="en-US" b="1" dirty="0" smtClean="0"/>
              <a:t>electroluminescence </a:t>
            </a:r>
            <a:r>
              <a:rPr lang="en-US" b="1" dirty="0">
                <a:sym typeface="Wingdings"/>
              </a:rPr>
              <a:t> noiseless, linear </a:t>
            </a:r>
            <a:r>
              <a:rPr lang="en-US" b="1" dirty="0" smtClean="0">
                <a:sym typeface="Wingdings"/>
              </a:rPr>
              <a:t>gain</a:t>
            </a:r>
          </a:p>
          <a:p>
            <a:endParaRPr lang="en-US" b="1" dirty="0" smtClean="0"/>
          </a:p>
          <a:p>
            <a:r>
              <a:rPr lang="en-US" b="1" dirty="0" smtClean="0"/>
              <a:t>non</a:t>
            </a:r>
            <a:r>
              <a:rPr lang="en-US" b="1" dirty="0" smtClean="0"/>
              <a:t>-cryogenic </a:t>
            </a:r>
            <a:r>
              <a:rPr lang="en-US" b="1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flexibility, new approaches</a:t>
            </a:r>
            <a:endParaRPr lang="en-US" b="1" dirty="0" smtClean="0"/>
          </a:p>
          <a:p>
            <a:pPr marL="1257300" lvl="3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1257300" lvl="3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911CFF"/>
                </a:solidFill>
              </a:rPr>
              <a:t>“Tagging” </a:t>
            </a:r>
            <a:r>
              <a:rPr lang="en-US" sz="3800" b="1" dirty="0">
                <a:solidFill>
                  <a:srgbClr val="911CFF"/>
                </a:solidFill>
              </a:rPr>
              <a:t>the barium daughter atom </a:t>
            </a:r>
            <a:endParaRPr lang="en-US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Reward: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normal backgrounds do not make </a:t>
            </a:r>
            <a:r>
              <a:rPr lang="en-US" dirty="0" smtClean="0">
                <a:solidFill>
                  <a:srgbClr val="000000"/>
                </a:solidFill>
              </a:rPr>
              <a:t>barium</a:t>
            </a:r>
            <a:endParaRPr lang="en-US" dirty="0" smtClean="0"/>
          </a:p>
          <a:p>
            <a:pPr lvl="2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a </a:t>
            </a:r>
            <a:r>
              <a:rPr lang="en-US" dirty="0" smtClean="0"/>
              <a:t>(possibly) background-free experiment!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Situation:</a:t>
            </a:r>
          </a:p>
          <a:p>
            <a:pPr lvl="2"/>
            <a:r>
              <a:rPr lang="en-US" dirty="0"/>
              <a:t>Suppose ~10</a:t>
            </a:r>
            <a:r>
              <a:rPr lang="en-US" baseline="30000" dirty="0"/>
              <a:t>28 </a:t>
            </a:r>
            <a:r>
              <a:rPr lang="en-US" dirty="0"/>
              <a:t>atoms in your </a:t>
            </a:r>
            <a:r>
              <a:rPr lang="en-US" dirty="0" err="1"/>
              <a:t>fiducial</a:t>
            </a:r>
            <a:r>
              <a:rPr lang="en-US" dirty="0"/>
              <a:t> volume</a:t>
            </a:r>
          </a:p>
          <a:p>
            <a:pPr lvl="2"/>
            <a:r>
              <a:rPr lang="en-US" dirty="0"/>
              <a:t>2ν ββ decays </a:t>
            </a:r>
            <a:r>
              <a:rPr lang="en-US" dirty="0" smtClean="0"/>
              <a:t>are occurring </a:t>
            </a:r>
            <a:r>
              <a:rPr lang="en-US" dirty="0"/>
              <a:t>fairly </a:t>
            </a:r>
            <a:r>
              <a:rPr lang="en-US" dirty="0" smtClean="0"/>
              <a:t>often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Challenge:</a:t>
            </a:r>
          </a:p>
          <a:p>
            <a:pPr lvl="2"/>
            <a:r>
              <a:rPr lang="en-US" dirty="0" smtClean="0"/>
              <a:t>Ideally, detect </a:t>
            </a:r>
            <a:r>
              <a:rPr lang="en-US" dirty="0" smtClean="0"/>
              <a:t>the </a:t>
            </a:r>
            <a:r>
              <a:rPr lang="en-US" b="1" u="sng" dirty="0" smtClean="0">
                <a:solidFill>
                  <a:srgbClr val="0000FF"/>
                </a:solidFill>
              </a:rPr>
              <a:t>birth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of the barium daughter:</a:t>
            </a:r>
          </a:p>
          <a:p>
            <a:pPr lvl="3"/>
            <a:r>
              <a:rPr lang="en-US" b="1" dirty="0" smtClean="0">
                <a:solidFill>
                  <a:srgbClr val="0000FF"/>
                </a:solidFill>
              </a:rPr>
              <a:t>Time window</a:t>
            </a:r>
            <a:r>
              <a:rPr lang="en-US" dirty="0" smtClean="0"/>
              <a:t>: </a:t>
            </a:r>
            <a:r>
              <a:rPr lang="en-US" dirty="0" smtClean="0"/>
              <a:t>a few</a:t>
            </a:r>
            <a:r>
              <a:rPr lang="en-US" dirty="0" smtClean="0"/>
              <a:t> milliseconds</a:t>
            </a:r>
            <a:endParaRPr lang="en-US" dirty="0" smtClean="0"/>
          </a:p>
          <a:p>
            <a:pPr lvl="3"/>
            <a:r>
              <a:rPr lang="en-US" b="1" dirty="0" smtClean="0">
                <a:solidFill>
                  <a:srgbClr val="0000FF"/>
                </a:solidFill>
              </a:rPr>
              <a:t>Spatial window</a:t>
            </a:r>
            <a:r>
              <a:rPr lang="en-US" dirty="0" smtClean="0"/>
              <a:t>: </a:t>
            </a:r>
            <a:r>
              <a:rPr lang="en-US" dirty="0" smtClean="0"/>
              <a:t>~</a:t>
            </a:r>
            <a:r>
              <a:rPr lang="en-US" dirty="0" smtClean="0"/>
              <a:t> </a:t>
            </a:r>
            <a:r>
              <a:rPr lang="en-US" dirty="0" smtClean="0"/>
              <a:t>1000 mm</a:t>
            </a:r>
            <a:r>
              <a:rPr lang="en-US" baseline="30000" dirty="0" smtClean="0"/>
              <a:t>3 </a:t>
            </a:r>
            <a:r>
              <a:rPr lang="en-US" dirty="0" smtClean="0"/>
              <a:t>(within </a:t>
            </a:r>
            <a:r>
              <a:rPr lang="en-US" dirty="0"/>
              <a:t>locus of </a:t>
            </a:r>
            <a:r>
              <a:rPr lang="en-US" dirty="0" smtClean="0"/>
              <a:t>decay electrons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28747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509FF"/>
                </a:solidFill>
              </a:rPr>
              <a:t>X</a:t>
            </a:r>
            <a:r>
              <a:rPr lang="en-US" dirty="0" smtClean="0">
                <a:solidFill>
                  <a:srgbClr val="C509FF"/>
                </a:solidFill>
              </a:rPr>
              <a:t>enon’s barium daughter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 the decay xenon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barium, the daughter atom is strongly ionized by the nascent electrons emerging from the nucleus and by shell relaxation</a:t>
            </a:r>
          </a:p>
          <a:p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artial neutralization of barium occurs by electron capture from nearby neutral xenon atoms (ionization potential 12.14 </a:t>
            </a:r>
            <a:r>
              <a:rPr lang="en-US" sz="2000" dirty="0" err="1" smtClean="0"/>
              <a:t>eV</a:t>
            </a:r>
            <a:r>
              <a:rPr lang="en-US" sz="2000" dirty="0" smtClean="0"/>
              <a:t>)  </a:t>
            </a:r>
          </a:p>
          <a:p>
            <a:pPr marL="342900" lvl="1" indent="-342900">
              <a:buFont typeface="Arial"/>
              <a:buChar char="•"/>
            </a:pPr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Process stops at Ba</a:t>
            </a:r>
            <a:r>
              <a:rPr lang="en-US" sz="2000" baseline="30000" dirty="0" smtClean="0"/>
              <a:t>++</a:t>
            </a:r>
            <a:r>
              <a:rPr lang="en-US" sz="2000" dirty="0" smtClean="0"/>
              <a:t> because the ionization potential of Ba</a:t>
            </a:r>
            <a:r>
              <a:rPr lang="en-US" sz="2000" baseline="30000" dirty="0" smtClean="0"/>
              <a:t>++</a:t>
            </a:r>
            <a:r>
              <a:rPr lang="en-US" sz="2000" dirty="0" smtClean="0"/>
              <a:t> is 10.04 </a:t>
            </a:r>
            <a:r>
              <a:rPr lang="en-US" sz="2000" dirty="0" err="1" smtClean="0"/>
              <a:t>eV</a:t>
            </a:r>
            <a:r>
              <a:rPr lang="en-US" sz="2000" dirty="0"/>
              <a:t>;</a:t>
            </a:r>
            <a:r>
              <a:rPr lang="en-US" sz="2000" dirty="0" smtClean="0"/>
              <a:t>  </a:t>
            </a:r>
            <a:r>
              <a:rPr lang="en-US" sz="2000" dirty="0"/>
              <a:t>i</a:t>
            </a:r>
            <a:r>
              <a:rPr lang="en-US" sz="2000" dirty="0" smtClean="0"/>
              <a:t>t can’t take another electron from a neutral xenon atom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400" b="1" dirty="0" smtClean="0">
                <a:solidFill>
                  <a:srgbClr val="C509FF"/>
                </a:solidFill>
              </a:rPr>
              <a:t>Ba</a:t>
            </a:r>
            <a:r>
              <a:rPr lang="en-US" sz="2400" b="1" baseline="30000" dirty="0">
                <a:solidFill>
                  <a:srgbClr val="C509FF"/>
                </a:solidFill>
              </a:rPr>
              <a:t>++</a:t>
            </a:r>
            <a:r>
              <a:rPr lang="en-US" sz="2400" b="1" dirty="0">
                <a:solidFill>
                  <a:srgbClr val="C509FF"/>
                </a:solidFill>
              </a:rPr>
              <a:t> </a:t>
            </a:r>
            <a:r>
              <a:rPr lang="en-US" sz="2400" dirty="0"/>
              <a:t>is the expected </a:t>
            </a:r>
            <a:r>
              <a:rPr lang="en-US" sz="2400" dirty="0" smtClean="0"/>
              <a:t>outcome</a:t>
            </a:r>
            <a:r>
              <a:rPr lang="en-US" sz="2400" dirty="0"/>
              <a:t> </a:t>
            </a:r>
            <a:r>
              <a:rPr lang="en-US" sz="2400" dirty="0" smtClean="0"/>
              <a:t>in pure xenon, gas or liquid</a:t>
            </a:r>
          </a:p>
          <a:p>
            <a:pPr marL="342900" lvl="1" indent="-342900">
              <a:buFont typeface="Arial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Ba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or Ba</a:t>
            </a:r>
            <a:r>
              <a:rPr lang="en-US" baseline="30000" dirty="0" smtClean="0">
                <a:solidFill>
                  <a:srgbClr val="0000FF"/>
                </a:solidFill>
              </a:rPr>
              <a:t>++</a:t>
            </a:r>
            <a:r>
              <a:rPr lang="en-US" dirty="0" smtClean="0">
                <a:solidFill>
                  <a:srgbClr val="0000FF"/>
                </a:solidFill>
              </a:rPr>
              <a:t>  ??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endParaRPr lang="en-US" sz="2000" dirty="0" smtClean="0"/>
          </a:p>
          <a:p>
            <a:pPr marL="0" indent="-400050"/>
            <a:r>
              <a:rPr lang="en-US" sz="2800" b="1" dirty="0" smtClean="0">
                <a:solidFill>
                  <a:srgbClr val="C509FF"/>
                </a:solidFill>
              </a:rPr>
              <a:t>Ba</a:t>
            </a:r>
            <a:r>
              <a:rPr lang="en-US" sz="2800" b="1" baseline="30000" dirty="0" smtClean="0">
                <a:solidFill>
                  <a:srgbClr val="C509FF"/>
                </a:solidFill>
              </a:rPr>
              <a:t>+</a:t>
            </a:r>
            <a:r>
              <a:rPr lang="en-US" sz="2800" b="1" dirty="0" smtClean="0">
                <a:solidFill>
                  <a:srgbClr val="C509FF"/>
                </a:solidFill>
              </a:rPr>
              <a:t>  </a:t>
            </a:r>
            <a:r>
              <a:rPr lang="en-US" sz="2800" dirty="0" smtClean="0"/>
              <a:t>?</a:t>
            </a:r>
            <a:endParaRPr lang="en-US" sz="2800" dirty="0"/>
          </a:p>
          <a:p>
            <a:pPr marL="742950" lvl="2" indent="-342900"/>
            <a:r>
              <a:rPr lang="en-US" sz="2000" dirty="0" smtClean="0"/>
              <a:t>Barium</a:t>
            </a:r>
            <a:r>
              <a:rPr lang="en-US" sz="2000" baseline="30000" dirty="0" smtClean="0"/>
              <a:t> </a:t>
            </a:r>
            <a:r>
              <a:rPr lang="en-US" sz="2000" dirty="0"/>
              <a:t>must be transported out of </a:t>
            </a:r>
            <a:r>
              <a:rPr lang="en-US" sz="2000" dirty="0" err="1"/>
              <a:t>LXe</a:t>
            </a:r>
            <a:r>
              <a:rPr lang="en-US" sz="2000" dirty="0"/>
              <a:t> to a low-pressure </a:t>
            </a:r>
            <a:r>
              <a:rPr lang="en-US" sz="2000" dirty="0" smtClean="0"/>
              <a:t>trap </a:t>
            </a:r>
          </a:p>
          <a:p>
            <a:pPr marL="742950" lvl="2" indent="-342900"/>
            <a:r>
              <a:rPr lang="en-US" sz="2000" dirty="0"/>
              <a:t>A</a:t>
            </a:r>
            <a:r>
              <a:rPr lang="en-US" sz="2000" dirty="0" smtClean="0"/>
              <a:t>s ++ or + or neutral  ??</a:t>
            </a:r>
          </a:p>
          <a:p>
            <a:pPr marL="742950" lvl="2" indent="-342900"/>
            <a:r>
              <a:rPr lang="en-US" sz="2000" dirty="0"/>
              <a:t>For Ba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dirty="0" smtClean="0"/>
              <a:t>spectroscopy, </a:t>
            </a:r>
            <a:r>
              <a:rPr lang="en-US" sz="2000" dirty="0"/>
              <a:t>m</a:t>
            </a:r>
            <a:r>
              <a:rPr lang="en-US" sz="2000" dirty="0" smtClean="0"/>
              <a:t>ust ensure that barium is in Ba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state</a:t>
            </a:r>
            <a:endParaRPr lang="en-US" sz="1600" dirty="0"/>
          </a:p>
          <a:p>
            <a:pPr marL="742950" lvl="2" indent="-342900"/>
            <a:r>
              <a:rPr lang="en-US" sz="2000" dirty="0" smtClean="0"/>
              <a:t>Must show that this ion is really associated with the event</a:t>
            </a:r>
          </a:p>
          <a:p>
            <a:pPr marL="742950" lvl="2" indent="-342900"/>
            <a:endParaRPr lang="en-US" sz="1800" dirty="0"/>
          </a:p>
          <a:p>
            <a:pPr marL="0" indent="-400050"/>
            <a:r>
              <a:rPr lang="en-US" sz="2600" b="1" dirty="0" smtClean="0">
                <a:solidFill>
                  <a:srgbClr val="C509FF"/>
                </a:solidFill>
              </a:rPr>
              <a:t>Ba</a:t>
            </a:r>
            <a:r>
              <a:rPr lang="en-US" sz="2600" b="1" baseline="30000" dirty="0" smtClean="0">
                <a:solidFill>
                  <a:srgbClr val="C509FF"/>
                </a:solidFill>
              </a:rPr>
              <a:t>++</a:t>
            </a:r>
            <a:r>
              <a:rPr lang="en-US" sz="2600" b="1" dirty="0" smtClean="0">
                <a:solidFill>
                  <a:srgbClr val="C509FF"/>
                </a:solidFill>
              </a:rPr>
              <a:t>  </a:t>
            </a:r>
            <a:r>
              <a:rPr lang="en-US" sz="2600" dirty="0" smtClean="0"/>
              <a:t>?</a:t>
            </a:r>
          </a:p>
          <a:p>
            <a:pPr marL="800100" lvl="2" indent="-400050"/>
            <a:r>
              <a:rPr lang="en-US" sz="2000" dirty="0" smtClean="0"/>
              <a:t>Can this natural state be exploited </a:t>
            </a:r>
            <a:r>
              <a:rPr lang="en-US" sz="2000" b="1" i="1" dirty="0" smtClean="0">
                <a:solidFill>
                  <a:srgbClr val="C509FF"/>
                </a:solidFill>
              </a:rPr>
              <a:t>in situ</a:t>
            </a:r>
            <a:r>
              <a:rPr lang="en-US" sz="2000" b="1" dirty="0" smtClean="0">
                <a:solidFill>
                  <a:srgbClr val="C509FF"/>
                </a:solidFill>
              </a:rPr>
              <a:t>?</a:t>
            </a:r>
            <a:endParaRPr lang="en-US" sz="2000" b="1" dirty="0">
              <a:solidFill>
                <a:srgbClr val="C509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509FF"/>
                </a:solidFill>
              </a:rPr>
              <a:t>There might be a way to use Ba</a:t>
            </a:r>
            <a:r>
              <a:rPr lang="en-US" baseline="30000" dirty="0" smtClean="0">
                <a:solidFill>
                  <a:srgbClr val="C509FF"/>
                </a:solidFill>
              </a:rPr>
              <a:t>++</a:t>
            </a:r>
            <a:r>
              <a:rPr lang="en-US" dirty="0" smtClean="0">
                <a:solidFill>
                  <a:srgbClr val="C509FF"/>
                </a:solidFill>
              </a:rPr>
              <a:t> 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technique of </a:t>
            </a:r>
            <a:r>
              <a:rPr lang="en-US" sz="2400" b="1" dirty="0" smtClean="0"/>
              <a:t>Single Molecule Fluorescent Imaging</a:t>
            </a:r>
            <a:r>
              <a:rPr lang="en-US" sz="2400" dirty="0" smtClean="0"/>
              <a:t> may be adaptable here.</a:t>
            </a:r>
          </a:p>
          <a:p>
            <a:endParaRPr lang="en-US" sz="2400" dirty="0" smtClean="0"/>
          </a:p>
          <a:p>
            <a:r>
              <a:rPr lang="en-US" sz="2400" dirty="0" smtClean="0"/>
              <a:t>My idea is to exploit a remarkable chemical effect: the </a:t>
            </a:r>
            <a:r>
              <a:rPr lang="en-US" sz="2400" dirty="0" smtClean="0">
                <a:solidFill>
                  <a:srgbClr val="C509FF"/>
                </a:solidFill>
              </a:rPr>
              <a:t>transformation </a:t>
            </a:r>
            <a:r>
              <a:rPr lang="en-US" sz="2400" dirty="0" smtClean="0"/>
              <a:t>of non-fluorescent molecular precursors into a robust fluorescent state by capture </a:t>
            </a:r>
            <a:r>
              <a:rPr lang="en-US" sz="2400" dirty="0" smtClean="0"/>
              <a:t>(chelation) </a:t>
            </a:r>
            <a:r>
              <a:rPr lang="en-US" sz="2400" dirty="0" smtClean="0"/>
              <a:t>of doubly ionized alkaline earth elements, such as </a:t>
            </a:r>
            <a:r>
              <a:rPr lang="en-US" sz="2400" dirty="0" err="1" smtClean="0"/>
              <a:t>Ca</a:t>
            </a:r>
            <a:r>
              <a:rPr lang="en-US" sz="2400" baseline="30000" dirty="0" smtClean="0"/>
              <a:t>++</a:t>
            </a:r>
          </a:p>
          <a:p>
            <a:endParaRPr lang="en-US" sz="2400" baseline="30000" dirty="0" smtClean="0"/>
          </a:p>
          <a:p>
            <a:r>
              <a:rPr lang="en-US" sz="2400" dirty="0">
                <a:solidFill>
                  <a:srgbClr val="C509FF"/>
                </a:solidFill>
              </a:rPr>
              <a:t>M</a:t>
            </a:r>
            <a:r>
              <a:rPr lang="en-US" sz="2400" dirty="0" smtClean="0">
                <a:solidFill>
                  <a:srgbClr val="C509FF"/>
                </a:solidFill>
              </a:rPr>
              <a:t>aybe Ba</a:t>
            </a:r>
            <a:r>
              <a:rPr lang="en-US" sz="2400" baseline="30000" dirty="0" smtClean="0">
                <a:solidFill>
                  <a:srgbClr val="C509FF"/>
                </a:solidFill>
              </a:rPr>
              <a:t>++</a:t>
            </a:r>
            <a:r>
              <a:rPr lang="en-US" sz="2400" dirty="0" smtClean="0">
                <a:solidFill>
                  <a:srgbClr val="C509FF"/>
                </a:solidFill>
              </a:rPr>
              <a:t> too!    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Calcium and Barium are congeners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similar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chemistry…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Fluo-3 converts from non-fluorescent to a fluorescent state by chelation!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http://www.dojindo.com/Images/Product%20Photo/F019_fi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294" y="1787936"/>
            <a:ext cx="6648824" cy="20967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16000" y="4156501"/>
            <a:ext cx="75736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Once </a:t>
            </a:r>
            <a:r>
              <a:rPr lang="en-US" dirty="0" err="1" smtClean="0"/>
              <a:t>Ca</a:t>
            </a:r>
            <a:r>
              <a:rPr lang="en-US" baseline="30000" dirty="0" smtClean="0"/>
              <a:t>++</a:t>
            </a:r>
            <a:r>
              <a:rPr lang="en-US" dirty="0" smtClean="0"/>
              <a:t> is captured by Fluo-3, its responsiveness to external excitation </a:t>
            </a:r>
          </a:p>
          <a:p>
            <a:r>
              <a:rPr lang="en-US" dirty="0" smtClean="0"/>
              <a:t>increases by a factor of 60 -80. Two-photon excitation with IR is also possible</a:t>
            </a:r>
          </a:p>
          <a:p>
            <a:endParaRPr lang="en-US" dirty="0"/>
          </a:p>
          <a:p>
            <a:r>
              <a:rPr lang="en-US" dirty="0" smtClean="0"/>
              <a:t>This might work for Barium as well since barium and calcium are congeners. </a:t>
            </a:r>
          </a:p>
          <a:p>
            <a:r>
              <a:rPr lang="en-US" dirty="0" err="1" smtClean="0"/>
              <a:t>Fluorophores</a:t>
            </a:r>
            <a:r>
              <a:rPr lang="en-US" dirty="0" smtClean="0"/>
              <a:t> exist for for </a:t>
            </a:r>
            <a:r>
              <a:rPr lang="en-US" dirty="0" err="1" smtClean="0"/>
              <a:t>Pb</a:t>
            </a:r>
            <a:r>
              <a:rPr lang="en-US" baseline="30000" dirty="0" smtClean="0"/>
              <a:t>++</a:t>
            </a:r>
            <a:r>
              <a:rPr lang="en-US" dirty="0" smtClean="0"/>
              <a:t>, Hg</a:t>
            </a:r>
            <a:r>
              <a:rPr lang="en-US" baseline="30000" dirty="0" smtClean="0"/>
              <a:t>++</a:t>
            </a:r>
            <a:r>
              <a:rPr lang="en-US" dirty="0" smtClean="0"/>
              <a:t>, Cu…)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2014 Nobel Prize in Chemistry awarded to three physicists for developing SMFI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6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Xenon: Energy resolution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depends </a:t>
            </a:r>
            <a:r>
              <a:rPr lang="en-US" sz="2000" b="1" u="sng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on density!</a:t>
            </a: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CPAD - </a:t>
            </a:r>
            <a:endParaRPr lang="en-US" sz="1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022D3-6BC3-D54C-B8C6-38056E8474D2}" type="slidenum">
              <a:rPr lang="en-US" sz="1400"/>
              <a:pPr/>
              <a:t>3</a:t>
            </a:fld>
            <a:endParaRPr lang="en-US" sz="140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2057400"/>
            <a:ext cx="3048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1600200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 Unfolded resolution: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  <a:sym typeface="Symbol" charset="0"/>
              </a:rPr>
              <a:t>E/E ~0.6% FWHM</a:t>
            </a: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5410200"/>
            <a:ext cx="7313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00"/>
                </a:solidFill>
                <a:latin typeface="Calibri" charset="0"/>
              </a:rPr>
              <a:t>For </a:t>
            </a:r>
            <a:r>
              <a:rPr lang="en-US">
                <a:solidFill>
                  <a:srgbClr val="800000"/>
                </a:solidFill>
                <a:latin typeface="Calibri" charset="0"/>
                <a:sym typeface="Symbol" charset="0"/>
              </a:rPr>
              <a:t> &lt;0.55 g/cm</a:t>
            </a:r>
            <a:r>
              <a:rPr lang="en-US" baseline="30000">
                <a:solidFill>
                  <a:srgbClr val="800000"/>
                </a:solidFill>
                <a:latin typeface="Calibri" charset="0"/>
                <a:sym typeface="Symbol" charset="0"/>
              </a:rPr>
              <a:t>3</a:t>
            </a:r>
            <a:r>
              <a:rPr lang="en-US">
                <a:solidFill>
                  <a:srgbClr val="800000"/>
                </a:solidFill>
                <a:latin typeface="Calibri" charset="0"/>
                <a:sym typeface="Symbol" charset="0"/>
              </a:rPr>
              <a:t>, ionization energy resolution is </a:t>
            </a:r>
            <a:r>
              <a:rPr lang="ja-JP" altLang="en-US">
                <a:solidFill>
                  <a:srgbClr val="800000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>
                <a:solidFill>
                  <a:srgbClr val="800000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>
                <a:solidFill>
                  <a:srgbClr val="800000"/>
                </a:solidFill>
                <a:latin typeface="Calibri" charset="0"/>
                <a:sym typeface="Symbol" charset="0"/>
              </a:rPr>
              <a:t>”</a:t>
            </a:r>
            <a:endParaRPr lang="en-US">
              <a:solidFill>
                <a:srgbClr val="800000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228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signal</a:t>
            </a: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only!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676400"/>
            <a:ext cx="1828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895600" y="20574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971800" y="1905000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ρ</a:t>
            </a:r>
            <a:r>
              <a:rPr lang="en-US" sz="1600" dirty="0" smtClean="0"/>
              <a:t> = 0.08 g/cm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48388" y="2274332"/>
            <a:ext cx="68729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35683" y="2069068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= ~20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509FF"/>
                </a:solidFill>
              </a:rPr>
              <a:t>A Fluorescent indicator specific to Ba</a:t>
            </a:r>
            <a:r>
              <a:rPr lang="en-US" sz="3600" baseline="30000" dirty="0" smtClean="0">
                <a:solidFill>
                  <a:srgbClr val="C509FF"/>
                </a:solidFill>
              </a:rPr>
              <a:t>++</a:t>
            </a:r>
            <a:r>
              <a:rPr lang="en-US" sz="3600" dirty="0" smtClean="0">
                <a:solidFill>
                  <a:srgbClr val="C509FF"/>
                </a:solidFill>
              </a:rPr>
              <a:t>!</a:t>
            </a:r>
            <a:endParaRPr lang="en-US" sz="3600" dirty="0">
              <a:solidFill>
                <a:srgbClr val="C509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67" y="1435289"/>
            <a:ext cx="455930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3867" y="5304865"/>
            <a:ext cx="501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Y. Nakahara, T. Kida, Y. </a:t>
            </a:r>
            <a:r>
              <a:rPr lang="en-US" dirty="0" err="1" smtClean="0">
                <a:solidFill>
                  <a:srgbClr val="0000FF"/>
                </a:solidFill>
              </a:rPr>
              <a:t>Nakatasuji</a:t>
            </a:r>
            <a:r>
              <a:rPr lang="en-US" dirty="0" smtClean="0">
                <a:solidFill>
                  <a:srgbClr val="0000FF"/>
                </a:solidFill>
              </a:rPr>
              <a:t>, M. Akashi,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Chem. Comm., Roy. Soc. of Chem., 2004, p224-225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0236" y="4349393"/>
            <a:ext cx="2952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Monoazacryptand</a:t>
            </a:r>
            <a:r>
              <a:rPr lang="en-US" sz="2400" dirty="0" smtClean="0"/>
              <a:t> </a:t>
            </a:r>
            <a:r>
              <a:rPr lang="en-US" sz="2400" b="1" dirty="0" smtClean="0"/>
              <a:t>1”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90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509FF"/>
                </a:solidFill>
              </a:rPr>
              <a:t>Highly specific to Ba</a:t>
            </a:r>
            <a:r>
              <a:rPr lang="en-US" baseline="30000" dirty="0">
                <a:solidFill>
                  <a:srgbClr val="C509FF"/>
                </a:solidFill>
              </a:rPr>
              <a:t>+</a:t>
            </a:r>
            <a:r>
              <a:rPr lang="en-US" baseline="30000" dirty="0" smtClean="0">
                <a:solidFill>
                  <a:srgbClr val="C509FF"/>
                </a:solidFill>
              </a:rPr>
              <a:t>+ </a:t>
            </a:r>
            <a:r>
              <a:rPr lang="en-US" dirty="0" smtClean="0">
                <a:solidFill>
                  <a:srgbClr val="C509FF"/>
                </a:solidFill>
              </a:rPr>
              <a:t>!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81" y="1450509"/>
            <a:ext cx="5856941" cy="343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20" y="4883991"/>
            <a:ext cx="486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A TPC with a fluorescent cathode?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can imagine a cathode surface coated with untransformed molecules, waiting to respond strongly after capture of one Ba</a:t>
            </a:r>
            <a:r>
              <a:rPr lang="en-US" baseline="30000" dirty="0" smtClean="0"/>
              <a:t>++</a:t>
            </a:r>
            <a:r>
              <a:rPr lang="en-US" dirty="0" smtClean="0"/>
              <a:t>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One can imagine that the cathode surface is a dielectric belt that transports at a few mm/s the latent image to a line imager.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Ionization electrons liberated by the decay electrons provide a 3-D image of the event, and also the needed energy resolution, </a:t>
            </a:r>
            <a:r>
              <a:rPr lang="en-US" i="1" dirty="0" smtClean="0">
                <a:solidFill>
                  <a:schemeClr val="bg1"/>
                </a:solidFill>
              </a:rPr>
              <a:t>a la </a:t>
            </a:r>
            <a:r>
              <a:rPr lang="en-US" dirty="0" smtClean="0">
                <a:solidFill>
                  <a:schemeClr val="bg1"/>
                </a:solidFill>
              </a:rPr>
              <a:t>NEXT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A TPC with a fluorescent cathode?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can imagine a cathode surface coated with untransformed molecules, waiting to respond strongly after capture of one Ba</a:t>
            </a:r>
            <a:r>
              <a:rPr lang="en-US" baseline="30000" dirty="0" smtClean="0"/>
              <a:t>++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One can imagine that the cathode surface is a dielectric belt that transports at a few mm/s the latent image to a molecular-ionic imager.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Ionization electrons liberated by the decay electrons provide a 3-D image of the event, and also the needed energy resolution, </a:t>
            </a:r>
            <a:r>
              <a:rPr lang="en-US" i="1" dirty="0" smtClean="0">
                <a:solidFill>
                  <a:srgbClr val="FFFFFF"/>
                </a:solidFill>
              </a:rPr>
              <a:t>a la </a:t>
            </a:r>
            <a:r>
              <a:rPr lang="en-US" dirty="0" smtClean="0">
                <a:solidFill>
                  <a:srgbClr val="FFFFFF"/>
                </a:solidFill>
              </a:rPr>
              <a:t>NEXT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A TPC with a fluorescent cathode?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can imagine a cathode surface coated with untransformed molecules, waiting to respond strongly after capture of one Ba</a:t>
            </a:r>
            <a:r>
              <a:rPr lang="en-US" baseline="30000" dirty="0" smtClean="0"/>
              <a:t>++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One can imagine that the cathode surface is a dielectric belt that transports at a few mm/s the latent image to a molecular-ionic imager.</a:t>
            </a:r>
          </a:p>
          <a:p>
            <a:r>
              <a:rPr lang="en-US" dirty="0" smtClean="0"/>
              <a:t>Ionization electrons liberated by the decay electrons provide a 3-D image of the event, and also the needed energy resolution, </a:t>
            </a:r>
            <a:r>
              <a:rPr lang="en-US" i="1" dirty="0" smtClean="0"/>
              <a:t>a la </a:t>
            </a:r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7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647" y="478118"/>
            <a:ext cx="6902824" cy="5166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48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Not quite right…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Molecular coating may not be stable on belt?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Leave belt uncoated…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Transfer ion to a coated roller by electrostatics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Chelation occurs on roller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non-fluorescent molecular precursors may still contaminate the scan: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xtract the chelated ion to a second roller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Only chelated ions exist on second roller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 SMFI scans on second roller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Discovery of new ions is automatic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Repeated verification scans are automatic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Not quite right…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Molecular coating may not be stable on belt?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Leave belt uncoated…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Transfer ion to a coated roller by electrostatics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Chelation occurs on roller</a:t>
            </a:r>
          </a:p>
          <a:p>
            <a:r>
              <a:rPr lang="en-US" dirty="0" smtClean="0"/>
              <a:t>The non-fluorescent molecular precursors may still contaminate the scan: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xtract the chelated ion to a second roller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Only chelated ions exist on second roller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Do SMFI scans on second roller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Discovery of new ions is automatic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Repeated verification scans are automatic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Not quite right…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Molecular coating may not be stable on belt?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Leave belt uncoated…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Transfer ion to a coated roller by electrostatics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Chelation occurs on roller</a:t>
            </a:r>
          </a:p>
          <a:p>
            <a:r>
              <a:rPr lang="en-US" dirty="0" smtClean="0"/>
              <a:t>The non-fluorescent molecular precursors may still contaminate the scan: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xtract the chelated ion to a second roller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Only chelated ions exist on second roller</a:t>
            </a:r>
          </a:p>
          <a:p>
            <a:r>
              <a:rPr lang="en-US" dirty="0" smtClean="0"/>
              <a:t>Do SMFI scans on second roller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Discovery of new ions is automatic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Repeated verification scans are automatic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6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assembly_rend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9800"/>
            <a:ext cx="9144000" cy="4970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417789"/>
            <a:ext cx="395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509FF"/>
                </a:solidFill>
              </a:rPr>
              <a:t>The belt + rollers scenario</a:t>
            </a:r>
            <a:endParaRPr lang="en-US" sz="2800" dirty="0">
              <a:solidFill>
                <a:srgbClr val="C509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508" y="5910561"/>
            <a:ext cx="914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509FF"/>
                </a:solidFill>
              </a:rPr>
              <a:t>T</a:t>
            </a:r>
            <a:r>
              <a:rPr lang="en-US" sz="2400" dirty="0" smtClean="0">
                <a:solidFill>
                  <a:srgbClr val="C509FF"/>
                </a:solidFill>
              </a:rPr>
              <a:t>ransform appearance of new Ba++ chelate back into TPC volume</a:t>
            </a:r>
            <a:endParaRPr lang="en-US" sz="2400" dirty="0">
              <a:solidFill>
                <a:srgbClr val="C50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7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What is occurring, as </a:t>
            </a:r>
            <a:r>
              <a:rPr lang="en-US" dirty="0" err="1" smtClean="0">
                <a:solidFill>
                  <a:srgbClr val="C509FF"/>
                </a:solidFill>
              </a:rPr>
              <a:t>ρ</a:t>
            </a:r>
            <a:r>
              <a:rPr lang="en-US" dirty="0" smtClean="0">
                <a:solidFill>
                  <a:srgbClr val="C509FF"/>
                </a:solidFill>
              </a:rPr>
              <a:t> increases?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Critical temperature of xenon is room temp</a:t>
            </a:r>
          </a:p>
          <a:p>
            <a:r>
              <a:rPr lang="en-US" dirty="0" smtClean="0"/>
              <a:t>Increasing density </a:t>
            </a:r>
            <a:r>
              <a:rPr lang="en-US" dirty="0" smtClean="0">
                <a:sym typeface="Wingdings"/>
              </a:rPr>
              <a:t> more “liquid phase”</a:t>
            </a:r>
          </a:p>
          <a:p>
            <a:r>
              <a:rPr lang="en-US" dirty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nergetic electrons create </a:t>
            </a:r>
            <a:r>
              <a:rPr lang="en-US" dirty="0" err="1">
                <a:sym typeface="Wingdings"/>
              </a:rPr>
              <a:t>δ</a:t>
            </a:r>
            <a:r>
              <a:rPr lang="en-US" dirty="0">
                <a:sym typeface="Wingdings"/>
              </a:rPr>
              <a:t>-rays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LXe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δ</a:t>
            </a:r>
            <a:r>
              <a:rPr lang="en-US" dirty="0" smtClean="0">
                <a:sym typeface="Wingdings"/>
              </a:rPr>
              <a:t>-rays  high ionization density</a:t>
            </a:r>
          </a:p>
          <a:p>
            <a:pPr lvl="1"/>
            <a:r>
              <a:rPr lang="en-US" dirty="0" smtClean="0">
                <a:sym typeface="Wingdings"/>
              </a:rPr>
              <a:t>High </a:t>
            </a:r>
            <a:r>
              <a:rPr lang="en-US" dirty="0">
                <a:sym typeface="Wingdings"/>
              </a:rPr>
              <a:t>ionization </a:t>
            </a:r>
            <a:r>
              <a:rPr lang="en-US" dirty="0" smtClean="0">
                <a:sym typeface="Wingdings"/>
              </a:rPr>
              <a:t>density  recombination</a:t>
            </a:r>
          </a:p>
          <a:p>
            <a:pPr lvl="1"/>
            <a:r>
              <a:rPr lang="en-US" dirty="0" smtClean="0">
                <a:sym typeface="Wingdings"/>
              </a:rPr>
              <a:t>Recombination  scintillation</a:t>
            </a:r>
          </a:p>
          <a:p>
            <a:pPr lvl="1"/>
            <a:r>
              <a:rPr lang="en-US" dirty="0" err="1">
                <a:sym typeface="Wingdings"/>
              </a:rPr>
              <a:t>δ</a:t>
            </a:r>
            <a:r>
              <a:rPr lang="en-US" dirty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ray spectrum  non-Gaussian behavior</a:t>
            </a:r>
          </a:p>
          <a:p>
            <a:pPr marL="57150" indent="0">
              <a:buNone/>
            </a:pPr>
            <a:r>
              <a:rPr lang="en-US" dirty="0" smtClean="0">
                <a:solidFill>
                  <a:srgbClr val="C509FF"/>
                </a:solidFill>
                <a:sym typeface="Wingdings"/>
              </a:rPr>
              <a:t> Large energy partition fluctuations between Ionization and scintillation in </a:t>
            </a:r>
            <a:r>
              <a:rPr lang="en-US" dirty="0" err="1" smtClean="0">
                <a:solidFill>
                  <a:srgbClr val="C509FF"/>
                </a:solidFill>
                <a:sym typeface="Wingdings"/>
              </a:rPr>
              <a:t>LXe</a:t>
            </a:r>
            <a:r>
              <a:rPr lang="en-US" dirty="0" smtClean="0">
                <a:solidFill>
                  <a:srgbClr val="C509FF"/>
                </a:solidFill>
                <a:sym typeface="Wingdings"/>
              </a:rPr>
              <a:t>, but not in gas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83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Clearly, an out-of-the-box idea!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clear if this idea can really work</a:t>
            </a:r>
            <a:r>
              <a:rPr lang="en-US" dirty="0" smtClean="0"/>
              <a:t>!</a:t>
            </a:r>
          </a:p>
          <a:p>
            <a:pPr lvl="1"/>
            <a:r>
              <a:rPr lang="en-US" sz="2400" dirty="0" smtClean="0">
                <a:solidFill>
                  <a:srgbClr val="BB39FF"/>
                </a:solidFill>
              </a:rPr>
              <a:t>many unfamiliar but plausible steps must be efficient</a:t>
            </a:r>
            <a:endParaRPr lang="en-US" sz="2400" dirty="0" smtClean="0">
              <a:solidFill>
                <a:srgbClr val="BB39FF"/>
              </a:solidFill>
            </a:endParaRPr>
          </a:p>
          <a:p>
            <a:r>
              <a:rPr lang="en-US" dirty="0" smtClean="0"/>
              <a:t>Current issues include:</a:t>
            </a:r>
          </a:p>
          <a:p>
            <a:pPr lvl="1"/>
            <a:r>
              <a:rPr lang="en-US" sz="2400" dirty="0" smtClean="0">
                <a:solidFill>
                  <a:srgbClr val="BB39FF"/>
                </a:solidFill>
              </a:rPr>
              <a:t>How to make a Ba</a:t>
            </a:r>
            <a:r>
              <a:rPr lang="en-US" sz="2400" baseline="30000" dirty="0" smtClean="0">
                <a:solidFill>
                  <a:srgbClr val="BB39FF"/>
                </a:solidFill>
              </a:rPr>
              <a:t>++</a:t>
            </a:r>
            <a:r>
              <a:rPr lang="en-US" sz="2400" dirty="0" smtClean="0">
                <a:solidFill>
                  <a:srgbClr val="BB39FF"/>
                </a:solidFill>
              </a:rPr>
              <a:t> source for test setups</a:t>
            </a:r>
            <a:r>
              <a:rPr lang="en-US" sz="2400" dirty="0" smtClean="0">
                <a:solidFill>
                  <a:srgbClr val="BB39FF"/>
                </a:solidFill>
              </a:rPr>
              <a:t> </a:t>
            </a:r>
          </a:p>
          <a:p>
            <a:pPr lvl="1"/>
            <a:r>
              <a:rPr lang="en-US" sz="2400" dirty="0" smtClean="0">
                <a:solidFill>
                  <a:srgbClr val="BB39FF"/>
                </a:solidFill>
              </a:rPr>
              <a:t>impact of neutral xenon atoms clustering around Ba</a:t>
            </a:r>
            <a:r>
              <a:rPr lang="en-US" sz="2400" baseline="30000" dirty="0" smtClean="0">
                <a:solidFill>
                  <a:srgbClr val="BB39FF"/>
                </a:solidFill>
              </a:rPr>
              <a:t>++</a:t>
            </a:r>
          </a:p>
          <a:p>
            <a:pPr lvl="1"/>
            <a:r>
              <a:rPr lang="en-US" sz="2400" dirty="0" smtClean="0">
                <a:solidFill>
                  <a:srgbClr val="BB39FF"/>
                </a:solidFill>
              </a:rPr>
              <a:t>Transfers, molecular coatings, single molecule sensitivity…</a:t>
            </a:r>
            <a:endParaRPr lang="en-US" sz="2400" dirty="0" smtClean="0">
              <a:solidFill>
                <a:srgbClr val="BB39FF"/>
              </a:solidFill>
            </a:endParaRPr>
          </a:p>
          <a:p>
            <a:r>
              <a:rPr lang="en-US" dirty="0" smtClean="0"/>
              <a:t>The idea s</a:t>
            </a:r>
            <a:r>
              <a:rPr lang="en-US" dirty="0" smtClean="0"/>
              <a:t>erves </a:t>
            </a:r>
            <a:r>
              <a:rPr lang="en-US" dirty="0" smtClean="0"/>
              <a:t>to stretch our </a:t>
            </a:r>
            <a:r>
              <a:rPr lang="en-US" dirty="0" smtClean="0"/>
              <a:t>imagination!</a:t>
            </a:r>
            <a:endParaRPr lang="en-US" dirty="0" smtClean="0"/>
          </a:p>
          <a:p>
            <a:r>
              <a:rPr lang="en-US" dirty="0" smtClean="0"/>
              <a:t>If any practical barium-tagging solution exists, it is unlikely to have a conventional nature.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B39FF"/>
                </a:solidFill>
              </a:rPr>
              <a:t>Outlook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NEXT-10: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emonstrate power of topological signature using 2-ν decays; explore benefits of diffusion reduction; tracking density; optimize algorithmic approaches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NEXT-100:</a:t>
            </a:r>
          </a:p>
          <a:p>
            <a:pPr lvl="1"/>
            <a:r>
              <a:rPr lang="en-US" dirty="0" smtClean="0"/>
              <a:t>Demonstrate scalability; energy resolution; tracking; calibration; stability; limit on 0-v decay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NEXT-XXX ??</a:t>
            </a:r>
          </a:p>
          <a:p>
            <a:pPr lvl="1"/>
            <a:r>
              <a:rPr lang="en-US" dirty="0" smtClean="0"/>
              <a:t>perhaps: a set of N 300 – 400 kg modules; both enriched and depleted xenon running </a:t>
            </a:r>
            <a:r>
              <a:rPr lang="en-US" dirty="0" smtClean="0"/>
              <a:t>possible</a:t>
            </a:r>
          </a:p>
          <a:p>
            <a:pPr lvl="1"/>
            <a:r>
              <a:rPr lang="en-US" dirty="0" smtClean="0"/>
              <a:t>Ba</a:t>
            </a:r>
            <a:r>
              <a:rPr lang="en-US" baseline="30000" dirty="0" smtClean="0"/>
              <a:t>++ </a:t>
            </a:r>
            <a:r>
              <a:rPr lang="en-US" dirty="0" smtClean="0"/>
              <a:t>tagging </a:t>
            </a:r>
            <a:r>
              <a:rPr lang="en-US" i="1" dirty="0" smtClean="0">
                <a:solidFill>
                  <a:srgbClr val="C509FF"/>
                </a:solidFill>
              </a:rPr>
              <a:t>in situ </a:t>
            </a:r>
            <a:r>
              <a:rPr lang="en-US" dirty="0" smtClean="0"/>
              <a:t>may permit background free result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85288" y="2967335"/>
            <a:ext cx="3173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B3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B3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483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7406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9614" y="4054599"/>
            <a:ext cx="1876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Limit:</a:t>
            </a:r>
          </a:p>
          <a:p>
            <a:r>
              <a:rPr lang="en-US" dirty="0" smtClean="0"/>
              <a:t>5.8 x 10</a:t>
            </a:r>
            <a:r>
              <a:rPr lang="en-US" baseline="30000" dirty="0" smtClean="0"/>
              <a:t>–4</a:t>
            </a:r>
            <a:r>
              <a:rPr lang="en-US" dirty="0" smtClean="0"/>
              <a:t> </a:t>
            </a:r>
            <a:r>
              <a:rPr lang="en-US" dirty="0" err="1" smtClean="0"/>
              <a:t>ckky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measured</a:t>
            </a:r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 smtClean="0"/>
          </a:p>
          <a:p>
            <a:r>
              <a:rPr lang="en-US" dirty="0" smtClean="0"/>
              <a:t>otherwise, a limit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43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CPAD -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4" name="Picture 3" descr="hpxe_nim_xray_resolution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0"/>
            <a:ext cx="8153400" cy="566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85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x-ray peaks at ~30 </a:t>
            </a:r>
            <a:r>
              <a:rPr lang="en-US" sz="2400" dirty="0" err="1" smtClean="0">
                <a:solidFill>
                  <a:srgbClr val="0000FF"/>
                </a:solidFill>
              </a:rPr>
              <a:t>keV</a:t>
            </a:r>
            <a:r>
              <a:rPr lang="en-US" sz="2400" dirty="0" smtClean="0">
                <a:solidFill>
                  <a:srgbClr val="0000FF"/>
                </a:solidFill>
              </a:rPr>
              <a:t> are captured precisely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/>
          </p:cNvSpPr>
          <p:nvPr>
            <p:ph type="title" idx="4294967295"/>
          </p:nvPr>
        </p:nvSpPr>
        <p:spPr>
          <a:xfrm>
            <a:off x="838200" y="152400"/>
            <a:ext cx="7620000" cy="838200"/>
          </a:xfrm>
        </p:spPr>
        <p:txBody>
          <a:bodyPr/>
          <a:lstStyle/>
          <a:p>
            <a:r>
              <a:rPr lang="en-GB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rPr>
              <a:t>NEXT Expected Performance</a:t>
            </a: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228600" y="801688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Systematic assay of ALL detector components at the LSC HPGe facility</a:t>
            </a:r>
          </a:p>
          <a:p>
            <a:pPr eaLnBrk="1" hangingPunct="1"/>
            <a:r>
              <a:rPr lang="en-GB" sz="1800"/>
              <a:t>Development of full MonteCarlo simulations</a:t>
            </a:r>
          </a:p>
        </p:txBody>
      </p:sp>
      <p:grpSp>
        <p:nvGrpSpPr>
          <p:cNvPr id="31747" name="Group 11"/>
          <p:cNvGrpSpPr>
            <a:grpSpLocks/>
          </p:cNvGrpSpPr>
          <p:nvPr/>
        </p:nvGrpSpPr>
        <p:grpSpPr bwMode="auto">
          <a:xfrm>
            <a:off x="1600200" y="3733800"/>
            <a:ext cx="7239000" cy="2674938"/>
            <a:chOff x="1752600" y="3573316"/>
            <a:chExt cx="7239000" cy="2675084"/>
          </a:xfrm>
        </p:grpSpPr>
        <p:pic>
          <p:nvPicPr>
            <p:cNvPr id="31751" name="Picture 8" descr="NEXTbkgrndta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573316"/>
              <a:ext cx="5943600" cy="26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Box 9"/>
            <p:cNvSpPr txBox="1">
              <a:spLocks noChangeArrowheads="1"/>
            </p:cNvSpPr>
            <p:nvPr/>
          </p:nvSpPr>
          <p:spPr bwMode="auto">
            <a:xfrm>
              <a:off x="7239000" y="5879068"/>
              <a:ext cx="1752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0">
                  <a:latin typeface="Times" charset="0"/>
                  <a:cs typeface="Times" charset="0"/>
                </a:rPr>
                <a:t>10</a:t>
              </a:r>
              <a:r>
                <a:rPr lang="en-GB" sz="1800" b="0" baseline="30000">
                  <a:latin typeface="Times" charset="0"/>
                  <a:cs typeface="Times" charset="0"/>
                </a:rPr>
                <a:t>–4 </a:t>
              </a:r>
              <a:r>
                <a:rPr lang="en-GB" sz="1800" b="0">
                  <a:latin typeface="Times" charset="0"/>
                  <a:cs typeface="Times" charset="0"/>
                </a:rPr>
                <a:t>/(keV kg yr)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53200" y="5867379"/>
              <a:ext cx="2438400" cy="38102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1748" name="Group 13"/>
          <p:cNvGrpSpPr>
            <a:grpSpLocks/>
          </p:cNvGrpSpPr>
          <p:nvPr/>
        </p:nvGrpSpPr>
        <p:grpSpPr bwMode="auto">
          <a:xfrm>
            <a:off x="1295400" y="1600200"/>
            <a:ext cx="6357938" cy="2057400"/>
            <a:chOff x="1295400" y="1600200"/>
            <a:chExt cx="6358115" cy="2057400"/>
          </a:xfrm>
        </p:grpSpPr>
        <p:pic>
          <p:nvPicPr>
            <p:cNvPr id="31749" name="Picture 7" descr="NEXTcut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600200"/>
              <a:ext cx="612951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295400" y="3276600"/>
              <a:ext cx="6248574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3413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051050" y="47625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Topological </a:t>
            </a:r>
            <a:r>
              <a:rPr lang="en-US" dirty="0" smtClean="0"/>
              <a:t>signature - simulation</a:t>
            </a:r>
            <a:endParaRPr lang="en-US" dirty="0"/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9144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6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715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low-background </a:t>
            </a:r>
            <a:r>
              <a:rPr lang="en-US" dirty="0" err="1" smtClean="0"/>
              <a:t>SiPM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838200"/>
            <a:ext cx="1143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Valencia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4876800"/>
            <a:ext cx="740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Grid:</a:t>
            </a:r>
          </a:p>
          <a:p>
            <a:r>
              <a:rPr lang="en-US" dirty="0" smtClean="0"/>
              <a:t>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Transverse Diffusion Pressure_10and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74" y="299292"/>
            <a:ext cx="7381442" cy="548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4561187" y="4921269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5748836" y="4974847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940753" y="5813214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0.1 % (CH4: 0.5 %) —&gt; DT &lt; 1.5 mm</a:t>
            </a:r>
          </a:p>
        </p:txBody>
      </p:sp>
      <p:sp>
        <p:nvSpPr>
          <p:cNvPr id="400" name="Shape 400"/>
          <p:cNvSpPr/>
          <p:nvPr/>
        </p:nvSpPr>
        <p:spPr>
          <a:xfrm>
            <a:off x="940753" y="6188261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0.05 % (CH4: 0.25 %) —&gt; DT &lt; 2 mm</a:t>
            </a:r>
          </a:p>
        </p:txBody>
      </p:sp>
      <p:sp>
        <p:nvSpPr>
          <p:cNvPr id="401" name="Shape 401"/>
          <p:cNvSpPr/>
          <p:nvPr/>
        </p:nvSpPr>
        <p:spPr>
          <a:xfrm>
            <a:off x="410577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523984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Impact of fluctuations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Signal fluctuations: 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endParaRPr lang="en-US" dirty="0" smtClean="0"/>
          </a:p>
          <a:p>
            <a:r>
              <a:rPr lang="en-US" dirty="0" smtClean="0"/>
              <a:t>F = </a:t>
            </a:r>
            <a:r>
              <a:rPr lang="en-US" dirty="0" err="1" smtClean="0"/>
              <a:t>Fano</a:t>
            </a:r>
            <a:r>
              <a:rPr lang="en-US" dirty="0" smtClean="0"/>
              <a:t> factor:</a:t>
            </a:r>
          </a:p>
          <a:p>
            <a:pPr lvl="1"/>
            <a:r>
              <a:rPr lang="en-US" dirty="0" smtClean="0"/>
              <a:t>Gas phase: 		F = 0.15 ± 0.03</a:t>
            </a:r>
          </a:p>
          <a:p>
            <a:pPr lvl="1"/>
            <a:r>
              <a:rPr lang="en-US" dirty="0" smtClean="0"/>
              <a:t>Liquid phase: 		F ≈ 20</a:t>
            </a:r>
          </a:p>
          <a:p>
            <a:r>
              <a:rPr lang="en-US" dirty="0"/>
              <a:t>A</a:t>
            </a:r>
            <a:r>
              <a:rPr lang="en-US" dirty="0" smtClean="0"/>
              <a:t> weighted sum of ionization </a:t>
            </a:r>
            <a:r>
              <a:rPr lang="en-US" dirty="0" smtClean="0">
                <a:solidFill>
                  <a:srgbClr val="BB39FF"/>
                </a:solidFill>
              </a:rPr>
              <a:t>I</a:t>
            </a:r>
            <a:r>
              <a:rPr lang="en-US" dirty="0" smtClean="0"/>
              <a:t> and scintillation </a:t>
            </a:r>
            <a:r>
              <a:rPr lang="en-US" dirty="0" smtClean="0">
                <a:solidFill>
                  <a:srgbClr val="BB39FF"/>
                </a:solidFill>
              </a:rPr>
              <a:t>S</a:t>
            </a:r>
            <a:r>
              <a:rPr lang="en-US" dirty="0" smtClean="0"/>
              <a:t> signals, E = </a:t>
            </a:r>
            <a:r>
              <a:rPr lang="en-US" dirty="0" err="1" smtClean="0"/>
              <a:t>a</a:t>
            </a:r>
            <a:r>
              <a:rPr lang="en-US" dirty="0" err="1" smtClean="0">
                <a:solidFill>
                  <a:srgbClr val="BB39FF"/>
                </a:solidFill>
              </a:rPr>
              <a:t>I</a:t>
            </a:r>
            <a:r>
              <a:rPr lang="en-US" dirty="0" smtClean="0"/>
              <a:t> + </a:t>
            </a:r>
            <a:r>
              <a:rPr lang="en-US" dirty="0" err="1" smtClean="0"/>
              <a:t>b</a:t>
            </a:r>
            <a:r>
              <a:rPr lang="en-US" dirty="0" err="1" smtClean="0">
                <a:solidFill>
                  <a:srgbClr val="BB39FF"/>
                </a:solidFill>
              </a:rPr>
              <a:t>S</a:t>
            </a:r>
            <a:r>
              <a:rPr lang="en-US" dirty="0" smtClean="0">
                <a:solidFill>
                  <a:srgbClr val="BB39FF"/>
                </a:solidFill>
              </a:rPr>
              <a:t>,</a:t>
            </a:r>
            <a:r>
              <a:rPr lang="en-US" dirty="0" smtClean="0"/>
              <a:t> can, </a:t>
            </a:r>
            <a:r>
              <a:rPr lang="en-US" dirty="0"/>
              <a:t>in </a:t>
            </a:r>
            <a:r>
              <a:rPr lang="en-US" dirty="0" smtClean="0"/>
              <a:t>principle, entirely recover near-intrinsic energy resolution</a:t>
            </a:r>
          </a:p>
          <a:p>
            <a:r>
              <a:rPr lang="en-US" dirty="0" smtClean="0"/>
              <a:t>But: typical overall QDE &lt; 20%                                           </a:t>
            </a:r>
            <a:r>
              <a:rPr lang="en-US" dirty="0" smtClean="0">
                <a:sym typeface="Wingdings"/>
              </a:rPr>
              <a:t> statistically impoverished corrections in </a:t>
            </a:r>
            <a:r>
              <a:rPr lang="en-US" dirty="0" err="1" smtClean="0">
                <a:sym typeface="Wingdings"/>
              </a:rPr>
              <a:t>LXe</a:t>
            </a:r>
            <a:endParaRPr lang="en-US" dirty="0" smtClean="0">
              <a:sym typeface="Wingdings"/>
            </a:endParaRPr>
          </a:p>
          <a:p>
            <a:r>
              <a:rPr lang="en-US" u="sng" dirty="0" smtClean="0">
                <a:solidFill>
                  <a:srgbClr val="C509FF"/>
                </a:solidFill>
                <a:sym typeface="Wingdings"/>
              </a:rPr>
              <a:t>In gas phase, the ionization signal alone is sufficient</a:t>
            </a:r>
            <a:endParaRPr lang="en-US" u="sng" dirty="0">
              <a:solidFill>
                <a:srgbClr val="C509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217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944938" y="1590675"/>
            <a:ext cx="4857750" cy="3705225"/>
          </a:xfrm>
          <a:prstGeom prst="rect">
            <a:avLst/>
          </a:prstGeom>
          <a:solidFill>
            <a:srgbClr val="FFFF99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007202" y="226397"/>
            <a:ext cx="4452962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Identify the barium daughter </a:t>
            </a:r>
          </a:p>
          <a:p>
            <a:pPr algn="ctr" eaLnBrk="0" hangingPunct="0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by optical spectroscopy </a:t>
            </a:r>
          </a:p>
          <a:p>
            <a:pPr algn="ctr" eaLnBrk="0" hangingPunct="0"/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(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M.Moe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PRC44 (1991) 931)</a:t>
            </a:r>
            <a:endParaRPr lang="en-US" baseline="30000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2290" y="1758950"/>
            <a:ext cx="3749886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Ba</a:t>
            </a:r>
            <a:r>
              <a:rPr lang="en-US" sz="20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+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system best studied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(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Neuhauser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Hohenstatt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Toshek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Dehmelt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1980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)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Single ions can be detected</a:t>
            </a: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from a photon rate of 10</a:t>
            </a:r>
            <a:r>
              <a:rPr lang="en-US" sz="20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/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Pursued by EXO…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But: </a:t>
            </a: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Triplet state is quenched</a:t>
            </a: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in dense gas!</a:t>
            </a:r>
          </a:p>
          <a:p>
            <a:pPr algn="ctr" eaLnBrk="0" hangingPunct="0"/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Can excite with blue, </a:t>
            </a: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look only for red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7086600" y="401161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6142038" y="2338388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916488" y="521811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5248275" y="2384425"/>
            <a:ext cx="1160463" cy="27876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6430963" y="2363788"/>
            <a:ext cx="1030287" cy="15922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465763" y="2065338"/>
            <a:ext cx="731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1/2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400800" y="3810000"/>
            <a:ext cx="76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3/2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4191000" y="5029200"/>
            <a:ext cx="715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1/2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045075" y="3048000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493nm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6910388" y="2662238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2201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650nm</a:t>
            </a: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6729413" y="4422775"/>
            <a:ext cx="207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metastable 80s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4573588" y="340042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5226050" y="340995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 rot="-10800000">
            <a:off x="5549900" y="360997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Freeform 21"/>
          <p:cNvSpPr>
            <a:spLocks/>
          </p:cNvSpPr>
          <p:nvPr/>
        </p:nvSpPr>
        <p:spPr bwMode="auto">
          <a:xfrm rot="-10800000">
            <a:off x="4902200" y="3605213"/>
            <a:ext cx="323850" cy="204787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Freeform 22"/>
          <p:cNvSpPr>
            <a:spLocks/>
          </p:cNvSpPr>
          <p:nvPr/>
        </p:nvSpPr>
        <p:spPr bwMode="auto">
          <a:xfrm>
            <a:off x="7011988" y="302895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Freeform 23"/>
          <p:cNvSpPr>
            <a:spLocks/>
          </p:cNvSpPr>
          <p:nvPr/>
        </p:nvSpPr>
        <p:spPr bwMode="auto">
          <a:xfrm>
            <a:off x="7664450" y="303847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Freeform 24"/>
          <p:cNvSpPr>
            <a:spLocks/>
          </p:cNvSpPr>
          <p:nvPr/>
        </p:nvSpPr>
        <p:spPr bwMode="auto">
          <a:xfrm rot="-10800000">
            <a:off x="7988300" y="323850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Freeform 25"/>
          <p:cNvSpPr>
            <a:spLocks/>
          </p:cNvSpPr>
          <p:nvPr/>
        </p:nvSpPr>
        <p:spPr bwMode="auto">
          <a:xfrm rot="-10800000">
            <a:off x="7340600" y="3233738"/>
            <a:ext cx="323850" cy="204787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72200" y="2362200"/>
            <a:ext cx="6096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876800" y="52578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7086600" y="40386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 flipV="1">
            <a:off x="5257800" y="2438400"/>
            <a:ext cx="1143000" cy="2819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6477000" y="2438400"/>
            <a:ext cx="990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7843" y="357959"/>
            <a:ext cx="3208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halkboard"/>
                <a:cs typeface="Chalkboard"/>
              </a:rPr>
              <a:t>Original tagging idea:</a:t>
            </a:r>
          </a:p>
          <a:p>
            <a:pPr algn="ctr"/>
            <a:r>
              <a:rPr lang="en-US" sz="2400" dirty="0" smtClean="0"/>
              <a:t>        </a:t>
            </a:r>
            <a:r>
              <a:rPr lang="en-US" sz="2400" dirty="0" smtClean="0">
                <a:solidFill>
                  <a:srgbClr val="BB39FF"/>
                </a:solidFill>
              </a:rPr>
              <a:t>1980 - 1991</a:t>
            </a:r>
            <a:endParaRPr lang="en-US" sz="2400" dirty="0">
              <a:solidFill>
                <a:srgbClr val="BB3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7202" y="5648464"/>
            <a:ext cx="4847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halkboard"/>
                <a:cs typeface="Chalkboard"/>
              </a:rPr>
              <a:t>No scheme for extraction from </a:t>
            </a:r>
            <a:r>
              <a:rPr lang="en-US" sz="2000" b="1" dirty="0" err="1" smtClean="0">
                <a:latin typeface="Chalkboard"/>
                <a:cs typeface="Chalkboard"/>
              </a:rPr>
              <a:t>LXe</a:t>
            </a:r>
            <a:r>
              <a:rPr lang="en-US" sz="2000" b="1" dirty="0" smtClean="0">
                <a:latin typeface="Chalkboard"/>
                <a:cs typeface="Chalkboard"/>
              </a:rPr>
              <a:t> to</a:t>
            </a:r>
          </a:p>
          <a:p>
            <a:r>
              <a:rPr lang="en-US" sz="2000" b="1" dirty="0" smtClean="0">
                <a:latin typeface="Chalkboard"/>
                <a:cs typeface="Chalkboard"/>
              </a:rPr>
              <a:t>vacuum has been successful, as yet</a:t>
            </a:r>
            <a:endParaRPr lang="en-US" sz="2000" b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0340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369774"/>
            <a:ext cx="5524500" cy="455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9059" y="508000"/>
            <a:ext cx="78072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The nuclear matrix element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3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 -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493059"/>
            <a:ext cx="8531412" cy="4164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2" y="4524188"/>
            <a:ext cx="6946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Intrinsic Energy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resolution at Q</a:t>
            </a:r>
            <a:r>
              <a:rPr lang="en-US" sz="2800" baseline="-250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28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</a:t>
            </a:r>
            <a:r>
              <a:rPr lang="en-US" sz="2800" dirty="0" err="1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keV</a:t>
            </a:r>
            <a:endParaRPr lang="en-US" sz="2800" dirty="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2.35  (FW/Q)</a:t>
            </a:r>
            <a:r>
              <a:rPr lang="en-US" sz="2800" baseline="300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) : 		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F = 0.15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w  Average energy per ion pair: w ~  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25 </a:t>
            </a:r>
            <a:r>
              <a:rPr lang="en-US" sz="2000" dirty="0" err="1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000" dirty="0">
              <a:latin typeface="Arial" charset="0"/>
              <a:ea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Q  Energy deposited from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endParaRPr lang="en-US" dirty="0">
              <a:solidFill>
                <a:srgbClr val="1309FE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sz="2400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</a:t>
            </a:r>
            <a:r>
              <a:rPr lang="en-US" sz="24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0.3% 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FWHM       intrinsic </a:t>
            </a:r>
            <a:r>
              <a:rPr lang="en-US" sz="2400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HPXe</a:t>
            </a: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/>
              <a:t>CPAD - </a:t>
            </a:r>
            <a:endParaRPr lang="en-US" sz="1400" dirty="0"/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DE58A0-0AC2-DD44-9BB6-94D4AD760686}" type="slidenum">
              <a:rPr lang="en-US" sz="1400"/>
              <a:pPr/>
              <a:t>6</a:t>
            </a:fld>
            <a:endParaRPr lang="en-US" sz="140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524000" y="4501729"/>
            <a:ext cx="6019800" cy="609600"/>
          </a:xfrm>
          <a:prstGeom prst="rect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5305456" y="1784959"/>
            <a:ext cx="3320622" cy="3678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NEXT: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High Pressure Xenon (</a:t>
            </a:r>
            <a:r>
              <a:rPr sz="14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HPXe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 TPC operating in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electroluminescent (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mode.  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NEXT-100: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 kg of Xenon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enriched at 90% in Xe-136 (in stock) at a pressure of 15 bar.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The event energy is integrated by a plane of radiopure PMTs located behind a transparent cathode (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energy plane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), 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PMTs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also provide t</a:t>
            </a:r>
            <a:r>
              <a:rPr lang="en-US" sz="1400" baseline="-25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– essential for the z coordinate and </a:t>
            </a:r>
            <a:r>
              <a:rPr lang="en-US"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fiducialization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The event topology is reconstructed by a plane of radiopure silicon pixels (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SiPMs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 (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tracking plane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).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NEXT</a:t>
            </a:r>
            <a:r>
              <a:rPr lang="en-US" sz="4200" dirty="0"/>
              <a:t>-XX</a:t>
            </a:r>
            <a:r>
              <a:rPr sz="4200" dirty="0"/>
              <a:t>: A</a:t>
            </a:r>
            <a:r>
              <a:rPr lang="en-US" sz="4200" dirty="0"/>
              <a:t> series of</a:t>
            </a:r>
            <a:r>
              <a:rPr sz="4200" dirty="0"/>
              <a:t> </a:t>
            </a:r>
            <a:r>
              <a:rPr lang="en-US" sz="4200" dirty="0"/>
              <a:t>photonic </a:t>
            </a:r>
            <a:r>
              <a:rPr sz="4200" dirty="0"/>
              <a:t>TPC</a:t>
            </a:r>
            <a:r>
              <a:rPr lang="en-US" sz="4200" dirty="0"/>
              <a:t>s</a:t>
            </a:r>
            <a:endParaRPr sz="4200" dirty="0"/>
          </a:p>
        </p:txBody>
      </p:sp>
      <p:grpSp>
        <p:nvGrpSpPr>
          <p:cNvPr id="80" name="Group 80"/>
          <p:cNvGrpSpPr/>
          <p:nvPr/>
        </p:nvGrpSpPr>
        <p:grpSpPr>
          <a:xfrm>
            <a:off x="214312" y="1682548"/>
            <a:ext cx="4839891" cy="3189296"/>
            <a:chOff x="-139700" y="-139700"/>
            <a:chExt cx="6883400" cy="4535885"/>
          </a:xfrm>
        </p:grpSpPr>
        <p:grpSp>
          <p:nvGrpSpPr>
            <p:cNvPr id="76" name="Group 76"/>
            <p:cNvGrpSpPr/>
            <p:nvPr/>
          </p:nvGrpSpPr>
          <p:grpSpPr>
            <a:xfrm>
              <a:off x="-139700" y="-139700"/>
              <a:ext cx="6883400" cy="4535885"/>
              <a:chOff x="-139700" y="-139700"/>
              <a:chExt cx="6883400" cy="4535884"/>
            </a:xfrm>
          </p:grpSpPr>
          <p:pic>
            <p:nvPicPr>
              <p:cNvPr id="75" name="SOFT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604000" cy="425648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4" name="Picture 73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6883400" cy="4535885"/>
              </a:xfrm>
              <a:prstGeom prst="rect">
                <a:avLst/>
              </a:prstGeom>
              <a:effectLst/>
            </p:spPr>
          </p:pic>
        </p:grpSp>
        <p:sp>
          <p:nvSpPr>
            <p:cNvPr id="77" name="Shape 77"/>
            <p:cNvSpPr/>
            <p:nvPr/>
          </p:nvSpPr>
          <p:spPr>
            <a:xfrm>
              <a:off x="4669346" y="618533"/>
              <a:ext cx="815450" cy="744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17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xenon</a:t>
              </a:r>
            </a:p>
            <a:p>
              <a:pPr lvl="0">
                <a:defRPr sz="1800"/>
              </a:pPr>
              <a:r>
                <a:rPr sz="17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gas</a:t>
              </a:r>
            </a:p>
          </p:txBody>
        </p:sp>
        <p:sp>
          <p:nvSpPr>
            <p:cNvPr id="78" name="Shape 78"/>
            <p:cNvSpPr/>
            <p:nvPr/>
          </p:nvSpPr>
          <p:spPr>
            <a:xfrm>
              <a:off x="1732357" y="360468"/>
              <a:ext cx="1677952" cy="218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>
                <a:defRPr sz="1800"/>
              </a:pPr>
              <a:r>
                <a:rPr sz="1000"/>
                <a:t>TPB coated surfaces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3772167" y="2354369"/>
              <a:ext cx="733009" cy="218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>
                <a:defRPr sz="1800"/>
              </a:pPr>
              <a:r>
                <a:rPr sz="1000"/>
                <a:t>ionization</a:t>
              </a:r>
            </a:p>
          </p:txBody>
        </p:sp>
      </p:grpSp>
      <p:sp>
        <p:nvSpPr>
          <p:cNvPr id="81" name="Shape 81"/>
          <p:cNvSpPr/>
          <p:nvPr/>
        </p:nvSpPr>
        <p:spPr>
          <a:xfrm>
            <a:off x="608439" y="5275059"/>
            <a:ext cx="421521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EL mode is essential to </a:t>
            </a:r>
            <a:r>
              <a:rPr lang="en-US" sz="1700" dirty="0"/>
              <a:t>obtain </a:t>
            </a:r>
            <a:r>
              <a:rPr sz="1700" u="sng" dirty="0"/>
              <a:t>linea</a:t>
            </a:r>
            <a:r>
              <a:rPr lang="en-US" sz="1700" u="sng" dirty="0"/>
              <a:t>r</a:t>
            </a:r>
            <a:r>
              <a:rPr sz="1700" dirty="0"/>
              <a:t> </a:t>
            </a:r>
            <a:r>
              <a:rPr sz="1700" dirty="0" smtClean="0"/>
              <a:t>gain</a:t>
            </a:r>
            <a:r>
              <a:rPr lang="en-US" sz="1700" dirty="0"/>
              <a:t>;</a:t>
            </a:r>
            <a:r>
              <a:rPr sz="1700" dirty="0" smtClean="0"/>
              <a:t> </a:t>
            </a:r>
            <a:r>
              <a:rPr sz="1700" dirty="0"/>
              <a:t>avalanche </a:t>
            </a:r>
            <a:r>
              <a:rPr sz="1700" dirty="0" smtClean="0"/>
              <a:t>fluctuations</a:t>
            </a:r>
            <a:r>
              <a:rPr lang="en-US" sz="1700" dirty="0" smtClean="0"/>
              <a:t> are avoided, and</a:t>
            </a:r>
            <a:r>
              <a:rPr sz="1700" dirty="0" smtClean="0"/>
              <a:t> the </a:t>
            </a:r>
            <a:r>
              <a:rPr sz="1700" dirty="0"/>
              <a:t>excellent Fano factor in </a:t>
            </a:r>
            <a:r>
              <a:rPr sz="1700" dirty="0" smtClean="0"/>
              <a:t>gas</a:t>
            </a:r>
            <a:r>
              <a:rPr lang="en-US" sz="1700" dirty="0" smtClean="0"/>
              <a:t> is not lost</a:t>
            </a:r>
            <a:endParaRPr sz="1700" dirty="0"/>
          </a:p>
        </p:txBody>
      </p:sp>
      <p:sp>
        <p:nvSpPr>
          <p:cNvPr id="82" name="Shape 82"/>
          <p:cNvSpPr>
            <a:spLocks noGrp="1"/>
          </p:cNvSpPr>
          <p:nvPr>
            <p:ph type="sldNum" sz="quarter" idx="4294967295"/>
          </p:nvPr>
        </p:nvSpPr>
        <p:spPr>
          <a:xfrm>
            <a:off x="8725141" y="6465094"/>
            <a:ext cx="120322" cy="2596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700"/>
              <a:t>7</a:t>
            </a:fld>
            <a:endParaRPr sz="1700"/>
          </a:p>
        </p:txBody>
      </p:sp>
    </p:spTree>
    <p:extLst>
      <p:ext uri="{BB962C8B-B14F-4D97-AF65-F5344CB8AC3E}">
        <p14:creationId xmlns:p14="http://schemas.microsoft.com/office/powerpoint/2010/main" val="880784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5350104" y="1850771"/>
            <a:ext cx="3392061" cy="4328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Excellent resolution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(~1% FWHM measured at 662 keV by NEXT prototypes, extrapolates to 0.5 % FWHM at Qbb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if all systematics are well controlled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Topological signature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(TS)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is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h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 ability to distinguish between signal (“double electrons”) and background (“single electrons”)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; evidence exists that this works well.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Target = detector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Tracking establishes </a:t>
            </a:r>
            <a:r>
              <a:rPr lang="en-US"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fi</a:t>
            </a:r>
            <a:r>
              <a:rPr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ducial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region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away from surfaces.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TPC: </a:t>
            </a:r>
            <a:r>
              <a:rPr lang="en-US"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generally </a:t>
            </a: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scalable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 Econom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ies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of scale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; V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/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 ratio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increases linearly with L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Xenon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: the cheapest isotope to enrich in the market (NEXT owns 100 kg of enriched xenon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, ~1 ton exists worldwide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). </a:t>
            </a: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NEXT: Salient features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4294967295"/>
          </p:nvPr>
        </p:nvSpPr>
        <p:spPr>
          <a:xfrm>
            <a:off x="8725141" y="6465094"/>
            <a:ext cx="120322" cy="2596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r>
              <a:rPr lang="en-US" sz="1700" dirty="0"/>
              <a:t>3</a:t>
            </a:r>
            <a:endParaRPr sz="1700" dirty="0"/>
          </a:p>
        </p:txBody>
      </p:sp>
      <p:pic>
        <p:nvPicPr>
          <p:cNvPr id="87" name="EResolutio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389" y="1553765"/>
            <a:ext cx="3749501" cy="243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Topo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302" y="4325614"/>
            <a:ext cx="4784290" cy="20463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675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r>
              <a:rPr lang="en-US" sz="1700" smtClean="0"/>
              <a:t>CPAD - </a:t>
            </a:r>
            <a:endParaRPr lang="en-US" sz="1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fld id="{88681DE7-9A14-B540-A550-EE9CEAC5E9B7}" type="slidenum">
              <a:rPr lang="en-US" sz="1700"/>
              <a:pPr>
                <a:defRPr/>
              </a:pPr>
              <a:t>9</a:t>
            </a:fld>
            <a:endParaRPr lang="en-US" sz="1700" dirty="0"/>
          </a:p>
        </p:txBody>
      </p:sp>
      <p:pic>
        <p:nvPicPr>
          <p:cNvPr id="6" name="Picture 5" descr="hpxe_nim_cs137_resolution_15a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1001"/>
            <a:ext cx="8839200" cy="599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676400"/>
            <a:ext cx="3429000" cy="23083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Nearly Gaussian shape 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A world record for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xenon-based detectors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Credit: </a:t>
            </a:r>
            <a:r>
              <a:rPr lang="en-US" sz="2400" dirty="0" err="1">
                <a:solidFill>
                  <a:srgbClr val="660066"/>
                </a:solidFill>
              </a:rPr>
              <a:t>Azriel</a:t>
            </a:r>
            <a:r>
              <a:rPr lang="en-US" sz="2400" dirty="0">
                <a:solidFill>
                  <a:srgbClr val="660066"/>
                </a:solidFill>
              </a:rPr>
              <a:t> Goldschmidt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4648201"/>
            <a:ext cx="26670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>
                <a:latin typeface="Apple Chancery"/>
                <a:cs typeface="Apple Chancery"/>
              </a:rPr>
              <a:t>γ</a:t>
            </a:r>
            <a:r>
              <a:rPr lang="en-US" dirty="0" smtClean="0"/>
              <a:t>-ray: 662 </a:t>
            </a:r>
            <a:r>
              <a:rPr lang="en-US" dirty="0" err="1" smtClean="0"/>
              <a:t>keV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October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9052</TotalTime>
  <Words>2408</Words>
  <Application>Microsoft Macintosh PowerPoint</Application>
  <PresentationFormat>On-screen Show (4:3)</PresentationFormat>
  <Paragraphs>440</Paragraphs>
  <Slides>52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Neutrino-less double beta decay with gas-phase xenon</vt:lpstr>
      <vt:lpstr>Perspective</vt:lpstr>
      <vt:lpstr>Xenon: Energy resolution depends strongly on density!</vt:lpstr>
      <vt:lpstr>What is occurring, as ρ increases?</vt:lpstr>
      <vt:lpstr>Impact of fluctuations</vt:lpstr>
      <vt:lpstr>Intrinsic Energy resolution at Q = 2457 keV</vt:lpstr>
      <vt:lpstr>NEXT-XX: A series of photonic TPCs</vt:lpstr>
      <vt:lpstr>NEXT: Salient features</vt:lpstr>
      <vt:lpstr>PowerPoint Presentation</vt:lpstr>
      <vt:lpstr>PowerPoint Presentation</vt:lpstr>
      <vt:lpstr>PowerPoint Presentation</vt:lpstr>
      <vt:lpstr>A typical 137Cs  waveform (sum of 19 PMTs) ~300,000 detected photoelectrons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NEXT-10 at a glance</vt:lpstr>
      <vt:lpstr>Inner copper shield</vt:lpstr>
      <vt:lpstr>Energy Plane installation (July 2015)</vt:lpstr>
      <vt:lpstr>NEXT-10 at the LSC</vt:lpstr>
      <vt:lpstr>PowerPoint Presentation</vt:lpstr>
      <vt:lpstr>PowerPoint Presentation</vt:lpstr>
      <vt:lpstr>About Xenon in Gas Phase</vt:lpstr>
      <vt:lpstr>“Tagging” the barium daughter atom </vt:lpstr>
      <vt:lpstr>Xenon’s barium daughter</vt:lpstr>
      <vt:lpstr>Ba+ or Ba++  ??</vt:lpstr>
      <vt:lpstr>There might be a way to use Ba++ </vt:lpstr>
      <vt:lpstr>Fluo-3 converts from non-fluorescent to a fluorescent state by chelation!</vt:lpstr>
      <vt:lpstr>A Fluorescent indicator specific to Ba++!</vt:lpstr>
      <vt:lpstr>Highly specific to Ba++ !</vt:lpstr>
      <vt:lpstr>A TPC with a fluorescent cathode?</vt:lpstr>
      <vt:lpstr>A TPC with a fluorescent cathode?</vt:lpstr>
      <vt:lpstr>A TPC with a fluorescent cathode?</vt:lpstr>
      <vt:lpstr>PowerPoint Presentation</vt:lpstr>
      <vt:lpstr>Not quite right…</vt:lpstr>
      <vt:lpstr>Not quite right…</vt:lpstr>
      <vt:lpstr>Not quite right…</vt:lpstr>
      <vt:lpstr>PowerPoint Presentation</vt:lpstr>
      <vt:lpstr>Clearly, an out-of-the-box idea!</vt:lpstr>
      <vt:lpstr>Outlook</vt:lpstr>
      <vt:lpstr>PowerPoint Presentation</vt:lpstr>
      <vt:lpstr>Backup slides</vt:lpstr>
      <vt:lpstr>PowerPoint Presentation</vt:lpstr>
      <vt:lpstr>PowerPoint Presentation</vt:lpstr>
      <vt:lpstr>NEXT Expected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Lawrence Berkeley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Neutrino-less Double Beta Decay</dc:title>
  <dc:subject/>
  <dc:creator>David  Nygren</dc:creator>
  <cp:keywords/>
  <dc:description/>
  <cp:lastModifiedBy>David  Nygren</cp:lastModifiedBy>
  <cp:revision>332</cp:revision>
  <dcterms:created xsi:type="dcterms:W3CDTF">2014-12-06T23:25:24Z</dcterms:created>
  <dcterms:modified xsi:type="dcterms:W3CDTF">2015-10-04T21:11:29Z</dcterms:modified>
  <cp:category/>
</cp:coreProperties>
</file>