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79" r:id="rId10"/>
    <p:sldId id="263" r:id="rId11"/>
    <p:sldId id="266" r:id="rId12"/>
    <p:sldId id="267" r:id="rId13"/>
    <p:sldId id="265" r:id="rId14"/>
    <p:sldId id="273" r:id="rId15"/>
    <p:sldId id="274" r:id="rId16"/>
    <p:sldId id="275" r:id="rId17"/>
    <p:sldId id="276" r:id="rId18"/>
    <p:sldId id="278" r:id="rId19"/>
    <p:sldId id="280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89948" autoAdjust="0"/>
  </p:normalViewPr>
  <p:slideViewPr>
    <p:cSldViewPr snapToGrid="0" snapToObjects="1">
      <p:cViewPr varScale="1">
        <p:scale>
          <a:sx n="156" d="100"/>
          <a:sy n="156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wtar:Desktop:LDRD%20Funding%20History%202000%20-%202015_RRR.xls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kawtar:Documents:Talks:My%20talks:2015:LDRD-Open-mic:Slide%2011%20data.xlsx" TargetMode="External"/><Relationship Id="rId3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0.0178611354136289"/>
                  <c:y val="-0.0100371919392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8009016234082"/>
                  <c:y val="0.01081730769230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SC</c:v>
                </c:pt>
                <c:pt idx="1">
                  <c:v>EM</c:v>
                </c:pt>
                <c:pt idx="2">
                  <c:v>NNSA</c:v>
                </c:pt>
                <c:pt idx="3">
                  <c:v>Energy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150.8</c:v>
                </c:pt>
                <c:pt idx="1">
                  <c:v>5.6</c:v>
                </c:pt>
                <c:pt idx="2">
                  <c:v>390.5</c:v>
                </c:pt>
                <c:pt idx="3">
                  <c:v>32.0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2014 $M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AMES</c:v>
                </c:pt>
                <c:pt idx="1">
                  <c:v>ANL</c:v>
                </c:pt>
                <c:pt idx="2">
                  <c:v>BNL</c:v>
                </c:pt>
                <c:pt idx="3">
                  <c:v>FNAL</c:v>
                </c:pt>
                <c:pt idx="4">
                  <c:v>LBNL</c:v>
                </c:pt>
                <c:pt idx="5">
                  <c:v>ORNL</c:v>
                </c:pt>
                <c:pt idx="6">
                  <c:v>PNNL</c:v>
                </c:pt>
                <c:pt idx="7">
                  <c:v>PPPL</c:v>
                </c:pt>
                <c:pt idx="8">
                  <c:v>SLAC</c:v>
                </c:pt>
                <c:pt idx="9">
                  <c:v>TJNAF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1.3</c:v>
                </c:pt>
                <c:pt idx="1">
                  <c:v>30.0</c:v>
                </c:pt>
                <c:pt idx="2">
                  <c:v>17.0</c:v>
                </c:pt>
                <c:pt idx="3">
                  <c:v>1.5</c:v>
                </c:pt>
                <c:pt idx="4">
                  <c:v>25.0</c:v>
                </c:pt>
                <c:pt idx="5">
                  <c:v>42.0</c:v>
                </c:pt>
                <c:pt idx="6">
                  <c:v>48.7</c:v>
                </c:pt>
                <c:pt idx="7">
                  <c:v>2.5</c:v>
                </c:pt>
                <c:pt idx="8">
                  <c:v>5.5</c:v>
                </c:pt>
                <c:pt idx="9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4064520"/>
        <c:axId val="-2064067544"/>
      </c:barChart>
      <c:valAx>
        <c:axId val="-2064067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64064520"/>
        <c:crosses val="autoZero"/>
        <c:crossBetween val="between"/>
      </c:valAx>
      <c:catAx>
        <c:axId val="-20640645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4067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99761768790218"/>
          <c:y val="0.100709370788111"/>
          <c:w val="0.859471036775031"/>
          <c:h val="0.80100978931687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Costs!$B$1</c:f>
              <c:strCache>
                <c:ptCount val="1"/>
                <c:pt idx="0">
                  <c:v>FY13 LDRD Cost ($M)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</c:dPt>
          <c:cat>
            <c:strRef>
              <c:f>Costs!$A$2:$A$15</c:f>
              <c:strCache>
                <c:ptCount val="14"/>
                <c:pt idx="0">
                  <c:v>INL</c:v>
                </c:pt>
                <c:pt idx="1">
                  <c:v>NREL</c:v>
                </c:pt>
                <c:pt idx="2">
                  <c:v>SRNL</c:v>
                </c:pt>
                <c:pt idx="3">
                  <c:v>AMES</c:v>
                </c:pt>
                <c:pt idx="4">
                  <c:v>ANL</c:v>
                </c:pt>
                <c:pt idx="5">
                  <c:v>BNL</c:v>
                </c:pt>
                <c:pt idx="6">
                  <c:v>LBNL</c:v>
                </c:pt>
                <c:pt idx="7">
                  <c:v>ORNL</c:v>
                </c:pt>
                <c:pt idx="8">
                  <c:v>PNNL</c:v>
                </c:pt>
                <c:pt idx="9">
                  <c:v>PPPL</c:v>
                </c:pt>
                <c:pt idx="10">
                  <c:v>SLAC</c:v>
                </c:pt>
                <c:pt idx="11">
                  <c:v>LLNL</c:v>
                </c:pt>
                <c:pt idx="12">
                  <c:v>LANL</c:v>
                </c:pt>
                <c:pt idx="13">
                  <c:v>SNL</c:v>
                </c:pt>
              </c:strCache>
            </c:strRef>
          </c:cat>
          <c:val>
            <c:numRef>
              <c:f>Costs!$B$2:$B$15</c:f>
              <c:numCache>
                <c:formatCode>0.0</c:formatCode>
                <c:ptCount val="14"/>
                <c:pt idx="0">
                  <c:v>21.7</c:v>
                </c:pt>
                <c:pt idx="1">
                  <c:v>10.3</c:v>
                </c:pt>
                <c:pt idx="2">
                  <c:v>5.6</c:v>
                </c:pt>
                <c:pt idx="3">
                  <c:v>0.4</c:v>
                </c:pt>
                <c:pt idx="4">
                  <c:v>28.4</c:v>
                </c:pt>
                <c:pt idx="5">
                  <c:v>7.6</c:v>
                </c:pt>
                <c:pt idx="6">
                  <c:v>22.9</c:v>
                </c:pt>
                <c:pt idx="7">
                  <c:v>35.3</c:v>
                </c:pt>
                <c:pt idx="8">
                  <c:v>40.5</c:v>
                </c:pt>
                <c:pt idx="9">
                  <c:v>2.0</c:v>
                </c:pt>
                <c:pt idx="10">
                  <c:v>3.4</c:v>
                </c:pt>
                <c:pt idx="11">
                  <c:v>83.3</c:v>
                </c:pt>
                <c:pt idx="12">
                  <c:v>142.1</c:v>
                </c:pt>
                <c:pt idx="13">
                  <c:v>165.1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080952"/>
        <c:axId val="-2095618920"/>
      </c:barChart>
      <c:scatterChart>
        <c:scatterStyle val="lineMarker"/>
        <c:varyColors val="0"/>
        <c:ser>
          <c:idx val="1"/>
          <c:order val="0"/>
          <c:tx>
            <c:strRef>
              <c:f>Costs!$C$1</c:f>
              <c:strCache>
                <c:ptCount val="1"/>
                <c:pt idx="0">
                  <c:v>% Lab Cost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chemeClr val="tx1">
                  <a:lumMod val="95000"/>
                  <a:lumOff val="5000"/>
                </a:schemeClr>
              </a:solidFill>
            </c:spPr>
          </c:marker>
          <c:xVal>
            <c:strRef>
              <c:f>Costs!$A$2:$A$15</c:f>
              <c:strCache>
                <c:ptCount val="14"/>
                <c:pt idx="0">
                  <c:v>INL</c:v>
                </c:pt>
                <c:pt idx="1">
                  <c:v>NREL</c:v>
                </c:pt>
                <c:pt idx="2">
                  <c:v>SRNL</c:v>
                </c:pt>
                <c:pt idx="3">
                  <c:v>AMES</c:v>
                </c:pt>
                <c:pt idx="4">
                  <c:v>ANL</c:v>
                </c:pt>
                <c:pt idx="5">
                  <c:v>BNL</c:v>
                </c:pt>
                <c:pt idx="6">
                  <c:v>LBNL</c:v>
                </c:pt>
                <c:pt idx="7">
                  <c:v>ORNL</c:v>
                </c:pt>
                <c:pt idx="8">
                  <c:v>PNNL</c:v>
                </c:pt>
                <c:pt idx="9">
                  <c:v>PPPL</c:v>
                </c:pt>
                <c:pt idx="10">
                  <c:v>SLAC</c:v>
                </c:pt>
                <c:pt idx="11">
                  <c:v>LLNL</c:v>
                </c:pt>
                <c:pt idx="12">
                  <c:v>LANL</c:v>
                </c:pt>
                <c:pt idx="13">
                  <c:v>SNL</c:v>
                </c:pt>
              </c:strCache>
            </c:strRef>
          </c:xVal>
          <c:yVal>
            <c:numRef>
              <c:f>Costs!$C$2:$C$15</c:f>
              <c:numCache>
                <c:formatCode>0.00%</c:formatCode>
                <c:ptCount val="14"/>
                <c:pt idx="0">
                  <c:v>0.0258456407813245</c:v>
                </c:pt>
                <c:pt idx="1">
                  <c:v>0.0313641900121803</c:v>
                </c:pt>
                <c:pt idx="2">
                  <c:v>0.0311111111111111</c:v>
                </c:pt>
                <c:pt idx="3">
                  <c:v>0.00605143721633888</c:v>
                </c:pt>
                <c:pt idx="4">
                  <c:v>0.0364663585002568</c:v>
                </c:pt>
                <c:pt idx="5">
                  <c:v>0.0143315104657741</c:v>
                </c:pt>
                <c:pt idx="6">
                  <c:v>0.0300131061598952</c:v>
                </c:pt>
                <c:pt idx="7">
                  <c:v>0.0257157426968748</c:v>
                </c:pt>
                <c:pt idx="8">
                  <c:v>0.0451052455730037</c:v>
                </c:pt>
                <c:pt idx="9">
                  <c:v>0.0221975582685905</c:v>
                </c:pt>
                <c:pt idx="10">
                  <c:v>0.0109465550547328</c:v>
                </c:pt>
                <c:pt idx="11">
                  <c:v>0.0541436464088398</c:v>
                </c:pt>
                <c:pt idx="12">
                  <c:v>0.0706086956521739</c:v>
                </c:pt>
                <c:pt idx="13">
                  <c:v>0.0648162688442211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8000568"/>
        <c:axId val="-2095886520"/>
      </c:scatterChart>
      <c:catAx>
        <c:axId val="-209508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aseline="0"/>
            </a:pPr>
            <a:endParaRPr lang="en-US"/>
          </a:p>
        </c:txPr>
        <c:crossAx val="-2095618920"/>
        <c:crosses val="autoZero"/>
        <c:auto val="1"/>
        <c:lblAlgn val="ctr"/>
        <c:lblOffset val="100"/>
        <c:noMultiLvlLbl val="0"/>
      </c:catAx>
      <c:valAx>
        <c:axId val="-20956189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095080952"/>
        <c:crosses val="autoZero"/>
        <c:crossBetween val="between"/>
      </c:valAx>
      <c:valAx>
        <c:axId val="-209588652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2108000568"/>
        <c:crosses val="max"/>
        <c:crossBetween val="midCat"/>
      </c:valAx>
      <c:valAx>
        <c:axId val="2108000568"/>
        <c:scaling>
          <c:orientation val="minMax"/>
        </c:scaling>
        <c:delete val="1"/>
        <c:axPos val="b"/>
        <c:majorTickMark val="out"/>
        <c:minorTickMark val="none"/>
        <c:tickLblPos val="none"/>
        <c:crossAx val="-20958865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3005201202381"/>
          <c:y val="0.094193469583615"/>
          <c:w val="0.826541561531862"/>
          <c:h val="0.812336510567758"/>
        </c:manualLayout>
      </c:layout>
      <c:barChart>
        <c:barDir val="col"/>
        <c:grouping val="stacked"/>
        <c:varyColors val="0"/>
        <c:ser>
          <c:idx val="1"/>
          <c:order val="0"/>
          <c:tx>
            <c:v>Program size ($M)</c:v>
          </c:tx>
          <c:spPr>
            <a:solidFill>
              <a:srgbClr val="9BBB59"/>
            </a:solidFill>
            <a:ln w="12700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 </c:v>
                </c:pt>
                <c:pt idx="10">
                  <c:v>10</c:v>
                </c:pt>
                <c:pt idx="11">
                  <c:v>11 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 est</c:v>
                </c:pt>
              </c:strCache>
            </c:strRef>
          </c:cat>
          <c:val>
            <c:numRef>
              <c:f>Sheet1!$B$2:$B$17</c:f>
              <c:numCache>
                <c:formatCode>"$"#,##0_);[Red]\("$"#,##0\)</c:formatCode>
                <c:ptCount val="16"/>
                <c:pt idx="0">
                  <c:v>17477.0</c:v>
                </c:pt>
                <c:pt idx="1">
                  <c:v>20900.0</c:v>
                </c:pt>
                <c:pt idx="2">
                  <c:v>20880.0</c:v>
                </c:pt>
                <c:pt idx="3">
                  <c:v>22433.0</c:v>
                </c:pt>
                <c:pt idx="4">
                  <c:v>24874.0</c:v>
                </c:pt>
                <c:pt idx="5">
                  <c:v>22300.0</c:v>
                </c:pt>
                <c:pt idx="6">
                  <c:v>18667.0</c:v>
                </c:pt>
                <c:pt idx="7">
                  <c:v>19300.0</c:v>
                </c:pt>
                <c:pt idx="8">
                  <c:v>22178.0</c:v>
                </c:pt>
                <c:pt idx="9">
                  <c:v>21192.0</c:v>
                </c:pt>
                <c:pt idx="10">
                  <c:v>23200.0</c:v>
                </c:pt>
                <c:pt idx="11">
                  <c:v>23958.0</c:v>
                </c:pt>
                <c:pt idx="12">
                  <c:v>22400.0</c:v>
                </c:pt>
                <c:pt idx="13">
                  <c:v>22177.0</c:v>
                </c:pt>
                <c:pt idx="14">
                  <c:v>22390.0</c:v>
                </c:pt>
                <c:pt idx="15">
                  <c:v>24480.0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</c:extLst>
        </c:ser>
        <c:ser>
          <c:idx val="2"/>
          <c:order val="3"/>
          <c:tx>
            <c:v>Indirect Tax ($M)</c:v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 </c:v>
                </c:pt>
                <c:pt idx="10">
                  <c:v>10</c:v>
                </c:pt>
                <c:pt idx="11">
                  <c:v>11 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 est</c:v>
                </c:pt>
              </c:strCache>
            </c:strRef>
          </c:cat>
          <c:val>
            <c:numRef>
              <c:f>Sheet1!$D$2:$D$17</c:f>
              <c:numCache>
                <c:formatCode>#,##0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 formatCode="&quot;$&quot;#,##0_);[Red]\(&quot;$&quot;#,##0\)">
                  <c:v>4224.0</c:v>
                </c:pt>
                <c:pt idx="7" formatCode="&quot;$&quot;#,##0_);[Red]\(&quot;$&quot;#,##0\)">
                  <c:v>4800.0</c:v>
                </c:pt>
                <c:pt idx="8" formatCode="&quot;$&quot;#,##0_);[Red]\(&quot;$&quot;#,##0\)">
                  <c:v>5662.0</c:v>
                </c:pt>
                <c:pt idx="9" formatCode="&quot;$&quot;#,##0_);[Red]\(&quot;$&quot;#,##0\)">
                  <c:v>5397.0</c:v>
                </c:pt>
                <c:pt idx="10" formatCode="&quot;$&quot;#,##0">
                  <c:v>5300.0</c:v>
                </c:pt>
                <c:pt idx="11" formatCode="&quot;$&quot;#,##0_);[Red]\(&quot;$&quot;#,##0\)">
                  <c:v>5681.0</c:v>
                </c:pt>
                <c:pt idx="12" formatCode="&quot;$&quot;#,##0_);[Red]\(&quot;$&quot;#,##0\)">
                  <c:v>6470.0</c:v>
                </c:pt>
                <c:pt idx="13" formatCode="&quot;$&quot;#,##0_);[Red]\(&quot;$&quot;#,##0\)">
                  <c:v>6249.2</c:v>
                </c:pt>
                <c:pt idx="14" formatCode="&quot;$&quot;#,##0_);[Red]\(&quot;$&quot;#,##0\)">
                  <c:v>6859.0</c:v>
                </c:pt>
                <c:pt idx="15" formatCode="&quot;$&quot;#,##0_);[Red]\(&quot;$&quot;#,##0\)">
                  <c:v>7520.0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7984968"/>
        <c:axId val="-2021491496"/>
      </c:barChart>
      <c:lineChart>
        <c:grouping val="standard"/>
        <c:varyColors val="0"/>
        <c:ser>
          <c:idx val="3"/>
          <c:order val="1"/>
          <c:tx>
            <c:v>As % of Lab budget incl tax (%)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2060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 </c:v>
                </c:pt>
                <c:pt idx="10">
                  <c:v>10</c:v>
                </c:pt>
                <c:pt idx="11">
                  <c:v>11 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 est</c:v>
                </c:pt>
              </c:strCache>
            </c:strRef>
          </c:cat>
          <c:val>
            <c:numRef>
              <c:f>Sheet1!$F$2:$F$17</c:f>
              <c:numCache>
                <c:formatCode>0.0%</c:formatCode>
                <c:ptCount val="16"/>
                <c:pt idx="0">
                  <c:v>0.037</c:v>
                </c:pt>
                <c:pt idx="1">
                  <c:v>0.043</c:v>
                </c:pt>
                <c:pt idx="2">
                  <c:v>0.04</c:v>
                </c:pt>
                <c:pt idx="3">
                  <c:v>0.043</c:v>
                </c:pt>
                <c:pt idx="4">
                  <c:v>0.046</c:v>
                </c:pt>
                <c:pt idx="5">
                  <c:v>0.044</c:v>
                </c:pt>
                <c:pt idx="6">
                  <c:v>0.046</c:v>
                </c:pt>
                <c:pt idx="7">
                  <c:v>0.045</c:v>
                </c:pt>
                <c:pt idx="8">
                  <c:v>0.049</c:v>
                </c:pt>
                <c:pt idx="9">
                  <c:v>0.047</c:v>
                </c:pt>
                <c:pt idx="10" formatCode="0.00%">
                  <c:v>0.045</c:v>
                </c:pt>
                <c:pt idx="11" formatCode="0.00%">
                  <c:v>0.042</c:v>
                </c:pt>
                <c:pt idx="12" formatCode="0.00%">
                  <c:v>0.041</c:v>
                </c:pt>
                <c:pt idx="13" formatCode="0.00%">
                  <c:v>0.0378813965884861</c:v>
                </c:pt>
                <c:pt idx="14" formatCode="0.00%">
                  <c:v>0.0388175182481752</c:v>
                </c:pt>
                <c:pt idx="15" formatCode="0.00%">
                  <c:v>0.0406607369758577</c:v>
                </c:pt>
              </c:numCache>
            </c:numRef>
          </c:val>
          <c:smooth val="0"/>
        </c:ser>
        <c:ser>
          <c:idx val="0"/>
          <c:order val="2"/>
          <c:tx>
            <c:v>As % of Lab budget (%)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Sheet1!$A$2:$A$17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 </c:v>
                </c:pt>
                <c:pt idx="10">
                  <c:v>10</c:v>
                </c:pt>
                <c:pt idx="11">
                  <c:v>11 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 est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0.037</c:v>
                </c:pt>
                <c:pt idx="1">
                  <c:v>0.043</c:v>
                </c:pt>
                <c:pt idx="2">
                  <c:v>0.04</c:v>
                </c:pt>
                <c:pt idx="3">
                  <c:v>0.043</c:v>
                </c:pt>
                <c:pt idx="4">
                  <c:v>0.046</c:v>
                </c:pt>
                <c:pt idx="5">
                  <c:v>0.044</c:v>
                </c:pt>
                <c:pt idx="6">
                  <c:v>0.038</c:v>
                </c:pt>
                <c:pt idx="7">
                  <c:v>0.036</c:v>
                </c:pt>
                <c:pt idx="8">
                  <c:v>0.039</c:v>
                </c:pt>
                <c:pt idx="9">
                  <c:v>0.037</c:v>
                </c:pt>
                <c:pt idx="10" formatCode="0.00%">
                  <c:v>0.037</c:v>
                </c:pt>
                <c:pt idx="11">
                  <c:v>0.034</c:v>
                </c:pt>
                <c:pt idx="12">
                  <c:v>0.0318</c:v>
                </c:pt>
                <c:pt idx="13" formatCode="0.00%">
                  <c:v>0.0295535714285714</c:v>
                </c:pt>
                <c:pt idx="14" formatCode="0.00%">
                  <c:v>0.0297146648971466</c:v>
                </c:pt>
                <c:pt idx="15" formatCode="0.00%">
                  <c:v>0.0311054637865311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7669032"/>
        <c:axId val="-2017666040"/>
      </c:lineChart>
      <c:catAx>
        <c:axId val="-2017984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Rounded MT Bold"/>
                    <a:ea typeface="Arial"/>
                    <a:cs typeface="Arial Rounded MT Bold"/>
                  </a:defRPr>
                </a:pPr>
                <a:r>
                  <a:rPr lang="en-US" sz="1600">
                    <a:latin typeface="Arial Rounded MT Bold"/>
                    <a:cs typeface="Arial Rounded MT Bold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9698109770177"/>
              <c:y val="0.948573157168913"/>
            </c:manualLayout>
          </c:layout>
          <c:overlay val="0"/>
          <c:spPr>
            <a:noFill/>
            <a:ln w="25400">
              <a:noFill/>
            </a:ln>
          </c:spPr>
        </c:title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214914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21491496"/>
        <c:scaling>
          <c:orientation val="minMax"/>
          <c:max val="35000.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($M)</a:t>
                </a:r>
              </a:p>
            </c:rich>
          </c:tx>
          <c:layout>
            <c:manualLayout>
              <c:xMode val="edge"/>
              <c:yMode val="edge"/>
              <c:x val="0.0433830516948093"/>
              <c:y val="0.46666737844210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17984968"/>
        <c:crosses val="autoZero"/>
        <c:crossBetween val="between"/>
        <c:dispUnits>
          <c:builtInUnit val="thousands"/>
        </c:dispUnits>
      </c:valAx>
      <c:catAx>
        <c:axId val="-201766903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17666040"/>
        <c:crosses val="autoZero"/>
        <c:auto val="0"/>
        <c:lblAlgn val="ctr"/>
        <c:lblOffset val="100"/>
        <c:noMultiLvlLbl val="0"/>
      </c:catAx>
      <c:valAx>
        <c:axId val="-2017666040"/>
        <c:scaling>
          <c:orientation val="minMax"/>
          <c:max val="0.05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17669032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9460486914664"/>
          <c:y val="0.0191846466621683"/>
          <c:w val="0.236030800758812"/>
          <c:h val="0.12230212247132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 Rounded MT Bold"/>
              <a:ea typeface="Arial"/>
              <a:cs typeface="Arial Rounded MT Bol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8100" cmpd="sng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374099035219"/>
          <c:y val="0.124063377893869"/>
          <c:w val="0.526122013479019"/>
          <c:h val="0.7453928869659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Funding Allocation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explosion val="6"/>
            <c:spPr>
              <a:solidFill>
                <a:schemeClr val="accent4"/>
              </a:solidFill>
            </c:spPr>
          </c:dPt>
          <c:dPt>
            <c:idx val="3"/>
            <c:bubble3D val="0"/>
            <c:explosion val="5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0454721933343238"/>
                  <c:y val="0.02394517515716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147422824291"/>
                  <c:y val="-0.02013758257671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Strategic Initiatives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492035493848003"/>
                  <c:y val="0.01477368372846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427705370447905"/>
                  <c:y val="-0.02062061131077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Director's Competitive Grants</c:v>
                </c:pt>
                <c:pt idx="1">
                  <c:v>Strategic Initiatives</c:v>
                </c:pt>
                <c:pt idx="2">
                  <c:v>Director's Grand Challenge</c:v>
                </c:pt>
                <c:pt idx="3">
                  <c:v>Unallocated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5.39985E6</c:v>
                </c:pt>
                <c:pt idx="1">
                  <c:v>2.273595E7</c:v>
                </c:pt>
                <c:pt idx="2">
                  <c:v>1.6E6</c:v>
                </c:pt>
                <c:pt idx="3">
                  <c:v>2.189E6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0.80447</cdr:y>
    </cdr:from>
    <cdr:to>
      <cdr:x>0.14016</cdr:x>
      <cdr:y>0.865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62000" y="3886200"/>
          <a:ext cx="391453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3%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0.26852</cdr:x>
      <cdr:y>0.58363</cdr:y>
    </cdr:from>
    <cdr:to>
      <cdr:x>0.33186</cdr:x>
      <cdr:y>0.64416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2209800" y="2819400"/>
          <a:ext cx="521263" cy="292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2.6%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0.44261</cdr:x>
      <cdr:y>0.46125</cdr:y>
    </cdr:from>
    <cdr:to>
      <cdr:x>0.50595</cdr:x>
      <cdr:y>0.52177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642523" y="2228181"/>
          <a:ext cx="521263" cy="29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3.5%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0.53704</cdr:x>
      <cdr:y>0.23661</cdr:y>
    </cdr:from>
    <cdr:to>
      <cdr:x>0.60038</cdr:x>
      <cdr:y>0.29714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4419600" y="1143000"/>
          <a:ext cx="521262" cy="292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2.9%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0.62963</cdr:x>
      <cdr:y>0.13508</cdr:y>
    </cdr:from>
    <cdr:to>
      <cdr:x>0.69298</cdr:x>
      <cdr:y>0.19561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5181600" y="652527"/>
          <a:ext cx="521345" cy="2924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4.9%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0.72222</cdr:x>
      <cdr:y>0.78097</cdr:y>
    </cdr:from>
    <cdr:to>
      <cdr:x>0.78556</cdr:x>
      <cdr:y>0.84149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43600" y="3772693"/>
          <a:ext cx="521263" cy="292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3.8%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0.82281</cdr:x>
      <cdr:y>0.74394</cdr:y>
    </cdr:from>
    <cdr:to>
      <cdr:x>0.87037</cdr:x>
      <cdr:y>0.80447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71401" y="3593794"/>
          <a:ext cx="391399" cy="292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2%</a:t>
          </a:r>
          <a:endParaRPr lang="en-US" sz="1300" b="1" dirty="0"/>
        </a:p>
      </cdr:txBody>
    </cdr:sp>
  </cdr:relSizeAnchor>
  <cdr:relSizeAnchor xmlns:cdr="http://schemas.openxmlformats.org/drawingml/2006/chartDrawing">
    <cdr:from>
      <cdr:x>0.90741</cdr:x>
      <cdr:y>0.80447</cdr:y>
    </cdr:from>
    <cdr:to>
      <cdr:x>0.98107</cdr:x>
      <cdr:y>0.865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467600" y="3886200"/>
          <a:ext cx="606192" cy="2924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b="1" dirty="0" smtClean="0"/>
            <a:t>0.75%</a:t>
          </a:r>
          <a:endParaRPr lang="en-US" sz="13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0.48788</cdr:x>
      <cdr:y>0.45167</cdr:y>
    </cdr:from>
    <cdr:to>
      <cdr:x>0.49431</cdr:x>
      <cdr:y>0.49656</cdr:y>
    </cdr:to>
    <cdr:sp macro="" textlink="">
      <cdr:nvSpPr>
        <cdr:cNvPr id="378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1570" y="2197383"/>
          <a:ext cx="55907" cy="2322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25" b="0" i="0" u="none" strike="noStrike" baseline="0">
              <a:solidFill>
                <a:srgbClr val="000000"/>
              </a:solidFill>
              <a:latin typeface="Arial"/>
              <a:cs typeface="Arial"/>
            </a:rPr>
            <a:t>  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0.45455</cdr:x>
      <cdr:y>0.59209</cdr:y>
    </cdr:from>
    <cdr:to>
      <cdr:x>0.56947</cdr:x>
      <cdr:y>0.70282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4126" y="2495549"/>
          <a:ext cx="63817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71%</a:t>
          </a:r>
        </a:p>
      </cdr:txBody>
    </cdr:sp>
  </cdr:relSizeAnchor>
  <cdr:relSizeAnchor xmlns:cdr="http://schemas.openxmlformats.org/drawingml/2006/chartDrawing">
    <cdr:from>
      <cdr:x>0.34191</cdr:x>
      <cdr:y>0.20414</cdr:y>
    </cdr:from>
    <cdr:to>
      <cdr:x>0.45683</cdr:x>
      <cdr:y>0.31488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98650" y="860425"/>
          <a:ext cx="63817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3E1C6-066B-4B40-8ADC-33F5BF89AB43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D0BE-5688-E64D-96CA-9FCD15E7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BDB41-FCE1-D343-83DE-D8245C1BD01A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0438-80C5-A441-B434-89B5CE8B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8% 2006</a:t>
            </a:r>
            <a:r>
              <a:rPr lang="en-US" baseline="0" dirty="0" smtClean="0"/>
              <a:t> and changed to 6% in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Ames began their program in FY 2013, TJNAF began theirs at the start of</a:t>
            </a:r>
            <a:r>
              <a:rPr lang="en-US" baseline="0" dirty="0" smtClean="0"/>
              <a:t> FY 2014, and FNAL received approval for their program mid-FY 2014. With the approval of FNAL’s program in March 2014. Every GOCO (</a:t>
            </a:r>
            <a:r>
              <a:rPr lang="en-US" i="1" dirty="0" smtClean="0"/>
              <a:t>Government-owned, Contractor-operated</a:t>
            </a:r>
            <a:r>
              <a:rPr lang="en-US" baseline="0" dirty="0" smtClean="0"/>
              <a:t>) now has an LDRD program.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Bars – total</a:t>
            </a:r>
            <a:r>
              <a:rPr lang="en-US" baseline="0" dirty="0" smtClean="0"/>
              <a:t> cost</a:t>
            </a:r>
          </a:p>
          <a:p>
            <a:r>
              <a:rPr lang="en-US" baseline="0" dirty="0" smtClean="0"/>
              <a:t>Squares - percentage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we can invest is 46.8M</a:t>
            </a:r>
          </a:p>
          <a:p>
            <a:r>
              <a:rPr lang="en-US" dirty="0" smtClean="0"/>
              <a:t>Max (2004) is 24.8M – in 2015 is 24.4M (inflation ~ lost around 30%)</a:t>
            </a:r>
          </a:p>
          <a:p>
            <a:r>
              <a:rPr lang="en-US" dirty="0" smtClean="0"/>
              <a:t>100$ in 2004 is worth 124$ in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 the lab, strengthen core competencies and position it for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0438-80C5-A441-B434-89B5CE8B5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documents includes:</a:t>
            </a:r>
          </a:p>
          <a:p>
            <a:r>
              <a:rPr lang="en-US" dirty="0" smtClean="0"/>
              <a:t>	Calls for both SI and DCG proposals</a:t>
            </a:r>
          </a:p>
          <a:p>
            <a:r>
              <a:rPr lang="en-US" dirty="0" smtClean="0"/>
              <a:t>	Guidance</a:t>
            </a:r>
            <a:r>
              <a:rPr lang="en-US" baseline="0" dirty="0" smtClean="0"/>
              <a:t> for Writing a Proposal</a:t>
            </a:r>
          </a:p>
          <a:p>
            <a:r>
              <a:rPr lang="en-US" baseline="0" dirty="0" smtClean="0"/>
              <a:t>	Program Guidance</a:t>
            </a:r>
          </a:p>
          <a:p>
            <a:r>
              <a:rPr lang="en-US" baseline="0" dirty="0" smtClean="0"/>
              <a:t>	Project Description Outline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Website has two aspects:</a:t>
            </a:r>
          </a:p>
          <a:p>
            <a:r>
              <a:rPr lang="en-US" baseline="0" dirty="0" smtClean="0"/>
              <a:t>	Proposal data – title, PIs, budget, etc.</a:t>
            </a:r>
          </a:p>
          <a:p>
            <a:r>
              <a:rPr lang="en-US" baseline="0" dirty="0" smtClean="0"/>
              <a:t>	Document upload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 Description Outline is </a:t>
            </a:r>
          </a:p>
          <a:p>
            <a:r>
              <a:rPr lang="en-US" baseline="0" dirty="0" smtClean="0"/>
              <a:t>	Where you make your case for your proposal.  </a:t>
            </a:r>
          </a:p>
          <a:p>
            <a:r>
              <a:rPr lang="en-US" baseline="0" dirty="0" smtClean="0"/>
              <a:t>	Keep in mind that not everyone reading your proposal is an expert in your field. </a:t>
            </a:r>
          </a:p>
          <a:p>
            <a:r>
              <a:rPr lang="en-US" baseline="0" dirty="0" smtClean="0"/>
              <a:t>	Keep proposal jargon free</a:t>
            </a:r>
          </a:p>
          <a:p>
            <a:r>
              <a:rPr lang="en-US" baseline="0" dirty="0" smtClean="0"/>
              <a:t>	Adhere to the page limitations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LDRD projects should not only be “great science” they should have mission relevance, both to Laboratory missions, and more importantly DOE 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AABC-21D2-4E3C-856E-106268CF21E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1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mid-year</a:t>
            </a:r>
            <a:r>
              <a:rPr lang="en-US" baseline="0" dirty="0" smtClean="0"/>
              <a:t> review process</a:t>
            </a:r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AABC-21D2-4E3C-856E-106268CF21E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1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</a:t>
            </a:r>
            <a:r>
              <a:rPr lang="en-US" baseline="0" dirty="0" smtClean="0"/>
              <a:t> documents includes:</a:t>
            </a:r>
          </a:p>
          <a:p>
            <a:r>
              <a:rPr lang="en-US" baseline="0" dirty="0" smtClean="0"/>
              <a:t>	Content and format for the report</a:t>
            </a:r>
          </a:p>
          <a:p>
            <a:r>
              <a:rPr lang="en-US" baseline="0" dirty="0" smtClean="0"/>
              <a:t>	guidance for the data collection </a:t>
            </a:r>
          </a:p>
          <a:p>
            <a:r>
              <a:rPr lang="en-US" baseline="0" dirty="0" smtClean="0"/>
              <a:t>	metrics requirements</a:t>
            </a:r>
          </a:p>
          <a:p>
            <a:r>
              <a:rPr lang="en-US" baseline="0" dirty="0" smtClean="0"/>
              <a:t>	samples of published reports</a:t>
            </a:r>
          </a:p>
          <a:p>
            <a:endParaRPr lang="en-US" baseline="0" dirty="0" smtClean="0"/>
          </a:p>
          <a:p>
            <a:r>
              <a:rPr lang="en-US" dirty="0" smtClean="0"/>
              <a:t>Annual report –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Metrics</a:t>
            </a:r>
          </a:p>
          <a:p>
            <a:r>
              <a:rPr lang="en-US" baseline="0" dirty="0" smtClean="0"/>
              <a:t>	   -- collected for all years funded and 3 years post completion</a:t>
            </a:r>
          </a:p>
          <a:p>
            <a:r>
              <a:rPr lang="en-US" baseline="0" dirty="0" smtClean="0"/>
              <a:t>	   -- includes things like:</a:t>
            </a:r>
          </a:p>
          <a:p>
            <a:r>
              <a:rPr lang="en-US" baseline="0" dirty="0" smtClean="0"/>
              <a:t>			# of postdocs</a:t>
            </a:r>
          </a:p>
          <a:p>
            <a:r>
              <a:rPr lang="en-US" baseline="0" dirty="0" smtClean="0"/>
              <a:t>			# of new hires</a:t>
            </a:r>
          </a:p>
          <a:p>
            <a:r>
              <a:rPr lang="en-US" baseline="0" dirty="0" smtClean="0"/>
              <a:t>			# inventions/patents</a:t>
            </a:r>
          </a:p>
          <a:p>
            <a:r>
              <a:rPr lang="en-US" baseline="0" dirty="0" smtClean="0"/>
              <a:t>			review presentations given</a:t>
            </a:r>
          </a:p>
          <a:p>
            <a:r>
              <a:rPr lang="en-US" baseline="0" dirty="0" smtClean="0"/>
              <a:t>			awards received</a:t>
            </a:r>
          </a:p>
          <a:p>
            <a:r>
              <a:rPr lang="en-US" baseline="0" dirty="0" smtClean="0"/>
              <a:t>			publications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Reports 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	   -- required for all years funded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	   -- Things to keep in mind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			Use project report template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aseline="0" dirty="0" smtClean="0"/>
              <a:t>			adhere to formatting limitations</a:t>
            </a:r>
          </a:p>
          <a:p>
            <a:pPr defTabSz="43246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AABC-21D2-4E3C-856E-106268CF21E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 head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tle foot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oe_black.jpg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124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696200" cy="10668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4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 head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lide footer_maroon_7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3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 head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lide footer_maroon_742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8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ide header_maroon_7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69075"/>
            <a:ext cx="13716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A211-F5ED-3141-A9D7-147022BD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5C0426"/>
          </a:solidFill>
          <a:latin typeface="Arial Rounded MT Bold"/>
          <a:ea typeface="ＭＳ Ｐゴシック" pitchFamily="-112" charset="-128"/>
          <a:cs typeface="Arial Rounded MT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12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•"/>
        <a:defRPr kern="1200">
          <a:solidFill>
            <a:srgbClr val="000000"/>
          </a:solidFill>
          <a:latin typeface="Arial Rounded MT Bold"/>
          <a:ea typeface="ＭＳ Ｐゴシック" pitchFamily="-112" charset="-128"/>
          <a:cs typeface="Arial Rounded MT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–"/>
        <a:defRPr sz="1600" kern="1200">
          <a:solidFill>
            <a:srgbClr val="000000"/>
          </a:solidFill>
          <a:latin typeface="Arial Rounded MT Bold"/>
          <a:ea typeface="ＭＳ Ｐゴシック" pitchFamily="-112" charset="-128"/>
          <a:cs typeface="Arial Rounded MT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•"/>
        <a:defRPr sz="1400" kern="1200">
          <a:solidFill>
            <a:srgbClr val="000000"/>
          </a:solidFill>
          <a:latin typeface="Arial Rounded MT Bold"/>
          <a:ea typeface="ＭＳ Ｐゴシック" pitchFamily="-112" charset="-128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–"/>
        <a:defRPr sz="1400" kern="1200">
          <a:solidFill>
            <a:srgbClr val="000000"/>
          </a:solidFill>
          <a:latin typeface="Arial Rounded MT Bold"/>
          <a:ea typeface="ＭＳ Ｐゴシック" pitchFamily="-112" charset="-128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5C0426"/>
        </a:buClr>
        <a:buFont typeface="Arial" charset="0"/>
        <a:buChar char="»"/>
        <a:defRPr sz="1400" kern="1200">
          <a:solidFill>
            <a:srgbClr val="000000"/>
          </a:solidFill>
          <a:latin typeface="Arial Rounded MT Bold"/>
          <a:ea typeface="ＭＳ Ｐゴシック" pitchFamily="-112" charset="-128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nl.gov/ldrd" TargetMode="External"/><Relationship Id="rId4" Type="http://schemas.openxmlformats.org/officeDocument/2006/relationships/hyperlink" Target="http://webapps.inside.anl.gov/ldrd/proposa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nl.gov/ldrd" TargetMode="External"/><Relationship Id="rId4" Type="http://schemas.openxmlformats.org/officeDocument/2006/relationships/hyperlink" Target="https://webapps.inside.anl.gov/ldrd/d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.inside.anl.gov/ldrd/2/" TargetMode="External"/><Relationship Id="rId4" Type="http://schemas.openxmlformats.org/officeDocument/2006/relationships/hyperlink" Target="https://webapps.inside.anl.gov/ldrd/proposals" TargetMode="External"/><Relationship Id="rId5" Type="http://schemas.openxmlformats.org/officeDocument/2006/relationships/hyperlink" Target="https://webapps.inside.anl.gov/ldrd/dc" TargetMode="External"/><Relationship Id="rId6" Type="http://schemas.openxmlformats.org/officeDocument/2006/relationships/hyperlink" Target="https://webapps.inside.anl.gov/ldrd/highligh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anl.gov/ldr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wtar@anl.gov" TargetMode="External"/><Relationship Id="rId4" Type="http://schemas.openxmlformats.org/officeDocument/2006/relationships/hyperlink" Target="mailto:rrank@anl.gov" TargetMode="External"/><Relationship Id="rId5" Type="http://schemas.openxmlformats.org/officeDocument/2006/relationships/hyperlink" Target="mailto:dietzm@a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drd@anl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16087" y="2570757"/>
            <a:ext cx="6400800" cy="2175602"/>
          </a:xfrm>
        </p:spPr>
        <p:txBody>
          <a:bodyPr/>
          <a:lstStyle/>
          <a:p>
            <a:pPr algn="ctr"/>
            <a:r>
              <a:rPr lang="en-US" sz="2400" dirty="0" smtClean="0"/>
              <a:t>PSE Open Mic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5C0426"/>
                </a:solidFill>
              </a:rPr>
              <a:t>May  7, </a:t>
            </a:r>
            <a:r>
              <a:rPr lang="en-US" b="1" dirty="0">
                <a:solidFill>
                  <a:srgbClr val="5C0426"/>
                </a:solidFill>
              </a:rPr>
              <a:t>2015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Kawtar </a:t>
            </a:r>
            <a:r>
              <a:rPr lang="en-US" dirty="0" smtClean="0"/>
              <a:t>Hafidi</a:t>
            </a:r>
          </a:p>
          <a:p>
            <a:pPr algn="ctr"/>
            <a:r>
              <a:rPr lang="en-US" b="1" dirty="0">
                <a:solidFill>
                  <a:srgbClr val="5C0426"/>
                </a:solidFill>
              </a:rPr>
              <a:t>Office of the Laboratory Director</a:t>
            </a:r>
            <a:endParaRPr lang="en-US" b="1" dirty="0">
              <a:solidFill>
                <a:srgbClr val="5C04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340641"/>
            <a:ext cx="76962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LDRD Program</a:t>
            </a:r>
            <a:br>
              <a:rPr lang="en-US" sz="3200" dirty="0" smtClean="0"/>
            </a:br>
            <a:r>
              <a:rPr lang="en-US" sz="3200" dirty="0" smtClean="0"/>
              <a:t>Overview and Future Directions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16087" y="5134860"/>
            <a:ext cx="6836947" cy="780320"/>
          </a:xfrm>
          <a:prstGeom prst="rect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Font typeface="Arial" charset="0"/>
              <a:buNone/>
              <a:defRPr kern="1200">
                <a:solidFill>
                  <a:srgbClr val="000000"/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0426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chemeClr val="bg2">
                    <a:lumMod val="10000"/>
                  </a:schemeClr>
                </a:solidFill>
              </a:rPr>
              <a:t>Becky</a:t>
            </a:r>
            <a:r>
              <a:rPr lang="en-US" altLang="en-US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altLang="en-US" b="1" dirty="0">
                <a:solidFill>
                  <a:schemeClr val="bg2">
                    <a:lumMod val="10000"/>
                  </a:schemeClr>
                </a:solidFill>
              </a:rPr>
              <a:t>Rank,</a:t>
            </a:r>
            <a:r>
              <a:rPr lang="en-US" altLang="en-US" b="1" dirty="0">
                <a:solidFill>
                  <a:srgbClr val="5C0426"/>
                </a:solidFill>
              </a:rPr>
              <a:t> LDRD Program Manager</a:t>
            </a:r>
          </a:p>
          <a:p>
            <a:r>
              <a:rPr lang="en-US" altLang="en-US" b="1" dirty="0">
                <a:solidFill>
                  <a:srgbClr val="1E1C11"/>
                </a:solidFill>
              </a:rPr>
              <a:t>Marianne Lohr-Dietz, </a:t>
            </a:r>
            <a:r>
              <a:rPr lang="en-US" altLang="en-US" b="1" dirty="0">
                <a:solidFill>
                  <a:srgbClr val="5C0426"/>
                </a:solidFill>
              </a:rPr>
              <a:t>Administrative Specialist for LDRD</a:t>
            </a:r>
          </a:p>
        </p:txBody>
      </p:sp>
    </p:spTree>
    <p:extLst>
      <p:ext uri="{BB962C8B-B14F-4D97-AF65-F5344CB8AC3E}">
        <p14:creationId xmlns:p14="http://schemas.microsoft.com/office/powerpoint/2010/main" val="55130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55" y="155938"/>
            <a:ext cx="8229600" cy="755473"/>
          </a:xfrm>
        </p:spPr>
        <p:txBody>
          <a:bodyPr/>
          <a:lstStyle/>
          <a:p>
            <a:r>
              <a:rPr lang="en-US" sz="2800" dirty="0" smtClean="0"/>
              <a:t>LDRD Program Components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55" y="1088051"/>
            <a:ext cx="8662728" cy="4948185"/>
          </a:xfrm>
        </p:spPr>
        <p:txBody>
          <a:bodyPr/>
          <a:lstStyle/>
          <a:p>
            <a:r>
              <a:rPr lang="en-US" sz="2400" dirty="0" smtClean="0">
                <a:solidFill>
                  <a:srgbClr val="9D7D9E"/>
                </a:solidFill>
              </a:rPr>
              <a:t>Strategic Initiatives</a:t>
            </a:r>
          </a:p>
          <a:p>
            <a:pPr marL="800100" lvl="4" indent="-342900">
              <a:buFont typeface="Arial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&amp;D explicitly aligned with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Laboratory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and DOE strategy</a:t>
            </a:r>
          </a:p>
          <a:p>
            <a:pPr marL="800100" lvl="5" indent="-342900">
              <a:buFont typeface="Arial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Aligned with current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core capabilities and those we want to develop/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enhance</a:t>
            </a:r>
          </a:p>
          <a:p>
            <a:pPr marL="342900" lvl="4" indent="-342900">
              <a:buFont typeface="Arial" charset="0"/>
              <a:buChar char="•"/>
            </a:pPr>
            <a:endParaRPr lang="en-US" sz="1800" dirty="0"/>
          </a:p>
          <a:p>
            <a:pPr marL="342900" lvl="4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9D7D9E"/>
                </a:solidFill>
              </a:rPr>
              <a:t>Director’s Grand Challenge</a:t>
            </a:r>
          </a:p>
          <a:p>
            <a:pPr marL="800100" lvl="5" indent="-342900">
              <a:buFont typeface="Arial" charset="0"/>
              <a:buChar char="•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Supports specific technical topic of substantial strategic value to the Laboratory and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DOE</a:t>
            </a:r>
          </a:p>
          <a:p>
            <a:pPr marL="457200" lvl="5" indent="0">
              <a:buNone/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Arial Rounded MT Bold"/>
              <a:cs typeface="Arial Rounded MT Bold"/>
            </a:endParaRPr>
          </a:p>
          <a:p>
            <a:pPr marL="342900" lvl="4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9D7D9E"/>
                </a:solidFill>
              </a:rPr>
              <a:t>Director Competitive Grants</a:t>
            </a:r>
          </a:p>
          <a:p>
            <a:pPr marL="742950" lvl="3" indent="-28575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Highly innovative projects submitted directly to the Laboratory Director</a:t>
            </a:r>
          </a:p>
          <a:p>
            <a:pPr marL="742950" lvl="3" indent="-285750">
              <a:spcBef>
                <a:spcPts val="800"/>
              </a:spcBef>
              <a:buFont typeface="Arial"/>
              <a:buChar char="•"/>
            </a:pPr>
            <a:r>
              <a:rPr lang="en-US" sz="1800" dirty="0" smtClean="0"/>
              <a:t>Supports </a:t>
            </a:r>
            <a:r>
              <a:rPr lang="en-US" sz="1800" dirty="0"/>
              <a:t>DOE mission/target opportunity for follow-on funding</a:t>
            </a:r>
          </a:p>
          <a:p>
            <a:pPr marL="342900" lvl="4" indent="-34290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81529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0341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88" y="166639"/>
            <a:ext cx="8229600" cy="860891"/>
          </a:xfrm>
        </p:spPr>
        <p:txBody>
          <a:bodyPr/>
          <a:lstStyle/>
          <a:p>
            <a:r>
              <a:rPr lang="en-US" dirty="0" smtClean="0"/>
              <a:t>FY2015 LDRD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54" y="986116"/>
            <a:ext cx="6131858" cy="5139765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FY 2015 Projects Received/Funded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>
                <a:ea typeface="ＭＳ Ｐゴシック" pitchFamily="34" charset="-128"/>
              </a:rPr>
              <a:t>110 LDRD projects funded (to date)</a:t>
            </a:r>
          </a:p>
          <a:p>
            <a:r>
              <a:rPr lang="en-US" altLang="en-US" sz="2000" dirty="0">
                <a:solidFill>
                  <a:schemeClr val="accent4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Director’s Grand Challenge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>
                <a:ea typeface="ＭＳ Ｐゴシック" pitchFamily="34" charset="-128"/>
              </a:rPr>
              <a:t>1 project funded</a:t>
            </a:r>
          </a:p>
          <a:p>
            <a:r>
              <a:rPr lang="en-US" altLang="en-US" sz="2000" dirty="0">
                <a:solidFill>
                  <a:srgbClr val="008000"/>
                </a:solidFill>
                <a:ea typeface="ＭＳ Ｐゴシック" pitchFamily="34" charset="-128"/>
              </a:rPr>
              <a:t>Director’s Competitive Grants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123 New Proposals Submitted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>
                <a:ea typeface="ＭＳ Ｐゴシック" pitchFamily="34" charset="-128"/>
              </a:rPr>
              <a:t>5 New + 23 Renewal 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1800" dirty="0" smtClean="0">
                <a:ea typeface="ＭＳ Ｐゴシック" pitchFamily="34" charset="-128"/>
              </a:rPr>
              <a:t>= </a:t>
            </a:r>
            <a:r>
              <a:rPr lang="en-US" altLang="en-US" sz="1800" dirty="0">
                <a:ea typeface="ＭＳ Ｐゴシック" pitchFamily="34" charset="-128"/>
              </a:rPr>
              <a:t>28 Total Projects</a:t>
            </a:r>
          </a:p>
          <a:p>
            <a:r>
              <a:rPr lang="en-US" altLang="en-US" sz="2000" dirty="0">
                <a:solidFill>
                  <a:srgbClr val="3366FF"/>
                </a:solidFill>
                <a:ea typeface="ＭＳ Ｐゴシック" pitchFamily="34" charset="-128"/>
              </a:rPr>
              <a:t>Strategic Initiatives</a:t>
            </a:r>
          </a:p>
          <a:p>
            <a:pPr lvl="1"/>
            <a:r>
              <a:rPr lang="en-US" altLang="en-US" sz="1800" dirty="0">
                <a:ea typeface="ＭＳ Ｐゴシック" pitchFamily="34" charset="-128"/>
              </a:rPr>
              <a:t>20 New + 44 Renewal +</a:t>
            </a:r>
          </a:p>
          <a:p>
            <a:pPr marL="457200" lvl="1" indent="0">
              <a:buFont typeface="Arial" pitchFamily="34" charset="0"/>
              <a:buNone/>
              <a:tabLst>
                <a:tab pos="746125" algn="l"/>
              </a:tabLst>
            </a:pPr>
            <a:r>
              <a:rPr lang="en-US" altLang="en-US" sz="1800" dirty="0">
                <a:ea typeface="ＭＳ Ｐゴシック" pitchFamily="34" charset="-128"/>
              </a:rPr>
              <a:t>	17 Director’s strategic reserve projects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en-US" sz="1800" dirty="0">
                <a:ea typeface="ＭＳ Ｐゴシック" pitchFamily="34" charset="-128"/>
              </a:rPr>
              <a:t>        (3 new projects; 14 renewal projects</a:t>
            </a:r>
            <a:r>
              <a:rPr lang="en-US" altLang="en-US" sz="1800" dirty="0" smtClean="0">
                <a:ea typeface="ＭＳ Ｐゴシック" pitchFamily="34" charset="-128"/>
              </a:rPr>
              <a:t>)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altLang="en-US" sz="1800" dirty="0" smtClean="0">
                <a:ea typeface="ＭＳ Ｐゴシック" pitchFamily="34" charset="-128"/>
              </a:rPr>
              <a:t> = 81 </a:t>
            </a:r>
            <a:r>
              <a:rPr lang="en-US" altLang="en-US" sz="1800" dirty="0">
                <a:ea typeface="ＭＳ Ｐゴシック" pitchFamily="34" charset="-128"/>
              </a:rPr>
              <a:t>Total Projects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797" y="3733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75%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851647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77324"/>
              </p:ext>
            </p:extLst>
          </p:nvPr>
        </p:nvGraphicFramePr>
        <p:xfrm>
          <a:off x="4607071" y="2274307"/>
          <a:ext cx="4394920" cy="361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73681" y="2938879"/>
            <a:ext cx="40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7%</a:t>
            </a:r>
            <a:endParaRPr lang="en-US" sz="1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9173" y="3231020"/>
            <a:ext cx="49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19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214874"/>
            <a:ext cx="8229600" cy="696538"/>
          </a:xfrm>
        </p:spPr>
        <p:txBody>
          <a:bodyPr/>
          <a:lstStyle/>
          <a:p>
            <a:r>
              <a:rPr lang="en-US" dirty="0" smtClean="0"/>
              <a:t>LDRD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1092199"/>
            <a:ext cx="8761506" cy="48992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itchFamily="34" charset="-128"/>
              </a:rPr>
              <a:t>LDRD funds </a:t>
            </a:r>
            <a:r>
              <a:rPr lang="en-US" altLang="en-US" sz="2400" u="sng" dirty="0">
                <a:solidFill>
                  <a:schemeClr val="accent4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will not </a:t>
            </a:r>
            <a:r>
              <a:rPr lang="en-US" altLang="en-US" sz="2400" dirty="0">
                <a:ea typeface="ＭＳ Ｐゴシック" pitchFamily="34" charset="-128"/>
              </a:rPr>
              <a:t>be used </a:t>
            </a:r>
            <a:r>
              <a:rPr lang="en-US" altLang="en-US" sz="2400" dirty="0" smtClean="0">
                <a:ea typeface="ＭＳ Ｐゴシック" pitchFamily="34" charset="-128"/>
              </a:rPr>
              <a:t>to</a:t>
            </a:r>
          </a:p>
          <a:p>
            <a:pPr marL="0" indent="0"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altLang="en-US" sz="2200" dirty="0">
                <a:ea typeface="ＭＳ Ｐゴシック" pitchFamily="34" charset="-128"/>
              </a:rPr>
              <a:t>“Substitute for or increase funding for any tasks . . . that are funded by DOE or other users of the laboratory.”  (from DOE Order </a:t>
            </a:r>
            <a:r>
              <a:rPr lang="en-US" altLang="en-US" sz="2200" dirty="0" smtClean="0">
                <a:ea typeface="ＭＳ Ｐゴシック" pitchFamily="34" charset="-128"/>
              </a:rPr>
              <a:t>413.2B)</a:t>
            </a:r>
            <a:endParaRPr lang="en-US" altLang="en-US" sz="22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altLang="en-US" sz="2200" dirty="0">
                <a:ea typeface="ＭＳ Ｐゴシック" pitchFamily="34" charset="-128"/>
              </a:rPr>
              <a:t>Fund projects that will require additional non-LDRD funds to accomplish technical goals of the LDRD </a:t>
            </a:r>
            <a:r>
              <a:rPr lang="en-US" altLang="en-US" sz="2200" dirty="0" smtClean="0">
                <a:ea typeface="ＭＳ Ｐゴシック" pitchFamily="34" charset="-128"/>
              </a:rPr>
              <a:t>project</a:t>
            </a:r>
            <a:endParaRPr lang="en-US" altLang="en-US" sz="22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altLang="en-US" sz="2200" dirty="0">
                <a:ea typeface="ＭＳ Ｐゴシック" pitchFamily="34" charset="-128"/>
              </a:rPr>
              <a:t>Fund construction design beyond the preliminary </a:t>
            </a:r>
            <a:r>
              <a:rPr lang="en-US" altLang="en-US" sz="2200" dirty="0" smtClean="0">
                <a:ea typeface="ＭＳ Ｐゴシック" pitchFamily="34" charset="-128"/>
              </a:rPr>
              <a:t>phase</a:t>
            </a:r>
            <a:endParaRPr lang="en-US" altLang="en-US" sz="22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</a:pPr>
            <a:r>
              <a:rPr lang="en-US" altLang="en-US" sz="2200" dirty="0">
                <a:ea typeface="ＭＳ Ｐゴシック" pitchFamily="34" charset="-128"/>
              </a:rPr>
              <a:t>Fund general purpose capital </a:t>
            </a:r>
            <a:r>
              <a:rPr lang="en-US" altLang="en-US" sz="2200" dirty="0" smtClean="0">
                <a:ea typeface="ＭＳ Ｐゴシック" pitchFamily="34" charset="-128"/>
              </a:rPr>
              <a:t>expenditures</a:t>
            </a:r>
            <a:endParaRPr lang="en-US" altLang="en-US" sz="2200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21765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106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66" y="295276"/>
            <a:ext cx="8229600" cy="1143000"/>
          </a:xfrm>
        </p:spPr>
        <p:txBody>
          <a:bodyPr/>
          <a:lstStyle/>
          <a:p>
            <a:r>
              <a:rPr lang="en-US" dirty="0" smtClean="0"/>
              <a:t>Examples of Recent Audits and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62" y="1600201"/>
            <a:ext cx="8756386" cy="3967424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cs typeface="Arial" panose="020B0604020202020204" pitchFamily="34" charset="0"/>
              </a:rPr>
              <a:t>The IG </a:t>
            </a:r>
            <a:r>
              <a:rPr lang="en-US" sz="2400" kern="0" dirty="0" smtClean="0">
                <a:cs typeface="Arial" panose="020B0604020202020204" pitchFamily="34" charset="0"/>
              </a:rPr>
              <a:t>examined whether </a:t>
            </a:r>
            <a:r>
              <a:rPr lang="en-US" sz="2400" kern="0" dirty="0">
                <a:cs typeface="Arial" panose="020B0604020202020204" pitchFamily="34" charset="0"/>
              </a:rPr>
              <a:t>LBNL comingled funds between an LDRD project and a National Science Foundation Grant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cs typeface="Arial" panose="020B0604020202020204" pitchFamily="34" charset="0"/>
              </a:rPr>
              <a:t>The IG </a:t>
            </a:r>
            <a:r>
              <a:rPr lang="en-US" sz="2400" kern="0" dirty="0" smtClean="0">
                <a:cs typeface="Arial" panose="020B0604020202020204" pitchFamily="34" charset="0"/>
              </a:rPr>
              <a:t>examined whether </a:t>
            </a:r>
            <a:r>
              <a:rPr lang="en-US" sz="2400" kern="0" dirty="0">
                <a:cs typeface="Arial" panose="020B0604020202020204" pitchFamily="34" charset="0"/>
              </a:rPr>
              <a:t>LLNL used LDRD funds to supplement programmatic work in fusion energy sciences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90706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558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Future Directions: Management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671"/>
            <a:ext cx="8229600" cy="4525963"/>
          </a:xfrm>
        </p:spPr>
        <p:txBody>
          <a:bodyPr/>
          <a:lstStyle/>
          <a:p>
            <a:pPr lvl="0" defTabSz="914400">
              <a:lnSpc>
                <a:spcPct val="14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</a:t>
            </a:r>
            <a:r>
              <a:rPr lang="en-US" sz="2400" kern="0" dirty="0">
                <a:solidFill>
                  <a:srgbClr val="9D7D9E"/>
                </a:solidFill>
                <a:ea typeface="+mn-ea"/>
              </a:rPr>
              <a:t>Improve management 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of the overall program and individual projects</a:t>
            </a:r>
          </a:p>
          <a:p>
            <a:pPr lvl="0" defTabSz="914400">
              <a:lnSpc>
                <a:spcPct val="14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Develop an </a:t>
            </a:r>
            <a:r>
              <a:rPr lang="en-US" sz="2400" kern="0" dirty="0">
                <a:solidFill>
                  <a:schemeClr val="accent2"/>
                </a:solidFill>
                <a:ea typeface="+mn-ea"/>
              </a:rPr>
              <a:t>impactful review process 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that ensures </a:t>
            </a:r>
            <a:r>
              <a:rPr lang="en-US" sz="2400" kern="0" dirty="0">
                <a:solidFill>
                  <a:srgbClr val="9D7D9E"/>
                </a:solidFill>
                <a:ea typeface="+mn-ea"/>
              </a:rPr>
              <a:t>compliance with DOE regulations 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and desired program outcomes</a:t>
            </a:r>
          </a:p>
          <a:p>
            <a:pPr lvl="0" defTabSz="914400">
              <a:lnSpc>
                <a:spcPct val="14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Increase the </a:t>
            </a:r>
            <a:r>
              <a:rPr lang="en-US" sz="2400" kern="0" dirty="0">
                <a:solidFill>
                  <a:srgbClr val="9D7D9E"/>
                </a:solidFill>
                <a:ea typeface="+mn-ea"/>
              </a:rPr>
              <a:t>transparency, flexibility and eff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iciency</a:t>
            </a:r>
          </a:p>
          <a:p>
            <a:pPr lvl="0" defTabSz="914400">
              <a:lnSpc>
                <a:spcPct val="14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</a:t>
            </a:r>
            <a:r>
              <a:rPr lang="en-US" sz="2400" kern="0" dirty="0">
                <a:solidFill>
                  <a:srgbClr val="9D7D9E"/>
                </a:solidFill>
                <a:ea typeface="+mn-ea"/>
              </a:rPr>
              <a:t>Greater support 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in obtaining desired level of impact for each project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01059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111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 – work on progress!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93" y="1103873"/>
            <a:ext cx="8821271" cy="5081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This year we have implemented a new DCG mid-year review process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D7D9E"/>
                </a:solidFill>
              </a:rPr>
              <a:t>We are analyzing the return on investment of our LDRD program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FY17, proposal for </a:t>
            </a:r>
            <a:r>
              <a:rPr lang="en-US" sz="2000" dirty="0" smtClean="0">
                <a:solidFill>
                  <a:srgbClr val="9D7D9E"/>
                </a:solidFill>
              </a:rPr>
              <a:t>restructuration of the LDRD program </a:t>
            </a:r>
            <a:r>
              <a:rPr lang="en-US" sz="2000" dirty="0" smtClean="0"/>
              <a:t>is being discussed among the lab senior management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51515"/>
                </a:solidFill>
              </a:rPr>
              <a:t>A new proposal review matrix with a stronger emphasis on evaluating and supporting development of follow-on funding </a:t>
            </a:r>
            <a:r>
              <a:rPr lang="en-US" sz="2000" dirty="0" smtClean="0">
                <a:solidFill>
                  <a:srgbClr val="151515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D7D9E"/>
                </a:solidFill>
              </a:rPr>
              <a:t>Change timeline </a:t>
            </a:r>
            <a:r>
              <a:rPr lang="en-US" sz="2000" dirty="0" smtClean="0">
                <a:solidFill>
                  <a:srgbClr val="151515"/>
                </a:solidFill>
              </a:rPr>
              <a:t>for calls, reviews and award decisions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9D7D9E"/>
                </a:solidFill>
              </a:rPr>
              <a:t>Upgrade the enterprise management platform</a:t>
            </a:r>
            <a:r>
              <a:rPr lang="en-US" sz="2000" dirty="0" smtClean="0">
                <a:solidFill>
                  <a:srgbClr val="151515"/>
                </a:solidFill>
              </a:rPr>
              <a:t>: include external reviewers, monitor progress of spending, ….</a:t>
            </a:r>
            <a:endParaRPr lang="en-US" sz="2000" dirty="0">
              <a:solidFill>
                <a:srgbClr val="151515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1176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111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36" y="214874"/>
            <a:ext cx="8229600" cy="816068"/>
          </a:xfrm>
        </p:spPr>
        <p:txBody>
          <a:bodyPr/>
          <a:lstStyle/>
          <a:p>
            <a:r>
              <a:rPr lang="en-US" sz="2800" dirty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53" y="1391024"/>
            <a:ext cx="8755529" cy="4525963"/>
          </a:xfrm>
        </p:spPr>
        <p:txBody>
          <a:bodyPr/>
          <a:lstStyle/>
          <a:p>
            <a:pPr lvl="0" defTabSz="914400">
              <a:lnSpc>
                <a:spcPct val="14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Argonne and Fermi are hosting the annual Office of Science LDRD program review for all the science labs August 4-6, 2015 </a:t>
            </a:r>
          </a:p>
          <a:p>
            <a:pPr lvl="0" defTabSz="914400">
              <a:lnSpc>
                <a:spcPct val="200000"/>
              </a:lnSpc>
              <a:buClr>
                <a:srgbClr val="660066"/>
              </a:buClr>
              <a:buFont typeface="Wingdings" charset="2"/>
              <a:buChar char="q"/>
            </a:pPr>
            <a:r>
              <a:rPr lang="en-US" sz="2400" kern="0" dirty="0">
                <a:solidFill>
                  <a:srgbClr val="151515"/>
                </a:solidFill>
                <a:ea typeface="+mn-ea"/>
              </a:rPr>
              <a:t> Launch a yearly event “LDRD </a:t>
            </a:r>
            <a:r>
              <a:rPr lang="en-US" sz="2400" kern="0" dirty="0" smtClean="0">
                <a:solidFill>
                  <a:srgbClr val="151515"/>
                </a:solidFill>
                <a:ea typeface="+mn-ea"/>
              </a:rPr>
              <a:t>Day</a:t>
            </a:r>
            <a:r>
              <a:rPr lang="en-US" sz="2400" kern="0" dirty="0">
                <a:solidFill>
                  <a:srgbClr val="151515"/>
                </a:solidFill>
                <a:ea typeface="+mn-ea"/>
              </a:rPr>
              <a:t>” – October 22, 2015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016001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111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0870" y="369372"/>
            <a:ext cx="73779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5C0426"/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4800" dirty="0" smtClean="0"/>
              <a:t>Discussions?</a:t>
            </a:r>
            <a:endParaRPr lang="en-US" sz="4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79177" y="1104725"/>
            <a:ext cx="6409764" cy="4811984"/>
            <a:chOff x="1509059" y="1328840"/>
            <a:chExt cx="6409764" cy="4811984"/>
          </a:xfrm>
        </p:grpSpPr>
        <p:pic>
          <p:nvPicPr>
            <p:cNvPr id="6" name="Picture 5" descr="panel-discussion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059" y="1328840"/>
              <a:ext cx="6185647" cy="4639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43530" y="1373664"/>
              <a:ext cx="170329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3176" y="1647976"/>
              <a:ext cx="203200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7646" y="1972733"/>
              <a:ext cx="18676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3999" y="2342065"/>
              <a:ext cx="3585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   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14587" y="2071452"/>
              <a:ext cx="67235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70588" y="5124824"/>
              <a:ext cx="448235" cy="1016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1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48" y="6297854"/>
            <a:ext cx="6001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1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8491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5C0426"/>
                </a:solidFill>
                <a:latin typeface="Arial Rounded MT Bold"/>
                <a:ea typeface="ＭＳ Ｐゴシック" pitchFamily="-112" charset="-128"/>
                <a:cs typeface="Arial Rounded MT 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C0426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4800" dirty="0" smtClean="0"/>
              <a:t>Backup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118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E_Laboratories_Map_2014_Hi-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05" y="286219"/>
            <a:ext cx="8229600" cy="1143000"/>
          </a:xfrm>
        </p:spPr>
        <p:txBody>
          <a:bodyPr/>
          <a:lstStyle/>
          <a:p>
            <a:r>
              <a:rPr lang="en-US" dirty="0" smtClean="0"/>
              <a:t>LDRD is </a:t>
            </a:r>
            <a:r>
              <a:rPr lang="en-US" dirty="0" smtClean="0"/>
              <a:t>the only source </a:t>
            </a:r>
            <a:r>
              <a:rPr lang="en-US" dirty="0" smtClean="0"/>
              <a:t>of discretionary R&amp;D funding available to the </a:t>
            </a:r>
            <a:r>
              <a:rPr lang="en-US" dirty="0"/>
              <a:t>L</a:t>
            </a:r>
            <a:r>
              <a:rPr lang="en-US" dirty="0" smtClean="0"/>
              <a:t>aboratory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5" y="1488983"/>
            <a:ext cx="8519118" cy="4525963"/>
          </a:xfrm>
        </p:spPr>
        <p:txBody>
          <a:bodyPr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Authorized by </a:t>
            </a:r>
            <a:r>
              <a:rPr lang="en-US" dirty="0" smtClean="0"/>
              <a:t>congress and regulated through DOE order 413.2B</a:t>
            </a:r>
            <a:endParaRPr lang="en-US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>
                <a:solidFill>
                  <a:srgbClr val="9D7D9E"/>
                </a:solidFill>
              </a:rPr>
              <a:t>Maximum</a:t>
            </a:r>
            <a:r>
              <a:rPr lang="en-US" dirty="0" smtClean="0"/>
              <a:t> </a:t>
            </a:r>
            <a:r>
              <a:rPr lang="en-US" dirty="0"/>
              <a:t>allowable LDRD funding level is </a:t>
            </a:r>
            <a:r>
              <a:rPr lang="en-US" dirty="0">
                <a:solidFill>
                  <a:srgbClr val="9D7D9E"/>
                </a:solidFill>
              </a:rPr>
              <a:t>6% of </a:t>
            </a:r>
            <a:r>
              <a:rPr lang="en-US" dirty="0" smtClean="0">
                <a:solidFill>
                  <a:srgbClr val="9D7D9E"/>
                </a:solidFill>
              </a:rPr>
              <a:t>the laboratory </a:t>
            </a:r>
            <a:r>
              <a:rPr lang="en-US" dirty="0">
                <a:solidFill>
                  <a:srgbClr val="9D7D9E"/>
                </a:solidFill>
              </a:rPr>
              <a:t>annual operating/capital equipment </a:t>
            </a:r>
            <a:r>
              <a:rPr lang="en-US" dirty="0" smtClean="0">
                <a:solidFill>
                  <a:srgbClr val="9D7D9E"/>
                </a:solidFill>
              </a:rPr>
              <a:t>budget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9D7D9E"/>
                </a:solidFill>
              </a:rPr>
              <a:t>total FY 2014 LDRD Program cost </a:t>
            </a:r>
            <a:r>
              <a:rPr lang="en-US" dirty="0"/>
              <a:t>at the national laboratories was </a:t>
            </a:r>
            <a:r>
              <a:rPr lang="en-US" dirty="0">
                <a:solidFill>
                  <a:srgbClr val="9D7D9E"/>
                </a:solidFill>
              </a:rPr>
              <a:t>$527 million </a:t>
            </a:r>
            <a:r>
              <a:rPr lang="en-US" dirty="0"/>
              <a:t>in 1,662 </a:t>
            </a:r>
            <a:r>
              <a:rPr lang="en-US" dirty="0" smtClean="0"/>
              <a:t>projects</a:t>
            </a:r>
            <a:endParaRPr lang="en-US"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US" dirty="0" smtClean="0"/>
              <a:t>Secretary of Energy annual report to congress has to include LDRD program </a:t>
            </a:r>
            <a:r>
              <a:rPr lang="en-US" dirty="0" smtClean="0"/>
              <a:t>expenditures and </a:t>
            </a:r>
            <a:r>
              <a:rPr lang="en-US" dirty="0" smtClean="0">
                <a:solidFill>
                  <a:srgbClr val="9D7D9E"/>
                </a:solidFill>
              </a:rPr>
              <a:t>certification of the appropriate use of funds</a:t>
            </a:r>
            <a:endParaRPr lang="en-US" dirty="0" smtClean="0">
              <a:solidFill>
                <a:srgbClr val="9D7D9E"/>
              </a:solidFill>
            </a:endParaRP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29765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931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94" y="125226"/>
            <a:ext cx="8229600" cy="563562"/>
          </a:xfrm>
        </p:spPr>
        <p:txBody>
          <a:bodyPr/>
          <a:lstStyle/>
          <a:p>
            <a:r>
              <a:rPr lang="en-US" dirty="0" smtClean="0"/>
              <a:t>Submitting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22" y="706716"/>
            <a:ext cx="8743577" cy="5578475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Review </a:t>
            </a:r>
            <a:r>
              <a:rPr lang="en-US" altLang="en-US" b="1" u="sng" dirty="0" smtClean="0">
                <a:solidFill>
                  <a:srgbClr val="81447D"/>
                </a:solidFill>
                <a:ea typeface="ＭＳ Ｐゴシック" pitchFamily="34" charset="-128"/>
              </a:rPr>
              <a:t>all</a:t>
            </a:r>
            <a:r>
              <a:rPr lang="en-US" altLang="en-US" dirty="0" smtClean="0">
                <a:solidFill>
                  <a:srgbClr val="81447D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available </a:t>
            </a:r>
            <a:r>
              <a:rPr lang="en-US" altLang="en-US" dirty="0">
                <a:ea typeface="ＭＳ Ｐゴシック" pitchFamily="34" charset="-128"/>
              </a:rPr>
              <a:t>documents at the LDRD web site </a:t>
            </a:r>
            <a:endParaRPr lang="en-US" alt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altLang="en-US" dirty="0" smtClean="0">
                <a:solidFill>
                  <a:srgbClr val="1E1C11"/>
                </a:solidFill>
                <a:ea typeface="ＭＳ Ｐゴシック" pitchFamily="34" charset="-128"/>
              </a:rPr>
              <a:t>(</a:t>
            </a:r>
            <a:r>
              <a:rPr lang="en-US" altLang="en-US" dirty="0">
                <a:solidFill>
                  <a:srgbClr val="1E1C11"/>
                </a:solidFill>
                <a:ea typeface="ＭＳ Ｐゴシック" pitchFamily="34" charset="-128"/>
                <a:hlinkClick r:id="rId3"/>
              </a:rPr>
              <a:t>http://web.anl.gov/ldrd</a:t>
            </a:r>
            <a:r>
              <a:rPr lang="en-US" altLang="en-US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en-US" altLang="en-US" sz="1000" dirty="0" smtClean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All </a:t>
            </a:r>
            <a:r>
              <a:rPr lang="en-US" altLang="en-US" dirty="0" smtClean="0">
                <a:ea typeface="ＭＳ Ｐゴシック" pitchFamily="34" charset="-128"/>
              </a:rPr>
              <a:t>proposals/concept papers must be submitted through the proposals submission website at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  <a:hlinkClick r:id="rId4"/>
              </a:rPr>
              <a:t>http://webapps.inside.anl.gov/ldrd/proposals</a:t>
            </a:r>
            <a:r>
              <a:rPr lang="en-US" altLang="en-US" dirty="0" smtClean="0">
                <a:ea typeface="ＭＳ Ｐゴシック" pitchFamily="34" charset="-128"/>
              </a:rPr>
              <a:t>. </a:t>
            </a:r>
          </a:p>
          <a:p>
            <a:endParaRPr lang="en-US" altLang="en-US" sz="1000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Proposal submission consists of 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two steps: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Online proposal data entry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Project Description Document (PDF file)</a:t>
            </a:r>
          </a:p>
          <a:p>
            <a:endParaRPr lang="en-US" altLang="en-US" sz="1000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Things to consider when submitting: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Is your proposal a DCG or SI?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Is your project mission relevant?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Minimum duration for your project?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Minimum necessary budget for your project?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Is your proposed project research?</a:t>
            </a:r>
          </a:p>
          <a:p>
            <a:endParaRPr lang="en-US" altLang="en-US" sz="1000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Proposal due dates:  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DCG :	End of April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SI </a:t>
            </a:r>
            <a:r>
              <a:rPr lang="en-US" altLang="en-US" dirty="0" smtClean="0">
                <a:ea typeface="ＭＳ Ｐゴシック" pitchFamily="34" charset="-128"/>
              </a:rPr>
              <a:t>:	Mid-May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4" y="125226"/>
            <a:ext cx="9023575" cy="868362"/>
          </a:xfrm>
        </p:spPr>
        <p:txBody>
          <a:bodyPr/>
          <a:lstStyle/>
          <a:p>
            <a:r>
              <a:rPr lang="en-US" dirty="0" smtClean="0"/>
              <a:t>Investigator Responsibilities – </a:t>
            </a:r>
            <a:r>
              <a:rPr lang="en-US" dirty="0" smtClean="0">
                <a:solidFill>
                  <a:srgbClr val="9D7D9E"/>
                </a:solidFill>
              </a:rPr>
              <a:t>Treat the LDRD office like you treat your sponsor!</a:t>
            </a:r>
            <a:endParaRPr lang="en-US" dirty="0">
              <a:solidFill>
                <a:srgbClr val="9D7D9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9882"/>
            <a:ext cx="8763000" cy="491564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If your proposal is funded: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Tell the LDRD Program Office of any changes to your project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Participate in a mid-year project progress review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Provide an annual project report and data updates at fiscal year end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Stop some or all of work if/when you receive funding from a sponsor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Participate in LDRD Program reviews or other events if requested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 Provide highlights about project successes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59" y="80403"/>
            <a:ext cx="8229600" cy="563562"/>
          </a:xfrm>
        </p:spPr>
        <p:txBody>
          <a:bodyPr/>
          <a:lstStyle/>
          <a:p>
            <a:r>
              <a:rPr lang="en-US" dirty="0" smtClean="0"/>
              <a:t>Annual Reporting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93270"/>
            <a:ext cx="8915400" cy="57248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pitchFamily="34" charset="-128"/>
              </a:rPr>
              <a:t>Review </a:t>
            </a:r>
            <a:r>
              <a:rPr lang="en-US" altLang="en-US" b="1" u="sng" dirty="0" smtClean="0">
                <a:ea typeface="ＭＳ Ｐゴシック" pitchFamily="34" charset="-128"/>
              </a:rPr>
              <a:t>all</a:t>
            </a:r>
            <a:r>
              <a:rPr lang="en-US" altLang="en-US" dirty="0" smtClean="0">
                <a:ea typeface="ＭＳ Ｐゴシック" pitchFamily="34" charset="-128"/>
              </a:rPr>
              <a:t> available </a:t>
            </a:r>
            <a:r>
              <a:rPr lang="en-US" altLang="en-US" dirty="0">
                <a:ea typeface="ＭＳ Ｐゴシック" pitchFamily="34" charset="-128"/>
              </a:rPr>
              <a:t>documents at the LDRD web </a:t>
            </a:r>
            <a:r>
              <a:rPr lang="en-US" altLang="en-US" dirty="0" smtClean="0">
                <a:ea typeface="ＭＳ Ｐゴシック" pitchFamily="34" charset="-128"/>
              </a:rPr>
              <a:t>site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 smtClean="0">
                <a:ea typeface="ＭＳ Ｐゴシック" pitchFamily="34" charset="-128"/>
              </a:rPr>
              <a:t>    (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http</a:t>
            </a:r>
            <a:r>
              <a:rPr lang="en-US" altLang="en-US" dirty="0">
                <a:ea typeface="ＭＳ Ｐゴシック" pitchFamily="34" charset="-128"/>
                <a:hlinkClick r:id="rId3"/>
              </a:rPr>
              <a:t>://web.anl.gov/ldrd</a:t>
            </a:r>
            <a:r>
              <a:rPr lang="en-US" altLang="en-US" dirty="0">
                <a:ea typeface="ＭＳ Ｐゴシック" pitchFamily="34" charset="-128"/>
              </a:rPr>
              <a:t>) or Data Collection web </a:t>
            </a:r>
            <a:r>
              <a:rPr lang="en-US" altLang="en-US" dirty="0" smtClean="0">
                <a:ea typeface="ＭＳ Ｐゴシック" pitchFamily="34" charset="-128"/>
              </a:rPr>
              <a:t>system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 smtClean="0">
                <a:ea typeface="ＭＳ Ｐゴシック" pitchFamily="34" charset="-128"/>
              </a:rPr>
              <a:t>    (</a:t>
            </a:r>
            <a:r>
              <a:rPr lang="en-US" altLang="en-US" dirty="0">
                <a:ea typeface="ＭＳ Ｐゴシック" pitchFamily="34" charset="-128"/>
                <a:hlinkClick r:id="rId4"/>
              </a:rPr>
              <a:t>https://webapps.inside.anl.gov/ldrd/dc</a:t>
            </a:r>
            <a:r>
              <a:rPr lang="en-US" altLang="en-US" dirty="0" smtClean="0">
                <a:ea typeface="ＭＳ Ｐゴシック" pitchFamily="34" charset="-128"/>
                <a:hlinkClick r:id="rId4"/>
              </a:rPr>
              <a:t>/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endParaRPr lang="en-US" altLang="en-US" sz="10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9D7D9E"/>
                </a:solidFill>
                <a:ea typeface="ＭＳ Ｐゴシック" pitchFamily="34" charset="-128"/>
              </a:rPr>
              <a:t>All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annual report data metrics and reports must </a:t>
            </a:r>
            <a:r>
              <a:rPr lang="en-US" altLang="en-US" dirty="0">
                <a:solidFill>
                  <a:srgbClr val="9D7D9E"/>
                </a:solidFill>
                <a:ea typeface="ＭＳ Ｐゴシック" pitchFamily="34" charset="-128"/>
              </a:rPr>
              <a:t>be submitted through the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data collection web system </a:t>
            </a:r>
            <a:r>
              <a:rPr lang="en-US" altLang="en-US" dirty="0" smtClean="0">
                <a:ea typeface="ＭＳ Ｐゴシック" pitchFamily="34" charset="-128"/>
              </a:rPr>
              <a:t>(website above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endParaRPr lang="en-US" altLang="en-US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endParaRPr lang="en-US" altLang="en-US" sz="1000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en-US" dirty="0" smtClean="0">
                <a:ea typeface="ＭＳ Ｐゴシック" pitchFamily="34" charset="-128"/>
              </a:rPr>
              <a:t>Annual Report submission consists </a:t>
            </a:r>
            <a:r>
              <a:rPr lang="en-US" altLang="en-US" dirty="0">
                <a:ea typeface="ＭＳ Ｐゴシック" pitchFamily="34" charset="-128"/>
              </a:rPr>
              <a:t>of two </a:t>
            </a:r>
            <a:r>
              <a:rPr lang="en-US" altLang="en-US" dirty="0" smtClean="0">
                <a:ea typeface="ＭＳ Ｐゴシック" pitchFamily="34" charset="-128"/>
              </a:rPr>
              <a:t>steps:</a:t>
            </a:r>
            <a:endParaRPr lang="en-US" altLang="en-US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>
                <a:ea typeface="ＭＳ Ｐゴシック" pitchFamily="34" charset="-128"/>
              </a:rPr>
              <a:t>Online </a:t>
            </a:r>
            <a:r>
              <a:rPr lang="en-US" altLang="en-US" dirty="0" smtClean="0">
                <a:ea typeface="ＭＳ Ｐゴシック" pitchFamily="34" charset="-128"/>
              </a:rPr>
              <a:t>metrics data entry</a:t>
            </a:r>
            <a:endParaRPr lang="en-US" altLang="en-US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 smtClean="0">
                <a:ea typeface="ＭＳ Ｐゴシック" pitchFamily="34" charset="-128"/>
              </a:rPr>
              <a:t>Annual Project Report (MS Word file and accompanying graphics files)</a:t>
            </a:r>
            <a:endParaRPr lang="en-US" altLang="en-US" dirty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pitchFamily="34" charset="-128"/>
              </a:rPr>
              <a:t>Things to consider when submitting: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rgbClr val="9D7D9E"/>
                </a:solidFill>
                <a:ea typeface="ＭＳ Ｐゴシック" pitchFamily="34" charset="-128"/>
              </a:rPr>
              <a:t>Is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your proposal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written for non-technical readers?</a:t>
            </a:r>
            <a:endParaRPr lang="en-US" altLang="en-US" dirty="0">
              <a:solidFill>
                <a:srgbClr val="9D7D9E"/>
              </a:solidFill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Do all of your publications and presentations have APT (Argonne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Publication </a:t>
            </a: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Tracking) #s?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>
                <a:solidFill>
                  <a:srgbClr val="9D7D9E"/>
                </a:solidFill>
                <a:ea typeface="ＭＳ Ｐゴシック" pitchFamily="34" charset="-128"/>
              </a:rPr>
              <a:t>Did you adhere to formatting limitations?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>
                <a:ea typeface="ＭＳ Ｐゴシック" pitchFamily="34" charset="-128"/>
              </a:rPr>
              <a:t>Project reports and metrics are due in mid-</a:t>
            </a:r>
            <a:r>
              <a:rPr lang="en-US" altLang="en-US" dirty="0" smtClean="0">
                <a:ea typeface="ＭＳ Ｐゴシック" pitchFamily="34" charset="-128"/>
              </a:rPr>
              <a:t>November</a:t>
            </a: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459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LDRD Websites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81000" y="1138517"/>
            <a:ext cx="82296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b="1" dirty="0">
                <a:ea typeface="ＭＳ Ｐゴシック" pitchFamily="34" charset="-128"/>
              </a:rPr>
              <a:t>Important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b="1" dirty="0">
                <a:ea typeface="ＭＳ Ｐゴシック" pitchFamily="34" charset="-128"/>
              </a:rPr>
              <a:t>Websites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LDRD Homepage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  <a:hlinkClick r:id="rId2"/>
              </a:rPr>
              <a:t>http://web.anl.gov/ldrd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err="1" smtClean="0">
                <a:ea typeface="ＭＳ Ｐゴシック" pitchFamily="34" charset="-128"/>
              </a:rPr>
              <a:t>myLDRD</a:t>
            </a:r>
            <a:endParaRPr lang="en-US" altLang="en-US" dirty="0" smtClean="0">
              <a:ea typeface="ＭＳ Ｐゴシック" pitchFamily="34" charset="-128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dirty="0">
                <a:ea typeface="ＭＳ Ｐゴシック" pitchFamily="34" charset="-128"/>
                <a:hlinkClick r:id="rId3"/>
              </a:rPr>
              <a:t>https://webapps.inside.anl.gov/ldrd/2</a:t>
            </a:r>
            <a:r>
              <a:rPr lang="en-US" altLang="en-US" dirty="0" smtClean="0">
                <a:ea typeface="ＭＳ Ｐゴシック" pitchFamily="34" charset="-128"/>
                <a:hlinkClick r:id="rId3"/>
              </a:rPr>
              <a:t>/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Proposal Submission: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  <a:hlinkClick r:id="rId4"/>
              </a:rPr>
              <a:t>https</a:t>
            </a:r>
            <a:r>
              <a:rPr lang="en-US" altLang="en-US" dirty="0">
                <a:ea typeface="ＭＳ Ｐゴシック" pitchFamily="34" charset="-128"/>
                <a:hlinkClick r:id="rId4"/>
              </a:rPr>
              <a:t>://</a:t>
            </a:r>
            <a:r>
              <a:rPr lang="en-US" altLang="en-US" dirty="0" smtClean="0">
                <a:ea typeface="ＭＳ Ｐゴシック" pitchFamily="34" charset="-128"/>
                <a:hlinkClick r:id="rId4"/>
              </a:rPr>
              <a:t>webapps.inside.anl.gov/ldrd/proposals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Annual Report and Data Collection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  <a:hlinkClick r:id="rId5"/>
              </a:rPr>
              <a:t>https://webapps.inside.anl.gov/ldrd/dc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R&amp;D Accomplishments (“Highlights”) Reporting Tool</a:t>
            </a:r>
          </a:p>
          <a:p>
            <a:pPr marL="457200" lvl="1" indent="0">
              <a:buNone/>
            </a:pPr>
            <a:r>
              <a:rPr lang="en-US" altLang="en-US" dirty="0" smtClean="0">
                <a:ea typeface="ＭＳ Ｐゴシック" pitchFamily="34" charset="-128"/>
                <a:hlinkClick r:id="rId6"/>
              </a:rPr>
              <a:t>https://webapps.inside.anl.gov/ldrd/highlights/</a:t>
            </a:r>
            <a:endParaRPr lang="en-US" altLang="en-US" dirty="0" smtClean="0"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en-US" altLang="en-US" sz="800" dirty="0" smtClean="0">
              <a:ea typeface="ＭＳ Ｐゴシック" pitchFamily="34" charset="-128"/>
            </a:endParaRPr>
          </a:p>
          <a:p>
            <a:pPr marL="457200" lvl="1" indent="-114300">
              <a:buNone/>
            </a:pPr>
            <a:r>
              <a:rPr lang="en-US" altLang="en-US" sz="1100" i="1" dirty="0" smtClean="0">
                <a:ea typeface="ＭＳ Ｐゴシック" pitchFamily="34" charset="-128"/>
              </a:rPr>
              <a:t>(Please note: a VPN connection must be used to access all LDRD websites from offsite)</a:t>
            </a:r>
          </a:p>
          <a:p>
            <a:pPr marL="457200" lvl="1" indent="0">
              <a:buNone/>
            </a:pPr>
            <a:endParaRPr lang="en-US" altLang="en-US" sz="1000" dirty="0" smtClean="0">
              <a:ea typeface="ＭＳ Ｐゴシック" pitchFamily="34" charset="-128"/>
            </a:endParaRPr>
          </a:p>
          <a:p>
            <a:pPr marL="457200" lvl="1" indent="-457200">
              <a:buNone/>
            </a:pPr>
            <a:endParaRPr lang="en-US" altLang="en-US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0"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04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4836"/>
            <a:ext cx="8686800" cy="4525963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</a:t>
            </a:r>
            <a:r>
              <a:rPr lang="en-US" altLang="en-US" b="1" dirty="0" smtClean="0">
                <a:ea typeface="ＭＳ Ｐゴシック" pitchFamily="34" charset="-128"/>
                <a:cs typeface="ＭＳ Ｐゴシック" pitchFamily="-112" charset="-128"/>
              </a:rPr>
              <a:t>LDRD Program Office						Kawtar Hafidi</a:t>
            </a:r>
            <a:endParaRPr lang="en-US" altLang="en-US" b="1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Phone Number: x-5373 (x-LDRD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)				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Phone Number: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x-4012 </a:t>
            </a: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E-mail Address: 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  <a:hlinkClick r:id="rId2"/>
              </a:rPr>
              <a:t>ldrd@anl.gov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				E-mail 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Address: 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  <a:hlinkClick r:id="rId3"/>
              </a:rPr>
              <a:t>kawtar@anl.gov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  </a:t>
            </a:r>
            <a:endParaRPr lang="en-US" altLang="en-US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Lab Mail:  Bldg. 201,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1F-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29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					Lab 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Mail:  Bldg. 201,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158</a:t>
            </a:r>
            <a:endParaRPr lang="en-US" altLang="en-US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endParaRPr lang="en-US" altLang="en-US" b="1" dirty="0" smtClean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	</a:t>
            </a:r>
            <a:endParaRPr lang="en-US" dirty="0" smtClean="0"/>
          </a:p>
          <a:p>
            <a:pPr marL="457200" lvl="1" indent="-457200">
              <a:buNone/>
            </a:pPr>
            <a:r>
              <a:rPr lang="en-US" dirty="0"/>
              <a:t>	</a:t>
            </a:r>
            <a:r>
              <a:rPr lang="en-US" altLang="en-US" b="1" dirty="0" smtClean="0">
                <a:ea typeface="ＭＳ Ｐゴシック" pitchFamily="34" charset="-128"/>
                <a:cs typeface="ＭＳ Ｐゴシック" pitchFamily="-112" charset="-128"/>
              </a:rPr>
              <a:t>Becky Rank							</a:t>
            </a:r>
            <a:r>
              <a:rPr lang="en-US" altLang="en-US" b="1" dirty="0" smtClean="0">
                <a:ea typeface="ＭＳ Ｐゴシック" pitchFamily="34" charset="-128"/>
                <a:cs typeface="ＭＳ Ｐゴシック" pitchFamily="-112" charset="-128"/>
              </a:rPr>
              <a:t>         Marianne </a:t>
            </a:r>
            <a:r>
              <a:rPr lang="en-US" altLang="en-US" b="1" dirty="0" smtClean="0">
                <a:ea typeface="ＭＳ Ｐゴシック" pitchFamily="34" charset="-128"/>
                <a:cs typeface="ＭＳ Ｐゴシック" pitchFamily="-112" charset="-128"/>
              </a:rPr>
              <a:t>Lohr-Dietz</a:t>
            </a:r>
            <a:endParaRPr lang="en-US" altLang="en-US" b="1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Phone Number: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x-6855					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         Phone 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Number: x-5373 </a:t>
            </a:r>
            <a:endParaRPr lang="en-US" altLang="en-US" dirty="0" smtClean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E-mail Address: 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  <a:hlinkClick r:id="rId4"/>
              </a:rPr>
              <a:t>rrank@anl.gov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 				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E-mail Address: 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  <a:hlinkClick r:id="rId5"/>
              </a:rPr>
              <a:t>dietzm@anl.gov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 </a:t>
            </a:r>
            <a:endParaRPr lang="en-US" altLang="en-US" dirty="0">
              <a:ea typeface="ＭＳ Ｐゴシック" pitchFamily="34" charset="-128"/>
              <a:cs typeface="ＭＳ Ｐゴシック" pitchFamily="-112" charset="-128"/>
            </a:endParaRPr>
          </a:p>
          <a:p>
            <a:pPr marL="457200" lvl="1" indent="-457200">
              <a:buNone/>
            </a:pP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	Lab Mail:  Bldg. 201, 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155					Lab </a:t>
            </a:r>
            <a:r>
              <a:rPr lang="en-US" altLang="en-US" dirty="0">
                <a:ea typeface="ＭＳ Ｐゴシック" pitchFamily="34" charset="-128"/>
                <a:cs typeface="ＭＳ Ｐゴシック" pitchFamily="-112" charset="-128"/>
              </a:rPr>
              <a:t>Mail:  Bldg. 201, 1F</a:t>
            </a:r>
            <a:r>
              <a:rPr lang="en-US" altLang="en-US" dirty="0" smtClean="0">
                <a:ea typeface="ＭＳ Ｐゴシック" pitchFamily="34" charset="-128"/>
                <a:cs typeface="ＭＳ Ｐゴシック" pitchFamily="-112" charset="-128"/>
              </a:rPr>
              <a:t>-29</a:t>
            </a:r>
            <a:endParaRPr lang="en-US" altLang="en-US" dirty="0">
              <a:ea typeface="ＭＳ Ｐゴシック" pitchFamily="34" charset="-128"/>
              <a:cs typeface="ＭＳ Ｐゴシック" pitchFamily="-112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875"/>
            <a:ext cx="381000" cy="365125"/>
          </a:xfrm>
          <a:prstGeom prst="rect">
            <a:avLst/>
          </a:prstGeom>
        </p:spPr>
        <p:txBody>
          <a:bodyPr/>
          <a:lstStyle/>
          <a:p>
            <a:fld id="{92352132-4930-429D-A5DF-C9D6F4E44FA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7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Programs across the DOE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2" y="111505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All DOE Labs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are eligible for LDRD funding under the FY 2006 Energy and Water Appropriations Act (P.L. 109-103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Currently 16 Labs will have LDRD programs: AMES, ANL, BNL, FNAL, INL, LANL, LBNL, LLNL, NREL, ORNL, PNNL, PPPL, SLAC, SNL, SRNL, and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TJNAF</a:t>
            </a:r>
          </a:p>
          <a:p>
            <a:pPr lvl="0"/>
            <a:endParaRPr lang="en-US" dirty="0"/>
          </a:p>
          <a:p>
            <a:pPr lvl="0">
              <a:spcAft>
                <a:spcPts val="6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labs spent the following on LDRD in FY 2013:</a:t>
            </a:r>
          </a:p>
          <a:p>
            <a:pPr marL="800100" lvl="1" indent="-342900">
              <a:spcAft>
                <a:spcPts val="6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$150.8 M at SC labs</a:t>
            </a:r>
          </a:p>
          <a:p>
            <a:pPr marL="800100" lvl="1" indent="-342900">
              <a:spcAft>
                <a:spcPts val="6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$390.5 M at NNSA labs </a:t>
            </a:r>
          </a:p>
          <a:p>
            <a:pPr marL="800100" lvl="1" indent="-342900">
              <a:spcAft>
                <a:spcPts val="6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$32 M at Energy labs </a:t>
            </a:r>
          </a:p>
          <a:p>
            <a:pPr marL="800100" lvl="1" indent="-342900">
              <a:spcAft>
                <a:spcPts val="6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$5.6 M at SRNL (EM)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1739" y="6421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2945462"/>
              </p:ext>
            </p:extLst>
          </p:nvPr>
        </p:nvGraphicFramePr>
        <p:xfrm>
          <a:off x="5194563" y="3724188"/>
          <a:ext cx="3763382" cy="297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36728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152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7" y="304174"/>
            <a:ext cx="8686800" cy="667111"/>
          </a:xfrm>
        </p:spPr>
        <p:txBody>
          <a:bodyPr/>
          <a:lstStyle/>
          <a:p>
            <a:r>
              <a:rPr lang="en-US" dirty="0" smtClean="0"/>
              <a:t>FY2014 Office of Science approved LDRD Funding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197394"/>
              </p:ext>
            </p:extLst>
          </p:nvPr>
        </p:nvGraphicFramePr>
        <p:xfrm>
          <a:off x="457200" y="1163908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73368" y="286467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$M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986226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  <p:sp>
        <p:nvSpPr>
          <p:cNvPr id="10" name="TextBox 6"/>
          <p:cNvSpPr txBox="1"/>
          <p:nvPr/>
        </p:nvSpPr>
        <p:spPr>
          <a:xfrm>
            <a:off x="3399450" y="5035406"/>
            <a:ext cx="521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 smtClean="0">
                <a:solidFill>
                  <a:srgbClr val="1E1C11"/>
                </a:solidFill>
              </a:rPr>
              <a:t>0.4%</a:t>
            </a:r>
            <a:endParaRPr lang="en-US" sz="1300" b="1" dirty="0">
              <a:solidFill>
                <a:srgbClr val="1E1C1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868064" y="3111832"/>
            <a:ext cx="521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 smtClean="0">
                <a:solidFill>
                  <a:srgbClr val="1E1C11"/>
                </a:solidFill>
              </a:rPr>
              <a:t>3.8%</a:t>
            </a:r>
            <a:endParaRPr lang="en-US" sz="1300" b="1" dirty="0">
              <a:solidFill>
                <a:srgbClr val="1E1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62" y="199933"/>
            <a:ext cx="8539138" cy="1143000"/>
          </a:xfrm>
        </p:spPr>
        <p:txBody>
          <a:bodyPr/>
          <a:lstStyle/>
          <a:p>
            <a:r>
              <a:rPr lang="en-US" dirty="0" smtClean="0"/>
              <a:t>FY2013 Total LDRD Costs vs. LDRD as a percentage of Lab Costs</a:t>
            </a:r>
            <a:endParaRPr lang="en-US" dirty="0"/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11525"/>
              </p:ext>
            </p:extLst>
          </p:nvPr>
        </p:nvGraphicFramePr>
        <p:xfrm>
          <a:off x="376284" y="1065309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90689" y="3108796"/>
            <a:ext cx="37639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2">
                    <a:lumMod val="10000"/>
                  </a:schemeClr>
                </a:solidFill>
                <a:latin typeface="Arial Rounded MT Bold"/>
                <a:cs typeface="Arial Rounded MT Bold"/>
              </a:rPr>
              <a:t>Total FY 2013 LDRD costs ($M) (Bars)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639668" y="3553622"/>
            <a:ext cx="44114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LDRD % of FY 2013 total lab costs (Black </a:t>
            </a:r>
            <a:r>
              <a:rPr lang="en-US" sz="13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squar</a:t>
            </a:r>
            <a:r>
              <a:rPr lang="en-US" sz="13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es</a:t>
            </a:r>
            <a:r>
              <a:rPr lang="en-US" sz="13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)</a:t>
            </a:r>
            <a:endParaRPr lang="en-US" sz="1300" b="1" dirty="0">
              <a:solidFill>
                <a:srgbClr val="1E1C1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973" y="5694946"/>
            <a:ext cx="798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Science Labs:  LDRD % of Total Lab Costs ranged from ~0.6% (AMES), to ~4.5% (PNNL) – </a:t>
            </a:r>
          </a:p>
          <a:p>
            <a:r>
              <a:rPr lang="en-US" sz="1400" b="1" dirty="0" smtClean="0">
                <a:solidFill>
                  <a:srgbClr val="1E1C11"/>
                </a:solidFill>
                <a:latin typeface="Arial Rounded MT Bold"/>
                <a:cs typeface="Arial Rounded MT Bold"/>
              </a:rPr>
              <a:t>well below the Congressionally-directed 8% limit. </a:t>
            </a:r>
            <a:endParaRPr lang="en-US" sz="1400" b="1" dirty="0">
              <a:solidFill>
                <a:srgbClr val="9D7D9E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40660" y="2465679"/>
            <a:ext cx="7054951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1180353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2501961" y="2090144"/>
            <a:ext cx="30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9D7D9E"/>
                </a:solidFill>
                <a:latin typeface="Arial Rounded MT Bold"/>
                <a:cs typeface="Arial Rounded MT Bold"/>
              </a:rPr>
              <a:t>Since </a:t>
            </a:r>
            <a:r>
              <a:rPr lang="en-US" sz="1400" b="1" dirty="0">
                <a:solidFill>
                  <a:srgbClr val="9D7D9E"/>
                </a:solidFill>
                <a:latin typeface="Arial Rounded MT Bold"/>
                <a:cs typeface="Arial Rounded MT Bold"/>
              </a:rPr>
              <a:t>FY 2014 the new limit is 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029"/>
          </a:xfrm>
        </p:spPr>
        <p:txBody>
          <a:bodyPr/>
          <a:lstStyle/>
          <a:p>
            <a:r>
              <a:rPr lang="en-US" dirty="0" smtClean="0"/>
              <a:t>Our LDRD investment since 2000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47432"/>
              </p:ext>
            </p:extLst>
          </p:nvPr>
        </p:nvGraphicFramePr>
        <p:xfrm>
          <a:off x="149225" y="1157111"/>
          <a:ext cx="8845550" cy="48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943785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7243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57" y="199756"/>
            <a:ext cx="8206730" cy="632455"/>
          </a:xfrm>
        </p:spPr>
        <p:txBody>
          <a:bodyPr/>
          <a:lstStyle/>
          <a:p>
            <a:r>
              <a:rPr lang="en-US" sz="2800" dirty="0" smtClean="0"/>
              <a:t>Purpose of LDRD per DOE order 413.2B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3" y="934999"/>
            <a:ext cx="8800013" cy="5172760"/>
          </a:xfrm>
        </p:spPr>
        <p:txBody>
          <a:bodyPr/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Clr>
                <a:srgbClr val="0D572E"/>
              </a:buClr>
              <a:buNone/>
            </a:pPr>
            <a:r>
              <a:rPr lang="en-US" sz="2400" b="1" dirty="0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nvest </a:t>
            </a:r>
            <a:r>
              <a:rPr lang="en-US" sz="2400" b="1" dirty="0">
                <a:solidFill>
                  <a:schemeClr val="accent2"/>
                </a:solidFill>
              </a:rPr>
              <a:t>in high-risk, potentially high-value research and development that aims to</a:t>
            </a:r>
            <a:r>
              <a:rPr lang="en-US" sz="2400" b="1" dirty="0">
                <a:solidFill>
                  <a:schemeClr val="accent2"/>
                </a:solidFill>
              </a:rPr>
              <a:t>:</a:t>
            </a: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Maintain the scientific and technical vitality of the </a:t>
            </a:r>
            <a:r>
              <a:rPr lang="en-US" sz="2200" dirty="0" smtClean="0"/>
              <a:t>laboratories</a:t>
            </a:r>
            <a:endParaRPr lang="en-US" sz="2200" dirty="0"/>
          </a:p>
          <a:p>
            <a:pPr>
              <a:lnSpc>
                <a:spcPct val="140000"/>
              </a:lnSpc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Enhance the laboratories’ ability to address future DOE/NNSA </a:t>
            </a:r>
            <a:r>
              <a:rPr lang="en-US" sz="2200" dirty="0" smtClean="0"/>
              <a:t>missions</a:t>
            </a:r>
            <a:endParaRPr lang="en-US" sz="2200" dirty="0"/>
          </a:p>
          <a:p>
            <a:pPr>
              <a:lnSpc>
                <a:spcPct val="140000"/>
              </a:lnSpc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Foster creativity and stimulate exploration of forefront science and </a:t>
            </a:r>
            <a:r>
              <a:rPr lang="en-US" sz="2200" dirty="0" smtClean="0"/>
              <a:t>technology</a:t>
            </a:r>
            <a:endParaRPr lang="en-US" sz="2200" dirty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D572E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Serve as a proving ground for new concepts in research and </a:t>
            </a:r>
            <a:r>
              <a:rPr lang="en-US" sz="2200" dirty="0" smtClean="0"/>
              <a:t>development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70739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0588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17" y="140167"/>
            <a:ext cx="8229600" cy="1143000"/>
          </a:xfrm>
        </p:spPr>
        <p:txBody>
          <a:bodyPr/>
          <a:lstStyle/>
          <a:p>
            <a:r>
              <a:rPr lang="en-US" dirty="0" smtClean="0"/>
              <a:t>In Practice, the LDRD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7" y="1071063"/>
            <a:ext cx="8660340" cy="496110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Supports the </a:t>
            </a:r>
            <a:r>
              <a:rPr lang="en-US" altLang="en-US" sz="2000" dirty="0">
                <a:ea typeface="ＭＳ Ｐゴシック" pitchFamily="34" charset="-128"/>
              </a:rPr>
              <a:t>R&amp;D aspects of the laboratories’ </a:t>
            </a:r>
            <a:r>
              <a:rPr lang="en-US" altLang="en-US" sz="2000" dirty="0">
                <a:solidFill>
                  <a:srgbClr val="9D7D9E"/>
                </a:solidFill>
                <a:ea typeface="ＭＳ Ｐゴシック" pitchFamily="34" charset="-128"/>
              </a:rPr>
              <a:t>strategic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plans </a:t>
            </a:r>
            <a:endParaRPr lang="en-US" altLang="en-US" sz="2000" dirty="0">
              <a:solidFill>
                <a:srgbClr val="9D7D9E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solidFill>
                  <a:srgbClr val="1E1C11"/>
                </a:solidFill>
                <a:ea typeface="ＭＳ Ｐゴシック" pitchFamily="34" charset="-128"/>
              </a:rPr>
              <a:t>Allows labs to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assemble multidisciplinary teams </a:t>
            </a:r>
            <a:r>
              <a:rPr lang="en-US" altLang="en-US" sz="2000" dirty="0" smtClean="0">
                <a:solidFill>
                  <a:srgbClr val="1E1C11"/>
                </a:solidFill>
                <a:ea typeface="ＭＳ Ｐゴシック" pitchFamily="34" charset="-128"/>
              </a:rPr>
              <a:t>not possible with traditional funding boundaries</a:t>
            </a:r>
            <a:endParaRPr lang="en-US" altLang="en-US" sz="2000" dirty="0">
              <a:solidFill>
                <a:srgbClr val="1E1C11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ea typeface="ＭＳ Ｐゴシック" pitchFamily="34" charset="-128"/>
              </a:rPr>
              <a:t>Serves as a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proving ground for advanced R&amp;D concepts </a:t>
            </a:r>
            <a:r>
              <a:rPr lang="en-US" altLang="en-US" sz="2000" dirty="0" smtClean="0">
                <a:ea typeface="ＭＳ Ｐゴシック" pitchFamily="34" charset="-128"/>
              </a:rPr>
              <a:t>that are often subsequently funded by DOE programs</a:t>
            </a:r>
            <a:endParaRPr lang="en-US" altLang="en-US" sz="20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Attracts</a:t>
            </a:r>
            <a:r>
              <a:rPr lang="en-US" altLang="en-US" sz="2000" dirty="0" smtClean="0">
                <a:ea typeface="ＭＳ Ｐゴシック" pitchFamily="34" charset="-128"/>
              </a:rPr>
              <a:t> and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retains</a:t>
            </a:r>
            <a:r>
              <a:rPr lang="en-US" altLang="en-US" sz="2000" dirty="0" smtClean="0">
                <a:ea typeface="ＭＳ Ｐゴシック" pitchFamily="34" charset="-128"/>
              </a:rPr>
              <a:t> the </a:t>
            </a:r>
            <a:r>
              <a:rPr lang="en-US" altLang="en-US" sz="2000" dirty="0">
                <a:ea typeface="ＭＳ Ｐゴシック" pitchFamily="34" charset="-128"/>
              </a:rPr>
              <a:t>best and brightest scientific and engineering </a:t>
            </a:r>
            <a:r>
              <a:rPr lang="en-US" altLang="en-US" sz="2000" dirty="0">
                <a:solidFill>
                  <a:srgbClr val="9D7D9E"/>
                </a:solidFill>
                <a:ea typeface="ＭＳ Ｐゴシック" pitchFamily="34" charset="-128"/>
              </a:rPr>
              <a:t>staff to the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labs</a:t>
            </a:r>
            <a:endParaRPr lang="en-US" altLang="en-US" sz="2000" dirty="0">
              <a:solidFill>
                <a:srgbClr val="9D7D9E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>
                <a:ea typeface="ＭＳ Ｐゴシック" pitchFamily="34" charset="-128"/>
              </a:rPr>
              <a:t>Provides early support for development of </a:t>
            </a:r>
            <a:r>
              <a:rPr lang="en-US" altLang="en-US" sz="2000" dirty="0">
                <a:solidFill>
                  <a:srgbClr val="9D7D9E"/>
                </a:solidFill>
                <a:ea typeface="ＭＳ Ｐゴシック" pitchFamily="34" charset="-128"/>
              </a:rPr>
              <a:t>new R&amp;D </a:t>
            </a:r>
            <a:r>
              <a:rPr lang="en-US" altLang="en-US" sz="2000" dirty="0" smtClean="0">
                <a:solidFill>
                  <a:srgbClr val="9D7D9E"/>
                </a:solidFill>
                <a:ea typeface="ＭＳ Ｐゴシック" pitchFamily="34" charset="-128"/>
              </a:rPr>
              <a:t>facilities</a:t>
            </a:r>
            <a:endParaRPr lang="en-US" altLang="en-US" sz="2000" dirty="0">
              <a:solidFill>
                <a:srgbClr val="9D7D9E"/>
              </a:solidFill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charset="2"/>
              <a:buChar char="q"/>
            </a:pPr>
            <a:r>
              <a:rPr lang="en-US" altLang="en-US" sz="2000" dirty="0">
                <a:ea typeface="ＭＳ Ｐゴシック" pitchFamily="34" charset="-128"/>
              </a:rPr>
              <a:t>Provides the </a:t>
            </a:r>
            <a:r>
              <a:rPr lang="en-US" altLang="en-US" sz="2000" dirty="0">
                <a:solidFill>
                  <a:srgbClr val="9D7D9E"/>
                </a:solidFill>
                <a:ea typeface="ＭＳ Ｐゴシック" pitchFamily="34" charset="-128"/>
              </a:rPr>
              <a:t>flexibility</a:t>
            </a:r>
            <a:r>
              <a:rPr lang="en-US" altLang="en-US" sz="2000" dirty="0">
                <a:ea typeface="ＭＳ Ｐゴシック" pitchFamily="34" charset="-128"/>
              </a:rPr>
              <a:t> to respond quickly to new R&amp;D </a:t>
            </a:r>
            <a:r>
              <a:rPr lang="en-US" altLang="en-US" sz="2000" dirty="0" smtClean="0">
                <a:ea typeface="ＭＳ Ｐゴシック" pitchFamily="34" charset="-128"/>
              </a:rPr>
              <a:t>opportunities</a:t>
            </a:r>
            <a:endParaRPr lang="en-US" altLang="en-US" sz="2000" dirty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648" y="6297854"/>
            <a:ext cx="5480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1E1C11"/>
                </a:solidFill>
                <a:latin typeface="Arial Unicode MS"/>
                <a:cs typeface="Arial Unicode MS"/>
              </a:rPr>
              <a:t>LDRD Program Overview and Future Directions                                                   Kawtar Hafidi</a:t>
            </a:r>
            <a:endParaRPr lang="en-US" sz="1000" b="1" dirty="0">
              <a:solidFill>
                <a:srgbClr val="1E1C11"/>
              </a:solidFill>
              <a:latin typeface="Arial Unicode MS"/>
              <a:cs typeface="Arial Unicode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51647"/>
            <a:ext cx="9144000" cy="14941"/>
          </a:xfrm>
          <a:prstGeom prst="line">
            <a:avLst/>
          </a:prstGeom>
          <a:noFill/>
          <a:ln w="38100" cmpd="sng"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7622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LDRD Program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8" y="1018898"/>
            <a:ext cx="8229600" cy="5597272"/>
          </a:xfrm>
        </p:spPr>
        <p:txBody>
          <a:bodyPr/>
          <a:lstStyle/>
          <a:p>
            <a:r>
              <a:rPr lang="en-US" sz="2000" dirty="0" smtClean="0"/>
              <a:t>The LDRD program is managed through the Office of the Laboratory Director (</a:t>
            </a:r>
            <a:r>
              <a:rPr lang="en-US" sz="2000" dirty="0" smtClean="0">
                <a:solidFill>
                  <a:srgbClr val="9D7D9E"/>
                </a:solidFill>
              </a:rPr>
              <a:t>Greg Morin, Director for Strategy and Innovation</a:t>
            </a:r>
            <a:r>
              <a:rPr lang="en-US" sz="2000" dirty="0" smtClean="0"/>
              <a:t>)</a:t>
            </a:r>
          </a:p>
          <a:p>
            <a:endParaRPr lang="en-US" sz="2000" dirty="0">
              <a:latin typeface="Arial Unicode MS"/>
              <a:cs typeface="Arial Unicode MS"/>
            </a:endParaRPr>
          </a:p>
          <a:p>
            <a:r>
              <a:rPr lang="en-US" sz="2000" dirty="0" smtClean="0">
                <a:solidFill>
                  <a:srgbClr val="9D7D9E"/>
                </a:solidFill>
              </a:rPr>
              <a:t>The LDRD Program staff</a:t>
            </a:r>
          </a:p>
          <a:p>
            <a:pPr lvl="1"/>
            <a:r>
              <a:rPr lang="en-US" sz="2000" dirty="0" smtClean="0"/>
              <a:t>Kawtar Hafidi, Associate Chief Scientist for LDRD</a:t>
            </a:r>
          </a:p>
          <a:p>
            <a:pPr lvl="1"/>
            <a:r>
              <a:rPr lang="en-US" sz="2000" dirty="0" smtClean="0"/>
              <a:t>Becky Rank, LDRD Program Manager</a:t>
            </a:r>
          </a:p>
          <a:p>
            <a:pPr lvl="1"/>
            <a:r>
              <a:rPr lang="en-US" sz="2000" dirty="0" smtClean="0"/>
              <a:t>Marianne </a:t>
            </a:r>
            <a:r>
              <a:rPr lang="en-US" altLang="en-US" sz="2000" dirty="0" err="1">
                <a:solidFill>
                  <a:srgbClr val="1E1C11"/>
                </a:solidFill>
              </a:rPr>
              <a:t>Lohr</a:t>
            </a:r>
            <a:r>
              <a:rPr lang="en-US" altLang="en-US" sz="2000" dirty="0">
                <a:solidFill>
                  <a:srgbClr val="1E1C11"/>
                </a:solidFill>
              </a:rPr>
              <a:t>-Dietz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altLang="en-US" sz="2000" dirty="0" smtClean="0">
                <a:solidFill>
                  <a:schemeClr val="bg2">
                    <a:lumMod val="10000"/>
                  </a:schemeClr>
                </a:solidFill>
              </a:rPr>
              <a:t>Administrative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Specialist </a:t>
            </a:r>
            <a:endParaRPr lang="en-US" alt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000" dirty="0" smtClean="0">
                <a:solidFill>
                  <a:srgbClr val="9D7D9E"/>
                </a:solidFill>
              </a:rPr>
              <a:t>Computer Programming Support (CIS)</a:t>
            </a:r>
          </a:p>
          <a:p>
            <a:pPr lvl="1">
              <a:spcBef>
                <a:spcPts val="1080"/>
              </a:spcBef>
            </a:pPr>
            <a:r>
              <a:rPr lang="en-US" sz="2000" dirty="0"/>
              <a:t>Jason Boggs</a:t>
            </a:r>
          </a:p>
          <a:p>
            <a:pPr lvl="1">
              <a:spcBef>
                <a:spcPts val="1080"/>
              </a:spcBef>
              <a:spcAft>
                <a:spcPts val="600"/>
              </a:spcAft>
            </a:pPr>
            <a:r>
              <a:rPr lang="en-US" sz="2000" dirty="0"/>
              <a:t>Fred </a:t>
            </a:r>
            <a:r>
              <a:rPr lang="en-US" sz="2000" dirty="0" err="1"/>
              <a:t>Moszur</a:t>
            </a:r>
            <a:endParaRPr lang="en-US" sz="2000" dirty="0"/>
          </a:p>
          <a:p>
            <a:r>
              <a:rPr lang="en-US" sz="2000" dirty="0" smtClean="0">
                <a:solidFill>
                  <a:srgbClr val="9D7D9E"/>
                </a:solidFill>
              </a:rPr>
              <a:t>Editorial Support (CEP-CR)</a:t>
            </a:r>
            <a:endParaRPr lang="en-US" sz="2000" dirty="0">
              <a:solidFill>
                <a:srgbClr val="9D7D9E"/>
              </a:solidFill>
            </a:endParaRPr>
          </a:p>
          <a:p>
            <a:pPr lvl="1">
              <a:spcBef>
                <a:spcPts val="1080"/>
              </a:spcBef>
            </a:pPr>
            <a:r>
              <a:rPr lang="en-US" sz="2000" dirty="0" smtClean="0"/>
              <a:t>Kevin Brown</a:t>
            </a:r>
            <a:endParaRPr lang="en-US" sz="2000" dirty="0"/>
          </a:p>
          <a:p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0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oon_addfield">
  <a:themeElements>
    <a:clrScheme name="ANL_2009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BF5C28"/>
      </a:accent3>
      <a:accent4>
        <a:srgbClr val="3D203B"/>
      </a:accent4>
      <a:accent5>
        <a:srgbClr val="666B66"/>
      </a:accent5>
      <a:accent6>
        <a:srgbClr val="D6AC29"/>
      </a:accent6>
      <a:hlink>
        <a:srgbClr val="253D51"/>
      </a:hlink>
      <a:folHlink>
        <a:srgbClr val="1B15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maroon_addfield.thmx</Template>
  <TotalTime>1356</TotalTime>
  <Words>1697</Words>
  <Application>Microsoft Macintosh PowerPoint</Application>
  <PresentationFormat>On-screen Show (4:3)</PresentationFormat>
  <Paragraphs>292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maroon_addfield</vt:lpstr>
      <vt:lpstr>LDRD Program Overview and Future Directions</vt:lpstr>
      <vt:lpstr>LDRD is the only source of discretionary R&amp;D funding available to the Laboratory Director</vt:lpstr>
      <vt:lpstr>LDRD Programs across the DOE Complex</vt:lpstr>
      <vt:lpstr>FY2014 Office of Science approved LDRD Funding</vt:lpstr>
      <vt:lpstr>FY2013 Total LDRD Costs vs. LDRD as a percentage of Lab Costs</vt:lpstr>
      <vt:lpstr>Our LDRD investment since 2000</vt:lpstr>
      <vt:lpstr>Purpose of LDRD per DOE order 413.2B</vt:lpstr>
      <vt:lpstr>In Practice, the LDRD program</vt:lpstr>
      <vt:lpstr>LDRD Program Administration</vt:lpstr>
      <vt:lpstr>LDRD Program Components</vt:lpstr>
      <vt:lpstr>FY2015 LDRD Statistics</vt:lpstr>
      <vt:lpstr>LDRD Rules</vt:lpstr>
      <vt:lpstr>Examples of Recent Audits and Studies</vt:lpstr>
      <vt:lpstr>Future Directions: Management Philosophy</vt:lpstr>
      <vt:lpstr>Future Directions – work on progress!</vt:lpstr>
      <vt:lpstr>Upcoming events</vt:lpstr>
      <vt:lpstr>PowerPoint Presentation</vt:lpstr>
      <vt:lpstr>PowerPoint Presentation</vt:lpstr>
      <vt:lpstr>PowerPoint Presentation</vt:lpstr>
      <vt:lpstr>Submitting Proposals</vt:lpstr>
      <vt:lpstr>Investigator Responsibilities – Treat the LDRD office like you treat your sponsor!</vt:lpstr>
      <vt:lpstr>Annual Reporting Requirements</vt:lpstr>
      <vt:lpstr>LDRD Websites</vt:lpstr>
      <vt:lpstr>LDRD Contact Information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Kawtar Hafidi</dc:creator>
  <cp:lastModifiedBy>Kawtar Hafidi</cp:lastModifiedBy>
  <cp:revision>130</cp:revision>
  <dcterms:created xsi:type="dcterms:W3CDTF">2015-05-06T16:18:42Z</dcterms:created>
  <dcterms:modified xsi:type="dcterms:W3CDTF">2015-05-07T19:58:34Z</dcterms:modified>
</cp:coreProperties>
</file>