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7" r:id="rId2"/>
    <p:sldId id="338" r:id="rId3"/>
    <p:sldId id="334" r:id="rId4"/>
    <p:sldId id="339" r:id="rId5"/>
    <p:sldId id="340" r:id="rId6"/>
    <p:sldId id="341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3E00"/>
    <a:srgbClr val="005D00"/>
    <a:srgbClr val="A20000"/>
    <a:srgbClr val="000000"/>
    <a:srgbClr val="C1FFC1"/>
    <a:srgbClr val="66FF66"/>
    <a:srgbClr val="372EC4"/>
    <a:srgbClr val="376092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1798" autoAdjust="0"/>
    <p:restoredTop sz="70764" autoAdjust="0"/>
  </p:normalViewPr>
  <p:slideViewPr>
    <p:cSldViewPr snapToGrid="0" snapToObjects="1" showGuides="1">
      <p:cViewPr varScale="1">
        <p:scale>
          <a:sx n="53" d="100"/>
          <a:sy n="53" d="100"/>
        </p:scale>
        <p:origin x="-2538" y="-84"/>
      </p:cViewPr>
      <p:guideLst>
        <p:guide orient="horz" pos="676"/>
        <p:guide pos="12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942E46AF-414B-F240-A38A-3B57C859405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E6705F30-06B1-0442-A240-0034C3ED3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C8B82702-62B1-2842-BDC8-0CE7562C9A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00" tIns="46200" rIns="92400" bIns="462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A18D1122-D09E-074C-87C5-78BB2BA8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54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1122-D09E-074C-87C5-78BB2BA86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C635C-6AB7-1247-A6AA-04B1337A9401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40FC1-BA49-754B-A05B-839AC1D6E037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8CC8-D4FC-5D43-A22D-B2CA7E89FB62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CE16F-ACCA-BE46-B7A7-AB5C35954077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EAA73-74C0-B448-B42D-AD2D9392E60F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2201A6-4E08-EB49-96D7-CCE073BE1FF0}" type="datetime1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FDEF5-9D03-C449-9BB9-7F737D4A3D59}" type="datetime1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C8600-E50B-C747-B166-5F9FB1D7C19E}" type="datetime1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2A7293-0B54-8D4D-ADAE-50BCA90252BB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04DE-FEAF-3B4F-B255-AF9BCD28A54C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E6F2145-8CC8-4149-A7C0-D3096F624DBE}" type="datetime1">
              <a:rPr lang="en-US" smtClean="0"/>
              <a:t>4/22/2015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-1099" r="4923" b="5263"/>
          <a:stretch/>
        </p:blipFill>
        <p:spPr bwMode="auto">
          <a:xfrm>
            <a:off x="-20862" y="-97591"/>
            <a:ext cx="9175928" cy="69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275" y="193201"/>
            <a:ext cx="759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Creating Solutions Together:  Welcome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409" y="595633"/>
            <a:ext cx="5234978" cy="463477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What &amp; How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007" y="1426786"/>
            <a:ext cx="4900057" cy="3347038"/>
          </a:xfrm>
        </p:spPr>
        <p:txBody>
          <a:bodyPr/>
          <a:lstStyle/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Solutions to Gaps</a:t>
            </a:r>
          </a:p>
          <a:p>
            <a:pPr marL="674370" lvl="1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Fixing Forward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Idea Generation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Active Involvement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Candid Conversations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Building on Suggestions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Captured Offshoot Ideas</a:t>
            </a: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>
              <a:spcBef>
                <a:spcPts val="1800"/>
              </a:spcBef>
              <a:buClr>
                <a:schemeClr val="tx2">
                  <a:lumMod val="75000"/>
                </a:schemeClr>
              </a:buClr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Clr>
                <a:schemeClr val="tx2">
                  <a:lumMod val="75000"/>
                </a:schemeClr>
              </a:buClr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9" r="13112"/>
          <a:stretch/>
        </p:blipFill>
        <p:spPr>
          <a:xfrm>
            <a:off x="-2466" y="-1"/>
            <a:ext cx="3486150" cy="6854825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44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Gathering your BEST experiences in Starting at a new place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06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7021" y="1697440"/>
            <a:ext cx="8395265" cy="49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A20000"/>
              </a:buClr>
              <a:buNone/>
            </a:pPr>
            <a:endParaRPr lang="en-US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A20000"/>
              </a:buClr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</a:rPr>
              <a:t>Recall one of the times when you started working at a new lab or facility.</a:t>
            </a:r>
            <a:endParaRPr lang="en-US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>
              <a:spcBef>
                <a:spcPts val="1200"/>
              </a:spcBef>
              <a:buClr>
                <a:srgbClr val="A20000"/>
              </a:buClr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</a:rPr>
              <a:t>It could be Argonne – it could be somewhere else.</a:t>
            </a:r>
          </a:p>
          <a:p>
            <a:pPr marL="274320" indent="-274320">
              <a:spcBef>
                <a:spcPts val="1200"/>
              </a:spcBef>
              <a:buClr>
                <a:srgbClr val="A20000"/>
              </a:buClr>
            </a:pPr>
            <a:endParaRPr lang="en-US" sz="20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>
              <a:spcBef>
                <a:spcPts val="1200"/>
              </a:spcBef>
              <a:buClr>
                <a:srgbClr val="A20000"/>
              </a:buClr>
            </a:pPr>
            <a:endParaRPr lang="en-US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>
              <a:spcBef>
                <a:spcPts val="1200"/>
              </a:spcBef>
              <a:buClr>
                <a:srgbClr val="A20000"/>
              </a:buClr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</a:rPr>
              <a:t>What was really helpful in your getting off on the right foot?</a:t>
            </a:r>
          </a:p>
          <a:p>
            <a:pPr marL="674370" lvl="1" indent="-274320">
              <a:spcBef>
                <a:spcPts val="1200"/>
              </a:spcBef>
              <a:buClr>
                <a:srgbClr val="A20000"/>
              </a:buClr>
            </a:pPr>
            <a:r>
              <a:rPr lang="en-US" kern="0" dirty="0" smtClean="0">
                <a:solidFill>
                  <a:schemeClr val="tx2">
                    <a:lumMod val="75000"/>
                  </a:schemeClr>
                </a:solidFill>
              </a:rPr>
              <a:t>A Person who helped you through the first couple of days</a:t>
            </a:r>
          </a:p>
          <a:p>
            <a:pPr marL="674370" lvl="1" indent="-274320">
              <a:spcBef>
                <a:spcPts val="1200"/>
              </a:spcBef>
              <a:buClr>
                <a:srgbClr val="A20000"/>
              </a:buClr>
            </a:pPr>
            <a:r>
              <a:rPr lang="en-US" kern="0" dirty="0" smtClean="0">
                <a:solidFill>
                  <a:schemeClr val="tx2">
                    <a:lumMod val="75000"/>
                  </a:schemeClr>
                </a:solidFill>
              </a:rPr>
              <a:t>An explanation that was really on target</a:t>
            </a:r>
          </a:p>
          <a:p>
            <a:pPr marL="674370" lvl="1" indent="-274320">
              <a:spcBef>
                <a:spcPts val="1200"/>
              </a:spcBef>
              <a:buClr>
                <a:srgbClr val="A20000"/>
              </a:buClr>
            </a:pPr>
            <a:r>
              <a:rPr lang="en-US" kern="0" dirty="0" smtClean="0">
                <a:solidFill>
                  <a:schemeClr val="tx2">
                    <a:lumMod val="75000"/>
                  </a:schemeClr>
                </a:solidFill>
              </a:rPr>
              <a:t>A video of some sort</a:t>
            </a:r>
          </a:p>
          <a:p>
            <a:pPr marL="674370" lvl="1" indent="-274320">
              <a:spcBef>
                <a:spcPts val="1200"/>
              </a:spcBef>
              <a:buClr>
                <a:srgbClr val="A20000"/>
              </a:buClr>
            </a:pPr>
            <a:r>
              <a:rPr lang="en-US" kern="0" dirty="0" smtClean="0">
                <a:solidFill>
                  <a:schemeClr val="tx2">
                    <a:lumMod val="75000"/>
                  </a:schemeClr>
                </a:solidFill>
              </a:rPr>
              <a:t>A walk through of an area</a:t>
            </a:r>
            <a:endParaRPr lang="en-US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9601" y="1271620"/>
            <a:ext cx="8332686" cy="412376"/>
            <a:chOff x="499601" y="1271620"/>
            <a:chExt cx="8332686" cy="412376"/>
          </a:xfrm>
        </p:grpSpPr>
        <p:sp>
          <p:nvSpPr>
            <p:cNvPr id="7" name="Pentagon 6"/>
            <p:cNvSpPr/>
            <p:nvPr/>
          </p:nvSpPr>
          <p:spPr bwMode="auto">
            <a:xfrm>
              <a:off x="4260287" y="1271620"/>
              <a:ext cx="4572000" cy="412376"/>
            </a:xfrm>
            <a:prstGeom prst="homePlate">
              <a:avLst/>
            </a:prstGeom>
            <a:solidFill>
              <a:srgbClr val="003E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 bwMode="auto">
            <a:xfrm>
              <a:off x="499601" y="1271620"/>
              <a:ext cx="4023360" cy="412376"/>
            </a:xfrm>
            <a:prstGeom prst="homePlate">
              <a:avLst/>
            </a:prstGeom>
            <a:solidFill>
              <a:srgbClr val="A2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 #1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Onboarding &amp; Safety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Group 1 – A323 – </a:t>
            </a:r>
            <a:r>
              <a:rPr lang="en-US" sz="3800" b="1" dirty="0" err="1" smtClean="0"/>
              <a:t>Tijana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Rajh</a:t>
            </a:r>
            <a:r>
              <a:rPr lang="en-US" sz="3800" b="1" dirty="0" smtClean="0"/>
              <a:t> </a:t>
            </a:r>
          </a:p>
          <a:p>
            <a:r>
              <a:rPr lang="en-US" sz="2800" dirty="0" smtClean="0"/>
              <a:t>Kristine Tanabe, Javier Bareno, Donald Peterson, Bing Shen, Michael </a:t>
            </a:r>
            <a:r>
              <a:rPr lang="en-US" sz="2800" dirty="0" smtClean="0"/>
              <a:t>Bishof</a:t>
            </a:r>
            <a:endParaRPr lang="en-US" sz="2800" dirty="0" smtClean="0"/>
          </a:p>
          <a:p>
            <a:pPr marL="0" indent="0">
              <a:buNone/>
            </a:pPr>
            <a:r>
              <a:rPr lang="en-US" sz="3800" b="1" dirty="0" smtClean="0"/>
              <a:t>Group 2 – Break Area - Dan Applegate</a:t>
            </a:r>
          </a:p>
          <a:p>
            <a:r>
              <a:rPr lang="en-US" sz="2800" dirty="0" smtClean="0"/>
              <a:t>Alex Martinson, </a:t>
            </a:r>
            <a:r>
              <a:rPr lang="en-US" sz="2800" dirty="0" err="1" smtClean="0"/>
              <a:t>Aude</a:t>
            </a:r>
            <a:r>
              <a:rPr lang="en-US" sz="2800" dirty="0" smtClean="0"/>
              <a:t> </a:t>
            </a:r>
            <a:r>
              <a:rPr lang="en-US" sz="2800" dirty="0" err="1" smtClean="0"/>
              <a:t>Hubaud</a:t>
            </a:r>
            <a:r>
              <a:rPr lang="en-US" sz="2800" dirty="0" smtClean="0"/>
              <a:t>, </a:t>
            </a:r>
            <a:r>
              <a:rPr lang="en-US" sz="2800" dirty="0" err="1" smtClean="0"/>
              <a:t>Charadutta</a:t>
            </a:r>
            <a:r>
              <a:rPr lang="en-US" sz="2800" dirty="0" smtClean="0"/>
              <a:t> </a:t>
            </a:r>
            <a:r>
              <a:rPr lang="en-US" sz="2800" dirty="0" err="1" smtClean="0"/>
              <a:t>Phatak</a:t>
            </a:r>
            <a:r>
              <a:rPr lang="en-US" sz="2800" dirty="0" smtClean="0"/>
              <a:t>, Danny </a:t>
            </a:r>
            <a:r>
              <a:rPr lang="en-US" sz="2800" dirty="0" err="1" smtClean="0"/>
              <a:t>Avageakaa</a:t>
            </a:r>
            <a:r>
              <a:rPr lang="en-US" sz="2800" dirty="0" smtClean="0"/>
              <a:t>, Christine Miller</a:t>
            </a:r>
          </a:p>
          <a:p>
            <a:pPr marL="0" indent="0">
              <a:buNone/>
            </a:pPr>
            <a:r>
              <a:rPr lang="en-US" sz="3800" b="1" dirty="0" smtClean="0"/>
              <a:t>Group 3 – D286- Jeff </a:t>
            </a:r>
            <a:r>
              <a:rPr lang="en-US" sz="3800" b="1" dirty="0" err="1" smtClean="0"/>
              <a:t>Alicz</a:t>
            </a:r>
            <a:endParaRPr lang="en-US" sz="3800" b="1" dirty="0" smtClean="0"/>
          </a:p>
          <a:p>
            <a:r>
              <a:rPr lang="en-US" sz="2800" dirty="0" smtClean="0"/>
              <a:t>Jeff </a:t>
            </a:r>
            <a:r>
              <a:rPr lang="en-US" sz="2800" dirty="0" err="1" smtClean="0"/>
              <a:t>Bunquin</a:t>
            </a:r>
            <a:r>
              <a:rPr lang="en-US" sz="2800" dirty="0" smtClean="0"/>
              <a:t>, </a:t>
            </a:r>
            <a:r>
              <a:rPr lang="en-US" sz="2800" dirty="0" err="1" smtClean="0"/>
              <a:t>Gengbang</a:t>
            </a:r>
            <a:r>
              <a:rPr lang="en-US" sz="2800" dirty="0" smtClean="0"/>
              <a:t> Jin, Jeffrey Klug, Clayton Dickerson, David </a:t>
            </a:r>
            <a:r>
              <a:rPr lang="en-US" sz="2800" dirty="0" err="1" smtClean="0"/>
              <a:t>Czaplewski</a:t>
            </a:r>
            <a:endParaRPr lang="en-US" sz="3000" dirty="0" smtClean="0"/>
          </a:p>
          <a:p>
            <a:pPr marL="0" indent="0">
              <a:buNone/>
            </a:pPr>
            <a:r>
              <a:rPr lang="en-US" sz="3800" b="1" dirty="0" smtClean="0"/>
              <a:t>Group 4 – Atrium – Linda Pierce</a:t>
            </a:r>
          </a:p>
          <a:p>
            <a:r>
              <a:rPr lang="en-US" sz="2800" dirty="0" smtClean="0"/>
              <a:t>Bryant </a:t>
            </a:r>
            <a:r>
              <a:rPr lang="en-US" sz="2800" dirty="0" err="1" smtClean="0"/>
              <a:t>Polzin</a:t>
            </a:r>
            <a:r>
              <a:rPr lang="en-US" sz="2800" dirty="0" smtClean="0"/>
              <a:t>, Sarah </a:t>
            </a:r>
            <a:r>
              <a:rPr lang="en-US" sz="2800" dirty="0" err="1" smtClean="0"/>
              <a:t>Soltau</a:t>
            </a:r>
            <a:r>
              <a:rPr lang="en-US" sz="2800" dirty="0" smtClean="0"/>
              <a:t>, </a:t>
            </a:r>
            <a:r>
              <a:rPr lang="en-US" sz="2800" dirty="0" err="1" smtClean="0"/>
              <a:t>Pietro</a:t>
            </a:r>
            <a:r>
              <a:rPr lang="en-US" sz="2800" dirty="0" smtClean="0"/>
              <a:t> Papa Lopes, Ben Kay</a:t>
            </a:r>
            <a:endParaRPr lang="en-US" sz="33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4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 #2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Work, Planning and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723336"/>
            <a:ext cx="8229600" cy="523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5900" b="1" kern="0" dirty="0" smtClean="0"/>
              <a:t>Group 1 – A323 – Tijana Rajh </a:t>
            </a:r>
          </a:p>
          <a:p>
            <a:pPr marL="0" indent="0">
              <a:buFont typeface="Wingdings" pitchFamily="2" charset="2"/>
              <a:buNone/>
            </a:pPr>
            <a:r>
              <a:rPr lang="en-US" sz="5900" kern="0" dirty="0" smtClean="0"/>
              <a:t>David </a:t>
            </a:r>
            <a:r>
              <a:rPr lang="en-US" sz="5900" kern="0" dirty="0" err="1" smtClean="0"/>
              <a:t>Czaplewski</a:t>
            </a:r>
            <a:r>
              <a:rPr lang="en-US" sz="5900" kern="0" dirty="0" smtClean="0"/>
              <a:t>, Danny </a:t>
            </a:r>
            <a:r>
              <a:rPr lang="en-US" sz="5900" kern="0" dirty="0" err="1" smtClean="0"/>
              <a:t>Ayageakaa</a:t>
            </a:r>
            <a:r>
              <a:rPr lang="en-US" sz="5900" kern="0" dirty="0" smtClean="0"/>
              <a:t>, </a:t>
            </a:r>
            <a:r>
              <a:rPr lang="en-US" sz="5900" kern="0" dirty="0" err="1" smtClean="0"/>
              <a:t>Charadutta</a:t>
            </a:r>
            <a:r>
              <a:rPr lang="en-US" sz="5900" kern="0" dirty="0" smtClean="0"/>
              <a:t> </a:t>
            </a:r>
            <a:r>
              <a:rPr lang="en-US" sz="5900" kern="0" dirty="0" err="1" smtClean="0"/>
              <a:t>Phatak</a:t>
            </a:r>
            <a:r>
              <a:rPr lang="en-US" sz="5900" kern="0" dirty="0" smtClean="0"/>
              <a:t>, Sarah </a:t>
            </a:r>
            <a:r>
              <a:rPr lang="en-US" sz="5900" kern="0" dirty="0" err="1" smtClean="0"/>
              <a:t>Soltau</a:t>
            </a:r>
            <a:endParaRPr lang="en-US" sz="59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sz="5900" b="1" kern="0" dirty="0" smtClean="0"/>
              <a:t>Group 2 – Break Area - Dan Applegate</a:t>
            </a:r>
          </a:p>
          <a:p>
            <a:pPr marL="0" indent="0">
              <a:buFont typeface="Wingdings" pitchFamily="2" charset="2"/>
              <a:buNone/>
            </a:pPr>
            <a:r>
              <a:rPr lang="en-US" sz="5900" kern="0" dirty="0" smtClean="0"/>
              <a:t>Jeff Bunquin, Michael </a:t>
            </a:r>
            <a:r>
              <a:rPr lang="en-US" sz="5900" kern="0" dirty="0" smtClean="0"/>
              <a:t>Bishof, </a:t>
            </a:r>
            <a:r>
              <a:rPr lang="en-US" sz="5900" kern="0" dirty="0" smtClean="0"/>
              <a:t>Bing Shen, Javier Bareno, Pietro Papa Lopes</a:t>
            </a:r>
          </a:p>
          <a:p>
            <a:pPr marL="0" indent="0">
              <a:buFont typeface="Wingdings" pitchFamily="2" charset="2"/>
              <a:buNone/>
            </a:pPr>
            <a:r>
              <a:rPr lang="en-US" sz="5900" b="1" kern="0" dirty="0" smtClean="0"/>
              <a:t>Group 3 – D286- Jeff </a:t>
            </a:r>
            <a:r>
              <a:rPr lang="en-US" sz="5900" b="1" kern="0" dirty="0" err="1" smtClean="0"/>
              <a:t>Alicz</a:t>
            </a:r>
            <a:endParaRPr lang="en-US" sz="5900" b="1" kern="0" dirty="0" smtClean="0"/>
          </a:p>
          <a:p>
            <a:pPr marL="0" indent="0">
              <a:buNone/>
            </a:pPr>
            <a:r>
              <a:rPr lang="en-US" sz="5900" kern="0" dirty="0" err="1" smtClean="0"/>
              <a:t>Auda</a:t>
            </a:r>
            <a:r>
              <a:rPr lang="en-US" sz="5900" kern="0" dirty="0" smtClean="0"/>
              <a:t> </a:t>
            </a:r>
            <a:r>
              <a:rPr lang="en-US" sz="5900" kern="0" dirty="0" err="1" smtClean="0"/>
              <a:t>Hubaud</a:t>
            </a:r>
            <a:r>
              <a:rPr lang="en-US" sz="5900" kern="0" dirty="0" smtClean="0"/>
              <a:t>, Kristine Tanabe, Alex Martinson, Bryant </a:t>
            </a:r>
            <a:r>
              <a:rPr lang="en-US" sz="5900" kern="0" dirty="0" err="1" smtClean="0"/>
              <a:t>Polzin</a:t>
            </a:r>
            <a:r>
              <a:rPr lang="en-US" sz="5900" kern="0" dirty="0" smtClean="0"/>
              <a:t>, Clayton Dickerson</a:t>
            </a:r>
          </a:p>
          <a:p>
            <a:pPr marL="0" indent="0">
              <a:buFont typeface="Wingdings" pitchFamily="2" charset="2"/>
              <a:buNone/>
            </a:pPr>
            <a:r>
              <a:rPr lang="en-US" sz="5900" b="1" kern="0" dirty="0" smtClean="0"/>
              <a:t>Group 4 – Atrium – Linda Pierce</a:t>
            </a:r>
          </a:p>
          <a:p>
            <a:pPr marL="0" indent="0">
              <a:buFont typeface="Wingdings" pitchFamily="2" charset="2"/>
              <a:buNone/>
            </a:pPr>
            <a:r>
              <a:rPr lang="en-US" sz="5900" kern="0" dirty="0" smtClean="0"/>
              <a:t>Donald Peterson, Ben Kay, Jeffrey Klug, </a:t>
            </a:r>
            <a:r>
              <a:rPr lang="en-US" sz="5900" kern="0" dirty="0" err="1" smtClean="0"/>
              <a:t>Gengbang</a:t>
            </a:r>
            <a:r>
              <a:rPr lang="en-US" sz="5900" kern="0" dirty="0" smtClean="0"/>
              <a:t> </a:t>
            </a:r>
            <a:r>
              <a:rPr lang="en-US" sz="5900" kern="0" dirty="0" err="1" smtClean="0"/>
              <a:t>Jin</a:t>
            </a:r>
            <a:r>
              <a:rPr lang="en-US" sz="5900" kern="0" dirty="0" smtClean="0"/>
              <a:t>, Christine Miller</a:t>
            </a:r>
          </a:p>
          <a:p>
            <a:endParaRPr lang="en-US" sz="3300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532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-1099" r="4923" b="5263"/>
          <a:stretch/>
        </p:blipFill>
        <p:spPr bwMode="auto">
          <a:xfrm>
            <a:off x="-20862" y="-97591"/>
            <a:ext cx="9175928" cy="69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275" y="193201"/>
            <a:ext cx="767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Creating Solutions Together: Thank You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25000</TotalTime>
  <Words>298</Words>
  <Application>Microsoft Office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PowerPoint Presentation</vt:lpstr>
      <vt:lpstr>What &amp; How</vt:lpstr>
      <vt:lpstr>Gathering your BEST experiences in Starting at a new place</vt:lpstr>
      <vt:lpstr>Breakout Session #1  Onboarding &amp; Safety Culture</vt:lpstr>
      <vt:lpstr>Breakout Session #2  Work, Planning and Control</vt:lpstr>
      <vt:lpstr>PowerPoint Presentation</vt:lpstr>
    </vt:vector>
  </TitlesOfParts>
  <Company>Argonne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Lab Strategy and Commercialization</dc:title>
  <dc:creator>Gregory Morin</dc:creator>
  <cp:lastModifiedBy>Cutinello, Gemma C.</cp:lastModifiedBy>
  <cp:revision>235</cp:revision>
  <cp:lastPrinted>2015-04-22T20:46:05Z</cp:lastPrinted>
  <dcterms:created xsi:type="dcterms:W3CDTF">2014-01-20T22:33:51Z</dcterms:created>
  <dcterms:modified xsi:type="dcterms:W3CDTF">2015-04-22T21:45:24Z</dcterms:modified>
</cp:coreProperties>
</file>