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handoutMasterIdLst>
    <p:handoutMasterId r:id="rId20"/>
  </p:handoutMasterIdLst>
  <p:sldIdLst>
    <p:sldId id="291" r:id="rId4"/>
    <p:sldId id="357" r:id="rId5"/>
    <p:sldId id="358" r:id="rId6"/>
    <p:sldId id="359" r:id="rId7"/>
    <p:sldId id="362" r:id="rId8"/>
    <p:sldId id="373" r:id="rId9"/>
    <p:sldId id="366" r:id="rId10"/>
    <p:sldId id="363" r:id="rId11"/>
    <p:sldId id="364" r:id="rId12"/>
    <p:sldId id="354" r:id="rId13"/>
    <p:sldId id="367" r:id="rId14"/>
    <p:sldId id="369" r:id="rId15"/>
    <p:sldId id="368" r:id="rId16"/>
    <p:sldId id="370" r:id="rId17"/>
    <p:sldId id="329" r:id="rId18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1D3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2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C8202741-9EE5-8A4F-88DE-602C62CAED3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490AF48B-08C4-3C41-B0E7-FAB700208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6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76C0F17E-DC39-B047-89AE-BEAAC7E040E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5747" tIns="47873" rIns="95747" bIns="4787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1D86EC45-ED0C-9640-A6EF-774B0FB23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091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6EC45-ED0C-9640-A6EF-774B0FB23B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01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6EC45-ED0C-9640-A6EF-774B0FB23BA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6EC45-ED0C-9640-A6EF-774B0FB23BA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6EC45-ED0C-9640-A6EF-774B0FB23BA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461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2369" indent="-297064" defTabSz="965461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88259" indent="-237652" defTabSz="965461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63564" indent="-237652" defTabSz="965461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38867" indent="-237652" defTabSz="965461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14171" indent="-237652" defTabSz="965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89474" indent="-237652" defTabSz="965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64779" indent="-237652" defTabSz="965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40081" indent="-237652" defTabSz="965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E0F6AD17-29E0-479C-8FAF-98A414B896C7}" type="slidenum">
              <a:rPr lang="en-US" smtClean="0">
                <a:solidFill>
                  <a:prstClr val="black"/>
                </a:solidFill>
                <a:latin typeface="Arial" charset="0"/>
              </a:rPr>
              <a:pPr eaLnBrk="1" hangingPunct="1"/>
              <a:t>2</a:t>
            </a:fld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461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2369" indent="-297064" defTabSz="965461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88259" indent="-237652" defTabSz="965461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63564" indent="-237652" defTabSz="965461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38867" indent="-237652" defTabSz="965461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14171" indent="-237652" defTabSz="965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89474" indent="-237652" defTabSz="965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64779" indent="-237652" defTabSz="965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40081" indent="-237652" defTabSz="965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E0F6AD17-29E0-479C-8FAF-98A414B896C7}" type="slidenum">
              <a:rPr lang="en-US" smtClean="0">
                <a:solidFill>
                  <a:prstClr val="black"/>
                </a:solidFill>
                <a:latin typeface="Arial" charset="0"/>
              </a:rPr>
              <a:pPr eaLnBrk="1" hangingPunct="1"/>
              <a:t>3</a:t>
            </a:fld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461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2369" indent="-297064" defTabSz="965461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88259" indent="-237652" defTabSz="965461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63564" indent="-237652" defTabSz="965461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38867" indent="-237652" defTabSz="965461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14171" indent="-237652" defTabSz="965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89474" indent="-237652" defTabSz="965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64779" indent="-237652" defTabSz="965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40081" indent="-237652" defTabSz="965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E0F6AD17-29E0-479C-8FAF-98A414B896C7}" type="slidenum">
              <a:rPr lang="en-US" smtClean="0">
                <a:solidFill>
                  <a:prstClr val="black"/>
                </a:solidFill>
                <a:latin typeface="Arial" charset="0"/>
              </a:rPr>
              <a:pPr eaLnBrk="1" hangingPunct="1"/>
              <a:t>4</a:t>
            </a:fld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6EC45-ED0C-9640-A6EF-774B0FB23BA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6EC45-ED0C-9640-A6EF-774B0FB23BA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6EC45-ED0C-9640-A6EF-774B0FB23BA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6EC45-ED0C-9640-A6EF-774B0FB23BA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understanding mechanisms</a:t>
            </a:r>
            <a:r>
              <a:rPr lang="en-US" baseline="0" dirty="0" smtClean="0"/>
              <a:t> allows JCESR to unravel the design rules and apply these to the development of performance enhancing electrolytes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6EC45-ED0C-9640-A6EF-774B0FB23BA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5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290" y="249251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1090" y="4637392"/>
            <a:ext cx="6400800" cy="4209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May contain trade secrets or commercial or financial information that is privileged or confidential and exempt from public disclosure.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41770" y="6393234"/>
            <a:ext cx="342630" cy="365125"/>
          </a:xfrm>
        </p:spPr>
        <p:txBody>
          <a:bodyPr/>
          <a:lstStyle/>
          <a:p>
            <a:fld id="{F17F76E7-C628-B140-8644-8813A1FF0F2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JCESR_logo_tag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9" y="372533"/>
            <a:ext cx="8362150" cy="183967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1312200" y="6393234"/>
            <a:ext cx="6172200" cy="0"/>
          </a:xfrm>
          <a:prstGeom prst="line">
            <a:avLst/>
          </a:prstGeom>
          <a:ln w="6350" cmpd="sng">
            <a:solidFill>
              <a:srgbClr val="1D3C8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457200" y="0"/>
            <a:ext cx="8340172" cy="160867"/>
          </a:xfrm>
          <a:prstGeom prst="rect">
            <a:avLst/>
          </a:prstGeom>
          <a:solidFill>
            <a:srgbClr val="1D3D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71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contain trade secrets or commercial or financial information that is privileged or confidential and exempt from public disclosure.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3215" y="6443267"/>
            <a:ext cx="342630" cy="365125"/>
          </a:xfrm>
        </p:spPr>
        <p:txBody>
          <a:bodyPr/>
          <a:lstStyle/>
          <a:p>
            <a:fld id="{F17F76E7-C628-B140-8644-8813A1FF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08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contain trade secrets or commercial or financial information that is privileged or confidential and exempt from public disclosure.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81340" y="6443267"/>
            <a:ext cx="342630" cy="365125"/>
          </a:xfrm>
        </p:spPr>
        <p:txBody>
          <a:bodyPr/>
          <a:lstStyle/>
          <a:p>
            <a:fld id="{F17F76E7-C628-B140-8644-8813A1FF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72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290" y="249251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1090" y="4637392"/>
            <a:ext cx="6400800" cy="4209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JCESR_logo_tag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9" y="372533"/>
            <a:ext cx="8362150" cy="183967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57200" y="0"/>
            <a:ext cx="8340172" cy="160867"/>
          </a:xfrm>
          <a:prstGeom prst="rect">
            <a:avLst/>
          </a:prstGeom>
          <a:solidFill>
            <a:srgbClr val="1D3D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2908" y="6359525"/>
            <a:ext cx="3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D3C8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C0E0FCE-127B-7D49-BB33-A2E993D4D9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1322388" y="6440488"/>
            <a:ext cx="6167437" cy="0"/>
          </a:xfrm>
          <a:prstGeom prst="line">
            <a:avLst/>
          </a:prstGeom>
          <a:ln w="6350" cmpd="sng">
            <a:solidFill>
              <a:srgbClr val="1D3C8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41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2908" y="6359525"/>
            <a:ext cx="3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D3C8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C0E0FCE-127B-7D49-BB33-A2E993D4D9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423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232908" y="6359525"/>
            <a:ext cx="3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1D3C8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C0E0FCE-127B-7D49-BB33-A2E993D4D9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6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2908" y="6359525"/>
            <a:ext cx="3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D3C8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C0E0FCE-127B-7D49-BB33-A2E993D4D9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96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2908" y="6359525"/>
            <a:ext cx="3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D3C8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C0E0FCE-127B-7D49-BB33-A2E993D4D9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93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22191" y="6089897"/>
            <a:ext cx="649776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May contain trade secrets or commercial or financial information that is privileged or confidential and exempt from public disclosure. 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2908" y="6359525"/>
            <a:ext cx="3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D3C8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C0E0FCE-127B-7D49-BB33-A2E993D4D9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51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22191" y="6089897"/>
            <a:ext cx="649776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May contain trade secrets or commercial or financial information that is privileged or confidential and exempt from public disclosure. 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2908" y="6359525"/>
            <a:ext cx="3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D3C8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C0E0FCE-127B-7D49-BB33-A2E993D4D9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42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22191" y="6089897"/>
            <a:ext cx="649776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May contain trade secrets or commercial or financial information that is privileged or confidential and exempt from public disclosure. 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2908" y="6359525"/>
            <a:ext cx="3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D3C8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C0E0FCE-127B-7D49-BB33-A2E993D4D9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403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contain trade secrets or commercial or financial information that is privileged or confidential and exempt from public disclosure.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16966" y="6443267"/>
            <a:ext cx="342630" cy="365125"/>
          </a:xfrm>
        </p:spPr>
        <p:txBody>
          <a:bodyPr/>
          <a:lstStyle/>
          <a:p>
            <a:fld id="{F17F76E7-C628-B140-8644-8813A1FF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8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22191" y="6089897"/>
            <a:ext cx="649776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May contain trade secrets or commercial or financial information that is privileged or confidential and exempt from public disclosure. 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2908" y="6359525"/>
            <a:ext cx="3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D3C8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C0E0FCE-127B-7D49-BB33-A2E993D4D9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37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2191" y="6089897"/>
            <a:ext cx="649776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May contain trade secrets or commercial or financial information that is privileged or confidential and exempt from public disclosure. 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2908" y="6359525"/>
            <a:ext cx="3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D3C8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C0E0FCE-127B-7D49-BB33-A2E993D4D9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268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2191" y="6089897"/>
            <a:ext cx="649776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May contain trade secrets or commercial or financial information that is privileged or confidential and exempt from public disclosure. 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232908" y="6359525"/>
            <a:ext cx="3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1D3C8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C0E0FCE-127B-7D49-BB33-A2E993D4D9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6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290" y="249251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1090" y="4637392"/>
            <a:ext cx="6400800" cy="4209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JCESR_logo_tag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9" y="372533"/>
            <a:ext cx="8362150" cy="183967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57200" y="0"/>
            <a:ext cx="8340172" cy="160867"/>
          </a:xfrm>
          <a:prstGeom prst="rect">
            <a:avLst/>
          </a:prstGeom>
          <a:solidFill>
            <a:srgbClr val="1D3D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22388" y="6089650"/>
            <a:ext cx="6415087" cy="365125"/>
          </a:xfrm>
          <a:prstGeom prst="rect">
            <a:avLst/>
          </a:prstGeom>
        </p:spPr>
        <p:txBody>
          <a:bodyPr vert="horz" lIns="0" tIns="0" rIns="0" bIns="4572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May contain trade secrets or commercial or financial information that is privileged or confidential and exempt from public disclosure.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2908" y="6359525"/>
            <a:ext cx="3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D3C8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C0E0FCE-127B-7D49-BB33-A2E993D4D9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322388" y="6440488"/>
            <a:ext cx="6167437" cy="0"/>
          </a:xfrm>
          <a:prstGeom prst="line">
            <a:avLst/>
          </a:prstGeom>
          <a:ln w="6350" cmpd="sng">
            <a:solidFill>
              <a:srgbClr val="1D3C8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675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2191" y="6089897"/>
            <a:ext cx="649776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May contain trade secrets or commercial or financial information that is privileged or confidential and exempt from public disclosure. 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2908" y="6359525"/>
            <a:ext cx="3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D3C8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C0E0FCE-127B-7D49-BB33-A2E993D4D9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65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2191" y="6089897"/>
            <a:ext cx="649776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May contain trade secrets or commercial or financial information that is privileged or confidential and exempt from public disclosure. 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232908" y="6359525"/>
            <a:ext cx="3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1D3C8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C0E0FCE-127B-7D49-BB33-A2E993D4D9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773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22191" y="6089897"/>
            <a:ext cx="649776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May contain trade secrets or commercial or financial information that is privileged or confidential and exempt from public disclosure.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2908" y="6359525"/>
            <a:ext cx="3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D3C8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C0E0FCE-127B-7D49-BB33-A2E993D4D9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14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22191" y="6089897"/>
            <a:ext cx="649776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May contain trade secrets or commercial or financial information that is privileged or confidential and exempt from public disclosure. 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2908" y="6359525"/>
            <a:ext cx="3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D3C8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C0E0FCE-127B-7D49-BB33-A2E993D4D9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630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22191" y="6089897"/>
            <a:ext cx="649776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May contain trade secrets or commercial or financial information that is privileged or confidential and exempt from public disclosure.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2908" y="6359525"/>
            <a:ext cx="3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D3C8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C0E0FCE-127B-7D49-BB33-A2E993D4D9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726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22191" y="6089897"/>
            <a:ext cx="649776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May contain trade secrets or commercial or financial information that is privileged or confidential and exempt from public disclosure.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2908" y="6359525"/>
            <a:ext cx="3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D3C8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C0E0FCE-127B-7D49-BB33-A2E993D4D9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059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contain trade secrets or commercial or financial information that is privileged or confidential and exempt from public disclosure.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4983" y="6455022"/>
            <a:ext cx="342630" cy="365125"/>
          </a:xfrm>
        </p:spPr>
        <p:txBody>
          <a:bodyPr/>
          <a:lstStyle/>
          <a:p>
            <a:fld id="{F17F76E7-C628-B140-8644-8813A1FF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2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22191" y="6089897"/>
            <a:ext cx="649776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May contain trade secrets or commercial or financial information that is privileged or confidential and exempt from public disclosure.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2908" y="6359525"/>
            <a:ext cx="3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D3C8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C0E0FCE-127B-7D49-BB33-A2E993D4D9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098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22191" y="6089897"/>
            <a:ext cx="649776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May contain trade secrets or commercial or financial information that is privileged or confidential and exempt from public disclosure.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2908" y="6359525"/>
            <a:ext cx="3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D3C8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C0E0FCE-127B-7D49-BB33-A2E993D4D9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98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2191" y="6089897"/>
            <a:ext cx="649776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May contain trade secrets or commercial or financial information that is privileged or confidential and exempt from public disclosure.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2908" y="6359525"/>
            <a:ext cx="3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D3C8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C0E0FCE-127B-7D49-BB33-A2E993D4D9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8007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2191" y="6089897"/>
            <a:ext cx="649776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May contain trade secrets or commercial or financial information that is privileged or confidential and exempt from public disclosure. 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232908" y="6359525"/>
            <a:ext cx="3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1D3C8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C0E0FCE-127B-7D49-BB33-A2E993D4D9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036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contain trade secrets or commercial or financial information that is privileged or confidential and exempt from public disclosure.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45714" y="6428344"/>
            <a:ext cx="342630" cy="365125"/>
          </a:xfrm>
        </p:spPr>
        <p:txBody>
          <a:bodyPr/>
          <a:lstStyle/>
          <a:p>
            <a:fld id="{F17F76E7-C628-B140-8644-8813A1FF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4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contain trade secrets or commercial or financial information that is privileged or confidential and exempt from public disclosure.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181340" y="6443267"/>
            <a:ext cx="342630" cy="365125"/>
          </a:xfrm>
        </p:spPr>
        <p:txBody>
          <a:bodyPr/>
          <a:lstStyle/>
          <a:p>
            <a:fld id="{F17F76E7-C628-B140-8644-8813A1FF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12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contain trade secrets or commercial or financial information that is privileged or confidential and exempt from public disclosure.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45714" y="6430670"/>
            <a:ext cx="342630" cy="365125"/>
          </a:xfrm>
        </p:spPr>
        <p:txBody>
          <a:bodyPr/>
          <a:lstStyle/>
          <a:p>
            <a:fld id="{F17F76E7-C628-B140-8644-8813A1FF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42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contain trade secrets or commercial or financial information that is privileged or confidential and exempt from public disclosure.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57590" y="6442546"/>
            <a:ext cx="342630" cy="365125"/>
          </a:xfrm>
        </p:spPr>
        <p:txBody>
          <a:bodyPr/>
          <a:lstStyle/>
          <a:p>
            <a:fld id="{F17F76E7-C628-B140-8644-8813A1FF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contain trade secrets or commercial or financial information that is privileged or confidential and exempt from public disclosure.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7590" y="6418795"/>
            <a:ext cx="342630" cy="365125"/>
          </a:xfrm>
        </p:spPr>
        <p:txBody>
          <a:bodyPr/>
          <a:lstStyle/>
          <a:p>
            <a:fld id="{F17F76E7-C628-B140-8644-8813A1FF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49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contain trade secrets or commercial or financial information that is privileged or confidential and exempt from public disclosure.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07373" y="6443267"/>
            <a:ext cx="342630" cy="365125"/>
          </a:xfrm>
        </p:spPr>
        <p:txBody>
          <a:bodyPr/>
          <a:lstStyle/>
          <a:p>
            <a:fld id="{F17F76E7-C628-B140-8644-8813A1FF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01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753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009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22191" y="6089897"/>
            <a:ext cx="6497765" cy="365125"/>
          </a:xfrm>
          <a:prstGeom prst="rect">
            <a:avLst/>
          </a:prstGeom>
        </p:spPr>
        <p:txBody>
          <a:bodyPr vert="horz" lIns="0" tIns="0" rIns="0" bIns="4572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May contain trade secrets or commercial or financial information that is privileged or confidential and exempt from public disclosure.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6374" y="6260705"/>
            <a:ext cx="342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D3C81"/>
                </a:solidFill>
              </a:defRPr>
            </a:lvl1pPr>
          </a:lstStyle>
          <a:p>
            <a:fld id="{F17F76E7-C628-B140-8644-8813A1FF0F2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322192" y="6443268"/>
            <a:ext cx="6172200" cy="0"/>
          </a:xfrm>
          <a:prstGeom prst="line">
            <a:avLst/>
          </a:prstGeom>
          <a:ln w="6350" cmpd="sng">
            <a:solidFill>
              <a:srgbClr val="1D3C8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457200" y="0"/>
            <a:ext cx="8340172" cy="160867"/>
          </a:xfrm>
          <a:prstGeom prst="rect">
            <a:avLst/>
          </a:prstGeom>
          <a:solidFill>
            <a:srgbClr val="1D3D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JCESR_logo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4" y="6089897"/>
            <a:ext cx="1029971" cy="74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3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1D3C81"/>
          </a:solidFill>
          <a:latin typeface="+mj-lt"/>
          <a:ea typeface="+mj-ea"/>
          <a:cs typeface="+mj-cs"/>
        </a:defRPr>
      </a:lvl1pPr>
    </p:titleStyle>
    <p:bodyStyle>
      <a:lvl1pPr marL="227013" indent="-227013" algn="l" defTabSz="457200" rtl="0" eaLnBrk="1" latinLnBrk="0" hangingPunct="1">
        <a:spcBef>
          <a:spcPct val="20000"/>
        </a:spcBef>
        <a:buClr>
          <a:srgbClr val="1D3C81"/>
        </a:buClr>
        <a:buSzPct val="100000"/>
        <a:buFont typeface="Wingdings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7338" algn="l" defTabSz="457200" rtl="0" eaLnBrk="1" latinLnBrk="0" hangingPunct="1">
        <a:spcBef>
          <a:spcPct val="20000"/>
        </a:spcBef>
        <a:buClr>
          <a:srgbClr val="1D3C81"/>
        </a:buClr>
        <a:buSzPct val="80000"/>
        <a:buFont typeface="Wingdings" charset="2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227013" algn="l" defTabSz="457200" rtl="0" eaLnBrk="1" latinLnBrk="0" hangingPunct="1">
        <a:spcBef>
          <a:spcPct val="20000"/>
        </a:spcBef>
        <a:buClr>
          <a:srgbClr val="1D3C81"/>
        </a:buClr>
        <a:buFont typeface="Lucida Grande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73138" indent="-173038" algn="l" defTabSz="457200" rtl="0" eaLnBrk="1" latinLnBrk="0" hangingPunct="1">
        <a:spcBef>
          <a:spcPct val="20000"/>
        </a:spcBef>
        <a:buClr>
          <a:srgbClr val="1D3C81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6175" indent="-173038" algn="l" defTabSz="457200" rtl="0" eaLnBrk="1" latinLnBrk="0" hangingPunct="1">
        <a:spcBef>
          <a:spcPct val="20000"/>
        </a:spcBef>
        <a:buClr>
          <a:srgbClr val="1D3C8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753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009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0"/>
            <a:ext cx="8340172" cy="160867"/>
          </a:xfrm>
          <a:prstGeom prst="rect">
            <a:avLst/>
          </a:prstGeom>
          <a:solidFill>
            <a:srgbClr val="1D3D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JCESR_logo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4" y="6089897"/>
            <a:ext cx="1029971" cy="742118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6429" y="6359525"/>
            <a:ext cx="3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D3C8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C0E0FCE-127B-7D49-BB33-A2E993D4D9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322388" y="6440488"/>
            <a:ext cx="6167437" cy="0"/>
          </a:xfrm>
          <a:prstGeom prst="line">
            <a:avLst/>
          </a:prstGeom>
          <a:ln w="6350" cmpd="sng">
            <a:solidFill>
              <a:srgbClr val="1D3C8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08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1D3C81"/>
          </a:solidFill>
          <a:latin typeface="+mj-lt"/>
          <a:ea typeface="+mj-ea"/>
          <a:cs typeface="+mj-cs"/>
        </a:defRPr>
      </a:lvl1pPr>
    </p:titleStyle>
    <p:bodyStyle>
      <a:lvl1pPr marL="227013" indent="-227013" algn="l" defTabSz="457200" rtl="0" eaLnBrk="1" latinLnBrk="0" hangingPunct="1">
        <a:spcBef>
          <a:spcPct val="20000"/>
        </a:spcBef>
        <a:buClr>
          <a:srgbClr val="1D3C81"/>
        </a:buClr>
        <a:buSzPct val="100000"/>
        <a:buFont typeface="Wingdings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7338" algn="l" defTabSz="457200" rtl="0" eaLnBrk="1" latinLnBrk="0" hangingPunct="1">
        <a:spcBef>
          <a:spcPct val="20000"/>
        </a:spcBef>
        <a:buClr>
          <a:srgbClr val="1D3C81"/>
        </a:buClr>
        <a:buSzPct val="80000"/>
        <a:buFont typeface="Wingdings" charset="2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227013" algn="l" defTabSz="457200" rtl="0" eaLnBrk="1" latinLnBrk="0" hangingPunct="1">
        <a:spcBef>
          <a:spcPct val="20000"/>
        </a:spcBef>
        <a:buClr>
          <a:srgbClr val="1D3C81"/>
        </a:buClr>
        <a:buFont typeface="Lucida Grande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73138" indent="-173038" algn="l" defTabSz="457200" rtl="0" eaLnBrk="1" latinLnBrk="0" hangingPunct="1">
        <a:spcBef>
          <a:spcPct val="20000"/>
        </a:spcBef>
        <a:buClr>
          <a:srgbClr val="1D3C81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6175" indent="-173038" algn="l" defTabSz="457200" rtl="0" eaLnBrk="1" latinLnBrk="0" hangingPunct="1">
        <a:spcBef>
          <a:spcPct val="20000"/>
        </a:spcBef>
        <a:buClr>
          <a:srgbClr val="1D3C8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753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009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0"/>
            <a:ext cx="8340172" cy="160867"/>
          </a:xfrm>
          <a:prstGeom prst="rect">
            <a:avLst/>
          </a:prstGeom>
          <a:solidFill>
            <a:srgbClr val="1D3D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JCESR_logo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4" y="6089897"/>
            <a:ext cx="1029971" cy="742118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22388" y="6082702"/>
            <a:ext cx="6415087" cy="365125"/>
          </a:xfrm>
          <a:prstGeom prst="rect">
            <a:avLst/>
          </a:prstGeom>
        </p:spPr>
        <p:txBody>
          <a:bodyPr vert="horz" lIns="0" tIns="0" rIns="0" bIns="4572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May contain trade secrets or commercial or financial information that is privileged or confidential and exempt from public disclosure.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6429" y="6359525"/>
            <a:ext cx="3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D3C8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C0E0FCE-127B-7D49-BB33-A2E993D4D9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322388" y="6440488"/>
            <a:ext cx="6167437" cy="0"/>
          </a:xfrm>
          <a:prstGeom prst="line">
            <a:avLst/>
          </a:prstGeom>
          <a:ln w="6350" cmpd="sng">
            <a:solidFill>
              <a:srgbClr val="1D3C8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10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1D3C81"/>
          </a:solidFill>
          <a:latin typeface="+mj-lt"/>
          <a:ea typeface="+mj-ea"/>
          <a:cs typeface="+mj-cs"/>
        </a:defRPr>
      </a:lvl1pPr>
    </p:titleStyle>
    <p:bodyStyle>
      <a:lvl1pPr marL="227013" indent="-227013" algn="l" defTabSz="457200" rtl="0" eaLnBrk="1" latinLnBrk="0" hangingPunct="1">
        <a:spcBef>
          <a:spcPct val="20000"/>
        </a:spcBef>
        <a:buClr>
          <a:srgbClr val="1D3C81"/>
        </a:buClr>
        <a:buSzPct val="100000"/>
        <a:buFont typeface="Wingdings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7338" algn="l" defTabSz="457200" rtl="0" eaLnBrk="1" latinLnBrk="0" hangingPunct="1">
        <a:spcBef>
          <a:spcPct val="20000"/>
        </a:spcBef>
        <a:buClr>
          <a:srgbClr val="1D3C81"/>
        </a:buClr>
        <a:buSzPct val="80000"/>
        <a:buFont typeface="Wingdings" charset="2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227013" algn="l" defTabSz="457200" rtl="0" eaLnBrk="1" latinLnBrk="0" hangingPunct="1">
        <a:spcBef>
          <a:spcPct val="20000"/>
        </a:spcBef>
        <a:buClr>
          <a:srgbClr val="1D3C81"/>
        </a:buClr>
        <a:buFont typeface="Lucida Grande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73138" indent="-173038" algn="l" defTabSz="457200" rtl="0" eaLnBrk="1" latinLnBrk="0" hangingPunct="1">
        <a:spcBef>
          <a:spcPct val="20000"/>
        </a:spcBef>
        <a:buClr>
          <a:srgbClr val="1D3C81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6175" indent="-173038" algn="l" defTabSz="457200" rtl="0" eaLnBrk="1" latinLnBrk="0" hangingPunct="1">
        <a:spcBef>
          <a:spcPct val="20000"/>
        </a:spcBef>
        <a:buClr>
          <a:srgbClr val="1D3C8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456" y="2962066"/>
            <a:ext cx="8354559" cy="1922971"/>
          </a:xfrm>
        </p:spPr>
        <p:txBody>
          <a:bodyPr>
            <a:normAutofit/>
          </a:bodyPr>
          <a:lstStyle/>
          <a:p>
            <a:r>
              <a:rPr lang="en-US" sz="4000" b="1" dirty="0"/>
              <a:t>JCESR’s search for transportation batteries beyond </a:t>
            </a:r>
            <a:r>
              <a:rPr lang="en-US" sz="4000" b="1" dirty="0" smtClean="0"/>
              <a:t>lithium-ion</a:t>
            </a:r>
            <a:br>
              <a:rPr lang="en-US" sz="4000" b="1" dirty="0" smtClean="0"/>
            </a:br>
            <a:endParaRPr lang="en-US" sz="4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1090" y="4284113"/>
            <a:ext cx="6400800" cy="420991"/>
          </a:xfrm>
        </p:spPr>
        <p:txBody>
          <a:bodyPr>
            <a:noAutofit/>
          </a:bodyPr>
          <a:lstStyle/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Kevin Gallagher</a:t>
            </a: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September 17</a:t>
            </a:r>
            <a:r>
              <a:rPr lang="en-US" sz="16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2015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5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368" y="1215817"/>
            <a:ext cx="4441632" cy="196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21" y="258285"/>
            <a:ext cx="8413575" cy="957532"/>
          </a:xfrm>
        </p:spPr>
        <p:txBody>
          <a:bodyPr>
            <a:normAutofit/>
          </a:bodyPr>
          <a:lstStyle/>
          <a:p>
            <a:r>
              <a:rPr lang="en-US" b="1" dirty="0" smtClean="0"/>
              <a:t>Li-S: discovery of new electrolyte required</a:t>
            </a:r>
            <a:endParaRPr lang="en-US" b="1" dirty="0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7233177" y="6428846"/>
            <a:ext cx="342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1D3C8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7F76E7-C628-B140-8644-8813A1FF0F2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218" name="Picture 2" descr="C:\Users\eroglu\Box Sync\Default Sync Folder\Damla documents\Li-S\Paper\figures\figure4.t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16194" y="1215817"/>
            <a:ext cx="4640368" cy="379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89314" y="1047086"/>
            <a:ext cx="4052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Liang et al Nat. Comm.10.1038/ncomms6682 (2015)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222048" y="5475088"/>
            <a:ext cx="6383963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Current approach requires 10x excess of electrolyte for long life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22048" y="6567345"/>
            <a:ext cx="6912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Eroglu</a:t>
            </a:r>
            <a:r>
              <a:rPr lang="en-US" sz="1200" dirty="0" smtClean="0"/>
              <a:t> et al</a:t>
            </a:r>
            <a:r>
              <a:rPr lang="en-US" sz="1200" i="1" dirty="0" smtClean="0"/>
              <a:t>, J. </a:t>
            </a:r>
            <a:r>
              <a:rPr lang="en-US" sz="1200" i="1" dirty="0" err="1" smtClean="0"/>
              <a:t>Electrochem</a:t>
            </a:r>
            <a:r>
              <a:rPr lang="en-US" sz="1200" i="1" dirty="0" smtClean="0"/>
              <a:t>. Soc. </a:t>
            </a:r>
            <a:r>
              <a:rPr lang="en-US" sz="1200" dirty="0" smtClean="0"/>
              <a:t>162 (6), A982 (</a:t>
            </a:r>
            <a:r>
              <a:rPr lang="en-US" sz="1200" dirty="0"/>
              <a:t>2015) </a:t>
            </a:r>
            <a:r>
              <a:rPr lang="en-US" sz="1200" dirty="0" smtClean="0"/>
              <a:t>DOI: </a:t>
            </a:r>
            <a:r>
              <a:rPr lang="en-US" sz="1200" dirty="0"/>
              <a:t>10.1149/2.0611506jes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89315" y="3572142"/>
            <a:ext cx="415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Low electrolyte volumes in Sulfur electrode result in Li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 disproportionation </a:t>
            </a:r>
            <a:r>
              <a:rPr lang="en-US" sz="2400" dirty="0" smtClean="0">
                <a:sym typeface="Wingdings" panose="05000000000000000000" pitchFamily="2" charset="2"/>
              </a:rPr>
              <a:t>and passivation (poor performance)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 rot="19019791">
            <a:off x="712546" y="2189246"/>
            <a:ext cx="3426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Decreasing electrolyte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520328" y="1487277"/>
            <a:ext cx="2303448" cy="20628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72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60" y="209117"/>
            <a:ext cx="8870534" cy="957532"/>
          </a:xfrm>
        </p:spPr>
        <p:txBody>
          <a:bodyPr>
            <a:noAutofit/>
          </a:bodyPr>
          <a:lstStyle/>
          <a:p>
            <a:r>
              <a:rPr lang="en-US" b="1" dirty="0" smtClean="0"/>
              <a:t>Learn from the past: sparingly soluble reactant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16374" y="6260705"/>
            <a:ext cx="342630" cy="365125"/>
          </a:xfrm>
          <a:prstGeom prst="rect">
            <a:avLst/>
          </a:prstGeom>
        </p:spPr>
        <p:txBody>
          <a:bodyPr/>
          <a:lstStyle/>
          <a:p>
            <a:fld id="{F17F76E7-C628-B140-8644-8813A1FF0F21}" type="slidenum">
              <a:rPr lang="en-US" sz="1200" smtClean="0"/>
              <a:t>11</a:t>
            </a:fld>
            <a:endParaRPr lang="en-US" sz="1200" dirty="0"/>
          </a:p>
        </p:txBody>
      </p:sp>
      <p:grpSp>
        <p:nvGrpSpPr>
          <p:cNvPr id="3" name="Group 2"/>
          <p:cNvGrpSpPr/>
          <p:nvPr/>
        </p:nvGrpSpPr>
        <p:grpSpPr>
          <a:xfrm>
            <a:off x="5043999" y="1923260"/>
            <a:ext cx="3459834" cy="3204644"/>
            <a:chOff x="463453" y="1861229"/>
            <a:chExt cx="3459834" cy="3204644"/>
          </a:xfrm>
        </p:grpSpPr>
        <p:sp>
          <p:nvSpPr>
            <p:cNvPr id="22" name="Parallelogram 21"/>
            <p:cNvSpPr/>
            <p:nvPr/>
          </p:nvSpPr>
          <p:spPr>
            <a:xfrm>
              <a:off x="693812" y="4642856"/>
              <a:ext cx="3083429" cy="423017"/>
            </a:xfrm>
            <a:prstGeom prst="parallelogram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076771" y="3985537"/>
              <a:ext cx="760572" cy="745853"/>
            </a:xfrm>
            <a:custGeom>
              <a:avLst/>
              <a:gdLst>
                <a:gd name="connsiteX0" fmla="*/ 153825 w 649481"/>
                <a:gd name="connsiteY0" fmla="*/ 51274 h 606751"/>
                <a:gd name="connsiteX1" fmla="*/ 0 w 649481"/>
                <a:gd name="connsiteY1" fmla="*/ 341831 h 606751"/>
                <a:gd name="connsiteX2" fmla="*/ 213645 w 649481"/>
                <a:gd name="connsiteY2" fmla="*/ 606751 h 606751"/>
                <a:gd name="connsiteX3" fmla="*/ 564023 w 649481"/>
                <a:gd name="connsiteY3" fmla="*/ 555476 h 606751"/>
                <a:gd name="connsiteX4" fmla="*/ 649481 w 649481"/>
                <a:gd name="connsiteY4" fmla="*/ 205099 h 606751"/>
                <a:gd name="connsiteX5" fmla="*/ 478565 w 649481"/>
                <a:gd name="connsiteY5" fmla="*/ 0 h 606751"/>
                <a:gd name="connsiteX6" fmla="*/ 153825 w 649481"/>
                <a:gd name="connsiteY6" fmla="*/ 51274 h 60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9481" h="606751">
                  <a:moveTo>
                    <a:pt x="153825" y="51274"/>
                  </a:moveTo>
                  <a:lnTo>
                    <a:pt x="0" y="341831"/>
                  </a:lnTo>
                  <a:lnTo>
                    <a:pt x="213645" y="606751"/>
                  </a:lnTo>
                  <a:lnTo>
                    <a:pt x="564023" y="555476"/>
                  </a:lnTo>
                  <a:lnTo>
                    <a:pt x="649481" y="205099"/>
                  </a:lnTo>
                  <a:lnTo>
                    <a:pt x="478565" y="0"/>
                  </a:lnTo>
                  <a:lnTo>
                    <a:pt x="153825" y="5127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Pb</a:t>
              </a:r>
              <a:endParaRPr lang="en-US" sz="2400" dirty="0"/>
            </a:p>
          </p:txBody>
        </p:sp>
        <p:sp>
          <p:nvSpPr>
            <p:cNvPr id="21" name="Freeform 20"/>
            <p:cNvSpPr/>
            <p:nvPr/>
          </p:nvSpPr>
          <p:spPr>
            <a:xfrm rot="487309">
              <a:off x="2534117" y="3965784"/>
              <a:ext cx="1051263" cy="855053"/>
            </a:xfrm>
            <a:custGeom>
              <a:avLst/>
              <a:gdLst>
                <a:gd name="connsiteX0" fmla="*/ 153825 w 649481"/>
                <a:gd name="connsiteY0" fmla="*/ 51274 h 606751"/>
                <a:gd name="connsiteX1" fmla="*/ 0 w 649481"/>
                <a:gd name="connsiteY1" fmla="*/ 341831 h 606751"/>
                <a:gd name="connsiteX2" fmla="*/ 213645 w 649481"/>
                <a:gd name="connsiteY2" fmla="*/ 606751 h 606751"/>
                <a:gd name="connsiteX3" fmla="*/ 564023 w 649481"/>
                <a:gd name="connsiteY3" fmla="*/ 555476 h 606751"/>
                <a:gd name="connsiteX4" fmla="*/ 649481 w 649481"/>
                <a:gd name="connsiteY4" fmla="*/ 205099 h 606751"/>
                <a:gd name="connsiteX5" fmla="*/ 478565 w 649481"/>
                <a:gd name="connsiteY5" fmla="*/ 0 h 606751"/>
                <a:gd name="connsiteX6" fmla="*/ 153825 w 649481"/>
                <a:gd name="connsiteY6" fmla="*/ 51274 h 60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9481" h="606751">
                  <a:moveTo>
                    <a:pt x="153825" y="51274"/>
                  </a:moveTo>
                  <a:lnTo>
                    <a:pt x="0" y="341831"/>
                  </a:lnTo>
                  <a:lnTo>
                    <a:pt x="213645" y="606751"/>
                  </a:lnTo>
                  <a:lnTo>
                    <a:pt x="564023" y="555476"/>
                  </a:lnTo>
                  <a:lnTo>
                    <a:pt x="649481" y="205099"/>
                  </a:lnTo>
                  <a:lnTo>
                    <a:pt x="478565" y="0"/>
                  </a:lnTo>
                  <a:lnTo>
                    <a:pt x="153825" y="5127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PbSO</a:t>
              </a:r>
              <a:r>
                <a:rPr lang="en-US" sz="2400" baseline="-25000" dirty="0" smtClean="0">
                  <a:solidFill>
                    <a:schemeClr val="tx1"/>
                  </a:solidFill>
                </a:rPr>
                <a:t>4</a:t>
              </a:r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37343" y="3429040"/>
              <a:ext cx="7120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Pb</a:t>
              </a:r>
              <a:r>
                <a:rPr lang="en-US" sz="2400" baseline="30000" dirty="0" smtClean="0"/>
                <a:t>2+</a:t>
              </a:r>
              <a:endParaRPr lang="en-US" sz="2400" baseline="30000" dirty="0"/>
            </a:p>
          </p:txBody>
        </p:sp>
        <p:sp>
          <p:nvSpPr>
            <p:cNvPr id="24" name="Arc 23"/>
            <p:cNvSpPr/>
            <p:nvPr/>
          </p:nvSpPr>
          <p:spPr>
            <a:xfrm rot="16043041">
              <a:off x="1547502" y="3651082"/>
              <a:ext cx="729751" cy="874817"/>
            </a:xfrm>
            <a:prstGeom prst="arc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6" name="Arc 25"/>
            <p:cNvSpPr/>
            <p:nvPr/>
          </p:nvSpPr>
          <p:spPr>
            <a:xfrm rot="5556959" flipH="1">
              <a:off x="2007558" y="3606924"/>
              <a:ext cx="729751" cy="874817"/>
            </a:xfrm>
            <a:prstGeom prst="arc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3453" y="1861229"/>
              <a:ext cx="3459834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800" dirty="0" smtClean="0">
                  <a:solidFill>
                    <a:sysClr val="windowText" lastClr="000000"/>
                  </a:solidFill>
                </a:rPr>
                <a:t>commercial</a:t>
              </a:r>
            </a:p>
            <a:p>
              <a:pPr algn="ctr">
                <a:spcAft>
                  <a:spcPts val="600"/>
                </a:spcAft>
              </a:pPr>
              <a:r>
                <a:rPr lang="en-US" sz="2800" dirty="0" smtClean="0">
                  <a:solidFill>
                    <a:sysClr val="windowText" lastClr="000000"/>
                  </a:solidFill>
                </a:rPr>
                <a:t>Lead acid</a:t>
              </a:r>
            </a:p>
            <a:p>
              <a:pPr algn="ctr">
                <a:spcAft>
                  <a:spcPts val="600"/>
                </a:spcAft>
              </a:pPr>
              <a:r>
                <a:rPr lang="en-US" sz="2800" dirty="0" smtClean="0">
                  <a:solidFill>
                    <a:sysClr val="windowText" lastClr="000000"/>
                  </a:solidFill>
                </a:rPr>
                <a:t>1 mg/l</a:t>
              </a:r>
              <a:endParaRPr lang="en-US" sz="2800" baseline="300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7" name="Parallelogram 26"/>
          <p:cNvSpPr/>
          <p:nvPr/>
        </p:nvSpPr>
        <p:spPr>
          <a:xfrm>
            <a:off x="659450" y="4716616"/>
            <a:ext cx="3912550" cy="419229"/>
          </a:xfrm>
          <a:prstGeom prst="parallelogram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8" name="Freeform 27"/>
          <p:cNvSpPr/>
          <p:nvPr/>
        </p:nvSpPr>
        <p:spPr>
          <a:xfrm>
            <a:off x="908656" y="4198399"/>
            <a:ext cx="649481" cy="606751"/>
          </a:xfrm>
          <a:custGeom>
            <a:avLst/>
            <a:gdLst>
              <a:gd name="connsiteX0" fmla="*/ 153825 w 649481"/>
              <a:gd name="connsiteY0" fmla="*/ 51274 h 606751"/>
              <a:gd name="connsiteX1" fmla="*/ 0 w 649481"/>
              <a:gd name="connsiteY1" fmla="*/ 341831 h 606751"/>
              <a:gd name="connsiteX2" fmla="*/ 213645 w 649481"/>
              <a:gd name="connsiteY2" fmla="*/ 606751 h 606751"/>
              <a:gd name="connsiteX3" fmla="*/ 564023 w 649481"/>
              <a:gd name="connsiteY3" fmla="*/ 555476 h 606751"/>
              <a:gd name="connsiteX4" fmla="*/ 649481 w 649481"/>
              <a:gd name="connsiteY4" fmla="*/ 205099 h 606751"/>
              <a:gd name="connsiteX5" fmla="*/ 478565 w 649481"/>
              <a:gd name="connsiteY5" fmla="*/ 0 h 606751"/>
              <a:gd name="connsiteX6" fmla="*/ 153825 w 649481"/>
              <a:gd name="connsiteY6" fmla="*/ 51274 h 60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9481" h="606751">
                <a:moveTo>
                  <a:pt x="153825" y="51274"/>
                </a:moveTo>
                <a:lnTo>
                  <a:pt x="0" y="341831"/>
                </a:lnTo>
                <a:lnTo>
                  <a:pt x="213645" y="606751"/>
                </a:lnTo>
                <a:lnTo>
                  <a:pt x="564023" y="555476"/>
                </a:lnTo>
                <a:lnTo>
                  <a:pt x="649481" y="205099"/>
                </a:lnTo>
                <a:lnTo>
                  <a:pt x="478565" y="0"/>
                </a:lnTo>
                <a:lnTo>
                  <a:pt x="153825" y="51274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 rot="564352">
            <a:off x="3320626" y="4155734"/>
            <a:ext cx="793303" cy="719963"/>
          </a:xfrm>
          <a:custGeom>
            <a:avLst/>
            <a:gdLst>
              <a:gd name="connsiteX0" fmla="*/ 153825 w 649481"/>
              <a:gd name="connsiteY0" fmla="*/ 51274 h 606751"/>
              <a:gd name="connsiteX1" fmla="*/ 0 w 649481"/>
              <a:gd name="connsiteY1" fmla="*/ 341831 h 606751"/>
              <a:gd name="connsiteX2" fmla="*/ 213645 w 649481"/>
              <a:gd name="connsiteY2" fmla="*/ 606751 h 606751"/>
              <a:gd name="connsiteX3" fmla="*/ 564023 w 649481"/>
              <a:gd name="connsiteY3" fmla="*/ 555476 h 606751"/>
              <a:gd name="connsiteX4" fmla="*/ 649481 w 649481"/>
              <a:gd name="connsiteY4" fmla="*/ 205099 h 606751"/>
              <a:gd name="connsiteX5" fmla="*/ 478565 w 649481"/>
              <a:gd name="connsiteY5" fmla="*/ 0 h 606751"/>
              <a:gd name="connsiteX6" fmla="*/ 153825 w 649481"/>
              <a:gd name="connsiteY6" fmla="*/ 51274 h 60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9481" h="606751">
                <a:moveTo>
                  <a:pt x="153825" y="51274"/>
                </a:moveTo>
                <a:lnTo>
                  <a:pt x="0" y="341831"/>
                </a:lnTo>
                <a:lnTo>
                  <a:pt x="213645" y="606751"/>
                </a:lnTo>
                <a:lnTo>
                  <a:pt x="564023" y="555476"/>
                </a:lnTo>
                <a:lnTo>
                  <a:pt x="649481" y="205099"/>
                </a:lnTo>
                <a:lnTo>
                  <a:pt x="478565" y="0"/>
                </a:lnTo>
                <a:lnTo>
                  <a:pt x="153825" y="51274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Li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S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61288" y="3180139"/>
            <a:ext cx="2366398" cy="1635163"/>
            <a:chOff x="1161288" y="3180139"/>
            <a:chExt cx="2366398" cy="1635163"/>
          </a:xfrm>
        </p:grpSpPr>
        <p:sp>
          <p:nvSpPr>
            <p:cNvPr id="30" name="TextBox 29"/>
            <p:cNvSpPr txBox="1"/>
            <p:nvPr/>
          </p:nvSpPr>
          <p:spPr>
            <a:xfrm>
              <a:off x="2707135" y="3554830"/>
              <a:ext cx="5806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</a:t>
              </a:r>
              <a:r>
                <a:rPr lang="en-US" sz="2400" baseline="-25000" dirty="0" smtClean="0"/>
                <a:t>x</a:t>
              </a:r>
              <a:r>
                <a:rPr lang="en-US" sz="2400" baseline="30000" dirty="0" smtClean="0"/>
                <a:t>2-</a:t>
              </a:r>
              <a:endParaRPr lang="en-US" sz="2400" baseline="30000" dirty="0"/>
            </a:p>
          </p:txBody>
        </p:sp>
        <p:sp>
          <p:nvSpPr>
            <p:cNvPr id="31" name="Arc 30"/>
            <p:cNvSpPr/>
            <p:nvPr/>
          </p:nvSpPr>
          <p:spPr>
            <a:xfrm rot="16043041">
              <a:off x="2393536" y="3741934"/>
              <a:ext cx="729751" cy="874817"/>
            </a:xfrm>
            <a:prstGeom prst="arc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2" name="Arc 31"/>
            <p:cNvSpPr/>
            <p:nvPr/>
          </p:nvSpPr>
          <p:spPr>
            <a:xfrm rot="5556959" flipH="1">
              <a:off x="2725402" y="3749052"/>
              <a:ext cx="729751" cy="874817"/>
            </a:xfrm>
            <a:prstGeom prst="arc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980064" y="4194611"/>
              <a:ext cx="784797" cy="620691"/>
            </a:xfrm>
            <a:custGeom>
              <a:avLst/>
              <a:gdLst>
                <a:gd name="connsiteX0" fmla="*/ 153825 w 649481"/>
                <a:gd name="connsiteY0" fmla="*/ 51274 h 606751"/>
                <a:gd name="connsiteX1" fmla="*/ 0 w 649481"/>
                <a:gd name="connsiteY1" fmla="*/ 341831 h 606751"/>
                <a:gd name="connsiteX2" fmla="*/ 213645 w 649481"/>
                <a:gd name="connsiteY2" fmla="*/ 606751 h 606751"/>
                <a:gd name="connsiteX3" fmla="*/ 564023 w 649481"/>
                <a:gd name="connsiteY3" fmla="*/ 555476 h 606751"/>
                <a:gd name="connsiteX4" fmla="*/ 649481 w 649481"/>
                <a:gd name="connsiteY4" fmla="*/ 205099 h 606751"/>
                <a:gd name="connsiteX5" fmla="*/ 478565 w 649481"/>
                <a:gd name="connsiteY5" fmla="*/ 0 h 606751"/>
                <a:gd name="connsiteX6" fmla="*/ 153825 w 649481"/>
                <a:gd name="connsiteY6" fmla="*/ 51274 h 60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9481" h="606751">
                  <a:moveTo>
                    <a:pt x="153825" y="51274"/>
                  </a:moveTo>
                  <a:lnTo>
                    <a:pt x="0" y="341831"/>
                  </a:lnTo>
                  <a:lnTo>
                    <a:pt x="213645" y="606751"/>
                  </a:lnTo>
                  <a:lnTo>
                    <a:pt x="564023" y="555476"/>
                  </a:lnTo>
                  <a:lnTo>
                    <a:pt x="649481" y="205099"/>
                  </a:lnTo>
                  <a:lnTo>
                    <a:pt x="478565" y="0"/>
                  </a:lnTo>
                  <a:lnTo>
                    <a:pt x="153825" y="51274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Li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sz="2400" dirty="0" smtClean="0">
                  <a:solidFill>
                    <a:schemeClr val="bg1"/>
                  </a:solidFill>
                </a:rPr>
                <a:t>S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x</a:t>
              </a:r>
              <a:endParaRPr 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28571" y="3571168"/>
              <a:ext cx="596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</a:t>
              </a:r>
              <a:r>
                <a:rPr lang="en-US" sz="2400" baseline="-25000" dirty="0" smtClean="0"/>
                <a:t>6</a:t>
              </a:r>
              <a:r>
                <a:rPr lang="en-US" sz="2400" baseline="30000" dirty="0" smtClean="0"/>
                <a:t>2-</a:t>
              </a:r>
              <a:endParaRPr lang="en-US" sz="2400" baseline="30000" dirty="0"/>
            </a:p>
          </p:txBody>
        </p:sp>
        <p:sp>
          <p:nvSpPr>
            <p:cNvPr id="35" name="Arc 34"/>
            <p:cNvSpPr/>
            <p:nvPr/>
          </p:nvSpPr>
          <p:spPr>
            <a:xfrm rot="16043041">
              <a:off x="1119211" y="3880830"/>
              <a:ext cx="729751" cy="645598"/>
            </a:xfrm>
            <a:prstGeom prst="arc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6" name="Arc 35"/>
            <p:cNvSpPr/>
            <p:nvPr/>
          </p:nvSpPr>
          <p:spPr>
            <a:xfrm rot="5556959" flipH="1">
              <a:off x="1474154" y="3806154"/>
              <a:ext cx="729751" cy="788430"/>
            </a:xfrm>
            <a:prstGeom prst="arc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34441" y="3180139"/>
              <a:ext cx="11440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1">
                      <a:lumMod val="75000"/>
                    </a:schemeClr>
                  </a:solidFill>
                </a:rPr>
                <a:t>JCESR</a:t>
              </a:r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38" name="Arc 37"/>
          <p:cNvSpPr/>
          <p:nvPr/>
        </p:nvSpPr>
        <p:spPr>
          <a:xfrm rot="16043041">
            <a:off x="1056792" y="3073895"/>
            <a:ext cx="1738520" cy="1643226"/>
          </a:xfrm>
          <a:prstGeom prst="arc">
            <a:avLst/>
          </a:prstGeom>
          <a:ln w="19050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9" name="Arc 38"/>
          <p:cNvSpPr/>
          <p:nvPr/>
        </p:nvSpPr>
        <p:spPr>
          <a:xfrm rot="5556959" flipH="1">
            <a:off x="1814193" y="3077682"/>
            <a:ext cx="1738520" cy="1643226"/>
          </a:xfrm>
          <a:prstGeom prst="arc">
            <a:avLst/>
          </a:prstGeom>
          <a:ln w="19050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642545" y="1454558"/>
            <a:ext cx="345983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 smtClean="0">
                <a:solidFill>
                  <a:sysClr val="windowText" lastClr="000000"/>
                </a:solidFill>
              </a:rPr>
              <a:t>status quo </a:t>
            </a:r>
          </a:p>
          <a:p>
            <a:pPr algn="ctr">
              <a:spcAft>
                <a:spcPts val="600"/>
              </a:spcAft>
            </a:pPr>
            <a:r>
              <a:rPr lang="en-US" sz="2800" dirty="0" smtClean="0">
                <a:solidFill>
                  <a:sysClr val="windowText" lastClr="000000"/>
                </a:solidFill>
              </a:rPr>
              <a:t>Li</a:t>
            </a:r>
            <a:r>
              <a:rPr lang="en-US" sz="2800" baseline="-25000" dirty="0" smtClean="0">
                <a:solidFill>
                  <a:sysClr val="windowText" lastClr="000000"/>
                </a:solidFill>
              </a:rPr>
              <a:t>2</a:t>
            </a:r>
            <a:r>
              <a:rPr lang="en-US" sz="2800" dirty="0" smtClean="0">
                <a:solidFill>
                  <a:sysClr val="windowText" lastClr="000000"/>
                </a:solidFill>
              </a:rPr>
              <a:t>S</a:t>
            </a:r>
            <a:r>
              <a:rPr lang="en-US" sz="2800" baseline="-25000" dirty="0" smtClean="0">
                <a:solidFill>
                  <a:sysClr val="windowText" lastClr="000000"/>
                </a:solidFill>
              </a:rPr>
              <a:t>x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fully solubilized </a:t>
            </a:r>
          </a:p>
          <a:p>
            <a:pPr algn="ctr">
              <a:spcAft>
                <a:spcPts val="600"/>
              </a:spcAft>
            </a:pPr>
            <a:r>
              <a:rPr lang="en-US" sz="2800" dirty="0" smtClean="0">
                <a:solidFill>
                  <a:sysClr val="windowText" lastClr="000000"/>
                </a:solidFill>
              </a:rPr>
              <a:t>10</a:t>
            </a:r>
            <a:r>
              <a:rPr lang="en-US" sz="2800" baseline="30000" dirty="0" smtClean="0">
                <a:solidFill>
                  <a:sysClr val="windowText" lastClr="000000"/>
                </a:solidFill>
              </a:rPr>
              <a:t>6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mg/l</a:t>
            </a:r>
            <a:endParaRPr lang="en-US" sz="2800" baseline="30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3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223" y="258285"/>
            <a:ext cx="8712679" cy="95753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Towards design rules for sparingly soluble</a:t>
            </a:r>
            <a:endParaRPr lang="en-US" sz="3600" b="1" dirty="0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7233177" y="6428846"/>
            <a:ext cx="342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1D3C8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7F76E7-C628-B140-8644-8813A1FF0F2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22048" y="5475088"/>
            <a:ext cx="6383963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Developing an electrolyte that conducts Li</a:t>
            </a:r>
            <a:r>
              <a:rPr lang="en-US" sz="2800" b="1" baseline="30000" dirty="0" smtClean="0">
                <a:solidFill>
                  <a:prstClr val="black"/>
                </a:solidFill>
                <a:latin typeface="Calibri"/>
              </a:rPr>
              <a:t>+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 without dissolving Li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x</a:t>
            </a:r>
            <a:endParaRPr lang="en-US" sz="2800" b="1" baseline="-25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C:\Research\ANL-works\LiS-works\Li-S-sprint\ACN-HFE\msdli-allino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27" y="1512843"/>
            <a:ext cx="4385240" cy="3080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137" y="2865193"/>
            <a:ext cx="3568606" cy="260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90657" y="5032733"/>
            <a:ext cx="24994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100" dirty="0" smtClean="0"/>
              <a:t>H.-L. Wu et al., ACS </a:t>
            </a:r>
            <a:r>
              <a:rPr lang="hu-HU" sz="1100" dirty="0"/>
              <a:t>Appl. Mater. Interfaces 2015, 7, 1709−1719</a:t>
            </a:r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1502421" y="4454627"/>
            <a:ext cx="1458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K.C. Lau et al  (2015)</a:t>
            </a:r>
            <a:endParaRPr lang="en-US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1"/>
          <a:stretch/>
        </p:blipFill>
        <p:spPr bwMode="auto">
          <a:xfrm>
            <a:off x="5310410" y="876003"/>
            <a:ext cx="2543176" cy="198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90001" y="984984"/>
            <a:ext cx="1840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Cuisinier</a:t>
            </a:r>
            <a:r>
              <a:rPr lang="en-US" sz="1200" dirty="0" smtClean="0"/>
              <a:t> et al Energy Environ. Sci. (2014)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2761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842_al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"/>
          <a:stretch/>
        </p:blipFill>
        <p:spPr>
          <a:xfrm>
            <a:off x="126799" y="2949695"/>
            <a:ext cx="3179010" cy="2475533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378" y="3420327"/>
            <a:ext cx="2351005" cy="190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223" y="258285"/>
            <a:ext cx="8712679" cy="95753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Mg… the indispensable battery of the future?</a:t>
            </a:r>
            <a:endParaRPr lang="en-US" sz="3600" b="1" dirty="0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7233177" y="6428846"/>
            <a:ext cx="342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1D3C8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7F76E7-C628-B140-8644-8813A1FF0F2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22048" y="5475088"/>
            <a:ext cx="6383963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Mg is critical divergent research because we may never solve Li-metal challenge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940" y="1151572"/>
            <a:ext cx="8068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This is challenging – effort has large computational component to held build intuition through iteration with experiment</a:t>
            </a:r>
            <a:endParaRPr lang="en-US" sz="3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6796908" y="3500137"/>
            <a:ext cx="2235994" cy="1557812"/>
            <a:chOff x="330200" y="3232150"/>
            <a:chExt cx="3765116" cy="2498330"/>
          </a:xfrm>
        </p:grpSpPr>
        <p:pic>
          <p:nvPicPr>
            <p:cNvPr id="17" name="Picture 16" descr="Fig2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000" b="38518"/>
            <a:stretch/>
          </p:blipFill>
          <p:spPr>
            <a:xfrm>
              <a:off x="457200" y="3479800"/>
              <a:ext cx="3638116" cy="21590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2171700" y="3253980"/>
              <a:ext cx="568256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95310" y="3232150"/>
              <a:ext cx="568256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0200" y="3444480"/>
              <a:ext cx="568256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7200" y="5349480"/>
              <a:ext cx="7239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42" y="3133507"/>
            <a:ext cx="2427534" cy="229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6058" y="2830850"/>
            <a:ext cx="2207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Genomic Search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7382383" y="2830848"/>
            <a:ext cx="1163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Mg Diff.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408543" y="2830849"/>
            <a:ext cx="128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Mg NMR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247371" y="2830850"/>
            <a:ext cx="1219180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APS/ALS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377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223" y="258285"/>
            <a:ext cx="8712679" cy="95753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Mg metal plating/stripping shows strong structure activity relationship</a:t>
            </a:r>
            <a:endParaRPr lang="en-US" sz="3600" b="1" dirty="0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7233177" y="6428846"/>
            <a:ext cx="342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1D3C8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7F76E7-C628-B140-8644-8813A1FF0F2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22048" y="5466542"/>
            <a:ext cx="6383963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~100% Coulombic efficiency possible! Subtle chemistry requires careful control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04"/>
          <a:stretch/>
        </p:blipFill>
        <p:spPr bwMode="auto">
          <a:xfrm>
            <a:off x="685025" y="1529194"/>
            <a:ext cx="1921442" cy="3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5803" y="1215817"/>
            <a:ext cx="3340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cycling in a Mg </a:t>
            </a:r>
            <a:r>
              <a:rPr lang="en-US" dirty="0" err="1" smtClean="0"/>
              <a:t>chloroaluminate</a:t>
            </a:r>
            <a:endParaRPr lang="en-US" dirty="0" smtClean="0"/>
          </a:p>
        </p:txBody>
      </p:sp>
      <p:grpSp>
        <p:nvGrpSpPr>
          <p:cNvPr id="32" name="Group 31"/>
          <p:cNvGrpSpPr/>
          <p:nvPr/>
        </p:nvGrpSpPr>
        <p:grpSpPr>
          <a:xfrm>
            <a:off x="6018965" y="3038749"/>
            <a:ext cx="1737360" cy="1335143"/>
            <a:chOff x="7045582" y="3403046"/>
            <a:chExt cx="1737360" cy="1335143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90" b="3242"/>
            <a:stretch/>
          </p:blipFill>
          <p:spPr bwMode="auto">
            <a:xfrm>
              <a:off x="7045582" y="3403046"/>
              <a:ext cx="1737360" cy="1335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4" name="Group 33"/>
            <p:cNvGrpSpPr/>
            <p:nvPr/>
          </p:nvGrpSpPr>
          <p:grpSpPr>
            <a:xfrm>
              <a:off x="8287642" y="4499102"/>
              <a:ext cx="495300" cy="200548"/>
              <a:chOff x="7674422" y="4487635"/>
              <a:chExt cx="495300" cy="200548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7703006" y="4688183"/>
                <a:ext cx="4114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7674422" y="4487635"/>
                <a:ext cx="49530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200" b="1" dirty="0" smtClean="0"/>
                  <a:t>500 nm</a:t>
                </a:r>
                <a:endParaRPr lang="en-US" sz="1200" b="1" dirty="0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3489064" y="1482196"/>
            <a:ext cx="1201876" cy="4308829"/>
            <a:chOff x="4659866" y="1935822"/>
            <a:chExt cx="1201876" cy="4308829"/>
          </a:xfrm>
        </p:grpSpPr>
        <p:grpSp>
          <p:nvGrpSpPr>
            <p:cNvPr id="38" name="Group 37"/>
            <p:cNvGrpSpPr/>
            <p:nvPr/>
          </p:nvGrpSpPr>
          <p:grpSpPr>
            <a:xfrm>
              <a:off x="4880307" y="1935822"/>
              <a:ext cx="981435" cy="4308829"/>
              <a:chOff x="4916643" y="1935822"/>
              <a:chExt cx="981435" cy="4308829"/>
            </a:xfrm>
          </p:grpSpPr>
          <p:sp>
            <p:nvSpPr>
              <p:cNvPr id="40" name="Up Arrow 39"/>
              <p:cNvSpPr/>
              <p:nvPr/>
            </p:nvSpPr>
            <p:spPr>
              <a:xfrm>
                <a:off x="4916643" y="1935822"/>
                <a:ext cx="925762" cy="3930721"/>
              </a:xfrm>
              <a:prstGeom prst="upArrow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058120" y="2274333"/>
                <a:ext cx="586853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-</a:t>
                </a:r>
              </a:p>
              <a:p>
                <a:r>
                  <a:rPr lang="en-US" b="1" dirty="0" smtClean="0">
                    <a:solidFill>
                      <a:schemeClr val="bg1"/>
                    </a:solidFill>
                  </a:rPr>
                  <a:t>-</a:t>
                </a:r>
              </a:p>
              <a:p>
                <a:r>
                  <a:rPr lang="en-US" b="1" dirty="0" smtClean="0">
                    <a:solidFill>
                      <a:schemeClr val="bg1"/>
                    </a:solidFill>
                  </a:rPr>
                  <a:t>-</a:t>
                </a:r>
              </a:p>
              <a:p>
                <a:r>
                  <a:rPr lang="en-US" b="1" dirty="0" smtClean="0">
                    <a:solidFill>
                      <a:schemeClr val="bg1"/>
                    </a:solidFill>
                  </a:rPr>
                  <a:t>-</a:t>
                </a:r>
              </a:p>
              <a:p>
                <a:r>
                  <a:rPr lang="en-US" b="1" dirty="0" smtClean="0">
                    <a:solidFill>
                      <a:schemeClr val="bg1"/>
                    </a:solidFill>
                  </a:rPr>
                  <a:t>-</a:t>
                </a:r>
              </a:p>
              <a:p>
                <a:r>
                  <a:rPr lang="en-US" b="1" dirty="0" smtClean="0">
                    <a:solidFill>
                      <a:schemeClr val="bg1"/>
                    </a:solidFill>
                  </a:rPr>
                  <a:t>-</a:t>
                </a:r>
              </a:p>
              <a:p>
                <a:r>
                  <a:rPr lang="en-US" b="1" dirty="0" smtClean="0">
                    <a:solidFill>
                      <a:schemeClr val="bg1"/>
                    </a:solidFill>
                  </a:rPr>
                  <a:t>-</a:t>
                </a:r>
              </a:p>
              <a:p>
                <a:r>
                  <a:rPr lang="en-US" b="1" dirty="0" smtClean="0">
                    <a:solidFill>
                      <a:schemeClr val="bg1"/>
                    </a:solidFill>
                  </a:rPr>
                  <a:t>-</a:t>
                </a:r>
              </a:p>
              <a:p>
                <a:r>
                  <a:rPr lang="en-US" b="1" dirty="0" smtClean="0">
                    <a:solidFill>
                      <a:schemeClr val="bg1"/>
                    </a:solidFill>
                  </a:rPr>
                  <a:t>-</a:t>
                </a:r>
              </a:p>
              <a:p>
                <a:r>
                  <a:rPr lang="en-US" b="1" dirty="0" smtClean="0">
                    <a:solidFill>
                      <a:schemeClr val="bg1"/>
                    </a:solidFill>
                  </a:rPr>
                  <a:t>-</a:t>
                </a:r>
              </a:p>
              <a:p>
                <a:r>
                  <a:rPr lang="en-US" b="1" dirty="0" smtClean="0">
                    <a:solidFill>
                      <a:schemeClr val="bg1"/>
                    </a:solidFill>
                  </a:rPr>
                  <a:t>-</a:t>
                </a:r>
              </a:p>
              <a:p>
                <a:r>
                  <a:rPr lang="en-US" b="1" dirty="0" smtClean="0">
                    <a:solidFill>
                      <a:schemeClr val="bg1"/>
                    </a:solidFill>
                  </a:rPr>
                  <a:t>-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148953" y="2274333"/>
                <a:ext cx="6823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100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215690" y="3638173"/>
                <a:ext cx="6823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99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200961" y="5030964"/>
                <a:ext cx="6823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98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 rot="16200000">
              <a:off x="3004730" y="3688187"/>
              <a:ext cx="38334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coulombic efficiency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647204" y="1352980"/>
            <a:ext cx="1737360" cy="1716972"/>
            <a:chOff x="5861742" y="1491480"/>
            <a:chExt cx="1737360" cy="1716972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55"/>
            <a:stretch/>
          </p:blipFill>
          <p:spPr bwMode="auto">
            <a:xfrm>
              <a:off x="5861742" y="1491480"/>
              <a:ext cx="1737360" cy="1716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0" name="Group 49"/>
            <p:cNvGrpSpPr/>
            <p:nvPr/>
          </p:nvGrpSpPr>
          <p:grpSpPr>
            <a:xfrm>
              <a:off x="7045582" y="2933440"/>
              <a:ext cx="495300" cy="200548"/>
              <a:chOff x="7674422" y="4487635"/>
              <a:chExt cx="495300" cy="200548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7703006" y="4688183"/>
                <a:ext cx="41148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7674422" y="4487635"/>
                <a:ext cx="49530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</a:rPr>
                  <a:t>500 nm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5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" t="11748" r="8721" b="7266"/>
          <a:stretch/>
        </p:blipFill>
        <p:spPr bwMode="auto">
          <a:xfrm>
            <a:off x="4437835" y="3698320"/>
            <a:ext cx="1737360" cy="175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4" name="Straight Connector 53"/>
          <p:cNvCxnSpPr/>
          <p:nvPr/>
        </p:nvCxnSpPr>
        <p:spPr>
          <a:xfrm>
            <a:off x="5696472" y="5412917"/>
            <a:ext cx="3566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710011" y="5216322"/>
            <a:ext cx="38520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 smtClean="0"/>
              <a:t>2 </a:t>
            </a:r>
            <a:r>
              <a:rPr lang="en-US" sz="1200" b="1" dirty="0" smtClean="0">
                <a:latin typeface="Symbol" panose="05050102010706020507" pitchFamily="18" charset="2"/>
              </a:rPr>
              <a:t>m</a:t>
            </a:r>
            <a:r>
              <a:rPr lang="en-US" sz="1200" b="1" dirty="0" smtClean="0"/>
              <a:t>m</a:t>
            </a:r>
            <a:endParaRPr lang="en-US" sz="12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6407811" y="1923203"/>
            <a:ext cx="177051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err="1" smtClean="0"/>
              <a:t>pseudoepitaxy</a:t>
            </a:r>
            <a:endParaRPr lang="en-US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572000" y="3270691"/>
            <a:ext cx="141320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smtClean="0"/>
              <a:t>re-nucleation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6230162" y="4757357"/>
            <a:ext cx="101541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smtClean="0"/>
              <a:t>porosity </a:t>
            </a:r>
            <a:endParaRPr lang="en-US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2144992" y="6439156"/>
            <a:ext cx="4636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N. Hahn et al  J. Phys </a:t>
            </a:r>
            <a:r>
              <a:rPr lang="en-US" sz="1400" dirty="0" err="1" smtClean="0"/>
              <a:t>Chem</a:t>
            </a:r>
            <a:r>
              <a:rPr lang="en-US" sz="1400" dirty="0" smtClean="0"/>
              <a:t> C submitted (2015)</a:t>
            </a:r>
          </a:p>
        </p:txBody>
      </p:sp>
    </p:spTree>
    <p:extLst>
      <p:ext uri="{BB962C8B-B14F-4D97-AF65-F5344CB8AC3E}">
        <p14:creationId xmlns:p14="http://schemas.microsoft.com/office/powerpoint/2010/main" val="170259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09888" cy="95753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To conclude… </a:t>
            </a:r>
            <a:r>
              <a:rPr lang="en-US" sz="3600" dirty="0" smtClean="0"/>
              <a:t>new materials required for “true” mass market electric vehicles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374710" y="6414577"/>
            <a:ext cx="3429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C0E0FCE-127B-7D49-BB33-A2E993D4D9AA}" type="slidenum">
              <a:rPr lang="en-US" sz="1100" smtClean="0"/>
              <a:pPr>
                <a:defRPr/>
              </a:pPr>
              <a:t>15</a:t>
            </a:fld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341829" y="1113857"/>
            <a:ext cx="8544995" cy="51891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>
              <a:defRPr lang="en-US"/>
            </a:defPPr>
            <a:lvl1pPr marL="227013" indent="-227013">
              <a:spcBef>
                <a:spcPct val="20000"/>
              </a:spcBef>
              <a:buClr>
                <a:srgbClr val="1D3C81"/>
              </a:buClr>
              <a:buSzPct val="100000"/>
              <a:buFont typeface="Wingdings" charset="2"/>
              <a:buChar char="§"/>
              <a:tabLst/>
              <a:defRPr sz="2700"/>
            </a:lvl1pPr>
            <a:lvl2pPr marL="627063" lvl="1" indent="-287338">
              <a:spcBef>
                <a:spcPct val="20000"/>
              </a:spcBef>
              <a:buClr>
                <a:srgbClr val="1D3C81"/>
              </a:buClr>
              <a:buSzPct val="80000"/>
              <a:buFont typeface="Wingdings" charset="2"/>
              <a:buChar char="−"/>
              <a:defRPr sz="2100"/>
            </a:lvl2pPr>
            <a:lvl3pPr marL="800100" indent="-227013">
              <a:spcBef>
                <a:spcPct val="20000"/>
              </a:spcBef>
              <a:buClr>
                <a:srgbClr val="1D3C81"/>
              </a:buClr>
              <a:buFont typeface="Lucida Grande"/>
              <a:buChar char="●"/>
              <a:defRPr sz="1600"/>
            </a:lvl3pPr>
            <a:lvl4pPr marL="973138" indent="-173038">
              <a:spcBef>
                <a:spcPct val="20000"/>
              </a:spcBef>
              <a:buClr>
                <a:srgbClr val="1D3C81"/>
              </a:buClr>
              <a:buFont typeface="Arial"/>
              <a:buChar char="•"/>
              <a:defRPr sz="1400"/>
            </a:lvl4pPr>
            <a:lvl5pPr marL="1146175" indent="-173038">
              <a:spcBef>
                <a:spcPct val="20000"/>
              </a:spcBef>
              <a:buClr>
                <a:srgbClr val="1D3C81"/>
              </a:buClr>
              <a:buFont typeface="Wingdings" charset="2"/>
              <a:buChar char="§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1828" y="1623701"/>
            <a:ext cx="8544995" cy="5156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>
              <a:defRPr lang="en-US"/>
            </a:defPPr>
            <a:lvl1pPr marL="227013" indent="-227013">
              <a:spcBef>
                <a:spcPct val="20000"/>
              </a:spcBef>
              <a:buClr>
                <a:srgbClr val="1D3C81"/>
              </a:buClr>
              <a:buSzPct val="100000"/>
              <a:buFont typeface="Wingdings" charset="2"/>
              <a:buChar char="§"/>
              <a:tabLst/>
              <a:defRPr sz="2700"/>
            </a:lvl1pPr>
            <a:lvl2pPr marL="627063" lvl="1" indent="-287338">
              <a:spcBef>
                <a:spcPct val="20000"/>
              </a:spcBef>
              <a:buClr>
                <a:srgbClr val="1D3C81"/>
              </a:buClr>
              <a:buSzPct val="80000"/>
              <a:buFont typeface="Wingdings" charset="2"/>
              <a:buChar char="−"/>
              <a:defRPr sz="2100"/>
            </a:lvl2pPr>
            <a:lvl3pPr marL="800100" indent="-227013">
              <a:spcBef>
                <a:spcPct val="20000"/>
              </a:spcBef>
              <a:buClr>
                <a:srgbClr val="1D3C81"/>
              </a:buClr>
              <a:buFont typeface="Lucida Grande"/>
              <a:buChar char="●"/>
              <a:defRPr sz="1600"/>
            </a:lvl3pPr>
            <a:lvl4pPr marL="973138" indent="-173038">
              <a:spcBef>
                <a:spcPct val="20000"/>
              </a:spcBef>
              <a:buClr>
                <a:srgbClr val="1D3C81"/>
              </a:buClr>
              <a:buFont typeface="Arial"/>
              <a:buChar char="•"/>
              <a:defRPr sz="1400"/>
            </a:lvl4pPr>
            <a:lvl5pPr marL="1146175" indent="-173038">
              <a:spcBef>
                <a:spcPct val="20000"/>
              </a:spcBef>
              <a:buClr>
                <a:srgbClr val="1D3C81"/>
              </a:buClr>
              <a:buFont typeface="Wingdings" charset="2"/>
              <a:buChar char="§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sz="3000" dirty="0" smtClean="0"/>
              <a:t>Metal anodes with high energy cathodes are promising path to &lt;$100/kWh and &gt;400 Wh/l</a:t>
            </a:r>
          </a:p>
          <a:p>
            <a:endParaRPr lang="en-US" sz="3000" dirty="0" smtClean="0"/>
          </a:p>
          <a:p>
            <a:r>
              <a:rPr lang="en-US" sz="3000" dirty="0" smtClean="0"/>
              <a:t>T-E Modeling used to identify what success looks like at system and materials levels</a:t>
            </a:r>
          </a:p>
          <a:p>
            <a:endParaRPr lang="en-US" sz="3000" dirty="0" smtClean="0"/>
          </a:p>
          <a:p>
            <a:r>
              <a:rPr lang="en-US" sz="3000" dirty="0" smtClean="0"/>
              <a:t>Integrated characterization, synthesis, &amp; computation efforts to overcome identified challenges</a:t>
            </a:r>
          </a:p>
        </p:txBody>
      </p:sp>
    </p:spTree>
    <p:extLst>
      <p:ext uri="{BB962C8B-B14F-4D97-AF65-F5344CB8AC3E}">
        <p14:creationId xmlns:p14="http://schemas.microsoft.com/office/powerpoint/2010/main" val="31018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440" y="752831"/>
            <a:ext cx="4273331" cy="316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/>
              <a:t>Electric Vehicles – Niche today…</a:t>
            </a:r>
            <a:endParaRPr lang="el-GR" sz="2400" b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2908" y="6359525"/>
            <a:ext cx="342900" cy="3651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7B1F5DD3-9FB8-490E-8943-5B93D11EE710}" type="slidenum">
              <a:rPr lang="en-US" smtClean="0">
                <a:solidFill>
                  <a:srgbClr val="404040"/>
                </a:solidFill>
              </a:rPr>
              <a:pPr eaLnBrk="1" hangingPunct="1"/>
              <a:t>2</a:t>
            </a:fld>
            <a:endParaRPr lang="en-US" smtClean="0">
              <a:solidFill>
                <a:srgbClr val="40404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71" y="967814"/>
            <a:ext cx="4038600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0"/>
          <a:stretch/>
        </p:blipFill>
        <p:spPr bwMode="auto">
          <a:xfrm>
            <a:off x="4522859" y="3760151"/>
            <a:ext cx="4125913" cy="235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"/>
          <a:stretch/>
        </p:blipFill>
        <p:spPr bwMode="auto">
          <a:xfrm>
            <a:off x="335170" y="3760152"/>
            <a:ext cx="4040271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82715" y="772062"/>
            <a:ext cx="1806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California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69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84" y="1760435"/>
            <a:ext cx="5790042" cy="353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b="1" dirty="0" smtClean="0"/>
              <a:t>A better battery is one big requirement for larger EV market penetration</a:t>
            </a:r>
            <a:endParaRPr lang="el-GR" sz="2400" b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2908" y="6359525"/>
            <a:ext cx="342900" cy="3651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7B1F5DD3-9FB8-490E-8943-5B93D11EE710}" type="slidenum">
              <a:rPr lang="en-US" smtClean="0">
                <a:solidFill>
                  <a:srgbClr val="404040"/>
                </a:solidFill>
              </a:rPr>
              <a:pPr eaLnBrk="1" hangingPunct="1"/>
              <a:t>3</a:t>
            </a:fld>
            <a:endParaRPr lang="en-US" smtClean="0">
              <a:solidFill>
                <a:srgbClr val="40404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32647" y="4970353"/>
            <a:ext cx="4228658" cy="1477328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Good News:</a:t>
            </a:r>
          </a:p>
          <a:p>
            <a:r>
              <a:rPr lang="en-US" sz="3000" dirty="0" smtClean="0"/>
              <a:t>Lithium-ion is pretty great</a:t>
            </a:r>
          </a:p>
          <a:p>
            <a:r>
              <a:rPr lang="en-US" sz="3000" dirty="0"/>
              <a:t>a</a:t>
            </a:r>
            <a:r>
              <a:rPr lang="en-US" sz="3000" dirty="0" smtClean="0"/>
              <a:t>nd it is getting better</a:t>
            </a:r>
            <a:endParaRPr lang="en-US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6027550" y="2654093"/>
            <a:ext cx="30337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Nykvist</a:t>
            </a:r>
            <a:r>
              <a:rPr lang="en-US" sz="1400" dirty="0" smtClean="0"/>
              <a:t> and Nilsson </a:t>
            </a:r>
            <a:r>
              <a:rPr lang="en-US" sz="1400" i="1" dirty="0" smtClean="0"/>
              <a:t>Nat. Climate Change</a:t>
            </a:r>
            <a:r>
              <a:rPr lang="en-US" sz="1400" dirty="0" smtClean="0"/>
              <a:t> (2015) </a:t>
            </a:r>
          </a:p>
          <a:p>
            <a:r>
              <a:rPr lang="en-US" sz="1400" dirty="0" smtClean="0"/>
              <a:t>DOI: 10.1038/NCLIMATE2564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812359" y="3063351"/>
            <a:ext cx="239289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Battery $/kWh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21505" y="5100607"/>
            <a:ext cx="919611" cy="492443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sz="3200" b="1" dirty="0" smtClean="0"/>
              <a:t>Year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8332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b="1" dirty="0" smtClean="0"/>
              <a:t>The challenge: traditional Li-ion is unlikely to reach automaker goals for mass market</a:t>
            </a:r>
            <a:endParaRPr lang="el-GR" sz="2400" b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2908" y="6359525"/>
            <a:ext cx="342900" cy="3651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7B1F5DD3-9FB8-490E-8943-5B93D11EE710}" type="slidenum">
              <a:rPr lang="en-US" smtClean="0">
                <a:solidFill>
                  <a:srgbClr val="404040"/>
                </a:solidFill>
              </a:rPr>
              <a:pPr eaLnBrk="1" hangingPunct="1"/>
              <a:t>4</a:t>
            </a:fld>
            <a:endParaRPr lang="en-US" smtClean="0">
              <a:solidFill>
                <a:srgbClr val="404040"/>
              </a:solidFill>
            </a:endParaRPr>
          </a:p>
        </p:txBody>
      </p:sp>
      <p:pic>
        <p:nvPicPr>
          <p:cNvPr id="5" name="Grafik 4" descr="\\Europe.bmw.corp\winfs\EA-proj\E-Antrieb\TPK_E-Antrieb\10_Projekte\80_Batterietechnologie\02_Projekte\05_Lebensdauer\300_Themen\Elektrodenbeladung\014_Reports_Publication\Plots\Spider_cell_level_v3.jpg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29" y="1745969"/>
            <a:ext cx="7165601" cy="43899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230594" y="6401484"/>
            <a:ext cx="6845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Cell level criteria from D</a:t>
            </a:r>
            <a:r>
              <a:rPr lang="en-US" sz="1400" dirty="0"/>
              <a:t>. </a:t>
            </a:r>
            <a:r>
              <a:rPr lang="en-US" sz="1400" dirty="0" smtClean="0"/>
              <a:t>Andre et al, J. Mat. Chem. </a:t>
            </a:r>
            <a:r>
              <a:rPr lang="en-US" sz="1400" dirty="0"/>
              <a:t>A, 3, </a:t>
            </a:r>
            <a:r>
              <a:rPr lang="en-US" sz="1400" dirty="0" smtClean="0"/>
              <a:t>6709 </a:t>
            </a:r>
            <a:r>
              <a:rPr lang="en-US" sz="1400" dirty="0"/>
              <a:t>(2015)</a:t>
            </a:r>
          </a:p>
        </p:txBody>
      </p:sp>
    </p:spTree>
    <p:extLst>
      <p:ext uri="{BB962C8B-B14F-4D97-AF65-F5344CB8AC3E}">
        <p14:creationId xmlns:p14="http://schemas.microsoft.com/office/powerpoint/2010/main" val="401479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09888" cy="95753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How do we discover and develop a new battery with a lower cost curve?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368947" y="6382160"/>
            <a:ext cx="3429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C0E0FCE-127B-7D49-BB33-A2E993D4D9AA}" type="slidenum">
              <a:rPr lang="en-US" sz="1100" smtClean="0"/>
              <a:pPr>
                <a:defRPr/>
              </a:pPr>
              <a:t>5</a:t>
            </a:fld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341829" y="1991170"/>
            <a:ext cx="8544995" cy="4311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>
              <a:defRPr lang="en-US"/>
            </a:defPPr>
            <a:lvl1pPr marL="227013" indent="-227013">
              <a:spcBef>
                <a:spcPct val="20000"/>
              </a:spcBef>
              <a:buClr>
                <a:srgbClr val="1D3C81"/>
              </a:buClr>
              <a:buSzPct val="100000"/>
              <a:buFont typeface="Wingdings" charset="2"/>
              <a:buChar char="§"/>
              <a:tabLst/>
              <a:defRPr sz="2700"/>
            </a:lvl1pPr>
            <a:lvl2pPr marL="627063" lvl="1" indent="-287338">
              <a:spcBef>
                <a:spcPct val="20000"/>
              </a:spcBef>
              <a:buClr>
                <a:srgbClr val="1D3C81"/>
              </a:buClr>
              <a:buSzPct val="80000"/>
              <a:buFont typeface="Wingdings" charset="2"/>
              <a:buChar char="−"/>
              <a:defRPr sz="2100"/>
            </a:lvl2pPr>
            <a:lvl3pPr marL="800100" indent="-227013">
              <a:spcBef>
                <a:spcPct val="20000"/>
              </a:spcBef>
              <a:buClr>
                <a:srgbClr val="1D3C81"/>
              </a:buClr>
              <a:buFont typeface="Lucida Grande"/>
              <a:buChar char="●"/>
              <a:defRPr sz="1600"/>
            </a:lvl3pPr>
            <a:lvl4pPr marL="973138" indent="-173038">
              <a:spcBef>
                <a:spcPct val="20000"/>
              </a:spcBef>
              <a:buClr>
                <a:srgbClr val="1D3C81"/>
              </a:buClr>
              <a:buFont typeface="Arial"/>
              <a:buChar char="•"/>
              <a:defRPr sz="1400"/>
            </a:lvl4pPr>
            <a:lvl5pPr marL="1146175" indent="-173038">
              <a:spcBef>
                <a:spcPct val="20000"/>
              </a:spcBef>
              <a:buClr>
                <a:srgbClr val="1D3C81"/>
              </a:buClr>
              <a:buFont typeface="Wingdings" charset="2"/>
              <a:buChar char="§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indent="0">
              <a:buNone/>
            </a:pPr>
            <a:r>
              <a:rPr lang="en-US" sz="3000" dirty="0" smtClean="0"/>
              <a:t>1) Identify what success looks like…materials &amp; system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	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via Techno-economic modeling</a:t>
            </a:r>
          </a:p>
          <a:p>
            <a:pPr marL="0" indent="0">
              <a:buNone/>
            </a:pPr>
            <a:r>
              <a:rPr lang="en-US" sz="3000" dirty="0" smtClean="0"/>
              <a:t>2) </a:t>
            </a:r>
            <a:r>
              <a:rPr lang="en-US" sz="3000" dirty="0"/>
              <a:t>Determine guiding design rules for challenge</a:t>
            </a:r>
          </a:p>
          <a:p>
            <a:pPr marL="0" indent="0">
              <a:buNone/>
            </a:pPr>
            <a:r>
              <a:rPr lang="en-US" sz="3000" dirty="0" smtClean="0"/>
              <a:t>           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combining atomic &amp; molecular level 						understanding to create intuition -&gt; discovery</a:t>
            </a:r>
          </a:p>
          <a:p>
            <a:pPr marL="0" indent="0">
              <a:buNone/>
            </a:pPr>
            <a:r>
              <a:rPr lang="en-US" sz="3000" dirty="0" smtClean="0"/>
              <a:t>3) Refine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82198" y="5383863"/>
            <a:ext cx="3904626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Remember: </a:t>
            </a:r>
          </a:p>
          <a:p>
            <a:r>
              <a:rPr lang="en-US" sz="3000" dirty="0" smtClean="0"/>
              <a:t>JCESR is an experiment!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7331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09888" cy="95753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Techno-economic modeling: </a:t>
            </a:r>
            <a:br>
              <a:rPr lang="en-US" sz="3600" b="1" dirty="0" smtClean="0"/>
            </a:br>
            <a:r>
              <a:rPr lang="en-US" sz="3600" dirty="0" smtClean="0"/>
              <a:t>B</a:t>
            </a:r>
            <a:r>
              <a:rPr lang="en-US" sz="3600" b="1" dirty="0" smtClean="0"/>
              <a:t>uilding a battery on the computer</a:t>
            </a:r>
            <a:endParaRPr lang="en-US" sz="3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2908" y="6359525"/>
            <a:ext cx="3429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C0E0FCE-127B-7D49-BB33-A2E993D4D9A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38232" y="5836305"/>
            <a:ext cx="7828856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Connects system level goals to materials challenges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95523" y="1729897"/>
            <a:ext cx="11755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Power</a:t>
            </a:r>
            <a:endParaRPr lang="en-US" sz="3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0898" name="Picture 2" descr="http://www.alupolpackaging.eu/admin/UserFiles/image/alu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24" y="2366429"/>
            <a:ext cx="1947162" cy="129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95743"/>
            <a:ext cx="1941411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501350" y="2047908"/>
            <a:ext cx="2045900" cy="3204916"/>
            <a:chOff x="2513270" y="2264962"/>
            <a:chExt cx="2045900" cy="3204916"/>
          </a:xfrm>
        </p:grpSpPr>
        <p:sp>
          <p:nvSpPr>
            <p:cNvPr id="56" name="TextBox 55"/>
            <p:cNvSpPr txBox="1"/>
            <p:nvPr/>
          </p:nvSpPr>
          <p:spPr>
            <a:xfrm>
              <a:off x="2513270" y="2264962"/>
              <a:ext cx="20459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000" dirty="0" smtClean="0">
                  <a:solidFill>
                    <a:prstClr val="black"/>
                  </a:solidFill>
                  <a:latin typeface="Calibri"/>
                </a:rPr>
                <a:t>Energy</a:t>
              </a:r>
              <a:endParaRPr lang="en-US" sz="3000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80901" name="Picture 5" descr="http://www.mtixtl.com/images/products/detail/MCMBSEM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2971800"/>
              <a:ext cx="1562201" cy="1171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902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616" y="4198471"/>
              <a:ext cx="1695209" cy="1271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AutoShape 10" descr="data:image/jpeg;base64,/9j/4AAQSkZJRgABAQAAAQABAAD/2wCEAAkGBxQSEhQUExQWFhQXFBgVFhcXFxYYFRcXFRcYGBQUFBQYHCggGB0lHBcUITEhJSkrLi4uFx8zODMsNygtLiwBCgoKDg0OGxAQGywkHyQsLCwsLCwsLCwsLCwsLCwsLCwsLCwsLCwsLCwsLCwsLCwsLCwsLCwsLCwsLCwsLCwsLP/AABEIALUBFgMBIgACEQEDEQH/xAAcAAABBQEBAQAAAAAAAAAAAAAFAAIDBAYBBwj/xABLEAABAgMEBQYKBwUIAgMAAAABAgMABBEFEiExBkFRYZETInGBodEUFRYyQlJTkrHSByNigqLB4TNDcpPwJFRjc6OywuJE0zTj8f/EABkBAAMBAQEAAAAAAAAAAAAAAAABAgMEBf/EACQRAAICAQUBAQEAAwEAAAAAAAABAhESAyExQVETYSIEFHEy/9oADAMBAAIRAxEAPwDZ0jpEVLWtFuWaU64aJSOsnUkbSY8otX6RZtxVWilpFcAEhRp9onOIGGF/tHP4j8BG7Z81P8I+EeKyturKhyisCakgAZ7Y9llVVQnoHwhsC9JeeOuCUC5M84QSBhAdMBZ0YqgwTAedzX1xMgRXSImSIjbiekJDFGatHSoBRQ1QgZrOI+6Pzi7pHNDk1NhVCRzjWmB9HrjzO1UEGlaD46svhGmO1iRt5HStypC7hG0dlRWD9k24l03SLqtWNUq6Dt3R4004U6zSC9kWypJwJOuuymusTVFUmezAxibSduuOfxK+MHdH7X8IZCvSBuq6dsZi2jz1/wAR+MMkjM0dkOS8nYeyKicsaQ5twGJootKmEjbEQfNRXqhpIht4QgJCvHX2RwunZDbwiUKEAxgf3Q5EzrpEbzmyIWncIAL4nMcosJmjugaXIQdwgALCZI2Q5qbUTq7YHNO1EWG3aaoQy8J5W7gYkROq2DtgaHt0dbmTs6IACvjQ1FaUJ1QcsZ69epujGJXVQqNcavRs+f1fnAhMOR499ItqXnnGuTIuvE3tRo2lNBhur1x7DHkP0hzaC84kKxD9SMcKNISe0ER0aepKFuIQ046jqTob9Fc6ETLnNJqwexaO+FFj6JXkJmXKqAJY+C0V+IjsRLUlJ2wnpqLpMJ/S3IuLZbWD9UhXOSM7yq847gB2x5a60UkBQIqKiusHWI+g7alEusOJUKi6T1gRgpbRZU6rk0I5qUDHINk016sBlmawrp0EYppnm5Ee0aGvFcmwpWdynUCQDwAgcn6GTTnTQruRhXrjYCxzLtISKXEpCRTVQUyimQdlDzh1wREDJU84dcEhEgRTT10A7VIT76wmvbAK154IUQcyaRYt+ZmAUpZYDgqlRUXAmhSsKu0+6Md8ZXSNl1SklxBQ4VpNwG9maChGcSy8f5sKMvPKAULoBFQCTX4RKpU1dvURdrSuOfCL0tYK1NIC1FuiRUDz8BlsEEnFBKAgeaBd/U79++NVpmdnkmkc0tayrVUpN3I4glQ6x2wHcJXiSQK6syTqHZGv0jsbkqrb/Z+knO7XWDrHwgI2kKwA2UAGNc4iU6VHRp6ae7AXJ1XcIJ6I0FlMhKgEorqpTMxbsOww8p1YNCkJrrAKsAN2RhtsWI9LtlxSxdvBIKVUJvVwAz1V4xnK5bDSUbZvbPkksookUriemMlayvrFfxGH6CStEuzr618k0k3byiQVAc40rjQYDed0ZG0rUU86twkgqUTQHADUB0Cgi480YyW1hI4nOOrRRV2uNL2vLKGtr5CTLhJ5SZJbbrmlpB+tWNl5VE9AMCJcrWtKEVK1KCUipqSo0A4mGKgyKDOsM5QRzSaZCXQw2qqGE8leHprBq6vrXUdAEP0WwW5MLxRLI5ShyU4eayjrUa/dhdWPujigNRh6EjaYCKmVEkkkkmp6TnB2cc5CRZTjykysvq2hpuqGh0KN9XVDoETIaG/jFdACxVOOJGB1g0MDrNbW8620km84tKBifSNK9WcXtK7QCppwN4NtkMopgLrQuV6yCa74K3oOrHqY3HjE7V4YUIh+ibpSiamVYhlghFcRyrxuN/8AIxneWX6x4mCg6Naw7Tzq7gMzBiyWQ6ooS2VKpeoXEoFNpJHZFbwhqVsqWS+CpUy4p3BVF3U+bzq1pS5xgQ3bMkP3b385XzxNg1Ro7bkVsIUtbVEJFTRd5OO1STn3wNStFBW8nDcocMIuS6HOatIlnUKb8x2aCRQ4pvI1kAjEmLbAcBJ8FkVV1Gd5o6AMoYrBbaEkj6xOfqrr8I0+jgHOoa5aiPjAlcsb4WtEs2mtSlp5LgGoChWCoE04x6VbmCGxQDPqwEDQWCIz8xo/Zy1OLmQkLLpxoqvmpOY6a9cHqx57pBoYuYedcQ6oVcJKa0AqAcMd8KWrHTjlLgXwlrfzE0FlWHINzNZSh+pUFAX6DnoIxO2nZCgDobowuXml33FH6kilajFaMc93bCiY6sZrKPA/9eel/Ej0hiQKhjgDxIi1ZtnIYSUoFASVEk1JJ1k8OEWErjgc7MI6saJHEiGvspUKEVrHFqwiJpzVsy3iACkuygDVJpuOUNU0U5wRWqIHHRiIhxADTzlCkYkqVQAD7IziyiXAUF05927XYNg2Zw5TIvV1itDsqACeAMPUcBG8IbWxN9DXlGKZYrFhTla7vhlEQTXXSFNUCB9oWaClWHNUKKG44GPN7FQUTQRrQ4UnqBx4Yx7EyKediIxGl7SpV9K2uaF1UCAMxQEfDjHPOPZrGdKjs5aXJYmta5AVJ6R3xi7d8JtCYaYbTdQVUQBWgKvOWup1AHLIV2wbXbz5zXXqHdGo0bmCxLOz0weaAQ2KAE0wNN6lUSOg7Yi6Bf0zOfSHNolmWbOY81CUqcOs0xTe3k1WeqMZY8gqYeQ0nArVQnUlIxWs7gkE9URz82p51brhqtaipXSdQ3AUA3CDEn/ZpNbuTs1VlrallJHLr+8aIHQYpLFA3kylpDaAeeJbFGkANMjY0jBJ6Tio/wAUXdGfqUPTh/dDk2d77oISfupvK4QCSmuAFTkANZ2CNBpR9SlmTT+4TedprmHQC503RdQOgw34JPsz1Y0Frf2eUYl8lu/2p7cCLsug/dqqm1Qiro1ZomJhCFYNirjp1JabF5wnqFOsRDbdoGYfceIpfVUD1UjBCepISOqDuhLZEdkSCph5tlObiwmuwHzldQqeqLmlU+l6acKP2SKNNDUG2hcRTpoVfei9o19QxMzZwUlHg7P+a+Ocob0thR64zoEHLDhGi0N+q8Jmz/47Juf5z1W2v+R6ozoMaS1RyFnyzHpvqM25tu+YwDupeVAGVly4tDafOWoIT0qIA7TAvRvw0E99RZku36Uy6uYV/lt/VtA7iSVdUAJdkrWlCc1KCR0qNB8YOadPpM2ptH7OXQiWR0NCivxFUWPo4kOVn2a+a3eeV9wc38RRC4jYPd0Vvpgf/tbMsjzZaWQ2APWVir8IbjEqYWBUggbTWke4qYS6648UglxRViAcPRzGykSpARilKPdT+QhJ0hS3Z5fIsIWlJuA80CuJqQMTF5dmoCUkIGNQdxH6EdsejzNqOqlnSpWCLqU0AGJNNXTGaXPrFSXFADMlRoO2E2CB2j8okKJuIF7C8UgqTRQPNJ804ZjVWPWNKrQZUGqOoNFVNFp7cco+c5mXU4o0TeKjuJJJ6cYoPyim1XVoKFZ0KaGh10jRwEfQnjNn2rfvp748s00tqYS+4BQtcobirgKSDSlF0ocKRiVUh7auacdWWMJwTVPcqM5RdxdHoH0YWm87MODm3QyScADW+m72XoUGPohsWYlSqYWEht9hBRQhRIJvi8mmGBhRljFbIbnKTts9UIwP9UilLLreGxVOwRdXlAuWXzlbbxMdpkXHSaUiuXcjsNIct2Ki1i8UnJQw6dUSMlemc8YDPulagjMqqOmhFPjCm5gpIO3A9IzhWK0Vul3UlK0j+JRH5A8YqK3E+AnLAJCUjXUdQwhz66UG0gRWK+cBrABHQc47PnBJGpUb9EdnLue8YdRiqtZ/WH8pecTjtI30GIiNsVwzOyMtVFxJmVZJWDQ1xB/KKul0gHJNShUlpQWK53TzVDtr1RaQnURh2iG2zXwN/GvMIrtCsMRqNY5mUefWNZ5mXkNJ9I84+qkYqV1DtIi39KdsAqbkmcG2QCsDK9SiEfdTj0q3RoNH2hIybs0pNXFp+rTrp+7T95WJ3AR5q5Z7ziipQUpSiVKNMyo1UeMZpqzWmo7EFj2YqYebaSaXlYq1JSMVrO4JBPVFjSOeS+8S3gyhIaZTsabwTxxUf4oPytkrlpNxdDy0zVpO1DCcXVbr5AT0YxnhZblK3DjlhFZJsnF0XdEmAhbk04KtyqeUAOS3lG7Lt+9zvuwGdWpalKUaqUSpR2lRqTxMbG2rGcal2JRCed+3mDtdWKIRvuJw64GSWiUw6pKQml5QFTqrmSN35QKS5G4Pg7Lp8Hs9a8nJtXJJ2iXaILpH8S7qegGM8RG30osZx5+60n6llCWGRtS2MVdJVeNddRDdFtEXFTKFOp+qbPKOYg1DeITTeaDjCUkDgwbpSnkWpaTGbaOWe/znwFEHelF0dZgTY9nGYfaZTm4tKegE85XUmp6o0U/o3NTDjry0gKWsrukitVkkJrqAGHVBjRnRd2XEw+SOUDJaZxyddF0qr9kE8YMlQYNsyWls8H5t1SP2aSGmxqDbQuIpuNK9cXNBGgmYVMKFUSrK3zvUkUbT0lRB6omZ0KfNMsRhjqH9DjGjldEXG7PcbBHKTDqLx2NNmoHWqE5KqGoSuzzVxSlEqUaqUSpR2kmpPGseg/RvKlEtNv61XZdB/ipeI95PuwOc0CfTTFJwxxpTsxjayEgJaWlZdRSFUU+uqgKqOFMTjS/+GCUk1SEotbsTUvQbITrcXUpHrJ95PfDX2xQ4jI5FJ/OHsZlRh1BQUrJoVVu3ElOFKYGAOmRb8EeDaAVFFK8mkKG27dgknKGN+enp/IwIo8YkGlcq2MQb6caZUUMabot6TlZfPKL5RV1POCQnDGguj+sY9XLCQJk0FVV7E0jy3TH/AOSRsQgfhEVF2yWgEuONOAVqK83bT8o6uIRmeiLEbazfpBmmmkNpu3UIShIuowSkUSMUk5AZmFGQTlCiaQ7Pqideuim2M3Yb5KQVGpKlE+8cIIW3aRSk3QKhJJJ1UGGEA9H3Pq8M6nvjfsk0KzFGfxTUZpxEWVLwEVXFYwmMFWi+FovDpPSINWAzdaTtVVR68uyM/ONXSoDzVCog/IrKEtVyKB+kaaX/AKJlwQ2lzVgjMAGGTTpUBQ0pq3xPaLZVzqaqHvgaXyBSnXFPZtMFuiEvKSpKtSVY9GuLzrRBNOmA7698F2XbzaFa7o4jD8oUlcQ4ZYadUvAKooeirI9BOR3RGpku1acqEqIvUwJukKpXZhFlKC4LyTWmaTSoO7dHFzC0oVrw2YgDPGOSRrHkntKQD10XgEpyTTCuQO6mUV2bDRrKd9P6ECzaxjnjgxyujtxYfmbNStVSU0ACUjHADIUjrFlISoE3TTGnRl0RnvHKoXjswrDFmhds28oqJSSSSTj1aosS0mEVIIvUIG6uZjLePDHfHpgsMGaXxYnDLb1xOzKhKCBSqqV6Bq+EZPx8Y74/MLIMGaoyg3RLyAuhOGdT0xkPKAwvKEwZCwZr0y4GyJVgYbAIxnlEYXlEYMgwZsrg/qkYnTOy0TM1fU6U3GwgJoCBS8onPMk9kS+UZjH2tbZLyzX0vyAgcn0RONIKPWI2hKjypN1JV5o9G/v+z2wJsirrzaUj0go4eikXldgMUJi1rwUkqoFAgqzoDeBNNfnZQXsN5LQKWnytKriVKSLgKUHDlEajnrPTFaafZhI0yDhDGR9Ynr+BiiLUTjimgJFbwgdb9sKaYU60pIWkpAxCjiQCabKVjZckh9Y5j3SodseUaY//AC17ggfgEE5PTOacWlBCCDgQlABVma1rnvjO6QOKXMuFfNUaYA19EUxG6kXFUxNlFcQ4V7IaT08YeAObtMWSaKwBKOcxxhRUE1Kg+oVIIFblygGO3VCgTKuXCVJugkEGtdtcuoQohoD2m3pkkKocDhEujCqJpvijah5qRtx7oI2PQJG2sdHYg64YovqpFianW0AX1oSSKgKUAT1GBE3aCCMFoP30d8EtgGzSb1APOOQ2k6hGifbvN5UocOiPMZq1XVzQaaWU0F0XVUqojaN5SI1mg9vKek3C6orU2qgJ85SVAKRXfmK7oejNNtBJdh9LtUgHMCkVJyWFK/D84Gv2ovU2abiOyK79tJCSFBSSoAYjeDn1Ro9RNbkqLTE40DX4Rbst4KbKdaFEdRxH5wIW+FDAiuo/kYdZE1ybhBFL2dewg64iM1wU0F0vlKqg0MFHpx11pQbuXlJKSCDXHM3gKZQEXcvG9XODdmTGGBF30iojV+kYNblI84NqjbHPGg2wV060OvKXMSqE3QgKWhB51RW+tKAKUpTI7cI88LKti+BjF6aOla7NabUG2F4zEZDkVbF9sM5NX2u2F80P7Pw2PjMQvGYjG4/aht47VQfND+z8Nn4yEd8ZCMXVW1XGOXlbVcYXzQfZm08YiF4xEYu8r1lcY7yivWMHzQfZ+G08PEO8OEYrll+sY6JhfrGF80H2/Da+GRnp936xXTX4H8jAzwhz1jBKxuSVUv1USRTEjADHKBaRM9S0UjiaVzwxy1ZnVrjf2BZzaLjFPCCtq8LriVcmamvORdCa1wCsTQ7DGV0xlpcOteA3lIUwlS6FSqOkqvihxGF3jGl+iiXUXnCu+KBOdftd8aKNIwbNe5oml9CQ6CKJoASqqQMKVCt0CbZ0DlVC4XrhKqg5qvE11nXU57YL6Y22tm6hsi8oGpIrQDdXOBFhsLmLyyUhSc6JwVrFUXswRBSsDKWhoi1IuVU6pagm82KABRJu0NBljtjEW+T4Q5UU5xFMMKdGceo25Nrcd5NVSpSE3jQJuICq1PSQaDEx5lZVnOTrxAOu8tZ1Ak8SYpOt2KgORr6ImbyHQI3bUrZEvzHrzqxgTVxVDr8ygEWntCJaabDtnvAAYFCiVJyyqeck9NYX0XYYHn0KJZqXU2tSFiikmhH9dUKLJPV7WtBBdDYOIGOBw3VMaSUSEIqEKWcOam7XHZeIHbFUpl0JLpbaTQVvlN5VNXPXU7IdL2y2ptS0KvBKVKIFQaJxOBAivp2FGN07kxMvFS/qnAhKUpcukpSOd5oURjU69e6Mm1o+m8KuIKddEXT1GsHrbSzNuFx3FWQwpRIySN3fFKX0cYdcQgYFRShNSaYmgrxhbthwdsVVxayi6OTAIJoKXHEqFNWJSB1wf0fmC1f5M8xYTSoGITeFaRl3JHkptyXbJIQu6K5kJ/8A2vVFq22n2+SS1fF1AButqUDWnpBJAoQRSIVp0W3ZsxPK3cI45MqVnSMFKKnlmiVLqBXFopHEoi7yNpDX+AfLEuVdjUW+EasAbBHVIBpUZZYmMpdtLd7n/WO37T2D+Wflgy/R4Pw2hfJzH9cYel7d/XGMTy9peqn+WruheF2kPQT/AC1wOV9hg/D0iTttbYokJ6SCT0edAiZlELWVXbtcSE4JrtoaxkPGNpD92n+WvvheNbR9kn3F/NBl+hg/DWGz0fa4juiLxK3tXxT3RmhbNoD9yj3VfNHfH0+P3COB+aFl+hi/DQ+IGtq/w/LDTo2zSlV/h+WAA0knv7un+vvQ7yonR/46eP6w7/RYvwNDRVr13Pw/LHToo166/wAPywF8rpv+7J4wvLGa/uyfe/SEOmGfJFv2i+A7o75JN+1V7ogMNNJnXKj3z8sOGm7/APdfxn5YAphfySb9qr3B3x3ySR7U+4O+A/l46M5an3j8sdH0gq/u/wCI90OiW2gv5JI9r/pj5oqT+j6Wwbi76gKkXAgAb1lVIqH6QlapY12VJ/KGTVpqmkX1JU2FUNwk0qk0CqHWccdhgqgsHyxooY6sqdFDX8o2GjU+WEuLArhjqwAJz1RjyKFPTGisfFl3+tUAFmef5V2/dugg4DGnm64YxbfJOhpBVVRAUUml0jIHbnlENqBaW0lFBgbx1gc2pTvgro3YDbkqp0BIUgqrzarKkY1vE4Vw4wrS5AatZdfWVYm4lNcq4HE06YFTViGUZdbZpeViCKg0VgLxViSBWDMmj65f3fhBbSaWSplbgyQlV70apAqaE0oRqiZPYcVbPJp3R9ttSQSoHkgs3iPOIxSLpOsGlaQT0FaWxONCtUvJXgCDzEVoVAGoIUMK74FlwqUSdcafQZhHLOKCCp7kxcofRrzqV14pjJ6u7TPT1f8ADUdFSXK5Gv8A0fOzj8y625RPhChQov4kJUcb41qIpujkbjRuQMuHFXVXnVlaqg5kk6idsKNlPbk8towekU2oyzLSFXzzS4RT0E6xvUa/dgdo1MLZWsOBRbW0pGQVQq2GuG8dGyKz88lK2UhQuuICio1oK7NsQ+NecU0BGNDXMA566RuqJLIQrYe2JpUlC0LoeapKvdIP5RCmcG1PE90cXOimaeJ7odiO6Yuhud5aWVVSkpd20UapUkjWKCtPtQ9l+YfAWoqJOJAwANdQ1RLITLl0EPpAqcCMc/4YKt2wsf8Akjh/1iJtt3Q1Re0cvIQoqrUqpjXIDfvJgyJqA8tOlaQorvnK9SmWrIRMHY4p3k7PR01/CCgmoeJqBYdh4diS6CYmocJuBfKx3lYQYhUTYhwmxsgSHI7ykAYhbwobI74UNggTykd5SCwxCvhKdgjvhCdggTykd5SAMQsHkbBC5RHqjhAoOx3lIdixCl9v1RwjlW/VHAQM5WFykFhiOt19tDYo02qqgKLQlQpQnzVCmYEBBPta5SUPTLNfLBtE+03+2Y5YHIXim6RmYnFtyOuQ/wBQx06TqJx6y/oxtuzrRb5srLNqvpottlCFihrgobaUge3MfV1NTRIp0Vp8a8I1OlE1KvobQwxyKuUxVeQqvNVdFHDQc6nCIbBsEgfXpDmASEp8XqSUgki8FqopVScSCcBjF8mRk1TAUoAA56xu1YxqrBbPIOYZnDgINixpdOIlcdzVmH/aoRIweVQ4lCHAG6IoqhzCTzUoUpKRjglOApB0BltMHlttsBBoVuXDgDUEAUx6Y0OijpRLzLZBqk3Tj6XOScOoRHpFYhe5AYjk1hwbCpNKJOGUcsaRmkuP30NlDqrxopVUmpIoCnHPdEvdUB1twoW8sC8U0IFaVITgK6oi0ptwPyCynmFS0NqSTzkqBvKQoDck9MXTZ7gLuAxIpjqwgbbWi7j4vITRdRXnABYG3eATQ0iGrNdOSjJNmAbrB/RSaDMy04s0Qkm9vBSRTtjQN/R8Nbjg9z5YnT9H6Pau/wCn8kYvTbPW/wBzScXF3uaQaVSZ9I9nfCjOp+j5PtneDfywofzZx4/4vrPN9LpO66gJSbgTdFBqAFMoj0ekkl0Xkc0JJorEVyGf9YRuUl3ajqvQr7u1HFUdilRwUUnmGg4pPg6FAUpRpBAwGZpWsQOWewTUy5HQFJHUkGggkHXPsHrPbhHSt3Yjie6FYUDlSjOplSRsSFAcAYiVZsuc23P9T8oLlbnqp4/pHA656g4juhZDorSYabTdSlwDHMLOeJxIix4Q39vgr5YeH3PUHFPdHRMuez7UxLSfRopyW1jPCW9quCvlheGNbVdvyxJ4W57PtTDhNr9l/t74nGJX0l6RCda9Y8f0h3hjPr9o7ol8LV7I8B3x3w0+yPD9YMYj+kvSMTbPtO1MOE0z7TtT3w4Tn+CfdPfHTOJ9ifdPfCwiH1n6cEw17XtT3w4PNe1/2/NHPCkexPuqheEtexPunugwiP6y9Hhxv2vw+aHBSPajgO+IuXY1s/hPyxwuy/suz/rCwiH1l6WAE+1HD9YdcT7Qe6YqcpLeyHD/AKR2/K+zHAfJBgg+si3yQ9oPdV3QuQ/xE8Fd0U78p6n+35YV6T9U9ndDwQvtIba1lLdCbj6EUrWoXjWmwQLVo7M6plri6P8AjBceB7DxHfHbsptVxHzRcdtkZSbk7Zn5nRaZWKF9g7Oev80RCNDpgZTDXv8AemNPyMp6y+P/ANkLwWWP71Y6z/7IqyKMurRea9sz/MT3R6tZriGG2mUoAASAKA4nWVGuZOuMj4Cx7ZX4v/ZGvUsJbvEeagqxzwFYUnYIsTc4bijdFQkkZ6hHlDdqr5W/ecvA1/aru8Nm6sBnrbcUa8uqhNSL6teNOiGJn0g1r+UWo0JyPdGZoFIJSKkAnHdEnhA9XtMeNeUZupuuOBQz+tVd6AKnV0QUa0o5yaOqCai9edxI10x/OIwY8j01NooKiinOAxFTu10prHGJxND1e2PNhpiGF8onknL1QUqVfNNXOGWPGE5pUXOeHkoqSbqTQJqTQAHdSHgyc3dHpYmR6vbCjO6KTheaUorv0XStQaYDDCORDtFoxiJjAfXA4Z8mRXfC8JPtU+4YztpOJlrqFGqhgUJAJFMKqVUDOKItxPqHsjShWahp24SL7YBN4KpmScQrfU4fpjZ8IPtG+3vjPWY+ZgqS20pV0VVlQA4CtevhFpdlPDJtwbgUkdQNeyJbS5LUW90GQ+r12uJh3LK9Zr3jAqXsl0DFLlRXAiteBwjiZN4ZtOdQMK16VhLwIzd9YAq2aEKpfIrTUf62Q9mZURUXNnnEEHWCKYGBJl3NbbnumGOSq8wh0HbcPaKYwrQ8WHuWXsT736Q8OueoPejNXHagUV/LViOvKLDqHEUrU1JyScBXD0dkAUw/yy/U/EIrLLt+9cJFACm8MNdUiufx+Ijlz9vrQe6Oia3n3T3QDoOMzSlCoQSP4k6swRXA7jEomFezVxT3xmnJmhvJXQ66jBXSNu/4w6WnHFk0UmuFBe41JIgFTNL4Sr2auzvhGaPqL4QBNpUJBWBTf3GO+M/8QHrPfCGE5adUOaoLKsT5uNLxoRQDClIsid+y57hjPOTd708sQbxqDtBrDPGbg9K9vCqHrFfhDEaXw37K/dVHfDBsX7qoz7E+8RW6qmNSKkClKCtN8PRaqzr7f0goAxMTvNNCQaGhKVUB1EiIGbSGAXgroND/AAn8s4H+NHNvaO6GOWipQoqhHSNWRGGB3w0Sw14cjaOB7o6J1vanh+kARbDyM6rGogi90Kwx6YJScw+6CpKgADTEXsaVzHSIdEtl3wtrajgO6HpmWv8AD4J7oq0ma5p9xUOKZjYj3FQ6FZYU81/h8Ed0aqaVVtSTkUkHoIoYxlH64hv3TGwdFQRuMJgefI0YliKpBpuWSONYR0Tl/t+8YvyqUMpuIRdAJwGok4xN4YNkFk0CDoixtXxHdDDoez66+Ke6DXhg2GF4YNhgsKAnkc166/w90NOhzepxf4e6D3hY3wvCQdsFsKCGg8oJa+0lRUCA5jTAkqThToEKI9F5QNA3SopugArNVecokVPSI7GcnuUjMztkS7q1LWHLyiSaEa8cBSKx0bltrvFPdHpok5M6xxjos2UOscYjOXp1YR8MRYDbUoFhF43iCSoAnAUAwphnxgum2U7BwPfGiFjSh9IcY74glT6Q4xL35KTS2QAFtJ3cDHRbCN3b3Qf8m5Y+l2x3yVl/W7RBQ8gB41Qdnb3R0WijaOP6Qe8kGD6fwjvkWz6/wgoMwGm0G93H9IkE+3u4iDHkQ168LyFR65gx/BZgkTbe7iIXLo3cU98FfIRPtI4dAx7SDH8DNAwLQdQ/D3w5KW9SR+Hvgh5Bf4kc8gle0h4h9F6UVMIPoJ/DESrPSf3aeCYJeQa/aQvIV3U4O2DEPovQObFTqZSfupiNywEqw8HHTcHZBryHe1ODiYXkXManO0wV/wBDNfgBVZDKDcLSQaVulIBu5VpDfEkv7FHuiHzkopl+jiqqQCg66hVFDGLM06lu7eI5wB2UvGgrWIvfYu12ZTTSyW0sAMtJClOAEpFCEgKJ7QOMYoWe96q/eV3xrvpInbiWEg0vKWrP1QkD/dGJTaB1KPEx16V4nHrVmWRJujMOAazVXfG8szSiUIQ3VfK0AKEtKJvAc4C6KHLVHnzdoKqKkkXhUEmhFRgY9A0LmVzjixLtBtTaLylcq6QATdA+sWQK48ItoyCzlvy7YBWXUA4AqYeAPQbsTsaXSXt/9N35YFaXPuS0w0ibvGjZWlIOpZu1BB+x2QXlrOl1BJQ424sgKS1R0lSqV5OhbxrlnDem0k/QsNWTbDL4UWXCu7SvNWAK5YqAxjpzMcafbQDcaS2MylCQlNaY4dUQqeVeACeaRUmuW6nCMZUUjPT7X1iun4xVLcE7TRzzvindiLKor8lHOSiwUxykFioh5KJpWUvqpq1wgisGZNi4N+uCwonYRdFBlChwhQgM0H90d5XdChRJ1neVjoeMKFBQxwfO/jDhMK2niYUKChDhNK9Y8TDxPL9ZXEwoUJoCQWi4PTVxiRNqu+urjChQhkibZe9oqJE24/7QwoUIB6dIH/XMSJ0kmPXhQoLCkSjSeY9YcIkTpU/tHCFCgcmGKJE6Wv8A2eESJ0ve2JhQoWTDCPhn7WtAuvFagKmleoQUYlkuOgKKhRuvNIBwO2h2woUXpbyMtbY0LWi6F0HKuCorU3VU6iIwGlmiTLs46lyqi0ltAI5pIKb2ISQM1GFCjrexygB3QmXBwv8AvHvgvYtnS8qJhtTQebfS1yiHFKpVKnFpIIxzAhQoSkxpE1v2s3NzYLsug0aaaSKk3U3lZVH2jwj1KfsmWbSXPB2yUioASka9RCajqhQo2lvCNk9mNdAx6+qJ0J5o6BHYUcjNED55oEiKhZEKFEDOciIaWBChQAWZOXFaxduwoUAHbsKFCg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720989" y="2975890"/>
            <a:ext cx="2441983" cy="2586710"/>
            <a:chOff x="6720989" y="2975890"/>
            <a:chExt cx="2441983" cy="2586710"/>
          </a:xfrm>
        </p:grpSpPr>
        <p:sp>
          <p:nvSpPr>
            <p:cNvPr id="22" name="TextBox 21"/>
            <p:cNvSpPr txBox="1"/>
            <p:nvPr/>
          </p:nvSpPr>
          <p:spPr>
            <a:xfrm>
              <a:off x="6720989" y="2975890"/>
              <a:ext cx="24419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000" dirty="0" smtClean="0">
                  <a:solidFill>
                    <a:prstClr val="black"/>
                  </a:solidFill>
                  <a:latin typeface="Calibri"/>
                </a:rPr>
                <a:t>Depreciation, Overhead, ROI</a:t>
              </a:r>
              <a:endParaRPr lang="en-US" sz="3000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80907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4048658"/>
              <a:ext cx="2320363" cy="1513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4572000" y="2687548"/>
            <a:ext cx="2053818" cy="2005594"/>
            <a:chOff x="4648199" y="2871206"/>
            <a:chExt cx="2053818" cy="2005594"/>
          </a:xfrm>
        </p:grpSpPr>
        <p:sp>
          <p:nvSpPr>
            <p:cNvPr id="57" name="TextBox 56"/>
            <p:cNvSpPr txBox="1"/>
            <p:nvPr/>
          </p:nvSpPr>
          <p:spPr>
            <a:xfrm>
              <a:off x="4850450" y="2871206"/>
              <a:ext cx="129650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000" dirty="0" smtClean="0">
                  <a:solidFill>
                    <a:prstClr val="black"/>
                  </a:solidFill>
                  <a:latin typeface="Calibri"/>
                </a:rPr>
                <a:t>System</a:t>
              </a:r>
              <a:endParaRPr lang="en-US" sz="3000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80908" name="Picture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199" y="3611383"/>
              <a:ext cx="2053818" cy="1265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9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21" y="258285"/>
            <a:ext cx="8413575" cy="95753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System Level Volume and Mass Predictions</a:t>
            </a:r>
            <a:endParaRPr lang="en-US" sz="3600" dirty="0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7233177" y="6428846"/>
            <a:ext cx="342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1D3C8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7F76E7-C628-B140-8644-8813A1FF0F2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 t="7445" r="8875" b="2562"/>
          <a:stretch/>
        </p:blipFill>
        <p:spPr>
          <a:xfrm>
            <a:off x="1119500" y="1093862"/>
            <a:ext cx="6554624" cy="51872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396" y="1444240"/>
            <a:ext cx="119391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Li-metal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444098" y="2146691"/>
            <a:ext cx="15382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Si anode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204053" y="2690336"/>
            <a:ext cx="1282627" cy="73866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400" dirty="0" smtClean="0"/>
              <a:t>Higher</a:t>
            </a:r>
          </a:p>
          <a:p>
            <a:r>
              <a:rPr lang="en-US" sz="2400" dirty="0" smtClean="0"/>
              <a:t>voltage</a:t>
            </a:r>
            <a:endParaRPr lang="en-US" sz="2400" dirty="0"/>
          </a:p>
        </p:txBody>
      </p:sp>
      <p:sp>
        <p:nvSpPr>
          <p:cNvPr id="12" name="Freeform 11"/>
          <p:cNvSpPr/>
          <p:nvPr/>
        </p:nvSpPr>
        <p:spPr>
          <a:xfrm rot="842070">
            <a:off x="3913975" y="2295580"/>
            <a:ext cx="1880074" cy="451492"/>
          </a:xfrm>
          <a:custGeom>
            <a:avLst/>
            <a:gdLst>
              <a:gd name="connsiteX0" fmla="*/ 0 w 1880074"/>
              <a:gd name="connsiteY0" fmla="*/ 58385 h 451492"/>
              <a:gd name="connsiteX1" fmla="*/ 931491 w 1880074"/>
              <a:gd name="connsiteY1" fmla="*/ 32748 h 451492"/>
              <a:gd name="connsiteX2" fmla="*/ 1880074 w 1880074"/>
              <a:gd name="connsiteY2" fmla="*/ 451492 h 45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0074" h="451492">
                <a:moveTo>
                  <a:pt x="0" y="58385"/>
                </a:moveTo>
                <a:cubicBezTo>
                  <a:pt x="309072" y="12807"/>
                  <a:pt x="618145" y="-32770"/>
                  <a:pt x="931491" y="32748"/>
                </a:cubicBezTo>
                <a:cubicBezTo>
                  <a:pt x="1244837" y="98266"/>
                  <a:pt x="1562455" y="274879"/>
                  <a:pt x="1880074" y="45149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683095" y="1936407"/>
            <a:ext cx="649481" cy="5594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8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21" y="258285"/>
            <a:ext cx="8413575" cy="95753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System Level Volume and Mass Predictions</a:t>
            </a:r>
            <a:endParaRPr lang="en-US" sz="3600" dirty="0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7233177" y="6428846"/>
            <a:ext cx="342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1D3C8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7F76E7-C628-B140-8644-8813A1FF0F2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 t="7445" r="8875" b="2562"/>
          <a:stretch/>
        </p:blipFill>
        <p:spPr>
          <a:xfrm>
            <a:off x="1119500" y="1093862"/>
            <a:ext cx="6554624" cy="51872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2841" y="1478422"/>
            <a:ext cx="1632247" cy="3247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17036" y="2280303"/>
            <a:ext cx="1632247" cy="3247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67784" y="3051561"/>
            <a:ext cx="1632247" cy="3247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777243" y="1023538"/>
            <a:ext cx="683663" cy="3555051"/>
            <a:chOff x="3777243" y="1023538"/>
            <a:chExt cx="683663" cy="3555051"/>
          </a:xfrm>
        </p:grpSpPr>
        <p:sp>
          <p:nvSpPr>
            <p:cNvPr id="4" name="Oval 3"/>
            <p:cNvSpPr/>
            <p:nvPr/>
          </p:nvSpPr>
          <p:spPr>
            <a:xfrm rot="2384882">
              <a:off x="3777243" y="1023538"/>
              <a:ext cx="683663" cy="35550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 rot="18607230">
              <a:off x="3221232" y="2570231"/>
              <a:ext cx="17956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Magnesium?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1369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21" y="258285"/>
            <a:ext cx="8413575" cy="95753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Battery price scales with mass and volume</a:t>
            </a:r>
            <a:endParaRPr lang="en-US" sz="3600" dirty="0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7233177" y="6428846"/>
            <a:ext cx="342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1D3C8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7F76E7-C628-B140-8644-8813A1FF0F2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47686" y="1514568"/>
            <a:ext cx="4084890" cy="325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$/kWh =</a:t>
            </a:r>
          </a:p>
          <a:p>
            <a:endParaRPr lang="en-US" sz="3200" baseline="30000" dirty="0"/>
          </a:p>
          <a:p>
            <a:endParaRPr lang="en-US" sz="3200" dirty="0" smtClean="0"/>
          </a:p>
          <a:p>
            <a:r>
              <a:rPr lang="en-US" sz="3000" dirty="0" smtClean="0"/>
              <a:t>Processing costs also scale with size</a:t>
            </a:r>
          </a:p>
          <a:p>
            <a:endParaRPr lang="en-US" sz="3000" dirty="0"/>
          </a:p>
          <a:p>
            <a:r>
              <a:rPr lang="en-US" sz="3000" dirty="0" smtClean="0"/>
              <a:t>Increase energy density!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965184" y="1236364"/>
            <a:ext cx="2183540" cy="1646605"/>
            <a:chOff x="2174815" y="2353673"/>
            <a:chExt cx="2183540" cy="1646605"/>
          </a:xfrm>
        </p:grpSpPr>
        <p:sp>
          <p:nvSpPr>
            <p:cNvPr id="6" name="TextBox 5"/>
            <p:cNvSpPr txBox="1"/>
            <p:nvPr/>
          </p:nvSpPr>
          <p:spPr>
            <a:xfrm>
              <a:off x="2174815" y="2353673"/>
              <a:ext cx="2183540" cy="1646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3200" dirty="0"/>
                <a:t>($/kg) </a:t>
              </a:r>
              <a:endParaRPr lang="en-US" sz="3200" dirty="0" smtClean="0"/>
            </a:p>
            <a:p>
              <a:pPr algn="ctr"/>
              <a:r>
                <a:rPr lang="en-US" sz="3200" dirty="0" smtClean="0"/>
                <a:t>(</a:t>
              </a:r>
              <a:r>
                <a:rPr lang="en-US" sz="3200" dirty="0"/>
                <a:t>kWh/kg)</a:t>
              </a:r>
              <a:endParaRPr lang="en-US" sz="3200" baseline="30000" dirty="0"/>
            </a:p>
            <a:p>
              <a:pPr algn="ctr"/>
              <a:endParaRPr lang="en-US" sz="3200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324450" y="2939753"/>
              <a:ext cx="192280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093437" y="5383863"/>
            <a:ext cx="4793388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3 cell couples with potentially &lt;$100/kWh and &gt;400 Wh/l</a:t>
            </a:r>
            <a:endParaRPr lang="en-US" sz="30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56732" y="866379"/>
            <a:ext cx="3135329" cy="369332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dirty="0" smtClean="0">
                <a:solidFill>
                  <a:srgbClr val="000080"/>
                </a:solidFill>
              </a:rPr>
              <a:t>Magnesium/Metal-Oxide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25512" y="2721267"/>
            <a:ext cx="28686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7013" indent="-227013" algn="l" defTabSz="457200" rtl="0" eaLnBrk="1" latinLnBrk="0" hangingPunct="1">
              <a:spcBef>
                <a:spcPct val="20000"/>
              </a:spcBef>
              <a:buClr>
                <a:srgbClr val="1D3C81"/>
              </a:buClr>
              <a:buSzPct val="100000"/>
              <a:buFont typeface="Wingdings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7338" algn="l" defTabSz="457200" rtl="0" eaLnBrk="1" latinLnBrk="0" hangingPunct="1">
              <a:spcBef>
                <a:spcPct val="20000"/>
              </a:spcBef>
              <a:buClr>
                <a:srgbClr val="1D3C81"/>
              </a:buClr>
              <a:buSzPct val="80000"/>
              <a:buFont typeface="Wingdings" charset="2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0100" indent="-227013" algn="l" defTabSz="457200" rtl="0" eaLnBrk="1" latinLnBrk="0" hangingPunct="1">
              <a:spcBef>
                <a:spcPct val="20000"/>
              </a:spcBef>
              <a:buClr>
                <a:srgbClr val="1D3C81"/>
              </a:buClr>
              <a:buFont typeface="Lucida Grande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3138" indent="-173038" algn="l" defTabSz="457200" rtl="0" eaLnBrk="1" latinLnBrk="0" hangingPunct="1">
              <a:spcBef>
                <a:spcPct val="20000"/>
              </a:spcBef>
              <a:buClr>
                <a:srgbClr val="1D3C81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6175" indent="-173038" algn="l" defTabSz="457200" rtl="0" eaLnBrk="1" latinLnBrk="0" hangingPunct="1">
              <a:spcBef>
                <a:spcPct val="20000"/>
              </a:spcBef>
              <a:buClr>
                <a:srgbClr val="1D3C8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rgbClr val="000080"/>
                </a:solidFill>
              </a:rPr>
              <a:t>Lithium/</a:t>
            </a:r>
            <a:r>
              <a:rPr lang="en-US" sz="1800" dirty="0" smtClean="0">
                <a:solidFill>
                  <a:srgbClr val="000080"/>
                </a:solidFill>
              </a:rPr>
              <a:t>Sulfur</a:t>
            </a:r>
            <a:endParaRPr lang="en-US" sz="1800" dirty="0">
              <a:solidFill>
                <a:srgbClr val="00008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67285" y="4554992"/>
            <a:ext cx="260353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7013" indent="-227013" algn="l" defTabSz="457200" rtl="0" eaLnBrk="1" latinLnBrk="0" hangingPunct="1">
              <a:spcBef>
                <a:spcPct val="20000"/>
              </a:spcBef>
              <a:buClr>
                <a:srgbClr val="1D3C81"/>
              </a:buClr>
              <a:buSzPct val="100000"/>
              <a:buFont typeface="Wingdings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7338" algn="l" defTabSz="457200" rtl="0" eaLnBrk="1" latinLnBrk="0" hangingPunct="1">
              <a:spcBef>
                <a:spcPct val="20000"/>
              </a:spcBef>
              <a:buClr>
                <a:srgbClr val="1D3C81"/>
              </a:buClr>
              <a:buSzPct val="80000"/>
              <a:buFont typeface="Wingdings" charset="2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0100" indent="-227013" algn="l" defTabSz="457200" rtl="0" eaLnBrk="1" latinLnBrk="0" hangingPunct="1">
              <a:spcBef>
                <a:spcPct val="20000"/>
              </a:spcBef>
              <a:buClr>
                <a:srgbClr val="1D3C81"/>
              </a:buClr>
              <a:buFont typeface="Lucida Grande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3138" indent="-173038" algn="l" defTabSz="457200" rtl="0" eaLnBrk="1" latinLnBrk="0" hangingPunct="1">
              <a:spcBef>
                <a:spcPct val="20000"/>
              </a:spcBef>
              <a:buClr>
                <a:srgbClr val="1D3C81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6175" indent="-173038" algn="l" defTabSz="457200" rtl="0" eaLnBrk="1" latinLnBrk="0" hangingPunct="1">
              <a:spcBef>
                <a:spcPct val="20000"/>
              </a:spcBef>
              <a:buClr>
                <a:srgbClr val="1D3C8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rgbClr val="000080"/>
                </a:solidFill>
              </a:rPr>
              <a:t>Lithium</a:t>
            </a:r>
            <a:r>
              <a:rPr lang="en-US" sz="1800" dirty="0">
                <a:solidFill>
                  <a:srgbClr val="000080"/>
                </a:solidFill>
              </a:rPr>
              <a:t>/Metal-Oxide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67388" y="1037033"/>
            <a:ext cx="2261059" cy="1583196"/>
            <a:chOff x="711747" y="2191451"/>
            <a:chExt cx="2261059" cy="1583196"/>
          </a:xfrm>
        </p:grpSpPr>
        <p:sp>
          <p:nvSpPr>
            <p:cNvPr id="16" name="Rectangle 15"/>
            <p:cNvSpPr/>
            <p:nvPr/>
          </p:nvSpPr>
          <p:spPr>
            <a:xfrm>
              <a:off x="808276" y="2680163"/>
              <a:ext cx="2094254" cy="60960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23516" y="3713687"/>
              <a:ext cx="2094254" cy="60960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FullBattStill_4-17-15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95" t="20931" r="49722" b="54249"/>
            <a:stretch/>
          </p:blipFill>
          <p:spPr>
            <a:xfrm>
              <a:off x="1439491" y="2717373"/>
              <a:ext cx="800099" cy="1021080"/>
            </a:xfrm>
            <a:prstGeom prst="rect">
              <a:avLst/>
            </a:prstGeom>
          </p:spPr>
        </p:pic>
        <p:pic>
          <p:nvPicPr>
            <p:cNvPr id="19" name="Picture 18" descr="FullBattStill_4-17-15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45" t="20931" r="78194" b="54249"/>
            <a:stretch/>
          </p:blipFill>
          <p:spPr>
            <a:xfrm>
              <a:off x="2239591" y="2717373"/>
              <a:ext cx="678179" cy="1021080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739696" y="2668986"/>
              <a:ext cx="68580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2862734" y="2629743"/>
              <a:ext cx="110072" cy="1139189"/>
              <a:chOff x="5736196" y="1657350"/>
              <a:chExt cx="183454" cy="1898650"/>
            </a:xfrm>
          </p:grpSpPr>
          <p:sp>
            <p:nvSpPr>
              <p:cNvPr id="35" name="L-Shape 34"/>
              <p:cNvSpPr/>
              <p:nvPr/>
            </p:nvSpPr>
            <p:spPr>
              <a:xfrm flipH="1">
                <a:off x="5736196" y="2559049"/>
                <a:ext cx="183454" cy="996951"/>
              </a:xfrm>
              <a:prstGeom prst="corner">
                <a:avLst>
                  <a:gd name="adj1" fmla="val 34641"/>
                  <a:gd name="adj2" fmla="val 50000"/>
                </a:avLst>
              </a:prstGeom>
              <a:solidFill>
                <a:srgbClr val="58585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L-Shape 35"/>
              <p:cNvSpPr/>
              <p:nvPr/>
            </p:nvSpPr>
            <p:spPr>
              <a:xfrm flipH="1" flipV="1">
                <a:off x="5736196" y="1657350"/>
                <a:ext cx="183454" cy="977898"/>
              </a:xfrm>
              <a:prstGeom prst="corner">
                <a:avLst>
                  <a:gd name="adj1" fmla="val 83099"/>
                  <a:gd name="adj2" fmla="val 50000"/>
                </a:avLst>
              </a:prstGeom>
              <a:solidFill>
                <a:srgbClr val="58585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5770773" y="1737360"/>
                <a:ext cx="1143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5400000">
                <a:off x="5770773" y="1732280"/>
                <a:ext cx="1143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L-Shape 21"/>
            <p:cNvSpPr/>
            <p:nvPr/>
          </p:nvSpPr>
          <p:spPr>
            <a:xfrm>
              <a:off x="711747" y="3176477"/>
              <a:ext cx="110072" cy="598170"/>
            </a:xfrm>
            <a:prstGeom prst="corner">
              <a:avLst>
                <a:gd name="adj1" fmla="val 34641"/>
                <a:gd name="adj2" fmla="val 50000"/>
              </a:avLst>
            </a:prstGeom>
            <a:solidFill>
              <a:srgbClr val="5858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L-Shape 22"/>
            <p:cNvSpPr/>
            <p:nvPr/>
          </p:nvSpPr>
          <p:spPr>
            <a:xfrm flipV="1">
              <a:off x="711747" y="2625933"/>
              <a:ext cx="110072" cy="586738"/>
            </a:xfrm>
            <a:prstGeom prst="corner">
              <a:avLst>
                <a:gd name="adj1" fmla="val 83099"/>
                <a:gd name="adj2" fmla="val 50000"/>
              </a:avLst>
            </a:prstGeom>
            <a:solidFill>
              <a:srgbClr val="5858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732493" y="2673939"/>
              <a:ext cx="68580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rc 24"/>
            <p:cNvSpPr/>
            <p:nvPr/>
          </p:nvSpPr>
          <p:spPr>
            <a:xfrm>
              <a:off x="2785690" y="2554814"/>
              <a:ext cx="137160" cy="142239"/>
            </a:xfrm>
            <a:prstGeom prst="arc">
              <a:avLst/>
            </a:prstGeom>
            <a:ln w="1016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flipH="1">
              <a:off x="766783" y="2556712"/>
              <a:ext cx="137160" cy="142239"/>
            </a:xfrm>
            <a:prstGeom prst="arc">
              <a:avLst/>
            </a:prstGeom>
            <a:ln w="1016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>
              <a:endCxn id="25" idx="0"/>
            </p:cNvCxnSpPr>
            <p:nvPr/>
          </p:nvCxnSpPr>
          <p:spPr>
            <a:xfrm>
              <a:off x="823516" y="2554814"/>
              <a:ext cx="2030754" cy="0"/>
            </a:xfrm>
            <a:prstGeom prst="line">
              <a:avLst/>
            </a:prstGeom>
            <a:ln w="1016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 descr="CarOutline_11974340791331404405Anonymous_car_side_view.svg.hi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493" y="2387865"/>
              <a:ext cx="598142" cy="248229"/>
            </a:xfrm>
            <a:prstGeom prst="rect">
              <a:avLst/>
            </a:prstGeom>
          </p:spPr>
        </p:pic>
        <p:sp>
          <p:nvSpPr>
            <p:cNvPr id="29" name="Oval 28"/>
            <p:cNvSpPr/>
            <p:nvPr/>
          </p:nvSpPr>
          <p:spPr>
            <a:xfrm>
              <a:off x="1531294" y="2887125"/>
              <a:ext cx="359804" cy="3598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76697" y="2912943"/>
              <a:ext cx="4960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</a:rPr>
                <a:t>Mg</a:t>
              </a:r>
              <a:r>
                <a:rPr lang="en-US" sz="1400" baseline="30000" dirty="0" smtClean="0">
                  <a:solidFill>
                    <a:schemeClr val="bg1"/>
                  </a:solidFill>
                </a:rPr>
                <a:t>++</a:t>
              </a:r>
              <a:endParaRPr lang="en-US" sz="1100" baseline="30000" dirty="0">
                <a:solidFill>
                  <a:schemeClr val="bg1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090242" y="2191451"/>
              <a:ext cx="355057" cy="400110"/>
              <a:chOff x="2519741" y="592664"/>
              <a:chExt cx="591762" cy="666850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2519741" y="592664"/>
                <a:ext cx="591762" cy="666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e</a:t>
                </a:r>
                <a:endParaRPr lang="en-US" sz="3200" baseline="30000" dirty="0"/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2913583" y="882649"/>
                <a:ext cx="1188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2" name="Picture 31" descr="PSE_III_Fig2_BatteryConcepts_upper_v2_10-31-14.jpg"/>
            <p:cNvPicPr preferRelativeResize="0"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25" t="16086" r="7429" b="48942"/>
            <a:stretch/>
          </p:blipFill>
          <p:spPr>
            <a:xfrm>
              <a:off x="757258" y="2717372"/>
              <a:ext cx="682233" cy="1021081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852729" y="2859767"/>
            <a:ext cx="2261059" cy="1583196"/>
            <a:chOff x="622847" y="3104278"/>
            <a:chExt cx="2261059" cy="1583196"/>
          </a:xfrm>
        </p:grpSpPr>
        <p:sp>
          <p:nvSpPr>
            <p:cNvPr id="40" name="Rectangle 39"/>
            <p:cNvSpPr/>
            <p:nvPr/>
          </p:nvSpPr>
          <p:spPr>
            <a:xfrm>
              <a:off x="721916" y="4626514"/>
              <a:ext cx="2094254" cy="60960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19376" y="3592990"/>
              <a:ext cx="2094254" cy="60960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 descr="FullBattStill_4-17-15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95" t="20931" r="49722" b="54249"/>
            <a:stretch/>
          </p:blipFill>
          <p:spPr>
            <a:xfrm>
              <a:off x="1350591" y="3630200"/>
              <a:ext cx="800099" cy="1021080"/>
            </a:xfrm>
            <a:prstGeom prst="rect">
              <a:avLst/>
            </a:prstGeom>
          </p:spPr>
        </p:pic>
        <p:cxnSp>
          <p:nvCxnSpPr>
            <p:cNvPr id="43" name="Straight Connector 42"/>
            <p:cNvCxnSpPr/>
            <p:nvPr/>
          </p:nvCxnSpPr>
          <p:spPr>
            <a:xfrm>
              <a:off x="650796" y="3581813"/>
              <a:ext cx="68580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2773834" y="3542570"/>
              <a:ext cx="110072" cy="1139189"/>
              <a:chOff x="5736196" y="1657350"/>
              <a:chExt cx="183454" cy="1898650"/>
            </a:xfrm>
          </p:grpSpPr>
          <p:sp>
            <p:nvSpPr>
              <p:cNvPr id="83" name="L-Shape 82"/>
              <p:cNvSpPr/>
              <p:nvPr/>
            </p:nvSpPr>
            <p:spPr>
              <a:xfrm flipH="1">
                <a:off x="5736196" y="2559049"/>
                <a:ext cx="183454" cy="996951"/>
              </a:xfrm>
              <a:prstGeom prst="corner">
                <a:avLst>
                  <a:gd name="adj1" fmla="val 34641"/>
                  <a:gd name="adj2" fmla="val 50000"/>
                </a:avLst>
              </a:prstGeom>
              <a:solidFill>
                <a:srgbClr val="58585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L-Shape 83"/>
              <p:cNvSpPr/>
              <p:nvPr/>
            </p:nvSpPr>
            <p:spPr>
              <a:xfrm flipH="1" flipV="1">
                <a:off x="5736196" y="1657350"/>
                <a:ext cx="183454" cy="977898"/>
              </a:xfrm>
              <a:prstGeom prst="corner">
                <a:avLst>
                  <a:gd name="adj1" fmla="val 83099"/>
                  <a:gd name="adj2" fmla="val 50000"/>
                </a:avLst>
              </a:prstGeom>
              <a:solidFill>
                <a:srgbClr val="58585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>
                <a:off x="5770773" y="1737360"/>
                <a:ext cx="1143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>
                <a:off x="5770773" y="1732280"/>
                <a:ext cx="1143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L-Shape 44"/>
            <p:cNvSpPr/>
            <p:nvPr/>
          </p:nvSpPr>
          <p:spPr>
            <a:xfrm>
              <a:off x="622847" y="4089304"/>
              <a:ext cx="110072" cy="598170"/>
            </a:xfrm>
            <a:prstGeom prst="corner">
              <a:avLst>
                <a:gd name="adj1" fmla="val 34641"/>
                <a:gd name="adj2" fmla="val 50000"/>
              </a:avLst>
            </a:prstGeom>
            <a:solidFill>
              <a:srgbClr val="5858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L-Shape 45"/>
            <p:cNvSpPr/>
            <p:nvPr/>
          </p:nvSpPr>
          <p:spPr>
            <a:xfrm flipV="1">
              <a:off x="622847" y="3538760"/>
              <a:ext cx="110072" cy="586738"/>
            </a:xfrm>
            <a:prstGeom prst="corner">
              <a:avLst>
                <a:gd name="adj1" fmla="val 83099"/>
                <a:gd name="adj2" fmla="val 50000"/>
              </a:avLst>
            </a:prstGeom>
            <a:solidFill>
              <a:srgbClr val="5858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H="1">
              <a:off x="643593" y="3586766"/>
              <a:ext cx="68580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Arc 47"/>
            <p:cNvSpPr/>
            <p:nvPr/>
          </p:nvSpPr>
          <p:spPr>
            <a:xfrm>
              <a:off x="2696790" y="3467641"/>
              <a:ext cx="137160" cy="142239"/>
            </a:xfrm>
            <a:prstGeom prst="arc">
              <a:avLst/>
            </a:prstGeom>
            <a:ln w="1016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c 48"/>
            <p:cNvSpPr/>
            <p:nvPr/>
          </p:nvSpPr>
          <p:spPr>
            <a:xfrm flipH="1">
              <a:off x="677883" y="3469539"/>
              <a:ext cx="137160" cy="142239"/>
            </a:xfrm>
            <a:prstGeom prst="arc">
              <a:avLst/>
            </a:prstGeom>
            <a:ln w="1016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>
              <a:endCxn id="48" idx="0"/>
            </p:cNvCxnSpPr>
            <p:nvPr/>
          </p:nvCxnSpPr>
          <p:spPr>
            <a:xfrm>
              <a:off x="734616" y="3467641"/>
              <a:ext cx="2030754" cy="0"/>
            </a:xfrm>
            <a:prstGeom prst="line">
              <a:avLst/>
            </a:prstGeom>
            <a:ln w="1016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50" descr="CarOutline_11974340791331404405Anonymous_car_side_view.svg.hi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593" y="3300692"/>
              <a:ext cx="598142" cy="248229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1001342" y="3104278"/>
              <a:ext cx="355057" cy="400110"/>
              <a:chOff x="2519741" y="592664"/>
              <a:chExt cx="591762" cy="666850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2519741" y="592664"/>
                <a:ext cx="591762" cy="666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e</a:t>
                </a:r>
                <a:endParaRPr lang="en-US" sz="3200" baseline="30000" dirty="0"/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2887125" y="872066"/>
                <a:ext cx="1188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3" name="Picture 52" descr="PSE_III_Fig2_BatteryConcepts_upper_v2_10-31-14.jpg"/>
            <p:cNvPicPr preferRelativeResize="0"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25" t="16086" r="7429" b="48942"/>
            <a:stretch/>
          </p:blipFill>
          <p:spPr>
            <a:xfrm>
              <a:off x="668358" y="3630199"/>
              <a:ext cx="682233" cy="1021081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2150691" y="3630200"/>
              <a:ext cx="678179" cy="1021080"/>
            </a:xfrm>
            <a:prstGeom prst="rect">
              <a:avLst/>
            </a:prstGeom>
            <a:solidFill>
              <a:srgbClr val="FF958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2160215" y="3652962"/>
              <a:ext cx="149839" cy="14983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2326188" y="3652962"/>
              <a:ext cx="149839" cy="14983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2501427" y="3652962"/>
              <a:ext cx="149839" cy="14983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2670141" y="3652962"/>
              <a:ext cx="149839" cy="14983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2160215" y="3814887"/>
              <a:ext cx="149839" cy="14983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2326188" y="3814887"/>
              <a:ext cx="149839" cy="14983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2501427" y="3814887"/>
              <a:ext cx="149839" cy="14983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2670141" y="3814887"/>
              <a:ext cx="149839" cy="14983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2160215" y="3976812"/>
              <a:ext cx="149839" cy="14983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2326188" y="3976812"/>
              <a:ext cx="149839" cy="14983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2501427" y="3976812"/>
              <a:ext cx="149839" cy="14983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2670141" y="3976812"/>
              <a:ext cx="149839" cy="14983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2160215" y="4138737"/>
              <a:ext cx="149839" cy="14983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2326188" y="4138737"/>
              <a:ext cx="149839" cy="14983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2501427" y="4138737"/>
              <a:ext cx="149839" cy="14983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2670141" y="4138737"/>
              <a:ext cx="149839" cy="14983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2160215" y="4300662"/>
              <a:ext cx="149839" cy="14983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2326188" y="4300662"/>
              <a:ext cx="149839" cy="14983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2501427" y="4300662"/>
              <a:ext cx="149839" cy="14983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2670141" y="4300662"/>
              <a:ext cx="149839" cy="14983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2160215" y="4475287"/>
              <a:ext cx="149839" cy="14983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2326188" y="4475287"/>
              <a:ext cx="149839" cy="14983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2501427" y="4475287"/>
              <a:ext cx="149839" cy="14983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2670141" y="4475287"/>
              <a:ext cx="149839" cy="14983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1455956" y="3920357"/>
              <a:ext cx="201930" cy="201930"/>
            </a:xfrm>
            <a:prstGeom prst="ellipse">
              <a:avLst/>
            </a:prstGeom>
            <a:solidFill>
              <a:srgbClr val="00008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405593" y="3882680"/>
              <a:ext cx="3335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</a:rPr>
                <a:t>Li</a:t>
              </a:r>
              <a:r>
                <a:rPr lang="en-US" sz="1400" baseline="30000" dirty="0" smtClean="0">
                  <a:solidFill>
                    <a:schemeClr val="bg1"/>
                  </a:solidFill>
                </a:rPr>
                <a:t>+</a:t>
              </a:r>
              <a:endParaRPr lang="en-US" sz="1100" baseline="30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858653" y="4690951"/>
            <a:ext cx="2261059" cy="1583196"/>
            <a:chOff x="539871" y="4569019"/>
            <a:chExt cx="2261059" cy="1583196"/>
          </a:xfrm>
        </p:grpSpPr>
        <p:sp>
          <p:nvSpPr>
            <p:cNvPr id="88" name="Rectangle 87"/>
            <p:cNvSpPr/>
            <p:nvPr/>
          </p:nvSpPr>
          <p:spPr>
            <a:xfrm>
              <a:off x="636400" y="5057731"/>
              <a:ext cx="2094254" cy="60960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51640" y="6091255"/>
              <a:ext cx="2094254" cy="60960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0" name="Picture 89" descr="FullBattStill_4-17-15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95" t="20931" r="49722" b="54249"/>
            <a:stretch/>
          </p:blipFill>
          <p:spPr>
            <a:xfrm>
              <a:off x="1267615" y="5094941"/>
              <a:ext cx="800099" cy="1021080"/>
            </a:xfrm>
            <a:prstGeom prst="rect">
              <a:avLst/>
            </a:prstGeom>
          </p:spPr>
        </p:pic>
        <p:pic>
          <p:nvPicPr>
            <p:cNvPr id="91" name="Picture 90" descr="FullBattStill_4-17-15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45" t="20931" r="78194" b="54249"/>
            <a:stretch/>
          </p:blipFill>
          <p:spPr>
            <a:xfrm>
              <a:off x="2067715" y="5094941"/>
              <a:ext cx="678179" cy="1021080"/>
            </a:xfrm>
            <a:prstGeom prst="rect">
              <a:avLst/>
            </a:prstGeom>
          </p:spPr>
        </p:pic>
        <p:cxnSp>
          <p:nvCxnSpPr>
            <p:cNvPr id="92" name="Straight Connector 91"/>
            <p:cNvCxnSpPr/>
            <p:nvPr/>
          </p:nvCxnSpPr>
          <p:spPr>
            <a:xfrm>
              <a:off x="567820" y="5046554"/>
              <a:ext cx="68580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/>
            <p:cNvGrpSpPr/>
            <p:nvPr/>
          </p:nvGrpSpPr>
          <p:grpSpPr>
            <a:xfrm>
              <a:off x="2690858" y="5007311"/>
              <a:ext cx="110072" cy="1139189"/>
              <a:chOff x="5736196" y="1657350"/>
              <a:chExt cx="183454" cy="1898650"/>
            </a:xfrm>
          </p:grpSpPr>
          <p:sp>
            <p:nvSpPr>
              <p:cNvPr id="107" name="L-Shape 106"/>
              <p:cNvSpPr/>
              <p:nvPr/>
            </p:nvSpPr>
            <p:spPr>
              <a:xfrm flipH="1">
                <a:off x="5736196" y="2559049"/>
                <a:ext cx="183454" cy="996951"/>
              </a:xfrm>
              <a:prstGeom prst="corner">
                <a:avLst>
                  <a:gd name="adj1" fmla="val 34641"/>
                  <a:gd name="adj2" fmla="val 50000"/>
                </a:avLst>
              </a:prstGeom>
              <a:solidFill>
                <a:srgbClr val="58585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L-Shape 107"/>
              <p:cNvSpPr/>
              <p:nvPr/>
            </p:nvSpPr>
            <p:spPr>
              <a:xfrm flipH="1" flipV="1">
                <a:off x="5736196" y="1657350"/>
                <a:ext cx="183454" cy="977898"/>
              </a:xfrm>
              <a:prstGeom prst="corner">
                <a:avLst>
                  <a:gd name="adj1" fmla="val 83099"/>
                  <a:gd name="adj2" fmla="val 50000"/>
                </a:avLst>
              </a:prstGeom>
              <a:solidFill>
                <a:srgbClr val="58585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9" name="Straight Connector 108"/>
              <p:cNvCxnSpPr/>
              <p:nvPr/>
            </p:nvCxnSpPr>
            <p:spPr>
              <a:xfrm>
                <a:off x="5770773" y="1737360"/>
                <a:ext cx="1143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>
                <a:off x="5770773" y="1732280"/>
                <a:ext cx="1143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L-Shape 93"/>
            <p:cNvSpPr/>
            <p:nvPr/>
          </p:nvSpPr>
          <p:spPr>
            <a:xfrm>
              <a:off x="539871" y="5554045"/>
              <a:ext cx="110072" cy="598170"/>
            </a:xfrm>
            <a:prstGeom prst="corner">
              <a:avLst>
                <a:gd name="adj1" fmla="val 34641"/>
                <a:gd name="adj2" fmla="val 50000"/>
              </a:avLst>
            </a:prstGeom>
            <a:solidFill>
              <a:srgbClr val="5858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L-Shape 94"/>
            <p:cNvSpPr/>
            <p:nvPr/>
          </p:nvSpPr>
          <p:spPr>
            <a:xfrm flipV="1">
              <a:off x="539871" y="5003501"/>
              <a:ext cx="110072" cy="586738"/>
            </a:xfrm>
            <a:prstGeom prst="corner">
              <a:avLst>
                <a:gd name="adj1" fmla="val 83099"/>
                <a:gd name="adj2" fmla="val 50000"/>
              </a:avLst>
            </a:prstGeom>
            <a:solidFill>
              <a:srgbClr val="5858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/>
            <p:cNvCxnSpPr/>
            <p:nvPr/>
          </p:nvCxnSpPr>
          <p:spPr>
            <a:xfrm flipH="1">
              <a:off x="560617" y="5051507"/>
              <a:ext cx="68580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Arc 96"/>
            <p:cNvSpPr/>
            <p:nvPr/>
          </p:nvSpPr>
          <p:spPr>
            <a:xfrm>
              <a:off x="2613814" y="4932382"/>
              <a:ext cx="137160" cy="142239"/>
            </a:xfrm>
            <a:prstGeom prst="arc">
              <a:avLst/>
            </a:prstGeom>
            <a:ln w="1016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Arc 97"/>
            <p:cNvSpPr/>
            <p:nvPr/>
          </p:nvSpPr>
          <p:spPr>
            <a:xfrm flipH="1">
              <a:off x="594907" y="4931105"/>
              <a:ext cx="137160" cy="142239"/>
            </a:xfrm>
            <a:prstGeom prst="arc">
              <a:avLst/>
            </a:prstGeom>
            <a:ln w="1016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>
              <a:endCxn id="97" idx="0"/>
            </p:cNvCxnSpPr>
            <p:nvPr/>
          </p:nvCxnSpPr>
          <p:spPr>
            <a:xfrm>
              <a:off x="651640" y="4932382"/>
              <a:ext cx="2030754" cy="0"/>
            </a:xfrm>
            <a:prstGeom prst="line">
              <a:avLst/>
            </a:prstGeom>
            <a:ln w="1016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0" name="Picture 99" descr="CarOutline_11974340791331404405Anonymous_car_side_view.svg.hi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2617" y="4765433"/>
              <a:ext cx="598142" cy="248229"/>
            </a:xfrm>
            <a:prstGeom prst="rect">
              <a:avLst/>
            </a:prstGeom>
          </p:spPr>
        </p:pic>
        <p:sp>
          <p:nvSpPr>
            <p:cNvPr id="101" name="Oval 100"/>
            <p:cNvSpPr/>
            <p:nvPr/>
          </p:nvSpPr>
          <p:spPr>
            <a:xfrm>
              <a:off x="1343558" y="5294324"/>
              <a:ext cx="201930" cy="201930"/>
            </a:xfrm>
            <a:prstGeom prst="ellipse">
              <a:avLst/>
            </a:prstGeom>
            <a:solidFill>
              <a:srgbClr val="00008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293195" y="5256647"/>
              <a:ext cx="3335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</a:rPr>
                <a:t>Li</a:t>
              </a:r>
              <a:r>
                <a:rPr lang="en-US" sz="1400" baseline="30000" dirty="0" smtClean="0">
                  <a:solidFill>
                    <a:schemeClr val="bg1"/>
                  </a:solidFill>
                </a:rPr>
                <a:t>+</a:t>
              </a:r>
              <a:endParaRPr lang="en-US" sz="1100" baseline="30000" dirty="0">
                <a:solidFill>
                  <a:schemeClr val="bg1"/>
                </a:solidFill>
              </a:endParaRP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918366" y="4569019"/>
              <a:ext cx="355057" cy="400110"/>
              <a:chOff x="2519741" y="592664"/>
              <a:chExt cx="591762" cy="666850"/>
            </a:xfrm>
          </p:grpSpPr>
          <p:sp>
            <p:nvSpPr>
              <p:cNvPr id="105" name="TextBox 104"/>
              <p:cNvSpPr txBox="1"/>
              <p:nvPr/>
            </p:nvSpPr>
            <p:spPr>
              <a:xfrm>
                <a:off x="2519741" y="592664"/>
                <a:ext cx="591762" cy="666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e</a:t>
                </a:r>
                <a:endParaRPr lang="en-US" sz="3200" baseline="30000" dirty="0"/>
              </a:p>
            </p:txBody>
          </p:sp>
          <p:cxnSp>
            <p:nvCxnSpPr>
              <p:cNvPr id="106" name="Straight Connector 105"/>
              <p:cNvCxnSpPr/>
              <p:nvPr/>
            </p:nvCxnSpPr>
            <p:spPr>
              <a:xfrm>
                <a:off x="2892416" y="893232"/>
                <a:ext cx="1188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4" name="Picture 103" descr="PSE_III_Fig2_BatteryConcepts_upper_v2_10-31-14.jpg"/>
            <p:cNvPicPr preferRelativeResize="0"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25" t="16086" r="7429" b="48942"/>
            <a:stretch/>
          </p:blipFill>
          <p:spPr>
            <a:xfrm>
              <a:off x="591190" y="5094941"/>
              <a:ext cx="682233" cy="1021081"/>
            </a:xfrm>
            <a:prstGeom prst="rect">
              <a:avLst/>
            </a:prstGeom>
          </p:spPr>
        </p:pic>
      </p:grpSp>
      <p:sp>
        <p:nvSpPr>
          <p:cNvPr id="111" name="TextBox 110"/>
          <p:cNvSpPr txBox="1"/>
          <p:nvPr/>
        </p:nvSpPr>
        <p:spPr>
          <a:xfrm>
            <a:off x="979157" y="1707299"/>
            <a:ext cx="587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Mg meta</a:t>
            </a:r>
            <a:r>
              <a:rPr lang="en-US" sz="1200" dirty="0">
                <a:solidFill>
                  <a:srgbClr val="000000"/>
                </a:solidFill>
              </a:rPr>
              <a:t>l</a:t>
            </a:r>
            <a:r>
              <a:rPr lang="en-US" sz="1200" dirty="0" smtClean="0">
                <a:solidFill>
                  <a:srgbClr val="000000"/>
                </a:solidFill>
              </a:rPr>
              <a:t> anode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091880" y="1714366"/>
            <a:ext cx="738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80"/>
                </a:solidFill>
              </a:rPr>
              <a:t>Metal oxide cathode</a:t>
            </a:r>
            <a:endParaRPr lang="en-US" sz="1200" dirty="0">
              <a:solidFill>
                <a:srgbClr val="00008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44500" y="3559659"/>
            <a:ext cx="587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Li meta</a:t>
            </a:r>
            <a:r>
              <a:rPr lang="en-US" sz="1200" dirty="0">
                <a:solidFill>
                  <a:srgbClr val="000000"/>
                </a:solidFill>
              </a:rPr>
              <a:t>l</a:t>
            </a:r>
            <a:r>
              <a:rPr lang="en-US" sz="1200" dirty="0" smtClean="0">
                <a:solidFill>
                  <a:srgbClr val="000000"/>
                </a:solidFill>
              </a:rPr>
              <a:t> anode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926777" y="5351317"/>
            <a:ext cx="587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Li meta</a:t>
            </a:r>
            <a:r>
              <a:rPr lang="en-US" sz="1200" dirty="0">
                <a:solidFill>
                  <a:srgbClr val="000000"/>
                </a:solidFill>
              </a:rPr>
              <a:t>l</a:t>
            </a:r>
            <a:r>
              <a:rPr lang="en-US" sz="1200" dirty="0" smtClean="0">
                <a:solidFill>
                  <a:srgbClr val="000000"/>
                </a:solidFill>
              </a:rPr>
              <a:t> anode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128447" y="3596030"/>
            <a:ext cx="738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80"/>
                </a:solidFill>
              </a:rPr>
              <a:t>Sulfur</a:t>
            </a:r>
          </a:p>
          <a:p>
            <a:r>
              <a:rPr lang="en-US" sz="1200" dirty="0" smtClean="0">
                <a:solidFill>
                  <a:srgbClr val="000080"/>
                </a:solidFill>
              </a:rPr>
              <a:t>cathode</a:t>
            </a:r>
            <a:endParaRPr lang="en-US" sz="1200" dirty="0">
              <a:solidFill>
                <a:srgbClr val="00008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128447" y="5265815"/>
            <a:ext cx="738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80"/>
                </a:solidFill>
              </a:rPr>
              <a:t>Metal oxide cathode</a:t>
            </a:r>
            <a:endParaRPr lang="en-US" sz="1200" dirty="0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3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uild="p"/>
      <p:bldP spid="13" grpId="0"/>
      <p:bldP spid="14" grpId="0"/>
      <p:bldP spid="111" grpId="0"/>
      <p:bldP spid="112" grpId="0"/>
      <p:bldP spid="113" grpId="0"/>
      <p:bldP spid="114" grpId="0"/>
      <p:bldP spid="115" grpId="0"/>
      <p:bldP spid="1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2184</TotalTime>
  <Words>598</Words>
  <Application>Microsoft Office PowerPoint</Application>
  <PresentationFormat>On-screen Show (4:3)</PresentationFormat>
  <Paragraphs>157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1_Office Theme</vt:lpstr>
      <vt:lpstr>2_Office Theme</vt:lpstr>
      <vt:lpstr>JCESR’s search for transportation batteries beyond lithium-ion </vt:lpstr>
      <vt:lpstr>Electric Vehicles – Niche today…</vt:lpstr>
      <vt:lpstr>A better battery is one big requirement for larger EV market penetration</vt:lpstr>
      <vt:lpstr>The challenge: traditional Li-ion is unlikely to reach automaker goals for mass market</vt:lpstr>
      <vt:lpstr>How do we discover and develop a new battery with a lower cost curve?</vt:lpstr>
      <vt:lpstr>Techno-economic modeling:  Building a battery on the computer</vt:lpstr>
      <vt:lpstr>System Level Volume and Mass Predictions</vt:lpstr>
      <vt:lpstr>System Level Volume and Mass Predictions</vt:lpstr>
      <vt:lpstr>Battery price scales with mass and volume</vt:lpstr>
      <vt:lpstr>Li-S: discovery of new electrolyte required</vt:lpstr>
      <vt:lpstr>Learn from the past: sparingly soluble reactant</vt:lpstr>
      <vt:lpstr>Towards design rules for sparingly soluble</vt:lpstr>
      <vt:lpstr>Mg… the indispensable battery of the future?</vt:lpstr>
      <vt:lpstr>Mg metal plating/stripping shows strong structure activity relationship</vt:lpstr>
      <vt:lpstr>To conclude… new materials required for “true” mass market electric vehicles</vt:lpstr>
    </vt:vector>
  </TitlesOfParts>
  <Company>ANL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Nelson</dc:creator>
  <cp:lastModifiedBy>Gallagher</cp:lastModifiedBy>
  <cp:revision>179</cp:revision>
  <cp:lastPrinted>2015-06-23T00:06:39Z</cp:lastPrinted>
  <dcterms:created xsi:type="dcterms:W3CDTF">2013-01-24T15:10:31Z</dcterms:created>
  <dcterms:modified xsi:type="dcterms:W3CDTF">2015-09-17T20:15:44Z</dcterms:modified>
</cp:coreProperties>
</file>