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Avenir Roman"/>
      </a:defRPr>
    </a:lvl1pPr>
    <a:lvl2pPr algn="ctr" defTabSz="584200">
      <a:defRPr sz="4200">
        <a:latin typeface="+mn-lt"/>
        <a:ea typeface="+mn-ea"/>
        <a:cs typeface="+mn-cs"/>
        <a:sym typeface="Avenir Roman"/>
      </a:defRPr>
    </a:lvl2pPr>
    <a:lvl3pPr algn="ctr" defTabSz="584200">
      <a:defRPr sz="4200">
        <a:latin typeface="+mn-lt"/>
        <a:ea typeface="+mn-ea"/>
        <a:cs typeface="+mn-cs"/>
        <a:sym typeface="Avenir Roman"/>
      </a:defRPr>
    </a:lvl3pPr>
    <a:lvl4pPr algn="ctr" defTabSz="584200">
      <a:defRPr sz="4200">
        <a:latin typeface="+mn-lt"/>
        <a:ea typeface="+mn-ea"/>
        <a:cs typeface="+mn-cs"/>
        <a:sym typeface="Avenir Roman"/>
      </a:defRPr>
    </a:lvl4pPr>
    <a:lvl5pPr algn="ctr" defTabSz="584200">
      <a:defRPr sz="4200">
        <a:latin typeface="+mn-lt"/>
        <a:ea typeface="+mn-ea"/>
        <a:cs typeface="+mn-cs"/>
        <a:sym typeface="Avenir Roman"/>
      </a:defRPr>
    </a:lvl5pPr>
    <a:lvl6pPr algn="ctr" defTabSz="584200">
      <a:defRPr sz="4200">
        <a:latin typeface="+mn-lt"/>
        <a:ea typeface="+mn-ea"/>
        <a:cs typeface="+mn-cs"/>
        <a:sym typeface="Avenir Roman"/>
      </a:defRPr>
    </a:lvl6pPr>
    <a:lvl7pPr algn="ctr" defTabSz="584200">
      <a:defRPr sz="4200">
        <a:latin typeface="+mn-lt"/>
        <a:ea typeface="+mn-ea"/>
        <a:cs typeface="+mn-cs"/>
        <a:sym typeface="Avenir Roman"/>
      </a:defRPr>
    </a:lvl7pPr>
    <a:lvl8pPr algn="ctr" defTabSz="584200">
      <a:defRPr sz="4200">
        <a:latin typeface="+mn-lt"/>
        <a:ea typeface="+mn-ea"/>
        <a:cs typeface="+mn-cs"/>
        <a:sym typeface="Avenir Roman"/>
      </a:defRPr>
    </a:lvl8pPr>
    <a:lvl9pPr algn="ctr" defTabSz="584200">
      <a:defRPr sz="4200">
        <a:latin typeface="+mn-lt"/>
        <a:ea typeface="+mn-ea"/>
        <a:cs typeface="+mn-cs"/>
        <a:sym typeface="Avenir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224" y="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156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 defTabSz="584200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 defTabSz="584200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 defTabSz="584200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 defTabSz="584200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7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4965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7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4965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 defTabSz="584200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1270000" y="240861"/>
            <a:ext cx="10464800" cy="2464678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270000" y="2705536"/>
            <a:ext cx="5041900" cy="5841128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12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270000" y="240861"/>
            <a:ext cx="10464800" cy="2464678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270000" y="2705536"/>
            <a:ext cx="5041900" cy="5841128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12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1270000" y="240861"/>
            <a:ext cx="10464800" cy="2464678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7772400" y="2705536"/>
            <a:ext cx="3962400" cy="5841128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12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#15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29" y="9664724"/>
            <a:ext cx="12979404" cy="908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1270000" y="240861"/>
            <a:ext cx="10490200" cy="2464678"/>
          </a:xfrm>
          <a:prstGeom prst="rect">
            <a:avLst/>
          </a:prstGeom>
        </p:spPr>
        <p:txBody>
          <a:bodyPr lIns="50800" tIns="50800" rIns="50800" bIns="50800"/>
          <a:lstStyle>
            <a:lvl1pPr defTabSz="596900">
              <a:defRPr sz="7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7800"/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1270000" y="2705536"/>
            <a:ext cx="10490200" cy="5841128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89000" indent="-571500" defTabSz="596900">
              <a:spcBef>
                <a:spcPts val="2600"/>
              </a:spcBef>
              <a:buClrTx/>
              <a:buSzPct val="171000"/>
              <a:buFontTx/>
              <a:buChar char="•"/>
              <a:defRPr sz="3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 defTabSz="596900">
              <a:spcBef>
                <a:spcPts val="2600"/>
              </a:spcBef>
              <a:buClrTx/>
              <a:buSzPct val="171000"/>
              <a:buFontTx/>
              <a:defRPr sz="3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 defTabSz="596900">
              <a:spcBef>
                <a:spcPts val="2600"/>
              </a:spcBef>
              <a:buClrTx/>
              <a:buSzPct val="171000"/>
              <a:buFontTx/>
              <a:buChar char="•"/>
              <a:defRPr sz="3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 defTabSz="596900">
              <a:spcBef>
                <a:spcPts val="2600"/>
              </a:spcBef>
              <a:buClrTx/>
              <a:buSzPct val="171000"/>
              <a:buFontTx/>
              <a:defRPr sz="3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 defTabSz="596900">
              <a:spcBef>
                <a:spcPts val="2600"/>
              </a:spcBef>
              <a:buClrTx/>
              <a:buSzPct val="171000"/>
              <a:buFontTx/>
              <a:buChar char="•"/>
              <a:defRPr sz="38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#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2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71500" y="0"/>
            <a:ext cx="13589000" cy="163068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image1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29" y="9664724"/>
            <a:ext cx="12979404" cy="908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#15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3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71500" y="0"/>
            <a:ext cx="13589000" cy="162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image4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29" y="9664724"/>
            <a:ext cx="12979401" cy="889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On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240861"/>
            <a:ext cx="10464800" cy="2464678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1270000" y="2705536"/>
            <a:ext cx="10464800" cy="5841128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89000" indent="-571500" defTabSz="584200">
              <a:spcBef>
                <a:spcPts val="24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 defTabSz="584200">
              <a:spcBef>
                <a:spcPts val="2400"/>
              </a:spcBef>
              <a:buClrTx/>
              <a:buSzPct val="171000"/>
              <a:buFontTx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 defTabSz="584200">
              <a:spcBef>
                <a:spcPts val="24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 defTabSz="584200">
              <a:spcBef>
                <a:spcPts val="2400"/>
              </a:spcBef>
              <a:buClrTx/>
              <a:buSzPct val="171000"/>
              <a:buFontTx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 defTabSz="584200">
              <a:spcBef>
                <a:spcPts val="24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892486" indent="-562285" defTabSz="584200">
              <a:lnSpc>
                <a:spcPts val="4800"/>
              </a:lnSpc>
              <a:spcBef>
                <a:spcPts val="5000"/>
              </a:spcBef>
              <a:buClrTx/>
              <a:buSzPct val="171429"/>
              <a:buFontTx/>
              <a:buChar char="•"/>
              <a:tabLst>
                <a:tab pos="1549400" algn="l"/>
              </a:tabLst>
              <a:defRPr sz="4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336986" indent="-562285" defTabSz="584200">
              <a:lnSpc>
                <a:spcPts val="4800"/>
              </a:lnSpc>
              <a:spcBef>
                <a:spcPts val="5000"/>
              </a:spcBef>
              <a:buClrTx/>
              <a:buSzPct val="171429"/>
              <a:buFontTx/>
              <a:tabLst>
                <a:tab pos="1549400" algn="l"/>
              </a:tabLst>
              <a:defRPr sz="4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81486" indent="-562286" defTabSz="584200">
              <a:lnSpc>
                <a:spcPts val="4800"/>
              </a:lnSpc>
              <a:spcBef>
                <a:spcPts val="5000"/>
              </a:spcBef>
              <a:buClrTx/>
              <a:buSzPct val="171429"/>
              <a:buFontTx/>
              <a:buChar char="•"/>
              <a:tabLst>
                <a:tab pos="1549400" algn="l"/>
              </a:tabLst>
              <a:defRPr sz="4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225986" indent="-562286" defTabSz="584200">
              <a:lnSpc>
                <a:spcPts val="4800"/>
              </a:lnSpc>
              <a:spcBef>
                <a:spcPts val="5000"/>
              </a:spcBef>
              <a:buClrTx/>
              <a:buSzPct val="171429"/>
              <a:buFontTx/>
              <a:tabLst>
                <a:tab pos="1549400" algn="l"/>
              </a:tabLst>
              <a:defRPr sz="4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670486" indent="-562286" defTabSz="584200">
              <a:lnSpc>
                <a:spcPts val="4800"/>
              </a:lnSpc>
              <a:spcBef>
                <a:spcPts val="5000"/>
              </a:spcBef>
              <a:buClrTx/>
              <a:buSzPct val="171429"/>
              <a:buFontTx/>
              <a:buChar char="•"/>
              <a:tabLst>
                <a:tab pos="1549400" algn="l"/>
              </a:tabLst>
              <a:defRPr sz="40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000"/>
              <a:t>Body Level One</a:t>
            </a:r>
          </a:p>
          <a:p>
            <a:pPr lvl="1">
              <a:defRPr sz="1800"/>
            </a:pPr>
            <a:r>
              <a:rPr sz="4000"/>
              <a:t>Body Level Two</a:t>
            </a:r>
          </a:p>
          <a:p>
            <a:pPr lvl="2">
              <a:defRPr sz="1800"/>
            </a:pPr>
            <a:r>
              <a:rPr sz="4000"/>
              <a:t>Body Level Three</a:t>
            </a:r>
          </a:p>
          <a:p>
            <a:pPr lvl="3">
              <a:defRPr sz="1800"/>
            </a:pPr>
            <a:r>
              <a:rPr sz="4000"/>
              <a:t>Body Level Four</a:t>
            </a:r>
          </a:p>
          <a:p>
            <a:pPr lvl="4">
              <a:defRPr sz="1800"/>
            </a:pPr>
            <a:r>
              <a:rPr sz="4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#13 copy 1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 copy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345397" y="9228135"/>
            <a:ext cx="4838707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558800">
              <a:defRPr sz="1200" b="1">
                <a:solidFill>
                  <a:srgbClr val="21212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212121"/>
                </a:solidFill>
              </a:rPr>
              <a:t>Katrin Heitmann, Los Alamos National Laboratory</a:t>
            </a:r>
          </a:p>
        </p:txBody>
      </p:sp>
      <p:sp>
        <p:nvSpPr>
          <p:cNvPr id="62" name="Shape 62"/>
          <p:cNvSpPr/>
          <p:nvPr/>
        </p:nvSpPr>
        <p:spPr>
          <a:xfrm>
            <a:off x="8545948" y="9228135"/>
            <a:ext cx="3733804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558800">
              <a:defRPr sz="1200" b="1">
                <a:solidFill>
                  <a:srgbClr val="21212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212121"/>
                </a:solidFill>
              </a:rPr>
              <a:t>Benasque Cosmology Workshop, August 2010</a:t>
            </a:r>
          </a:p>
        </p:txBody>
      </p:sp>
      <p:sp>
        <p:nvSpPr>
          <p:cNvPr id="63" name="Shape 63"/>
          <p:cNvSpPr/>
          <p:nvPr/>
        </p:nvSpPr>
        <p:spPr>
          <a:xfrm>
            <a:off x="-88900" y="1104900"/>
            <a:ext cx="13208000" cy="152400"/>
          </a:xfrm>
          <a:prstGeom prst="rect">
            <a:avLst/>
          </a:prstGeom>
          <a:gradFill>
            <a:gsLst>
              <a:gs pos="0">
                <a:srgbClr val="005493">
                  <a:alpha val="33000"/>
                </a:srgbClr>
              </a:gs>
              <a:gs pos="40932">
                <a:srgbClr val="5156B0">
                  <a:alpha val="28875"/>
                </a:srgbClr>
              </a:gs>
              <a:gs pos="52331">
                <a:srgbClr val="9294CB">
                  <a:alpha val="24750"/>
                </a:srgbClr>
              </a:gs>
              <a:gs pos="65803">
                <a:srgbClr val="7376BE">
                  <a:alpha val="26812"/>
                </a:srgbClr>
              </a:gs>
              <a:gs pos="83937">
                <a:srgbClr val="CBCCE6">
                  <a:alpha val="20625"/>
                </a:srgbClr>
              </a:gs>
              <a:gs pos="100000">
                <a:srgbClr val="FFFFFF">
                  <a:alpha val="16500"/>
                </a:srgbClr>
              </a:gs>
            </a:gsLst>
            <a:lin ang="618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defTabSz="457200">
              <a:lnSpc>
                <a:spcPts val="5000"/>
              </a:lnSpc>
              <a:tabLst>
                <a:tab pos="1066800" algn="l"/>
              </a:tabLst>
              <a:defRPr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64" name="image6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54937" y="8986593"/>
            <a:ext cx="13069187" cy="749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image7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716235" y="-12785"/>
            <a:ext cx="14732005" cy="216070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1600200" y="2628617"/>
            <a:ext cx="9817100" cy="5740966"/>
          </a:xfrm>
          <a:prstGeom prst="rect">
            <a:avLst/>
          </a:prstGeom>
        </p:spPr>
        <p:txBody>
          <a:bodyPr lIns="0" tIns="0" rIns="0" bIns="0" anchor="ctr"/>
          <a:lstStyle>
            <a:lvl1pPr marL="686344" indent="-368844" defTabSz="558800">
              <a:spcBef>
                <a:spcPts val="1000"/>
              </a:spcBef>
              <a:buClr>
                <a:srgbClr val="005493"/>
              </a:buClr>
              <a:buSzPct val="151000"/>
              <a:buFont typeface="Gill Sans"/>
              <a:buChar char="•"/>
              <a:defRPr sz="2000">
                <a:solidFill>
                  <a:srgbClr val="424242"/>
                </a:solidFill>
                <a:uFillTx/>
                <a:latin typeface="Trebuchet MS Bold"/>
                <a:ea typeface="Trebuchet MS Bold"/>
                <a:cs typeface="Trebuchet MS Bold"/>
                <a:sym typeface="Trebuchet MS Bold"/>
              </a:defRPr>
            </a:lvl1pPr>
            <a:lvl2pPr marL="1150325" indent="-439124" defTabSz="558800">
              <a:spcBef>
                <a:spcPts val="1000"/>
              </a:spcBef>
              <a:buClr>
                <a:srgbClr val="005493"/>
              </a:buClr>
              <a:buSzPct val="151000"/>
              <a:buFont typeface="Gill Sans"/>
              <a:buChar char="‣"/>
              <a:defRPr sz="2000">
                <a:solidFill>
                  <a:srgbClr val="424242"/>
                </a:solidFill>
                <a:uFillTx/>
                <a:latin typeface="Trebuchet MS Bold"/>
                <a:ea typeface="Trebuchet MS Bold"/>
                <a:cs typeface="Trebuchet MS Bold"/>
                <a:sym typeface="Trebuchet MS Bold"/>
              </a:defRPr>
            </a:lvl2pPr>
            <a:lvl3pPr marL="1513242" indent="-382942" defTabSz="558800">
              <a:spcBef>
                <a:spcPts val="1000"/>
              </a:spcBef>
              <a:buClr>
                <a:srgbClr val="005493"/>
              </a:buClr>
              <a:buFont typeface="Gill Sans"/>
              <a:buAutoNum type="arabicPeriod"/>
              <a:defRPr sz="2000">
                <a:solidFill>
                  <a:srgbClr val="424242"/>
                </a:solidFill>
                <a:uFillTx/>
                <a:latin typeface="Trebuchet MS Bold"/>
                <a:ea typeface="Trebuchet MS Bold"/>
                <a:cs typeface="Trebuchet MS Bold"/>
                <a:sym typeface="Trebuchet MS Bold"/>
              </a:defRPr>
            </a:lvl3pPr>
            <a:lvl4pPr marL="1956841" indent="-394741" defTabSz="558800">
              <a:spcBef>
                <a:spcPts val="1000"/>
              </a:spcBef>
              <a:buClr>
                <a:srgbClr val="005493"/>
              </a:buClr>
              <a:buSzPct val="151000"/>
              <a:buFont typeface="Gill Sans"/>
              <a:defRPr sz="2000">
                <a:solidFill>
                  <a:srgbClr val="424242"/>
                </a:solidFill>
                <a:uFillTx/>
                <a:latin typeface="Trebuchet MS Bold"/>
                <a:ea typeface="Trebuchet MS Bold"/>
                <a:cs typeface="Trebuchet MS Bold"/>
                <a:sym typeface="Trebuchet MS Bold"/>
              </a:defRPr>
            </a:lvl4pPr>
            <a:lvl5pPr marL="2363241" indent="-394741" defTabSz="558800">
              <a:spcBef>
                <a:spcPts val="1000"/>
              </a:spcBef>
              <a:buClr>
                <a:srgbClr val="005493"/>
              </a:buClr>
              <a:buSzPct val="151000"/>
              <a:buFont typeface="Gill Sans"/>
              <a:buChar char="•"/>
              <a:defRPr sz="2000">
                <a:solidFill>
                  <a:srgbClr val="424242"/>
                </a:solidFill>
                <a:uFillTx/>
                <a:latin typeface="Trebuchet MS Bold"/>
                <a:ea typeface="Trebuchet MS Bold"/>
                <a:cs typeface="Trebuchet MS Bold"/>
                <a:sym typeface="Trebuchet MS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242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xfrm>
            <a:off x="12493173" y="9342401"/>
            <a:ext cx="294879" cy="31750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270000" y="177800"/>
            <a:ext cx="10464800" cy="2590800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6985000"/>
          </a:xfrm>
          <a:prstGeom prst="rect">
            <a:avLst/>
          </a:prstGeom>
        </p:spPr>
        <p:txBody>
          <a:bodyPr lIns="0" tIns="0" rIns="0" bIns="0" numCol="2" spcCol="523240"/>
          <a:lstStyle>
            <a:lvl1pPr marL="812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256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01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145620" indent="-494620" defTabSz="584200">
              <a:spcBef>
                <a:spcPts val="3800"/>
              </a:spcBef>
              <a:buClrTx/>
              <a:buSzPct val="171000"/>
              <a:buFontTx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590120" indent="-494620" defTabSz="584200">
              <a:spcBef>
                <a:spcPts val="3800"/>
              </a:spcBef>
              <a:buClrTx/>
              <a:buSzPct val="171000"/>
              <a:buFontTx/>
              <a:buChar char="•"/>
              <a:defRPr sz="3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889000" indent="-571500" defTabSz="584200">
              <a:spcBef>
                <a:spcPts val="48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 defTabSz="584200">
              <a:spcBef>
                <a:spcPts val="4800"/>
              </a:spcBef>
              <a:buClrTx/>
              <a:buSzPct val="171000"/>
              <a:buFontTx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 defTabSz="584200">
              <a:spcBef>
                <a:spcPts val="48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 defTabSz="584200">
              <a:spcBef>
                <a:spcPts val="4800"/>
              </a:spcBef>
              <a:buClrTx/>
              <a:buSzPct val="171000"/>
              <a:buFontTx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 defTabSz="584200">
              <a:spcBef>
                <a:spcPts val="4800"/>
              </a:spcBef>
              <a:buClrTx/>
              <a:buSzPct val="171000"/>
              <a:buFontTx/>
              <a:buChar char="•"/>
              <a:defRPr sz="42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1270000" y="0"/>
            <a:ext cx="10464800" cy="2946400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 lIns="50800" tIns="50800" rIns="50800" bIns="50800"/>
          <a:lstStyle>
            <a:lvl1pPr defTabSz="584200">
              <a:defRPr sz="8400">
                <a:solidFill>
                  <a:srgbClr val="000000"/>
                </a:solidFill>
                <a:uFillTx/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 flipV="1">
            <a:off x="94824" y="1149209"/>
            <a:ext cx="12839988" cy="2258"/>
          </a:xfrm>
          <a:prstGeom prst="line">
            <a:avLst/>
          </a:prstGeom>
          <a:ln w="25400">
            <a:solidFill>
              <a:srgbClr val="6095C9"/>
            </a:solidFill>
            <a:round/>
          </a:ln>
          <a:effectLst>
            <a:outerShdw blurRad="12700" dist="20000" dir="5400000" rotWithShape="0">
              <a:srgbClr val="929292">
                <a:alpha val="37999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 flipH="1" flipV="1">
            <a:off x="94824" y="9241083"/>
            <a:ext cx="12839988" cy="2259"/>
          </a:xfrm>
          <a:prstGeom prst="line">
            <a:avLst/>
          </a:prstGeom>
          <a:ln w="25400">
            <a:solidFill>
              <a:srgbClr val="6095C9"/>
            </a:solidFill>
            <a:round/>
          </a:ln>
          <a:effectLst>
            <a:outerShdw blurRad="12700" dist="20000" dir="5400000" rotWithShape="0">
              <a:srgbClr val="929292">
                <a:alpha val="37999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623341" y="0"/>
            <a:ext cx="10731219" cy="1198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60400" y="2483835"/>
            <a:ext cx="11709400" cy="7269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2493173" y="9342401"/>
            <a:ext cx="294879" cy="317501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 algn="r" defTabSz="647700">
              <a:defRPr sz="16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 spd="med"/>
  <p:txStyles>
    <p:titleStyle>
      <a:lvl1pPr algn="ctr" defTabSz="647700"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1pPr>
      <a:lvl2pPr marL="342900" indent="-342900" algn="ctr" defTabSz="647700">
        <a:buSzPct val="100000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2pPr>
      <a:lvl3pPr marL="742950" indent="-285750" algn="ctr" defTabSz="647700">
        <a:buSzPct val="100000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3pPr>
      <a:lvl4pPr marL="1143000" indent="-228600" algn="ctr" defTabSz="647700">
        <a:buSzPct val="100000"/>
        <a:buChar char="–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4pPr>
      <a:lvl5pPr marL="1600200" indent="-228600" algn="ctr" defTabSz="647700">
        <a:buSzPct val="100000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5pPr>
      <a:lvl6pPr marL="2057400" indent="-228600" algn="ctr" defTabSz="647700">
        <a:buSzPct val="100000"/>
        <a:buChar char="»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6pPr>
      <a:lvl7pPr marL="3022600" indent="-571500" algn="ctr" defTabSz="647700">
        <a:buSzPct val="171000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7pPr>
      <a:lvl8pPr marL="3378200" indent="-571500" algn="ctr" defTabSz="647700">
        <a:buSzPct val="171000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8pPr>
      <a:lvl9pPr marL="3733800" indent="-571500" algn="ctr" defTabSz="647700">
        <a:buSzPct val="171000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Arial"/>
          <a:ea typeface="Arial"/>
          <a:cs typeface="Arial"/>
          <a:sym typeface="Arial"/>
        </a:defRPr>
      </a:lvl9pPr>
    </p:titleStyle>
    <p:bodyStyle>
      <a:lvl1pPr marL="342900" indent="-342900" defTabSz="647700">
        <a:spcBef>
          <a:spcPts val="800"/>
        </a:spcBef>
        <a:buClr>
          <a:srgbClr val="275D90"/>
        </a:buClr>
        <a:buSzPct val="100000"/>
        <a:buFont typeface="Arial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1pPr>
      <a:lvl2pPr marL="804182" indent="-346982" defTabSz="647700">
        <a:spcBef>
          <a:spcPts val="800"/>
        </a:spcBef>
        <a:buClr>
          <a:srgbClr val="275D90"/>
        </a:buClr>
        <a:buSzPct val="100000"/>
        <a:buFont typeface="Arial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2pPr>
      <a:lvl3pPr marL="1238250" indent="-323850" defTabSz="647700">
        <a:spcBef>
          <a:spcPts val="800"/>
        </a:spcBef>
        <a:buClr>
          <a:srgbClr val="275D90"/>
        </a:buClr>
        <a:buSzPct val="100000"/>
        <a:buFont typeface="Arial"/>
        <a:buChar char="–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3pPr>
      <a:lvl4pPr marL="1724890" indent="-353288" defTabSz="647700">
        <a:spcBef>
          <a:spcPts val="800"/>
        </a:spcBef>
        <a:buClr>
          <a:srgbClr val="275D90"/>
        </a:buClr>
        <a:buSzPct val="100000"/>
        <a:buFont typeface="Arial"/>
        <a:buChar char="•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4pPr>
      <a:lvl5pPr marL="2182090" indent="-353290" defTabSz="647700">
        <a:spcBef>
          <a:spcPts val="800"/>
        </a:spcBef>
        <a:buClr>
          <a:srgbClr val="275D90"/>
        </a:buClr>
        <a:buSzPct val="100000"/>
        <a:buFont typeface="Arial"/>
        <a:buChar char="»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5pPr>
      <a:lvl6pPr marL="3334327" indent="-883227" defTabSz="647700">
        <a:spcBef>
          <a:spcPts val="800"/>
        </a:spcBef>
        <a:buClr>
          <a:srgbClr val="275D90"/>
        </a:buClr>
        <a:buSzPct val="171000"/>
        <a:buFont typeface="Arial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6pPr>
      <a:lvl7pPr marL="3689927" indent="-883227" defTabSz="647700">
        <a:spcBef>
          <a:spcPts val="800"/>
        </a:spcBef>
        <a:buClr>
          <a:srgbClr val="275D90"/>
        </a:buClr>
        <a:buSzPct val="171000"/>
        <a:buFont typeface="Arial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7pPr>
      <a:lvl8pPr marL="4045527" indent="-883227" defTabSz="647700">
        <a:spcBef>
          <a:spcPts val="800"/>
        </a:spcBef>
        <a:buClr>
          <a:srgbClr val="275D90"/>
        </a:buClr>
        <a:buSzPct val="171000"/>
        <a:buFont typeface="Arial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8pPr>
      <a:lvl9pPr marL="4401127" indent="-883227" defTabSz="647700">
        <a:spcBef>
          <a:spcPts val="800"/>
        </a:spcBef>
        <a:buClr>
          <a:srgbClr val="275D90"/>
        </a:buClr>
        <a:buSzPct val="171000"/>
        <a:buFont typeface="Arial"/>
        <a:buChar char="−"/>
        <a:defRPr sz="3400">
          <a:solidFill>
            <a:srgbClr val="275D90"/>
          </a:solidFill>
          <a:uFill>
            <a:solidFill>
              <a:srgbClr val="275D90"/>
            </a:solidFill>
          </a:uFill>
          <a:latin typeface="Calibri"/>
          <a:ea typeface="Calibri"/>
          <a:cs typeface="Calibri"/>
          <a:sym typeface="Calibri"/>
        </a:defRPr>
      </a:lvl9pPr>
    </p:bodyStyle>
    <p:otherStyle>
      <a:lvl1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1pPr>
      <a:lvl2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2pPr>
      <a:lvl3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3pPr>
      <a:lvl4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4pPr>
      <a:lvl5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5pPr>
      <a:lvl6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6pPr>
      <a:lvl7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7pPr>
      <a:lvl8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8pPr>
      <a:lvl9pPr algn="r" defTabSz="647700">
        <a:defRPr sz="1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3122373" y="2329953"/>
            <a:ext cx="7173453" cy="99897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457200">
              <a:defRPr sz="4500" b="1">
                <a:solidFill>
                  <a:srgbClr val="004C97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004C97"/>
                </a:solidFill>
              </a:rPr>
              <a:t>Day 2 Discussion Slides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4662656" y="4930949"/>
            <a:ext cx="4092886" cy="160598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 defTabSz="448055">
              <a:spcBef>
                <a:spcPts val="400"/>
              </a:spcBef>
              <a:defRPr sz="1800"/>
            </a:pPr>
            <a:r>
              <a:rPr sz="3200">
                <a:solidFill>
                  <a:srgbClr val="004C97"/>
                </a:solidFill>
                <a:latin typeface="+mj-lt"/>
                <a:ea typeface="+mj-ea"/>
                <a:cs typeface="+mj-cs"/>
                <a:sym typeface="Helvetica"/>
              </a:rPr>
              <a:t>Rob and Salman</a:t>
            </a:r>
          </a:p>
          <a:p>
            <a:pPr lvl="0" algn="l" defTabSz="448055">
              <a:spcBef>
                <a:spcPts val="400"/>
              </a:spcBef>
              <a:defRPr sz="1800"/>
            </a:pPr>
            <a:r>
              <a:rPr sz="3200">
                <a:solidFill>
                  <a:srgbClr val="004C97"/>
                </a:solidFill>
                <a:latin typeface="+mj-lt"/>
                <a:ea typeface="+mj-ea"/>
                <a:cs typeface="+mj-cs"/>
                <a:sym typeface="Helvetica"/>
              </a:rPr>
              <a:t>Kickoff Meeting</a:t>
            </a:r>
          </a:p>
          <a:p>
            <a:pPr lvl="0" algn="l" defTabSz="448055">
              <a:spcBef>
                <a:spcPts val="400"/>
              </a:spcBef>
              <a:defRPr sz="1800"/>
            </a:pPr>
            <a:r>
              <a:rPr sz="3200">
                <a:solidFill>
                  <a:srgbClr val="004C97"/>
                </a:solidFill>
                <a:latin typeface="+mj-lt"/>
                <a:ea typeface="+mj-ea"/>
                <a:cs typeface="+mj-cs"/>
                <a:sym typeface="Helvetica"/>
              </a:rPr>
              <a:t>1 September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1149209" y="17814"/>
            <a:ext cx="10731219" cy="119888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457200">
              <a:defRPr sz="4000" b="1">
                <a:solidFill>
                  <a:srgbClr val="004C97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004C97"/>
                </a:solidFill>
              </a:rPr>
              <a:t>Opening Remarks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658704" y="1745994"/>
            <a:ext cx="11687392" cy="689883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609600" lvl="0" indent="-609600" defTabSz="457200">
              <a:spcBef>
                <a:spcPts val="500"/>
              </a:spcBef>
              <a:buClr>
                <a:srgbClr val="404040"/>
              </a:buClr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The following slides summarize those points that resonated with people during todays discussions based on my notes</a:t>
            </a:r>
          </a:p>
          <a:p>
            <a:pPr marL="609600" lvl="0" indent="-609600" defTabSz="457200">
              <a:spcBef>
                <a:spcPts val="500"/>
              </a:spcBef>
              <a:buClr>
                <a:srgbClr val="404040"/>
              </a:buClr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Certainly this list is far too aggressive to do all of it…</a:t>
            </a:r>
          </a:p>
          <a:p>
            <a:pPr lvl="0" defTabSz="457200">
              <a:spcBef>
                <a:spcPts val="500"/>
              </a:spcBef>
              <a:buClr>
                <a:srgbClr val="404040"/>
              </a:buClr>
              <a:buChar char="•"/>
              <a:defRPr sz="1800">
                <a:solidFill>
                  <a:srgbClr val="000000"/>
                </a:solidFill>
                <a:uFillTx/>
              </a:defRPr>
            </a:pPr>
            <a:endParaRPr sz="3200">
              <a:solidFill>
                <a:srgbClr val="404040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marL="609600" lvl="0" indent="-609600" defTabSz="457200">
              <a:spcBef>
                <a:spcPts val="500"/>
              </a:spcBef>
              <a:buClr>
                <a:srgbClr val="404040"/>
              </a:buClr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We discussed under-committing and over-delivering – and the importance of picking initial topics that are actionable and deliverable…</a:t>
            </a:r>
          </a:p>
          <a:p>
            <a:pPr marL="609600" lvl="0" indent="-609600" defTabSz="457200">
              <a:spcBef>
                <a:spcPts val="500"/>
              </a:spcBef>
              <a:buClr>
                <a:srgbClr val="404040"/>
              </a:buClr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rPr>
              <a:t>Jim mentioned using FCE to strengthen ASCR partnerships – should we focus on HPC issues?   He said “improve compute land so that its useable for HEP” </a:t>
            </a:r>
            <a:r>
              <a:rPr sz="3200">
                <a:solidFill>
                  <a:srgbClr val="0096FF"/>
                </a:solidFill>
                <a:latin typeface="+mj-lt"/>
                <a:ea typeface="+mj-ea"/>
                <a:cs typeface="+mj-cs"/>
                <a:sym typeface="Helvetica"/>
              </a:rPr>
              <a:t>(this is in principle more than just HPC, in fact HPC is evolving to a more data-oriented future; we should discuss these aspects)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1623341" y="0"/>
            <a:ext cx="10731219" cy="119888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Discussion points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645159" y="1690054"/>
            <a:ext cx="11709401" cy="72697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Mini Apps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What we capture in a mini app depends on what issue we are trying to solve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Important to have apps to benchmark performance as well as demonstrate workflows and data dependencies as well as serve as teaching aides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Interesting to have a mini app before/after optimization</a:t>
            </a: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 </a:t>
            </a:r>
            <a:r>
              <a:rPr sz="3400">
                <a:solidFill>
                  <a:srgbClr val="0096FF"/>
                </a:solidFill>
                <a:uFill>
                  <a:solidFill>
                    <a:srgbClr val="275D90"/>
                  </a:solidFill>
                </a:uFill>
              </a:rPr>
              <a:t>(or transformation)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Have a workshop on how to write a good mini-app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1623341" y="0"/>
            <a:ext cx="10731219" cy="119888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Discussion points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645159" y="1280454"/>
            <a:ext cx="11709401" cy="72697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88035" lvl="0" indent="-288035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Docker/Cloud</a:t>
            </a:r>
          </a:p>
          <a:p>
            <a:pPr marL="675512" lvl="1" indent="-291464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R+D needed to optimize for HEP use cases </a:t>
            </a:r>
            <a:r>
              <a:rPr sz="2856">
                <a:solidFill>
                  <a:srgbClr val="0096FF"/>
                </a:solidFill>
                <a:uFill>
                  <a:solidFill>
                    <a:srgbClr val="275D90"/>
                  </a:solidFill>
                </a:uFill>
              </a:rPr>
              <a:t>(all frontiers)</a:t>
            </a:r>
          </a:p>
          <a:p>
            <a:pPr marL="675512" lvl="1" indent="-291464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Fun to do</a:t>
            </a:r>
          </a:p>
          <a:p>
            <a:pPr marL="675512" lvl="1" indent="-291464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FCE can do both R+D as well as write a how-to guide</a:t>
            </a:r>
          </a:p>
          <a:p>
            <a:pPr marL="675512" lvl="1" indent="-291464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Another way to get HEP applications to run on modern technologies </a:t>
            </a:r>
            <a:r>
              <a:rPr sz="2856">
                <a:solidFill>
                  <a:srgbClr val="0096FF"/>
                </a:solidFill>
                <a:uFill>
                  <a:solidFill>
                    <a:srgbClr val="275D90"/>
                  </a:solidFill>
                </a:uFill>
              </a:rPr>
              <a:t>(and an alternative way to run on future HPC systems)</a:t>
            </a:r>
          </a:p>
          <a:p>
            <a:pPr marL="675512" lvl="1" indent="-291464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Another candidate for an FCE Tutorial </a:t>
            </a:r>
          </a:p>
          <a:p>
            <a:pPr marL="288035" lvl="0" indent="-288035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Networking</a:t>
            </a:r>
          </a:p>
          <a:p>
            <a:pPr marL="675512" lvl="1" indent="-291464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Write a perfSONAR best practices document</a:t>
            </a:r>
          </a:p>
          <a:p>
            <a:pPr marL="675512" lvl="1" indent="-291464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Address bottlenecks in HEP networking </a:t>
            </a:r>
            <a:r>
              <a:rPr sz="2856">
                <a:solidFill>
                  <a:srgbClr val="0096FF"/>
                </a:solidFill>
                <a:uFill>
                  <a:solidFill>
                    <a:srgbClr val="275D90"/>
                  </a:solidFill>
                </a:uFill>
              </a:rPr>
              <a:t>(not just HEP)</a:t>
            </a:r>
          </a:p>
          <a:p>
            <a:pPr marL="675512" lvl="1" indent="-291464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Start with ASCR HPC centers and then move to labs</a:t>
            </a:r>
          </a:p>
          <a:p>
            <a:pPr marL="675512" lvl="1" indent="-291464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Characterize pathways, chokepoints etc. </a:t>
            </a:r>
            <a:r>
              <a:rPr sz="2856">
                <a:solidFill>
                  <a:srgbClr val="0096FF"/>
                </a:solidFill>
                <a:uFill>
                  <a:solidFill>
                    <a:srgbClr val="275D90"/>
                  </a:solidFill>
                </a:uFill>
              </a:rPr>
              <a:t>(including software “handshakes”)</a:t>
            </a:r>
          </a:p>
          <a:p>
            <a:pPr marL="675512" lvl="1" indent="-291464" defTabSz="544068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856">
                <a:uFill>
                  <a:solidFill>
                    <a:srgbClr val="275D90"/>
                  </a:solidFill>
                </a:uFill>
              </a:rPr>
              <a:t>Implement dashboard for tracking transfers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1623341" y="0"/>
            <a:ext cx="10731219" cy="119888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Discussion points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444500" y="1578750"/>
            <a:ext cx="12115800" cy="72697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77749" lvl="0" indent="-277749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Training</a:t>
            </a:r>
          </a:p>
          <a:p>
            <a:pPr marL="651387" lvl="1" indent="-281055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Raise the game for people to write HPC functional code and understand issues</a:t>
            </a:r>
          </a:p>
          <a:p>
            <a:pPr marL="651387" lvl="1" indent="-281055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Survey what training is currently out there </a:t>
            </a:r>
            <a:r>
              <a:rPr sz="2754">
                <a:solidFill>
                  <a:srgbClr val="0096FF"/>
                </a:solidFill>
                <a:uFill>
                  <a:solidFill>
                    <a:srgbClr val="275D90"/>
                  </a:solidFill>
                </a:uFill>
              </a:rPr>
              <a:t>(what can we do that is effective if what’s out there is not?)</a:t>
            </a:r>
          </a:p>
          <a:p>
            <a:pPr marL="651387" lvl="1" indent="-281055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Broad space – need to pick one or two things</a:t>
            </a:r>
          </a:p>
          <a:p>
            <a:pPr marL="651387" lvl="1" indent="-281055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Web page of pointers to on-line training that is worthwhile</a:t>
            </a:r>
          </a:p>
          <a:p>
            <a:pPr marL="651387" lvl="1" indent="-281055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Develop software thought leaders (experts)</a:t>
            </a:r>
          </a:p>
          <a:p>
            <a:pPr marL="651387" lvl="1" indent="-281055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Piggyback on other summer schools</a:t>
            </a:r>
          </a:p>
          <a:p>
            <a:pPr marL="651387" lvl="1" indent="-281055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Rob Ross: week long focused engagements worked well</a:t>
            </a:r>
          </a:p>
          <a:p>
            <a:pPr marL="651387" lvl="1" indent="-281055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Make recommendations on what type of computational classes HEP students should be taking</a:t>
            </a:r>
          </a:p>
          <a:p>
            <a:pPr marL="651387" lvl="1" indent="-281055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Leverage ANL recorded lectures </a:t>
            </a:r>
            <a:r>
              <a:rPr sz="2754">
                <a:solidFill>
                  <a:srgbClr val="0096FF"/>
                </a:solidFill>
                <a:uFill>
                  <a:solidFill>
                    <a:srgbClr val="275D90"/>
                  </a:solidFill>
                </a:uFill>
              </a:rPr>
              <a:t>(and others)</a:t>
            </a:r>
            <a:r>
              <a:rPr sz="2754">
                <a:uFill>
                  <a:solidFill>
                    <a:srgbClr val="275D90"/>
                  </a:solidFill>
                </a:uFill>
              </a:rPr>
              <a:t> to form basis of class </a:t>
            </a:r>
            <a:r>
              <a:rPr sz="2754">
                <a:solidFill>
                  <a:srgbClr val="0096FF"/>
                </a:solidFill>
                <a:uFill>
                  <a:solidFill>
                    <a:srgbClr val="275D90"/>
                  </a:solidFill>
                </a:uFill>
              </a:rPr>
              <a:t>(idea of overlays to produce a coherent “course”)</a:t>
            </a:r>
          </a:p>
          <a:p>
            <a:pPr marL="651387" lvl="1" indent="-281055" defTabSz="52463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754">
                <a:uFill>
                  <a:solidFill>
                    <a:srgbClr val="275D90"/>
                  </a:solidFill>
                </a:uFill>
              </a:rPr>
              <a:t>Important to have context – a physics problem to solve and not just computing in the abstract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1623341" y="0"/>
            <a:ext cx="10731219" cy="119888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Discussion points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645159" y="1280454"/>
            <a:ext cx="11709401" cy="72697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Fellowships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Appealing – requires little infrastructure for FCE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Leverage – new resources offered to the community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Fellowships need both computational and science program for individuals to have long term career path in field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Fellowships would raise awareness and importance of computational experts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Not cheap 2 fellows would cost ~$0.5M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uFill>
                  <a:solidFill>
                    <a:srgbClr val="275D90"/>
                  </a:solidFill>
                </a:uFill>
              </a:rPr>
              <a:t>Need to make rock solid case – fellows not the tradition with OHEP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1623341" y="0"/>
            <a:ext cx="10731219" cy="119888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Discussion points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660118" y="1241917"/>
            <a:ext cx="11709401" cy="726976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18897" lvl="0" indent="-318897" defTabSz="602361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2">
                <a:uFill>
                  <a:solidFill>
                    <a:srgbClr val="275D90"/>
                  </a:solidFill>
                </a:uFill>
              </a:rPr>
              <a:t>HEP Planning	</a:t>
            </a:r>
          </a:p>
          <a:p>
            <a:pPr marL="747889" lvl="1" indent="-322693" defTabSz="602361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2">
                <a:uFill>
                  <a:solidFill>
                    <a:srgbClr val="275D90"/>
                  </a:solidFill>
                </a:uFill>
              </a:rPr>
              <a:t>What are HEP’s computational needs 5 and 10 years out?</a:t>
            </a:r>
          </a:p>
          <a:p>
            <a:pPr marL="747889" lvl="1" indent="-322693" defTabSz="602361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2">
                <a:uFill>
                  <a:solidFill>
                    <a:srgbClr val="275D90"/>
                  </a:solidFill>
                </a:uFill>
              </a:rPr>
              <a:t>What computational capabilities will reside in the 5 labs during those times? </a:t>
            </a:r>
            <a:r>
              <a:rPr sz="3162">
                <a:solidFill>
                  <a:srgbClr val="0096FF"/>
                </a:solidFill>
                <a:uFill>
                  <a:solidFill>
                    <a:srgbClr val="275D90"/>
                  </a:solidFill>
                </a:uFill>
              </a:rPr>
              <a:t>(We know for the ASCR facilities — what about the HEP facilities, need to discuss this)</a:t>
            </a:r>
            <a:endParaRPr sz="3162">
              <a:uFill>
                <a:solidFill>
                  <a:srgbClr val="275D90"/>
                </a:solidFill>
              </a:uFill>
            </a:endParaRPr>
          </a:p>
          <a:p>
            <a:pPr marL="747889" lvl="1" indent="-322693" defTabSz="602361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2">
                <a:uFill>
                  <a:solidFill>
                    <a:srgbClr val="275D90"/>
                  </a:solidFill>
                </a:uFill>
              </a:rPr>
              <a:t>What is the gap? </a:t>
            </a:r>
            <a:r>
              <a:rPr sz="3162">
                <a:solidFill>
                  <a:srgbClr val="0096FF"/>
                </a:solidFill>
                <a:uFill>
                  <a:solidFill>
                    <a:srgbClr val="275D90"/>
                  </a:solidFill>
                </a:uFill>
              </a:rPr>
              <a:t>(between potential needs and computing available?)</a:t>
            </a:r>
            <a:endParaRPr sz="3162">
              <a:uFill>
                <a:solidFill>
                  <a:srgbClr val="275D90"/>
                </a:solidFill>
              </a:uFill>
            </a:endParaRPr>
          </a:p>
          <a:p>
            <a:pPr marL="747889" lvl="1" indent="-322693" defTabSz="602361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2">
                <a:uFill>
                  <a:solidFill>
                    <a:srgbClr val="275D90"/>
                  </a:solidFill>
                </a:uFill>
              </a:rPr>
              <a:t>Never been done as a field (to my knowledge)</a:t>
            </a:r>
          </a:p>
          <a:p>
            <a:pPr marL="318897" lvl="0" indent="-318897" defTabSz="602361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2">
                <a:uFill>
                  <a:solidFill>
                    <a:srgbClr val="275D90"/>
                  </a:solidFill>
                </a:uFill>
              </a:rPr>
              <a:t>Outreach…</a:t>
            </a:r>
          </a:p>
          <a:p>
            <a:pPr marL="318897" lvl="0" indent="-318897" defTabSz="602361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2">
                <a:uFill>
                  <a:solidFill>
                    <a:srgbClr val="275D90"/>
                  </a:solidFill>
                </a:uFill>
              </a:rPr>
              <a:t>Common Software efforts </a:t>
            </a:r>
          </a:p>
          <a:p>
            <a:pPr marL="747889" lvl="1" indent="-322693" defTabSz="602361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2">
                <a:uFill>
                  <a:solidFill>
                    <a:srgbClr val="275D90"/>
                  </a:solidFill>
                </a:uFill>
              </a:rPr>
              <a:t>What role should FCE have here?  </a:t>
            </a:r>
          </a:p>
          <a:p>
            <a:pPr marL="747889" lvl="1" indent="-322693" defTabSz="602361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2">
                <a:uFill>
                  <a:solidFill>
                    <a:srgbClr val="275D90"/>
                  </a:solidFill>
                </a:uFill>
              </a:rPr>
              <a:t>In development and  maintenance</a:t>
            </a:r>
          </a:p>
          <a:p>
            <a:pPr marL="747889" lvl="1" indent="-322693" defTabSz="602361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2">
                <a:uFill>
                  <a:solidFill>
                    <a:srgbClr val="275D90"/>
                  </a:solidFill>
                </a:uFill>
              </a:rPr>
              <a:t>Promote a more “open source” culture?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1623341" y="0"/>
            <a:ext cx="10731219" cy="119888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Discussion points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645159" y="1280454"/>
            <a:ext cx="11709401" cy="726976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00">
                <a:solidFill>
                  <a:srgbClr val="275D90"/>
                </a:solidFill>
                <a:uFill>
                  <a:solidFill>
                    <a:srgbClr val="275D90"/>
                  </a:solidFill>
                </a:uFill>
              </a:rPr>
              <a:t>What did I miss???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Custom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</vt:lpstr>
      <vt:lpstr>Day 2 Discussion Slides</vt:lpstr>
      <vt:lpstr>Opening Remarks</vt:lpstr>
      <vt:lpstr>Discussion points</vt:lpstr>
      <vt:lpstr>Discussion points</vt:lpstr>
      <vt:lpstr>Discussion points</vt:lpstr>
      <vt:lpstr>Discussion points</vt:lpstr>
      <vt:lpstr>Discussion points</vt:lpstr>
      <vt:lpstr>Discussion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Discussion Slides</dc:title>
  <dc:creator>hep</dc:creator>
  <cp:lastModifiedBy>hep</cp:lastModifiedBy>
  <cp:revision>1</cp:revision>
  <dcterms:modified xsi:type="dcterms:W3CDTF">2015-09-01T14:10:26Z</dcterms:modified>
</cp:coreProperties>
</file>