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4200">
        <a:latin typeface="+mj-lt"/>
        <a:ea typeface="+mj-ea"/>
        <a:cs typeface="+mj-cs"/>
        <a:sym typeface="Helvetica"/>
      </a:defRPr>
    </a:lvl1pPr>
    <a:lvl2pPr algn="ctr" defTabSz="584200">
      <a:defRPr sz="4200">
        <a:latin typeface="+mj-lt"/>
        <a:ea typeface="+mj-ea"/>
        <a:cs typeface="+mj-cs"/>
        <a:sym typeface="Helvetica"/>
      </a:defRPr>
    </a:lvl2pPr>
    <a:lvl3pPr algn="ctr" defTabSz="584200">
      <a:defRPr sz="4200">
        <a:latin typeface="+mj-lt"/>
        <a:ea typeface="+mj-ea"/>
        <a:cs typeface="+mj-cs"/>
        <a:sym typeface="Helvetica"/>
      </a:defRPr>
    </a:lvl3pPr>
    <a:lvl4pPr algn="ctr" defTabSz="584200">
      <a:defRPr sz="4200">
        <a:latin typeface="+mj-lt"/>
        <a:ea typeface="+mj-ea"/>
        <a:cs typeface="+mj-cs"/>
        <a:sym typeface="Helvetica"/>
      </a:defRPr>
    </a:lvl4pPr>
    <a:lvl5pPr algn="ctr" defTabSz="584200">
      <a:defRPr sz="4200">
        <a:latin typeface="+mj-lt"/>
        <a:ea typeface="+mj-ea"/>
        <a:cs typeface="+mj-cs"/>
        <a:sym typeface="Helvetica"/>
      </a:defRPr>
    </a:lvl5pPr>
    <a:lvl6pPr algn="ctr" defTabSz="584200">
      <a:defRPr sz="4200">
        <a:latin typeface="+mj-lt"/>
        <a:ea typeface="+mj-ea"/>
        <a:cs typeface="+mj-cs"/>
        <a:sym typeface="Helvetica"/>
      </a:defRPr>
    </a:lvl6pPr>
    <a:lvl7pPr algn="ctr" defTabSz="584200">
      <a:defRPr sz="4200">
        <a:latin typeface="+mj-lt"/>
        <a:ea typeface="+mj-ea"/>
        <a:cs typeface="+mj-cs"/>
        <a:sym typeface="Helvetica"/>
      </a:defRPr>
    </a:lvl7pPr>
    <a:lvl8pPr algn="ctr" defTabSz="584200">
      <a:defRPr sz="4200">
        <a:latin typeface="+mj-lt"/>
        <a:ea typeface="+mj-ea"/>
        <a:cs typeface="+mj-cs"/>
        <a:sym typeface="Helvetica"/>
      </a:defRPr>
    </a:lvl8pPr>
    <a:lvl9pPr algn="ctr" defTabSz="584200">
      <a:defRPr sz="42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jpeg"/><Relationship Id="rId4" Type="http://schemas.openxmlformats.org/officeDocument/2006/relationships/image" Target="../media/image6.jpe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7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7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05536"/>
            <a:ext cx="50419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270000" y="2705536"/>
            <a:ext cx="50419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7772400" y="2705536"/>
            <a:ext cx="39624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15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9" y="9664724"/>
            <a:ext cx="12979404" cy="908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240861"/>
            <a:ext cx="10490200" cy="2464677"/>
          </a:xfrm>
          <a:prstGeom prst="rect">
            <a:avLst/>
          </a:prstGeom>
        </p:spPr>
        <p:txBody>
          <a:bodyPr lIns="50800" tIns="50800" rIns="50800" bIns="50800"/>
          <a:lstStyle>
            <a:lvl1pPr defTabSz="596900">
              <a:defRPr sz="7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800"/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1270000" y="2705536"/>
            <a:ext cx="104902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96900">
              <a:spcBef>
                <a:spcPts val="2600"/>
              </a:spcBef>
              <a:buClrTx/>
              <a:buSzPct val="171000"/>
              <a:buFontTx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96900">
              <a:spcBef>
                <a:spcPts val="2600"/>
              </a:spcBef>
              <a:buClrTx/>
              <a:buSzPct val="171000"/>
              <a:buFontTx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1500" y="0"/>
            <a:ext cx="13589000" cy="1630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29" y="9664724"/>
            <a:ext cx="12979404" cy="908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15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1500" y="0"/>
            <a:ext cx="13589000" cy="162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4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29" y="9664724"/>
            <a:ext cx="12979401" cy="889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84200">
              <a:spcBef>
                <a:spcPts val="24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84200">
              <a:spcBef>
                <a:spcPts val="24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892486" indent="-562285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6986" indent="-562285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814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59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704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  <a:endParaRPr sz="4000"/>
          </a:p>
          <a:p>
            <a:pPr lvl="1">
              <a:defRPr sz="1800"/>
            </a:pPr>
            <a:r>
              <a:rPr sz="4000"/>
              <a:t>Body Level Two</a:t>
            </a:r>
            <a:endParaRPr sz="4000"/>
          </a:p>
          <a:p>
            <a:pPr lvl="2">
              <a:defRPr sz="1800"/>
            </a:pPr>
            <a:r>
              <a:rPr sz="4000"/>
              <a:t>Body Level Three</a:t>
            </a:r>
            <a:endParaRPr sz="4000"/>
          </a:p>
          <a:p>
            <a:pPr lvl="3">
              <a:defRPr sz="1800"/>
            </a:pPr>
            <a:r>
              <a:rPr sz="4000"/>
              <a:t>Body Level Four</a:t>
            </a:r>
            <a:endParaRPr sz="4000"/>
          </a:p>
          <a:p>
            <a:pPr lvl="4">
              <a:defRPr sz="1800"/>
            </a:pPr>
            <a:r>
              <a:rPr sz="4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13 copy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 copy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45398" y="9228136"/>
            <a:ext cx="4838705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558800">
              <a:defRPr b="1" sz="1200">
                <a:solidFill>
                  <a:srgbClr val="21212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212121"/>
                </a:solidFill>
              </a:rPr>
              <a:t>Katrin Heitmann, Los Alamos National Laboratory</a:t>
            </a:r>
          </a:p>
        </p:txBody>
      </p:sp>
      <p:sp>
        <p:nvSpPr>
          <p:cNvPr id="62" name="Shape 62"/>
          <p:cNvSpPr/>
          <p:nvPr/>
        </p:nvSpPr>
        <p:spPr>
          <a:xfrm>
            <a:off x="8545948" y="9228136"/>
            <a:ext cx="3733803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558800">
              <a:defRPr b="1" sz="1200">
                <a:solidFill>
                  <a:srgbClr val="21212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212121"/>
                </a:solidFill>
              </a:rPr>
              <a:t>Benasque Cosmology Workshop, August 2010</a:t>
            </a:r>
          </a:p>
        </p:txBody>
      </p:sp>
      <p:sp>
        <p:nvSpPr>
          <p:cNvPr id="63" name="Shape 63"/>
          <p:cNvSpPr/>
          <p:nvPr/>
        </p:nvSpPr>
        <p:spPr>
          <a:xfrm>
            <a:off x="-88900" y="1104900"/>
            <a:ext cx="13208000" cy="152400"/>
          </a:xfrm>
          <a:prstGeom prst="rect">
            <a:avLst/>
          </a:prstGeom>
          <a:gradFill>
            <a:gsLst>
              <a:gs pos="0">
                <a:srgbClr val="005493">
                  <a:alpha val="33000"/>
                </a:srgbClr>
              </a:gs>
              <a:gs pos="40932">
                <a:srgbClr val="5156B0">
                  <a:alpha val="28875"/>
                </a:srgbClr>
              </a:gs>
              <a:gs pos="52331">
                <a:srgbClr val="9294CB">
                  <a:alpha val="24750"/>
                </a:srgbClr>
              </a:gs>
              <a:gs pos="65803">
                <a:srgbClr val="7376BE">
                  <a:alpha val="26812"/>
                </a:srgbClr>
              </a:gs>
              <a:gs pos="83937">
                <a:srgbClr val="CBCCE6">
                  <a:alpha val="20625"/>
                </a:srgbClr>
              </a:gs>
              <a:gs pos="100000">
                <a:srgbClr val="FFFFFF">
                  <a:alpha val="16500"/>
                </a:srgbClr>
              </a:gs>
            </a:gsLst>
            <a:lin ang="618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ts val="5000"/>
              </a:lnSpc>
              <a:tabLst>
                <a:tab pos="1066800" algn="l"/>
              </a:tabLst>
              <a:defRPr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pic>
        <p:nvPicPr>
          <p:cNvPr id="64" name="image6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54937" y="8986593"/>
            <a:ext cx="13069187" cy="749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7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716235" y="-12785"/>
            <a:ext cx="14732004" cy="21607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>
            <p:ph type="body" idx="1"/>
          </p:nvPr>
        </p:nvSpPr>
        <p:spPr>
          <a:xfrm>
            <a:off x="1600200" y="2644986"/>
            <a:ext cx="9817100" cy="5708228"/>
          </a:xfrm>
          <a:prstGeom prst="rect">
            <a:avLst/>
          </a:prstGeom>
        </p:spPr>
        <p:txBody>
          <a:bodyPr lIns="0" tIns="0" rIns="0" bIns="0" anchor="ctr"/>
          <a:lstStyle>
            <a:lvl1pPr marL="686344" indent="-368844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•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1pPr>
            <a:lvl2pPr marL="1150325" indent="-439124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‣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2pPr>
            <a:lvl3pPr marL="1513242" indent="-382942" defTabSz="558800">
              <a:spcBef>
                <a:spcPts val="1000"/>
              </a:spcBef>
              <a:buClr>
                <a:srgbClr val="005493"/>
              </a:buClr>
              <a:buFont typeface="Gill Sans"/>
              <a:buAutoNum type="arabicPeriod" startAt="1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3pPr>
            <a:lvl4pPr marL="1956841" indent="-394741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4pPr>
            <a:lvl5pPr marL="2363241" indent="-394741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•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One</a:t>
            </a:r>
            <a:endParaRPr sz="2000">
              <a:solidFill>
                <a:srgbClr val="42424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Two</a:t>
            </a:r>
            <a:endParaRPr sz="2000">
              <a:solidFill>
                <a:srgbClr val="42424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Three</a:t>
            </a:r>
            <a:endParaRPr sz="2000">
              <a:solidFill>
                <a:srgbClr val="42424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Four</a:t>
            </a:r>
            <a:endParaRPr sz="2000">
              <a:solidFill>
                <a:srgbClr val="42424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xfrm>
            <a:off x="12493174" y="9342401"/>
            <a:ext cx="294879" cy="3175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1270000" y="177800"/>
            <a:ext cx="10464800" cy="2590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70000" y="2768600"/>
            <a:ext cx="10464800" cy="6985000"/>
          </a:xfrm>
          <a:prstGeom prst="rect">
            <a:avLst/>
          </a:prstGeom>
        </p:spPr>
        <p:txBody>
          <a:bodyPr lIns="0" tIns="0" rIns="0" bIns="0" numCol="2" spcCol="523240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84200">
              <a:spcBef>
                <a:spcPts val="48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84200">
              <a:spcBef>
                <a:spcPts val="48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0"/>
            <a:ext cx="10464800" cy="29464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 flipV="1">
            <a:off x="94825" y="1149210"/>
            <a:ext cx="12839987" cy="2257"/>
          </a:xfrm>
          <a:prstGeom prst="line">
            <a:avLst/>
          </a:prstGeom>
          <a:ln w="25400">
            <a:solidFill>
              <a:srgbClr val="6095C9"/>
            </a:solidFill>
            <a:round/>
          </a:ln>
          <a:effectLst>
            <a:outerShdw sx="100000" sy="100000" kx="0" ky="0" algn="b" rotWithShape="0" blurRad="12700" dist="20000" dir="5400000">
              <a:srgbClr val="929292">
                <a:alpha val="37999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" name="Shape 3"/>
          <p:cNvSpPr/>
          <p:nvPr/>
        </p:nvSpPr>
        <p:spPr>
          <a:xfrm flipH="1" flipV="1">
            <a:off x="94825" y="9241084"/>
            <a:ext cx="12839987" cy="2258"/>
          </a:xfrm>
          <a:prstGeom prst="line">
            <a:avLst/>
          </a:prstGeom>
          <a:ln w="25400">
            <a:solidFill>
              <a:srgbClr val="6095C9"/>
            </a:solidFill>
            <a:round/>
          </a:ln>
          <a:effectLst>
            <a:outerShdw sx="100000" sy="100000" kx="0" ky="0" algn="b" rotWithShape="0" blurRad="12700" dist="20000" dir="5400000">
              <a:srgbClr val="929292">
                <a:alpha val="37999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660400" y="2483836"/>
            <a:ext cx="11709400" cy="7269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  <a:endParaRPr sz="3400">
              <a:solidFill>
                <a:srgbClr val="275D90"/>
              </a:solidFill>
              <a:uFill>
                <a:solidFill>
                  <a:srgbClr val="275D90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2493173" y="9342401"/>
            <a:ext cx="294879" cy="317501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 algn="r" defTabSz="647700">
              <a:defRPr sz="16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transition spd="med" advClick="1"/>
  <p:txStyles>
    <p:titleStyle>
      <a:lvl1pPr algn="ctr" defTabSz="647700"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1pPr>
      <a:lvl2pPr marL="342900" indent="-342900" algn="ctr" defTabSz="647700">
        <a:buSzPct val="100000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2pPr>
      <a:lvl3pPr marL="742950" indent="-285750" algn="ctr" defTabSz="647700">
        <a:buSzPct val="100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3pPr>
      <a:lvl4pPr marL="1143000" indent="-228600" algn="ctr" defTabSz="647700">
        <a:buSzPct val="100000"/>
        <a:buChar char="–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4pPr>
      <a:lvl5pPr marL="1600200" indent="-228600" algn="ctr" defTabSz="647700">
        <a:buSzPct val="100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5pPr>
      <a:lvl6pPr marL="2057400" indent="-228600" algn="ctr" defTabSz="647700">
        <a:buSzPct val="100000"/>
        <a:buChar char="»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6pPr>
      <a:lvl7pPr marL="30226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7pPr>
      <a:lvl8pPr marL="33782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8pPr>
      <a:lvl9pPr marL="37338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647700">
        <a:spcBef>
          <a:spcPts val="800"/>
        </a:spcBef>
        <a:buClr>
          <a:srgbClr val="275D90"/>
        </a:buClr>
        <a:buSzPct val="100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1pPr>
      <a:lvl2pPr marL="804182" indent="-346982" defTabSz="647700">
        <a:spcBef>
          <a:spcPts val="800"/>
        </a:spcBef>
        <a:buClr>
          <a:srgbClr val="275D90"/>
        </a:buClr>
        <a:buSzPct val="100000"/>
        <a:buFont typeface="Arial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2pPr>
      <a:lvl3pPr marL="1238250" indent="-323850" defTabSz="647700">
        <a:spcBef>
          <a:spcPts val="800"/>
        </a:spcBef>
        <a:buClr>
          <a:srgbClr val="275D90"/>
        </a:buClr>
        <a:buSzPct val="100000"/>
        <a:buFont typeface="Arial"/>
        <a:buChar char="–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3pPr>
      <a:lvl4pPr marL="1724890" indent="-353289" defTabSz="647700">
        <a:spcBef>
          <a:spcPts val="800"/>
        </a:spcBef>
        <a:buClr>
          <a:srgbClr val="275D90"/>
        </a:buClr>
        <a:buSzPct val="100000"/>
        <a:buFont typeface="Arial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4pPr>
      <a:lvl5pPr marL="2182090" indent="-353290" defTabSz="647700">
        <a:spcBef>
          <a:spcPts val="800"/>
        </a:spcBef>
        <a:buClr>
          <a:srgbClr val="275D90"/>
        </a:buClr>
        <a:buSzPct val="100000"/>
        <a:buFont typeface="Arial"/>
        <a:buChar char="»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5pPr>
      <a:lvl6pPr marL="33343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6pPr>
      <a:lvl7pPr marL="36899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7pPr>
      <a:lvl8pPr marL="40455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8pPr>
      <a:lvl9pPr marL="44011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9pPr>
    </p:bodyStyle>
    <p:otherStyle>
      <a:lvl1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1pPr>
      <a:lvl2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2pPr>
      <a:lvl3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3pPr>
      <a:lvl4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4pPr>
      <a:lvl5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5pPr>
      <a:lvl6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6pPr>
      <a:lvl7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7pPr>
      <a:lvl8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8pPr>
      <a:lvl9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xfrm>
            <a:off x="3122373" y="2329954"/>
            <a:ext cx="7173453" cy="99897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b="1" sz="4500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004C97"/>
                </a:solidFill>
              </a:rPr>
              <a:t>FCE – Phase 2 Discussion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4662656" y="4930949"/>
            <a:ext cx="4092886" cy="160598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algn="l" defTabSz="448055">
              <a:spcBef>
                <a:spcPts val="400"/>
              </a:spcBef>
              <a:defRPr sz="1800"/>
            </a:pPr>
            <a:r>
              <a:rPr sz="3234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Rob and Salman</a:t>
            </a:r>
            <a:endParaRPr sz="3234">
              <a:solidFill>
                <a:srgbClr val="004C97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algn="l" defTabSz="448055">
              <a:spcBef>
                <a:spcPts val="400"/>
              </a:spcBef>
              <a:defRPr sz="1800"/>
            </a:pPr>
            <a:r>
              <a:rPr sz="3234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Kickoff Meeting</a:t>
            </a:r>
            <a:endParaRPr sz="3234">
              <a:solidFill>
                <a:srgbClr val="004C97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algn="l" defTabSz="448055">
              <a:spcBef>
                <a:spcPts val="400"/>
              </a:spcBef>
              <a:defRPr sz="1800"/>
            </a:pPr>
            <a:r>
              <a:rPr sz="3234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31 August, 2015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1149209" y="17814"/>
            <a:ext cx="10731219" cy="119888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57200">
              <a:defRPr b="1" sz="4000">
                <a:solidFill>
                  <a:srgbClr val="004C97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Opening Remarks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658705" y="2749778"/>
            <a:ext cx="11687390" cy="540858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There are no preconceived conceptions about what the FCE is long term (within reason!)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It can be whatever we make it — future evolution is relatively open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A substantial fraction of the HEP budget goes to fund computing in one respect or another – so there are lots of opportunities and the ability to grow if we make a good case and present success stories that are truly due to FCE initiatives or because of FCE support activities.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1" y="0"/>
            <a:ext cx="13004801" cy="119888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57200">
              <a:defRPr b="1" sz="4000">
                <a:solidFill>
                  <a:srgbClr val="004C97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What is our Vision?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12607114" y="9342401"/>
            <a:ext cx="180940" cy="31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fld id="{86CB4B4D-7CA3-9044-876B-883B54F8677D}" type="slidenum">
              <a:rPr sz="1600">
                <a:uFill>
                  <a:solidFill/>
                </a:uFill>
              </a:rPr>
            </a:fld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753378" y="1845973"/>
            <a:ext cx="11071527" cy="673531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We can make it what we want it to be in order to help our community provide better computational capabilities to HEP and the broader community.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Promote HEP computing expertise both within HEP and to a broader outside community. 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Present a prototype for what other agencies will strive for.  In terms of data size, with next-gen light sources, BES will have many of the same problems we have. BER/climate is there already. The use cases are different, but there are overlaps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The destiny of FCE is limited by our creativity and ambition.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There is plenty of support in the HEP and ASCR offices – we have an opportunity to make things happen.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1" y="0"/>
            <a:ext cx="13004801" cy="119888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457200">
              <a:defRPr b="1" sz="4000">
                <a:solidFill>
                  <a:srgbClr val="004C97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Success breeds Success	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xfrm>
            <a:off x="12607114" y="9342401"/>
            <a:ext cx="180940" cy="31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fld id="{86CB4B4D-7CA3-9044-876B-883B54F8677D}" type="slidenum">
              <a:rPr sz="1600">
                <a:uFill>
                  <a:solidFill/>
                </a:uFill>
              </a:rPr>
            </a:fld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46528" y="1822875"/>
            <a:ext cx="12111745" cy="67468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We should be prudent about what R&amp;D, training, and community-building activities we take on to insure we don’t spread ourselves too thin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Those that we do agree to take on, we must execute successfully; the cost of failure is high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As we gain success and establish ourselves in the community, we can continue to grow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Do we choose stand-alone thrusts or pick areas that could act as “incubators” for other things….   A mix?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Num" sz="quarter" idx="2"/>
          </p:nvPr>
        </p:nvSpPr>
        <p:spPr>
          <a:xfrm>
            <a:off x="12607114" y="9342401"/>
            <a:ext cx="180940" cy="31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fld id="{86CB4B4D-7CA3-9044-876B-883B54F8677D}" type="slidenum">
              <a:rPr sz="1600">
                <a:uFill>
                  <a:solidFill/>
                </a:uFill>
              </a:rPr>
            </a:fld>
          </a:p>
        </p:txBody>
      </p:sp>
      <p:sp>
        <p:nvSpPr>
          <p:cNvPr id="89" name="Shape 89"/>
          <p:cNvSpPr/>
          <p:nvPr/>
        </p:nvSpPr>
        <p:spPr>
          <a:xfrm>
            <a:off x="2451447" y="261655"/>
            <a:ext cx="810190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b="1" sz="4000">
                <a:solidFill>
                  <a:srgbClr val="004C9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What else should we be doing? 1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662915" y="1560832"/>
            <a:ext cx="11931996" cy="722195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Outreach – both within HEP and to a broader community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Interface between HEP and vendors to discuss emerging technologies and provide a forum for discussion among ourselves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“Help Desk” – on many levels.  A cross-cutting knowledge/capability base to tap into (but not “how do I write this code?”)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HPC experts – a (limited) service to help people get their codes running on next-generation systems and architectures (not enough resources for hand-holding)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A forum for coordinating and discussing community software, code modernization, maintenance and dissemination, common tools; one-stop shop for education/expertise?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2451447" y="210019"/>
            <a:ext cx="810190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b="1" sz="4000">
                <a:solidFill>
                  <a:srgbClr val="004C9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What else should we be doing? 2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xfrm>
            <a:off x="499935" y="1643718"/>
            <a:ext cx="11673472" cy="710511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Training – we could provide (and/or contribute to) summer schools, workshops and/or classes on specific tools, techniques, technologies</a:t>
            </a:r>
            <a:endParaRPr sz="3168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Assist in developing career paths for computational experts both within the field and out; promote cause of computational science (it may be the “third pillar”, but why is it so invisible?)</a:t>
            </a:r>
            <a:endParaRPr sz="3168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A central community access point for external partnerships and connections — ASCR, NSF, NASA, HSF, NSF’s proposed Computing institute, …..</a:t>
            </a:r>
            <a:endParaRPr sz="3168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HEP planning – better understand as an entity what our computational demands will be 5 and 10 years out…</a:t>
            </a:r>
            <a:endParaRPr sz="3168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R&amp;D activities</a:t>
            </a:r>
            <a:endParaRPr sz="3168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39471" indent="-339471" defTabSz="452627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168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Networking — where are the bottlenecks within the HEP fabric and how can we mitigate them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Num" sz="quarter" idx="2"/>
          </p:nvPr>
        </p:nvSpPr>
        <p:spPr>
          <a:xfrm>
            <a:off x="12607114" y="9342401"/>
            <a:ext cx="180940" cy="31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fld id="{86CB4B4D-7CA3-9044-876B-883B54F8677D}" type="slidenum">
              <a:rPr sz="1600">
                <a:uFill>
                  <a:solidFill/>
                </a:uFill>
              </a:rPr>
            </a:fld>
          </a:p>
        </p:txBody>
      </p:sp>
      <p:sp>
        <p:nvSpPr>
          <p:cNvPr id="96" name="Shape 96"/>
          <p:cNvSpPr/>
          <p:nvPr/>
        </p:nvSpPr>
        <p:spPr>
          <a:xfrm>
            <a:off x="2451447" y="210019"/>
            <a:ext cx="810190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457200">
              <a:defRPr b="1" sz="4000">
                <a:solidFill>
                  <a:srgbClr val="004C9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What else should we be doing? 3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460192" y="1513420"/>
            <a:ext cx="12277923" cy="734972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What can we do to accelerate computational proficiency for smaller experiments?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What sort of web presence do we want/need – can we leverage it/other tools to help build our community?  How?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How can we provide an infrastructure for sharing ideas, algorithms, codes, and evolving sets of best practices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Sponsor computing fellowships and or internships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How to best exploit current HEP expertise in SciDAC teams, major experiments, HEP facilities?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Need to overcome certain in-place institutional/sociological barriers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Num" sz="quarter" idx="2"/>
          </p:nvPr>
        </p:nvSpPr>
        <p:spPr>
          <a:xfrm>
            <a:off x="12607114" y="9342401"/>
            <a:ext cx="180940" cy="317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fld id="{86CB4B4D-7CA3-9044-876B-883B54F8677D}" type="slidenum">
              <a:rPr sz="1600">
                <a:uFill>
                  <a:solidFill/>
                </a:uFill>
              </a:rPr>
            </a:fld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228599" y="1625903"/>
            <a:ext cx="12572440" cy="714074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Priorities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Where can we have the biggest impact for the buck?</a:t>
            </a: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342900" indent="-342900" defTabSz="457200">
              <a:spcBef>
                <a:spcPts val="500"/>
              </a:spcBef>
              <a:buClr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What areas should we put on hold for now?</a:t>
            </a:r>
          </a:p>
        </p:txBody>
      </p:sp>
      <p:sp>
        <p:nvSpPr>
          <p:cNvPr id="101" name="Shape 101"/>
          <p:cNvSpPr/>
          <p:nvPr>
            <p:ph type="title"/>
          </p:nvPr>
        </p:nvSpPr>
        <p:spPr>
          <a:xfrm>
            <a:off x="2159000" y="246182"/>
            <a:ext cx="8686800" cy="64174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 defTabSz="457200">
              <a:defRPr b="1" sz="4000">
                <a:solidFill>
                  <a:srgbClr val="004C97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004C97"/>
                </a:solidFill>
              </a:rPr>
              <a:t>Discussion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