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47" r:id="rId2"/>
    <p:sldId id="435" r:id="rId3"/>
    <p:sldId id="436" r:id="rId4"/>
    <p:sldId id="437" r:id="rId5"/>
    <p:sldId id="456" r:id="rId6"/>
    <p:sldId id="453" r:id="rId7"/>
    <p:sldId id="457" r:id="rId8"/>
    <p:sldId id="458" r:id="rId9"/>
    <p:sldId id="459" r:id="rId10"/>
    <p:sldId id="462" r:id="rId11"/>
    <p:sldId id="463" r:id="rId12"/>
    <p:sldId id="461" r:id="rId13"/>
    <p:sldId id="465" r:id="rId14"/>
    <p:sldId id="449" r:id="rId15"/>
    <p:sldId id="450" r:id="rId16"/>
    <p:sldId id="466" r:id="rId17"/>
    <p:sldId id="471" r:id="rId18"/>
    <p:sldId id="467" r:id="rId19"/>
    <p:sldId id="468" r:id="rId20"/>
    <p:sldId id="470" r:id="rId21"/>
    <p:sldId id="455" r:id="rId22"/>
    <p:sldId id="472" r:id="rId23"/>
    <p:sldId id="473" r:id="rId24"/>
    <p:sldId id="474" r:id="rId25"/>
    <p:sldId id="475" r:id="rId26"/>
    <p:sldId id="478" r:id="rId27"/>
    <p:sldId id="485" r:id="rId28"/>
    <p:sldId id="479" r:id="rId29"/>
    <p:sldId id="483" r:id="rId30"/>
    <p:sldId id="481" r:id="rId31"/>
    <p:sldId id="482" r:id="rId32"/>
    <p:sldId id="4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CC"/>
    <a:srgbClr val="FFFF99"/>
    <a:srgbClr val="66FFFF"/>
    <a:srgbClr val="FF9999"/>
    <a:srgbClr val="FFFF66"/>
    <a:srgbClr val="CC9900"/>
    <a:srgbClr val="000000"/>
    <a:srgbClr val="33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0402" autoAdjust="0"/>
  </p:normalViewPr>
  <p:slideViewPr>
    <p:cSldViewPr>
      <p:cViewPr varScale="1">
        <p:scale>
          <a:sx n="53" d="100"/>
          <a:sy n="53" d="100"/>
        </p:scale>
        <p:origin x="-1676" y="-9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32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9B1E0-C667-49A9-AEC1-B6684C2E7026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31511-FD7F-47DD-B608-EAA7658E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3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31511-FD7F-47DD-B608-EAA7658E65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31511-FD7F-47DD-B608-EAA7658E65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31511-FD7F-47DD-B608-EAA7658E65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31511-FD7F-47DD-B608-EAA7658E65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31511-FD7F-47DD-B608-EAA7658E65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9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1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7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4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6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6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FD6F-81CE-4648-9CCB-2CF326893FC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9CA4-A62F-4A86-A305-EE004BA5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514600"/>
            <a:ext cx="804810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pPr algn="ctr"/>
            <a:r>
              <a:rPr lang="en-US" sz="6000" dirty="0" smtClean="0">
                <a:solidFill>
                  <a:srgbClr val="FFFF99"/>
                </a:solidFill>
              </a:rPr>
              <a:t>Cosmology and the Higgs</a:t>
            </a:r>
            <a:endParaRPr lang="en-US" sz="6000" dirty="0">
              <a:solidFill>
                <a:srgbClr val="FFFF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5105400"/>
            <a:ext cx="229633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pPr algn="ctr"/>
            <a:r>
              <a:rPr lang="en-US" sz="2000" dirty="0" smtClean="0">
                <a:solidFill>
                  <a:srgbClr val="FFFF99"/>
                </a:solidFill>
              </a:rPr>
              <a:t>Paul Steinhardt</a:t>
            </a:r>
          </a:p>
          <a:p>
            <a:pPr algn="ctr"/>
            <a:r>
              <a:rPr lang="en-US" sz="2000" dirty="0" smtClean="0">
                <a:solidFill>
                  <a:srgbClr val="FFFF99"/>
                </a:solidFill>
              </a:rPr>
              <a:t>Princeton University</a:t>
            </a:r>
          </a:p>
          <a:p>
            <a:pPr algn="ctr"/>
            <a:r>
              <a:rPr lang="en-US" sz="2000" dirty="0" smtClean="0">
                <a:solidFill>
                  <a:srgbClr val="FFFF99"/>
                </a:solidFill>
              </a:rPr>
              <a:t>US Atlas Workshop</a:t>
            </a:r>
          </a:p>
          <a:p>
            <a:pPr algn="ctr"/>
            <a:r>
              <a:rPr lang="en-US" sz="2000" dirty="0" smtClean="0">
                <a:solidFill>
                  <a:srgbClr val="FFFF99"/>
                </a:solidFill>
              </a:rPr>
              <a:t>July 15, 2013</a:t>
            </a:r>
            <a:endParaRPr lang="en-US" sz="20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3" y="524032"/>
            <a:ext cx="8410338" cy="58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209390" y="2900852"/>
            <a:ext cx="378372" cy="378372"/>
          </a:xfrm>
          <a:prstGeom prst="ellipse">
            <a:avLst/>
          </a:prstGeom>
          <a:solidFill>
            <a:srgbClr val="4F81BD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256688" y="1028471"/>
            <a:ext cx="800102" cy="1903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66748" y="2900852"/>
            <a:ext cx="1581804" cy="2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50" y="54722"/>
            <a:ext cx="4076698" cy="2877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695683" y="1016261"/>
            <a:ext cx="378372" cy="378372"/>
          </a:xfrm>
          <a:prstGeom prst="ellipse">
            <a:avLst/>
          </a:prstGeom>
          <a:solidFill>
            <a:srgbClr val="4F81BD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702862" y="460755"/>
            <a:ext cx="3197778" cy="555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1" idx="4"/>
          </p:cNvCxnSpPr>
          <p:nvPr/>
        </p:nvCxnSpPr>
        <p:spPr>
          <a:xfrm flipV="1">
            <a:off x="3279228" y="1394633"/>
            <a:ext cx="3605641" cy="103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1" y="70488"/>
            <a:ext cx="3791610" cy="2611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3" y="524032"/>
            <a:ext cx="8410338" cy="58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209390" y="2900852"/>
            <a:ext cx="378372" cy="378372"/>
          </a:xfrm>
          <a:prstGeom prst="ellipse">
            <a:avLst/>
          </a:prstGeom>
          <a:solidFill>
            <a:srgbClr val="4F81BD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256688" y="1028471"/>
            <a:ext cx="800102" cy="1903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66748" y="2900852"/>
            <a:ext cx="1581804" cy="2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50" y="54722"/>
            <a:ext cx="4076698" cy="2877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695683" y="1016261"/>
            <a:ext cx="378372" cy="378372"/>
          </a:xfrm>
          <a:prstGeom prst="ellipse">
            <a:avLst/>
          </a:prstGeom>
          <a:solidFill>
            <a:srgbClr val="4F81BD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30677" y="4309408"/>
            <a:ext cx="3793924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Standard big bang/inflation: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Our observed universe is</a:t>
            </a:r>
          </a:p>
          <a:p>
            <a:pPr algn="ctr"/>
            <a:r>
              <a:rPr lang="en-US" sz="2400" b="1" dirty="0" smtClean="0"/>
              <a:t>unlikely</a:t>
            </a:r>
          </a:p>
          <a:p>
            <a:pPr algn="ctr"/>
            <a:r>
              <a:rPr lang="en-US" sz="2400" b="1" dirty="0" smtClean="0"/>
              <a:t>and its future is precarious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30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teinh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878"/>
            <a:ext cx="6922688" cy="652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6225" y="6596390"/>
            <a:ext cx="40863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Degrassi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DiVita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Elias-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Miro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Espinosa,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Giudice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Isidori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Strumia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(2012)</a:t>
            </a:r>
            <a:endParaRPr lang="en-US" sz="1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2553" y="4114800"/>
            <a:ext cx="2177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Higgs physics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</a:rPr>
              <a:t>s </a:t>
            </a:r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en-US" sz="2000" b="1" dirty="0" smtClean="0">
                <a:solidFill>
                  <a:schemeClr val="bg1"/>
                </a:solidFill>
              </a:rPr>
              <a:t>early scale-free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1295400"/>
            <a:ext cx="8489864" cy="4648200"/>
            <a:chOff x="37454" y="992247"/>
            <a:chExt cx="9182746" cy="5027553"/>
          </a:xfrm>
        </p:grpSpPr>
        <p:pic>
          <p:nvPicPr>
            <p:cNvPr id="20484" name="Picture 4" descr="C:\Users\steinh\Desktop\planck-cmb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4" y="992247"/>
              <a:ext cx="9182746" cy="502755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04800" y="1219200"/>
              <a:ext cx="8610600" cy="4343399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24200" y="381000"/>
            <a:ext cx="25683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Planck2013</a:t>
            </a:r>
            <a:endParaRPr lang="en-US" sz="4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143000"/>
            <a:ext cx="40660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 remarkably simple universe!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464" y="1766897"/>
            <a:ext cx="288187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Nearly scale-invariant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464" y="2290465"/>
            <a:ext cx="20036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Red tilt (to 5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733" y="2900065"/>
            <a:ext cx="24441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 detectable run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509665"/>
            <a:ext cx="356892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 detectable </a:t>
            </a:r>
            <a:r>
              <a:rPr lang="en-US" sz="2400" dirty="0" err="1" smtClean="0">
                <a:solidFill>
                  <a:schemeClr val="bg1"/>
                </a:solidFill>
              </a:rPr>
              <a:t>isocurvature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191000"/>
            <a:ext cx="390305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 deviation from </a:t>
            </a:r>
            <a:r>
              <a:rPr lang="en-US" sz="2400" dirty="0" err="1" smtClean="0">
                <a:solidFill>
                  <a:schemeClr val="bg1"/>
                </a:solidFill>
              </a:rPr>
              <a:t>gaussianity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001" y="4876800"/>
            <a:ext cx="428719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No detectable g-waves (r &lt;  0.11)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4719" y="1143000"/>
            <a:ext cx="432913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pPr algn="ctr"/>
            <a:r>
              <a:rPr lang="en-US" sz="2400" b="1" dirty="0" smtClean="0">
                <a:solidFill>
                  <a:srgbClr val="FF9999"/>
                </a:solidFill>
              </a:rPr>
              <a:t>What does it mean for inflation?</a:t>
            </a:r>
            <a:endParaRPr lang="en-US" sz="2400" b="1" dirty="0">
              <a:solidFill>
                <a:srgbClr val="FF99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1558" y="1524000"/>
            <a:ext cx="361547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pPr algn="ctr"/>
            <a:endParaRPr lang="en-US" sz="2400" b="1" i="1" dirty="0" smtClean="0">
              <a:solidFill>
                <a:srgbClr val="FF7C80"/>
              </a:solidFill>
            </a:endParaRPr>
          </a:p>
          <a:p>
            <a:pPr algn="ctr"/>
            <a:r>
              <a:rPr lang="en-US" sz="2400" b="1" i="1" dirty="0" smtClean="0">
                <a:solidFill>
                  <a:srgbClr val="FF7C80"/>
                </a:solidFill>
              </a:rPr>
              <a:t>Data selects a special case:</a:t>
            </a:r>
          </a:p>
          <a:p>
            <a:pPr algn="ctr"/>
            <a:r>
              <a:rPr lang="en-US" sz="2400" b="1" i="1" dirty="0" smtClean="0">
                <a:solidFill>
                  <a:srgbClr val="FF7C80"/>
                </a:solidFill>
              </a:rPr>
              <a:t>single-field</a:t>
            </a:r>
          </a:p>
          <a:p>
            <a:pPr algn="ctr"/>
            <a:r>
              <a:rPr lang="en-US" sz="2400" b="1" i="1" dirty="0" smtClean="0">
                <a:solidFill>
                  <a:srgbClr val="FF7C80"/>
                </a:solidFill>
              </a:rPr>
              <a:t>plateau-like models !</a:t>
            </a:r>
            <a:endParaRPr lang="en-US" sz="2400" b="1" i="1" dirty="0">
              <a:solidFill>
                <a:srgbClr val="FF7C80"/>
              </a:solidFill>
              <a:latin typeface="Symbol" pitchFamily="18" charset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818763" y="4910121"/>
            <a:ext cx="2256480" cy="977051"/>
          </a:xfrm>
          <a:custGeom>
            <a:avLst/>
            <a:gdLst>
              <a:gd name="connsiteX0" fmla="*/ 0 w 2643188"/>
              <a:gd name="connsiteY0" fmla="*/ 3086100 h 3086100"/>
              <a:gd name="connsiteX1" fmla="*/ 828675 w 2643188"/>
              <a:gd name="connsiteY1" fmla="*/ 2871787 h 3086100"/>
              <a:gd name="connsiteX2" fmla="*/ 1814513 w 2643188"/>
              <a:gd name="connsiteY2" fmla="*/ 1814512 h 3086100"/>
              <a:gd name="connsiteX3" fmla="*/ 2643188 w 2643188"/>
              <a:gd name="connsiteY3" fmla="*/ 0 h 3086100"/>
              <a:gd name="connsiteX0" fmla="*/ 0 w 2643188"/>
              <a:gd name="connsiteY0" fmla="*/ 3086100 h 3180026"/>
              <a:gd name="connsiteX1" fmla="*/ 1028980 w 2643188"/>
              <a:gd name="connsiteY1" fmla="*/ 3086099 h 3180026"/>
              <a:gd name="connsiteX2" fmla="*/ 1814513 w 2643188"/>
              <a:gd name="connsiteY2" fmla="*/ 1814512 h 3180026"/>
              <a:gd name="connsiteX3" fmla="*/ 2643188 w 2643188"/>
              <a:gd name="connsiteY3" fmla="*/ 0 h 3180026"/>
              <a:gd name="connsiteX0" fmla="*/ 0 w 2643188"/>
              <a:gd name="connsiteY0" fmla="*/ 3086100 h 3086104"/>
              <a:gd name="connsiteX1" fmla="*/ 1028980 w 2643188"/>
              <a:gd name="connsiteY1" fmla="*/ 3086099 h 3086104"/>
              <a:gd name="connsiteX2" fmla="*/ 1814513 w 2643188"/>
              <a:gd name="connsiteY2" fmla="*/ 1814512 h 3086104"/>
              <a:gd name="connsiteX3" fmla="*/ 2643188 w 2643188"/>
              <a:gd name="connsiteY3" fmla="*/ 0 h 3086104"/>
              <a:gd name="connsiteX0" fmla="*/ 0 w 2680745"/>
              <a:gd name="connsiteY0" fmla="*/ 2371725 h 3096243"/>
              <a:gd name="connsiteX1" fmla="*/ 1066537 w 2680745"/>
              <a:gd name="connsiteY1" fmla="*/ 3086099 h 3096243"/>
              <a:gd name="connsiteX2" fmla="*/ 1852070 w 2680745"/>
              <a:gd name="connsiteY2" fmla="*/ 1814512 h 3096243"/>
              <a:gd name="connsiteX3" fmla="*/ 2680745 w 2680745"/>
              <a:gd name="connsiteY3" fmla="*/ 0 h 3096243"/>
              <a:gd name="connsiteX0" fmla="*/ 0 w 2680745"/>
              <a:gd name="connsiteY0" fmla="*/ 2371725 h 3093159"/>
              <a:gd name="connsiteX1" fmla="*/ 1066537 w 2680745"/>
              <a:gd name="connsiteY1" fmla="*/ 3086099 h 3093159"/>
              <a:gd name="connsiteX2" fmla="*/ 1852070 w 2680745"/>
              <a:gd name="connsiteY2" fmla="*/ 1814512 h 3093159"/>
              <a:gd name="connsiteX3" fmla="*/ 2680745 w 2680745"/>
              <a:gd name="connsiteY3" fmla="*/ 0 h 3093159"/>
              <a:gd name="connsiteX0" fmla="*/ 0 w 2680745"/>
              <a:gd name="connsiteY0" fmla="*/ 2371725 h 3093159"/>
              <a:gd name="connsiteX1" fmla="*/ 1379513 w 2680745"/>
              <a:gd name="connsiteY1" fmla="*/ 3086099 h 3093159"/>
              <a:gd name="connsiteX2" fmla="*/ 1852070 w 2680745"/>
              <a:gd name="connsiteY2" fmla="*/ 1814512 h 3093159"/>
              <a:gd name="connsiteX3" fmla="*/ 2680745 w 2680745"/>
              <a:gd name="connsiteY3" fmla="*/ 0 h 3093159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55707"/>
              <a:gd name="connsiteY0" fmla="*/ 1843088 h 3086151"/>
              <a:gd name="connsiteX1" fmla="*/ 1354475 w 2655707"/>
              <a:gd name="connsiteY1" fmla="*/ 3086099 h 3086151"/>
              <a:gd name="connsiteX2" fmla="*/ 2052375 w 2655707"/>
              <a:gd name="connsiteY2" fmla="*/ 1785937 h 3086151"/>
              <a:gd name="connsiteX3" fmla="*/ 2655707 w 2655707"/>
              <a:gd name="connsiteY3" fmla="*/ 0 h 3086151"/>
              <a:gd name="connsiteX0" fmla="*/ 0 w 2655707"/>
              <a:gd name="connsiteY0" fmla="*/ 1843088 h 3086154"/>
              <a:gd name="connsiteX1" fmla="*/ 1354475 w 2655707"/>
              <a:gd name="connsiteY1" fmla="*/ 3086099 h 3086154"/>
              <a:gd name="connsiteX2" fmla="*/ 2052375 w 2655707"/>
              <a:gd name="connsiteY2" fmla="*/ 1785937 h 3086154"/>
              <a:gd name="connsiteX3" fmla="*/ 2655707 w 2655707"/>
              <a:gd name="connsiteY3" fmla="*/ 0 h 3086154"/>
              <a:gd name="connsiteX0" fmla="*/ 0 w 2655707"/>
              <a:gd name="connsiteY0" fmla="*/ 1843088 h 3129014"/>
              <a:gd name="connsiteX1" fmla="*/ 1905314 w 2655707"/>
              <a:gd name="connsiteY1" fmla="*/ 3128961 h 3129014"/>
              <a:gd name="connsiteX2" fmla="*/ 2052375 w 2655707"/>
              <a:gd name="connsiteY2" fmla="*/ 1785937 h 3129014"/>
              <a:gd name="connsiteX3" fmla="*/ 2655707 w 2655707"/>
              <a:gd name="connsiteY3" fmla="*/ 0 h 3129014"/>
              <a:gd name="connsiteX0" fmla="*/ 0 w 2655707"/>
              <a:gd name="connsiteY0" fmla="*/ 1843088 h 3128974"/>
              <a:gd name="connsiteX1" fmla="*/ 1905314 w 2655707"/>
              <a:gd name="connsiteY1" fmla="*/ 3128961 h 3128974"/>
              <a:gd name="connsiteX2" fmla="*/ 2490541 w 2655707"/>
              <a:gd name="connsiteY2" fmla="*/ 1814512 h 3128974"/>
              <a:gd name="connsiteX3" fmla="*/ 2655707 w 2655707"/>
              <a:gd name="connsiteY3" fmla="*/ 0 h 3128974"/>
              <a:gd name="connsiteX0" fmla="*/ 0 w 2655707"/>
              <a:gd name="connsiteY0" fmla="*/ 1843088 h 3128974"/>
              <a:gd name="connsiteX1" fmla="*/ 1905314 w 2655707"/>
              <a:gd name="connsiteY1" fmla="*/ 3128961 h 3128974"/>
              <a:gd name="connsiteX2" fmla="*/ 2490541 w 2655707"/>
              <a:gd name="connsiteY2" fmla="*/ 1814512 h 3128974"/>
              <a:gd name="connsiteX3" fmla="*/ 2655707 w 2655707"/>
              <a:gd name="connsiteY3" fmla="*/ 0 h 3128974"/>
              <a:gd name="connsiteX0" fmla="*/ 0 w 2655707"/>
              <a:gd name="connsiteY0" fmla="*/ 1843088 h 3128974"/>
              <a:gd name="connsiteX1" fmla="*/ 1905314 w 2655707"/>
              <a:gd name="connsiteY1" fmla="*/ 3128961 h 3128974"/>
              <a:gd name="connsiteX2" fmla="*/ 2490541 w 2655707"/>
              <a:gd name="connsiteY2" fmla="*/ 1814512 h 3128974"/>
              <a:gd name="connsiteX3" fmla="*/ 2655707 w 2655707"/>
              <a:gd name="connsiteY3" fmla="*/ 0 h 3128974"/>
              <a:gd name="connsiteX0" fmla="*/ 0 w 2793416"/>
              <a:gd name="connsiteY0" fmla="*/ 1785938 h 3071824"/>
              <a:gd name="connsiteX1" fmla="*/ 1905314 w 2793416"/>
              <a:gd name="connsiteY1" fmla="*/ 3071811 h 3071824"/>
              <a:gd name="connsiteX2" fmla="*/ 2490541 w 2793416"/>
              <a:gd name="connsiteY2" fmla="*/ 1757362 h 3071824"/>
              <a:gd name="connsiteX3" fmla="*/ 2793416 w 2793416"/>
              <a:gd name="connsiteY3" fmla="*/ 0 h 3071824"/>
              <a:gd name="connsiteX0" fmla="*/ 0 w 2793416"/>
              <a:gd name="connsiteY0" fmla="*/ 1785938 h 3071824"/>
              <a:gd name="connsiteX1" fmla="*/ 1905314 w 2793416"/>
              <a:gd name="connsiteY1" fmla="*/ 3071811 h 3071824"/>
              <a:gd name="connsiteX2" fmla="*/ 2490541 w 2793416"/>
              <a:gd name="connsiteY2" fmla="*/ 1757362 h 3071824"/>
              <a:gd name="connsiteX3" fmla="*/ 2793416 w 2793416"/>
              <a:gd name="connsiteY3" fmla="*/ 0 h 3071824"/>
              <a:gd name="connsiteX0" fmla="*/ 0 w 2793416"/>
              <a:gd name="connsiteY0" fmla="*/ 1785938 h 3071825"/>
              <a:gd name="connsiteX1" fmla="*/ 1905314 w 2793416"/>
              <a:gd name="connsiteY1" fmla="*/ 3071811 h 3071825"/>
              <a:gd name="connsiteX2" fmla="*/ 2490541 w 2793416"/>
              <a:gd name="connsiteY2" fmla="*/ 1757362 h 3071825"/>
              <a:gd name="connsiteX3" fmla="*/ 2793416 w 2793416"/>
              <a:gd name="connsiteY3" fmla="*/ 0 h 3071825"/>
              <a:gd name="connsiteX0" fmla="*/ 0 w 2793416"/>
              <a:gd name="connsiteY0" fmla="*/ 1785938 h 3071817"/>
              <a:gd name="connsiteX1" fmla="*/ 1905314 w 2793416"/>
              <a:gd name="connsiteY1" fmla="*/ 3071811 h 3071817"/>
              <a:gd name="connsiteX2" fmla="*/ 2565656 w 2793416"/>
              <a:gd name="connsiteY2" fmla="*/ 1800224 h 3071817"/>
              <a:gd name="connsiteX3" fmla="*/ 2793416 w 2793416"/>
              <a:gd name="connsiteY3" fmla="*/ 0 h 3071817"/>
              <a:gd name="connsiteX0" fmla="*/ 0 w 2565656"/>
              <a:gd name="connsiteY0" fmla="*/ 0 h 1285879"/>
              <a:gd name="connsiteX1" fmla="*/ 1905314 w 2565656"/>
              <a:gd name="connsiteY1" fmla="*/ 1285873 h 1285879"/>
              <a:gd name="connsiteX2" fmla="*/ 2565656 w 2565656"/>
              <a:gd name="connsiteY2" fmla="*/ 14286 h 1285879"/>
              <a:gd name="connsiteX0" fmla="*/ 0 w 2653289"/>
              <a:gd name="connsiteY0" fmla="*/ 0 h 1285879"/>
              <a:gd name="connsiteX1" fmla="*/ 1905314 w 2653289"/>
              <a:gd name="connsiteY1" fmla="*/ 1285873 h 1285879"/>
              <a:gd name="connsiteX2" fmla="*/ 2653289 w 2653289"/>
              <a:gd name="connsiteY2" fmla="*/ 14286 h 1285879"/>
              <a:gd name="connsiteX0" fmla="*/ 0 w 2653289"/>
              <a:gd name="connsiteY0" fmla="*/ 0 h 1243016"/>
              <a:gd name="connsiteX1" fmla="*/ 1955391 w 2653289"/>
              <a:gd name="connsiteY1" fmla="*/ 1243010 h 1243016"/>
              <a:gd name="connsiteX2" fmla="*/ 2653289 w 2653289"/>
              <a:gd name="connsiteY2" fmla="*/ 14286 h 1243016"/>
              <a:gd name="connsiteX0" fmla="*/ 0 w 2653289"/>
              <a:gd name="connsiteY0" fmla="*/ 0 h 1271591"/>
              <a:gd name="connsiteX1" fmla="*/ 1792643 w 2653289"/>
              <a:gd name="connsiteY1" fmla="*/ 1271585 h 1271591"/>
              <a:gd name="connsiteX2" fmla="*/ 2653289 w 2653289"/>
              <a:gd name="connsiteY2" fmla="*/ 14286 h 1271591"/>
              <a:gd name="connsiteX0" fmla="*/ 0 w 2578175"/>
              <a:gd name="connsiteY0" fmla="*/ 0 h 1275212"/>
              <a:gd name="connsiteX1" fmla="*/ 1792643 w 2578175"/>
              <a:gd name="connsiteY1" fmla="*/ 1271585 h 1275212"/>
              <a:gd name="connsiteX2" fmla="*/ 2578175 w 2578175"/>
              <a:gd name="connsiteY2" fmla="*/ 285748 h 1275212"/>
              <a:gd name="connsiteX0" fmla="*/ 0 w 2578175"/>
              <a:gd name="connsiteY0" fmla="*/ 0 h 1275212"/>
              <a:gd name="connsiteX1" fmla="*/ 1792643 w 2578175"/>
              <a:gd name="connsiteY1" fmla="*/ 1271585 h 1275212"/>
              <a:gd name="connsiteX2" fmla="*/ 2578175 w 2578175"/>
              <a:gd name="connsiteY2" fmla="*/ 285748 h 1275212"/>
              <a:gd name="connsiteX0" fmla="*/ 0 w 2578175"/>
              <a:gd name="connsiteY0" fmla="*/ 0 h 1272240"/>
              <a:gd name="connsiteX1" fmla="*/ 1792643 w 2578175"/>
              <a:gd name="connsiteY1" fmla="*/ 1271585 h 1272240"/>
              <a:gd name="connsiteX2" fmla="*/ 2578175 w 2578175"/>
              <a:gd name="connsiteY2" fmla="*/ 285748 h 1272240"/>
              <a:gd name="connsiteX0" fmla="*/ 0 w 2578175"/>
              <a:gd name="connsiteY0" fmla="*/ 0 h 1272240"/>
              <a:gd name="connsiteX1" fmla="*/ 1792643 w 2578175"/>
              <a:gd name="connsiteY1" fmla="*/ 1271585 h 1272240"/>
              <a:gd name="connsiteX2" fmla="*/ 2578175 w 2578175"/>
              <a:gd name="connsiteY2" fmla="*/ 285748 h 1272240"/>
              <a:gd name="connsiteX0" fmla="*/ 0 w 2578175"/>
              <a:gd name="connsiteY0" fmla="*/ 0 h 1271640"/>
              <a:gd name="connsiteX1" fmla="*/ 1792643 w 2578175"/>
              <a:gd name="connsiteY1" fmla="*/ 1271585 h 1271640"/>
              <a:gd name="connsiteX2" fmla="*/ 2578175 w 2578175"/>
              <a:gd name="connsiteY2" fmla="*/ 285748 h 1271640"/>
              <a:gd name="connsiteX0" fmla="*/ 0 w 2578175"/>
              <a:gd name="connsiteY0" fmla="*/ 0 h 1271640"/>
              <a:gd name="connsiteX1" fmla="*/ 1792643 w 2578175"/>
              <a:gd name="connsiteY1" fmla="*/ 1271585 h 1271640"/>
              <a:gd name="connsiteX2" fmla="*/ 2578175 w 2578175"/>
              <a:gd name="connsiteY2" fmla="*/ 285748 h 1271640"/>
              <a:gd name="connsiteX0" fmla="*/ 0 w 2578175"/>
              <a:gd name="connsiteY0" fmla="*/ 0 h 1272433"/>
              <a:gd name="connsiteX1" fmla="*/ 1792643 w 2578175"/>
              <a:gd name="connsiteY1" fmla="*/ 1271585 h 1272433"/>
              <a:gd name="connsiteX2" fmla="*/ 2578175 w 2578175"/>
              <a:gd name="connsiteY2" fmla="*/ 285748 h 1272433"/>
              <a:gd name="connsiteX0" fmla="*/ 0 w 2578175"/>
              <a:gd name="connsiteY0" fmla="*/ 0 h 1271640"/>
              <a:gd name="connsiteX1" fmla="*/ 1792643 w 2578175"/>
              <a:gd name="connsiteY1" fmla="*/ 1271585 h 1271640"/>
              <a:gd name="connsiteX2" fmla="*/ 2578175 w 2578175"/>
              <a:gd name="connsiteY2" fmla="*/ 285748 h 1271640"/>
              <a:gd name="connsiteX0" fmla="*/ 0 w 2578175"/>
              <a:gd name="connsiteY0" fmla="*/ 0 h 1271640"/>
              <a:gd name="connsiteX1" fmla="*/ 1792643 w 2578175"/>
              <a:gd name="connsiteY1" fmla="*/ 1271585 h 1271640"/>
              <a:gd name="connsiteX2" fmla="*/ 2578175 w 2578175"/>
              <a:gd name="connsiteY2" fmla="*/ 285748 h 1271640"/>
              <a:gd name="connsiteX0" fmla="*/ 0 w 2578175"/>
              <a:gd name="connsiteY0" fmla="*/ 0 h 1322996"/>
              <a:gd name="connsiteX1" fmla="*/ 1792643 w 2578175"/>
              <a:gd name="connsiteY1" fmla="*/ 1271585 h 1322996"/>
              <a:gd name="connsiteX2" fmla="*/ 2280136 w 2578175"/>
              <a:gd name="connsiteY2" fmla="*/ 997503 h 1322996"/>
              <a:gd name="connsiteX3" fmla="*/ 2578175 w 2578175"/>
              <a:gd name="connsiteY3" fmla="*/ 285748 h 1322996"/>
              <a:gd name="connsiteX0" fmla="*/ 0 w 2578175"/>
              <a:gd name="connsiteY0" fmla="*/ 0 h 1273558"/>
              <a:gd name="connsiteX1" fmla="*/ 1792643 w 2578175"/>
              <a:gd name="connsiteY1" fmla="*/ 1271585 h 1273558"/>
              <a:gd name="connsiteX2" fmla="*/ 2578175 w 2578175"/>
              <a:gd name="connsiteY2" fmla="*/ 285748 h 1273558"/>
              <a:gd name="connsiteX0" fmla="*/ 0 w 2578175"/>
              <a:gd name="connsiteY0" fmla="*/ 0 h 1274039"/>
              <a:gd name="connsiteX1" fmla="*/ 1792643 w 2578175"/>
              <a:gd name="connsiteY1" fmla="*/ 1271585 h 1274039"/>
              <a:gd name="connsiteX2" fmla="*/ 2578175 w 2578175"/>
              <a:gd name="connsiteY2" fmla="*/ 285748 h 127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8175" h="1274039">
                <a:moveTo>
                  <a:pt x="0" y="0"/>
                </a:moveTo>
                <a:cubicBezTo>
                  <a:pt x="1857798" y="52388"/>
                  <a:pt x="1362947" y="1223960"/>
                  <a:pt x="1792643" y="1271585"/>
                </a:cubicBezTo>
                <a:cubicBezTo>
                  <a:pt x="2222339" y="1319210"/>
                  <a:pt x="2464600" y="662581"/>
                  <a:pt x="2578175" y="2857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5797922" y="3447180"/>
            <a:ext cx="0" cy="244275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rot="5400000" flipV="1">
            <a:off x="7000640" y="4656681"/>
            <a:ext cx="0" cy="244275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5370202" y="3594763"/>
            <a:ext cx="342664" cy="4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V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67564" y="5843105"/>
            <a:ext cx="395251" cy="4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FF66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52589" y="6310603"/>
            <a:ext cx="1058011" cy="283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66"/>
                </a:solidFill>
              </a:rPr>
              <a:t>inflaton</a:t>
            </a:r>
            <a:r>
              <a:rPr lang="en-US" dirty="0" smtClean="0">
                <a:solidFill>
                  <a:srgbClr val="FFFF66"/>
                </a:solidFill>
              </a:rPr>
              <a:t> field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5826650" y="4615924"/>
            <a:ext cx="212045" cy="21204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1200383" flipH="1" flipV="1">
            <a:off x="6132489" y="4716010"/>
            <a:ext cx="382626" cy="141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5888" y="-420707"/>
            <a:ext cx="477515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Planck collaboration, Paper </a:t>
            </a:r>
            <a:r>
              <a:rPr lang="en-US" sz="2800" dirty="0" smtClean="0">
                <a:solidFill>
                  <a:schemeClr val="bg1"/>
                </a:solidFill>
              </a:rPr>
              <a:t>XXII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500062"/>
            <a:ext cx="990600" cy="279232"/>
          </a:xfrm>
          <a:prstGeom prst="rect">
            <a:avLst/>
          </a:prstGeom>
          <a:solidFill>
            <a:srgbClr val="FF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8352"/>
              </p:ext>
            </p:extLst>
          </p:nvPr>
        </p:nvGraphicFramePr>
        <p:xfrm>
          <a:off x="8259763" y="3319462"/>
          <a:ext cx="6556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1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59763" y="3319462"/>
                        <a:ext cx="655637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988630"/>
              </p:ext>
            </p:extLst>
          </p:nvPr>
        </p:nvGraphicFramePr>
        <p:xfrm>
          <a:off x="8305800" y="2632075"/>
          <a:ext cx="7381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2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632075"/>
                        <a:ext cx="7381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518979" y="1295400"/>
            <a:ext cx="5171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Plateau-models are </a:t>
            </a:r>
            <a:r>
              <a:rPr lang="en-US" sz="2400" u="sng" dirty="0" smtClean="0">
                <a:solidFill>
                  <a:schemeClr val="bg2">
                    <a:lumMod val="90000"/>
                  </a:schemeClr>
                </a:solidFill>
              </a:rPr>
              <a:t>not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 the “simplest”…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V="1">
            <a:off x="5323970" y="2362200"/>
            <a:ext cx="0" cy="31852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rot="5400000" flipV="1">
            <a:off x="6892270" y="3939346"/>
            <a:ext cx="0" cy="3185264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4766238" y="2554643"/>
            <a:ext cx="446822" cy="6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V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8153104" y="5486400"/>
            <a:ext cx="515393" cy="6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FF66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11992" y="6096000"/>
            <a:ext cx="13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66"/>
                </a:solidFill>
              </a:rPr>
              <a:t>inflaton</a:t>
            </a:r>
            <a:r>
              <a:rPr lang="en-US" dirty="0" smtClean="0">
                <a:solidFill>
                  <a:srgbClr val="FFFF66"/>
                </a:solidFill>
              </a:rPr>
              <a:t> field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351147" y="2426733"/>
            <a:ext cx="3030853" cy="3100388"/>
          </a:xfrm>
          <a:custGeom>
            <a:avLst/>
            <a:gdLst>
              <a:gd name="connsiteX0" fmla="*/ 0 w 2643188"/>
              <a:gd name="connsiteY0" fmla="*/ 3086100 h 3086100"/>
              <a:gd name="connsiteX1" fmla="*/ 828675 w 2643188"/>
              <a:gd name="connsiteY1" fmla="*/ 2871787 h 3086100"/>
              <a:gd name="connsiteX2" fmla="*/ 1814513 w 2643188"/>
              <a:gd name="connsiteY2" fmla="*/ 1814512 h 3086100"/>
              <a:gd name="connsiteX3" fmla="*/ 2643188 w 2643188"/>
              <a:gd name="connsiteY3" fmla="*/ 0 h 3086100"/>
              <a:gd name="connsiteX0" fmla="*/ 0 w 2643188"/>
              <a:gd name="connsiteY0" fmla="*/ 3086100 h 3180026"/>
              <a:gd name="connsiteX1" fmla="*/ 1028980 w 2643188"/>
              <a:gd name="connsiteY1" fmla="*/ 3086099 h 3180026"/>
              <a:gd name="connsiteX2" fmla="*/ 1814513 w 2643188"/>
              <a:gd name="connsiteY2" fmla="*/ 1814512 h 3180026"/>
              <a:gd name="connsiteX3" fmla="*/ 2643188 w 2643188"/>
              <a:gd name="connsiteY3" fmla="*/ 0 h 3180026"/>
              <a:gd name="connsiteX0" fmla="*/ 0 w 2643188"/>
              <a:gd name="connsiteY0" fmla="*/ 3086100 h 3086104"/>
              <a:gd name="connsiteX1" fmla="*/ 1028980 w 2643188"/>
              <a:gd name="connsiteY1" fmla="*/ 3086099 h 3086104"/>
              <a:gd name="connsiteX2" fmla="*/ 1814513 w 2643188"/>
              <a:gd name="connsiteY2" fmla="*/ 1814512 h 3086104"/>
              <a:gd name="connsiteX3" fmla="*/ 2643188 w 2643188"/>
              <a:gd name="connsiteY3" fmla="*/ 0 h 3086104"/>
              <a:gd name="connsiteX0" fmla="*/ 0 w 2680745"/>
              <a:gd name="connsiteY0" fmla="*/ 2371725 h 3096243"/>
              <a:gd name="connsiteX1" fmla="*/ 1066537 w 2680745"/>
              <a:gd name="connsiteY1" fmla="*/ 3086099 h 3096243"/>
              <a:gd name="connsiteX2" fmla="*/ 1852070 w 2680745"/>
              <a:gd name="connsiteY2" fmla="*/ 1814512 h 3096243"/>
              <a:gd name="connsiteX3" fmla="*/ 2680745 w 2680745"/>
              <a:gd name="connsiteY3" fmla="*/ 0 h 3096243"/>
              <a:gd name="connsiteX0" fmla="*/ 0 w 2680745"/>
              <a:gd name="connsiteY0" fmla="*/ 2371725 h 3093159"/>
              <a:gd name="connsiteX1" fmla="*/ 1066537 w 2680745"/>
              <a:gd name="connsiteY1" fmla="*/ 3086099 h 3093159"/>
              <a:gd name="connsiteX2" fmla="*/ 1852070 w 2680745"/>
              <a:gd name="connsiteY2" fmla="*/ 1814512 h 3093159"/>
              <a:gd name="connsiteX3" fmla="*/ 2680745 w 2680745"/>
              <a:gd name="connsiteY3" fmla="*/ 0 h 3093159"/>
              <a:gd name="connsiteX0" fmla="*/ 0 w 2680745"/>
              <a:gd name="connsiteY0" fmla="*/ 2371725 h 3093159"/>
              <a:gd name="connsiteX1" fmla="*/ 1379513 w 2680745"/>
              <a:gd name="connsiteY1" fmla="*/ 3086099 h 3093159"/>
              <a:gd name="connsiteX2" fmla="*/ 1852070 w 2680745"/>
              <a:gd name="connsiteY2" fmla="*/ 1814512 h 3093159"/>
              <a:gd name="connsiteX3" fmla="*/ 2680745 w 2680745"/>
              <a:gd name="connsiteY3" fmla="*/ 0 h 3093159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55707"/>
              <a:gd name="connsiteY0" fmla="*/ 1843088 h 3086151"/>
              <a:gd name="connsiteX1" fmla="*/ 1354475 w 2655707"/>
              <a:gd name="connsiteY1" fmla="*/ 3086099 h 3086151"/>
              <a:gd name="connsiteX2" fmla="*/ 2052375 w 2655707"/>
              <a:gd name="connsiteY2" fmla="*/ 1785937 h 3086151"/>
              <a:gd name="connsiteX3" fmla="*/ 2655707 w 2655707"/>
              <a:gd name="connsiteY3" fmla="*/ 0 h 3086151"/>
              <a:gd name="connsiteX0" fmla="*/ 0 w 2655707"/>
              <a:gd name="connsiteY0" fmla="*/ 1843088 h 3086154"/>
              <a:gd name="connsiteX1" fmla="*/ 1354475 w 2655707"/>
              <a:gd name="connsiteY1" fmla="*/ 3086099 h 3086154"/>
              <a:gd name="connsiteX2" fmla="*/ 2052375 w 2655707"/>
              <a:gd name="connsiteY2" fmla="*/ 1785937 h 3086154"/>
              <a:gd name="connsiteX3" fmla="*/ 2655707 w 2655707"/>
              <a:gd name="connsiteY3" fmla="*/ 0 h 3086154"/>
              <a:gd name="connsiteX0" fmla="*/ 0 w 2655707"/>
              <a:gd name="connsiteY0" fmla="*/ 3100388 h 3196956"/>
              <a:gd name="connsiteX1" fmla="*/ 1354475 w 2655707"/>
              <a:gd name="connsiteY1" fmla="*/ 3086099 h 3196956"/>
              <a:gd name="connsiteX2" fmla="*/ 2052375 w 2655707"/>
              <a:gd name="connsiteY2" fmla="*/ 1785937 h 3196956"/>
              <a:gd name="connsiteX3" fmla="*/ 2655707 w 2655707"/>
              <a:gd name="connsiteY3" fmla="*/ 0 h 3196956"/>
              <a:gd name="connsiteX0" fmla="*/ 0 w 2655707"/>
              <a:gd name="connsiteY0" fmla="*/ 3100388 h 3100388"/>
              <a:gd name="connsiteX1" fmla="*/ 2052375 w 2655707"/>
              <a:gd name="connsiteY1" fmla="*/ 1785937 h 3100388"/>
              <a:gd name="connsiteX2" fmla="*/ 2655707 w 2655707"/>
              <a:gd name="connsiteY2" fmla="*/ 0 h 3100388"/>
              <a:gd name="connsiteX0" fmla="*/ 0 w 2655707"/>
              <a:gd name="connsiteY0" fmla="*/ 3100388 h 3100388"/>
              <a:gd name="connsiteX1" fmla="*/ 2052375 w 2655707"/>
              <a:gd name="connsiteY1" fmla="*/ 1785937 h 3100388"/>
              <a:gd name="connsiteX2" fmla="*/ 2655707 w 2655707"/>
              <a:gd name="connsiteY2" fmla="*/ 0 h 3100388"/>
              <a:gd name="connsiteX0" fmla="*/ 0 w 2655707"/>
              <a:gd name="connsiteY0" fmla="*/ 3100388 h 3100388"/>
              <a:gd name="connsiteX1" fmla="*/ 2052375 w 2655707"/>
              <a:gd name="connsiteY1" fmla="*/ 1785937 h 3100388"/>
              <a:gd name="connsiteX2" fmla="*/ 2655707 w 2655707"/>
              <a:gd name="connsiteY2" fmla="*/ 0 h 3100388"/>
              <a:gd name="connsiteX0" fmla="*/ 0 w 2655707"/>
              <a:gd name="connsiteY0" fmla="*/ 3100388 h 3100388"/>
              <a:gd name="connsiteX1" fmla="*/ 2052375 w 2655707"/>
              <a:gd name="connsiteY1" fmla="*/ 1785937 h 3100388"/>
              <a:gd name="connsiteX2" fmla="*/ 2655707 w 2655707"/>
              <a:gd name="connsiteY2" fmla="*/ 0 h 310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5707" h="3100388">
                <a:moveTo>
                  <a:pt x="0" y="3100388"/>
                </a:moveTo>
                <a:cubicBezTo>
                  <a:pt x="677959" y="3083719"/>
                  <a:pt x="1472047" y="3159918"/>
                  <a:pt x="2052375" y="1785937"/>
                </a:cubicBezTo>
                <a:cubicBezTo>
                  <a:pt x="2254642" y="1278731"/>
                  <a:pt x="2467693" y="839390"/>
                  <a:pt x="2655707" y="0"/>
                </a:cubicBezTo>
              </a:path>
            </a:pathLst>
          </a:cu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9"/>
          <p:cNvSpPr>
            <a:spLocks noChangeArrowheads="1"/>
          </p:cNvSpPr>
          <p:nvPr/>
        </p:nvSpPr>
        <p:spPr bwMode="auto">
          <a:xfrm>
            <a:off x="7875596" y="2554643"/>
            <a:ext cx="276499" cy="27649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7602361" flipH="1" flipV="1">
            <a:off x="7567886" y="3223554"/>
            <a:ext cx="498930" cy="184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2057400"/>
            <a:ext cx="321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PLATEAU:  FAVORED BY PLANCK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86400" y="2057400"/>
            <a:ext cx="25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DISFAVORED BY PLANCK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2200" y="6550223"/>
            <a:ext cx="2580322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Anna </a:t>
            </a:r>
            <a:r>
              <a:rPr lang="en-US" sz="1200" dirty="0" err="1" smtClean="0">
                <a:solidFill>
                  <a:schemeClr val="accent1"/>
                </a:solidFill>
              </a:rPr>
              <a:t>Ijjas</a:t>
            </a:r>
            <a:r>
              <a:rPr lang="en-US" sz="1200" dirty="0" smtClean="0">
                <a:solidFill>
                  <a:schemeClr val="accent1"/>
                </a:solidFill>
              </a:rPr>
              <a:t>, Abraham Loeb &amp; PJS (2013)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626746" y="4269822"/>
            <a:ext cx="2942369" cy="1274039"/>
          </a:xfrm>
          <a:custGeom>
            <a:avLst/>
            <a:gdLst>
              <a:gd name="connsiteX0" fmla="*/ 0 w 2643188"/>
              <a:gd name="connsiteY0" fmla="*/ 3086100 h 3086100"/>
              <a:gd name="connsiteX1" fmla="*/ 828675 w 2643188"/>
              <a:gd name="connsiteY1" fmla="*/ 2871787 h 3086100"/>
              <a:gd name="connsiteX2" fmla="*/ 1814513 w 2643188"/>
              <a:gd name="connsiteY2" fmla="*/ 1814512 h 3086100"/>
              <a:gd name="connsiteX3" fmla="*/ 2643188 w 2643188"/>
              <a:gd name="connsiteY3" fmla="*/ 0 h 3086100"/>
              <a:gd name="connsiteX0" fmla="*/ 0 w 2643188"/>
              <a:gd name="connsiteY0" fmla="*/ 3086100 h 3180026"/>
              <a:gd name="connsiteX1" fmla="*/ 1028980 w 2643188"/>
              <a:gd name="connsiteY1" fmla="*/ 3086099 h 3180026"/>
              <a:gd name="connsiteX2" fmla="*/ 1814513 w 2643188"/>
              <a:gd name="connsiteY2" fmla="*/ 1814512 h 3180026"/>
              <a:gd name="connsiteX3" fmla="*/ 2643188 w 2643188"/>
              <a:gd name="connsiteY3" fmla="*/ 0 h 3180026"/>
              <a:gd name="connsiteX0" fmla="*/ 0 w 2643188"/>
              <a:gd name="connsiteY0" fmla="*/ 3086100 h 3086104"/>
              <a:gd name="connsiteX1" fmla="*/ 1028980 w 2643188"/>
              <a:gd name="connsiteY1" fmla="*/ 3086099 h 3086104"/>
              <a:gd name="connsiteX2" fmla="*/ 1814513 w 2643188"/>
              <a:gd name="connsiteY2" fmla="*/ 1814512 h 3086104"/>
              <a:gd name="connsiteX3" fmla="*/ 2643188 w 2643188"/>
              <a:gd name="connsiteY3" fmla="*/ 0 h 3086104"/>
              <a:gd name="connsiteX0" fmla="*/ 0 w 2680745"/>
              <a:gd name="connsiteY0" fmla="*/ 2371725 h 3096243"/>
              <a:gd name="connsiteX1" fmla="*/ 1066537 w 2680745"/>
              <a:gd name="connsiteY1" fmla="*/ 3086099 h 3096243"/>
              <a:gd name="connsiteX2" fmla="*/ 1852070 w 2680745"/>
              <a:gd name="connsiteY2" fmla="*/ 1814512 h 3096243"/>
              <a:gd name="connsiteX3" fmla="*/ 2680745 w 2680745"/>
              <a:gd name="connsiteY3" fmla="*/ 0 h 3096243"/>
              <a:gd name="connsiteX0" fmla="*/ 0 w 2680745"/>
              <a:gd name="connsiteY0" fmla="*/ 2371725 h 3093159"/>
              <a:gd name="connsiteX1" fmla="*/ 1066537 w 2680745"/>
              <a:gd name="connsiteY1" fmla="*/ 3086099 h 3093159"/>
              <a:gd name="connsiteX2" fmla="*/ 1852070 w 2680745"/>
              <a:gd name="connsiteY2" fmla="*/ 1814512 h 3093159"/>
              <a:gd name="connsiteX3" fmla="*/ 2680745 w 2680745"/>
              <a:gd name="connsiteY3" fmla="*/ 0 h 3093159"/>
              <a:gd name="connsiteX0" fmla="*/ 0 w 2680745"/>
              <a:gd name="connsiteY0" fmla="*/ 2371725 h 3093159"/>
              <a:gd name="connsiteX1" fmla="*/ 1379513 w 2680745"/>
              <a:gd name="connsiteY1" fmla="*/ 3086099 h 3093159"/>
              <a:gd name="connsiteX2" fmla="*/ 1852070 w 2680745"/>
              <a:gd name="connsiteY2" fmla="*/ 1814512 h 3093159"/>
              <a:gd name="connsiteX3" fmla="*/ 2680745 w 2680745"/>
              <a:gd name="connsiteY3" fmla="*/ 0 h 3093159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55707"/>
              <a:gd name="connsiteY0" fmla="*/ 1843088 h 3086151"/>
              <a:gd name="connsiteX1" fmla="*/ 1354475 w 2655707"/>
              <a:gd name="connsiteY1" fmla="*/ 3086099 h 3086151"/>
              <a:gd name="connsiteX2" fmla="*/ 2052375 w 2655707"/>
              <a:gd name="connsiteY2" fmla="*/ 1785937 h 3086151"/>
              <a:gd name="connsiteX3" fmla="*/ 2655707 w 2655707"/>
              <a:gd name="connsiteY3" fmla="*/ 0 h 3086151"/>
              <a:gd name="connsiteX0" fmla="*/ 0 w 2655707"/>
              <a:gd name="connsiteY0" fmla="*/ 1843088 h 3086154"/>
              <a:gd name="connsiteX1" fmla="*/ 1354475 w 2655707"/>
              <a:gd name="connsiteY1" fmla="*/ 3086099 h 3086154"/>
              <a:gd name="connsiteX2" fmla="*/ 2052375 w 2655707"/>
              <a:gd name="connsiteY2" fmla="*/ 1785937 h 3086154"/>
              <a:gd name="connsiteX3" fmla="*/ 2655707 w 2655707"/>
              <a:gd name="connsiteY3" fmla="*/ 0 h 3086154"/>
              <a:gd name="connsiteX0" fmla="*/ 0 w 2655707"/>
              <a:gd name="connsiteY0" fmla="*/ 1843088 h 3129014"/>
              <a:gd name="connsiteX1" fmla="*/ 1905314 w 2655707"/>
              <a:gd name="connsiteY1" fmla="*/ 3128961 h 3129014"/>
              <a:gd name="connsiteX2" fmla="*/ 2052375 w 2655707"/>
              <a:gd name="connsiteY2" fmla="*/ 1785937 h 3129014"/>
              <a:gd name="connsiteX3" fmla="*/ 2655707 w 2655707"/>
              <a:gd name="connsiteY3" fmla="*/ 0 h 3129014"/>
              <a:gd name="connsiteX0" fmla="*/ 0 w 2655707"/>
              <a:gd name="connsiteY0" fmla="*/ 1843088 h 3128974"/>
              <a:gd name="connsiteX1" fmla="*/ 1905314 w 2655707"/>
              <a:gd name="connsiteY1" fmla="*/ 3128961 h 3128974"/>
              <a:gd name="connsiteX2" fmla="*/ 2490541 w 2655707"/>
              <a:gd name="connsiteY2" fmla="*/ 1814512 h 3128974"/>
              <a:gd name="connsiteX3" fmla="*/ 2655707 w 2655707"/>
              <a:gd name="connsiteY3" fmla="*/ 0 h 3128974"/>
              <a:gd name="connsiteX0" fmla="*/ 0 w 2655707"/>
              <a:gd name="connsiteY0" fmla="*/ 1843088 h 3128974"/>
              <a:gd name="connsiteX1" fmla="*/ 1905314 w 2655707"/>
              <a:gd name="connsiteY1" fmla="*/ 3128961 h 3128974"/>
              <a:gd name="connsiteX2" fmla="*/ 2490541 w 2655707"/>
              <a:gd name="connsiteY2" fmla="*/ 1814512 h 3128974"/>
              <a:gd name="connsiteX3" fmla="*/ 2655707 w 2655707"/>
              <a:gd name="connsiteY3" fmla="*/ 0 h 3128974"/>
              <a:gd name="connsiteX0" fmla="*/ 0 w 2655707"/>
              <a:gd name="connsiteY0" fmla="*/ 1843088 h 3128974"/>
              <a:gd name="connsiteX1" fmla="*/ 1905314 w 2655707"/>
              <a:gd name="connsiteY1" fmla="*/ 3128961 h 3128974"/>
              <a:gd name="connsiteX2" fmla="*/ 2490541 w 2655707"/>
              <a:gd name="connsiteY2" fmla="*/ 1814512 h 3128974"/>
              <a:gd name="connsiteX3" fmla="*/ 2655707 w 2655707"/>
              <a:gd name="connsiteY3" fmla="*/ 0 h 3128974"/>
              <a:gd name="connsiteX0" fmla="*/ 0 w 2793416"/>
              <a:gd name="connsiteY0" fmla="*/ 1785938 h 3071824"/>
              <a:gd name="connsiteX1" fmla="*/ 1905314 w 2793416"/>
              <a:gd name="connsiteY1" fmla="*/ 3071811 h 3071824"/>
              <a:gd name="connsiteX2" fmla="*/ 2490541 w 2793416"/>
              <a:gd name="connsiteY2" fmla="*/ 1757362 h 3071824"/>
              <a:gd name="connsiteX3" fmla="*/ 2793416 w 2793416"/>
              <a:gd name="connsiteY3" fmla="*/ 0 h 3071824"/>
              <a:gd name="connsiteX0" fmla="*/ 0 w 2793416"/>
              <a:gd name="connsiteY0" fmla="*/ 1785938 h 3071824"/>
              <a:gd name="connsiteX1" fmla="*/ 1905314 w 2793416"/>
              <a:gd name="connsiteY1" fmla="*/ 3071811 h 3071824"/>
              <a:gd name="connsiteX2" fmla="*/ 2490541 w 2793416"/>
              <a:gd name="connsiteY2" fmla="*/ 1757362 h 3071824"/>
              <a:gd name="connsiteX3" fmla="*/ 2793416 w 2793416"/>
              <a:gd name="connsiteY3" fmla="*/ 0 h 3071824"/>
              <a:gd name="connsiteX0" fmla="*/ 0 w 2793416"/>
              <a:gd name="connsiteY0" fmla="*/ 1785938 h 3071825"/>
              <a:gd name="connsiteX1" fmla="*/ 1905314 w 2793416"/>
              <a:gd name="connsiteY1" fmla="*/ 3071811 h 3071825"/>
              <a:gd name="connsiteX2" fmla="*/ 2490541 w 2793416"/>
              <a:gd name="connsiteY2" fmla="*/ 1757362 h 3071825"/>
              <a:gd name="connsiteX3" fmla="*/ 2793416 w 2793416"/>
              <a:gd name="connsiteY3" fmla="*/ 0 h 3071825"/>
              <a:gd name="connsiteX0" fmla="*/ 0 w 2793416"/>
              <a:gd name="connsiteY0" fmla="*/ 1785938 h 3071817"/>
              <a:gd name="connsiteX1" fmla="*/ 1905314 w 2793416"/>
              <a:gd name="connsiteY1" fmla="*/ 3071811 h 3071817"/>
              <a:gd name="connsiteX2" fmla="*/ 2565656 w 2793416"/>
              <a:gd name="connsiteY2" fmla="*/ 1800224 h 3071817"/>
              <a:gd name="connsiteX3" fmla="*/ 2793416 w 2793416"/>
              <a:gd name="connsiteY3" fmla="*/ 0 h 3071817"/>
              <a:gd name="connsiteX0" fmla="*/ 0 w 2565656"/>
              <a:gd name="connsiteY0" fmla="*/ 0 h 1285879"/>
              <a:gd name="connsiteX1" fmla="*/ 1905314 w 2565656"/>
              <a:gd name="connsiteY1" fmla="*/ 1285873 h 1285879"/>
              <a:gd name="connsiteX2" fmla="*/ 2565656 w 2565656"/>
              <a:gd name="connsiteY2" fmla="*/ 14286 h 1285879"/>
              <a:gd name="connsiteX0" fmla="*/ 0 w 2653289"/>
              <a:gd name="connsiteY0" fmla="*/ 0 h 1285879"/>
              <a:gd name="connsiteX1" fmla="*/ 1905314 w 2653289"/>
              <a:gd name="connsiteY1" fmla="*/ 1285873 h 1285879"/>
              <a:gd name="connsiteX2" fmla="*/ 2653289 w 2653289"/>
              <a:gd name="connsiteY2" fmla="*/ 14286 h 1285879"/>
              <a:gd name="connsiteX0" fmla="*/ 0 w 2653289"/>
              <a:gd name="connsiteY0" fmla="*/ 0 h 1243016"/>
              <a:gd name="connsiteX1" fmla="*/ 1955391 w 2653289"/>
              <a:gd name="connsiteY1" fmla="*/ 1243010 h 1243016"/>
              <a:gd name="connsiteX2" fmla="*/ 2653289 w 2653289"/>
              <a:gd name="connsiteY2" fmla="*/ 14286 h 1243016"/>
              <a:gd name="connsiteX0" fmla="*/ 0 w 2653289"/>
              <a:gd name="connsiteY0" fmla="*/ 0 h 1271591"/>
              <a:gd name="connsiteX1" fmla="*/ 1792643 w 2653289"/>
              <a:gd name="connsiteY1" fmla="*/ 1271585 h 1271591"/>
              <a:gd name="connsiteX2" fmla="*/ 2653289 w 2653289"/>
              <a:gd name="connsiteY2" fmla="*/ 14286 h 1271591"/>
              <a:gd name="connsiteX0" fmla="*/ 0 w 2578175"/>
              <a:gd name="connsiteY0" fmla="*/ 0 h 1275212"/>
              <a:gd name="connsiteX1" fmla="*/ 1792643 w 2578175"/>
              <a:gd name="connsiteY1" fmla="*/ 1271585 h 1275212"/>
              <a:gd name="connsiteX2" fmla="*/ 2578175 w 2578175"/>
              <a:gd name="connsiteY2" fmla="*/ 285748 h 1275212"/>
              <a:gd name="connsiteX0" fmla="*/ 0 w 2578175"/>
              <a:gd name="connsiteY0" fmla="*/ 0 h 1275212"/>
              <a:gd name="connsiteX1" fmla="*/ 1792643 w 2578175"/>
              <a:gd name="connsiteY1" fmla="*/ 1271585 h 1275212"/>
              <a:gd name="connsiteX2" fmla="*/ 2578175 w 2578175"/>
              <a:gd name="connsiteY2" fmla="*/ 285748 h 1275212"/>
              <a:gd name="connsiteX0" fmla="*/ 0 w 2578175"/>
              <a:gd name="connsiteY0" fmla="*/ 0 h 1272240"/>
              <a:gd name="connsiteX1" fmla="*/ 1792643 w 2578175"/>
              <a:gd name="connsiteY1" fmla="*/ 1271585 h 1272240"/>
              <a:gd name="connsiteX2" fmla="*/ 2578175 w 2578175"/>
              <a:gd name="connsiteY2" fmla="*/ 285748 h 1272240"/>
              <a:gd name="connsiteX0" fmla="*/ 0 w 2578175"/>
              <a:gd name="connsiteY0" fmla="*/ 0 h 1272240"/>
              <a:gd name="connsiteX1" fmla="*/ 1792643 w 2578175"/>
              <a:gd name="connsiteY1" fmla="*/ 1271585 h 1272240"/>
              <a:gd name="connsiteX2" fmla="*/ 2578175 w 2578175"/>
              <a:gd name="connsiteY2" fmla="*/ 285748 h 1272240"/>
              <a:gd name="connsiteX0" fmla="*/ 0 w 2578175"/>
              <a:gd name="connsiteY0" fmla="*/ 0 h 1271640"/>
              <a:gd name="connsiteX1" fmla="*/ 1792643 w 2578175"/>
              <a:gd name="connsiteY1" fmla="*/ 1271585 h 1271640"/>
              <a:gd name="connsiteX2" fmla="*/ 2578175 w 2578175"/>
              <a:gd name="connsiteY2" fmla="*/ 285748 h 1271640"/>
              <a:gd name="connsiteX0" fmla="*/ 0 w 2578175"/>
              <a:gd name="connsiteY0" fmla="*/ 0 h 1271640"/>
              <a:gd name="connsiteX1" fmla="*/ 1792643 w 2578175"/>
              <a:gd name="connsiteY1" fmla="*/ 1271585 h 1271640"/>
              <a:gd name="connsiteX2" fmla="*/ 2578175 w 2578175"/>
              <a:gd name="connsiteY2" fmla="*/ 285748 h 1271640"/>
              <a:gd name="connsiteX0" fmla="*/ 0 w 2578175"/>
              <a:gd name="connsiteY0" fmla="*/ 0 h 1272433"/>
              <a:gd name="connsiteX1" fmla="*/ 1792643 w 2578175"/>
              <a:gd name="connsiteY1" fmla="*/ 1271585 h 1272433"/>
              <a:gd name="connsiteX2" fmla="*/ 2578175 w 2578175"/>
              <a:gd name="connsiteY2" fmla="*/ 285748 h 1272433"/>
              <a:gd name="connsiteX0" fmla="*/ 0 w 2578175"/>
              <a:gd name="connsiteY0" fmla="*/ 0 h 1271640"/>
              <a:gd name="connsiteX1" fmla="*/ 1792643 w 2578175"/>
              <a:gd name="connsiteY1" fmla="*/ 1271585 h 1271640"/>
              <a:gd name="connsiteX2" fmla="*/ 2578175 w 2578175"/>
              <a:gd name="connsiteY2" fmla="*/ 285748 h 1271640"/>
              <a:gd name="connsiteX0" fmla="*/ 0 w 2578175"/>
              <a:gd name="connsiteY0" fmla="*/ 0 h 1271640"/>
              <a:gd name="connsiteX1" fmla="*/ 1792643 w 2578175"/>
              <a:gd name="connsiteY1" fmla="*/ 1271585 h 1271640"/>
              <a:gd name="connsiteX2" fmla="*/ 2578175 w 2578175"/>
              <a:gd name="connsiteY2" fmla="*/ 285748 h 1271640"/>
              <a:gd name="connsiteX0" fmla="*/ 0 w 2578175"/>
              <a:gd name="connsiteY0" fmla="*/ 0 h 1322996"/>
              <a:gd name="connsiteX1" fmla="*/ 1792643 w 2578175"/>
              <a:gd name="connsiteY1" fmla="*/ 1271585 h 1322996"/>
              <a:gd name="connsiteX2" fmla="*/ 2280136 w 2578175"/>
              <a:gd name="connsiteY2" fmla="*/ 997503 h 1322996"/>
              <a:gd name="connsiteX3" fmla="*/ 2578175 w 2578175"/>
              <a:gd name="connsiteY3" fmla="*/ 285748 h 1322996"/>
              <a:gd name="connsiteX0" fmla="*/ 0 w 2578175"/>
              <a:gd name="connsiteY0" fmla="*/ 0 h 1273558"/>
              <a:gd name="connsiteX1" fmla="*/ 1792643 w 2578175"/>
              <a:gd name="connsiteY1" fmla="*/ 1271585 h 1273558"/>
              <a:gd name="connsiteX2" fmla="*/ 2578175 w 2578175"/>
              <a:gd name="connsiteY2" fmla="*/ 285748 h 1273558"/>
              <a:gd name="connsiteX0" fmla="*/ 0 w 2578175"/>
              <a:gd name="connsiteY0" fmla="*/ 0 h 1274039"/>
              <a:gd name="connsiteX1" fmla="*/ 1792643 w 2578175"/>
              <a:gd name="connsiteY1" fmla="*/ 1271585 h 1274039"/>
              <a:gd name="connsiteX2" fmla="*/ 2578175 w 2578175"/>
              <a:gd name="connsiteY2" fmla="*/ 285748 h 127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8175" h="1274039">
                <a:moveTo>
                  <a:pt x="0" y="0"/>
                </a:moveTo>
                <a:cubicBezTo>
                  <a:pt x="1857798" y="52388"/>
                  <a:pt x="1362947" y="1223960"/>
                  <a:pt x="1792643" y="1271585"/>
                </a:cubicBezTo>
                <a:cubicBezTo>
                  <a:pt x="2222339" y="1319210"/>
                  <a:pt x="2464600" y="662581"/>
                  <a:pt x="2578175" y="285748"/>
                </a:cubicBezTo>
              </a:path>
            </a:pathLst>
          </a:cu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1838" y="2554643"/>
            <a:ext cx="446822" cy="6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V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428704" y="5486400"/>
            <a:ext cx="515393" cy="6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FF66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7592" y="6096000"/>
            <a:ext cx="13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66"/>
                </a:solidFill>
              </a:rPr>
              <a:t>inflaton</a:t>
            </a:r>
            <a:r>
              <a:rPr lang="en-US" dirty="0" smtClean="0">
                <a:solidFill>
                  <a:srgbClr val="FFFF66"/>
                </a:solidFill>
              </a:rPr>
              <a:t> field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637030" y="3886200"/>
            <a:ext cx="276499" cy="27649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1200383" flipH="1" flipV="1">
            <a:off x="1035833" y="4016708"/>
            <a:ext cx="498930" cy="184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846920"/>
              </p:ext>
            </p:extLst>
          </p:nvPr>
        </p:nvGraphicFramePr>
        <p:xfrm>
          <a:off x="2017713" y="3354388"/>
          <a:ext cx="21367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3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354388"/>
                        <a:ext cx="21367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237" y="621268"/>
            <a:ext cx="9135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“The </a:t>
            </a:r>
            <a:r>
              <a:rPr lang="en-US" sz="2000" u="sng" dirty="0" smtClean="0">
                <a:solidFill>
                  <a:schemeClr val="bg1"/>
                </a:solidFill>
              </a:rPr>
              <a:t>simplest</a:t>
            </a:r>
            <a:r>
              <a:rPr lang="en-US" sz="2000" dirty="0" smtClean="0">
                <a:solidFill>
                  <a:schemeClr val="bg1"/>
                </a:solidFill>
              </a:rPr>
              <a:t> inflationary models have passed an exacting  text with the Planck data”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 flipV="1">
            <a:off x="599570" y="2365970"/>
            <a:ext cx="0" cy="31852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rot="5400000" flipV="1">
            <a:off x="2167870" y="3943116"/>
            <a:ext cx="0" cy="3185264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 animBg="1"/>
      <p:bldP spid="2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626746" y="4269822"/>
            <a:ext cx="2942369" cy="1275212"/>
          </a:xfrm>
          <a:custGeom>
            <a:avLst/>
            <a:gdLst>
              <a:gd name="connsiteX0" fmla="*/ 0 w 2643188"/>
              <a:gd name="connsiteY0" fmla="*/ 3086100 h 3086100"/>
              <a:gd name="connsiteX1" fmla="*/ 828675 w 2643188"/>
              <a:gd name="connsiteY1" fmla="*/ 2871787 h 3086100"/>
              <a:gd name="connsiteX2" fmla="*/ 1814513 w 2643188"/>
              <a:gd name="connsiteY2" fmla="*/ 1814512 h 3086100"/>
              <a:gd name="connsiteX3" fmla="*/ 2643188 w 2643188"/>
              <a:gd name="connsiteY3" fmla="*/ 0 h 3086100"/>
              <a:gd name="connsiteX0" fmla="*/ 0 w 2643188"/>
              <a:gd name="connsiteY0" fmla="*/ 3086100 h 3180026"/>
              <a:gd name="connsiteX1" fmla="*/ 1028980 w 2643188"/>
              <a:gd name="connsiteY1" fmla="*/ 3086099 h 3180026"/>
              <a:gd name="connsiteX2" fmla="*/ 1814513 w 2643188"/>
              <a:gd name="connsiteY2" fmla="*/ 1814512 h 3180026"/>
              <a:gd name="connsiteX3" fmla="*/ 2643188 w 2643188"/>
              <a:gd name="connsiteY3" fmla="*/ 0 h 3180026"/>
              <a:gd name="connsiteX0" fmla="*/ 0 w 2643188"/>
              <a:gd name="connsiteY0" fmla="*/ 3086100 h 3086104"/>
              <a:gd name="connsiteX1" fmla="*/ 1028980 w 2643188"/>
              <a:gd name="connsiteY1" fmla="*/ 3086099 h 3086104"/>
              <a:gd name="connsiteX2" fmla="*/ 1814513 w 2643188"/>
              <a:gd name="connsiteY2" fmla="*/ 1814512 h 3086104"/>
              <a:gd name="connsiteX3" fmla="*/ 2643188 w 2643188"/>
              <a:gd name="connsiteY3" fmla="*/ 0 h 3086104"/>
              <a:gd name="connsiteX0" fmla="*/ 0 w 2680745"/>
              <a:gd name="connsiteY0" fmla="*/ 2371725 h 3096243"/>
              <a:gd name="connsiteX1" fmla="*/ 1066537 w 2680745"/>
              <a:gd name="connsiteY1" fmla="*/ 3086099 h 3096243"/>
              <a:gd name="connsiteX2" fmla="*/ 1852070 w 2680745"/>
              <a:gd name="connsiteY2" fmla="*/ 1814512 h 3096243"/>
              <a:gd name="connsiteX3" fmla="*/ 2680745 w 2680745"/>
              <a:gd name="connsiteY3" fmla="*/ 0 h 3096243"/>
              <a:gd name="connsiteX0" fmla="*/ 0 w 2680745"/>
              <a:gd name="connsiteY0" fmla="*/ 2371725 h 3093159"/>
              <a:gd name="connsiteX1" fmla="*/ 1066537 w 2680745"/>
              <a:gd name="connsiteY1" fmla="*/ 3086099 h 3093159"/>
              <a:gd name="connsiteX2" fmla="*/ 1852070 w 2680745"/>
              <a:gd name="connsiteY2" fmla="*/ 1814512 h 3093159"/>
              <a:gd name="connsiteX3" fmla="*/ 2680745 w 2680745"/>
              <a:gd name="connsiteY3" fmla="*/ 0 h 3093159"/>
              <a:gd name="connsiteX0" fmla="*/ 0 w 2680745"/>
              <a:gd name="connsiteY0" fmla="*/ 2371725 h 3093159"/>
              <a:gd name="connsiteX1" fmla="*/ 1379513 w 2680745"/>
              <a:gd name="connsiteY1" fmla="*/ 3086099 h 3093159"/>
              <a:gd name="connsiteX2" fmla="*/ 1852070 w 2680745"/>
              <a:gd name="connsiteY2" fmla="*/ 1814512 h 3093159"/>
              <a:gd name="connsiteX3" fmla="*/ 2680745 w 2680745"/>
              <a:gd name="connsiteY3" fmla="*/ 0 h 3093159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80745"/>
              <a:gd name="connsiteY0" fmla="*/ 2371725 h 3093834"/>
              <a:gd name="connsiteX1" fmla="*/ 1379513 w 2680745"/>
              <a:gd name="connsiteY1" fmla="*/ 3086099 h 3093834"/>
              <a:gd name="connsiteX2" fmla="*/ 2077413 w 2680745"/>
              <a:gd name="connsiteY2" fmla="*/ 1785937 h 3093834"/>
              <a:gd name="connsiteX3" fmla="*/ 2680745 w 2680745"/>
              <a:gd name="connsiteY3" fmla="*/ 0 h 3093834"/>
              <a:gd name="connsiteX0" fmla="*/ 0 w 2655707"/>
              <a:gd name="connsiteY0" fmla="*/ 1843088 h 3086151"/>
              <a:gd name="connsiteX1" fmla="*/ 1354475 w 2655707"/>
              <a:gd name="connsiteY1" fmla="*/ 3086099 h 3086151"/>
              <a:gd name="connsiteX2" fmla="*/ 2052375 w 2655707"/>
              <a:gd name="connsiteY2" fmla="*/ 1785937 h 3086151"/>
              <a:gd name="connsiteX3" fmla="*/ 2655707 w 2655707"/>
              <a:gd name="connsiteY3" fmla="*/ 0 h 3086151"/>
              <a:gd name="connsiteX0" fmla="*/ 0 w 2655707"/>
              <a:gd name="connsiteY0" fmla="*/ 1843088 h 3086154"/>
              <a:gd name="connsiteX1" fmla="*/ 1354475 w 2655707"/>
              <a:gd name="connsiteY1" fmla="*/ 3086099 h 3086154"/>
              <a:gd name="connsiteX2" fmla="*/ 2052375 w 2655707"/>
              <a:gd name="connsiteY2" fmla="*/ 1785937 h 3086154"/>
              <a:gd name="connsiteX3" fmla="*/ 2655707 w 2655707"/>
              <a:gd name="connsiteY3" fmla="*/ 0 h 3086154"/>
              <a:gd name="connsiteX0" fmla="*/ 0 w 2655707"/>
              <a:gd name="connsiteY0" fmla="*/ 1843088 h 3129014"/>
              <a:gd name="connsiteX1" fmla="*/ 1905314 w 2655707"/>
              <a:gd name="connsiteY1" fmla="*/ 3128961 h 3129014"/>
              <a:gd name="connsiteX2" fmla="*/ 2052375 w 2655707"/>
              <a:gd name="connsiteY2" fmla="*/ 1785937 h 3129014"/>
              <a:gd name="connsiteX3" fmla="*/ 2655707 w 2655707"/>
              <a:gd name="connsiteY3" fmla="*/ 0 h 3129014"/>
              <a:gd name="connsiteX0" fmla="*/ 0 w 2655707"/>
              <a:gd name="connsiteY0" fmla="*/ 1843088 h 3128974"/>
              <a:gd name="connsiteX1" fmla="*/ 1905314 w 2655707"/>
              <a:gd name="connsiteY1" fmla="*/ 3128961 h 3128974"/>
              <a:gd name="connsiteX2" fmla="*/ 2490541 w 2655707"/>
              <a:gd name="connsiteY2" fmla="*/ 1814512 h 3128974"/>
              <a:gd name="connsiteX3" fmla="*/ 2655707 w 2655707"/>
              <a:gd name="connsiteY3" fmla="*/ 0 h 3128974"/>
              <a:gd name="connsiteX0" fmla="*/ 0 w 2655707"/>
              <a:gd name="connsiteY0" fmla="*/ 1843088 h 3128974"/>
              <a:gd name="connsiteX1" fmla="*/ 1905314 w 2655707"/>
              <a:gd name="connsiteY1" fmla="*/ 3128961 h 3128974"/>
              <a:gd name="connsiteX2" fmla="*/ 2490541 w 2655707"/>
              <a:gd name="connsiteY2" fmla="*/ 1814512 h 3128974"/>
              <a:gd name="connsiteX3" fmla="*/ 2655707 w 2655707"/>
              <a:gd name="connsiteY3" fmla="*/ 0 h 3128974"/>
              <a:gd name="connsiteX0" fmla="*/ 0 w 2655707"/>
              <a:gd name="connsiteY0" fmla="*/ 1843088 h 3128974"/>
              <a:gd name="connsiteX1" fmla="*/ 1905314 w 2655707"/>
              <a:gd name="connsiteY1" fmla="*/ 3128961 h 3128974"/>
              <a:gd name="connsiteX2" fmla="*/ 2490541 w 2655707"/>
              <a:gd name="connsiteY2" fmla="*/ 1814512 h 3128974"/>
              <a:gd name="connsiteX3" fmla="*/ 2655707 w 2655707"/>
              <a:gd name="connsiteY3" fmla="*/ 0 h 3128974"/>
              <a:gd name="connsiteX0" fmla="*/ 0 w 2793416"/>
              <a:gd name="connsiteY0" fmla="*/ 1785938 h 3071824"/>
              <a:gd name="connsiteX1" fmla="*/ 1905314 w 2793416"/>
              <a:gd name="connsiteY1" fmla="*/ 3071811 h 3071824"/>
              <a:gd name="connsiteX2" fmla="*/ 2490541 w 2793416"/>
              <a:gd name="connsiteY2" fmla="*/ 1757362 h 3071824"/>
              <a:gd name="connsiteX3" fmla="*/ 2793416 w 2793416"/>
              <a:gd name="connsiteY3" fmla="*/ 0 h 3071824"/>
              <a:gd name="connsiteX0" fmla="*/ 0 w 2793416"/>
              <a:gd name="connsiteY0" fmla="*/ 1785938 h 3071824"/>
              <a:gd name="connsiteX1" fmla="*/ 1905314 w 2793416"/>
              <a:gd name="connsiteY1" fmla="*/ 3071811 h 3071824"/>
              <a:gd name="connsiteX2" fmla="*/ 2490541 w 2793416"/>
              <a:gd name="connsiteY2" fmla="*/ 1757362 h 3071824"/>
              <a:gd name="connsiteX3" fmla="*/ 2793416 w 2793416"/>
              <a:gd name="connsiteY3" fmla="*/ 0 h 3071824"/>
              <a:gd name="connsiteX0" fmla="*/ 0 w 2793416"/>
              <a:gd name="connsiteY0" fmla="*/ 1785938 h 3071825"/>
              <a:gd name="connsiteX1" fmla="*/ 1905314 w 2793416"/>
              <a:gd name="connsiteY1" fmla="*/ 3071811 h 3071825"/>
              <a:gd name="connsiteX2" fmla="*/ 2490541 w 2793416"/>
              <a:gd name="connsiteY2" fmla="*/ 1757362 h 3071825"/>
              <a:gd name="connsiteX3" fmla="*/ 2793416 w 2793416"/>
              <a:gd name="connsiteY3" fmla="*/ 0 h 3071825"/>
              <a:gd name="connsiteX0" fmla="*/ 0 w 2793416"/>
              <a:gd name="connsiteY0" fmla="*/ 1785938 h 3071817"/>
              <a:gd name="connsiteX1" fmla="*/ 1905314 w 2793416"/>
              <a:gd name="connsiteY1" fmla="*/ 3071811 h 3071817"/>
              <a:gd name="connsiteX2" fmla="*/ 2565656 w 2793416"/>
              <a:gd name="connsiteY2" fmla="*/ 1800224 h 3071817"/>
              <a:gd name="connsiteX3" fmla="*/ 2793416 w 2793416"/>
              <a:gd name="connsiteY3" fmla="*/ 0 h 3071817"/>
              <a:gd name="connsiteX0" fmla="*/ 0 w 2565656"/>
              <a:gd name="connsiteY0" fmla="*/ 0 h 1285879"/>
              <a:gd name="connsiteX1" fmla="*/ 1905314 w 2565656"/>
              <a:gd name="connsiteY1" fmla="*/ 1285873 h 1285879"/>
              <a:gd name="connsiteX2" fmla="*/ 2565656 w 2565656"/>
              <a:gd name="connsiteY2" fmla="*/ 14286 h 1285879"/>
              <a:gd name="connsiteX0" fmla="*/ 0 w 2653289"/>
              <a:gd name="connsiteY0" fmla="*/ 0 h 1285879"/>
              <a:gd name="connsiteX1" fmla="*/ 1905314 w 2653289"/>
              <a:gd name="connsiteY1" fmla="*/ 1285873 h 1285879"/>
              <a:gd name="connsiteX2" fmla="*/ 2653289 w 2653289"/>
              <a:gd name="connsiteY2" fmla="*/ 14286 h 1285879"/>
              <a:gd name="connsiteX0" fmla="*/ 0 w 2653289"/>
              <a:gd name="connsiteY0" fmla="*/ 0 h 1243016"/>
              <a:gd name="connsiteX1" fmla="*/ 1955391 w 2653289"/>
              <a:gd name="connsiteY1" fmla="*/ 1243010 h 1243016"/>
              <a:gd name="connsiteX2" fmla="*/ 2653289 w 2653289"/>
              <a:gd name="connsiteY2" fmla="*/ 14286 h 1243016"/>
              <a:gd name="connsiteX0" fmla="*/ 0 w 2653289"/>
              <a:gd name="connsiteY0" fmla="*/ 0 h 1271591"/>
              <a:gd name="connsiteX1" fmla="*/ 1792643 w 2653289"/>
              <a:gd name="connsiteY1" fmla="*/ 1271585 h 1271591"/>
              <a:gd name="connsiteX2" fmla="*/ 2653289 w 2653289"/>
              <a:gd name="connsiteY2" fmla="*/ 14286 h 1271591"/>
              <a:gd name="connsiteX0" fmla="*/ 0 w 2578175"/>
              <a:gd name="connsiteY0" fmla="*/ 0 h 1275212"/>
              <a:gd name="connsiteX1" fmla="*/ 1792643 w 2578175"/>
              <a:gd name="connsiteY1" fmla="*/ 1271585 h 1275212"/>
              <a:gd name="connsiteX2" fmla="*/ 2578175 w 2578175"/>
              <a:gd name="connsiteY2" fmla="*/ 285748 h 1275212"/>
              <a:gd name="connsiteX0" fmla="*/ 0 w 2578175"/>
              <a:gd name="connsiteY0" fmla="*/ 0 h 1275212"/>
              <a:gd name="connsiteX1" fmla="*/ 1792643 w 2578175"/>
              <a:gd name="connsiteY1" fmla="*/ 1271585 h 1275212"/>
              <a:gd name="connsiteX2" fmla="*/ 2578175 w 2578175"/>
              <a:gd name="connsiteY2" fmla="*/ 285748 h 127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8175" h="1275212">
                <a:moveTo>
                  <a:pt x="0" y="0"/>
                </a:moveTo>
                <a:cubicBezTo>
                  <a:pt x="1857798" y="52388"/>
                  <a:pt x="1362947" y="1223960"/>
                  <a:pt x="1792643" y="1271585"/>
                </a:cubicBezTo>
                <a:cubicBezTo>
                  <a:pt x="2222339" y="1319210"/>
                  <a:pt x="2451022" y="892967"/>
                  <a:pt x="2578175" y="285748"/>
                </a:cubicBezTo>
              </a:path>
            </a:pathLst>
          </a:cu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599570" y="2365970"/>
            <a:ext cx="0" cy="318526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rot="5400000" flipV="1">
            <a:off x="2167870" y="3943116"/>
            <a:ext cx="0" cy="3185264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1838" y="2554643"/>
            <a:ext cx="446822" cy="6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V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428704" y="5486400"/>
            <a:ext cx="515393" cy="64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FF66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7592" y="6096000"/>
            <a:ext cx="13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66"/>
                </a:solidFill>
              </a:rPr>
              <a:t>inflaton</a:t>
            </a:r>
            <a:r>
              <a:rPr lang="en-US" dirty="0" smtClean="0">
                <a:solidFill>
                  <a:srgbClr val="FFFF66"/>
                </a:solidFill>
              </a:rPr>
              <a:t> field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637030" y="3886200"/>
            <a:ext cx="276499" cy="27649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1200383" flipH="1" flipV="1">
            <a:off x="1035833" y="4016708"/>
            <a:ext cx="498930" cy="184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18979" y="1295400"/>
            <a:ext cx="5171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Plateau-models are </a:t>
            </a:r>
            <a:r>
              <a:rPr lang="en-US" sz="2400" u="sng" dirty="0" smtClean="0">
                <a:solidFill>
                  <a:schemeClr val="bg2">
                    <a:lumMod val="90000"/>
                  </a:schemeClr>
                </a:solidFill>
              </a:rPr>
              <a:t>not</a:t>
            </a:r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 the “simplest”…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7" name="Oval 19"/>
          <p:cNvSpPr>
            <a:spLocks noChangeArrowheads="1"/>
          </p:cNvSpPr>
          <p:nvPr/>
        </p:nvSpPr>
        <p:spPr bwMode="auto">
          <a:xfrm>
            <a:off x="3760502" y="2438400"/>
            <a:ext cx="276499" cy="27649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7320380" flipH="1" flipV="1">
            <a:off x="3452792" y="3107311"/>
            <a:ext cx="498930" cy="184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577396" y="2438400"/>
            <a:ext cx="571500" cy="2128838"/>
          </a:xfrm>
          <a:custGeom>
            <a:avLst/>
            <a:gdLst>
              <a:gd name="connsiteX0" fmla="*/ 0 w 629359"/>
              <a:gd name="connsiteY0" fmla="*/ 2309163 h 2309163"/>
              <a:gd name="connsiteX1" fmla="*/ 528637 w 629359"/>
              <a:gd name="connsiteY1" fmla="*/ 294625 h 2309163"/>
              <a:gd name="connsiteX2" fmla="*/ 628650 w 629359"/>
              <a:gd name="connsiteY2" fmla="*/ 51738 h 2309163"/>
              <a:gd name="connsiteX0" fmla="*/ 0 w 528637"/>
              <a:gd name="connsiteY0" fmla="*/ 2014538 h 2014538"/>
              <a:gd name="connsiteX1" fmla="*/ 528637 w 528637"/>
              <a:gd name="connsiteY1" fmla="*/ 0 h 2014538"/>
              <a:gd name="connsiteX0" fmla="*/ 0 w 571500"/>
              <a:gd name="connsiteY0" fmla="*/ 2128838 h 2128838"/>
              <a:gd name="connsiteX1" fmla="*/ 571500 w 571500"/>
              <a:gd name="connsiteY1" fmla="*/ 0 h 2128838"/>
              <a:gd name="connsiteX0" fmla="*/ 0 w 571500"/>
              <a:gd name="connsiteY0" fmla="*/ 2128838 h 2128838"/>
              <a:gd name="connsiteX1" fmla="*/ 571500 w 571500"/>
              <a:gd name="connsiteY1" fmla="*/ 0 h 212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1500" h="2128838">
                <a:moveTo>
                  <a:pt x="0" y="2128838"/>
                </a:moveTo>
                <a:cubicBezTo>
                  <a:pt x="211931" y="1309687"/>
                  <a:pt x="309562" y="1133474"/>
                  <a:pt x="571500" y="0"/>
                </a:cubicBezTo>
              </a:path>
            </a:pathLst>
          </a:custGeom>
          <a:noFill/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114800" y="1981200"/>
            <a:ext cx="5112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...they have an “unlikeliness problem”…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2448" y="2819400"/>
            <a:ext cx="4120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...they have a famous</a:t>
            </a:r>
          </a:p>
          <a:p>
            <a:r>
              <a:rPr lang="en-US" sz="2400" dirty="0" smtClean="0">
                <a:solidFill>
                  <a:schemeClr val="bg2">
                    <a:lumMod val="90000"/>
                  </a:schemeClr>
                </a:solidFill>
              </a:rPr>
              <a:t>    “initial conditions problem”…</a:t>
            </a:r>
            <a:endParaRPr lang="en-US" sz="2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4267200"/>
            <a:ext cx="4344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What about Planck disfavors</a:t>
            </a:r>
          </a:p>
          <a:p>
            <a:pPr algn="ctr"/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the truly simplest models?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90800" y="500062"/>
            <a:ext cx="990600" cy="279232"/>
          </a:xfrm>
          <a:prstGeom prst="rect">
            <a:avLst/>
          </a:prstGeom>
          <a:solidFill>
            <a:srgbClr val="FF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4237" y="621268"/>
            <a:ext cx="9135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“The </a:t>
            </a:r>
            <a:r>
              <a:rPr lang="en-US" sz="2000" u="sng" dirty="0" smtClean="0">
                <a:solidFill>
                  <a:schemeClr val="bg1"/>
                </a:solidFill>
              </a:rPr>
              <a:t>simplest</a:t>
            </a:r>
            <a:r>
              <a:rPr lang="en-US" sz="2000" dirty="0" smtClean="0">
                <a:solidFill>
                  <a:schemeClr val="bg1"/>
                </a:solidFill>
              </a:rPr>
              <a:t> inflationary models have passed an exacting  text with the Planck data”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85888" y="-420707"/>
            <a:ext cx="477515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Planck collaboration, Paper </a:t>
            </a:r>
            <a:r>
              <a:rPr lang="en-US" sz="2800" dirty="0" smtClean="0">
                <a:solidFill>
                  <a:schemeClr val="bg1"/>
                </a:solidFill>
              </a:rPr>
              <a:t>XXII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57200"/>
            <a:ext cx="5791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road less traveled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965" y="2931855"/>
            <a:ext cx="69922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 new physics at low energies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 detectable gravitational waves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metastable universe with modest barrier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nearly scale-invariant microphysics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nearly scale-invariant macrophysics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853625"/>
            <a:ext cx="8444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must </a:t>
            </a:r>
            <a:r>
              <a:rPr lang="en-US" sz="3200" dirty="0" smtClean="0">
                <a:solidFill>
                  <a:schemeClr val="bg1"/>
                </a:solidFill>
              </a:rPr>
              <a:t>accommodate the following “observations”: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57200"/>
            <a:ext cx="5791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road less traveled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965" y="2931855"/>
            <a:ext cx="69922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 new physics at low energies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 detectable gravitational waves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metastable universe with modest barrier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nearly scale-invariant microphysics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nearly scale-invariant macrophysics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9990" y="1481316"/>
            <a:ext cx="629948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suggests </a:t>
            </a:r>
            <a:r>
              <a:rPr lang="en-US" sz="3200" dirty="0" smtClean="0">
                <a:solidFill>
                  <a:schemeClr val="bg1"/>
                </a:solidFill>
              </a:rPr>
              <a:t>two guiding </a:t>
            </a:r>
            <a:r>
              <a:rPr lang="en-US" sz="3200" dirty="0" smtClean="0">
                <a:solidFill>
                  <a:schemeClr val="bg1"/>
                </a:solidFill>
              </a:rPr>
              <a:t>principles</a:t>
            </a:r>
          </a:p>
          <a:p>
            <a:pPr algn="ctr"/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i="1" u="sng" dirty="0" smtClean="0">
                <a:solidFill>
                  <a:schemeClr val="bg1"/>
                </a:solidFill>
              </a:rPr>
              <a:t>scaling symmetry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&amp; </a:t>
            </a:r>
            <a:r>
              <a:rPr lang="en-US" sz="3200" i="1" u="sng" dirty="0" smtClean="0">
                <a:solidFill>
                  <a:schemeClr val="bg1"/>
                </a:solidFill>
              </a:rPr>
              <a:t>cyclic cosmology</a:t>
            </a:r>
            <a:endParaRPr lang="en-US" sz="32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3" y="524032"/>
            <a:ext cx="8410338" cy="58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209390" y="2900852"/>
            <a:ext cx="378372" cy="378372"/>
          </a:xfrm>
          <a:prstGeom prst="ellipse">
            <a:avLst/>
          </a:prstGeom>
          <a:solidFill>
            <a:srgbClr val="4F81BD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256688" y="1028471"/>
            <a:ext cx="800102" cy="1903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66748" y="2900852"/>
            <a:ext cx="1581804" cy="2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50" y="54722"/>
            <a:ext cx="4076698" cy="2877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695683" y="1016261"/>
            <a:ext cx="378372" cy="378372"/>
          </a:xfrm>
          <a:prstGeom prst="ellipse">
            <a:avLst/>
          </a:prstGeom>
          <a:solidFill>
            <a:srgbClr val="4F81BD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9103" y="4309408"/>
            <a:ext cx="219707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Cyclic universe?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Fits to a tee!</a:t>
            </a:r>
          </a:p>
        </p:txBody>
      </p:sp>
    </p:spTree>
    <p:extLst>
      <p:ext uri="{BB962C8B-B14F-4D97-AF65-F5344CB8AC3E}">
        <p14:creationId xmlns:p14="http://schemas.microsoft.com/office/powerpoint/2010/main" val="26179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7087" y="259140"/>
            <a:ext cx="680122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before 2012:  </a:t>
            </a:r>
          </a:p>
          <a:p>
            <a:pPr algn="ctr"/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heorists’ worst nightmare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514600"/>
            <a:ext cx="5328703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pPr algn="ctr"/>
            <a:r>
              <a:rPr lang="en-US" sz="3200" i="1" dirty="0" smtClean="0">
                <a:solidFill>
                  <a:srgbClr val="FFFF99"/>
                </a:solidFill>
              </a:rPr>
              <a:t>What if all that the LHC finds is</a:t>
            </a:r>
          </a:p>
          <a:p>
            <a:pPr algn="ctr"/>
            <a:r>
              <a:rPr lang="en-US" sz="3200" i="1" dirty="0" smtClean="0">
                <a:solidFill>
                  <a:srgbClr val="FFFF99"/>
                </a:solidFill>
              </a:rPr>
              <a:t>the standard Higgs?</a:t>
            </a:r>
            <a:endParaRPr lang="en-US" sz="3200" i="1" dirty="0">
              <a:solidFill>
                <a:srgbClr val="FFFF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56" y="4155698"/>
            <a:ext cx="7363682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pPr algn="ctr"/>
            <a:r>
              <a:rPr lang="en-US" sz="3200" i="1" dirty="0" smtClean="0">
                <a:solidFill>
                  <a:srgbClr val="FFFF99"/>
                </a:solidFill>
              </a:rPr>
              <a:t>What if all that the Planck satellite finds is </a:t>
            </a:r>
          </a:p>
          <a:p>
            <a:pPr algn="ctr"/>
            <a:r>
              <a:rPr lang="en-US" sz="3200" i="1" dirty="0" smtClean="0">
                <a:solidFill>
                  <a:srgbClr val="FFFF99"/>
                </a:solidFill>
              </a:rPr>
              <a:t>standard </a:t>
            </a:r>
            <a:r>
              <a:rPr lang="en-US" sz="3200" i="1" dirty="0" smtClean="0">
                <a:solidFill>
                  <a:srgbClr val="FFFF99"/>
                </a:solidFill>
                <a:latin typeface="Symbol" pitchFamily="18" charset="2"/>
              </a:rPr>
              <a:t>L</a:t>
            </a:r>
            <a:r>
              <a:rPr lang="en-US" sz="3200" i="1" dirty="0" smtClean="0">
                <a:solidFill>
                  <a:srgbClr val="FFFF99"/>
                </a:solidFill>
              </a:rPr>
              <a:t>CDM?</a:t>
            </a:r>
            <a:endParaRPr lang="en-US" sz="3200" i="1" dirty="0">
              <a:solidFill>
                <a:srgbClr val="FFFF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9935" y="5574486"/>
            <a:ext cx="287771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Game over!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teinh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878"/>
            <a:ext cx="6922688" cy="652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6225" y="6596390"/>
            <a:ext cx="40863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Degrassi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DiVita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Elias-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Miro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Espinosa,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Giudice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Isidori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Strumia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(2012)</a:t>
            </a:r>
            <a:endParaRPr lang="en-US" sz="1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2553" y="4114800"/>
            <a:ext cx="21776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Higgs physics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Is </a:t>
            </a:r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en-US" sz="2000" b="1" dirty="0" smtClean="0">
                <a:solidFill>
                  <a:schemeClr val="bg1"/>
                </a:solidFill>
              </a:rPr>
              <a:t>early scale-free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en-US" sz="2000" b="1" dirty="0" smtClean="0">
                <a:solidFill>
                  <a:schemeClr val="bg1"/>
                </a:solidFill>
              </a:rPr>
              <a:t>atural way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generate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</a:rPr>
              <a:t>cale-invariant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</a:t>
            </a:r>
            <a:r>
              <a:rPr lang="en-US" sz="2000" b="1" dirty="0" smtClean="0">
                <a:solidFill>
                  <a:schemeClr val="bg1"/>
                </a:solidFill>
              </a:rPr>
              <a:t>luctuations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</a:rPr>
              <a:t>n cyclic picture</a:t>
            </a:r>
          </a:p>
        </p:txBody>
      </p:sp>
    </p:spTree>
    <p:extLst>
      <p:ext uri="{BB962C8B-B14F-4D97-AF65-F5344CB8AC3E}">
        <p14:creationId xmlns:p14="http://schemas.microsoft.com/office/powerpoint/2010/main" val="5577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018" y="909221"/>
            <a:ext cx="847988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What about scaling symmetry?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o incorporate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both micro and macro physics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logical choic</a:t>
            </a:r>
            <a:r>
              <a:rPr lang="en-US" sz="3200" dirty="0" smtClean="0">
                <a:solidFill>
                  <a:schemeClr val="bg1"/>
                </a:solidFill>
              </a:rPr>
              <a:t>e </a:t>
            </a:r>
            <a:r>
              <a:rPr lang="en-US" sz="3200" dirty="0" smtClean="0">
                <a:solidFill>
                  <a:schemeClr val="bg1"/>
                </a:solidFill>
              </a:rPr>
              <a:t>is </a:t>
            </a:r>
            <a:r>
              <a:rPr lang="en-US" sz="3200" dirty="0" smtClean="0">
                <a:solidFill>
                  <a:schemeClr val="bg1"/>
                </a:solidFill>
              </a:rPr>
              <a:t>to include gravity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local scale symmetry</a:t>
            </a:r>
            <a:r>
              <a:rPr lang="en-US" sz="3200" dirty="0" smtClean="0">
                <a:solidFill>
                  <a:schemeClr val="bg1"/>
                </a:solidFill>
              </a:rPr>
              <a:t>” (aka  “</a:t>
            </a:r>
            <a:r>
              <a:rPr lang="en-US" sz="320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Weyl</a:t>
            </a:r>
            <a:r>
              <a:rPr lang="en-US" sz="32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invariance</a:t>
            </a:r>
            <a:r>
              <a:rPr lang="en-US" sz="3200" dirty="0" smtClean="0">
                <a:solidFill>
                  <a:schemeClr val="bg1"/>
                </a:solidFill>
              </a:rPr>
              <a:t>”)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which turns out to give us more than scale-invariance . . .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410" y="31240"/>
            <a:ext cx="808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Simplified case:   Higgs + radiation (approaching the big crunch)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0600" y="717040"/>
            <a:ext cx="6697889" cy="1066800"/>
            <a:chOff x="990600" y="1676400"/>
            <a:chExt cx="6697889" cy="1066800"/>
          </a:xfrm>
        </p:grpSpPr>
        <p:sp>
          <p:nvSpPr>
            <p:cNvPr id="8" name="Rectangle 7"/>
            <p:cNvSpPr/>
            <p:nvPr/>
          </p:nvSpPr>
          <p:spPr>
            <a:xfrm>
              <a:off x="990601" y="1676400"/>
              <a:ext cx="6697888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55"/>
            <a:stretch/>
          </p:blipFill>
          <p:spPr bwMode="auto">
            <a:xfrm>
              <a:off x="990600" y="1799256"/>
              <a:ext cx="496287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950420" y="1948190"/>
              <a:ext cx="1640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radiation</a:t>
              </a:r>
              <a:r>
                <a:rPr lang="en-US" sz="2800" spc="-150" dirty="0" smtClean="0"/>
                <a:t>]</a:t>
              </a:r>
              <a:endParaRPr lang="en-US" sz="3600" spc="-15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1113" y="1953173"/>
            <a:ext cx="6086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Smooth &amp; Flat;  Can ignore potentials and gradients;  </a:t>
            </a:r>
            <a:r>
              <a:rPr lang="en-US" dirty="0" err="1" smtClean="0">
                <a:solidFill>
                  <a:schemeClr val="bg1"/>
                </a:solidFill>
              </a:rPr>
              <a:t>Ultralocal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30" y="2735910"/>
            <a:ext cx="6248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5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90600" y="5659598"/>
                <a:ext cx="8077200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bg1"/>
                    </a:solidFill>
                  </a:rPr>
                  <a:t>Can choose</a:t>
                </a:r>
                <a:r>
                  <a:rPr lang="en-US" sz="2000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0" i="1" dirty="0" smtClean="0">
                    <a:solidFill>
                      <a:schemeClr val="bg1"/>
                    </a:solidFill>
                    <a:ea typeface="Cambria Math"/>
                    <a:cs typeface="Helvetica" pitchFamily="34" charset="0"/>
                  </a:rPr>
                  <a:t> so that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Helvetica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12</m:t>
                            </m:r>
                          </m:den>
                        </m:f>
                      </m:e>
                    </m:box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Helvetic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Helvetica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=1/2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𝜅</m:t>
                    </m:r>
                    <m:r>
                      <a:rPr lang="en-US" sz="2000" b="0" i="1" baseline="3000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 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𝑡𝑜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𝑟𝑒𝑐𝑜𝑣𝑒𝑟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𝐸𝑖𝑛𝑠𝑡𝑒𝑖𝑛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𝑒𝑞𝑠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Helvetica" pitchFamily="34" charset="0"/>
                      </a:rPr>
                      <m:t>. </m:t>
                    </m:r>
                  </m:oMath>
                </a14:m>
                <a:r>
                  <a:rPr lang="en-US" sz="2000" b="0" dirty="0" smtClean="0">
                    <a:solidFill>
                      <a:schemeClr val="bg1"/>
                    </a:solidFill>
                    <a:ea typeface="Cambria Math"/>
                    <a:cs typeface="Helvetic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59598"/>
                <a:ext cx="8077200" cy="436402"/>
              </a:xfrm>
              <a:prstGeom prst="rect">
                <a:avLst/>
              </a:prstGeom>
              <a:blipFill rotWithShape="1">
                <a:blip r:embed="rId2"/>
                <a:stretch>
                  <a:fillRect l="-830" t="-4167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2086" y="2830342"/>
            <a:ext cx="8518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Weyl</a:t>
            </a:r>
            <a:r>
              <a:rPr lang="en-US" sz="2400" dirty="0" smtClean="0">
                <a:solidFill>
                  <a:schemeClr val="bg1"/>
                </a:solidFill>
              </a:rPr>
              <a:t> invariant extension” (the same theory written a novel way!):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6800" y="3363742"/>
            <a:ext cx="7914553" cy="1285944"/>
            <a:chOff x="1305647" y="4340151"/>
            <a:chExt cx="7914553" cy="1285944"/>
          </a:xfrm>
        </p:grpSpPr>
        <p:sp>
          <p:nvSpPr>
            <p:cNvPr id="18" name="Rectangle 17"/>
            <p:cNvSpPr/>
            <p:nvPr/>
          </p:nvSpPr>
          <p:spPr>
            <a:xfrm>
              <a:off x="1305647" y="4340151"/>
              <a:ext cx="7914553" cy="12859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5"/>
            <a:stretch/>
          </p:blipFill>
          <p:spPr bwMode="auto">
            <a:xfrm>
              <a:off x="1524000" y="4419600"/>
              <a:ext cx="5498133" cy="11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8341090" y="4470737"/>
              <a:ext cx="4219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spc="-150" dirty="0" smtClean="0">
                  <a:latin typeface="Sylfaen" pitchFamily="18" charset="0"/>
                  <a:cs typeface="Times New Roman" pitchFamily="18" charset="0"/>
                </a:rPr>
                <a:t>]</a:t>
              </a:r>
              <a:endParaRPr lang="en-US" sz="7200" spc="-150" dirty="0">
                <a:latin typeface="Sylfae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10400" y="4724400"/>
              <a:ext cx="1530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radiation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447800" y="4883657"/>
                <a:ext cx="7315079" cy="755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Weyl invariant: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𝛼𝛽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 ,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 and s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883657"/>
                <a:ext cx="7315079" cy="755143"/>
              </a:xfrm>
              <a:prstGeom prst="rect">
                <a:avLst/>
              </a:prstGeom>
              <a:blipFill rotWithShape="1">
                <a:blip r:embed="rId4"/>
                <a:stretch>
                  <a:fillRect l="-917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990600" y="717040"/>
            <a:ext cx="6697889" cy="1066800"/>
            <a:chOff x="990600" y="1676400"/>
            <a:chExt cx="6697889" cy="1066800"/>
          </a:xfrm>
        </p:grpSpPr>
        <p:sp>
          <p:nvSpPr>
            <p:cNvPr id="31" name="Rectangle 30"/>
            <p:cNvSpPr/>
            <p:nvPr/>
          </p:nvSpPr>
          <p:spPr>
            <a:xfrm>
              <a:off x="990601" y="1676400"/>
              <a:ext cx="6697888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55"/>
            <a:stretch/>
          </p:blipFill>
          <p:spPr bwMode="auto">
            <a:xfrm>
              <a:off x="990600" y="1799256"/>
              <a:ext cx="496287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950420" y="1948190"/>
              <a:ext cx="1640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+ radiation</a:t>
              </a:r>
              <a:r>
                <a:rPr lang="en-US" sz="2800" spc="-150" dirty="0" smtClean="0">
                  <a:solidFill>
                    <a:schemeClr val="bg1"/>
                  </a:solidFill>
                </a:rPr>
                <a:t>]</a:t>
              </a:r>
              <a:endParaRPr lang="en-US" sz="3600" spc="-15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91113" y="1953173"/>
            <a:ext cx="6086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Smooth &amp; Flat;  Can ignore potentials and gradients;  </a:t>
            </a:r>
            <a:r>
              <a:rPr lang="en-US" dirty="0" err="1" smtClean="0">
                <a:solidFill>
                  <a:schemeClr val="bg1"/>
                </a:solidFill>
              </a:rPr>
              <a:t>Ultralocal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990600"/>
            <a:ext cx="1640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radiation</a:t>
            </a:r>
            <a:r>
              <a:rPr lang="en-US" sz="2800" spc="-150" dirty="0" smtClean="0"/>
              <a:t>]</a:t>
            </a:r>
            <a:endParaRPr lang="en-US" sz="3600" spc="-150" dirty="0"/>
          </a:p>
        </p:txBody>
      </p:sp>
      <p:sp>
        <p:nvSpPr>
          <p:cNvPr id="26" name="TextBox 25"/>
          <p:cNvSpPr txBox="1"/>
          <p:nvPr/>
        </p:nvSpPr>
        <p:spPr>
          <a:xfrm>
            <a:off x="137410" y="31240"/>
            <a:ext cx="808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Simplified case:   Higgs + radiation (approaching the big crunch)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45086"/>
            <a:ext cx="50827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Every solution of the Einstein equations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90601" y="686427"/>
            <a:ext cx="6697889" cy="1066800"/>
            <a:chOff x="1136180" y="2895600"/>
            <a:chExt cx="6697889" cy="1066800"/>
          </a:xfrm>
        </p:grpSpPr>
        <p:sp>
          <p:nvSpPr>
            <p:cNvPr id="8" name="Rectangle 7"/>
            <p:cNvSpPr/>
            <p:nvPr/>
          </p:nvSpPr>
          <p:spPr>
            <a:xfrm>
              <a:off x="1136181" y="2895600"/>
              <a:ext cx="6697888" cy="10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55"/>
            <a:stretch/>
          </p:blipFill>
          <p:spPr bwMode="auto">
            <a:xfrm>
              <a:off x="1136180" y="3018456"/>
              <a:ext cx="496287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096000" y="3167390"/>
              <a:ext cx="1640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radiation</a:t>
              </a:r>
              <a:r>
                <a:rPr lang="en-US" sz="2800" spc="-150" dirty="0" smtClean="0"/>
                <a:t>]</a:t>
              </a:r>
              <a:endParaRPr lang="en-US" sz="3600" spc="-15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2086" y="2023838"/>
            <a:ext cx="707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. . . </a:t>
            </a:r>
            <a:r>
              <a:rPr lang="en-US" sz="2400" dirty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s also a solution of the </a:t>
            </a:r>
            <a:r>
              <a:rPr lang="en-US" sz="2400" dirty="0" err="1" smtClean="0">
                <a:solidFill>
                  <a:schemeClr val="bg1"/>
                </a:solidFill>
              </a:rPr>
              <a:t>Weyl</a:t>
            </a:r>
            <a:r>
              <a:rPr lang="en-US" sz="2400" dirty="0" smtClean="0">
                <a:solidFill>
                  <a:schemeClr val="bg1"/>
                </a:solidFill>
              </a:rPr>
              <a:t> invariant extension . . 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66800" y="2557238"/>
            <a:ext cx="7914553" cy="1285944"/>
            <a:chOff x="1305647" y="4340151"/>
            <a:chExt cx="7914553" cy="1285944"/>
          </a:xfrm>
        </p:grpSpPr>
        <p:sp>
          <p:nvSpPr>
            <p:cNvPr id="18" name="Rectangle 17"/>
            <p:cNvSpPr/>
            <p:nvPr/>
          </p:nvSpPr>
          <p:spPr>
            <a:xfrm>
              <a:off x="1305647" y="4340151"/>
              <a:ext cx="7914553" cy="12859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5"/>
            <a:stretch/>
          </p:blipFill>
          <p:spPr bwMode="auto">
            <a:xfrm>
              <a:off x="1524000" y="4419600"/>
              <a:ext cx="5498133" cy="11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8341090" y="4470737"/>
              <a:ext cx="4219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spc="-150" dirty="0" smtClean="0">
                  <a:latin typeface="Sylfaen" pitchFamily="18" charset="0"/>
                  <a:cs typeface="Times New Roman" pitchFamily="18" charset="0"/>
                </a:rPr>
                <a:t>]</a:t>
              </a:r>
              <a:endParaRPr lang="en-US" sz="7200" spc="-150" dirty="0">
                <a:latin typeface="Sylfae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10400" y="4724400"/>
              <a:ext cx="1530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radiation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6067" y="4040765"/>
            <a:ext cx="846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. . . and also a solution of other gauge-fixed versions (e.g., g = a =1)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62000" y="4977974"/>
            <a:ext cx="624000" cy="471490"/>
          </a:xfrm>
          <a:prstGeom prst="rightArrow">
            <a:avLst>
              <a:gd name="adj1" fmla="val 50000"/>
              <a:gd name="adj2" fmla="val 473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112" y="5851061"/>
            <a:ext cx="8853257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dirty="0" smtClean="0">
                <a:solidFill>
                  <a:schemeClr val="bg1"/>
                </a:solidFill>
              </a:rPr>
              <a:t>ut … </a:t>
            </a:r>
            <a:r>
              <a:rPr lang="en-US" sz="2800" dirty="0" err="1" smtClean="0">
                <a:solidFill>
                  <a:schemeClr val="bg1"/>
                </a:solidFill>
              </a:rPr>
              <a:t>geodesically</a:t>
            </a:r>
            <a:r>
              <a:rPr lang="en-US" sz="2800" dirty="0" smtClean="0">
                <a:solidFill>
                  <a:schemeClr val="bg1"/>
                </a:solidFill>
              </a:rPr>
              <a:t> incomplete solutions in one gauge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may be </a:t>
            </a:r>
            <a:r>
              <a:rPr lang="en-US" sz="2800" dirty="0" err="1" smtClean="0">
                <a:solidFill>
                  <a:schemeClr val="bg1"/>
                </a:solidFill>
              </a:rPr>
              <a:t>geodesically</a:t>
            </a:r>
            <a:r>
              <a:rPr lang="en-US" sz="2800" dirty="0" smtClean="0">
                <a:solidFill>
                  <a:schemeClr val="bg1"/>
                </a:solidFill>
              </a:rPr>
              <a:t> complete solutions in the other !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43050" y="4599935"/>
            <a:ext cx="7067550" cy="1092200"/>
            <a:chOff x="1543050" y="1370123"/>
            <a:chExt cx="7067550" cy="10922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050" y="1370123"/>
              <a:ext cx="7067550" cy="109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3557230" y="1957440"/>
              <a:ext cx="148294" cy="194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91000" y="1923368"/>
              <a:ext cx="152400" cy="193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34000" y="1923367"/>
              <a:ext cx="152400" cy="381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5970270" y="1923368"/>
              <a:ext cx="160017" cy="213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816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steinh\Desktop\BarsAntiG\Fig1bcst2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51" y="1135833"/>
            <a:ext cx="7174466" cy="40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 descr="C:\Users\steinh\Desktop\BarsAntiG\Fig1bcst2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73" y="1135118"/>
            <a:ext cx="7174470" cy="40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261497" y="5532620"/>
            <a:ext cx="7067550" cy="1092200"/>
            <a:chOff x="1543050" y="2189955"/>
            <a:chExt cx="7067550" cy="10922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050" y="2189955"/>
              <a:ext cx="7067550" cy="109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3557230" y="2777272"/>
              <a:ext cx="148294" cy="194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000" y="2743200"/>
              <a:ext cx="152400" cy="193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64481" y="2743200"/>
              <a:ext cx="12191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95630" y="2743200"/>
              <a:ext cx="126385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eeform 1"/>
          <p:cNvSpPr/>
          <p:nvPr/>
        </p:nvSpPr>
        <p:spPr>
          <a:xfrm>
            <a:off x="4829240" y="3481028"/>
            <a:ext cx="3242286" cy="1323600"/>
          </a:xfrm>
          <a:custGeom>
            <a:avLst/>
            <a:gdLst>
              <a:gd name="connsiteX0" fmla="*/ 0 w 2387053"/>
              <a:gd name="connsiteY0" fmla="*/ 0 h 983568"/>
              <a:gd name="connsiteX1" fmla="*/ 398206 w 2387053"/>
              <a:gd name="connsiteY1" fmla="*/ 427703 h 983568"/>
              <a:gd name="connsiteX2" fmla="*/ 781665 w 2387053"/>
              <a:gd name="connsiteY2" fmla="*/ 707923 h 983568"/>
              <a:gd name="connsiteX3" fmla="*/ 1135626 w 2387053"/>
              <a:gd name="connsiteY3" fmla="*/ 737419 h 983568"/>
              <a:gd name="connsiteX4" fmla="*/ 2300748 w 2387053"/>
              <a:gd name="connsiteY4" fmla="*/ 973393 h 983568"/>
              <a:gd name="connsiteX5" fmla="*/ 2300748 w 2387053"/>
              <a:gd name="connsiteY5" fmla="*/ 943897 h 983568"/>
              <a:gd name="connsiteX6" fmla="*/ 2300748 w 2387053"/>
              <a:gd name="connsiteY6" fmla="*/ 943897 h 983568"/>
              <a:gd name="connsiteX7" fmla="*/ 2300748 w 2387053"/>
              <a:gd name="connsiteY7" fmla="*/ 943897 h 983568"/>
              <a:gd name="connsiteX0" fmla="*/ 0 w 2383776"/>
              <a:gd name="connsiteY0" fmla="*/ 0 h 974970"/>
              <a:gd name="connsiteX1" fmla="*/ 398206 w 2383776"/>
              <a:gd name="connsiteY1" fmla="*/ 427703 h 974970"/>
              <a:gd name="connsiteX2" fmla="*/ 781665 w 2383776"/>
              <a:gd name="connsiteY2" fmla="*/ 707923 h 974970"/>
              <a:gd name="connsiteX3" fmla="*/ 1179871 w 2383776"/>
              <a:gd name="connsiteY3" fmla="*/ 884903 h 974970"/>
              <a:gd name="connsiteX4" fmla="*/ 2300748 w 2383776"/>
              <a:gd name="connsiteY4" fmla="*/ 973393 h 974970"/>
              <a:gd name="connsiteX5" fmla="*/ 2300748 w 2383776"/>
              <a:gd name="connsiteY5" fmla="*/ 943897 h 974970"/>
              <a:gd name="connsiteX6" fmla="*/ 2300748 w 2383776"/>
              <a:gd name="connsiteY6" fmla="*/ 943897 h 974970"/>
              <a:gd name="connsiteX7" fmla="*/ 2300748 w 2383776"/>
              <a:gd name="connsiteY7" fmla="*/ 943897 h 974970"/>
              <a:gd name="connsiteX0" fmla="*/ 0 w 2413272"/>
              <a:gd name="connsiteY0" fmla="*/ 0 h 985531"/>
              <a:gd name="connsiteX1" fmla="*/ 398206 w 2413272"/>
              <a:gd name="connsiteY1" fmla="*/ 427703 h 985531"/>
              <a:gd name="connsiteX2" fmla="*/ 781665 w 2413272"/>
              <a:gd name="connsiteY2" fmla="*/ 707923 h 985531"/>
              <a:gd name="connsiteX3" fmla="*/ 2300748 w 2413272"/>
              <a:gd name="connsiteY3" fmla="*/ 973393 h 985531"/>
              <a:gd name="connsiteX4" fmla="*/ 2300748 w 2413272"/>
              <a:gd name="connsiteY4" fmla="*/ 943897 h 985531"/>
              <a:gd name="connsiteX5" fmla="*/ 2300748 w 2413272"/>
              <a:gd name="connsiteY5" fmla="*/ 943897 h 985531"/>
              <a:gd name="connsiteX6" fmla="*/ 2300748 w 2413272"/>
              <a:gd name="connsiteY6" fmla="*/ 943897 h 985531"/>
              <a:gd name="connsiteX0" fmla="*/ 0 w 2395793"/>
              <a:gd name="connsiteY0" fmla="*/ 0 h 978036"/>
              <a:gd name="connsiteX1" fmla="*/ 398206 w 2395793"/>
              <a:gd name="connsiteY1" fmla="*/ 427703 h 978036"/>
              <a:gd name="connsiteX2" fmla="*/ 1017639 w 2395793"/>
              <a:gd name="connsiteY2" fmla="*/ 825910 h 978036"/>
              <a:gd name="connsiteX3" fmla="*/ 2300748 w 2395793"/>
              <a:gd name="connsiteY3" fmla="*/ 973393 h 978036"/>
              <a:gd name="connsiteX4" fmla="*/ 2300748 w 2395793"/>
              <a:gd name="connsiteY4" fmla="*/ 943897 h 978036"/>
              <a:gd name="connsiteX5" fmla="*/ 2300748 w 2395793"/>
              <a:gd name="connsiteY5" fmla="*/ 943897 h 978036"/>
              <a:gd name="connsiteX6" fmla="*/ 2300748 w 2395793"/>
              <a:gd name="connsiteY6" fmla="*/ 943897 h 97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5793" h="978036">
                <a:moveTo>
                  <a:pt x="0" y="0"/>
                </a:moveTo>
                <a:cubicBezTo>
                  <a:pt x="133964" y="154858"/>
                  <a:pt x="228600" y="290051"/>
                  <a:pt x="398206" y="427703"/>
                </a:cubicBezTo>
                <a:cubicBezTo>
                  <a:pt x="567812" y="565355"/>
                  <a:pt x="700549" y="734962"/>
                  <a:pt x="1017639" y="825910"/>
                </a:cubicBezTo>
                <a:cubicBezTo>
                  <a:pt x="1334729" y="916858"/>
                  <a:pt x="2086896" y="953728"/>
                  <a:pt x="2300748" y="973393"/>
                </a:cubicBezTo>
                <a:cubicBezTo>
                  <a:pt x="2514600" y="993058"/>
                  <a:pt x="2300748" y="943897"/>
                  <a:pt x="2300748" y="943897"/>
                </a:cubicBezTo>
                <a:lnTo>
                  <a:pt x="2300748" y="943897"/>
                </a:lnTo>
                <a:lnTo>
                  <a:pt x="2300748" y="943897"/>
                </a:lnTo>
              </a:path>
            </a:pathLst>
          </a:custGeom>
          <a:noFill/>
          <a:ln w="57150">
            <a:solidFill>
              <a:srgbClr val="00B05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08284" y="3499505"/>
            <a:ext cx="111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7C80"/>
                </a:solidFill>
              </a:rPr>
              <a:t>crunch</a:t>
            </a:r>
            <a:endParaRPr lang="en-US" b="1" dirty="0">
              <a:solidFill>
                <a:srgbClr val="FF7C8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9872" y="3464893"/>
            <a:ext cx="88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bang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138614" y="2109348"/>
            <a:ext cx="1321378" cy="1363602"/>
          </a:xfrm>
          <a:custGeom>
            <a:avLst/>
            <a:gdLst>
              <a:gd name="connsiteX0" fmla="*/ 481710 w 942745"/>
              <a:gd name="connsiteY0" fmla="*/ 1127271 h 1256426"/>
              <a:gd name="connsiteX1" fmla="*/ 915663 w 942745"/>
              <a:gd name="connsiteY1" fmla="*/ 708817 h 1256426"/>
              <a:gd name="connsiteX2" fmla="*/ 838171 w 942745"/>
              <a:gd name="connsiteY2" fmla="*/ 119881 h 1256426"/>
              <a:gd name="connsiteX3" fmla="*/ 357724 w 942745"/>
              <a:gd name="connsiteY3" fmla="*/ 11393 h 1256426"/>
              <a:gd name="connsiteX4" fmla="*/ 1263 w 942745"/>
              <a:gd name="connsiteY4" fmla="*/ 290362 h 1256426"/>
              <a:gd name="connsiteX5" fmla="*/ 481710 w 942745"/>
              <a:gd name="connsiteY5" fmla="*/ 1189264 h 1256426"/>
              <a:gd name="connsiteX6" fmla="*/ 481710 w 942745"/>
              <a:gd name="connsiteY6" fmla="*/ 1127271 h 1256426"/>
              <a:gd name="connsiteX0" fmla="*/ 497148 w 958183"/>
              <a:gd name="connsiteY0" fmla="*/ 1144074 h 1252566"/>
              <a:gd name="connsiteX1" fmla="*/ 931101 w 958183"/>
              <a:gd name="connsiteY1" fmla="*/ 725620 h 1252566"/>
              <a:gd name="connsiteX2" fmla="*/ 853609 w 958183"/>
              <a:gd name="connsiteY2" fmla="*/ 136684 h 1252566"/>
              <a:gd name="connsiteX3" fmla="*/ 373162 w 958183"/>
              <a:gd name="connsiteY3" fmla="*/ 28196 h 1252566"/>
              <a:gd name="connsiteX4" fmla="*/ 1202 w 958183"/>
              <a:gd name="connsiteY4" fmla="*/ 539640 h 1252566"/>
              <a:gd name="connsiteX5" fmla="*/ 497148 w 958183"/>
              <a:gd name="connsiteY5" fmla="*/ 1206067 h 1252566"/>
              <a:gd name="connsiteX6" fmla="*/ 497148 w 958183"/>
              <a:gd name="connsiteY6" fmla="*/ 1144074 h 1252566"/>
              <a:gd name="connsiteX0" fmla="*/ 497148 w 958183"/>
              <a:gd name="connsiteY0" fmla="*/ 1144074 h 1252566"/>
              <a:gd name="connsiteX1" fmla="*/ 931101 w 958183"/>
              <a:gd name="connsiteY1" fmla="*/ 725620 h 1252566"/>
              <a:gd name="connsiteX2" fmla="*/ 853609 w 958183"/>
              <a:gd name="connsiteY2" fmla="*/ 136684 h 1252566"/>
              <a:gd name="connsiteX3" fmla="*/ 373162 w 958183"/>
              <a:gd name="connsiteY3" fmla="*/ 28196 h 1252566"/>
              <a:gd name="connsiteX4" fmla="*/ 1202 w 958183"/>
              <a:gd name="connsiteY4" fmla="*/ 539640 h 1252566"/>
              <a:gd name="connsiteX5" fmla="*/ 497148 w 958183"/>
              <a:gd name="connsiteY5" fmla="*/ 1206067 h 1252566"/>
              <a:gd name="connsiteX6" fmla="*/ 497148 w 958183"/>
              <a:gd name="connsiteY6" fmla="*/ 1144074 h 1252566"/>
              <a:gd name="connsiteX0" fmla="*/ 497957 w 962965"/>
              <a:gd name="connsiteY0" fmla="*/ 1144074 h 1252566"/>
              <a:gd name="connsiteX1" fmla="*/ 931910 w 962965"/>
              <a:gd name="connsiteY1" fmla="*/ 725620 h 1252566"/>
              <a:gd name="connsiteX2" fmla="*/ 854418 w 962965"/>
              <a:gd name="connsiteY2" fmla="*/ 136684 h 1252566"/>
              <a:gd name="connsiteX3" fmla="*/ 265483 w 962965"/>
              <a:gd name="connsiteY3" fmla="*/ 28196 h 1252566"/>
              <a:gd name="connsiteX4" fmla="*/ 2011 w 962965"/>
              <a:gd name="connsiteY4" fmla="*/ 539640 h 1252566"/>
              <a:gd name="connsiteX5" fmla="*/ 497957 w 962965"/>
              <a:gd name="connsiteY5" fmla="*/ 1206067 h 1252566"/>
              <a:gd name="connsiteX6" fmla="*/ 497957 w 962965"/>
              <a:gd name="connsiteY6" fmla="*/ 1144074 h 1252566"/>
              <a:gd name="connsiteX0" fmla="*/ 497760 w 940253"/>
              <a:gd name="connsiteY0" fmla="*/ 1182717 h 1291209"/>
              <a:gd name="connsiteX1" fmla="*/ 931713 w 940253"/>
              <a:gd name="connsiteY1" fmla="*/ 764263 h 1291209"/>
              <a:gd name="connsiteX2" fmla="*/ 745733 w 940253"/>
              <a:gd name="connsiteY2" fmla="*/ 82337 h 1291209"/>
              <a:gd name="connsiteX3" fmla="*/ 265286 w 940253"/>
              <a:gd name="connsiteY3" fmla="*/ 66839 h 1291209"/>
              <a:gd name="connsiteX4" fmla="*/ 1814 w 940253"/>
              <a:gd name="connsiteY4" fmla="*/ 578283 h 1291209"/>
              <a:gd name="connsiteX5" fmla="*/ 497760 w 940253"/>
              <a:gd name="connsiteY5" fmla="*/ 1244710 h 1291209"/>
              <a:gd name="connsiteX6" fmla="*/ 497760 w 940253"/>
              <a:gd name="connsiteY6" fmla="*/ 1182717 h 1291209"/>
              <a:gd name="connsiteX0" fmla="*/ 497760 w 942160"/>
              <a:gd name="connsiteY0" fmla="*/ 1166441 h 1274933"/>
              <a:gd name="connsiteX1" fmla="*/ 931713 w 942160"/>
              <a:gd name="connsiteY1" fmla="*/ 747987 h 1274933"/>
              <a:gd name="connsiteX2" fmla="*/ 745733 w 942160"/>
              <a:gd name="connsiteY2" fmla="*/ 66061 h 1274933"/>
              <a:gd name="connsiteX3" fmla="*/ 265286 w 942160"/>
              <a:gd name="connsiteY3" fmla="*/ 50563 h 1274933"/>
              <a:gd name="connsiteX4" fmla="*/ 1814 w 942160"/>
              <a:gd name="connsiteY4" fmla="*/ 562007 h 1274933"/>
              <a:gd name="connsiteX5" fmla="*/ 497760 w 942160"/>
              <a:gd name="connsiteY5" fmla="*/ 1228434 h 1274933"/>
              <a:gd name="connsiteX6" fmla="*/ 497760 w 942160"/>
              <a:gd name="connsiteY6" fmla="*/ 1166441 h 1274933"/>
              <a:gd name="connsiteX0" fmla="*/ 497424 w 931377"/>
              <a:gd name="connsiteY0" fmla="*/ 1182814 h 1291306"/>
              <a:gd name="connsiteX1" fmla="*/ 931377 w 931377"/>
              <a:gd name="connsiteY1" fmla="*/ 764360 h 1291306"/>
              <a:gd name="connsiteX2" fmla="*/ 497424 w 931377"/>
              <a:gd name="connsiteY2" fmla="*/ 51437 h 1291306"/>
              <a:gd name="connsiteX3" fmla="*/ 264950 w 931377"/>
              <a:gd name="connsiteY3" fmla="*/ 66936 h 1291306"/>
              <a:gd name="connsiteX4" fmla="*/ 1478 w 931377"/>
              <a:gd name="connsiteY4" fmla="*/ 578380 h 1291306"/>
              <a:gd name="connsiteX5" fmla="*/ 497424 w 931377"/>
              <a:gd name="connsiteY5" fmla="*/ 1244807 h 1291306"/>
              <a:gd name="connsiteX6" fmla="*/ 497424 w 931377"/>
              <a:gd name="connsiteY6" fmla="*/ 1182814 h 1291306"/>
              <a:gd name="connsiteX0" fmla="*/ 497424 w 931377"/>
              <a:gd name="connsiteY0" fmla="*/ 1161510 h 1270002"/>
              <a:gd name="connsiteX1" fmla="*/ 931377 w 931377"/>
              <a:gd name="connsiteY1" fmla="*/ 743056 h 1270002"/>
              <a:gd name="connsiteX2" fmla="*/ 497424 w 931377"/>
              <a:gd name="connsiteY2" fmla="*/ 30133 h 1270002"/>
              <a:gd name="connsiteX3" fmla="*/ 264950 w 931377"/>
              <a:gd name="connsiteY3" fmla="*/ 45632 h 1270002"/>
              <a:gd name="connsiteX4" fmla="*/ 1478 w 931377"/>
              <a:gd name="connsiteY4" fmla="*/ 557076 h 1270002"/>
              <a:gd name="connsiteX5" fmla="*/ 497424 w 931377"/>
              <a:gd name="connsiteY5" fmla="*/ 1223503 h 1270002"/>
              <a:gd name="connsiteX6" fmla="*/ 497424 w 931377"/>
              <a:gd name="connsiteY6" fmla="*/ 1161510 h 1270002"/>
              <a:gd name="connsiteX0" fmla="*/ 495946 w 929899"/>
              <a:gd name="connsiteY0" fmla="*/ 1133261 h 1241753"/>
              <a:gd name="connsiteX1" fmla="*/ 929899 w 929899"/>
              <a:gd name="connsiteY1" fmla="*/ 714807 h 1241753"/>
              <a:gd name="connsiteX2" fmla="*/ 495946 w 929899"/>
              <a:gd name="connsiteY2" fmla="*/ 1884 h 1241753"/>
              <a:gd name="connsiteX3" fmla="*/ 0 w 929899"/>
              <a:gd name="connsiteY3" fmla="*/ 528827 h 1241753"/>
              <a:gd name="connsiteX4" fmla="*/ 495946 w 929899"/>
              <a:gd name="connsiteY4" fmla="*/ 1195254 h 1241753"/>
              <a:gd name="connsiteX5" fmla="*/ 495946 w 929899"/>
              <a:gd name="connsiteY5" fmla="*/ 1133261 h 1241753"/>
              <a:gd name="connsiteX0" fmla="*/ 495946 w 929899"/>
              <a:gd name="connsiteY0" fmla="*/ 1131393 h 1248009"/>
              <a:gd name="connsiteX1" fmla="*/ 929899 w 929899"/>
              <a:gd name="connsiteY1" fmla="*/ 511461 h 1248009"/>
              <a:gd name="connsiteX2" fmla="*/ 495946 w 929899"/>
              <a:gd name="connsiteY2" fmla="*/ 16 h 1248009"/>
              <a:gd name="connsiteX3" fmla="*/ 0 w 929899"/>
              <a:gd name="connsiteY3" fmla="*/ 526959 h 1248009"/>
              <a:gd name="connsiteX4" fmla="*/ 495946 w 929899"/>
              <a:gd name="connsiteY4" fmla="*/ 1193386 h 1248009"/>
              <a:gd name="connsiteX5" fmla="*/ 495946 w 929899"/>
              <a:gd name="connsiteY5" fmla="*/ 1131393 h 1248009"/>
              <a:gd name="connsiteX0" fmla="*/ 495946 w 929899"/>
              <a:gd name="connsiteY0" fmla="*/ 1131395 h 1248011"/>
              <a:gd name="connsiteX1" fmla="*/ 929899 w 929899"/>
              <a:gd name="connsiteY1" fmla="*/ 511463 h 1248011"/>
              <a:gd name="connsiteX2" fmla="*/ 495946 w 929899"/>
              <a:gd name="connsiteY2" fmla="*/ 18 h 1248011"/>
              <a:gd name="connsiteX3" fmla="*/ 0 w 929899"/>
              <a:gd name="connsiteY3" fmla="*/ 526961 h 1248011"/>
              <a:gd name="connsiteX4" fmla="*/ 495946 w 929899"/>
              <a:gd name="connsiteY4" fmla="*/ 1193388 h 1248011"/>
              <a:gd name="connsiteX5" fmla="*/ 495946 w 929899"/>
              <a:gd name="connsiteY5" fmla="*/ 1131395 h 1248011"/>
              <a:gd name="connsiteX0" fmla="*/ 495946 w 929899"/>
              <a:gd name="connsiteY0" fmla="*/ 1007414 h 1124030"/>
              <a:gd name="connsiteX1" fmla="*/ 929899 w 929899"/>
              <a:gd name="connsiteY1" fmla="*/ 387482 h 1124030"/>
              <a:gd name="connsiteX2" fmla="*/ 495946 w 929899"/>
              <a:gd name="connsiteY2" fmla="*/ 23 h 1124030"/>
              <a:gd name="connsiteX3" fmla="*/ 0 w 929899"/>
              <a:gd name="connsiteY3" fmla="*/ 402980 h 1124030"/>
              <a:gd name="connsiteX4" fmla="*/ 495946 w 929899"/>
              <a:gd name="connsiteY4" fmla="*/ 1069407 h 1124030"/>
              <a:gd name="connsiteX5" fmla="*/ 495946 w 929899"/>
              <a:gd name="connsiteY5" fmla="*/ 1007414 h 1124030"/>
              <a:gd name="connsiteX0" fmla="*/ 495946 w 929963"/>
              <a:gd name="connsiteY0" fmla="*/ 1007414 h 1124030"/>
              <a:gd name="connsiteX1" fmla="*/ 929899 w 929963"/>
              <a:gd name="connsiteY1" fmla="*/ 387482 h 1124030"/>
              <a:gd name="connsiteX2" fmla="*/ 495946 w 929963"/>
              <a:gd name="connsiteY2" fmla="*/ 23 h 1124030"/>
              <a:gd name="connsiteX3" fmla="*/ 0 w 929963"/>
              <a:gd name="connsiteY3" fmla="*/ 402980 h 1124030"/>
              <a:gd name="connsiteX4" fmla="*/ 495946 w 929963"/>
              <a:gd name="connsiteY4" fmla="*/ 1069407 h 1124030"/>
              <a:gd name="connsiteX5" fmla="*/ 495946 w 929963"/>
              <a:gd name="connsiteY5" fmla="*/ 1007414 h 1124030"/>
              <a:gd name="connsiteX0" fmla="*/ 495946 w 976394"/>
              <a:gd name="connsiteY0" fmla="*/ 1007414 h 1122678"/>
              <a:gd name="connsiteX1" fmla="*/ 976394 w 976394"/>
              <a:gd name="connsiteY1" fmla="*/ 418478 h 1122678"/>
              <a:gd name="connsiteX2" fmla="*/ 495946 w 976394"/>
              <a:gd name="connsiteY2" fmla="*/ 23 h 1122678"/>
              <a:gd name="connsiteX3" fmla="*/ 0 w 976394"/>
              <a:gd name="connsiteY3" fmla="*/ 402980 h 1122678"/>
              <a:gd name="connsiteX4" fmla="*/ 495946 w 976394"/>
              <a:gd name="connsiteY4" fmla="*/ 1069407 h 1122678"/>
              <a:gd name="connsiteX5" fmla="*/ 495946 w 976394"/>
              <a:gd name="connsiteY5" fmla="*/ 1007414 h 1122678"/>
              <a:gd name="connsiteX0" fmla="*/ 495946 w 976394"/>
              <a:gd name="connsiteY0" fmla="*/ 1007414 h 1007425"/>
              <a:gd name="connsiteX1" fmla="*/ 976394 w 976394"/>
              <a:gd name="connsiteY1" fmla="*/ 418478 h 1007425"/>
              <a:gd name="connsiteX2" fmla="*/ 495946 w 976394"/>
              <a:gd name="connsiteY2" fmla="*/ 23 h 1007425"/>
              <a:gd name="connsiteX3" fmla="*/ 0 w 976394"/>
              <a:gd name="connsiteY3" fmla="*/ 402980 h 1007425"/>
              <a:gd name="connsiteX4" fmla="*/ 495946 w 976394"/>
              <a:gd name="connsiteY4" fmla="*/ 1007414 h 1007425"/>
              <a:gd name="connsiteX0" fmla="*/ 495946 w 976394"/>
              <a:gd name="connsiteY0" fmla="*/ 1007414 h 1007734"/>
              <a:gd name="connsiteX1" fmla="*/ 976394 w 976394"/>
              <a:gd name="connsiteY1" fmla="*/ 418478 h 1007734"/>
              <a:gd name="connsiteX2" fmla="*/ 495946 w 976394"/>
              <a:gd name="connsiteY2" fmla="*/ 23 h 1007734"/>
              <a:gd name="connsiteX3" fmla="*/ 0 w 976394"/>
              <a:gd name="connsiteY3" fmla="*/ 402980 h 1007734"/>
              <a:gd name="connsiteX4" fmla="*/ 495946 w 976394"/>
              <a:gd name="connsiteY4" fmla="*/ 1007414 h 1007734"/>
              <a:gd name="connsiteX0" fmla="*/ 495946 w 976394"/>
              <a:gd name="connsiteY0" fmla="*/ 1007414 h 1007616"/>
              <a:gd name="connsiteX1" fmla="*/ 976394 w 976394"/>
              <a:gd name="connsiteY1" fmla="*/ 418478 h 1007616"/>
              <a:gd name="connsiteX2" fmla="*/ 495946 w 976394"/>
              <a:gd name="connsiteY2" fmla="*/ 23 h 1007616"/>
              <a:gd name="connsiteX3" fmla="*/ 0 w 976394"/>
              <a:gd name="connsiteY3" fmla="*/ 402980 h 1007616"/>
              <a:gd name="connsiteX4" fmla="*/ 495946 w 976394"/>
              <a:gd name="connsiteY4" fmla="*/ 1007414 h 1007616"/>
              <a:gd name="connsiteX0" fmla="*/ 495946 w 976394"/>
              <a:gd name="connsiteY0" fmla="*/ 1007414 h 1007595"/>
              <a:gd name="connsiteX1" fmla="*/ 976394 w 976394"/>
              <a:gd name="connsiteY1" fmla="*/ 418478 h 1007595"/>
              <a:gd name="connsiteX2" fmla="*/ 495946 w 976394"/>
              <a:gd name="connsiteY2" fmla="*/ 23 h 1007595"/>
              <a:gd name="connsiteX3" fmla="*/ 0 w 976394"/>
              <a:gd name="connsiteY3" fmla="*/ 402980 h 1007595"/>
              <a:gd name="connsiteX4" fmla="*/ 495946 w 976394"/>
              <a:gd name="connsiteY4" fmla="*/ 1007414 h 100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94" h="1007595">
                <a:moveTo>
                  <a:pt x="495946" y="1007414"/>
                </a:moveTo>
                <a:cubicBezTo>
                  <a:pt x="550612" y="1018311"/>
                  <a:pt x="976394" y="536500"/>
                  <a:pt x="976394" y="418478"/>
                </a:cubicBezTo>
                <a:cubicBezTo>
                  <a:pt x="976394" y="300456"/>
                  <a:pt x="658678" y="2606"/>
                  <a:pt x="495946" y="23"/>
                </a:cubicBezTo>
                <a:cubicBezTo>
                  <a:pt x="333214" y="-2560"/>
                  <a:pt x="0" y="204085"/>
                  <a:pt x="0" y="402980"/>
                </a:cubicBezTo>
                <a:cubicBezTo>
                  <a:pt x="0" y="570878"/>
                  <a:pt x="441280" y="996517"/>
                  <a:pt x="495946" y="1007414"/>
                </a:cubicBezTo>
                <a:close/>
              </a:path>
            </a:pathLst>
          </a:custGeom>
          <a:noFill/>
          <a:ln w="5715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76107" y="1545020"/>
            <a:ext cx="268014" cy="299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576459" y="183902"/>
            <a:ext cx="2437625" cy="834168"/>
            <a:chOff x="3495402" y="3661632"/>
            <a:chExt cx="2115397" cy="723900"/>
          </a:xfrm>
        </p:grpSpPr>
        <p:grpSp>
          <p:nvGrpSpPr>
            <p:cNvPr id="16" name="Group 15"/>
            <p:cNvGrpSpPr/>
            <p:nvPr/>
          </p:nvGrpSpPr>
          <p:grpSpPr>
            <a:xfrm>
              <a:off x="3495402" y="3661632"/>
              <a:ext cx="2115397" cy="723900"/>
              <a:chOff x="2104544" y="5247542"/>
              <a:chExt cx="2115397" cy="723900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09"/>
              <a:stretch/>
            </p:blipFill>
            <p:spPr bwMode="auto">
              <a:xfrm>
                <a:off x="2477002" y="5247542"/>
                <a:ext cx="1742939" cy="72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5994"/>
              <a:stretch/>
            </p:blipFill>
            <p:spPr bwMode="auto">
              <a:xfrm>
                <a:off x="2104544" y="5247542"/>
                <a:ext cx="420244" cy="72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4804724" y="4061097"/>
              <a:ext cx="149951" cy="205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3148" y="3998784"/>
              <a:ext cx="39675" cy="205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81087" y="3994969"/>
              <a:ext cx="45719" cy="2051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57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4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46" y="1524000"/>
            <a:ext cx="7175454" cy="226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43" y="4089542"/>
            <a:ext cx="6131757" cy="109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44" y="5436519"/>
            <a:ext cx="2466870" cy="8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5735" y="289173"/>
            <a:ext cx="5618974" cy="16158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2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Weyl</a:t>
            </a:r>
            <a:r>
              <a:rPr lang="en-US" sz="32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invariance can be extended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all known physics</a:t>
            </a:r>
            <a:endParaRPr lang="en-US" sz="3200" baseline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7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en-US" sz="6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463" y="6248400"/>
            <a:ext cx="5441041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600" dirty="0" smtClean="0">
                <a:solidFill>
                  <a:schemeClr val="bg1"/>
                </a:solidFill>
              </a:rPr>
              <a:t> </a:t>
            </a:r>
            <a:endParaRPr lang="en-US" sz="5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can also add dark matter and r-handed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24029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571500"/>
            <a:ext cx="54959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teinh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592577"/>
            <a:ext cx="5331737" cy="51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83982" y="296892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lang="en-US" sz="32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-15240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724400" y="428057"/>
            <a:ext cx="33252" cy="55836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04109" y="3128299"/>
            <a:ext cx="5945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16465" y="6196273"/>
            <a:ext cx="174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higgs</a:t>
            </a:r>
            <a:r>
              <a:rPr lang="en-US" sz="2800" dirty="0" smtClean="0">
                <a:solidFill>
                  <a:schemeClr val="bg1"/>
                </a:solidFill>
              </a:rPr>
              <a:t> = s/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853709">
            <a:off x="2243613" y="3294480"/>
            <a:ext cx="2464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roughs = current Higgs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vac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571500"/>
            <a:ext cx="54959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83982" y="296892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lang="en-US" sz="32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-15240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724400" y="428057"/>
            <a:ext cx="33252" cy="55836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04109" y="3128299"/>
            <a:ext cx="59454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356">
            <a:off x="5014656" y="2497136"/>
            <a:ext cx="4132932" cy="7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6465" y="6196273"/>
            <a:ext cx="174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higgs</a:t>
            </a:r>
            <a:r>
              <a:rPr lang="en-US" sz="2800" dirty="0" smtClean="0">
                <a:solidFill>
                  <a:schemeClr val="bg1"/>
                </a:solidFill>
              </a:rPr>
              <a:t> = s/</a:t>
            </a:r>
            <a:r>
              <a:rPr lang="en-US" sz="28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853709">
            <a:off x="2243613" y="3294480"/>
            <a:ext cx="2464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roughs = current Higgs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vac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726" y="367795"/>
            <a:ext cx="8729874" cy="6259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5" y="1018012"/>
            <a:ext cx="7782296" cy="526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2236581" y="3023684"/>
            <a:ext cx="1" cy="27793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914378" y="3850330"/>
            <a:ext cx="1" cy="19527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36581" y="1726634"/>
            <a:ext cx="1" cy="5974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681997" y="3881212"/>
            <a:ext cx="1" cy="1921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90600" y="1143000"/>
            <a:ext cx="8287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higgs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2711669"/>
            <a:ext cx="7298686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2387025"/>
            <a:ext cx="843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current </a:t>
            </a:r>
          </a:p>
          <a:p>
            <a:pPr algn="ctr"/>
            <a:r>
              <a:rPr lang="en-US" sz="1600" dirty="0" err="1" smtClean="0">
                <a:solidFill>
                  <a:srgbClr val="FF0000"/>
                </a:solidFill>
              </a:rPr>
              <a:t>vac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earthtimes.org/newsimage/higgs-boson-particle-missing-link_47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9"/>
          <a:stretch/>
        </p:blipFill>
        <p:spPr bwMode="auto">
          <a:xfrm>
            <a:off x="-483769" y="1371600"/>
            <a:ext cx="6163173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420074" y="3733800"/>
            <a:ext cx="5723926" cy="3133849"/>
            <a:chOff x="37454" y="992247"/>
            <a:chExt cx="9182746" cy="5027553"/>
          </a:xfrm>
        </p:grpSpPr>
        <p:pic>
          <p:nvPicPr>
            <p:cNvPr id="20484" name="Picture 4" descr="C:\Users\steinh\Desktop\planck-cmb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4" y="992247"/>
              <a:ext cx="9182746" cy="502755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04800" y="1219200"/>
              <a:ext cx="8610600" cy="4343399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0" y="228600"/>
            <a:ext cx="48999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2013:  Game over?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0" y="309989"/>
            <a:ext cx="7010400" cy="6096000"/>
            <a:chOff x="1143000" y="609600"/>
            <a:chExt cx="7010400" cy="6096000"/>
          </a:xfrm>
        </p:grpSpPr>
        <p:sp>
          <p:nvSpPr>
            <p:cNvPr id="3" name="Rectangle 2"/>
            <p:cNvSpPr/>
            <p:nvPr/>
          </p:nvSpPr>
          <p:spPr>
            <a:xfrm>
              <a:off x="1143000" y="609600"/>
              <a:ext cx="7010400" cy="609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4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2240" r="2847" b="5831"/>
            <a:stretch/>
          </p:blipFill>
          <p:spPr bwMode="auto">
            <a:xfrm>
              <a:off x="2438400" y="1112002"/>
              <a:ext cx="5369006" cy="498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3059623"/>
              <a:ext cx="1244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log a(t)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4300" y="6145230"/>
              <a:ext cx="3097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t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10466" y="361890"/>
            <a:ext cx="6566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Adding </a:t>
            </a:r>
            <a:r>
              <a:rPr lang="en-US" sz="2000" dirty="0">
                <a:solidFill>
                  <a:schemeClr val="bg1"/>
                </a:solidFill>
              </a:rPr>
              <a:t>e</a:t>
            </a:r>
            <a:r>
              <a:rPr lang="en-US" sz="2000" dirty="0" smtClean="0">
                <a:solidFill>
                  <a:schemeClr val="bg1"/>
                </a:solidFill>
              </a:rPr>
              <a:t>ntropy production: volume grows from cycle to cycle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designingachampionblog.com/wp-content/uploads/2012/08/ForkintheR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048"/>
            <a:ext cx="10309847" cy="68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1609" y="748605"/>
            <a:ext cx="5149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Higgs/top mass estimates change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SUSY or other BSM  discovered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Primordial  g-waves found</a:t>
            </a: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6115" y="2044005"/>
            <a:ext cx="48567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“Nothing new”</a:t>
            </a:r>
            <a:endParaRPr lang="en-US" sz="28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Everything different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Higgs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assumes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new importance</a:t>
            </a: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5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056" y="2362200"/>
            <a:ext cx="82249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 more information, see: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“Local Conformal Symmetry in Physics and Cosmology,”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I. Bars, PJS, and N. Turok, arxiv:1307.1848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and references therein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earthtimes.org/newsimage/higgs-boson-particle-missing-link_47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9"/>
          <a:stretch/>
        </p:blipFill>
        <p:spPr bwMode="auto">
          <a:xfrm>
            <a:off x="-483769" y="1371600"/>
            <a:ext cx="6163173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420074" y="3733800"/>
            <a:ext cx="5723926" cy="3133849"/>
            <a:chOff x="37454" y="992247"/>
            <a:chExt cx="9182746" cy="5027553"/>
          </a:xfrm>
        </p:grpSpPr>
        <p:pic>
          <p:nvPicPr>
            <p:cNvPr id="20484" name="Picture 4" descr="C:\Users\steinh\Desktop\planck-cmb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4" y="992247"/>
              <a:ext cx="9182746" cy="502755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04800" y="1219200"/>
              <a:ext cx="8610600" cy="4343399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09149" y="2249269"/>
            <a:ext cx="307866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3200" dirty="0" smtClean="0">
                <a:solidFill>
                  <a:srgbClr val="FFFF99"/>
                </a:solidFill>
              </a:rPr>
              <a:t>unexpected mass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633" y="5334000"/>
            <a:ext cx="322825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pPr algn="ctr"/>
            <a:r>
              <a:rPr lang="en-US" sz="3200" dirty="0" smtClean="0">
                <a:solidFill>
                  <a:srgbClr val="FFFF99"/>
                </a:solidFill>
              </a:rPr>
              <a:t>simplest inflation</a:t>
            </a:r>
          </a:p>
          <a:p>
            <a:pPr algn="ctr"/>
            <a:r>
              <a:rPr lang="en-US" sz="3200" dirty="0">
                <a:solidFill>
                  <a:srgbClr val="FFFF99"/>
                </a:solidFill>
              </a:rPr>
              <a:t>m</a:t>
            </a:r>
            <a:r>
              <a:rPr lang="en-US" sz="3200" dirty="0" smtClean="0">
                <a:solidFill>
                  <a:srgbClr val="FFFF99"/>
                </a:solidFill>
              </a:rPr>
              <a:t>odels disfavored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228600"/>
            <a:ext cx="570290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2013:  No! Not at all!  </a:t>
            </a:r>
            <a:endParaRPr lang="en-US" sz="4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designingachampionblog.com/wp-content/uploads/2012/08/ForkintheR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048"/>
            <a:ext cx="10309847" cy="685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1609" y="1282005"/>
            <a:ext cx="5149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Higgs/top mass estimates change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SUSY or other BSM  discovered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Primordial  g-waves found</a:t>
            </a:r>
            <a:endParaRPr lang="en-U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7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019" y="1752600"/>
            <a:ext cx="7129196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Warning!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This talk is radical.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views expressed here are not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shared by most theorists.* </a:t>
            </a:r>
          </a:p>
          <a:p>
            <a:pPr algn="ctr"/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117" y="6477000"/>
            <a:ext cx="7412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*some notable </a:t>
            </a:r>
            <a:r>
              <a:rPr lang="en-US" sz="1600" dirty="0" smtClean="0">
                <a:solidFill>
                  <a:schemeClr val="bg1"/>
                </a:solidFill>
              </a:rPr>
              <a:t>exceptions:  </a:t>
            </a:r>
            <a:r>
              <a:rPr lang="en-US" sz="1600" dirty="0" err="1">
                <a:solidFill>
                  <a:schemeClr val="bg1"/>
                </a:solidFill>
              </a:rPr>
              <a:t>c</a:t>
            </a:r>
            <a:r>
              <a:rPr lang="en-US" sz="1600" dirty="0" err="1" smtClean="0">
                <a:solidFill>
                  <a:schemeClr val="bg1"/>
                </a:solidFill>
              </a:rPr>
              <a:t>olloborators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Itzhak </a:t>
            </a:r>
            <a:r>
              <a:rPr lang="en-US" sz="1600" dirty="0" smtClean="0">
                <a:solidFill>
                  <a:schemeClr val="bg1"/>
                </a:solidFill>
              </a:rPr>
              <a:t>Bars (USC)  and Neil 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Turok (Perimeter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earthtimes.org/newsimage/higgs-boson-particle-missing-link_47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9"/>
          <a:stretch/>
        </p:blipFill>
        <p:spPr bwMode="auto">
          <a:xfrm>
            <a:off x="-483769" y="1371600"/>
            <a:ext cx="6163173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09149" y="2249269"/>
            <a:ext cx="307866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extrusionH="57150" prstMaterial="dkEdge">
              <a:bevelT w="38100" h="38100" prst="convex"/>
              <a:bevelB w="38100" h="38100" prst="angle"/>
            </a:sp3d>
          </a:bodyPr>
          <a:lstStyle/>
          <a:p>
            <a:r>
              <a:rPr lang="en-US" sz="3200" dirty="0" smtClean="0">
                <a:solidFill>
                  <a:srgbClr val="FFFF99"/>
                </a:solidFill>
              </a:rPr>
              <a:t>unexpected mass</a:t>
            </a:r>
            <a:endParaRPr lang="en-US" sz="3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6825" y="6596390"/>
            <a:ext cx="40863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Degrassi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DiVita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Elias-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Miro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Espinosa,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Giudice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Isidori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Strumia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(2012)</a:t>
            </a:r>
            <a:endParaRPr lang="en-US" sz="1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54642" y="73668"/>
            <a:ext cx="6441558" cy="6403332"/>
            <a:chOff x="1905000" y="1066800"/>
            <a:chExt cx="5562600" cy="5529590"/>
          </a:xfrm>
        </p:grpSpPr>
        <p:sp>
          <p:nvSpPr>
            <p:cNvPr id="3" name="Rectangle 2"/>
            <p:cNvSpPr/>
            <p:nvPr/>
          </p:nvSpPr>
          <p:spPr>
            <a:xfrm>
              <a:off x="1905000" y="1066800"/>
              <a:ext cx="5562600" cy="55295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931" y="1297228"/>
              <a:ext cx="5218335" cy="5103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4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3668"/>
            <a:ext cx="3911946" cy="3888732"/>
            <a:chOff x="1905000" y="1066800"/>
            <a:chExt cx="5562600" cy="5529590"/>
          </a:xfrm>
        </p:grpSpPr>
        <p:sp>
          <p:nvSpPr>
            <p:cNvPr id="4" name="Rectangle 3"/>
            <p:cNvSpPr/>
            <p:nvPr/>
          </p:nvSpPr>
          <p:spPr>
            <a:xfrm>
              <a:off x="1905000" y="1066800"/>
              <a:ext cx="5562600" cy="55295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931" y="1297228"/>
              <a:ext cx="5218335" cy="5103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367167"/>
            <a:ext cx="59817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4097" y="68090"/>
            <a:ext cx="40863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Degrassi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DiVita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Elias-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Miro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Espinosa,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Giudice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Isidori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Strumia</a:t>
            </a:r>
            <a:r>
              <a:rPr lang="en-U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(2012)</a:t>
            </a:r>
            <a:endParaRPr lang="en-US" sz="1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4601" y="2018034"/>
            <a:ext cx="475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assuming standard model </a:t>
            </a:r>
            <a:r>
              <a:rPr lang="en-US" sz="2800" dirty="0" err="1" smtClean="0">
                <a:solidFill>
                  <a:schemeClr val="bg1"/>
                </a:solidFill>
              </a:rPr>
              <a:t>higgs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997" y="4800600"/>
            <a:ext cx="229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sz="2800" dirty="0" smtClean="0">
                <a:solidFill>
                  <a:schemeClr val="bg1"/>
                </a:solidFill>
              </a:rPr>
              <a:t>dark energy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Is temporary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17815</TotalTime>
  <Words>818</Words>
  <Application>Microsoft Office PowerPoint</Application>
  <PresentationFormat>On-screen Show (4:3)</PresentationFormat>
  <Paragraphs>178</Paragraphs>
  <Slides>32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Steinhardt</dc:creator>
  <cp:lastModifiedBy>Princeton Affiliate</cp:lastModifiedBy>
  <cp:revision>1153</cp:revision>
  <dcterms:created xsi:type="dcterms:W3CDTF">2012-03-19T03:24:23Z</dcterms:created>
  <dcterms:modified xsi:type="dcterms:W3CDTF">2013-07-14T15:14:37Z</dcterms:modified>
</cp:coreProperties>
</file>