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ang Gao" initials="qg" lastIdx="1" clrIdx="0">
    <p:extLst>
      <p:ext uri="{19B8F6BF-5375-455C-9EA6-DF929625EA0E}">
        <p15:presenceInfo xmlns:p15="http://schemas.microsoft.com/office/powerpoint/2012/main" userId="Qiang Ga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486" autoAdjust="0"/>
  </p:normalViewPr>
  <p:slideViewPr>
    <p:cSldViewPr snapToGrid="0">
      <p:cViewPr varScale="1">
        <p:scale>
          <a:sx n="60" d="100"/>
          <a:sy n="60" d="100"/>
        </p:scale>
        <p:origin x="42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42A8D-611D-4A4D-8726-1804A06A1DF4}" type="datetimeFigureOut">
              <a:rPr lang="zh-CN" altLang="en-US" smtClean="0"/>
              <a:t>2016/2/15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2ABCB-44F9-4E76-9B81-D3FAD34A4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241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76D76-237D-46F0-8C7C-9FD9E584614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3660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2ABCB-44F9-4E76-9B81-D3FAD34A469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814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2ABCB-44F9-4E76-9B81-D3FAD34A469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14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2ABCB-44F9-4E76-9B81-D3FAD34A469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272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2ABCB-44F9-4E76-9B81-D3FAD34A469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6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2ABCB-44F9-4E76-9B81-D3FAD34A469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769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2ABCB-44F9-4E76-9B81-D3FAD34A469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811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`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2ABCB-44F9-4E76-9B81-D3FAD34A469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79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ABC0-664D-457E-97A4-749D3B68401F}" type="datetimeFigureOut">
              <a:rPr lang="zh-CN" altLang="en-US" smtClean="0"/>
              <a:t>2016/2/15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20C6-5033-4450-A935-C367CE1628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786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ABC0-664D-457E-97A4-749D3B68401F}" type="datetimeFigureOut">
              <a:rPr lang="zh-CN" altLang="en-US" smtClean="0"/>
              <a:t>2016/2/15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20C6-5033-4450-A935-C367CE1628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065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ABC0-664D-457E-97A4-749D3B68401F}" type="datetimeFigureOut">
              <a:rPr lang="zh-CN" altLang="en-US" smtClean="0"/>
              <a:t>2016/2/15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20C6-5033-4450-A935-C367CE1628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661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eaderBlu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FooterBlu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0850"/>
            <a:ext cx="12192000" cy="6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800" y="4495800"/>
            <a:ext cx="8534400" cy="1752600"/>
          </a:xfrm>
        </p:spPr>
        <p:txBody>
          <a:bodyPr anchor="b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20800" y="1676400"/>
            <a:ext cx="10261600" cy="1752600"/>
          </a:xfrm>
        </p:spPr>
        <p:txBody>
          <a:bodyPr anchor="t">
            <a:normAutofit/>
          </a:bodyPr>
          <a:lstStyle>
            <a:lvl1pPr algn="l">
              <a:defRPr sz="3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2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ABC0-664D-457E-97A4-749D3B68401F}" type="datetimeFigureOut">
              <a:rPr lang="zh-CN" altLang="en-US" smtClean="0"/>
              <a:t>2016/2/15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20C6-5033-4450-A935-C367CE1628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97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ABC0-664D-457E-97A4-749D3B68401F}" type="datetimeFigureOut">
              <a:rPr lang="zh-CN" altLang="en-US" smtClean="0"/>
              <a:t>2016/2/15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20C6-5033-4450-A935-C367CE1628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12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ABC0-664D-457E-97A4-749D3B68401F}" type="datetimeFigureOut">
              <a:rPr lang="zh-CN" altLang="en-US" smtClean="0"/>
              <a:t>2016/2/15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20C6-5033-4450-A935-C367CE1628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64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ABC0-664D-457E-97A4-749D3B68401F}" type="datetimeFigureOut">
              <a:rPr lang="zh-CN" altLang="en-US" smtClean="0"/>
              <a:t>2016/2/15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20C6-5033-4450-A935-C367CE1628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59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ABC0-664D-457E-97A4-749D3B68401F}" type="datetimeFigureOut">
              <a:rPr lang="zh-CN" altLang="en-US" smtClean="0"/>
              <a:t>2016/2/15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20C6-5033-4450-A935-C367CE1628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44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ABC0-664D-457E-97A4-749D3B68401F}" type="datetimeFigureOut">
              <a:rPr lang="zh-CN" altLang="en-US" smtClean="0"/>
              <a:t>2016/2/15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20C6-5033-4450-A935-C367CE1628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8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ABC0-664D-457E-97A4-749D3B68401F}" type="datetimeFigureOut">
              <a:rPr lang="zh-CN" altLang="en-US" smtClean="0"/>
              <a:t>2016/2/15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20C6-5033-4450-A935-C367CE1628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35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ABC0-664D-457E-97A4-749D3B68401F}" type="datetimeFigureOut">
              <a:rPr lang="zh-CN" altLang="en-US" smtClean="0"/>
              <a:t>2016/2/15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20C6-5033-4450-A935-C367CE1628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48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5ABC0-664D-457E-97A4-749D3B68401F}" type="datetimeFigureOut">
              <a:rPr lang="zh-CN" altLang="en-US" smtClean="0"/>
              <a:t>2016/2/15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020C6-5033-4450-A935-C367CE1628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93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gif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21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151784" y="4509120"/>
            <a:ext cx="3560440" cy="1104528"/>
          </a:xfrm>
        </p:spPr>
        <p:txBody>
          <a:bodyPr anchor="ctr">
            <a:normAutofit fontScale="77500"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Qiang Gao</a:t>
            </a:r>
          </a:p>
          <a:p>
            <a:pPr algn="ctr">
              <a:lnSpc>
                <a:spcPct val="150000"/>
              </a:lnSpc>
            </a:pPr>
            <a:r>
              <a:rPr lang="en-US" altLang="ko-KR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Tsinghua University/AWA</a:t>
            </a:r>
            <a:endParaRPr lang="ko-KR" altLang="en-US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03512" y="2060849"/>
            <a:ext cx="8856984" cy="1800199"/>
          </a:xfrm>
        </p:spPr>
        <p:txBody>
          <a:bodyPr anchor="ctr">
            <a:noAutofit/>
          </a:bodyPr>
          <a:lstStyle/>
          <a:p>
            <a:r>
              <a:rPr lang="en-US" altLang="zh-C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RF Deflecting Cavity and Dielectric Power Extraction and Transfer Structure</a:t>
            </a:r>
            <a:endParaRPr lang="ko-KR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30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/>
          <p:nvPr/>
        </p:nvSpPr>
        <p:spPr>
          <a:xfrm>
            <a:off x="4531466" y="501134"/>
            <a:ext cx="3521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 smtClean="0"/>
              <a:t>Metalic</a:t>
            </a:r>
            <a:r>
              <a:rPr lang="en-US" altLang="zh-CN" dirty="0" smtClean="0"/>
              <a:t> PETS with </a:t>
            </a:r>
            <a:r>
              <a:rPr lang="en-US" altLang="zh-CN" dirty="0"/>
              <a:t>D</a:t>
            </a:r>
            <a:r>
              <a:rPr lang="en-US" altLang="zh-CN" dirty="0" smtClean="0"/>
              <a:t>amping Feature</a:t>
            </a:r>
            <a:endParaRPr lang="zh-CN" altLang="en-US" dirty="0"/>
          </a:p>
        </p:txBody>
      </p:sp>
      <p:pic>
        <p:nvPicPr>
          <p:cNvPr id="5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2030"/>
            <a:ext cx="3374471" cy="2510163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/>
        </p:nvSpPr>
        <p:spPr>
          <a:xfrm>
            <a:off x="0" y="3752193"/>
            <a:ext cx="3689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CLIC waveguide damping structure[1]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642870" y="1596390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(</a:t>
            </a:r>
            <a:r>
              <a:rPr lang="en-US" altLang="zh-CN" sz="1200" b="1" dirty="0" err="1" smtClean="0"/>
              <a:t>SiC</a:t>
            </a:r>
            <a:r>
              <a:rPr lang="en-US" altLang="zh-CN" sz="1200" b="1" dirty="0" smtClean="0"/>
              <a:t>)</a:t>
            </a:r>
            <a:endParaRPr lang="zh-CN" altLang="en-US" sz="1200" b="1" dirty="0"/>
          </a:p>
        </p:txBody>
      </p:sp>
      <p:grpSp>
        <p:nvGrpSpPr>
          <p:cNvPr id="8" name="Group 5"/>
          <p:cNvGrpSpPr/>
          <p:nvPr/>
        </p:nvGrpSpPr>
        <p:grpSpPr>
          <a:xfrm>
            <a:off x="3116076" y="957013"/>
            <a:ext cx="3764122" cy="2891424"/>
            <a:chOff x="3257846" y="1981200"/>
            <a:chExt cx="5984346" cy="4727374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37" t="12288" r="30935" b="15635"/>
            <a:stretch/>
          </p:blipFill>
          <p:spPr bwMode="auto">
            <a:xfrm>
              <a:off x="4648200" y="2667000"/>
              <a:ext cx="4216400" cy="4041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Connector 7"/>
            <p:cNvCxnSpPr/>
            <p:nvPr/>
          </p:nvCxnSpPr>
          <p:spPr>
            <a:xfrm flipH="1">
              <a:off x="4198620" y="4267200"/>
              <a:ext cx="1828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8"/>
            <p:cNvCxnSpPr/>
            <p:nvPr/>
          </p:nvCxnSpPr>
          <p:spPr>
            <a:xfrm flipH="1">
              <a:off x="4198620" y="5257800"/>
              <a:ext cx="1828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9"/>
            <p:cNvCxnSpPr/>
            <p:nvPr/>
          </p:nvCxnSpPr>
          <p:spPr>
            <a:xfrm>
              <a:off x="6096000" y="1981200"/>
              <a:ext cx="0" cy="1066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0"/>
            <p:cNvCxnSpPr/>
            <p:nvPr/>
          </p:nvCxnSpPr>
          <p:spPr>
            <a:xfrm>
              <a:off x="7467600" y="1981200"/>
              <a:ext cx="0" cy="1066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1"/>
            <p:cNvCxnSpPr/>
            <p:nvPr/>
          </p:nvCxnSpPr>
          <p:spPr>
            <a:xfrm flipV="1">
              <a:off x="4351020" y="4267200"/>
              <a:ext cx="0" cy="99060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2"/>
            <p:cNvCxnSpPr/>
            <p:nvPr/>
          </p:nvCxnSpPr>
          <p:spPr>
            <a:xfrm flipH="1">
              <a:off x="6096000" y="2408757"/>
              <a:ext cx="13716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3"/>
            <p:cNvCxnSpPr/>
            <p:nvPr/>
          </p:nvCxnSpPr>
          <p:spPr>
            <a:xfrm flipH="1" flipV="1">
              <a:off x="5715000" y="3657600"/>
              <a:ext cx="533400" cy="15240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4"/>
            <p:cNvCxnSpPr>
              <a:endCxn id="20" idx="1"/>
            </p:cNvCxnSpPr>
            <p:nvPr/>
          </p:nvCxnSpPr>
          <p:spPr>
            <a:xfrm>
              <a:off x="7467600" y="3448110"/>
              <a:ext cx="163830" cy="20949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5"/>
            <p:cNvSpPr txBox="1"/>
            <p:nvPr/>
          </p:nvSpPr>
          <p:spPr>
            <a:xfrm>
              <a:off x="3257846" y="4556760"/>
              <a:ext cx="1085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 smtClean="0"/>
                <a:t>Opening</a:t>
              </a:r>
              <a:endParaRPr lang="en-GB" sz="2000" b="1" dirty="0"/>
            </a:p>
          </p:txBody>
        </p:sp>
        <p:sp>
          <p:nvSpPr>
            <p:cNvPr id="19" name="TextBox 16"/>
            <p:cNvSpPr txBox="1"/>
            <p:nvPr/>
          </p:nvSpPr>
          <p:spPr>
            <a:xfrm>
              <a:off x="6416163" y="2408757"/>
              <a:ext cx="8435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 smtClean="0"/>
                <a:t>Width</a:t>
              </a:r>
              <a:endParaRPr lang="en-GB" sz="2000" b="1" dirty="0"/>
            </a:p>
          </p:txBody>
        </p:sp>
        <p:sp>
          <p:nvSpPr>
            <p:cNvPr id="20" name="TextBox 17"/>
            <p:cNvSpPr txBox="1"/>
            <p:nvPr/>
          </p:nvSpPr>
          <p:spPr>
            <a:xfrm>
              <a:off x="7631430" y="3457545"/>
              <a:ext cx="16107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 smtClean="0"/>
                <a:t>Wall tapering</a:t>
              </a:r>
              <a:endParaRPr lang="en-GB" sz="2000" b="1" dirty="0"/>
            </a:p>
          </p:txBody>
        </p:sp>
        <p:sp>
          <p:nvSpPr>
            <p:cNvPr id="21" name="TextBox 18"/>
            <p:cNvSpPr txBox="1"/>
            <p:nvPr/>
          </p:nvSpPr>
          <p:spPr>
            <a:xfrm>
              <a:off x="4156114" y="3128376"/>
              <a:ext cx="13519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 smtClean="0"/>
                <a:t>Wall shape</a:t>
              </a: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84841" y="6508474"/>
            <a:ext cx="107559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[1]</a:t>
            </a:r>
            <a:r>
              <a:rPr lang="en-US" altLang="zh-CN" sz="1100" dirty="0" err="1" smtClean="0"/>
              <a:t>Hao</a:t>
            </a:r>
            <a:r>
              <a:rPr lang="en-US" altLang="zh-CN" sz="1100" dirty="0" smtClean="0"/>
              <a:t> </a:t>
            </a:r>
            <a:r>
              <a:rPr lang="en-US" altLang="zh-CN" sz="1100" dirty="0" err="1" smtClean="0"/>
              <a:t>Zha</a:t>
            </a:r>
            <a:r>
              <a:rPr lang="en-US" altLang="zh-CN" sz="1100" dirty="0" smtClean="0"/>
              <a:t>, CLIC.</a:t>
            </a:r>
            <a:endParaRPr lang="zh-CN" altLang="en-US" sz="1100" dirty="0"/>
          </a:p>
        </p:txBody>
      </p:sp>
      <p:pic>
        <p:nvPicPr>
          <p:cNvPr id="23" name="内容占位符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425" y="1075078"/>
            <a:ext cx="4049943" cy="304644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3" y="4185097"/>
            <a:ext cx="7394001" cy="2254827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7640425" y="4254920"/>
            <a:ext cx="44100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1.Too many parameters to optimize</a:t>
            </a:r>
          </a:p>
          <a:p>
            <a:r>
              <a:rPr lang="en-US" altLang="zh-CN" dirty="0" smtClean="0"/>
              <a:t>2.Although the parasitic mode can be damped, but the price of fabrication is very high. We need 35*4 = 140 pieces of RF loads. It will be more than </a:t>
            </a:r>
            <a:r>
              <a:rPr lang="en-US" altLang="zh-CN" dirty="0" smtClean="0"/>
              <a:t>40,000 </a:t>
            </a:r>
            <a:r>
              <a:rPr lang="en-US" altLang="zh-CN" dirty="0" smtClean="0"/>
              <a:t>dollars only for RF</a:t>
            </a:r>
            <a:r>
              <a:rPr lang="zh-CN" altLang="en-US" dirty="0"/>
              <a:t> </a:t>
            </a:r>
            <a:r>
              <a:rPr lang="en-US" altLang="zh-CN" dirty="0" smtClean="0"/>
              <a:t>loads! 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11767279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833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/>
          <p:nvPr/>
        </p:nvSpPr>
        <p:spPr>
          <a:xfrm>
            <a:off x="4531466" y="589002"/>
            <a:ext cx="368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Dielectric PETS with </a:t>
            </a:r>
            <a:r>
              <a:rPr lang="en-US" altLang="zh-CN" dirty="0"/>
              <a:t>D</a:t>
            </a:r>
            <a:r>
              <a:rPr lang="en-US" altLang="zh-CN" dirty="0" smtClean="0"/>
              <a:t>amping Feature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64773"/>
            <a:ext cx="3438658" cy="24635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659" y="1164773"/>
            <a:ext cx="3256453" cy="23839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628354"/>
            <a:ext cx="2920846" cy="2945227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 flipH="1" flipV="1">
            <a:off x="1751373" y="5596451"/>
            <a:ext cx="1057141" cy="4158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11519" y="4811485"/>
            <a:ext cx="921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vacuum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8914" y="6058626"/>
            <a:ext cx="2667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Dielectric material (Al2O3)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84841" y="6508474"/>
            <a:ext cx="120380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[1] </a:t>
            </a:r>
            <a:r>
              <a:rPr lang="en-US" altLang="zh-CN" sz="1100" dirty="0" err="1" smtClean="0"/>
              <a:t>Chunguang</a:t>
            </a:r>
            <a:r>
              <a:rPr lang="en-US" altLang="zh-CN" sz="1100" dirty="0" smtClean="0"/>
              <a:t> Jing, </a:t>
            </a:r>
            <a:r>
              <a:rPr lang="en-US" altLang="zh-CN" sz="1100" dirty="0"/>
              <a:t>AN X-BAND DIELECTRIC-BASED WAKEFIELD POWER </a:t>
            </a:r>
            <a:r>
              <a:rPr lang="en-US" altLang="zh-CN" sz="1100" dirty="0" smtClean="0"/>
              <a:t>EXTRACTOR.  [2] Wei </a:t>
            </a:r>
            <a:r>
              <a:rPr lang="en-US" altLang="zh-CN" sz="1100" dirty="0" err="1" smtClean="0"/>
              <a:t>Gai</a:t>
            </a:r>
            <a:r>
              <a:rPr lang="en-US" altLang="zh-CN" sz="1100" dirty="0" smtClean="0"/>
              <a:t>, Design and simulation of a high frequency high power RF extraction device using a dielectric-loaded waveguide.</a:t>
            </a:r>
            <a:endParaRPr lang="zh-CN" altLang="en-US" sz="1100" dirty="0"/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1380759" y="3908649"/>
            <a:ext cx="1270424" cy="4406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2651183" y="3677681"/>
            <a:ext cx="921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vacuum</a:t>
            </a:r>
            <a:endParaRPr lang="zh-CN" altLang="en-US" dirty="0"/>
          </a:p>
        </p:txBody>
      </p:sp>
      <p:cxnSp>
        <p:nvCxnSpPr>
          <p:cNvPr id="20" name="直接箭头连接符 19"/>
          <p:cNvCxnSpPr/>
          <p:nvPr/>
        </p:nvCxnSpPr>
        <p:spPr>
          <a:xfrm flipH="1">
            <a:off x="2090866" y="4601401"/>
            <a:ext cx="1282477" cy="3019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083964" y="4290690"/>
            <a:ext cx="841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copper</a:t>
            </a:r>
            <a:endParaRPr lang="zh-CN" altLang="en-US" dirty="0"/>
          </a:p>
        </p:txBody>
      </p:sp>
      <p:cxnSp>
        <p:nvCxnSpPr>
          <p:cNvPr id="23" name="直接箭头连接符 22"/>
          <p:cNvCxnSpPr/>
          <p:nvPr/>
        </p:nvCxnSpPr>
        <p:spPr>
          <a:xfrm flipH="1" flipV="1">
            <a:off x="2361168" y="5155399"/>
            <a:ext cx="891429" cy="1387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3128204" y="5174457"/>
            <a:ext cx="152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Absorber (</a:t>
            </a:r>
            <a:r>
              <a:rPr lang="en-US" altLang="zh-CN" dirty="0" err="1" smtClean="0"/>
              <a:t>SiC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5652" y="1164773"/>
            <a:ext cx="1631567" cy="169861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4111" y="1164773"/>
            <a:ext cx="1598722" cy="153951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6611007" y="2783837"/>
            <a:ext cx="2757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Fundamental mode (TM01)</a:t>
            </a:r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9558775" y="2755430"/>
            <a:ext cx="2564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en-US" altLang="zh-CN" baseline="30000" dirty="0" smtClean="0"/>
              <a:t>ST</a:t>
            </a:r>
            <a:r>
              <a:rPr lang="en-US" altLang="zh-CN" dirty="0" smtClean="0"/>
              <a:t> dipole mode (HEM11)</a:t>
            </a:r>
            <a:endParaRPr lang="zh-CN" altLang="en-US" dirty="0"/>
          </a:p>
        </p:txBody>
      </p:sp>
      <p:sp>
        <p:nvSpPr>
          <p:cNvPr id="35" name="弧形 34"/>
          <p:cNvSpPr/>
          <p:nvPr/>
        </p:nvSpPr>
        <p:spPr>
          <a:xfrm rot="1974502">
            <a:off x="10622241" y="1380796"/>
            <a:ext cx="848043" cy="1044738"/>
          </a:xfrm>
          <a:prstGeom prst="arc">
            <a:avLst/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箭头连接符 36"/>
          <p:cNvCxnSpPr/>
          <p:nvPr/>
        </p:nvCxnSpPr>
        <p:spPr>
          <a:xfrm flipH="1">
            <a:off x="8498845" y="2388263"/>
            <a:ext cx="483476" cy="347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8312819" y="1984944"/>
            <a:ext cx="129394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 smtClean="0"/>
              <a:t>Current propagating</a:t>
            </a:r>
          </a:p>
          <a:p>
            <a:r>
              <a:rPr lang="en-US" altLang="zh-CN" sz="1050" dirty="0" smtClean="0"/>
              <a:t>direction: </a:t>
            </a:r>
          </a:p>
          <a:p>
            <a:r>
              <a:rPr lang="en-US" altLang="zh-CN" sz="1050" dirty="0" smtClean="0"/>
              <a:t>axial</a:t>
            </a:r>
            <a:endParaRPr lang="zh-CN" altLang="en-US" sz="1050" dirty="0"/>
          </a:p>
        </p:txBody>
      </p:sp>
      <p:sp>
        <p:nvSpPr>
          <p:cNvPr id="43" name="文本框 42"/>
          <p:cNvSpPr txBox="1"/>
          <p:nvPr/>
        </p:nvSpPr>
        <p:spPr>
          <a:xfrm>
            <a:off x="11423539" y="1987426"/>
            <a:ext cx="9048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Current propagating</a:t>
            </a:r>
          </a:p>
          <a:p>
            <a:r>
              <a:rPr lang="en-US" altLang="zh-CN" sz="1050" dirty="0" smtClean="0"/>
              <a:t>direction: </a:t>
            </a:r>
          </a:p>
          <a:p>
            <a:r>
              <a:rPr lang="en-US" altLang="zh-CN" sz="1050" dirty="0" smtClean="0"/>
              <a:t>azimuthal</a:t>
            </a:r>
            <a:endParaRPr lang="zh-CN" altLang="en-US" sz="1050" dirty="0"/>
          </a:p>
        </p:txBody>
      </p:sp>
      <p:sp>
        <p:nvSpPr>
          <p:cNvPr id="44" name="文本框 43"/>
          <p:cNvSpPr txBox="1"/>
          <p:nvPr/>
        </p:nvSpPr>
        <p:spPr>
          <a:xfrm>
            <a:off x="5448301" y="3921358"/>
            <a:ext cx="66745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surface current propagating direction of the fundamental mode is along the axis, and the direction of the 1</a:t>
            </a:r>
            <a:r>
              <a:rPr lang="en-US" altLang="zh-CN" baseline="30000" dirty="0" smtClean="0"/>
              <a:t>st</a:t>
            </a:r>
            <a:r>
              <a:rPr lang="en-US" altLang="zh-CN" dirty="0" smtClean="0"/>
              <a:t> dipole mode is along the azimuth. If interrupting the outer conductor with axial cuts and surrounding the sleeve with an absorbing material, the parasitic dipole mode will leak out of </a:t>
            </a:r>
            <a:r>
              <a:rPr lang="en-US" altLang="zh-CN" dirty="0" smtClean="0"/>
              <a:t>the conductor and </a:t>
            </a:r>
            <a:r>
              <a:rPr lang="en-US" altLang="zh-CN" dirty="0" smtClean="0"/>
              <a:t>be absorbed, meanwhile the fundamental mode </a:t>
            </a:r>
            <a:r>
              <a:rPr lang="en-US" altLang="zh-CN" dirty="0"/>
              <a:t>will maintain good propagation characteristics with only </a:t>
            </a:r>
            <a:r>
              <a:rPr lang="en-US" altLang="zh-CN" dirty="0" smtClean="0"/>
              <a:t>a slight deterioration. The transverse kick effect will be suppressed.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11767279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530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713160"/>
              </p:ext>
            </p:extLst>
          </p:nvPr>
        </p:nvGraphicFramePr>
        <p:xfrm>
          <a:off x="6959712" y="1210786"/>
          <a:ext cx="4147632" cy="33286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2968"/>
                <a:gridCol w="198466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Position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Potential</a:t>
                      </a:r>
                      <a:r>
                        <a:rPr lang="en-GB" baseline="0" dirty="0" smtClean="0"/>
                        <a:t> envelope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r>
                        <a:rPr lang="en-US" altLang="zh-CN" dirty="0" smtClean="0"/>
                        <a:t>cm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669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46cm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69cm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92cm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115cm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138cm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161cm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total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2.52V/pc/mm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6409997" y="5130435"/>
            <a:ext cx="5863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Assuming that the particle is 0.2mm off the axis, charge is 50 </a:t>
            </a:r>
            <a:r>
              <a:rPr lang="en-US" altLang="zh-CN" dirty="0" err="1" smtClean="0"/>
              <a:t>nC</a:t>
            </a:r>
            <a:r>
              <a:rPr lang="en-US" altLang="zh-CN" dirty="0" smtClean="0"/>
              <a:t>, energy 50 MeV. Then the transverse kick is about 25.2 </a:t>
            </a:r>
            <a:r>
              <a:rPr lang="en-US" altLang="zh-CN" dirty="0" err="1" smtClean="0"/>
              <a:t>KeV</a:t>
            </a:r>
            <a:r>
              <a:rPr lang="en-US" altLang="zh-CN" dirty="0" smtClean="0"/>
              <a:t>, Which means that the divergence is about 0.5mrad. The off-axis is about 2mm if particle drifts 4m. </a:t>
            </a:r>
          </a:p>
          <a:p>
            <a:r>
              <a:rPr lang="en-US" altLang="zh-CN" dirty="0" smtClean="0"/>
              <a:t>Now the structure is under fabrication, next step will be the RF test. 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861505" y="420259"/>
            <a:ext cx="273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Wakefield simulation result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1767279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11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7389"/>
            <a:ext cx="6519534" cy="2747866"/>
          </a:xfrm>
          <a:prstGeom prst="rect">
            <a:avLst/>
          </a:prstGeom>
        </p:spPr>
      </p:pic>
      <p:sp>
        <p:nvSpPr>
          <p:cNvPr id="8" name="TextBox 26"/>
          <p:cNvSpPr txBox="1"/>
          <p:nvPr/>
        </p:nvSpPr>
        <p:spPr>
          <a:xfrm>
            <a:off x="1095986" y="1796433"/>
            <a:ext cx="4156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Damping Q~36</a:t>
            </a:r>
          </a:p>
        </p:txBody>
      </p:sp>
      <p:pic>
        <p:nvPicPr>
          <p:cNvPr id="10" name="内容占位符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22" y="3874946"/>
            <a:ext cx="4162096" cy="13387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22" y="5381297"/>
            <a:ext cx="4167122" cy="134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2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412358" y="3284482"/>
            <a:ext cx="5521435" cy="709448"/>
          </a:xfrm>
        </p:spPr>
        <p:txBody>
          <a:bodyPr/>
          <a:lstStyle/>
          <a:p>
            <a:r>
              <a:rPr lang="en-US" altLang="zh-CN" dirty="0" smtClean="0"/>
              <a:t>Thanks for your attention </a:t>
            </a:r>
            <a:r>
              <a:rPr lang="en-US" altLang="zh-CN" dirty="0" smtClean="0">
                <a:sym typeface="Wingdings" panose="05000000000000000000" pitchFamily="2" charset="2"/>
              </a:rPr>
              <a:t>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238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34005" y="291272"/>
            <a:ext cx="16145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/>
              <a:t>Outline</a:t>
            </a:r>
            <a:endParaRPr lang="zh-CN" altLang="en-US" sz="3600" dirty="0"/>
          </a:p>
        </p:txBody>
      </p:sp>
      <p:sp>
        <p:nvSpPr>
          <p:cNvPr id="6" name="文本框 5"/>
          <p:cNvSpPr txBox="1"/>
          <p:nvPr/>
        </p:nvSpPr>
        <p:spPr>
          <a:xfrm>
            <a:off x="0" y="1469035"/>
            <a:ext cx="1162087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RF Deflecting Cavity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and RF tuning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performance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Dielectric Power Extraction and Transfer Structure (DPETS</a:t>
            </a:r>
            <a:r>
              <a:rPr lang="en-US" altLang="zh-C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Results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zh-CN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zh-C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767279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512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46558" y="329784"/>
            <a:ext cx="4152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Background of Deflecting Cavity</a:t>
            </a:r>
            <a:endParaRPr lang="zh-CN" altLang="en-US" sz="2400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-31533" y="1286656"/>
            <a:ext cx="12192001" cy="1752600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Definition: A high frequency resonant cavity which can deflect the charged particle. It works at TM110 mode (or other dipole mode) which has transverse electromagnetic field near the axis.</a:t>
            </a:r>
            <a:endParaRPr lang="zh-CN" altLang="en-US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11767279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964993"/>
            <a:ext cx="5135610" cy="423784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84046" y="2050679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Eg.1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384046" y="4209964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Eg.2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82423" y="6143127"/>
            <a:ext cx="439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Two example of beam interacting with </a:t>
            </a:r>
            <a:r>
              <a:rPr lang="en-US" altLang="zh-CN" dirty="0" err="1" smtClean="0"/>
              <a:t>def</a:t>
            </a:r>
            <a:r>
              <a:rPr lang="en-US" altLang="zh-CN" sz="1200" dirty="0" smtClean="0"/>
              <a:t>[1]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608862" y="5868295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Collider</a:t>
            </a:r>
            <a:r>
              <a:rPr lang="en-US" altLang="zh-CN" sz="1400" dirty="0" smtClean="0"/>
              <a:t>[2]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84841" y="6508474"/>
            <a:ext cx="1075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/>
              <a:t>[1] </a:t>
            </a:r>
            <a:r>
              <a:rPr lang="en-US" altLang="zh-CN" sz="900" b="1" dirty="0"/>
              <a:t>Studies of RF deflecting/crab </a:t>
            </a:r>
            <a:r>
              <a:rPr lang="en-US" altLang="zh-CN" sz="900" b="1" dirty="0" smtClean="0"/>
              <a:t>cavities for </a:t>
            </a:r>
            <a:r>
              <a:rPr lang="en-US" altLang="zh-CN" sz="900" b="1" dirty="0"/>
              <a:t>beam manipulation and </a:t>
            </a:r>
            <a:r>
              <a:rPr lang="en-US" altLang="zh-CN" sz="900" b="1" dirty="0" smtClean="0"/>
              <a:t>diagnostics. Thesis of </a:t>
            </a:r>
            <a:r>
              <a:rPr lang="en-US" altLang="zh-CN" sz="900" b="1" dirty="0" err="1" smtClean="0"/>
              <a:t>Jiaru</a:t>
            </a:r>
            <a:r>
              <a:rPr lang="en-US" altLang="zh-CN" sz="900" b="1" dirty="0" smtClean="0"/>
              <a:t> Shi. [2]</a:t>
            </a:r>
            <a:r>
              <a:rPr lang="en-US" altLang="zh-CN" dirty="0"/>
              <a:t> </a:t>
            </a:r>
            <a:r>
              <a:rPr lang="en-US" altLang="zh-CN" sz="900" b="1" dirty="0"/>
              <a:t>RF Deflecting Mode Cavities Lecture I – Basics and </a:t>
            </a:r>
            <a:r>
              <a:rPr lang="en-US" altLang="zh-CN" sz="900" b="1" dirty="0" smtClean="0"/>
              <a:t>Applications. </a:t>
            </a:r>
            <a:r>
              <a:rPr lang="en-US" altLang="zh-CN" sz="900" b="1" dirty="0" err="1" smtClean="0"/>
              <a:t>Gaeme</a:t>
            </a:r>
            <a:r>
              <a:rPr lang="en-US" altLang="zh-CN" sz="900" b="1" dirty="0" smtClean="0"/>
              <a:t> Burt.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grpSp>
        <p:nvGrpSpPr>
          <p:cNvPr id="63" name="组合 62"/>
          <p:cNvGrpSpPr/>
          <p:nvPr/>
        </p:nvGrpSpPr>
        <p:grpSpPr>
          <a:xfrm>
            <a:off x="4781166" y="2201711"/>
            <a:ext cx="4887847" cy="3149006"/>
            <a:chOff x="5773615" y="2179649"/>
            <a:chExt cx="4887847" cy="3149006"/>
          </a:xfrm>
        </p:grpSpPr>
        <p:sp>
          <p:nvSpPr>
            <p:cNvPr id="12" name="椭圆 11"/>
            <p:cNvSpPr/>
            <p:nvPr/>
          </p:nvSpPr>
          <p:spPr>
            <a:xfrm>
              <a:off x="6191476" y="2179649"/>
              <a:ext cx="1027521" cy="49287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9349942" y="2204596"/>
              <a:ext cx="1027521" cy="49287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7870960" y="2205400"/>
              <a:ext cx="1027521" cy="492871"/>
            </a:xfrm>
            <a:prstGeom prst="ellipse">
              <a:avLst/>
            </a:prstGeom>
            <a:solidFill>
              <a:srgbClr val="0070C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7474523" y="2205399"/>
              <a:ext cx="1027521" cy="49287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箭头连接符 16"/>
            <p:cNvCxnSpPr/>
            <p:nvPr/>
          </p:nvCxnSpPr>
          <p:spPr>
            <a:xfrm>
              <a:off x="5773615" y="2420011"/>
              <a:ext cx="41786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stCxn id="12" idx="2"/>
              <a:endCxn id="13" idx="6"/>
            </p:cNvCxnSpPr>
            <p:nvPr/>
          </p:nvCxnSpPr>
          <p:spPr>
            <a:xfrm>
              <a:off x="6191476" y="2426085"/>
              <a:ext cx="4185987" cy="24947"/>
            </a:xfrm>
            <a:prstGeom prst="line">
              <a:avLst/>
            </a:prstGeom>
            <a:ln>
              <a:solidFill>
                <a:schemeClr val="tx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>
              <a:endCxn id="13" idx="6"/>
            </p:cNvCxnSpPr>
            <p:nvPr/>
          </p:nvCxnSpPr>
          <p:spPr>
            <a:xfrm flipH="1">
              <a:off x="10377463" y="2451031"/>
              <a:ext cx="283999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/>
            <p:cNvSpPr/>
            <p:nvPr/>
          </p:nvSpPr>
          <p:spPr>
            <a:xfrm rot="1096150">
              <a:off x="6210329" y="2957960"/>
              <a:ext cx="1027521" cy="49287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 rot="20553267">
              <a:off x="9205186" y="2916039"/>
              <a:ext cx="1027521" cy="49287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1" name="直接箭头连接符 30"/>
            <p:cNvCxnSpPr/>
            <p:nvPr/>
          </p:nvCxnSpPr>
          <p:spPr>
            <a:xfrm>
              <a:off x="6229552" y="3061197"/>
              <a:ext cx="2905637" cy="9741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/>
            <p:nvPr/>
          </p:nvCxnSpPr>
          <p:spPr>
            <a:xfrm flipH="1">
              <a:off x="7135780" y="3010908"/>
              <a:ext cx="3050060" cy="105298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椭圆 42"/>
            <p:cNvSpPr/>
            <p:nvPr/>
          </p:nvSpPr>
          <p:spPr>
            <a:xfrm rot="996192">
              <a:off x="7587285" y="3434492"/>
              <a:ext cx="1027521" cy="49287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 rot="20678207">
              <a:off x="7646155" y="3420454"/>
              <a:ext cx="1027521" cy="492871"/>
            </a:xfrm>
            <a:prstGeom prst="ellipse">
              <a:avLst/>
            </a:prstGeom>
            <a:solidFill>
              <a:srgbClr val="0070C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6061068" y="4203869"/>
              <a:ext cx="1027521" cy="49287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9178476" y="4143094"/>
              <a:ext cx="1027521" cy="49287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0" name="直接箭头连接符 49"/>
            <p:cNvCxnSpPr/>
            <p:nvPr/>
          </p:nvCxnSpPr>
          <p:spPr>
            <a:xfrm>
              <a:off x="6155707" y="4325960"/>
              <a:ext cx="2905637" cy="9741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/>
            <p:cNvCxnSpPr/>
            <p:nvPr/>
          </p:nvCxnSpPr>
          <p:spPr>
            <a:xfrm flipH="1">
              <a:off x="7061935" y="4275671"/>
              <a:ext cx="3050060" cy="105298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椭圆 51"/>
            <p:cNvSpPr/>
            <p:nvPr/>
          </p:nvSpPr>
          <p:spPr>
            <a:xfrm>
              <a:off x="7485159" y="4708682"/>
              <a:ext cx="1027521" cy="49287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7619445" y="4704071"/>
              <a:ext cx="1027521" cy="492871"/>
            </a:xfrm>
            <a:prstGeom prst="ellipse">
              <a:avLst/>
            </a:prstGeom>
            <a:solidFill>
              <a:srgbClr val="0070C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5" name="直接箭头连接符 54"/>
            <p:cNvCxnSpPr/>
            <p:nvPr/>
          </p:nvCxnSpPr>
          <p:spPr>
            <a:xfrm>
              <a:off x="10205997" y="4437892"/>
              <a:ext cx="0" cy="19807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箭头连接符 55"/>
            <p:cNvCxnSpPr/>
            <p:nvPr/>
          </p:nvCxnSpPr>
          <p:spPr>
            <a:xfrm flipV="1">
              <a:off x="9178476" y="4193794"/>
              <a:ext cx="0" cy="2643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58"/>
            <p:cNvCxnSpPr/>
            <p:nvPr/>
          </p:nvCxnSpPr>
          <p:spPr>
            <a:xfrm flipV="1">
              <a:off x="7088589" y="4143094"/>
              <a:ext cx="0" cy="2895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箭头连接符 59"/>
            <p:cNvCxnSpPr/>
            <p:nvPr/>
          </p:nvCxnSpPr>
          <p:spPr>
            <a:xfrm>
              <a:off x="6061068" y="4452906"/>
              <a:ext cx="0" cy="2511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文本框 63"/>
          <p:cNvSpPr txBox="1"/>
          <p:nvPr/>
        </p:nvSpPr>
        <p:spPr>
          <a:xfrm>
            <a:off x="9694787" y="2119696"/>
            <a:ext cx="2288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 smtClean="0"/>
              <a:t>Head-on collision:</a:t>
            </a:r>
          </a:p>
          <a:p>
            <a:r>
              <a:rPr lang="en-US" altLang="zh-CN" dirty="0" smtClean="0"/>
              <a:t>Maximum luminosity</a:t>
            </a:r>
            <a:endParaRPr lang="zh-CN" altLang="en-US" dirty="0"/>
          </a:p>
        </p:txBody>
      </p:sp>
      <p:sp>
        <p:nvSpPr>
          <p:cNvPr id="65" name="文本框 64"/>
          <p:cNvSpPr txBox="1"/>
          <p:nvPr/>
        </p:nvSpPr>
        <p:spPr>
          <a:xfrm>
            <a:off x="9267876" y="2827582"/>
            <a:ext cx="27463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 smtClean="0"/>
              <a:t>Crossing angle </a:t>
            </a:r>
          </a:p>
          <a:p>
            <a:r>
              <a:rPr lang="en-US" altLang="zh-CN" sz="2200" b="1" dirty="0" smtClean="0"/>
              <a:t>introduced:</a:t>
            </a:r>
          </a:p>
          <a:p>
            <a:r>
              <a:rPr lang="en-US" altLang="zh-CN" dirty="0" smtClean="0"/>
              <a:t>Reduced luminosity due to </a:t>
            </a:r>
          </a:p>
          <a:p>
            <a:r>
              <a:rPr lang="en-US" altLang="zh-CN" dirty="0" smtClean="0"/>
              <a:t>crossing angle.</a:t>
            </a:r>
            <a:endParaRPr lang="zh-CN" altLang="en-US" dirty="0"/>
          </a:p>
        </p:txBody>
      </p:sp>
      <p:sp>
        <p:nvSpPr>
          <p:cNvPr id="66" name="文本框 65"/>
          <p:cNvSpPr txBox="1"/>
          <p:nvPr/>
        </p:nvSpPr>
        <p:spPr>
          <a:xfrm>
            <a:off x="9235735" y="4301944"/>
            <a:ext cx="263546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 smtClean="0"/>
              <a:t>Crossing angle </a:t>
            </a:r>
          </a:p>
          <a:p>
            <a:r>
              <a:rPr lang="en-US" altLang="zh-CN" sz="2200" b="1" dirty="0" smtClean="0"/>
              <a:t>with crab rotation</a:t>
            </a:r>
          </a:p>
          <a:p>
            <a:r>
              <a:rPr lang="en-US" altLang="zh-CN" dirty="0" smtClean="0"/>
              <a:t>Effective head-on collision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363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1340069"/>
            <a:ext cx="3178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Derived from Maxwell equation, analytic TM mode field expression is 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712" y="2263399"/>
            <a:ext cx="3551194" cy="22635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" y="4657537"/>
            <a:ext cx="1972774" cy="189892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61187" y="457200"/>
            <a:ext cx="2563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Field map and Simulation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9837" y="1315661"/>
            <a:ext cx="4095750" cy="18954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449246" y="1028914"/>
            <a:ext cx="2338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2-dimension schematic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594" y="1114871"/>
            <a:ext cx="3810000" cy="45910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116783" y="5823858"/>
            <a:ext cx="20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Dynamic simulation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3470595" y="3024933"/>
            <a:ext cx="4846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Optimize all the structure parameters to get to the correct frequency , field balance, polarization, and a no </a:t>
            </a:r>
            <a:r>
              <a:rPr lang="en-US" altLang="zh-CN" dirty="0" smtClean="0"/>
              <a:t>off-axis </a:t>
            </a:r>
            <a:r>
              <a:rPr lang="en-US" altLang="zh-CN" dirty="0" smtClean="0"/>
              <a:t>result.</a:t>
            </a:r>
            <a:endParaRPr lang="zh-CN" altLang="en-US" dirty="0"/>
          </a:p>
        </p:txBody>
      </p:sp>
      <p:cxnSp>
        <p:nvCxnSpPr>
          <p:cNvPr id="17" name="直接连接符 16"/>
          <p:cNvCxnSpPr/>
          <p:nvPr/>
        </p:nvCxnSpPr>
        <p:spPr>
          <a:xfrm>
            <a:off x="3472547" y="1103985"/>
            <a:ext cx="0" cy="575401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207830" y="1093095"/>
            <a:ext cx="0" cy="576490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1256" y="4619151"/>
            <a:ext cx="3523702" cy="217353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1767279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304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61187" y="457200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RF </a:t>
            </a:r>
            <a:r>
              <a:rPr lang="en-US" altLang="zh-CN" dirty="0" err="1" smtClean="0"/>
              <a:t>tunning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88572"/>
            <a:ext cx="2584734" cy="32221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126" y="4332516"/>
            <a:ext cx="3129326" cy="2466443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961086"/>
              </p:ext>
            </p:extLst>
          </p:nvPr>
        </p:nvGraphicFramePr>
        <p:xfrm>
          <a:off x="7726824" y="4441372"/>
          <a:ext cx="4415534" cy="23295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2035"/>
                <a:gridCol w="2003776"/>
                <a:gridCol w="959723"/>
              </a:tblGrid>
              <a:tr h="465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Pi mode (working mode)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0 mode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5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Frequency(MHz)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1299.873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1333.340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9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Q­L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8782.93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6379.62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9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Q0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19436.61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24395.66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9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Qe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16023.59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8638.69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9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Beta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1.213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2.824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5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Field flatness ratio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0.99,1,0.98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/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图片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39" y="751114"/>
            <a:ext cx="5211505" cy="3897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1634" y="1088044"/>
            <a:ext cx="2411808" cy="322322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124200" y="4441372"/>
            <a:ext cx="40522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1. Using the network analyzer to measure the frequency.</a:t>
            </a:r>
          </a:p>
          <a:p>
            <a:r>
              <a:rPr lang="en-US" altLang="zh-CN" dirty="0" smtClean="0"/>
              <a:t>2. Using bead-pull method (field perturbation theory) to measure the field distribution. </a:t>
            </a:r>
          </a:p>
          <a:p>
            <a:r>
              <a:rPr lang="en-US" altLang="zh-CN" dirty="0" smtClean="0"/>
              <a:t>3. Tuning the pin on the cavity to get the correct frequency and field distribution.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1767279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445501" y="446315"/>
            <a:ext cx="631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Experiment Performance (Why we need deflecting cavity in AWA)</a:t>
            </a:r>
            <a:endParaRPr lang="zh-CN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 bwMode="auto">
          <a:xfrm>
            <a:off x="-50299" y="1032748"/>
            <a:ext cx="8991600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latinLnBrk="1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1F497D"/>
                </a:solidFill>
                <a:latin typeface="Trebuchet MS"/>
                <a:ea typeface="ＭＳ Ｐゴシック" pitchFamily="-112" charset="-128"/>
                <a:cs typeface="Trebuchet MS"/>
              </a:defRPr>
            </a:lvl1pPr>
            <a:lvl2pPr algn="l" defTabSz="457200" rtl="0" eaLnBrk="1" fontAlgn="base" latinLnBrk="1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497D"/>
                </a:solidFill>
                <a:latin typeface="Trebuchet MS" pitchFamily="-112" charset="0"/>
                <a:ea typeface="ＭＳ Ｐゴシック" pitchFamily="-112" charset="-128"/>
              </a:defRPr>
            </a:lvl2pPr>
            <a:lvl3pPr algn="l" defTabSz="457200" rtl="0" eaLnBrk="1" fontAlgn="base" latinLnBrk="1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497D"/>
                </a:solidFill>
                <a:latin typeface="Trebuchet MS" pitchFamily="-112" charset="0"/>
                <a:ea typeface="ＭＳ Ｐゴシック" pitchFamily="-112" charset="-128"/>
              </a:defRPr>
            </a:lvl3pPr>
            <a:lvl4pPr algn="l" defTabSz="457200" rtl="0" eaLnBrk="1" fontAlgn="base" latinLnBrk="1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497D"/>
                </a:solidFill>
                <a:latin typeface="Trebuchet MS" pitchFamily="-112" charset="0"/>
                <a:ea typeface="ＭＳ Ｐゴシック" pitchFamily="-112" charset="-128"/>
              </a:defRPr>
            </a:lvl4pPr>
            <a:lvl5pPr algn="l" defTabSz="457200" rtl="0" eaLnBrk="1" fontAlgn="base" latinLnBrk="1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497D"/>
                </a:solidFill>
                <a:latin typeface="Trebuchet MS" pitchFamily="-112" charset="0"/>
                <a:ea typeface="ＭＳ Ｐゴシック" pitchFamily="-112" charset="-128"/>
              </a:defRPr>
            </a:lvl5pPr>
            <a:lvl6pPr marL="457200" algn="l" defTabSz="457200" rtl="0" eaLnBrk="1" fontAlgn="base" latinLnBrk="1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6pPr>
            <a:lvl7pPr marL="914400" algn="l" defTabSz="457200" rtl="0" eaLnBrk="1" fontAlgn="base" latinLnBrk="1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7pPr>
            <a:lvl8pPr marL="1371600" algn="l" defTabSz="457200" rtl="0" eaLnBrk="1" fontAlgn="base" latinLnBrk="1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8pPr>
            <a:lvl9pPr marL="1828800" algn="l" defTabSz="457200" rtl="0" eaLnBrk="1" fontAlgn="base" latinLnBrk="1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9pPr>
          </a:lstStyle>
          <a:p>
            <a:r>
              <a:rPr lang="en-US" altLang="ko-KR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 double dog-leg emittance exchange beam line[1]</a:t>
            </a:r>
            <a:endParaRPr lang="ko-KR" altLang="en-US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그룹 4"/>
          <p:cNvGrpSpPr/>
          <p:nvPr/>
        </p:nvGrpSpPr>
        <p:grpSpPr>
          <a:xfrm>
            <a:off x="0" y="1666830"/>
            <a:ext cx="9156067" cy="2532767"/>
            <a:chOff x="177612" y="392177"/>
            <a:chExt cx="9156067" cy="2532767"/>
          </a:xfrm>
        </p:grpSpPr>
        <p:grpSp>
          <p:nvGrpSpPr>
            <p:cNvPr id="7" name="그룹 46"/>
            <p:cNvGrpSpPr/>
            <p:nvPr/>
          </p:nvGrpSpPr>
          <p:grpSpPr>
            <a:xfrm>
              <a:off x="177612" y="998775"/>
              <a:ext cx="8782373" cy="1650344"/>
              <a:chOff x="228" y="2514629"/>
              <a:chExt cx="9660610" cy="1650344"/>
            </a:xfrm>
          </p:grpSpPr>
          <p:pic>
            <p:nvPicPr>
              <p:cNvPr id="22" name="그림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22" t="19202" r="9279" b="33242"/>
              <a:stretch/>
            </p:blipFill>
            <p:spPr>
              <a:xfrm>
                <a:off x="228" y="2514629"/>
                <a:ext cx="9660610" cy="1578336"/>
              </a:xfrm>
              <a:prstGeom prst="rect">
                <a:avLst/>
              </a:prstGeom>
            </p:spPr>
          </p:pic>
          <p:sp>
            <p:nvSpPr>
              <p:cNvPr id="23" name="직사각형 49"/>
              <p:cNvSpPr/>
              <p:nvPr/>
            </p:nvSpPr>
            <p:spPr>
              <a:xfrm>
                <a:off x="137949" y="3531657"/>
                <a:ext cx="5802203" cy="6333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직사각형 56"/>
              <p:cNvSpPr/>
              <p:nvPr/>
            </p:nvSpPr>
            <p:spPr>
              <a:xfrm>
                <a:off x="111231" y="3239762"/>
                <a:ext cx="2732577" cy="6333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" name="왼쪽 화살표 2"/>
            <p:cNvSpPr/>
            <p:nvPr/>
          </p:nvSpPr>
          <p:spPr>
            <a:xfrm>
              <a:off x="7676074" y="1762639"/>
              <a:ext cx="1380358" cy="286876"/>
            </a:xfrm>
            <a:prstGeom prst="leftArrow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3"/>
            <p:cNvSpPr txBox="1"/>
            <p:nvPr/>
          </p:nvSpPr>
          <p:spPr>
            <a:xfrm>
              <a:off x="7569592" y="1395721"/>
              <a:ext cx="1764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Beam direction</a:t>
              </a:r>
              <a:endParaRPr lang="ko-KR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오른쪽 중괄호 5"/>
            <p:cNvSpPr/>
            <p:nvPr/>
          </p:nvSpPr>
          <p:spPr>
            <a:xfrm rot="5400000">
              <a:off x="6944643" y="2030313"/>
              <a:ext cx="144016" cy="792088"/>
            </a:xfrm>
            <a:prstGeom prst="rightBrace">
              <a:avLst/>
            </a:prstGeom>
            <a:ln>
              <a:solidFill>
                <a:schemeClr val="accent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20"/>
            <p:cNvSpPr txBox="1"/>
            <p:nvPr/>
          </p:nvSpPr>
          <p:spPr>
            <a:xfrm>
              <a:off x="6144825" y="2555612"/>
              <a:ext cx="1764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Quadrupole</a:t>
              </a:r>
              <a:endParaRPr lang="ko-KR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22"/>
            <p:cNvSpPr txBox="1"/>
            <p:nvPr/>
          </p:nvSpPr>
          <p:spPr>
            <a:xfrm>
              <a:off x="3218098" y="2262352"/>
              <a:ext cx="17640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Dipole</a:t>
              </a:r>
            </a:p>
            <a:p>
              <a:pPr algn="ctr"/>
              <a:r>
                <a:rPr lang="en-US" altLang="ko-KR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magnet</a:t>
              </a:r>
              <a:endParaRPr lang="ko-KR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직선 화살표 연결선 7"/>
            <p:cNvCxnSpPr/>
            <p:nvPr/>
          </p:nvCxnSpPr>
          <p:spPr>
            <a:xfrm flipV="1">
              <a:off x="4528531" y="2332179"/>
              <a:ext cx="1474402" cy="361732"/>
            </a:xfrm>
            <a:prstGeom prst="straightConnector1">
              <a:avLst/>
            </a:prstGeom>
            <a:ln>
              <a:solidFill>
                <a:schemeClr val="accent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26"/>
            <p:cNvSpPr txBox="1"/>
            <p:nvPr/>
          </p:nvSpPr>
          <p:spPr>
            <a:xfrm>
              <a:off x="917424" y="1971011"/>
              <a:ext cx="17640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Dipole</a:t>
              </a:r>
            </a:p>
            <a:p>
              <a:pPr algn="ctr"/>
              <a:r>
                <a:rPr lang="en-US" altLang="ko-KR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magnet</a:t>
              </a:r>
              <a:endParaRPr lang="ko-KR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직선 화살표 연결선 27"/>
            <p:cNvCxnSpPr/>
            <p:nvPr/>
          </p:nvCxnSpPr>
          <p:spPr>
            <a:xfrm flipV="1">
              <a:off x="4325226" y="1862585"/>
              <a:ext cx="425684" cy="399767"/>
            </a:xfrm>
            <a:prstGeom prst="straightConnector1">
              <a:avLst/>
            </a:prstGeom>
            <a:ln>
              <a:solidFill>
                <a:schemeClr val="accent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34"/>
            <p:cNvCxnSpPr/>
            <p:nvPr/>
          </p:nvCxnSpPr>
          <p:spPr>
            <a:xfrm flipV="1">
              <a:off x="2212192" y="1852207"/>
              <a:ext cx="1474402" cy="361732"/>
            </a:xfrm>
            <a:prstGeom prst="straightConnector1">
              <a:avLst/>
            </a:prstGeom>
            <a:ln>
              <a:solidFill>
                <a:schemeClr val="accent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35"/>
            <p:cNvCxnSpPr/>
            <p:nvPr/>
          </p:nvCxnSpPr>
          <p:spPr>
            <a:xfrm flipV="1">
              <a:off x="1930728" y="1376744"/>
              <a:ext cx="459246" cy="633500"/>
            </a:xfrm>
            <a:prstGeom prst="straightConnector1">
              <a:avLst/>
            </a:prstGeom>
            <a:ln>
              <a:solidFill>
                <a:schemeClr val="accent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36"/>
            <p:cNvSpPr txBox="1"/>
            <p:nvPr/>
          </p:nvSpPr>
          <p:spPr>
            <a:xfrm>
              <a:off x="4238846" y="392177"/>
              <a:ext cx="17640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Tranvserse</a:t>
              </a:r>
              <a:endParaRPr lang="en-US" altLang="ko-K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ko-KR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Deflecting cavity</a:t>
              </a:r>
              <a:endParaRPr lang="ko-KR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직선 화살표 연결선 37"/>
            <p:cNvCxnSpPr/>
            <p:nvPr/>
          </p:nvCxnSpPr>
          <p:spPr>
            <a:xfrm flipH="1">
              <a:off x="4325226" y="1009708"/>
              <a:ext cx="494107" cy="457875"/>
            </a:xfrm>
            <a:prstGeom prst="straightConnector1">
              <a:avLst/>
            </a:prstGeom>
            <a:ln>
              <a:solidFill>
                <a:schemeClr val="accent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44"/>
            <p:cNvSpPr txBox="1"/>
            <p:nvPr/>
          </p:nvSpPr>
          <p:spPr>
            <a:xfrm>
              <a:off x="5446210" y="1270501"/>
              <a:ext cx="17640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Tranvserse</a:t>
              </a:r>
              <a:endParaRPr lang="en-US" altLang="ko-K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ko-KR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Mask</a:t>
              </a:r>
              <a:endParaRPr lang="ko-KR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직선 화살표 연결선 45"/>
            <p:cNvCxnSpPr/>
            <p:nvPr/>
          </p:nvCxnSpPr>
          <p:spPr>
            <a:xfrm>
              <a:off x="6340953" y="1852207"/>
              <a:ext cx="1" cy="236100"/>
            </a:xfrm>
            <a:prstGeom prst="straightConnector1">
              <a:avLst/>
            </a:prstGeom>
            <a:ln>
              <a:solidFill>
                <a:schemeClr val="accent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36"/>
          <p:cNvSpPr txBox="1"/>
          <p:nvPr/>
        </p:nvSpPr>
        <p:spPr>
          <a:xfrm>
            <a:off x="197397" y="1424007"/>
            <a:ext cx="1764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Tranvserse</a:t>
            </a:r>
            <a:endParaRPr lang="en-US" altLang="ko-KR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Deflecting cavity</a:t>
            </a:r>
            <a:endParaRPr lang="ko-KR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직선 화살표 연결선 37"/>
          <p:cNvCxnSpPr/>
          <p:nvPr/>
        </p:nvCxnSpPr>
        <p:spPr>
          <a:xfrm>
            <a:off x="881743" y="1974373"/>
            <a:ext cx="235079" cy="351466"/>
          </a:xfrm>
          <a:prstGeom prst="straightConnector1">
            <a:avLst/>
          </a:prstGeom>
          <a:ln>
            <a:solidFill>
              <a:schemeClr val="accent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84841" y="6508474"/>
            <a:ext cx="107559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[1] </a:t>
            </a:r>
            <a:r>
              <a:rPr lang="en-US" altLang="zh-CN" sz="1100" b="1" dirty="0" err="1" smtClean="0"/>
              <a:t>Gwanghui</a:t>
            </a:r>
            <a:r>
              <a:rPr lang="en-US" altLang="zh-CN" sz="1100" b="1" dirty="0" smtClean="0"/>
              <a:t> Ha, Lunch Seminar.</a:t>
            </a:r>
            <a:endParaRPr lang="zh-CN" altLang="en-US" sz="1100" dirty="0"/>
          </a:p>
        </p:txBody>
      </p:sp>
      <p:grpSp>
        <p:nvGrpSpPr>
          <p:cNvPr id="55" name="组合 54"/>
          <p:cNvGrpSpPr/>
          <p:nvPr/>
        </p:nvGrpSpPr>
        <p:grpSpPr>
          <a:xfrm>
            <a:off x="2951088" y="4917878"/>
            <a:ext cx="6057726" cy="1934757"/>
            <a:chOff x="2315854" y="4711038"/>
            <a:chExt cx="6057726" cy="1934757"/>
          </a:xfrm>
        </p:grpSpPr>
        <p:sp>
          <p:nvSpPr>
            <p:cNvPr id="30" name="矩形 29"/>
            <p:cNvSpPr/>
            <p:nvPr/>
          </p:nvSpPr>
          <p:spPr>
            <a:xfrm>
              <a:off x="5399094" y="5142356"/>
              <a:ext cx="270689" cy="914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6442995" y="5731395"/>
              <a:ext cx="270689" cy="914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15854" y="4711038"/>
              <a:ext cx="1228725" cy="1781175"/>
            </a:xfrm>
            <a:prstGeom prst="rect">
              <a:avLst/>
            </a:prstGeom>
          </p:spPr>
        </p:pic>
        <p:cxnSp>
          <p:nvCxnSpPr>
            <p:cNvPr id="35" name="直接连接符 34"/>
            <p:cNvCxnSpPr>
              <a:stCxn id="31" idx="3"/>
            </p:cNvCxnSpPr>
            <p:nvPr/>
          </p:nvCxnSpPr>
          <p:spPr>
            <a:xfrm>
              <a:off x="6713684" y="6188595"/>
              <a:ext cx="16598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>
              <a:stCxn id="31" idx="1"/>
            </p:cNvCxnSpPr>
            <p:nvPr/>
          </p:nvCxnSpPr>
          <p:spPr>
            <a:xfrm flipH="1" flipV="1">
              <a:off x="5669783" y="5230115"/>
              <a:ext cx="773212" cy="9584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 flipV="1">
              <a:off x="5669783" y="6013196"/>
              <a:ext cx="773213" cy="215636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>
              <a:endCxn id="30" idx="3"/>
            </p:cNvCxnSpPr>
            <p:nvPr/>
          </p:nvCxnSpPr>
          <p:spPr>
            <a:xfrm flipH="1" flipV="1">
              <a:off x="5669783" y="5599556"/>
              <a:ext cx="747814" cy="591176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3508982" y="5210695"/>
              <a:ext cx="1879913" cy="194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>
              <a:endCxn id="33" idx="3"/>
            </p:cNvCxnSpPr>
            <p:nvPr/>
          </p:nvCxnSpPr>
          <p:spPr>
            <a:xfrm flipH="1">
              <a:off x="3544579" y="5593832"/>
              <a:ext cx="1844318" cy="779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3508982" y="5965343"/>
              <a:ext cx="1890111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直接连接符 56"/>
          <p:cNvCxnSpPr/>
          <p:nvPr/>
        </p:nvCxnSpPr>
        <p:spPr>
          <a:xfrm>
            <a:off x="8995409" y="3748958"/>
            <a:ext cx="13405" cy="31090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8967783" y="3748958"/>
            <a:ext cx="32633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Two deflecting cavity, one for EEX: to reduce the longitudinal </a:t>
            </a:r>
            <a:r>
              <a:rPr lang="en-US" altLang="zh-CN" dirty="0" err="1" smtClean="0"/>
              <a:t>emittance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one for longitudinal diagnostic: to get the time structure.</a:t>
            </a:r>
          </a:p>
          <a:p>
            <a:r>
              <a:rPr lang="en-US" altLang="zh-CN" dirty="0" smtClean="0"/>
              <a:t>Now with some </a:t>
            </a:r>
            <a:r>
              <a:rPr lang="en-US" altLang="zh-CN" dirty="0" err="1" smtClean="0"/>
              <a:t>quadrupoles</a:t>
            </a:r>
            <a:r>
              <a:rPr lang="en-US" altLang="zh-CN" dirty="0" smtClean="0"/>
              <a:t>, we can do the longitudinal bunch shaping, make an exchange from the initial </a:t>
            </a:r>
            <a:r>
              <a:rPr lang="en-US" altLang="zh-CN" dirty="0" smtClean="0"/>
              <a:t>transverse profile </a:t>
            </a:r>
            <a:r>
              <a:rPr lang="en-US" altLang="zh-CN" dirty="0" smtClean="0"/>
              <a:t>to final </a:t>
            </a:r>
            <a:r>
              <a:rPr lang="en-US" altLang="zh-CN" dirty="0" smtClean="0"/>
              <a:t>longitudinal profile. </a:t>
            </a:r>
            <a:endParaRPr lang="zh-CN" altLang="en-US" dirty="0"/>
          </a:p>
        </p:txBody>
      </p:sp>
      <p:pic>
        <p:nvPicPr>
          <p:cNvPr id="64" name="그림 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7681" y="1514005"/>
            <a:ext cx="2761082" cy="1998497"/>
          </a:xfrm>
          <a:prstGeom prst="rect">
            <a:avLst/>
          </a:prstGeom>
        </p:spPr>
      </p:pic>
      <p:cxnSp>
        <p:nvCxnSpPr>
          <p:cNvPr id="67" name="直接连接符 66"/>
          <p:cNvCxnSpPr/>
          <p:nvPr/>
        </p:nvCxnSpPr>
        <p:spPr>
          <a:xfrm>
            <a:off x="8995409" y="3729689"/>
            <a:ext cx="31965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그림 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7941" y="3742397"/>
            <a:ext cx="2761082" cy="1998497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11767279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774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0943" y="2481943"/>
            <a:ext cx="10261600" cy="1752600"/>
          </a:xfrm>
        </p:spPr>
        <p:txBody>
          <a:bodyPr>
            <a:normAutofit fontScale="90000"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Dielectric Power Extraction and Transfer Structure (DPETS)</a:t>
            </a:r>
            <a:b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dirty="0"/>
              <a:t/>
            </a:r>
            <a:br>
              <a:rPr lang="zh-CN" altLang="en-US" sz="3200" dirty="0"/>
            </a:b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1767279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524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/>
          <p:nvPr/>
        </p:nvSpPr>
        <p:spPr>
          <a:xfrm>
            <a:off x="4531466" y="501134"/>
            <a:ext cx="2407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Background of the PETS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475"/>
            <a:ext cx="8812667" cy="3850696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6939433" y="1600200"/>
            <a:ext cx="637024" cy="6531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170004" y="1600199"/>
            <a:ext cx="637024" cy="6531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377687" y="2608491"/>
            <a:ext cx="63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PETS</a:t>
            </a:r>
            <a:endParaRPr lang="zh-CN" altLang="en-US" dirty="0"/>
          </a:p>
        </p:txBody>
      </p:sp>
      <p:cxnSp>
        <p:nvCxnSpPr>
          <p:cNvPr id="10" name="直接箭头连接符 9"/>
          <p:cNvCxnSpPr/>
          <p:nvPr/>
        </p:nvCxnSpPr>
        <p:spPr>
          <a:xfrm flipH="1" flipV="1">
            <a:off x="7456715" y="2223572"/>
            <a:ext cx="119742" cy="5007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 flipV="1">
            <a:off x="1674555" y="2210189"/>
            <a:ext cx="119742" cy="5007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587469" y="2616400"/>
            <a:ext cx="63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PETS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-76200" y="4838974"/>
            <a:ext cx="1150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Definition: </a:t>
            </a:r>
            <a:r>
              <a:rPr lang="en-US" altLang="zh-CN" dirty="0" smtClean="0"/>
              <a:t>A</a:t>
            </a:r>
            <a:r>
              <a:rPr lang="en-US" altLang="zh-CN" dirty="0"/>
              <a:t>n</a:t>
            </a:r>
            <a:r>
              <a:rPr lang="en-US" altLang="zh-CN" dirty="0" smtClean="0"/>
              <a:t> </a:t>
            </a:r>
            <a:r>
              <a:rPr lang="en-US" altLang="zh-CN" dirty="0" smtClean="0"/>
              <a:t>impedance structure which will generate </a:t>
            </a:r>
            <a:r>
              <a:rPr lang="en-US" altLang="zh-CN" dirty="0" smtClean="0"/>
              <a:t>short RF </a:t>
            </a:r>
            <a:r>
              <a:rPr lang="en-US" altLang="zh-CN" dirty="0" smtClean="0"/>
              <a:t>high </a:t>
            </a:r>
            <a:r>
              <a:rPr lang="en-US" altLang="zh-CN" dirty="0" smtClean="0"/>
              <a:t>power pulse </a:t>
            </a:r>
            <a:r>
              <a:rPr lang="en-US" altLang="zh-CN" dirty="0" smtClean="0"/>
              <a:t>when charged particles pass through it.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9122229" y="1415143"/>
            <a:ext cx="30697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PETS characteristics:</a:t>
            </a:r>
          </a:p>
          <a:p>
            <a:pPr marL="342900" indent="-342900">
              <a:buAutoNum type="arabicPeriod"/>
            </a:pPr>
            <a:r>
              <a:rPr lang="en-US" altLang="zh-CN" dirty="0" smtClean="0"/>
              <a:t>High RF Transmission at working frequency. </a:t>
            </a:r>
          </a:p>
          <a:p>
            <a:pPr marL="342900" indent="-342900">
              <a:buAutoNum type="arabicPeriod"/>
            </a:pPr>
            <a:r>
              <a:rPr lang="en-US" altLang="zh-CN" dirty="0" smtClean="0"/>
              <a:t>High R over Q of fundamental mode (TM01).</a:t>
            </a:r>
          </a:p>
          <a:p>
            <a:pPr marL="342900" indent="-342900">
              <a:buAutoNum type="arabicPeriod"/>
            </a:pPr>
            <a:r>
              <a:rPr lang="en-US" altLang="zh-CN" dirty="0" smtClean="0"/>
              <a:t>Damping </a:t>
            </a:r>
            <a:r>
              <a:rPr lang="en-US" altLang="zh-CN" dirty="0"/>
              <a:t>capability for </a:t>
            </a:r>
            <a:r>
              <a:rPr lang="en-US" altLang="zh-CN" dirty="0" smtClean="0"/>
              <a:t>parasitic dipole </a:t>
            </a:r>
            <a:r>
              <a:rPr lang="en-US" altLang="zh-CN" dirty="0" smtClean="0"/>
              <a:t>mode.</a:t>
            </a:r>
            <a:endParaRPr lang="en-US" altLang="zh-CN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0" y="5208306"/>
            <a:ext cx="6802142" cy="1432030"/>
          </a:xfrm>
          <a:prstGeom prst="rect">
            <a:avLst/>
          </a:prstGeom>
        </p:spPr>
      </p:pic>
      <p:cxnSp>
        <p:nvCxnSpPr>
          <p:cNvPr id="9" name="直接箭头连接符 8"/>
          <p:cNvCxnSpPr>
            <a:stCxn id="2" idx="3"/>
            <a:endCxn id="2" idx="1"/>
          </p:cNvCxnSpPr>
          <p:nvPr/>
        </p:nvCxnSpPr>
        <p:spPr>
          <a:xfrm flipH="1">
            <a:off x="24780" y="5924321"/>
            <a:ext cx="68021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2306908" y="5865696"/>
            <a:ext cx="447178" cy="1172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386078" y="5854809"/>
            <a:ext cx="447178" cy="1172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317794" y="6028982"/>
            <a:ext cx="447178" cy="117250"/>
          </a:xfrm>
          <a:prstGeom prst="ellipse">
            <a:avLst/>
          </a:prstGeom>
          <a:solidFill>
            <a:srgbClr val="00B0F0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>
            <a:off x="2764971" y="5627841"/>
            <a:ext cx="2144486" cy="621118"/>
          </a:xfrm>
          <a:custGeom>
            <a:avLst/>
            <a:gdLst>
              <a:gd name="connsiteX0" fmla="*/ 0 w 2144486"/>
              <a:gd name="connsiteY0" fmla="*/ 304873 h 621118"/>
              <a:gd name="connsiteX1" fmla="*/ 87086 w 2144486"/>
              <a:gd name="connsiteY1" fmla="*/ 577016 h 621118"/>
              <a:gd name="connsiteX2" fmla="*/ 228600 w 2144486"/>
              <a:gd name="connsiteY2" fmla="*/ 73 h 621118"/>
              <a:gd name="connsiteX3" fmla="*/ 381000 w 2144486"/>
              <a:gd name="connsiteY3" fmla="*/ 620559 h 621118"/>
              <a:gd name="connsiteX4" fmla="*/ 587829 w 2144486"/>
              <a:gd name="connsiteY4" fmla="*/ 119816 h 621118"/>
              <a:gd name="connsiteX5" fmla="*/ 740229 w 2144486"/>
              <a:gd name="connsiteY5" fmla="*/ 620559 h 621118"/>
              <a:gd name="connsiteX6" fmla="*/ 925286 w 2144486"/>
              <a:gd name="connsiteY6" fmla="*/ 130702 h 621118"/>
              <a:gd name="connsiteX7" fmla="*/ 1077686 w 2144486"/>
              <a:gd name="connsiteY7" fmla="*/ 435502 h 621118"/>
              <a:gd name="connsiteX8" fmla="*/ 1284515 w 2144486"/>
              <a:gd name="connsiteY8" fmla="*/ 206902 h 621118"/>
              <a:gd name="connsiteX9" fmla="*/ 1480458 w 2144486"/>
              <a:gd name="connsiteY9" fmla="*/ 479045 h 621118"/>
              <a:gd name="connsiteX10" fmla="*/ 1643743 w 2144486"/>
              <a:gd name="connsiteY10" fmla="*/ 206902 h 621118"/>
              <a:gd name="connsiteX11" fmla="*/ 1828800 w 2144486"/>
              <a:gd name="connsiteY11" fmla="*/ 381073 h 621118"/>
              <a:gd name="connsiteX12" fmla="*/ 1992086 w 2144486"/>
              <a:gd name="connsiteY12" fmla="*/ 217788 h 621118"/>
              <a:gd name="connsiteX13" fmla="*/ 2144486 w 2144486"/>
              <a:gd name="connsiteY13" fmla="*/ 381073 h 62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44486" h="621118">
                <a:moveTo>
                  <a:pt x="0" y="304873"/>
                </a:moveTo>
                <a:cubicBezTo>
                  <a:pt x="24493" y="466344"/>
                  <a:pt x="48986" y="627816"/>
                  <a:pt x="87086" y="577016"/>
                </a:cubicBezTo>
                <a:cubicBezTo>
                  <a:pt x="125186" y="526216"/>
                  <a:pt x="179614" y="-7184"/>
                  <a:pt x="228600" y="73"/>
                </a:cubicBezTo>
                <a:cubicBezTo>
                  <a:pt x="277586" y="7330"/>
                  <a:pt x="321129" y="600602"/>
                  <a:pt x="381000" y="620559"/>
                </a:cubicBezTo>
                <a:cubicBezTo>
                  <a:pt x="440871" y="640516"/>
                  <a:pt x="527958" y="119816"/>
                  <a:pt x="587829" y="119816"/>
                </a:cubicBezTo>
                <a:cubicBezTo>
                  <a:pt x="647700" y="119816"/>
                  <a:pt x="683986" y="618745"/>
                  <a:pt x="740229" y="620559"/>
                </a:cubicBezTo>
                <a:cubicBezTo>
                  <a:pt x="796472" y="622373"/>
                  <a:pt x="869043" y="161545"/>
                  <a:pt x="925286" y="130702"/>
                </a:cubicBezTo>
                <a:cubicBezTo>
                  <a:pt x="981529" y="99859"/>
                  <a:pt x="1017814" y="422802"/>
                  <a:pt x="1077686" y="435502"/>
                </a:cubicBezTo>
                <a:cubicBezTo>
                  <a:pt x="1137558" y="448202"/>
                  <a:pt x="1217386" y="199645"/>
                  <a:pt x="1284515" y="206902"/>
                </a:cubicBezTo>
                <a:cubicBezTo>
                  <a:pt x="1351644" y="214159"/>
                  <a:pt x="1420587" y="479045"/>
                  <a:pt x="1480458" y="479045"/>
                </a:cubicBezTo>
                <a:cubicBezTo>
                  <a:pt x="1540329" y="479045"/>
                  <a:pt x="1585686" y="223231"/>
                  <a:pt x="1643743" y="206902"/>
                </a:cubicBezTo>
                <a:cubicBezTo>
                  <a:pt x="1701800" y="190573"/>
                  <a:pt x="1770743" y="379259"/>
                  <a:pt x="1828800" y="381073"/>
                </a:cubicBezTo>
                <a:cubicBezTo>
                  <a:pt x="1886857" y="382887"/>
                  <a:pt x="1939472" y="217788"/>
                  <a:pt x="1992086" y="217788"/>
                </a:cubicBezTo>
                <a:cubicBezTo>
                  <a:pt x="2044700" y="217788"/>
                  <a:pt x="2024743" y="324830"/>
                  <a:pt x="2144486" y="38107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箭头连接符 24"/>
          <p:cNvCxnSpPr/>
          <p:nvPr/>
        </p:nvCxnSpPr>
        <p:spPr>
          <a:xfrm>
            <a:off x="4735287" y="5992980"/>
            <a:ext cx="0" cy="306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4648201" y="6003862"/>
            <a:ext cx="0" cy="306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7576457" y="5357531"/>
            <a:ext cx="4181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Generally using wake potential to describe the wake effect: longitudinal wake potential </a:t>
            </a:r>
            <a:r>
              <a:rPr lang="en-US" altLang="zh-CN" dirty="0" err="1" smtClean="0"/>
              <a:t>Wz</a:t>
            </a:r>
            <a:r>
              <a:rPr lang="en-US" altLang="zh-CN" dirty="0" smtClean="0"/>
              <a:t> [V/</a:t>
            </a:r>
            <a:r>
              <a:rPr lang="en-US" altLang="zh-CN" dirty="0" err="1" smtClean="0"/>
              <a:t>pC</a:t>
            </a:r>
            <a:r>
              <a:rPr lang="en-US" altLang="zh-CN" dirty="0" smtClean="0"/>
              <a:t>], and transverse wake potential </a:t>
            </a:r>
            <a:r>
              <a:rPr lang="en-US" altLang="zh-CN" dirty="0" err="1" smtClean="0"/>
              <a:t>Wt</a:t>
            </a:r>
            <a:r>
              <a:rPr lang="en-US" altLang="zh-CN" dirty="0" smtClean="0"/>
              <a:t> [V/</a:t>
            </a:r>
            <a:r>
              <a:rPr lang="en-US" altLang="zh-CN" dirty="0" err="1" smtClean="0"/>
              <a:t>pC</a:t>
            </a:r>
            <a:r>
              <a:rPr lang="en-US" altLang="zh-CN" dirty="0" smtClean="0"/>
              <a:t>/mm]. 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11767279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130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85" y="1225493"/>
            <a:ext cx="3182666" cy="2225278"/>
          </a:xfrm>
          <a:prstGeom prst="rect">
            <a:avLst/>
          </a:prstGeom>
        </p:spPr>
      </p:pic>
      <p:sp>
        <p:nvSpPr>
          <p:cNvPr id="5" name="文本框 6"/>
          <p:cNvSpPr txBox="1"/>
          <p:nvPr/>
        </p:nvSpPr>
        <p:spPr>
          <a:xfrm>
            <a:off x="4531466" y="501134"/>
            <a:ext cx="1437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Metallic PETS</a:t>
            </a:r>
            <a:endParaRPr lang="zh-CN" altLang="en-US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290" y="1012372"/>
            <a:ext cx="6345081" cy="3227738"/>
          </a:xfrm>
          <a:prstGeom prst="rect">
            <a:avLst/>
          </a:prstGeom>
        </p:spPr>
      </p:pic>
      <p:sp>
        <p:nvSpPr>
          <p:cNvPr id="7" name="TextBox 26"/>
          <p:cNvSpPr txBox="1"/>
          <p:nvPr/>
        </p:nvSpPr>
        <p:spPr>
          <a:xfrm>
            <a:off x="4932929" y="1940132"/>
            <a:ext cx="4156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Damping Q~140</a:t>
            </a:r>
          </a:p>
        </p:txBody>
      </p:sp>
      <p:sp>
        <p:nvSpPr>
          <p:cNvPr id="8" name="矩形 7"/>
          <p:cNvSpPr/>
          <p:nvPr/>
        </p:nvSpPr>
        <p:spPr>
          <a:xfrm>
            <a:off x="60056" y="4227327"/>
            <a:ext cx="42454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In travelling wave theorem,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So the wake potential can be fitted by exponential function.</a:t>
            </a: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146274"/>
              </p:ext>
            </p:extLst>
          </p:nvPr>
        </p:nvGraphicFramePr>
        <p:xfrm>
          <a:off x="304304" y="4480319"/>
          <a:ext cx="2505075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" name="Equation" r:id="rId5" imgW="1155600" imgH="393480" progId="Equation.DSMT4">
                  <p:embed/>
                </p:oleObj>
              </mc:Choice>
              <mc:Fallback>
                <p:oleObj name="Equation" r:id="rId5" imgW="1155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304" y="4480319"/>
                        <a:ext cx="2505075" cy="85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992049"/>
              </p:ext>
            </p:extLst>
          </p:nvPr>
        </p:nvGraphicFramePr>
        <p:xfrm>
          <a:off x="293419" y="5765578"/>
          <a:ext cx="2670175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" name="Equation" r:id="rId7" imgW="1231560" imgH="330120" progId="Equation.DSMT4">
                  <p:embed/>
                </p:oleObj>
              </mc:Choice>
              <mc:Fallback>
                <p:oleObj name="Equation" r:id="rId7" imgW="12315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3419" y="5765578"/>
                        <a:ext cx="2670175" cy="715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986887"/>
              </p:ext>
            </p:extLst>
          </p:nvPr>
        </p:nvGraphicFramePr>
        <p:xfrm>
          <a:off x="8721626" y="1188387"/>
          <a:ext cx="3130868" cy="360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6868"/>
                <a:gridCol w="1524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position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Wake</a:t>
                      </a:r>
                      <a:r>
                        <a:rPr lang="en-US" altLang="zh-CN" baseline="0" dirty="0" smtClean="0"/>
                        <a:t> field [V/</a:t>
                      </a:r>
                      <a:r>
                        <a:rPr lang="en-US" altLang="zh-CN" baseline="0" dirty="0" err="1" smtClean="0"/>
                        <a:t>pC</a:t>
                      </a:r>
                      <a:r>
                        <a:rPr lang="en-US" altLang="zh-CN" baseline="0" dirty="0" smtClean="0"/>
                        <a:t>/mm]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r>
                        <a:rPr lang="en-US" altLang="zh-CN" dirty="0" smtClean="0"/>
                        <a:t>cm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3.4868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46cm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2.6835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69cm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1.7486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92cm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0.8784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115cm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0.4836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138cm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0.2366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161cm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0.1937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total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9.7112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cxnSp>
        <p:nvCxnSpPr>
          <p:cNvPr id="12" name="直接箭头连接符 11"/>
          <p:cNvCxnSpPr/>
          <p:nvPr/>
        </p:nvCxnSpPr>
        <p:spPr>
          <a:xfrm flipH="1">
            <a:off x="3475236" y="4500563"/>
            <a:ext cx="4580533" cy="16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3475236" y="4341535"/>
            <a:ext cx="106164" cy="8096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3672779" y="4346511"/>
            <a:ext cx="106164" cy="80962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3856929" y="4346511"/>
            <a:ext cx="106164" cy="80962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098229" y="4346511"/>
            <a:ext cx="106164" cy="8096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320479" y="4352861"/>
            <a:ext cx="106164" cy="80962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568129" y="4346511"/>
            <a:ext cx="106164" cy="80962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4828479" y="4352861"/>
            <a:ext cx="106164" cy="8096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5105067" y="4345439"/>
            <a:ext cx="106164" cy="80962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箭头连接符 28"/>
          <p:cNvCxnSpPr/>
          <p:nvPr/>
        </p:nvCxnSpPr>
        <p:spPr>
          <a:xfrm flipV="1">
            <a:off x="5052346" y="4180578"/>
            <a:ext cx="0" cy="1886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V="1">
            <a:off x="5097590" y="4180574"/>
            <a:ext cx="0" cy="18863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V="1">
            <a:off x="5140451" y="4185337"/>
            <a:ext cx="0" cy="188635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V="1">
            <a:off x="5185694" y="4182954"/>
            <a:ext cx="0" cy="18863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V="1">
            <a:off x="5223792" y="4185333"/>
            <a:ext cx="0" cy="18863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V="1">
            <a:off x="5269035" y="4185332"/>
            <a:ext cx="0" cy="18863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V="1">
            <a:off x="5319041" y="4185332"/>
            <a:ext cx="0" cy="18863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3778943" y="4795187"/>
            <a:ext cx="84130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 our experiment, there </a:t>
            </a:r>
            <a:r>
              <a:rPr lang="en-US" altLang="zh-CN" dirty="0" smtClean="0"/>
              <a:t>are </a:t>
            </a:r>
            <a:r>
              <a:rPr lang="en-US" altLang="zh-CN" dirty="0" smtClean="0"/>
              <a:t>8 bunches in one train, the 8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bunch will experience the total transverse kick generated by the ahead 7 bunches. If assuming all the bunches have energy 50 MeV, charge 50nC, and initial off-axis 0.2mm, then the 8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bunch experiences a total transverse kick 97KeV, which is 2 </a:t>
            </a:r>
            <a:r>
              <a:rPr lang="en-US" altLang="zh-CN" dirty="0" err="1" smtClean="0"/>
              <a:t>mrad</a:t>
            </a:r>
            <a:r>
              <a:rPr lang="en-US" altLang="zh-CN" dirty="0" smtClean="0"/>
              <a:t>. So if the 8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bunch drifts 4m after the PETS, the off-axis will become 8mm. That’s too big for the second structure.  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11767279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28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2644</TotalTime>
  <Words>917</Words>
  <Application>Microsoft Office PowerPoint</Application>
  <PresentationFormat>宽屏</PresentationFormat>
  <Paragraphs>180</Paragraphs>
  <Slides>13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맑은 고딕</vt:lpstr>
      <vt:lpstr>ＭＳ Ｐゴシック</vt:lpstr>
      <vt:lpstr>宋体</vt:lpstr>
      <vt:lpstr>Arial</vt:lpstr>
      <vt:lpstr>Calibri</vt:lpstr>
      <vt:lpstr>Calibri Light</vt:lpstr>
      <vt:lpstr>Times New Roman</vt:lpstr>
      <vt:lpstr>Wingdings</vt:lpstr>
      <vt:lpstr>Office 主题</vt:lpstr>
      <vt:lpstr>Equation</vt:lpstr>
      <vt:lpstr>Development of RF Deflecting Cavity and Dielectric Power Extraction and Transfer Structure</vt:lpstr>
      <vt:lpstr>PowerPoint 演示文稿</vt:lpstr>
      <vt:lpstr>Definition: A high frequency resonant cavity which can deflect the charged particle. It works at TM110 mode (or other dipole mode) which has transverse electromagnetic field near the axis.</vt:lpstr>
      <vt:lpstr>PowerPoint 演示文稿</vt:lpstr>
      <vt:lpstr>PowerPoint 演示文稿</vt:lpstr>
      <vt:lpstr>PowerPoint 演示文稿</vt:lpstr>
      <vt:lpstr>Design of Dielectric Power Extraction and Transfer Structure (DPETS)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 for your attention </vt:lpstr>
    </vt:vector>
  </TitlesOfParts>
  <Company>Tsinghua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Qiang Gao</dc:creator>
  <cp:lastModifiedBy>Qiang Gao</cp:lastModifiedBy>
  <cp:revision>199</cp:revision>
  <dcterms:created xsi:type="dcterms:W3CDTF">2016-02-13T18:37:45Z</dcterms:created>
  <dcterms:modified xsi:type="dcterms:W3CDTF">2016-02-16T14:58:18Z</dcterms:modified>
</cp:coreProperties>
</file>