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402" r:id="rId3"/>
    <p:sldId id="403" r:id="rId4"/>
    <p:sldId id="409" r:id="rId5"/>
    <p:sldId id="410" r:id="rId6"/>
    <p:sldId id="411" r:id="rId7"/>
    <p:sldId id="412" r:id="rId8"/>
    <p:sldId id="417" r:id="rId9"/>
    <p:sldId id="406" r:id="rId10"/>
    <p:sldId id="416" r:id="rId11"/>
    <p:sldId id="418" r:id="rId12"/>
    <p:sldId id="414" r:id="rId13"/>
    <p:sldId id="404" r:id="rId14"/>
    <p:sldId id="405" r:id="rId15"/>
    <p:sldId id="413" r:id="rId16"/>
    <p:sldId id="400" r:id="rId17"/>
    <p:sldId id="415" r:id="rId18"/>
    <p:sldId id="40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slide footer_blue_6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13775"/>
            <a:ext cx="9144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slide header_64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0" y="0"/>
            <a:ext cx="91440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952999" y="152400"/>
            <a:ext cx="1903413" cy="30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18B65-4CBA-DB46-9D73-AD0C58E7BE22}" type="datetime1">
              <a:rPr lang="en-US" smtClean="0"/>
              <a:pPr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62000" y="8610601"/>
            <a:ext cx="5486400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24599" y="8685213"/>
            <a:ext cx="53181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05E24-A365-DF40-BF27-0C4D1E380F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585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69693-4B73-3F4B-BE08-27CE2957F7EB}" type="datetime1">
              <a:rPr lang="en-US" smtClean="0"/>
              <a:pPr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A7F71-A600-874B-8C52-75C3F91F2D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456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A7F71-A600-874B-8C52-75C3F91F2DF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26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A7F71-A600-874B-8C52-75C3F91F2DF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26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A7F71-A600-874B-8C52-75C3F91F2DF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26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A7F71-A600-874B-8C52-75C3F91F2DF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26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A7F71-A600-874B-8C52-75C3F91F2DF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26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PSE TEMPLATE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E0F02-6AE2-FB44-B7B9-445A1D2BD7F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190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Go to ”Insert (View) | Header and Footer" to add your organization, sponsor, meeting name here; then, click "Apply to All"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A7F71-A600-874B-8C52-75C3F91F2DF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26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1671638"/>
            <a:ext cx="76962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5838" y="312578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079" name="Picture 7" descr="title header_Blue_6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7" descr="doe_bl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8" descr="title footer_Blue_64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94500"/>
            <a:ext cx="91440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12500" y="241385"/>
            <a:ext cx="581540" cy="5612282"/>
          </a:xfrm>
        </p:spPr>
        <p:txBody>
          <a:bodyPr vert="eaVert"/>
          <a:lstStyle>
            <a:lvl1pPr>
              <a:defRPr sz="2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*Columns-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168748"/>
            <a:ext cx="8372901" cy="499715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 smtClean="0"/>
              <a:t>Slide subtitle optional -  delete as needed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699995"/>
            <a:ext cx="4023360" cy="4422775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400"/>
            </a:lvl4pPr>
            <a:lvl5pPr marL="1084263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00588" y="1685707"/>
            <a:ext cx="4023360" cy="4422775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400"/>
            </a:lvl4pPr>
            <a:lvl5pPr marL="1084263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Two-column CONTENT slide</a:t>
            </a:r>
            <a:br>
              <a:rPr lang="en-US" dirty="0" smtClean="0"/>
            </a:br>
            <a:r>
              <a:rPr lang="en-US" dirty="0" smtClean="0"/>
              <a:t>one or two lines for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5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3000" b="1" cap="none" baseline="0"/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 u="none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79550"/>
          </a:xfrm>
        </p:spPr>
        <p:txBody>
          <a:bodyPr anchor="t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1"/>
            <a:ext cx="3008313" cy="44196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5" descr="slide footer_blue_646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324600"/>
            <a:ext cx="9144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1" y="77787"/>
            <a:ext cx="5685745" cy="432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475" y="6589712"/>
            <a:ext cx="5942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latin typeface="Gill Sans MT" panose="020B0502020104020203" pitchFamily="34" charset="0"/>
              </a:defRPr>
            </a:lvl1pPr>
          </a:lstStyle>
          <a:p>
            <a:r>
              <a:rPr lang="en-US" smtClean="0"/>
              <a:t>February 3, 2016; H.Weerts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89700"/>
            <a:ext cx="384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Gill Sans MT" panose="020B0502020104020203" pitchFamily="34" charset="0"/>
              </a:defRPr>
            </a:lvl1pPr>
          </a:lstStyle>
          <a:p>
            <a:fld id="{87034D8C-3CB4-402A-BC46-2AB14C0FE90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1" name="Picture 7" descr="slide header_646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0">
          <a:solidFill>
            <a:srgbClr val="0070C0"/>
          </a:solidFill>
          <a:latin typeface="Gill Sans MT" panose="020B0502020104020203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>
          <a:solidFill>
            <a:srgbClr val="0070C0"/>
          </a:solidFill>
          <a:latin typeface="Gill Sans MT" panose="020B0502020104020203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600">
          <a:solidFill>
            <a:srgbClr val="C00000"/>
          </a:solidFill>
          <a:latin typeface="Gill Sans MT" panose="020B0502020104020203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•"/>
        <a:defRPr sz="1400">
          <a:solidFill>
            <a:srgbClr val="002060"/>
          </a:solidFill>
          <a:latin typeface="Gill Sans MT" panose="020B0502020104020203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Char char="–"/>
        <a:defRPr sz="1400">
          <a:solidFill>
            <a:schemeClr val="tx1"/>
          </a:solidFill>
          <a:latin typeface="Gill Sans MT" panose="020B0502020104020203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Gill Sans MT" panose="020B0502020104020203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879278" y="1552520"/>
            <a:ext cx="7696200" cy="1069975"/>
          </a:xfrm>
        </p:spPr>
        <p:txBody>
          <a:bodyPr/>
          <a:lstStyle/>
          <a:p>
            <a:pPr algn="ctr"/>
            <a:r>
              <a:rPr lang="en-US" dirty="0" smtClean="0">
                <a:latin typeface="Gill Sans MT" panose="020B0502020104020203" pitchFamily="34" charset="0"/>
              </a:rPr>
              <a:t>Initiatives, LDRD, Big Ideas, EFRCs &amp; all that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6410" y="2622495"/>
            <a:ext cx="6301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February 3, 2016</a:t>
            </a:r>
            <a:endParaRPr lang="en-US" i="1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algn="ctr"/>
            <a:endParaRPr lang="en-US" i="1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US" i="1" dirty="0" err="1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H.Weerts</a:t>
            </a:r>
            <a:endParaRPr lang="en-US" i="1" dirty="0" smtClean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38894" y="4734770"/>
            <a:ext cx="6593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PSE: provide information on these items, time lines  &amp; have 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EFRC  preparation for 2016   -- so far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8182" y="696567"/>
            <a:ext cx="8564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We had a competition last fall to prepare for a possible call.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Four areas were identified and proposals( slides) prepared, which could serve as the seed for new ideas.  They were identified as possible candidates, if there would be a call in late 2015…….  Which is now “early” 2016.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7422" y="2084825"/>
            <a:ext cx="82927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Advanced Materials for the Energy-Water Nexus (AMEWN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)-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S.Darling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et 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Center for Advanced Combustion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Kinetics-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S.Klippenstein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et 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Hydrocarbon Clathrate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Center* –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A.Wagner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et 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Energy Efficient Systems Based on Graphene and other 2D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Materials-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A.Sumant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et 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9855" y="3390595"/>
            <a:ext cx="3386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* If submitted, it would go through Colorado School of Mines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855" y="4696365"/>
            <a:ext cx="52795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These are possible candidates.     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Some time has passed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there may be others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………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2162" y="5722394"/>
            <a:ext cx="789761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There has been no discussion yet about how many Argonne should propose ……..</a:t>
            </a:r>
          </a:p>
        </p:txBody>
      </p:sp>
    </p:spTree>
    <p:extLst>
      <p:ext uri="{BB962C8B-B14F-4D97-AF65-F5344CB8AC3E}">
        <p14:creationId xmlns:p14="http://schemas.microsoft.com/office/powerpoint/2010/main" val="112462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EFRC  preparation for 2017   -- so far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8182" y="696567"/>
            <a:ext cx="8564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As part of long range planning and part of M3 we also asked for proposals to develop EFRC ideas that would compete in expected call at end of 2017.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Two were selected and are funded through M3 LDRD funds.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7422" y="2084825"/>
            <a:ext cx="8484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Managing Emission and Thermal Absorption – 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P.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Darancet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et 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Supported Single-Site Catalysts for the Selective Oxidation of Alkanes – </a:t>
            </a:r>
            <a:r>
              <a:rPr lang="en-US" i="1" dirty="0" err="1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S.Nguyen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 et 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855" y="4696365"/>
            <a:ext cx="6744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Funding for these would continue in FY17 to prepare for call that year</a:t>
            </a:r>
          </a:p>
        </p:txBody>
      </p:sp>
    </p:spTree>
    <p:extLst>
      <p:ext uri="{BB962C8B-B14F-4D97-AF65-F5344CB8AC3E}">
        <p14:creationId xmlns:p14="http://schemas.microsoft.com/office/powerpoint/2010/main" val="690515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58255" y="1125102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BIG Ideas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58480" y="1914263"/>
            <a:ext cx="290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Al </a:t>
            </a:r>
            <a:r>
              <a:rPr lang="en-US" i="1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Sattelberger</a:t>
            </a:r>
            <a:r>
              <a:rPr lang="en-US" i="1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,    Vivian Sullivan</a:t>
            </a:r>
          </a:p>
        </p:txBody>
      </p:sp>
    </p:spTree>
    <p:extLst>
      <p:ext uri="{BB962C8B-B14F-4D97-AF65-F5344CB8AC3E}">
        <p14:creationId xmlns:p14="http://schemas.microsoft.com/office/powerpoint/2010/main" val="2248369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4500" y="1009485"/>
            <a:ext cx="4023360" cy="48532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2014 Summit resulted in eight Big Ideas: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Creating an Adaptive and resilient US Electric Grid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Adaptive Control of Subsurface Fractures and Fluid Flow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Accelerating Materials to Manufacture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Systems Integration: Accelerating the Clean Energy Future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Sustainable and Secure Water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Climate Change Science and Adaption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Nuclear Energy: Enabling Rapid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Commercialization (influenced NE strategic plan)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Accelerating Sustainable Transportation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802430" y="1278320"/>
            <a:ext cx="4023360" cy="34432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 2015 Summit resulted in six Big Ideas: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Sustainable </a:t>
            </a:r>
            <a:r>
              <a:rPr lang="en-US" sz="1600" dirty="0" smtClean="0">
                <a:solidFill>
                  <a:schemeClr val="tx1"/>
                </a:solidFill>
              </a:rPr>
              <a:t>Transportation (continued from 2014)</a:t>
            </a:r>
            <a:endParaRPr lang="en-US" sz="16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Energy-Water Nexus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Department of </a:t>
            </a:r>
            <a:r>
              <a:rPr lang="en-US" sz="1600" dirty="0" smtClean="0">
                <a:solidFill>
                  <a:schemeClr val="tx1"/>
                </a:solidFill>
              </a:rPr>
              <a:t>Defense Energy </a:t>
            </a:r>
            <a:endParaRPr lang="en-US" sz="16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Accelerating Materials to </a:t>
            </a:r>
            <a:r>
              <a:rPr lang="en-US" sz="1600" dirty="0" smtClean="0">
                <a:solidFill>
                  <a:schemeClr val="tx1"/>
                </a:solidFill>
              </a:rPr>
              <a:t>Manufacture (continued from 2014)</a:t>
            </a:r>
            <a:endParaRPr lang="en-US" sz="16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Chemical Conversion for Sustainable Energy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Urban Systems Science and Energy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 Summit I &amp; II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24200" y="6273225"/>
            <a:ext cx="2500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Brown ideas funded in FY16</a:t>
            </a:r>
          </a:p>
          <a:p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91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4400" y="533400"/>
            <a:ext cx="4267200" cy="5181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199" y="1295400"/>
            <a:ext cx="4114801" cy="485320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Timeline: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Big Idea white papers due February 22.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Big Idea workshop at Argonne in early March to select big ideas to put forth at the summit.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Big Idea red team meeting at Argonne in late March.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Big Idea summit in April in Washington, DC, hosted by DOE, date and location TBD.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029200" y="990600"/>
            <a:ext cx="3429000" cy="44958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Big Ideas: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Cross multiple program areas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Involve work at multiple laboratories.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Have transformational aspirations (not business as usual)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Require funding over multiple years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Strong leadership – Labs, HQ programs, scientific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 Summit III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1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58255" y="1125102"/>
            <a:ext cx="1757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Early Career</a:t>
            </a:r>
          </a:p>
        </p:txBody>
      </p:sp>
    </p:spTree>
    <p:extLst>
      <p:ext uri="{BB962C8B-B14F-4D97-AF65-F5344CB8AC3E}">
        <p14:creationId xmlns:p14="http://schemas.microsoft.com/office/powerpoint/2010/main" val="2544731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773" y="101575"/>
            <a:ext cx="2887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Early Career  competition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  <a:p>
            <a:endParaRPr lang="en-US" sz="2000" dirty="0" smtClean="0">
              <a:solidFill>
                <a:schemeClr val="bg2">
                  <a:lumMod val="10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8310" y="1140211"/>
            <a:ext cx="7759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Can we start this earlier this year, so we are prepared when the call comes out 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26250" y="2545685"/>
            <a:ext cx="4378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We could have a pre-selection so people know in the summer or earlier to start working on proposals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6285" y="4110363"/>
            <a:ext cx="7759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There is no good reason to wait until call comes out ……..  Or ?</a:t>
            </a:r>
          </a:p>
        </p:txBody>
      </p:sp>
    </p:spTree>
    <p:extLst>
      <p:ext uri="{BB962C8B-B14F-4D97-AF65-F5344CB8AC3E}">
        <p14:creationId xmlns:p14="http://schemas.microsoft.com/office/powerpoint/2010/main" val="203204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80710" y="2217319"/>
            <a:ext cx="1425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2681750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Ingredients of PSE  </a:t>
            </a:r>
            <a:r>
              <a:rPr lang="en-US" sz="1600" dirty="0" smtClean="0"/>
              <a:t>now -- Nomenclature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Gill Sans MT" panose="020B0502020104020203" pitchFamily="34" charset="0"/>
              </a:rPr>
              <a:t>February 3, 2016; H.Weerts</a:t>
            </a:r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>
                <a:latin typeface="Gill Sans MT" panose="020B0502020104020203" pitchFamily="34" charset="0"/>
              </a:rPr>
              <a:pPr/>
              <a:t>18</a:t>
            </a:fld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3275" y="3567162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Centers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50940" y="1286936"/>
            <a:ext cx="3240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User facilities – DOE recognized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16255" y="435968"/>
            <a:ext cx="5127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Gill Sans MT" panose="020B0502020104020203" pitchFamily="34" charset="0"/>
              </a:rPr>
              <a:t>With basically five well run divisions; organization based on these divisions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9730" y="570947"/>
            <a:ext cx="62869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PHY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51213" y="574468"/>
            <a:ext cx="58541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HEP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58341" y="570475"/>
            <a:ext cx="60946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NST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65421" y="570947"/>
            <a:ext cx="64312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MSD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74550" y="574468"/>
            <a:ext cx="56938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CSE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2365" y="1286936"/>
            <a:ext cx="82843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ATLAS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66557" y="1284721"/>
            <a:ext cx="71205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CNM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13126" y="1815990"/>
            <a:ext cx="88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EFRC’s: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06599" y="6225127"/>
            <a:ext cx="3383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Influence &amp; funding for Energy Storage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132" y="5639637"/>
            <a:ext cx="84510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BRAIN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949" y="5080415"/>
            <a:ext cx="675185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u="sng" dirty="0" err="1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ULab</a:t>
            </a:r>
            <a:endParaRPr lang="en-US" u="sng" dirty="0" smtClean="0">
              <a:solidFill>
                <a:schemeClr val="accent3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949" y="4471276"/>
            <a:ext cx="47961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M3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62693" y="5639637"/>
            <a:ext cx="91884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Clnrm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+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70941" y="5639637"/>
            <a:ext cx="1451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Gill Sans MT" panose="020B0502020104020203" pitchFamily="34" charset="0"/>
              </a:rPr>
              <a:t>Facility future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980" y="3571921"/>
            <a:ext cx="98334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ACCESS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34723" y="6194160"/>
            <a:ext cx="76655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JCESR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484845" y="570475"/>
            <a:ext cx="53732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Gill Sans MT" panose="020B0502020104020203" pitchFamily="34" charset="0"/>
              </a:rPr>
              <a:t>IME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90069" y="1819382"/>
            <a:ext cx="87876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ANSER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14421" y="1819382"/>
            <a:ext cx="56938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2365" y="1815990"/>
            <a:ext cx="684803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CEES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211635" y="1723657"/>
            <a:ext cx="28995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Center for Electrochemical  Energy Science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3474" y="4517442"/>
            <a:ext cx="7471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Molecules, Materials To Manufacturing (M3); Computational Materials; Integrated Imaging Initiative;  EFRC preparation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211635" y="1922206"/>
            <a:ext cx="26271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Center for Emerging Superconductivity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220600" y="2113753"/>
            <a:ext cx="355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Argonne Northwestern Solar Energy Research center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576679" y="3518491"/>
            <a:ext cx="3812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Argonne Center for Collaborative Energy Storage Science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576679" y="3717040"/>
            <a:ext cx="1450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Nano Design Works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28332" y="5685803"/>
            <a:ext cx="1186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BRAIN initiative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8786" y="2390752"/>
            <a:ext cx="105509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MICCoM</a:t>
            </a:r>
            <a:endParaRPr lang="en-US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357651" y="3576680"/>
            <a:ext cx="76630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NDW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17168" y="5080415"/>
            <a:ext cx="14319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Universe as our Lab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521216" y="2436918"/>
            <a:ext cx="6542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Computational Materials hub: Midwest Integrated Center for Computational  Materials ( started FY15)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170402" y="5070670"/>
            <a:ext cx="88115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LDRD funded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13126" y="4750942"/>
            <a:ext cx="2519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M3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 &amp; </a:t>
            </a:r>
            <a:r>
              <a:rPr lang="en-US" sz="1400" u="sng" dirty="0" err="1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Ulab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 are lab wide strategic initiatives</a:t>
            </a:r>
          </a:p>
        </p:txBody>
      </p:sp>
    </p:spTree>
    <p:extLst>
      <p:ext uri="{BB962C8B-B14F-4D97-AF65-F5344CB8AC3E}">
        <p14:creationId xmlns:p14="http://schemas.microsoft.com/office/powerpoint/2010/main" val="69956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24260" y="146924"/>
            <a:ext cx="2310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Topics for this meeting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98130" y="1239914"/>
            <a:ext cx="277960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Gill Sans MT" panose="020B0502020104020203" pitchFamily="34" charset="0"/>
              </a:rPr>
              <a:t>Initiatives &amp; LDRD</a:t>
            </a:r>
          </a:p>
          <a:p>
            <a:endParaRPr lang="en-US" sz="2000" dirty="0">
              <a:solidFill>
                <a:schemeClr val="bg2">
                  <a:lumMod val="25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Gill Sans MT" panose="020B0502020104020203" pitchFamily="34" charset="0"/>
              </a:rPr>
              <a:t>EFRC calls &amp; preparation</a:t>
            </a:r>
          </a:p>
          <a:p>
            <a:endParaRPr lang="en-US" sz="2000" dirty="0">
              <a:solidFill>
                <a:schemeClr val="bg2">
                  <a:lumMod val="25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Gill Sans MT" panose="020B0502020104020203" pitchFamily="34" charset="0"/>
              </a:rPr>
              <a:t>BIG Ideas</a:t>
            </a:r>
          </a:p>
          <a:p>
            <a:endParaRPr lang="en-US" sz="2000" dirty="0">
              <a:solidFill>
                <a:schemeClr val="bg2">
                  <a:lumMod val="25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Gill Sans MT" panose="020B0502020104020203" pitchFamily="34" charset="0"/>
              </a:rPr>
              <a:t>Early Career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4259" y="4804221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Purpose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33912" y="4665721"/>
            <a:ext cx="5981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Provide all information that the ALD office has at this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Things are a bit in flux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56206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35800" y="1128975"/>
            <a:ext cx="2759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Initiatives and LDRD</a:t>
            </a:r>
          </a:p>
        </p:txBody>
      </p:sp>
    </p:spTree>
    <p:extLst>
      <p:ext uri="{BB962C8B-B14F-4D97-AF65-F5344CB8AC3E}">
        <p14:creationId xmlns:p14="http://schemas.microsoft.com/office/powerpoint/2010/main" val="422602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Gill Sans MT" panose="020B0502020104020203" pitchFamily="34" charset="0"/>
              </a:rPr>
              <a:t>February 3, 2016; H.Weerts</a:t>
            </a:r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>
                <a:latin typeface="Gill Sans MT" panose="020B0502020104020203" pitchFamily="34" charset="0"/>
              </a:rPr>
              <a:pPr/>
              <a:t>4</a:t>
            </a:fld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1" y="3801193"/>
            <a:ext cx="84510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BRAIN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2520866"/>
            <a:ext cx="728084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 err="1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ULab</a:t>
            </a:r>
            <a:endParaRPr lang="en-US" sz="2000" u="sng" dirty="0" smtClean="0">
              <a:solidFill>
                <a:schemeClr val="accent3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401" y="998561"/>
            <a:ext cx="513282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M3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238188" y="828514"/>
            <a:ext cx="51658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Molecules, Materials To Manufacturing (M3):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Mortgages from M2D2;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Computational Materials;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Integrated Imaging Initiative(I3); 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EFRC preparation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38188" y="3801193"/>
            <a:ext cx="1688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BRAIN initiative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339414" y="2325142"/>
            <a:ext cx="3135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Universe as our Lab: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Prepare for CMB-S4– sensors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Enable CMB science/cosmology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198854" y="1428679"/>
            <a:ext cx="88115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LDRD funded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62555" y="1459463"/>
            <a:ext cx="2041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M3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 &amp; </a:t>
            </a:r>
            <a:r>
              <a:rPr lang="en-US" sz="1400" u="sng" dirty="0" err="1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Ulab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 are lab wide strategic initiatives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Initiatives and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LDRD in FY16  -- this year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>
                <a:solidFill>
                  <a:schemeClr val="bg2">
                    <a:lumMod val="10000"/>
                  </a:schemeClr>
                </a:solidFill>
              </a:rPr>
            </a:b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03060" y="440769"/>
            <a:ext cx="3586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LDRD funded--- 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there are others</a:t>
            </a:r>
          </a:p>
        </p:txBody>
      </p:sp>
    </p:spTree>
    <p:extLst>
      <p:ext uri="{BB962C8B-B14F-4D97-AF65-F5344CB8AC3E}">
        <p14:creationId xmlns:p14="http://schemas.microsoft.com/office/powerpoint/2010/main" val="307055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Gill Sans MT" panose="020B0502020104020203" pitchFamily="34" charset="0"/>
              </a:rPr>
              <a:t>February 3, 2016; H.Weerts</a:t>
            </a:r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>
                <a:latin typeface="Gill Sans MT" panose="020B0502020104020203" pitchFamily="34" charset="0"/>
              </a:rPr>
              <a:pPr/>
              <a:t>5</a:t>
            </a:fld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1" y="3801193"/>
            <a:ext cx="84510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BRAIN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2520866"/>
            <a:ext cx="728084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 err="1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ULab</a:t>
            </a:r>
            <a:endParaRPr lang="en-US" sz="2000" u="sng" dirty="0" smtClean="0">
              <a:solidFill>
                <a:schemeClr val="accent3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401" y="998561"/>
            <a:ext cx="513282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M3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238188" y="828514"/>
            <a:ext cx="51658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Molecules, Materials To Manufacturing (M3):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Mortgages from M2D2;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Computational Materials;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Integrated Imaging Initiative(I3); 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EFRC preparation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38188" y="3801193"/>
            <a:ext cx="1688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BRAIN initiative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339414" y="2325142"/>
            <a:ext cx="3135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Universe as our Lab: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Prepare for CMB-S4– sensors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Enable CMB science/cosmology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198854" y="1428679"/>
            <a:ext cx="88115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LDRD funded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62555" y="1459463"/>
            <a:ext cx="2041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M3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 &amp; </a:t>
            </a:r>
            <a:r>
              <a:rPr lang="en-US" sz="1400" u="sng" dirty="0" err="1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Ulab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 are lab wide strategic initiatives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Initiatives and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LDRD in FY16  -- this year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>
                <a:solidFill>
                  <a:schemeClr val="bg2">
                    <a:lumMod val="10000"/>
                  </a:schemeClr>
                </a:solidFill>
              </a:rPr>
            </a:b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03060" y="440769"/>
            <a:ext cx="3368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LDRD funded---  there are others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6544" y="4359792"/>
            <a:ext cx="6656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Current plan for FY17:    continue the initiatives but re-align them; new directions, complete previous commitments/mortgages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5258" y="5007963"/>
            <a:ext cx="5778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“BRAIN” will continue in FY17 as planned--  my assumption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5538" y="5723604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Timeline: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60488" y="5506672"/>
            <a:ext cx="71962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February 8,  ALD office will provide updated description of M3, </a:t>
            </a:r>
            <a:r>
              <a:rPr lang="en-US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Ulab</a:t>
            </a:r>
            <a:endParaRPr lang="en-US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Call for new proposals will go out February 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March 24:  discussion of initiative content &amp; decisions ( Initiative review)</a:t>
            </a:r>
          </a:p>
        </p:txBody>
      </p:sp>
    </p:spTree>
    <p:extLst>
      <p:ext uri="{BB962C8B-B14F-4D97-AF65-F5344CB8AC3E}">
        <p14:creationId xmlns:p14="http://schemas.microsoft.com/office/powerpoint/2010/main" val="282210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Gill Sans MT" panose="020B0502020104020203" pitchFamily="34" charset="0"/>
              </a:rPr>
              <a:t>February 3, 2016; H.Weerts</a:t>
            </a:r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>
                <a:latin typeface="Gill Sans MT" panose="020B0502020104020203" pitchFamily="34" charset="0"/>
              </a:rPr>
              <a:pPr/>
              <a:t>6</a:t>
            </a:fld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121" y="4123989"/>
            <a:ext cx="728084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 err="1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ULab</a:t>
            </a:r>
            <a:endParaRPr lang="en-US" sz="2000" u="sng" dirty="0" smtClean="0">
              <a:solidFill>
                <a:schemeClr val="accent3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401" y="998561"/>
            <a:ext cx="513282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M3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8205" y="828514"/>
            <a:ext cx="51658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Molecules, Materials To Manufacturing (M3):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Mortgages from M2D2;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Computational Materials;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Integrated Imaging Initiative(I3); 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EFRC preparation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369535" y="3928265"/>
            <a:ext cx="3135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Universe as our Lab: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Prepare for CMB-S4– sensors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Enable CMB science/cosmology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Initiatives and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LDRD in FY17  -- initial thoughts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32860" y="459182"/>
            <a:ext cx="106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Evolution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86249" y="1006522"/>
            <a:ext cx="51658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Phase out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Phase out  -- or minimal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I3 becomes its own “institute”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Continue</a:t>
            </a:r>
          </a:p>
          <a:p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New ideas directions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3814075" y="1411369"/>
            <a:ext cx="1218785" cy="484632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32860" y="4066764"/>
            <a:ext cx="4188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Prepare for CMB-S4– sensors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Enable CMB science/cosmology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Add new directions  --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new ideas from you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4300989" y="4353732"/>
            <a:ext cx="801608" cy="299541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924" y="5579679"/>
            <a:ext cx="558042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There are reports from the advisory committees on long range plans for BES, HEP and NP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32330" y="6218860"/>
            <a:ext cx="2430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Gill Sans MT" panose="020B0502020104020203" pitchFamily="34" charset="0"/>
              </a:rPr>
              <a:t>Can be used for directions/guidance</a:t>
            </a:r>
          </a:p>
        </p:txBody>
      </p:sp>
    </p:spTree>
    <p:extLst>
      <p:ext uri="{BB962C8B-B14F-4D97-AF65-F5344CB8AC3E}">
        <p14:creationId xmlns:p14="http://schemas.microsoft.com/office/powerpoint/2010/main" val="17489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Gill Sans MT" panose="020B0502020104020203" pitchFamily="34" charset="0"/>
              </a:rPr>
              <a:t>February 3, 2016; H.Weerts</a:t>
            </a:r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>
                <a:latin typeface="Gill Sans MT" panose="020B0502020104020203" pitchFamily="34" charset="0"/>
              </a:rPr>
              <a:pPr/>
              <a:t>7</a:t>
            </a:fld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121" y="4123989"/>
            <a:ext cx="728084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 err="1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ULab</a:t>
            </a:r>
            <a:endParaRPr lang="en-US" sz="2000" u="sng" dirty="0" smtClean="0">
              <a:solidFill>
                <a:schemeClr val="accent3">
                  <a:lumMod val="7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401" y="998561"/>
            <a:ext cx="513282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chemeClr val="accent3">
                    <a:lumMod val="75000"/>
                  </a:schemeClr>
                </a:solidFill>
                <a:latin typeface="Gill Sans MT" panose="020B0502020104020203" pitchFamily="34" charset="0"/>
              </a:rPr>
              <a:t>M3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8205" y="828514"/>
            <a:ext cx="51658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Molecules, Materials To Manufacturing (M3):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Mortgages from M2D2;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Computational Materials;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Integrated Imaging Initiative(I3); 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EFRC preparation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369535" y="3928265"/>
            <a:ext cx="3135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Universe as our Lab: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Prepare for CMB-S4– sensors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Enable CMB science/cosmology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Initiatives and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LDRD in FY17  -- initial thoughts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32860" y="459182"/>
            <a:ext cx="106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Evolution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38005" y="5572321"/>
            <a:ext cx="6131166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Depends heavily on your ideas, suggestions and proposals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86249" y="1006522"/>
            <a:ext cx="51658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Phase out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Phase out  -- or minimal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I3 becomes its own “institute”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Continue</a:t>
            </a:r>
          </a:p>
          <a:p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New ideas directions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3814075" y="1411369"/>
            <a:ext cx="1218785" cy="484632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32860" y="4066764"/>
            <a:ext cx="4188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Prepare for CMB-S4– sensors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Enable CMB science/cosmology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Add new directions  -- </a:t>
            </a:r>
            <a:r>
              <a:rPr lang="en-US" u="sng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new ideas from you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4300989" y="4353732"/>
            <a:ext cx="801608" cy="299541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February 3, 2016; H.Weerts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187950" y="1125836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EFRCs</a:t>
            </a:r>
          </a:p>
        </p:txBody>
      </p:sp>
    </p:spTree>
    <p:extLst>
      <p:ext uri="{BB962C8B-B14F-4D97-AF65-F5344CB8AC3E}">
        <p14:creationId xmlns:p14="http://schemas.microsoft.com/office/powerpoint/2010/main" val="835773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funded EFRCs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Gill Sans MT" panose="020B0502020104020203" pitchFamily="34" charset="0"/>
              </a:rPr>
              <a:t>February 3, 2016; H.Weerts</a:t>
            </a:r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4D8C-3CB4-402A-BC46-2AB14C0FE90A}" type="slidenum">
              <a:rPr lang="en-US" smtClean="0">
                <a:latin typeface="Gill Sans MT" panose="020B0502020104020203" pitchFamily="34" charset="0"/>
              </a:rPr>
              <a:pPr/>
              <a:t>9</a:t>
            </a:fld>
            <a:endParaRPr lang="en-US">
              <a:latin typeface="Gill Sans MT" panose="020B05020201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13126" y="805049"/>
            <a:ext cx="88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EFRC’s: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90069" y="808441"/>
            <a:ext cx="87876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ANSER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114421" y="808441"/>
            <a:ext cx="56938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2365" y="805049"/>
            <a:ext cx="684803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CEES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79003" y="511053"/>
            <a:ext cx="3807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Center for Electrochemical  Energy Science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4580" y="834321"/>
            <a:ext cx="3446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Center for Emerging Superconductivity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202862" y="1195382"/>
            <a:ext cx="46796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Argonne Northwestern Solar Energy Research center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9324" y="2022733"/>
            <a:ext cx="105509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  <a:latin typeface="Gill Sans MT" panose="020B0502020104020203" pitchFamily="34" charset="0"/>
              </a:rPr>
              <a:t>MICCoM</a:t>
            </a:r>
            <a:endParaRPr lang="en-US" dirty="0" smtClean="0">
              <a:solidFill>
                <a:srgbClr val="0070C0"/>
              </a:solidFill>
              <a:latin typeface="Gill Sans MT" panose="020B0502020104020203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59890" y="2068899"/>
            <a:ext cx="5646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Gill Sans MT" panose="020B0502020104020203" pitchFamily="34" charset="0"/>
              </a:rPr>
              <a:t>Computational Materials hub: Midwest Integrated Center for Computational  Materials ( started FY15)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07664" y="2622494"/>
            <a:ext cx="4670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List here for completeness.  Officially not a center or hub, but in mind has that role and we should build on this in future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32620" y="387942"/>
            <a:ext cx="961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  <a:latin typeface="Gill Sans MT" panose="020B0502020104020203" pitchFamily="34" charset="0"/>
              </a:rPr>
              <a:t>Led by Argonne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2365" y="3813050"/>
            <a:ext cx="6360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All three EFRCs have been renewed and are in their second phase.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1211" y="4696364"/>
            <a:ext cx="7804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It is expected that there will be call for new EFRC proposals in a few months.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Respond time will be short.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No info on topics or areas to be covered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ill Sans MT" panose="020B0502020104020203" pitchFamily="34" charset="0"/>
              </a:rPr>
              <a:t>Given current state Argonne it is anticipated that Argonne will at best  get one</a:t>
            </a:r>
          </a:p>
        </p:txBody>
      </p:sp>
    </p:spTree>
    <p:extLst>
      <p:ext uri="{BB962C8B-B14F-4D97-AF65-F5344CB8AC3E}">
        <p14:creationId xmlns:p14="http://schemas.microsoft.com/office/powerpoint/2010/main" val="38830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L_template_blue_comic_sans_hw_01">
  <a:themeElements>
    <a:clrScheme name="Custom 7">
      <a:dk1>
        <a:srgbClr val="616161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9D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Blue 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2">
                <a:lumMod val="10000"/>
              </a:schemeClr>
            </a:solidFill>
            <a:latin typeface="Gill Sans MT" panose="020B0502020104020203" pitchFamily="34" charset="0"/>
          </a:defRPr>
        </a:defPPr>
      </a:lstStyle>
    </a:txDef>
  </a:objectDefaults>
  <a:extraClrSchemeLst>
    <a:extraClrScheme>
      <a:clrScheme name="Blue design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stom 11">
      <a:dk1>
        <a:srgbClr val="616161"/>
      </a:dk1>
      <a:lt1>
        <a:sysClr val="window" lastClr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4B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ANL_template_blue_comic_sans_hw_01</Template>
  <TotalTime>9355</TotalTime>
  <Words>1514</Words>
  <Application>Microsoft Office PowerPoint</Application>
  <PresentationFormat>On-screen Show (4:3)</PresentationFormat>
  <Paragraphs>255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Gill Sans MT</vt:lpstr>
      <vt:lpstr>Trebuchet MS</vt:lpstr>
      <vt:lpstr>Wingdings</vt:lpstr>
      <vt:lpstr>ANL_template_blue_comic_sans_hw_01</vt:lpstr>
      <vt:lpstr>Initiatives, LDRD, Big Ideas, EFRCs &amp; all that</vt:lpstr>
      <vt:lpstr>PowerPoint Presentation</vt:lpstr>
      <vt:lpstr>PowerPoint Presentation</vt:lpstr>
      <vt:lpstr>Initiatives and LDRD in FY16  -- this year </vt:lpstr>
      <vt:lpstr>Initiatives and LDRD in FY16  -- this year </vt:lpstr>
      <vt:lpstr>Initiatives and LDRD in FY17  -- initial thoughts</vt:lpstr>
      <vt:lpstr>Initiatives and LDRD in FY17  -- initial thoughts</vt:lpstr>
      <vt:lpstr>PowerPoint Presentation</vt:lpstr>
      <vt:lpstr>Current funded EFRCs</vt:lpstr>
      <vt:lpstr>EFRC  preparation for 2016   -- so far</vt:lpstr>
      <vt:lpstr>EFRC  preparation for 2017   -- so far</vt:lpstr>
      <vt:lpstr>PowerPoint Presentation</vt:lpstr>
      <vt:lpstr>Big Idea Summit I &amp; II</vt:lpstr>
      <vt:lpstr>Big Idea Summit III</vt:lpstr>
      <vt:lpstr>PowerPoint Presentation</vt:lpstr>
      <vt:lpstr>PowerPoint Presentation</vt:lpstr>
      <vt:lpstr>PowerPoint Presentation</vt:lpstr>
      <vt:lpstr>Ingredients of PSE  now -- Nomenclature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hjmw</dc:creator>
  <cp:lastModifiedBy>Hogan, Jennifer</cp:lastModifiedBy>
  <cp:revision>200</cp:revision>
  <dcterms:created xsi:type="dcterms:W3CDTF">2014-08-19T21:26:01Z</dcterms:created>
  <dcterms:modified xsi:type="dcterms:W3CDTF">2016-02-03T18:05:25Z</dcterms:modified>
</cp:coreProperties>
</file>