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06" r:id="rId1"/>
  </p:sldMasterIdLst>
  <p:notesMasterIdLst>
    <p:notesMasterId r:id="rId6"/>
  </p:notesMasterIdLst>
  <p:handoutMasterIdLst>
    <p:handoutMasterId r:id="rId7"/>
  </p:handoutMasterIdLst>
  <p:sldIdLst>
    <p:sldId id="645" r:id="rId2"/>
    <p:sldId id="661" r:id="rId3"/>
    <p:sldId id="662" r:id="rId4"/>
    <p:sldId id="663" r:id="rId5"/>
  </p:sldIdLst>
  <p:sldSz cx="9144000" cy="6858000" type="screen4x3"/>
  <p:notesSz cx="6985000" cy="9283700"/>
  <p:defaultTextStyle>
    <a:defPPr>
      <a:defRPr lang="en-US"/>
    </a:defPPr>
    <a:lvl1pPr algn="l" rtl="0" eaLnBrk="0" fontAlgn="base" hangingPunct="0">
      <a:spcBef>
        <a:spcPct val="0"/>
      </a:spcBef>
      <a:spcAft>
        <a:spcPct val="0"/>
      </a:spcAft>
      <a:defRPr b="1" kern="1200">
        <a:solidFill>
          <a:schemeClr val="tx1"/>
        </a:solidFill>
        <a:latin typeface="Arial" charset="0"/>
        <a:ea typeface="+mn-ea"/>
        <a:cs typeface="+mn-cs"/>
      </a:defRPr>
    </a:lvl1pPr>
    <a:lvl2pPr marL="457200" algn="l" rtl="0" eaLnBrk="0" fontAlgn="base" hangingPunct="0">
      <a:spcBef>
        <a:spcPct val="0"/>
      </a:spcBef>
      <a:spcAft>
        <a:spcPct val="0"/>
      </a:spcAft>
      <a:defRPr b="1" kern="1200">
        <a:solidFill>
          <a:schemeClr val="tx1"/>
        </a:solidFill>
        <a:latin typeface="Arial" charset="0"/>
        <a:ea typeface="+mn-ea"/>
        <a:cs typeface="+mn-cs"/>
      </a:defRPr>
    </a:lvl2pPr>
    <a:lvl3pPr marL="914400" algn="l" rtl="0" eaLnBrk="0" fontAlgn="base" hangingPunct="0">
      <a:spcBef>
        <a:spcPct val="0"/>
      </a:spcBef>
      <a:spcAft>
        <a:spcPct val="0"/>
      </a:spcAft>
      <a:defRPr b="1" kern="1200">
        <a:solidFill>
          <a:schemeClr val="tx1"/>
        </a:solidFill>
        <a:latin typeface="Arial" charset="0"/>
        <a:ea typeface="+mn-ea"/>
        <a:cs typeface="+mn-cs"/>
      </a:defRPr>
    </a:lvl3pPr>
    <a:lvl4pPr marL="1371600" algn="l" rtl="0" eaLnBrk="0" fontAlgn="base" hangingPunct="0">
      <a:spcBef>
        <a:spcPct val="0"/>
      </a:spcBef>
      <a:spcAft>
        <a:spcPct val="0"/>
      </a:spcAft>
      <a:defRPr b="1" kern="1200">
        <a:solidFill>
          <a:schemeClr val="tx1"/>
        </a:solidFill>
        <a:latin typeface="Arial" charset="0"/>
        <a:ea typeface="+mn-ea"/>
        <a:cs typeface="+mn-cs"/>
      </a:defRPr>
    </a:lvl4pPr>
    <a:lvl5pPr marL="1828800" algn="l" rtl="0" eaLnBrk="0" fontAlgn="base" hangingPunct="0">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rawforg" initials="c" lastIdx="7" clrIdx="0"/>
  <p:cmAuthor id="1" name="Department of Energy" initials="DoE" lastIdx="19" clrIdx="1"/>
  <p:cmAuthor id="2" name="helpdesk" initials="h" lastIdx="5"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2FA0"/>
    <a:srgbClr val="AFFBB3"/>
    <a:srgbClr val="0000FF"/>
    <a:srgbClr val="71F777"/>
    <a:srgbClr val="CFF1AD"/>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83" autoAdjust="0"/>
    <p:restoredTop sz="92350" autoAdjust="0"/>
  </p:normalViewPr>
  <p:slideViewPr>
    <p:cSldViewPr>
      <p:cViewPr>
        <p:scale>
          <a:sx n="70" d="100"/>
          <a:sy n="70" d="100"/>
        </p:scale>
        <p:origin x="-852" y="3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792"/>
    </p:cViewPr>
  </p:sorterViewPr>
  <p:notesViewPr>
    <p:cSldViewPr>
      <p:cViewPr>
        <p:scale>
          <a:sx n="90" d="100"/>
          <a:sy n="90" d="100"/>
        </p:scale>
        <p:origin x="-1098" y="210"/>
      </p:cViewPr>
      <p:guideLst>
        <p:guide orient="horz" pos="2924"/>
        <p:guide pos="22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1" y="2"/>
            <a:ext cx="3026622" cy="462596"/>
          </a:xfrm>
          <a:prstGeom prst="rect">
            <a:avLst/>
          </a:prstGeom>
          <a:noFill/>
          <a:ln w="9525">
            <a:noFill/>
            <a:miter lim="800000"/>
            <a:headEnd/>
            <a:tailEnd/>
          </a:ln>
          <a:effectLst/>
        </p:spPr>
        <p:txBody>
          <a:bodyPr vert="horz" wrap="square" lIns="91348" tIns="45674" rIns="91348" bIns="45674" numCol="1" anchor="t" anchorCtr="0" compatLnSpc="1">
            <a:prstTxWarp prst="textNoShape">
              <a:avLst/>
            </a:prstTxWarp>
          </a:bodyPr>
          <a:lstStyle>
            <a:lvl1pPr defTabSz="912716" eaLnBrk="1" hangingPunct="1">
              <a:defRPr sz="1200" b="0"/>
            </a:lvl1pPr>
          </a:lstStyle>
          <a:p>
            <a:pPr>
              <a:defRPr/>
            </a:pPr>
            <a:endParaRPr lang="en-US"/>
          </a:p>
        </p:txBody>
      </p:sp>
      <p:sp>
        <p:nvSpPr>
          <p:cNvPr id="104451" name="Rectangle 3"/>
          <p:cNvSpPr>
            <a:spLocks noGrp="1" noChangeArrowheads="1"/>
          </p:cNvSpPr>
          <p:nvPr>
            <p:ph type="dt" sz="quarter" idx="1"/>
          </p:nvPr>
        </p:nvSpPr>
        <p:spPr bwMode="auto">
          <a:xfrm>
            <a:off x="3956795" y="2"/>
            <a:ext cx="3026622" cy="462596"/>
          </a:xfrm>
          <a:prstGeom prst="rect">
            <a:avLst/>
          </a:prstGeom>
          <a:noFill/>
          <a:ln w="9525">
            <a:noFill/>
            <a:miter lim="800000"/>
            <a:headEnd/>
            <a:tailEnd/>
          </a:ln>
          <a:effectLst/>
        </p:spPr>
        <p:txBody>
          <a:bodyPr vert="horz" wrap="square" lIns="91348" tIns="45674" rIns="91348" bIns="45674" numCol="1" anchor="t" anchorCtr="0" compatLnSpc="1">
            <a:prstTxWarp prst="textNoShape">
              <a:avLst/>
            </a:prstTxWarp>
          </a:bodyPr>
          <a:lstStyle>
            <a:lvl1pPr algn="r" defTabSz="912716" eaLnBrk="1" hangingPunct="1">
              <a:defRPr sz="1200" b="0"/>
            </a:lvl1pPr>
          </a:lstStyle>
          <a:p>
            <a:pPr>
              <a:defRPr/>
            </a:pPr>
            <a:endParaRPr lang="en-US"/>
          </a:p>
        </p:txBody>
      </p:sp>
      <p:sp>
        <p:nvSpPr>
          <p:cNvPr id="104452" name="Rectangle 4"/>
          <p:cNvSpPr>
            <a:spLocks noGrp="1" noChangeArrowheads="1"/>
          </p:cNvSpPr>
          <p:nvPr>
            <p:ph type="ftr" sz="quarter" idx="2"/>
          </p:nvPr>
        </p:nvSpPr>
        <p:spPr bwMode="auto">
          <a:xfrm>
            <a:off x="1" y="8819518"/>
            <a:ext cx="3026622" cy="462596"/>
          </a:xfrm>
          <a:prstGeom prst="rect">
            <a:avLst/>
          </a:prstGeom>
          <a:noFill/>
          <a:ln w="9525">
            <a:noFill/>
            <a:miter lim="800000"/>
            <a:headEnd/>
            <a:tailEnd/>
          </a:ln>
          <a:effectLst/>
        </p:spPr>
        <p:txBody>
          <a:bodyPr vert="horz" wrap="square" lIns="91348" tIns="45674" rIns="91348" bIns="45674" numCol="1" anchor="b" anchorCtr="0" compatLnSpc="1">
            <a:prstTxWarp prst="textNoShape">
              <a:avLst/>
            </a:prstTxWarp>
          </a:bodyPr>
          <a:lstStyle>
            <a:lvl1pPr defTabSz="912716" eaLnBrk="1" hangingPunct="1">
              <a:defRPr sz="1200" b="0"/>
            </a:lvl1pPr>
          </a:lstStyle>
          <a:p>
            <a:pPr>
              <a:defRPr/>
            </a:pPr>
            <a:endParaRPr lang="en-US"/>
          </a:p>
        </p:txBody>
      </p:sp>
      <p:sp>
        <p:nvSpPr>
          <p:cNvPr id="104453" name="Rectangle 5"/>
          <p:cNvSpPr>
            <a:spLocks noGrp="1" noChangeArrowheads="1"/>
          </p:cNvSpPr>
          <p:nvPr>
            <p:ph type="sldNum" sz="quarter" idx="3"/>
          </p:nvPr>
        </p:nvSpPr>
        <p:spPr bwMode="auto">
          <a:xfrm>
            <a:off x="3956795" y="8819518"/>
            <a:ext cx="3026622" cy="462596"/>
          </a:xfrm>
          <a:prstGeom prst="rect">
            <a:avLst/>
          </a:prstGeom>
          <a:noFill/>
          <a:ln w="9525">
            <a:noFill/>
            <a:miter lim="800000"/>
            <a:headEnd/>
            <a:tailEnd/>
          </a:ln>
          <a:effectLst/>
        </p:spPr>
        <p:txBody>
          <a:bodyPr vert="horz" wrap="square" lIns="91348" tIns="45674" rIns="91348" bIns="45674" numCol="1" anchor="b" anchorCtr="0" compatLnSpc="1">
            <a:prstTxWarp prst="textNoShape">
              <a:avLst/>
            </a:prstTxWarp>
          </a:bodyPr>
          <a:lstStyle>
            <a:lvl1pPr algn="r" defTabSz="912716" eaLnBrk="1" hangingPunct="1">
              <a:defRPr sz="1200" b="0"/>
            </a:lvl1pPr>
          </a:lstStyle>
          <a:p>
            <a:pPr>
              <a:defRPr/>
            </a:pPr>
            <a:fld id="{A893D9EB-B162-4A7E-8EDF-56E2F0D47FEF}" type="slidenum">
              <a:rPr lang="en-US"/>
              <a:pPr>
                <a:defRPr/>
              </a:pPr>
              <a:t>‹#›</a:t>
            </a:fld>
            <a:endParaRPr lang="en-US"/>
          </a:p>
        </p:txBody>
      </p:sp>
    </p:spTree>
    <p:extLst>
      <p:ext uri="{BB962C8B-B14F-4D97-AF65-F5344CB8AC3E}">
        <p14:creationId xmlns:p14="http://schemas.microsoft.com/office/powerpoint/2010/main" val="19726629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1" y="2"/>
            <a:ext cx="3026622" cy="462596"/>
          </a:xfrm>
          <a:prstGeom prst="rect">
            <a:avLst/>
          </a:prstGeom>
          <a:noFill/>
          <a:ln w="9525">
            <a:noFill/>
            <a:miter lim="800000"/>
            <a:headEnd/>
            <a:tailEnd/>
          </a:ln>
          <a:effectLst/>
        </p:spPr>
        <p:txBody>
          <a:bodyPr vert="horz" wrap="square" lIns="92161" tIns="46080" rIns="92161" bIns="46080" numCol="1" anchor="t" anchorCtr="0" compatLnSpc="1">
            <a:prstTxWarp prst="textNoShape">
              <a:avLst/>
            </a:prstTxWarp>
          </a:bodyPr>
          <a:lstStyle>
            <a:lvl1pPr defTabSz="920653" eaLnBrk="1" hangingPunct="1">
              <a:defRPr sz="1200" b="0"/>
            </a:lvl1pPr>
          </a:lstStyle>
          <a:p>
            <a:pPr>
              <a:defRPr/>
            </a:pPr>
            <a:endParaRPr lang="en-US"/>
          </a:p>
        </p:txBody>
      </p:sp>
      <p:sp>
        <p:nvSpPr>
          <p:cNvPr id="75779" name="Rectangle 3"/>
          <p:cNvSpPr>
            <a:spLocks noGrp="1" noChangeArrowheads="1"/>
          </p:cNvSpPr>
          <p:nvPr>
            <p:ph type="dt" idx="1"/>
          </p:nvPr>
        </p:nvSpPr>
        <p:spPr bwMode="auto">
          <a:xfrm>
            <a:off x="3956795" y="2"/>
            <a:ext cx="3026622" cy="462596"/>
          </a:xfrm>
          <a:prstGeom prst="rect">
            <a:avLst/>
          </a:prstGeom>
          <a:noFill/>
          <a:ln w="9525">
            <a:noFill/>
            <a:miter lim="800000"/>
            <a:headEnd/>
            <a:tailEnd/>
          </a:ln>
          <a:effectLst/>
        </p:spPr>
        <p:txBody>
          <a:bodyPr vert="horz" wrap="square" lIns="92161" tIns="46080" rIns="92161" bIns="46080" numCol="1" anchor="t" anchorCtr="0" compatLnSpc="1">
            <a:prstTxWarp prst="textNoShape">
              <a:avLst/>
            </a:prstTxWarp>
          </a:bodyPr>
          <a:lstStyle>
            <a:lvl1pPr algn="r" defTabSz="920653" eaLnBrk="1" hangingPunct="1">
              <a:defRPr sz="1200" b="0"/>
            </a:lvl1pPr>
          </a:lstStyle>
          <a:p>
            <a:pPr>
              <a:defRPr/>
            </a:pPr>
            <a:endParaRPr lang="en-US"/>
          </a:p>
        </p:txBody>
      </p:sp>
      <p:sp>
        <p:nvSpPr>
          <p:cNvPr id="63492" name="Rectangle 4"/>
          <p:cNvSpPr>
            <a:spLocks noGrp="1" noRot="1" noChangeAspect="1" noChangeArrowheads="1" noTextEdit="1"/>
          </p:cNvSpPr>
          <p:nvPr>
            <p:ph type="sldImg" idx="2"/>
          </p:nvPr>
        </p:nvSpPr>
        <p:spPr bwMode="auto">
          <a:xfrm>
            <a:off x="1171575" y="695325"/>
            <a:ext cx="4643438" cy="3482975"/>
          </a:xfrm>
          <a:prstGeom prst="rect">
            <a:avLst/>
          </a:prstGeom>
          <a:noFill/>
          <a:ln w="9525">
            <a:solidFill>
              <a:srgbClr val="000000"/>
            </a:solidFill>
            <a:miter lim="800000"/>
            <a:headEnd/>
            <a:tailEnd/>
          </a:ln>
        </p:spPr>
      </p:sp>
      <p:sp>
        <p:nvSpPr>
          <p:cNvPr id="75781" name="Rectangle 5"/>
          <p:cNvSpPr>
            <a:spLocks noGrp="1" noChangeArrowheads="1"/>
          </p:cNvSpPr>
          <p:nvPr>
            <p:ph type="body" sz="quarter" idx="3"/>
          </p:nvPr>
        </p:nvSpPr>
        <p:spPr bwMode="auto">
          <a:xfrm>
            <a:off x="698818" y="4409758"/>
            <a:ext cx="5587366" cy="4177665"/>
          </a:xfrm>
          <a:prstGeom prst="rect">
            <a:avLst/>
          </a:prstGeom>
          <a:noFill/>
          <a:ln w="9525">
            <a:noFill/>
            <a:miter lim="800000"/>
            <a:headEnd/>
            <a:tailEnd/>
          </a:ln>
          <a:effectLst/>
        </p:spPr>
        <p:txBody>
          <a:bodyPr vert="horz" wrap="square" lIns="92161" tIns="46080" rIns="92161" bIns="4608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5782" name="Rectangle 6"/>
          <p:cNvSpPr>
            <a:spLocks noGrp="1" noChangeArrowheads="1"/>
          </p:cNvSpPr>
          <p:nvPr>
            <p:ph type="ftr" sz="quarter" idx="4"/>
          </p:nvPr>
        </p:nvSpPr>
        <p:spPr bwMode="auto">
          <a:xfrm>
            <a:off x="1" y="8819518"/>
            <a:ext cx="3026622" cy="462596"/>
          </a:xfrm>
          <a:prstGeom prst="rect">
            <a:avLst/>
          </a:prstGeom>
          <a:noFill/>
          <a:ln w="9525">
            <a:noFill/>
            <a:miter lim="800000"/>
            <a:headEnd/>
            <a:tailEnd/>
          </a:ln>
          <a:effectLst/>
        </p:spPr>
        <p:txBody>
          <a:bodyPr vert="horz" wrap="square" lIns="92161" tIns="46080" rIns="92161" bIns="46080" numCol="1" anchor="b" anchorCtr="0" compatLnSpc="1">
            <a:prstTxWarp prst="textNoShape">
              <a:avLst/>
            </a:prstTxWarp>
          </a:bodyPr>
          <a:lstStyle>
            <a:lvl1pPr defTabSz="920653" eaLnBrk="1" hangingPunct="1">
              <a:defRPr sz="1200" b="0"/>
            </a:lvl1pPr>
          </a:lstStyle>
          <a:p>
            <a:pPr>
              <a:defRPr/>
            </a:pPr>
            <a:endParaRPr lang="en-US"/>
          </a:p>
        </p:txBody>
      </p:sp>
      <p:sp>
        <p:nvSpPr>
          <p:cNvPr id="75783" name="Rectangle 7"/>
          <p:cNvSpPr>
            <a:spLocks noGrp="1" noChangeArrowheads="1"/>
          </p:cNvSpPr>
          <p:nvPr>
            <p:ph type="sldNum" sz="quarter" idx="5"/>
          </p:nvPr>
        </p:nvSpPr>
        <p:spPr bwMode="auto">
          <a:xfrm>
            <a:off x="3956795" y="8819518"/>
            <a:ext cx="3026622" cy="462596"/>
          </a:xfrm>
          <a:prstGeom prst="rect">
            <a:avLst/>
          </a:prstGeom>
          <a:noFill/>
          <a:ln w="9525">
            <a:noFill/>
            <a:miter lim="800000"/>
            <a:headEnd/>
            <a:tailEnd/>
          </a:ln>
          <a:effectLst/>
        </p:spPr>
        <p:txBody>
          <a:bodyPr vert="horz" wrap="square" lIns="92161" tIns="46080" rIns="92161" bIns="46080" numCol="1" anchor="b" anchorCtr="0" compatLnSpc="1">
            <a:prstTxWarp prst="textNoShape">
              <a:avLst/>
            </a:prstTxWarp>
          </a:bodyPr>
          <a:lstStyle>
            <a:lvl1pPr algn="r" defTabSz="920653" eaLnBrk="1" hangingPunct="1">
              <a:defRPr sz="1200" b="0"/>
            </a:lvl1pPr>
          </a:lstStyle>
          <a:p>
            <a:pPr>
              <a:defRPr/>
            </a:pPr>
            <a:fld id="{51D4479E-CBEF-48C8-A4BE-05BEF02A83D2}" type="slidenum">
              <a:rPr lang="en-US"/>
              <a:pPr>
                <a:defRPr/>
              </a:pPr>
              <a:t>‹#›</a:t>
            </a:fld>
            <a:endParaRPr lang="en-US"/>
          </a:p>
        </p:txBody>
      </p:sp>
    </p:spTree>
    <p:extLst>
      <p:ext uri="{BB962C8B-B14F-4D97-AF65-F5344CB8AC3E}">
        <p14:creationId xmlns:p14="http://schemas.microsoft.com/office/powerpoint/2010/main" val="394000546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D618BE0A-7002-4007-A20B-B3D59397AAA0}" type="slidenum">
              <a:rPr lang="en-US" smtClean="0"/>
              <a:pPr/>
              <a:t>1</a:t>
            </a:fld>
            <a:endParaRPr 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1D4479E-CBEF-48C8-A4BE-05BEF02A83D2}" type="slidenum">
              <a:rPr lang="en-US" smtClean="0"/>
              <a:pPr>
                <a:defRPr/>
              </a:pPr>
              <a:t>2</a:t>
            </a:fld>
            <a:endParaRPr lang="en-US"/>
          </a:p>
        </p:txBody>
      </p:sp>
    </p:spTree>
    <p:extLst>
      <p:ext uri="{BB962C8B-B14F-4D97-AF65-F5344CB8AC3E}">
        <p14:creationId xmlns:p14="http://schemas.microsoft.com/office/powerpoint/2010/main" val="1005398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9A14EFE-83F0-4166-A560-48C1E8F071A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1B7C4915-DC26-4093-8C60-D367476A8892}" type="datetime1">
              <a:rPr lang="en-US" smtClean="0"/>
              <a:pPr/>
              <a:t>3/16/2016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FDFCE1-60A6-4EAE-930D-286EB2C14345}" type="slidenum">
              <a:rPr lang="en-US" smtClean="0"/>
              <a:pPr/>
              <a:t>‹#›</a:t>
            </a:fld>
            <a:endParaRPr lang="en-US"/>
          </a:p>
        </p:txBody>
      </p:sp>
    </p:spTree>
    <p:extLst>
      <p:ext uri="{BB962C8B-B14F-4D97-AF65-F5344CB8AC3E}">
        <p14:creationId xmlns:p14="http://schemas.microsoft.com/office/powerpoint/2010/main" val="33050373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0"/>
            <a:ext cx="9144000" cy="762000"/>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352426" y="866775"/>
            <a:ext cx="8410575" cy="5259388"/>
          </a:xfrm>
          <a:prstGeom prst="rect">
            <a:avLst/>
          </a:prstGeom>
          <a:noFill/>
          <a:ln w="9525">
            <a:noFill/>
            <a:miter lim="800000"/>
            <a:headEnd/>
            <a:tailEnd/>
          </a:ln>
        </p:spPr>
        <p:txBody>
          <a:bodyPr vert="horz" wrap="square" lIns="91429" tIns="45714" rIns="91429" bIns="45714"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Footer Placeholder 4"/>
          <p:cNvSpPr>
            <a:spLocks noGrp="1"/>
          </p:cNvSpPr>
          <p:nvPr>
            <p:ph type="ftr" sz="quarter" idx="3"/>
          </p:nvPr>
        </p:nvSpPr>
        <p:spPr>
          <a:xfrm>
            <a:off x="3124200" y="6356350"/>
            <a:ext cx="5334000" cy="365125"/>
          </a:xfrm>
          <a:prstGeom prst="rect">
            <a:avLst/>
          </a:prstGeom>
        </p:spPr>
        <p:txBody>
          <a:bodyPr vert="horz" lIns="91429" tIns="45714" rIns="91429" bIns="45714"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defTabSz="914293" eaLnBrk="1" hangingPunct="1">
              <a:defRPr/>
            </a:pPr>
            <a:endParaRPr lang="en-US" b="0" dirty="0"/>
          </a:p>
        </p:txBody>
      </p:sp>
      <p:sp>
        <p:nvSpPr>
          <p:cNvPr id="6" name="Slide Number Placeholder 5"/>
          <p:cNvSpPr>
            <a:spLocks noGrp="1"/>
          </p:cNvSpPr>
          <p:nvPr>
            <p:ph type="sldNum" sz="quarter" idx="4"/>
          </p:nvPr>
        </p:nvSpPr>
        <p:spPr>
          <a:xfrm>
            <a:off x="8413750" y="6351588"/>
            <a:ext cx="381000" cy="365125"/>
          </a:xfrm>
          <a:prstGeom prst="rect">
            <a:avLst/>
          </a:prstGeom>
        </p:spPr>
        <p:txBody>
          <a:bodyPr vert="horz" lIns="91429" tIns="45714" rIns="91429" bIns="45714"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defTabSz="914293" eaLnBrk="1" hangingPunct="1">
              <a:defRPr/>
            </a:pPr>
            <a:fld id="{1F8A97BA-DB9B-4291-87AE-AF89EA7F18B7}" type="slidenum">
              <a:rPr lang="en-US" b="0"/>
              <a:pPr defTabSz="914293" eaLnBrk="1" hangingPunct="1">
                <a:defRPr/>
              </a:pPr>
              <a:t>‹#›</a:t>
            </a:fld>
            <a:endParaRPr lang="en-US" b="0" dirty="0"/>
          </a:p>
        </p:txBody>
      </p:sp>
      <p:pic>
        <p:nvPicPr>
          <p:cNvPr id="1030" name="Picture 9" descr="horizontal-logo-green-text.jpg"/>
          <p:cNvPicPr>
            <a:picLocks noChangeAspect="1"/>
          </p:cNvPicPr>
          <p:nvPr/>
        </p:nvPicPr>
        <p:blipFill>
          <a:blip r:embed="rId5" cstate="print"/>
          <a:srcRect/>
          <a:stretch>
            <a:fillRect/>
          </a:stretch>
        </p:blipFill>
        <p:spPr bwMode="auto">
          <a:xfrm>
            <a:off x="457200" y="6354764"/>
            <a:ext cx="2438400" cy="407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18" r:id="rId1"/>
    <p:sldLayoutId id="2147483921" r:id="rId2"/>
  </p:sldLayoutIdLst>
  <p:hf hdr="0" ftr="0" dt="0"/>
  <p:txStyles>
    <p:titleStyle>
      <a:lvl1pPr algn="ctr" rtl="0" eaLnBrk="0" fontAlgn="base" hangingPunct="0">
        <a:spcBef>
          <a:spcPct val="0"/>
        </a:spcBef>
        <a:spcAft>
          <a:spcPct val="0"/>
        </a:spcAft>
        <a:defRPr sz="3200" kern="1200">
          <a:solidFill>
            <a:srgbClr val="106636"/>
          </a:solidFill>
          <a:latin typeface="+mj-lt"/>
          <a:ea typeface="+mj-ea"/>
          <a:cs typeface="Arial" pitchFamily="34" charset="0"/>
        </a:defRPr>
      </a:lvl1pPr>
      <a:lvl2pPr algn="ctr" rtl="0" eaLnBrk="0" fontAlgn="base" hangingPunct="0">
        <a:spcBef>
          <a:spcPct val="0"/>
        </a:spcBef>
        <a:spcAft>
          <a:spcPct val="0"/>
        </a:spcAft>
        <a:defRPr sz="2400">
          <a:solidFill>
            <a:srgbClr val="106636"/>
          </a:solidFill>
          <a:latin typeface="Arial" charset="0"/>
          <a:cs typeface="Arial" charset="0"/>
        </a:defRPr>
      </a:lvl2pPr>
      <a:lvl3pPr algn="ctr" rtl="0" eaLnBrk="0" fontAlgn="base" hangingPunct="0">
        <a:spcBef>
          <a:spcPct val="0"/>
        </a:spcBef>
        <a:spcAft>
          <a:spcPct val="0"/>
        </a:spcAft>
        <a:defRPr sz="2400">
          <a:solidFill>
            <a:srgbClr val="106636"/>
          </a:solidFill>
          <a:latin typeface="Arial" charset="0"/>
          <a:cs typeface="Arial" charset="0"/>
        </a:defRPr>
      </a:lvl3pPr>
      <a:lvl4pPr algn="ctr" rtl="0" eaLnBrk="0" fontAlgn="base" hangingPunct="0">
        <a:spcBef>
          <a:spcPct val="0"/>
        </a:spcBef>
        <a:spcAft>
          <a:spcPct val="0"/>
        </a:spcAft>
        <a:defRPr sz="2400">
          <a:solidFill>
            <a:srgbClr val="106636"/>
          </a:solidFill>
          <a:latin typeface="Arial" charset="0"/>
          <a:cs typeface="Arial" charset="0"/>
        </a:defRPr>
      </a:lvl4pPr>
      <a:lvl5pPr algn="ctr" rtl="0" eaLnBrk="0" fontAlgn="base" hangingPunct="0">
        <a:spcBef>
          <a:spcPct val="0"/>
        </a:spcBef>
        <a:spcAft>
          <a:spcPct val="0"/>
        </a:spcAft>
        <a:defRPr sz="2400">
          <a:solidFill>
            <a:srgbClr val="106636"/>
          </a:solidFill>
          <a:latin typeface="Arial" charset="0"/>
          <a:cs typeface="Arial" charset="0"/>
        </a:defRPr>
      </a:lvl5pPr>
      <a:lvl6pPr marL="457146" algn="ctr" rtl="0" fontAlgn="base">
        <a:spcBef>
          <a:spcPct val="0"/>
        </a:spcBef>
        <a:spcAft>
          <a:spcPct val="0"/>
        </a:spcAft>
        <a:defRPr sz="2400">
          <a:solidFill>
            <a:srgbClr val="106636"/>
          </a:solidFill>
          <a:latin typeface="Arial" charset="0"/>
          <a:cs typeface="Arial" charset="0"/>
        </a:defRPr>
      </a:lvl6pPr>
      <a:lvl7pPr marL="914293" algn="ctr" rtl="0" fontAlgn="base">
        <a:spcBef>
          <a:spcPct val="0"/>
        </a:spcBef>
        <a:spcAft>
          <a:spcPct val="0"/>
        </a:spcAft>
        <a:defRPr sz="2400">
          <a:solidFill>
            <a:srgbClr val="106636"/>
          </a:solidFill>
          <a:latin typeface="Arial" charset="0"/>
          <a:cs typeface="Arial" charset="0"/>
        </a:defRPr>
      </a:lvl7pPr>
      <a:lvl8pPr marL="1371440" algn="ctr" rtl="0" fontAlgn="base">
        <a:spcBef>
          <a:spcPct val="0"/>
        </a:spcBef>
        <a:spcAft>
          <a:spcPct val="0"/>
        </a:spcAft>
        <a:defRPr sz="2400">
          <a:solidFill>
            <a:srgbClr val="106636"/>
          </a:solidFill>
          <a:latin typeface="Arial" charset="0"/>
          <a:cs typeface="Arial" charset="0"/>
        </a:defRPr>
      </a:lvl8pPr>
      <a:lvl9pPr marL="1828586" algn="ctr" rtl="0" fontAlgn="base">
        <a:spcBef>
          <a:spcPct val="0"/>
        </a:spcBef>
        <a:spcAft>
          <a:spcPct val="0"/>
        </a:spcAft>
        <a:defRPr sz="2400">
          <a:solidFill>
            <a:srgbClr val="106636"/>
          </a:solidFill>
          <a:latin typeface="Arial" charset="0"/>
          <a:cs typeface="Arial" charset="0"/>
        </a:defRPr>
      </a:lvl9pPr>
    </p:titleStyle>
    <p:bodyStyle>
      <a:lvl1pPr marL="342860" indent="-342860" algn="l" rtl="0" eaLnBrk="0" fontAlgn="base" hangingPunct="0">
        <a:spcBef>
          <a:spcPct val="20000"/>
        </a:spcBef>
        <a:spcAft>
          <a:spcPct val="0"/>
        </a:spcAft>
        <a:buFont typeface="Arial" charset="0"/>
        <a:buChar char="•"/>
        <a:defRPr sz="2400" b="1" kern="1200">
          <a:solidFill>
            <a:srgbClr val="146737"/>
          </a:solidFill>
          <a:latin typeface="+mj-lt"/>
          <a:ea typeface="+mn-ea"/>
          <a:cs typeface="Arial" pitchFamily="34" charset="0"/>
        </a:defRPr>
      </a:lvl1pPr>
      <a:lvl2pPr marL="742863" indent="-285717" algn="l" rtl="0" eaLnBrk="0" fontAlgn="base" hangingPunct="0">
        <a:spcBef>
          <a:spcPct val="20000"/>
        </a:spcBef>
        <a:spcAft>
          <a:spcPct val="0"/>
        </a:spcAft>
        <a:buFont typeface="Arial" charset="0"/>
        <a:buChar char="–"/>
        <a:defRPr sz="2200" kern="1200">
          <a:solidFill>
            <a:srgbClr val="404040"/>
          </a:solidFill>
          <a:latin typeface="+mj-lt"/>
          <a:ea typeface="+mn-ea"/>
          <a:cs typeface="Arial" pitchFamily="34" charset="0"/>
        </a:defRPr>
      </a:lvl2pPr>
      <a:lvl3pPr marL="1142867" indent="-228573" algn="l" rtl="0" eaLnBrk="0" fontAlgn="base" hangingPunct="0">
        <a:spcBef>
          <a:spcPct val="20000"/>
        </a:spcBef>
        <a:spcAft>
          <a:spcPct val="0"/>
        </a:spcAft>
        <a:buFont typeface="Arial" charset="0"/>
        <a:buChar char="•"/>
        <a:defRPr sz="2000" kern="1200">
          <a:solidFill>
            <a:schemeClr val="tx1"/>
          </a:solidFill>
          <a:latin typeface="+mj-lt"/>
          <a:ea typeface="+mn-ea"/>
          <a:cs typeface="Arial" pitchFamily="34" charset="0"/>
        </a:defRPr>
      </a:lvl3pPr>
      <a:lvl4pPr marL="1600013" indent="-228573" algn="l" rtl="0" eaLnBrk="0" fontAlgn="base" hangingPunct="0">
        <a:spcBef>
          <a:spcPct val="20000"/>
        </a:spcBef>
        <a:spcAft>
          <a:spcPct val="0"/>
        </a:spcAft>
        <a:buFont typeface="Arial" charset="0"/>
        <a:buChar char="–"/>
        <a:defRPr sz="2000" kern="1200">
          <a:solidFill>
            <a:schemeClr val="tx1"/>
          </a:solidFill>
          <a:latin typeface="+mj-lt"/>
          <a:ea typeface="+mn-ea"/>
          <a:cs typeface="Arial" pitchFamily="34" charset="0"/>
        </a:defRPr>
      </a:lvl4pPr>
      <a:lvl5pPr marL="2057159" indent="-228573" algn="l" rtl="0" eaLnBrk="0" fontAlgn="base" hangingPunct="0">
        <a:spcBef>
          <a:spcPct val="20000"/>
        </a:spcBef>
        <a:spcAft>
          <a:spcPct val="0"/>
        </a:spcAft>
        <a:buFont typeface="Arial" charset="0"/>
        <a:buChar char="»"/>
        <a:defRPr sz="2000" kern="1200">
          <a:solidFill>
            <a:schemeClr val="tx1"/>
          </a:solidFill>
          <a:latin typeface="+mj-lt"/>
          <a:ea typeface="+mn-ea"/>
          <a:cs typeface="Arial" pitchFamily="34" charset="0"/>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3" name="Rectangle 3"/>
          <p:cNvSpPr>
            <a:spLocks noGrp="1" noChangeArrowheads="1"/>
          </p:cNvSpPr>
          <p:nvPr>
            <p:ph type="subTitle" idx="1"/>
          </p:nvPr>
        </p:nvSpPr>
        <p:spPr>
          <a:xfrm>
            <a:off x="57150" y="4114800"/>
            <a:ext cx="9086850" cy="1067726"/>
          </a:xfrm>
          <a:noFill/>
        </p:spPr>
        <p:txBody>
          <a:bodyPr lIns="82039" tIns="41020" rIns="82039" bIns="41020">
            <a:spAutoFit/>
          </a:bodyPr>
          <a:lstStyle/>
          <a:p>
            <a:pPr eaLnBrk="1" hangingPunct="1">
              <a:spcBef>
                <a:spcPct val="0"/>
              </a:spcBef>
            </a:pPr>
            <a:r>
              <a:rPr lang="en-US" dirty="0" err="1" smtClean="0">
                <a:solidFill>
                  <a:schemeClr val="tx1"/>
                </a:solidFill>
                <a:latin typeface="+mn-lt"/>
                <a:cs typeface="Times New Roman" pitchFamily="18" charset="0"/>
              </a:rPr>
              <a:t>Lali</a:t>
            </a:r>
            <a:r>
              <a:rPr lang="en-US" dirty="0" smtClean="0">
                <a:solidFill>
                  <a:schemeClr val="tx1"/>
                </a:solidFill>
                <a:latin typeface="+mn-lt"/>
                <a:cs typeface="Times New Roman" pitchFamily="18" charset="0"/>
              </a:rPr>
              <a:t> Chatterjee</a:t>
            </a:r>
          </a:p>
          <a:p>
            <a:pPr eaLnBrk="1" hangingPunct="1">
              <a:spcBef>
                <a:spcPct val="0"/>
              </a:spcBef>
            </a:pPr>
            <a:r>
              <a:rPr lang="en-US" sz="2000" dirty="0" smtClean="0">
                <a:solidFill>
                  <a:schemeClr val="tx1"/>
                </a:solidFill>
                <a:latin typeface="+mn-lt"/>
                <a:cs typeface="Times New Roman" pitchFamily="18" charset="0"/>
              </a:rPr>
              <a:t>Program Manager, High Energy Physics</a:t>
            </a:r>
          </a:p>
          <a:p>
            <a:pPr eaLnBrk="1" hangingPunct="1">
              <a:spcBef>
                <a:spcPct val="0"/>
              </a:spcBef>
            </a:pPr>
            <a:r>
              <a:rPr lang="en-US" sz="2000" dirty="0" smtClean="0">
                <a:solidFill>
                  <a:schemeClr val="tx1"/>
                </a:solidFill>
                <a:latin typeface="+mn-lt"/>
                <a:cs typeface="Times New Roman" pitchFamily="18" charset="0"/>
              </a:rPr>
              <a:t>Office of Science, U.S. Department of Energy</a:t>
            </a:r>
          </a:p>
        </p:txBody>
      </p:sp>
      <p:sp>
        <p:nvSpPr>
          <p:cNvPr id="25604" name="Rectangle 4"/>
          <p:cNvSpPr>
            <a:spLocks noChangeArrowheads="1"/>
          </p:cNvSpPr>
          <p:nvPr/>
        </p:nvSpPr>
        <p:spPr bwMode="auto">
          <a:xfrm>
            <a:off x="0" y="1905000"/>
            <a:ext cx="9144000" cy="1560169"/>
          </a:xfrm>
          <a:prstGeom prst="rect">
            <a:avLst/>
          </a:prstGeom>
          <a:noFill/>
          <a:ln w="9525">
            <a:noFill/>
            <a:miter lim="800000"/>
            <a:headEnd/>
            <a:tailEnd/>
          </a:ln>
        </p:spPr>
        <p:txBody>
          <a:bodyPr wrap="square" lIns="82039" tIns="41020" rIns="82039" bIns="41020">
            <a:spAutoFit/>
          </a:bodyPr>
          <a:lstStyle/>
          <a:p>
            <a:pPr algn="ctr" eaLnBrk="1" hangingPunct="1">
              <a:buFont typeface="Wingdings" pitchFamily="2" charset="2"/>
              <a:buNone/>
            </a:pPr>
            <a:r>
              <a:rPr lang="en-US" sz="3200" dirty="0" smtClean="0">
                <a:latin typeface="+mn-lt"/>
                <a:cs typeface="Times New Roman" pitchFamily="18" charset="0"/>
              </a:rPr>
              <a:t>HEP View  </a:t>
            </a:r>
          </a:p>
          <a:p>
            <a:pPr algn="ctr" eaLnBrk="1" hangingPunct="1">
              <a:buFont typeface="Wingdings" pitchFamily="2" charset="2"/>
              <a:buNone/>
            </a:pPr>
            <a:endParaRPr lang="en-US" sz="3200" dirty="0">
              <a:latin typeface="+mn-lt"/>
              <a:cs typeface="Times New Roman" pitchFamily="18" charset="0"/>
            </a:endParaRPr>
          </a:p>
          <a:p>
            <a:pPr algn="ctr" eaLnBrk="1" hangingPunct="1">
              <a:buFont typeface="Wingdings" pitchFamily="2" charset="2"/>
              <a:buNone/>
            </a:pPr>
            <a:r>
              <a:rPr lang="en-US" sz="3200" dirty="0" smtClean="0">
                <a:latin typeface="+mn-lt"/>
                <a:cs typeface="Times New Roman" pitchFamily="18" charset="0"/>
              </a:rPr>
              <a:t>HEP FCE Meeting March 2016</a:t>
            </a:r>
            <a:endParaRPr lang="en-US" sz="3200" dirty="0">
              <a:latin typeface="+mn-lt"/>
              <a:cs typeface="Times New Roman" pitchFamily="18" charset="0"/>
            </a:endParaRPr>
          </a:p>
        </p:txBody>
      </p:sp>
      <p:sp>
        <p:nvSpPr>
          <p:cNvPr id="25605" name="Text Box 10"/>
          <p:cNvSpPr txBox="1">
            <a:spLocks noChangeArrowheads="1"/>
          </p:cNvSpPr>
          <p:nvPr/>
        </p:nvSpPr>
        <p:spPr bwMode="auto">
          <a:xfrm>
            <a:off x="6842125" y="0"/>
            <a:ext cx="2301875" cy="828047"/>
          </a:xfrm>
          <a:prstGeom prst="rect">
            <a:avLst/>
          </a:prstGeom>
          <a:noFill/>
          <a:ln w="9525">
            <a:noFill/>
            <a:miter lim="800000"/>
            <a:headEnd/>
            <a:tailEnd/>
          </a:ln>
        </p:spPr>
        <p:txBody>
          <a:bodyPr>
            <a:spAutoFit/>
          </a:bodyPr>
          <a:lstStyle/>
          <a:p>
            <a:pPr algn="ctr">
              <a:lnSpc>
                <a:spcPct val="85000"/>
              </a:lnSpc>
            </a:pPr>
            <a:r>
              <a:rPr lang="en-US" sz="2800" dirty="0">
                <a:solidFill>
                  <a:srgbClr val="006600"/>
                </a:solidFill>
                <a:latin typeface="+mj-lt"/>
                <a:cs typeface="Tahoma" pitchFamily="34" charset="0"/>
              </a:rPr>
              <a:t>OFFICE </a:t>
            </a:r>
            <a:r>
              <a:rPr lang="en-US" sz="2800" dirty="0" smtClean="0">
                <a:solidFill>
                  <a:srgbClr val="006600"/>
                </a:solidFill>
                <a:latin typeface="+mj-lt"/>
                <a:cs typeface="Tahoma" pitchFamily="34" charset="0"/>
              </a:rPr>
              <a:t>OF </a:t>
            </a:r>
            <a:r>
              <a:rPr lang="en-US" sz="2800" dirty="0">
                <a:solidFill>
                  <a:srgbClr val="006600"/>
                </a:solidFill>
                <a:latin typeface="+mj-lt"/>
                <a:cs typeface="Tahoma" pitchFamily="34" charset="0"/>
              </a:rPr>
              <a:t>SCIENCE</a:t>
            </a:r>
          </a:p>
        </p:txBody>
      </p:sp>
      <p:pic>
        <p:nvPicPr>
          <p:cNvPr id="25606" name="Picture 9" descr="New_DOE_Logo_Color_042808"/>
          <p:cNvPicPr>
            <a:picLocks noChangeAspect="1" noChangeArrowheads="1"/>
          </p:cNvPicPr>
          <p:nvPr/>
        </p:nvPicPr>
        <p:blipFill>
          <a:blip r:embed="rId3" cstate="print"/>
          <a:srcRect/>
          <a:stretch>
            <a:fillRect/>
          </a:stretch>
        </p:blipFill>
        <p:spPr bwMode="auto">
          <a:xfrm>
            <a:off x="152400" y="152400"/>
            <a:ext cx="2209800" cy="556897"/>
          </a:xfrm>
          <a:prstGeom prst="rect">
            <a:avLst/>
          </a:prstGeom>
          <a:noFill/>
          <a:ln w="9525">
            <a:noFill/>
            <a:miter lim="800000"/>
            <a:headEnd/>
            <a:tailEnd/>
          </a:ln>
        </p:spPr>
      </p:pic>
      <p:sp>
        <p:nvSpPr>
          <p:cNvPr id="7" name="Slide Number Placeholder 6"/>
          <p:cNvSpPr>
            <a:spLocks noGrp="1"/>
          </p:cNvSpPr>
          <p:nvPr>
            <p:ph type="sldNum" sz="quarter" idx="10"/>
          </p:nvPr>
        </p:nvSpPr>
        <p:spPr/>
        <p:txBody>
          <a:bodyPr/>
          <a:lstStyle/>
          <a:p>
            <a:pPr>
              <a:defRPr/>
            </a:pPr>
            <a:fld id="{C9A14EFE-83F0-4166-A560-48C1E8F071A3}" type="slidenum">
              <a:rPr lang="en-US" sz="1600" smtClean="0">
                <a:latin typeface="+mn-lt"/>
              </a:rPr>
              <a:pPr>
                <a:defRPr/>
              </a:pPr>
              <a:t>1</a:t>
            </a:fld>
            <a:endParaRPr lang="en-US" sz="1600" dirty="0">
              <a:latin typeface="+mn-lt"/>
            </a:endParaRPr>
          </a:p>
        </p:txBody>
      </p:sp>
    </p:spTree>
    <p:extLst>
      <p:ext uri="{BB962C8B-B14F-4D97-AF65-F5344CB8AC3E}">
        <p14:creationId xmlns:p14="http://schemas.microsoft.com/office/powerpoint/2010/main" val="191034672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004" y="0"/>
            <a:ext cx="8915400" cy="685800"/>
          </a:xfrm>
        </p:spPr>
        <p:txBody>
          <a:bodyPr>
            <a:noAutofit/>
          </a:bodyPr>
          <a:lstStyle/>
          <a:p>
            <a:r>
              <a:rPr lang="en-US" sz="2800" dirty="0" smtClean="0">
                <a:solidFill>
                  <a:schemeClr val="tx1"/>
                </a:solidFill>
                <a:latin typeface="Arial Black" panose="020B0A04020102020204" pitchFamily="34" charset="0"/>
              </a:rPr>
              <a:t>HEP Computing and Science Drivers</a:t>
            </a:r>
            <a:endParaRPr lang="en-US" sz="2800" dirty="0">
              <a:solidFill>
                <a:schemeClr val="tx1"/>
              </a:solidFill>
              <a:latin typeface="Arial Black" panose="020B0A04020102020204" pitchFamily="34" charset="0"/>
            </a:endParaRPr>
          </a:p>
        </p:txBody>
      </p:sp>
      <p:sp>
        <p:nvSpPr>
          <p:cNvPr id="5" name="Slide Number Placeholder 4"/>
          <p:cNvSpPr>
            <a:spLocks noGrp="1"/>
          </p:cNvSpPr>
          <p:nvPr>
            <p:ph type="sldNum" sz="quarter" idx="11"/>
          </p:nvPr>
        </p:nvSpPr>
        <p:spPr>
          <a:xfrm>
            <a:off x="3053078" y="6492875"/>
            <a:ext cx="5334000" cy="365125"/>
          </a:xfrm>
        </p:spPr>
        <p:txBody>
          <a:bodyPr/>
          <a:lstStyle/>
          <a:p>
            <a:fld id="{99EC3A03-4E83-437B-876E-2E19E37324E0}" type="slidenum">
              <a:rPr lang="en-US" smtClean="0"/>
              <a:pPr/>
              <a:t>2</a:t>
            </a:fld>
            <a:endParaRPr lang="en-US" dirty="0"/>
          </a:p>
        </p:txBody>
      </p:sp>
      <p:sp>
        <p:nvSpPr>
          <p:cNvPr id="7" name="TextBox 6"/>
          <p:cNvSpPr txBox="1"/>
          <p:nvPr/>
        </p:nvSpPr>
        <p:spPr>
          <a:xfrm>
            <a:off x="103997" y="522826"/>
            <a:ext cx="2447290" cy="3554819"/>
          </a:xfrm>
          <a:prstGeom prst="rect">
            <a:avLst/>
          </a:prstGeom>
          <a:noFill/>
          <a:ln w="28575">
            <a:solidFill>
              <a:schemeClr val="tx2"/>
            </a:solidFill>
          </a:ln>
        </p:spPr>
        <p:txBody>
          <a:bodyPr wrap="square" rtlCol="0">
            <a:spAutoFit/>
          </a:bodyPr>
          <a:lstStyle/>
          <a:p>
            <a:pPr>
              <a:lnSpc>
                <a:spcPct val="250000"/>
              </a:lnSpc>
            </a:pPr>
            <a:r>
              <a:rPr lang="en-US" b="1" dirty="0" smtClean="0">
                <a:solidFill>
                  <a:srgbClr val="0070C0"/>
                </a:solidFill>
              </a:rPr>
              <a:t>Higgs</a:t>
            </a:r>
          </a:p>
          <a:p>
            <a:pPr>
              <a:lnSpc>
                <a:spcPct val="250000"/>
              </a:lnSpc>
            </a:pPr>
            <a:r>
              <a:rPr lang="en-US" b="1" dirty="0" smtClean="0">
                <a:solidFill>
                  <a:srgbClr val="00B050"/>
                </a:solidFill>
              </a:rPr>
              <a:t>Neutrinos</a:t>
            </a:r>
          </a:p>
          <a:p>
            <a:pPr>
              <a:lnSpc>
                <a:spcPct val="250000"/>
              </a:lnSpc>
            </a:pPr>
            <a:r>
              <a:rPr lang="en-US" b="1" dirty="0" smtClean="0">
                <a:solidFill>
                  <a:srgbClr val="FF0000"/>
                </a:solidFill>
              </a:rPr>
              <a:t>Dark Matter</a:t>
            </a:r>
          </a:p>
          <a:p>
            <a:pPr>
              <a:lnSpc>
                <a:spcPct val="250000"/>
              </a:lnSpc>
            </a:pPr>
            <a:r>
              <a:rPr lang="en-US" b="1" dirty="0" smtClean="0">
                <a:solidFill>
                  <a:srgbClr val="7030A0"/>
                </a:solidFill>
              </a:rPr>
              <a:t>Dark Energy / CMB</a:t>
            </a:r>
          </a:p>
          <a:p>
            <a:pPr>
              <a:lnSpc>
                <a:spcPct val="250000"/>
              </a:lnSpc>
            </a:pPr>
            <a:r>
              <a:rPr lang="en-US" b="1" dirty="0" smtClean="0">
                <a:solidFill>
                  <a:srgbClr val="C00000"/>
                </a:solidFill>
              </a:rPr>
              <a:t>New particles</a:t>
            </a:r>
            <a:endParaRPr lang="en-US" b="1" dirty="0">
              <a:solidFill>
                <a:srgbClr val="C00000"/>
              </a:solidFill>
            </a:endParaRPr>
          </a:p>
        </p:txBody>
      </p:sp>
      <p:pic>
        <p:nvPicPr>
          <p:cNvPr id="2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222" y="1437681"/>
            <a:ext cx="1523778" cy="1546160"/>
          </a:xfrm>
          <a:prstGeom prst="rect">
            <a:avLst/>
          </a:prstGeom>
          <a:noFill/>
          <a:ln w="28575">
            <a:solidFill>
              <a:srgbClr val="C00000"/>
            </a:solidFill>
            <a:miter lim="800000"/>
            <a:headEnd/>
            <a:tailEnd/>
          </a:ln>
          <a:extLst>
            <a:ext uri="{909E8E84-426E-40DD-AFC4-6F175D3DCCD1}">
              <a14:hiddenFill xmlns:a14="http://schemas.microsoft.com/office/drawing/2010/main">
                <a:solidFill>
                  <a:schemeClr val="accent1"/>
                </a:solidFill>
              </a14:hiddenFill>
            </a:ext>
          </a:extLst>
        </p:spPr>
      </p:pic>
      <p:sp>
        <p:nvSpPr>
          <p:cNvPr id="10" name="TextBox 9"/>
          <p:cNvSpPr txBox="1"/>
          <p:nvPr/>
        </p:nvSpPr>
        <p:spPr>
          <a:xfrm>
            <a:off x="2593653" y="827550"/>
            <a:ext cx="3858775" cy="584775"/>
          </a:xfrm>
          <a:prstGeom prst="rect">
            <a:avLst/>
          </a:prstGeom>
          <a:noFill/>
          <a:ln>
            <a:noFill/>
          </a:ln>
        </p:spPr>
        <p:txBody>
          <a:bodyPr wrap="square" rtlCol="0">
            <a:spAutoFit/>
          </a:bodyPr>
          <a:lstStyle/>
          <a:p>
            <a:r>
              <a:rPr lang="en-US" sz="1600" dirty="0" smtClean="0"/>
              <a:t>Science Pursued  Via Frontiers, Experiments, Projects &amp; Technology</a:t>
            </a:r>
            <a:endParaRPr lang="en-US" sz="1600" dirty="0"/>
          </a:p>
        </p:txBody>
      </p:sp>
      <p:sp>
        <p:nvSpPr>
          <p:cNvPr id="11" name="TextBox 10"/>
          <p:cNvSpPr txBox="1"/>
          <p:nvPr/>
        </p:nvSpPr>
        <p:spPr>
          <a:xfrm>
            <a:off x="2551287" y="3464510"/>
            <a:ext cx="6245548" cy="584775"/>
          </a:xfrm>
          <a:prstGeom prst="rect">
            <a:avLst/>
          </a:prstGeom>
          <a:noFill/>
          <a:ln>
            <a:solidFill>
              <a:schemeClr val="tx2"/>
            </a:solidFill>
          </a:ln>
        </p:spPr>
        <p:txBody>
          <a:bodyPr wrap="square" rtlCol="0">
            <a:spAutoFit/>
          </a:bodyPr>
          <a:lstStyle/>
          <a:p>
            <a:r>
              <a:rPr lang="en-US" sz="1600" dirty="0" smtClean="0"/>
              <a:t>Computing - </a:t>
            </a:r>
            <a:r>
              <a:rPr lang="en-US" sz="1600" dirty="0" smtClean="0"/>
              <a:t>funded </a:t>
            </a:r>
            <a:r>
              <a:rPr lang="en-US" sz="1600" dirty="0"/>
              <a:t>vertically within </a:t>
            </a:r>
            <a:r>
              <a:rPr lang="en-US" sz="1600" dirty="0" smtClean="0"/>
              <a:t>Experiments/Projects</a:t>
            </a:r>
          </a:p>
          <a:p>
            <a:r>
              <a:rPr lang="en-US" sz="1600" dirty="0"/>
              <a:t>Challenges: Increasing </a:t>
            </a:r>
            <a:r>
              <a:rPr lang="en-US" sz="1600" dirty="0" smtClean="0"/>
              <a:t>compute/data </a:t>
            </a:r>
            <a:r>
              <a:rPr lang="en-US" sz="1600" dirty="0"/>
              <a:t>needs- </a:t>
            </a:r>
            <a:r>
              <a:rPr lang="en-US" sz="1600" dirty="0" smtClean="0"/>
              <a:t>limited budgets</a:t>
            </a:r>
            <a:endParaRPr lang="en-US" sz="1600" dirty="0"/>
          </a:p>
        </p:txBody>
      </p:sp>
      <p:grpSp>
        <p:nvGrpSpPr>
          <p:cNvPr id="67" name="Group 222"/>
          <p:cNvGrpSpPr/>
          <p:nvPr/>
        </p:nvGrpSpPr>
        <p:grpSpPr>
          <a:xfrm>
            <a:off x="5993626" y="818948"/>
            <a:ext cx="2377552" cy="2664833"/>
            <a:chOff x="107163" y="0"/>
            <a:chExt cx="5653017" cy="6364129"/>
          </a:xfrm>
        </p:grpSpPr>
        <p:sp>
          <p:nvSpPr>
            <p:cNvPr id="68" name="Shape 151"/>
            <p:cNvSpPr/>
            <p:nvPr/>
          </p:nvSpPr>
          <p:spPr>
            <a:xfrm flipV="1">
              <a:off x="308287" y="4865973"/>
              <a:ext cx="1" cy="442003"/>
            </a:xfrm>
            <a:prstGeom prst="line">
              <a:avLst/>
            </a:prstGeom>
            <a:noFill/>
            <a:ln w="50800" cap="flat">
              <a:solidFill>
                <a:srgbClr val="941751"/>
              </a:solidFill>
              <a:prstDash val="solid"/>
              <a:miter lim="400000"/>
            </a:ln>
            <a:effectLst/>
          </p:spPr>
          <p:txBody>
            <a:bodyPr wrap="square" lIns="0" tIns="0" rIns="0" bIns="0" numCol="1" anchor="ctr">
              <a:noAutofit/>
            </a:bodyPr>
            <a:lstStyle/>
            <a:p>
              <a:pPr lvl="0">
                <a:defRPr sz="2400"/>
              </a:pPr>
              <a:endParaRPr/>
            </a:p>
          </p:txBody>
        </p:sp>
        <p:sp>
          <p:nvSpPr>
            <p:cNvPr id="69" name="Shape 152"/>
            <p:cNvSpPr/>
            <p:nvPr/>
          </p:nvSpPr>
          <p:spPr>
            <a:xfrm rot="21180000">
              <a:off x="295025" y="3628338"/>
              <a:ext cx="5377444" cy="273579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005493"/>
            </a:solidFill>
            <a:ln w="50800" cap="flat">
              <a:solidFill>
                <a:srgbClr val="941751"/>
              </a:solidFill>
              <a:prstDash val="solid"/>
              <a:miter lim="400000"/>
            </a:ln>
            <a:effectLst/>
          </p:spPr>
          <p:txBody>
            <a:bodyPr wrap="square" lIns="0" tIns="0" rIns="0" bIns="0" numCol="1" anchor="ctr">
              <a:noAutofit/>
            </a:bodyPr>
            <a:lstStyle/>
            <a:p>
              <a:pPr lvl="0">
                <a:defRPr sz="2400">
                  <a:solidFill>
                    <a:srgbClr val="FFFFFF"/>
                  </a:solidFill>
                </a:defRPr>
              </a:pPr>
              <a:endParaRPr/>
            </a:p>
          </p:txBody>
        </p:sp>
        <p:sp>
          <p:nvSpPr>
            <p:cNvPr id="70" name="Shape 153"/>
            <p:cNvSpPr/>
            <p:nvPr/>
          </p:nvSpPr>
          <p:spPr>
            <a:xfrm rot="21180000">
              <a:off x="307731" y="3272597"/>
              <a:ext cx="5377444" cy="273579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005493"/>
            </a:solidFill>
            <a:ln w="50800" cap="flat">
              <a:solidFill>
                <a:srgbClr val="941751"/>
              </a:solidFill>
              <a:prstDash val="solid"/>
              <a:miter lim="400000"/>
            </a:ln>
            <a:effectLst/>
          </p:spPr>
          <p:txBody>
            <a:bodyPr wrap="square" lIns="0" tIns="0" rIns="0" bIns="0" numCol="1" anchor="ctr">
              <a:noAutofit/>
            </a:bodyPr>
            <a:lstStyle/>
            <a:p>
              <a:pPr lvl="0">
                <a:defRPr sz="2400">
                  <a:solidFill>
                    <a:srgbClr val="FFFFFF"/>
                  </a:solidFill>
                </a:defRPr>
              </a:pPr>
              <a:endParaRPr/>
            </a:p>
          </p:txBody>
        </p:sp>
        <p:sp>
          <p:nvSpPr>
            <p:cNvPr id="71" name="Shape 154"/>
            <p:cNvSpPr/>
            <p:nvPr/>
          </p:nvSpPr>
          <p:spPr>
            <a:xfrm>
              <a:off x="599875" y="1015629"/>
              <a:ext cx="1124200" cy="483124"/>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10800" y="21600"/>
                  </a:lnTo>
                  <a:lnTo>
                    <a:pt x="21600" y="10800"/>
                  </a:lnTo>
                  <a:lnTo>
                    <a:pt x="10800" y="0"/>
                  </a:lnTo>
                  <a:close/>
                </a:path>
              </a:pathLst>
            </a:custGeom>
            <a:solidFill>
              <a:srgbClr val="941751"/>
            </a:solidFill>
            <a:ln w="12700" cap="flat">
              <a:noFill/>
              <a:miter lim="400000"/>
            </a:ln>
            <a:effectLst/>
          </p:spPr>
          <p:txBody>
            <a:bodyPr wrap="square" lIns="0" tIns="0" rIns="0" bIns="0" numCol="1" anchor="ctr">
              <a:noAutofit/>
            </a:bodyPr>
            <a:lstStyle/>
            <a:p>
              <a:pPr lvl="0">
                <a:defRPr sz="2400">
                  <a:solidFill>
                    <a:srgbClr val="FFFFFF"/>
                  </a:solidFill>
                </a:defRPr>
              </a:pPr>
              <a:endParaRPr/>
            </a:p>
          </p:txBody>
        </p:sp>
        <p:sp>
          <p:nvSpPr>
            <p:cNvPr id="72" name="Shape 155"/>
            <p:cNvSpPr/>
            <p:nvPr/>
          </p:nvSpPr>
          <p:spPr>
            <a:xfrm>
              <a:off x="1959316" y="127000"/>
              <a:ext cx="1124200" cy="483124"/>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10800" y="21600"/>
                  </a:lnTo>
                  <a:lnTo>
                    <a:pt x="21600" y="10800"/>
                  </a:lnTo>
                  <a:lnTo>
                    <a:pt x="10800" y="0"/>
                  </a:lnTo>
                  <a:close/>
                </a:path>
              </a:pathLst>
            </a:custGeom>
            <a:solidFill>
              <a:srgbClr val="941751"/>
            </a:solidFill>
            <a:ln w="12700" cap="flat">
              <a:noFill/>
              <a:miter lim="400000"/>
            </a:ln>
            <a:effectLst/>
          </p:spPr>
          <p:txBody>
            <a:bodyPr wrap="square" lIns="0" tIns="0" rIns="0" bIns="0" numCol="1" anchor="ctr">
              <a:noAutofit/>
            </a:bodyPr>
            <a:lstStyle/>
            <a:p>
              <a:pPr lvl="0">
                <a:defRPr sz="2400">
                  <a:solidFill>
                    <a:srgbClr val="FFFFFF"/>
                  </a:solidFill>
                </a:defRPr>
              </a:pPr>
              <a:endParaRPr/>
            </a:p>
          </p:txBody>
        </p:sp>
        <p:sp>
          <p:nvSpPr>
            <p:cNvPr id="73" name="Shape 156"/>
            <p:cNvSpPr/>
            <p:nvPr/>
          </p:nvSpPr>
          <p:spPr>
            <a:xfrm flipV="1">
              <a:off x="2503649" y="597767"/>
              <a:ext cx="1" cy="1335769"/>
            </a:xfrm>
            <a:prstGeom prst="line">
              <a:avLst/>
            </a:prstGeom>
            <a:noFill/>
            <a:ln w="50800" cap="flat">
              <a:solidFill>
                <a:srgbClr val="941751"/>
              </a:solidFill>
              <a:prstDash val="solid"/>
              <a:miter lim="400000"/>
            </a:ln>
            <a:effectLst/>
          </p:spPr>
          <p:txBody>
            <a:bodyPr wrap="square" lIns="0" tIns="0" rIns="0" bIns="0" numCol="1" anchor="ctr">
              <a:noAutofit/>
            </a:bodyPr>
            <a:lstStyle/>
            <a:p>
              <a:pPr lvl="0">
                <a:defRPr sz="2400"/>
              </a:pPr>
              <a:endParaRPr/>
            </a:p>
          </p:txBody>
        </p:sp>
        <p:sp>
          <p:nvSpPr>
            <p:cNvPr id="74" name="Shape 157"/>
            <p:cNvSpPr/>
            <p:nvPr/>
          </p:nvSpPr>
          <p:spPr>
            <a:xfrm flipV="1">
              <a:off x="3049961" y="369082"/>
              <a:ext cx="1" cy="1520596"/>
            </a:xfrm>
            <a:prstGeom prst="line">
              <a:avLst/>
            </a:prstGeom>
            <a:noFill/>
            <a:ln w="50800" cap="flat">
              <a:solidFill>
                <a:srgbClr val="941751"/>
              </a:solidFill>
              <a:prstDash val="solid"/>
              <a:miter lim="400000"/>
            </a:ln>
            <a:effectLst/>
          </p:spPr>
          <p:txBody>
            <a:bodyPr wrap="square" lIns="0" tIns="0" rIns="0" bIns="0" numCol="1" anchor="ctr">
              <a:noAutofit/>
            </a:bodyPr>
            <a:lstStyle/>
            <a:p>
              <a:pPr lvl="0">
                <a:defRPr sz="2400"/>
              </a:pPr>
              <a:endParaRPr/>
            </a:p>
          </p:txBody>
        </p:sp>
        <p:sp>
          <p:nvSpPr>
            <p:cNvPr id="75" name="Shape 158"/>
            <p:cNvSpPr/>
            <p:nvPr/>
          </p:nvSpPr>
          <p:spPr>
            <a:xfrm>
              <a:off x="3475453" y="0"/>
              <a:ext cx="1124200" cy="483124"/>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10800" y="21600"/>
                  </a:lnTo>
                  <a:lnTo>
                    <a:pt x="21600" y="10800"/>
                  </a:lnTo>
                  <a:lnTo>
                    <a:pt x="10800" y="0"/>
                  </a:lnTo>
                  <a:close/>
                </a:path>
              </a:pathLst>
            </a:custGeom>
            <a:solidFill>
              <a:srgbClr val="941751"/>
            </a:solidFill>
            <a:ln w="12700" cap="flat">
              <a:noFill/>
              <a:miter lim="400000"/>
            </a:ln>
            <a:effectLst/>
          </p:spPr>
          <p:txBody>
            <a:bodyPr wrap="square" lIns="0" tIns="0" rIns="0" bIns="0" numCol="1" anchor="ctr">
              <a:noAutofit/>
            </a:bodyPr>
            <a:lstStyle/>
            <a:p>
              <a:pPr lvl="0">
                <a:defRPr sz="2400">
                  <a:solidFill>
                    <a:srgbClr val="FFFFFF"/>
                  </a:solidFill>
                </a:defRPr>
              </a:pPr>
              <a:endParaRPr/>
            </a:p>
          </p:txBody>
        </p:sp>
        <p:sp>
          <p:nvSpPr>
            <p:cNvPr id="77" name="Shape 159"/>
            <p:cNvSpPr/>
            <p:nvPr/>
          </p:nvSpPr>
          <p:spPr>
            <a:xfrm flipV="1">
              <a:off x="4561552" y="225296"/>
              <a:ext cx="1" cy="752861"/>
            </a:xfrm>
            <a:prstGeom prst="line">
              <a:avLst/>
            </a:prstGeom>
            <a:noFill/>
            <a:ln w="50800" cap="flat">
              <a:solidFill>
                <a:srgbClr val="941751"/>
              </a:solidFill>
              <a:prstDash val="solid"/>
              <a:miter lim="400000"/>
            </a:ln>
            <a:effectLst/>
          </p:spPr>
          <p:txBody>
            <a:bodyPr wrap="square" lIns="0" tIns="0" rIns="0" bIns="0" numCol="1" anchor="ctr">
              <a:noAutofit/>
            </a:bodyPr>
            <a:lstStyle/>
            <a:p>
              <a:pPr lvl="0">
                <a:defRPr sz="2400"/>
              </a:pPr>
              <a:endParaRPr/>
            </a:p>
          </p:txBody>
        </p:sp>
        <p:sp>
          <p:nvSpPr>
            <p:cNvPr id="78" name="Shape 160"/>
            <p:cNvSpPr/>
            <p:nvPr/>
          </p:nvSpPr>
          <p:spPr>
            <a:xfrm>
              <a:off x="4220816" y="762000"/>
              <a:ext cx="1124200" cy="483124"/>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10800" y="21600"/>
                  </a:lnTo>
                  <a:lnTo>
                    <a:pt x="21600" y="10800"/>
                  </a:lnTo>
                  <a:lnTo>
                    <a:pt x="10800" y="0"/>
                  </a:lnTo>
                  <a:close/>
                </a:path>
              </a:pathLst>
            </a:custGeom>
            <a:solidFill>
              <a:srgbClr val="941751"/>
            </a:solidFill>
            <a:ln w="12700" cap="flat">
              <a:noFill/>
              <a:miter lim="400000"/>
            </a:ln>
            <a:effectLst/>
          </p:spPr>
          <p:txBody>
            <a:bodyPr wrap="square" lIns="0" tIns="0" rIns="0" bIns="0" numCol="1" anchor="ctr">
              <a:noAutofit/>
            </a:bodyPr>
            <a:lstStyle/>
            <a:p>
              <a:pPr lvl="0">
                <a:defRPr sz="2400">
                  <a:solidFill>
                    <a:srgbClr val="FFFFFF"/>
                  </a:solidFill>
                </a:defRPr>
              </a:pPr>
              <a:endParaRPr/>
            </a:p>
          </p:txBody>
        </p:sp>
        <p:sp>
          <p:nvSpPr>
            <p:cNvPr id="79" name="Shape 161"/>
            <p:cNvSpPr/>
            <p:nvPr/>
          </p:nvSpPr>
          <p:spPr>
            <a:xfrm>
              <a:off x="555323" y="3610698"/>
              <a:ext cx="526138" cy="1270507"/>
            </a:xfrm>
            <a:prstGeom prst="rect">
              <a:avLst/>
            </a:prstGeom>
            <a:solidFill>
              <a:srgbClr val="FFFFFF"/>
            </a:solidFill>
            <a:ln w="12700" cap="flat">
              <a:noFill/>
              <a:miter lim="400000"/>
            </a:ln>
            <a:effectLst/>
          </p:spPr>
          <p:txBody>
            <a:bodyPr wrap="square" lIns="0" tIns="0" rIns="0" bIns="0" numCol="1" anchor="ctr">
              <a:noAutofit/>
            </a:bodyPr>
            <a:lstStyle/>
            <a:p>
              <a:pPr lvl="0">
                <a:defRPr sz="2400">
                  <a:solidFill>
                    <a:srgbClr val="FFFFFF"/>
                  </a:solidFill>
                </a:defRPr>
              </a:pPr>
              <a:endParaRPr/>
            </a:p>
          </p:txBody>
        </p:sp>
        <p:sp>
          <p:nvSpPr>
            <p:cNvPr id="80" name="Shape 163"/>
            <p:cNvSpPr/>
            <p:nvPr/>
          </p:nvSpPr>
          <p:spPr>
            <a:xfrm>
              <a:off x="1066421" y="3602656"/>
              <a:ext cx="179428" cy="1520597"/>
            </a:xfrm>
            <a:prstGeom prst="rect">
              <a:avLst/>
            </a:prstGeom>
            <a:solidFill>
              <a:srgbClr val="FFFFFF"/>
            </a:solidFill>
            <a:ln w="12700" cap="flat">
              <a:noFill/>
              <a:miter lim="400000"/>
            </a:ln>
            <a:effectLst/>
          </p:spPr>
          <p:txBody>
            <a:bodyPr wrap="square" lIns="0" tIns="0" rIns="0" bIns="0" numCol="1" anchor="ctr">
              <a:noAutofit/>
            </a:bodyPr>
            <a:lstStyle/>
            <a:p>
              <a:pPr lvl="0">
                <a:defRPr sz="2400">
                  <a:solidFill>
                    <a:srgbClr val="FFFFFF"/>
                  </a:solidFill>
                </a:defRPr>
              </a:pPr>
              <a:endParaRPr/>
            </a:p>
          </p:txBody>
        </p:sp>
        <p:sp>
          <p:nvSpPr>
            <p:cNvPr id="81" name="Shape 164"/>
            <p:cNvSpPr/>
            <p:nvPr/>
          </p:nvSpPr>
          <p:spPr>
            <a:xfrm flipV="1">
              <a:off x="1156913" y="1491389"/>
              <a:ext cx="1" cy="3565304"/>
            </a:xfrm>
            <a:prstGeom prst="line">
              <a:avLst/>
            </a:prstGeom>
            <a:noFill/>
            <a:ln w="50800" cap="flat">
              <a:solidFill>
                <a:srgbClr val="941751"/>
              </a:solidFill>
              <a:prstDash val="solid"/>
              <a:miter lim="400000"/>
            </a:ln>
            <a:effectLst/>
          </p:spPr>
          <p:txBody>
            <a:bodyPr wrap="square" lIns="0" tIns="0" rIns="0" bIns="0" numCol="1" anchor="ctr">
              <a:noAutofit/>
            </a:bodyPr>
            <a:lstStyle/>
            <a:p>
              <a:pPr lvl="0">
                <a:defRPr sz="2400"/>
              </a:pPr>
              <a:endParaRPr/>
            </a:p>
          </p:txBody>
        </p:sp>
        <p:sp>
          <p:nvSpPr>
            <p:cNvPr id="82" name="Shape 165"/>
            <p:cNvSpPr/>
            <p:nvPr/>
          </p:nvSpPr>
          <p:spPr>
            <a:xfrm>
              <a:off x="1228426" y="3373965"/>
              <a:ext cx="538330" cy="1520597"/>
            </a:xfrm>
            <a:prstGeom prst="rect">
              <a:avLst/>
            </a:prstGeom>
            <a:solidFill>
              <a:srgbClr val="FFFFFF"/>
            </a:solidFill>
            <a:ln w="12700" cap="flat">
              <a:noFill/>
              <a:miter lim="400000"/>
            </a:ln>
            <a:effectLst/>
          </p:spPr>
          <p:txBody>
            <a:bodyPr wrap="square" lIns="0" tIns="0" rIns="0" bIns="0" numCol="1" anchor="ctr">
              <a:noAutofit/>
            </a:bodyPr>
            <a:lstStyle/>
            <a:p>
              <a:pPr lvl="0">
                <a:defRPr sz="2400">
                  <a:solidFill>
                    <a:srgbClr val="FFFFFF"/>
                  </a:solidFill>
                </a:defRPr>
              </a:pPr>
              <a:endParaRPr/>
            </a:p>
          </p:txBody>
        </p:sp>
        <p:sp>
          <p:nvSpPr>
            <p:cNvPr id="83" name="Shape 166"/>
            <p:cNvSpPr/>
            <p:nvPr/>
          </p:nvSpPr>
          <p:spPr>
            <a:xfrm flipV="1">
              <a:off x="1677820" y="1249993"/>
              <a:ext cx="1" cy="3565304"/>
            </a:xfrm>
            <a:prstGeom prst="line">
              <a:avLst/>
            </a:prstGeom>
            <a:noFill/>
            <a:ln w="50800" cap="flat">
              <a:solidFill>
                <a:srgbClr val="941751"/>
              </a:solidFill>
              <a:prstDash val="solid"/>
              <a:miter lim="400000"/>
            </a:ln>
            <a:effectLst/>
          </p:spPr>
          <p:txBody>
            <a:bodyPr wrap="square" lIns="0" tIns="0" rIns="0" bIns="0" numCol="1" anchor="ctr">
              <a:noAutofit/>
            </a:bodyPr>
            <a:lstStyle/>
            <a:p>
              <a:pPr lvl="0">
                <a:defRPr sz="2400"/>
              </a:pPr>
              <a:endParaRPr/>
            </a:p>
          </p:txBody>
        </p:sp>
        <p:sp>
          <p:nvSpPr>
            <p:cNvPr id="84" name="Shape 167"/>
            <p:cNvSpPr/>
            <p:nvPr/>
          </p:nvSpPr>
          <p:spPr>
            <a:xfrm>
              <a:off x="1898602" y="2471906"/>
              <a:ext cx="253765" cy="1520596"/>
            </a:xfrm>
            <a:prstGeom prst="rect">
              <a:avLst/>
            </a:prstGeom>
            <a:solidFill>
              <a:srgbClr val="FFFFFF"/>
            </a:solidFill>
            <a:ln w="12700" cap="flat">
              <a:noFill/>
              <a:miter lim="400000"/>
            </a:ln>
            <a:effectLst/>
          </p:spPr>
          <p:txBody>
            <a:bodyPr wrap="square" lIns="0" tIns="0" rIns="0" bIns="0" numCol="1" anchor="ctr">
              <a:noAutofit/>
            </a:bodyPr>
            <a:lstStyle/>
            <a:p>
              <a:pPr lvl="0">
                <a:defRPr sz="2400">
                  <a:solidFill>
                    <a:srgbClr val="FFFFFF"/>
                  </a:solidFill>
                </a:defRPr>
              </a:pPr>
              <a:endParaRPr/>
            </a:p>
          </p:txBody>
        </p:sp>
        <p:sp>
          <p:nvSpPr>
            <p:cNvPr id="85" name="Shape 168"/>
            <p:cNvSpPr/>
            <p:nvPr/>
          </p:nvSpPr>
          <p:spPr>
            <a:xfrm flipV="1">
              <a:off x="1995446" y="364027"/>
              <a:ext cx="1" cy="3549211"/>
            </a:xfrm>
            <a:prstGeom prst="line">
              <a:avLst/>
            </a:prstGeom>
            <a:noFill/>
            <a:ln w="50800" cap="flat">
              <a:solidFill>
                <a:srgbClr val="941751"/>
              </a:solidFill>
              <a:prstDash val="solid"/>
              <a:miter lim="400000"/>
            </a:ln>
            <a:effectLst/>
          </p:spPr>
          <p:txBody>
            <a:bodyPr wrap="square" lIns="0" tIns="0" rIns="0" bIns="0" numCol="1" anchor="ctr">
              <a:noAutofit/>
            </a:bodyPr>
            <a:lstStyle/>
            <a:p>
              <a:pPr lvl="0">
                <a:defRPr sz="2400"/>
              </a:pPr>
              <a:endParaRPr/>
            </a:p>
          </p:txBody>
        </p:sp>
        <p:sp>
          <p:nvSpPr>
            <p:cNvPr id="86" name="Shape 169"/>
            <p:cNvSpPr/>
            <p:nvPr/>
          </p:nvSpPr>
          <p:spPr>
            <a:xfrm>
              <a:off x="2132300" y="3127207"/>
              <a:ext cx="564049" cy="2351928"/>
            </a:xfrm>
            <a:prstGeom prst="rect">
              <a:avLst/>
            </a:prstGeom>
            <a:solidFill>
              <a:srgbClr val="FFFFFF"/>
            </a:solidFill>
            <a:ln w="12700" cap="flat">
              <a:noFill/>
              <a:miter lim="400000"/>
            </a:ln>
            <a:effectLst/>
          </p:spPr>
          <p:txBody>
            <a:bodyPr wrap="square" lIns="0" tIns="0" rIns="0" bIns="0" numCol="1" anchor="ctr">
              <a:noAutofit/>
            </a:bodyPr>
            <a:lstStyle/>
            <a:p>
              <a:pPr lvl="0">
                <a:defRPr sz="2400">
                  <a:solidFill>
                    <a:srgbClr val="FFFFFF"/>
                  </a:solidFill>
                </a:defRPr>
              </a:pPr>
              <a:endParaRPr/>
            </a:p>
          </p:txBody>
        </p:sp>
        <p:sp>
          <p:nvSpPr>
            <p:cNvPr id="87" name="Shape 170"/>
            <p:cNvSpPr/>
            <p:nvPr/>
          </p:nvSpPr>
          <p:spPr>
            <a:xfrm>
              <a:off x="2665141" y="3098055"/>
              <a:ext cx="179428" cy="2604056"/>
            </a:xfrm>
            <a:prstGeom prst="rect">
              <a:avLst/>
            </a:prstGeom>
            <a:solidFill>
              <a:srgbClr val="FFFFFF"/>
            </a:solidFill>
            <a:ln w="12700" cap="flat">
              <a:noFill/>
              <a:miter lim="400000"/>
            </a:ln>
            <a:effectLst/>
          </p:spPr>
          <p:txBody>
            <a:bodyPr wrap="square" lIns="0" tIns="0" rIns="0" bIns="0" numCol="1" anchor="ctr">
              <a:noAutofit/>
            </a:bodyPr>
            <a:lstStyle/>
            <a:p>
              <a:pPr lvl="0">
                <a:defRPr sz="2400">
                  <a:solidFill>
                    <a:srgbClr val="FFFFFF"/>
                  </a:solidFill>
                </a:defRPr>
              </a:pPr>
              <a:endParaRPr/>
            </a:p>
          </p:txBody>
        </p:sp>
        <p:sp>
          <p:nvSpPr>
            <p:cNvPr id="88" name="Shape 171"/>
            <p:cNvSpPr/>
            <p:nvPr/>
          </p:nvSpPr>
          <p:spPr>
            <a:xfrm flipV="1">
              <a:off x="2757750" y="2078148"/>
              <a:ext cx="1" cy="3565304"/>
            </a:xfrm>
            <a:prstGeom prst="line">
              <a:avLst/>
            </a:prstGeom>
            <a:noFill/>
            <a:ln w="50800" cap="flat">
              <a:solidFill>
                <a:srgbClr val="941751"/>
              </a:solidFill>
              <a:prstDash val="solid"/>
              <a:miter lim="400000"/>
            </a:ln>
            <a:effectLst/>
          </p:spPr>
          <p:txBody>
            <a:bodyPr wrap="square" lIns="0" tIns="0" rIns="0" bIns="0" numCol="1" anchor="ctr">
              <a:noAutofit/>
            </a:bodyPr>
            <a:lstStyle/>
            <a:p>
              <a:pPr lvl="0">
                <a:defRPr sz="2400"/>
              </a:pPr>
              <a:endParaRPr/>
            </a:p>
          </p:txBody>
        </p:sp>
        <p:sp>
          <p:nvSpPr>
            <p:cNvPr id="91" name="Shape 172"/>
            <p:cNvSpPr/>
            <p:nvPr/>
          </p:nvSpPr>
          <p:spPr>
            <a:xfrm>
              <a:off x="2812751" y="2874093"/>
              <a:ext cx="569104" cy="2604055"/>
            </a:xfrm>
            <a:prstGeom prst="rect">
              <a:avLst/>
            </a:prstGeom>
            <a:solidFill>
              <a:srgbClr val="FFFFFF"/>
            </a:solidFill>
            <a:ln w="12700" cap="flat">
              <a:noFill/>
              <a:miter lim="400000"/>
            </a:ln>
            <a:effectLst/>
          </p:spPr>
          <p:txBody>
            <a:bodyPr wrap="square" lIns="0" tIns="0" rIns="0" bIns="0" numCol="1" anchor="ctr">
              <a:noAutofit/>
            </a:bodyPr>
            <a:lstStyle/>
            <a:p>
              <a:pPr lvl="0">
                <a:defRPr sz="2400">
                  <a:solidFill>
                    <a:srgbClr val="FFFFFF"/>
                  </a:solidFill>
                </a:defRPr>
              </a:pPr>
              <a:endParaRPr/>
            </a:p>
          </p:txBody>
        </p:sp>
        <p:sp>
          <p:nvSpPr>
            <p:cNvPr id="92" name="Shape 173"/>
            <p:cNvSpPr/>
            <p:nvPr/>
          </p:nvSpPr>
          <p:spPr>
            <a:xfrm flipV="1">
              <a:off x="3310541" y="1868775"/>
              <a:ext cx="1" cy="3549211"/>
            </a:xfrm>
            <a:prstGeom prst="line">
              <a:avLst/>
            </a:prstGeom>
            <a:noFill/>
            <a:ln w="50800" cap="flat">
              <a:solidFill>
                <a:srgbClr val="941751"/>
              </a:solidFill>
              <a:prstDash val="solid"/>
              <a:miter lim="400000"/>
            </a:ln>
            <a:effectLst/>
          </p:spPr>
          <p:txBody>
            <a:bodyPr wrap="square" lIns="0" tIns="0" rIns="0" bIns="0" numCol="1" anchor="ctr">
              <a:noAutofit/>
            </a:bodyPr>
            <a:lstStyle/>
            <a:p>
              <a:pPr lvl="0">
                <a:defRPr sz="2400"/>
              </a:pPr>
              <a:endParaRPr/>
            </a:p>
          </p:txBody>
        </p:sp>
        <p:sp>
          <p:nvSpPr>
            <p:cNvPr id="93" name="Shape 174"/>
            <p:cNvSpPr/>
            <p:nvPr/>
          </p:nvSpPr>
          <p:spPr>
            <a:xfrm>
              <a:off x="3417635" y="2315210"/>
              <a:ext cx="556553" cy="1520597"/>
            </a:xfrm>
            <a:prstGeom prst="rect">
              <a:avLst/>
            </a:prstGeom>
            <a:solidFill>
              <a:srgbClr val="FFFFFF"/>
            </a:solidFill>
            <a:ln w="12700" cap="flat">
              <a:noFill/>
              <a:miter lim="400000"/>
            </a:ln>
            <a:effectLst/>
          </p:spPr>
          <p:txBody>
            <a:bodyPr wrap="square" lIns="0" tIns="0" rIns="0" bIns="0" numCol="1" anchor="ctr">
              <a:noAutofit/>
            </a:bodyPr>
            <a:lstStyle/>
            <a:p>
              <a:pPr lvl="0">
                <a:defRPr sz="2400">
                  <a:solidFill>
                    <a:srgbClr val="FFFFFF"/>
                  </a:solidFill>
                </a:defRPr>
              </a:pPr>
              <a:endParaRPr/>
            </a:p>
          </p:txBody>
        </p:sp>
        <p:sp>
          <p:nvSpPr>
            <p:cNvPr id="94" name="Shape 175"/>
            <p:cNvSpPr/>
            <p:nvPr/>
          </p:nvSpPr>
          <p:spPr>
            <a:xfrm flipV="1">
              <a:off x="3511583" y="247340"/>
              <a:ext cx="1" cy="3521907"/>
            </a:xfrm>
            <a:prstGeom prst="line">
              <a:avLst/>
            </a:prstGeom>
            <a:noFill/>
            <a:ln w="50800" cap="flat">
              <a:solidFill>
                <a:srgbClr val="941751"/>
              </a:solidFill>
              <a:prstDash val="solid"/>
              <a:miter lim="400000"/>
            </a:ln>
            <a:effectLst/>
          </p:spPr>
          <p:txBody>
            <a:bodyPr wrap="square" lIns="0" tIns="0" rIns="0" bIns="0" numCol="1" anchor="ctr">
              <a:noAutofit/>
            </a:bodyPr>
            <a:lstStyle/>
            <a:p>
              <a:pPr lvl="0">
                <a:defRPr sz="2400"/>
              </a:pPr>
              <a:endParaRPr/>
            </a:p>
          </p:txBody>
        </p:sp>
        <p:sp>
          <p:nvSpPr>
            <p:cNvPr id="95" name="Shape 176"/>
            <p:cNvSpPr/>
            <p:nvPr/>
          </p:nvSpPr>
          <p:spPr>
            <a:xfrm>
              <a:off x="3922271" y="2522727"/>
              <a:ext cx="179429" cy="1520596"/>
            </a:xfrm>
            <a:prstGeom prst="rect">
              <a:avLst/>
            </a:prstGeom>
            <a:solidFill>
              <a:srgbClr val="FFFFFF"/>
            </a:solidFill>
            <a:ln w="12700" cap="flat">
              <a:noFill/>
              <a:miter lim="400000"/>
            </a:ln>
            <a:effectLst/>
          </p:spPr>
          <p:txBody>
            <a:bodyPr wrap="square" lIns="0" tIns="0" rIns="0" bIns="0" numCol="1" anchor="ctr">
              <a:noAutofit/>
            </a:bodyPr>
            <a:lstStyle/>
            <a:p>
              <a:pPr lvl="0">
                <a:defRPr sz="2400">
                  <a:solidFill>
                    <a:srgbClr val="FFFFFF"/>
                  </a:solidFill>
                </a:defRPr>
              </a:pPr>
              <a:endParaRPr/>
            </a:p>
          </p:txBody>
        </p:sp>
        <p:sp>
          <p:nvSpPr>
            <p:cNvPr id="96" name="Shape 177"/>
            <p:cNvSpPr/>
            <p:nvPr/>
          </p:nvSpPr>
          <p:spPr>
            <a:xfrm flipV="1">
              <a:off x="4004311" y="456210"/>
              <a:ext cx="1" cy="3521908"/>
            </a:xfrm>
            <a:prstGeom prst="line">
              <a:avLst/>
            </a:prstGeom>
            <a:noFill/>
            <a:ln w="50800" cap="flat">
              <a:solidFill>
                <a:srgbClr val="941751"/>
              </a:solidFill>
              <a:prstDash val="solid"/>
              <a:miter lim="400000"/>
            </a:ln>
            <a:effectLst/>
          </p:spPr>
          <p:txBody>
            <a:bodyPr wrap="square" lIns="0" tIns="0" rIns="0" bIns="0" numCol="1" anchor="ctr">
              <a:noAutofit/>
            </a:bodyPr>
            <a:lstStyle/>
            <a:p>
              <a:pPr lvl="0">
                <a:defRPr sz="2400"/>
              </a:pPr>
              <a:endParaRPr/>
            </a:p>
          </p:txBody>
        </p:sp>
        <p:sp>
          <p:nvSpPr>
            <p:cNvPr id="97" name="Shape 178"/>
            <p:cNvSpPr/>
            <p:nvPr/>
          </p:nvSpPr>
          <p:spPr>
            <a:xfrm>
              <a:off x="4179938" y="3156295"/>
              <a:ext cx="564050" cy="1691188"/>
            </a:xfrm>
            <a:prstGeom prst="rect">
              <a:avLst/>
            </a:prstGeom>
            <a:solidFill>
              <a:srgbClr val="FFFFFF"/>
            </a:solidFill>
            <a:ln w="12700" cap="flat">
              <a:noFill/>
              <a:miter lim="400000"/>
            </a:ln>
            <a:effectLst/>
          </p:spPr>
          <p:txBody>
            <a:bodyPr wrap="square" lIns="0" tIns="0" rIns="0" bIns="0" numCol="1" anchor="ctr">
              <a:noAutofit/>
            </a:bodyPr>
            <a:lstStyle/>
            <a:p>
              <a:pPr lvl="0">
                <a:defRPr sz="2400">
                  <a:solidFill>
                    <a:srgbClr val="FFFFFF"/>
                  </a:solidFill>
                </a:defRPr>
              </a:pPr>
              <a:endParaRPr/>
            </a:p>
          </p:txBody>
        </p:sp>
        <p:sp>
          <p:nvSpPr>
            <p:cNvPr id="98" name="Shape 179"/>
            <p:cNvSpPr/>
            <p:nvPr/>
          </p:nvSpPr>
          <p:spPr>
            <a:xfrm flipV="1">
              <a:off x="4256947" y="1010266"/>
              <a:ext cx="1" cy="3792326"/>
            </a:xfrm>
            <a:prstGeom prst="line">
              <a:avLst/>
            </a:prstGeom>
            <a:noFill/>
            <a:ln w="50800" cap="flat">
              <a:solidFill>
                <a:srgbClr val="941751"/>
              </a:solidFill>
              <a:prstDash val="solid"/>
              <a:miter lim="400000"/>
            </a:ln>
            <a:effectLst/>
          </p:spPr>
          <p:txBody>
            <a:bodyPr wrap="square" lIns="0" tIns="0" rIns="0" bIns="0" numCol="1" anchor="ctr">
              <a:noAutofit/>
            </a:bodyPr>
            <a:lstStyle/>
            <a:p>
              <a:pPr lvl="0">
                <a:defRPr sz="2400"/>
              </a:pPr>
              <a:endParaRPr/>
            </a:p>
          </p:txBody>
        </p:sp>
        <p:sp>
          <p:nvSpPr>
            <p:cNvPr id="99" name="Shape 180"/>
            <p:cNvSpPr/>
            <p:nvPr/>
          </p:nvSpPr>
          <p:spPr>
            <a:xfrm>
              <a:off x="4669472" y="3183287"/>
              <a:ext cx="186773" cy="1901953"/>
            </a:xfrm>
            <a:prstGeom prst="rect">
              <a:avLst/>
            </a:prstGeom>
            <a:solidFill>
              <a:srgbClr val="FFFFFF"/>
            </a:solidFill>
            <a:ln w="12700" cap="flat">
              <a:noFill/>
              <a:miter lim="400000"/>
            </a:ln>
            <a:effectLst/>
          </p:spPr>
          <p:txBody>
            <a:bodyPr wrap="square" lIns="0" tIns="0" rIns="0" bIns="0" numCol="1" anchor="ctr">
              <a:noAutofit/>
            </a:bodyPr>
            <a:lstStyle/>
            <a:p>
              <a:pPr lvl="0">
                <a:defRPr sz="2400">
                  <a:solidFill>
                    <a:srgbClr val="FFFFFF"/>
                  </a:solidFill>
                </a:defRPr>
              </a:pPr>
              <a:endParaRPr/>
            </a:p>
          </p:txBody>
        </p:sp>
        <p:sp>
          <p:nvSpPr>
            <p:cNvPr id="100" name="Shape 181"/>
            <p:cNvSpPr/>
            <p:nvPr/>
          </p:nvSpPr>
          <p:spPr>
            <a:xfrm flipV="1">
              <a:off x="4765149" y="1215772"/>
              <a:ext cx="1" cy="3777411"/>
            </a:xfrm>
            <a:prstGeom prst="line">
              <a:avLst/>
            </a:prstGeom>
            <a:noFill/>
            <a:ln w="50800" cap="flat">
              <a:solidFill>
                <a:srgbClr val="941751"/>
              </a:solidFill>
              <a:prstDash val="solid"/>
              <a:miter lim="400000"/>
            </a:ln>
            <a:effectLst/>
          </p:spPr>
          <p:txBody>
            <a:bodyPr wrap="square" lIns="0" tIns="0" rIns="0" bIns="0" numCol="1" anchor="ctr">
              <a:noAutofit/>
            </a:bodyPr>
            <a:lstStyle/>
            <a:p>
              <a:pPr lvl="0">
                <a:defRPr sz="2400"/>
              </a:pPr>
              <a:endParaRPr/>
            </a:p>
          </p:txBody>
        </p:sp>
        <p:sp>
          <p:nvSpPr>
            <p:cNvPr id="101" name="Shape 182"/>
            <p:cNvSpPr/>
            <p:nvPr/>
          </p:nvSpPr>
          <p:spPr>
            <a:xfrm>
              <a:off x="4825808" y="2980006"/>
              <a:ext cx="564050" cy="1901953"/>
            </a:xfrm>
            <a:prstGeom prst="rect">
              <a:avLst/>
            </a:prstGeom>
            <a:solidFill>
              <a:srgbClr val="FFFFFF"/>
            </a:solidFill>
            <a:ln w="12700" cap="flat">
              <a:noFill/>
              <a:miter lim="400000"/>
            </a:ln>
            <a:effectLst/>
          </p:spPr>
          <p:txBody>
            <a:bodyPr wrap="square" lIns="0" tIns="0" rIns="0" bIns="0" numCol="1" anchor="ctr">
              <a:noAutofit/>
            </a:bodyPr>
            <a:lstStyle/>
            <a:p>
              <a:pPr lvl="0">
                <a:defRPr sz="2400">
                  <a:solidFill>
                    <a:srgbClr val="FFFFFF"/>
                  </a:solidFill>
                </a:defRPr>
              </a:pPr>
              <a:endParaRPr/>
            </a:p>
          </p:txBody>
        </p:sp>
        <p:sp>
          <p:nvSpPr>
            <p:cNvPr id="102" name="Shape 183"/>
            <p:cNvSpPr/>
            <p:nvPr/>
          </p:nvSpPr>
          <p:spPr>
            <a:xfrm flipV="1">
              <a:off x="5298761" y="997561"/>
              <a:ext cx="1" cy="3817736"/>
            </a:xfrm>
            <a:prstGeom prst="line">
              <a:avLst/>
            </a:prstGeom>
            <a:noFill/>
            <a:ln w="50800" cap="flat">
              <a:solidFill>
                <a:srgbClr val="941751"/>
              </a:solidFill>
              <a:prstDash val="solid"/>
              <a:miter lim="400000"/>
            </a:ln>
            <a:effectLst/>
          </p:spPr>
          <p:txBody>
            <a:bodyPr wrap="square" lIns="0" tIns="0" rIns="0" bIns="0" numCol="1" anchor="ctr">
              <a:noAutofit/>
            </a:bodyPr>
            <a:lstStyle/>
            <a:p>
              <a:pPr lvl="0">
                <a:defRPr sz="2400"/>
              </a:pPr>
              <a:endParaRPr/>
            </a:p>
          </p:txBody>
        </p:sp>
        <p:sp>
          <p:nvSpPr>
            <p:cNvPr id="103" name="Shape 184"/>
            <p:cNvSpPr/>
            <p:nvPr/>
          </p:nvSpPr>
          <p:spPr>
            <a:xfrm flipV="1">
              <a:off x="5657732" y="4342861"/>
              <a:ext cx="1" cy="442180"/>
            </a:xfrm>
            <a:prstGeom prst="line">
              <a:avLst/>
            </a:prstGeom>
            <a:noFill/>
            <a:ln w="50800" cap="flat">
              <a:solidFill>
                <a:srgbClr val="941751"/>
              </a:solidFill>
              <a:prstDash val="solid"/>
              <a:miter lim="400000"/>
            </a:ln>
            <a:effectLst/>
          </p:spPr>
          <p:txBody>
            <a:bodyPr wrap="square" lIns="0" tIns="0" rIns="0" bIns="0" numCol="1" anchor="ctr">
              <a:noAutofit/>
            </a:bodyPr>
            <a:lstStyle/>
            <a:p>
              <a:pPr lvl="0">
                <a:defRPr sz="2400"/>
              </a:pPr>
              <a:endParaRPr/>
            </a:p>
          </p:txBody>
        </p:sp>
        <p:sp>
          <p:nvSpPr>
            <p:cNvPr id="104" name="Shape 185"/>
            <p:cNvSpPr/>
            <p:nvPr/>
          </p:nvSpPr>
          <p:spPr>
            <a:xfrm>
              <a:off x="1585025" y="604992"/>
              <a:ext cx="1212926" cy="442179"/>
            </a:xfrm>
            <a:prstGeom prst="rect">
              <a:avLst/>
            </a:prstGeom>
            <a:solidFill>
              <a:srgbClr val="FFFFFF"/>
            </a:solidFill>
            <a:ln w="12700" cap="flat">
              <a:noFill/>
              <a:miter lim="400000"/>
            </a:ln>
            <a:effectLst/>
          </p:spPr>
          <p:txBody>
            <a:bodyPr wrap="square" lIns="0" tIns="0" rIns="0" bIns="0" numCol="1" anchor="ctr">
              <a:noAutofit/>
            </a:bodyPr>
            <a:lstStyle/>
            <a:p>
              <a:pPr lvl="0">
                <a:defRPr sz="2400">
                  <a:solidFill>
                    <a:srgbClr val="FFFFFF"/>
                  </a:solidFill>
                </a:defRPr>
              </a:pPr>
              <a:endParaRPr/>
            </a:p>
          </p:txBody>
        </p:sp>
        <p:sp>
          <p:nvSpPr>
            <p:cNvPr id="105" name="Shape 187"/>
            <p:cNvSpPr/>
            <p:nvPr/>
          </p:nvSpPr>
          <p:spPr>
            <a:xfrm>
              <a:off x="4547254" y="1724119"/>
              <a:ext cx="1212926" cy="442179"/>
            </a:xfrm>
            <a:prstGeom prst="rect">
              <a:avLst/>
            </a:prstGeom>
            <a:solidFill>
              <a:srgbClr val="FFFFFF"/>
            </a:solidFill>
            <a:ln w="12700" cap="flat">
              <a:noFill/>
              <a:miter lim="400000"/>
            </a:ln>
            <a:effectLst/>
          </p:spPr>
          <p:txBody>
            <a:bodyPr wrap="square" lIns="0" tIns="0" rIns="0" bIns="0" numCol="1" anchor="ctr">
              <a:noAutofit/>
            </a:bodyPr>
            <a:lstStyle/>
            <a:p>
              <a:pPr lvl="0">
                <a:defRPr sz="2400">
                  <a:solidFill>
                    <a:srgbClr val="FFFFFF"/>
                  </a:solidFill>
                </a:defRPr>
              </a:pPr>
              <a:endParaRPr/>
            </a:p>
          </p:txBody>
        </p:sp>
        <p:sp>
          <p:nvSpPr>
            <p:cNvPr id="106" name="Shape 188"/>
            <p:cNvSpPr/>
            <p:nvPr/>
          </p:nvSpPr>
          <p:spPr>
            <a:xfrm>
              <a:off x="107163" y="1883550"/>
              <a:ext cx="1180195" cy="442179"/>
            </a:xfrm>
            <a:prstGeom prst="rect">
              <a:avLst/>
            </a:prstGeom>
            <a:solidFill>
              <a:srgbClr val="FFFFFF"/>
            </a:solidFill>
            <a:ln w="12700" cap="flat">
              <a:noFill/>
              <a:miter lim="400000"/>
            </a:ln>
            <a:effectLst/>
          </p:spPr>
          <p:txBody>
            <a:bodyPr wrap="square" lIns="0" tIns="0" rIns="0" bIns="0" numCol="1" anchor="ctr">
              <a:noAutofit/>
            </a:bodyPr>
            <a:lstStyle/>
            <a:p>
              <a:pPr lvl="0">
                <a:defRPr sz="2400">
                  <a:solidFill>
                    <a:srgbClr val="FFFFFF"/>
                  </a:solidFill>
                </a:defRPr>
              </a:pPr>
              <a:endParaRPr/>
            </a:p>
          </p:txBody>
        </p:sp>
        <p:sp>
          <p:nvSpPr>
            <p:cNvPr id="107" name="Shape 191"/>
            <p:cNvSpPr/>
            <p:nvPr/>
          </p:nvSpPr>
          <p:spPr>
            <a:xfrm rot="10800000">
              <a:off x="4144228" y="4804223"/>
              <a:ext cx="565609" cy="29164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blipFill rotWithShape="1">
              <a:blip r:embed="rId4"/>
              <a:srcRect/>
              <a:tile tx="0" ty="0" sx="100000" sy="100000" flip="none" algn="tl"/>
            </a:blipFill>
            <a:ln w="12700" cap="flat">
              <a:noFill/>
              <a:miter lim="400000"/>
            </a:ln>
            <a:effectLst/>
          </p:spPr>
          <p:txBody>
            <a:bodyPr wrap="square" lIns="0" tIns="0" rIns="0" bIns="0" numCol="1" anchor="ctr">
              <a:noAutofit/>
            </a:bodyPr>
            <a:lstStyle/>
            <a:p>
              <a:pPr lvl="0">
                <a:defRPr sz="2400">
                  <a:solidFill>
                    <a:srgbClr val="FFFFFF"/>
                  </a:solidFill>
                </a:defRPr>
              </a:pPr>
              <a:endParaRPr/>
            </a:p>
          </p:txBody>
        </p:sp>
        <p:sp>
          <p:nvSpPr>
            <p:cNvPr id="108" name="Shape 192"/>
            <p:cNvSpPr/>
            <p:nvPr/>
          </p:nvSpPr>
          <p:spPr>
            <a:xfrm rot="10620000">
              <a:off x="3386775" y="3772455"/>
              <a:ext cx="600118" cy="29164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blipFill rotWithShape="1">
              <a:blip r:embed="rId4"/>
              <a:srcRect/>
              <a:tile tx="0" ty="0" sx="100000" sy="100000" flip="none" algn="tl"/>
            </a:blipFill>
            <a:ln w="12700" cap="flat">
              <a:noFill/>
              <a:miter lim="400000"/>
            </a:ln>
            <a:effectLst/>
          </p:spPr>
          <p:txBody>
            <a:bodyPr wrap="square" lIns="0" tIns="0" rIns="0" bIns="0" numCol="1" anchor="ctr">
              <a:noAutofit/>
            </a:bodyPr>
            <a:lstStyle/>
            <a:p>
              <a:pPr lvl="0">
                <a:defRPr sz="2400">
                  <a:solidFill>
                    <a:srgbClr val="FFFFFF"/>
                  </a:solidFill>
                </a:defRPr>
              </a:pPr>
              <a:endParaRPr/>
            </a:p>
          </p:txBody>
        </p:sp>
        <p:sp>
          <p:nvSpPr>
            <p:cNvPr id="109" name="Shape 193"/>
            <p:cNvSpPr/>
            <p:nvPr/>
          </p:nvSpPr>
          <p:spPr>
            <a:xfrm rot="10620000">
              <a:off x="2108695" y="5441052"/>
              <a:ext cx="600118" cy="29164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blipFill rotWithShape="1">
              <a:blip r:embed="rId4"/>
              <a:srcRect/>
              <a:tile tx="0" ty="0" sx="100000" sy="100000" flip="none" algn="tl"/>
            </a:blipFill>
            <a:ln w="12700" cap="flat">
              <a:noFill/>
              <a:miter lim="400000"/>
            </a:ln>
            <a:effectLst/>
          </p:spPr>
          <p:txBody>
            <a:bodyPr wrap="square" lIns="0" tIns="0" rIns="0" bIns="0" numCol="1" anchor="ctr">
              <a:noAutofit/>
            </a:bodyPr>
            <a:lstStyle/>
            <a:p>
              <a:pPr lvl="0">
                <a:defRPr sz="2400">
                  <a:solidFill>
                    <a:srgbClr val="FFFFFF"/>
                  </a:solidFill>
                </a:defRPr>
              </a:pPr>
              <a:endParaRPr/>
            </a:p>
          </p:txBody>
        </p:sp>
        <p:sp>
          <p:nvSpPr>
            <p:cNvPr id="110" name="Shape 194"/>
            <p:cNvSpPr/>
            <p:nvPr/>
          </p:nvSpPr>
          <p:spPr>
            <a:xfrm rot="10680000">
              <a:off x="545895" y="4859929"/>
              <a:ext cx="600118" cy="29164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blipFill rotWithShape="1">
              <a:blip r:embed="rId4"/>
              <a:srcRect/>
              <a:tile tx="0" ty="0" sx="100000" sy="100000" flip="none" algn="tl"/>
            </a:blipFill>
            <a:ln w="12700" cap="flat">
              <a:noFill/>
              <a:miter lim="400000"/>
            </a:ln>
            <a:effectLst/>
          </p:spPr>
          <p:txBody>
            <a:bodyPr wrap="square" lIns="0" tIns="0" rIns="0" bIns="0" numCol="1" anchor="ctr">
              <a:noAutofit/>
            </a:bodyPr>
            <a:lstStyle/>
            <a:p>
              <a:pPr lvl="0">
                <a:defRPr sz="2400">
                  <a:solidFill>
                    <a:srgbClr val="FFFFFF"/>
                  </a:solidFill>
                </a:defRPr>
              </a:pPr>
              <a:endParaRPr/>
            </a:p>
          </p:txBody>
        </p:sp>
        <p:sp>
          <p:nvSpPr>
            <p:cNvPr id="111" name="Shape 195"/>
            <p:cNvSpPr/>
            <p:nvPr/>
          </p:nvSpPr>
          <p:spPr>
            <a:xfrm rot="10620000">
              <a:off x="1876169" y="3947607"/>
              <a:ext cx="289907" cy="14914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blipFill rotWithShape="1">
              <a:blip r:embed="rId4"/>
              <a:srcRect/>
              <a:tile tx="0" ty="0" sx="100000" sy="100000" flip="none" algn="tl"/>
            </a:blipFill>
            <a:ln w="12700" cap="flat">
              <a:noFill/>
              <a:miter lim="400000"/>
            </a:ln>
            <a:effectLst/>
          </p:spPr>
          <p:txBody>
            <a:bodyPr wrap="square" lIns="0" tIns="0" rIns="0" bIns="0" numCol="1" anchor="ctr">
              <a:noAutofit/>
            </a:bodyPr>
            <a:lstStyle/>
            <a:p>
              <a:pPr lvl="0">
                <a:defRPr sz="2400">
                  <a:solidFill>
                    <a:srgbClr val="FFFFFF"/>
                  </a:solidFill>
                </a:defRPr>
              </a:pPr>
              <a:endParaRPr/>
            </a:p>
          </p:txBody>
        </p:sp>
        <p:sp>
          <p:nvSpPr>
            <p:cNvPr id="112" name="Shape 196"/>
            <p:cNvSpPr/>
            <p:nvPr/>
          </p:nvSpPr>
          <p:spPr>
            <a:xfrm>
              <a:off x="2179870" y="1525169"/>
              <a:ext cx="1124201" cy="483123"/>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10800" y="21600"/>
                  </a:lnTo>
                  <a:lnTo>
                    <a:pt x="21600" y="10800"/>
                  </a:lnTo>
                  <a:lnTo>
                    <a:pt x="10800" y="0"/>
                  </a:lnTo>
                  <a:close/>
                </a:path>
              </a:pathLst>
            </a:custGeom>
            <a:solidFill>
              <a:srgbClr val="941751"/>
            </a:solidFill>
            <a:ln w="12700" cap="flat">
              <a:noFill/>
              <a:miter lim="400000"/>
            </a:ln>
            <a:effectLst/>
          </p:spPr>
          <p:txBody>
            <a:bodyPr wrap="square" lIns="0" tIns="0" rIns="0" bIns="0" numCol="1" anchor="ctr">
              <a:noAutofit/>
            </a:bodyPr>
            <a:lstStyle/>
            <a:p>
              <a:pPr lvl="0">
                <a:defRPr sz="2400">
                  <a:solidFill>
                    <a:srgbClr val="FFFFFF"/>
                  </a:solidFill>
                </a:defRPr>
              </a:pPr>
              <a:endParaRPr/>
            </a:p>
          </p:txBody>
        </p:sp>
        <p:sp>
          <p:nvSpPr>
            <p:cNvPr id="113" name="Shape 197"/>
            <p:cNvSpPr/>
            <p:nvPr/>
          </p:nvSpPr>
          <p:spPr>
            <a:xfrm rot="10800000" flipH="1">
              <a:off x="2828551" y="5471860"/>
              <a:ext cx="569104" cy="22211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blipFill rotWithShape="1">
              <a:blip r:embed="rId4"/>
              <a:srcRect/>
              <a:tile tx="0" ty="0" sx="100000" sy="100000" flip="none" algn="tl"/>
            </a:blipFill>
            <a:ln w="12700" cap="flat">
              <a:noFill/>
              <a:miter lim="400000"/>
            </a:ln>
            <a:effectLst/>
          </p:spPr>
          <p:txBody>
            <a:bodyPr wrap="square" lIns="0" tIns="0" rIns="0" bIns="0" numCol="1" anchor="ctr">
              <a:noAutofit/>
            </a:bodyPr>
            <a:lstStyle/>
            <a:p>
              <a:pPr lvl="0">
                <a:defRPr sz="2400">
                  <a:solidFill>
                    <a:srgbClr val="FFFFFF"/>
                  </a:solidFill>
                </a:defRPr>
              </a:pPr>
              <a:endParaRPr/>
            </a:p>
          </p:txBody>
        </p:sp>
        <p:sp>
          <p:nvSpPr>
            <p:cNvPr id="114" name="Shape 198"/>
            <p:cNvSpPr/>
            <p:nvPr/>
          </p:nvSpPr>
          <p:spPr>
            <a:xfrm rot="10800000" flipH="1">
              <a:off x="1219913" y="4870418"/>
              <a:ext cx="569104" cy="22211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blipFill rotWithShape="1">
              <a:blip r:embed="rId4"/>
              <a:srcRect/>
              <a:tile tx="0" ty="0" sx="100000" sy="100000" flip="none" algn="tl"/>
            </a:blipFill>
            <a:ln w="12700" cap="flat">
              <a:noFill/>
              <a:miter lim="400000"/>
            </a:ln>
            <a:effectLst/>
          </p:spPr>
          <p:txBody>
            <a:bodyPr wrap="square" lIns="0" tIns="0" rIns="0" bIns="0" numCol="1" anchor="ctr">
              <a:noAutofit/>
            </a:bodyPr>
            <a:lstStyle/>
            <a:p>
              <a:pPr lvl="0">
                <a:defRPr sz="2400">
                  <a:solidFill>
                    <a:srgbClr val="FFFFFF"/>
                  </a:solidFill>
                </a:defRPr>
              </a:pPr>
              <a:endParaRPr/>
            </a:p>
          </p:txBody>
        </p:sp>
        <p:sp>
          <p:nvSpPr>
            <p:cNvPr id="115" name="Shape 199"/>
            <p:cNvSpPr/>
            <p:nvPr/>
          </p:nvSpPr>
          <p:spPr>
            <a:xfrm rot="10800000" flipH="1">
              <a:off x="4826844" y="4864397"/>
              <a:ext cx="569104" cy="22211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blipFill rotWithShape="1">
              <a:blip r:embed="rId4"/>
              <a:srcRect/>
              <a:tile tx="0" ty="0" sx="100000" sy="100000" flip="none" algn="tl"/>
            </a:blipFill>
            <a:ln w="12700" cap="flat">
              <a:noFill/>
              <a:miter lim="400000"/>
            </a:ln>
            <a:effectLst/>
          </p:spPr>
          <p:txBody>
            <a:bodyPr wrap="square" lIns="0" tIns="0" rIns="0" bIns="0" numCol="1" anchor="ctr">
              <a:noAutofit/>
            </a:bodyPr>
            <a:lstStyle/>
            <a:p>
              <a:pPr lvl="0">
                <a:defRPr sz="2400">
                  <a:solidFill>
                    <a:srgbClr val="FFFFFF"/>
                  </a:solidFill>
                </a:defRPr>
              </a:pPr>
              <a:endParaRPr/>
            </a:p>
          </p:txBody>
        </p:sp>
        <p:sp>
          <p:nvSpPr>
            <p:cNvPr id="116" name="Shape 200"/>
            <p:cNvSpPr/>
            <p:nvPr/>
          </p:nvSpPr>
          <p:spPr>
            <a:xfrm rot="10800000" flipH="1">
              <a:off x="4071290" y="3975723"/>
              <a:ext cx="148474" cy="5233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blipFill rotWithShape="1">
              <a:blip r:embed="rId4"/>
              <a:srcRect/>
              <a:tile tx="0" ty="0" sx="100000" sy="100000" flip="none" algn="tl"/>
            </a:blipFill>
            <a:ln w="12700" cap="flat">
              <a:noFill/>
              <a:miter lim="400000"/>
            </a:ln>
            <a:effectLst/>
          </p:spPr>
          <p:txBody>
            <a:bodyPr wrap="square" lIns="0" tIns="0" rIns="0" bIns="0" numCol="1" anchor="ctr">
              <a:noAutofit/>
            </a:bodyPr>
            <a:lstStyle/>
            <a:p>
              <a:pPr lvl="0">
                <a:defRPr sz="2400">
                  <a:solidFill>
                    <a:srgbClr val="FFFFFF"/>
                  </a:solidFill>
                </a:defRPr>
              </a:pPr>
              <a:endParaRPr/>
            </a:p>
          </p:txBody>
        </p:sp>
        <p:sp>
          <p:nvSpPr>
            <p:cNvPr id="117" name="Shape 201"/>
            <p:cNvSpPr/>
            <p:nvPr/>
          </p:nvSpPr>
          <p:spPr>
            <a:xfrm>
              <a:off x="4058959" y="2751931"/>
              <a:ext cx="155136" cy="1214734"/>
            </a:xfrm>
            <a:prstGeom prst="rect">
              <a:avLst/>
            </a:prstGeom>
            <a:solidFill>
              <a:srgbClr val="FFFFFF"/>
            </a:solidFill>
            <a:ln w="12700" cap="flat">
              <a:noFill/>
              <a:miter lim="400000"/>
            </a:ln>
            <a:effectLst/>
          </p:spPr>
          <p:txBody>
            <a:bodyPr wrap="square" lIns="0" tIns="0" rIns="0" bIns="0" numCol="1" anchor="ctr">
              <a:noAutofit/>
            </a:bodyPr>
            <a:lstStyle/>
            <a:p>
              <a:pPr lvl="0">
                <a:defRPr sz="2400">
                  <a:solidFill>
                    <a:srgbClr val="FFFFFF"/>
                  </a:solidFill>
                </a:defRPr>
              </a:pPr>
              <a:endParaRPr/>
            </a:p>
          </p:txBody>
        </p:sp>
        <p:sp>
          <p:nvSpPr>
            <p:cNvPr id="118" name="Shape 202"/>
            <p:cNvSpPr/>
            <p:nvPr/>
          </p:nvSpPr>
          <p:spPr>
            <a:xfrm rot="5400000">
              <a:off x="3768976" y="3150627"/>
              <a:ext cx="1476235" cy="412151"/>
            </a:xfrm>
            <a:prstGeom prst="roundRect">
              <a:avLst>
                <a:gd name="adj" fmla="val 25518"/>
              </a:avLst>
            </a:prstGeom>
            <a:solidFill>
              <a:srgbClr val="009193"/>
            </a:solidFill>
            <a:ln w="12700" cap="flat">
              <a:noFill/>
              <a:miter lim="400000"/>
            </a:ln>
            <a:effectLst/>
          </p:spPr>
          <p:txBody>
            <a:bodyPr wrap="square" lIns="0" tIns="0" rIns="0" bIns="0" numCol="1" anchor="ctr">
              <a:noAutofit/>
            </a:bodyPr>
            <a:lstStyle/>
            <a:p>
              <a:pPr lvl="0">
                <a:defRPr sz="2400">
                  <a:solidFill>
                    <a:srgbClr val="FFFFFF"/>
                  </a:solidFill>
                </a:defRPr>
              </a:pPr>
              <a:endParaRPr/>
            </a:p>
          </p:txBody>
        </p:sp>
        <p:sp>
          <p:nvSpPr>
            <p:cNvPr id="119" name="Shape 204"/>
            <p:cNvSpPr/>
            <p:nvPr/>
          </p:nvSpPr>
          <p:spPr>
            <a:xfrm rot="5400000">
              <a:off x="3015721" y="2126160"/>
              <a:ext cx="1476235" cy="412151"/>
            </a:xfrm>
            <a:prstGeom prst="roundRect">
              <a:avLst>
                <a:gd name="adj" fmla="val 25518"/>
              </a:avLst>
            </a:prstGeom>
            <a:solidFill>
              <a:srgbClr val="009193"/>
            </a:solidFill>
            <a:ln w="12700" cap="flat">
              <a:noFill/>
              <a:miter lim="400000"/>
            </a:ln>
            <a:effectLst/>
          </p:spPr>
          <p:txBody>
            <a:bodyPr wrap="square" lIns="0" tIns="0" rIns="0" bIns="0" numCol="1" anchor="ctr">
              <a:noAutofit/>
            </a:bodyPr>
            <a:lstStyle/>
            <a:p>
              <a:pPr lvl="0">
                <a:defRPr sz="2400">
                  <a:solidFill>
                    <a:srgbClr val="FFFFFF"/>
                  </a:solidFill>
                </a:defRPr>
              </a:pPr>
              <a:endParaRPr/>
            </a:p>
          </p:txBody>
        </p:sp>
        <p:sp>
          <p:nvSpPr>
            <p:cNvPr id="120" name="Shape 206"/>
            <p:cNvSpPr/>
            <p:nvPr/>
          </p:nvSpPr>
          <p:spPr>
            <a:xfrm rot="5400000">
              <a:off x="1772166" y="3739624"/>
              <a:ext cx="1476235" cy="412152"/>
            </a:xfrm>
            <a:prstGeom prst="roundRect">
              <a:avLst>
                <a:gd name="adj" fmla="val 25518"/>
              </a:avLst>
            </a:prstGeom>
            <a:solidFill>
              <a:srgbClr val="009193"/>
            </a:solidFill>
            <a:ln w="12700" cap="flat">
              <a:noFill/>
              <a:miter lim="400000"/>
            </a:ln>
            <a:effectLst/>
          </p:spPr>
          <p:txBody>
            <a:bodyPr wrap="square" lIns="0" tIns="0" rIns="0" bIns="0" numCol="1" anchor="ctr">
              <a:noAutofit/>
            </a:bodyPr>
            <a:lstStyle/>
            <a:p>
              <a:pPr lvl="0">
                <a:defRPr sz="2400">
                  <a:solidFill>
                    <a:srgbClr val="FFFFFF"/>
                  </a:solidFill>
                </a:defRPr>
              </a:pPr>
              <a:endParaRPr/>
            </a:p>
          </p:txBody>
        </p:sp>
        <p:sp>
          <p:nvSpPr>
            <p:cNvPr id="121" name="Shape 208"/>
            <p:cNvSpPr/>
            <p:nvPr/>
          </p:nvSpPr>
          <p:spPr>
            <a:xfrm rot="5400000">
              <a:off x="153906" y="3242567"/>
              <a:ext cx="1476236" cy="412152"/>
            </a:xfrm>
            <a:prstGeom prst="roundRect">
              <a:avLst>
                <a:gd name="adj" fmla="val 25518"/>
              </a:avLst>
            </a:prstGeom>
            <a:solidFill>
              <a:srgbClr val="009193"/>
            </a:solidFill>
            <a:ln w="12700" cap="flat">
              <a:noFill/>
              <a:miter lim="400000"/>
            </a:ln>
            <a:effectLst/>
          </p:spPr>
          <p:txBody>
            <a:bodyPr wrap="square" lIns="0" tIns="0" rIns="0" bIns="0" numCol="1" anchor="ctr">
              <a:noAutofit/>
            </a:bodyPr>
            <a:lstStyle/>
            <a:p>
              <a:pPr lvl="0">
                <a:defRPr sz="2400">
                  <a:solidFill>
                    <a:srgbClr val="FFFFFF"/>
                  </a:solidFill>
                </a:defRPr>
              </a:pPr>
              <a:endParaRPr/>
            </a:p>
          </p:txBody>
        </p:sp>
        <p:sp>
          <p:nvSpPr>
            <p:cNvPr id="122" name="Shape 210"/>
            <p:cNvSpPr/>
            <p:nvPr/>
          </p:nvSpPr>
          <p:spPr>
            <a:xfrm rot="5400000">
              <a:off x="1438346" y="2177021"/>
              <a:ext cx="1476236" cy="209535"/>
            </a:xfrm>
            <a:prstGeom prst="roundRect">
              <a:avLst>
                <a:gd name="adj" fmla="val 50000"/>
              </a:avLst>
            </a:prstGeom>
            <a:solidFill>
              <a:srgbClr val="009193"/>
            </a:solidFill>
            <a:ln w="12700" cap="flat">
              <a:noFill/>
              <a:miter lim="400000"/>
            </a:ln>
            <a:effectLst/>
          </p:spPr>
          <p:txBody>
            <a:bodyPr wrap="square" lIns="0" tIns="0" rIns="0" bIns="0" numCol="1" anchor="ctr">
              <a:noAutofit/>
            </a:bodyPr>
            <a:lstStyle/>
            <a:p>
              <a:pPr lvl="0">
                <a:defRPr sz="2400">
                  <a:solidFill>
                    <a:srgbClr val="FFFFFF"/>
                  </a:solidFill>
                </a:defRPr>
              </a:pPr>
              <a:endParaRPr/>
            </a:p>
          </p:txBody>
        </p:sp>
        <p:sp>
          <p:nvSpPr>
            <p:cNvPr id="123" name="Shape 211"/>
            <p:cNvSpPr/>
            <p:nvPr/>
          </p:nvSpPr>
          <p:spPr>
            <a:xfrm flipV="1">
              <a:off x="2249547" y="1865550"/>
              <a:ext cx="1" cy="3549211"/>
            </a:xfrm>
            <a:prstGeom prst="line">
              <a:avLst/>
            </a:prstGeom>
            <a:noFill/>
            <a:ln w="50800" cap="flat">
              <a:solidFill>
                <a:srgbClr val="941751"/>
              </a:solidFill>
              <a:prstDash val="solid"/>
              <a:miter lim="400000"/>
            </a:ln>
            <a:effectLst/>
          </p:spPr>
          <p:txBody>
            <a:bodyPr wrap="square" lIns="0" tIns="0" rIns="0" bIns="0" numCol="1" anchor="ctr">
              <a:noAutofit/>
            </a:bodyPr>
            <a:lstStyle/>
            <a:p>
              <a:pPr lvl="0">
                <a:defRPr sz="2400"/>
              </a:pPr>
              <a:endParaRPr/>
            </a:p>
          </p:txBody>
        </p:sp>
        <p:sp>
          <p:nvSpPr>
            <p:cNvPr id="124" name="Shape 212"/>
            <p:cNvSpPr/>
            <p:nvPr/>
          </p:nvSpPr>
          <p:spPr>
            <a:xfrm rot="5400000">
              <a:off x="664023" y="2939331"/>
              <a:ext cx="1476238" cy="412152"/>
            </a:xfrm>
            <a:prstGeom prst="roundRect">
              <a:avLst>
                <a:gd name="adj" fmla="val 25518"/>
              </a:avLst>
            </a:prstGeom>
            <a:solidFill>
              <a:srgbClr val="009193"/>
            </a:solidFill>
            <a:ln w="12700" cap="flat">
              <a:noFill/>
              <a:miter lim="400000"/>
            </a:ln>
            <a:effectLst/>
          </p:spPr>
          <p:txBody>
            <a:bodyPr wrap="square" lIns="0" tIns="0" rIns="0" bIns="0" numCol="1" anchor="ctr">
              <a:noAutofit/>
            </a:bodyPr>
            <a:lstStyle/>
            <a:p>
              <a:pPr lvl="0">
                <a:defRPr sz="2400">
                  <a:solidFill>
                    <a:srgbClr val="FFFFFF"/>
                  </a:solidFill>
                </a:defRPr>
              </a:pPr>
              <a:endParaRPr/>
            </a:p>
          </p:txBody>
        </p:sp>
        <p:sp>
          <p:nvSpPr>
            <p:cNvPr id="125" name="Shape 215"/>
            <p:cNvSpPr/>
            <p:nvPr/>
          </p:nvSpPr>
          <p:spPr>
            <a:xfrm rot="5400000">
              <a:off x="2302176" y="3458610"/>
              <a:ext cx="1476238" cy="412155"/>
            </a:xfrm>
            <a:prstGeom prst="roundRect">
              <a:avLst>
                <a:gd name="adj" fmla="val 25518"/>
              </a:avLst>
            </a:prstGeom>
            <a:solidFill>
              <a:srgbClr val="009193"/>
            </a:solidFill>
            <a:ln w="12700" cap="flat">
              <a:noFill/>
              <a:miter lim="400000"/>
            </a:ln>
            <a:effectLst/>
          </p:spPr>
          <p:txBody>
            <a:bodyPr wrap="square" lIns="0" tIns="0" rIns="0" bIns="0" numCol="1" anchor="ctr">
              <a:noAutofit/>
            </a:bodyPr>
            <a:lstStyle/>
            <a:p>
              <a:pPr lvl="0">
                <a:defRPr sz="2400">
                  <a:solidFill>
                    <a:srgbClr val="FFFFFF"/>
                  </a:solidFill>
                </a:defRPr>
              </a:pPr>
              <a:endParaRPr/>
            </a:p>
          </p:txBody>
        </p:sp>
        <p:sp>
          <p:nvSpPr>
            <p:cNvPr id="126" name="Shape 218"/>
            <p:cNvSpPr/>
            <p:nvPr/>
          </p:nvSpPr>
          <p:spPr>
            <a:xfrm rot="5400000">
              <a:off x="4294278" y="2993987"/>
              <a:ext cx="1476238" cy="412155"/>
            </a:xfrm>
            <a:prstGeom prst="roundRect">
              <a:avLst>
                <a:gd name="adj" fmla="val 25518"/>
              </a:avLst>
            </a:prstGeom>
            <a:solidFill>
              <a:srgbClr val="009193"/>
            </a:solidFill>
            <a:ln w="12700" cap="flat">
              <a:noFill/>
              <a:miter lim="400000"/>
            </a:ln>
            <a:effectLst/>
          </p:spPr>
          <p:txBody>
            <a:bodyPr wrap="square" lIns="0" tIns="0" rIns="0" bIns="0" numCol="1" anchor="ctr">
              <a:noAutofit/>
            </a:bodyPr>
            <a:lstStyle/>
            <a:p>
              <a:pPr lvl="0">
                <a:defRPr sz="2400">
                  <a:solidFill>
                    <a:srgbClr val="FFFFFF"/>
                  </a:solidFill>
                </a:defRPr>
              </a:pPr>
              <a:endParaRPr/>
            </a:p>
          </p:txBody>
        </p:sp>
      </p:grpSp>
      <p:sp>
        <p:nvSpPr>
          <p:cNvPr id="76" name="TextBox 75"/>
          <p:cNvSpPr txBox="1"/>
          <p:nvPr/>
        </p:nvSpPr>
        <p:spPr>
          <a:xfrm>
            <a:off x="220811" y="4104217"/>
            <a:ext cx="8547591" cy="2585323"/>
          </a:xfrm>
          <a:prstGeom prst="rect">
            <a:avLst/>
          </a:prstGeom>
          <a:noFill/>
          <a:ln w="19050">
            <a:solidFill>
              <a:srgbClr val="0070C0"/>
            </a:solidFill>
          </a:ln>
        </p:spPr>
        <p:txBody>
          <a:bodyPr wrap="square" rtlCol="0">
            <a:spAutoFit/>
          </a:bodyPr>
          <a:lstStyle/>
          <a:p>
            <a:pPr lvl="0"/>
            <a:r>
              <a:rPr lang="en-US" dirty="0">
                <a:solidFill>
                  <a:prstClr val="black"/>
                </a:solidFill>
              </a:rPr>
              <a:t>Cross Cut &amp; Global </a:t>
            </a:r>
            <a:r>
              <a:rPr lang="en-US" dirty="0" smtClean="0">
                <a:solidFill>
                  <a:prstClr val="black"/>
                </a:solidFill>
              </a:rPr>
              <a:t>Solutions/Innovation/partnering - </a:t>
            </a:r>
            <a:r>
              <a:rPr lang="en-US" dirty="0">
                <a:solidFill>
                  <a:prstClr val="black"/>
                </a:solidFill>
              </a:rPr>
              <a:t>Increasingly Important  </a:t>
            </a:r>
            <a:endParaRPr lang="en-US" dirty="0" smtClean="0">
              <a:solidFill>
                <a:prstClr val="black"/>
              </a:solidFill>
            </a:endParaRPr>
          </a:p>
          <a:p>
            <a:pPr lvl="0"/>
            <a:r>
              <a:rPr lang="en-US" dirty="0" smtClean="0">
                <a:solidFill>
                  <a:prstClr val="black"/>
                </a:solidFill>
              </a:rPr>
              <a:t>optimize and share expertize, resources and lessons learned</a:t>
            </a:r>
          </a:p>
          <a:p>
            <a:pPr lvl="0"/>
            <a:r>
              <a:rPr lang="en-US" dirty="0" smtClean="0">
                <a:solidFill>
                  <a:prstClr val="black"/>
                </a:solidFill>
              </a:rPr>
              <a:t>Optimize external resources- DOE HPC, Other</a:t>
            </a:r>
          </a:p>
          <a:p>
            <a:pPr lvl="0"/>
            <a:r>
              <a:rPr lang="en-US" sz="2400" dirty="0" smtClean="0"/>
              <a:t>Congratulations </a:t>
            </a:r>
            <a:r>
              <a:rPr lang="en-US" sz="2400" dirty="0"/>
              <a:t>to FCE and its </a:t>
            </a:r>
            <a:r>
              <a:rPr lang="en-US" sz="2400" dirty="0" smtClean="0"/>
              <a:t>Collaborators</a:t>
            </a:r>
          </a:p>
          <a:p>
            <a:pPr lvl="0"/>
            <a:r>
              <a:rPr lang="en-US" sz="2400" dirty="0" smtClean="0">
                <a:solidFill>
                  <a:prstClr val="black"/>
                </a:solidFill>
              </a:rPr>
              <a:t>For taking on some of the challenges – look forward to hearing about them today and paths forward….</a:t>
            </a:r>
          </a:p>
          <a:p>
            <a:pPr lvl="0"/>
            <a:endParaRPr lang="en-US" dirty="0">
              <a:solidFill>
                <a:prstClr val="black"/>
              </a:solidFill>
            </a:endParaRPr>
          </a:p>
          <a:p>
            <a:pPr lvl="0"/>
            <a:r>
              <a:rPr lang="en-US" dirty="0" smtClean="0">
                <a:solidFill>
                  <a:prstClr val="black"/>
                </a:solidFill>
              </a:rPr>
              <a:t>              </a:t>
            </a:r>
            <a:endParaRPr lang="en-US" dirty="0">
              <a:solidFill>
                <a:prstClr val="black"/>
              </a:solidFill>
            </a:endParaRPr>
          </a:p>
        </p:txBody>
      </p:sp>
    </p:spTree>
    <p:extLst>
      <p:ext uri="{BB962C8B-B14F-4D97-AF65-F5344CB8AC3E}">
        <p14:creationId xmlns:p14="http://schemas.microsoft.com/office/powerpoint/2010/main" val="39631087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National Computing Environment</a:t>
            </a:r>
            <a:endParaRPr lang="en-US" b="1" dirty="0"/>
          </a:p>
        </p:txBody>
      </p:sp>
      <p:sp>
        <p:nvSpPr>
          <p:cNvPr id="3" name="Slide Number Placeholder 2"/>
          <p:cNvSpPr>
            <a:spLocks noGrp="1"/>
          </p:cNvSpPr>
          <p:nvPr>
            <p:ph type="sldNum" sz="quarter" idx="12"/>
          </p:nvPr>
        </p:nvSpPr>
        <p:spPr/>
        <p:txBody>
          <a:bodyPr/>
          <a:lstStyle/>
          <a:p>
            <a:fld id="{A0FDFCE1-60A6-4EAE-930D-286EB2C14345}" type="slidenum">
              <a:rPr lang="en-US" smtClean="0"/>
              <a:pPr/>
              <a:t>3</a:t>
            </a:fld>
            <a:endParaRPr lang="en-US"/>
          </a:p>
        </p:txBody>
      </p:sp>
      <p:sp>
        <p:nvSpPr>
          <p:cNvPr id="4" name="TextBox 3"/>
          <p:cNvSpPr txBox="1"/>
          <p:nvPr/>
        </p:nvSpPr>
        <p:spPr>
          <a:xfrm>
            <a:off x="381000" y="1158922"/>
            <a:ext cx="8305800" cy="5663089"/>
          </a:xfrm>
          <a:prstGeom prst="rect">
            <a:avLst/>
          </a:prstGeom>
          <a:noFill/>
        </p:spPr>
        <p:txBody>
          <a:bodyPr wrap="square" rtlCol="0">
            <a:spAutoFit/>
          </a:bodyPr>
          <a:lstStyle/>
          <a:p>
            <a:r>
              <a:rPr lang="en-US" sz="2000" dirty="0" smtClean="0"/>
              <a:t>National Strategic Computing Initiative (NSCI)</a:t>
            </a:r>
          </a:p>
          <a:p>
            <a:r>
              <a:rPr lang="en-US" sz="2000" dirty="0" err="1" smtClean="0"/>
              <a:t>Exascale</a:t>
            </a:r>
            <a:r>
              <a:rPr lang="en-US" sz="2000" dirty="0" smtClean="0"/>
              <a:t> Computers – DOE – ASCR-NNSA led</a:t>
            </a:r>
          </a:p>
          <a:p>
            <a:r>
              <a:rPr lang="en-US" sz="2000" dirty="0" smtClean="0"/>
              <a:t>There </a:t>
            </a:r>
            <a:r>
              <a:rPr lang="en-US" sz="2000" dirty="0" smtClean="0"/>
              <a:t>is Pre </a:t>
            </a:r>
            <a:r>
              <a:rPr lang="en-US" sz="2000" dirty="0" err="1" smtClean="0"/>
              <a:t>Exascale</a:t>
            </a:r>
            <a:r>
              <a:rPr lang="en-US" sz="2000" dirty="0" smtClean="0"/>
              <a:t> and also the </a:t>
            </a:r>
            <a:r>
              <a:rPr lang="en-US" sz="2000" dirty="0" err="1" smtClean="0"/>
              <a:t>Exascale</a:t>
            </a:r>
            <a:r>
              <a:rPr lang="en-US" sz="2000" dirty="0" smtClean="0"/>
              <a:t> Ecosystem</a:t>
            </a:r>
          </a:p>
          <a:p>
            <a:r>
              <a:rPr lang="en-US" sz="2000" dirty="0" smtClean="0"/>
              <a:t>Discussed in recent HEP-ASCR </a:t>
            </a:r>
            <a:r>
              <a:rPr lang="en-US" sz="2000" dirty="0" err="1" smtClean="0"/>
              <a:t>Exascale</a:t>
            </a:r>
            <a:r>
              <a:rPr lang="en-US" sz="2000" dirty="0" smtClean="0"/>
              <a:t> Requirements  Review</a:t>
            </a:r>
          </a:p>
          <a:p>
            <a:endParaRPr lang="en-US" sz="2000" dirty="0" smtClean="0"/>
          </a:p>
          <a:p>
            <a:r>
              <a:rPr lang="en-US" sz="2000" dirty="0" smtClean="0"/>
              <a:t>HEP-ASCR </a:t>
            </a:r>
            <a:r>
              <a:rPr lang="en-US" sz="2000" dirty="0" smtClean="0"/>
              <a:t>Partnerships – valued greatly at HEP</a:t>
            </a:r>
          </a:p>
          <a:p>
            <a:r>
              <a:rPr lang="en-US" sz="2000" dirty="0" smtClean="0"/>
              <a:t>Direct partnerships such as </a:t>
            </a:r>
            <a:r>
              <a:rPr lang="en-US" sz="2000" dirty="0" err="1" smtClean="0"/>
              <a:t>SciDAC</a:t>
            </a:r>
            <a:r>
              <a:rPr lang="en-US" sz="2000" dirty="0" smtClean="0"/>
              <a:t> </a:t>
            </a:r>
          </a:p>
          <a:p>
            <a:r>
              <a:rPr lang="en-US" sz="2000" dirty="0" smtClean="0"/>
              <a:t>Many indirect and in kind partnerships – including FCE</a:t>
            </a:r>
          </a:p>
          <a:p>
            <a:endParaRPr lang="en-US" sz="2000" dirty="0" smtClean="0"/>
          </a:p>
          <a:p>
            <a:r>
              <a:rPr lang="en-US" sz="2000" dirty="0" smtClean="0"/>
              <a:t>Then </a:t>
            </a:r>
            <a:r>
              <a:rPr lang="en-US" sz="2000" dirty="0" smtClean="0"/>
              <a:t>there is post Moore in NSCI – innovation beyond </a:t>
            </a:r>
            <a:r>
              <a:rPr lang="en-US" sz="2000" dirty="0" err="1" smtClean="0"/>
              <a:t>Exascale</a:t>
            </a:r>
            <a:endParaRPr lang="en-US" sz="2000" dirty="0" smtClean="0"/>
          </a:p>
          <a:p>
            <a:r>
              <a:rPr lang="en-US" sz="2000" dirty="0"/>
              <a:t>New Machine Learning algorithms for data intensive science…. </a:t>
            </a:r>
          </a:p>
          <a:p>
            <a:r>
              <a:rPr lang="en-US" sz="2000" dirty="0" smtClean="0"/>
              <a:t>Quantum arena and quantum algorithms…..</a:t>
            </a:r>
          </a:p>
          <a:p>
            <a:r>
              <a:rPr lang="en-US" sz="1600" dirty="0"/>
              <a:t>Close with a beyond </a:t>
            </a:r>
            <a:r>
              <a:rPr lang="en-US" sz="1600" dirty="0" err="1"/>
              <a:t>Exascale</a:t>
            </a:r>
            <a:r>
              <a:rPr lang="en-US" sz="1600" dirty="0"/>
              <a:t> quote from the 2008 Federal Report on Quantum Information Science:</a:t>
            </a:r>
          </a:p>
          <a:p>
            <a:r>
              <a:rPr lang="en-US" sz="1600" dirty="0" smtClean="0"/>
              <a:t>“….</a:t>
            </a:r>
            <a:r>
              <a:rPr lang="en-US" sz="1600" dirty="0"/>
              <a:t>and if you want to make a simulation of Nature, you’d better make it quantum mechanical, and by golly it’s a wonderful problem, because it doesn’t look easy”</a:t>
            </a:r>
          </a:p>
          <a:p>
            <a:r>
              <a:rPr lang="en-US" sz="1400" i="1" dirty="0"/>
              <a:t>Richard P. Feynman, “Simulating Physics with Computers” May 1981.</a:t>
            </a:r>
          </a:p>
          <a:p>
            <a:endParaRPr lang="en-US" sz="2000" dirty="0" smtClean="0"/>
          </a:p>
          <a:p>
            <a:endParaRPr lang="en-US" sz="2000" dirty="0"/>
          </a:p>
        </p:txBody>
      </p:sp>
    </p:spTree>
    <p:extLst>
      <p:ext uri="{BB962C8B-B14F-4D97-AF65-F5344CB8AC3E}">
        <p14:creationId xmlns:p14="http://schemas.microsoft.com/office/powerpoint/2010/main" val="17801260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QIS and HEP Connections</a:t>
            </a:r>
            <a:endParaRPr lang="en-US" b="1" dirty="0"/>
          </a:p>
        </p:txBody>
      </p:sp>
      <p:sp>
        <p:nvSpPr>
          <p:cNvPr id="3" name="Slide Number Placeholder 2"/>
          <p:cNvSpPr>
            <a:spLocks noGrp="1"/>
          </p:cNvSpPr>
          <p:nvPr>
            <p:ph type="sldNum" sz="quarter" idx="12"/>
          </p:nvPr>
        </p:nvSpPr>
        <p:spPr/>
        <p:txBody>
          <a:bodyPr/>
          <a:lstStyle/>
          <a:p>
            <a:fld id="{A0FDFCE1-60A6-4EAE-930D-286EB2C14345}" type="slidenum">
              <a:rPr lang="en-US" smtClean="0"/>
              <a:pPr/>
              <a:t>4</a:t>
            </a:fld>
            <a:endParaRPr lang="en-US"/>
          </a:p>
        </p:txBody>
      </p:sp>
      <p:sp>
        <p:nvSpPr>
          <p:cNvPr id="4" name="TextBox 3"/>
          <p:cNvSpPr txBox="1"/>
          <p:nvPr/>
        </p:nvSpPr>
        <p:spPr>
          <a:xfrm>
            <a:off x="304800" y="1219200"/>
            <a:ext cx="8458200" cy="5078313"/>
          </a:xfrm>
          <a:prstGeom prst="rect">
            <a:avLst/>
          </a:prstGeom>
          <a:noFill/>
        </p:spPr>
        <p:txBody>
          <a:bodyPr wrap="square" rtlCol="0">
            <a:spAutoFit/>
          </a:bodyPr>
          <a:lstStyle/>
          <a:p>
            <a:r>
              <a:rPr lang="en-US" dirty="0" smtClean="0"/>
              <a:t>Potential quantum computing test beds and algorithms fall within </a:t>
            </a:r>
          </a:p>
          <a:p>
            <a:endParaRPr lang="en-US" dirty="0"/>
          </a:p>
          <a:p>
            <a:r>
              <a:rPr lang="en-US" dirty="0" smtClean="0"/>
              <a:t>Quantum </a:t>
            </a:r>
            <a:r>
              <a:rPr lang="en-US" dirty="0"/>
              <a:t>I</a:t>
            </a:r>
            <a:r>
              <a:rPr lang="en-US" dirty="0" smtClean="0"/>
              <a:t>nformation Science – another growing area in the national and international scene and includes also quantum sensors and entanglement</a:t>
            </a:r>
          </a:p>
          <a:p>
            <a:endParaRPr lang="en-US" dirty="0"/>
          </a:p>
          <a:p>
            <a:r>
              <a:rPr lang="en-US" dirty="0" smtClean="0"/>
              <a:t>HEP Connections Program is working with other SC Programs and other agencies to identify and promote synergistic areas of research that can benefit the partner programs and advance DOE and SC science</a:t>
            </a:r>
          </a:p>
          <a:p>
            <a:endParaRPr lang="en-US" dirty="0"/>
          </a:p>
          <a:p>
            <a:r>
              <a:rPr lang="en-US" dirty="0" smtClean="0"/>
              <a:t>We have had three office of Science Round Tables (PM </a:t>
            </a:r>
            <a:r>
              <a:rPr lang="en-US" dirty="0" err="1"/>
              <a:t>L</a:t>
            </a:r>
            <a:r>
              <a:rPr lang="en-US" dirty="0" err="1" smtClean="0"/>
              <a:t>ali</a:t>
            </a:r>
            <a:r>
              <a:rPr lang="en-US" dirty="0" smtClean="0"/>
              <a:t>):</a:t>
            </a:r>
          </a:p>
          <a:p>
            <a:pPr marL="285750" indent="-285750">
              <a:buFont typeface="Arial" panose="020B0604020202020204" pitchFamily="34" charset="0"/>
              <a:buChar char="•"/>
            </a:pPr>
            <a:r>
              <a:rPr lang="en-US" dirty="0" smtClean="0"/>
              <a:t>HEP-ASCR Study group on QIS (Dec 2014)</a:t>
            </a:r>
          </a:p>
          <a:p>
            <a:pPr marL="285750" indent="-285750">
              <a:buFont typeface="Arial" panose="020B0604020202020204" pitchFamily="34" charset="0"/>
              <a:buChar char="•"/>
            </a:pPr>
            <a:r>
              <a:rPr lang="en-US" dirty="0" smtClean="0"/>
              <a:t>HEP-BES Round table (Feb 2015)</a:t>
            </a:r>
          </a:p>
          <a:p>
            <a:pPr marL="285750" indent="-285750">
              <a:buFont typeface="Arial" panose="020B0604020202020204" pitchFamily="34" charset="0"/>
              <a:buChar char="•"/>
            </a:pPr>
            <a:r>
              <a:rPr lang="en-US" dirty="0" smtClean="0"/>
              <a:t>HEP ASCR Round Table on Quantum Sensors (Feb 2016)</a:t>
            </a:r>
          </a:p>
          <a:p>
            <a:endParaRPr lang="en-US" dirty="0"/>
          </a:p>
          <a:p>
            <a:r>
              <a:rPr lang="en-US" dirty="0" smtClean="0"/>
              <a:t>DOE and other Agencies interested in </a:t>
            </a:r>
            <a:r>
              <a:rPr lang="en-US" dirty="0" smtClean="0"/>
              <a:t>QIS and Quantum test beds  </a:t>
            </a:r>
            <a:r>
              <a:rPr lang="en-US" dirty="0" smtClean="0"/>
              <a:t>–</a:t>
            </a:r>
            <a:endParaRPr lang="en-US" dirty="0" smtClean="0"/>
          </a:p>
          <a:p>
            <a:r>
              <a:rPr lang="en-US" dirty="0"/>
              <a:t> </a:t>
            </a:r>
            <a:r>
              <a:rPr lang="en-US" dirty="0" smtClean="0"/>
              <a:t>Potential </a:t>
            </a:r>
            <a:r>
              <a:rPr lang="en-US" dirty="0" smtClean="0"/>
              <a:t>new opportunities ….. </a:t>
            </a:r>
            <a:endParaRPr lang="en-US" dirty="0"/>
          </a:p>
          <a:p>
            <a:r>
              <a:rPr lang="en-US" dirty="0" smtClean="0"/>
              <a:t> </a:t>
            </a:r>
            <a:endParaRPr lang="en-US" dirty="0" smtClean="0"/>
          </a:p>
          <a:p>
            <a:r>
              <a:rPr lang="en-US" dirty="0" smtClean="0"/>
              <a:t>Close with thanks to All for coming and your </a:t>
            </a:r>
            <a:r>
              <a:rPr lang="en-US" dirty="0" err="1" smtClean="0"/>
              <a:t>contrinbutions</a:t>
            </a:r>
            <a:r>
              <a:rPr lang="en-US" dirty="0" smtClean="0"/>
              <a:t> to </a:t>
            </a:r>
            <a:r>
              <a:rPr lang="en-US" smtClean="0"/>
              <a:t>the field</a:t>
            </a:r>
            <a:endParaRPr lang="en-US" dirty="0"/>
          </a:p>
        </p:txBody>
      </p:sp>
    </p:spTree>
    <p:extLst>
      <p:ext uri="{BB962C8B-B14F-4D97-AF65-F5344CB8AC3E}">
        <p14:creationId xmlns:p14="http://schemas.microsoft.com/office/powerpoint/2010/main" val="425872613"/>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9649</TotalTime>
  <Words>400</Words>
  <Application>Microsoft Office PowerPoint</Application>
  <PresentationFormat>On-screen Show (4:3)</PresentationFormat>
  <Paragraphs>61</Paragraphs>
  <Slides>4</Slides>
  <Notes>2</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2_Office Theme</vt:lpstr>
      <vt:lpstr>PowerPoint Presentation</vt:lpstr>
      <vt:lpstr>HEP Computing and Science Drivers</vt:lpstr>
      <vt:lpstr>National Computing Environment</vt:lpstr>
      <vt:lpstr>QIS and HEP Connections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Larry</dc:creator>
  <cp:lastModifiedBy>chattla</cp:lastModifiedBy>
  <cp:revision>442</cp:revision>
  <cp:lastPrinted>2015-03-13T22:44:04Z</cp:lastPrinted>
  <dcterms:modified xsi:type="dcterms:W3CDTF">2016-03-16T15:05:06Z</dcterms:modified>
</cp:coreProperties>
</file>