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6" r:id="rId2"/>
    <p:sldId id="304" r:id="rId3"/>
    <p:sldId id="305" r:id="rId4"/>
    <p:sldId id="307" r:id="rId5"/>
    <p:sldId id="308" r:id="rId6"/>
    <p:sldId id="309" r:id="rId7"/>
    <p:sldId id="310" r:id="rId8"/>
    <p:sldId id="312" r:id="rId9"/>
    <p:sldId id="313" r:id="rId10"/>
    <p:sldId id="314" r:id="rId11"/>
    <p:sldId id="302" r:id="rId12"/>
    <p:sldId id="31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12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5A4F3-4B74-8F46-ACCA-B6E7AFFB1458}" type="datetimeFigureOut">
              <a:rPr lang="en-US" smtClean="0"/>
              <a:t>3/16/16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58E50-B18D-B749-9DCF-B6F3D4CD7F10}" type="slidenum">
              <a:rPr lang="en-US" smtClean="0"/>
              <a:t>‹#›</a:t>
            </a:fld>
            <a:endParaRPr lang="en-US"/>
          </a:p>
        </p:txBody>
      </p:sp>
    </p:spTree>
    <p:extLst>
      <p:ext uri="{BB962C8B-B14F-4D97-AF65-F5344CB8AC3E}">
        <p14:creationId xmlns:p14="http://schemas.microsoft.com/office/powerpoint/2010/main" val="3338578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121DF8A-098E-4A6E-9530-BB1BA6687C01}" type="slidenum">
              <a:rPr lang="en-US" altLang="zh-CN"/>
              <a:pPr/>
              <a:t>1</a:t>
            </a:fld>
            <a:endParaRPr lang="en-US" altLang="zh-CN"/>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DE58-98AC-44C9-AB03-7F560617662A}" type="slidenum">
              <a:rPr lang="en-US" smtClean="0"/>
              <a:t>2</a:t>
            </a:fld>
            <a:endParaRPr lang="en-US"/>
          </a:p>
        </p:txBody>
      </p:sp>
    </p:spTree>
    <p:extLst>
      <p:ext uri="{BB962C8B-B14F-4D97-AF65-F5344CB8AC3E}">
        <p14:creationId xmlns:p14="http://schemas.microsoft.com/office/powerpoint/2010/main" val="152264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685800" y="4343400"/>
            <a:ext cx="5486400" cy="4114800"/>
          </a:xfrm>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a:t>
            </a:r>
            <a:r>
              <a:rPr lang="en-US" sz="1200" kern="1200" baseline="0" dirty="0" smtClean="0">
                <a:solidFill>
                  <a:schemeClr val="tx1"/>
                </a:solidFill>
                <a:latin typeface="+mn-lt"/>
                <a:ea typeface="+mn-ea"/>
                <a:cs typeface="+mn-cs"/>
              </a:rPr>
              <a:t>Memory profile of MC digitization (left part of the plot) and reconstruction (right part of the plot). Note that </a:t>
            </a:r>
            <a:r>
              <a:rPr lang="en-US" sz="1200" kern="1200" baseline="0" dirty="0" err="1" smtClean="0">
                <a:solidFill>
                  <a:schemeClr val="tx1"/>
                </a:solidFill>
                <a:latin typeface="+mn-lt"/>
                <a:ea typeface="+mn-ea"/>
                <a:cs typeface="+mn-cs"/>
              </a:rPr>
              <a:t>AthenaMP</a:t>
            </a:r>
            <a:r>
              <a:rPr lang="en-US" sz="1200" kern="1200" baseline="0" dirty="0" smtClean="0">
                <a:solidFill>
                  <a:schemeClr val="tx1"/>
                </a:solidFill>
                <a:latin typeface="+mn-lt"/>
                <a:ea typeface="+mn-ea"/>
                <a:cs typeface="+mn-cs"/>
              </a:rPr>
              <a:t> using 8 cores has significantly better memory usage than 8 serial versions of Athena. </a:t>
            </a:r>
          </a:p>
          <a:p>
            <a:r>
              <a:rPr lang="en-US" sz="1200" kern="1200" baseline="0" dirty="0" smtClean="0">
                <a:solidFill>
                  <a:schemeClr val="tx1"/>
                </a:solidFill>
                <a:latin typeface="+mn-lt"/>
                <a:ea typeface="+mn-ea"/>
                <a:cs typeface="+mn-cs"/>
              </a:rPr>
              <a:t>Bottom: Number of CPU-cores used by ATLAS production jobs in March 2015. Approximately half are now multi-core. </a:t>
            </a:r>
            <a:endParaRPr lang="en-US" dirty="0"/>
          </a:p>
        </p:txBody>
      </p:sp>
      <p:sp>
        <p:nvSpPr>
          <p:cNvPr id="4" name="Slide Number Placeholder 3"/>
          <p:cNvSpPr>
            <a:spLocks noGrp="1"/>
          </p:cNvSpPr>
          <p:nvPr>
            <p:ph type="sldNum" sz="quarter" idx="10"/>
          </p:nvPr>
        </p:nvSpPr>
        <p:spPr/>
        <p:txBody>
          <a:bodyPr/>
          <a:lstStyle/>
          <a:p>
            <a:fld id="{1489466D-6DA1-474A-9046-633129DCF7A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89466D-6DA1-474A-9046-633129DCF7A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89466D-6DA1-474A-9046-633129DCF7A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shown in figure 1, shifter works by enabling users to pull images from a </a:t>
            </a:r>
            <a:r>
              <a:rPr lang="en-US" dirty="0" err="1" smtClean="0"/>
              <a:t>DockerHub</a:t>
            </a:r>
            <a:r>
              <a:rPr lang="en-US" dirty="0" smtClean="0"/>
              <a:t> or private </a:t>
            </a:r>
            <a:r>
              <a:rPr lang="en-US" dirty="0" err="1" smtClean="0"/>
              <a:t>docker</a:t>
            </a:r>
            <a:r>
              <a:rPr lang="en-US" dirty="0" smtClean="0"/>
              <a:t> registry. An image manager at NERSC then automatically converts the image to a common format based on an automated analysis of the image. That image is then copied to the </a:t>
            </a:r>
            <a:r>
              <a:rPr lang="en-US" dirty="0" err="1" smtClean="0"/>
              <a:t>Lustre</a:t>
            </a:r>
            <a:r>
              <a:rPr lang="en-US" dirty="0" smtClean="0"/>
              <a:t> scratch </a:t>
            </a:r>
            <a:r>
              <a:rPr lang="en-US" dirty="0" err="1" smtClean="0"/>
              <a:t>filesystem</a:t>
            </a:r>
            <a:r>
              <a:rPr lang="en-US" dirty="0" smtClean="0"/>
              <a:t> (in a system area).  The user can then submit jobs specifying which image to use. Private images are only accessible by the user that authenticated and pulled them, not by the larger community.  In the job the user has the ability to either run a custom batch script to perform any given command supported by the image, or if a </a:t>
            </a:r>
            <a:r>
              <a:rPr lang="en-US" dirty="0" err="1" smtClean="0"/>
              <a:t>Docker</a:t>
            </a:r>
            <a:r>
              <a:rPr lang="en-US" dirty="0" smtClean="0"/>
              <a:t> </a:t>
            </a:r>
            <a:r>
              <a:rPr lang="en-US" dirty="0" err="1" smtClean="0"/>
              <a:t>entrypoint</a:t>
            </a:r>
            <a:r>
              <a:rPr lang="en-US" dirty="0" smtClean="0"/>
              <a:t> is defined, could simply execute the </a:t>
            </a:r>
            <a:r>
              <a:rPr lang="en-US" dirty="0" err="1" smtClean="0"/>
              <a:t>entrypoint</a:t>
            </a:r>
            <a:r>
              <a:rPr lang="en-US" dirty="0" smtClean="0"/>
              <a:t>.</a:t>
            </a:r>
            <a:endParaRPr lang="en-US" dirty="0"/>
          </a:p>
        </p:txBody>
      </p:sp>
      <p:sp>
        <p:nvSpPr>
          <p:cNvPr id="4" name="Slide Number Placeholder 3"/>
          <p:cNvSpPr>
            <a:spLocks noGrp="1"/>
          </p:cNvSpPr>
          <p:nvPr>
            <p:ph type="sldNum" sz="quarter" idx="10"/>
          </p:nvPr>
        </p:nvSpPr>
        <p:spPr/>
        <p:txBody>
          <a:bodyPr/>
          <a:lstStyle/>
          <a:p>
            <a:fld id="{1489466D-6DA1-474A-9046-633129DCF7A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366EA7-FDEB-5E4C-B80B-2EC9B8873089}"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307439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66EA7-FDEB-5E4C-B80B-2EC9B8873089}"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252958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66EA7-FDEB-5E4C-B80B-2EC9B8873089}"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4039578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lab of future">
    <p:spTree>
      <p:nvGrpSpPr>
        <p:cNvPr id="1" name=""/>
        <p:cNvGrpSpPr/>
        <p:nvPr/>
      </p:nvGrpSpPr>
      <p:grpSpPr>
        <a:xfrm>
          <a:off x="0" y="0"/>
          <a:ext cx="0" cy="0"/>
          <a:chOff x="0" y="0"/>
          <a:chExt cx="0" cy="0"/>
        </a:xfrm>
      </p:grpSpPr>
      <p:sp>
        <p:nvSpPr>
          <p:cNvPr id="12" name="Rectangle 11"/>
          <p:cNvSpPr/>
          <p:nvPr/>
        </p:nvSpPr>
        <p:spPr bwMode="auto">
          <a:xfrm>
            <a:off x="0" y="1"/>
            <a:ext cx="9144000" cy="855764"/>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38" tIns="45718" rIns="91438" bIns="45718" numCol="1" rtlCol="0" anchor="t" anchorCtr="0" compatLnSpc="1">
            <a:prstTxWarp prst="textNoShape">
              <a:avLst/>
            </a:prstTxWarp>
          </a:bodyPr>
          <a:lstStyle/>
          <a:p>
            <a:pPr defTabSz="914147" eaLnBrk="0" fontAlgn="base" hangingPunct="0">
              <a:spcBef>
                <a:spcPct val="0"/>
              </a:spcBef>
              <a:spcAft>
                <a:spcPct val="0"/>
              </a:spcAft>
            </a:pPr>
            <a:endParaRPr lang="en-US" sz="2400" dirty="0">
              <a:solidFill>
                <a:prstClr val="black"/>
              </a:solidFill>
              <a:latin typeface="Arial" charset="0"/>
              <a:ea typeface="ＭＳ Ｐゴシック" charset="-128"/>
              <a:cs typeface="ＭＳ Ｐゴシック" charset="-128"/>
            </a:endParaRPr>
          </a:p>
        </p:txBody>
      </p:sp>
      <p:sp>
        <p:nvSpPr>
          <p:cNvPr id="16" name="Title 1"/>
          <p:cNvSpPr>
            <a:spLocks noGrp="1"/>
          </p:cNvSpPr>
          <p:nvPr userDrawn="1">
            <p:ph type="title"/>
          </p:nvPr>
        </p:nvSpPr>
        <p:spPr>
          <a:xfrm>
            <a:off x="0" y="3"/>
            <a:ext cx="9143999" cy="855765"/>
          </a:xfrm>
        </p:spPr>
        <p:txBody>
          <a:bodyPr anchor="ctr"/>
          <a:lstStyle>
            <a:lvl1pPr>
              <a:defRPr sz="2800">
                <a:solidFill>
                  <a:srgbClr val="FFFFFF"/>
                </a:solidFill>
              </a:defRPr>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361950" y="1121113"/>
            <a:ext cx="8551863" cy="5166975"/>
          </a:xfrm>
          <a:prstGeom prst="rect">
            <a:avLst/>
          </a:prstGeom>
        </p:spPr>
        <p:txBody>
          <a:bodyPr vert="horz"/>
          <a:lstStyle>
            <a:lvl1pPr marL="0" indent="3175">
              <a:defRPr b="0" i="0">
                <a:solidFill>
                  <a:srgbClr val="4279BD"/>
                </a:solidFill>
                <a:latin typeface="+mn-lt"/>
                <a:cs typeface="Franklin Gothic Medium"/>
              </a:defRPr>
            </a:lvl1pPr>
            <a:lvl2pPr marL="341313" indent="-223838">
              <a:defRPr b="0" i="0">
                <a:solidFill>
                  <a:srgbClr val="4279BD"/>
                </a:solidFill>
                <a:latin typeface="+mn-lt"/>
                <a:cs typeface="Franklin Gothic Medium"/>
              </a:defRPr>
            </a:lvl2pPr>
            <a:lvl3pPr marL="682625" indent="-228600">
              <a:defRPr b="0" i="0">
                <a:solidFill>
                  <a:srgbClr val="4279BD"/>
                </a:solidFill>
                <a:latin typeface="+mn-lt"/>
                <a:cs typeface="Franklin Gothic Medium"/>
              </a:defRPr>
            </a:lvl3pPr>
            <a:lvl4pPr>
              <a:defRPr b="0" i="0">
                <a:latin typeface="Franklin Gothic Medium"/>
                <a:cs typeface="Franklin Gothic Medium"/>
              </a:defRPr>
            </a:lvl4pPr>
            <a:lvl5pPr>
              <a:defRPr b="0" i="0">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733003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b of future">
    <p:spTree>
      <p:nvGrpSpPr>
        <p:cNvPr id="1" name=""/>
        <p:cNvGrpSpPr/>
        <p:nvPr/>
      </p:nvGrpSpPr>
      <p:grpSpPr>
        <a:xfrm>
          <a:off x="0" y="0"/>
          <a:ext cx="0" cy="0"/>
          <a:chOff x="0" y="0"/>
          <a:chExt cx="0" cy="0"/>
        </a:xfrm>
      </p:grpSpPr>
      <p:sp>
        <p:nvSpPr>
          <p:cNvPr id="12" name="Rectangle 11"/>
          <p:cNvSpPr/>
          <p:nvPr/>
        </p:nvSpPr>
        <p:spPr bwMode="auto">
          <a:xfrm>
            <a:off x="0" y="1"/>
            <a:ext cx="9144000" cy="855764"/>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165" eaLnBrk="0" fontAlgn="base" hangingPunct="0">
              <a:spcBef>
                <a:spcPct val="0"/>
              </a:spcBef>
              <a:spcAft>
                <a:spcPct val="0"/>
              </a:spcAft>
            </a:pPr>
            <a:endParaRPr lang="en-US" sz="2400">
              <a:solidFill>
                <a:prstClr val="black"/>
              </a:solidFill>
              <a:latin typeface="Arial" charset="0"/>
              <a:ea typeface="ＭＳ Ｐゴシック" charset="-128"/>
              <a:cs typeface="ＭＳ Ｐゴシック" charset="-128"/>
            </a:endParaRPr>
          </a:p>
        </p:txBody>
      </p:sp>
      <p:sp>
        <p:nvSpPr>
          <p:cNvPr id="16" name="Title 1"/>
          <p:cNvSpPr>
            <a:spLocks noGrp="1"/>
          </p:cNvSpPr>
          <p:nvPr userDrawn="1">
            <p:ph type="title"/>
          </p:nvPr>
        </p:nvSpPr>
        <p:spPr>
          <a:xfrm>
            <a:off x="0" y="1"/>
            <a:ext cx="9144000" cy="855765"/>
          </a:xfrm>
        </p:spPr>
        <p:txBody>
          <a:bodyPr anchor="ctr"/>
          <a:lstStyle>
            <a:lvl1pPr>
              <a:defRPr sz="2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080300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66EA7-FDEB-5E4C-B80B-2EC9B8873089}"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370961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66EA7-FDEB-5E4C-B80B-2EC9B8873089}"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103622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366EA7-FDEB-5E4C-B80B-2EC9B8873089}"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201987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66EA7-FDEB-5E4C-B80B-2EC9B8873089}" type="datetimeFigureOut">
              <a:rPr lang="en-US" smtClean="0"/>
              <a:t>3/16/16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410109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66EA7-FDEB-5E4C-B80B-2EC9B8873089}" type="datetimeFigureOut">
              <a:rPr lang="en-US" smtClean="0"/>
              <a:t>3/16/16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276729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66EA7-FDEB-5E4C-B80B-2EC9B8873089}" type="datetimeFigureOut">
              <a:rPr lang="en-US" smtClean="0"/>
              <a:t>3/16/16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68667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66EA7-FDEB-5E4C-B80B-2EC9B8873089}"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173971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66EA7-FDEB-5E4C-B80B-2EC9B8873089}"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C1B45-2F12-6C41-B77F-3A09FCFB9547}" type="slidenum">
              <a:rPr lang="en-US" smtClean="0"/>
              <a:t>‹#›</a:t>
            </a:fld>
            <a:endParaRPr lang="en-US"/>
          </a:p>
        </p:txBody>
      </p:sp>
    </p:spTree>
    <p:extLst>
      <p:ext uri="{BB962C8B-B14F-4D97-AF65-F5344CB8AC3E}">
        <p14:creationId xmlns:p14="http://schemas.microsoft.com/office/powerpoint/2010/main" val="32894472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66EA7-FDEB-5E4C-B80B-2EC9B8873089}" type="datetimeFigureOut">
              <a:rPr lang="en-US" smtClean="0"/>
              <a:t>3/16/16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C1B45-2F12-6C41-B77F-3A09FCFB9547}" type="slidenum">
              <a:rPr lang="en-US" smtClean="0"/>
              <a:t>‹#›</a:t>
            </a:fld>
            <a:endParaRPr lang="en-US"/>
          </a:p>
        </p:txBody>
      </p:sp>
    </p:spTree>
    <p:extLst>
      <p:ext uri="{BB962C8B-B14F-4D97-AF65-F5344CB8AC3E}">
        <p14:creationId xmlns:p14="http://schemas.microsoft.com/office/powerpoint/2010/main" val="149844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emf"/><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239250" cy="6946900"/>
          </a:xfrm>
          <a:prstGeom prst="rect">
            <a:avLst/>
          </a:prstGeom>
          <a:noFill/>
          <a:ln w="12700">
            <a:noFill/>
            <a:miter lim="800000"/>
            <a:headEnd/>
            <a:tailEnd/>
          </a:ln>
        </p:spPr>
      </p:pic>
      <p:sp>
        <p:nvSpPr>
          <p:cNvPr id="2050" name="Rectangle 2"/>
          <p:cNvSpPr>
            <a:spLocks noGrp="1" noChangeArrowheads="1"/>
          </p:cNvSpPr>
          <p:nvPr>
            <p:ph type="ctrTitle"/>
          </p:nvPr>
        </p:nvSpPr>
        <p:spPr>
          <a:xfrm>
            <a:off x="457200" y="838200"/>
            <a:ext cx="8686800" cy="1676400"/>
          </a:xfrm>
        </p:spPr>
        <p:txBody>
          <a:bodyPr>
            <a:normAutofit fontScale="90000"/>
          </a:bodyPr>
          <a:lstStyle/>
          <a:p>
            <a:r>
              <a:rPr lang="en-US" altLang="zh-CN" sz="4000" b="1" dirty="0" smtClean="0">
                <a:solidFill>
                  <a:srgbClr val="FF6600"/>
                </a:solidFill>
                <a:effectLst>
                  <a:outerShdw blurRad="38100" dist="38100" dir="2700000" algn="tl">
                    <a:srgbClr val="C0C0C0"/>
                  </a:outerShdw>
                </a:effectLst>
              </a:rPr>
              <a:t>Welcome to Berkeley Lab</a:t>
            </a:r>
            <a:r>
              <a:rPr lang="en-US" altLang="zh-CN" sz="4000" b="1" dirty="0" smtClean="0">
                <a:solidFill>
                  <a:srgbClr val="FF6600"/>
                </a:solidFill>
                <a:effectLst>
                  <a:outerShdw blurRad="38100" dist="38100" dir="2700000" algn="tl">
                    <a:srgbClr val="C0C0C0"/>
                  </a:outerShdw>
                </a:effectLst>
              </a:rPr>
              <a:t/>
            </a:r>
            <a:br>
              <a:rPr lang="en-US" altLang="zh-CN" sz="4000" b="1" dirty="0" smtClean="0">
                <a:solidFill>
                  <a:srgbClr val="FF6600"/>
                </a:solidFill>
                <a:effectLst>
                  <a:outerShdw blurRad="38100" dist="38100" dir="2700000" algn="tl">
                    <a:srgbClr val="C0C0C0"/>
                  </a:outerShdw>
                </a:effectLst>
              </a:rPr>
            </a:br>
            <a:r>
              <a:rPr lang="en-US" altLang="zh-CN" sz="2400" b="1" dirty="0" smtClean="0">
                <a:solidFill>
                  <a:srgbClr val="000090"/>
                </a:solidFill>
                <a:effectLst>
                  <a:outerShdw blurRad="38100" dist="38100" dir="2700000" algn="tl">
                    <a:srgbClr val="C0C0C0"/>
                  </a:outerShdw>
                </a:effectLst>
              </a:rPr>
              <a:t>Natalie Roe, LBNL Physics Division Director</a:t>
            </a:r>
            <a:r>
              <a:rPr lang="en-US" altLang="zh-CN" sz="3200" b="1" dirty="0" smtClean="0">
                <a:effectLst>
                  <a:outerShdw blurRad="38100" dist="38100" dir="2700000" algn="tl">
                    <a:srgbClr val="C0C0C0"/>
                  </a:outerShdw>
                </a:effectLst>
              </a:rPr>
              <a:t/>
            </a:r>
            <a:br>
              <a:rPr lang="en-US" altLang="zh-CN" sz="3200" b="1" dirty="0" smtClean="0">
                <a:effectLst>
                  <a:outerShdw blurRad="38100" dist="38100" dir="2700000" algn="tl">
                    <a:srgbClr val="C0C0C0"/>
                  </a:outerShdw>
                </a:effectLst>
              </a:rPr>
            </a:br>
            <a:r>
              <a:rPr lang="en-US" altLang="zh-CN" sz="3200" b="1" dirty="0" smtClean="0">
                <a:effectLst>
                  <a:outerShdw blurRad="38100" dist="38100" dir="2700000" algn="tl">
                    <a:srgbClr val="C0C0C0"/>
                  </a:outerShdw>
                </a:effectLst>
              </a:rPr>
              <a:t/>
            </a:r>
            <a:br>
              <a:rPr lang="en-US" altLang="zh-CN" sz="3200" b="1" dirty="0" smtClean="0">
                <a:effectLst>
                  <a:outerShdw blurRad="38100" dist="38100" dir="2700000" algn="tl">
                    <a:srgbClr val="C0C0C0"/>
                  </a:outerShdw>
                </a:effectLst>
              </a:rPr>
            </a:br>
            <a:endParaRPr lang="en-US" altLang="zh-CN" sz="2400" b="1" dirty="0">
              <a:solidFill>
                <a:srgbClr val="00009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1676400" y="5384535"/>
            <a:ext cx="6096000" cy="2514600"/>
          </a:xfrm>
        </p:spPr>
        <p:txBody>
          <a:bodyPr/>
          <a:lstStyle/>
          <a:p>
            <a:pPr>
              <a:lnSpc>
                <a:spcPct val="105000"/>
              </a:lnSpc>
            </a:pPr>
            <a:r>
              <a:rPr lang="en-US" altLang="zh-CN" sz="2800" b="1" dirty="0" smtClean="0">
                <a:solidFill>
                  <a:srgbClr val="FFFF00"/>
                </a:solidFill>
                <a:effectLst>
                  <a:outerShdw blurRad="50800" dist="38100" algn="r">
                    <a:srgbClr val="000000">
                      <a:alpha val="43000"/>
                    </a:srgbClr>
                  </a:outerShdw>
                </a:effectLst>
              </a:rPr>
              <a:t>FCE / CCE Workshop</a:t>
            </a:r>
            <a:endParaRPr lang="en-US" altLang="zh-CN" sz="900" b="1" dirty="0">
              <a:solidFill>
                <a:srgbClr val="FFFF00"/>
              </a:solidFill>
              <a:effectLst>
                <a:outerShdw blurRad="50800" dist="38100" algn="r">
                  <a:srgbClr val="000000">
                    <a:alpha val="43000"/>
                  </a:srgbClr>
                </a:outerShdw>
              </a:effectLst>
            </a:endParaRPr>
          </a:p>
          <a:p>
            <a:pPr>
              <a:lnSpc>
                <a:spcPct val="105000"/>
              </a:lnSpc>
            </a:pPr>
            <a:r>
              <a:rPr lang="en-US" altLang="zh-CN" sz="2400" b="1" dirty="0" smtClean="0">
                <a:solidFill>
                  <a:srgbClr val="FFFF00"/>
                </a:solidFill>
                <a:effectLst>
                  <a:outerShdw blurRad="50800" dist="38100" algn="r">
                    <a:srgbClr val="000000">
                      <a:alpha val="43000"/>
                    </a:srgbClr>
                  </a:outerShdw>
                </a:effectLst>
              </a:rPr>
              <a:t>March 16 - 18 </a:t>
            </a:r>
            <a:r>
              <a:rPr lang="en-US" altLang="zh-CN" sz="2400" b="1" dirty="0" smtClean="0">
                <a:solidFill>
                  <a:srgbClr val="FFFF00"/>
                </a:solidFill>
                <a:effectLst>
                  <a:outerShdw blurRad="50800" dist="38100" algn="r">
                    <a:srgbClr val="000000">
                      <a:alpha val="43000"/>
                    </a:srgbClr>
                  </a:outerShdw>
                </a:effectLst>
              </a:rPr>
              <a:t>2016, </a:t>
            </a:r>
            <a:r>
              <a:rPr lang="en-US" altLang="zh-CN" sz="2400" b="1" dirty="0" smtClean="0">
                <a:solidFill>
                  <a:srgbClr val="FFFF00"/>
                </a:solidFill>
                <a:effectLst>
                  <a:outerShdw blurRad="50800" dist="38100" algn="r">
                    <a:srgbClr val="000000">
                      <a:alpha val="43000"/>
                    </a:srgbClr>
                  </a:outerShdw>
                </a:effectLst>
              </a:rPr>
              <a:t>Berkeley CA</a:t>
            </a:r>
          </a:p>
        </p:txBody>
      </p:sp>
    </p:spTree>
    <p:extLst>
      <p:ext uri="{BB962C8B-B14F-4D97-AF65-F5344CB8AC3E}">
        <p14:creationId xmlns:p14="http://schemas.microsoft.com/office/powerpoint/2010/main" val="12293552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4660444" y="3145263"/>
            <a:ext cx="4917533" cy="3712737"/>
          </a:xfrm>
          <a:prstGeom prst="rect">
            <a:avLst/>
          </a:prstGeom>
        </p:spPr>
      </p:pic>
      <p:sp>
        <p:nvSpPr>
          <p:cNvPr id="2" name="Title 1"/>
          <p:cNvSpPr>
            <a:spLocks noGrp="1"/>
          </p:cNvSpPr>
          <p:nvPr>
            <p:ph type="title"/>
          </p:nvPr>
        </p:nvSpPr>
        <p:spPr>
          <a:xfrm>
            <a:off x="300222" y="0"/>
            <a:ext cx="8229600" cy="1143000"/>
          </a:xfrm>
        </p:spPr>
        <p:txBody>
          <a:bodyPr/>
          <a:lstStyle/>
          <a:p>
            <a:r>
              <a:rPr lang="en-US" dirty="0" smtClean="0"/>
              <a:t>New Directions</a:t>
            </a:r>
            <a:endParaRPr lang="en-US" dirty="0"/>
          </a:p>
        </p:txBody>
      </p:sp>
      <p:sp>
        <p:nvSpPr>
          <p:cNvPr id="3" name="Content Placeholder 2"/>
          <p:cNvSpPr>
            <a:spLocks noGrp="1"/>
          </p:cNvSpPr>
          <p:nvPr>
            <p:ph idx="1"/>
          </p:nvPr>
        </p:nvSpPr>
        <p:spPr>
          <a:xfrm>
            <a:off x="0" y="1054099"/>
            <a:ext cx="6850187" cy="1924979"/>
          </a:xfrm>
        </p:spPr>
        <p:txBody>
          <a:bodyPr>
            <a:normAutofit fontScale="77500" lnSpcReduction="20000"/>
          </a:bodyPr>
          <a:lstStyle/>
          <a:p>
            <a:pPr indent="0">
              <a:spcBef>
                <a:spcPts val="100"/>
              </a:spcBef>
              <a:buNone/>
            </a:pPr>
            <a:r>
              <a:rPr lang="en-US" dirty="0" smtClean="0"/>
              <a:t>FCE &amp; </a:t>
            </a:r>
            <a:r>
              <a:rPr lang="en-US" dirty="0" err="1" smtClean="0"/>
              <a:t>EASy</a:t>
            </a:r>
            <a:r>
              <a:rPr lang="en-US" dirty="0" smtClean="0"/>
              <a:t> – A key step in future HEP experiments is simplifying the process for scientists to create and modify their own pipelines on HPC resources, through virtualized environments, to tackle the processing and analysis of very large data sets.</a:t>
            </a:r>
          </a:p>
          <a:p>
            <a:pPr indent="0">
              <a:spcBef>
                <a:spcPts val="100"/>
              </a:spcBef>
              <a:buNone/>
            </a:pPr>
            <a:endParaRPr lang="en-US" sz="1800" dirty="0" smtClean="0"/>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0429" y="1183543"/>
            <a:ext cx="1033950" cy="1385766"/>
          </a:xfrm>
          <a:prstGeom prst="rect">
            <a:avLst/>
          </a:prstGeom>
        </p:spPr>
      </p:pic>
      <p:sp>
        <p:nvSpPr>
          <p:cNvPr id="20" name="TextBox 19"/>
          <p:cNvSpPr txBox="1"/>
          <p:nvPr/>
        </p:nvSpPr>
        <p:spPr>
          <a:xfrm>
            <a:off x="131455" y="2979078"/>
            <a:ext cx="5065776" cy="3447098"/>
          </a:xfrm>
          <a:prstGeom prst="rect">
            <a:avLst/>
          </a:prstGeom>
          <a:noFill/>
        </p:spPr>
        <p:txBody>
          <a:bodyPr wrap="square" rtlCol="0">
            <a:spAutoFit/>
          </a:bodyPr>
          <a:lstStyle/>
          <a:p>
            <a:r>
              <a:rPr lang="en-US" sz="2000" b="1" dirty="0" smtClean="0"/>
              <a:t>Shifter is a prototype implementation that NERSC is developing as a scalable way to deploy containers in an HPC environment for just this purpose. </a:t>
            </a:r>
          </a:p>
          <a:p>
            <a:endParaRPr lang="en-US" sz="2000" b="1" dirty="0" smtClean="0"/>
          </a:p>
          <a:p>
            <a:r>
              <a:rPr lang="en-US" sz="2000" b="1" dirty="0" smtClean="0"/>
              <a:t>Through the FCE &amp; </a:t>
            </a:r>
            <a:r>
              <a:rPr lang="en-US" sz="2000" b="1" dirty="0" err="1" smtClean="0"/>
              <a:t>EASy</a:t>
            </a:r>
            <a:r>
              <a:rPr lang="en-US" sz="2000" b="1" dirty="0" smtClean="0"/>
              <a:t> we have been testing the use of Shifters for DES &amp; LSST and have recently begun work on running ATLAS software (through CVMFS) on NERSC HPC resources. </a:t>
            </a:r>
          </a:p>
          <a:p>
            <a:endParaRPr lang="en-US" dirty="0"/>
          </a:p>
        </p:txBody>
      </p:sp>
    </p:spTree>
    <p:extLst>
      <p:ext uri="{BB962C8B-B14F-4D97-AF65-F5344CB8AC3E}">
        <p14:creationId xmlns:p14="http://schemas.microsoft.com/office/powerpoint/2010/main" val="354528524"/>
      </p:ext>
    </p:extLst>
  </p:cSld>
  <p:clrMapOvr>
    <a:masterClrMapping/>
  </p:clrMapOvr>
  <mc:AlternateContent xmlns:mc="http://schemas.openxmlformats.org/markup-compatibility/2006" xmlns:p14="http://schemas.microsoft.com/office/powerpoint/2010/main">
    <mc:Choice Requires="p14">
      <p:transition spd="slow" p14:dur="2000" advTm="50625"/>
    </mc:Choice>
    <mc:Fallback xmlns="">
      <p:transition xmlns:p14="http://schemas.microsoft.com/office/powerpoint/2010/main" spd="slow" advTm="5062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88504"/>
            <a:ext cx="8305800" cy="5096633"/>
          </a:xfrm>
        </p:spPr>
        <p:txBody>
          <a:bodyPr>
            <a:noAutofit/>
          </a:bodyPr>
          <a:lstStyle/>
          <a:p>
            <a:r>
              <a:rPr lang="en-US" sz="2400" dirty="0" smtClean="0"/>
              <a:t>2007</a:t>
            </a:r>
            <a:r>
              <a:rPr lang="en-US" sz="2400" dirty="0" smtClean="0"/>
              <a:t>:DOE/NASA MOU on Planck access to NERSC</a:t>
            </a:r>
          </a:p>
          <a:p>
            <a:pPr lvl="1"/>
            <a:r>
              <a:rPr lang="en-US" sz="2000" dirty="0" smtClean="0"/>
              <a:t>Center for Computational Cosmology (C3) founded</a:t>
            </a:r>
            <a:endParaRPr lang="en-US" sz="2000" dirty="0"/>
          </a:p>
          <a:p>
            <a:r>
              <a:rPr lang="en-US" sz="2400" dirty="0" smtClean="0"/>
              <a:t>2012-2016  NERSC/C3 supports Planck data releases</a:t>
            </a:r>
          </a:p>
          <a:p>
            <a:pPr lvl="2"/>
            <a:r>
              <a:rPr lang="en-US" sz="1800" dirty="0" smtClean="0"/>
              <a:t>Thousands of mission realizations</a:t>
            </a:r>
            <a:endParaRPr lang="en-US" sz="1800" dirty="0"/>
          </a:p>
          <a:p>
            <a:pPr lvl="2"/>
            <a:r>
              <a:rPr lang="en-US" sz="1800" dirty="0" smtClean="0"/>
              <a:t>100M’s CPU-hours</a:t>
            </a:r>
          </a:p>
          <a:p>
            <a:r>
              <a:rPr lang="en-US" sz="2400" dirty="0" smtClean="0"/>
              <a:t>CMB </a:t>
            </a:r>
            <a:r>
              <a:rPr lang="en-US" sz="2400" dirty="0" smtClean="0"/>
              <a:t>community allocation on NERSC continues to support analysis of data from almost all sub-orbital experiments</a:t>
            </a:r>
          </a:p>
          <a:p>
            <a:r>
              <a:rPr lang="en-US" sz="2400" dirty="0" smtClean="0"/>
              <a:t>C3 also provides computing/data analysis projections for CMB-S4 proposal to </a:t>
            </a:r>
            <a:r>
              <a:rPr lang="en-US" sz="2400" dirty="0" smtClean="0"/>
              <a:t>P5</a:t>
            </a:r>
          </a:p>
          <a:p>
            <a:r>
              <a:rPr lang="en-US" sz="2400" dirty="0"/>
              <a:t>CMB-S4 will gather O(1000x) Planck data</a:t>
            </a:r>
            <a:r>
              <a:rPr lang="en-US" sz="2400" dirty="0" smtClean="0"/>
              <a:t>.</a:t>
            </a:r>
          </a:p>
          <a:p>
            <a:r>
              <a:rPr lang="en-US" sz="2400" dirty="0" smtClean="0"/>
              <a:t>LBNL’s HPC </a:t>
            </a:r>
            <a:r>
              <a:rPr lang="en-US" sz="2400" dirty="0"/>
              <a:t>expertise will be essential </a:t>
            </a:r>
            <a:r>
              <a:rPr lang="en-US" sz="2400" dirty="0" smtClean="0"/>
              <a:t>for                                       </a:t>
            </a:r>
            <a:r>
              <a:rPr lang="en-US" sz="2400" dirty="0"/>
              <a:t>CMB S4 simulations and analysis</a:t>
            </a:r>
          </a:p>
          <a:p>
            <a:endParaRPr lang="en-US" sz="2400" dirty="0"/>
          </a:p>
          <a:p>
            <a:endParaRPr lang="en-US" sz="2400" dirty="0" smtClean="0"/>
          </a:p>
        </p:txBody>
      </p:sp>
      <p:pic>
        <p:nvPicPr>
          <p:cNvPr id="4" name="Picture 3" descr="planck_nyt.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1193" y="1046998"/>
            <a:ext cx="2090665" cy="1890106"/>
          </a:xfrm>
          <a:prstGeom prst="rect">
            <a:avLst/>
          </a:prstGeom>
        </p:spPr>
      </p:pic>
      <p:sp>
        <p:nvSpPr>
          <p:cNvPr id="5" name="Shape 201"/>
          <p:cNvSpPr txBox="1">
            <a:spLocks/>
          </p:cNvSpPr>
          <p:nvPr/>
        </p:nvSpPr>
        <p:spPr>
          <a:xfrm>
            <a:off x="457200" y="269413"/>
            <a:ext cx="7505699" cy="914400"/>
          </a:xfrm>
          <a:prstGeom prst="rect">
            <a:avLst/>
          </a:prstGeom>
          <a:noFill/>
          <a:ln>
            <a:noFill/>
          </a:ln>
        </p:spPr>
        <p:txBody>
          <a:bodyPr vert="horz" lIns="90475" tIns="44450" rIns="90475" bIns="4445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5000"/>
              </a:lnSpc>
              <a:spcBef>
                <a:spcPts val="0"/>
              </a:spcBef>
              <a:buSzPct val="25000"/>
            </a:pPr>
            <a:r>
              <a:rPr lang="en-US" sz="3200" b="1" dirty="0" smtClean="0">
                <a:solidFill>
                  <a:srgbClr val="00279F"/>
                </a:solidFill>
                <a:latin typeface="Arial"/>
                <a:ea typeface="Arial"/>
                <a:cs typeface="Arial"/>
                <a:sym typeface="Arial"/>
              </a:rPr>
              <a:t>NERSC and HPC for CMB</a:t>
            </a:r>
            <a:endParaRPr lang="en-US" sz="3200" b="1" dirty="0">
              <a:solidFill>
                <a:srgbClr val="00279F"/>
              </a:solidFill>
              <a:latin typeface="Arial"/>
              <a:ea typeface="Arial"/>
              <a:cs typeface="Arial"/>
              <a:sym typeface="Arial"/>
            </a:endParaRPr>
          </a:p>
        </p:txBody>
      </p:sp>
      <p:pic>
        <p:nvPicPr>
          <p:cNvPr id="6" name="Picture 5" descr="cmb_hpc_scaling1.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1829" y="4281804"/>
            <a:ext cx="2470683" cy="2225448"/>
          </a:xfrm>
          <a:prstGeom prst="rect">
            <a:avLst/>
          </a:prstGeom>
        </p:spPr>
      </p:pic>
      <p:sp>
        <p:nvSpPr>
          <p:cNvPr id="8" name="Donut 7"/>
          <p:cNvSpPr/>
          <p:nvPr/>
        </p:nvSpPr>
        <p:spPr bwMode="auto">
          <a:xfrm flipV="1">
            <a:off x="7971284" y="4805431"/>
            <a:ext cx="191264" cy="155690"/>
          </a:xfrm>
          <a:prstGeom prst="donut">
            <a:avLst>
              <a:gd name="adj" fmla="val 14698"/>
            </a:avLst>
          </a:prstGeom>
          <a:solidFill>
            <a:schemeClr val="tx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8056869" y="4542526"/>
            <a:ext cx="497862" cy="175270"/>
          </a:xfrm>
          <a:prstGeom prst="rect">
            <a:avLst/>
          </a:prstGeom>
          <a:noFill/>
        </p:spPr>
        <p:txBody>
          <a:bodyPr wrap="none" rtlCol="0">
            <a:spAutoFit/>
          </a:bodyPr>
          <a:lstStyle/>
          <a:p>
            <a:r>
              <a:rPr lang="en-US" sz="1400" b="1" dirty="0" smtClean="0"/>
              <a:t>CMB-S4</a:t>
            </a:r>
            <a:endParaRPr lang="en-US" sz="1400" b="1" dirty="0"/>
          </a:p>
        </p:txBody>
      </p:sp>
    </p:spTree>
    <p:extLst>
      <p:ext uri="{BB962C8B-B14F-4D97-AF65-F5344CB8AC3E}">
        <p14:creationId xmlns:p14="http://schemas.microsoft.com/office/powerpoint/2010/main" val="2363706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LBNL is supporting the P5 vision for HEP</a:t>
            </a:r>
          </a:p>
          <a:p>
            <a:r>
              <a:rPr lang="en-US" dirty="0" smtClean="0"/>
              <a:t>Computing is an integral part of all our contributions</a:t>
            </a:r>
          </a:p>
          <a:p>
            <a:r>
              <a:rPr lang="en-US" dirty="0" smtClean="0"/>
              <a:t>Best wishes for a productive workshop on the future of computing in HEP!</a:t>
            </a:r>
            <a:endParaRPr lang="en-US" dirty="0"/>
          </a:p>
        </p:txBody>
      </p:sp>
    </p:spTree>
    <p:extLst>
      <p:ext uri="{BB962C8B-B14F-4D97-AF65-F5344CB8AC3E}">
        <p14:creationId xmlns:p14="http://schemas.microsoft.com/office/powerpoint/2010/main" val="77493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22642"/>
            <a:ext cx="9092450" cy="5538419"/>
          </a:xfrm>
          <a:prstGeom prst="rect">
            <a:avLst/>
          </a:prstGeom>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Berkeley Lab Organization</a:t>
            </a:r>
            <a:endParaRPr lang="en-US" b="1" dirty="0">
              <a:effectLst>
                <a:outerShdw blurRad="38100" dist="38100" dir="2700000" algn="tl">
                  <a:srgbClr val="000000">
                    <a:alpha val="43137"/>
                  </a:srgbClr>
                </a:outerShdw>
              </a:effectLst>
            </a:endParaRPr>
          </a:p>
        </p:txBody>
      </p:sp>
      <p:sp>
        <p:nvSpPr>
          <p:cNvPr id="7" name="TextBox 9"/>
          <p:cNvSpPr txBox="1">
            <a:spLocks noChangeArrowheads="1"/>
          </p:cNvSpPr>
          <p:nvPr/>
        </p:nvSpPr>
        <p:spPr bwMode="auto">
          <a:xfrm>
            <a:off x="8725067" y="6486538"/>
            <a:ext cx="367383" cy="276999"/>
          </a:xfrm>
          <a:prstGeom prst="rect">
            <a:avLst/>
          </a:prstGeom>
          <a:noFill/>
          <a:ln>
            <a:noFill/>
          </a:ln>
          <a:extLst/>
        </p:spPr>
        <p:txBody>
          <a:bodyPr wrap="square" lIns="91414" tIns="45707" rIns="91414" bIns="4570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073" eaLnBrk="1" fontAlgn="base" hangingPunct="1">
              <a:spcBef>
                <a:spcPct val="0"/>
              </a:spcBef>
              <a:spcAft>
                <a:spcPct val="0"/>
              </a:spcAft>
              <a:defRPr/>
            </a:pPr>
            <a:fld id="{AF46901F-252C-D946-B4FD-40072B8BE34D}" type="slidenum">
              <a:rPr lang="en-US" sz="1200" b="1" smtClean="0">
                <a:solidFill>
                  <a:srgbClr val="FFFFFF"/>
                </a:solidFill>
              </a:rPr>
              <a:pPr algn="ctr" defTabSz="457073" eaLnBrk="1" fontAlgn="base" hangingPunct="1">
                <a:spcBef>
                  <a:spcPct val="0"/>
                </a:spcBef>
                <a:spcAft>
                  <a:spcPct val="0"/>
                </a:spcAft>
                <a:defRPr/>
              </a:pPr>
              <a:t>2</a:t>
            </a:fld>
            <a:endParaRPr lang="en-US" sz="1200" b="1" dirty="0" smtClean="0">
              <a:solidFill>
                <a:srgbClr val="FFFFFF"/>
              </a:solidFill>
            </a:endParaRPr>
          </a:p>
        </p:txBody>
      </p:sp>
      <p:sp>
        <p:nvSpPr>
          <p:cNvPr id="8" name="Rounded Rectangle 7"/>
          <p:cNvSpPr/>
          <p:nvPr/>
        </p:nvSpPr>
        <p:spPr bwMode="auto">
          <a:xfrm>
            <a:off x="8725069" y="6447087"/>
            <a:ext cx="367383" cy="355903"/>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bodyPr>
          <a:lstStyle/>
          <a:p>
            <a:pPr defTabSz="914147" eaLnBrk="0" fontAlgn="base" hangingPunct="0">
              <a:spcBef>
                <a:spcPct val="0"/>
              </a:spcBef>
              <a:spcAft>
                <a:spcPct val="0"/>
              </a:spcAft>
            </a:pPr>
            <a:endParaRPr lang="en-US" sz="2400" dirty="0">
              <a:solidFill>
                <a:prstClr val="black"/>
              </a:solidFill>
              <a:latin typeface="Arial" charset="0"/>
              <a:ea typeface="ＭＳ Ｐゴシック" charset="-128"/>
              <a:cs typeface="ＭＳ Ｐゴシック" charset="-128"/>
            </a:endParaRPr>
          </a:p>
        </p:txBody>
      </p:sp>
      <p:pic>
        <p:nvPicPr>
          <p:cNvPr id="9" name="Picture 8"/>
          <p:cNvPicPr>
            <a:picLocks noChangeAspect="1"/>
          </p:cNvPicPr>
          <p:nvPr/>
        </p:nvPicPr>
        <p:blipFill>
          <a:blip r:embed="rId4"/>
          <a:stretch>
            <a:fillRect/>
          </a:stretch>
        </p:blipFill>
        <p:spPr>
          <a:xfrm>
            <a:off x="4559300" y="3416300"/>
            <a:ext cx="12700" cy="12700"/>
          </a:xfrm>
          <a:prstGeom prst="rect">
            <a:avLst/>
          </a:prstGeom>
        </p:spPr>
      </p:pic>
      <p:sp>
        <p:nvSpPr>
          <p:cNvPr id="5" name="Rectangle 4"/>
          <p:cNvSpPr/>
          <p:nvPr/>
        </p:nvSpPr>
        <p:spPr>
          <a:xfrm>
            <a:off x="6765925" y="2263775"/>
            <a:ext cx="1104900" cy="40005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61850" y="1285875"/>
            <a:ext cx="3051550" cy="9112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66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45"/>
          <p:cNvSpPr/>
          <p:nvPr/>
        </p:nvSpPr>
        <p:spPr>
          <a:xfrm>
            <a:off x="143218" y="450615"/>
            <a:ext cx="5175804" cy="9541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sz="2800" b="1" dirty="0">
                <a:solidFill>
                  <a:srgbClr val="FF8000"/>
                </a:solidFill>
                <a:latin typeface="+mj-lt"/>
                <a:ea typeface="+mj-ea"/>
                <a:cs typeface="+mj-cs"/>
                <a:sym typeface="Helvetica"/>
              </a:rPr>
              <a:t>P5 SCIENCE DRIVERS </a:t>
            </a:r>
            <a:r>
              <a:rPr sz="2800" b="1" dirty="0" smtClean="0">
                <a:solidFill>
                  <a:srgbClr val="FF8000"/>
                </a:solidFill>
                <a:latin typeface="+mj-lt"/>
                <a:ea typeface="+mj-ea"/>
                <a:cs typeface="+mj-cs"/>
                <a:sym typeface="Helvetica"/>
              </a:rPr>
              <a:t>2014</a:t>
            </a:r>
            <a:r>
              <a:rPr lang="en-US" sz="2800" b="1" dirty="0" smtClean="0">
                <a:solidFill>
                  <a:srgbClr val="FF8000"/>
                </a:solidFill>
                <a:latin typeface="+mj-lt"/>
                <a:ea typeface="+mj-ea"/>
                <a:cs typeface="+mj-cs"/>
                <a:sym typeface="Helvetica"/>
              </a:rPr>
              <a:t> and the</a:t>
            </a:r>
          </a:p>
          <a:p>
            <a:r>
              <a:rPr lang="en-US" sz="2800" b="1" dirty="0" smtClean="0">
                <a:solidFill>
                  <a:srgbClr val="FF8000"/>
                </a:solidFill>
                <a:latin typeface="+mj-lt"/>
                <a:ea typeface="+mj-ea"/>
                <a:cs typeface="+mj-cs"/>
                <a:sym typeface="Helvetica"/>
              </a:rPr>
              <a:t>Physics Division program</a:t>
            </a:r>
            <a:endParaRPr sz="2800" b="1" dirty="0">
              <a:solidFill>
                <a:srgbClr val="FF8000"/>
              </a:solidFill>
              <a:latin typeface="+mj-lt"/>
              <a:ea typeface="+mj-ea"/>
              <a:cs typeface="+mj-cs"/>
              <a:sym typeface="Helvetica"/>
            </a:endParaRPr>
          </a:p>
        </p:txBody>
      </p:sp>
      <p:sp>
        <p:nvSpPr>
          <p:cNvPr id="20" name="Shape 245"/>
          <p:cNvSpPr/>
          <p:nvPr/>
        </p:nvSpPr>
        <p:spPr>
          <a:xfrm>
            <a:off x="5520421" y="2203126"/>
            <a:ext cx="2025905" cy="19473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solidFill>
            <a:srgbClr val="4279BD"/>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lvl1pPr algn="ctr">
              <a:defRPr sz="2900" b="1">
                <a:solidFill>
                  <a:srgbClr val="FFFFFF"/>
                </a:solidFill>
                <a:latin typeface="+mj-lt"/>
                <a:ea typeface="+mj-ea"/>
                <a:cs typeface="+mj-cs"/>
                <a:sym typeface="Helvetica"/>
              </a:defRPr>
            </a:lvl1pPr>
          </a:lstStyle>
          <a:p>
            <a:r>
              <a:rPr dirty="0"/>
              <a:t>PHYSICS Division</a:t>
            </a:r>
          </a:p>
        </p:txBody>
      </p:sp>
      <p:sp>
        <p:nvSpPr>
          <p:cNvPr id="21" name="Shape 246"/>
          <p:cNvSpPr/>
          <p:nvPr/>
        </p:nvSpPr>
        <p:spPr>
          <a:xfrm>
            <a:off x="5522475" y="221585"/>
            <a:ext cx="2025905" cy="19473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solidFill>
            <a:srgbClr val="8DA9C9"/>
          </a:solidFill>
          <a:ln w="12700">
            <a:miter lim="400000"/>
          </a:ln>
          <a:effectLst>
            <a:outerShdw blurRad="38100" dist="23000" dir="5400000" rotWithShape="0">
              <a:srgbClr val="000000">
                <a:alpha val="35000"/>
              </a:srgbClr>
            </a:outerShdw>
          </a:effectLst>
        </p:spPr>
        <p:txBody>
          <a:bodyPr lIns="45719" rIns="45719" anchor="ctr"/>
          <a:lstStyle/>
          <a:p>
            <a:pPr algn="ctr">
              <a:defRPr sz="2000" b="1" i="1"/>
            </a:pPr>
            <a:endParaRPr/>
          </a:p>
        </p:txBody>
      </p:sp>
      <p:sp>
        <p:nvSpPr>
          <p:cNvPr id="26" name="Shape 247"/>
          <p:cNvSpPr/>
          <p:nvPr/>
        </p:nvSpPr>
        <p:spPr>
          <a:xfrm>
            <a:off x="5815478" y="222432"/>
            <a:ext cx="1363699" cy="1920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sz="2000" b="1">
                <a:latin typeface="+mj-lt"/>
                <a:ea typeface="+mj-ea"/>
                <a:cs typeface="+mj-cs"/>
                <a:sym typeface="Helvetica"/>
              </a:defRPr>
            </a:pPr>
            <a:r>
              <a:rPr dirty="0">
                <a:solidFill>
                  <a:schemeClr val="bg1"/>
                </a:solidFill>
              </a:rPr>
              <a:t>Use the Higgs </a:t>
            </a:r>
            <a:r>
              <a:rPr sz="2000" b="1" dirty="0">
                <a:solidFill>
                  <a:schemeClr val="bg1"/>
                </a:solidFill>
              </a:rPr>
              <a:t>boson</a:t>
            </a:r>
            <a:r>
              <a:rPr dirty="0">
                <a:solidFill>
                  <a:schemeClr val="bg1"/>
                </a:solidFill>
              </a:rPr>
              <a:t> as a new tool</a:t>
            </a:r>
            <a:r>
              <a:rPr dirty="0">
                <a:ln w="12700">
                  <a:solidFill>
                    <a:srgbClr val="000000"/>
                  </a:solidFill>
                </a:ln>
                <a:solidFill>
                  <a:schemeClr val="bg1"/>
                </a:solidFill>
                <a:effectLst>
                  <a:outerShdw blurRad="38100" dist="20320" dir="1800000" rotWithShape="0">
                    <a:srgbClr val="000000">
                      <a:alpha val="40000"/>
                    </a:srgbClr>
                  </a:outerShdw>
                </a:effectLst>
              </a:rPr>
              <a:t> </a:t>
            </a:r>
            <a:r>
              <a:rPr dirty="0">
                <a:solidFill>
                  <a:schemeClr val="bg1"/>
                </a:solidFill>
              </a:rPr>
              <a:t>for discovery</a:t>
            </a:r>
          </a:p>
        </p:txBody>
      </p:sp>
      <p:sp>
        <p:nvSpPr>
          <p:cNvPr id="27" name="Shape 248"/>
          <p:cNvSpPr/>
          <p:nvPr/>
        </p:nvSpPr>
        <p:spPr>
          <a:xfrm>
            <a:off x="3953948" y="1208332"/>
            <a:ext cx="2025905" cy="19473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solidFill>
            <a:srgbClr val="8DA9C9"/>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lvl1pPr algn="ctr">
              <a:defRPr sz="2000" b="1">
                <a:latin typeface="+mj-lt"/>
                <a:ea typeface="+mj-ea"/>
                <a:cs typeface="+mj-cs"/>
                <a:sym typeface="Helvetica"/>
              </a:defRPr>
            </a:lvl1pPr>
          </a:lstStyle>
          <a:p>
            <a:endParaRPr dirty="0"/>
          </a:p>
        </p:txBody>
      </p:sp>
      <p:sp>
        <p:nvSpPr>
          <p:cNvPr id="28" name="Shape 249"/>
          <p:cNvSpPr/>
          <p:nvPr/>
        </p:nvSpPr>
        <p:spPr>
          <a:xfrm>
            <a:off x="7078185" y="3200123"/>
            <a:ext cx="2025905" cy="19473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solidFill>
            <a:srgbClr val="8DA9C9"/>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lvl1pPr algn="ctr">
              <a:defRPr sz="2000" b="1">
                <a:latin typeface="+mj-lt"/>
                <a:ea typeface="+mj-ea"/>
                <a:cs typeface="+mj-cs"/>
                <a:sym typeface="Helvetica"/>
              </a:defRPr>
            </a:lvl1pPr>
          </a:lstStyle>
          <a:p>
            <a:endParaRPr dirty="0"/>
          </a:p>
        </p:txBody>
      </p:sp>
      <p:sp>
        <p:nvSpPr>
          <p:cNvPr id="29" name="Shape 250"/>
          <p:cNvSpPr/>
          <p:nvPr/>
        </p:nvSpPr>
        <p:spPr>
          <a:xfrm>
            <a:off x="7078185" y="1218726"/>
            <a:ext cx="2025905" cy="19473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solidFill>
            <a:srgbClr val="8DA9C9"/>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lvl1pPr algn="ctr">
              <a:defRPr sz="2000" b="1">
                <a:latin typeface="+mj-lt"/>
                <a:ea typeface="+mj-ea"/>
                <a:cs typeface="+mj-cs"/>
                <a:sym typeface="Helvetica"/>
              </a:defRPr>
            </a:lvl1pPr>
          </a:lstStyle>
          <a:p>
            <a:endParaRPr dirty="0"/>
          </a:p>
        </p:txBody>
      </p:sp>
      <p:sp>
        <p:nvSpPr>
          <p:cNvPr id="30" name="Shape 251"/>
          <p:cNvSpPr/>
          <p:nvPr/>
        </p:nvSpPr>
        <p:spPr>
          <a:xfrm>
            <a:off x="5526976" y="4190693"/>
            <a:ext cx="2025905" cy="19473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solidFill>
            <a:srgbClr val="8DA9C9"/>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lvl1pPr algn="ctr">
              <a:defRPr sz="1700" b="1">
                <a:latin typeface="+mj-lt"/>
                <a:ea typeface="+mj-ea"/>
                <a:cs typeface="+mj-cs"/>
                <a:sym typeface="Helvetica"/>
              </a:defRPr>
            </a:lvl1pPr>
          </a:lstStyle>
          <a:p>
            <a:endParaRPr dirty="0"/>
          </a:p>
        </p:txBody>
      </p:sp>
      <p:sp>
        <p:nvSpPr>
          <p:cNvPr id="31" name="TextBox 30"/>
          <p:cNvSpPr txBox="1"/>
          <p:nvPr/>
        </p:nvSpPr>
        <p:spPr>
          <a:xfrm>
            <a:off x="5709265" y="4381207"/>
            <a:ext cx="1756831" cy="1667901"/>
          </a:xfrm>
          <a:prstGeom prst="rect">
            <a:avLst/>
          </a:prstGeom>
          <a:noFill/>
        </p:spPr>
        <p:txBody>
          <a:bodyPr wrap="square" rtlCol="0">
            <a:normAutofit lnSpcReduction="10000"/>
          </a:bodyPr>
          <a:lstStyle/>
          <a:p>
            <a:pPr algn="ctr"/>
            <a:r>
              <a:rPr lang="en-US" b="1" dirty="0">
                <a:solidFill>
                  <a:schemeClr val="bg1"/>
                </a:solidFill>
              </a:rPr>
              <a:t>Explore the unknown: new particles, interactions, and physical principles</a:t>
            </a:r>
          </a:p>
          <a:p>
            <a:endParaRPr lang="en-US" dirty="0"/>
          </a:p>
        </p:txBody>
      </p:sp>
      <p:sp>
        <p:nvSpPr>
          <p:cNvPr id="32" name="TextBox 31"/>
          <p:cNvSpPr txBox="1"/>
          <p:nvPr/>
        </p:nvSpPr>
        <p:spPr>
          <a:xfrm>
            <a:off x="7260940" y="3632329"/>
            <a:ext cx="1660394" cy="1002896"/>
          </a:xfrm>
          <a:prstGeom prst="rect">
            <a:avLst/>
          </a:prstGeom>
          <a:noFill/>
        </p:spPr>
        <p:txBody>
          <a:bodyPr wrap="square" rtlCol="0">
            <a:normAutofit fontScale="92500"/>
          </a:bodyPr>
          <a:lstStyle/>
          <a:p>
            <a:pPr algn="ctr"/>
            <a:r>
              <a:rPr lang="en-US" sz="2000" b="1" dirty="0" smtClean="0">
                <a:solidFill>
                  <a:schemeClr val="bg1"/>
                </a:solidFill>
              </a:rPr>
              <a:t>Identify the </a:t>
            </a:r>
          </a:p>
          <a:p>
            <a:pPr algn="ctr"/>
            <a:r>
              <a:rPr lang="en-US" sz="2000" b="1" dirty="0" smtClean="0">
                <a:solidFill>
                  <a:schemeClr val="bg1"/>
                </a:solidFill>
              </a:rPr>
              <a:t>new physics of Dark Matter</a:t>
            </a:r>
            <a:endParaRPr lang="en-US" sz="2000" b="1" dirty="0">
              <a:solidFill>
                <a:schemeClr val="bg1"/>
              </a:solidFill>
            </a:endParaRPr>
          </a:p>
          <a:p>
            <a:endParaRPr lang="en-US" dirty="0"/>
          </a:p>
        </p:txBody>
      </p:sp>
      <p:sp>
        <p:nvSpPr>
          <p:cNvPr id="33" name="TextBox 32"/>
          <p:cNvSpPr txBox="1"/>
          <p:nvPr/>
        </p:nvSpPr>
        <p:spPr>
          <a:xfrm>
            <a:off x="7164503" y="1460442"/>
            <a:ext cx="1756831" cy="1667901"/>
          </a:xfrm>
          <a:prstGeom prst="rect">
            <a:avLst/>
          </a:prstGeom>
          <a:noFill/>
        </p:spPr>
        <p:txBody>
          <a:bodyPr wrap="square" rtlCol="0">
            <a:normAutofit/>
          </a:bodyPr>
          <a:lstStyle/>
          <a:p>
            <a:pPr algn="ctr"/>
            <a:r>
              <a:rPr lang="en-US" b="1" dirty="0" smtClean="0">
                <a:solidFill>
                  <a:schemeClr val="bg1"/>
                </a:solidFill>
              </a:rPr>
              <a:t>Understand cosmic acceleration: </a:t>
            </a:r>
          </a:p>
          <a:p>
            <a:pPr algn="ctr"/>
            <a:r>
              <a:rPr lang="en-US" b="1" dirty="0">
                <a:solidFill>
                  <a:schemeClr val="bg1"/>
                </a:solidFill>
              </a:rPr>
              <a:t>d</a:t>
            </a:r>
            <a:r>
              <a:rPr lang="en-US" b="1" dirty="0" smtClean="0">
                <a:solidFill>
                  <a:schemeClr val="bg1"/>
                </a:solidFill>
              </a:rPr>
              <a:t>ark energy and inflation</a:t>
            </a:r>
            <a:endParaRPr lang="en-US" b="1" dirty="0">
              <a:solidFill>
                <a:schemeClr val="bg1"/>
              </a:solidFill>
            </a:endParaRPr>
          </a:p>
          <a:p>
            <a:endParaRPr lang="en-US" dirty="0">
              <a:solidFill>
                <a:schemeClr val="bg1"/>
              </a:solidFill>
            </a:endParaRPr>
          </a:p>
        </p:txBody>
      </p:sp>
      <p:sp>
        <p:nvSpPr>
          <p:cNvPr id="34" name="TextBox 33"/>
          <p:cNvSpPr txBox="1"/>
          <p:nvPr/>
        </p:nvSpPr>
        <p:spPr>
          <a:xfrm>
            <a:off x="4110921" y="1417078"/>
            <a:ext cx="1756831" cy="1667901"/>
          </a:xfrm>
          <a:prstGeom prst="rect">
            <a:avLst/>
          </a:prstGeom>
          <a:noFill/>
        </p:spPr>
        <p:txBody>
          <a:bodyPr wrap="square" rtlCol="0">
            <a:normAutofit/>
          </a:bodyPr>
          <a:lstStyle/>
          <a:p>
            <a:pPr algn="ctr"/>
            <a:r>
              <a:rPr lang="en-US" sz="2000" b="1" dirty="0" smtClean="0">
                <a:solidFill>
                  <a:schemeClr val="bg1"/>
                </a:solidFill>
              </a:rPr>
              <a:t>Pursue the physics associated with neutrino mass</a:t>
            </a:r>
            <a:endParaRPr lang="en-US" sz="2000" b="1" dirty="0">
              <a:solidFill>
                <a:schemeClr val="bg1"/>
              </a:solidFill>
            </a:endParaRPr>
          </a:p>
          <a:p>
            <a:endParaRPr lang="en-US" dirty="0"/>
          </a:p>
        </p:txBody>
      </p:sp>
      <p:sp>
        <p:nvSpPr>
          <p:cNvPr id="35" name="Shape 264"/>
          <p:cNvSpPr/>
          <p:nvPr/>
        </p:nvSpPr>
        <p:spPr>
          <a:xfrm>
            <a:off x="141226" y="1194747"/>
            <a:ext cx="5654824" cy="5021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a:bodyPr>
          <a:lstStyle>
            <a:lvl1pPr>
              <a:defRPr sz="2200" b="1">
                <a:solidFill>
                  <a:srgbClr val="2C594F"/>
                </a:solidFill>
                <a:latin typeface="+mj-lt"/>
                <a:ea typeface="+mj-ea"/>
                <a:cs typeface="+mj-cs"/>
                <a:sym typeface="Helvetica"/>
              </a:defRPr>
            </a:lvl1pPr>
          </a:lstStyle>
          <a:p>
            <a:endParaRPr lang="en-US" kern="0" dirty="0" smtClean="0">
              <a:solidFill>
                <a:schemeClr val="tx2">
                  <a:lumMod val="75000"/>
                </a:schemeClr>
              </a:solidFill>
              <a:latin typeface="Calibri" charset="0"/>
              <a:ea typeface="Helvetica"/>
              <a:cs typeface="Helvetica"/>
            </a:endParaRPr>
          </a:p>
          <a:p>
            <a:pPr marL="342900" indent="-342900">
              <a:spcBef>
                <a:spcPts val="600"/>
              </a:spcBef>
              <a:spcAft>
                <a:spcPts val="600"/>
              </a:spcAft>
              <a:buFont typeface="Arial" charset="0"/>
              <a:buChar char="•"/>
            </a:pPr>
            <a:r>
              <a:rPr lang="en-US" kern="0" dirty="0" smtClean="0">
                <a:solidFill>
                  <a:schemeClr val="tx2">
                    <a:lumMod val="75000"/>
                  </a:schemeClr>
                </a:solidFill>
                <a:latin typeface="Calibri" charset="0"/>
                <a:ea typeface="Helvetica"/>
                <a:cs typeface="Helvetica"/>
              </a:rPr>
              <a:t>ATLAS, HL-LHC upgrades</a:t>
            </a:r>
          </a:p>
          <a:p>
            <a:pPr marL="342900" indent="-342900">
              <a:spcBef>
                <a:spcPts val="600"/>
              </a:spcBef>
              <a:spcAft>
                <a:spcPts val="600"/>
              </a:spcAft>
              <a:buFont typeface="Arial" charset="0"/>
              <a:buChar char="•"/>
            </a:pPr>
            <a:r>
              <a:rPr lang="en-US" kern="0" dirty="0" err="1" smtClean="0">
                <a:solidFill>
                  <a:schemeClr val="tx2">
                    <a:lumMod val="75000"/>
                  </a:schemeClr>
                </a:solidFill>
                <a:latin typeface="Calibri" charset="0"/>
                <a:ea typeface="Helvetica"/>
                <a:cs typeface="Helvetica"/>
              </a:rPr>
              <a:t>Daya</a:t>
            </a:r>
            <a:r>
              <a:rPr lang="en-US" kern="0" dirty="0" smtClean="0">
                <a:solidFill>
                  <a:schemeClr val="tx2">
                    <a:lumMod val="75000"/>
                  </a:schemeClr>
                </a:solidFill>
                <a:latin typeface="Calibri" charset="0"/>
                <a:ea typeface="Helvetica"/>
                <a:cs typeface="Helvetica"/>
              </a:rPr>
              <a:t> Bay =&gt; DUNE</a:t>
            </a:r>
          </a:p>
          <a:p>
            <a:pPr marL="342900" indent="-342900">
              <a:spcBef>
                <a:spcPts val="600"/>
              </a:spcBef>
              <a:spcAft>
                <a:spcPts val="600"/>
              </a:spcAft>
              <a:buFont typeface="Arial" charset="0"/>
              <a:buChar char="•"/>
            </a:pPr>
            <a:r>
              <a:rPr lang="en-US" kern="0" dirty="0" smtClean="0">
                <a:solidFill>
                  <a:schemeClr val="tx2">
                    <a:lumMod val="75000"/>
                  </a:schemeClr>
                </a:solidFill>
                <a:latin typeface="Calibri" charset="0"/>
                <a:ea typeface="Helvetica"/>
                <a:cs typeface="Helvetica"/>
              </a:rPr>
              <a:t>Dark </a:t>
            </a:r>
            <a:r>
              <a:rPr lang="en-US" kern="0" dirty="0">
                <a:solidFill>
                  <a:schemeClr val="tx2">
                    <a:lumMod val="75000"/>
                  </a:schemeClr>
                </a:solidFill>
                <a:latin typeface="Calibri" charset="0"/>
                <a:ea typeface="Helvetica"/>
                <a:cs typeface="Helvetica"/>
              </a:rPr>
              <a:t>Energy - DESI</a:t>
            </a:r>
          </a:p>
          <a:p>
            <a:pPr marL="342900" indent="-342900">
              <a:spcBef>
                <a:spcPts val="600"/>
              </a:spcBef>
              <a:spcAft>
                <a:spcPts val="600"/>
              </a:spcAft>
              <a:buFont typeface="Arial" charset="0"/>
              <a:buChar char="•"/>
            </a:pPr>
            <a:r>
              <a:rPr lang="en-US" kern="0" dirty="0">
                <a:solidFill>
                  <a:schemeClr val="tx2">
                    <a:lumMod val="75000"/>
                  </a:schemeClr>
                </a:solidFill>
                <a:latin typeface="Calibri" charset="0"/>
                <a:ea typeface="Helvetica"/>
                <a:cs typeface="Helvetica"/>
              </a:rPr>
              <a:t>Dark Matter – </a:t>
            </a:r>
            <a:r>
              <a:rPr lang="en-US" kern="0" dirty="0" smtClean="0">
                <a:solidFill>
                  <a:schemeClr val="tx2">
                    <a:lumMod val="75000"/>
                  </a:schemeClr>
                </a:solidFill>
                <a:latin typeface="Calibri" charset="0"/>
                <a:ea typeface="Helvetica"/>
                <a:cs typeface="Helvetica"/>
              </a:rPr>
              <a:t>LUX, LZ</a:t>
            </a:r>
          </a:p>
          <a:p>
            <a:pPr marL="342900" indent="-342900">
              <a:spcBef>
                <a:spcPts val="600"/>
              </a:spcBef>
              <a:spcAft>
                <a:spcPts val="600"/>
              </a:spcAft>
              <a:buFont typeface="Arial" charset="0"/>
              <a:buChar char="•"/>
            </a:pPr>
            <a:r>
              <a:rPr lang="en-US" kern="0" dirty="0" smtClean="0">
                <a:solidFill>
                  <a:schemeClr val="tx2">
                    <a:lumMod val="75000"/>
                  </a:schemeClr>
                </a:solidFill>
                <a:latin typeface="Calibri" charset="0"/>
                <a:ea typeface="Helvetica"/>
                <a:cs typeface="Helvetica"/>
              </a:rPr>
              <a:t>CMB S4</a:t>
            </a:r>
          </a:p>
          <a:p>
            <a:pPr marL="342900" indent="-342900">
              <a:spcBef>
                <a:spcPts val="600"/>
              </a:spcBef>
              <a:spcAft>
                <a:spcPts val="600"/>
              </a:spcAft>
              <a:buFont typeface="Arial" charset="0"/>
              <a:buChar char="•"/>
            </a:pPr>
            <a:r>
              <a:rPr lang="en-US" kern="0" dirty="0" smtClean="0">
                <a:solidFill>
                  <a:schemeClr val="tx2">
                    <a:lumMod val="75000"/>
                  </a:schemeClr>
                </a:solidFill>
                <a:latin typeface="Calibri" charset="0"/>
                <a:ea typeface="Helvetica"/>
                <a:cs typeface="Helvetica"/>
              </a:rPr>
              <a:t>Theory</a:t>
            </a:r>
          </a:p>
          <a:p>
            <a:pPr marL="342900" indent="-342900">
              <a:spcBef>
                <a:spcPts val="600"/>
              </a:spcBef>
              <a:spcAft>
                <a:spcPts val="600"/>
              </a:spcAft>
              <a:buFont typeface="Arial" charset="0"/>
              <a:buChar char="•"/>
            </a:pPr>
            <a:r>
              <a:rPr lang="en-US" kern="0" dirty="0" smtClean="0">
                <a:solidFill>
                  <a:schemeClr val="tx2">
                    <a:lumMod val="75000"/>
                  </a:schemeClr>
                </a:solidFill>
                <a:latin typeface="Calibri" charset="0"/>
                <a:ea typeface="Helvetica"/>
                <a:cs typeface="Helvetica"/>
              </a:rPr>
              <a:t>Detector R&amp;D</a:t>
            </a:r>
          </a:p>
          <a:p>
            <a:pPr marL="342900" indent="-342900">
              <a:spcBef>
                <a:spcPts val="600"/>
              </a:spcBef>
              <a:spcAft>
                <a:spcPts val="600"/>
              </a:spcAft>
              <a:buFont typeface="Arial" charset="0"/>
              <a:buChar char="•"/>
            </a:pPr>
            <a:r>
              <a:rPr lang="en-US" kern="0" dirty="0" smtClean="0">
                <a:solidFill>
                  <a:schemeClr val="tx2">
                    <a:lumMod val="75000"/>
                  </a:schemeClr>
                </a:solidFill>
                <a:latin typeface="Calibri" charset="0"/>
                <a:ea typeface="Helvetica"/>
                <a:cs typeface="Helvetica"/>
              </a:rPr>
              <a:t>Particle Data Group</a:t>
            </a:r>
          </a:p>
          <a:p>
            <a:pPr marL="342900" indent="-342900">
              <a:spcBef>
                <a:spcPts val="600"/>
              </a:spcBef>
              <a:spcAft>
                <a:spcPts val="600"/>
              </a:spcAft>
              <a:buFont typeface="Arial" charset="0"/>
              <a:buChar char="•"/>
            </a:pPr>
            <a:r>
              <a:rPr lang="en-US" kern="0" dirty="0" smtClean="0">
                <a:solidFill>
                  <a:srgbClr val="FF0000"/>
                </a:solidFill>
                <a:latin typeface="Calibri" charset="0"/>
                <a:ea typeface="Helvetica"/>
                <a:cs typeface="Helvetica"/>
              </a:rPr>
              <a:t>Computing</a:t>
            </a:r>
            <a:endParaRPr lang="en-US" kern="0" dirty="0">
              <a:solidFill>
                <a:srgbClr val="FF0000"/>
              </a:solidFill>
              <a:latin typeface="Calibri" charset="0"/>
              <a:ea typeface="Helvetica"/>
              <a:cs typeface="Helvetica"/>
            </a:endParaRPr>
          </a:p>
          <a:p>
            <a:endParaRPr lang="en-US" kern="0" dirty="0" smtClean="0">
              <a:solidFill>
                <a:schemeClr val="tx2">
                  <a:lumMod val="75000"/>
                </a:schemeClr>
              </a:solidFill>
              <a:latin typeface="Calibri" charset="0"/>
              <a:ea typeface="Helvetica"/>
              <a:cs typeface="Helvetica"/>
            </a:endParaRPr>
          </a:p>
          <a:p>
            <a:pPr marL="458788" indent="-458788">
              <a:spcAft>
                <a:spcPts val="600"/>
              </a:spcAft>
            </a:pPr>
            <a:endParaRPr lang="en-US" kern="0" dirty="0">
              <a:solidFill>
                <a:schemeClr val="tx2">
                  <a:lumMod val="75000"/>
                </a:schemeClr>
              </a:solidFill>
              <a:latin typeface="Calibri" charset="0"/>
              <a:ea typeface="Helvetica"/>
              <a:cs typeface="Helvetica"/>
            </a:endParaRPr>
          </a:p>
          <a:p>
            <a:endParaRPr lang="en-US" dirty="0" smtClean="0"/>
          </a:p>
          <a:p>
            <a:endParaRPr dirty="0"/>
          </a:p>
        </p:txBody>
      </p:sp>
      <p:grpSp>
        <p:nvGrpSpPr>
          <p:cNvPr id="7" name="Group 6"/>
          <p:cNvGrpSpPr/>
          <p:nvPr/>
        </p:nvGrpSpPr>
        <p:grpSpPr>
          <a:xfrm>
            <a:off x="3953948" y="232800"/>
            <a:ext cx="5186778" cy="4914658"/>
            <a:chOff x="3953948" y="232800"/>
            <a:chExt cx="5186778" cy="4914658"/>
          </a:xfrm>
        </p:grpSpPr>
        <p:sp>
          <p:nvSpPr>
            <p:cNvPr id="19" name="Shape 263"/>
            <p:cNvSpPr/>
            <p:nvPr/>
          </p:nvSpPr>
          <p:spPr>
            <a:xfrm>
              <a:off x="3953948" y="1227587"/>
              <a:ext cx="2025906" cy="19473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blipFill rotWithShape="1">
              <a:blip r:embed="rId2" cstate="screen">
                <a:extLst>
                  <a:ext uri="{28A0092B-C50C-407E-A947-70E740481C1C}">
                    <a14:useLocalDpi xmlns:a14="http://schemas.microsoft.com/office/drawing/2010/main"/>
                  </a:ext>
                </a:extLst>
              </a:blip>
              <a:srcRect/>
              <a:stretch>
                <a:fillRect/>
              </a:stretch>
            </a:blipFill>
            <a:ln w="9525" cap="flat">
              <a:no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000" b="1" i="1"/>
              </a:pPr>
              <a:endParaRPr/>
            </a:p>
          </p:txBody>
        </p:sp>
        <p:grpSp>
          <p:nvGrpSpPr>
            <p:cNvPr id="22" name="Group 259"/>
            <p:cNvGrpSpPr/>
            <p:nvPr/>
          </p:nvGrpSpPr>
          <p:grpSpPr>
            <a:xfrm>
              <a:off x="5523163" y="232800"/>
              <a:ext cx="2025906" cy="1947336"/>
              <a:chOff x="0" y="108017"/>
              <a:chExt cx="2025904" cy="1947334"/>
            </a:xfrm>
          </p:grpSpPr>
          <p:sp>
            <p:nvSpPr>
              <p:cNvPr id="23" name="Shape 257"/>
              <p:cNvSpPr/>
              <p:nvPr/>
            </p:nvSpPr>
            <p:spPr>
              <a:xfrm>
                <a:off x="0" y="108017"/>
                <a:ext cx="2025905" cy="19473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solidFill>
                <a:srgbClr val="FFFFFF"/>
              </a:solidFill>
              <a:ln w="9525" cap="flat">
                <a:no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000" b="1" i="1"/>
                </a:pPr>
                <a:endParaRPr/>
              </a:p>
            </p:txBody>
          </p:sp>
          <p:sp>
            <p:nvSpPr>
              <p:cNvPr id="24" name="Shape 258"/>
              <p:cNvSpPr/>
              <p:nvPr/>
            </p:nvSpPr>
            <p:spPr>
              <a:xfrm>
                <a:off x="0" y="108017"/>
                <a:ext cx="2025905" cy="19473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blipFill rotWithShape="1">
                <a:blip r:embed="rId3"/>
                <a:srcRect/>
                <a:stretch>
                  <a:fillRect/>
                </a:stretch>
              </a:blipFill>
              <a:ln w="9525" cap="flat">
                <a:noFill/>
                <a:prstDash val="solid"/>
                <a:round/>
              </a:ln>
              <a:effectLst/>
            </p:spPr>
            <p:txBody>
              <a:bodyPr wrap="square" lIns="45719" tIns="45719" rIns="45719" bIns="45719" numCol="1" anchor="ctr">
                <a:noAutofit/>
              </a:bodyPr>
              <a:lstStyle/>
              <a:p>
                <a:pPr algn="ctr">
                  <a:defRPr sz="2000" b="1" i="1"/>
                </a:pPr>
                <a:endParaRPr/>
              </a:p>
            </p:txBody>
          </p:sp>
        </p:grpSp>
        <p:sp>
          <p:nvSpPr>
            <p:cNvPr id="25" name="Shape 253"/>
            <p:cNvSpPr/>
            <p:nvPr/>
          </p:nvSpPr>
          <p:spPr>
            <a:xfrm>
              <a:off x="7074380" y="1221937"/>
              <a:ext cx="2025905" cy="194098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blipFill rotWithShape="1">
              <a:blip r:embed="rId4"/>
              <a:srcRect/>
              <a:stretch>
                <a:fillRect/>
              </a:stretch>
            </a:blipFill>
            <a:ln w="12700" cap="flat">
              <a:noFill/>
              <a:prstDash val="solid"/>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000" b="1">
                  <a:solidFill>
                    <a:srgbClr val="2C594F"/>
                  </a:solidFill>
                  <a:latin typeface="+mj-lt"/>
                  <a:ea typeface="+mj-ea"/>
                  <a:cs typeface="+mj-cs"/>
                  <a:sym typeface="Helvetica"/>
                </a:defRPr>
              </a:pPr>
              <a:endParaRPr/>
            </a:p>
          </p:txBody>
        </p:sp>
        <p:sp>
          <p:nvSpPr>
            <p:cNvPr id="36" name="Shape 267"/>
            <p:cNvSpPr/>
            <p:nvPr/>
          </p:nvSpPr>
          <p:spPr>
            <a:xfrm>
              <a:off x="7114821" y="3200122"/>
              <a:ext cx="2025905" cy="19473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191" y="0"/>
                  </a:lnTo>
                  <a:lnTo>
                    <a:pt x="16409" y="0"/>
                  </a:lnTo>
                  <a:lnTo>
                    <a:pt x="21600" y="10800"/>
                  </a:lnTo>
                  <a:lnTo>
                    <a:pt x="16409" y="21600"/>
                  </a:lnTo>
                  <a:lnTo>
                    <a:pt x="5191" y="21600"/>
                  </a:lnTo>
                  <a:close/>
                </a:path>
              </a:pathLst>
            </a:custGeom>
            <a:blipFill rotWithShape="1">
              <a:blip r:embed="rId5"/>
              <a:srcRect/>
              <a:stretch>
                <a:fillRect/>
              </a:stretch>
            </a:blipFill>
            <a:ln w="9525" cap="flat">
              <a:solidFill>
                <a:srgbClr val="2C594F"/>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000" b="1"/>
              </a:pPr>
              <a:endParaRPr/>
            </a:p>
          </p:txBody>
        </p:sp>
      </p:grpSp>
    </p:spTree>
    <p:extLst>
      <p:ext uri="{BB962C8B-B14F-4D97-AF65-F5344CB8AC3E}">
        <p14:creationId xmlns:p14="http://schemas.microsoft.com/office/powerpoint/2010/main" val="2046254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06306" y="3835400"/>
            <a:ext cx="2421793" cy="255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483" name="Rectangle 3"/>
          <p:cNvSpPr>
            <a:spLocks noGrp="1" noChangeArrowheads="1"/>
          </p:cNvSpPr>
          <p:nvPr>
            <p:ph idx="4294967295"/>
          </p:nvPr>
        </p:nvSpPr>
        <p:spPr>
          <a:xfrm>
            <a:off x="-350430" y="1218932"/>
            <a:ext cx="6667500" cy="2632075"/>
          </a:xfrm>
          <a:prstGeom prst="rect">
            <a:avLst/>
          </a:prstGeom>
        </p:spPr>
        <p:txBody>
          <a:bodyPr lIns="64291" tIns="32146" rIns="64291" bIns="32146">
            <a:noAutofit/>
          </a:bodyPr>
          <a:lstStyle/>
          <a:p>
            <a:pPr lvl="1">
              <a:buFont typeface="Wingdings" panose="05000000000000000000" pitchFamily="2" charset="2"/>
              <a:buChar char="§"/>
              <a:defRPr/>
            </a:pPr>
            <a:r>
              <a:rPr lang="en-US" sz="1800" dirty="0" smtClean="0">
                <a:latin typeface="Franklin Gothic Book" panose="020B0503020102020204" pitchFamily="34" charset="0"/>
              </a:rPr>
              <a:t>2015 </a:t>
            </a:r>
            <a:r>
              <a:rPr lang="en-US" sz="1800" dirty="0" smtClean="0">
                <a:solidFill>
                  <a:srgbClr val="FF0000"/>
                </a:solidFill>
                <a:latin typeface="Franklin Gothic Book" panose="020B0503020102020204" pitchFamily="34" charset="0"/>
              </a:rPr>
              <a:t>Lawrence Award </a:t>
            </a:r>
            <a:r>
              <a:rPr lang="en-US" sz="1800" dirty="0" smtClean="0">
                <a:latin typeface="Franklin Gothic Book" panose="020B0503020102020204" pitchFamily="34" charset="0"/>
              </a:rPr>
              <a:t>for David Schlegel</a:t>
            </a:r>
          </a:p>
          <a:p>
            <a:pPr lvl="1">
              <a:buFont typeface="Wingdings" panose="05000000000000000000" pitchFamily="2" charset="2"/>
              <a:buChar char="§"/>
              <a:defRPr/>
            </a:pPr>
            <a:r>
              <a:rPr lang="en-US" sz="1800" dirty="0" smtClean="0">
                <a:latin typeface="Franklin Gothic Book" panose="020B0503020102020204" pitchFamily="34" charset="0"/>
              </a:rPr>
              <a:t>2015 &amp; 2016 </a:t>
            </a:r>
            <a:r>
              <a:rPr lang="en-US" sz="1800" dirty="0" smtClean="0">
                <a:solidFill>
                  <a:srgbClr val="FF0000"/>
                </a:solidFill>
                <a:latin typeface="Franklin Gothic Book" panose="020B0503020102020204" pitchFamily="34" charset="0"/>
              </a:rPr>
              <a:t>Breakthrough Prize </a:t>
            </a:r>
            <a:r>
              <a:rPr lang="en-US" sz="1800" dirty="0" smtClean="0">
                <a:latin typeface="Franklin Gothic Book" panose="020B0503020102020204" pitchFamily="34" charset="0"/>
              </a:rPr>
              <a:t>in Fundamental Physics </a:t>
            </a:r>
          </a:p>
          <a:p>
            <a:pPr lvl="2">
              <a:buFont typeface="Wingdings" panose="05000000000000000000" pitchFamily="2" charset="2"/>
              <a:buChar char="§"/>
              <a:defRPr/>
            </a:pPr>
            <a:r>
              <a:rPr lang="en-US" sz="1600" dirty="0" smtClean="0">
                <a:latin typeface="Franklin Gothic Book" panose="020B0503020102020204" pitchFamily="34" charset="0"/>
              </a:rPr>
              <a:t>2016 </a:t>
            </a:r>
            <a:r>
              <a:rPr lang="en-US" sz="1600" dirty="0" err="1" smtClean="0">
                <a:latin typeface="Franklin Gothic Book" panose="020B0503020102020204" pitchFamily="34" charset="0"/>
              </a:rPr>
              <a:t>Kam</a:t>
            </a:r>
            <a:r>
              <a:rPr lang="en-US" sz="1600" dirty="0" err="1">
                <a:latin typeface="Franklin Gothic Book" panose="020B0503020102020204" pitchFamily="34" charset="0"/>
              </a:rPr>
              <a:t>-Biu</a:t>
            </a:r>
            <a:r>
              <a:rPr lang="en-US" sz="1600" dirty="0">
                <a:latin typeface="Franklin Gothic Book" panose="020B0503020102020204" pitchFamily="34" charset="0"/>
              </a:rPr>
              <a:t> </a:t>
            </a:r>
            <a:r>
              <a:rPr lang="en-US" sz="1600" dirty="0" err="1" smtClean="0">
                <a:latin typeface="Franklin Gothic Book" panose="020B0503020102020204" pitchFamily="34" charset="0"/>
              </a:rPr>
              <a:t>Luk</a:t>
            </a:r>
            <a:r>
              <a:rPr lang="en-US" sz="1600" dirty="0" smtClean="0">
                <a:latin typeface="Franklin Gothic Book" panose="020B0503020102020204" pitchFamily="34" charset="0"/>
              </a:rPr>
              <a:t> + DB, </a:t>
            </a:r>
            <a:r>
              <a:rPr lang="en-US" sz="1600" dirty="0" err="1" smtClean="0">
                <a:latin typeface="Franklin Gothic Book" panose="020B0503020102020204" pitchFamily="34" charset="0"/>
              </a:rPr>
              <a:t>Kamland</a:t>
            </a:r>
            <a:r>
              <a:rPr lang="en-US" sz="1600" dirty="0" smtClean="0">
                <a:latin typeface="Franklin Gothic Book" panose="020B0503020102020204" pitchFamily="34" charset="0"/>
              </a:rPr>
              <a:t> and SNO</a:t>
            </a:r>
          </a:p>
          <a:p>
            <a:pPr lvl="2">
              <a:buFont typeface="Wingdings" panose="05000000000000000000" pitchFamily="2" charset="2"/>
              <a:buChar char="§"/>
              <a:defRPr/>
            </a:pPr>
            <a:r>
              <a:rPr lang="en-US" sz="1600" dirty="0" smtClean="0">
                <a:latin typeface="Franklin Gothic Book" panose="020B0503020102020204" pitchFamily="34" charset="0"/>
              </a:rPr>
              <a:t>2015 Saul </a:t>
            </a:r>
            <a:r>
              <a:rPr lang="en-US" sz="1600" dirty="0" err="1" smtClean="0">
                <a:latin typeface="Franklin Gothic Book" panose="020B0503020102020204" pitchFamily="34" charset="0"/>
              </a:rPr>
              <a:t>Perlmutter</a:t>
            </a:r>
            <a:r>
              <a:rPr lang="en-US" sz="1600" dirty="0" smtClean="0">
                <a:latin typeface="Franklin Gothic Book" panose="020B0503020102020204" pitchFamily="34" charset="0"/>
              </a:rPr>
              <a:t> + SCP group</a:t>
            </a:r>
          </a:p>
          <a:p>
            <a:pPr lvl="1">
              <a:buFont typeface="Wingdings" panose="05000000000000000000" pitchFamily="2" charset="2"/>
              <a:buChar char="§"/>
              <a:defRPr/>
            </a:pPr>
            <a:r>
              <a:rPr lang="en-US" sz="1800" dirty="0" smtClean="0">
                <a:latin typeface="Franklin Gothic Book" panose="020B0503020102020204" pitchFamily="34" charset="0"/>
              </a:rPr>
              <a:t>2014 </a:t>
            </a:r>
            <a:r>
              <a:rPr lang="en-US" sz="1800" dirty="0" smtClean="0">
                <a:solidFill>
                  <a:srgbClr val="FF0000"/>
                </a:solidFill>
                <a:latin typeface="Franklin Gothic Book" panose="020B0503020102020204" pitchFamily="34" charset="0"/>
              </a:rPr>
              <a:t>Panofsky Prize </a:t>
            </a:r>
            <a:r>
              <a:rPr lang="en-US" sz="1800" dirty="0" smtClean="0">
                <a:latin typeface="Franklin Gothic Book" panose="020B0503020102020204" pitchFamily="34" charset="0"/>
              </a:rPr>
              <a:t>for </a:t>
            </a:r>
            <a:r>
              <a:rPr lang="en-US" sz="1800" b="1" dirty="0" err="1" smtClean="0">
                <a:latin typeface="Franklin Gothic Book" panose="020B0503020102020204" pitchFamily="34" charset="0"/>
              </a:rPr>
              <a:t>Kam-Biu</a:t>
            </a:r>
            <a:r>
              <a:rPr lang="en-US" sz="1800" b="1" dirty="0" smtClean="0">
                <a:latin typeface="Franklin Gothic Book" panose="020B0503020102020204" pitchFamily="34" charset="0"/>
              </a:rPr>
              <a:t> </a:t>
            </a:r>
            <a:r>
              <a:rPr lang="en-US" sz="1800" b="1" dirty="0" err="1" smtClean="0">
                <a:latin typeface="Franklin Gothic Book" panose="020B0503020102020204" pitchFamily="34" charset="0"/>
              </a:rPr>
              <a:t>Luk</a:t>
            </a:r>
            <a:endParaRPr lang="en-US" sz="1800" dirty="0" smtClean="0">
              <a:latin typeface="Franklin Gothic Book" panose="020B0503020102020204" pitchFamily="34" charset="0"/>
            </a:endParaRPr>
          </a:p>
          <a:p>
            <a:pPr lvl="1">
              <a:buFont typeface="Wingdings" panose="05000000000000000000" pitchFamily="2" charset="2"/>
              <a:buChar char="§"/>
              <a:defRPr/>
            </a:pPr>
            <a:r>
              <a:rPr lang="en-US" sz="1800" dirty="0" smtClean="0">
                <a:latin typeface="Franklin Gothic Book" panose="020B0503020102020204" pitchFamily="34" charset="0"/>
              </a:rPr>
              <a:t>2014  </a:t>
            </a:r>
            <a:r>
              <a:rPr lang="en-US" sz="1800" dirty="0" smtClean="0">
                <a:solidFill>
                  <a:srgbClr val="FF0000"/>
                </a:solidFill>
                <a:latin typeface="Franklin Gothic Book" panose="020B0503020102020204" pitchFamily="34" charset="0"/>
              </a:rPr>
              <a:t>MacArthur Fellowship </a:t>
            </a:r>
            <a:r>
              <a:rPr lang="en-US" sz="1800" dirty="0">
                <a:latin typeface="Franklin Gothic Book" panose="020B0503020102020204" pitchFamily="34" charset="0"/>
              </a:rPr>
              <a:t>for </a:t>
            </a:r>
            <a:r>
              <a:rPr lang="en-US" sz="1800" b="1" dirty="0">
                <a:latin typeface="Franklin Gothic Book" panose="020B0503020102020204" pitchFamily="34" charset="0"/>
              </a:rPr>
              <a:t>Carl Haber</a:t>
            </a:r>
          </a:p>
          <a:p>
            <a:pPr lvl="1">
              <a:buFont typeface="Wingdings" panose="05000000000000000000" pitchFamily="2" charset="2"/>
              <a:buChar char="§"/>
              <a:defRPr/>
            </a:pPr>
            <a:r>
              <a:rPr lang="en-US" sz="1800" dirty="0" smtClean="0">
                <a:latin typeface="Franklin Gothic Book" panose="020B0503020102020204" pitchFamily="34" charset="0"/>
              </a:rPr>
              <a:t>2014 </a:t>
            </a:r>
            <a:r>
              <a:rPr lang="en-US" sz="1800" dirty="0" err="1">
                <a:solidFill>
                  <a:srgbClr val="FF0000"/>
                </a:solidFill>
                <a:latin typeface="Franklin Gothic Book" panose="020B0503020102020204" pitchFamily="34" charset="0"/>
              </a:rPr>
              <a:t>Primakoff</a:t>
            </a:r>
            <a:r>
              <a:rPr lang="en-US" sz="1800" dirty="0">
                <a:solidFill>
                  <a:srgbClr val="FF0000"/>
                </a:solidFill>
                <a:latin typeface="Franklin Gothic Book" panose="020B0503020102020204" pitchFamily="34" charset="0"/>
              </a:rPr>
              <a:t> Award </a:t>
            </a:r>
            <a:r>
              <a:rPr lang="en-US" sz="1800" dirty="0">
                <a:latin typeface="Franklin Gothic Book" panose="020B0503020102020204" pitchFamily="34" charset="0"/>
              </a:rPr>
              <a:t>for </a:t>
            </a:r>
            <a:r>
              <a:rPr lang="en-US" sz="1800" b="1" dirty="0">
                <a:latin typeface="Franklin Gothic Book" panose="020B0503020102020204" pitchFamily="34" charset="0"/>
              </a:rPr>
              <a:t>Dan Dwyer</a:t>
            </a:r>
          </a:p>
          <a:p>
            <a:pPr lvl="1">
              <a:buFont typeface="Wingdings" panose="05000000000000000000" pitchFamily="2" charset="2"/>
              <a:buChar char="§"/>
              <a:defRPr/>
            </a:pPr>
            <a:r>
              <a:rPr lang="en-US" sz="1800" dirty="0" smtClean="0">
                <a:latin typeface="Franklin Gothic Book" panose="020B0503020102020204" pitchFamily="34" charset="0"/>
              </a:rPr>
              <a:t>2013 </a:t>
            </a:r>
            <a:r>
              <a:rPr lang="en-US" sz="1800" dirty="0">
                <a:solidFill>
                  <a:srgbClr val="FF0000"/>
                </a:solidFill>
                <a:latin typeface="Franklin Gothic Book" panose="020B0503020102020204" pitchFamily="34" charset="0"/>
              </a:rPr>
              <a:t>Lifetime Achievement Award in CCDs </a:t>
            </a:r>
            <a:r>
              <a:rPr lang="en-US" sz="1800" dirty="0">
                <a:latin typeface="Franklin Gothic Book" panose="020B0503020102020204" pitchFamily="34" charset="0"/>
              </a:rPr>
              <a:t>for Physics, Astronomy, Medical and X-Ray Imaging - </a:t>
            </a:r>
            <a:r>
              <a:rPr lang="en-US" sz="1800" b="1" dirty="0">
                <a:latin typeface="Franklin Gothic Book" panose="020B0503020102020204" pitchFamily="34" charset="0"/>
              </a:rPr>
              <a:t>Stephen </a:t>
            </a:r>
            <a:r>
              <a:rPr lang="en-US" sz="1800" b="1" dirty="0" smtClean="0">
                <a:latin typeface="Franklin Gothic Book" panose="020B0503020102020204" pitchFamily="34" charset="0"/>
              </a:rPr>
              <a:t>Holland</a:t>
            </a:r>
            <a:endParaRPr lang="en-US" sz="1800" b="1" dirty="0">
              <a:latin typeface="Franklin Gothic Book" panose="020B0503020102020204" pitchFamily="34" charset="0"/>
            </a:endParaRPr>
          </a:p>
          <a:p>
            <a:pPr marL="61807" lvl="1" indent="0">
              <a:buNone/>
              <a:defRPr/>
            </a:pPr>
            <a:endParaRPr lang="en-US" sz="1100" b="1" dirty="0">
              <a:solidFill>
                <a:prstClr val="black"/>
              </a:solidFill>
            </a:endParaRPr>
          </a:p>
          <a:p>
            <a:pPr lvl="1">
              <a:defRPr/>
            </a:pPr>
            <a:endParaRPr lang="en-US" sz="1100" dirty="0"/>
          </a:p>
          <a:p>
            <a:pPr>
              <a:defRPr/>
            </a:pPr>
            <a:endParaRPr lang="en-US" sz="2400" dirty="0"/>
          </a:p>
        </p:txBody>
      </p:sp>
      <p:pic>
        <p:nvPicPr>
          <p:cNvPr id="9223"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88900" y="4314959"/>
            <a:ext cx="2144050" cy="1918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10" descr="SDW13_Holland.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6831" y="4348646"/>
            <a:ext cx="2180239" cy="1810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4166266" y="5819941"/>
            <a:ext cx="1663033" cy="307639"/>
          </a:xfrm>
          <a:prstGeom prst="rect">
            <a:avLst/>
          </a:prstGeom>
          <a:solidFill>
            <a:srgbClr val="1F497D"/>
          </a:solidFill>
          <a:ln>
            <a:solidFill>
              <a:srgbClr val="FFFFFF"/>
            </a:solidFill>
          </a:ln>
        </p:spPr>
        <p:txBody>
          <a:bodyPr wrap="square" lIns="91302" tIns="45652" rIns="91302" bIns="45652" rtlCol="0">
            <a:spAutoFit/>
          </a:bodyPr>
          <a:lstStyle/>
          <a:p>
            <a:pPr marL="40126" lvl="1" indent="-40126"/>
            <a:r>
              <a:rPr lang="en-US" sz="1400" b="1" dirty="0">
                <a:solidFill>
                  <a:prstClr val="white"/>
                </a:solidFill>
                <a:latin typeface="Franklin Gothic Medium" pitchFamily="34" charset="0"/>
              </a:rPr>
              <a:t>Stephen Holland </a:t>
            </a:r>
          </a:p>
        </p:txBody>
      </p:sp>
      <p:sp>
        <p:nvSpPr>
          <p:cNvPr id="17" name="TextBox 16"/>
          <p:cNvSpPr txBox="1"/>
          <p:nvPr/>
        </p:nvSpPr>
        <p:spPr>
          <a:xfrm>
            <a:off x="75184" y="5883414"/>
            <a:ext cx="1116382" cy="307639"/>
          </a:xfrm>
          <a:prstGeom prst="rect">
            <a:avLst/>
          </a:prstGeom>
          <a:solidFill>
            <a:srgbClr val="1F497D"/>
          </a:solidFill>
          <a:ln>
            <a:solidFill>
              <a:srgbClr val="FFFFFF"/>
            </a:solidFill>
          </a:ln>
        </p:spPr>
        <p:txBody>
          <a:bodyPr wrap="square" lIns="91302" tIns="45652" rIns="91302" bIns="45652" rtlCol="0">
            <a:spAutoFit/>
          </a:bodyPr>
          <a:lstStyle/>
          <a:p>
            <a:r>
              <a:rPr lang="en-US" sz="1400" b="1" dirty="0">
                <a:solidFill>
                  <a:prstClr val="white"/>
                </a:solidFill>
                <a:latin typeface="Franklin Gothic Medium" pitchFamily="34" charset="0"/>
              </a:rPr>
              <a:t>Carl Haber</a:t>
            </a:r>
          </a:p>
        </p:txBody>
      </p:sp>
      <p:sp>
        <p:nvSpPr>
          <p:cNvPr id="4" name="TextBox 3"/>
          <p:cNvSpPr txBox="1"/>
          <p:nvPr/>
        </p:nvSpPr>
        <p:spPr>
          <a:xfrm>
            <a:off x="1534883" y="101343"/>
            <a:ext cx="5633674" cy="707886"/>
          </a:xfrm>
          <a:prstGeom prst="rect">
            <a:avLst/>
          </a:prstGeom>
          <a:noFill/>
        </p:spPr>
        <p:txBody>
          <a:bodyPr wrap="none" rtlCol="0">
            <a:spAutoFit/>
          </a:bodyPr>
          <a:lstStyle/>
          <a:p>
            <a:r>
              <a:rPr lang="en-US" sz="4000" dirty="0" smtClean="0">
                <a:solidFill>
                  <a:schemeClr val="bg1"/>
                </a:solidFill>
                <a:latin typeface="+mj-lt"/>
              </a:rPr>
              <a:t>Award-Winning Science</a:t>
            </a:r>
            <a:endParaRPr lang="en-US" sz="4000" dirty="0">
              <a:solidFill>
                <a:schemeClr val="bg1"/>
              </a:solidFill>
              <a:latin typeface="+mj-lt"/>
            </a:endParaRPr>
          </a:p>
        </p:txBody>
      </p:sp>
      <p:pic>
        <p:nvPicPr>
          <p:cNvPr id="7" name="Picture 6"/>
          <p:cNvPicPr>
            <a:picLocks noChangeAspect="1"/>
          </p:cNvPicPr>
          <p:nvPr/>
        </p:nvPicPr>
        <p:blipFill>
          <a:blip r:embed="rId6"/>
          <a:stretch>
            <a:fillRect/>
          </a:stretch>
        </p:blipFill>
        <p:spPr>
          <a:xfrm>
            <a:off x="1976063" y="4800123"/>
            <a:ext cx="1905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6682103" y="6063778"/>
            <a:ext cx="1288360" cy="307639"/>
          </a:xfrm>
          <a:prstGeom prst="rect">
            <a:avLst/>
          </a:prstGeom>
          <a:solidFill>
            <a:srgbClr val="1F497D"/>
          </a:solidFill>
          <a:ln>
            <a:solidFill>
              <a:srgbClr val="FFFFFF"/>
            </a:solidFill>
          </a:ln>
        </p:spPr>
        <p:txBody>
          <a:bodyPr wrap="square" lIns="91302" tIns="45652" rIns="91302" bIns="45652" rtlCol="0">
            <a:spAutoFit/>
          </a:bodyPr>
          <a:lstStyle/>
          <a:p>
            <a:r>
              <a:rPr lang="en-US" sz="1400" b="1" dirty="0" err="1" smtClean="0">
                <a:solidFill>
                  <a:prstClr val="white"/>
                </a:solidFill>
                <a:latin typeface="Franklin Gothic Medium" pitchFamily="34" charset="0"/>
              </a:rPr>
              <a:t>Kam</a:t>
            </a:r>
            <a:r>
              <a:rPr lang="en-US" sz="1400" b="1" dirty="0" smtClean="0">
                <a:solidFill>
                  <a:prstClr val="white"/>
                </a:solidFill>
                <a:latin typeface="Franklin Gothic Medium" pitchFamily="34" charset="0"/>
              </a:rPr>
              <a:t> </a:t>
            </a:r>
            <a:r>
              <a:rPr lang="en-US" sz="1400" b="1" dirty="0" err="1" smtClean="0">
                <a:solidFill>
                  <a:prstClr val="white"/>
                </a:solidFill>
                <a:latin typeface="Franklin Gothic Medium" pitchFamily="34" charset="0"/>
              </a:rPr>
              <a:t>Biu</a:t>
            </a:r>
            <a:r>
              <a:rPr lang="en-US" sz="1400" b="1" dirty="0" smtClean="0">
                <a:solidFill>
                  <a:prstClr val="white"/>
                </a:solidFill>
                <a:latin typeface="Franklin Gothic Medium" pitchFamily="34" charset="0"/>
              </a:rPr>
              <a:t> </a:t>
            </a:r>
            <a:r>
              <a:rPr lang="en-US" sz="1400" b="1" dirty="0" err="1" smtClean="0">
                <a:solidFill>
                  <a:prstClr val="white"/>
                </a:solidFill>
                <a:latin typeface="Franklin Gothic Medium" pitchFamily="34" charset="0"/>
              </a:rPr>
              <a:t>Luk</a:t>
            </a:r>
            <a:endParaRPr lang="en-US" sz="1400" b="1" dirty="0">
              <a:solidFill>
                <a:prstClr val="white"/>
              </a:solidFill>
              <a:latin typeface="Franklin Gothic Medium" pitchFamily="34" charset="0"/>
            </a:endParaRPr>
          </a:p>
        </p:txBody>
      </p:sp>
      <p:sp>
        <p:nvSpPr>
          <p:cNvPr id="20" name="TextBox 19"/>
          <p:cNvSpPr txBox="1"/>
          <p:nvPr/>
        </p:nvSpPr>
        <p:spPr>
          <a:xfrm>
            <a:off x="2478403" y="6395962"/>
            <a:ext cx="1288360" cy="307639"/>
          </a:xfrm>
          <a:prstGeom prst="rect">
            <a:avLst/>
          </a:prstGeom>
          <a:solidFill>
            <a:srgbClr val="1F497D"/>
          </a:solidFill>
          <a:ln>
            <a:solidFill>
              <a:srgbClr val="FFFFFF"/>
            </a:solidFill>
          </a:ln>
        </p:spPr>
        <p:txBody>
          <a:bodyPr wrap="square" lIns="91302" tIns="45652" rIns="91302" bIns="45652" rtlCol="0">
            <a:spAutoFit/>
          </a:bodyPr>
          <a:lstStyle/>
          <a:p>
            <a:r>
              <a:rPr lang="en-US" sz="1400" b="1" dirty="0" smtClean="0">
                <a:solidFill>
                  <a:prstClr val="white"/>
                </a:solidFill>
                <a:latin typeface="Franklin Gothic Medium" pitchFamily="34" charset="0"/>
              </a:rPr>
              <a:t>Dan Dwyer</a:t>
            </a:r>
            <a:endParaRPr lang="en-US" sz="1400" b="1" dirty="0">
              <a:solidFill>
                <a:prstClr val="white"/>
              </a:solidFill>
              <a:latin typeface="Franklin Gothic Medium" pitchFamily="34" charset="0"/>
            </a:endParaRP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5602" y="1028700"/>
            <a:ext cx="2365446" cy="270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7543800" y="3390900"/>
            <a:ext cx="1315197" cy="307639"/>
          </a:xfrm>
          <a:prstGeom prst="rect">
            <a:avLst/>
          </a:prstGeom>
          <a:solidFill>
            <a:srgbClr val="1F497D"/>
          </a:solidFill>
          <a:ln>
            <a:solidFill>
              <a:srgbClr val="FFFFFF"/>
            </a:solidFill>
          </a:ln>
        </p:spPr>
        <p:txBody>
          <a:bodyPr wrap="square" lIns="91302" tIns="45652" rIns="91302" bIns="45652" rtlCol="0">
            <a:spAutoFit/>
          </a:bodyPr>
          <a:lstStyle/>
          <a:p>
            <a:r>
              <a:rPr lang="en-US" sz="1400" b="1" dirty="0" smtClean="0">
                <a:solidFill>
                  <a:prstClr val="white"/>
                </a:solidFill>
                <a:latin typeface="Franklin Gothic Medium" pitchFamily="34" charset="0"/>
              </a:rPr>
              <a:t>David Schlegel</a:t>
            </a:r>
            <a:endParaRPr lang="en-US" sz="1400" b="1" dirty="0">
              <a:solidFill>
                <a:prstClr val="white"/>
              </a:solidFill>
              <a:latin typeface="Franklin Gothic Medium" pitchFamily="34" charset="0"/>
            </a:endParaRPr>
          </a:p>
        </p:txBody>
      </p:sp>
    </p:spTree>
    <p:extLst>
      <p:ext uri="{BB962C8B-B14F-4D97-AF65-F5344CB8AC3E}">
        <p14:creationId xmlns:p14="http://schemas.microsoft.com/office/powerpoint/2010/main" val="3791937684"/>
      </p:ext>
    </p:extLst>
  </p:cSld>
  <p:clrMapOvr>
    <a:masterClrMapping/>
  </p:clrMapOvr>
  <mc:AlternateContent xmlns:mc="http://schemas.openxmlformats.org/markup-compatibility/2006" xmlns:p14="http://schemas.microsoft.com/office/powerpoint/2010/main">
    <mc:Choice Requires="p14">
      <p:transition spd="slow" p14:dur="2000" advTm="232"/>
    </mc:Choice>
    <mc:Fallback xmlns="">
      <p:transition xmlns:p14="http://schemas.microsoft.com/office/powerpoint/2010/main" spd="slow" advTm="232"/>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44" y="37373"/>
            <a:ext cx="8229600" cy="1143000"/>
          </a:xfrm>
        </p:spPr>
        <p:txBody>
          <a:bodyPr/>
          <a:lstStyle/>
          <a:p>
            <a:r>
              <a:rPr lang="en-US" dirty="0" smtClean="0"/>
              <a:t>Computational HEP</a:t>
            </a:r>
            <a:endParaRPr lang="en-US" dirty="0"/>
          </a:p>
        </p:txBody>
      </p:sp>
      <p:pic>
        <p:nvPicPr>
          <p:cNvPr id="4" name="Picture 3"/>
          <p:cNvPicPr>
            <a:picLocks noChangeAspect="1"/>
          </p:cNvPicPr>
          <p:nvPr/>
        </p:nvPicPr>
        <p:blipFill>
          <a:blip r:embed="rId2"/>
          <a:stretch>
            <a:fillRect/>
          </a:stretch>
        </p:blipFill>
        <p:spPr>
          <a:xfrm>
            <a:off x="6847908" y="1034489"/>
            <a:ext cx="2129510" cy="147589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757" y="1034489"/>
            <a:ext cx="1066429" cy="1720047"/>
          </a:xfrm>
          <a:prstGeom prst="rect">
            <a:avLst/>
          </a:prstGeom>
        </p:spPr>
      </p:pic>
      <p:pic>
        <p:nvPicPr>
          <p:cNvPr id="7" name="Picture 6"/>
          <p:cNvPicPr>
            <a:picLocks noChangeAspect="1"/>
          </p:cNvPicPr>
          <p:nvPr/>
        </p:nvPicPr>
        <p:blipFill>
          <a:blip r:embed="rId4"/>
          <a:stretch>
            <a:fillRect/>
          </a:stretch>
        </p:blipFill>
        <p:spPr>
          <a:xfrm>
            <a:off x="3810000" y="1291187"/>
            <a:ext cx="1524000" cy="1219200"/>
          </a:xfrm>
          <a:prstGeom prst="rect">
            <a:avLst/>
          </a:prstGeom>
        </p:spPr>
      </p:pic>
      <p:sp>
        <p:nvSpPr>
          <p:cNvPr id="8" name="TextBox 7"/>
          <p:cNvSpPr txBox="1"/>
          <p:nvPr/>
        </p:nvSpPr>
        <p:spPr>
          <a:xfrm>
            <a:off x="3941069" y="2341110"/>
            <a:ext cx="1202846" cy="338554"/>
          </a:xfrm>
          <a:prstGeom prst="rect">
            <a:avLst/>
          </a:prstGeom>
          <a:noFill/>
        </p:spPr>
        <p:txBody>
          <a:bodyPr wrap="none" rtlCol="0">
            <a:spAutoFit/>
          </a:bodyPr>
          <a:lstStyle/>
          <a:p>
            <a:r>
              <a:rPr lang="en-US" sz="1600" b="1" i="1" dirty="0" err="1" smtClean="0">
                <a:solidFill>
                  <a:srgbClr val="3366FF"/>
                </a:solidFill>
              </a:rPr>
              <a:t>SNfactory</a:t>
            </a:r>
            <a:endParaRPr lang="en-US" sz="1600" b="1" i="1" dirty="0">
              <a:solidFill>
                <a:srgbClr val="3366FF"/>
              </a:solidFill>
            </a:endParaRPr>
          </a:p>
        </p:txBody>
      </p:sp>
      <p:pic>
        <p:nvPicPr>
          <p:cNvPr id="9" name="Picture 8"/>
          <p:cNvPicPr>
            <a:picLocks noChangeAspect="1"/>
          </p:cNvPicPr>
          <p:nvPr/>
        </p:nvPicPr>
        <p:blipFill>
          <a:blip r:embed="rId5"/>
          <a:stretch>
            <a:fillRect/>
          </a:stretch>
        </p:blipFill>
        <p:spPr>
          <a:xfrm>
            <a:off x="6323511" y="2814722"/>
            <a:ext cx="2667000" cy="99060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1069" y="5544572"/>
            <a:ext cx="5202931" cy="910513"/>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35157" y="2748157"/>
            <a:ext cx="1990176" cy="1407501"/>
          </a:xfrm>
          <a:prstGeom prst="rect">
            <a:avLst/>
          </a:prstGeom>
        </p:spPr>
      </p:pic>
      <p:sp>
        <p:nvSpPr>
          <p:cNvPr id="12" name="TextBox 11"/>
          <p:cNvSpPr txBox="1"/>
          <p:nvPr/>
        </p:nvSpPr>
        <p:spPr>
          <a:xfrm>
            <a:off x="4384644" y="2755454"/>
            <a:ext cx="815120" cy="338554"/>
          </a:xfrm>
          <a:prstGeom prst="rect">
            <a:avLst/>
          </a:prstGeom>
          <a:noFill/>
        </p:spPr>
        <p:txBody>
          <a:bodyPr wrap="none" rtlCol="0">
            <a:spAutoFit/>
          </a:bodyPr>
          <a:lstStyle/>
          <a:p>
            <a:r>
              <a:rPr lang="en-US" sz="1600" b="1" i="1" dirty="0" smtClean="0">
                <a:solidFill>
                  <a:schemeClr val="bg1"/>
                </a:solidFill>
              </a:rPr>
              <a:t>BOSS</a:t>
            </a:r>
            <a:endParaRPr lang="en-US" sz="1600" b="1" i="1" dirty="0">
              <a:solidFill>
                <a:schemeClr val="bg1"/>
              </a:solidFill>
            </a:endParaRPr>
          </a:p>
        </p:txBody>
      </p:sp>
      <p:pic>
        <p:nvPicPr>
          <p:cNvPr id="13" name="Picture 12"/>
          <p:cNvPicPr>
            <a:picLocks noChangeAspect="1"/>
          </p:cNvPicPr>
          <p:nvPr/>
        </p:nvPicPr>
        <p:blipFill>
          <a:blip r:embed="rId8"/>
          <a:stretch>
            <a:fillRect/>
          </a:stretch>
        </p:blipFill>
        <p:spPr>
          <a:xfrm>
            <a:off x="350508" y="4155658"/>
            <a:ext cx="1905000" cy="1270000"/>
          </a:xfrm>
          <a:prstGeom prst="rect">
            <a:avLst/>
          </a:prstGeom>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25333" y="4004908"/>
            <a:ext cx="3018667" cy="1162357"/>
          </a:xfrm>
          <a:prstGeom prst="rect">
            <a:avLst/>
          </a:prstGeom>
        </p:spPr>
      </p:pic>
      <p:pic>
        <p:nvPicPr>
          <p:cNvPr id="15" name="Picture 14"/>
          <p:cNvPicPr>
            <a:picLocks noChangeAspect="1"/>
          </p:cNvPicPr>
          <p:nvPr/>
        </p:nvPicPr>
        <p:blipFill>
          <a:blip r:embed="rId10"/>
          <a:stretch>
            <a:fillRect/>
          </a:stretch>
        </p:blipFill>
        <p:spPr>
          <a:xfrm>
            <a:off x="2784778" y="4004908"/>
            <a:ext cx="1667599" cy="1667599"/>
          </a:xfrm>
          <a:prstGeom prst="rect">
            <a:avLst/>
          </a:prstGeom>
        </p:spPr>
      </p:pic>
      <p:pic>
        <p:nvPicPr>
          <p:cNvPr id="16" name="Picture 15"/>
          <p:cNvPicPr>
            <a:picLocks noChangeAspect="1"/>
          </p:cNvPicPr>
          <p:nvPr/>
        </p:nvPicPr>
        <p:blipFill>
          <a:blip r:embed="rId11"/>
          <a:stretch>
            <a:fillRect/>
          </a:stretch>
        </p:blipFill>
        <p:spPr>
          <a:xfrm>
            <a:off x="4499359" y="4239436"/>
            <a:ext cx="1579843" cy="1237544"/>
          </a:xfrm>
          <a:prstGeom prst="rect">
            <a:avLst/>
          </a:prstGeom>
        </p:spPr>
      </p:pic>
      <p:pic>
        <p:nvPicPr>
          <p:cNvPr id="17" name="Picture 1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11255" y="5373282"/>
            <a:ext cx="1440206" cy="960137"/>
          </a:xfrm>
          <a:prstGeom prst="rect">
            <a:avLst/>
          </a:prstGeom>
        </p:spPr>
      </p:pic>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51587" y="5425658"/>
            <a:ext cx="1792413" cy="1029427"/>
          </a:xfrm>
          <a:prstGeom prst="rect">
            <a:avLst/>
          </a:prstGeom>
        </p:spPr>
      </p:pic>
      <p:sp>
        <p:nvSpPr>
          <p:cNvPr id="3" name="Content Placeholder 2"/>
          <p:cNvSpPr>
            <a:spLocks noGrp="1"/>
          </p:cNvSpPr>
          <p:nvPr>
            <p:ph idx="1"/>
          </p:nvPr>
        </p:nvSpPr>
        <p:spPr>
          <a:xfrm>
            <a:off x="94128" y="1034489"/>
            <a:ext cx="3846941" cy="3266931"/>
          </a:xfrm>
        </p:spPr>
        <p:txBody>
          <a:bodyPr>
            <a:normAutofit fontScale="70000" lnSpcReduction="20000"/>
          </a:bodyPr>
          <a:lstStyle/>
          <a:p>
            <a:pPr marL="0" indent="0">
              <a:buNone/>
            </a:pPr>
            <a:r>
              <a:rPr lang="en-US" dirty="0" err="1" smtClean="0"/>
              <a:t>CompHEP</a:t>
            </a:r>
            <a:r>
              <a:rPr lang="en-US" dirty="0" smtClean="0"/>
              <a:t> plays an integral role in all LBNL experiments: </a:t>
            </a:r>
          </a:p>
          <a:p>
            <a:r>
              <a:rPr lang="en-US" b="0" dirty="0" smtClean="0"/>
              <a:t>creating and running data analysis pipelines  </a:t>
            </a:r>
          </a:p>
          <a:p>
            <a:r>
              <a:rPr lang="en-US" b="0" dirty="0" smtClean="0"/>
              <a:t>performing simulations to understand and constrain experimental systematics  </a:t>
            </a:r>
          </a:p>
          <a:p>
            <a:r>
              <a:rPr lang="en-US" b="0" dirty="0" smtClean="0"/>
              <a:t>creating UI’s to monitor and control the experiments</a:t>
            </a:r>
            <a:r>
              <a:rPr lang="en-US" dirty="0" smtClean="0"/>
              <a:t>. </a:t>
            </a:r>
            <a:endParaRPr lang="en-US" dirty="0"/>
          </a:p>
        </p:txBody>
      </p:sp>
    </p:spTree>
    <p:extLst>
      <p:ext uri="{BB962C8B-B14F-4D97-AF65-F5344CB8AC3E}">
        <p14:creationId xmlns:p14="http://schemas.microsoft.com/office/powerpoint/2010/main" val="3148604015"/>
      </p:ext>
    </p:extLst>
  </p:cSld>
  <p:clrMapOvr>
    <a:masterClrMapping/>
  </p:clrMapOvr>
  <mc:AlternateContent xmlns:mc="http://schemas.openxmlformats.org/markup-compatibility/2006" xmlns:p14="http://schemas.microsoft.com/office/powerpoint/2010/main">
    <mc:Choice Requires="p14">
      <p:transition spd="slow" p14:dur="2000" advTm="36829"/>
    </mc:Choice>
    <mc:Fallback xmlns="">
      <p:transition xmlns:p14="http://schemas.microsoft.com/office/powerpoint/2010/main" spd="slow" advTm="36829"/>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08" y="135070"/>
            <a:ext cx="8229600" cy="1143000"/>
          </a:xfrm>
        </p:spPr>
        <p:txBody>
          <a:bodyPr/>
          <a:lstStyle/>
          <a:p>
            <a:r>
              <a:rPr lang="en-US" dirty="0" err="1" smtClean="0"/>
              <a:t>CompHEP</a:t>
            </a:r>
            <a:r>
              <a:rPr lang="en-US" dirty="0" smtClean="0"/>
              <a:t> Scientific Staff</a:t>
            </a:r>
            <a:endParaRPr lang="en-US" dirty="0"/>
          </a:p>
        </p:txBody>
      </p:sp>
      <p:sp>
        <p:nvSpPr>
          <p:cNvPr id="4" name="Content Placeholder 3"/>
          <p:cNvSpPr>
            <a:spLocks noGrp="1"/>
          </p:cNvSpPr>
          <p:nvPr>
            <p:ph idx="1"/>
          </p:nvPr>
        </p:nvSpPr>
        <p:spPr>
          <a:xfrm>
            <a:off x="159597" y="1438938"/>
            <a:ext cx="4292111" cy="5194300"/>
          </a:xfrm>
        </p:spPr>
        <p:txBody>
          <a:bodyPr>
            <a:normAutofit fontScale="70000" lnSpcReduction="20000"/>
          </a:bodyPr>
          <a:lstStyle/>
          <a:p>
            <a:pPr marL="0" indent="0">
              <a:buNone/>
            </a:pPr>
            <a:r>
              <a:rPr lang="en-US" dirty="0" smtClean="0"/>
              <a:t>The staff is highly leveraged among several experimental and simulation-based programs. </a:t>
            </a:r>
          </a:p>
          <a:p>
            <a:r>
              <a:rPr lang="en-US" b="0" dirty="0" smtClean="0"/>
              <a:t>6 staff scientists</a:t>
            </a:r>
            <a:endParaRPr lang="en-US" b="0" dirty="0"/>
          </a:p>
          <a:p>
            <a:r>
              <a:rPr lang="en-US" b="0" dirty="0" smtClean="0"/>
              <a:t>5 computer system engineers</a:t>
            </a:r>
            <a:endParaRPr lang="en-US" b="0" dirty="0"/>
          </a:p>
          <a:p>
            <a:r>
              <a:rPr lang="en-US" b="0" dirty="0" smtClean="0"/>
              <a:t>3 postdocs </a:t>
            </a:r>
            <a:endParaRPr lang="en-US" b="0" dirty="0"/>
          </a:p>
          <a:p>
            <a:r>
              <a:rPr lang="en-US" b="0" dirty="0" smtClean="0"/>
              <a:t>6 grad students </a:t>
            </a:r>
          </a:p>
          <a:p>
            <a:pPr marL="0" indent="0">
              <a:buNone/>
            </a:pPr>
            <a:r>
              <a:rPr lang="en-US" dirty="0" smtClean="0"/>
              <a:t>working in computational science for the Energy, Intensity and Cosmic Frontiers.</a:t>
            </a:r>
            <a:endParaRPr lang="en-US" dirty="0"/>
          </a:p>
          <a:p>
            <a:pPr marL="0" indent="0">
              <a:buNone/>
            </a:pPr>
            <a:r>
              <a:rPr lang="en-US" dirty="0" smtClean="0"/>
              <a:t>Funding spans HEP experimental programs, the joint HEP-ASCR </a:t>
            </a:r>
            <a:r>
              <a:rPr lang="en-US" dirty="0" err="1" smtClean="0"/>
              <a:t>SciDAC</a:t>
            </a:r>
            <a:r>
              <a:rPr lang="en-US" dirty="0" smtClean="0"/>
              <a:t> program, </a:t>
            </a:r>
            <a:r>
              <a:rPr lang="en-US" dirty="0" err="1" smtClean="0"/>
              <a:t>CompHEP</a:t>
            </a:r>
            <a:r>
              <a:rPr lang="en-US" dirty="0" smtClean="0"/>
              <a:t> pilots such as FCE</a:t>
            </a:r>
            <a:r>
              <a:rPr lang="en-US" dirty="0"/>
              <a:t> </a:t>
            </a:r>
            <a:r>
              <a:rPr lang="en-US" dirty="0" smtClean="0"/>
              <a:t>&amp; </a:t>
            </a:r>
            <a:r>
              <a:rPr lang="en-US" dirty="0" err="1" smtClean="0"/>
              <a:t>EASy</a:t>
            </a:r>
            <a:r>
              <a:rPr lang="en-US" dirty="0" smtClean="0"/>
              <a:t> as well as direct funding from ASCR, NASA, NSF and DOE CSGF. </a:t>
            </a:r>
            <a:endParaRPr lang="en-US" dirty="0"/>
          </a:p>
        </p:txBody>
      </p:sp>
      <p:pic>
        <p:nvPicPr>
          <p:cNvPr id="7" name="Picture 6"/>
          <p:cNvPicPr>
            <a:picLocks noChangeAspect="1"/>
          </p:cNvPicPr>
          <p:nvPr/>
        </p:nvPicPr>
        <p:blipFill>
          <a:blip r:embed="rId2"/>
          <a:stretch>
            <a:fillRect/>
          </a:stretch>
        </p:blipFill>
        <p:spPr>
          <a:xfrm>
            <a:off x="7223322" y="4798236"/>
            <a:ext cx="978408" cy="1371600"/>
          </a:xfrm>
          <a:prstGeom prst="rect">
            <a:avLst/>
          </a:prstGeom>
        </p:spPr>
      </p:pic>
      <p:pic>
        <p:nvPicPr>
          <p:cNvPr id="9" name="Picture 8"/>
          <p:cNvPicPr>
            <a:picLocks noChangeAspect="1"/>
          </p:cNvPicPr>
          <p:nvPr/>
        </p:nvPicPr>
        <p:blipFill>
          <a:blip r:embed="rId3"/>
          <a:stretch>
            <a:fillRect/>
          </a:stretch>
        </p:blipFill>
        <p:spPr>
          <a:xfrm>
            <a:off x="4963625" y="2928183"/>
            <a:ext cx="1371600" cy="1371600"/>
          </a:xfrm>
          <a:prstGeom prst="rect">
            <a:avLst/>
          </a:prstGeom>
        </p:spPr>
      </p:pic>
      <p:pic>
        <p:nvPicPr>
          <p:cNvPr id="10" name="Picture 9"/>
          <p:cNvPicPr>
            <a:picLocks noChangeAspect="1"/>
          </p:cNvPicPr>
          <p:nvPr/>
        </p:nvPicPr>
        <p:blipFill>
          <a:blip r:embed="rId4"/>
          <a:stretch>
            <a:fillRect/>
          </a:stretch>
        </p:blipFill>
        <p:spPr>
          <a:xfrm>
            <a:off x="5164084" y="4798236"/>
            <a:ext cx="1033272" cy="1371600"/>
          </a:xfrm>
          <a:prstGeom prst="rect">
            <a:avLst/>
          </a:prstGeom>
        </p:spPr>
      </p:pic>
      <p:sp>
        <p:nvSpPr>
          <p:cNvPr id="11" name="TextBox 10"/>
          <p:cNvSpPr txBox="1"/>
          <p:nvPr/>
        </p:nvSpPr>
        <p:spPr>
          <a:xfrm>
            <a:off x="7150441" y="2495676"/>
            <a:ext cx="1051289" cy="338554"/>
          </a:xfrm>
          <a:prstGeom prst="rect">
            <a:avLst/>
          </a:prstGeom>
          <a:noFill/>
        </p:spPr>
        <p:txBody>
          <a:bodyPr wrap="none" rtlCol="0">
            <a:spAutoFit/>
          </a:bodyPr>
          <a:lstStyle/>
          <a:p>
            <a:r>
              <a:rPr lang="en-US" sz="1600" dirty="0" smtClean="0"/>
              <a:t>Craig </a:t>
            </a:r>
            <a:r>
              <a:rPr lang="en-US" sz="1600" dirty="0" err="1" smtClean="0"/>
              <a:t>Tull</a:t>
            </a:r>
            <a:endParaRPr lang="en-US" sz="1600" dirty="0"/>
          </a:p>
        </p:txBody>
      </p:sp>
      <p:sp>
        <p:nvSpPr>
          <p:cNvPr id="12" name="TextBox 11"/>
          <p:cNvSpPr txBox="1"/>
          <p:nvPr/>
        </p:nvSpPr>
        <p:spPr>
          <a:xfrm>
            <a:off x="4980429" y="2495676"/>
            <a:ext cx="1302159" cy="338554"/>
          </a:xfrm>
          <a:prstGeom prst="rect">
            <a:avLst/>
          </a:prstGeom>
          <a:noFill/>
        </p:spPr>
        <p:txBody>
          <a:bodyPr wrap="none" rtlCol="0">
            <a:spAutoFit/>
          </a:bodyPr>
          <a:lstStyle/>
          <a:p>
            <a:r>
              <a:rPr lang="en-US" sz="1600" dirty="0"/>
              <a:t>Julian </a:t>
            </a:r>
            <a:r>
              <a:rPr lang="en-US" sz="1600" dirty="0" err="1"/>
              <a:t>Borrill</a:t>
            </a:r>
            <a:endParaRPr lang="en-US" sz="1600" dirty="0"/>
          </a:p>
        </p:txBody>
      </p:sp>
      <p:sp>
        <p:nvSpPr>
          <p:cNvPr id="13" name="TextBox 12"/>
          <p:cNvSpPr txBox="1"/>
          <p:nvPr/>
        </p:nvSpPr>
        <p:spPr>
          <a:xfrm>
            <a:off x="4980429" y="4368969"/>
            <a:ext cx="1393731" cy="338554"/>
          </a:xfrm>
          <a:prstGeom prst="rect">
            <a:avLst/>
          </a:prstGeom>
          <a:noFill/>
        </p:spPr>
        <p:txBody>
          <a:bodyPr wrap="none" rtlCol="0">
            <a:spAutoFit/>
          </a:bodyPr>
          <a:lstStyle/>
          <a:p>
            <a:r>
              <a:rPr lang="en-US" sz="1600" dirty="0" smtClean="0"/>
              <a:t>Peter Nugent</a:t>
            </a:r>
            <a:endParaRPr lang="en-US" sz="1600" dirty="0"/>
          </a:p>
        </p:txBody>
      </p:sp>
      <p:sp>
        <p:nvSpPr>
          <p:cNvPr id="14" name="TextBox 13"/>
          <p:cNvSpPr txBox="1"/>
          <p:nvPr/>
        </p:nvSpPr>
        <p:spPr>
          <a:xfrm>
            <a:off x="6901983" y="4368969"/>
            <a:ext cx="1633180" cy="338554"/>
          </a:xfrm>
          <a:prstGeom prst="rect">
            <a:avLst/>
          </a:prstGeom>
          <a:noFill/>
        </p:spPr>
        <p:txBody>
          <a:bodyPr wrap="none" rtlCol="0">
            <a:spAutoFit/>
          </a:bodyPr>
          <a:lstStyle/>
          <a:p>
            <a:r>
              <a:rPr lang="en-US" sz="1600" dirty="0" smtClean="0"/>
              <a:t>Paolo </a:t>
            </a:r>
            <a:r>
              <a:rPr lang="en-US" sz="1600" dirty="0" err="1" smtClean="0"/>
              <a:t>Calafuira</a:t>
            </a:r>
            <a:endParaRPr lang="en-US" sz="1600" dirty="0"/>
          </a:p>
        </p:txBody>
      </p:sp>
      <p:sp>
        <p:nvSpPr>
          <p:cNvPr id="15" name="TextBox 14"/>
          <p:cNvSpPr txBox="1"/>
          <p:nvPr/>
        </p:nvSpPr>
        <p:spPr>
          <a:xfrm>
            <a:off x="5048857" y="6184967"/>
            <a:ext cx="1233731" cy="338554"/>
          </a:xfrm>
          <a:prstGeom prst="rect">
            <a:avLst/>
          </a:prstGeom>
          <a:noFill/>
        </p:spPr>
        <p:txBody>
          <a:bodyPr wrap="none" rtlCol="0">
            <a:spAutoFit/>
          </a:bodyPr>
          <a:lstStyle/>
          <a:p>
            <a:r>
              <a:rPr lang="en-US" sz="1600" dirty="0" err="1" smtClean="0"/>
              <a:t>Zarija</a:t>
            </a:r>
            <a:r>
              <a:rPr lang="en-US" sz="1600" dirty="0" smtClean="0"/>
              <a:t> </a:t>
            </a:r>
            <a:r>
              <a:rPr lang="en-US" sz="1600" dirty="0" err="1" smtClean="0"/>
              <a:t>Lukić</a:t>
            </a:r>
            <a:endParaRPr lang="en-US" sz="1600" dirty="0"/>
          </a:p>
        </p:txBody>
      </p:sp>
      <p:sp>
        <p:nvSpPr>
          <p:cNvPr id="16" name="TextBox 15"/>
          <p:cNvSpPr txBox="1"/>
          <p:nvPr/>
        </p:nvSpPr>
        <p:spPr>
          <a:xfrm>
            <a:off x="7118690" y="6168090"/>
            <a:ext cx="1416473" cy="338554"/>
          </a:xfrm>
          <a:prstGeom prst="rect">
            <a:avLst/>
          </a:prstGeom>
          <a:noFill/>
        </p:spPr>
        <p:txBody>
          <a:bodyPr wrap="none" rtlCol="0">
            <a:spAutoFit/>
          </a:bodyPr>
          <a:lstStyle/>
          <a:p>
            <a:r>
              <a:rPr lang="en-US" sz="1600" dirty="0" smtClean="0"/>
              <a:t>Simon Patton</a:t>
            </a:r>
            <a:endParaRPr lang="en-US" sz="1600" dirty="0"/>
          </a:p>
        </p:txBody>
      </p:sp>
      <p:pic>
        <p:nvPicPr>
          <p:cNvPr id="17" name="Picture 16"/>
          <p:cNvPicPr>
            <a:picLocks noChangeAspect="1"/>
          </p:cNvPicPr>
          <p:nvPr/>
        </p:nvPicPr>
        <p:blipFill>
          <a:blip r:embed="rId5"/>
          <a:stretch>
            <a:fillRect/>
          </a:stretch>
        </p:blipFill>
        <p:spPr>
          <a:xfrm>
            <a:off x="4963625" y="1086925"/>
            <a:ext cx="1371600" cy="1371600"/>
          </a:xfrm>
          <a:prstGeom prst="rect">
            <a:avLst/>
          </a:prstGeom>
        </p:spPr>
      </p:pic>
      <p:pic>
        <p:nvPicPr>
          <p:cNvPr id="18" name="Picture 17"/>
          <p:cNvPicPr>
            <a:picLocks noChangeAspect="1"/>
          </p:cNvPicPr>
          <p:nvPr/>
        </p:nvPicPr>
        <p:blipFill>
          <a:blip r:embed="rId6"/>
          <a:stretch>
            <a:fillRect/>
          </a:stretch>
        </p:blipFill>
        <p:spPr>
          <a:xfrm>
            <a:off x="7223322" y="1086925"/>
            <a:ext cx="978408" cy="1371600"/>
          </a:xfrm>
          <a:prstGeom prst="rect">
            <a:avLst/>
          </a:prstGeom>
        </p:spPr>
      </p:pic>
      <p:pic>
        <p:nvPicPr>
          <p:cNvPr id="19" name="Picture 18"/>
          <p:cNvPicPr>
            <a:picLocks noChangeAspect="1"/>
          </p:cNvPicPr>
          <p:nvPr/>
        </p:nvPicPr>
        <p:blipFill>
          <a:blip r:embed="rId7"/>
          <a:stretch>
            <a:fillRect/>
          </a:stretch>
        </p:blipFill>
        <p:spPr>
          <a:xfrm>
            <a:off x="7270290" y="2997369"/>
            <a:ext cx="905256" cy="1371600"/>
          </a:xfrm>
          <a:prstGeom prst="rect">
            <a:avLst/>
          </a:prstGeom>
        </p:spPr>
      </p:pic>
    </p:spTree>
    <p:extLst>
      <p:ext uri="{BB962C8B-B14F-4D97-AF65-F5344CB8AC3E}">
        <p14:creationId xmlns:p14="http://schemas.microsoft.com/office/powerpoint/2010/main" val="2633794831"/>
      </p:ext>
    </p:extLst>
  </p:cSld>
  <p:clrMapOvr>
    <a:masterClrMapping/>
  </p:clrMapOvr>
  <mc:AlternateContent xmlns:mc="http://schemas.openxmlformats.org/markup-compatibility/2006" xmlns:p14="http://schemas.microsoft.com/office/powerpoint/2010/main">
    <mc:Choice Requires="p14">
      <p:transition spd="slow" p14:dur="2000" advTm="62916"/>
    </mc:Choice>
    <mc:Fallback xmlns="">
      <p:transition xmlns:p14="http://schemas.microsoft.com/office/powerpoint/2010/main" spd="slow" advTm="62916"/>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65287"/>
            <a:ext cx="8229600" cy="1143000"/>
          </a:xfrm>
        </p:spPr>
        <p:txBody>
          <a:bodyPr/>
          <a:lstStyle/>
          <a:p>
            <a:r>
              <a:rPr lang="en-US" dirty="0" err="1" smtClean="0"/>
              <a:t>CompHEP</a:t>
            </a:r>
            <a:r>
              <a:rPr lang="en-US" dirty="0" smtClean="0"/>
              <a:t> Research </a:t>
            </a:r>
            <a:r>
              <a:rPr lang="en-US" dirty="0" smtClean="0"/>
              <a:t>Highlights</a:t>
            </a:r>
            <a:endParaRPr lang="en-US" dirty="0"/>
          </a:p>
        </p:txBody>
      </p:sp>
      <p:sp>
        <p:nvSpPr>
          <p:cNvPr id="3" name="Content Placeholder 2"/>
          <p:cNvSpPr>
            <a:spLocks noGrp="1"/>
          </p:cNvSpPr>
          <p:nvPr>
            <p:ph idx="1"/>
          </p:nvPr>
        </p:nvSpPr>
        <p:spPr>
          <a:xfrm>
            <a:off x="1" y="1054100"/>
            <a:ext cx="4588932" cy="5194300"/>
          </a:xfrm>
        </p:spPr>
        <p:txBody>
          <a:bodyPr>
            <a:normAutofit fontScale="70000" lnSpcReduction="20000"/>
          </a:bodyPr>
          <a:lstStyle/>
          <a:p>
            <a:pPr indent="0">
              <a:spcBef>
                <a:spcPts val="100"/>
              </a:spcBef>
              <a:buNone/>
            </a:pPr>
            <a:r>
              <a:rPr lang="en-US" dirty="0" smtClean="0"/>
              <a:t>ATLAS – Demonstrated the power of </a:t>
            </a:r>
            <a:r>
              <a:rPr lang="en-US" dirty="0" err="1" smtClean="0"/>
              <a:t>AthenaMP</a:t>
            </a:r>
            <a:r>
              <a:rPr lang="en-US" dirty="0" smtClean="0"/>
              <a:t>, a multi-process version of the ATLAS reconstruction, simulation and data analysis framework Athena.</a:t>
            </a:r>
          </a:p>
          <a:p>
            <a:pPr indent="0">
              <a:spcBef>
                <a:spcPts val="100"/>
              </a:spcBef>
              <a:buNone/>
            </a:pPr>
            <a:endParaRPr lang="en-US" dirty="0" smtClean="0"/>
          </a:p>
          <a:p>
            <a:pPr indent="0">
              <a:spcBef>
                <a:spcPts val="100"/>
              </a:spcBef>
              <a:buNone/>
            </a:pPr>
            <a:r>
              <a:rPr lang="en-US" dirty="0" smtClean="0"/>
              <a:t>It allows the sharing of memory pages between event processors running on the same compute node with little to no change in the application code. </a:t>
            </a:r>
          </a:p>
          <a:p>
            <a:pPr indent="0">
              <a:spcBef>
                <a:spcPts val="100"/>
              </a:spcBef>
              <a:buNone/>
            </a:pPr>
            <a:endParaRPr lang="en-US" dirty="0" smtClean="0"/>
          </a:p>
          <a:p>
            <a:pPr indent="0">
              <a:spcBef>
                <a:spcPts val="100"/>
              </a:spcBef>
              <a:buNone/>
            </a:pPr>
            <a:r>
              <a:rPr lang="en-US" dirty="0" err="1" smtClean="0"/>
              <a:t>AthenaMP</a:t>
            </a:r>
            <a:r>
              <a:rPr lang="en-US" dirty="0" smtClean="0"/>
              <a:t> has demonstrated that it can reduce memory usage of certain ATLAS production jobs by a factor of 2.</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1949" y="1006236"/>
            <a:ext cx="3744050" cy="2743687"/>
          </a:xfrm>
          <a:prstGeom prst="rect">
            <a:avLst/>
          </a:prstGeom>
        </p:spPr>
      </p:pic>
      <p:pic>
        <p:nvPicPr>
          <p:cNvPr id="11" name="Picture 10"/>
          <p:cNvPicPr>
            <a:picLocks noChangeAspect="1"/>
          </p:cNvPicPr>
          <p:nvPr/>
        </p:nvPicPr>
        <p:blipFill>
          <a:blip r:embed="rId4"/>
          <a:stretch>
            <a:fillRect/>
          </a:stretch>
        </p:blipFill>
        <p:spPr>
          <a:xfrm>
            <a:off x="4962773" y="3779294"/>
            <a:ext cx="3904509" cy="2743200"/>
          </a:xfrm>
          <a:prstGeom prst="rect">
            <a:avLst/>
          </a:prstGeom>
        </p:spPr>
      </p:pic>
    </p:spTree>
    <p:extLst>
      <p:ext uri="{BB962C8B-B14F-4D97-AF65-F5344CB8AC3E}">
        <p14:creationId xmlns:p14="http://schemas.microsoft.com/office/powerpoint/2010/main" val="4076589451"/>
      </p:ext>
    </p:extLst>
  </p:cSld>
  <p:clrMapOvr>
    <a:masterClrMapping/>
  </p:clrMapOvr>
  <mc:AlternateContent xmlns:mc="http://schemas.openxmlformats.org/markup-compatibility/2006" xmlns:p14="http://schemas.microsoft.com/office/powerpoint/2010/main">
    <mc:Choice Requires="p14">
      <p:transition spd="slow" p14:dur="2000" advTm="40173"/>
    </mc:Choice>
    <mc:Fallback xmlns="">
      <p:transition xmlns:p14="http://schemas.microsoft.com/office/powerpoint/2010/main" spd="slow" advTm="40173"/>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76" y="37373"/>
            <a:ext cx="8229600" cy="1143000"/>
          </a:xfrm>
        </p:spPr>
        <p:txBody>
          <a:bodyPr/>
          <a:lstStyle/>
          <a:p>
            <a:r>
              <a:rPr lang="en-US" dirty="0" err="1" smtClean="0"/>
              <a:t>CompHEP</a:t>
            </a:r>
            <a:r>
              <a:rPr lang="en-US" dirty="0" smtClean="0"/>
              <a:t> Research </a:t>
            </a:r>
            <a:r>
              <a:rPr lang="en-US" dirty="0" smtClean="0"/>
              <a:t>Highlights</a:t>
            </a:r>
            <a:endParaRPr lang="en-US" dirty="0"/>
          </a:p>
        </p:txBody>
      </p:sp>
      <p:sp>
        <p:nvSpPr>
          <p:cNvPr id="3" name="Content Placeholder 2"/>
          <p:cNvSpPr>
            <a:spLocks noGrp="1"/>
          </p:cNvSpPr>
          <p:nvPr>
            <p:ph idx="1"/>
          </p:nvPr>
        </p:nvSpPr>
        <p:spPr>
          <a:xfrm>
            <a:off x="0" y="1054100"/>
            <a:ext cx="4600125" cy="2738478"/>
          </a:xfrm>
        </p:spPr>
        <p:txBody>
          <a:bodyPr>
            <a:normAutofit fontScale="70000" lnSpcReduction="20000"/>
          </a:bodyPr>
          <a:lstStyle/>
          <a:p>
            <a:pPr indent="0">
              <a:spcBef>
                <a:spcPts val="100"/>
              </a:spcBef>
              <a:buNone/>
            </a:pPr>
            <a:r>
              <a:rPr lang="en-US" dirty="0" smtClean="0"/>
              <a:t>DES– Applied machine learning techniques to the DES SN discovery pipeline to reduce the human scanning load by over an order of magnitude, decrease the number of false positives by an order of magnitude, while still maintaining a high efficiency. </a:t>
            </a:r>
          </a:p>
        </p:txBody>
      </p:sp>
      <p:pic>
        <p:nvPicPr>
          <p:cNvPr id="7" name="image.jpg"/>
          <p:cNvPicPr>
            <a:picLocks noChangeAspect="1"/>
          </p:cNvPicPr>
          <p:nvPr/>
        </p:nvPicPr>
        <p:blipFill>
          <a:blip r:embed="rId3">
            <a:extLst/>
          </a:blip>
          <a:stretch>
            <a:fillRect/>
          </a:stretch>
        </p:blipFill>
        <p:spPr>
          <a:xfrm>
            <a:off x="1227268" y="3823272"/>
            <a:ext cx="6482415" cy="2611489"/>
          </a:xfrm>
          <a:prstGeom prst="rect">
            <a:avLst/>
          </a:prstGeom>
          <a:ln w="12700" cap="flat">
            <a:noFill/>
            <a:miter lim="400000"/>
          </a:ln>
          <a:effectLst/>
        </p:spPr>
      </p:pic>
      <p:pic>
        <p:nvPicPr>
          <p:cNvPr id="9" name="pasted-image.tif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468476" y="1054100"/>
            <a:ext cx="4547150" cy="1295477"/>
          </a:xfrm>
          <a:prstGeom prst="rect">
            <a:avLst/>
          </a:prstGeom>
          <a:ln w="12700">
            <a:miter lim="400000"/>
          </a:ln>
        </p:spPr>
      </p:pic>
      <p:sp>
        <p:nvSpPr>
          <p:cNvPr id="12" name="Content Placeholder 2"/>
          <p:cNvSpPr txBox="1">
            <a:spLocks/>
          </p:cNvSpPr>
          <p:nvPr/>
        </p:nvSpPr>
        <p:spPr bwMode="auto">
          <a:xfrm>
            <a:off x="4112845" y="2580189"/>
            <a:ext cx="5004602" cy="109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marL="342900" marR="0" lvl="0" indent="0" algn="l" defTabSz="914400" rtl="0" eaLnBrk="0" fontAlgn="base" latinLnBrk="0" hangingPunct="0">
              <a:lnSpc>
                <a:spcPct val="100000"/>
              </a:lnSpc>
              <a:spcBef>
                <a:spcPts val="100"/>
              </a:spcBef>
              <a:spcAft>
                <a:spcPct val="0"/>
              </a:spcAft>
              <a:buClrTx/>
              <a:buSzPct val="100000"/>
              <a:buFontTx/>
              <a:buNone/>
              <a:tabLst/>
              <a:defRPr/>
            </a:pPr>
            <a:r>
              <a:rPr kumimoji="0" lang="en-US" sz="2000" b="1" i="0" u="none" strike="noStrike" kern="0" cap="none" spc="0" normalizeH="0" baseline="0" noProof="0" dirty="0" smtClean="0">
                <a:ln>
                  <a:noFill/>
                </a:ln>
                <a:solidFill>
                  <a:srgbClr val="FF0000"/>
                </a:solidFill>
                <a:effectLst/>
                <a:uLnTx/>
                <a:uFillTx/>
                <a:latin typeface="+mn-lt"/>
                <a:ea typeface="ＭＳ Ｐゴシック" pitchFamily="-109" charset="-128"/>
                <a:cs typeface="ＭＳ Ｐゴシック" pitchFamily="-109" charset="-128"/>
              </a:rPr>
              <a:t>Critically allows the scientists to focus on their </a:t>
            </a:r>
            <a:r>
              <a:rPr kumimoji="0" lang="en-US" sz="2000" b="1" i="1" u="none" strike="noStrike" kern="0" cap="none" spc="0" normalizeH="0" baseline="0" noProof="0" dirty="0" smtClean="0">
                <a:ln>
                  <a:noFill/>
                </a:ln>
                <a:solidFill>
                  <a:srgbClr val="FF0000"/>
                </a:solidFill>
                <a:effectLst/>
                <a:uLnTx/>
                <a:uFillTx/>
                <a:latin typeface="+mn-lt"/>
                <a:ea typeface="ＭＳ Ｐゴシック" pitchFamily="-109" charset="-128"/>
                <a:cs typeface="ＭＳ Ｐゴシック" pitchFamily="-109" charset="-128"/>
              </a:rPr>
              <a:t>science</a:t>
            </a:r>
            <a:r>
              <a:rPr kumimoji="0" lang="en-US" sz="2000" b="1" i="0" u="none" strike="noStrike" kern="0" cap="none" spc="0" normalizeH="0" baseline="0" noProof="0" dirty="0" smtClean="0">
                <a:ln>
                  <a:noFill/>
                </a:ln>
                <a:solidFill>
                  <a:srgbClr val="FF0000"/>
                </a:solidFill>
                <a:effectLst/>
                <a:uLnTx/>
                <a:uFillTx/>
                <a:latin typeface="+mn-lt"/>
                <a:ea typeface="ＭＳ Ｐゴシック" pitchFamily="-109" charset="-128"/>
                <a:cs typeface="ＭＳ Ｐゴシック" pitchFamily="-109" charset="-128"/>
              </a:rPr>
              <a:t>, not deal with the mundane discovery process.</a:t>
            </a:r>
          </a:p>
        </p:txBody>
      </p:sp>
      <p:sp>
        <p:nvSpPr>
          <p:cNvPr id="13" name="TextBox 12"/>
          <p:cNvSpPr txBox="1"/>
          <p:nvPr/>
        </p:nvSpPr>
        <p:spPr>
          <a:xfrm>
            <a:off x="576188" y="6096207"/>
            <a:ext cx="2252412" cy="338554"/>
          </a:xfrm>
          <a:prstGeom prst="rect">
            <a:avLst/>
          </a:prstGeom>
          <a:noFill/>
        </p:spPr>
        <p:txBody>
          <a:bodyPr wrap="none" rtlCol="0">
            <a:spAutoFit/>
          </a:bodyPr>
          <a:lstStyle/>
          <a:p>
            <a:r>
              <a:rPr lang="en-US" sz="1600" i="1" dirty="0" smtClean="0"/>
              <a:t>Goldstein et al. (2015)</a:t>
            </a:r>
            <a:endParaRPr lang="en-US" sz="1600" i="1" dirty="0"/>
          </a:p>
        </p:txBody>
      </p:sp>
    </p:spTree>
    <p:extLst>
      <p:ext uri="{BB962C8B-B14F-4D97-AF65-F5344CB8AC3E}">
        <p14:creationId xmlns:p14="http://schemas.microsoft.com/office/powerpoint/2010/main" val="1704307663"/>
      </p:ext>
    </p:extLst>
  </p:cSld>
  <p:clrMapOvr>
    <a:masterClrMapping/>
  </p:clrMapOvr>
  <mc:AlternateContent xmlns:mc="http://schemas.openxmlformats.org/markup-compatibility/2006" xmlns:p14="http://schemas.microsoft.com/office/powerpoint/2010/main">
    <mc:Choice Requires="p14">
      <p:transition spd="slow" p14:dur="2000" advTm="40008"/>
    </mc:Choice>
    <mc:Fallback xmlns="">
      <p:transition xmlns:p14="http://schemas.microsoft.com/office/powerpoint/2010/main" spd="slow" advTm="40008"/>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02914" y="3465779"/>
            <a:ext cx="8041083" cy="3115454"/>
            <a:chOff x="279862" y="3358589"/>
            <a:chExt cx="8767452" cy="3475257"/>
          </a:xfrm>
        </p:grpSpPr>
        <p:pic>
          <p:nvPicPr>
            <p:cNvPr id="10" name="Picture 9" descr="nn.intr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62072" y="3538411"/>
              <a:ext cx="3072384" cy="3020568"/>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l="2" r="26241"/>
            <a:stretch/>
          </p:blipFill>
          <p:spPr>
            <a:xfrm>
              <a:off x="279862" y="3358589"/>
              <a:ext cx="2743200" cy="2805023"/>
            </a:xfrm>
            <a:prstGeom prst="rect">
              <a:avLst/>
            </a:prstGeom>
          </p:spPr>
        </p:pic>
        <p:sp>
          <p:nvSpPr>
            <p:cNvPr id="13" name="Rectangle 12"/>
            <p:cNvSpPr/>
            <p:nvPr/>
          </p:nvSpPr>
          <p:spPr>
            <a:xfrm>
              <a:off x="1720489" y="5906888"/>
              <a:ext cx="2721418" cy="926958"/>
            </a:xfrm>
            <a:prstGeom prst="rect">
              <a:avLst/>
            </a:prstGeom>
          </p:spPr>
          <p:txBody>
            <a:bodyPr wrap="square" lIns="91430" tIns="45715" rIns="91430" bIns="45715">
              <a:spAutoFit/>
            </a:bodyPr>
            <a:lstStyle/>
            <a:p>
              <a:r>
                <a:rPr lang="en-US" sz="2400" b="1" dirty="0">
                  <a:solidFill>
                    <a:srgbClr val="1F497D"/>
                  </a:solidFill>
                  <a:ea typeface="ＭＳ Ｐゴシック"/>
                </a:rPr>
                <a:t>Pattern Recognition</a:t>
              </a:r>
              <a:endParaRPr lang="en-US" sz="2400" dirty="0"/>
            </a:p>
          </p:txBody>
        </p:sp>
        <p:pic>
          <p:nvPicPr>
            <p:cNvPr id="14" name="Picture 13" descr="nn.intro.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77450" y="3546878"/>
              <a:ext cx="2157984" cy="3020568"/>
            </a:xfrm>
            <a:prstGeom prst="rect">
              <a:avLst/>
            </a:prstGeom>
          </p:spPr>
        </p:pic>
        <p:sp>
          <p:nvSpPr>
            <p:cNvPr id="15" name="TextBox 14"/>
            <p:cNvSpPr txBox="1"/>
            <p:nvPr/>
          </p:nvSpPr>
          <p:spPr>
            <a:xfrm>
              <a:off x="7696200" y="3690811"/>
              <a:ext cx="1351114" cy="720964"/>
            </a:xfrm>
            <a:prstGeom prst="rect">
              <a:avLst/>
            </a:prstGeom>
            <a:noFill/>
          </p:spPr>
          <p:txBody>
            <a:bodyPr wrap="square" lIns="91430" tIns="45715" rIns="91430" bIns="45715" rtlCol="0">
              <a:spAutoFit/>
            </a:bodyPr>
            <a:lstStyle/>
            <a:p>
              <a:r>
                <a:rPr lang="en-US" dirty="0" smtClean="0">
                  <a:solidFill>
                    <a:srgbClr val="FF0000"/>
                  </a:solidFill>
                </a:rPr>
                <a:t>Track Model</a:t>
              </a:r>
              <a:endParaRPr lang="en-US" dirty="0">
                <a:solidFill>
                  <a:srgbClr val="FF0000"/>
                </a:solidFill>
              </a:endParaRPr>
            </a:p>
          </p:txBody>
        </p:sp>
        <p:sp>
          <p:nvSpPr>
            <p:cNvPr id="16" name="Rectangle 15"/>
            <p:cNvSpPr/>
            <p:nvPr/>
          </p:nvSpPr>
          <p:spPr>
            <a:xfrm>
              <a:off x="5812982" y="5864558"/>
              <a:ext cx="1881044" cy="926957"/>
            </a:xfrm>
            <a:prstGeom prst="rect">
              <a:avLst/>
            </a:prstGeom>
          </p:spPr>
          <p:txBody>
            <a:bodyPr wrap="square" lIns="91430" tIns="45715" rIns="91430" bIns="45715">
              <a:spAutoFit/>
            </a:bodyPr>
            <a:lstStyle/>
            <a:p>
              <a:r>
                <a:rPr lang="en-US" sz="2400" b="1" dirty="0">
                  <a:solidFill>
                    <a:srgbClr val="1F497D"/>
                  </a:solidFill>
                  <a:ea typeface="ＭＳ Ｐゴシック"/>
                </a:rPr>
                <a:t>Kalman Filter</a:t>
              </a:r>
              <a:endParaRPr lang="en-US" sz="2400" dirty="0"/>
            </a:p>
          </p:txBody>
        </p:sp>
      </p:grpSp>
      <p:sp>
        <p:nvSpPr>
          <p:cNvPr id="2" name="Title 1"/>
          <p:cNvSpPr>
            <a:spLocks noGrp="1"/>
          </p:cNvSpPr>
          <p:nvPr>
            <p:ph type="title"/>
          </p:nvPr>
        </p:nvSpPr>
        <p:spPr>
          <a:xfrm>
            <a:off x="101599" y="176941"/>
            <a:ext cx="8229600" cy="1143000"/>
          </a:xfrm>
        </p:spPr>
        <p:txBody>
          <a:bodyPr/>
          <a:lstStyle/>
          <a:p>
            <a:r>
              <a:rPr lang="en-US" dirty="0" smtClean="0"/>
              <a:t>New Directions</a:t>
            </a:r>
            <a:endParaRPr lang="en-US" dirty="0"/>
          </a:p>
        </p:txBody>
      </p:sp>
      <p:sp>
        <p:nvSpPr>
          <p:cNvPr id="3" name="Content Placeholder 2"/>
          <p:cNvSpPr>
            <a:spLocks noGrp="1"/>
          </p:cNvSpPr>
          <p:nvPr>
            <p:ph idx="1"/>
          </p:nvPr>
        </p:nvSpPr>
        <p:spPr>
          <a:xfrm>
            <a:off x="0" y="1054100"/>
            <a:ext cx="6213231" cy="2738478"/>
          </a:xfrm>
        </p:spPr>
        <p:txBody>
          <a:bodyPr>
            <a:normAutofit lnSpcReduction="10000"/>
          </a:bodyPr>
          <a:lstStyle/>
          <a:p>
            <a:pPr indent="0">
              <a:spcBef>
                <a:spcPts val="100"/>
              </a:spcBef>
              <a:buNone/>
            </a:pPr>
            <a:r>
              <a:rPr lang="en-US" sz="1800" dirty="0" smtClean="0"/>
              <a:t>LDRD funded – A project set up to explore the boundaries of low-energy, real-time, data-intensive processing with </a:t>
            </a:r>
            <a:r>
              <a:rPr lang="en-US" sz="1800" dirty="0" err="1" smtClean="0">
                <a:solidFill>
                  <a:srgbClr val="FF0000"/>
                </a:solidFill>
              </a:rPr>
              <a:t>Neuromorphic</a:t>
            </a:r>
            <a:r>
              <a:rPr lang="en-US" sz="1800" dirty="0" smtClean="0">
                <a:solidFill>
                  <a:srgbClr val="FF0000"/>
                </a:solidFill>
              </a:rPr>
              <a:t> Computing</a:t>
            </a:r>
            <a:r>
              <a:rPr lang="en-US" sz="1800" dirty="0" smtClean="0"/>
              <a:t>. Spans HEP, BES, ASCR, Universities and Industry. </a:t>
            </a:r>
          </a:p>
          <a:p>
            <a:pPr indent="0">
              <a:spcBef>
                <a:spcPts val="100"/>
              </a:spcBef>
              <a:buNone/>
            </a:pPr>
            <a:endParaRPr lang="en-US" sz="1800" dirty="0"/>
          </a:p>
          <a:p>
            <a:pPr indent="0">
              <a:spcBef>
                <a:spcPts val="100"/>
              </a:spcBef>
              <a:buNone/>
            </a:pPr>
            <a:r>
              <a:rPr lang="en-US" sz="1800" dirty="0" smtClean="0"/>
              <a:t>One focus is on particle event tracking using the IBM </a:t>
            </a:r>
            <a:r>
              <a:rPr lang="en-US" sz="1800" dirty="0" err="1" smtClean="0"/>
              <a:t>TrueNorth</a:t>
            </a:r>
            <a:r>
              <a:rPr lang="en-US" sz="1800" dirty="0" smtClean="0"/>
              <a:t> chip. The chip consumes a mere 70 </a:t>
            </a:r>
            <a:r>
              <a:rPr lang="en-US" sz="1800" dirty="0" err="1" smtClean="0"/>
              <a:t>milliwatts</a:t>
            </a:r>
            <a:r>
              <a:rPr lang="en-US" sz="1800" dirty="0" smtClean="0"/>
              <a:t>, and is capable of 46 billion synaptic operations per second. Per watt–literally a synaptic supercomputer in your palm. </a:t>
            </a:r>
            <a:r>
              <a:rPr lang="en-US" sz="1800" dirty="0" err="1" smtClean="0"/>
              <a:t>Demo’d</a:t>
            </a:r>
            <a:r>
              <a:rPr lang="en-US" sz="1800" dirty="0" smtClean="0"/>
              <a:t> at SC15.</a:t>
            </a:r>
          </a:p>
        </p:txBody>
      </p:sp>
      <p:pic>
        <p:nvPicPr>
          <p:cNvPr id="8" name="Content Placeholder 2" descr="upgrade_transparent_hits_all.png"/>
          <p:cNvPicPr>
            <a:picLocks/>
          </p:cNvPicPr>
          <p:nvPr/>
        </p:nvPicPr>
        <p:blipFill>
          <a:blip r:embed="rId6" cstate="screen">
            <a:extLst>
              <a:ext uri="{28A0092B-C50C-407E-A947-70E740481C1C}">
                <a14:useLocalDpi xmlns:a14="http://schemas.microsoft.com/office/drawing/2010/main"/>
              </a:ext>
            </a:extLst>
          </a:blip>
          <a:srcRect/>
          <a:stretch>
            <a:fillRect/>
          </a:stretch>
        </p:blipFill>
        <p:spPr>
          <a:xfrm>
            <a:off x="6213230" y="2387601"/>
            <a:ext cx="2117969" cy="1404978"/>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99139" y="1054100"/>
            <a:ext cx="2132060" cy="1183054"/>
          </a:xfrm>
          <a:prstGeom prst="rect">
            <a:avLst/>
          </a:prstGeom>
        </p:spPr>
      </p:pic>
    </p:spTree>
    <p:extLst>
      <p:ext uri="{BB962C8B-B14F-4D97-AF65-F5344CB8AC3E}">
        <p14:creationId xmlns:p14="http://schemas.microsoft.com/office/powerpoint/2010/main" val="1539402247"/>
      </p:ext>
    </p:extLst>
  </p:cSld>
  <p:clrMapOvr>
    <a:masterClrMapping/>
  </p:clrMapOvr>
  <mc:AlternateContent xmlns:mc="http://schemas.openxmlformats.org/markup-compatibility/2006" xmlns:p14="http://schemas.microsoft.com/office/powerpoint/2010/main">
    <mc:Choice Requires="p14">
      <p:transition spd="slow" p14:dur="2000" advTm="55646"/>
    </mc:Choice>
    <mc:Fallback xmlns="">
      <p:transition xmlns:p14="http://schemas.microsoft.com/office/powerpoint/2010/main" spd="slow" advTm="55646"/>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34228</TotalTime>
  <Words>934</Words>
  <Application>Microsoft Macintosh PowerPoint</Application>
  <PresentationFormat>On-screen Show (4:3)</PresentationFormat>
  <Paragraphs>109</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Welcome to Berkeley Lab Natalie Roe, LBNL Physics Division Director  </vt:lpstr>
      <vt:lpstr>Berkeley Lab Organization</vt:lpstr>
      <vt:lpstr>PowerPoint Presentation</vt:lpstr>
      <vt:lpstr>PowerPoint Presentation</vt:lpstr>
      <vt:lpstr>Computational HEP</vt:lpstr>
      <vt:lpstr>CompHEP Scientific Staff</vt:lpstr>
      <vt:lpstr>CompHEP Research Highlights</vt:lpstr>
      <vt:lpstr>CompHEP Research Highlights</vt:lpstr>
      <vt:lpstr>New Directions</vt:lpstr>
      <vt:lpstr>New Directions</vt:lpstr>
      <vt:lpstr>PowerPoint Presentation</vt:lpstr>
      <vt:lpstr>Conclusion</vt:lpstr>
    </vt:vector>
  </TitlesOfParts>
  <Manager/>
  <Company>University of California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Berkeley (LBNL+Campus) technology in SPT-3G</dc:title>
  <dc:subject/>
  <dc:creator>Adrian Lee</dc:creator>
  <cp:keywords/>
  <dc:description/>
  <cp:lastModifiedBy>Natalie  Roe</cp:lastModifiedBy>
  <cp:revision>76</cp:revision>
  <dcterms:created xsi:type="dcterms:W3CDTF">2015-03-07T18:37:03Z</dcterms:created>
  <dcterms:modified xsi:type="dcterms:W3CDTF">2016-03-15T23:48:20Z</dcterms:modified>
  <cp:category/>
</cp:coreProperties>
</file>