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5" r:id="rId4"/>
  </p:sldMasterIdLst>
  <p:notesMasterIdLst>
    <p:notesMasterId r:id="rId21"/>
  </p:notesMasterIdLst>
  <p:sldIdLst>
    <p:sldId id="258" r:id="rId5"/>
    <p:sldId id="280" r:id="rId6"/>
    <p:sldId id="377" r:id="rId7"/>
    <p:sldId id="364" r:id="rId8"/>
    <p:sldId id="363" r:id="rId9"/>
    <p:sldId id="365" r:id="rId10"/>
    <p:sldId id="292" r:id="rId11"/>
    <p:sldId id="380" r:id="rId12"/>
    <p:sldId id="322" r:id="rId13"/>
    <p:sldId id="366" r:id="rId14"/>
    <p:sldId id="358" r:id="rId15"/>
    <p:sldId id="381" r:id="rId16"/>
    <p:sldId id="379" r:id="rId17"/>
    <p:sldId id="335" r:id="rId18"/>
    <p:sldId id="368" r:id="rId19"/>
    <p:sldId id="34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 pos="29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4F5"/>
    <a:srgbClr val="DA1F28"/>
    <a:srgbClr val="7D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8" autoAdjust="0"/>
    <p:restoredTop sz="79006" autoAdjust="0"/>
  </p:normalViewPr>
  <p:slideViewPr>
    <p:cSldViewPr snapToGrid="0" showGuides="1">
      <p:cViewPr varScale="1">
        <p:scale>
          <a:sx n="75" d="100"/>
          <a:sy n="75" d="100"/>
        </p:scale>
        <p:origin x="-1584" y="-96"/>
      </p:cViewPr>
      <p:guideLst>
        <p:guide orient="horz" pos="4319"/>
        <p:guide pos="29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F7585A-03BB-4A6F-95D6-923A61A87C53}" type="doc">
      <dgm:prSet loTypeId="urn:microsoft.com/office/officeart/2005/8/layout/matrix1" loCatId="matrix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DF56C8B-DFDA-461A-8295-6EAB37822D03}">
      <dgm:prSet phldrT="[Text]"/>
      <dgm:spPr/>
      <dgm:t>
        <a:bodyPr/>
        <a:lstStyle/>
        <a:p>
          <a:r>
            <a:rPr lang="en-US" dirty="0" smtClean="0"/>
            <a:t>ECP</a:t>
          </a:r>
          <a:endParaRPr lang="en-US" dirty="0"/>
        </a:p>
      </dgm:t>
    </dgm:pt>
    <dgm:pt modelId="{CD4A6CAF-F4BC-466E-B02F-6C75BE9083B8}" type="parTrans" cxnId="{92DC37B2-C3E1-4573-B355-A48851D7D171}">
      <dgm:prSet/>
      <dgm:spPr/>
      <dgm:t>
        <a:bodyPr/>
        <a:lstStyle/>
        <a:p>
          <a:endParaRPr lang="en-US"/>
        </a:p>
      </dgm:t>
    </dgm:pt>
    <dgm:pt modelId="{68FCBF52-970D-4F42-8301-2B19C8F9315D}" type="sibTrans" cxnId="{92DC37B2-C3E1-4573-B355-A48851D7D171}">
      <dgm:prSet/>
      <dgm:spPr/>
      <dgm:t>
        <a:bodyPr/>
        <a:lstStyle/>
        <a:p>
          <a:endParaRPr lang="en-US"/>
        </a:p>
      </dgm:t>
    </dgm:pt>
    <dgm:pt modelId="{48A8EEB9-7DB7-4FD5-BC6B-EAE1DC7AA338}">
      <dgm:prSet phldrT="[Text]"/>
      <dgm:spPr/>
      <dgm:t>
        <a:bodyPr/>
        <a:lstStyle/>
        <a:p>
          <a:r>
            <a:rPr lang="en-US" dirty="0" smtClean="0"/>
            <a:t>Application Development</a:t>
          </a:r>
          <a:endParaRPr lang="en-US" dirty="0"/>
        </a:p>
      </dgm:t>
    </dgm:pt>
    <dgm:pt modelId="{588F6A01-C8D0-44CF-BA36-B1B9018E5BCC}" type="parTrans" cxnId="{2668EBFE-B98C-47ED-AF44-80E5A13088A5}">
      <dgm:prSet/>
      <dgm:spPr/>
      <dgm:t>
        <a:bodyPr/>
        <a:lstStyle/>
        <a:p>
          <a:endParaRPr lang="en-US"/>
        </a:p>
      </dgm:t>
    </dgm:pt>
    <dgm:pt modelId="{10C7CC4F-DCD0-43D8-A559-01A420D8E648}" type="sibTrans" cxnId="{2668EBFE-B98C-47ED-AF44-80E5A13088A5}">
      <dgm:prSet/>
      <dgm:spPr/>
      <dgm:t>
        <a:bodyPr/>
        <a:lstStyle/>
        <a:p>
          <a:endParaRPr lang="en-US"/>
        </a:p>
      </dgm:t>
    </dgm:pt>
    <dgm:pt modelId="{AF481712-43B5-4DBF-9832-622F8D48C66B}">
      <dgm:prSet phldrT="[Text]"/>
      <dgm:spPr/>
      <dgm:t>
        <a:bodyPr/>
        <a:lstStyle/>
        <a:p>
          <a:r>
            <a:rPr lang="en-US" dirty="0" smtClean="0"/>
            <a:t>Software Technology</a:t>
          </a:r>
          <a:endParaRPr lang="en-US" dirty="0"/>
        </a:p>
      </dgm:t>
    </dgm:pt>
    <dgm:pt modelId="{C7ECE535-201D-4978-ACEC-D813681F9505}" type="parTrans" cxnId="{470677C7-207D-41BB-A172-35EC052C3D26}">
      <dgm:prSet/>
      <dgm:spPr/>
      <dgm:t>
        <a:bodyPr/>
        <a:lstStyle/>
        <a:p>
          <a:endParaRPr lang="en-US"/>
        </a:p>
      </dgm:t>
    </dgm:pt>
    <dgm:pt modelId="{1E3BF37C-90D5-490C-A1E9-A1641D733B81}" type="sibTrans" cxnId="{470677C7-207D-41BB-A172-35EC052C3D26}">
      <dgm:prSet/>
      <dgm:spPr/>
      <dgm:t>
        <a:bodyPr/>
        <a:lstStyle/>
        <a:p>
          <a:endParaRPr lang="en-US"/>
        </a:p>
      </dgm:t>
    </dgm:pt>
    <dgm:pt modelId="{0740D40D-67CE-477C-BFD0-A1EDFEB222D3}">
      <dgm:prSet phldrT="[Text]"/>
      <dgm:spPr/>
      <dgm:t>
        <a:bodyPr/>
        <a:lstStyle/>
        <a:p>
          <a:r>
            <a:rPr lang="en-US" dirty="0" smtClean="0"/>
            <a:t>Hardware Technology</a:t>
          </a:r>
          <a:endParaRPr lang="en-US" dirty="0"/>
        </a:p>
      </dgm:t>
    </dgm:pt>
    <dgm:pt modelId="{22F2A96B-D82F-412F-8DD9-7626E512339D}" type="parTrans" cxnId="{48A4583C-D7CE-4C0A-B670-6C90586BC871}">
      <dgm:prSet/>
      <dgm:spPr/>
      <dgm:t>
        <a:bodyPr/>
        <a:lstStyle/>
        <a:p>
          <a:endParaRPr lang="en-US"/>
        </a:p>
      </dgm:t>
    </dgm:pt>
    <dgm:pt modelId="{B9B689EB-6E44-4E68-A3A6-FB3675B71644}" type="sibTrans" cxnId="{48A4583C-D7CE-4C0A-B670-6C90586BC871}">
      <dgm:prSet/>
      <dgm:spPr/>
      <dgm:t>
        <a:bodyPr/>
        <a:lstStyle/>
        <a:p>
          <a:endParaRPr lang="en-US"/>
        </a:p>
      </dgm:t>
    </dgm:pt>
    <dgm:pt modelId="{15224A2E-BF51-4BBF-8BE8-2A12E0ECE40D}">
      <dgm:prSet phldrT="[Text]"/>
      <dgm:spPr/>
      <dgm:t>
        <a:bodyPr/>
        <a:lstStyle/>
        <a:p>
          <a:r>
            <a:rPr lang="en-US" dirty="0" err="1" smtClean="0"/>
            <a:t>Exascale</a:t>
          </a:r>
          <a:r>
            <a:rPr lang="en-US" dirty="0" smtClean="0"/>
            <a:t> Systems</a:t>
          </a:r>
          <a:endParaRPr lang="en-US" dirty="0"/>
        </a:p>
      </dgm:t>
    </dgm:pt>
    <dgm:pt modelId="{98314ACA-DD9C-4F8A-A2CA-A7A7580477CC}" type="parTrans" cxnId="{4FEFF222-1891-4F83-A0B3-12F3269C0554}">
      <dgm:prSet/>
      <dgm:spPr/>
      <dgm:t>
        <a:bodyPr/>
        <a:lstStyle/>
        <a:p>
          <a:endParaRPr lang="en-US"/>
        </a:p>
      </dgm:t>
    </dgm:pt>
    <dgm:pt modelId="{10E73724-0738-437D-89A0-A1FB6E8EC8EC}" type="sibTrans" cxnId="{4FEFF222-1891-4F83-A0B3-12F3269C0554}">
      <dgm:prSet/>
      <dgm:spPr/>
      <dgm:t>
        <a:bodyPr/>
        <a:lstStyle/>
        <a:p>
          <a:endParaRPr lang="en-US"/>
        </a:p>
      </dgm:t>
    </dgm:pt>
    <dgm:pt modelId="{9E20201A-1118-464C-9DC1-A29991819ED5}" type="pres">
      <dgm:prSet presAssocID="{38F7585A-03BB-4A6F-95D6-923A61A87C5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CD2900-22D5-4F75-82B8-25AEE60E4169}" type="pres">
      <dgm:prSet presAssocID="{38F7585A-03BB-4A6F-95D6-923A61A87C53}" presName="matrix" presStyleCnt="0"/>
      <dgm:spPr/>
    </dgm:pt>
    <dgm:pt modelId="{03252827-9137-4B54-841A-7015A89B2F82}" type="pres">
      <dgm:prSet presAssocID="{38F7585A-03BB-4A6F-95D6-923A61A87C53}" presName="tile1" presStyleLbl="node1" presStyleIdx="0" presStyleCnt="4"/>
      <dgm:spPr/>
      <dgm:t>
        <a:bodyPr/>
        <a:lstStyle/>
        <a:p>
          <a:endParaRPr lang="en-US"/>
        </a:p>
      </dgm:t>
    </dgm:pt>
    <dgm:pt modelId="{D9466537-D21A-45A5-A41C-3D3CFF4FCBF3}" type="pres">
      <dgm:prSet presAssocID="{38F7585A-03BB-4A6F-95D6-923A61A87C5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FF3AF-189E-4F7F-ABB5-F8B36DFC5CE8}" type="pres">
      <dgm:prSet presAssocID="{38F7585A-03BB-4A6F-95D6-923A61A87C53}" presName="tile2" presStyleLbl="node1" presStyleIdx="1" presStyleCnt="4"/>
      <dgm:spPr/>
      <dgm:t>
        <a:bodyPr/>
        <a:lstStyle/>
        <a:p>
          <a:endParaRPr lang="en-US"/>
        </a:p>
      </dgm:t>
    </dgm:pt>
    <dgm:pt modelId="{CC08E7B0-06A2-46A8-AA12-B848FEBF93BD}" type="pres">
      <dgm:prSet presAssocID="{38F7585A-03BB-4A6F-95D6-923A61A87C5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9834A-D722-4596-8F8F-EB992FE4393C}" type="pres">
      <dgm:prSet presAssocID="{38F7585A-03BB-4A6F-95D6-923A61A87C53}" presName="tile3" presStyleLbl="node1" presStyleIdx="2" presStyleCnt="4"/>
      <dgm:spPr/>
      <dgm:t>
        <a:bodyPr/>
        <a:lstStyle/>
        <a:p>
          <a:endParaRPr lang="en-US"/>
        </a:p>
      </dgm:t>
    </dgm:pt>
    <dgm:pt modelId="{83BA4841-53C9-46CE-BA50-160199DEA375}" type="pres">
      <dgm:prSet presAssocID="{38F7585A-03BB-4A6F-95D6-923A61A87C5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78645-158D-46DB-914A-F6D6ACFD64B6}" type="pres">
      <dgm:prSet presAssocID="{38F7585A-03BB-4A6F-95D6-923A61A87C53}" presName="tile4" presStyleLbl="node1" presStyleIdx="3" presStyleCnt="4"/>
      <dgm:spPr/>
      <dgm:t>
        <a:bodyPr/>
        <a:lstStyle/>
        <a:p>
          <a:endParaRPr lang="en-US"/>
        </a:p>
      </dgm:t>
    </dgm:pt>
    <dgm:pt modelId="{F0FDAF2F-4A06-4208-A33E-7E92D2A013CE}" type="pres">
      <dgm:prSet presAssocID="{38F7585A-03BB-4A6F-95D6-923A61A87C5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F1E12-080D-4E93-9CE8-6DC02D2BEA88}" type="pres">
      <dgm:prSet presAssocID="{38F7585A-03BB-4A6F-95D6-923A61A87C5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C37B2-C3E1-4573-B355-A48851D7D171}" srcId="{38F7585A-03BB-4A6F-95D6-923A61A87C53}" destId="{6DF56C8B-DFDA-461A-8295-6EAB37822D03}" srcOrd="0" destOrd="0" parTransId="{CD4A6CAF-F4BC-466E-B02F-6C75BE9083B8}" sibTransId="{68FCBF52-970D-4F42-8301-2B19C8F9315D}"/>
    <dgm:cxn modelId="{1E5FED26-5A16-D345-8545-B8779F561810}" type="presOf" srcId="{AF481712-43B5-4DBF-9832-622F8D48C66B}" destId="{CC08E7B0-06A2-46A8-AA12-B848FEBF93BD}" srcOrd="1" destOrd="0" presId="urn:microsoft.com/office/officeart/2005/8/layout/matrix1"/>
    <dgm:cxn modelId="{A33C7887-6D00-224A-BADE-1638409ACE99}" type="presOf" srcId="{48A8EEB9-7DB7-4FD5-BC6B-EAE1DC7AA338}" destId="{03252827-9137-4B54-841A-7015A89B2F82}" srcOrd="0" destOrd="0" presId="urn:microsoft.com/office/officeart/2005/8/layout/matrix1"/>
    <dgm:cxn modelId="{B4CD74EF-9510-E643-9407-5221A345E1F1}" type="presOf" srcId="{6DF56C8B-DFDA-461A-8295-6EAB37822D03}" destId="{F63F1E12-080D-4E93-9CE8-6DC02D2BEA88}" srcOrd="0" destOrd="0" presId="urn:microsoft.com/office/officeart/2005/8/layout/matrix1"/>
    <dgm:cxn modelId="{2668EBFE-B98C-47ED-AF44-80E5A13088A5}" srcId="{6DF56C8B-DFDA-461A-8295-6EAB37822D03}" destId="{48A8EEB9-7DB7-4FD5-BC6B-EAE1DC7AA338}" srcOrd="0" destOrd="0" parTransId="{588F6A01-C8D0-44CF-BA36-B1B9018E5BCC}" sibTransId="{10C7CC4F-DCD0-43D8-A559-01A420D8E648}"/>
    <dgm:cxn modelId="{4F42380B-8A8D-3146-BF67-D9ECC9E88294}" type="presOf" srcId="{48A8EEB9-7DB7-4FD5-BC6B-EAE1DC7AA338}" destId="{D9466537-D21A-45A5-A41C-3D3CFF4FCBF3}" srcOrd="1" destOrd="0" presId="urn:microsoft.com/office/officeart/2005/8/layout/matrix1"/>
    <dgm:cxn modelId="{60EE2FC7-91EF-4F41-87F2-E39DBA7CDAD3}" type="presOf" srcId="{15224A2E-BF51-4BBF-8BE8-2A12E0ECE40D}" destId="{F0FDAF2F-4A06-4208-A33E-7E92D2A013CE}" srcOrd="1" destOrd="0" presId="urn:microsoft.com/office/officeart/2005/8/layout/matrix1"/>
    <dgm:cxn modelId="{57D1A2AF-8146-244B-966D-6E84C83B7265}" type="presOf" srcId="{AF481712-43B5-4DBF-9832-622F8D48C66B}" destId="{B16FF3AF-189E-4F7F-ABB5-F8B36DFC5CE8}" srcOrd="0" destOrd="0" presId="urn:microsoft.com/office/officeart/2005/8/layout/matrix1"/>
    <dgm:cxn modelId="{457D5ECF-785A-AE49-A584-E6F6F7A233DE}" type="presOf" srcId="{15224A2E-BF51-4BBF-8BE8-2A12E0ECE40D}" destId="{AC178645-158D-46DB-914A-F6D6ACFD64B6}" srcOrd="0" destOrd="0" presId="urn:microsoft.com/office/officeart/2005/8/layout/matrix1"/>
    <dgm:cxn modelId="{470677C7-207D-41BB-A172-35EC052C3D26}" srcId="{6DF56C8B-DFDA-461A-8295-6EAB37822D03}" destId="{AF481712-43B5-4DBF-9832-622F8D48C66B}" srcOrd="1" destOrd="0" parTransId="{C7ECE535-201D-4978-ACEC-D813681F9505}" sibTransId="{1E3BF37C-90D5-490C-A1E9-A1641D733B81}"/>
    <dgm:cxn modelId="{9BE9C517-29FF-4640-AAF6-EC0252F06C9F}" type="presOf" srcId="{38F7585A-03BB-4A6F-95D6-923A61A87C53}" destId="{9E20201A-1118-464C-9DC1-A29991819ED5}" srcOrd="0" destOrd="0" presId="urn:microsoft.com/office/officeart/2005/8/layout/matrix1"/>
    <dgm:cxn modelId="{7B8E5D65-0ADC-A24E-A681-68832E3BD512}" type="presOf" srcId="{0740D40D-67CE-477C-BFD0-A1EDFEB222D3}" destId="{83BA4841-53C9-46CE-BA50-160199DEA375}" srcOrd="1" destOrd="0" presId="urn:microsoft.com/office/officeart/2005/8/layout/matrix1"/>
    <dgm:cxn modelId="{AF2387D1-D6DA-F04B-B971-D6D9A13F4621}" type="presOf" srcId="{0740D40D-67CE-477C-BFD0-A1EDFEB222D3}" destId="{CC59834A-D722-4596-8F8F-EB992FE4393C}" srcOrd="0" destOrd="0" presId="urn:microsoft.com/office/officeart/2005/8/layout/matrix1"/>
    <dgm:cxn modelId="{48A4583C-D7CE-4C0A-B670-6C90586BC871}" srcId="{6DF56C8B-DFDA-461A-8295-6EAB37822D03}" destId="{0740D40D-67CE-477C-BFD0-A1EDFEB222D3}" srcOrd="2" destOrd="0" parTransId="{22F2A96B-D82F-412F-8DD9-7626E512339D}" sibTransId="{B9B689EB-6E44-4E68-A3A6-FB3675B71644}"/>
    <dgm:cxn modelId="{4FEFF222-1891-4F83-A0B3-12F3269C0554}" srcId="{6DF56C8B-DFDA-461A-8295-6EAB37822D03}" destId="{15224A2E-BF51-4BBF-8BE8-2A12E0ECE40D}" srcOrd="3" destOrd="0" parTransId="{98314ACA-DD9C-4F8A-A2CA-A7A7580477CC}" sibTransId="{10E73724-0738-437D-89A0-A1FB6E8EC8EC}"/>
    <dgm:cxn modelId="{B5E6B2BD-8668-E440-A9EB-97B8FE8E0E4A}" type="presParOf" srcId="{9E20201A-1118-464C-9DC1-A29991819ED5}" destId="{94CD2900-22D5-4F75-82B8-25AEE60E4169}" srcOrd="0" destOrd="0" presId="urn:microsoft.com/office/officeart/2005/8/layout/matrix1"/>
    <dgm:cxn modelId="{D6FB7FA1-8401-DC42-8D37-80EDADF33F5D}" type="presParOf" srcId="{94CD2900-22D5-4F75-82B8-25AEE60E4169}" destId="{03252827-9137-4B54-841A-7015A89B2F82}" srcOrd="0" destOrd="0" presId="urn:microsoft.com/office/officeart/2005/8/layout/matrix1"/>
    <dgm:cxn modelId="{D92BF70E-0C91-8142-AE84-860EEB0AB6A1}" type="presParOf" srcId="{94CD2900-22D5-4F75-82B8-25AEE60E4169}" destId="{D9466537-D21A-45A5-A41C-3D3CFF4FCBF3}" srcOrd="1" destOrd="0" presId="urn:microsoft.com/office/officeart/2005/8/layout/matrix1"/>
    <dgm:cxn modelId="{695D87AA-D62D-F046-8C80-7E745E3125F3}" type="presParOf" srcId="{94CD2900-22D5-4F75-82B8-25AEE60E4169}" destId="{B16FF3AF-189E-4F7F-ABB5-F8B36DFC5CE8}" srcOrd="2" destOrd="0" presId="urn:microsoft.com/office/officeart/2005/8/layout/matrix1"/>
    <dgm:cxn modelId="{613CD26E-157C-534F-BB94-323609F65983}" type="presParOf" srcId="{94CD2900-22D5-4F75-82B8-25AEE60E4169}" destId="{CC08E7B0-06A2-46A8-AA12-B848FEBF93BD}" srcOrd="3" destOrd="0" presId="urn:microsoft.com/office/officeart/2005/8/layout/matrix1"/>
    <dgm:cxn modelId="{6DF71EF7-3637-854E-934E-8D345E4FB7FF}" type="presParOf" srcId="{94CD2900-22D5-4F75-82B8-25AEE60E4169}" destId="{CC59834A-D722-4596-8F8F-EB992FE4393C}" srcOrd="4" destOrd="0" presId="urn:microsoft.com/office/officeart/2005/8/layout/matrix1"/>
    <dgm:cxn modelId="{1184C4FF-8E5B-6D4B-8FF9-90A91BF3A554}" type="presParOf" srcId="{94CD2900-22D5-4F75-82B8-25AEE60E4169}" destId="{83BA4841-53C9-46CE-BA50-160199DEA375}" srcOrd="5" destOrd="0" presId="urn:microsoft.com/office/officeart/2005/8/layout/matrix1"/>
    <dgm:cxn modelId="{CA8F82BD-B82F-6546-8EB4-1F38C011E872}" type="presParOf" srcId="{94CD2900-22D5-4F75-82B8-25AEE60E4169}" destId="{AC178645-158D-46DB-914A-F6D6ACFD64B6}" srcOrd="6" destOrd="0" presId="urn:microsoft.com/office/officeart/2005/8/layout/matrix1"/>
    <dgm:cxn modelId="{F1E46CA3-F842-0848-8BCB-009A35FC5A7C}" type="presParOf" srcId="{94CD2900-22D5-4F75-82B8-25AEE60E4169}" destId="{F0FDAF2F-4A06-4208-A33E-7E92D2A013CE}" srcOrd="7" destOrd="0" presId="urn:microsoft.com/office/officeart/2005/8/layout/matrix1"/>
    <dgm:cxn modelId="{714B486A-A259-0D4D-AFAC-11C0D4B3297A}" type="presParOf" srcId="{9E20201A-1118-464C-9DC1-A29991819ED5}" destId="{F63F1E12-080D-4E93-9CE8-6DC02D2BEA88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52827-9137-4B54-841A-7015A89B2F82}">
      <dsp:nvSpPr>
        <dsp:cNvPr id="0" name=""/>
        <dsp:cNvSpPr/>
      </dsp:nvSpPr>
      <dsp:spPr>
        <a:xfrm rot="16200000">
          <a:off x="487891" y="-487891"/>
          <a:ext cx="1951566" cy="292735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Application Development</a:t>
          </a:r>
          <a:endParaRPr lang="en-US" sz="3200" kern="1200" dirty="0"/>
        </a:p>
      </dsp:txBody>
      <dsp:txXfrm rot="5400000">
        <a:off x="-1" y="1"/>
        <a:ext cx="2927350" cy="1463674"/>
      </dsp:txXfrm>
    </dsp:sp>
    <dsp:sp modelId="{B16FF3AF-189E-4F7F-ABB5-F8B36DFC5CE8}">
      <dsp:nvSpPr>
        <dsp:cNvPr id="0" name=""/>
        <dsp:cNvSpPr/>
      </dsp:nvSpPr>
      <dsp:spPr>
        <a:xfrm>
          <a:off x="2927350" y="0"/>
          <a:ext cx="2927350" cy="1951566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Software Technology</a:t>
          </a:r>
          <a:endParaRPr lang="en-US" sz="3200" kern="1200" dirty="0"/>
        </a:p>
      </dsp:txBody>
      <dsp:txXfrm>
        <a:off x="2927350" y="0"/>
        <a:ext cx="2927350" cy="1463674"/>
      </dsp:txXfrm>
    </dsp:sp>
    <dsp:sp modelId="{CC59834A-D722-4596-8F8F-EB992FE4393C}">
      <dsp:nvSpPr>
        <dsp:cNvPr id="0" name=""/>
        <dsp:cNvSpPr/>
      </dsp:nvSpPr>
      <dsp:spPr>
        <a:xfrm rot="10800000">
          <a:off x="0" y="1951566"/>
          <a:ext cx="2927350" cy="1951566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Hardware Technology</a:t>
          </a:r>
          <a:endParaRPr lang="en-US" sz="3200" kern="1200" dirty="0"/>
        </a:p>
      </dsp:txBody>
      <dsp:txXfrm rot="10800000">
        <a:off x="0" y="2439458"/>
        <a:ext cx="2927350" cy="1463674"/>
      </dsp:txXfrm>
    </dsp:sp>
    <dsp:sp modelId="{AC178645-158D-46DB-914A-F6D6ACFD64B6}">
      <dsp:nvSpPr>
        <dsp:cNvPr id="0" name=""/>
        <dsp:cNvSpPr/>
      </dsp:nvSpPr>
      <dsp:spPr>
        <a:xfrm rot="5400000">
          <a:off x="3415241" y="1463674"/>
          <a:ext cx="1951566" cy="292735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Exascale</a:t>
          </a:r>
          <a:r>
            <a:rPr lang="en-US" sz="3200" kern="1200" dirty="0" smtClean="0"/>
            <a:t> Systems</a:t>
          </a:r>
          <a:endParaRPr lang="en-US" sz="3200" kern="1200" dirty="0"/>
        </a:p>
      </dsp:txBody>
      <dsp:txXfrm rot="-5400000">
        <a:off x="2927349" y="2439458"/>
        <a:ext cx="2927350" cy="1463674"/>
      </dsp:txXfrm>
    </dsp:sp>
    <dsp:sp modelId="{F63F1E12-080D-4E93-9CE8-6DC02D2BEA88}">
      <dsp:nvSpPr>
        <dsp:cNvPr id="0" name=""/>
        <dsp:cNvSpPr/>
      </dsp:nvSpPr>
      <dsp:spPr>
        <a:xfrm>
          <a:off x="2049145" y="1463674"/>
          <a:ext cx="1756410" cy="975783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ECP</a:t>
          </a:r>
          <a:endParaRPr lang="en-US" sz="3200" kern="1200" dirty="0"/>
        </a:p>
      </dsp:txBody>
      <dsp:txXfrm>
        <a:off x="2096779" y="1511308"/>
        <a:ext cx="1661142" cy="8805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80A37-0133-4055-BAE5-E0728F86BE03}" type="datetimeFigureOut">
              <a:rPr lang="en-US" smtClean="0"/>
              <a:t>3/16/16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9B3C9-E79C-4854-8A0D-891951496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4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4EB4C-D5C6-4677-A552-B47458BFA6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3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56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56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98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84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77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10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integration has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8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B3C9-E79C-4854-8A0D-8919514962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5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525" y="6162526"/>
            <a:ext cx="2588698" cy="4308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693"/>
          <a:stretch/>
        </p:blipFill>
        <p:spPr>
          <a:xfrm>
            <a:off x="335844" y="6230316"/>
            <a:ext cx="1469261" cy="46081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26" y="4458940"/>
            <a:ext cx="3047137" cy="1389960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-9675" y="6002316"/>
            <a:ext cx="9176303" cy="27432"/>
            <a:chOff x="-9675" y="6830568"/>
            <a:chExt cx="9176303" cy="27432"/>
          </a:xfrm>
        </p:grpSpPr>
        <p:sp>
          <p:nvSpPr>
            <p:cNvPr id="18" name="Rectangle 17"/>
            <p:cNvSpPr/>
            <p:nvPr userDrawn="1"/>
          </p:nvSpPr>
          <p:spPr>
            <a:xfrm>
              <a:off x="5529226" y="6830568"/>
              <a:ext cx="3637402" cy="274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-9675" y="6830568"/>
              <a:ext cx="5542707" cy="274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" y="173736"/>
            <a:ext cx="8531352" cy="484748"/>
          </a:xfrm>
        </p:spPr>
        <p:txBody>
          <a:bodyPr anchor="t" anchorCtr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5" y="1600200"/>
            <a:ext cx="8531352" cy="75713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83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84748"/>
          </a:xfrm>
        </p:spPr>
        <p:txBody>
          <a:bodyPr anchor="t" anchorCtr="0"/>
          <a:lstStyle>
            <a:lvl1pPr>
              <a:defRPr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371600"/>
            <a:ext cx="8543544" cy="4195415"/>
          </a:xfrm>
        </p:spPr>
        <p:txBody>
          <a:bodyPr/>
          <a:lstStyle>
            <a:lvl1pPr>
              <a:buClr>
                <a:schemeClr val="tx1"/>
              </a:buCl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/>
              </a:buCl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/>
              </a:buCl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82725" indent="-222250"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2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84748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" y="1371600"/>
            <a:ext cx="4192528" cy="821190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" y="2207514"/>
            <a:ext cx="4192528" cy="367461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482725" indent="-222250"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194175" cy="821190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7514"/>
            <a:ext cx="4194175" cy="367461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482725" indent="-222250"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6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84748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6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84748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 flipV="1">
            <a:off x="-3276600" y="-863600"/>
            <a:ext cx="127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26" y="4458940"/>
            <a:ext cx="3047137" cy="1389960"/>
          </a:xfrm>
          <a:prstGeom prst="rect">
            <a:avLst/>
          </a:prstGeom>
        </p:spPr>
      </p:pic>
      <p:grpSp>
        <p:nvGrpSpPr>
          <p:cNvPr id="6" name="Group 5"/>
          <p:cNvGrpSpPr/>
          <p:nvPr userDrawn="1"/>
        </p:nvGrpSpPr>
        <p:grpSpPr>
          <a:xfrm>
            <a:off x="-9675" y="6002316"/>
            <a:ext cx="9176303" cy="27432"/>
            <a:chOff x="-9675" y="6830568"/>
            <a:chExt cx="9176303" cy="27432"/>
          </a:xfrm>
        </p:grpSpPr>
        <p:sp>
          <p:nvSpPr>
            <p:cNvPr id="7" name="Rectangle 6"/>
            <p:cNvSpPr/>
            <p:nvPr userDrawn="1"/>
          </p:nvSpPr>
          <p:spPr>
            <a:xfrm>
              <a:off x="5529226" y="6830568"/>
              <a:ext cx="3637402" cy="274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-9675" y="6830568"/>
              <a:ext cx="5542707" cy="274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-9675" y="4275116"/>
            <a:ext cx="9176303" cy="27432"/>
            <a:chOff x="-9675" y="6830568"/>
            <a:chExt cx="9176303" cy="27432"/>
          </a:xfrm>
        </p:grpSpPr>
        <p:sp>
          <p:nvSpPr>
            <p:cNvPr id="10" name="Rectangle 9"/>
            <p:cNvSpPr/>
            <p:nvPr userDrawn="1"/>
          </p:nvSpPr>
          <p:spPr>
            <a:xfrm>
              <a:off x="5529226" y="6830568"/>
              <a:ext cx="3637402" cy="274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9675" y="6830568"/>
              <a:ext cx="5542707" cy="274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91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333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56" y="173736"/>
            <a:ext cx="8628678" cy="48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56" y="1371600"/>
            <a:ext cx="8642640" cy="404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 flipH="1">
            <a:off x="22695" y="6513051"/>
            <a:ext cx="210301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 defTabSz="173038">
              <a:lnSpc>
                <a:spcPct val="90000"/>
              </a:lnSpc>
              <a:tabLst>
                <a:tab pos="230188" algn="l"/>
              </a:tabLst>
              <a:defRPr/>
            </a:pPr>
            <a:fld id="{040BB257-551A-4736-B50F-DCF1BA034C06}" type="slidenum">
              <a:rPr lang="en-US" sz="1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 algn="r" defTabSz="173038">
                <a:lnSpc>
                  <a:spcPct val="90000"/>
                </a:lnSpc>
                <a:tabLst>
                  <a:tab pos="230188" algn="l"/>
                </a:tabLst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56"/>
          <p:cNvSpPr txBox="1">
            <a:spLocks noChangeArrowheads="1"/>
          </p:cNvSpPr>
          <p:nvPr/>
        </p:nvSpPr>
        <p:spPr>
          <a:xfrm>
            <a:off x="216123" y="6477000"/>
            <a:ext cx="2895600" cy="182562"/>
          </a:xfrm>
          <a:prstGeom prst="rect">
            <a:avLst/>
          </a:prstGeom>
          <a:ln/>
        </p:spPr>
        <p:txBody>
          <a:bodyPr anchor="ctr"/>
          <a:lstStyle/>
          <a:p>
            <a:pPr algn="l"/>
            <a:r>
              <a:rPr lang="en-US" sz="1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Exascale</a:t>
            </a:r>
            <a:r>
              <a:rPr lang="en-US" sz="1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Computing Project</a:t>
            </a:r>
            <a:endParaRPr lang="en-US" sz="1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-9675" y="6830568"/>
            <a:ext cx="9176303" cy="27432"/>
            <a:chOff x="-9675" y="6830568"/>
            <a:chExt cx="9176303" cy="27432"/>
          </a:xfrm>
        </p:grpSpPr>
        <p:sp>
          <p:nvSpPr>
            <p:cNvPr id="7" name="Rectangle 6"/>
            <p:cNvSpPr/>
            <p:nvPr userDrawn="1"/>
          </p:nvSpPr>
          <p:spPr>
            <a:xfrm>
              <a:off x="5529226" y="6830568"/>
              <a:ext cx="3637402" cy="2743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-9675" y="6830568"/>
              <a:ext cx="5542707" cy="274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>
                <a:lnSpc>
                  <a:spcPct val="90000"/>
                </a:lnSpc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604" y="6098269"/>
            <a:ext cx="2365085" cy="64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4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37" r:id="rId2"/>
    <p:sldLayoutId id="2147483939" r:id="rId3"/>
    <p:sldLayoutId id="2147483941" r:id="rId4"/>
    <p:sldLayoutId id="2147483944" r:id="rId5"/>
    <p:sldLayoutId id="2147483942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6C3A"/>
          </a:solidFill>
          <a:latin typeface="Arial Black" pitchFamily="34" charset="0"/>
        </a:defRPr>
      </a:lvl9pPr>
    </p:titleStyle>
    <p:bodyStyle>
      <a:lvl1pPr marL="230188" indent="-23018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chemeClr val="tx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1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301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1"/>
        </a:buClr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1730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tx1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2725" indent="-22225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tx1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" y="411136"/>
            <a:ext cx="8531352" cy="484748"/>
          </a:xfrm>
        </p:spPr>
        <p:txBody>
          <a:bodyPr/>
          <a:lstStyle/>
          <a:p>
            <a:r>
              <a:rPr lang="en-US" dirty="0" err="1" smtClean="0"/>
              <a:t>Exascale</a:t>
            </a:r>
            <a:r>
              <a:rPr lang="en-US" dirty="0" smtClean="0"/>
              <a:t> Computing Project (ECP)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367" y="1568953"/>
            <a:ext cx="8531352" cy="792328"/>
          </a:xfrm>
        </p:spPr>
        <p:txBody>
          <a:bodyPr/>
          <a:lstStyle/>
          <a:p>
            <a:r>
              <a:rPr lang="en-US" dirty="0"/>
              <a:t>Presented to </a:t>
            </a:r>
            <a:r>
              <a:rPr lang="en-US" dirty="0" smtClean="0"/>
              <a:t>the HEP</a:t>
            </a:r>
            <a:r>
              <a:rPr lang="en-US" dirty="0"/>
              <a:t> </a:t>
            </a:r>
            <a:r>
              <a:rPr lang="en-US" dirty="0" smtClean="0"/>
              <a:t>Forum for Computational Excellence</a:t>
            </a:r>
          </a:p>
          <a:p>
            <a:endParaRPr lang="en-US" dirty="0" smtClean="0"/>
          </a:p>
          <a:p>
            <a:r>
              <a:rPr lang="en-US" sz="2000" b="1" dirty="0" smtClean="0"/>
              <a:t>Paul </a:t>
            </a:r>
            <a:r>
              <a:rPr lang="en-US" sz="2000" b="1" dirty="0"/>
              <a:t>Messina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Project </a:t>
            </a:r>
            <a:r>
              <a:rPr lang="en-US" sz="2000" dirty="0"/>
              <a:t>Director</a:t>
            </a:r>
          </a:p>
          <a:p>
            <a:r>
              <a:rPr lang="en-US" sz="1600" dirty="0" smtClean="0"/>
              <a:t>March 16, </a:t>
            </a:r>
            <a:r>
              <a:rPr lang="en-US" sz="1600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34843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88870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ECP Integration is an essential function of the leadership team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ECP leadership team members participate </a:t>
            </a:r>
            <a:r>
              <a:rPr lang="en-US" dirty="0"/>
              <a:t>in evaluation of all major decisions</a:t>
            </a:r>
          </a:p>
          <a:p>
            <a:r>
              <a:rPr lang="en-US" dirty="0" smtClean="0"/>
              <a:t>Focus area directors will </a:t>
            </a:r>
            <a:r>
              <a:rPr lang="en-US" dirty="0"/>
              <a:t>work closely to ensure that</a:t>
            </a:r>
          </a:p>
          <a:p>
            <a:pPr lvl="1"/>
            <a:r>
              <a:rPr lang="en-US" dirty="0"/>
              <a:t>the ECP applications will be ready to use the </a:t>
            </a:r>
            <a:r>
              <a:rPr lang="en-US" dirty="0" err="1"/>
              <a:t>exascale</a:t>
            </a:r>
            <a:r>
              <a:rPr lang="en-US" dirty="0"/>
              <a:t> systems productively</a:t>
            </a:r>
          </a:p>
          <a:p>
            <a:pPr lvl="1"/>
            <a:r>
              <a:rPr lang="en-US" dirty="0"/>
              <a:t>the supporting software will meet the needs of the applications and run effectively and efficiently on the </a:t>
            </a:r>
            <a:r>
              <a:rPr lang="en-US" dirty="0" err="1"/>
              <a:t>exascale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the architectures and the hardware </a:t>
            </a:r>
            <a:r>
              <a:rPr lang="en-US" dirty="0" smtClean="0"/>
              <a:t>technologies of </a:t>
            </a:r>
            <a:r>
              <a:rPr lang="en-US" dirty="0"/>
              <a:t>the </a:t>
            </a:r>
            <a:r>
              <a:rPr lang="en-US" dirty="0" err="1"/>
              <a:t>exascale</a:t>
            </a:r>
            <a:r>
              <a:rPr lang="en-US" dirty="0"/>
              <a:t> systems are designed to support a broad range of ECP application computational </a:t>
            </a:r>
            <a:r>
              <a:rPr lang="en-US" dirty="0" smtClean="0"/>
              <a:t>characteristics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3015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96290"/>
          </a:xfrm>
        </p:spPr>
        <p:txBody>
          <a:bodyPr/>
          <a:lstStyle/>
          <a:p>
            <a:r>
              <a:rPr lang="en-US" dirty="0"/>
              <a:t>ECP </a:t>
            </a:r>
            <a:r>
              <a:rPr lang="en-US" dirty="0" smtClean="0"/>
              <a:t>Laboratory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348246"/>
              </p:ext>
            </p:extLst>
          </p:nvPr>
        </p:nvGraphicFramePr>
        <p:xfrm>
          <a:off x="379655" y="890554"/>
          <a:ext cx="8510700" cy="507822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55350"/>
                <a:gridCol w="4255350"/>
              </a:tblGrid>
              <a:tr h="625943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Project Director</a:t>
                      </a:r>
                    </a:p>
                    <a:p>
                      <a:r>
                        <a:rPr lang="en-US" b="0" dirty="0" smtClean="0"/>
                        <a:t>Deputy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Paul Messina, ANL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Stephen Lee, LANL</a:t>
                      </a:r>
                    </a:p>
                  </a:txBody>
                  <a:tcPr/>
                </a:tc>
              </a:tr>
              <a:tr h="625943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Management Director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Kathlyn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Boudwin</a:t>
                      </a:r>
                      <a:r>
                        <a:rPr lang="en-US" dirty="0" smtClean="0"/>
                        <a:t>, ORNL</a:t>
                      </a:r>
                      <a:endParaRPr lang="en-US" dirty="0"/>
                    </a:p>
                  </a:txBody>
                  <a:tcPr/>
                </a:tc>
              </a:tr>
              <a:tr h="625943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Applications Development Director</a:t>
                      </a:r>
                    </a:p>
                    <a:p>
                      <a:r>
                        <a:rPr lang="en-US" dirty="0" smtClean="0"/>
                        <a:t>Deputy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Doug </a:t>
                      </a:r>
                      <a:r>
                        <a:rPr lang="en-US" dirty="0" err="1" smtClean="0"/>
                        <a:t>Kothe</a:t>
                      </a:r>
                      <a:r>
                        <a:rPr lang="en-US" dirty="0" smtClean="0"/>
                        <a:t>, ORNL</a:t>
                      </a:r>
                    </a:p>
                    <a:p>
                      <a:r>
                        <a:rPr lang="en-US" dirty="0" smtClean="0"/>
                        <a:t>Bert Still, LLNL</a:t>
                      </a:r>
                      <a:endParaRPr lang="en-US" dirty="0"/>
                    </a:p>
                  </a:txBody>
                  <a:tcPr/>
                </a:tc>
              </a:tr>
              <a:tr h="625943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Technology Director</a:t>
                      </a:r>
                    </a:p>
                    <a:p>
                      <a:r>
                        <a:rPr lang="en-US" dirty="0" smtClean="0"/>
                        <a:t>Deputy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Rajeev Thakur, ANL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Pat McCormick, LANL</a:t>
                      </a:r>
                      <a:endParaRPr lang="en-US" dirty="0"/>
                    </a:p>
                  </a:txBody>
                  <a:tcPr/>
                </a:tc>
              </a:tr>
              <a:tr h="625943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Technology Director</a:t>
                      </a:r>
                    </a:p>
                    <a:p>
                      <a:r>
                        <a:rPr lang="en-US" dirty="0" smtClean="0"/>
                        <a:t>Deputy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Jim </a:t>
                      </a:r>
                      <a:r>
                        <a:rPr lang="en-US" dirty="0" err="1" smtClean="0"/>
                        <a:t>Ang</a:t>
                      </a:r>
                      <a:r>
                        <a:rPr lang="en-US" dirty="0" smtClean="0"/>
                        <a:t>, SNL</a:t>
                      </a:r>
                    </a:p>
                    <a:p>
                      <a:r>
                        <a:rPr lang="en-US" dirty="0" smtClean="0"/>
                        <a:t>John </a:t>
                      </a:r>
                      <a:r>
                        <a:rPr lang="en-US" dirty="0" err="1" smtClean="0"/>
                        <a:t>Shalf</a:t>
                      </a:r>
                      <a:r>
                        <a:rPr lang="en-US" dirty="0" smtClean="0"/>
                        <a:t>, LBNL</a:t>
                      </a:r>
                      <a:endParaRPr lang="en-US" dirty="0"/>
                    </a:p>
                  </a:txBody>
                  <a:tcPr/>
                </a:tc>
              </a:tr>
              <a:tr h="62594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Exascale</a:t>
                      </a:r>
                      <a:r>
                        <a:rPr lang="en-US" dirty="0" smtClean="0"/>
                        <a:t> Systems Director</a:t>
                      </a:r>
                    </a:p>
                    <a:p>
                      <a:r>
                        <a:rPr lang="en-US" dirty="0" smtClean="0"/>
                        <a:t>Deputy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Terri Quinn, LLNL</a:t>
                      </a:r>
                    </a:p>
                    <a:p>
                      <a:r>
                        <a:rPr lang="en-US" dirty="0" smtClean="0"/>
                        <a:t>Susan </a:t>
                      </a:r>
                      <a:r>
                        <a:rPr lang="en-US" dirty="0" err="1" smtClean="0"/>
                        <a:t>Coghlan</a:t>
                      </a:r>
                      <a:r>
                        <a:rPr lang="en-US" dirty="0" smtClean="0"/>
                        <a:t>, ANL</a:t>
                      </a:r>
                      <a:endParaRPr lang="en-US" dirty="0"/>
                    </a:p>
                  </a:txBody>
                  <a:tcPr/>
                </a:tc>
              </a:tr>
              <a:tr h="625943">
                <a:tc>
                  <a:txBody>
                    <a:bodyPr/>
                    <a:lstStyle/>
                    <a:p>
                      <a:r>
                        <a:rPr lang="en-US" dirty="0" smtClean="0"/>
                        <a:t>CTO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 Geist, ORNL</a:t>
                      </a:r>
                      <a:endParaRPr lang="en-US" dirty="0"/>
                    </a:p>
                  </a:txBody>
                  <a:tcPr/>
                </a:tc>
              </a:tr>
              <a:tr h="625943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Julia White,</a:t>
                      </a:r>
                      <a:r>
                        <a:rPr lang="en-US" baseline="0" dirty="0" smtClean="0"/>
                        <a:t> ORNL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37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 bwMode="auto">
          <a:xfrm>
            <a:off x="685800" y="1944557"/>
            <a:ext cx="7924800" cy="3541843"/>
          </a:xfrm>
          <a:prstGeom prst="roundRect">
            <a:avLst>
              <a:gd name="adj" fmla="val 10305"/>
            </a:avLst>
          </a:prstGeom>
          <a:solidFill>
            <a:srgbClr val="7DCCFF"/>
          </a:solidFill>
          <a:ln w="25400" cap="flat" cmpd="sng" algn="ctr">
            <a:solidFill>
              <a:schemeClr val="tx1"/>
            </a:solidFill>
            <a:prstDash val="dash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ECP Integrated Project Team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697669" y="1944557"/>
            <a:ext cx="7924800" cy="3541843"/>
          </a:xfrm>
          <a:prstGeom prst="roundRect">
            <a:avLst>
              <a:gd name="adj" fmla="val 10305"/>
            </a:avLst>
          </a:prstGeom>
          <a:solidFill>
            <a:srgbClr val="CFE4F5"/>
          </a:solidFill>
          <a:ln w="25400" cap="flat" cmpd="sng" algn="ctr">
            <a:solidFill>
              <a:schemeClr val="tx1"/>
            </a:solidFill>
            <a:prstDash val="dash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7559104" y="3821654"/>
            <a:ext cx="0" cy="22860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4666937" y="3810000"/>
            <a:ext cx="0" cy="22860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1771337" y="3810000"/>
            <a:ext cx="0" cy="22860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3219137" y="3810000"/>
            <a:ext cx="0" cy="22860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6114737" y="3810000"/>
            <a:ext cx="0" cy="22860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990600" y="4038600"/>
            <a:ext cx="1237937" cy="6212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120650" marR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Application Development Director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540031" y="4050254"/>
            <a:ext cx="1883179" cy="97189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Project Team</a:t>
            </a:r>
          </a:p>
          <a:p>
            <a:pPr marL="400050" marR="0" indent="-17145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Director PM</a:t>
            </a:r>
          </a:p>
          <a:p>
            <a:pPr marL="400050" marR="0" indent="-17145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Integration Manager</a:t>
            </a:r>
          </a:p>
          <a:p>
            <a:pPr marL="400050" marR="0" indent="-17145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Contracts Manager</a:t>
            </a:r>
          </a:p>
          <a:p>
            <a:pPr marL="400050" marR="0" indent="-17145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Specialists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752600" y="3810000"/>
            <a:ext cx="5806504" cy="11654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5062928" y="2802848"/>
            <a:ext cx="0" cy="318025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4272712" y="1371600"/>
            <a:ext cx="1613841" cy="140665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</a:bodyPr>
          <a:lstStyle/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DOE Site Office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Manager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0000"/>
              </a:solidFill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Federal Project 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Director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Dan Hoag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357767" y="3091827"/>
            <a:ext cx="1390336" cy="42118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OSO/ORO Support Team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33337" y="4041936"/>
            <a:ext cx="1237937" cy="6212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120650" marR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Software Technology</a:t>
            </a:r>
          </a:p>
          <a:p>
            <a:pPr marL="120650" marR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Director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981137" y="4045272"/>
            <a:ext cx="1237937" cy="6212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120650" marR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Hardware Technology</a:t>
            </a:r>
            <a:endParaRPr lang="en-US" sz="1200" dirty="0">
              <a:solidFill>
                <a:srgbClr val="000000"/>
              </a:solidFill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120650" marR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Director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410201" y="4048608"/>
            <a:ext cx="1005904" cy="6212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120650" marR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Exascale Systems Director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831330" y="1371600"/>
            <a:ext cx="1697637" cy="1428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</a:bodyPr>
          <a:lstStyle/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SC/ASCR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Associate Director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0000"/>
              </a:solidFill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Program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Manager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Barb </a:t>
            </a:r>
            <a:r>
              <a:rPr lang="en-US" sz="1400" dirty="0" err="1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Helland</a:t>
            </a:r>
            <a:endParaRPr lang="en-US" sz="1400" dirty="0" smtClean="0">
              <a:solidFill>
                <a:srgbClr val="000000"/>
              </a:solidFill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528967" y="1374098"/>
            <a:ext cx="1509633" cy="14287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</a:bodyPr>
          <a:lstStyle/>
          <a:p>
            <a:pPr marL="165100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NNSA/ASC</a:t>
            </a:r>
          </a:p>
          <a:p>
            <a:pPr marL="165100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Director</a:t>
            </a:r>
          </a:p>
          <a:p>
            <a:pPr marL="165100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0000"/>
              </a:solidFill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165100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Program</a:t>
            </a:r>
          </a:p>
          <a:p>
            <a:pPr marL="165100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Manager</a:t>
            </a:r>
          </a:p>
          <a:p>
            <a:pPr marL="165100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Thuc</a:t>
            </a:r>
            <a:r>
              <a:rPr lang="en-US" sz="14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 Hoang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360205" y="1371600"/>
            <a:ext cx="1640795" cy="15902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t" anchorCtr="0" compatLnSpc="1">
            <a:prstTxWarp prst="textNoShape">
              <a:avLst/>
            </a:prstTxWarp>
          </a:bodyPr>
          <a:lstStyle/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DOE Laboratory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Lab Director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rgbClr val="000000"/>
              </a:solidFill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Project Director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Deputy Director</a:t>
            </a:r>
          </a:p>
          <a:p>
            <a:pPr marL="60325" marR="0" defTabSz="457200" rtl="0" eaLnBrk="1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CTO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7162800" y="2971276"/>
            <a:ext cx="0" cy="822960"/>
          </a:xfrm>
          <a:prstGeom prst="line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1174058" y="5029200"/>
            <a:ext cx="3391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325"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Helvetica" charset="0"/>
                <a:ea typeface="ＭＳ Ｐゴシック" charset="0"/>
                <a:cs typeface="Helvetica" charset="0"/>
                <a:sym typeface="Helvetica" charset="0"/>
              </a:rPr>
              <a:t>ECP Integrated Project Team</a:t>
            </a:r>
            <a:endParaRPr lang="en-US" b="1" dirty="0">
              <a:solidFill>
                <a:srgbClr val="000000"/>
              </a:solidFill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00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ECP Timeline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299039" y="4928267"/>
            <a:ext cx="1936700" cy="792687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256515" y="5295044"/>
            <a:ext cx="6979224" cy="29566"/>
          </a:xfrm>
          <a:prstGeom prst="line">
            <a:avLst/>
          </a:prstGeom>
          <a:noFill/>
          <a:ln w="13546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7823858" y="2060376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312934" y="2060376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5941428" y="2060376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6569921" y="2090197"/>
            <a:ext cx="0" cy="3376332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7195364" y="2060376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0" name="Line 1"/>
          <p:cNvSpPr>
            <a:spLocks noChangeShapeType="1"/>
          </p:cNvSpPr>
          <p:nvPr/>
        </p:nvSpPr>
        <p:spPr bwMode="auto">
          <a:xfrm>
            <a:off x="1555701" y="2064490"/>
            <a:ext cx="0" cy="3375304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2207007" y="2081707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3430504" y="2060376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4058997" y="2060376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4684440" y="2060376"/>
            <a:ext cx="32035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2816607" y="2060376"/>
            <a:ext cx="0" cy="3376333"/>
          </a:xfrm>
          <a:prstGeom prst="line">
            <a:avLst/>
          </a:prstGeom>
          <a:noFill/>
          <a:ln w="13546" cap="flat" cmpd="sng">
            <a:solidFill>
              <a:srgbClr val="7F7F7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64229" tIns="32114" rIns="64229" bIns="32114"/>
          <a:lstStyle/>
          <a:p>
            <a:pPr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6" name="Rectangle 36"/>
          <p:cNvSpPr>
            <a:spLocks/>
          </p:cNvSpPr>
          <p:nvPr/>
        </p:nvSpPr>
        <p:spPr bwMode="auto">
          <a:xfrm>
            <a:off x="1641016" y="5387207"/>
            <a:ext cx="559847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2016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7" name="Rectangle 37"/>
          <p:cNvSpPr>
            <a:spLocks/>
          </p:cNvSpPr>
          <p:nvPr/>
        </p:nvSpPr>
        <p:spPr bwMode="auto">
          <a:xfrm>
            <a:off x="2264938" y="5387207"/>
            <a:ext cx="559848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2017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8" name="Rectangle 38"/>
          <p:cNvSpPr>
            <a:spLocks/>
          </p:cNvSpPr>
          <p:nvPr/>
        </p:nvSpPr>
        <p:spPr bwMode="auto">
          <a:xfrm>
            <a:off x="2890380" y="5387207"/>
            <a:ext cx="559848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2018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19" name="Rectangle 39"/>
          <p:cNvSpPr>
            <a:spLocks/>
          </p:cNvSpPr>
          <p:nvPr/>
        </p:nvSpPr>
        <p:spPr bwMode="auto">
          <a:xfrm>
            <a:off x="3518874" y="5387207"/>
            <a:ext cx="559848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2019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0" name="Rectangle 40"/>
          <p:cNvSpPr>
            <a:spLocks/>
          </p:cNvSpPr>
          <p:nvPr/>
        </p:nvSpPr>
        <p:spPr bwMode="auto">
          <a:xfrm>
            <a:off x="4144317" y="5387207"/>
            <a:ext cx="559848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2020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1" name="Rectangle 41"/>
          <p:cNvSpPr>
            <a:spLocks/>
          </p:cNvSpPr>
          <p:nvPr/>
        </p:nvSpPr>
        <p:spPr bwMode="auto">
          <a:xfrm>
            <a:off x="4769760" y="5387207"/>
            <a:ext cx="559848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2021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2" name="Rectangle 42"/>
          <p:cNvSpPr>
            <a:spLocks/>
          </p:cNvSpPr>
          <p:nvPr/>
        </p:nvSpPr>
        <p:spPr bwMode="auto">
          <a:xfrm>
            <a:off x="5393673" y="5387207"/>
            <a:ext cx="559847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2022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3" name="Rectangle 43"/>
          <p:cNvSpPr>
            <a:spLocks/>
          </p:cNvSpPr>
          <p:nvPr/>
        </p:nvSpPr>
        <p:spPr bwMode="auto">
          <a:xfrm>
            <a:off x="6019116" y="5387207"/>
            <a:ext cx="559847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sym typeface="Helvetica" charset="0"/>
              </a:rPr>
              <a:t>2023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4" name="Rectangle 35"/>
          <p:cNvSpPr>
            <a:spLocks/>
          </p:cNvSpPr>
          <p:nvPr/>
        </p:nvSpPr>
        <p:spPr bwMode="auto">
          <a:xfrm>
            <a:off x="7243591" y="5382400"/>
            <a:ext cx="553745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sym typeface="Helvetica" charset="0"/>
              </a:rPr>
              <a:t>2025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5" name="Rectangle 35"/>
          <p:cNvSpPr>
            <a:spLocks/>
          </p:cNvSpPr>
          <p:nvPr/>
        </p:nvSpPr>
        <p:spPr bwMode="auto">
          <a:xfrm>
            <a:off x="6645197" y="5384469"/>
            <a:ext cx="553745" cy="29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sym typeface="Helvetica" charset="0"/>
              </a:rPr>
              <a:t>2024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8150" y="5334000"/>
            <a:ext cx="4468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sym typeface="Helvetica" charset="0"/>
              </a:rPr>
              <a:t>FY</a:t>
            </a:r>
          </a:p>
        </p:txBody>
      </p:sp>
      <p:sp>
        <p:nvSpPr>
          <p:cNvPr id="27" name="Rectangle 43"/>
          <p:cNvSpPr>
            <a:spLocks/>
          </p:cNvSpPr>
          <p:nvPr/>
        </p:nvSpPr>
        <p:spPr bwMode="auto">
          <a:xfrm>
            <a:off x="7796595" y="5384469"/>
            <a:ext cx="582612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809" tIns="50750" rIns="88809" bIns="50750"/>
          <a:lstStyle/>
          <a:p>
            <a:pPr algn="ctr" defTabSz="45607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sym typeface="Helvetica" charset="0"/>
              </a:rPr>
              <a:t>2026</a:t>
            </a:r>
            <a:endParaRPr lang="en-US" sz="1100" dirty="0">
              <a:solidFill>
                <a:srgbClr val="000000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30" name="Rectangle 31"/>
          <p:cNvSpPr>
            <a:spLocks/>
          </p:cNvSpPr>
          <p:nvPr/>
        </p:nvSpPr>
        <p:spPr bwMode="auto">
          <a:xfrm flipH="1">
            <a:off x="4086896" y="3755498"/>
            <a:ext cx="2522780" cy="30921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chemeClr val="bg1"/>
                </a:solidFill>
                <a:sym typeface="Helvetica" charset="0"/>
              </a:rPr>
              <a:t>System Build NRE</a:t>
            </a:r>
            <a:endParaRPr lang="en-US" sz="1400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13963" y="4270516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Arial" panose="020B0604020202020204" pitchFamily="34" charset="0"/>
              </a:rPr>
              <a:t>Exascale</a:t>
            </a:r>
          </a:p>
          <a:p>
            <a:pPr algn="ctr"/>
            <a:r>
              <a:rPr lang="en-US" sz="1400" dirty="0" smtClean="0">
                <a:cs typeface="Arial" panose="020B0604020202020204" pitchFamily="34" charset="0"/>
              </a:rPr>
              <a:t>Systems</a:t>
            </a:r>
          </a:p>
        </p:txBody>
      </p:sp>
      <p:sp>
        <p:nvSpPr>
          <p:cNvPr id="32" name="Rectangle 31"/>
          <p:cNvSpPr>
            <a:spLocks/>
          </p:cNvSpPr>
          <p:nvPr/>
        </p:nvSpPr>
        <p:spPr bwMode="auto">
          <a:xfrm flipH="1">
            <a:off x="4723195" y="4130424"/>
            <a:ext cx="1270077" cy="3152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sym typeface="Helvetica" charset="0"/>
              </a:rPr>
              <a:t>Site Prep</a:t>
            </a:r>
            <a:endParaRPr lang="en-US" sz="12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33" name="Rectangle 31"/>
          <p:cNvSpPr>
            <a:spLocks/>
          </p:cNvSpPr>
          <p:nvPr/>
        </p:nvSpPr>
        <p:spPr bwMode="auto">
          <a:xfrm flipH="1">
            <a:off x="2864542" y="4689064"/>
            <a:ext cx="3725620" cy="27552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  <a:sym typeface="Helvetica" charset="0"/>
              </a:rPr>
              <a:t>Testbeds &amp; Prototypes</a:t>
            </a: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34" name="Diamond 33"/>
          <p:cNvSpPr/>
          <p:nvPr/>
        </p:nvSpPr>
        <p:spPr bwMode="auto">
          <a:xfrm>
            <a:off x="5534643" y="4918331"/>
            <a:ext cx="214747" cy="177445"/>
          </a:xfrm>
          <a:prstGeom prst="diamond">
            <a:avLst/>
          </a:prstGeom>
          <a:solidFill>
            <a:srgbClr val="FF0000"/>
          </a:soli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35" name="Diamond 34"/>
          <p:cNvSpPr/>
          <p:nvPr/>
        </p:nvSpPr>
        <p:spPr bwMode="auto">
          <a:xfrm>
            <a:off x="2816607" y="4918331"/>
            <a:ext cx="214747" cy="177445"/>
          </a:xfrm>
          <a:prstGeom prst="diamond">
            <a:avLst/>
          </a:prstGeom>
          <a:solidFill>
            <a:srgbClr val="FF0000"/>
          </a:soli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36" name="Diamond 35"/>
          <p:cNvSpPr/>
          <p:nvPr/>
        </p:nvSpPr>
        <p:spPr bwMode="auto">
          <a:xfrm>
            <a:off x="4285291" y="4918331"/>
            <a:ext cx="214747" cy="177445"/>
          </a:xfrm>
          <a:prstGeom prst="diamond">
            <a:avLst/>
          </a:prstGeom>
          <a:solidFill>
            <a:srgbClr val="FF0000"/>
          </a:solidFill>
          <a:ln w="25400" cap="flat" cmpd="sng" algn="ctr">
            <a:solidFill>
              <a:srgbClr val="FFFFFF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46" name="Rectangle 31"/>
          <p:cNvSpPr>
            <a:spLocks/>
          </p:cNvSpPr>
          <p:nvPr/>
        </p:nvSpPr>
        <p:spPr bwMode="auto">
          <a:xfrm flipH="1">
            <a:off x="5898921" y="4458557"/>
            <a:ext cx="691242" cy="18731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83156" y="4412065"/>
            <a:ext cx="160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cs typeface="Arial" panose="020B0604020202020204" pitchFamily="34" charset="0"/>
              </a:rPr>
              <a:t>System expansion</a:t>
            </a:r>
          </a:p>
        </p:txBody>
      </p:sp>
      <p:sp>
        <p:nvSpPr>
          <p:cNvPr id="48" name="Rectangle 31"/>
          <p:cNvSpPr>
            <a:spLocks/>
          </p:cNvSpPr>
          <p:nvPr/>
        </p:nvSpPr>
        <p:spPr bwMode="auto">
          <a:xfrm flipH="1">
            <a:off x="1924395" y="3451794"/>
            <a:ext cx="2134601" cy="452543"/>
          </a:xfrm>
          <a:prstGeom prst="rect">
            <a:avLst/>
          </a:prstGeom>
          <a:solidFill>
            <a:srgbClr val="DA1F28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  <a:sym typeface="Helvetica" charset="0"/>
              </a:rPr>
              <a:t>Hardware Technology</a:t>
            </a: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49" name="Rectangle 31"/>
          <p:cNvSpPr>
            <a:spLocks/>
          </p:cNvSpPr>
          <p:nvPr/>
        </p:nvSpPr>
        <p:spPr bwMode="auto">
          <a:xfrm flipH="1">
            <a:off x="1735954" y="3014548"/>
            <a:ext cx="2311185" cy="332018"/>
          </a:xfrm>
          <a:prstGeom prst="rect">
            <a:avLst/>
          </a:prstGeom>
          <a:solidFill>
            <a:srgbClr val="0091C4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  <a:sym typeface="Helvetica" charset="0"/>
              </a:rPr>
              <a:t>Software Technology</a:t>
            </a: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0" name="Rectangle 31"/>
          <p:cNvSpPr>
            <a:spLocks/>
          </p:cNvSpPr>
          <p:nvPr/>
        </p:nvSpPr>
        <p:spPr bwMode="auto">
          <a:xfrm flipH="1">
            <a:off x="1569316" y="2485566"/>
            <a:ext cx="2477823" cy="403800"/>
          </a:xfrm>
          <a:prstGeom prst="rect">
            <a:avLst/>
          </a:prstGeom>
          <a:solidFill>
            <a:srgbClr val="00CC00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chemeClr val="bg1"/>
                </a:solidFill>
                <a:sym typeface="Helvetica" charset="0"/>
              </a:rPr>
              <a:t>Application Development</a:t>
            </a: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1" name="Isosceles Triangle 50"/>
          <p:cNvSpPr/>
          <p:nvPr/>
        </p:nvSpPr>
        <p:spPr bwMode="auto">
          <a:xfrm>
            <a:off x="6473322" y="4422916"/>
            <a:ext cx="269241" cy="207045"/>
          </a:xfrm>
          <a:prstGeom prst="triangle">
            <a:avLst/>
          </a:prstGeom>
          <a:solidFill>
            <a:srgbClr val="FF0000"/>
          </a:solidFill>
          <a:ln w="25400" cap="flat" cmpd="sng" algn="ctr">
            <a:solidFill>
              <a:schemeClr val="bg1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" charset="0"/>
              <a:ea typeface="ＭＳ Ｐゴシック" charset="0"/>
              <a:cs typeface="Helvetica" charset="0"/>
              <a:sym typeface="Helvetica" charset="0"/>
            </a:endParaRPr>
          </a:p>
        </p:txBody>
      </p:sp>
      <p:sp>
        <p:nvSpPr>
          <p:cNvPr id="52" name="Rectangle 31"/>
          <p:cNvSpPr>
            <a:spLocks/>
          </p:cNvSpPr>
          <p:nvPr/>
        </p:nvSpPr>
        <p:spPr bwMode="auto">
          <a:xfrm flipH="1">
            <a:off x="4078722" y="2485566"/>
            <a:ext cx="2489464" cy="403800"/>
          </a:xfrm>
          <a:prstGeom prst="rect">
            <a:avLst/>
          </a:prstGeom>
          <a:solidFill>
            <a:srgbClr val="00E600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3" name="Rectangle 31"/>
          <p:cNvSpPr>
            <a:spLocks/>
          </p:cNvSpPr>
          <p:nvPr/>
        </p:nvSpPr>
        <p:spPr bwMode="auto">
          <a:xfrm flipH="1">
            <a:off x="6605366" y="2485565"/>
            <a:ext cx="1218492" cy="398871"/>
          </a:xfrm>
          <a:prstGeom prst="rect">
            <a:avLst/>
          </a:prstGeom>
          <a:solidFill>
            <a:srgbClr val="11FF1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4" name="Rectangle 31"/>
          <p:cNvSpPr>
            <a:spLocks/>
          </p:cNvSpPr>
          <p:nvPr/>
        </p:nvSpPr>
        <p:spPr bwMode="auto">
          <a:xfrm flipH="1">
            <a:off x="4078722" y="3014548"/>
            <a:ext cx="2491199" cy="336429"/>
          </a:xfrm>
          <a:prstGeom prst="rect">
            <a:avLst/>
          </a:prstGeom>
          <a:solidFill>
            <a:srgbClr val="00B0F0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5" name="Rectangle 31"/>
          <p:cNvSpPr>
            <a:spLocks/>
          </p:cNvSpPr>
          <p:nvPr/>
        </p:nvSpPr>
        <p:spPr bwMode="auto">
          <a:xfrm flipH="1">
            <a:off x="6599116" y="3014548"/>
            <a:ext cx="1224741" cy="336429"/>
          </a:xfrm>
          <a:prstGeom prst="rect">
            <a:avLst/>
          </a:prstGeom>
          <a:solidFill>
            <a:srgbClr val="15C2FF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6" name="Rectangle 31"/>
          <p:cNvSpPr>
            <a:spLocks/>
          </p:cNvSpPr>
          <p:nvPr/>
        </p:nvSpPr>
        <p:spPr bwMode="auto">
          <a:xfrm flipH="1">
            <a:off x="4079766" y="3451794"/>
            <a:ext cx="2490155" cy="178647"/>
          </a:xfrm>
          <a:prstGeom prst="rect">
            <a:avLst/>
          </a:prstGeom>
          <a:solidFill>
            <a:srgbClr val="E54950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57" name="Rectangle 31"/>
          <p:cNvSpPr>
            <a:spLocks/>
          </p:cNvSpPr>
          <p:nvPr/>
        </p:nvSpPr>
        <p:spPr bwMode="auto">
          <a:xfrm flipH="1">
            <a:off x="6605366" y="3451794"/>
            <a:ext cx="1191970" cy="174051"/>
          </a:xfrm>
          <a:prstGeom prst="rect">
            <a:avLst/>
          </a:prstGeom>
          <a:solidFill>
            <a:srgbClr val="EA6C72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/>
        </p:spPr>
        <p:txBody>
          <a:bodyPr lIns="72248" tIns="0" rIns="72248" bIns="0" anchor="ctr"/>
          <a:lstStyle/>
          <a:p>
            <a:pPr algn="ctr" defTabSz="410355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chemeClr val="bg1"/>
              </a:solidFill>
              <a:cs typeface="Helvetica Light" charset="0"/>
              <a:sym typeface="Helvetica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3551" y="707192"/>
            <a:ext cx="8394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Project has three phases</a:t>
            </a:r>
            <a:r>
              <a:rPr lang="en-US" dirty="0" smtClean="0"/>
              <a:t>: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 smtClean="0"/>
              <a:t>Phase 1 – R&amp;D before DOE facilities </a:t>
            </a:r>
            <a:r>
              <a:rPr lang="en-US" dirty="0" err="1" smtClean="0"/>
              <a:t>exascale</a:t>
            </a:r>
            <a:r>
              <a:rPr lang="en-US" dirty="0" smtClean="0"/>
              <a:t> systems RFP in 2019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 smtClean="0"/>
              <a:t>Phase 2 – Exascale architectures and NRE are known. Targeted development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 smtClean="0"/>
              <a:t>Phase 3 – Exascale systems delivered. Meet Mission Challenges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1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10" y="177800"/>
            <a:ext cx="8636290" cy="469359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  <a:cs typeface="Calibri" charset="0"/>
                <a:sym typeface="Calibri" charset="0"/>
              </a:rPr>
              <a:t>ECP method of accomplishment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ECP will fund and manage work at the national laboratories, industry, and universities</a:t>
            </a:r>
          </a:p>
          <a:p>
            <a:r>
              <a:rPr lang="en-US" dirty="0" smtClean="0"/>
              <a:t>In most cases ECP will provide incremental funding to teams that already have a funding base</a:t>
            </a:r>
          </a:p>
          <a:p>
            <a:pPr lvl="1"/>
            <a:r>
              <a:rPr lang="en-US" dirty="0" smtClean="0"/>
              <a:t>Build on existing activities</a:t>
            </a:r>
          </a:p>
          <a:p>
            <a:pPr lvl="1"/>
            <a:r>
              <a:rPr lang="en-US" dirty="0" smtClean="0"/>
              <a:t>“incremental” does not mean small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There is a formal solicitation and selection process</a:t>
            </a:r>
          </a:p>
          <a:p>
            <a:r>
              <a:rPr lang="en-US" dirty="0">
                <a:solidFill>
                  <a:srgbClr val="000000"/>
                </a:solidFill>
              </a:rPr>
              <a:t>There are specific deliverables and reviews of major milestones and deliverables</a:t>
            </a:r>
          </a:p>
        </p:txBody>
      </p:sp>
    </p:spTree>
    <p:extLst>
      <p:ext uri="{BB962C8B-B14F-4D97-AF65-F5344CB8AC3E}">
        <p14:creationId xmlns:p14="http://schemas.microsoft.com/office/powerpoint/2010/main" val="129023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88870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ECP follows a rigorous solicitation and selection process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105776"/>
            <a:ext cx="8543544" cy="4195415"/>
          </a:xfrm>
        </p:spPr>
        <p:txBody>
          <a:bodyPr/>
          <a:lstStyle/>
          <a:p>
            <a:r>
              <a:rPr lang="en-US" sz="2000" dirty="0" smtClean="0"/>
              <a:t>The call, review</a:t>
            </a:r>
            <a:r>
              <a:rPr lang="en-US" sz="2000" dirty="0"/>
              <a:t>, and selection process for activities initiated under ECP </a:t>
            </a:r>
            <a:r>
              <a:rPr lang="en-US" sz="2000" dirty="0" smtClean="0"/>
              <a:t>is generally:</a:t>
            </a:r>
            <a:endParaRPr lang="en-US" sz="2000" dirty="0"/>
          </a:p>
          <a:p>
            <a:pPr lvl="1"/>
            <a:r>
              <a:rPr lang="en-US" sz="1800" dirty="0"/>
              <a:t>Request for Information (RFI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/>
              <a:t>Review against published </a:t>
            </a:r>
            <a:r>
              <a:rPr lang="en-US" sz="1800" dirty="0" smtClean="0"/>
              <a:t>criteria</a:t>
            </a:r>
            <a:endParaRPr lang="en-US" sz="1800" dirty="0"/>
          </a:p>
          <a:p>
            <a:pPr lvl="1"/>
            <a:r>
              <a:rPr lang="en-US" sz="1800" dirty="0"/>
              <a:t>Down selection to a reduced number for direct Request for Proposal (RFP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/>
              <a:t>Review against published criteria, and</a:t>
            </a:r>
          </a:p>
          <a:p>
            <a:pPr lvl="1"/>
            <a:r>
              <a:rPr lang="en-US" sz="1800" dirty="0" smtClean="0"/>
              <a:t>Selection</a:t>
            </a:r>
            <a:endParaRPr lang="en-US" sz="1800" dirty="0"/>
          </a:p>
          <a:p>
            <a:r>
              <a:rPr lang="en-US" sz="2000" dirty="0" smtClean="0"/>
              <a:t>Selection criteria include quality of the team, relevance to </a:t>
            </a:r>
            <a:r>
              <a:rPr lang="en-US" sz="2000" dirty="0" err="1" smtClean="0"/>
              <a:t>exascale</a:t>
            </a:r>
            <a:r>
              <a:rPr lang="en-US" sz="2000" dirty="0" smtClean="0"/>
              <a:t>, match to mission needs, technical feasibility</a:t>
            </a:r>
          </a:p>
          <a:p>
            <a:r>
              <a:rPr lang="en-US" sz="2000" dirty="0" smtClean="0"/>
              <a:t>Process steps, RFIs, RFP, and criteria are </a:t>
            </a:r>
            <a:r>
              <a:rPr lang="en-US" sz="2000" dirty="0"/>
              <a:t>tuned as appropriate for the technical project under consideration. </a:t>
            </a:r>
          </a:p>
          <a:p>
            <a:r>
              <a:rPr lang="en-US" sz="2000" dirty="0"/>
              <a:t>The ECP focus area leaders </a:t>
            </a:r>
            <a:r>
              <a:rPr lang="en-US" sz="2000" dirty="0" smtClean="0"/>
              <a:t>select </a:t>
            </a:r>
            <a:r>
              <a:rPr lang="en-US" sz="2000" dirty="0"/>
              <a:t>teams of subject matter expert reviewers </a:t>
            </a:r>
            <a:endParaRPr lang="en-US" sz="2000" dirty="0" smtClean="0"/>
          </a:p>
          <a:p>
            <a:pPr lvl="1"/>
            <a:r>
              <a:rPr lang="en-US" sz="1600" dirty="0" smtClean="0"/>
              <a:t>review </a:t>
            </a:r>
            <a:r>
              <a:rPr lang="en-US" sz="1600" dirty="0"/>
              <a:t>results inform the decision process, which is finalized within the ECP to ensure integration across the project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97576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9629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3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96290"/>
          </a:xfrm>
        </p:spPr>
        <p:txBody>
          <a:bodyPr/>
          <a:lstStyle/>
          <a:p>
            <a:r>
              <a:rPr lang="en-US" dirty="0"/>
              <a:t>ECP </a:t>
            </a:r>
            <a:r>
              <a:rPr lang="en-US" dirty="0" smtClean="0"/>
              <a:t>mission </a:t>
            </a:r>
            <a:r>
              <a:rPr lang="en-US" dirty="0"/>
              <a:t>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371600"/>
            <a:ext cx="8543544" cy="4394199"/>
          </a:xfr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28575">
            <a:gradFill flip="none" rotWithShape="1">
              <a:gsLst>
                <a:gs pos="0">
                  <a:schemeClr val="accent3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</a:ln>
        </p:spPr>
        <p:txBody>
          <a:bodyPr tIns="137160" bIns="137160"/>
          <a:lstStyle/>
          <a:p>
            <a:pPr marL="0" indent="0">
              <a:buNone/>
            </a:pPr>
            <a:r>
              <a:rPr lang="en-US" dirty="0"/>
              <a:t>On July 29, 2015 the President established the National Strategic Computing Initiative (NSCI) to maximize the benefits of HPC for US economic competitiveness and scientific discovery.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 </a:t>
            </a:r>
            <a:r>
              <a:rPr lang="en-US" dirty="0" smtClean="0"/>
              <a:t>is a </a:t>
            </a:r>
            <a:r>
              <a:rPr lang="en-US" dirty="0"/>
              <a:t>lead agency within NSCI with the responsibility that the DOE Office of Science and DOE National Nuclear Security Administration will execute a joint program focused on advanced simulation through a </a:t>
            </a:r>
            <a:r>
              <a:rPr lang="en-US" b="1" dirty="0"/>
              <a:t>capable</a:t>
            </a:r>
            <a:r>
              <a:rPr lang="en-US" dirty="0"/>
              <a:t> </a:t>
            </a:r>
            <a:r>
              <a:rPr lang="en-US" dirty="0" err="1"/>
              <a:t>exascale</a:t>
            </a:r>
            <a:r>
              <a:rPr lang="en-US" dirty="0"/>
              <a:t> computing program emphasizing sustained performance on relevant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798637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96290"/>
          </a:xfrm>
        </p:spPr>
        <p:txBody>
          <a:bodyPr/>
          <a:lstStyle/>
          <a:p>
            <a:r>
              <a:rPr lang="en-US" dirty="0" smtClean="0"/>
              <a:t>Programmatic components of the ECP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982134"/>
            <a:ext cx="8543544" cy="4195415"/>
          </a:xfrm>
        </p:spPr>
        <p:txBody>
          <a:bodyPr/>
          <a:lstStyle/>
          <a:p>
            <a:r>
              <a:rPr lang="en-US" sz="2000" dirty="0" smtClean="0"/>
              <a:t>It is a partnership between SC and NNSA, addressing science and national security missions</a:t>
            </a:r>
          </a:p>
          <a:p>
            <a:pPr lvl="1"/>
            <a:r>
              <a:rPr lang="en-US" sz="1800" dirty="0" smtClean="0"/>
              <a:t>Relies on investments by SC/ASCR and NNSA/ASC</a:t>
            </a:r>
          </a:p>
          <a:p>
            <a:r>
              <a:rPr lang="en-US" sz="2000" dirty="0" smtClean="0"/>
              <a:t>ECP does not procure </a:t>
            </a:r>
            <a:r>
              <a:rPr lang="en-US" sz="2000" dirty="0" err="1" smtClean="0"/>
              <a:t>exascale</a:t>
            </a:r>
            <a:r>
              <a:rPr lang="en-US" sz="2000" dirty="0" smtClean="0"/>
              <a:t> systems</a:t>
            </a:r>
          </a:p>
          <a:p>
            <a:pPr lvl="1"/>
            <a:r>
              <a:rPr lang="en-US" sz="1800" dirty="0" smtClean="0"/>
              <a:t>ECP </a:t>
            </a:r>
            <a:r>
              <a:rPr lang="en-US" sz="1800" dirty="0"/>
              <a:t>includes only activities required for the delivery of the </a:t>
            </a:r>
            <a:r>
              <a:rPr lang="en-US" sz="1800" dirty="0" err="1" smtClean="0"/>
              <a:t>exascale</a:t>
            </a:r>
            <a:r>
              <a:rPr lang="en-US" sz="1800" dirty="0" smtClean="0"/>
              <a:t> computing capability (procurements of </a:t>
            </a:r>
            <a:r>
              <a:rPr lang="en-US" sz="1800" dirty="0" err="1" smtClean="0"/>
              <a:t>exascale</a:t>
            </a:r>
            <a:r>
              <a:rPr lang="en-US" sz="1800" dirty="0" smtClean="0"/>
              <a:t> systems will follow SC and NNSA processes and timelines)</a:t>
            </a:r>
            <a:endParaRPr lang="en-US" sz="1800" dirty="0"/>
          </a:p>
          <a:p>
            <a:pPr lvl="1"/>
            <a:r>
              <a:rPr lang="en-US" sz="1800" dirty="0"/>
              <a:t>NNSA/ASC Advanced Technology Development and Mitigation (ATDM) supports activities for the delivery of </a:t>
            </a:r>
            <a:r>
              <a:rPr lang="en-US" sz="1800" dirty="0" err="1"/>
              <a:t>exascale</a:t>
            </a:r>
            <a:r>
              <a:rPr lang="en-US" sz="1800" dirty="0"/>
              <a:t> applications, software, and </a:t>
            </a:r>
            <a:r>
              <a:rPr lang="en-US" sz="1800" dirty="0" smtClean="0"/>
              <a:t>technology</a:t>
            </a:r>
            <a:endParaRPr lang="en-US" sz="1800" dirty="0"/>
          </a:p>
          <a:p>
            <a:r>
              <a:rPr lang="en-US" sz="2000" dirty="0"/>
              <a:t>Relationship of the </a:t>
            </a:r>
            <a:r>
              <a:rPr lang="en-US" sz="2000" dirty="0" smtClean="0"/>
              <a:t>ECP </a:t>
            </a:r>
            <a:r>
              <a:rPr lang="en-US" sz="2000" dirty="0"/>
              <a:t>to the National Strategic Computing Initiative</a:t>
            </a:r>
          </a:p>
          <a:p>
            <a:pPr lvl="1"/>
            <a:r>
              <a:rPr lang="en-US" sz="1800" dirty="0"/>
              <a:t>On July 29, 2015, an executive order established the National Strategic Computing Initiative (NSCI) to ensure a coordinated Federal strategy in HPC research, development, and deployment. </a:t>
            </a:r>
          </a:p>
          <a:p>
            <a:pPr lvl="1"/>
            <a:r>
              <a:rPr lang="en-US" sz="1800" dirty="0"/>
              <a:t>DOE, along with the </a:t>
            </a:r>
            <a:r>
              <a:rPr lang="en-US" sz="1800" dirty="0" err="1"/>
              <a:t>DoD</a:t>
            </a:r>
            <a:r>
              <a:rPr lang="en-US" sz="1800" dirty="0"/>
              <a:t> and NSF, co-</a:t>
            </a:r>
            <a:r>
              <a:rPr lang="en-US" sz="1800" dirty="0" smtClean="0"/>
              <a:t>leads </a:t>
            </a:r>
            <a:r>
              <a:rPr lang="en-US" sz="1800" dirty="0"/>
              <a:t>the NSCI. Within DOE, SC and NNSA execute </a:t>
            </a:r>
            <a:r>
              <a:rPr lang="en-US" sz="1800" dirty="0" smtClean="0"/>
              <a:t>the </a:t>
            </a:r>
            <a:r>
              <a:rPr lang="en-US" sz="1800" dirty="0"/>
              <a:t>ECP, which </a:t>
            </a:r>
            <a:r>
              <a:rPr lang="en-US" sz="1800" dirty="0" smtClean="0"/>
              <a:t>Is the primary </a:t>
            </a:r>
            <a:r>
              <a:rPr lang="en-US" sz="1800" dirty="0"/>
              <a:t>DOE </a:t>
            </a:r>
            <a:r>
              <a:rPr lang="en-US" sz="1800" dirty="0" smtClean="0"/>
              <a:t>contribution </a:t>
            </a:r>
            <a:r>
              <a:rPr lang="en-US" sz="1800" dirty="0"/>
              <a:t>to the NSCI. </a:t>
            </a:r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902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544" y="173736"/>
            <a:ext cx="8924544" cy="88870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ECP is a Lab-led </a:t>
            </a:r>
            <a:r>
              <a:rPr lang="en-US" i="1" dirty="0" smtClean="0">
                <a:solidFill>
                  <a:srgbClr val="000000"/>
                </a:solidFill>
              </a:rPr>
              <a:t>Project </a:t>
            </a:r>
            <a:r>
              <a:rPr lang="en-US" dirty="0" smtClean="0">
                <a:solidFill>
                  <a:srgbClr val="000000"/>
                </a:solidFill>
              </a:rPr>
              <a:t>transitioning from the DOE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exascale</a:t>
            </a:r>
            <a:r>
              <a:rPr lang="en-US" dirty="0" smtClean="0">
                <a:solidFill>
                  <a:srgbClr val="000000"/>
                </a:solidFill>
              </a:rPr>
              <a:t> research activities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24" y="1740260"/>
            <a:ext cx="8543544" cy="4195415"/>
          </a:xfrm>
        </p:spPr>
        <p:txBody>
          <a:bodyPr/>
          <a:lstStyle/>
          <a:p>
            <a:r>
              <a:rPr lang="en-US" dirty="0" smtClean="0"/>
              <a:t>DOE has been funding research related to </a:t>
            </a:r>
            <a:r>
              <a:rPr lang="en-US" dirty="0" err="1" smtClean="0"/>
              <a:t>exascale</a:t>
            </a:r>
            <a:r>
              <a:rPr lang="en-US" dirty="0" smtClean="0"/>
              <a:t> challenges for 5+ years</a:t>
            </a:r>
          </a:p>
          <a:p>
            <a:r>
              <a:rPr lang="en-US" dirty="0" smtClean="0"/>
              <a:t>Starting in FY 2016, the </a:t>
            </a:r>
            <a:r>
              <a:rPr lang="en-US" dirty="0" err="1" smtClean="0"/>
              <a:t>Exascale</a:t>
            </a:r>
            <a:r>
              <a:rPr lang="en-US" dirty="0" smtClean="0"/>
              <a:t> </a:t>
            </a:r>
            <a:r>
              <a:rPr lang="en-US" dirty="0"/>
              <a:t>Computing Project (ECP</a:t>
            </a:r>
            <a:r>
              <a:rPr lang="en-US" dirty="0" smtClean="0"/>
              <a:t>) is being launched as </a:t>
            </a:r>
            <a:r>
              <a:rPr lang="en-US" dirty="0"/>
              <a:t>a joint </a:t>
            </a:r>
            <a:r>
              <a:rPr lang="en-US" dirty="0" smtClean="0"/>
              <a:t>SC/</a:t>
            </a:r>
            <a:r>
              <a:rPr lang="en-US" dirty="0"/>
              <a:t>NNSA partnership using DOE’s formal project management </a:t>
            </a:r>
            <a:r>
              <a:rPr lang="en-US" dirty="0" smtClean="0"/>
              <a:t>processes</a:t>
            </a:r>
            <a:endParaRPr lang="en-US" dirty="0"/>
          </a:p>
          <a:p>
            <a:r>
              <a:rPr lang="en-US" dirty="0" smtClean="0"/>
              <a:t>The ECP is led by DOE laboratories</a:t>
            </a:r>
          </a:p>
        </p:txBody>
      </p:sp>
    </p:spTree>
    <p:extLst>
      <p:ext uri="{BB962C8B-B14F-4D97-AF65-F5344CB8AC3E}">
        <p14:creationId xmlns:p14="http://schemas.microsoft.com/office/powerpoint/2010/main" val="655644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84748"/>
          </a:xfrm>
        </p:spPr>
        <p:txBody>
          <a:bodyPr/>
          <a:lstStyle/>
          <a:p>
            <a:r>
              <a:rPr lang="en-US" dirty="0" smtClean="0"/>
              <a:t>ECP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a broad set of modeling and simulation applications that meet the requirements of the scientific, engineering, and nuclear security programs of the Department of Energy and the NNSA</a:t>
            </a:r>
          </a:p>
          <a:p>
            <a:r>
              <a:rPr lang="en-US" dirty="0" smtClean="0"/>
              <a:t>Develop </a:t>
            </a:r>
            <a:r>
              <a:rPr lang="en-US" dirty="0"/>
              <a:t>a productive </a:t>
            </a:r>
            <a:r>
              <a:rPr lang="en-US" dirty="0" err="1"/>
              <a:t>exascale</a:t>
            </a:r>
            <a:r>
              <a:rPr lang="en-US" dirty="0"/>
              <a:t> capability in the US by 2023, including the required software and hardware technologies</a:t>
            </a:r>
          </a:p>
          <a:p>
            <a:r>
              <a:rPr lang="en-US" dirty="0" smtClean="0"/>
              <a:t>Prepare two </a:t>
            </a:r>
            <a:r>
              <a:rPr lang="en-US" dirty="0"/>
              <a:t>or more DOE Office of Science and NNSA facilities to house this </a:t>
            </a:r>
            <a:r>
              <a:rPr lang="en-US" dirty="0" smtClean="0"/>
              <a:t>capability</a:t>
            </a:r>
          </a:p>
          <a:p>
            <a:r>
              <a:rPr lang="en-US" dirty="0" smtClean="0"/>
              <a:t>Maximize </a:t>
            </a:r>
            <a:r>
              <a:rPr lang="en-US" dirty="0"/>
              <a:t>the benefits of HPC for US economic competitiveness and scientific discovery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8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888705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ECP Scope is Based on Mission Needs and Requirements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063" y="1298533"/>
            <a:ext cx="8543544" cy="4195415"/>
          </a:xfrm>
        </p:spPr>
        <p:txBody>
          <a:bodyPr/>
          <a:lstStyle/>
          <a:p>
            <a:r>
              <a:rPr lang="en-US" dirty="0" smtClean="0"/>
              <a:t>Scope was determined </a:t>
            </a:r>
            <a:r>
              <a:rPr lang="en-US" dirty="0"/>
              <a:t>based on </a:t>
            </a:r>
            <a:endParaRPr lang="en-US" dirty="0" smtClean="0"/>
          </a:p>
          <a:p>
            <a:pPr lvl="1"/>
            <a:r>
              <a:rPr lang="en-US" dirty="0" smtClean="0"/>
              <a:t>Breadth of the mission-critical DOE and NNSA applications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istorical </a:t>
            </a:r>
            <a:r>
              <a:rPr lang="en-US" dirty="0"/>
              <a:t>and current </a:t>
            </a:r>
            <a:r>
              <a:rPr lang="en-US" dirty="0" smtClean="0"/>
              <a:t>software requirements </a:t>
            </a:r>
            <a:r>
              <a:rPr lang="en-US" dirty="0"/>
              <a:t>of </a:t>
            </a:r>
            <a:r>
              <a:rPr lang="en-US" dirty="0" smtClean="0"/>
              <a:t>DOE </a:t>
            </a:r>
            <a:r>
              <a:rPr lang="en-US" dirty="0"/>
              <a:t>and NNSA </a:t>
            </a:r>
            <a:r>
              <a:rPr lang="en-US" dirty="0" smtClean="0"/>
              <a:t>applications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nput </a:t>
            </a:r>
            <a:r>
              <a:rPr lang="en-US" dirty="0"/>
              <a:t>on future </a:t>
            </a:r>
            <a:r>
              <a:rPr lang="en-US" dirty="0" smtClean="0"/>
              <a:t>needs from </a:t>
            </a:r>
            <a:r>
              <a:rPr lang="en-US" dirty="0"/>
              <a:t>133 </a:t>
            </a:r>
            <a:r>
              <a:rPr lang="en-US" dirty="0" smtClean="0"/>
              <a:t>DOE </a:t>
            </a:r>
            <a:r>
              <a:rPr lang="en-US" dirty="0"/>
              <a:t>and NNSA lab responses to the applications </a:t>
            </a:r>
            <a:r>
              <a:rPr lang="en-US" dirty="0" smtClean="0"/>
              <a:t>RFI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eports </a:t>
            </a:r>
            <a:r>
              <a:rPr lang="en-US" dirty="0"/>
              <a:t>of </a:t>
            </a:r>
            <a:r>
              <a:rPr lang="en-US" dirty="0" smtClean="0"/>
              <a:t>DOE </a:t>
            </a:r>
            <a:r>
              <a:rPr lang="en-US" dirty="0"/>
              <a:t>and NNSA workshops on application and software needs for </a:t>
            </a:r>
            <a:r>
              <a:rPr lang="en-US" dirty="0" err="1" smtClean="0"/>
              <a:t>exascale</a:t>
            </a:r>
            <a:endParaRPr lang="en-US" dirty="0" smtClean="0"/>
          </a:p>
          <a:p>
            <a:pPr lvl="1"/>
            <a:r>
              <a:rPr lang="en-US" dirty="0" smtClean="0"/>
              <a:t>Reports of workshops and analyses of hardware requirements</a:t>
            </a:r>
          </a:p>
          <a:p>
            <a:pPr lvl="1"/>
            <a:r>
              <a:rPr lang="en-US" dirty="0" smtClean="0"/>
              <a:t>Analyses of computing technology trends</a:t>
            </a:r>
          </a:p>
          <a:p>
            <a:pPr lvl="1"/>
            <a:r>
              <a:rPr lang="en-US" dirty="0" smtClean="0"/>
              <a:t>Identifying gaps in vendor product plans</a:t>
            </a:r>
          </a:p>
          <a:p>
            <a:pPr lvl="1"/>
            <a:r>
              <a:rPr lang="en-US" dirty="0" smtClean="0"/>
              <a:t>Experiences from the NNSA ASCI program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9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9629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ECP Technical Approach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5" y="1233540"/>
            <a:ext cx="8579209" cy="482187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ECP </a:t>
            </a:r>
            <a:r>
              <a:rPr lang="en-US" sz="2000" dirty="0"/>
              <a:t>will pursue a ten-year plan structured into four focus areas:</a:t>
            </a:r>
          </a:p>
          <a:p>
            <a:r>
              <a:rPr lang="en-US" sz="2000" b="1" dirty="0"/>
              <a:t>Application Development </a:t>
            </a:r>
            <a:r>
              <a:rPr lang="en-US" sz="2000" dirty="0" smtClean="0"/>
              <a:t>deliver scalable science and mission </a:t>
            </a:r>
            <a:r>
              <a:rPr lang="en-US" sz="2000" dirty="0"/>
              <a:t>performance on a suite of ECP applications that are ready for efficient execution on the ECP </a:t>
            </a:r>
            <a:r>
              <a:rPr lang="en-US" sz="2000" dirty="0" err="1"/>
              <a:t>exascale</a:t>
            </a:r>
            <a:r>
              <a:rPr lang="en-US" sz="2000" dirty="0"/>
              <a:t> systems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Software </a:t>
            </a:r>
            <a:r>
              <a:rPr lang="en-US" sz="2000" b="1" dirty="0"/>
              <a:t>Technology </a:t>
            </a:r>
            <a:r>
              <a:rPr lang="en-US" sz="2000" dirty="0" smtClean="0"/>
              <a:t>enhance</a:t>
            </a:r>
            <a:r>
              <a:rPr lang="en-US" sz="2000" b="1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software stack that DOE SC and NNSA applications rely on </a:t>
            </a:r>
            <a:r>
              <a:rPr lang="en-US" sz="2000" dirty="0" smtClean="0"/>
              <a:t>to </a:t>
            </a:r>
            <a:r>
              <a:rPr lang="en-US" sz="2000" dirty="0"/>
              <a:t>meet the needs of </a:t>
            </a:r>
            <a:r>
              <a:rPr lang="en-US" sz="2000" dirty="0" err="1"/>
              <a:t>exascale</a:t>
            </a:r>
            <a:r>
              <a:rPr lang="en-US" sz="2000" dirty="0"/>
              <a:t> applications and </a:t>
            </a:r>
            <a:r>
              <a:rPr lang="en-US" sz="2000" dirty="0" smtClean="0"/>
              <a:t>evolve it </a:t>
            </a:r>
            <a:r>
              <a:rPr lang="en-US" sz="2000" dirty="0"/>
              <a:t>to utilize efficiently </a:t>
            </a:r>
            <a:r>
              <a:rPr lang="en-US" sz="2000" dirty="0" err="1" smtClean="0"/>
              <a:t>exascale</a:t>
            </a:r>
            <a:r>
              <a:rPr lang="en-US" sz="2000" dirty="0" smtClean="0"/>
              <a:t> systems.  Conduct R</a:t>
            </a:r>
            <a:r>
              <a:rPr lang="en-US" sz="2000" dirty="0"/>
              <a:t>&amp;D on </a:t>
            </a:r>
            <a:r>
              <a:rPr lang="en-US" sz="2000" dirty="0" smtClean="0"/>
              <a:t>tools </a:t>
            </a:r>
            <a:r>
              <a:rPr lang="en-US" sz="2000" dirty="0"/>
              <a:t>and methods that enhance productivity and facilitate portability. </a:t>
            </a:r>
          </a:p>
          <a:p>
            <a:r>
              <a:rPr lang="en-US" sz="2000" b="1" dirty="0" smtClean="0"/>
              <a:t>Hardware </a:t>
            </a:r>
            <a:r>
              <a:rPr lang="en-US" sz="2000" b="1" dirty="0"/>
              <a:t>Technology </a:t>
            </a:r>
            <a:r>
              <a:rPr lang="en-US" sz="2000" dirty="0"/>
              <a:t>fund supercomputer vendors to do the research and development of hardware-architecture designs needed to build and support the </a:t>
            </a:r>
            <a:r>
              <a:rPr lang="en-US" sz="2000" dirty="0" err="1"/>
              <a:t>exascale</a:t>
            </a:r>
            <a:r>
              <a:rPr lang="en-US" sz="2000" dirty="0"/>
              <a:t> </a:t>
            </a:r>
            <a:r>
              <a:rPr lang="en-US" sz="2000" dirty="0" smtClean="0"/>
              <a:t>systems. </a:t>
            </a:r>
          </a:p>
          <a:p>
            <a:r>
              <a:rPr lang="en-US" sz="2000" b="1" dirty="0" err="1" smtClean="0"/>
              <a:t>Exascale</a:t>
            </a:r>
            <a:r>
              <a:rPr lang="en-US" sz="2000" b="1" dirty="0" smtClean="0"/>
              <a:t> </a:t>
            </a:r>
            <a:r>
              <a:rPr lang="en-US" sz="2000" b="1" dirty="0"/>
              <a:t>Systems </a:t>
            </a:r>
            <a:r>
              <a:rPr lang="en-US" sz="2000" dirty="0" err="1" smtClean="0"/>
              <a:t>testbeds</a:t>
            </a:r>
            <a:r>
              <a:rPr lang="en-US" sz="2000" dirty="0"/>
              <a:t>, advanced system engineering development (NRE) by the </a:t>
            </a:r>
            <a:r>
              <a:rPr lang="en-US" sz="2000" dirty="0" smtClean="0"/>
              <a:t>vendors, incremental site preparation, and cost </a:t>
            </a:r>
            <a:r>
              <a:rPr lang="en-US" sz="2000" dirty="0"/>
              <a:t>of system expansion needed to acquire capable </a:t>
            </a:r>
            <a:r>
              <a:rPr lang="en-US" sz="2000" dirty="0" err="1"/>
              <a:t>exascale</a:t>
            </a:r>
            <a:r>
              <a:rPr lang="en-US" sz="2000" dirty="0"/>
              <a:t> systems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7986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/>
          <p:cNvCxnSpPr/>
          <p:nvPr/>
        </p:nvCxnSpPr>
        <p:spPr>
          <a:xfrm flipV="1">
            <a:off x="2831675" y="770301"/>
            <a:ext cx="1" cy="169499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573356" y="775723"/>
            <a:ext cx="1" cy="169499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319406" y="770301"/>
            <a:ext cx="1" cy="169499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1079627" y="666531"/>
            <a:ext cx="6992178" cy="221201"/>
            <a:chOff x="1079627" y="666531"/>
            <a:chExt cx="6992178" cy="221201"/>
          </a:xfrm>
        </p:grpSpPr>
        <p:cxnSp>
          <p:nvCxnSpPr>
            <p:cNvPr id="175" name="Elbow Connector 174"/>
            <p:cNvCxnSpPr>
              <a:stCxn id="116" idx="0"/>
              <a:endCxn id="138" idx="0"/>
            </p:cNvCxnSpPr>
            <p:nvPr/>
          </p:nvCxnSpPr>
          <p:spPr>
            <a:xfrm rot="5400000" flipH="1" flipV="1">
              <a:off x="4569366" y="-2614707"/>
              <a:ext cx="12700" cy="6992178"/>
            </a:xfrm>
            <a:prstGeom prst="bentConnector3">
              <a:avLst>
                <a:gd name="adj1" fmla="val 916669"/>
              </a:avLst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114" idx="2"/>
            </p:cNvCxnSpPr>
            <p:nvPr/>
          </p:nvCxnSpPr>
          <p:spPr>
            <a:xfrm>
              <a:off x="4572000" y="666531"/>
              <a:ext cx="0" cy="95469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0" name="Elbow Connector 179"/>
          <p:cNvCxnSpPr/>
          <p:nvPr/>
        </p:nvCxnSpPr>
        <p:spPr>
          <a:xfrm rot="10800000" flipV="1">
            <a:off x="306916" y="1146015"/>
            <a:ext cx="12700" cy="4754880"/>
          </a:xfrm>
          <a:prstGeom prst="bentConnector3">
            <a:avLst>
              <a:gd name="adj1" fmla="val 1055772"/>
            </a:avLst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117" idx="1"/>
          </p:cNvCxnSpPr>
          <p:nvPr/>
        </p:nvCxnSpPr>
        <p:spPr>
          <a:xfrm flipH="1" flipV="1">
            <a:off x="191883" y="1765980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 flipV="1">
            <a:off x="191883" y="2487274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H="1" flipV="1">
            <a:off x="191883" y="3231310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H="1" flipV="1">
            <a:off x="191883" y="3875132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H="1" flipV="1">
            <a:off x="191883" y="4550759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91883" y="5278974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H="1" flipV="1">
            <a:off x="1927943" y="1765980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H="1" flipV="1">
            <a:off x="1927943" y="2411071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H="1" flipV="1">
            <a:off x="1927943" y="3034160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 flipV="1">
            <a:off x="1927943" y="3647674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Elbow Connector 203"/>
          <p:cNvCxnSpPr>
            <a:stCxn id="121" idx="1"/>
            <a:endCxn id="126" idx="1"/>
          </p:cNvCxnSpPr>
          <p:nvPr/>
        </p:nvCxnSpPr>
        <p:spPr>
          <a:xfrm rot="10800000" flipV="1">
            <a:off x="2055676" y="1147025"/>
            <a:ext cx="12700" cy="3124303"/>
          </a:xfrm>
          <a:prstGeom prst="bentConnector3">
            <a:avLst>
              <a:gd name="adj1" fmla="val 1000000"/>
            </a:avLst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/>
          <p:cNvGrpSpPr/>
          <p:nvPr/>
        </p:nvGrpSpPr>
        <p:grpSpPr>
          <a:xfrm>
            <a:off x="3680176" y="1147025"/>
            <a:ext cx="127733" cy="5011275"/>
            <a:chOff x="199292" y="1147025"/>
            <a:chExt cx="127733" cy="5011275"/>
          </a:xfrm>
        </p:grpSpPr>
        <p:cxnSp>
          <p:nvCxnSpPr>
            <p:cNvPr id="208" name="Elbow Connector 207"/>
            <p:cNvCxnSpPr/>
            <p:nvPr/>
          </p:nvCxnSpPr>
          <p:spPr>
            <a:xfrm rot="10800000" flipV="1">
              <a:off x="314325" y="1147025"/>
              <a:ext cx="12700" cy="5011275"/>
            </a:xfrm>
            <a:prstGeom prst="bentConnector3">
              <a:avLst>
                <a:gd name="adj1" fmla="val 1055772"/>
              </a:avLst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flipH="1" flipV="1">
              <a:off x="199292" y="1765980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flipH="1" flipV="1">
              <a:off x="199292" y="2411071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H="1" flipV="1">
              <a:off x="199292" y="3034160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flipH="1" flipV="1">
              <a:off x="199292" y="3647674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flipH="1" flipV="1">
              <a:off x="199292" y="4274044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H="1" flipV="1">
              <a:off x="199292" y="4919134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flipH="1" flipV="1">
              <a:off x="199292" y="5558042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/>
          <p:cNvGrpSpPr/>
          <p:nvPr/>
        </p:nvGrpSpPr>
        <p:grpSpPr>
          <a:xfrm>
            <a:off x="7175184" y="1147025"/>
            <a:ext cx="123499" cy="3124303"/>
            <a:chOff x="7175184" y="1147025"/>
            <a:chExt cx="123499" cy="3124303"/>
          </a:xfrm>
        </p:grpSpPr>
        <p:cxnSp>
          <p:nvCxnSpPr>
            <p:cNvPr id="216" name="Straight Connector 215"/>
            <p:cNvCxnSpPr/>
            <p:nvPr/>
          </p:nvCxnSpPr>
          <p:spPr>
            <a:xfrm flipH="1" flipV="1">
              <a:off x="7175184" y="1765980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flipH="1" flipV="1">
              <a:off x="7175184" y="2411071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flipH="1" flipV="1">
              <a:off x="7175184" y="3034160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H="1" flipV="1">
              <a:off x="7175184" y="3647674"/>
              <a:ext cx="115033" cy="1"/>
            </a:xfrm>
            <a:prstGeom prst="line">
              <a:avLst/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Elbow Connector 219"/>
            <p:cNvCxnSpPr/>
            <p:nvPr/>
          </p:nvCxnSpPr>
          <p:spPr>
            <a:xfrm rot="10800000" flipV="1">
              <a:off x="7285983" y="1147025"/>
              <a:ext cx="12700" cy="3124303"/>
            </a:xfrm>
            <a:prstGeom prst="bentConnector3">
              <a:avLst>
                <a:gd name="adj1" fmla="val 1000000"/>
              </a:avLst>
            </a:prstGeom>
            <a:ln w="28575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4" name="Straight Connector 223"/>
          <p:cNvCxnSpPr/>
          <p:nvPr/>
        </p:nvCxnSpPr>
        <p:spPr>
          <a:xfrm flipH="1" flipV="1">
            <a:off x="5429766" y="2106369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 flipH="1" flipV="1">
            <a:off x="5429766" y="3034160"/>
            <a:ext cx="115033" cy="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Elbow Connector 226"/>
          <p:cNvCxnSpPr>
            <a:endCxn id="149" idx="1"/>
          </p:cNvCxnSpPr>
          <p:nvPr/>
        </p:nvCxnSpPr>
        <p:spPr>
          <a:xfrm rot="5400000">
            <a:off x="3844493" y="1950814"/>
            <a:ext cx="3413627" cy="3918"/>
          </a:xfrm>
          <a:prstGeom prst="bentConnector4">
            <a:avLst>
              <a:gd name="adj1" fmla="val -1108"/>
              <a:gd name="adj2" fmla="val 3147882"/>
            </a:avLst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2514219" cy="484748"/>
          </a:xfrm>
        </p:spPr>
        <p:txBody>
          <a:bodyPr/>
          <a:lstStyle/>
          <a:p>
            <a:r>
              <a:rPr lang="en-US" dirty="0" smtClean="0"/>
              <a:t>ECP WBS</a:t>
            </a:r>
            <a:endParaRPr lang="en-US" dirty="0"/>
          </a:p>
        </p:txBody>
      </p:sp>
      <p:grpSp>
        <p:nvGrpSpPr>
          <p:cNvPr id="235" name="Group 234"/>
          <p:cNvGrpSpPr/>
          <p:nvPr/>
        </p:nvGrpSpPr>
        <p:grpSpPr>
          <a:xfrm>
            <a:off x="313266" y="124387"/>
            <a:ext cx="8516410" cy="6304989"/>
            <a:chOff x="313266" y="124387"/>
            <a:chExt cx="8516410" cy="6304989"/>
          </a:xfrm>
        </p:grpSpPr>
        <p:sp>
          <p:nvSpPr>
            <p:cNvPr id="114" name="Rectangle 113"/>
            <p:cNvSpPr/>
            <p:nvPr/>
          </p:nvSpPr>
          <p:spPr>
            <a:xfrm>
              <a:off x="3216895" y="124387"/>
              <a:ext cx="2710210" cy="54214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b="1" dirty="0" smtClean="0">
                  <a:solidFill>
                    <a:schemeClr val="tx1"/>
                  </a:solidFill>
                </a:rPr>
                <a:t>Exascale Computing Project </a:t>
              </a:r>
            </a:p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chemeClr val="tx1"/>
                  </a:solidFill>
                </a:rPr>
                <a:t>1.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grpSp>
          <p:nvGrpSpPr>
            <p:cNvPr id="169" name="Group 168"/>
            <p:cNvGrpSpPr/>
            <p:nvPr/>
          </p:nvGrpSpPr>
          <p:grpSpPr>
            <a:xfrm>
              <a:off x="2055676" y="881382"/>
              <a:ext cx="1517904" cy="3655590"/>
              <a:chOff x="2174973" y="986156"/>
              <a:chExt cx="1517904" cy="371207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1" name="Rectangle 120"/>
              <p:cNvSpPr/>
              <p:nvPr/>
            </p:nvSpPr>
            <p:spPr>
              <a:xfrm>
                <a:off x="2174973" y="986156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Application Development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174973" y="1614675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DOE Science and Energy Apps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1.2.1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174973" y="2269734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DOE NNSA Applications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1.2.2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174973" y="2902451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Other Agency Applications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1.2.3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174973" y="3535168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Developer Training and Productivity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1.2.4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2174973" y="4158734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Co-Design and Integration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1.2.5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2" name="Group 171"/>
            <p:cNvGrpSpPr/>
            <p:nvPr/>
          </p:nvGrpSpPr>
          <p:grpSpPr>
            <a:xfrm>
              <a:off x="7301234" y="881382"/>
              <a:ext cx="1528442" cy="3661022"/>
              <a:chOff x="7463158" y="986156"/>
              <a:chExt cx="1528442" cy="3717590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8" name="Rectangle 137"/>
              <p:cNvSpPr/>
              <p:nvPr/>
            </p:nvSpPr>
            <p:spPr>
              <a:xfrm>
                <a:off x="7474040" y="986156"/>
                <a:ext cx="1506678" cy="54081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Exascale Systems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7463158" y="1614675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Site Preparation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1.5.1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7463158" y="2269734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System Build</a:t>
                </a:r>
                <a:br>
                  <a:rPr lang="en-US" sz="1200" dirty="0" smtClean="0">
                    <a:solidFill>
                      <a:schemeClr val="tx1"/>
                    </a:solidFill>
                  </a:rPr>
                </a:br>
                <a:r>
                  <a:rPr lang="en-US" sz="1200" dirty="0" smtClean="0">
                    <a:solidFill>
                      <a:schemeClr val="tx1"/>
                    </a:solidFill>
                  </a:rPr>
                  <a:t>Phase NRE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1.5.2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7463158" y="2902451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Prototypes and Testbeds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1.5.3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463158" y="3535168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Base System Expansion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1.5.4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7463158" y="4158734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Co-Design</a:t>
                </a:r>
                <a:br>
                  <a:rPr lang="en-US" sz="1200" dirty="0" smtClean="0">
                    <a:solidFill>
                      <a:schemeClr val="tx1"/>
                    </a:solidFill>
                  </a:rPr>
                </a:br>
                <a:r>
                  <a:rPr lang="en-US" sz="1200" dirty="0" smtClean="0">
                    <a:solidFill>
                      <a:schemeClr val="tx1"/>
                    </a:solidFill>
                  </a:rPr>
                  <a:t>and Integration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1.5.5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1" name="Group 170"/>
            <p:cNvGrpSpPr/>
            <p:nvPr/>
          </p:nvGrpSpPr>
          <p:grpSpPr>
            <a:xfrm>
              <a:off x="5549347" y="881382"/>
              <a:ext cx="1528442" cy="3046546"/>
              <a:chOff x="5697203" y="986156"/>
              <a:chExt cx="1528442" cy="309363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4" name="Rectangle 143"/>
              <p:cNvSpPr/>
              <p:nvPr/>
            </p:nvSpPr>
            <p:spPr>
              <a:xfrm>
                <a:off x="5708085" y="986156"/>
                <a:ext cx="1506678" cy="54081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Hardware Technology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5697203" y="1614675"/>
                <a:ext cx="1528442" cy="12000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err="1" smtClean="0">
                    <a:solidFill>
                      <a:schemeClr val="tx1"/>
                    </a:solidFill>
                  </a:rPr>
                  <a:t>PathForward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1200" dirty="0" smtClean="0">
                    <a:solidFill>
                      <a:schemeClr val="tx1"/>
                    </a:solidFill>
                  </a:rPr>
                </a:br>
                <a:r>
                  <a:rPr lang="en-US" sz="1200" dirty="0" smtClean="0">
                    <a:solidFill>
                      <a:schemeClr val="tx1"/>
                    </a:solidFill>
                  </a:rPr>
                  <a:t>Vendor Node</a:t>
                </a:r>
                <a:br>
                  <a:rPr lang="en-US" sz="1200" dirty="0" smtClean="0">
                    <a:solidFill>
                      <a:schemeClr val="tx1"/>
                    </a:solidFill>
                  </a:rPr>
                </a:br>
                <a:r>
                  <a:rPr lang="en-US" sz="1200" dirty="0" smtClean="0">
                    <a:solidFill>
                      <a:schemeClr val="tx1"/>
                    </a:solidFill>
                  </a:rPr>
                  <a:t>and System</a:t>
                </a:r>
                <a:br>
                  <a:rPr lang="en-US" sz="1200" dirty="0" smtClean="0">
                    <a:solidFill>
                      <a:schemeClr val="tx1"/>
                    </a:solidFill>
                  </a:rPr>
                </a:br>
                <a:r>
                  <a:rPr lang="en-US" sz="1200" dirty="0" smtClean="0">
                    <a:solidFill>
                      <a:schemeClr val="tx1"/>
                    </a:solidFill>
                  </a:rPr>
                  <a:t>Design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1.4.1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5697203" y="2902451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Design Space Evaluation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1.4.2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5697203" y="3534782"/>
                <a:ext cx="1528442" cy="54501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>
                    <a:solidFill>
                      <a:schemeClr val="tx1"/>
                    </a:solidFill>
                  </a:rPr>
                  <a:t>Co-Design</a:t>
                </a:r>
                <a:br>
                  <a:rPr lang="en-US" sz="1200" dirty="0">
                    <a:solidFill>
                      <a:schemeClr val="tx1"/>
                    </a:solidFill>
                  </a:rPr>
                </a:br>
                <a:r>
                  <a:rPr lang="en-US" sz="1200" dirty="0">
                    <a:solidFill>
                      <a:schemeClr val="tx1"/>
                    </a:solidFill>
                  </a:rPr>
                  <a:t>and Integration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1.4.3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0" name="Group 169"/>
            <p:cNvGrpSpPr/>
            <p:nvPr/>
          </p:nvGrpSpPr>
          <p:grpSpPr>
            <a:xfrm>
              <a:off x="3784600" y="881382"/>
              <a:ext cx="1541300" cy="5547994"/>
              <a:chOff x="3918391" y="986156"/>
              <a:chExt cx="1541300" cy="563371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0" name="Rectangle 129"/>
              <p:cNvSpPr/>
              <p:nvPr/>
            </p:nvSpPr>
            <p:spPr>
              <a:xfrm>
                <a:off x="3941700" y="986156"/>
                <a:ext cx="1506678" cy="54081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Software Technology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930818" y="1614675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Programming Models and Runtimes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918391" y="2251529"/>
                <a:ext cx="1540869" cy="42949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Tools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935324" y="2758401"/>
                <a:ext cx="1523935" cy="69589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Mathematical and Scientific Libraries</a:t>
                </a:r>
                <a:br>
                  <a:rPr lang="en-US" sz="1200" dirty="0" smtClean="0">
                    <a:solidFill>
                      <a:schemeClr val="tx1"/>
                    </a:solidFill>
                  </a:rPr>
                </a:br>
                <a:r>
                  <a:rPr lang="en-US" sz="1200" dirty="0" smtClean="0">
                    <a:solidFill>
                      <a:schemeClr val="tx1"/>
                    </a:solidFill>
                  </a:rPr>
                  <a:t>and Frameworks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3931249" y="4158734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Data Analytics and Visualization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930818" y="3535168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Data Management and Workflows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930818" y="4813793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System Software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3930818" y="5440994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Resilience and Integrity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3930818" y="6074863"/>
                <a:ext cx="1528442" cy="54501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Co-Design and Integration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1.3.8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313266" y="881382"/>
              <a:ext cx="1518963" cy="5278521"/>
              <a:chOff x="475190" y="986156"/>
              <a:chExt cx="1518963" cy="536009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16" name="Rectangle 115"/>
              <p:cNvSpPr/>
              <p:nvPr/>
            </p:nvSpPr>
            <p:spPr>
              <a:xfrm>
                <a:off x="476249" y="986156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Project Management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476249" y="1614675"/>
                <a:ext cx="1517904" cy="53949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Project Planning and Management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1.1.1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476249" y="2269732"/>
                <a:ext cx="1517904" cy="71935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Project Reporting &amp; Controls, Risk Management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1.1.2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475190" y="4391310"/>
                <a:ext cx="1517904" cy="69499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Information Technology and Quality Management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1.1.5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476249" y="3123667"/>
                <a:ext cx="1517904" cy="5394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Business Management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1.1.3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476249" y="3747234"/>
                <a:ext cx="1517904" cy="5394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Procurement Management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1.1.4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476249" y="5174038"/>
                <a:ext cx="1517904" cy="5394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Communications &amp; Outreach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1.1.6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476249" y="5806751"/>
                <a:ext cx="1517904" cy="53949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rIns="45720" rtlCol="0" anchor="ctr"/>
              <a:lstStyle/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Integration</a:t>
                </a:r>
              </a:p>
              <a:p>
                <a:pPr algn="ctr">
                  <a:lnSpc>
                    <a:spcPct val="88000"/>
                  </a:lnSpc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1.1.7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610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73736"/>
            <a:ext cx="8531352" cy="496290"/>
          </a:xfrm>
        </p:spPr>
        <p:txBody>
          <a:bodyPr/>
          <a:lstStyle/>
          <a:p>
            <a:r>
              <a:rPr lang="en-US" dirty="0" smtClean="0"/>
              <a:t>ECP Holistic Structure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Capable </a:t>
            </a:r>
            <a:r>
              <a:rPr lang="en-US" dirty="0" err="1" smtClean="0"/>
              <a:t>exascale</a:t>
            </a:r>
            <a:r>
              <a:rPr lang="en-US" dirty="0" smtClean="0"/>
              <a:t> computing requires close coupling  and coordination of key development and technology R&amp;D areas.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43993857"/>
              </p:ext>
            </p:extLst>
          </p:nvPr>
        </p:nvGraphicFramePr>
        <p:xfrm>
          <a:off x="1866900" y="2294466"/>
          <a:ext cx="5854700" cy="3903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038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CP color palette">
      <a:dk1>
        <a:sysClr val="windowText" lastClr="000000"/>
      </a:dk1>
      <a:lt1>
        <a:sysClr val="window" lastClr="FFFFFF"/>
      </a:lt1>
      <a:dk2>
        <a:srgbClr val="266092"/>
      </a:dk2>
      <a:lt2>
        <a:srgbClr val="FFFFFF"/>
      </a:lt2>
      <a:accent1>
        <a:srgbClr val="266092"/>
      </a:accent1>
      <a:accent2>
        <a:srgbClr val="84B641"/>
      </a:accent2>
      <a:accent3>
        <a:srgbClr val="43B1E5"/>
      </a:accent3>
      <a:accent4>
        <a:srgbClr val="DA1F28"/>
      </a:accent4>
      <a:accent5>
        <a:srgbClr val="CC9900"/>
      </a:accent5>
      <a:accent6>
        <a:srgbClr val="0070B9"/>
      </a:accent6>
      <a:hlink>
        <a:srgbClr val="A03123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accent1"/>
          </a:solidFill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lnSpc>
            <a:spcPct val="90000"/>
          </a:lnSpc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DF85C1FF67F4186A0226335923867" ma:contentTypeVersion="0" ma:contentTypeDescription="Create a new document." ma:contentTypeScope="" ma:versionID="c7b2f3ca90f33d2aeaf28d81ac869bb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4D1AE3-9F8E-40BE-BB70-0E8977CA5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EACE146-0A09-4D9B-8404-274154743B18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531BD94-F8CB-4670-BAB1-2B63C83546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10303</TotalTime>
  <Words>1310</Words>
  <Application>Microsoft Macintosh PowerPoint</Application>
  <PresentationFormat>On-screen Show (4:3)</PresentationFormat>
  <Paragraphs>246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Theme</vt:lpstr>
      <vt:lpstr>Exascale Computing Project (ECP) Overview</vt:lpstr>
      <vt:lpstr>ECP mission need</vt:lpstr>
      <vt:lpstr>Programmatic components of the ECP</vt:lpstr>
      <vt:lpstr>The ECP is a Lab-led Project transitioning from the DOE exascale research activities</vt:lpstr>
      <vt:lpstr>ECP Goals</vt:lpstr>
      <vt:lpstr>ECP Scope is Based on Mission Needs and Requirements</vt:lpstr>
      <vt:lpstr>ECP Technical Approach</vt:lpstr>
      <vt:lpstr>ECP WBS</vt:lpstr>
      <vt:lpstr>ECP Holistic Structure</vt:lpstr>
      <vt:lpstr>ECP Integration is an essential function of the leadership team</vt:lpstr>
      <vt:lpstr>ECP Laboratory Team</vt:lpstr>
      <vt:lpstr>ECP Integrated Project Team</vt:lpstr>
      <vt:lpstr>ECP Timeline</vt:lpstr>
      <vt:lpstr>ECP method of accomplishment</vt:lpstr>
      <vt:lpstr>ECP follows a rigorous solicitation and selection process</vt:lpstr>
      <vt:lpstr>Questions?</vt:lpstr>
    </vt:vector>
  </TitlesOfParts>
  <Manager/>
  <Company>ORNL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Roy, Donna Jo</dc:creator>
  <cp:keywords/>
  <dc:description/>
  <cp:lastModifiedBy>Paul Messina</cp:lastModifiedBy>
  <cp:revision>381</cp:revision>
  <dcterms:created xsi:type="dcterms:W3CDTF">2015-12-16T17:19:11Z</dcterms:created>
  <dcterms:modified xsi:type="dcterms:W3CDTF">2016-03-16T17:57:53Z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0x010100B2DDF85C1FF67F4186A0226335923867</vt:lpwstr>
  </property>
</Properties>
</file>