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0" r:id="rId3"/>
    <p:sldId id="257" r:id="rId4"/>
    <p:sldId id="299" r:id="rId5"/>
    <p:sldId id="268" r:id="rId6"/>
    <p:sldId id="269" r:id="rId7"/>
    <p:sldId id="270" r:id="rId8"/>
    <p:sldId id="272" r:id="rId9"/>
    <p:sldId id="275" r:id="rId10"/>
    <p:sldId id="274" r:id="rId11"/>
    <p:sldId id="286" r:id="rId12"/>
    <p:sldId id="276" r:id="rId13"/>
    <p:sldId id="279" r:id="rId14"/>
    <p:sldId id="278" r:id="rId15"/>
    <p:sldId id="277" r:id="rId16"/>
    <p:sldId id="262" r:id="rId17"/>
    <p:sldId id="264" r:id="rId18"/>
    <p:sldId id="263" r:id="rId19"/>
    <p:sldId id="267" r:id="rId20"/>
    <p:sldId id="265" r:id="rId21"/>
    <p:sldId id="266" r:id="rId22"/>
    <p:sldId id="280" r:id="rId23"/>
    <p:sldId id="261" r:id="rId24"/>
    <p:sldId id="282" r:id="rId25"/>
    <p:sldId id="284" r:id="rId26"/>
    <p:sldId id="285" r:id="rId27"/>
    <p:sldId id="281" r:id="rId28"/>
    <p:sldId id="300" r:id="rId29"/>
    <p:sldId id="293" r:id="rId30"/>
    <p:sldId id="289" r:id="rId31"/>
    <p:sldId id="288" r:id="rId32"/>
    <p:sldId id="290" r:id="rId33"/>
    <p:sldId id="292" r:id="rId34"/>
    <p:sldId id="287" r:id="rId35"/>
    <p:sldId id="258" r:id="rId36"/>
    <p:sldId id="273" r:id="rId37"/>
    <p:sldId id="297" r:id="rId38"/>
    <p:sldId id="298" r:id="rId39"/>
    <p:sldId id="296" r:id="rId40"/>
    <p:sldId id="295" r:id="rId41"/>
    <p:sldId id="29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 autoAdjust="0"/>
    <p:restoredTop sz="94660"/>
  </p:normalViewPr>
  <p:slideViewPr>
    <p:cSldViewPr>
      <p:cViewPr varScale="1">
        <p:scale>
          <a:sx n="91" d="100"/>
          <a:sy n="91" d="100"/>
        </p:scale>
        <p:origin x="-1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906B6CA-E44C-493A-9228-F5925CB4C044}" type="datetimeFigureOut">
              <a:rPr lang="en-US" smtClean="0"/>
              <a:pPr/>
              <a:t>6/30/2009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0EBB87-ED81-4639-A10C-5F77E8802C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B6CA-E44C-493A-9228-F5925CB4C044}" type="datetimeFigureOut">
              <a:rPr lang="en-US" smtClean="0"/>
              <a:pPr/>
              <a:t>6/30/2009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BB87-ED81-4639-A10C-5F77E8802C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906B6CA-E44C-493A-9228-F5925CB4C044}" type="datetimeFigureOut">
              <a:rPr lang="en-US" smtClean="0"/>
              <a:pPr/>
              <a:t>6/30/2009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D0EBB87-ED81-4639-A10C-5F77E8802C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B6CA-E44C-493A-9228-F5925CB4C044}" type="datetimeFigureOut">
              <a:rPr lang="en-US" smtClean="0"/>
              <a:pPr/>
              <a:t>6/30/2009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0EBB87-ED81-4639-A10C-5F77E8802C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B6CA-E44C-493A-9228-F5925CB4C044}" type="datetimeFigureOut">
              <a:rPr lang="en-US" smtClean="0"/>
              <a:pPr/>
              <a:t>6/30/2009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D0EBB87-ED81-4639-A10C-5F77E8802C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906B6CA-E44C-493A-9228-F5925CB4C044}" type="datetimeFigureOut">
              <a:rPr lang="en-US" smtClean="0"/>
              <a:pPr/>
              <a:t>6/30/2009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D0EBB87-ED81-4639-A10C-5F77E8802C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906B6CA-E44C-493A-9228-F5925CB4C044}" type="datetimeFigureOut">
              <a:rPr lang="en-US" smtClean="0"/>
              <a:pPr/>
              <a:t>6/30/2009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D0EBB87-ED81-4639-A10C-5F77E8802C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B6CA-E44C-493A-9228-F5925CB4C044}" type="datetimeFigureOut">
              <a:rPr lang="en-US" smtClean="0"/>
              <a:pPr/>
              <a:t>6/30/2009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0EBB87-ED81-4639-A10C-5F77E8802C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B6CA-E44C-493A-9228-F5925CB4C044}" type="datetimeFigureOut">
              <a:rPr lang="en-US" smtClean="0"/>
              <a:pPr/>
              <a:t>6/30/2009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0EBB87-ED81-4639-A10C-5F77E8802C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B6CA-E44C-493A-9228-F5925CB4C044}" type="datetimeFigureOut">
              <a:rPr lang="en-US" smtClean="0"/>
              <a:pPr/>
              <a:t>6/30/2009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0EBB87-ED81-4639-A10C-5F77E8802C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906B6CA-E44C-493A-9228-F5925CB4C044}" type="datetimeFigureOut">
              <a:rPr lang="en-US" smtClean="0"/>
              <a:pPr/>
              <a:t>6/30/2009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D0EBB87-ED81-4639-A10C-5F77E8802C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06B6CA-E44C-493A-9228-F5925CB4C044}" type="datetimeFigureOut">
              <a:rPr lang="en-US" smtClean="0"/>
              <a:pPr/>
              <a:t>6/30/2009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D0EBB87-ED81-4639-A10C-5F77E8802C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vdt.cs.wisc.edu/vdt_11098_cache:Bestman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Lustre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Nirmal Seenu</a:t>
            </a:r>
          </a:p>
          <a:p>
            <a:r>
              <a:rPr lang="en-US" smtClean="0"/>
              <a:t>Fermilab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RAID 0 pattern, in which data is "striped" across a certain number of objects</a:t>
            </a:r>
          </a:p>
          <a:p>
            <a:pPr lvl="1"/>
            <a:r>
              <a:rPr lang="en-US" dirty="0" smtClean="0"/>
              <a:t>the number of objects is called the </a:t>
            </a:r>
            <a:r>
              <a:rPr lang="en-US" dirty="0" err="1" smtClean="0"/>
              <a:t>stripe_count</a:t>
            </a:r>
            <a:endParaRPr lang="en-US" dirty="0" smtClean="0"/>
          </a:p>
          <a:p>
            <a:r>
              <a:rPr lang="en-US" dirty="0" smtClean="0"/>
              <a:t>Each object contains "chunks” of data</a:t>
            </a:r>
          </a:p>
          <a:p>
            <a:r>
              <a:rPr lang="en-US" dirty="0" smtClean="0"/>
              <a:t>When the "chunk" being written to a particular object exceeds the </a:t>
            </a:r>
            <a:r>
              <a:rPr lang="en-US" dirty="0" err="1" smtClean="0"/>
              <a:t>stripe_size</a:t>
            </a:r>
            <a:r>
              <a:rPr lang="en-US" dirty="0" smtClean="0"/>
              <a:t>, the next "chunk" of data in the file is stored on the next target</a:t>
            </a:r>
            <a:endParaRPr lang="en-US" dirty="0"/>
          </a:p>
        </p:txBody>
      </p:sp>
      <p:pic>
        <p:nvPicPr>
          <p:cNvPr id="5" name="Content Placeholder 4" descr="stripe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724400" y="2667000"/>
            <a:ext cx="3886200" cy="198628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Stripping…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Controlled striping</a:t>
            </a:r>
          </a:p>
          <a:p>
            <a:pPr lvl="1"/>
            <a:r>
              <a:rPr lang="en-US" dirty="0" smtClean="0"/>
              <a:t>The file system has a default setting that is determined at format time</a:t>
            </a:r>
          </a:p>
          <a:p>
            <a:pPr lvl="1"/>
            <a:r>
              <a:rPr lang="en-US" dirty="0" smtClean="0"/>
              <a:t>The default stripe count and stripe size can be tuned</a:t>
            </a:r>
          </a:p>
          <a:p>
            <a:pPr lvl="2"/>
            <a:r>
              <a:rPr lang="en-US" dirty="0" smtClean="0"/>
              <a:t>Directories can be given an attribute so that all files under that directory (and recursively under any sub-directory) have a striping pattern determined by the attribute</a:t>
            </a:r>
          </a:p>
          <a:p>
            <a:pPr lvl="2"/>
            <a:r>
              <a:rPr lang="en-US" dirty="0" smtClean="0"/>
              <a:t>Utilities </a:t>
            </a:r>
            <a:r>
              <a:rPr lang="en-US" dirty="0" smtClean="0"/>
              <a:t>and application libraries are provided to control the striping of an individual file at creation time</a:t>
            </a:r>
          </a:p>
          <a:p>
            <a:pPr lvl="1"/>
            <a:r>
              <a:rPr lang="en-US" dirty="0" smtClean="0"/>
              <a:t>To change the stripe of a current file</a:t>
            </a:r>
          </a:p>
          <a:p>
            <a:pPr lvl="2"/>
            <a:r>
              <a:rPr lang="en-US" dirty="0" smtClean="0"/>
              <a:t>Create a new directory with required stripe setting</a:t>
            </a:r>
          </a:p>
          <a:p>
            <a:pPr lvl="2"/>
            <a:r>
              <a:rPr lang="en-US" dirty="0" smtClean="0"/>
              <a:t>Copy the file into the new directory</a:t>
            </a:r>
          </a:p>
          <a:p>
            <a:pPr lvl="2"/>
            <a:r>
              <a:rPr lang="en-US" dirty="0" smtClean="0"/>
              <a:t>Move it back to the original location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</a:t>
            </a:r>
            <a:r>
              <a:rPr lang="en-US" dirty="0" err="1" smtClean="0"/>
              <a:t>Lustre</a:t>
            </a:r>
            <a:r>
              <a:rPr lang="en-US" dirty="0" smtClean="0"/>
              <a:t> Servers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Download the </a:t>
            </a:r>
            <a:r>
              <a:rPr lang="en-US" dirty="0" err="1" smtClean="0"/>
              <a:t>Lustre</a:t>
            </a:r>
            <a:r>
              <a:rPr lang="en-US" dirty="0" smtClean="0"/>
              <a:t> patched kernel from SUN’s website. Typical installation needs the following </a:t>
            </a:r>
            <a:r>
              <a:rPr lang="en-US" dirty="0" err="1" smtClean="0"/>
              <a:t>rpms</a:t>
            </a:r>
            <a:endParaRPr lang="en-US" dirty="0" smtClean="0"/>
          </a:p>
          <a:p>
            <a:pPr lvl="1"/>
            <a:r>
              <a:rPr lang="en-US" dirty="0" smtClean="0"/>
              <a:t>kernel-lustre-smp-2.6.18-92.1.17.el5_lustre.1.6.7.1.x86_64</a:t>
            </a:r>
          </a:p>
          <a:p>
            <a:pPr lvl="1"/>
            <a:r>
              <a:rPr lang="en-US" dirty="0" smtClean="0"/>
              <a:t>kernel-lustre-source-2.6.18-92.1.17.el5_lustre.1.6.7.1.x86_64</a:t>
            </a:r>
          </a:p>
          <a:p>
            <a:pPr lvl="1"/>
            <a:r>
              <a:rPr lang="en-US" dirty="0" smtClean="0"/>
              <a:t>lustre-modules-1.6.7.1-2.6.18_92.1.17.el5_lustre.1.6.7.1smp.x86_64</a:t>
            </a:r>
          </a:p>
          <a:p>
            <a:pPr lvl="1"/>
            <a:r>
              <a:rPr lang="en-US" dirty="0" smtClean="0"/>
              <a:t>lustre-ldiskfs-3.0.7.1-2.6.18_92.1.17.el5_lustre.1.6.7.1smp.x86_64</a:t>
            </a:r>
          </a:p>
          <a:p>
            <a:pPr lvl="1"/>
            <a:r>
              <a:rPr lang="en-US" dirty="0" smtClean="0"/>
              <a:t>lustre-source-1.6.7.1-2.6.18_92.1.17.el5_lustre.1.6.7.1smp.x86_64</a:t>
            </a:r>
          </a:p>
          <a:p>
            <a:pPr lvl="1"/>
            <a:r>
              <a:rPr lang="en-US" dirty="0" smtClean="0"/>
              <a:t>kernel-ib-1.3.1-2.6.18_92.1.17.el5_lustre.1.6.7.1smp.x86_64</a:t>
            </a:r>
          </a:p>
          <a:p>
            <a:pPr lvl="1"/>
            <a:r>
              <a:rPr lang="en-US" dirty="0" smtClean="0"/>
              <a:t>kernel-ib-devel-1.3.1-2.6.18_92.1.17.el5_lustre.1.6.7.1smp.x86_64</a:t>
            </a:r>
          </a:p>
          <a:p>
            <a:pPr lvl="1"/>
            <a:r>
              <a:rPr lang="en-US" dirty="0" smtClean="0"/>
              <a:t>lustre-1.6.7.1-2.6.18_92.1.17.el5_lustre.1.6.7.1smp.x86_64</a:t>
            </a:r>
          </a:p>
          <a:p>
            <a:r>
              <a:rPr lang="en-US" dirty="0" smtClean="0"/>
              <a:t>Patch the vanilla kernel.org kernel</a:t>
            </a:r>
          </a:p>
          <a:p>
            <a:pPr lvl="1"/>
            <a:r>
              <a:rPr lang="en-US" dirty="0" smtClean="0"/>
              <a:t>Download the supported kernel.org kernel</a:t>
            </a:r>
          </a:p>
          <a:p>
            <a:pPr lvl="1"/>
            <a:r>
              <a:rPr lang="en-US" dirty="0" smtClean="0"/>
              <a:t>Download the </a:t>
            </a:r>
            <a:r>
              <a:rPr lang="en-US" dirty="0" err="1" smtClean="0"/>
              <a:t>Lustre</a:t>
            </a:r>
            <a:r>
              <a:rPr lang="en-US" dirty="0" smtClean="0"/>
              <a:t> Source</a:t>
            </a:r>
          </a:p>
          <a:p>
            <a:pPr lvl="1"/>
            <a:r>
              <a:rPr lang="en-US" dirty="0" smtClean="0"/>
              <a:t>Install quilt and patch the kernel as described in </a:t>
            </a:r>
            <a:r>
              <a:rPr lang="en-US" dirty="0" err="1" smtClean="0"/>
              <a:t>Lustre</a:t>
            </a:r>
            <a:r>
              <a:rPr lang="en-US" dirty="0" smtClean="0"/>
              <a:t> Manual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</a:t>
            </a:r>
            <a:r>
              <a:rPr lang="en-US" dirty="0" err="1" smtClean="0"/>
              <a:t>Lustre</a:t>
            </a:r>
            <a:r>
              <a:rPr lang="en-US" dirty="0" smtClean="0"/>
              <a:t>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Format the MGS partition</a:t>
            </a:r>
          </a:p>
          <a:p>
            <a:pPr lvl="1"/>
            <a:r>
              <a:rPr lang="en-US" dirty="0" smtClean="0"/>
              <a:t>Its recommended that you create a small(1 GB) MGS partition</a:t>
            </a:r>
          </a:p>
          <a:p>
            <a:pPr lvl="2"/>
            <a:r>
              <a:rPr lang="en-US" dirty="0" smtClean="0"/>
              <a:t>Multiple </a:t>
            </a:r>
            <a:r>
              <a:rPr lang="en-US" dirty="0" err="1" smtClean="0"/>
              <a:t>Lustre</a:t>
            </a:r>
            <a:r>
              <a:rPr lang="en-US" dirty="0" smtClean="0"/>
              <a:t> file systems can be managed by a single MGS</a:t>
            </a:r>
          </a:p>
          <a:p>
            <a:pPr lvl="1"/>
            <a:r>
              <a:rPr lang="en-US" dirty="0" err="1" smtClean="0"/>
              <a:t>mkfs.lustre</a:t>
            </a:r>
            <a:r>
              <a:rPr lang="en-US" dirty="0" smtClean="0"/>
              <a:t> --mgs --</a:t>
            </a:r>
            <a:r>
              <a:rPr lang="en-US" dirty="0" err="1" smtClean="0"/>
              <a:t>mkfsoptions</a:t>
            </a:r>
            <a:r>
              <a:rPr lang="en-US" dirty="0" smtClean="0"/>
              <a:t>="-m 0“ /dev/md2</a:t>
            </a:r>
          </a:p>
          <a:p>
            <a:pPr lvl="1"/>
            <a:r>
              <a:rPr lang="en-US" dirty="0" smtClean="0"/>
              <a:t>tune2fs -m 0 -</a:t>
            </a:r>
            <a:r>
              <a:rPr lang="en-US" dirty="0" err="1" smtClean="0"/>
              <a:t>i</a:t>
            </a:r>
            <a:r>
              <a:rPr lang="en-US" dirty="0" smtClean="0"/>
              <a:t> 0 -c 0 /dev/md2</a:t>
            </a:r>
          </a:p>
          <a:p>
            <a:r>
              <a:rPr lang="en-US" dirty="0" smtClean="0"/>
              <a:t>Format the MDT partition</a:t>
            </a:r>
          </a:p>
          <a:p>
            <a:pPr lvl="1"/>
            <a:r>
              <a:rPr lang="en-US" dirty="0" err="1" smtClean="0"/>
              <a:t>mkfs.lustre</a:t>
            </a:r>
            <a:r>
              <a:rPr lang="en-US" dirty="0" smtClean="0"/>
              <a:t> --</a:t>
            </a:r>
            <a:r>
              <a:rPr lang="en-US" dirty="0" err="1" smtClean="0"/>
              <a:t>fsname</a:t>
            </a:r>
            <a:r>
              <a:rPr lang="en-US" dirty="0" smtClean="0"/>
              <a:t>=</a:t>
            </a:r>
            <a:r>
              <a:rPr lang="en-US" dirty="0" err="1" smtClean="0"/>
              <a:t>lqcdproj</a:t>
            </a:r>
            <a:r>
              <a:rPr lang="en-US" dirty="0" smtClean="0"/>
              <a:t> --</a:t>
            </a:r>
            <a:r>
              <a:rPr lang="en-US" dirty="0" err="1" smtClean="0"/>
              <a:t>mdt</a:t>
            </a:r>
            <a:r>
              <a:rPr lang="en-US" dirty="0" smtClean="0"/>
              <a:t> --</a:t>
            </a:r>
            <a:r>
              <a:rPr lang="en-US" dirty="0" err="1" smtClean="0"/>
              <a:t>mgsnode</a:t>
            </a:r>
            <a:r>
              <a:rPr lang="en-US" dirty="0" smtClean="0"/>
              <a:t>=iblustre1@tcp1 --</a:t>
            </a:r>
            <a:r>
              <a:rPr lang="en-US" dirty="0" err="1" smtClean="0"/>
              <a:t>param</a:t>
            </a:r>
            <a:r>
              <a:rPr lang="en-US" dirty="0" smtClean="0"/>
              <a:t> </a:t>
            </a:r>
            <a:r>
              <a:rPr lang="en-US" dirty="0" err="1" smtClean="0"/>
              <a:t>lov.stripecount</a:t>
            </a:r>
            <a:r>
              <a:rPr lang="en-US" dirty="0" smtClean="0"/>
              <a:t>=1 --</a:t>
            </a:r>
            <a:r>
              <a:rPr lang="en-US" dirty="0" err="1" smtClean="0"/>
              <a:t>mkfsoptions</a:t>
            </a:r>
            <a:r>
              <a:rPr lang="en-US" dirty="0" smtClean="0"/>
              <a:t>="-m 0" /dev/lustre1_volume/</a:t>
            </a:r>
            <a:r>
              <a:rPr lang="en-US" dirty="0" err="1" smtClean="0"/>
              <a:t>mds_lv</a:t>
            </a:r>
            <a:endParaRPr lang="en-US" dirty="0" smtClean="0"/>
          </a:p>
          <a:p>
            <a:pPr lvl="1"/>
            <a:r>
              <a:rPr lang="en-US" dirty="0" smtClean="0"/>
              <a:t>tune2fs -m 0 -</a:t>
            </a:r>
            <a:r>
              <a:rPr lang="en-US" dirty="0" err="1" smtClean="0"/>
              <a:t>i</a:t>
            </a:r>
            <a:r>
              <a:rPr lang="en-US" dirty="0" smtClean="0"/>
              <a:t> 0 -c 0 /dev/lustre1_volume/</a:t>
            </a:r>
            <a:r>
              <a:rPr lang="en-US" dirty="0" err="1" smtClean="0"/>
              <a:t>mds_lv</a:t>
            </a:r>
            <a:endParaRPr lang="en-US" dirty="0" smtClean="0"/>
          </a:p>
          <a:p>
            <a:r>
              <a:rPr lang="en-US" dirty="0" smtClean="0"/>
              <a:t>Format all the OSTs</a:t>
            </a:r>
          </a:p>
          <a:p>
            <a:pPr lvl="1"/>
            <a:r>
              <a:rPr lang="en-US" dirty="0" err="1" smtClean="0"/>
              <a:t>mkfs.lustre</a:t>
            </a:r>
            <a:r>
              <a:rPr lang="en-US" dirty="0" smtClean="0"/>
              <a:t> --</a:t>
            </a:r>
            <a:r>
              <a:rPr lang="en-US" dirty="0" err="1" smtClean="0"/>
              <a:t>fsname</a:t>
            </a:r>
            <a:r>
              <a:rPr lang="en-US" dirty="0" smtClean="0"/>
              <a:t>=</a:t>
            </a:r>
            <a:r>
              <a:rPr lang="en-US" dirty="0" err="1" smtClean="0"/>
              <a:t>lqcdproj</a:t>
            </a:r>
            <a:r>
              <a:rPr lang="en-US" dirty="0" smtClean="0"/>
              <a:t> --</a:t>
            </a:r>
            <a:r>
              <a:rPr lang="en-US" dirty="0" err="1" smtClean="0"/>
              <a:t>mkfsoptions</a:t>
            </a:r>
            <a:r>
              <a:rPr lang="en-US" dirty="0" smtClean="0"/>
              <a:t>="-m 0" --</a:t>
            </a:r>
            <a:r>
              <a:rPr lang="en-US" dirty="0" err="1" smtClean="0"/>
              <a:t>ost</a:t>
            </a:r>
            <a:r>
              <a:rPr lang="en-US" dirty="0" smtClean="0"/>
              <a:t> --</a:t>
            </a:r>
            <a:r>
              <a:rPr lang="en-US" dirty="0" err="1" smtClean="0"/>
              <a:t>mgsnode</a:t>
            </a:r>
            <a:r>
              <a:rPr lang="en-US" dirty="0" smtClean="0"/>
              <a:t>=iblustre1@tcp1 --</a:t>
            </a:r>
            <a:r>
              <a:rPr lang="en-US" dirty="0" err="1" smtClean="0"/>
              <a:t>param</a:t>
            </a:r>
            <a:r>
              <a:rPr lang="en-US" dirty="0" smtClean="0"/>
              <a:t> </a:t>
            </a:r>
            <a:r>
              <a:rPr lang="en-US" dirty="0" err="1" smtClean="0"/>
              <a:t>ost.quota_type</a:t>
            </a:r>
            <a:r>
              <a:rPr lang="en-US" dirty="0" smtClean="0"/>
              <a:t>=</a:t>
            </a:r>
            <a:r>
              <a:rPr lang="en-US" dirty="0" err="1" smtClean="0"/>
              <a:t>ug</a:t>
            </a:r>
            <a:r>
              <a:rPr lang="en-US" dirty="0" smtClean="0"/>
              <a:t> /dev/sdc1</a:t>
            </a:r>
          </a:p>
          <a:p>
            <a:pPr lvl="1"/>
            <a:r>
              <a:rPr lang="en-US" dirty="0" smtClean="0"/>
              <a:t>tune2fs -m 0 -</a:t>
            </a:r>
            <a:r>
              <a:rPr lang="en-US" dirty="0" err="1" smtClean="0"/>
              <a:t>i</a:t>
            </a:r>
            <a:r>
              <a:rPr lang="en-US" dirty="0" smtClean="0"/>
              <a:t> 0 -c 0 /dev/sdc1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Lustre</a:t>
            </a:r>
            <a:r>
              <a:rPr lang="en-US" dirty="0" smtClean="0"/>
              <a:t> Server and Client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default options are specified as a part of </a:t>
            </a:r>
            <a:r>
              <a:rPr lang="en-US" dirty="0" err="1" smtClean="0"/>
              <a:t>mkfs.lustre</a:t>
            </a:r>
            <a:r>
              <a:rPr lang="en-US" dirty="0" smtClean="0"/>
              <a:t> command</a:t>
            </a:r>
          </a:p>
          <a:p>
            <a:pPr lvl="1"/>
            <a:r>
              <a:rPr lang="en-US" dirty="0" smtClean="0"/>
              <a:t>It can be tuned later with </a:t>
            </a:r>
            <a:r>
              <a:rPr lang="en-US" dirty="0" err="1" smtClean="0"/>
              <a:t>tunefs.lustre</a:t>
            </a:r>
            <a:r>
              <a:rPr lang="en-US" dirty="0" smtClean="0"/>
              <a:t> if needed</a:t>
            </a:r>
          </a:p>
          <a:p>
            <a:pPr lvl="1"/>
            <a:r>
              <a:rPr lang="en-US" dirty="0" smtClean="0"/>
              <a:t>tune2fs can be used for ext3 tuning</a:t>
            </a:r>
          </a:p>
          <a:p>
            <a:r>
              <a:rPr lang="en-US" dirty="0" smtClean="0"/>
              <a:t>The run time options are specified in /etc/</a:t>
            </a:r>
            <a:r>
              <a:rPr lang="en-US" dirty="0" err="1" smtClean="0"/>
              <a:t>modprobe.conf</a:t>
            </a:r>
            <a:endParaRPr lang="en-US" dirty="0" smtClean="0"/>
          </a:p>
          <a:p>
            <a:pPr lvl="1"/>
            <a:r>
              <a:rPr lang="en-US" dirty="0" smtClean="0"/>
              <a:t>options </a:t>
            </a:r>
            <a:r>
              <a:rPr lang="en-US" dirty="0" err="1" smtClean="0"/>
              <a:t>lnet</a:t>
            </a:r>
            <a:r>
              <a:rPr lang="en-US" dirty="0" smtClean="0"/>
              <a:t> networks=</a:t>
            </a:r>
            <a:r>
              <a:rPr lang="en-US" dirty="0" err="1" smtClean="0"/>
              <a:t>tcp</a:t>
            </a:r>
            <a:r>
              <a:rPr lang="en-US" dirty="0" smtClean="0"/>
              <a:t>(eth1)</a:t>
            </a:r>
          </a:p>
          <a:p>
            <a:pPr lvl="1"/>
            <a:r>
              <a:rPr lang="en-US" dirty="0" smtClean="0"/>
              <a:t>options </a:t>
            </a:r>
            <a:r>
              <a:rPr lang="en-US" dirty="0" err="1" smtClean="0"/>
              <a:t>ksocklnd</a:t>
            </a:r>
            <a:r>
              <a:rPr lang="en-US" dirty="0" smtClean="0"/>
              <a:t> </a:t>
            </a:r>
            <a:r>
              <a:rPr lang="en-US" dirty="0" err="1" smtClean="0"/>
              <a:t>tx_buffer_size</a:t>
            </a:r>
            <a:r>
              <a:rPr lang="en-US" dirty="0" smtClean="0"/>
              <a:t>=1073741824 </a:t>
            </a:r>
            <a:r>
              <a:rPr lang="en-US" dirty="0" err="1" smtClean="0"/>
              <a:t>rx_buffer_size</a:t>
            </a:r>
            <a:r>
              <a:rPr lang="en-US" dirty="0" smtClean="0"/>
              <a:t>=1073741824 </a:t>
            </a:r>
            <a:r>
              <a:rPr lang="en-US" dirty="0" err="1" smtClean="0"/>
              <a:t>enable_irq_affinity</a:t>
            </a:r>
            <a:r>
              <a:rPr lang="en-US" dirty="0" smtClean="0"/>
              <a:t>=1</a:t>
            </a:r>
          </a:p>
          <a:p>
            <a:r>
              <a:rPr lang="en-US" dirty="0" err="1" smtClean="0"/>
              <a:t>Lustre</a:t>
            </a:r>
            <a:r>
              <a:rPr lang="en-US" dirty="0" smtClean="0"/>
              <a:t> Client mount options are specified in /etc/</a:t>
            </a:r>
            <a:r>
              <a:rPr lang="en-US" dirty="0" err="1" smtClean="0"/>
              <a:t>fstab</a:t>
            </a:r>
            <a:endParaRPr lang="en-US" dirty="0" smtClean="0"/>
          </a:p>
          <a:p>
            <a:pPr lvl="1"/>
            <a:r>
              <a:rPr lang="sv-SE" dirty="0" smtClean="0"/>
              <a:t>lustre3@tcp:/lustre /lustre lustre defaults,flock,_netdev</a:t>
            </a:r>
          </a:p>
          <a:p>
            <a:r>
              <a:rPr lang="sv-SE" dirty="0" smtClean="0"/>
              <a:t>Live parameter tuning can be done using the lctl command</a:t>
            </a:r>
          </a:p>
          <a:p>
            <a:pPr lvl="1"/>
            <a:r>
              <a:rPr lang="en-US" dirty="0" err="1" smtClean="0"/>
              <a:t>lctl</a:t>
            </a:r>
            <a:r>
              <a:rPr lang="en-US" dirty="0" smtClean="0"/>
              <a:t> </a:t>
            </a:r>
            <a:r>
              <a:rPr lang="en-US" dirty="0" err="1" smtClean="0"/>
              <a:t>conf_param</a:t>
            </a:r>
            <a:r>
              <a:rPr lang="en-US" dirty="0" smtClean="0"/>
              <a:t> </a:t>
            </a:r>
            <a:r>
              <a:rPr lang="en-US" dirty="0" err="1" smtClean="0"/>
              <a:t>lustre.sys.timeout</a:t>
            </a:r>
            <a:r>
              <a:rPr lang="en-US" dirty="0" smtClean="0"/>
              <a:t>=600</a:t>
            </a:r>
          </a:p>
          <a:p>
            <a:pPr lvl="1"/>
            <a:r>
              <a:rPr lang="en-US" dirty="0" smtClean="0"/>
              <a:t>These changes get pushed out to all the clients and they are persistent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</a:t>
            </a:r>
            <a:r>
              <a:rPr lang="en-US" dirty="0" err="1" smtClean="0"/>
              <a:t>Lustre</a:t>
            </a:r>
            <a:r>
              <a:rPr lang="en-US" dirty="0" smtClean="0"/>
              <a:t>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Client RPMs are available for certain kernels</a:t>
            </a:r>
          </a:p>
          <a:p>
            <a:r>
              <a:rPr lang="en-US" dirty="0" err="1" smtClean="0"/>
              <a:t>Patchless</a:t>
            </a:r>
            <a:r>
              <a:rPr lang="en-US" dirty="0" smtClean="0"/>
              <a:t> clients are easy to build from source</a:t>
            </a:r>
          </a:p>
          <a:p>
            <a:pPr lvl="1"/>
            <a:r>
              <a:rPr lang="en-US" dirty="0" smtClean="0"/>
              <a:t>No reboot of worker nodes is required</a:t>
            </a:r>
          </a:p>
          <a:p>
            <a:pPr lvl="1"/>
            <a:r>
              <a:rPr lang="en-US" dirty="0" smtClean="0"/>
              <a:t>Typical </a:t>
            </a:r>
            <a:r>
              <a:rPr lang="en-US" dirty="0" err="1" smtClean="0"/>
              <a:t>lustre</a:t>
            </a:r>
            <a:r>
              <a:rPr lang="en-US" dirty="0" smtClean="0"/>
              <a:t> client install process</a:t>
            </a:r>
          </a:p>
          <a:p>
            <a:pPr lvl="2"/>
            <a:r>
              <a:rPr lang="en-US" dirty="0" smtClean="0"/>
              <a:t> ./configure --disable-server --enable-adaptive-timeouts --disable-</a:t>
            </a:r>
            <a:r>
              <a:rPr lang="en-US" dirty="0" err="1" smtClean="0"/>
              <a:t>snmp</a:t>
            </a:r>
            <a:r>
              <a:rPr lang="en-US" dirty="0" smtClean="0"/>
              <a:t> --with-</a:t>
            </a:r>
            <a:r>
              <a:rPr lang="en-US" dirty="0" err="1" smtClean="0"/>
              <a:t>linux</a:t>
            </a:r>
            <a:r>
              <a:rPr lang="en-US" dirty="0" smtClean="0"/>
              <a:t>=/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src</a:t>
            </a:r>
            <a:r>
              <a:rPr lang="en-US" dirty="0" smtClean="0"/>
              <a:t>/kernels/2.6.18-128.1.10.el5-x86_64</a:t>
            </a:r>
          </a:p>
          <a:p>
            <a:pPr lvl="2"/>
            <a:r>
              <a:rPr lang="en-US" dirty="0" smtClean="0"/>
              <a:t>make</a:t>
            </a:r>
          </a:p>
          <a:p>
            <a:pPr lvl="2"/>
            <a:r>
              <a:rPr lang="en-US" dirty="0" smtClean="0"/>
              <a:t>make install</a:t>
            </a:r>
          </a:p>
          <a:p>
            <a:pPr lvl="2"/>
            <a:r>
              <a:rPr lang="en-US" dirty="0" err="1" smtClean="0"/>
              <a:t>depmod</a:t>
            </a:r>
            <a:r>
              <a:rPr lang="en-US" dirty="0" smtClean="0"/>
              <a:t> –a</a:t>
            </a:r>
          </a:p>
          <a:p>
            <a:pPr lvl="2"/>
            <a:r>
              <a:rPr lang="en-US" dirty="0" smtClean="0"/>
              <a:t>mount –t </a:t>
            </a:r>
            <a:r>
              <a:rPr lang="en-US" dirty="0" err="1" smtClean="0"/>
              <a:t>lustre</a:t>
            </a:r>
            <a:r>
              <a:rPr lang="en-US" dirty="0" smtClean="0"/>
              <a:t> –o flock lustre3@tcp:/</a:t>
            </a:r>
            <a:r>
              <a:rPr lang="en-US" dirty="0" err="1" smtClean="0"/>
              <a:t>lustre</a:t>
            </a:r>
            <a:r>
              <a:rPr lang="en-US" dirty="0" smtClean="0"/>
              <a:t>  /</a:t>
            </a:r>
            <a:r>
              <a:rPr lang="en-US" dirty="0" err="1" smtClean="0"/>
              <a:t>lustre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Stable server hardware</a:t>
            </a:r>
          </a:p>
          <a:p>
            <a:pPr lvl="1"/>
            <a:r>
              <a:rPr lang="en-US" dirty="0" smtClean="0"/>
              <a:t>1 or 2 GB memory / core</a:t>
            </a:r>
          </a:p>
          <a:p>
            <a:pPr lvl="2"/>
            <a:r>
              <a:rPr lang="en-US" dirty="0" smtClean="0"/>
              <a:t>Memory requirement depends on the number of outstanding locks</a:t>
            </a:r>
          </a:p>
          <a:p>
            <a:r>
              <a:rPr lang="en-US" dirty="0" smtClean="0"/>
              <a:t>If using </a:t>
            </a:r>
            <a:r>
              <a:rPr lang="en-US" dirty="0" err="1" smtClean="0"/>
              <a:t>GigE</a:t>
            </a:r>
            <a:r>
              <a:rPr lang="en-US" dirty="0" smtClean="0"/>
              <a:t> networks, Intel </a:t>
            </a:r>
            <a:r>
              <a:rPr lang="en-US" dirty="0" err="1" smtClean="0"/>
              <a:t>GigE</a:t>
            </a:r>
            <a:r>
              <a:rPr lang="en-US" dirty="0" smtClean="0"/>
              <a:t> cards are recommended</a:t>
            </a:r>
          </a:p>
          <a:p>
            <a:pPr lvl="1"/>
            <a:r>
              <a:rPr lang="en-US" dirty="0" err="1" smtClean="0"/>
              <a:t>Lustre</a:t>
            </a:r>
            <a:r>
              <a:rPr lang="en-US" dirty="0" smtClean="0"/>
              <a:t> easily triggers most of the Ethernet card/driver bugs</a:t>
            </a:r>
          </a:p>
          <a:p>
            <a:pPr lvl="1"/>
            <a:r>
              <a:rPr lang="en-US" dirty="0" smtClean="0"/>
              <a:t>Interrupt coalescing had to be enabled on </a:t>
            </a:r>
            <a:r>
              <a:rPr lang="en-US" dirty="0" err="1" smtClean="0"/>
              <a:t>Nvidia</a:t>
            </a:r>
            <a:r>
              <a:rPr lang="en-US" dirty="0" smtClean="0"/>
              <a:t> Ethernet cards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Device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Software RAID1 for MGS and MDT partition</a:t>
            </a:r>
          </a:p>
          <a:p>
            <a:pPr lvl="1"/>
            <a:r>
              <a:rPr lang="en-US" dirty="0" smtClean="0"/>
              <a:t>MGS and MDT are LVM volumes on Software RAID partitions</a:t>
            </a:r>
          </a:p>
          <a:p>
            <a:r>
              <a:rPr lang="en-US" dirty="0" smtClean="0"/>
              <a:t>OST: </a:t>
            </a:r>
            <a:r>
              <a:rPr lang="en-US" dirty="0" err="1" smtClean="0"/>
              <a:t>Nexsan</a:t>
            </a:r>
            <a:r>
              <a:rPr lang="en-US" dirty="0" smtClean="0"/>
              <a:t> </a:t>
            </a:r>
            <a:r>
              <a:rPr lang="en-US" dirty="0" err="1" smtClean="0"/>
              <a:t>SATABeast</a:t>
            </a:r>
            <a:endParaRPr lang="en-US" dirty="0" smtClean="0"/>
          </a:p>
          <a:p>
            <a:pPr lvl="1"/>
            <a:r>
              <a:rPr lang="en-US" dirty="0" smtClean="0"/>
              <a:t>42 One-TB Disks</a:t>
            </a:r>
          </a:p>
          <a:p>
            <a:pPr lvl="1"/>
            <a:r>
              <a:rPr lang="en-US" dirty="0" smtClean="0"/>
              <a:t>3 RAID6 volumes (12/14)</a:t>
            </a:r>
          </a:p>
          <a:p>
            <a:pPr lvl="1"/>
            <a:r>
              <a:rPr lang="en-US" dirty="0" smtClean="0"/>
              <a:t>Four 3TB LUNS on each RAID volume</a:t>
            </a:r>
          </a:p>
          <a:p>
            <a:pPr lvl="1"/>
            <a:r>
              <a:rPr lang="en-US" dirty="0" smtClean="0"/>
              <a:t>Battery backup on RAID controllers</a:t>
            </a:r>
          </a:p>
          <a:p>
            <a:pPr lvl="2"/>
            <a:r>
              <a:rPr lang="en-US" dirty="0" smtClean="0"/>
              <a:t>Enable write through(disable write cache) if there is no battery backup on the RAID controller</a:t>
            </a:r>
          </a:p>
          <a:p>
            <a:pPr lvl="1"/>
            <a:r>
              <a:rPr lang="en-US" dirty="0" err="1" smtClean="0"/>
              <a:t>SATABeast</a:t>
            </a:r>
            <a:r>
              <a:rPr lang="en-US" dirty="0" smtClean="0"/>
              <a:t> has two 4Gbps </a:t>
            </a:r>
            <a:r>
              <a:rPr lang="en-US" dirty="0" err="1" smtClean="0"/>
              <a:t>fibre</a:t>
            </a:r>
            <a:r>
              <a:rPr lang="en-US" dirty="0" smtClean="0"/>
              <a:t> channel ports</a:t>
            </a:r>
          </a:p>
          <a:p>
            <a:pPr lvl="2"/>
            <a:r>
              <a:rPr lang="en-US" dirty="0" smtClean="0"/>
              <a:t>All LUNs are visible on both ports</a:t>
            </a:r>
          </a:p>
          <a:p>
            <a:r>
              <a:rPr lang="en-US" dirty="0" smtClean="0"/>
              <a:t>Two servers(OSS) are connected to each </a:t>
            </a:r>
            <a:r>
              <a:rPr lang="en-US" dirty="0" err="1" smtClean="0"/>
              <a:t>SATABeast</a:t>
            </a:r>
            <a:endParaRPr lang="en-US" dirty="0" smtClean="0"/>
          </a:p>
          <a:p>
            <a:pPr lvl="1"/>
            <a:r>
              <a:rPr lang="en-US" dirty="0" smtClean="0"/>
              <a:t>6 OSTs are served by each OSS under normal operation</a:t>
            </a:r>
          </a:p>
          <a:p>
            <a:pPr lvl="1"/>
            <a:r>
              <a:rPr lang="en-US" dirty="0" smtClean="0"/>
              <a:t>12 OSTs can be served by one of the two OSSs on a server failure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LQCD </a:t>
            </a:r>
            <a:r>
              <a:rPr lang="en-US" dirty="0" err="1" smtClean="0"/>
              <a:t>Lustre</a:t>
            </a:r>
            <a:r>
              <a:rPr lang="en-US" dirty="0" smtClean="0"/>
              <a:t> Server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Single socket Intel Xeon Quad Core</a:t>
            </a:r>
          </a:p>
          <a:p>
            <a:pPr lvl="1"/>
            <a:r>
              <a:rPr lang="pt-BR" dirty="0" smtClean="0"/>
              <a:t>E5420 @ 2.50GHz</a:t>
            </a:r>
          </a:p>
          <a:p>
            <a:pPr lvl="1"/>
            <a:r>
              <a:rPr lang="en-US" dirty="0" smtClean="0"/>
              <a:t>4 GB RAM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Supermicro</a:t>
            </a:r>
            <a:r>
              <a:rPr lang="en-US" dirty="0" smtClean="0"/>
              <a:t> X7DBU motherboards</a:t>
            </a:r>
          </a:p>
          <a:p>
            <a:pPr lvl="1"/>
            <a:r>
              <a:rPr lang="en-US" dirty="0" smtClean="0"/>
              <a:t>Intel 80003ES2LAN Gigabit Ethernet Controller</a:t>
            </a:r>
          </a:p>
          <a:p>
            <a:pPr lvl="1"/>
            <a:r>
              <a:rPr lang="fr-FR" dirty="0" err="1" smtClean="0"/>
              <a:t>Mellanox</a:t>
            </a:r>
            <a:r>
              <a:rPr lang="fr-FR" dirty="0" smtClean="0"/>
              <a:t> MT25204 [</a:t>
            </a:r>
            <a:r>
              <a:rPr lang="fr-FR" dirty="0" err="1" smtClean="0"/>
              <a:t>InfiniHost</a:t>
            </a:r>
            <a:r>
              <a:rPr lang="fr-FR" dirty="0" smtClean="0"/>
              <a:t> III Lx HCA]</a:t>
            </a:r>
          </a:p>
          <a:p>
            <a:pPr lvl="2"/>
            <a:r>
              <a:rPr lang="fr-FR" dirty="0" err="1" smtClean="0"/>
              <a:t>IPoIB</a:t>
            </a:r>
            <a:r>
              <a:rPr lang="fr-FR" dirty="0" smtClean="0"/>
              <a:t> and native IB are </a:t>
            </a:r>
            <a:r>
              <a:rPr lang="fr-FR" dirty="0" err="1" smtClean="0"/>
              <a:t>used</a:t>
            </a:r>
            <a:endParaRPr lang="fr-FR" dirty="0" smtClean="0"/>
          </a:p>
          <a:p>
            <a:pPr lvl="1"/>
            <a:r>
              <a:rPr lang="en-US" dirty="0" err="1" smtClean="0"/>
              <a:t>QLogic</a:t>
            </a:r>
            <a:r>
              <a:rPr lang="en-US" dirty="0" smtClean="0"/>
              <a:t> QLE2460 4Gb </a:t>
            </a:r>
            <a:r>
              <a:rPr lang="en-US" dirty="0" err="1" smtClean="0"/>
              <a:t>Fibre</a:t>
            </a:r>
            <a:r>
              <a:rPr lang="en-US" dirty="0" smtClean="0"/>
              <a:t> Channel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334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LQCD </a:t>
            </a:r>
            <a:r>
              <a:rPr lang="en-US" dirty="0" err="1" smtClean="0"/>
              <a:t>Lustre</a:t>
            </a:r>
            <a:r>
              <a:rPr lang="en-US" dirty="0" smtClean="0"/>
              <a:t> Server Configuration</a:t>
            </a:r>
            <a:endParaRPr lang="en-US" dirty="0"/>
          </a:p>
        </p:txBody>
      </p:sp>
      <p:pic>
        <p:nvPicPr>
          <p:cNvPr id="9" name="Picture 8" descr="lqcd-lustre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838200"/>
            <a:ext cx="8839200" cy="576816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Lustre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Shared POSIX file system</a:t>
            </a:r>
          </a:p>
          <a:p>
            <a:r>
              <a:rPr lang="en-US" dirty="0" smtClean="0"/>
              <a:t>Key Characteristics</a:t>
            </a:r>
          </a:p>
          <a:p>
            <a:pPr lvl="1"/>
            <a:r>
              <a:rPr lang="en-US" dirty="0" smtClean="0"/>
              <a:t>Aggregates many servers into one file system</a:t>
            </a:r>
          </a:p>
          <a:p>
            <a:pPr lvl="1"/>
            <a:r>
              <a:rPr lang="en-US" dirty="0" smtClean="0"/>
              <a:t>Scales I/O throughput and capacity</a:t>
            </a:r>
          </a:p>
          <a:p>
            <a:pPr lvl="1"/>
            <a:r>
              <a:rPr lang="en-US" dirty="0" smtClean="0"/>
              <a:t>Handles 10,000’s of clients</a:t>
            </a:r>
          </a:p>
          <a:p>
            <a:r>
              <a:rPr lang="en-US" dirty="0" smtClean="0"/>
              <a:t>Built-in storage networking, including routing</a:t>
            </a:r>
          </a:p>
          <a:p>
            <a:r>
              <a:rPr lang="en-US" dirty="0" smtClean="0"/>
              <a:t>No special hardware required</a:t>
            </a:r>
          </a:p>
          <a:p>
            <a:pPr lvl="1"/>
            <a:r>
              <a:rPr lang="en-US" dirty="0" smtClean="0"/>
              <a:t>Any block device is supported as backend storage</a:t>
            </a:r>
          </a:p>
          <a:p>
            <a:r>
              <a:rPr lang="en-US" dirty="0" smtClean="0"/>
              <a:t>Open source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CC </a:t>
            </a:r>
            <a:r>
              <a:rPr lang="en-US" dirty="0" err="1" smtClean="0"/>
              <a:t>Lustre</a:t>
            </a:r>
            <a:r>
              <a:rPr lang="en-US" dirty="0" smtClean="0"/>
              <a:t> Server Configuration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Dual socket AMD Barcelona Quad Core</a:t>
            </a:r>
          </a:p>
          <a:p>
            <a:pPr lvl="1"/>
            <a:r>
              <a:rPr lang="pt-BR" dirty="0" smtClean="0"/>
              <a:t>AMD Opteron 2350 @ 2 GHz</a:t>
            </a:r>
          </a:p>
          <a:p>
            <a:pPr lvl="1"/>
            <a:r>
              <a:rPr lang="en-US" dirty="0" smtClean="0"/>
              <a:t>16 GB RAM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Supermicro</a:t>
            </a:r>
            <a:r>
              <a:rPr lang="en-US" dirty="0" smtClean="0"/>
              <a:t> H8DMT motherboards</a:t>
            </a:r>
          </a:p>
          <a:p>
            <a:pPr lvl="1"/>
            <a:r>
              <a:rPr lang="en-US" dirty="0" err="1" smtClean="0"/>
              <a:t>nVidia</a:t>
            </a:r>
            <a:r>
              <a:rPr lang="en-US" dirty="0"/>
              <a:t> </a:t>
            </a:r>
            <a:r>
              <a:rPr lang="en-US" dirty="0" smtClean="0"/>
              <a:t>MCP55 Ethernet</a:t>
            </a:r>
          </a:p>
          <a:p>
            <a:pPr lvl="1"/>
            <a:r>
              <a:rPr lang="en-US" dirty="0" err="1" smtClean="0"/>
              <a:t>QLogic</a:t>
            </a:r>
            <a:r>
              <a:rPr lang="en-US" dirty="0" smtClean="0"/>
              <a:t> QLE2460 4Gb </a:t>
            </a:r>
            <a:r>
              <a:rPr lang="en-US" dirty="0" err="1" smtClean="0"/>
              <a:t>Fibre</a:t>
            </a:r>
            <a:r>
              <a:rPr lang="en-US" dirty="0" smtClean="0"/>
              <a:t> Channel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CC </a:t>
            </a:r>
            <a:r>
              <a:rPr lang="en-US" dirty="0" err="1" smtClean="0"/>
              <a:t>Clustre</a:t>
            </a:r>
            <a:r>
              <a:rPr lang="en-US" dirty="0" smtClean="0"/>
              <a:t> </a:t>
            </a:r>
            <a:r>
              <a:rPr lang="en-US" dirty="0" err="1" smtClean="0"/>
              <a:t>Lustre</a:t>
            </a:r>
            <a:r>
              <a:rPr lang="en-US" dirty="0" smtClean="0"/>
              <a:t> Architecture</a:t>
            </a:r>
            <a:endParaRPr lang="en-US" dirty="0"/>
          </a:p>
        </p:txBody>
      </p:sp>
      <p:pic>
        <p:nvPicPr>
          <p:cNvPr id="11" name="Picture 10" descr="cc-lustre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676400"/>
            <a:ext cx="8839200" cy="436259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Metadata backup</a:t>
            </a:r>
          </a:p>
          <a:p>
            <a:pPr lvl="1"/>
            <a:r>
              <a:rPr lang="en-US" dirty="0" smtClean="0"/>
              <a:t>Our Metadata servers are 40GB(unformatted) in size</a:t>
            </a:r>
          </a:p>
          <a:p>
            <a:pPr lvl="2"/>
            <a:r>
              <a:rPr lang="en-US" dirty="0" smtClean="0"/>
              <a:t>The unused portions of the disk was ‘</a:t>
            </a:r>
            <a:r>
              <a:rPr lang="en-US" dirty="0" err="1" smtClean="0"/>
              <a:t>zero’ed</a:t>
            </a:r>
            <a:r>
              <a:rPr lang="en-US" dirty="0" smtClean="0"/>
              <a:t> out to enable better compression</a:t>
            </a:r>
          </a:p>
          <a:p>
            <a:pPr lvl="2"/>
            <a:r>
              <a:rPr lang="en-US" dirty="0" err="1" smtClean="0"/>
              <a:t>dd</a:t>
            </a:r>
            <a:r>
              <a:rPr lang="en-US" dirty="0" smtClean="0"/>
              <a:t> if=/dev/zero of=/</a:t>
            </a:r>
            <a:r>
              <a:rPr lang="en-US" dirty="0" err="1" smtClean="0"/>
              <a:t>mnt</a:t>
            </a:r>
            <a:r>
              <a:rPr lang="en-US" dirty="0" smtClean="0"/>
              <a:t>/</a:t>
            </a:r>
            <a:r>
              <a:rPr lang="en-US" dirty="0" err="1" smtClean="0"/>
              <a:t>mdt</a:t>
            </a:r>
            <a:r>
              <a:rPr lang="en-US" dirty="0" smtClean="0"/>
              <a:t>/</a:t>
            </a:r>
            <a:r>
              <a:rPr lang="en-US" dirty="0" err="1" smtClean="0"/>
              <a:t>tmp</a:t>
            </a:r>
            <a:r>
              <a:rPr lang="en-US" dirty="0" smtClean="0"/>
              <a:t>/</a:t>
            </a:r>
            <a:r>
              <a:rPr lang="en-US" dirty="0" err="1" smtClean="0"/>
              <a:t>gbfile</a:t>
            </a:r>
            <a:r>
              <a:rPr lang="en-US" dirty="0" smtClean="0"/>
              <a:t> </a:t>
            </a:r>
            <a:r>
              <a:rPr lang="en-US" dirty="0" err="1" smtClean="0"/>
              <a:t>bs</a:t>
            </a:r>
            <a:r>
              <a:rPr lang="en-US" dirty="0" smtClean="0"/>
              <a:t>=128k count=8192</a:t>
            </a:r>
          </a:p>
          <a:p>
            <a:pPr lvl="1"/>
            <a:r>
              <a:rPr lang="en-US" dirty="0" smtClean="0"/>
              <a:t>Create the LVM Snapshots</a:t>
            </a:r>
          </a:p>
          <a:p>
            <a:pPr lvl="2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sbin</a:t>
            </a:r>
            <a:r>
              <a:rPr lang="en-US" dirty="0" smtClean="0"/>
              <a:t>/</a:t>
            </a:r>
            <a:r>
              <a:rPr lang="en-US" dirty="0" err="1" smtClean="0"/>
              <a:t>lvcreate</a:t>
            </a:r>
            <a:r>
              <a:rPr lang="en-US" dirty="0" smtClean="0"/>
              <a:t> -L40G -s -n </a:t>
            </a:r>
            <a:r>
              <a:rPr lang="en-US" dirty="0" err="1" smtClean="0"/>
              <a:t>mdtsnapshot</a:t>
            </a:r>
            <a:r>
              <a:rPr lang="en-US" dirty="0" smtClean="0"/>
              <a:t> /dev/lustre1_volume/</a:t>
            </a:r>
            <a:r>
              <a:rPr lang="en-US" dirty="0" err="1" smtClean="0"/>
              <a:t>mds_lv</a:t>
            </a:r>
            <a:endParaRPr lang="en-US" dirty="0" smtClean="0"/>
          </a:p>
          <a:p>
            <a:pPr lvl="1"/>
            <a:r>
              <a:rPr lang="en-US" dirty="0" smtClean="0"/>
              <a:t>Create the Backup Image for MDT</a:t>
            </a:r>
          </a:p>
          <a:p>
            <a:pPr lvl="2"/>
            <a:r>
              <a:rPr lang="en-US" dirty="0" smtClean="0"/>
              <a:t>/bin/</a:t>
            </a:r>
            <a:r>
              <a:rPr lang="en-US" dirty="0" err="1" smtClean="0"/>
              <a:t>dd</a:t>
            </a:r>
            <a:r>
              <a:rPr lang="en-US" dirty="0" smtClean="0"/>
              <a:t> if=/dev/lustre1_volume/</a:t>
            </a:r>
            <a:r>
              <a:rPr lang="en-US" dirty="0" err="1" smtClean="0"/>
              <a:t>mdtsnapshot</a:t>
            </a:r>
            <a:r>
              <a:rPr lang="en-US" dirty="0" smtClean="0"/>
              <a:t>  | </a:t>
            </a:r>
            <a:r>
              <a:rPr lang="en-US" dirty="0" err="1" smtClean="0"/>
              <a:t>gzip</a:t>
            </a:r>
            <a:r>
              <a:rPr lang="en-US" dirty="0" smtClean="0"/>
              <a:t> -c &gt; /</a:t>
            </a:r>
            <a:r>
              <a:rPr lang="en-US" dirty="0" err="1" smtClean="0"/>
              <a:t>mnt</a:t>
            </a:r>
            <a:r>
              <a:rPr lang="en-US" dirty="0" smtClean="0"/>
              <a:t>/</a:t>
            </a:r>
            <a:r>
              <a:rPr lang="en-US" dirty="0" err="1" smtClean="0"/>
              <a:t>mdtbackup</a:t>
            </a:r>
            <a:r>
              <a:rPr lang="en-US" dirty="0" smtClean="0"/>
              <a:t>/</a:t>
            </a:r>
            <a:r>
              <a:rPr lang="en-US" dirty="0" err="1" smtClean="0"/>
              <a:t>mdt-backup.img.gz</a:t>
            </a:r>
            <a:endParaRPr lang="en-US" dirty="0" smtClean="0"/>
          </a:p>
          <a:p>
            <a:pPr lvl="1"/>
            <a:r>
              <a:rPr lang="en-US" dirty="0" smtClean="0"/>
              <a:t>Remove the Snapshot</a:t>
            </a:r>
          </a:p>
          <a:p>
            <a:pPr lvl="2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sbin</a:t>
            </a:r>
            <a:r>
              <a:rPr lang="en-US" dirty="0" smtClean="0"/>
              <a:t>/</a:t>
            </a:r>
            <a:r>
              <a:rPr lang="en-US" dirty="0" err="1" smtClean="0"/>
              <a:t>lvremove</a:t>
            </a:r>
            <a:r>
              <a:rPr lang="en-US" dirty="0" smtClean="0"/>
              <a:t> -f /dev/lustre1_volume/</a:t>
            </a:r>
            <a:r>
              <a:rPr lang="en-US" dirty="0" err="1" smtClean="0"/>
              <a:t>mdtsnapshot</a:t>
            </a:r>
            <a:r>
              <a:rPr lang="en-US" dirty="0" smtClean="0"/>
              <a:t> &gt;&gt; $LOGFILE 2&gt;&amp;1</a:t>
            </a:r>
          </a:p>
          <a:p>
            <a:r>
              <a:rPr lang="en-US" dirty="0" smtClean="0"/>
              <a:t>User data Backup</a:t>
            </a:r>
          </a:p>
          <a:p>
            <a:pPr lvl="1"/>
            <a:r>
              <a:rPr lang="en-US" dirty="0" smtClean="0"/>
              <a:t>Its hard to take a valid/consistent snapshot across all OSTs</a:t>
            </a:r>
          </a:p>
          <a:p>
            <a:pPr lvl="1"/>
            <a:r>
              <a:rPr lang="en-US" dirty="0" smtClean="0"/>
              <a:t>Done from a </a:t>
            </a:r>
            <a:r>
              <a:rPr lang="en-US" dirty="0" err="1" smtClean="0"/>
              <a:t>lustre</a:t>
            </a:r>
            <a:r>
              <a:rPr lang="en-US" dirty="0" smtClean="0"/>
              <a:t> client using regular backup tools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 Availability and Rolling Upgrades</a:t>
            </a:r>
            <a:endParaRPr lang="en-US" dirty="0"/>
          </a:p>
        </p:txBody>
      </p:sp>
      <p:pic>
        <p:nvPicPr>
          <p:cNvPr id="6" name="Content Placeholder 5" descr="failover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09600" y="2941735"/>
            <a:ext cx="3886200" cy="1866705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This failover mechanism, in conjunction with software that offers interoperability between versions, is used to support rolling upgrades of file system software on active clusters</a:t>
            </a:r>
          </a:p>
          <a:p>
            <a:r>
              <a:rPr lang="en-US" dirty="0" err="1" smtClean="0"/>
              <a:t>Lustre</a:t>
            </a:r>
            <a:r>
              <a:rPr lang="en-US" dirty="0" smtClean="0"/>
              <a:t> MDSs are configured as an active/passive pair</a:t>
            </a:r>
          </a:p>
          <a:p>
            <a:r>
              <a:rPr lang="en-US" dirty="0" smtClean="0"/>
              <a:t>OSSs are typically deployed in an active/active configuration that provides redundancy without extra overhead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and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LQCD - </a:t>
            </a:r>
            <a:r>
              <a:rPr lang="en-US" dirty="0" err="1" smtClean="0"/>
              <a:t>Lustre</a:t>
            </a:r>
            <a:r>
              <a:rPr lang="en-US" dirty="0" smtClean="0"/>
              <a:t> file system has ~2000 clients running with </a:t>
            </a:r>
            <a:r>
              <a:rPr lang="en-US" dirty="0" err="1" smtClean="0"/>
              <a:t>IPoIB</a:t>
            </a:r>
            <a:r>
              <a:rPr lang="en-US" dirty="0" smtClean="0"/>
              <a:t> without any problem</a:t>
            </a:r>
          </a:p>
          <a:p>
            <a:pPr lvl="1"/>
            <a:r>
              <a:rPr lang="en-US" dirty="0" smtClean="0"/>
              <a:t>Mounting ~2000 clients takes a few seconds</a:t>
            </a:r>
            <a:endParaRPr lang="en-US" dirty="0"/>
          </a:p>
          <a:p>
            <a:pPr lvl="1"/>
            <a:r>
              <a:rPr lang="en-US" dirty="0" smtClean="0"/>
              <a:t>Un-mounting clients takes a little longer depending on the usage pattern on the clients</a:t>
            </a:r>
          </a:p>
          <a:p>
            <a:pPr lvl="1"/>
            <a:r>
              <a:rPr lang="en-US" dirty="0" smtClean="0"/>
              <a:t>Performance is limited by the amount of data that can be transferred in and out of </a:t>
            </a:r>
            <a:r>
              <a:rPr lang="en-US" dirty="0" err="1" smtClean="0"/>
              <a:t>SATABeast</a:t>
            </a:r>
            <a:endParaRPr lang="en-US" dirty="0" smtClean="0"/>
          </a:p>
          <a:p>
            <a:r>
              <a:rPr lang="en-US" dirty="0" smtClean="0"/>
              <a:t>CC – </a:t>
            </a:r>
            <a:r>
              <a:rPr lang="en-US" dirty="0" err="1" smtClean="0"/>
              <a:t>Lustre</a:t>
            </a:r>
            <a:r>
              <a:rPr lang="en-US" dirty="0" smtClean="0"/>
              <a:t> file system</a:t>
            </a:r>
          </a:p>
          <a:p>
            <a:pPr lvl="1"/>
            <a:r>
              <a:rPr lang="en-US" dirty="0" smtClean="0"/>
              <a:t>Performance is limited by the </a:t>
            </a:r>
            <a:r>
              <a:rPr lang="en-US" dirty="0" err="1" smtClean="0"/>
              <a:t>GigE</a:t>
            </a:r>
            <a:r>
              <a:rPr lang="en-US" dirty="0" smtClean="0"/>
              <a:t> network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Safety and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client-OST connection guarantees data integrity</a:t>
            </a:r>
          </a:p>
          <a:p>
            <a:r>
              <a:rPr lang="en-US" dirty="0" smtClean="0"/>
              <a:t>Clients caches transactions and replays failed transactions if needed</a:t>
            </a:r>
          </a:p>
          <a:p>
            <a:r>
              <a:rPr lang="en-US" dirty="0" smtClean="0"/>
              <a:t>Client cache is released on write acknowledgement from the MDS</a:t>
            </a:r>
          </a:p>
          <a:p>
            <a:r>
              <a:rPr lang="en-US" dirty="0" smtClean="0"/>
              <a:t>No support for data replication. It might be available in the future versions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and Admin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Statistics and health information is available in the /proc file system on </a:t>
            </a:r>
            <a:r>
              <a:rPr lang="en-US" dirty="0" err="1" smtClean="0"/>
              <a:t>Lustre</a:t>
            </a:r>
            <a:r>
              <a:rPr lang="en-US" dirty="0" smtClean="0"/>
              <a:t> Server and Clients:</a:t>
            </a:r>
          </a:p>
          <a:p>
            <a:pPr lvl="1"/>
            <a:r>
              <a:rPr lang="en-US" dirty="0" smtClean="0"/>
              <a:t>/proc/sys/</a:t>
            </a:r>
            <a:r>
              <a:rPr lang="en-US" dirty="0" err="1" smtClean="0"/>
              <a:t>lustre</a:t>
            </a:r>
            <a:endParaRPr lang="en-US" dirty="0" smtClean="0"/>
          </a:p>
          <a:p>
            <a:pPr lvl="1"/>
            <a:r>
              <a:rPr lang="en-US" dirty="0" smtClean="0"/>
              <a:t>/proc/</a:t>
            </a:r>
            <a:r>
              <a:rPr lang="en-US" dirty="0" err="1" smtClean="0"/>
              <a:t>fs</a:t>
            </a:r>
            <a:r>
              <a:rPr lang="en-US" dirty="0" smtClean="0"/>
              <a:t>/</a:t>
            </a:r>
            <a:r>
              <a:rPr lang="en-US" dirty="0" err="1" smtClean="0"/>
              <a:t>lustre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lfs</a:t>
            </a:r>
            <a:r>
              <a:rPr lang="en-US" dirty="0" smtClean="0"/>
              <a:t> check servers” list the status of all servers</a:t>
            </a:r>
          </a:p>
          <a:p>
            <a:r>
              <a:rPr lang="en-US" dirty="0" smtClean="0"/>
              <a:t>Checking for the presence of a file on the </a:t>
            </a:r>
            <a:r>
              <a:rPr lang="en-US" dirty="0" err="1" smtClean="0"/>
              <a:t>lustre</a:t>
            </a:r>
            <a:r>
              <a:rPr lang="en-US" dirty="0" smtClean="0"/>
              <a:t> client seems to be sufficient in most cases.</a:t>
            </a:r>
          </a:p>
          <a:p>
            <a:r>
              <a:rPr lang="en-US" dirty="0" smtClean="0"/>
              <a:t>Periodic checking for “Call Trace” in the </a:t>
            </a:r>
            <a:r>
              <a:rPr lang="en-US" dirty="0" err="1" smtClean="0"/>
              <a:t>dmesg</a:t>
            </a:r>
            <a:r>
              <a:rPr lang="en-US" dirty="0" smtClean="0"/>
              <a:t> output.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Bestman</a:t>
            </a:r>
            <a:r>
              <a:rPr lang="en-US" dirty="0" smtClean="0"/>
              <a:t>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Lqcsrm</a:t>
            </a:r>
            <a:r>
              <a:rPr lang="en-US" dirty="0" smtClean="0"/>
              <a:t> is the </a:t>
            </a:r>
            <a:r>
              <a:rPr lang="en-US" dirty="0" err="1" smtClean="0"/>
              <a:t>Bestman</a:t>
            </a:r>
            <a:r>
              <a:rPr lang="en-US" dirty="0" smtClean="0"/>
              <a:t>/</a:t>
            </a:r>
            <a:r>
              <a:rPr lang="en-US" dirty="0" err="1" smtClean="0"/>
              <a:t>GridFTP</a:t>
            </a:r>
            <a:r>
              <a:rPr lang="en-US" dirty="0" smtClean="0"/>
              <a:t> server</a:t>
            </a:r>
          </a:p>
          <a:p>
            <a:pPr lvl="1"/>
            <a:r>
              <a:rPr lang="en-US" dirty="0" smtClean="0"/>
              <a:t>This hardware is the same as the LQCD </a:t>
            </a:r>
            <a:r>
              <a:rPr lang="en-US" dirty="0" err="1" smtClean="0"/>
              <a:t>Lustre</a:t>
            </a:r>
            <a:r>
              <a:rPr lang="en-US" dirty="0" smtClean="0"/>
              <a:t> servers</a:t>
            </a:r>
          </a:p>
          <a:p>
            <a:pPr lvl="1"/>
            <a:r>
              <a:rPr lang="en-US" dirty="0" err="1" smtClean="0"/>
              <a:t>lustre</a:t>
            </a:r>
            <a:r>
              <a:rPr lang="en-US" dirty="0" smtClean="0"/>
              <a:t> client is mounted on this node at /</a:t>
            </a:r>
            <a:r>
              <a:rPr lang="en-US" dirty="0" err="1" smtClean="0"/>
              <a:t>lqcdproj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/>
              <a:t>pacman</a:t>
            </a:r>
            <a:r>
              <a:rPr lang="en-US" dirty="0" smtClean="0"/>
              <a:t> to install </a:t>
            </a:r>
            <a:r>
              <a:rPr lang="en-US" dirty="0" err="1" smtClean="0"/>
              <a:t>Bestman</a:t>
            </a:r>
            <a:endParaRPr lang="en-US" dirty="0" smtClean="0"/>
          </a:p>
          <a:p>
            <a:pPr lvl="1"/>
            <a:r>
              <a:rPr lang="en-US" dirty="0" err="1" smtClean="0"/>
              <a:t>pacman</a:t>
            </a:r>
            <a:r>
              <a:rPr lang="en-US" dirty="0" smtClean="0"/>
              <a:t> -get </a:t>
            </a:r>
            <a:r>
              <a:rPr lang="en-US" dirty="0" smtClean="0">
                <a:hlinkClick r:id="rId2"/>
              </a:rPr>
              <a:t>http://vdt.cs.wisc.edu/vdt_11098_cache:Bestman</a:t>
            </a:r>
            <a:endParaRPr lang="en-US" dirty="0" smtClean="0"/>
          </a:p>
          <a:p>
            <a:r>
              <a:rPr lang="en-US" dirty="0" smtClean="0"/>
              <a:t>Configure the certificate update script</a:t>
            </a:r>
          </a:p>
          <a:p>
            <a:r>
              <a:rPr lang="en-US" dirty="0" smtClean="0"/>
              <a:t>Configure PRIMA</a:t>
            </a:r>
          </a:p>
          <a:p>
            <a:r>
              <a:rPr lang="en-US" dirty="0" smtClean="0"/>
              <a:t>Configure </a:t>
            </a:r>
            <a:r>
              <a:rPr lang="en-US" dirty="0" err="1" smtClean="0"/>
              <a:t>Bestman</a:t>
            </a:r>
            <a:endParaRPr lang="en-US" dirty="0" smtClean="0"/>
          </a:p>
          <a:p>
            <a:pPr lvl="1"/>
            <a:r>
              <a:rPr lang="en-US" dirty="0" smtClean="0"/>
              <a:t>./</a:t>
            </a:r>
            <a:r>
              <a:rPr lang="en-US" dirty="0" err="1" smtClean="0"/>
              <a:t>vdt</a:t>
            </a:r>
            <a:r>
              <a:rPr lang="en-US" dirty="0" smtClean="0"/>
              <a:t>/setup/</a:t>
            </a:r>
            <a:r>
              <a:rPr lang="en-US" dirty="0" err="1" smtClean="0"/>
              <a:t>configure_bestman</a:t>
            </a:r>
            <a:r>
              <a:rPr lang="en-US" dirty="0" smtClean="0"/>
              <a:t> --server y --user daemon --cert /etc/grid-security/</a:t>
            </a:r>
            <a:r>
              <a:rPr lang="en-US" dirty="0" err="1" smtClean="0"/>
              <a:t>osg</a:t>
            </a:r>
            <a:r>
              <a:rPr lang="en-US" dirty="0" smtClean="0"/>
              <a:t>-se/hostcert.pem --key /etc/grid-security/</a:t>
            </a:r>
            <a:r>
              <a:rPr lang="en-US" dirty="0" err="1" smtClean="0"/>
              <a:t>osg</a:t>
            </a:r>
            <a:r>
              <a:rPr lang="en-US" dirty="0" smtClean="0"/>
              <a:t>-se/hostkey.pem --gums-host gums.fnal.gov --gums-port 8443 --gums-</a:t>
            </a:r>
            <a:r>
              <a:rPr lang="en-US" dirty="0" err="1" smtClean="0"/>
              <a:t>dn</a:t>
            </a:r>
            <a:r>
              <a:rPr lang="en-US" dirty="0" smtClean="0"/>
              <a:t> /DC=org/DC=</a:t>
            </a:r>
            <a:r>
              <a:rPr lang="en-US" dirty="0" err="1" smtClean="0"/>
              <a:t>doegrids</a:t>
            </a:r>
            <a:r>
              <a:rPr lang="en-US" dirty="0" smtClean="0"/>
              <a:t>/OU=Services/CN=lqcdsrm.fnal.gov --enable-gateway --with-transfer-servers gsiftp://lqcdsrm.fnal.gov --with-allowed-paths=/</a:t>
            </a:r>
            <a:r>
              <a:rPr lang="en-US" dirty="0" err="1" smtClean="0"/>
              <a:t>lqcdproj</a:t>
            </a:r>
            <a:r>
              <a:rPr lang="en-US" dirty="0" smtClean="0"/>
              <a:t>;/scratch --</a:t>
            </a:r>
            <a:r>
              <a:rPr lang="en-US" dirty="0" err="1" smtClean="0"/>
              <a:t>globus</a:t>
            </a:r>
            <a:r>
              <a:rPr lang="en-US" dirty="0" smtClean="0"/>
              <a:t>-</a:t>
            </a:r>
            <a:r>
              <a:rPr lang="en-US" dirty="0" err="1" smtClean="0"/>
              <a:t>tcp</a:t>
            </a:r>
            <a:r>
              <a:rPr lang="en-US" dirty="0" smtClean="0"/>
              <a:t>-port-range 40000,41000 --http-port 8080 --https-port 8443  -</a:t>
            </a:r>
            <a:r>
              <a:rPr lang="en-US" dirty="0" err="1" smtClean="0"/>
              <a:t>cksm_type</a:t>
            </a:r>
            <a:r>
              <a:rPr lang="en-US" dirty="0" smtClean="0"/>
              <a:t>=null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e2fsck and </a:t>
            </a:r>
            <a:r>
              <a:rPr lang="en-US" dirty="0" err="1" smtClean="0"/>
              <a:t>lfsck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e2fsck is used to recover journals and to verify the integrity of the LDISKFS file system on MGS, MDT and OST partitions</a:t>
            </a:r>
          </a:p>
          <a:p>
            <a:pPr lvl="1"/>
            <a:r>
              <a:rPr lang="en-US" dirty="0" smtClean="0"/>
              <a:t>It takes about 15 minutes to check a 3TB partition</a:t>
            </a:r>
          </a:p>
          <a:p>
            <a:r>
              <a:rPr lang="en-US" dirty="0" err="1" smtClean="0"/>
              <a:t>lfsck</a:t>
            </a:r>
            <a:r>
              <a:rPr lang="en-US" dirty="0" smtClean="0"/>
              <a:t> is used to verify that the data on MDT matches the data on the OSTs and vice versa</a:t>
            </a:r>
          </a:p>
          <a:p>
            <a:pPr lvl="1"/>
            <a:r>
              <a:rPr lang="en-US" dirty="0" smtClean="0"/>
              <a:t>Run “e2fsck –f” on MDT and all OSTs</a:t>
            </a:r>
          </a:p>
          <a:p>
            <a:pPr lvl="1"/>
            <a:r>
              <a:rPr lang="en-US" dirty="0" smtClean="0"/>
              <a:t>Run “e2fsck” again to create a MDS Database</a:t>
            </a:r>
          </a:p>
          <a:p>
            <a:pPr lvl="1"/>
            <a:r>
              <a:rPr lang="en-US" dirty="0" smtClean="0"/>
              <a:t>Push </a:t>
            </a:r>
            <a:r>
              <a:rPr lang="en-US" dirty="0" err="1" smtClean="0"/>
              <a:t>mdtdb</a:t>
            </a:r>
            <a:r>
              <a:rPr lang="en-US" dirty="0" smtClean="0"/>
              <a:t> file to all the OSSs and create a OST database file using the </a:t>
            </a:r>
            <a:r>
              <a:rPr lang="en-US" dirty="0" err="1" smtClean="0"/>
              <a:t>mdtdb</a:t>
            </a:r>
            <a:r>
              <a:rPr lang="en-US" dirty="0" smtClean="0"/>
              <a:t> file</a:t>
            </a:r>
          </a:p>
          <a:p>
            <a:pPr lvl="1"/>
            <a:r>
              <a:rPr lang="en-US" dirty="0" smtClean="0"/>
              <a:t>Push all the </a:t>
            </a:r>
            <a:r>
              <a:rPr lang="en-US" dirty="0" err="1" smtClean="0"/>
              <a:t>mdtdb</a:t>
            </a:r>
            <a:r>
              <a:rPr lang="en-US" dirty="0" smtClean="0"/>
              <a:t> file and </a:t>
            </a:r>
            <a:r>
              <a:rPr lang="en-US" dirty="0" err="1" smtClean="0"/>
              <a:t>ostdb</a:t>
            </a:r>
            <a:r>
              <a:rPr lang="en-US" dirty="0" smtClean="0"/>
              <a:t> files to client and run </a:t>
            </a:r>
            <a:r>
              <a:rPr lang="en-US" dirty="0" err="1" smtClean="0"/>
              <a:t>lfsck</a:t>
            </a:r>
            <a:r>
              <a:rPr lang="en-US" dirty="0" smtClean="0"/>
              <a:t> on the client using all the db files as input</a:t>
            </a:r>
          </a:p>
          <a:p>
            <a:pPr lvl="1"/>
            <a:r>
              <a:rPr lang="en-US" dirty="0" smtClean="0"/>
              <a:t>Its highly recommended to do a dry run (“</a:t>
            </a:r>
            <a:r>
              <a:rPr lang="en-US" dirty="0" err="1" smtClean="0"/>
              <a:t>lfsck</a:t>
            </a:r>
            <a:r>
              <a:rPr lang="en-US" dirty="0" smtClean="0"/>
              <a:t> –n”) before making permanent changes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Lustre</a:t>
            </a:r>
            <a:r>
              <a:rPr lang="en-US" dirty="0" smtClean="0"/>
              <a:t>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Management Server(MGS)</a:t>
            </a:r>
          </a:p>
          <a:p>
            <a:pPr lvl="1"/>
            <a:r>
              <a:rPr lang="en-US" dirty="0" smtClean="0"/>
              <a:t>The MGS stores configuration information for all </a:t>
            </a:r>
            <a:r>
              <a:rPr lang="en-US" dirty="0" err="1" smtClean="0"/>
              <a:t>Lustre</a:t>
            </a:r>
            <a:r>
              <a:rPr lang="en-US" dirty="0" smtClean="0"/>
              <a:t> file systems in a cluster</a:t>
            </a:r>
          </a:p>
          <a:p>
            <a:pPr lvl="1"/>
            <a:r>
              <a:rPr lang="en-US" dirty="0" smtClean="0"/>
              <a:t>Each </a:t>
            </a:r>
            <a:r>
              <a:rPr lang="en-US" dirty="0" err="1" smtClean="0"/>
              <a:t>Lustre</a:t>
            </a:r>
            <a:r>
              <a:rPr lang="en-US" dirty="0" smtClean="0"/>
              <a:t> target contacts the MGS to provide information, and </a:t>
            </a:r>
            <a:r>
              <a:rPr lang="en-US" dirty="0" err="1" smtClean="0"/>
              <a:t>Lustre</a:t>
            </a:r>
            <a:r>
              <a:rPr lang="en-US" dirty="0" smtClean="0"/>
              <a:t> clients contact the MGS to retrieve information</a:t>
            </a:r>
          </a:p>
          <a:p>
            <a:pPr lvl="1"/>
            <a:r>
              <a:rPr lang="en-US" dirty="0" smtClean="0"/>
              <a:t>The MGS requires its own disk for storage, but it could be collocated with a MDT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 err="1" smtClean="0"/>
              <a:t>Lustre</a:t>
            </a:r>
            <a:r>
              <a:rPr lang="en-US" dirty="0" smtClean="0"/>
              <a:t> file systems can be managed by a single MGS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/proc/sys/</a:t>
            </a:r>
            <a:r>
              <a:rPr lang="en-US" dirty="0" err="1" smtClean="0"/>
              <a:t>lustre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[root@lustre3 </a:t>
            </a:r>
            <a:r>
              <a:rPr lang="en-US" dirty="0" err="1" smtClean="0"/>
              <a:t>lustre</a:t>
            </a:r>
            <a:r>
              <a:rPr lang="en-US" dirty="0" smtClean="0"/>
              <a:t>]# </a:t>
            </a:r>
            <a:r>
              <a:rPr lang="en-US" dirty="0" err="1" smtClean="0"/>
              <a:t>ls</a:t>
            </a:r>
            <a:r>
              <a:rPr lang="en-US" dirty="0" smtClean="0"/>
              <a:t> -l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rw</a:t>
            </a:r>
            <a:r>
              <a:rPr lang="en-US" dirty="0" smtClean="0"/>
              <a:t>-r--r-- 1 root </a:t>
            </a:r>
            <a:r>
              <a:rPr lang="en-US" dirty="0" err="1" smtClean="0"/>
              <a:t>root</a:t>
            </a:r>
            <a:r>
              <a:rPr lang="en-US" dirty="0" smtClean="0"/>
              <a:t> 0 Jun 12 10:29 </a:t>
            </a:r>
            <a:r>
              <a:rPr lang="en-US" dirty="0" err="1" smtClean="0"/>
              <a:t>alloc_fail_rate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rw</a:t>
            </a:r>
            <a:r>
              <a:rPr lang="en-US" dirty="0" smtClean="0"/>
              <a:t>-r--r-- 1 root </a:t>
            </a:r>
            <a:r>
              <a:rPr lang="en-US" dirty="0" err="1" smtClean="0"/>
              <a:t>root</a:t>
            </a:r>
            <a:r>
              <a:rPr lang="en-US" dirty="0" smtClean="0"/>
              <a:t> 0 Jun 12 10:29 </a:t>
            </a:r>
            <a:r>
              <a:rPr lang="en-US" dirty="0" err="1" smtClean="0"/>
              <a:t>debug_peer_on_timeout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rw</a:t>
            </a:r>
            <a:r>
              <a:rPr lang="en-US" dirty="0" smtClean="0"/>
              <a:t>-r--r-- 1 root </a:t>
            </a:r>
            <a:r>
              <a:rPr lang="en-US" dirty="0" err="1" smtClean="0"/>
              <a:t>root</a:t>
            </a:r>
            <a:r>
              <a:rPr lang="en-US" dirty="0" smtClean="0"/>
              <a:t> 0 Jun 12 10:29 </a:t>
            </a:r>
            <a:r>
              <a:rPr lang="en-US" dirty="0" err="1" smtClean="0"/>
              <a:t>dump_on_eviction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rw</a:t>
            </a:r>
            <a:r>
              <a:rPr lang="en-US" dirty="0" smtClean="0"/>
              <a:t>-r--r-- 1 root </a:t>
            </a:r>
            <a:r>
              <a:rPr lang="en-US" dirty="0" err="1" smtClean="0"/>
              <a:t>root</a:t>
            </a:r>
            <a:r>
              <a:rPr lang="en-US" dirty="0" smtClean="0"/>
              <a:t> 0 Jun 12 10:29 </a:t>
            </a:r>
            <a:r>
              <a:rPr lang="en-US" dirty="0" err="1" smtClean="0"/>
              <a:t>dump_on_timeout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rw</a:t>
            </a:r>
            <a:r>
              <a:rPr lang="en-US" dirty="0" smtClean="0"/>
              <a:t>-r--r-- 1 root </a:t>
            </a:r>
            <a:r>
              <a:rPr lang="en-US" dirty="0" err="1" smtClean="0"/>
              <a:t>root</a:t>
            </a:r>
            <a:r>
              <a:rPr lang="en-US" dirty="0" smtClean="0"/>
              <a:t> 0 Jun 12 10:29 </a:t>
            </a:r>
            <a:r>
              <a:rPr lang="en-US" dirty="0" err="1" smtClean="0"/>
              <a:t>fail_loc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rw</a:t>
            </a:r>
            <a:r>
              <a:rPr lang="en-US" dirty="0" smtClean="0"/>
              <a:t>-r--r-- 1 root </a:t>
            </a:r>
            <a:r>
              <a:rPr lang="en-US" dirty="0" err="1" smtClean="0"/>
              <a:t>root</a:t>
            </a:r>
            <a:r>
              <a:rPr lang="en-US" dirty="0" smtClean="0"/>
              <a:t> 0 Jun 12 10:29 </a:t>
            </a:r>
            <a:r>
              <a:rPr lang="en-US" dirty="0" err="1" smtClean="0"/>
              <a:t>fail_val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rw</a:t>
            </a:r>
            <a:r>
              <a:rPr lang="en-US" dirty="0" smtClean="0"/>
              <a:t>-r--r-- 1 root </a:t>
            </a:r>
            <a:r>
              <a:rPr lang="en-US" dirty="0" err="1" smtClean="0"/>
              <a:t>root</a:t>
            </a:r>
            <a:r>
              <a:rPr lang="en-US" dirty="0" smtClean="0"/>
              <a:t> 0 Jun 12 10:29 </a:t>
            </a:r>
            <a:r>
              <a:rPr lang="en-US" dirty="0" err="1" smtClean="0"/>
              <a:t>ldlm_timeout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rw</a:t>
            </a:r>
            <a:r>
              <a:rPr lang="en-US" dirty="0" smtClean="0"/>
              <a:t>-r--r-- 1 root </a:t>
            </a:r>
            <a:r>
              <a:rPr lang="en-US" dirty="0" err="1" smtClean="0"/>
              <a:t>root</a:t>
            </a:r>
            <a:r>
              <a:rPr lang="en-US" dirty="0" smtClean="0"/>
              <a:t> 0 Jun 12 10:29 </a:t>
            </a:r>
            <a:r>
              <a:rPr lang="en-US" dirty="0" err="1" smtClean="0"/>
              <a:t>max_dirty_mb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-r--r--r-- 1 root </a:t>
            </a:r>
            <a:r>
              <a:rPr lang="en-US" dirty="0" err="1" smtClean="0"/>
              <a:t>root</a:t>
            </a:r>
            <a:r>
              <a:rPr lang="en-US" dirty="0" smtClean="0"/>
              <a:t> 0 Jun 12 10:29 </a:t>
            </a:r>
            <a:r>
              <a:rPr lang="en-US" dirty="0" err="1" smtClean="0"/>
              <a:t>memused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-r--r--r-- 1 root </a:t>
            </a:r>
            <a:r>
              <a:rPr lang="en-US" dirty="0" err="1" smtClean="0"/>
              <a:t>root</a:t>
            </a:r>
            <a:r>
              <a:rPr lang="en-US" dirty="0" smtClean="0"/>
              <a:t> 0 Jun 12 10:29 </a:t>
            </a:r>
            <a:r>
              <a:rPr lang="en-US" dirty="0" err="1" smtClean="0"/>
              <a:t>memused_max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-r--r--r-- 1 root </a:t>
            </a:r>
            <a:r>
              <a:rPr lang="en-US" dirty="0" err="1" smtClean="0"/>
              <a:t>root</a:t>
            </a:r>
            <a:r>
              <a:rPr lang="en-US" dirty="0" smtClean="0"/>
              <a:t> 0 Jun 12 10:29 </a:t>
            </a:r>
            <a:r>
              <a:rPr lang="en-US" dirty="0" err="1" smtClean="0"/>
              <a:t>pagesused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-r--r--r-- 1 root </a:t>
            </a:r>
            <a:r>
              <a:rPr lang="en-US" dirty="0" err="1" smtClean="0"/>
              <a:t>root</a:t>
            </a:r>
            <a:r>
              <a:rPr lang="en-US" dirty="0" smtClean="0"/>
              <a:t> 0 Jun 12 10:29 </a:t>
            </a:r>
            <a:r>
              <a:rPr lang="en-US" dirty="0" err="1" smtClean="0"/>
              <a:t>pagesused_max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rw</a:t>
            </a:r>
            <a:r>
              <a:rPr lang="en-US" dirty="0" smtClean="0"/>
              <a:t>-r--r-- 1 root </a:t>
            </a:r>
            <a:r>
              <a:rPr lang="en-US" dirty="0" err="1" smtClean="0"/>
              <a:t>root</a:t>
            </a:r>
            <a:r>
              <a:rPr lang="en-US" dirty="0" smtClean="0"/>
              <a:t> 0 Jun 12 10:29 timeout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/proc/</a:t>
            </a:r>
            <a:r>
              <a:rPr lang="en-US" dirty="0" err="1" smtClean="0"/>
              <a:t>fs</a:t>
            </a:r>
            <a:r>
              <a:rPr lang="en-US" dirty="0" smtClean="0"/>
              <a:t>/</a:t>
            </a:r>
            <a:r>
              <a:rPr lang="en-US" dirty="0" err="1" smtClean="0"/>
              <a:t>lustre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[root@lustre3 </a:t>
            </a:r>
            <a:r>
              <a:rPr lang="en-US" dirty="0" err="1" smtClean="0"/>
              <a:t>lustre</a:t>
            </a:r>
            <a:r>
              <a:rPr lang="en-US" dirty="0" smtClean="0"/>
              <a:t>]# </a:t>
            </a:r>
            <a:r>
              <a:rPr lang="en-US" dirty="0" err="1" smtClean="0"/>
              <a:t>ls</a:t>
            </a:r>
            <a:r>
              <a:rPr lang="en-US" dirty="0" smtClean="0"/>
              <a:t> -l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-r--r--r--  1 root </a:t>
            </a:r>
            <a:r>
              <a:rPr lang="en-US" dirty="0" err="1" smtClean="0"/>
              <a:t>root</a:t>
            </a:r>
            <a:r>
              <a:rPr lang="en-US" dirty="0" smtClean="0"/>
              <a:t> 0 Jun 12 10:28 devices</a:t>
            </a:r>
          </a:p>
          <a:p>
            <a:pPr>
              <a:buNone/>
            </a:pPr>
            <a:r>
              <a:rPr lang="en-US" dirty="0" smtClean="0"/>
              <a:t>-r--r--r--  1 root </a:t>
            </a:r>
            <a:r>
              <a:rPr lang="en-US" dirty="0" err="1" smtClean="0"/>
              <a:t>root</a:t>
            </a:r>
            <a:r>
              <a:rPr lang="en-US" dirty="0" smtClean="0"/>
              <a:t> 0 Jun 12 10:28 </a:t>
            </a:r>
            <a:r>
              <a:rPr lang="en-US" dirty="0" err="1" smtClean="0"/>
              <a:t>health_check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 4 root </a:t>
            </a:r>
            <a:r>
              <a:rPr lang="en-US" dirty="0" err="1" smtClean="0"/>
              <a:t>root</a:t>
            </a:r>
            <a:r>
              <a:rPr lang="en-US" dirty="0" smtClean="0"/>
              <a:t> 0 Jun 12 10:28 </a:t>
            </a:r>
            <a:r>
              <a:rPr lang="en-US" dirty="0" err="1" smtClean="0"/>
              <a:t>ldlm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 2 root </a:t>
            </a:r>
            <a:r>
              <a:rPr lang="en-US" dirty="0" err="1" smtClean="0"/>
              <a:t>root</a:t>
            </a:r>
            <a:r>
              <a:rPr lang="en-US" dirty="0" smtClean="0"/>
              <a:t> 0 Jun 12 10:28 </a:t>
            </a:r>
            <a:r>
              <a:rPr lang="en-US" dirty="0" err="1" smtClean="0"/>
              <a:t>llite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 3 root </a:t>
            </a:r>
            <a:r>
              <a:rPr lang="en-US" dirty="0" err="1" smtClean="0"/>
              <a:t>root</a:t>
            </a:r>
            <a:r>
              <a:rPr lang="en-US" dirty="0" smtClean="0"/>
              <a:t> 0 Jun 12 10:28 </a:t>
            </a:r>
            <a:r>
              <a:rPr lang="en-US" dirty="0" err="1" smtClean="0"/>
              <a:t>lov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 9 root </a:t>
            </a:r>
            <a:r>
              <a:rPr lang="en-US" dirty="0" err="1" smtClean="0"/>
              <a:t>root</a:t>
            </a:r>
            <a:r>
              <a:rPr lang="en-US" dirty="0" smtClean="0"/>
              <a:t> 0 Jun 12 10:28 </a:t>
            </a:r>
            <a:r>
              <a:rPr lang="en-US" dirty="0" err="1" smtClean="0"/>
              <a:t>lquota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 2 root </a:t>
            </a:r>
            <a:r>
              <a:rPr lang="en-US" dirty="0" err="1" smtClean="0"/>
              <a:t>root</a:t>
            </a:r>
            <a:r>
              <a:rPr lang="en-US" dirty="0" smtClean="0"/>
              <a:t> 0 Jun 12 10:28 </a:t>
            </a:r>
            <a:r>
              <a:rPr lang="en-US" dirty="0" err="1" smtClean="0"/>
              <a:t>mdc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 3 root </a:t>
            </a:r>
            <a:r>
              <a:rPr lang="en-US" dirty="0" err="1" smtClean="0"/>
              <a:t>root</a:t>
            </a:r>
            <a:r>
              <a:rPr lang="en-US" dirty="0" smtClean="0"/>
              <a:t> 0 Jun 12 10:28 </a:t>
            </a:r>
            <a:r>
              <a:rPr lang="en-US" dirty="0" err="1" smtClean="0"/>
              <a:t>mds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 3 root </a:t>
            </a:r>
            <a:r>
              <a:rPr lang="en-US" dirty="0" err="1" smtClean="0"/>
              <a:t>root</a:t>
            </a:r>
            <a:r>
              <a:rPr lang="en-US" dirty="0" smtClean="0"/>
              <a:t> 0 Jun 12 10:28 </a:t>
            </a:r>
            <a:r>
              <a:rPr lang="en-US" dirty="0" err="1" smtClean="0"/>
              <a:t>mdt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 3 root </a:t>
            </a:r>
            <a:r>
              <a:rPr lang="en-US" dirty="0" err="1" smtClean="0"/>
              <a:t>root</a:t>
            </a:r>
            <a:r>
              <a:rPr lang="en-US" dirty="0" smtClean="0"/>
              <a:t> 0 Jun 12 10:28 </a:t>
            </a:r>
            <a:r>
              <a:rPr lang="en-US" dirty="0" err="1" smtClean="0"/>
              <a:t>mgc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 3 root </a:t>
            </a:r>
            <a:r>
              <a:rPr lang="en-US" dirty="0" err="1" smtClean="0"/>
              <a:t>root</a:t>
            </a:r>
            <a:r>
              <a:rPr lang="en-US" dirty="0" smtClean="0"/>
              <a:t> 0 Jun 12 10:28 mgs</a:t>
            </a:r>
          </a:p>
          <a:p>
            <a:pPr>
              <a:buNone/>
            </a:pPr>
            <a:r>
              <a:rPr lang="en-US" dirty="0" err="1" smtClean="0"/>
              <a:t>dr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 8 root </a:t>
            </a:r>
            <a:r>
              <a:rPr lang="en-US" dirty="0" err="1" smtClean="0"/>
              <a:t>root</a:t>
            </a:r>
            <a:r>
              <a:rPr lang="en-US" dirty="0" smtClean="0"/>
              <a:t> 0 Jun 12 10:28 </a:t>
            </a:r>
            <a:r>
              <a:rPr lang="en-US" dirty="0" err="1" smtClean="0"/>
              <a:t>obdfilter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26 root </a:t>
            </a:r>
            <a:r>
              <a:rPr lang="en-US" dirty="0" err="1" smtClean="0"/>
              <a:t>root</a:t>
            </a:r>
            <a:r>
              <a:rPr lang="en-US" dirty="0" smtClean="0"/>
              <a:t> 0 Jun 12 10:28 </a:t>
            </a:r>
            <a:r>
              <a:rPr lang="en-US" dirty="0" err="1" smtClean="0"/>
              <a:t>osc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 3 root </a:t>
            </a:r>
            <a:r>
              <a:rPr lang="en-US" dirty="0" err="1" smtClean="0"/>
              <a:t>root</a:t>
            </a:r>
            <a:r>
              <a:rPr lang="en-US" dirty="0" smtClean="0"/>
              <a:t> 0 Jun 12 10:28 </a:t>
            </a:r>
            <a:r>
              <a:rPr lang="en-US" dirty="0" err="1" smtClean="0"/>
              <a:t>ost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-r--r--r--  1 root </a:t>
            </a:r>
            <a:r>
              <a:rPr lang="en-US" dirty="0" err="1" smtClean="0"/>
              <a:t>root</a:t>
            </a:r>
            <a:r>
              <a:rPr lang="en-US" dirty="0" smtClean="0"/>
              <a:t> 0 Jun 12 10:28 </a:t>
            </a:r>
            <a:r>
              <a:rPr lang="en-US" dirty="0" err="1" smtClean="0"/>
              <a:t>pinger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-r--r--r--  1 root </a:t>
            </a:r>
            <a:r>
              <a:rPr lang="en-US" dirty="0" err="1" smtClean="0"/>
              <a:t>root</a:t>
            </a:r>
            <a:r>
              <a:rPr lang="en-US" dirty="0" smtClean="0"/>
              <a:t> 0 Jun 12 10:28 version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/proc/</a:t>
            </a:r>
            <a:r>
              <a:rPr lang="en-US" sz="3600" dirty="0" err="1" smtClean="0"/>
              <a:t>fs</a:t>
            </a:r>
            <a:r>
              <a:rPr lang="en-US" sz="3600" dirty="0" smtClean="0"/>
              <a:t>/</a:t>
            </a:r>
            <a:r>
              <a:rPr lang="en-US" sz="3600" dirty="0" err="1" smtClean="0"/>
              <a:t>lustre</a:t>
            </a:r>
            <a:r>
              <a:rPr lang="en-US" sz="3600" dirty="0" smtClean="0"/>
              <a:t>/</a:t>
            </a:r>
            <a:r>
              <a:rPr lang="en-US" sz="3600" dirty="0" err="1" smtClean="0"/>
              <a:t>obdfilter</a:t>
            </a:r>
            <a:r>
              <a:rPr lang="en-US" sz="3600" dirty="0" smtClean="0"/>
              <a:t>/lustre-OST0012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2672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[root@lustre3 lustre-OST0012]# </a:t>
            </a:r>
            <a:r>
              <a:rPr lang="en-US" sz="1200" dirty="0" err="1" smtClean="0"/>
              <a:t>ls</a:t>
            </a:r>
            <a:r>
              <a:rPr lang="en-US" sz="1200" dirty="0" smtClean="0"/>
              <a:t> –l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blocksize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brw_stats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</a:t>
            </a:r>
            <a:r>
              <a:rPr lang="en-US" sz="1200" dirty="0" err="1" smtClean="0"/>
              <a:t>rw</a:t>
            </a:r>
            <a:r>
              <a:rPr lang="en-US" sz="1200" dirty="0" smtClean="0"/>
              <a:t>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client_cache_count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</a:t>
            </a:r>
            <a:r>
              <a:rPr lang="en-US" sz="1200" dirty="0" err="1" smtClean="0"/>
              <a:t>rw</a:t>
            </a:r>
            <a:r>
              <a:rPr lang="en-US" sz="1200" dirty="0" smtClean="0"/>
              <a:t>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client_cache_seconds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--w-------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evict_client</a:t>
            </a:r>
            <a:endParaRPr lang="en-US" sz="1200" dirty="0" smtClean="0"/>
          </a:p>
          <a:p>
            <a:pPr>
              <a:buNone/>
            </a:pPr>
            <a:r>
              <a:rPr lang="en-US" sz="1200" dirty="0" err="1" smtClean="0"/>
              <a:t>dr</a:t>
            </a:r>
            <a:r>
              <a:rPr lang="en-US" sz="1200" dirty="0" smtClean="0"/>
              <a:t>-</a:t>
            </a:r>
            <a:r>
              <a:rPr lang="en-US" sz="1200" dirty="0" err="1" smtClean="0"/>
              <a:t>xr</a:t>
            </a:r>
            <a:r>
              <a:rPr lang="en-US" sz="1200" dirty="0" smtClean="0"/>
              <a:t>-</a:t>
            </a:r>
            <a:r>
              <a:rPr lang="en-US" sz="1200" dirty="0" err="1" smtClean="0"/>
              <a:t>xr</a:t>
            </a:r>
            <a:r>
              <a:rPr lang="en-US" sz="1200" dirty="0" smtClean="0"/>
              <a:t>-x 129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exports</a:t>
            </a:r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filegroups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filesfree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filestotal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fstype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hash_stats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kbytesavail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kbytesfree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kbytestotal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last_id</a:t>
            </a:r>
            <a:endParaRPr lang="en-US" sz="12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mntdev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num_exports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</a:t>
            </a:r>
            <a:r>
              <a:rPr lang="en-US" sz="1200" dirty="0" err="1" smtClean="0"/>
              <a:t>rw</a:t>
            </a:r>
            <a:r>
              <a:rPr lang="en-US" sz="1200" dirty="0" smtClean="0"/>
              <a:t>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quota_btune_sz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</a:t>
            </a:r>
            <a:r>
              <a:rPr lang="en-US" sz="1200" dirty="0" err="1" smtClean="0"/>
              <a:t>rw</a:t>
            </a:r>
            <a:r>
              <a:rPr lang="en-US" sz="1200" dirty="0" smtClean="0"/>
              <a:t>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quota_bunit_sz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</a:t>
            </a:r>
            <a:r>
              <a:rPr lang="en-US" sz="1200" dirty="0" err="1" smtClean="0"/>
              <a:t>rw</a:t>
            </a:r>
            <a:r>
              <a:rPr lang="en-US" sz="1200" dirty="0" smtClean="0"/>
              <a:t>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quota_itune_sz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</a:t>
            </a:r>
            <a:r>
              <a:rPr lang="en-US" sz="1200" dirty="0" err="1" smtClean="0"/>
              <a:t>rw</a:t>
            </a:r>
            <a:r>
              <a:rPr lang="en-US" sz="1200" dirty="0" smtClean="0"/>
              <a:t>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quota_iunit_sz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</a:t>
            </a:r>
            <a:r>
              <a:rPr lang="en-US" sz="1200" dirty="0" err="1" smtClean="0"/>
              <a:t>rw</a:t>
            </a:r>
            <a:r>
              <a:rPr lang="en-US" sz="1200" dirty="0" smtClean="0"/>
              <a:t>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quota_switch_seconds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</a:t>
            </a:r>
            <a:r>
              <a:rPr lang="en-US" sz="1200" dirty="0" err="1" smtClean="0"/>
              <a:t>rw</a:t>
            </a:r>
            <a:r>
              <a:rPr lang="en-US" sz="1200" dirty="0" smtClean="0"/>
              <a:t>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quota_type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</a:t>
            </a:r>
            <a:r>
              <a:rPr lang="en-US" sz="1200" dirty="0" err="1" smtClean="0"/>
              <a:t>rw</a:t>
            </a:r>
            <a:r>
              <a:rPr lang="en-US" sz="1200" dirty="0" smtClean="0"/>
              <a:t>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readcache_max_filesize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recovery_status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</a:t>
            </a:r>
            <a:r>
              <a:rPr lang="en-US" sz="1200" dirty="0" err="1" smtClean="0"/>
              <a:t>rw</a:t>
            </a:r>
            <a:r>
              <a:rPr lang="en-US" sz="1200" dirty="0" smtClean="0"/>
              <a:t>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stats</a:t>
            </a:r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tot_dirty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tot_granted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tot_pending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-r--r--r--   1 root </a:t>
            </a:r>
            <a:r>
              <a:rPr lang="en-US" sz="1200" dirty="0" err="1" smtClean="0"/>
              <a:t>root</a:t>
            </a:r>
            <a:r>
              <a:rPr lang="en-US" sz="1200" dirty="0" smtClean="0"/>
              <a:t> 0 Jun 12 10:38 </a:t>
            </a:r>
            <a:r>
              <a:rPr lang="en-US" sz="1200" dirty="0" err="1" smtClean="0"/>
              <a:t>uuid</a:t>
            </a:r>
            <a:endParaRPr lang="en-US" sz="1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/proc/</a:t>
            </a:r>
            <a:r>
              <a:rPr lang="en-US" sz="2800" dirty="0" err="1" smtClean="0"/>
              <a:t>fs</a:t>
            </a:r>
            <a:r>
              <a:rPr lang="en-US" sz="2800" dirty="0" smtClean="0"/>
              <a:t>/</a:t>
            </a:r>
            <a:r>
              <a:rPr lang="en-US" sz="2800" dirty="0" err="1" smtClean="0"/>
              <a:t>lustre</a:t>
            </a:r>
            <a:r>
              <a:rPr lang="en-US" sz="2800" dirty="0" smtClean="0"/>
              <a:t>/</a:t>
            </a:r>
            <a:r>
              <a:rPr lang="en-US" sz="2800" dirty="0" err="1" smtClean="0"/>
              <a:t>obdfilter</a:t>
            </a:r>
            <a:r>
              <a:rPr lang="en-US" sz="2800" dirty="0" smtClean="0"/>
              <a:t>/lustre-OST0012/</a:t>
            </a:r>
            <a:r>
              <a:rPr lang="en-US" sz="2800" dirty="0" err="1" smtClean="0"/>
              <a:t>brw</a:t>
            </a:r>
            <a:r>
              <a:rPr lang="en-US" sz="2800" dirty="0" smtClean="0"/>
              <a:t>-stats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err="1" smtClean="0"/>
              <a:t>snapshot_time</a:t>
            </a:r>
            <a:r>
              <a:rPr lang="en-US" dirty="0" smtClean="0"/>
              <a:t>:         1244821207.889622 (</a:t>
            </a:r>
            <a:r>
              <a:rPr lang="en-US" dirty="0" err="1" smtClean="0"/>
              <a:t>secs.usecs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read      |     write</a:t>
            </a:r>
          </a:p>
          <a:p>
            <a:pPr>
              <a:buNone/>
            </a:pPr>
            <a:r>
              <a:rPr lang="en-US" dirty="0" smtClean="0"/>
              <a:t>pages per bulk r/w     </a:t>
            </a:r>
            <a:r>
              <a:rPr lang="en-US" dirty="0" err="1" smtClean="0"/>
              <a:t>rpcs</a:t>
            </a:r>
            <a:r>
              <a:rPr lang="en-US" dirty="0" smtClean="0"/>
              <a:t>  % cum % |  </a:t>
            </a:r>
            <a:r>
              <a:rPr lang="en-US" dirty="0" err="1" smtClean="0"/>
              <a:t>rpcs</a:t>
            </a:r>
            <a:r>
              <a:rPr lang="en-US" dirty="0" smtClean="0"/>
              <a:t>  % cum %</a:t>
            </a:r>
          </a:p>
          <a:p>
            <a:pPr>
              <a:buNone/>
            </a:pPr>
            <a:r>
              <a:rPr lang="en-US" dirty="0" smtClean="0"/>
              <a:t>1:                               187354  32  32   | 40670   6   6</a:t>
            </a:r>
          </a:p>
          <a:p>
            <a:pPr>
              <a:buNone/>
            </a:pPr>
            <a:r>
              <a:rPr lang="en-US" dirty="0" smtClean="0"/>
              <a:t>2:                                     1386   0  32   | 6336   1   7</a:t>
            </a:r>
          </a:p>
          <a:p>
            <a:pPr>
              <a:buNone/>
            </a:pPr>
            <a:r>
              <a:rPr lang="en-US" dirty="0" smtClean="0"/>
              <a:t>4:                                     1889   0  32   | 2122   0   8</a:t>
            </a:r>
          </a:p>
          <a:p>
            <a:pPr>
              <a:buNone/>
            </a:pPr>
            <a:r>
              <a:rPr lang="en-US" dirty="0" smtClean="0"/>
              <a:t>8:                                     3739   0  33   | 2141   0   8</a:t>
            </a:r>
          </a:p>
          <a:p>
            <a:pPr>
              <a:buNone/>
            </a:pPr>
            <a:r>
              <a:rPr lang="en-US" dirty="0" smtClean="0"/>
              <a:t>16:                                   5429   0  34   | 5452   0   9</a:t>
            </a:r>
          </a:p>
          <a:p>
            <a:pPr>
              <a:buNone/>
            </a:pPr>
            <a:r>
              <a:rPr lang="en-US" dirty="0" smtClean="0"/>
              <a:t>32:                                   5688   0  35   | 10761   1  11</a:t>
            </a:r>
          </a:p>
          <a:p>
            <a:pPr>
              <a:buNone/>
            </a:pPr>
            <a:r>
              <a:rPr lang="en-US" dirty="0" smtClean="0"/>
              <a:t>64:                                   7537   1  36   | 23962   3  14</a:t>
            </a:r>
          </a:p>
          <a:p>
            <a:pPr>
              <a:buNone/>
            </a:pPr>
            <a:r>
              <a:rPr lang="en-US" dirty="0" smtClean="0"/>
              <a:t>128:                                 9117   1  38   | 41612   6  21</a:t>
            </a:r>
          </a:p>
          <a:p>
            <a:pPr>
              <a:buNone/>
            </a:pPr>
            <a:r>
              <a:rPr lang="en-US" dirty="0" smtClean="0"/>
              <a:t>256:                          359654  61 100   | 476572  78 100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read      |     write</a:t>
            </a:r>
          </a:p>
          <a:p>
            <a:pPr>
              <a:buNone/>
            </a:pPr>
            <a:r>
              <a:rPr lang="en-US" dirty="0" smtClean="0"/>
              <a:t>disk I/O size          </a:t>
            </a:r>
            <a:r>
              <a:rPr lang="en-US" dirty="0" err="1" smtClean="0"/>
              <a:t>ios</a:t>
            </a:r>
            <a:r>
              <a:rPr lang="en-US" dirty="0" smtClean="0"/>
              <a:t>   % cum % |  </a:t>
            </a:r>
            <a:r>
              <a:rPr lang="en-US" dirty="0" err="1" smtClean="0"/>
              <a:t>ios</a:t>
            </a:r>
            <a:r>
              <a:rPr lang="en-US" dirty="0" smtClean="0"/>
              <a:t>   % cum %</a:t>
            </a:r>
          </a:p>
          <a:p>
            <a:pPr>
              <a:buNone/>
            </a:pPr>
            <a:r>
              <a:rPr lang="en-US" dirty="0" smtClean="0"/>
              <a:t>4K:                       53222  11  11   | 44097   5   5</a:t>
            </a:r>
          </a:p>
          <a:p>
            <a:pPr>
              <a:buNone/>
            </a:pPr>
            <a:r>
              <a:rPr lang="en-US" dirty="0" smtClean="0"/>
              <a:t>8K:                          1962   0  12   | 11202   1   7</a:t>
            </a:r>
          </a:p>
          <a:p>
            <a:pPr>
              <a:buNone/>
            </a:pPr>
            <a:r>
              <a:rPr lang="en-US" dirty="0" smtClean="0"/>
              <a:t>16K:                        2080   0  12   | 12409   1   8</a:t>
            </a:r>
          </a:p>
          <a:p>
            <a:pPr>
              <a:buNone/>
            </a:pPr>
            <a:r>
              <a:rPr lang="en-US" dirty="0" smtClean="0"/>
              <a:t>32K:                        3842   0  13   | 6593   0   9</a:t>
            </a:r>
          </a:p>
          <a:p>
            <a:pPr>
              <a:buNone/>
            </a:pPr>
            <a:r>
              <a:rPr lang="en-US" dirty="0" smtClean="0"/>
              <a:t>64K:                        5571   1  14   | 16624   2  11</a:t>
            </a:r>
          </a:p>
          <a:p>
            <a:pPr>
              <a:buNone/>
            </a:pPr>
            <a:r>
              <a:rPr lang="en-US" dirty="0" smtClean="0"/>
              <a:t>128K:                      5943   1  16   | 29349   3  15</a:t>
            </a:r>
          </a:p>
          <a:p>
            <a:pPr>
              <a:buNone/>
            </a:pPr>
            <a:r>
              <a:rPr lang="en-US" dirty="0" smtClean="0"/>
              <a:t>256K:                      7897   1  17   | 132621  16  32</a:t>
            </a:r>
          </a:p>
          <a:p>
            <a:pPr>
              <a:buNone/>
            </a:pPr>
            <a:r>
              <a:rPr lang="en-US" dirty="0" smtClean="0"/>
              <a:t>512K:                      9562   2  20   | 113189  14  46</a:t>
            </a:r>
          </a:p>
          <a:p>
            <a:pPr>
              <a:buNone/>
            </a:pPr>
            <a:r>
              <a:rPr lang="en-US" dirty="0" smtClean="0"/>
              <a:t>1M:                  359423  79 100   | 423307  53 100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read      |     write</a:t>
            </a:r>
          </a:p>
          <a:p>
            <a:pPr>
              <a:buNone/>
            </a:pPr>
            <a:r>
              <a:rPr lang="en-US" dirty="0" smtClean="0"/>
              <a:t>I/O time (1/1000s)     </a:t>
            </a:r>
            <a:r>
              <a:rPr lang="en-US" dirty="0" err="1" smtClean="0"/>
              <a:t>ios</a:t>
            </a:r>
            <a:r>
              <a:rPr lang="en-US" dirty="0" smtClean="0"/>
              <a:t>   % cum % |  </a:t>
            </a:r>
            <a:r>
              <a:rPr lang="en-US" dirty="0" err="1" smtClean="0"/>
              <a:t>ios</a:t>
            </a:r>
            <a:r>
              <a:rPr lang="en-US" dirty="0" smtClean="0"/>
              <a:t>   % cum %</a:t>
            </a:r>
          </a:p>
          <a:p>
            <a:pPr>
              <a:buNone/>
            </a:pPr>
            <a:r>
              <a:rPr lang="en-US" dirty="0" smtClean="0"/>
              <a:t>1:                               143005  24  24  | 74850  12  12</a:t>
            </a:r>
          </a:p>
          <a:p>
            <a:pPr>
              <a:buNone/>
            </a:pPr>
            <a:r>
              <a:rPr lang="en-US" dirty="0" smtClean="0"/>
              <a:t>2:                                     1301   0  24  | 51740   8  20</a:t>
            </a:r>
          </a:p>
          <a:p>
            <a:pPr>
              <a:buNone/>
            </a:pPr>
            <a:r>
              <a:rPr lang="en-US" dirty="0" smtClean="0"/>
              <a:t>4:                                   40928   7  31  | 265027  43  64</a:t>
            </a:r>
          </a:p>
          <a:p>
            <a:pPr>
              <a:buNone/>
            </a:pPr>
            <a:r>
              <a:rPr lang="en-US" dirty="0" smtClean="0"/>
              <a:t>8:                               176144  30  62  | 130869  21  85</a:t>
            </a:r>
          </a:p>
          <a:p>
            <a:pPr>
              <a:buNone/>
            </a:pPr>
            <a:r>
              <a:rPr lang="en-US" dirty="0" smtClean="0"/>
              <a:t>16:                               71121  12  74  | 56747   9  95</a:t>
            </a:r>
          </a:p>
          <a:p>
            <a:pPr>
              <a:buNone/>
            </a:pPr>
            <a:r>
              <a:rPr lang="en-US" dirty="0" smtClean="0"/>
              <a:t>32:                               82984  14  88  | 21602   3  98</a:t>
            </a:r>
          </a:p>
          <a:p>
            <a:pPr>
              <a:buNone/>
            </a:pPr>
            <a:r>
              <a:rPr lang="en-US" dirty="0" smtClean="0"/>
              <a:t>64:                                52322   8  97  | 4906   0  99</a:t>
            </a:r>
          </a:p>
          <a:p>
            <a:pPr>
              <a:buNone/>
            </a:pPr>
            <a:r>
              <a:rPr lang="en-US" dirty="0" smtClean="0"/>
              <a:t>128:                              12021   2  99  | 2180   0  99</a:t>
            </a:r>
          </a:p>
          <a:p>
            <a:pPr>
              <a:buNone/>
            </a:pPr>
            <a:r>
              <a:rPr lang="en-US" dirty="0" smtClean="0"/>
              <a:t>256:                                1628   0  99  | 1008   0  99</a:t>
            </a:r>
          </a:p>
          <a:p>
            <a:pPr>
              <a:buNone/>
            </a:pPr>
            <a:r>
              <a:rPr lang="en-US" dirty="0" smtClean="0"/>
              <a:t>512:                                  285   0  99  |  587   0  99</a:t>
            </a:r>
          </a:p>
          <a:p>
            <a:pPr>
              <a:buNone/>
            </a:pPr>
            <a:r>
              <a:rPr lang="en-US" dirty="0" smtClean="0"/>
              <a:t>1K:                                      47   0  99   |   85   0  99</a:t>
            </a:r>
          </a:p>
          <a:p>
            <a:pPr>
              <a:buNone/>
            </a:pPr>
            <a:r>
              <a:rPr lang="en-US" dirty="0" smtClean="0"/>
              <a:t>2K:                                       7   0 100   |   20   0  99</a:t>
            </a:r>
          </a:p>
          <a:p>
            <a:pPr>
              <a:buNone/>
            </a:pPr>
            <a:r>
              <a:rPr lang="en-US" dirty="0" smtClean="0"/>
              <a:t>4K:                                       0   0 100   |    7   0 100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Upgrade Experiences…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clean shutdown of all </a:t>
            </a:r>
            <a:r>
              <a:rPr lang="en-US" dirty="0" err="1" smtClean="0"/>
              <a:t>Lustre</a:t>
            </a:r>
            <a:r>
              <a:rPr lang="en-US" dirty="0" smtClean="0"/>
              <a:t> servers and clients is preferred on upgrades</a:t>
            </a:r>
          </a:p>
          <a:p>
            <a:pPr lvl="1"/>
            <a:r>
              <a:rPr lang="en-US" dirty="0" smtClean="0"/>
              <a:t>Automatic recovery process take a long time if clients weren’t shutdown cleanly</a:t>
            </a:r>
          </a:p>
          <a:p>
            <a:pPr lvl="1"/>
            <a:r>
              <a:rPr lang="en-US" dirty="0" smtClean="0"/>
              <a:t>Recovery process can be cancelled</a:t>
            </a:r>
          </a:p>
          <a:p>
            <a:pPr lvl="2"/>
            <a:r>
              <a:rPr lang="en-US" dirty="0" smtClean="0"/>
              <a:t>All the cached transactions on the client side are cancelled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Lustre</a:t>
            </a:r>
            <a:r>
              <a:rPr lang="en-US" dirty="0" smtClean="0"/>
              <a:t> Architecture</a:t>
            </a:r>
            <a:endParaRPr lang="en-US" dirty="0"/>
          </a:p>
        </p:txBody>
      </p:sp>
      <p:pic>
        <p:nvPicPr>
          <p:cNvPr id="9" name="Picture 8" descr="ar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47800"/>
            <a:ext cx="6400800" cy="48133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on MDT</a:t>
            </a:r>
            <a:endParaRPr lang="en-US" dirty="0"/>
          </a:p>
        </p:txBody>
      </p:sp>
      <p:pic>
        <p:nvPicPr>
          <p:cNvPr id="11" name="Content Placeholder 10" descr="MD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9200" y="1676400"/>
            <a:ext cx="6743700" cy="2984500"/>
          </a:xfrm>
        </p:spPr>
      </p:pic>
      <p:sp>
        <p:nvSpPr>
          <p:cNvPr id="12" name="TextBox 11"/>
          <p:cNvSpPr txBox="1"/>
          <p:nvPr/>
        </p:nvSpPr>
        <p:spPr>
          <a:xfrm>
            <a:off x="1905000" y="4800600"/>
            <a:ext cx="5289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MDS </a:t>
            </a:r>
            <a:r>
              <a:rPr lang="en-US" dirty="0" err="1" smtClean="0"/>
              <a:t>inodes</a:t>
            </a:r>
            <a:r>
              <a:rPr lang="en-US" dirty="0" smtClean="0"/>
              <a:t> point to objects, ext3 </a:t>
            </a:r>
            <a:r>
              <a:rPr lang="en-US" dirty="0" err="1" smtClean="0"/>
              <a:t>inodes</a:t>
            </a:r>
            <a:r>
              <a:rPr lang="en-US" dirty="0" smtClean="0"/>
              <a:t> point to data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B_eff_io</a:t>
            </a:r>
            <a:r>
              <a:rPr lang="en-US" dirty="0" smtClean="0"/>
              <a:t> Pattern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81939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Access methods:</a:t>
            </a:r>
          </a:p>
          <a:p>
            <a:pPr lvl="1"/>
            <a:r>
              <a:rPr lang="en-US" dirty="0" smtClean="0"/>
              <a:t>initial write</a:t>
            </a:r>
          </a:p>
          <a:p>
            <a:pPr lvl="1"/>
            <a:r>
              <a:rPr lang="en-US" dirty="0" smtClean="0"/>
              <a:t>Rewrite</a:t>
            </a:r>
          </a:p>
          <a:p>
            <a:pPr lvl="1"/>
            <a:r>
              <a:rPr lang="en-US" dirty="0" smtClean="0"/>
              <a:t>Read</a:t>
            </a:r>
          </a:p>
          <a:p>
            <a:r>
              <a:rPr lang="en-US" dirty="0" smtClean="0"/>
              <a:t>Transfer Patterns</a:t>
            </a:r>
          </a:p>
          <a:p>
            <a:pPr lvl="1"/>
            <a:r>
              <a:rPr lang="en-US" dirty="0" smtClean="0"/>
              <a:t>(0) striped collective access, scattering large chunks in memory with size “L “each with one MPI-I/O call to/from disk chunks with size “l”</a:t>
            </a:r>
          </a:p>
          <a:p>
            <a:pPr lvl="1"/>
            <a:r>
              <a:rPr lang="en-US" dirty="0" smtClean="0"/>
              <a:t>(1) striped collective access, but one read or write call per disk chunk</a:t>
            </a:r>
          </a:p>
          <a:p>
            <a:pPr lvl="1"/>
            <a:r>
              <a:rPr lang="en-US" dirty="0" smtClean="0"/>
              <a:t>(2) </a:t>
            </a:r>
            <a:r>
              <a:rPr lang="en-US" dirty="0" err="1" smtClean="0"/>
              <a:t>noncollective</a:t>
            </a:r>
            <a:r>
              <a:rPr lang="en-US" dirty="0" smtClean="0"/>
              <a:t> access to one file per MPI process, i.e., on separated files</a:t>
            </a:r>
          </a:p>
          <a:p>
            <a:pPr lvl="1"/>
            <a:r>
              <a:rPr lang="en-US" dirty="0" smtClean="0"/>
              <a:t>(3) same as (2), but the individual files are assembled to one segmented file</a:t>
            </a:r>
          </a:p>
          <a:p>
            <a:pPr lvl="1"/>
            <a:r>
              <a:rPr lang="en-US" dirty="0" smtClean="0"/>
              <a:t>(4) same as (3), but the access to the segmented file is done with collective routines</a:t>
            </a:r>
            <a:endParaRPr lang="en-US" dirty="0"/>
          </a:p>
        </p:txBody>
      </p:sp>
      <p:pic>
        <p:nvPicPr>
          <p:cNvPr id="6" name="Picture 5" descr="patter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19600"/>
            <a:ext cx="9144000" cy="210691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Sizes</a:t>
            </a:r>
            <a:endParaRPr lang="en-US" dirty="0"/>
          </a:p>
        </p:txBody>
      </p:sp>
      <p:pic>
        <p:nvPicPr>
          <p:cNvPr id="4" name="Content Placeholder 3" descr="pattern_siz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2775" y="2100195"/>
            <a:ext cx="8153400" cy="3495809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CC </a:t>
            </a:r>
            <a:r>
              <a:rPr lang="en-US" sz="3200" dirty="0" err="1" smtClean="0"/>
              <a:t>Lustre</a:t>
            </a:r>
            <a:r>
              <a:rPr lang="en-US" sz="3200" dirty="0" smtClean="0"/>
              <a:t> Effective I/O Bandwidth benchmark</a:t>
            </a:r>
            <a:endParaRPr lang="en-US" sz="3200" dirty="0"/>
          </a:p>
        </p:txBody>
      </p:sp>
      <p:pic>
        <p:nvPicPr>
          <p:cNvPr id="4" name="Content Placeholder 3" descr="42418_fulla_fnal_gov-Nodes115ppn1-s1_rewrt_color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479040" y="1600200"/>
            <a:ext cx="4420870" cy="44958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Lustre</a:t>
            </a:r>
            <a:r>
              <a:rPr lang="en-US" dirty="0" smtClean="0"/>
              <a:t> Components…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4038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Metadata Server(MDS)</a:t>
            </a:r>
          </a:p>
          <a:p>
            <a:pPr lvl="1"/>
            <a:r>
              <a:rPr lang="en-US" dirty="0" smtClean="0"/>
              <a:t>It makes </a:t>
            </a:r>
            <a:r>
              <a:rPr lang="en-US" dirty="0" smtClean="0"/>
              <a:t>metadata available to </a:t>
            </a:r>
            <a:r>
              <a:rPr lang="en-US" dirty="0" err="1" smtClean="0"/>
              <a:t>Lustre</a:t>
            </a:r>
            <a:r>
              <a:rPr lang="en-US" dirty="0" smtClean="0"/>
              <a:t> clients via MDT</a:t>
            </a:r>
          </a:p>
          <a:p>
            <a:pPr lvl="1"/>
            <a:r>
              <a:rPr lang="en-US" dirty="0" smtClean="0"/>
              <a:t>Each MDS manages the names and directories in the file system, and provides the network request handling for one or more local MDTs</a:t>
            </a:r>
          </a:p>
          <a:p>
            <a:pPr lvl="1"/>
            <a:r>
              <a:rPr lang="en-US" dirty="0" smtClean="0"/>
              <a:t>It is possible to configure multiple MDTs on the same MDS but it is not recommended</a:t>
            </a:r>
          </a:p>
          <a:p>
            <a:r>
              <a:rPr lang="en-US" dirty="0" smtClean="0"/>
              <a:t>Metadata Target(MDT)</a:t>
            </a:r>
          </a:p>
          <a:p>
            <a:pPr lvl="1"/>
            <a:r>
              <a:rPr lang="en-US" dirty="0" smtClean="0"/>
              <a:t>The MDT stores metadata (such as filenames, directories, permissions and file layout) on an MDS</a:t>
            </a:r>
          </a:p>
          <a:p>
            <a:pPr lvl="1"/>
            <a:r>
              <a:rPr lang="en-US" dirty="0" smtClean="0"/>
              <a:t>There can be only o</a:t>
            </a:r>
            <a:r>
              <a:rPr lang="en-US" dirty="0" smtClean="0"/>
              <a:t>ne </a:t>
            </a:r>
            <a:r>
              <a:rPr lang="en-US" dirty="0" smtClean="0"/>
              <a:t>MDT per file system</a:t>
            </a:r>
          </a:p>
        </p:txBody>
      </p:sp>
      <p:pic>
        <p:nvPicPr>
          <p:cNvPr id="5" name="Content Placeholder 4" descr="Components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845050" y="2809369"/>
            <a:ext cx="3886200" cy="2131438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 </a:t>
            </a:r>
            <a:r>
              <a:rPr lang="en-US" dirty="0" err="1" smtClean="0"/>
              <a:t>Lustre</a:t>
            </a:r>
            <a:r>
              <a:rPr lang="en-US" dirty="0" smtClean="0"/>
              <a:t> </a:t>
            </a:r>
            <a:r>
              <a:rPr lang="en-US" dirty="0" err="1" smtClean="0"/>
              <a:t>b_eff_io</a:t>
            </a:r>
            <a:r>
              <a:rPr lang="en-US" dirty="0" smtClean="0"/>
              <a:t> …</a:t>
            </a:r>
            <a:endParaRPr lang="en-US" dirty="0"/>
          </a:p>
        </p:txBody>
      </p:sp>
      <p:pic>
        <p:nvPicPr>
          <p:cNvPr id="4" name="Content Placeholder 3" descr="42418_fulla_fnal_gov-Nodes115ppn1-s1_write_color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479040" y="1600200"/>
            <a:ext cx="4420870" cy="44958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 </a:t>
            </a:r>
            <a:r>
              <a:rPr lang="en-US" dirty="0" err="1" smtClean="0"/>
              <a:t>Lustre</a:t>
            </a:r>
            <a:r>
              <a:rPr lang="en-US" dirty="0" smtClean="0"/>
              <a:t> </a:t>
            </a:r>
            <a:r>
              <a:rPr lang="en-US" dirty="0" err="1" smtClean="0"/>
              <a:t>b_eff_io</a:t>
            </a:r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4" name="Content Placeholder 3" descr="42418_fulla_fnal_gov-Nodes115ppn1-s1_read_color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479040" y="1600200"/>
            <a:ext cx="4420870" cy="44958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Lustre</a:t>
            </a:r>
            <a:r>
              <a:rPr lang="en-US" dirty="0" smtClean="0"/>
              <a:t> Components…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endParaRPr lang="en-US" dirty="0" smtClean="0"/>
          </a:p>
          <a:p>
            <a:r>
              <a:rPr lang="en-US" dirty="0" smtClean="0"/>
              <a:t>Object Storage Servers(OSS)</a:t>
            </a:r>
          </a:p>
          <a:p>
            <a:pPr lvl="1"/>
            <a:r>
              <a:rPr lang="en-US" dirty="0" smtClean="0"/>
              <a:t>The OSS provides file I/O service, and network request handling for one or more local OSTs</a:t>
            </a:r>
          </a:p>
          <a:p>
            <a:r>
              <a:rPr lang="en-US" dirty="0" smtClean="0"/>
              <a:t>Object Storage Target(OST)</a:t>
            </a:r>
          </a:p>
          <a:p>
            <a:pPr lvl="1"/>
            <a:r>
              <a:rPr lang="en-US" dirty="0" smtClean="0"/>
              <a:t>The OST stores file data</a:t>
            </a:r>
          </a:p>
          <a:p>
            <a:pPr lvl="1"/>
            <a:r>
              <a:rPr lang="en-US" dirty="0" smtClean="0"/>
              <a:t>A single </a:t>
            </a:r>
            <a:r>
              <a:rPr lang="en-US" dirty="0" err="1" smtClean="0"/>
              <a:t>Lustre</a:t>
            </a:r>
            <a:r>
              <a:rPr lang="en-US" dirty="0" smtClean="0"/>
              <a:t> file system can have multiple OSTs, each serving a subset of file data</a:t>
            </a:r>
          </a:p>
          <a:p>
            <a:pPr lvl="1"/>
            <a:r>
              <a:rPr lang="en-US" dirty="0" smtClean="0"/>
              <a:t>To optimize performance, a file may be spread over many OSTs. A Logical Object Volume  (LOV), manages file striping across many OSTs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Lustre</a:t>
            </a:r>
            <a:r>
              <a:rPr lang="en-US" dirty="0" smtClean="0"/>
              <a:t> Components…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Lustre</a:t>
            </a:r>
            <a:r>
              <a:rPr lang="en-US" dirty="0" smtClean="0"/>
              <a:t> Clients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Lustre</a:t>
            </a:r>
            <a:r>
              <a:rPr lang="en-US" dirty="0" smtClean="0"/>
              <a:t> client software consists of an interface between the Linux Virtual File System and the </a:t>
            </a:r>
            <a:r>
              <a:rPr lang="en-US" dirty="0" err="1" smtClean="0"/>
              <a:t>Lustre</a:t>
            </a:r>
            <a:r>
              <a:rPr lang="en-US" dirty="0" smtClean="0"/>
              <a:t> servers</a:t>
            </a:r>
          </a:p>
          <a:p>
            <a:pPr lvl="1"/>
            <a:r>
              <a:rPr lang="en-US" dirty="0" smtClean="0"/>
              <a:t>Each target has a client counterpart: Metadata Client (MDC), Object Storage Client (OSC), and a Management Client (MGC)</a:t>
            </a:r>
          </a:p>
          <a:p>
            <a:pPr lvl="1"/>
            <a:r>
              <a:rPr lang="en-US" dirty="0" smtClean="0"/>
              <a:t>A group of OSCs are wrapped into a single LOV, and they provide transparent access to the file system</a:t>
            </a:r>
          </a:p>
          <a:p>
            <a:pPr lvl="1"/>
            <a:r>
              <a:rPr lang="en-US" dirty="0" smtClean="0"/>
              <a:t>Clients which mount the </a:t>
            </a:r>
            <a:r>
              <a:rPr lang="en-US" dirty="0" err="1" smtClean="0"/>
              <a:t>Lustre</a:t>
            </a:r>
            <a:r>
              <a:rPr lang="en-US" dirty="0" smtClean="0"/>
              <a:t> file system see a single, coherent, synchronized namespace at all times</a:t>
            </a:r>
          </a:p>
          <a:p>
            <a:pPr lvl="1"/>
            <a:r>
              <a:rPr lang="en-US" dirty="0" smtClean="0"/>
              <a:t>Different clients can write to different parts of the same file at the same time, while other clients can read from the file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Lustre</a:t>
            </a:r>
            <a:r>
              <a:rPr lang="en-US" dirty="0" smtClean="0"/>
              <a:t> Components…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Lustre</a:t>
            </a:r>
            <a:r>
              <a:rPr lang="en-US" dirty="0" smtClean="0"/>
              <a:t> Networking (LNET)</a:t>
            </a:r>
          </a:p>
          <a:p>
            <a:pPr lvl="1"/>
            <a:r>
              <a:rPr lang="en-US" dirty="0" smtClean="0"/>
              <a:t>It is </a:t>
            </a:r>
            <a:r>
              <a:rPr lang="en-US" dirty="0" smtClean="0"/>
              <a:t>an API that handles metadata and file I/O data for file system servers and clients</a:t>
            </a:r>
          </a:p>
          <a:p>
            <a:pPr lvl="1"/>
            <a:r>
              <a:rPr lang="en-US" dirty="0" smtClean="0"/>
              <a:t>It supports multiple, heterogeneous interfaces on clients and servers</a:t>
            </a:r>
          </a:p>
          <a:p>
            <a:pPr lvl="1"/>
            <a:r>
              <a:rPr lang="en-US" dirty="0" err="1" smtClean="0"/>
              <a:t>Lustre</a:t>
            </a:r>
            <a:r>
              <a:rPr lang="en-US" dirty="0" smtClean="0"/>
              <a:t> Network Drivers (LNDs) are available for a number of commodity and high-end networks, including TCP/IP,  </a:t>
            </a:r>
            <a:r>
              <a:rPr lang="en-US" dirty="0" err="1" smtClean="0"/>
              <a:t>Infiniband</a:t>
            </a:r>
            <a:r>
              <a:rPr lang="en-US" dirty="0" smtClean="0"/>
              <a:t>, </a:t>
            </a:r>
            <a:r>
              <a:rPr lang="en-US" dirty="0" err="1" smtClean="0"/>
              <a:t>Myrinet</a:t>
            </a:r>
            <a:r>
              <a:rPr lang="en-US" dirty="0" smtClean="0"/>
              <a:t> (MX and GM) and Cray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open and file I/O</a:t>
            </a:r>
            <a:endParaRPr lang="en-US" dirty="0"/>
          </a:p>
        </p:txBody>
      </p:sp>
      <p:pic>
        <p:nvPicPr>
          <p:cNvPr id="6" name="Content Placeholder 5" descr="filesystem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09600" y="2536397"/>
            <a:ext cx="3886200" cy="2677382"/>
          </a:xfrm>
        </p:spPr>
      </p:pic>
      <p:pic>
        <p:nvPicPr>
          <p:cNvPr id="5" name="Content Placeholder 4" descr="io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845050" y="2567050"/>
            <a:ext cx="3886200" cy="2616076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</a:t>
            </a:r>
            <a:r>
              <a:rPr lang="en-US" dirty="0" err="1" smtClean="0"/>
              <a:t>Lustre</a:t>
            </a:r>
            <a:r>
              <a:rPr lang="en-US" dirty="0" smtClean="0"/>
              <a:t> Features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Interoperability</a:t>
            </a:r>
          </a:p>
          <a:p>
            <a:pPr lvl="1"/>
            <a:r>
              <a:rPr lang="en-US" dirty="0" err="1" smtClean="0"/>
              <a:t>Lustre</a:t>
            </a:r>
            <a:r>
              <a:rPr lang="en-US" dirty="0" smtClean="0"/>
              <a:t> runs on many CPU architectures (x86, IA-64, x86-64 (EM64 and AMD64, Power PC architectures [clients only], and mixed-</a:t>
            </a:r>
            <a:r>
              <a:rPr lang="en-US" dirty="0" err="1" smtClean="0"/>
              <a:t>endian</a:t>
            </a:r>
            <a:r>
              <a:rPr lang="en-US" dirty="0" smtClean="0"/>
              <a:t> clusters; clients and servers are interoperable between these </a:t>
            </a:r>
            <a:r>
              <a:rPr lang="en-US" dirty="0" smtClean="0"/>
              <a:t>platforms</a:t>
            </a:r>
          </a:p>
          <a:p>
            <a:pPr lvl="1"/>
            <a:r>
              <a:rPr lang="en-US" dirty="0" err="1" smtClean="0"/>
              <a:t>Lustre</a:t>
            </a:r>
            <a:r>
              <a:rPr lang="en-US" dirty="0" smtClean="0"/>
              <a:t> supports various distributions of Linux</a:t>
            </a:r>
            <a:endParaRPr lang="en-US" dirty="0" smtClean="0"/>
          </a:p>
          <a:p>
            <a:pPr lvl="1"/>
            <a:r>
              <a:rPr lang="en-US" dirty="0" err="1" smtClean="0"/>
              <a:t>Lustre</a:t>
            </a:r>
            <a:r>
              <a:rPr lang="en-US" dirty="0" smtClean="0"/>
              <a:t> provides interoperability between adjacent software releases. Versions 1.4.x (x &gt; 7), 1.6.x, and 1.8.x can interoperate with mixed clients and servers</a:t>
            </a:r>
          </a:p>
          <a:p>
            <a:r>
              <a:rPr lang="en-US" dirty="0" smtClean="0"/>
              <a:t>Access control list (ACL)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Lustre</a:t>
            </a:r>
            <a:r>
              <a:rPr lang="en-US" dirty="0" smtClean="0"/>
              <a:t> security model follows a UNIX file system, enhanced with POSIX </a:t>
            </a:r>
            <a:r>
              <a:rPr lang="en-US" dirty="0" smtClean="0"/>
              <a:t>ACLs</a:t>
            </a:r>
            <a:endParaRPr lang="en-US" dirty="0" smtClean="0"/>
          </a:p>
          <a:p>
            <a:pPr lvl="1"/>
            <a:r>
              <a:rPr lang="en-US" dirty="0" smtClean="0"/>
              <a:t>It supports root squash and restriction of connections to privileged ports</a:t>
            </a:r>
          </a:p>
          <a:p>
            <a:r>
              <a:rPr lang="en-US" dirty="0" smtClean="0"/>
              <a:t>Quotas</a:t>
            </a:r>
          </a:p>
          <a:p>
            <a:pPr lvl="1"/>
            <a:r>
              <a:rPr lang="en-US" dirty="0" smtClean="0"/>
              <a:t>User and group quotas</a:t>
            </a:r>
          </a:p>
          <a:p>
            <a:r>
              <a:rPr lang="en-US" dirty="0" smtClean="0"/>
              <a:t>OSS addition</a:t>
            </a:r>
          </a:p>
          <a:p>
            <a:pPr lvl="1"/>
            <a:r>
              <a:rPr lang="en-US" dirty="0" smtClean="0"/>
              <a:t>The capacity of a </a:t>
            </a:r>
            <a:r>
              <a:rPr lang="en-US" dirty="0" err="1" smtClean="0"/>
              <a:t>Lustre</a:t>
            </a:r>
            <a:r>
              <a:rPr lang="en-US" dirty="0" smtClean="0"/>
              <a:t> file system and aggregate cluster bandwidth can be increased without interrupting any operations by adding a new OSS with OSTs to the cluster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1105</TotalTime>
  <Words>3217</Words>
  <Application>Microsoft Office PowerPoint</Application>
  <PresentationFormat>On-screen Show (4:3)</PresentationFormat>
  <Paragraphs>354</Paragraphs>
  <Slides>41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Median</vt:lpstr>
      <vt:lpstr>Lustre Overview</vt:lpstr>
      <vt:lpstr>Lustre Features</vt:lpstr>
      <vt:lpstr>Lustre Components</vt:lpstr>
      <vt:lpstr>Lustre Components…</vt:lpstr>
      <vt:lpstr>Lustre Components…</vt:lpstr>
      <vt:lpstr>Lustre Components…</vt:lpstr>
      <vt:lpstr>Lustre Components…</vt:lpstr>
      <vt:lpstr>File open and file I/O</vt:lpstr>
      <vt:lpstr>Additional Lustre Features</vt:lpstr>
      <vt:lpstr>Striping</vt:lpstr>
      <vt:lpstr>Stripping…</vt:lpstr>
      <vt:lpstr>Installing Lustre Servers</vt:lpstr>
      <vt:lpstr>Formatting Lustre Servers</vt:lpstr>
      <vt:lpstr>Lustre Server and Client Options</vt:lpstr>
      <vt:lpstr>Installing Lustre Clients</vt:lpstr>
      <vt:lpstr>Hardware requirements</vt:lpstr>
      <vt:lpstr>Storage Device Configuration</vt:lpstr>
      <vt:lpstr>LQCD Lustre Server Configuration</vt:lpstr>
      <vt:lpstr>LQCD Lustre Server Configuration</vt:lpstr>
      <vt:lpstr>CC Lustre Server Configuration </vt:lpstr>
      <vt:lpstr>CC Clustre Lustre Architecture</vt:lpstr>
      <vt:lpstr>Backup</vt:lpstr>
      <vt:lpstr>High Availability and Rolling Upgrades</vt:lpstr>
      <vt:lpstr>Scalability and Performance</vt:lpstr>
      <vt:lpstr>Data Safety and Replication</vt:lpstr>
      <vt:lpstr>Monitoring and Admin tools</vt:lpstr>
      <vt:lpstr>Bestman Installation</vt:lpstr>
      <vt:lpstr>Backup Slides</vt:lpstr>
      <vt:lpstr>e2fsck and lfsck</vt:lpstr>
      <vt:lpstr>/proc/sys/lustre</vt:lpstr>
      <vt:lpstr>/proc/fs/lustre</vt:lpstr>
      <vt:lpstr>/proc/fs/lustre/obdfilter/lustre-OST0012</vt:lpstr>
      <vt:lpstr>/proc/fs/lustre/obdfilter/lustre-OST0012/brw-stats</vt:lpstr>
      <vt:lpstr>Upgrade Experiences…</vt:lpstr>
      <vt:lpstr>Lustre Architecture</vt:lpstr>
      <vt:lpstr>File on MDT</vt:lpstr>
      <vt:lpstr>B_eff_io Pattern Details</vt:lpstr>
      <vt:lpstr>Pattern Sizes</vt:lpstr>
      <vt:lpstr>CC Lustre Effective I/O Bandwidth benchmark</vt:lpstr>
      <vt:lpstr>CC Lustre b_eff_io …</vt:lpstr>
      <vt:lpstr>CC Lustre b_eff_io…</vt:lpstr>
    </vt:vector>
  </TitlesOfParts>
  <Company>Fermi National Accel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Lustre Overview</dc:title>
  <dc:creator>fidler-admin</dc:creator>
  <cp:lastModifiedBy>fidler-admin</cp:lastModifiedBy>
  <cp:revision>565</cp:revision>
  <dcterms:created xsi:type="dcterms:W3CDTF">2009-06-03T18:34:49Z</dcterms:created>
  <dcterms:modified xsi:type="dcterms:W3CDTF">2009-06-30T18:24:03Z</dcterms:modified>
</cp:coreProperties>
</file>