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54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9" r:id="rId3"/>
    <p:sldId id="267" r:id="rId4"/>
    <p:sldId id="270" r:id="rId5"/>
    <p:sldId id="271" r:id="rId6"/>
    <p:sldId id="272" r:id="rId7"/>
    <p:sldId id="273" r:id="rId8"/>
    <p:sldId id="274" r:id="rId9"/>
    <p:sldId id="275" r:id="rId10"/>
    <p:sldId id="266" r:id="rId11"/>
    <p:sldId id="276" r:id="rId12"/>
    <p:sldId id="268" r:id="rId13"/>
    <p:sldId id="260" r:id="rId14"/>
    <p:sldId id="277" r:id="rId15"/>
    <p:sldId id="278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84" d="100"/>
          <a:sy n="84" d="100"/>
        </p:scale>
        <p:origin x="-14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6C0F8-D177-5E4C-B13C-9808A6C16E33}" type="datetimeFigureOut">
              <a:rPr lang="en-US" smtClean="0"/>
              <a:pPr/>
              <a:t>6/29/09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49E63-3624-8A4B-9F2F-47A81C917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D368A-C11B-0A42-9F2D-BAA9DC1AE6F6}" type="datetimeFigureOut">
              <a:rPr lang="en-US" smtClean="0"/>
              <a:pPr/>
              <a:t>6/29/09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BE8E3-5100-6B4C-A5FA-CFF878B6C9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BE8E3-5100-6B4C-A5FA-CFF878B6C99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BF5A51A-012A-704E-853E-34E88DC59142}" type="datetime1">
              <a:rPr lang="en-US" smtClean="0"/>
              <a:pPr/>
              <a:t>6/29/09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OSG Storage Forum, Fermilab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466C5-F46A-6043-83CD-03EC7281FCDC}" type="datetime1">
              <a:rPr lang="en-US" smtClean="0"/>
              <a:pPr/>
              <a:t>6/29/09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055-972C-DE4E-AB8F-4F6647D9B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3048C72-60FD-464C-BC57-319D2859A626}" type="datetime1">
              <a:rPr lang="en-US" smtClean="0"/>
              <a:pPr/>
              <a:t>6/29/09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D391055-972C-DE4E-AB8F-4F6647D9B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6EAB-B9B5-0347-9F8C-8F88F34AB529}" type="datetime1">
              <a:rPr lang="en-US" smtClean="0"/>
              <a:pPr/>
              <a:t>6/29/09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391055-972C-DE4E-AB8F-4F6647D9B0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A07E2-AF3C-EA44-B461-80A088C4E0C8}" type="datetime1">
              <a:rPr lang="en-US" smtClean="0"/>
              <a:pPr/>
              <a:t>6/29/09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D391055-972C-DE4E-AB8F-4F6647D9B0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D99D455-440C-4F4E-99B5-842ED1C598EE}" type="datetime1">
              <a:rPr lang="en-US" smtClean="0"/>
              <a:pPr/>
              <a:t>6/29/09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D391055-972C-DE4E-AB8F-4F6647D9B0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OSG Storage Forum, Fermilab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688266D-77B7-1F45-B8B2-DAC7163A98E4}" type="datetime1">
              <a:rPr lang="en-US" smtClean="0"/>
              <a:pPr/>
              <a:t>6/29/09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D391055-972C-DE4E-AB8F-4F6647D9B0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OSG Storage Forum, Fermilab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FB47-1110-0644-A1DD-B548B7031EF1}" type="datetime1">
              <a:rPr lang="en-US" smtClean="0"/>
              <a:pPr/>
              <a:t>6/29/09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391055-972C-DE4E-AB8F-4F6647D9B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EE593-AEED-3645-8A2F-5831E68C3E92}" type="datetime1">
              <a:rPr lang="en-US" smtClean="0"/>
              <a:pPr/>
              <a:t>6/29/09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391055-972C-DE4E-AB8F-4F6647D9B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6324-BEB8-7649-A5FE-39AF19DA4448}" type="datetime1">
              <a:rPr lang="en-US" smtClean="0"/>
              <a:pPr/>
              <a:t>6/29/09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391055-972C-DE4E-AB8F-4F6647D9B0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21ADD0E-0956-EC45-B062-FE6EDF12B0FD}" type="datetime1">
              <a:rPr lang="en-US" smtClean="0"/>
              <a:pPr/>
              <a:t>6/29/09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D391055-972C-DE4E-AB8F-4F6647D9B0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OSG Storage Forum, Fermilab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42F4BE6-729B-0D4A-8AB4-37FAFAB99C68}" type="datetime1">
              <a:rPr lang="en-US" smtClean="0"/>
              <a:pPr/>
              <a:t>6/29/09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OSG Storage Forum, Fermilab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D391055-972C-DE4E-AB8F-4F6647D9B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NUL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57399"/>
            <a:ext cx="6858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VDT-</a:t>
            </a:r>
            <a:r>
              <a:rPr lang="en-US" cap="small" dirty="0" smtClean="0"/>
              <a:t>D</a:t>
            </a:r>
            <a:r>
              <a:rPr lang="en-US" dirty="0" smtClean="0"/>
              <a:t>Cache</a:t>
            </a:r>
            <a:endParaRPr lang="en-US" dirty="0"/>
          </a:p>
        </p:txBody>
      </p:sp>
      <p:pic>
        <p:nvPicPr>
          <p:cNvPr id="4" name="Picture 15" descr="FermiGrid-Logo"/>
          <p:cNvPicPr>
            <a:picLocks noChangeAspect="1" noChangeArrowheads="1"/>
          </p:cNvPicPr>
          <p:nvPr/>
        </p:nvPicPr>
        <p:blipFill>
          <a:blip r:embed="rId3"/>
          <a:srcRect l="47392" b="42005"/>
          <a:stretch>
            <a:fillRect/>
          </a:stretch>
        </p:blipFill>
        <p:spPr bwMode="auto">
          <a:xfrm rot="10825848">
            <a:off x="4726717" y="2060615"/>
            <a:ext cx="857676" cy="619687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-228600" y="4215080"/>
            <a:ext cx="9677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latin typeface="Bell MT" pitchFamily="-65" charset="0"/>
              </a:rPr>
              <a:t>Neha Sharma</a:t>
            </a:r>
          </a:p>
          <a:p>
            <a:pPr algn="ctr"/>
            <a:r>
              <a:rPr lang="en-US" sz="1600" dirty="0" smtClean="0">
                <a:solidFill>
                  <a:srgbClr val="FFFF00"/>
                </a:solidFill>
                <a:latin typeface="Bell MT" pitchFamily="-65" charset="0"/>
              </a:rPr>
              <a:t>OSG Storage Forum</a:t>
            </a:r>
            <a:r>
              <a:rPr lang="en-US" sz="1600" dirty="0" smtClean="0">
                <a:solidFill>
                  <a:srgbClr val="FF6600"/>
                </a:solidFill>
                <a:latin typeface="Bell MT" pitchFamily="-65" charset="0"/>
              </a:rPr>
              <a:t> </a:t>
            </a:r>
          </a:p>
          <a:p>
            <a:pPr algn="ctr"/>
            <a:r>
              <a:rPr lang="en-US" sz="1600" dirty="0" smtClean="0">
                <a:solidFill>
                  <a:srgbClr val="FF6600"/>
                </a:solidFill>
                <a:latin typeface="Bell MT" pitchFamily="-65" charset="0"/>
              </a:rPr>
              <a:t> </a:t>
            </a:r>
            <a:r>
              <a:rPr lang="en-US" sz="1600" dirty="0" smtClean="0">
                <a:solidFill>
                  <a:srgbClr val="FFFF00"/>
                </a:solidFill>
                <a:latin typeface="Bell MT" pitchFamily="-65" charset="0"/>
              </a:rPr>
              <a:t>June 30 – July 1’2009</a:t>
            </a:r>
          </a:p>
          <a:p>
            <a:pPr algn="ctr"/>
            <a:r>
              <a:rPr lang="en-US" sz="1600" dirty="0" smtClean="0">
                <a:latin typeface="Bell MT" pitchFamily="-65" charset="0"/>
              </a:rPr>
              <a:t>Fermi National Accelerator Laboratory</a:t>
            </a:r>
          </a:p>
          <a:p>
            <a:pPr algn="ctr"/>
            <a:r>
              <a:rPr lang="en-US" sz="1600" dirty="0" smtClean="0">
                <a:latin typeface="Bell MT" pitchFamily="-65" charset="0"/>
              </a:rPr>
              <a:t>Work supported by the U.S. Department of Energy under contract No. DE-AC02-07CH11359</a:t>
            </a:r>
            <a:endParaRPr lang="en-US" sz="1600" dirty="0">
              <a:latin typeface="Bell MT" pitchFamily="-65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</a:t>
            </a:r>
            <a:r>
              <a:rPr lang="en-US" dirty="0" smtClean="0"/>
              <a:t>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/>
              <a:t>[root@fgt5x5 install]# ./</a:t>
            </a:r>
            <a:r>
              <a:rPr lang="en-US" sz="1600" dirty="0" err="1" smtClean="0"/>
              <a:t>install.py</a:t>
            </a:r>
            <a:r>
              <a:rPr lang="en-US" sz="1600" dirty="0" smtClean="0"/>
              <a:t> -</a:t>
            </a:r>
            <a:r>
              <a:rPr lang="en-US" sz="1600" dirty="0" err="1" smtClean="0"/>
              <a:t>h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 ++++++++++++++++++++++++++++++++++++++++++++++++++++++++</a:t>
            </a:r>
          </a:p>
          <a:p>
            <a:pPr>
              <a:buNone/>
            </a:pPr>
            <a:r>
              <a:rPr lang="en-US" sz="1600" dirty="0" smtClean="0"/>
              <a:t>	 + This is the </a:t>
            </a:r>
            <a:r>
              <a:rPr lang="en-US" sz="1600" dirty="0" err="1" smtClean="0"/>
              <a:t>vdt-dcache</a:t>
            </a:r>
            <a:r>
              <a:rPr lang="en-US" sz="1600" dirty="0" smtClean="0"/>
              <a:t> installation </a:t>
            </a:r>
            <a:r>
              <a:rPr lang="en-US" sz="1600" dirty="0" err="1" smtClean="0"/>
              <a:t>script.It</a:t>
            </a:r>
            <a:r>
              <a:rPr lang="en-US" sz="1600" dirty="0" smtClean="0"/>
              <a:t> takes as                                                          +</a:t>
            </a:r>
          </a:p>
          <a:p>
            <a:pPr>
              <a:buNone/>
            </a:pPr>
            <a:r>
              <a:rPr lang="en-US" sz="1600" dirty="0" smtClean="0"/>
              <a:t>	 + input the </a:t>
            </a:r>
            <a:r>
              <a:rPr lang="en-US" sz="1600" dirty="0" err="1" smtClean="0"/>
              <a:t>siteinfo.conf</a:t>
            </a:r>
            <a:r>
              <a:rPr lang="en-US" sz="1600" dirty="0" smtClean="0"/>
              <a:t> file and installs software such                                                      </a:t>
            </a:r>
            <a:r>
              <a:rPr lang="en-US" sz="1600" dirty="0" smtClean="0"/>
              <a:t> +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 + as </a:t>
            </a:r>
            <a:r>
              <a:rPr lang="en-US" sz="1600" dirty="0" err="1" smtClean="0"/>
              <a:t>Postgres</a:t>
            </a:r>
            <a:r>
              <a:rPr lang="en-US" sz="1600" dirty="0" smtClean="0"/>
              <a:t>, PNFS, </a:t>
            </a:r>
            <a:r>
              <a:rPr lang="en-US" sz="1600" dirty="0" err="1" smtClean="0"/>
              <a:t>dCache</a:t>
            </a:r>
            <a:r>
              <a:rPr lang="en-US" sz="1600" dirty="0" smtClean="0"/>
              <a:t>, Gratia Probes etc. This</a:t>
            </a:r>
            <a:r>
              <a:rPr lang="en-US" sz="1600" dirty="0" smtClean="0"/>
              <a:t>                                                        +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 +</a:t>
            </a:r>
            <a:r>
              <a:rPr lang="en-US" sz="1600" dirty="0" smtClean="0"/>
              <a:t> </a:t>
            </a:r>
            <a:r>
              <a:rPr lang="en-US" sz="1600" dirty="0" smtClean="0"/>
              <a:t>script </a:t>
            </a:r>
            <a:r>
              <a:rPr lang="en-US" sz="1600" dirty="0" smtClean="0"/>
              <a:t>must </a:t>
            </a:r>
            <a:r>
              <a:rPr lang="en-US" sz="1600" dirty="0" smtClean="0"/>
              <a:t>be run as root, on each </a:t>
            </a:r>
            <a:r>
              <a:rPr lang="en-US" sz="1600" dirty="0" err="1" smtClean="0"/>
              <a:t>dCache</a:t>
            </a:r>
            <a:r>
              <a:rPr lang="en-US" sz="1600" dirty="0" smtClean="0"/>
              <a:t> node.                                                         </a:t>
            </a:r>
            <a:r>
              <a:rPr lang="en-US" sz="1600" dirty="0" smtClean="0"/>
              <a:t> +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  Usage:</a:t>
            </a:r>
          </a:p>
          <a:p>
            <a:pPr>
              <a:buNone/>
            </a:pPr>
            <a:r>
              <a:rPr lang="en-US" sz="1600" dirty="0" smtClean="0"/>
              <a:t>		 </a:t>
            </a:r>
            <a:r>
              <a:rPr lang="en-US" sz="1600" dirty="0" err="1" smtClean="0"/>
              <a:t>install.sh</a:t>
            </a:r>
            <a:r>
              <a:rPr lang="en-US" sz="1600" dirty="0" smtClean="0"/>
              <a:t> [-</a:t>
            </a:r>
            <a:r>
              <a:rPr lang="en-US" sz="1600" dirty="0" err="1" smtClean="0"/>
              <a:t>h</a:t>
            </a:r>
            <a:r>
              <a:rPr lang="en-US" sz="1600" dirty="0" smtClean="0"/>
              <a:t>] [-</a:t>
            </a:r>
            <a:r>
              <a:rPr lang="en-US" sz="1600" dirty="0" err="1" smtClean="0"/>
              <a:t>d</a:t>
            </a:r>
            <a:r>
              <a:rPr lang="en-US" sz="1600" dirty="0" smtClean="0"/>
              <a:t>]</a:t>
            </a:r>
          </a:p>
          <a:p>
            <a:pPr>
              <a:buNone/>
            </a:pPr>
            <a:r>
              <a:rPr lang="en-US" sz="1600" dirty="0" smtClean="0"/>
              <a:t>	  where:</a:t>
            </a:r>
          </a:p>
          <a:p>
            <a:pPr>
              <a:buNone/>
            </a:pPr>
            <a:r>
              <a:rPr lang="en-US" sz="1600" dirty="0" smtClean="0"/>
              <a:t>		 -</a:t>
            </a:r>
            <a:r>
              <a:rPr lang="en-US" sz="1600" dirty="0" err="1" smtClean="0"/>
              <a:t>d</a:t>
            </a:r>
            <a:r>
              <a:rPr lang="en-US" sz="1600" dirty="0" smtClean="0"/>
              <a:t>, --</a:t>
            </a:r>
            <a:r>
              <a:rPr lang="en-US" sz="1600" dirty="0" err="1" smtClean="0"/>
              <a:t>dryrun</a:t>
            </a:r>
            <a:r>
              <a:rPr lang="en-US" sz="1600" dirty="0" smtClean="0"/>
              <a:t> </a:t>
            </a:r>
          </a:p>
          <a:p>
            <a:pPr>
              <a:buNone/>
            </a:pPr>
            <a:r>
              <a:rPr lang="en-US" sz="1600" dirty="0" smtClean="0"/>
              <a:t>		 Print what will be done, but don't run any commands </a:t>
            </a:r>
          </a:p>
          <a:p>
            <a:pPr>
              <a:buNone/>
            </a:pPr>
            <a:r>
              <a:rPr lang="en-US" sz="1600" dirty="0" smtClean="0"/>
              <a:t>		 -</a:t>
            </a:r>
            <a:r>
              <a:rPr lang="en-US" sz="1600" dirty="0" err="1" smtClean="0"/>
              <a:t>h</a:t>
            </a:r>
            <a:r>
              <a:rPr lang="en-US" sz="1600" dirty="0" smtClean="0"/>
              <a:t>, --help </a:t>
            </a:r>
          </a:p>
          <a:p>
            <a:pPr>
              <a:buNone/>
            </a:pPr>
            <a:r>
              <a:rPr lang="en-US" sz="1600" dirty="0" smtClean="0"/>
              <a:t>		 Print the help message</a:t>
            </a:r>
          </a:p>
          <a:p>
            <a:pPr>
              <a:buNone/>
            </a:pPr>
            <a:r>
              <a:rPr lang="en-US" sz="1600" dirty="0" smtClean="0"/>
              <a:t>	 ++++++++++++++++++++++++++++++++++++++++++++++++++++++++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391055-972C-DE4E-AB8F-4F6647D9B0D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Upgrade….is simple </a:t>
            </a:r>
            <a:r>
              <a:rPr lang="en-US" dirty="0" err="1" smtClean="0">
                <a:sym typeface="Wingdings"/>
              </a:rPr>
              <a:t>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Edit the</a:t>
            </a:r>
            <a:r>
              <a:rPr lang="en-US" dirty="0" smtClean="0"/>
              <a:t> existing </a:t>
            </a:r>
            <a:r>
              <a:rPr lang="en-US" dirty="0" smtClean="0"/>
              <a:t>“</a:t>
            </a:r>
            <a:r>
              <a:rPr lang="en-US" dirty="0" err="1" smtClean="0"/>
              <a:t>siteinfo.conf</a:t>
            </a:r>
            <a:r>
              <a:rPr lang="en-US" dirty="0" smtClean="0"/>
              <a:t>” file, if any</a:t>
            </a:r>
            <a:r>
              <a:rPr lang="en-US" dirty="0" smtClean="0"/>
              <a:t> new site </a:t>
            </a:r>
            <a:r>
              <a:rPr lang="en-US" dirty="0" smtClean="0"/>
              <a:t>customizations are </a:t>
            </a:r>
            <a:r>
              <a:rPr lang="en-US" dirty="0" smtClean="0"/>
              <a:t>required (If not, then no need to do anything)</a:t>
            </a:r>
          </a:p>
          <a:p>
            <a:r>
              <a:rPr lang="en-US" dirty="0" smtClean="0"/>
              <a:t>Run </a:t>
            </a:r>
            <a:r>
              <a:rPr lang="en-US" dirty="0" smtClean="0"/>
              <a:t>installation </a:t>
            </a:r>
            <a:r>
              <a:rPr lang="en-US" dirty="0" smtClean="0"/>
              <a:t>script</a:t>
            </a:r>
          </a:p>
          <a:p>
            <a:pPr>
              <a:buNone/>
            </a:pPr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391055-972C-DE4E-AB8F-4F6647D9B0D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 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interactive site configuration script was getting very unorganized as new software was added </a:t>
            </a:r>
            <a:endParaRPr lang="en-US" dirty="0" smtClean="0"/>
          </a:p>
          <a:p>
            <a:r>
              <a:rPr lang="en-US" dirty="0" smtClean="0"/>
              <a:t>common </a:t>
            </a:r>
            <a:r>
              <a:rPr lang="en-US" dirty="0" smtClean="0"/>
              <a:t>configuration approach in OSG</a:t>
            </a:r>
            <a:r>
              <a:rPr lang="en-US" dirty="0" smtClean="0"/>
              <a:t> </a:t>
            </a:r>
          </a:p>
          <a:p>
            <a:r>
              <a:rPr lang="en-US" dirty="0" smtClean="0"/>
              <a:t>n</a:t>
            </a:r>
            <a:r>
              <a:rPr lang="en-US" dirty="0" smtClean="0"/>
              <a:t>o extra overload on users – for fresh install or upgrade process (we are working on porting of </a:t>
            </a:r>
            <a:r>
              <a:rPr lang="en-US" dirty="0" smtClean="0"/>
              <a:t>old configuration file to new one)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391055-972C-DE4E-AB8F-4F6647D9B0D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dCache</a:t>
            </a:r>
            <a:r>
              <a:rPr lang="en-US" dirty="0" smtClean="0"/>
              <a:t> Info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 </a:t>
            </a:r>
            <a:r>
              <a:rPr lang="en-US" sz="2000" dirty="0" smtClean="0"/>
              <a:t>“</a:t>
            </a:r>
            <a:r>
              <a:rPr lang="en-US" sz="2000" i="1" dirty="0" smtClean="0"/>
              <a:t>A robust, best-effort,</a:t>
            </a:r>
            <a:r>
              <a:rPr lang="en-US" sz="2000" i="1" dirty="0" smtClean="0"/>
              <a:t> one</a:t>
            </a:r>
            <a:r>
              <a:rPr lang="en-US" sz="2000" i="1" dirty="0" smtClean="0"/>
              <a:t>-stop </a:t>
            </a:r>
            <a:r>
              <a:rPr lang="en-US" sz="2000" i="1" dirty="0" smtClean="0"/>
              <a:t>shop </a:t>
            </a:r>
            <a:r>
              <a:rPr lang="en-US" sz="2000" i="1" dirty="0" smtClean="0"/>
              <a:t>overview of the current status of a </a:t>
            </a:r>
            <a:r>
              <a:rPr lang="en-US" sz="2000" i="1" dirty="0" err="1" smtClean="0"/>
              <a:t>dCache</a:t>
            </a:r>
            <a:r>
              <a:rPr lang="en-US" sz="2000" i="1" dirty="0" smtClean="0"/>
              <a:t> instance for external consumption. </a:t>
            </a:r>
          </a:p>
          <a:p>
            <a:pPr>
              <a:buNone/>
            </a:pPr>
            <a:r>
              <a:rPr lang="en-US" sz="2000" i="1" dirty="0" smtClean="0">
                <a:solidFill>
                  <a:srgbClr val="800000"/>
                </a:solidFill>
              </a:rPr>
              <a:t>–Robust: </a:t>
            </a:r>
            <a:r>
              <a:rPr lang="en-US" sz="2000" i="1" dirty="0" smtClean="0"/>
              <a:t>the info service will continue to work independently of the rest of </a:t>
            </a:r>
            <a:r>
              <a:rPr lang="en-US" sz="2000" i="1" dirty="0" err="1" smtClean="0"/>
              <a:t>dCache</a:t>
            </a:r>
            <a:r>
              <a:rPr lang="en-US" sz="2000" i="1" dirty="0" smtClean="0"/>
              <a:t>. </a:t>
            </a:r>
          </a:p>
          <a:p>
            <a:pPr>
              <a:buNone/>
            </a:pPr>
            <a:r>
              <a:rPr lang="en-US" sz="2000" i="1" dirty="0" smtClean="0">
                <a:solidFill>
                  <a:srgbClr val="800000"/>
                </a:solidFill>
              </a:rPr>
              <a:t>–Best-effort: </a:t>
            </a:r>
            <a:r>
              <a:rPr lang="en-US" sz="2000" i="1" dirty="0" smtClean="0">
                <a:solidFill>
                  <a:srgbClr val="000000"/>
                </a:solidFill>
              </a:rPr>
              <a:t>there may be delays in information being updated (1 minute order-of-magnitude). </a:t>
            </a:r>
          </a:p>
          <a:p>
            <a:pPr>
              <a:buNone/>
            </a:pPr>
            <a:r>
              <a:rPr lang="en-US" sz="2000" i="1" dirty="0" smtClean="0">
                <a:solidFill>
                  <a:srgbClr val="800000"/>
                </a:solidFill>
              </a:rPr>
              <a:t>–One-stop shop: </a:t>
            </a:r>
            <a:r>
              <a:rPr lang="en-US" sz="2000" i="1" dirty="0" smtClean="0">
                <a:solidFill>
                  <a:srgbClr val="000000"/>
                </a:solidFill>
              </a:rPr>
              <a:t>you should be able to get all the information you require</a:t>
            </a:r>
            <a:r>
              <a:rPr lang="en-US" sz="2000" b="1" i="1" dirty="0" smtClean="0"/>
              <a:t>.”</a:t>
            </a:r>
            <a:r>
              <a:rPr lang="en-US" sz="2000" dirty="0" smtClean="0"/>
              <a:t>							</a:t>
            </a:r>
            <a:r>
              <a:rPr lang="en-US" sz="1800" dirty="0" smtClean="0">
                <a:solidFill>
                  <a:srgbClr val="000000"/>
                </a:solidFill>
              </a:rPr>
              <a:t>Paul Millar @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DESY</a:t>
            </a:r>
            <a:endParaRPr lang="en-US" sz="18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sz="1800" dirty="0" smtClean="0">
              <a:solidFill>
                <a:srgbClr val="800000"/>
              </a:solidFill>
            </a:endParaRPr>
          </a:p>
          <a:p>
            <a:pPr>
              <a:buNone/>
            </a:pPr>
            <a:r>
              <a:rPr lang="en-US" sz="1800" dirty="0" smtClean="0"/>
              <a:t>Relevant Parameter in </a:t>
            </a:r>
            <a:r>
              <a:rPr lang="en-US" sz="1800" dirty="0" err="1" smtClean="0"/>
              <a:t>siteinfo.conf</a:t>
            </a:r>
            <a:r>
              <a:rPr lang="en-US" sz="1800" dirty="0" smtClean="0"/>
              <a:t> file:</a:t>
            </a:r>
          </a:p>
          <a:p>
            <a:pPr>
              <a:buNone/>
            </a:pPr>
            <a:r>
              <a:rPr lang="en-US" sz="1800" dirty="0" smtClean="0"/>
              <a:t># </a:t>
            </a:r>
            <a:r>
              <a:rPr lang="en-US" sz="1800" dirty="0" err="1" smtClean="0"/>
              <a:t>dCache</a:t>
            </a:r>
            <a:r>
              <a:rPr lang="en-US" sz="1800" dirty="0" smtClean="0"/>
              <a:t> node running the Info Provider Service</a:t>
            </a:r>
          </a:p>
          <a:p>
            <a:pPr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DCACHE_INFO_PROVIDER</a:t>
            </a:r>
            <a:r>
              <a:rPr lang="en-US" sz="1800" dirty="0" smtClean="0"/>
              <a:t>="fgt5x5.fnal.gov”   (an example)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391055-972C-DE4E-AB8F-4F6647D9B0D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391055-972C-DE4E-AB8F-4F6647D9B0D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Information </a:t>
            </a:r>
            <a:r>
              <a:rPr lang="en-US" sz="2400" dirty="0" smtClean="0"/>
              <a:t>about</a:t>
            </a:r>
            <a:r>
              <a:rPr lang="en-US" sz="2400" dirty="0" smtClean="0"/>
              <a:t> entities such as pools</a:t>
            </a:r>
            <a:r>
              <a:rPr lang="en-US" sz="2400" dirty="0" smtClean="0"/>
              <a:t>, </a:t>
            </a:r>
            <a:r>
              <a:rPr lang="en-US" sz="2400" dirty="0" err="1" smtClean="0"/>
              <a:t>poolgroups</a:t>
            </a:r>
            <a:r>
              <a:rPr lang="en-US" sz="2400" dirty="0" smtClean="0"/>
              <a:t>, </a:t>
            </a:r>
            <a:r>
              <a:rPr lang="en-US" sz="2400" dirty="0" smtClean="0"/>
              <a:t>doors, domains</a:t>
            </a:r>
            <a:r>
              <a:rPr lang="en-US" sz="2400" dirty="0" smtClean="0"/>
              <a:t>, reservations</a:t>
            </a:r>
            <a:r>
              <a:rPr lang="en-US" sz="2400" dirty="0" smtClean="0"/>
              <a:t> etc.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I</a:t>
            </a:r>
            <a:r>
              <a:rPr lang="en-US" sz="2400" dirty="0" smtClean="0"/>
              <a:t>nformation may be obtained</a:t>
            </a:r>
          </a:p>
          <a:p>
            <a:pPr lvl="1"/>
            <a:r>
              <a:rPr lang="en-US" sz="2000" dirty="0" smtClean="0"/>
              <a:t>in </a:t>
            </a:r>
            <a:r>
              <a:rPr lang="en-US" sz="2000" dirty="0" smtClean="0"/>
              <a:t>raw xml </a:t>
            </a:r>
            <a:r>
              <a:rPr lang="en-US" sz="2000" dirty="0" smtClean="0"/>
              <a:t>format</a:t>
            </a:r>
            <a:r>
              <a:rPr lang="en-US" sz="2000" dirty="0" smtClean="0"/>
              <a:t> using </a:t>
            </a:r>
            <a:r>
              <a:rPr lang="en-US" sz="2000" dirty="0" smtClean="0">
                <a:solidFill>
                  <a:srgbClr val="FF0000"/>
                </a:solidFill>
              </a:rPr>
              <a:t>wget </a:t>
            </a:r>
            <a:r>
              <a:rPr lang="en-US" sz="2000" dirty="0" smtClean="0">
                <a:solidFill>
                  <a:srgbClr val="FF0000"/>
                </a:solidFill>
                <a:hlinkClick r:id="rId2" invalidUrl="http://%7BADMINNODE%7D:2288/info"/>
              </a:rPr>
              <a:t>http</a:t>
            </a:r>
            <a:r>
              <a:rPr lang="en-US" sz="2000" dirty="0" smtClean="0">
                <a:solidFill>
                  <a:srgbClr val="FF0000"/>
                </a:solidFill>
                <a:hlinkClick r:id="rId2" invalidUrl="http://%7BADMINNODE%7D:2288/info"/>
              </a:rPr>
              <a:t>:/</a:t>
            </a:r>
            <a:r>
              <a:rPr lang="en-US" sz="2000" dirty="0" smtClean="0">
                <a:solidFill>
                  <a:srgbClr val="FF0000"/>
                </a:solidFill>
                <a:hlinkClick r:id="rId2" invalidUrl="http://%7BADMINNODE%7D:2288/info"/>
              </a:rPr>
              <a:t>/</a:t>
            </a:r>
            <a:r>
              <a:rPr lang="en-US" sz="2000" dirty="0" smtClean="0">
                <a:solidFill>
                  <a:srgbClr val="FF0000"/>
                </a:solidFill>
                <a:hlinkClick r:id="rId2" invalidUrl="http://%7BADMINNODE%7D:2288/info"/>
              </a:rPr>
              <a:t>{ADMINNODE}</a:t>
            </a:r>
            <a:r>
              <a:rPr lang="en-US" sz="2000" dirty="0" smtClean="0">
                <a:solidFill>
                  <a:srgbClr val="FF0000"/>
                </a:solidFill>
                <a:hlinkClick r:id="rId2" invalidUrl="http://%7BADMINNODE%7D:2288/info"/>
              </a:rPr>
              <a:t>:</a:t>
            </a:r>
            <a:r>
              <a:rPr lang="en-US" sz="2000" dirty="0" smtClean="0">
                <a:solidFill>
                  <a:srgbClr val="FF0000"/>
                </a:solidFill>
                <a:hlinkClick r:id="rId2" invalidUrl="http://%7BADMINNODE%7D:2288/info"/>
              </a:rPr>
              <a:t>2288/</a:t>
            </a:r>
            <a:r>
              <a:rPr lang="en-US" sz="2000" dirty="0" smtClean="0">
                <a:solidFill>
                  <a:srgbClr val="FF0000"/>
                </a:solidFill>
                <a:hlinkClick r:id="rId2" invalidUrl="http://%7BADMINNODE%7D:2288/info"/>
              </a:rPr>
              <a:t>info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1"/>
            <a:r>
              <a:rPr lang="en-US" sz="2000" dirty="0" smtClean="0"/>
              <a:t>through the admin interface etc.</a:t>
            </a:r>
          </a:p>
          <a:p>
            <a:r>
              <a:rPr lang="en-US" sz="2400" dirty="0" smtClean="0"/>
              <a:t>More Information</a:t>
            </a:r>
          </a:p>
          <a:p>
            <a:pPr marL="319088" indent="255588">
              <a:buNone/>
            </a:pPr>
            <a:r>
              <a:rPr lang="en-US" sz="2000" u="sng" dirty="0" smtClean="0">
                <a:solidFill>
                  <a:srgbClr val="FF0000"/>
                </a:solidFill>
              </a:rPr>
              <a:t>http://www.dcache.org/manuals/dCache info-20080813.pdf</a:t>
            </a:r>
            <a:endParaRPr lang="en-US" sz="20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OSG Community Toolkit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391055-972C-DE4E-AB8F-4F6647D9B0D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Core </a:t>
            </a:r>
            <a:r>
              <a:rPr lang="en-US" dirty="0" err="1" smtClean="0"/>
              <a:t>dCache</a:t>
            </a:r>
            <a:r>
              <a:rPr lang="en-US" dirty="0" smtClean="0"/>
              <a:t> Operation RPM</a:t>
            </a:r>
          </a:p>
          <a:p>
            <a:r>
              <a:rPr lang="en-US" dirty="0" err="1" smtClean="0"/>
              <a:t>dCache</a:t>
            </a:r>
            <a:r>
              <a:rPr lang="en-US" dirty="0" smtClean="0"/>
              <a:t> Chronicle RPM</a:t>
            </a:r>
          </a:p>
          <a:p>
            <a:pPr>
              <a:buNone/>
            </a:pPr>
            <a:r>
              <a:rPr lang="en-US" dirty="0" smtClean="0"/>
              <a:t>…Details in </a:t>
            </a:r>
            <a:r>
              <a:rPr lang="en-US" dirty="0" err="1" smtClean="0"/>
              <a:t>Abhishek’s</a:t>
            </a:r>
            <a:r>
              <a:rPr lang="en-US" dirty="0" smtClean="0"/>
              <a:t> Talk to follow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Will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en-US" dirty="0" smtClean="0"/>
              <a:t>ontain </a:t>
            </a:r>
            <a:r>
              <a:rPr lang="en-US" dirty="0" err="1" smtClean="0"/>
              <a:t>dCache</a:t>
            </a:r>
            <a:r>
              <a:rPr lang="en-US" dirty="0" smtClean="0"/>
              <a:t> server </a:t>
            </a:r>
            <a:r>
              <a:rPr lang="en-US" dirty="0" smtClean="0"/>
              <a:t>1.9.3 </a:t>
            </a:r>
            <a:r>
              <a:rPr lang="en-US" dirty="0" smtClean="0"/>
              <a:t>rpm</a:t>
            </a:r>
          </a:p>
          <a:p>
            <a:r>
              <a:rPr lang="en-US" dirty="0" smtClean="0"/>
              <a:t>In testing phase at the </a:t>
            </a:r>
            <a:r>
              <a:rPr lang="en-US" dirty="0" smtClean="0"/>
              <a:t>moment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391055-972C-DE4E-AB8F-4F6647D9B0D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Changes in </a:t>
            </a:r>
            <a:r>
              <a:rPr lang="en-US" dirty="0" err="1" smtClean="0"/>
              <a:t>dCache</a:t>
            </a:r>
            <a:r>
              <a:rPr lang="en-US" dirty="0" smtClean="0"/>
              <a:t> Configuration/installation procedure in the VDT-</a:t>
            </a:r>
            <a:r>
              <a:rPr lang="en-US" dirty="0" err="1" smtClean="0"/>
              <a:t>dCache</a:t>
            </a:r>
            <a:r>
              <a:rPr lang="en-US" dirty="0" smtClean="0"/>
              <a:t> package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 New Tools available</a:t>
            </a:r>
          </a:p>
          <a:p>
            <a:pPr marL="319088" indent="542925">
              <a:buNone/>
            </a:pPr>
            <a:r>
              <a:rPr lang="en-US" dirty="0" err="1" smtClean="0">
                <a:solidFill>
                  <a:srgbClr val="800000"/>
                </a:solidFill>
              </a:rPr>
              <a:t>dCache</a:t>
            </a:r>
            <a:r>
              <a:rPr lang="en-US" dirty="0" smtClean="0">
                <a:solidFill>
                  <a:srgbClr val="800000"/>
                </a:solidFill>
              </a:rPr>
              <a:t> Info Service</a:t>
            </a:r>
          </a:p>
          <a:p>
            <a:pPr marL="319088" indent="542925">
              <a:buNone/>
            </a:pPr>
            <a:r>
              <a:rPr lang="en-US" dirty="0" smtClean="0">
                <a:solidFill>
                  <a:srgbClr val="800000"/>
                </a:solidFill>
              </a:rPr>
              <a:t>OSG Community Toolkit</a:t>
            </a:r>
          </a:p>
          <a:p>
            <a:pPr marL="1663700" indent="-1663700">
              <a:buNone/>
            </a:pPr>
            <a:r>
              <a:rPr lang="en-US" dirty="0" smtClean="0"/>
              <a:t>   </a:t>
            </a:r>
            <a:r>
              <a:rPr lang="en-US" dirty="0" smtClean="0"/>
              <a:t>	</a:t>
            </a:r>
            <a:r>
              <a:rPr lang="en-US" sz="2000" dirty="0" smtClean="0"/>
              <a:t>Core </a:t>
            </a:r>
            <a:r>
              <a:rPr lang="en-US" sz="2000" dirty="0" err="1" smtClean="0"/>
              <a:t>dCache</a:t>
            </a:r>
            <a:r>
              <a:rPr lang="en-US" sz="2000" dirty="0" smtClean="0"/>
              <a:t> Operations</a:t>
            </a:r>
            <a:r>
              <a:rPr lang="en-US" sz="2000" dirty="0" smtClean="0"/>
              <a:t> RPM</a:t>
            </a:r>
          </a:p>
          <a:p>
            <a:pPr marL="1663700" indent="-166370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dCache</a:t>
            </a:r>
            <a:r>
              <a:rPr lang="en-US" sz="2000" dirty="0" smtClean="0"/>
              <a:t> Chronicle RPM</a:t>
            </a:r>
            <a:endParaRPr lang="en-US" sz="2000" dirty="0" smtClean="0"/>
          </a:p>
          <a:p>
            <a:pPr marL="1663700" indent="-1663700">
              <a:buNone/>
            </a:pPr>
            <a:r>
              <a:rPr lang="en-US" sz="2000" dirty="0" smtClean="0"/>
              <a:t>   </a:t>
            </a:r>
            <a:r>
              <a:rPr lang="en-US" sz="2000" dirty="0" smtClean="0"/>
              <a:t>	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391055-972C-DE4E-AB8F-4F6647D9B0D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	Installation Process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4000" dirty="0" smtClean="0"/>
              <a:t>Old 			   New 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1676400" y="1417638"/>
            <a:ext cx="3020235" cy="431473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extBox 4"/>
          <p:cNvSpPr txBox="1"/>
          <p:nvPr/>
        </p:nvSpPr>
        <p:spPr>
          <a:xfrm>
            <a:off x="1638398" y="1725414"/>
            <a:ext cx="305823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000" dirty="0" smtClean="0"/>
              <a:t>Download the tarball</a:t>
            </a:r>
          </a:p>
          <a:p>
            <a:pPr marL="227013" indent="-227013"/>
            <a:r>
              <a:rPr lang="en-US" sz="2000" dirty="0" smtClean="0"/>
              <a:t>Untar it</a:t>
            </a:r>
          </a:p>
          <a:p>
            <a:pPr marL="227013" indent="-227013"/>
            <a:r>
              <a:rPr lang="en-US" sz="2000" dirty="0" smtClean="0"/>
              <a:t>Read </a:t>
            </a:r>
            <a:r>
              <a:rPr lang="en-US" sz="2000" dirty="0" smtClean="0">
                <a:solidFill>
                  <a:schemeClr val="bg1"/>
                </a:solidFill>
              </a:rPr>
              <a:t>README/UPGRADE</a:t>
            </a:r>
          </a:p>
          <a:p>
            <a:pPr marL="457200" indent="-457200"/>
            <a:r>
              <a:rPr lang="en-US" sz="2000" dirty="0" smtClean="0"/>
              <a:t>file</a:t>
            </a:r>
          </a:p>
          <a:p>
            <a:pPr marL="457200" indent="-457200"/>
            <a:r>
              <a:rPr lang="en-US" sz="2000" dirty="0" smtClean="0"/>
              <a:t>Configure your </a:t>
            </a:r>
            <a:r>
              <a:rPr lang="en-US" sz="2000" dirty="0" err="1" smtClean="0"/>
              <a:t>dCache</a:t>
            </a:r>
            <a:r>
              <a:rPr lang="en-US" sz="2000" dirty="0" smtClean="0"/>
              <a:t> SE </a:t>
            </a:r>
          </a:p>
          <a:p>
            <a:pPr marL="457200" indent="-457200"/>
            <a:r>
              <a:rPr lang="en-US" sz="2000" dirty="0" smtClean="0"/>
              <a:t>  </a:t>
            </a:r>
            <a:r>
              <a:rPr lang="en-US" sz="2000" i="1" dirty="0" smtClean="0"/>
              <a:t>Run site configuration script</a:t>
            </a:r>
          </a:p>
          <a:p>
            <a:pPr marL="457200" indent="-457200"/>
            <a:r>
              <a:rPr lang="en-US" sz="2000" i="1" dirty="0" smtClean="0"/>
              <a:t>	</a:t>
            </a:r>
            <a:r>
              <a:rPr lang="en-US" sz="2000" i="1" dirty="0" smtClean="0">
                <a:solidFill>
                  <a:srgbClr val="FFFFFF"/>
                </a:solidFill>
              </a:rPr>
              <a:t>./config-node.pl</a:t>
            </a:r>
          </a:p>
          <a:p>
            <a:pPr marL="166688" indent="-166688"/>
            <a:r>
              <a:rPr lang="en-US" sz="2000" i="1" dirty="0" smtClean="0"/>
              <a:t>  This creates site-</a:t>
            </a:r>
            <a:r>
              <a:rPr lang="en-US" sz="2000" i="1" dirty="0" err="1" smtClean="0"/>
              <a:t>info.def</a:t>
            </a:r>
            <a:r>
              <a:rPr lang="en-US" sz="2000" i="1" dirty="0" smtClean="0"/>
              <a:t> file</a:t>
            </a:r>
          </a:p>
          <a:p>
            <a:r>
              <a:rPr lang="en-US" sz="2000" dirty="0" smtClean="0"/>
              <a:t>Run the install script</a:t>
            </a:r>
          </a:p>
          <a:p>
            <a:pPr marL="457200" indent="-457200"/>
            <a:r>
              <a:rPr lang="en-US" sz="2000" dirty="0" smtClean="0">
                <a:solidFill>
                  <a:srgbClr val="FFFFFF"/>
                </a:solidFill>
              </a:rPr>
              <a:t>      ./install.sh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62600" y="1417638"/>
            <a:ext cx="3020235" cy="431473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5524598" y="1725414"/>
            <a:ext cx="324145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000" dirty="0" smtClean="0"/>
              <a:t>Download the tarball</a:t>
            </a:r>
          </a:p>
          <a:p>
            <a:pPr marL="227013" indent="-227013"/>
            <a:r>
              <a:rPr lang="en-US" sz="2000" dirty="0" smtClean="0"/>
              <a:t>Untar it</a:t>
            </a:r>
          </a:p>
          <a:p>
            <a:pPr marL="227013" indent="-227013"/>
            <a:r>
              <a:rPr lang="en-US" sz="2000" dirty="0" smtClean="0"/>
              <a:t>Read </a:t>
            </a:r>
            <a:r>
              <a:rPr lang="en-US" sz="2000" dirty="0" smtClean="0">
                <a:solidFill>
                  <a:srgbClr val="FFFFFF"/>
                </a:solidFill>
              </a:rPr>
              <a:t>README/UPGRADE</a:t>
            </a:r>
          </a:p>
          <a:p>
            <a:pPr marL="457200" indent="-457200"/>
            <a:r>
              <a:rPr lang="en-US" sz="2000" dirty="0" smtClean="0"/>
              <a:t>file</a:t>
            </a:r>
          </a:p>
          <a:p>
            <a:pPr marL="457200" indent="-457200"/>
            <a:r>
              <a:rPr lang="en-US" sz="2000" dirty="0" smtClean="0"/>
              <a:t>Configure your </a:t>
            </a:r>
            <a:r>
              <a:rPr lang="en-US" sz="2000" dirty="0" err="1" smtClean="0"/>
              <a:t>dCache</a:t>
            </a:r>
            <a:r>
              <a:rPr lang="en-US" sz="2000" dirty="0" smtClean="0"/>
              <a:t> SE</a:t>
            </a:r>
          </a:p>
          <a:p>
            <a:pPr marL="166688" indent="-166688"/>
            <a:r>
              <a:rPr lang="en-US" sz="2000" dirty="0" smtClean="0"/>
              <a:t>  </a:t>
            </a:r>
            <a:r>
              <a:rPr lang="en-US" sz="2000" i="1" dirty="0" smtClean="0"/>
              <a:t>Populate various key/value   pairs in </a:t>
            </a:r>
            <a:r>
              <a:rPr lang="en-US" sz="2000" i="1" dirty="0" err="1" smtClean="0">
                <a:solidFill>
                  <a:srgbClr val="FFFFFF"/>
                </a:solidFill>
              </a:rPr>
              <a:t>siteinfo.conf</a:t>
            </a:r>
            <a:endParaRPr lang="en-US" sz="2000" i="1" dirty="0" smtClean="0">
              <a:solidFill>
                <a:srgbClr val="FFFFFF"/>
              </a:solidFill>
            </a:endParaRPr>
          </a:p>
          <a:p>
            <a:pPr marL="457200" indent="-457200"/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Run the install script </a:t>
            </a:r>
          </a:p>
          <a:p>
            <a:pPr marL="457200" indent="-457200"/>
            <a:r>
              <a:rPr lang="en-US" sz="2000" dirty="0" smtClean="0"/>
              <a:t>   </a:t>
            </a:r>
            <a:r>
              <a:rPr lang="en-US" sz="2000" dirty="0" smtClean="0">
                <a:solidFill>
                  <a:srgbClr val="FFFFFF"/>
                </a:solidFill>
              </a:rPr>
              <a:t>./</a:t>
            </a:r>
            <a:r>
              <a:rPr lang="en-US" sz="2000" dirty="0" err="1" smtClean="0">
                <a:solidFill>
                  <a:srgbClr val="FFFFFF"/>
                </a:solidFill>
              </a:rPr>
              <a:t>install.sh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6400" y="6020594"/>
            <a:ext cx="69064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http://</a:t>
            </a:r>
            <a:r>
              <a:rPr lang="en-US" sz="2000" dirty="0" err="1" smtClean="0">
                <a:solidFill>
                  <a:srgbClr val="FF0000"/>
                </a:solidFill>
              </a:rPr>
              <a:t>vdt.cs.wisc.edu/software/dcache/server</a:t>
            </a:r>
            <a:r>
              <a:rPr lang="en-US" sz="2000" dirty="0" smtClean="0">
                <a:solidFill>
                  <a:srgbClr val="FF0000"/>
                </a:solidFill>
              </a:rPr>
              <a:t>/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612648" y="1981200"/>
            <a:ext cx="102575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-1588539" y="4187151"/>
            <a:ext cx="440555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12648" y="6389926"/>
            <a:ext cx="10257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391055-972C-DE4E-AB8F-4F6647D9B0D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siteinfo.conf</a:t>
            </a:r>
            <a:r>
              <a:rPr lang="en-US" dirty="0" smtClean="0"/>
              <a:t> (VDT_INSTALL_DIR/install)</a:t>
            </a:r>
          </a:p>
          <a:p>
            <a:pPr>
              <a:buNone/>
            </a:pPr>
            <a:r>
              <a:rPr lang="en-US" sz="1946" dirty="0" smtClean="0">
                <a:solidFill>
                  <a:srgbClr val="FF0000"/>
                </a:solidFill>
              </a:rPr>
              <a:t>Example:</a:t>
            </a:r>
          </a:p>
          <a:p>
            <a:pPr>
              <a:buNone/>
            </a:pPr>
            <a:r>
              <a:rPr lang="en-US" sz="1730" dirty="0" smtClean="0"/>
              <a:t># +++++++++++++++++++++++++++++++++++++++++++</a:t>
            </a:r>
          </a:p>
          <a:p>
            <a:pPr>
              <a:buNone/>
            </a:pPr>
            <a:r>
              <a:rPr lang="en-US" sz="1730" dirty="0" smtClean="0">
                <a:solidFill>
                  <a:srgbClr val="FF0000"/>
                </a:solidFill>
              </a:rPr>
              <a:t># SECTION 1 - Some General Stuff</a:t>
            </a:r>
          </a:p>
          <a:p>
            <a:pPr>
              <a:buNone/>
            </a:pPr>
            <a:r>
              <a:rPr lang="en-US" sz="1730" dirty="0" smtClean="0"/>
              <a:t># You must fill in all values in this section</a:t>
            </a:r>
          </a:p>
          <a:p>
            <a:pPr>
              <a:buNone/>
            </a:pPr>
            <a:r>
              <a:rPr lang="en-US" sz="1730" dirty="0" smtClean="0"/>
              <a:t># +++++++++++++++++++++++++++++++++++++++++++</a:t>
            </a:r>
          </a:p>
          <a:p>
            <a:pPr>
              <a:buNone/>
            </a:pPr>
            <a:r>
              <a:rPr lang="en-US" sz="1730" dirty="0" smtClean="0"/>
              <a:t># File System Domain</a:t>
            </a:r>
          </a:p>
          <a:p>
            <a:pPr>
              <a:buNone/>
            </a:pPr>
            <a:r>
              <a:rPr lang="en-US" sz="1730" dirty="0" smtClean="0"/>
              <a:t># Example: </a:t>
            </a:r>
            <a:r>
              <a:rPr lang="en-US" sz="1730" dirty="0" err="1" smtClean="0"/>
              <a:t>fnal.gov</a:t>
            </a:r>
            <a:endParaRPr lang="en-US" sz="1730" dirty="0" smtClean="0"/>
          </a:p>
          <a:p>
            <a:pPr>
              <a:buNone/>
            </a:pPr>
            <a:r>
              <a:rPr lang="en-US" sz="1730" dirty="0" smtClean="0">
                <a:solidFill>
                  <a:srgbClr val="FF0000"/>
                </a:solidFill>
              </a:rPr>
              <a:t>MY_DOMAIN</a:t>
            </a:r>
            <a:r>
              <a:rPr lang="en-US" sz="1730" dirty="0" smtClean="0"/>
              <a:t>=“</a:t>
            </a:r>
            <a:r>
              <a:rPr lang="en-US" sz="1730" dirty="0" err="1" smtClean="0"/>
              <a:t>fnal</a:t>
            </a:r>
            <a:r>
              <a:rPr lang="en-US" sz="1730" dirty="0" err="1" smtClean="0"/>
              <a:t>.gov</a:t>
            </a:r>
            <a:r>
              <a:rPr lang="en-US" sz="1730" dirty="0" smtClean="0"/>
              <a:t>” </a:t>
            </a:r>
          </a:p>
          <a:p>
            <a:pPr>
              <a:buNone/>
            </a:pPr>
            <a:r>
              <a:rPr lang="en-US" sz="1730" dirty="0" smtClean="0"/>
              <a:t># Would you like java to be installed by the </a:t>
            </a:r>
            <a:r>
              <a:rPr lang="en-US" sz="1730" dirty="0" err="1" smtClean="0"/>
              <a:t>dcache</a:t>
            </a:r>
            <a:r>
              <a:rPr lang="en-US" sz="1730" dirty="0" smtClean="0"/>
              <a:t> install script?</a:t>
            </a:r>
          </a:p>
          <a:p>
            <a:pPr>
              <a:buNone/>
            </a:pPr>
            <a:r>
              <a:rPr lang="en-US" sz="1730" dirty="0" smtClean="0"/>
              <a:t># Options: yes or no</a:t>
            </a:r>
          </a:p>
          <a:p>
            <a:pPr>
              <a:buNone/>
            </a:pPr>
            <a:r>
              <a:rPr lang="en-US" sz="1730" dirty="0" smtClean="0">
                <a:solidFill>
                  <a:srgbClr val="FF0000"/>
                </a:solidFill>
              </a:rPr>
              <a:t>INSTALL_JDK</a:t>
            </a:r>
            <a:r>
              <a:rPr lang="en-US" sz="1730" dirty="0" smtClean="0"/>
              <a:t>=“yes</a:t>
            </a:r>
            <a:r>
              <a:rPr lang="en-US" sz="1730" dirty="0" smtClean="0"/>
              <a:t>”   </a:t>
            </a:r>
          </a:p>
          <a:p>
            <a:pPr>
              <a:buNone/>
            </a:pPr>
            <a:r>
              <a:rPr lang="en-US" sz="1730" dirty="0" smtClean="0"/>
              <a:t># Would you like to install/use Gratia </a:t>
            </a:r>
            <a:r>
              <a:rPr lang="en-US" sz="1730" dirty="0" err="1" smtClean="0"/>
              <a:t>dCache</a:t>
            </a:r>
            <a:r>
              <a:rPr lang="en-US" sz="1730" dirty="0" smtClean="0"/>
              <a:t> storage and transfer probes?</a:t>
            </a:r>
          </a:p>
          <a:p>
            <a:pPr>
              <a:buNone/>
            </a:pPr>
            <a:r>
              <a:rPr lang="en-US" sz="1730" dirty="0" smtClean="0"/>
              <a:t># Options: yes or no</a:t>
            </a:r>
          </a:p>
          <a:p>
            <a:pPr>
              <a:buNone/>
            </a:pPr>
            <a:r>
              <a:rPr lang="en-US" sz="1730" dirty="0" smtClean="0">
                <a:solidFill>
                  <a:srgbClr val="FF0000"/>
                </a:solidFill>
              </a:rPr>
              <a:t>INSTALL_DCACHE_GRATIA_PROBES</a:t>
            </a:r>
            <a:r>
              <a:rPr lang="en-US" sz="1730" dirty="0" smtClean="0"/>
              <a:t>=“</a:t>
            </a:r>
            <a:r>
              <a:rPr lang="en-US" sz="1730" dirty="0" smtClean="0"/>
              <a:t>yes”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391055-972C-DE4E-AB8F-4F6647D9B0D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/>
              <a:t># ++++++++++++++++++++++++++++++++++++++++++++++++++++++++</a:t>
            </a:r>
          </a:p>
          <a:p>
            <a:pPr>
              <a:buNone/>
            </a:pPr>
            <a:r>
              <a:rPr lang="en-US" sz="1600" dirty="0" smtClean="0"/>
              <a:t># </a:t>
            </a:r>
            <a:r>
              <a:rPr lang="en-US" sz="1600" dirty="0" smtClean="0">
                <a:solidFill>
                  <a:srgbClr val="FF0000"/>
                </a:solidFill>
              </a:rPr>
              <a:t>Section 2 -</a:t>
            </a:r>
            <a:r>
              <a:rPr lang="en-US" sz="1600" dirty="0" err="1" smtClean="0">
                <a:solidFill>
                  <a:srgbClr val="FF0000"/>
                </a:solidFill>
              </a:rPr>
              <a:t>dCache</a:t>
            </a:r>
            <a:r>
              <a:rPr lang="en-US" sz="1600" dirty="0" smtClean="0">
                <a:solidFill>
                  <a:srgbClr val="FF0000"/>
                </a:solidFill>
              </a:rPr>
              <a:t> Nodes Configuration</a:t>
            </a:r>
          </a:p>
          <a:p>
            <a:pPr>
              <a:buNone/>
            </a:pPr>
            <a:r>
              <a:rPr lang="en-US" sz="1600" dirty="0" smtClean="0"/>
              <a:t># You need to specify Fully Qualified Host Names. example - gwdca04.fnal.gov</a:t>
            </a:r>
          </a:p>
          <a:p>
            <a:pPr>
              <a:buNone/>
            </a:pPr>
            <a:r>
              <a:rPr lang="en-US" sz="1600" dirty="0" smtClean="0"/>
              <a:t># ++++++++++++++++++++++++++++++++++++++++++++++++++++++++</a:t>
            </a:r>
          </a:p>
          <a:p>
            <a:pPr>
              <a:buNone/>
            </a:pPr>
            <a:r>
              <a:rPr lang="en-US" sz="1600" dirty="0" smtClean="0"/>
              <a:t>#Recommended distribution of services based on number of non-pool nodes </a:t>
            </a:r>
          </a:p>
          <a:p>
            <a:pPr>
              <a:buNone/>
            </a:pPr>
            <a:r>
              <a:rPr lang="en-US" sz="1600" dirty="0" smtClean="0"/>
              <a:t>  … (for 2,3,4 and &gt;=5 number of nodes)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# It's mandatory that you specify these</a:t>
            </a:r>
          </a:p>
          <a:p>
            <a:pPr>
              <a:buNone/>
            </a:pPr>
            <a:r>
              <a:rPr lang="en-US" sz="1600" dirty="0" smtClean="0"/>
              <a:t># </a:t>
            </a:r>
            <a:r>
              <a:rPr lang="en-US" sz="1600" dirty="0" err="1" smtClean="0"/>
              <a:t>dCache</a:t>
            </a:r>
            <a:r>
              <a:rPr lang="en-US" sz="1600" dirty="0" smtClean="0"/>
              <a:t> Admin node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DCACHE_ADMIN</a:t>
            </a:r>
            <a:r>
              <a:rPr lang="en-US" sz="1600" dirty="0" smtClean="0"/>
              <a:t>=“fgt5x5</a:t>
            </a:r>
            <a:r>
              <a:rPr lang="en-US" sz="1600" dirty="0" smtClean="0"/>
              <a:t>.fnal.</a:t>
            </a:r>
            <a:r>
              <a:rPr lang="en-US" sz="1600" dirty="0" smtClean="0"/>
              <a:t>gov”</a:t>
            </a:r>
          </a:p>
          <a:p>
            <a:pPr>
              <a:buNone/>
            </a:pPr>
            <a:r>
              <a:rPr lang="en-US" sz="1600" dirty="0" smtClean="0"/>
              <a:t># </a:t>
            </a:r>
            <a:r>
              <a:rPr lang="en-US" sz="1600" dirty="0" err="1" smtClean="0"/>
              <a:t>dCache</a:t>
            </a:r>
            <a:r>
              <a:rPr lang="en-US" sz="1600" dirty="0" smtClean="0"/>
              <a:t> SRM node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DCACHE_DOOR_SRM</a:t>
            </a:r>
            <a:r>
              <a:rPr lang="en-US" sz="1600" dirty="0" smtClean="0"/>
              <a:t>=“fgt5x5</a:t>
            </a:r>
            <a:r>
              <a:rPr lang="en-US" sz="1600" dirty="0" smtClean="0"/>
              <a:t>.fnal.</a:t>
            </a:r>
            <a:r>
              <a:rPr lang="en-US" sz="1600" dirty="0" smtClean="0"/>
              <a:t>gov”</a:t>
            </a:r>
          </a:p>
          <a:p>
            <a:pPr>
              <a:buNone/>
            </a:pPr>
            <a:r>
              <a:rPr lang="en-US" sz="1600" dirty="0" smtClean="0"/>
              <a:t># </a:t>
            </a:r>
            <a:r>
              <a:rPr lang="en-US" sz="1600" dirty="0" err="1" smtClean="0"/>
              <a:t>dCache</a:t>
            </a:r>
            <a:r>
              <a:rPr lang="en-US" sz="1600" dirty="0" smtClean="0"/>
              <a:t> node running </a:t>
            </a:r>
            <a:r>
              <a:rPr lang="en-US" sz="1600" dirty="0" err="1" smtClean="0"/>
              <a:t>gPlazma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DCACHE_GPLAZMA</a:t>
            </a:r>
            <a:r>
              <a:rPr lang="en-US" sz="1600" dirty="0" smtClean="0"/>
              <a:t>=“fgt5x5</a:t>
            </a:r>
            <a:r>
              <a:rPr lang="en-US" sz="1600" dirty="0" smtClean="0"/>
              <a:t>.fnal.</a:t>
            </a:r>
            <a:r>
              <a:rPr lang="en-US" sz="1600" dirty="0" smtClean="0"/>
              <a:t>gov”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391055-972C-DE4E-AB8F-4F6647D9B0D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16698"/>
            <a:ext cx="8153400" cy="4495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6400" dirty="0" smtClean="0"/>
              <a:t># +++++++++++++++++++++++++++++++++++++++++++++++++++++++++</a:t>
            </a:r>
          </a:p>
          <a:p>
            <a:pPr>
              <a:buNone/>
            </a:pPr>
            <a:r>
              <a:rPr lang="en-US" sz="6400" dirty="0" smtClean="0">
                <a:solidFill>
                  <a:srgbClr val="FF0000"/>
                </a:solidFill>
              </a:rPr>
              <a:t># SECTION 3 - Gratia </a:t>
            </a:r>
            <a:r>
              <a:rPr lang="en-US" sz="6400" dirty="0" err="1" smtClean="0">
                <a:solidFill>
                  <a:srgbClr val="FF0000"/>
                </a:solidFill>
              </a:rPr>
              <a:t>dCache</a:t>
            </a:r>
            <a:r>
              <a:rPr lang="en-US" sz="6400" dirty="0" smtClean="0">
                <a:solidFill>
                  <a:srgbClr val="FF0000"/>
                </a:solidFill>
              </a:rPr>
              <a:t> storage and transfer probes</a:t>
            </a:r>
          </a:p>
          <a:p>
            <a:pPr>
              <a:buNone/>
            </a:pPr>
            <a:r>
              <a:rPr lang="en-US" sz="6400" dirty="0" smtClean="0"/>
              <a:t># Skip this section, if you do not want to use these probes</a:t>
            </a:r>
          </a:p>
          <a:p>
            <a:pPr>
              <a:buNone/>
            </a:pPr>
            <a:r>
              <a:rPr lang="en-US" sz="6400" dirty="0" smtClean="0"/>
              <a:t># +++++++++++++++++++++++++++++++++++++++++++++++++++++++++</a:t>
            </a:r>
          </a:p>
          <a:p>
            <a:pPr>
              <a:buNone/>
            </a:pPr>
            <a:r>
              <a:rPr lang="en-US" sz="6400" dirty="0" smtClean="0"/>
              <a:t># Name of the storage element</a:t>
            </a:r>
          </a:p>
          <a:p>
            <a:pPr>
              <a:buNone/>
            </a:pPr>
            <a:r>
              <a:rPr lang="en-US" sz="6400" dirty="0" smtClean="0"/>
              <a:t># Example: </a:t>
            </a:r>
            <a:r>
              <a:rPr lang="en-US" sz="6400" dirty="0" err="1" smtClean="0"/>
              <a:t>FNAL_Gridworks</a:t>
            </a:r>
            <a:endParaRPr lang="en-US" sz="6400" dirty="0" smtClean="0"/>
          </a:p>
          <a:p>
            <a:pPr>
              <a:buNone/>
            </a:pPr>
            <a:r>
              <a:rPr lang="en-US" sz="6400" dirty="0" smtClean="0">
                <a:solidFill>
                  <a:srgbClr val="FF0000"/>
                </a:solidFill>
              </a:rPr>
              <a:t>GRATIA_SITE_NAME</a:t>
            </a:r>
            <a:r>
              <a:rPr lang="en-US" sz="6400" dirty="0" smtClean="0"/>
              <a:t>=“TEST</a:t>
            </a:r>
            <a:r>
              <a:rPr lang="en-US" sz="6400" dirty="0" smtClean="0"/>
              <a:t>”</a:t>
            </a:r>
          </a:p>
          <a:p>
            <a:pPr>
              <a:buNone/>
            </a:pPr>
            <a:r>
              <a:rPr lang="en-US" sz="6400" dirty="0" smtClean="0"/>
              <a:t># Name of the grid to which this Storage Element belongs</a:t>
            </a:r>
          </a:p>
          <a:p>
            <a:pPr>
              <a:buNone/>
            </a:pPr>
            <a:r>
              <a:rPr lang="en-US" sz="6400" dirty="0" smtClean="0"/>
              <a:t># Options: OSG-ITB or OSG or LOCAL</a:t>
            </a:r>
          </a:p>
          <a:p>
            <a:pPr>
              <a:buNone/>
            </a:pPr>
            <a:r>
              <a:rPr lang="en-US" sz="6400" dirty="0" smtClean="0">
                <a:solidFill>
                  <a:srgbClr val="FF0000"/>
                </a:solidFill>
              </a:rPr>
              <a:t>GRATIA_GRID_NAME</a:t>
            </a:r>
            <a:r>
              <a:rPr lang="en-US" sz="6400" dirty="0" smtClean="0"/>
              <a:t>=“”</a:t>
            </a:r>
            <a:endParaRPr lang="en-US" sz="6400" dirty="0" smtClean="0"/>
          </a:p>
          <a:p>
            <a:pPr>
              <a:buNone/>
            </a:pPr>
            <a:r>
              <a:rPr lang="en-US" sz="6400" dirty="0" smtClean="0"/>
              <a:t># Port used to connect to </a:t>
            </a:r>
            <a:r>
              <a:rPr lang="en-US" sz="6400" dirty="0" err="1" smtClean="0"/>
              <a:t>dCache</a:t>
            </a:r>
            <a:r>
              <a:rPr lang="en-US" sz="6400" dirty="0" smtClean="0"/>
              <a:t> Admin Interface</a:t>
            </a:r>
          </a:p>
          <a:p>
            <a:pPr>
              <a:buNone/>
            </a:pPr>
            <a:r>
              <a:rPr lang="en-US" sz="6400" dirty="0" smtClean="0"/>
              <a:t># Most Probably: 22223</a:t>
            </a:r>
          </a:p>
          <a:p>
            <a:pPr>
              <a:buNone/>
            </a:pPr>
            <a:r>
              <a:rPr lang="en-US" sz="6400" dirty="0" smtClean="0">
                <a:solidFill>
                  <a:srgbClr val="FF0000"/>
                </a:solidFill>
              </a:rPr>
              <a:t>GRATIA_ADMINSRV_PORT</a:t>
            </a:r>
            <a:r>
              <a:rPr lang="en-US" sz="6400" dirty="0" smtClean="0"/>
              <a:t>=“”</a:t>
            </a:r>
            <a:endParaRPr lang="en-US" sz="6400" dirty="0" smtClean="0"/>
          </a:p>
          <a:p>
            <a:pPr>
              <a:buNone/>
            </a:pPr>
            <a:r>
              <a:rPr lang="en-US" sz="6400" dirty="0" smtClean="0"/>
              <a:t># Login name to connect to </a:t>
            </a:r>
            <a:r>
              <a:rPr lang="en-US" sz="6400" dirty="0" err="1" smtClean="0"/>
              <a:t>dCache</a:t>
            </a:r>
            <a:r>
              <a:rPr lang="en-US" sz="6400" dirty="0" smtClean="0"/>
              <a:t> Admin Interface</a:t>
            </a:r>
          </a:p>
          <a:p>
            <a:pPr>
              <a:buNone/>
            </a:pPr>
            <a:r>
              <a:rPr lang="en-US" sz="6400" dirty="0" smtClean="0"/>
              <a:t># Most Probably: admin</a:t>
            </a:r>
          </a:p>
          <a:p>
            <a:pPr>
              <a:buNone/>
            </a:pPr>
            <a:r>
              <a:rPr lang="en-US" sz="6400" dirty="0" smtClean="0">
                <a:solidFill>
                  <a:srgbClr val="FF0000"/>
                </a:solidFill>
              </a:rPr>
              <a:t>GRATIA_ADMINSRV_LOGIN</a:t>
            </a:r>
            <a:r>
              <a:rPr lang="en-US" sz="6400" dirty="0" smtClean="0"/>
              <a:t>=“”</a:t>
            </a:r>
            <a:endParaRPr lang="en-US" sz="6400" dirty="0" smtClean="0"/>
          </a:p>
          <a:p>
            <a:pPr>
              <a:buNone/>
            </a:pP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391055-972C-DE4E-AB8F-4F6647D9B0D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730" dirty="0" smtClean="0"/>
              <a:t># Password to connect to </a:t>
            </a:r>
            <a:r>
              <a:rPr lang="en-US" sz="1730" dirty="0" err="1" smtClean="0"/>
              <a:t>dCache</a:t>
            </a:r>
            <a:r>
              <a:rPr lang="en-US" sz="1730" dirty="0" smtClean="0"/>
              <a:t> Admin Interface</a:t>
            </a:r>
          </a:p>
          <a:p>
            <a:pPr>
              <a:buNone/>
            </a:pPr>
            <a:r>
              <a:rPr lang="en-US" sz="1730" dirty="0" smtClean="0"/>
              <a:t># Default: </a:t>
            </a:r>
            <a:r>
              <a:rPr lang="en-US" sz="1730" dirty="0" err="1" smtClean="0"/>
              <a:t>dickerelch</a:t>
            </a:r>
            <a:endParaRPr lang="en-US" sz="1730" dirty="0" smtClean="0"/>
          </a:p>
          <a:p>
            <a:pPr>
              <a:buNone/>
            </a:pPr>
            <a:r>
              <a:rPr lang="en-US" sz="1730" dirty="0" smtClean="0">
                <a:solidFill>
                  <a:srgbClr val="FF0000"/>
                </a:solidFill>
              </a:rPr>
              <a:t>GRATIA_ADMINSRV_PASSWORD</a:t>
            </a:r>
            <a:r>
              <a:rPr lang="en-US" sz="1730" dirty="0" smtClean="0"/>
              <a:t>=“</a:t>
            </a:r>
            <a:r>
              <a:rPr lang="en-US" sz="1730" dirty="0" err="1" smtClean="0"/>
              <a:t>dickerelch</a:t>
            </a:r>
            <a:r>
              <a:rPr lang="en-US" sz="1730" dirty="0" smtClean="0"/>
              <a:t>”</a:t>
            </a:r>
          </a:p>
          <a:p>
            <a:pPr>
              <a:buNone/>
            </a:pPr>
            <a:r>
              <a:rPr lang="en-US" sz="1730" dirty="0" smtClean="0"/>
              <a:t># Would you like to send notification emails about Gratia probes</a:t>
            </a:r>
          </a:p>
          <a:p>
            <a:pPr>
              <a:buNone/>
            </a:pPr>
            <a:r>
              <a:rPr lang="en-US" sz="1730" dirty="0" smtClean="0"/>
              <a:t># Options: yes or no</a:t>
            </a:r>
          </a:p>
          <a:p>
            <a:pPr>
              <a:buNone/>
            </a:pPr>
            <a:r>
              <a:rPr lang="en-US" sz="1730" dirty="0" smtClean="0">
                <a:solidFill>
                  <a:srgbClr val="FF0000"/>
                </a:solidFill>
              </a:rPr>
              <a:t>GRATIA_SEND_EMAIL</a:t>
            </a:r>
            <a:r>
              <a:rPr lang="en-US" sz="1730" dirty="0" smtClean="0"/>
              <a:t>=“yes</a:t>
            </a:r>
            <a:r>
              <a:rPr lang="en-US" sz="1730" dirty="0" smtClean="0"/>
              <a:t>”</a:t>
            </a:r>
          </a:p>
          <a:p>
            <a:pPr>
              <a:buNone/>
            </a:pPr>
            <a:r>
              <a:rPr lang="en-US" sz="1730" dirty="0" smtClean="0"/>
              <a:t># SKIP, if you chose 'no' to question above</a:t>
            </a:r>
          </a:p>
          <a:p>
            <a:pPr>
              <a:buNone/>
            </a:pPr>
            <a:r>
              <a:rPr lang="en-US" sz="1730" dirty="0" smtClean="0"/>
              <a:t># Mail server that should be used to send emails</a:t>
            </a:r>
          </a:p>
          <a:p>
            <a:pPr>
              <a:buNone/>
            </a:pPr>
            <a:r>
              <a:rPr lang="en-US" sz="1730" dirty="0" smtClean="0"/>
              <a:t># Example: </a:t>
            </a:r>
            <a:r>
              <a:rPr lang="en-US" sz="1730" dirty="0" err="1" smtClean="0"/>
              <a:t>smtp.fnal.gov</a:t>
            </a:r>
            <a:endParaRPr lang="en-US" sz="1730" dirty="0" smtClean="0"/>
          </a:p>
          <a:p>
            <a:pPr>
              <a:buNone/>
            </a:pPr>
            <a:r>
              <a:rPr lang="en-US" sz="1730" dirty="0" smtClean="0">
                <a:solidFill>
                  <a:srgbClr val="FF0000"/>
                </a:solidFill>
              </a:rPr>
              <a:t>GRATIA_EMAIL_SRVHOST</a:t>
            </a:r>
            <a:r>
              <a:rPr lang="en-US" sz="1730" dirty="0" smtClean="0"/>
              <a:t>=“</a:t>
            </a:r>
            <a:r>
              <a:rPr lang="en-US" sz="1730" dirty="0" err="1" smtClean="0"/>
              <a:t>smtp</a:t>
            </a:r>
            <a:r>
              <a:rPr lang="en-US" sz="1730" dirty="0" err="1" smtClean="0"/>
              <a:t>.fnal.gov</a:t>
            </a:r>
            <a:r>
              <a:rPr lang="en-US" sz="1730" dirty="0" smtClean="0"/>
              <a:t>”</a:t>
            </a:r>
          </a:p>
          <a:p>
            <a:pPr>
              <a:buNone/>
            </a:pPr>
            <a:r>
              <a:rPr lang="en-US" sz="1730" dirty="0" smtClean="0"/>
              <a:t># SKIP, if you chose 'no' to question above</a:t>
            </a:r>
          </a:p>
          <a:p>
            <a:pPr>
              <a:buNone/>
            </a:pPr>
            <a:r>
              <a:rPr lang="en-US" sz="1730" dirty="0" smtClean="0"/>
              <a:t># Sender's name under which you would like the emails to be sent</a:t>
            </a:r>
          </a:p>
          <a:p>
            <a:pPr>
              <a:buNone/>
            </a:pPr>
            <a:r>
              <a:rPr lang="en-US" sz="1730" dirty="0" smtClean="0">
                <a:solidFill>
                  <a:srgbClr val="FF0000"/>
                </a:solidFill>
              </a:rPr>
              <a:t>GRATIA_EMAIL_FROM</a:t>
            </a:r>
            <a:r>
              <a:rPr lang="en-US" sz="1730" dirty="0" smtClean="0"/>
              <a:t>=“</a:t>
            </a:r>
            <a:r>
              <a:rPr lang="en-US" sz="1730" dirty="0" err="1" smtClean="0"/>
              <a:t>GratiaProbe</a:t>
            </a:r>
            <a:r>
              <a:rPr lang="en-US" sz="1730" dirty="0" smtClean="0"/>
              <a:t>”</a:t>
            </a:r>
            <a:endParaRPr lang="en-US" sz="173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391055-972C-DE4E-AB8F-4F6647D9B0D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 smtClean="0"/>
              <a:t># SKIP, if you chose 'no' to question above</a:t>
            </a:r>
          </a:p>
          <a:p>
            <a:pPr>
              <a:buNone/>
            </a:pPr>
            <a:r>
              <a:rPr lang="en-US" sz="1600" dirty="0" smtClean="0"/>
              <a:t># Single email address or a comma separated list of email addresses</a:t>
            </a:r>
          </a:p>
          <a:p>
            <a:pPr>
              <a:buNone/>
            </a:pPr>
            <a:r>
              <a:rPr lang="en-US" sz="1600" dirty="0" smtClean="0"/>
              <a:t># to which you would like to send email. Skip, if you chose 'no' above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GRATIA_EMAIL_TO</a:t>
            </a:r>
            <a:r>
              <a:rPr lang="en-US" sz="1600" dirty="0" smtClean="0"/>
              <a:t>=“</a:t>
            </a:r>
            <a:r>
              <a:rPr lang="en-US" sz="1600" dirty="0" err="1" smtClean="0"/>
              <a:t>neha</a:t>
            </a:r>
            <a:r>
              <a:rPr lang="en-US" sz="1600" dirty="0" err="1" smtClean="0"/>
              <a:t>@fnal.gov,tlevshin@fnal.</a:t>
            </a:r>
            <a:r>
              <a:rPr lang="en-US" sz="1600" dirty="0" err="1" smtClean="0"/>
              <a:t>gov</a:t>
            </a:r>
            <a:r>
              <a:rPr lang="en-US" sz="1600" dirty="0" smtClean="0"/>
              <a:t>”</a:t>
            </a:r>
            <a:endParaRPr lang="en-US" sz="16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391055-972C-DE4E-AB8F-4F6647D9B0D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/>
              <a:t>#+++++++++++++++++++++++++++++++++++++++++++++++++++++++</a:t>
            </a:r>
          </a:p>
          <a:p>
            <a:pPr>
              <a:buNone/>
            </a:pPr>
            <a:r>
              <a:rPr lang="en-US" sz="1600" dirty="0" smtClean="0"/>
              <a:t># </a:t>
            </a:r>
            <a:r>
              <a:rPr lang="en-US" sz="1600" dirty="0" smtClean="0">
                <a:solidFill>
                  <a:srgbClr val="FF0000"/>
                </a:solidFill>
              </a:rPr>
              <a:t>Section 4 - "Core </a:t>
            </a:r>
            <a:r>
              <a:rPr lang="en-US" sz="1600" dirty="0" err="1" smtClean="0">
                <a:solidFill>
                  <a:srgbClr val="FF0000"/>
                </a:solidFill>
              </a:rPr>
              <a:t>dCache</a:t>
            </a:r>
            <a:r>
              <a:rPr lang="en-US" sz="1600" dirty="0" smtClean="0">
                <a:solidFill>
                  <a:srgbClr val="FF0000"/>
                </a:solidFill>
              </a:rPr>
              <a:t> Operations" and "</a:t>
            </a:r>
            <a:r>
              <a:rPr lang="en-US" sz="1600" dirty="0" err="1" smtClean="0">
                <a:solidFill>
                  <a:srgbClr val="FF0000"/>
                </a:solidFill>
              </a:rPr>
              <a:t>dCache</a:t>
            </a:r>
            <a:r>
              <a:rPr lang="en-US" sz="1600" dirty="0" smtClean="0">
                <a:solidFill>
                  <a:srgbClr val="FF0000"/>
                </a:solidFill>
              </a:rPr>
              <a:t> Chronicle" Utilities</a:t>
            </a:r>
          </a:p>
          <a:p>
            <a:pPr>
              <a:buNone/>
            </a:pPr>
            <a:r>
              <a:rPr lang="en-US" sz="1600" dirty="0" smtClean="0"/>
              <a:t># Skip, if you do not care what these are or what they do</a:t>
            </a:r>
          </a:p>
          <a:p>
            <a:pPr>
              <a:buNone/>
            </a:pPr>
            <a:r>
              <a:rPr lang="en-US" sz="1600" dirty="0" smtClean="0"/>
              <a:t>#+++++++++++++++++++++++++++++++++++++++++++++++++++++++</a:t>
            </a:r>
          </a:p>
          <a:p>
            <a:pPr>
              <a:buNone/>
            </a:pPr>
            <a:r>
              <a:rPr lang="en-US" sz="1600" dirty="0" smtClean="0"/>
              <a:t># Detailed Description of RPMS</a:t>
            </a:r>
          </a:p>
          <a:p>
            <a:pPr>
              <a:buNone/>
            </a:pPr>
            <a:r>
              <a:rPr lang="en-US" sz="1600" dirty="0" smtClean="0"/>
              <a:t>…</a:t>
            </a:r>
          </a:p>
          <a:p>
            <a:pPr>
              <a:buNone/>
            </a:pPr>
            <a:r>
              <a:rPr lang="en-US" sz="1600" dirty="0" smtClean="0"/>
              <a:t># Core </a:t>
            </a:r>
            <a:r>
              <a:rPr lang="en-US" sz="1600" dirty="0" err="1" smtClean="0"/>
              <a:t>dCache</a:t>
            </a:r>
            <a:r>
              <a:rPr lang="en-US" sz="1600" dirty="0" smtClean="0"/>
              <a:t> Operations RPM</a:t>
            </a:r>
          </a:p>
          <a:p>
            <a:pPr>
              <a:buNone/>
            </a:pPr>
            <a:r>
              <a:rPr lang="en-US" sz="1600" dirty="0" smtClean="0"/>
              <a:t># Would you like to install/use this rpm?</a:t>
            </a:r>
          </a:p>
          <a:p>
            <a:pPr>
              <a:buNone/>
            </a:pPr>
            <a:r>
              <a:rPr lang="en-US" sz="1600" dirty="0" smtClean="0"/>
              <a:t># Options: yes or no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INSTALL_CORE_DCACHE_OPERATIONS_RPM</a:t>
            </a:r>
            <a:r>
              <a:rPr lang="en-US" sz="1600" dirty="0" smtClean="0"/>
              <a:t>=“no</a:t>
            </a:r>
            <a:r>
              <a:rPr lang="en-US" sz="1600" dirty="0" smtClean="0"/>
              <a:t>”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# </a:t>
            </a:r>
            <a:r>
              <a:rPr lang="en-US" sz="1600" dirty="0" err="1" smtClean="0"/>
              <a:t>dCache</a:t>
            </a:r>
            <a:r>
              <a:rPr lang="en-US" sz="1600" dirty="0" smtClean="0"/>
              <a:t> Chronicle RPM                                                                       </a:t>
            </a:r>
            <a:r>
              <a:rPr lang="en-US" sz="1600" dirty="0" smtClean="0">
                <a:solidFill>
                  <a:srgbClr val="800000"/>
                </a:solidFill>
              </a:rPr>
              <a:t>JYTHON, PNFS mounted</a:t>
            </a:r>
          </a:p>
          <a:p>
            <a:pPr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INSTALL_DCACHE_CHRONICLE_RPM</a:t>
            </a:r>
            <a:r>
              <a:rPr lang="en-US" sz="1600" dirty="0" smtClean="0"/>
              <a:t>=“no</a:t>
            </a:r>
            <a:r>
              <a:rPr lang="en-US" sz="1600" dirty="0" smtClean="0"/>
              <a:t>”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334000" y="5105400"/>
            <a:ext cx="1295400" cy="39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3315097" y="4992291"/>
            <a:ext cx="22939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429000" y="5107782"/>
            <a:ext cx="1905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304800" y="5486400"/>
            <a:ext cx="30784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794" y="5182394"/>
            <a:ext cx="60801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05594" y="4878388"/>
            <a:ext cx="30705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5400000">
            <a:off x="-184666" y="4924704"/>
            <a:ext cx="773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Needs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562600" y="4693722"/>
            <a:ext cx="773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Needs</a:t>
            </a:r>
            <a:endParaRPr lang="en-US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D391055-972C-DE4E-AB8F-4F6647D9B0D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OSG Storage Forum, Fermilab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5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F0000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9172</TotalTime>
  <Words>1813</Words>
  <Application>Microsoft Macintosh PowerPoint</Application>
  <PresentationFormat>On-screen Show (4:3)</PresentationFormat>
  <Paragraphs>193</Paragraphs>
  <Slides>16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VDT-DCache</vt:lpstr>
      <vt:lpstr>Focus</vt:lpstr>
      <vt:lpstr> Installation Process  Old       New </vt:lpstr>
      <vt:lpstr>Configuration</vt:lpstr>
      <vt:lpstr>Slide 5</vt:lpstr>
      <vt:lpstr>Slide 6</vt:lpstr>
      <vt:lpstr>Slide 7</vt:lpstr>
      <vt:lpstr>Slide 8</vt:lpstr>
      <vt:lpstr>Slide 9</vt:lpstr>
      <vt:lpstr>Installation</vt:lpstr>
      <vt:lpstr>Upgrade….is simple </vt:lpstr>
      <vt:lpstr>Why the change?</vt:lpstr>
      <vt:lpstr>dCache Info Service</vt:lpstr>
      <vt:lpstr>Slide 14</vt:lpstr>
      <vt:lpstr>OSG Community Toolkit</vt:lpstr>
      <vt:lpstr>New Release</vt:lpstr>
    </vt:vector>
  </TitlesOfParts>
  <Company>Fermilab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VDT-dCache Software</dc:title>
  <dc:creator>Neha Sharma</dc:creator>
  <cp:lastModifiedBy>Neha Sharma</cp:lastModifiedBy>
  <cp:revision>88</cp:revision>
  <dcterms:created xsi:type="dcterms:W3CDTF">2009-06-29T20:01:42Z</dcterms:created>
  <dcterms:modified xsi:type="dcterms:W3CDTF">2009-07-01T14:56:04Z</dcterms:modified>
</cp:coreProperties>
</file>