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1" r:id="rId2"/>
    <p:sldId id="275" r:id="rId3"/>
    <p:sldId id="293" r:id="rId4"/>
    <p:sldId id="266" r:id="rId5"/>
    <p:sldId id="295" r:id="rId6"/>
    <p:sldId id="276" r:id="rId7"/>
    <p:sldId id="278" r:id="rId8"/>
    <p:sldId id="279" r:id="rId9"/>
    <p:sldId id="313" r:id="rId10"/>
    <p:sldId id="317" r:id="rId11"/>
    <p:sldId id="299" r:id="rId12"/>
    <p:sldId id="283" r:id="rId13"/>
    <p:sldId id="300" r:id="rId14"/>
    <p:sldId id="305" r:id="rId15"/>
    <p:sldId id="303" r:id="rId16"/>
    <p:sldId id="284" r:id="rId17"/>
    <p:sldId id="287" r:id="rId18"/>
    <p:sldId id="288" r:id="rId19"/>
    <p:sldId id="318" r:id="rId20"/>
    <p:sldId id="312" r:id="rId21"/>
    <p:sldId id="263" r:id="rId22"/>
    <p:sldId id="28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FF"/>
    <a:srgbClr val="800000"/>
    <a:srgbClr val="008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44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8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D83D9-7ED0-4843-8FFE-F396C34D4412}" type="datetimeFigureOut">
              <a:rPr lang="en-US" smtClean="0"/>
              <a:t>1/17/2013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1ABCC-F749-44BD-8297-43CA1C6F2C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0166734314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8127" indent="-2800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0195" indent="-22403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68273" indent="-22403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6351" indent="-22403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4429" indent="-2240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2507" indent="-2240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0585" indent="-2240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08664" indent="-2240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0FD8D2-A9D1-4220-8B7E-945F563D5A57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E4C73B-CB80-4317-B4F1-BE9CD22E6560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F4169-7FFF-40D8-9584-2BEE8DC21047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2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D9A7-50EE-4F35-A1DD-333E4928A814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0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60E3E-CFFB-44CC-8F1E-14206F8DF3C0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07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8639-A32F-4D56-AD57-F428B6CCF5B9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0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23B3A-08A4-4E23-88E9-387C4BDF8E7B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1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4EFE2-2704-4577-8020-EB7BF73A9653}" type="datetime1">
              <a:rPr lang="en-US" smtClean="0"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9207B-2078-4D2E-B7B9-84D1E6278C48}" type="datetime1">
              <a:rPr lang="en-US" smtClean="0"/>
              <a:t>1/17/2013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5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AAA00-AEC3-426D-A67D-5D7D5CB6CE95}" type="datetime1">
              <a:rPr lang="en-US" smtClean="0"/>
              <a:t>1/17/2013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15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786BB-D51A-4FCA-A645-62206A46AF6F}" type="datetime1">
              <a:rPr lang="en-US" smtClean="0"/>
              <a:t>1/17/2013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2F519-E080-473E-979C-455BCC6C0CEE}" type="datetime1">
              <a:rPr lang="en-US" smtClean="0"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D229C-F0A1-4486-9B6D-44C30CE815E2}" type="datetime1">
              <a:rPr lang="en-US" smtClean="0"/>
              <a:t>1/17/2013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8C59E-7C90-4FFD-A5F5-E9C043367F37}" type="datetime1">
              <a:rPr lang="en-US" smtClean="0"/>
              <a:t>1/17/2013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356350"/>
            <a:ext cx="563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Young-Kee Kim, Japan-US working group meeting, January 17/18,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6BA0-3E95-47D3-9E2D-01AF96509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gif"/><Relationship Id="rId7" Type="http://schemas.openxmlformats.org/officeDocument/2006/relationships/image" Target="../media/image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9.jpe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400"/>
            <a:ext cx="9144000" cy="2743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U.S. Particle </a:t>
            </a:r>
            <a:r>
              <a:rPr lang="en-US" sz="4000" dirty="0" smtClean="0"/>
              <a:t>Physics</a:t>
            </a:r>
            <a:br>
              <a:rPr lang="en-US" sz="4000" dirty="0" smtClean="0"/>
            </a:br>
            <a:r>
              <a:rPr lang="en-US" sz="2400" dirty="0" smtClean="0"/>
              <a:t>(focus on activities supported by DOE Office of High Energy Physics)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and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its </a:t>
            </a:r>
            <a:r>
              <a:rPr lang="en-US" dirty="0" smtClean="0"/>
              <a:t>connection to </a:t>
            </a:r>
            <a:r>
              <a:rPr lang="en-US" dirty="0" smtClean="0"/>
              <a:t>the </a:t>
            </a:r>
            <a:r>
              <a:rPr lang="en-US" dirty="0" smtClean="0"/>
              <a:t>Japan – U.S. Program     ………</a:t>
            </a:r>
            <a:endParaRPr lang="en-US" sz="2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January </a:t>
            </a:r>
            <a:r>
              <a:rPr lang="en-US" sz="2000" dirty="0" smtClean="0"/>
              <a:t>17 (U.S.) / January 18 (Japan), 2013</a:t>
            </a:r>
          </a:p>
          <a:p>
            <a:r>
              <a:rPr lang="en-US" sz="2000" dirty="0" smtClean="0"/>
              <a:t>Young-</a:t>
            </a:r>
            <a:r>
              <a:rPr lang="en-US" sz="2000" dirty="0" err="1" smtClean="0"/>
              <a:t>Kee</a:t>
            </a:r>
            <a:r>
              <a:rPr lang="en-US" sz="2000" dirty="0" smtClean="0"/>
              <a:t> </a:t>
            </a:r>
            <a:r>
              <a:rPr lang="en-US" sz="2000" dirty="0" smtClean="0"/>
              <a:t>Kim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n behalf of the U.S. working group team</a:t>
            </a:r>
            <a:endParaRPr lang="en-US" sz="2000" dirty="0"/>
          </a:p>
        </p:txBody>
      </p:sp>
      <p:pic>
        <p:nvPicPr>
          <p:cNvPr id="4" name="Picture 23" descr="pdgus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620000" y="27432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592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4"/>
    </mc:Choice>
    <mc:Fallback>
      <p:transition spd="slow" advTm="2814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33" name="Picture 17" descr="Blois_2010_3_p2_Page_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2" t="14867" r="16650" b="56747"/>
          <a:stretch>
            <a:fillRect/>
          </a:stretch>
        </p:blipFill>
        <p:spPr bwMode="auto">
          <a:xfrm>
            <a:off x="3200400" y="4191000"/>
            <a:ext cx="2544116" cy="1969638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Frontier: Neutrinos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8534400" cy="4906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Accelerator </a:t>
            </a:r>
            <a:r>
              <a:rPr lang="en-US" sz="2400" dirty="0"/>
              <a:t>based:</a:t>
            </a:r>
          </a:p>
          <a:p>
            <a:pPr lvl="1"/>
            <a:r>
              <a:rPr lang="en-US" sz="2000" dirty="0" smtClean="0"/>
              <a:t>T2K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Reactor based:</a:t>
            </a:r>
          </a:p>
          <a:p>
            <a:pPr lvl="1"/>
            <a:r>
              <a:rPr lang="en-US" sz="2000" dirty="0" err="1" smtClean="0"/>
              <a:t>Daya</a:t>
            </a:r>
            <a:r>
              <a:rPr lang="en-US" sz="2000" dirty="0" smtClean="0"/>
              <a:t> Bay</a:t>
            </a:r>
          </a:p>
          <a:p>
            <a:pPr lvl="1"/>
            <a:r>
              <a:rPr lang="en-US" sz="2000" dirty="0" smtClean="0"/>
              <a:t>Double </a:t>
            </a:r>
            <a:r>
              <a:rPr lang="en-US" sz="2000" dirty="0" err="1"/>
              <a:t>Chooz</a:t>
            </a:r>
            <a:endParaRPr lang="en-US" sz="2000" dirty="0"/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5800" y="1066800"/>
            <a:ext cx="4343400" cy="4906963"/>
          </a:xfrm>
        </p:spPr>
        <p:txBody>
          <a:bodyPr/>
          <a:lstStyle/>
          <a:p>
            <a:r>
              <a:rPr lang="en-US" sz="2400" dirty="0" err="1"/>
              <a:t>Neutrinoless</a:t>
            </a:r>
            <a:r>
              <a:rPr lang="en-US" sz="2400" dirty="0"/>
              <a:t> double </a:t>
            </a:r>
            <a:r>
              <a:rPr lang="en-US" sz="2400" i="1" dirty="0">
                <a:latin typeface="Symbol" pitchFamily="18" charset="2"/>
              </a:rPr>
              <a:t>b</a:t>
            </a:r>
            <a:r>
              <a:rPr lang="en-US" sz="2400" dirty="0"/>
              <a:t> decay:</a:t>
            </a:r>
          </a:p>
          <a:p>
            <a:pPr lvl="1"/>
            <a:r>
              <a:rPr lang="en-US" sz="2000" dirty="0"/>
              <a:t>EXO (liquid Xenon</a:t>
            </a:r>
            <a:r>
              <a:rPr lang="en-US" sz="2000" dirty="0" smtClean="0"/>
              <a:t>) at WIPP (U.S.)</a:t>
            </a:r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ICFA Seminar, CERN, October 3, 2011</a:t>
            </a:r>
            <a:endParaRPr lang="en-US" sz="1200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98857" y="4190999"/>
            <a:ext cx="2787943" cy="1979401"/>
            <a:chOff x="1081882" y="3657600"/>
            <a:chExt cx="2745495" cy="1828800"/>
          </a:xfrm>
        </p:grpSpPr>
        <p:pic>
          <p:nvPicPr>
            <p:cNvPr id="52231" name="Picture 15" descr="Blois_2010_3_p2_Page_3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5" t="51111" r="55132" b="11111"/>
            <a:stretch>
              <a:fillRect/>
            </a:stretch>
          </p:blipFill>
          <p:spPr bwMode="auto">
            <a:xfrm>
              <a:off x="1123950" y="3657600"/>
              <a:ext cx="2581275" cy="1828800"/>
            </a:xfrm>
            <a:prstGeom prst="rect">
              <a:avLst/>
            </a:prstGeom>
            <a:noFill/>
            <a:ln w="952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1081882" y="5145168"/>
              <a:ext cx="2745495" cy="341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dirty="0" smtClean="0">
                  <a:solidFill>
                    <a:srgbClr val="FFFFFF"/>
                  </a:solidFill>
                </a:rPr>
                <a:t>Double CHOOZ    France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t="4918" r="2168" b="42828"/>
          <a:stretch/>
        </p:blipFill>
        <p:spPr>
          <a:xfrm>
            <a:off x="739602" y="2209800"/>
            <a:ext cx="3984798" cy="16002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3987557" y="1840468"/>
            <a:ext cx="813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 smtClean="0"/>
              <a:t>Japan</a:t>
            </a:r>
            <a:endParaRPr lang="en-US" dirty="0"/>
          </a:p>
        </p:txBody>
      </p:sp>
      <p:pic>
        <p:nvPicPr>
          <p:cNvPr id="30" name="Content Placeholder 5" descr="tpc_insertion_modified.jpg"/>
          <p:cNvPicPr>
            <a:picLocks noGrp="1"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941576" y="1900008"/>
            <a:ext cx="2621184" cy="20899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9" name="TextBox 21"/>
          <p:cNvSpPr txBox="1">
            <a:spLocks noChangeArrowheads="1"/>
          </p:cNvSpPr>
          <p:nvPr/>
        </p:nvSpPr>
        <p:spPr bwMode="auto">
          <a:xfrm>
            <a:off x="4876800" y="5715000"/>
            <a:ext cx="78739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China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75574"/>
      </p:ext>
    </p:extLst>
  </p:cSld>
  <p:clrMapOvr>
    <a:masterClrMapping/>
  </p:clrMapOvr>
  <p:transition advTm="5435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Frontier: Rare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New </a:t>
            </a:r>
            <a:r>
              <a:rPr lang="en-US" dirty="0" err="1"/>
              <a:t>Terascale</a:t>
            </a:r>
            <a:r>
              <a:rPr lang="en-US" dirty="0"/>
              <a:t> LHC discovery will raise flavor and unification questions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most likely not accessible or only crudely accessible at LHC.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Flavor programs could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Measure systematically </a:t>
            </a:r>
            <a:r>
              <a:rPr lang="en-US" sz="2200" dirty="0" smtClean="0"/>
              <a:t>new </a:t>
            </a:r>
            <a:r>
              <a:rPr lang="en-US" sz="2200" dirty="0"/>
              <a:t>FV and CPV couplings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en-US" sz="2200" dirty="0"/>
              <a:t>	i.e. flavor structure of New Physics.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Distinguish SUSY Breaking mechanisms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Flavor physics is unification physics</a:t>
            </a:r>
            <a:r>
              <a:rPr lang="en-US" dirty="0" smtClean="0"/>
              <a:t>.</a:t>
            </a:r>
            <a:endParaRPr lang="en-US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Extends </a:t>
            </a:r>
            <a:r>
              <a:rPr lang="en-US" dirty="0"/>
              <a:t>New Physics searches beyond </a:t>
            </a:r>
            <a:r>
              <a:rPr lang="en-US" dirty="0" smtClean="0"/>
              <a:t>LHC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New Physics at scales beyond LHC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could give measurable flavor effects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Flavor programs – unique opportunity to explore up to ~1000 </a:t>
            </a:r>
            <a:r>
              <a:rPr lang="en-US" sz="2200" dirty="0" err="1"/>
              <a:t>TeV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31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11"/>
    </mc:Choice>
    <mc:Fallback>
      <p:transition spd="slow" advTm="341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Processes: </a:t>
            </a:r>
            <a:r>
              <a:rPr lang="en-US" dirty="0" err="1" smtClean="0"/>
              <a:t>Muon</a:t>
            </a:r>
            <a:r>
              <a:rPr lang="en-US" dirty="0" smtClean="0"/>
              <a:t> Programs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84"/>
          <p:cNvGrpSpPr>
            <a:grpSpLocks/>
          </p:cNvGrpSpPr>
          <p:nvPr/>
        </p:nvGrpSpPr>
        <p:grpSpPr bwMode="auto">
          <a:xfrm>
            <a:off x="193675" y="1371600"/>
            <a:ext cx="4394200" cy="4773613"/>
            <a:chOff x="228600" y="1066800"/>
            <a:chExt cx="4800600" cy="5351097"/>
          </a:xfrm>
        </p:grpSpPr>
        <p:pic>
          <p:nvPicPr>
            <p:cNvPr id="6" name="Picture 33" descr="Screen shot 2011-12-12 at 9.16.33 AM   Dec 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066800"/>
              <a:ext cx="4648200" cy="5287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Screen shot 2011-12-12 at 9.16.59 AM   Dec 1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400" y="4953000"/>
              <a:ext cx="729681" cy="1464897"/>
            </a:xfrm>
            <a:prstGeom prst="rect">
              <a:avLst/>
            </a:prstGeom>
            <a:effectLst>
              <a:softEdge rad="139700"/>
            </a:effectLst>
          </p:spPr>
        </p:pic>
        <p:sp>
          <p:nvSpPr>
            <p:cNvPr id="8" name="Freeform 7"/>
            <p:cNvSpPr/>
            <p:nvPr/>
          </p:nvSpPr>
          <p:spPr>
            <a:xfrm>
              <a:off x="3733800" y="5008313"/>
              <a:ext cx="381000" cy="1392487"/>
            </a:xfrm>
            <a:custGeom>
              <a:avLst/>
              <a:gdLst>
                <a:gd name="connsiteX0" fmla="*/ 0 w 250654"/>
                <a:gd name="connsiteY0" fmla="*/ 0 h 1392487"/>
                <a:gd name="connsiteX1" fmla="*/ 189383 w 250654"/>
                <a:gd name="connsiteY1" fmla="*/ 445596 h 1392487"/>
                <a:gd name="connsiteX2" fmla="*/ 245084 w 250654"/>
                <a:gd name="connsiteY2" fmla="*/ 701814 h 1392487"/>
                <a:gd name="connsiteX3" fmla="*/ 222803 w 250654"/>
                <a:gd name="connsiteY3" fmla="*/ 963601 h 1392487"/>
                <a:gd name="connsiteX4" fmla="*/ 155962 w 250654"/>
                <a:gd name="connsiteY4" fmla="*/ 1164119 h 1392487"/>
                <a:gd name="connsiteX5" fmla="*/ 72411 w 250654"/>
                <a:gd name="connsiteY5" fmla="*/ 1392487 h 1392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0654" h="1392487">
                  <a:moveTo>
                    <a:pt x="0" y="0"/>
                  </a:moveTo>
                  <a:cubicBezTo>
                    <a:pt x="74268" y="164313"/>
                    <a:pt x="148536" y="328627"/>
                    <a:pt x="189383" y="445596"/>
                  </a:cubicBezTo>
                  <a:cubicBezTo>
                    <a:pt x="230230" y="562565"/>
                    <a:pt x="239514" y="615480"/>
                    <a:pt x="245084" y="701814"/>
                  </a:cubicBezTo>
                  <a:cubicBezTo>
                    <a:pt x="250654" y="788148"/>
                    <a:pt x="237657" y="886550"/>
                    <a:pt x="222803" y="963601"/>
                  </a:cubicBezTo>
                  <a:cubicBezTo>
                    <a:pt x="207949" y="1040652"/>
                    <a:pt x="181027" y="1092638"/>
                    <a:pt x="155962" y="1164119"/>
                  </a:cubicBezTo>
                  <a:cubicBezTo>
                    <a:pt x="130897" y="1235600"/>
                    <a:pt x="101654" y="1314043"/>
                    <a:pt x="72411" y="1392487"/>
                  </a:cubicBezTo>
                </a:path>
              </a:pathLst>
            </a:custGeom>
            <a:ln w="63500"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960156" y="5487194"/>
              <a:ext cx="943471" cy="517849"/>
            </a:xfrm>
            <a:custGeom>
              <a:avLst/>
              <a:gdLst>
                <a:gd name="connsiteX0" fmla="*/ 0 w 942975"/>
                <a:gd name="connsiteY0" fmla="*/ 0 h 517525"/>
                <a:gd name="connsiteX1" fmla="*/ 101600 w 942975"/>
                <a:gd name="connsiteY1" fmla="*/ 95250 h 517525"/>
                <a:gd name="connsiteX2" fmla="*/ 514350 w 942975"/>
                <a:gd name="connsiteY2" fmla="*/ 317500 h 517525"/>
                <a:gd name="connsiteX3" fmla="*/ 942975 w 942975"/>
                <a:gd name="connsiteY3" fmla="*/ 517525 h 51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975" h="517525">
                  <a:moveTo>
                    <a:pt x="0" y="0"/>
                  </a:moveTo>
                  <a:cubicBezTo>
                    <a:pt x="7937" y="21166"/>
                    <a:pt x="15875" y="42333"/>
                    <a:pt x="101600" y="95250"/>
                  </a:cubicBezTo>
                  <a:cubicBezTo>
                    <a:pt x="187325" y="148167"/>
                    <a:pt x="374121" y="247121"/>
                    <a:pt x="514350" y="317500"/>
                  </a:cubicBezTo>
                  <a:cubicBezTo>
                    <a:pt x="654579" y="387879"/>
                    <a:pt x="798777" y="452702"/>
                    <a:pt x="942975" y="517525"/>
                  </a:cubicBezTo>
                </a:path>
              </a:pathLst>
            </a:custGeom>
            <a:ln w="38100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1712896">
              <a:off x="3246318" y="5761244"/>
              <a:ext cx="178636" cy="138805"/>
            </a:xfrm>
            <a:prstGeom prst="rect">
              <a:avLst/>
            </a:prstGeom>
            <a:solidFill>
              <a:srgbClr val="1616FF"/>
            </a:solidFill>
            <a:ln w="9525">
              <a:solidFill>
                <a:srgbClr val="161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buFont typeface="Wingdings" pitchFamily="1" charset="2"/>
                <a:buNone/>
                <a:defRPr/>
              </a:pPr>
              <a:endParaRPr lang="en-US">
                <a:solidFill>
                  <a:schemeClr val="lt1"/>
                </a:solidFill>
                <a:latin typeface="+mn-lt"/>
              </a:endParaRPr>
            </a:p>
          </p:txBody>
        </p:sp>
        <p:grpSp>
          <p:nvGrpSpPr>
            <p:cNvPr id="11" name="Group 48"/>
            <p:cNvGrpSpPr/>
            <p:nvPr/>
          </p:nvGrpSpPr>
          <p:grpSpPr>
            <a:xfrm rot="1459535">
              <a:off x="3669795" y="5758655"/>
              <a:ext cx="335245" cy="235196"/>
              <a:chOff x="5965825" y="5905501"/>
              <a:chExt cx="335245" cy="235196"/>
            </a:xfrm>
            <a:solidFill>
              <a:srgbClr val="1616FF"/>
            </a:solidFill>
          </p:grpSpPr>
          <p:sp>
            <p:nvSpPr>
              <p:cNvPr id="27" name="Rectangle 26"/>
              <p:cNvSpPr/>
              <p:nvPr/>
            </p:nvSpPr>
            <p:spPr>
              <a:xfrm>
                <a:off x="5965825" y="5905501"/>
                <a:ext cx="335245" cy="1584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139705" y="6058147"/>
                <a:ext cx="158750" cy="82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Font typeface="Wingdings" pitchFamily="1" charset="2"/>
                  <a:buNone/>
                  <a:defRPr/>
                </a:pPr>
                <a:endParaRPr lang="en-US"/>
              </a:p>
            </p:txBody>
          </p:sp>
        </p:grpSp>
        <p:sp>
          <p:nvSpPr>
            <p:cNvPr id="12" name="TextBox 10"/>
            <p:cNvSpPr txBox="1">
              <a:spLocks noChangeArrowheads="1"/>
            </p:cNvSpPr>
            <p:nvPr/>
          </p:nvSpPr>
          <p:spPr bwMode="auto">
            <a:xfrm>
              <a:off x="1768475" y="2057626"/>
              <a:ext cx="1552575" cy="338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n-US" sz="1600">
                  <a:solidFill>
                    <a:srgbClr val="FF0000"/>
                  </a:solidFill>
                </a:rPr>
                <a:t>Proton delivery</a:t>
              </a:r>
            </a:p>
          </p:txBody>
        </p:sp>
        <p:sp>
          <p:nvSpPr>
            <p:cNvPr id="13" name="TextBox 11"/>
            <p:cNvSpPr txBox="1">
              <a:spLocks noChangeArrowheads="1"/>
            </p:cNvSpPr>
            <p:nvPr/>
          </p:nvSpPr>
          <p:spPr bwMode="auto">
            <a:xfrm>
              <a:off x="228600" y="4110733"/>
              <a:ext cx="2057400" cy="339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n-US" sz="1600">
                  <a:solidFill>
                    <a:srgbClr val="FF9933"/>
                  </a:solidFill>
                </a:rPr>
                <a:t>Beam Transfer</a:t>
              </a:r>
            </a:p>
          </p:txBody>
        </p:sp>
        <p:sp>
          <p:nvSpPr>
            <p:cNvPr id="14" name="Freeform 62"/>
            <p:cNvSpPr>
              <a:spLocks noChangeArrowheads="1"/>
            </p:cNvSpPr>
            <p:nvPr/>
          </p:nvSpPr>
          <p:spPr bwMode="auto">
            <a:xfrm>
              <a:off x="427567" y="1280583"/>
              <a:ext cx="3854450" cy="4497917"/>
            </a:xfrm>
            <a:custGeom>
              <a:avLst/>
              <a:gdLst>
                <a:gd name="T0" fmla="*/ 207433 w 3854450"/>
                <a:gd name="T1" fmla="*/ 1551517 h 4497917"/>
                <a:gd name="T2" fmla="*/ 67733 w 3854450"/>
                <a:gd name="T3" fmla="*/ 1373717 h 4497917"/>
                <a:gd name="T4" fmla="*/ 4233 w 3854450"/>
                <a:gd name="T5" fmla="*/ 1157817 h 4497917"/>
                <a:gd name="T6" fmla="*/ 93133 w 3854450"/>
                <a:gd name="T7" fmla="*/ 891117 h 4497917"/>
                <a:gd name="T8" fmla="*/ 156633 w 3854450"/>
                <a:gd name="T9" fmla="*/ 700617 h 4497917"/>
                <a:gd name="T10" fmla="*/ 296333 w 3854450"/>
                <a:gd name="T11" fmla="*/ 573617 h 4497917"/>
                <a:gd name="T12" fmla="*/ 436033 w 3854450"/>
                <a:gd name="T13" fmla="*/ 433917 h 4497917"/>
                <a:gd name="T14" fmla="*/ 588433 w 3854450"/>
                <a:gd name="T15" fmla="*/ 345017 h 4497917"/>
                <a:gd name="T16" fmla="*/ 702733 w 3854450"/>
                <a:gd name="T17" fmla="*/ 281517 h 4497917"/>
                <a:gd name="T18" fmla="*/ 867833 w 3854450"/>
                <a:gd name="T19" fmla="*/ 179917 h 4497917"/>
                <a:gd name="T20" fmla="*/ 1299633 w 3854450"/>
                <a:gd name="T21" fmla="*/ 78317 h 4497917"/>
                <a:gd name="T22" fmla="*/ 1655233 w 3854450"/>
                <a:gd name="T23" fmla="*/ 14817 h 4497917"/>
                <a:gd name="T24" fmla="*/ 2290233 w 3854450"/>
                <a:gd name="T25" fmla="*/ 14817 h 4497917"/>
                <a:gd name="T26" fmla="*/ 2671233 w 3854450"/>
                <a:gd name="T27" fmla="*/ 103717 h 4497917"/>
                <a:gd name="T28" fmla="*/ 3064933 w 3854450"/>
                <a:gd name="T29" fmla="*/ 268817 h 4497917"/>
                <a:gd name="T30" fmla="*/ 3433233 w 3854450"/>
                <a:gd name="T31" fmla="*/ 522817 h 4497917"/>
                <a:gd name="T32" fmla="*/ 3687233 w 3854450"/>
                <a:gd name="T33" fmla="*/ 738717 h 4497917"/>
                <a:gd name="T34" fmla="*/ 3814233 w 3854450"/>
                <a:gd name="T35" fmla="*/ 929217 h 4497917"/>
                <a:gd name="T36" fmla="*/ 3852333 w 3854450"/>
                <a:gd name="T37" fmla="*/ 1259417 h 4497917"/>
                <a:gd name="T38" fmla="*/ 3826933 w 3854450"/>
                <a:gd name="T39" fmla="*/ 1564217 h 4497917"/>
                <a:gd name="T40" fmla="*/ 3725333 w 3854450"/>
                <a:gd name="T41" fmla="*/ 1818217 h 4497917"/>
                <a:gd name="T42" fmla="*/ 3547533 w 3854450"/>
                <a:gd name="T43" fmla="*/ 2059517 h 4497917"/>
                <a:gd name="T44" fmla="*/ 3230033 w 3854450"/>
                <a:gd name="T45" fmla="*/ 2288117 h 4497917"/>
                <a:gd name="T46" fmla="*/ 2887133 w 3854450"/>
                <a:gd name="T47" fmla="*/ 2427817 h 4497917"/>
                <a:gd name="T48" fmla="*/ 2518833 w 3854450"/>
                <a:gd name="T49" fmla="*/ 2605617 h 4497917"/>
                <a:gd name="T50" fmla="*/ 2252133 w 3854450"/>
                <a:gd name="T51" fmla="*/ 2859617 h 4497917"/>
                <a:gd name="T52" fmla="*/ 2087033 w 3854450"/>
                <a:gd name="T53" fmla="*/ 3240617 h 4497917"/>
                <a:gd name="T54" fmla="*/ 2201333 w 3854450"/>
                <a:gd name="T55" fmla="*/ 3761317 h 4497917"/>
                <a:gd name="T56" fmla="*/ 2315633 w 3854450"/>
                <a:gd name="T57" fmla="*/ 4116917 h 4497917"/>
                <a:gd name="T58" fmla="*/ 2480733 w 3854450"/>
                <a:gd name="T59" fmla="*/ 4497917 h 44979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854450"/>
                <a:gd name="T91" fmla="*/ 0 h 4497917"/>
                <a:gd name="T92" fmla="*/ 3854450 w 3854450"/>
                <a:gd name="T93" fmla="*/ 4497917 h 44979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854450" h="4497917">
                  <a:moveTo>
                    <a:pt x="207433" y="1551517"/>
                  </a:moveTo>
                  <a:cubicBezTo>
                    <a:pt x="154516" y="1495425"/>
                    <a:pt x="101600" y="1439334"/>
                    <a:pt x="67733" y="1373717"/>
                  </a:cubicBezTo>
                  <a:cubicBezTo>
                    <a:pt x="33866" y="1308100"/>
                    <a:pt x="0" y="1238250"/>
                    <a:pt x="4233" y="1157817"/>
                  </a:cubicBezTo>
                  <a:cubicBezTo>
                    <a:pt x="8466" y="1077384"/>
                    <a:pt x="93133" y="891117"/>
                    <a:pt x="93133" y="891117"/>
                  </a:cubicBezTo>
                  <a:cubicBezTo>
                    <a:pt x="118533" y="814917"/>
                    <a:pt x="122766" y="753534"/>
                    <a:pt x="156633" y="700617"/>
                  </a:cubicBezTo>
                  <a:cubicBezTo>
                    <a:pt x="190500" y="647700"/>
                    <a:pt x="249766" y="618067"/>
                    <a:pt x="296333" y="573617"/>
                  </a:cubicBezTo>
                  <a:cubicBezTo>
                    <a:pt x="342900" y="529167"/>
                    <a:pt x="387350" y="472017"/>
                    <a:pt x="436033" y="433917"/>
                  </a:cubicBezTo>
                  <a:cubicBezTo>
                    <a:pt x="484716" y="395817"/>
                    <a:pt x="543983" y="370417"/>
                    <a:pt x="588433" y="345017"/>
                  </a:cubicBezTo>
                  <a:cubicBezTo>
                    <a:pt x="632883" y="319617"/>
                    <a:pt x="656166" y="309034"/>
                    <a:pt x="702733" y="281517"/>
                  </a:cubicBezTo>
                  <a:cubicBezTo>
                    <a:pt x="749300" y="254000"/>
                    <a:pt x="768350" y="213784"/>
                    <a:pt x="867833" y="179917"/>
                  </a:cubicBezTo>
                  <a:cubicBezTo>
                    <a:pt x="967316" y="146050"/>
                    <a:pt x="1168400" y="105834"/>
                    <a:pt x="1299633" y="78317"/>
                  </a:cubicBezTo>
                  <a:cubicBezTo>
                    <a:pt x="1430866" y="50800"/>
                    <a:pt x="1490133" y="25400"/>
                    <a:pt x="1655233" y="14817"/>
                  </a:cubicBezTo>
                  <a:cubicBezTo>
                    <a:pt x="1820333" y="4234"/>
                    <a:pt x="2120900" y="0"/>
                    <a:pt x="2290233" y="14817"/>
                  </a:cubicBezTo>
                  <a:cubicBezTo>
                    <a:pt x="2459566" y="29634"/>
                    <a:pt x="2542117" y="61384"/>
                    <a:pt x="2671233" y="103717"/>
                  </a:cubicBezTo>
                  <a:cubicBezTo>
                    <a:pt x="2800349" y="146050"/>
                    <a:pt x="2937933" y="198967"/>
                    <a:pt x="3064933" y="268817"/>
                  </a:cubicBezTo>
                  <a:cubicBezTo>
                    <a:pt x="3191933" y="338667"/>
                    <a:pt x="3329516" y="444500"/>
                    <a:pt x="3433233" y="522817"/>
                  </a:cubicBezTo>
                  <a:cubicBezTo>
                    <a:pt x="3536950" y="601134"/>
                    <a:pt x="3623733" y="670984"/>
                    <a:pt x="3687233" y="738717"/>
                  </a:cubicBezTo>
                  <a:cubicBezTo>
                    <a:pt x="3750733" y="806450"/>
                    <a:pt x="3786716" y="842434"/>
                    <a:pt x="3814233" y="929217"/>
                  </a:cubicBezTo>
                  <a:cubicBezTo>
                    <a:pt x="3841750" y="1016000"/>
                    <a:pt x="3850216" y="1153584"/>
                    <a:pt x="3852333" y="1259417"/>
                  </a:cubicBezTo>
                  <a:cubicBezTo>
                    <a:pt x="3854450" y="1365250"/>
                    <a:pt x="3848100" y="1471084"/>
                    <a:pt x="3826933" y="1564217"/>
                  </a:cubicBezTo>
                  <a:cubicBezTo>
                    <a:pt x="3805766" y="1657350"/>
                    <a:pt x="3771900" y="1735667"/>
                    <a:pt x="3725333" y="1818217"/>
                  </a:cubicBezTo>
                  <a:cubicBezTo>
                    <a:pt x="3678766" y="1900767"/>
                    <a:pt x="3630083" y="1981200"/>
                    <a:pt x="3547533" y="2059517"/>
                  </a:cubicBezTo>
                  <a:cubicBezTo>
                    <a:pt x="3464983" y="2137834"/>
                    <a:pt x="3340100" y="2226734"/>
                    <a:pt x="3230033" y="2288117"/>
                  </a:cubicBezTo>
                  <a:cubicBezTo>
                    <a:pt x="3119966" y="2349500"/>
                    <a:pt x="3005666" y="2374900"/>
                    <a:pt x="2887133" y="2427817"/>
                  </a:cubicBezTo>
                  <a:cubicBezTo>
                    <a:pt x="2768600" y="2480734"/>
                    <a:pt x="2624666" y="2533650"/>
                    <a:pt x="2518833" y="2605617"/>
                  </a:cubicBezTo>
                  <a:cubicBezTo>
                    <a:pt x="2413000" y="2677584"/>
                    <a:pt x="2324100" y="2753784"/>
                    <a:pt x="2252133" y="2859617"/>
                  </a:cubicBezTo>
                  <a:cubicBezTo>
                    <a:pt x="2180166" y="2965450"/>
                    <a:pt x="2095500" y="3090334"/>
                    <a:pt x="2087033" y="3240617"/>
                  </a:cubicBezTo>
                  <a:cubicBezTo>
                    <a:pt x="2078566" y="3390900"/>
                    <a:pt x="2163233" y="3615267"/>
                    <a:pt x="2201333" y="3761317"/>
                  </a:cubicBezTo>
                  <a:cubicBezTo>
                    <a:pt x="2239433" y="3907367"/>
                    <a:pt x="2269066" y="3994150"/>
                    <a:pt x="2315633" y="4116917"/>
                  </a:cubicBezTo>
                  <a:cubicBezTo>
                    <a:pt x="2362200" y="4239684"/>
                    <a:pt x="2480733" y="4497917"/>
                    <a:pt x="2480733" y="4497917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63"/>
            <p:cNvSpPr>
              <a:spLocks noChangeArrowheads="1"/>
            </p:cNvSpPr>
            <p:nvPr/>
          </p:nvSpPr>
          <p:spPr bwMode="auto">
            <a:xfrm>
              <a:off x="2908300" y="5765800"/>
              <a:ext cx="622300" cy="622300"/>
            </a:xfrm>
            <a:custGeom>
              <a:avLst/>
              <a:gdLst>
                <a:gd name="T0" fmla="*/ 0 w 622300"/>
                <a:gd name="T1" fmla="*/ 0 h 622300"/>
                <a:gd name="T2" fmla="*/ 139700 w 622300"/>
                <a:gd name="T3" fmla="*/ 101600 h 622300"/>
                <a:gd name="T4" fmla="*/ 431800 w 622300"/>
                <a:gd name="T5" fmla="*/ 190500 h 622300"/>
                <a:gd name="T6" fmla="*/ 546100 w 622300"/>
                <a:gd name="T7" fmla="*/ 342900 h 622300"/>
                <a:gd name="T8" fmla="*/ 622300 w 622300"/>
                <a:gd name="T9" fmla="*/ 622300 h 622300"/>
                <a:gd name="T10" fmla="*/ 622300 w 622300"/>
                <a:gd name="T11" fmla="*/ 622300 h 6223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2300"/>
                <a:gd name="T19" fmla="*/ 0 h 622300"/>
                <a:gd name="T20" fmla="*/ 622300 w 622300"/>
                <a:gd name="T21" fmla="*/ 622300 h 6223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2300" h="622300">
                  <a:moveTo>
                    <a:pt x="0" y="0"/>
                  </a:moveTo>
                  <a:cubicBezTo>
                    <a:pt x="33866" y="34925"/>
                    <a:pt x="67733" y="69850"/>
                    <a:pt x="139700" y="101600"/>
                  </a:cubicBezTo>
                  <a:cubicBezTo>
                    <a:pt x="211667" y="133350"/>
                    <a:pt x="364067" y="150283"/>
                    <a:pt x="431800" y="190500"/>
                  </a:cubicBezTo>
                  <a:cubicBezTo>
                    <a:pt x="499533" y="230717"/>
                    <a:pt x="514350" y="270933"/>
                    <a:pt x="546100" y="342900"/>
                  </a:cubicBezTo>
                  <a:cubicBezTo>
                    <a:pt x="577850" y="414867"/>
                    <a:pt x="622300" y="622300"/>
                    <a:pt x="622300" y="6223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6" name="Straight Arrow Connector 65"/>
            <p:cNvCxnSpPr>
              <a:cxnSpLocks noChangeShapeType="1"/>
              <a:stCxn id="14" idx="28"/>
              <a:endCxn id="14" idx="27"/>
            </p:cNvCxnSpPr>
            <p:nvPr/>
          </p:nvCxnSpPr>
          <p:spPr bwMode="auto">
            <a:xfrm flipH="1" flipV="1">
              <a:off x="2628900" y="5041900"/>
              <a:ext cx="114300" cy="355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Arrow Connector 67"/>
            <p:cNvCxnSpPr>
              <a:cxnSpLocks noChangeShapeType="1"/>
              <a:stCxn id="14" idx="21"/>
              <a:endCxn id="14" idx="20"/>
            </p:cNvCxnSpPr>
            <p:nvPr/>
          </p:nvCxnSpPr>
          <p:spPr bwMode="auto">
            <a:xfrm flipV="1">
              <a:off x="3975100" y="3098800"/>
              <a:ext cx="177800" cy="2413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Straight Arrow Connector 70"/>
            <p:cNvCxnSpPr>
              <a:cxnSpLocks noChangeShapeType="1"/>
              <a:endCxn id="14" idx="8"/>
            </p:cNvCxnSpPr>
            <p:nvPr/>
          </p:nvCxnSpPr>
          <p:spPr bwMode="auto">
            <a:xfrm rot="10800000" flipV="1">
              <a:off x="1130300" y="1371600"/>
              <a:ext cx="393700" cy="1905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Straight Connector 72"/>
            <p:cNvCxnSpPr>
              <a:cxnSpLocks noChangeShapeType="1"/>
              <a:stCxn id="14" idx="0"/>
            </p:cNvCxnSpPr>
            <p:nvPr/>
          </p:nvCxnSpPr>
          <p:spPr bwMode="auto">
            <a:xfrm>
              <a:off x="635000" y="2832100"/>
              <a:ext cx="584200" cy="673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1218898" y="3506559"/>
              <a:ext cx="763101" cy="608605"/>
            </a:xfrm>
            <a:prstGeom prst="straightConnector1">
              <a:avLst/>
            </a:prstGeom>
            <a:noFill/>
            <a:ln w="38100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1" name="Freeform 77"/>
            <p:cNvSpPr>
              <a:spLocks noChangeArrowheads="1"/>
            </p:cNvSpPr>
            <p:nvPr/>
          </p:nvSpPr>
          <p:spPr bwMode="auto">
            <a:xfrm>
              <a:off x="1993900" y="4114800"/>
              <a:ext cx="736600" cy="850900"/>
            </a:xfrm>
            <a:custGeom>
              <a:avLst/>
              <a:gdLst>
                <a:gd name="T0" fmla="*/ 0 w 736600"/>
                <a:gd name="T1" fmla="*/ 0 h 850900"/>
                <a:gd name="T2" fmla="*/ 596900 w 736600"/>
                <a:gd name="T3" fmla="*/ 533400 h 850900"/>
                <a:gd name="T4" fmla="*/ 685800 w 736600"/>
                <a:gd name="T5" fmla="*/ 673100 h 850900"/>
                <a:gd name="T6" fmla="*/ 736600 w 736600"/>
                <a:gd name="T7" fmla="*/ 850900 h 8509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36600"/>
                <a:gd name="T13" fmla="*/ 0 h 850900"/>
                <a:gd name="T14" fmla="*/ 736600 w 736600"/>
                <a:gd name="T15" fmla="*/ 850900 h 8509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36600" h="850900">
                  <a:moveTo>
                    <a:pt x="0" y="0"/>
                  </a:moveTo>
                  <a:cubicBezTo>
                    <a:pt x="241300" y="210608"/>
                    <a:pt x="482600" y="421217"/>
                    <a:pt x="596900" y="533400"/>
                  </a:cubicBezTo>
                  <a:cubicBezTo>
                    <a:pt x="711200" y="645583"/>
                    <a:pt x="662517" y="620183"/>
                    <a:pt x="685800" y="673100"/>
                  </a:cubicBezTo>
                  <a:cubicBezTo>
                    <a:pt x="709083" y="726017"/>
                    <a:pt x="736600" y="850900"/>
                    <a:pt x="736600" y="850900"/>
                  </a:cubicBezTo>
                </a:path>
              </a:pathLst>
            </a:cu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78"/>
            <p:cNvSpPr>
              <a:spLocks noChangeArrowheads="1"/>
            </p:cNvSpPr>
            <p:nvPr/>
          </p:nvSpPr>
          <p:spPr bwMode="auto">
            <a:xfrm>
              <a:off x="2705100" y="4646083"/>
              <a:ext cx="1049867" cy="933450"/>
            </a:xfrm>
            <a:custGeom>
              <a:avLst/>
              <a:gdLst>
                <a:gd name="T0" fmla="*/ 0 w 1049867"/>
                <a:gd name="T1" fmla="*/ 281517 h 933450"/>
                <a:gd name="T2" fmla="*/ 25400 w 1049867"/>
                <a:gd name="T3" fmla="*/ 484717 h 933450"/>
                <a:gd name="T4" fmla="*/ 127000 w 1049867"/>
                <a:gd name="T5" fmla="*/ 649817 h 933450"/>
                <a:gd name="T6" fmla="*/ 203200 w 1049867"/>
                <a:gd name="T7" fmla="*/ 814917 h 933450"/>
                <a:gd name="T8" fmla="*/ 254000 w 1049867"/>
                <a:gd name="T9" fmla="*/ 878417 h 933450"/>
                <a:gd name="T10" fmla="*/ 355600 w 1049867"/>
                <a:gd name="T11" fmla="*/ 903817 h 933450"/>
                <a:gd name="T12" fmla="*/ 457200 w 1049867"/>
                <a:gd name="T13" fmla="*/ 929217 h 933450"/>
                <a:gd name="T14" fmla="*/ 596900 w 1049867"/>
                <a:gd name="T15" fmla="*/ 929217 h 933450"/>
                <a:gd name="T16" fmla="*/ 660400 w 1049867"/>
                <a:gd name="T17" fmla="*/ 903817 h 933450"/>
                <a:gd name="T18" fmla="*/ 749300 w 1049867"/>
                <a:gd name="T19" fmla="*/ 827617 h 933450"/>
                <a:gd name="T20" fmla="*/ 1003300 w 1049867"/>
                <a:gd name="T21" fmla="*/ 395817 h 933450"/>
                <a:gd name="T22" fmla="*/ 1028700 w 1049867"/>
                <a:gd name="T23" fmla="*/ 345017 h 933450"/>
                <a:gd name="T24" fmla="*/ 1028700 w 1049867"/>
                <a:gd name="T25" fmla="*/ 306917 h 933450"/>
                <a:gd name="T26" fmla="*/ 1003300 w 1049867"/>
                <a:gd name="T27" fmla="*/ 243417 h 933450"/>
                <a:gd name="T28" fmla="*/ 952500 w 1049867"/>
                <a:gd name="T29" fmla="*/ 192617 h 933450"/>
                <a:gd name="T30" fmla="*/ 914400 w 1049867"/>
                <a:gd name="T31" fmla="*/ 167217 h 933450"/>
                <a:gd name="T32" fmla="*/ 838200 w 1049867"/>
                <a:gd name="T33" fmla="*/ 78317 h 933450"/>
                <a:gd name="T34" fmla="*/ 749300 w 1049867"/>
                <a:gd name="T35" fmla="*/ 65617 h 933450"/>
                <a:gd name="T36" fmla="*/ 647700 w 1049867"/>
                <a:gd name="T37" fmla="*/ 40217 h 933450"/>
                <a:gd name="T38" fmla="*/ 304800 w 1049867"/>
                <a:gd name="T39" fmla="*/ 2117 h 933450"/>
                <a:gd name="T40" fmla="*/ 177800 w 1049867"/>
                <a:gd name="T41" fmla="*/ 27517 h 933450"/>
                <a:gd name="T42" fmla="*/ 114300 w 1049867"/>
                <a:gd name="T43" fmla="*/ 78317 h 933450"/>
                <a:gd name="T44" fmla="*/ 63500 w 1049867"/>
                <a:gd name="T45" fmla="*/ 192617 h 933450"/>
                <a:gd name="T46" fmla="*/ 12700 w 1049867"/>
                <a:gd name="T47" fmla="*/ 357717 h 933450"/>
                <a:gd name="T48" fmla="*/ 50800 w 1049867"/>
                <a:gd name="T49" fmla="*/ 421217 h 9334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49867"/>
                <a:gd name="T76" fmla="*/ 0 h 933450"/>
                <a:gd name="T77" fmla="*/ 1049867 w 1049867"/>
                <a:gd name="T78" fmla="*/ 933450 h 9334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49867" h="933450">
                  <a:moveTo>
                    <a:pt x="0" y="281517"/>
                  </a:moveTo>
                  <a:cubicBezTo>
                    <a:pt x="2116" y="352425"/>
                    <a:pt x="4233" y="423334"/>
                    <a:pt x="25400" y="484717"/>
                  </a:cubicBezTo>
                  <a:cubicBezTo>
                    <a:pt x="46567" y="546100"/>
                    <a:pt x="97367" y="594784"/>
                    <a:pt x="127000" y="649817"/>
                  </a:cubicBezTo>
                  <a:cubicBezTo>
                    <a:pt x="156633" y="704850"/>
                    <a:pt x="182033" y="776817"/>
                    <a:pt x="203200" y="814917"/>
                  </a:cubicBezTo>
                  <a:cubicBezTo>
                    <a:pt x="224367" y="853017"/>
                    <a:pt x="228600" y="863600"/>
                    <a:pt x="254000" y="878417"/>
                  </a:cubicBezTo>
                  <a:cubicBezTo>
                    <a:pt x="279400" y="893234"/>
                    <a:pt x="355600" y="903817"/>
                    <a:pt x="355600" y="903817"/>
                  </a:cubicBezTo>
                  <a:cubicBezTo>
                    <a:pt x="389467" y="912284"/>
                    <a:pt x="416983" y="924984"/>
                    <a:pt x="457200" y="929217"/>
                  </a:cubicBezTo>
                  <a:cubicBezTo>
                    <a:pt x="497417" y="933450"/>
                    <a:pt x="563033" y="933450"/>
                    <a:pt x="596900" y="929217"/>
                  </a:cubicBezTo>
                  <a:cubicBezTo>
                    <a:pt x="630767" y="924984"/>
                    <a:pt x="635000" y="920750"/>
                    <a:pt x="660400" y="903817"/>
                  </a:cubicBezTo>
                  <a:cubicBezTo>
                    <a:pt x="685800" y="886884"/>
                    <a:pt x="692150" y="912284"/>
                    <a:pt x="749300" y="827617"/>
                  </a:cubicBezTo>
                  <a:cubicBezTo>
                    <a:pt x="806450" y="742950"/>
                    <a:pt x="956733" y="476250"/>
                    <a:pt x="1003300" y="395817"/>
                  </a:cubicBezTo>
                  <a:cubicBezTo>
                    <a:pt x="1049867" y="315384"/>
                    <a:pt x="1024467" y="359834"/>
                    <a:pt x="1028700" y="345017"/>
                  </a:cubicBezTo>
                  <a:cubicBezTo>
                    <a:pt x="1032933" y="330200"/>
                    <a:pt x="1032933" y="323850"/>
                    <a:pt x="1028700" y="306917"/>
                  </a:cubicBezTo>
                  <a:cubicBezTo>
                    <a:pt x="1024467" y="289984"/>
                    <a:pt x="1016000" y="262467"/>
                    <a:pt x="1003300" y="243417"/>
                  </a:cubicBezTo>
                  <a:cubicBezTo>
                    <a:pt x="990600" y="224367"/>
                    <a:pt x="967317" y="205317"/>
                    <a:pt x="952500" y="192617"/>
                  </a:cubicBezTo>
                  <a:cubicBezTo>
                    <a:pt x="937683" y="179917"/>
                    <a:pt x="933450" y="186267"/>
                    <a:pt x="914400" y="167217"/>
                  </a:cubicBezTo>
                  <a:cubicBezTo>
                    <a:pt x="895350" y="148167"/>
                    <a:pt x="865717" y="95250"/>
                    <a:pt x="838200" y="78317"/>
                  </a:cubicBezTo>
                  <a:cubicBezTo>
                    <a:pt x="810683" y="61384"/>
                    <a:pt x="781050" y="71967"/>
                    <a:pt x="749300" y="65617"/>
                  </a:cubicBezTo>
                  <a:cubicBezTo>
                    <a:pt x="717550" y="59267"/>
                    <a:pt x="721783" y="50800"/>
                    <a:pt x="647700" y="40217"/>
                  </a:cubicBezTo>
                  <a:cubicBezTo>
                    <a:pt x="573617" y="29634"/>
                    <a:pt x="383117" y="4234"/>
                    <a:pt x="304800" y="2117"/>
                  </a:cubicBezTo>
                  <a:cubicBezTo>
                    <a:pt x="226483" y="0"/>
                    <a:pt x="209550" y="14817"/>
                    <a:pt x="177800" y="27517"/>
                  </a:cubicBezTo>
                  <a:cubicBezTo>
                    <a:pt x="146050" y="40217"/>
                    <a:pt x="133350" y="50800"/>
                    <a:pt x="114300" y="78317"/>
                  </a:cubicBezTo>
                  <a:cubicBezTo>
                    <a:pt x="95250" y="105834"/>
                    <a:pt x="80433" y="146050"/>
                    <a:pt x="63500" y="192617"/>
                  </a:cubicBezTo>
                  <a:cubicBezTo>
                    <a:pt x="46567" y="239184"/>
                    <a:pt x="14817" y="319617"/>
                    <a:pt x="12700" y="357717"/>
                  </a:cubicBezTo>
                  <a:cubicBezTo>
                    <a:pt x="10583" y="395817"/>
                    <a:pt x="50800" y="421217"/>
                    <a:pt x="50800" y="421217"/>
                  </a:cubicBezTo>
                </a:path>
              </a:pathLst>
            </a:custGeom>
            <a:noFill/>
            <a:ln w="38100">
              <a:solidFill>
                <a:srgbClr val="E986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23" name="Straight Arrow Connector 80"/>
            <p:cNvCxnSpPr>
              <a:cxnSpLocks noChangeShapeType="1"/>
              <a:stCxn id="22" idx="5"/>
              <a:endCxn id="22" idx="7"/>
            </p:cNvCxnSpPr>
            <p:nvPr/>
          </p:nvCxnSpPr>
          <p:spPr bwMode="auto">
            <a:xfrm>
              <a:off x="3060700" y="5549900"/>
              <a:ext cx="241300" cy="25400"/>
            </a:xfrm>
            <a:prstGeom prst="straightConnector1">
              <a:avLst/>
            </a:pr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Straight Arrow Connector 82"/>
            <p:cNvCxnSpPr>
              <a:cxnSpLocks noChangeShapeType="1"/>
              <a:stCxn id="22" idx="13"/>
              <a:endCxn id="22" idx="17"/>
            </p:cNvCxnSpPr>
            <p:nvPr/>
          </p:nvCxnSpPr>
          <p:spPr bwMode="auto">
            <a:xfrm flipH="1" flipV="1">
              <a:off x="3454400" y="4711700"/>
              <a:ext cx="254000" cy="177800"/>
            </a:xfrm>
            <a:prstGeom prst="straightConnector1">
              <a:avLst/>
            </a:prstGeom>
            <a:noFill/>
            <a:ln w="38100">
              <a:solidFill>
                <a:srgbClr val="E98604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25" name="Picture 24" descr="Screen shot 2011-12-12 at 9.17.17 AM   Dec 1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45" y="5024557"/>
              <a:ext cx="676021" cy="1230960"/>
            </a:xfrm>
            <a:prstGeom prst="rect">
              <a:avLst/>
            </a:prstGeom>
            <a:effectLst>
              <a:softEdge rad="88900"/>
            </a:effectLst>
          </p:spPr>
        </p:pic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>
              <a:off x="3994150" y="5617614"/>
              <a:ext cx="1035050" cy="523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 typeface="Wingdings" pitchFamily="2" charset="2"/>
                <a:buNone/>
              </a:pPr>
              <a:r>
                <a:rPr lang="en-US" sz="1400">
                  <a:solidFill>
                    <a:srgbClr val="FFFFFF"/>
                  </a:solidFill>
                </a:rPr>
                <a:t>Muon Campus</a:t>
              </a:r>
            </a:p>
          </p:txBody>
        </p:sp>
      </p:grpSp>
      <p:sp>
        <p:nvSpPr>
          <p:cNvPr id="29" name="Freeform 40"/>
          <p:cNvSpPr>
            <a:spLocks noChangeArrowheads="1"/>
          </p:cNvSpPr>
          <p:nvPr/>
        </p:nvSpPr>
        <p:spPr bwMode="auto">
          <a:xfrm>
            <a:off x="933450" y="2932113"/>
            <a:ext cx="3479800" cy="877887"/>
          </a:xfrm>
          <a:custGeom>
            <a:avLst/>
            <a:gdLst>
              <a:gd name="T0" fmla="*/ 0 w 3479800"/>
              <a:gd name="T1" fmla="*/ 0 h 878417"/>
              <a:gd name="T2" fmla="*/ 990600 w 3479800"/>
              <a:gd name="T3" fmla="*/ 668249 h 878417"/>
              <a:gd name="T4" fmla="*/ 1066800 w 3479800"/>
              <a:gd name="T5" fmla="*/ 718683 h 878417"/>
              <a:gd name="T6" fmla="*/ 1257300 w 3479800"/>
              <a:gd name="T7" fmla="*/ 806943 h 878417"/>
              <a:gd name="T8" fmla="*/ 1397000 w 3479800"/>
              <a:gd name="T9" fmla="*/ 844767 h 878417"/>
              <a:gd name="T10" fmla="*/ 1549400 w 3479800"/>
              <a:gd name="T11" fmla="*/ 857375 h 878417"/>
              <a:gd name="T12" fmla="*/ 1778000 w 3479800"/>
              <a:gd name="T13" fmla="*/ 869984 h 878417"/>
              <a:gd name="T14" fmla="*/ 2082800 w 3479800"/>
              <a:gd name="T15" fmla="*/ 844767 h 878417"/>
              <a:gd name="T16" fmla="*/ 2425700 w 3479800"/>
              <a:gd name="T17" fmla="*/ 781725 h 878417"/>
              <a:gd name="T18" fmla="*/ 2844800 w 3479800"/>
              <a:gd name="T19" fmla="*/ 605206 h 878417"/>
              <a:gd name="T20" fmla="*/ 3289300 w 3479800"/>
              <a:gd name="T21" fmla="*/ 365645 h 878417"/>
              <a:gd name="T22" fmla="*/ 3479800 w 3479800"/>
              <a:gd name="T23" fmla="*/ 151301 h 87841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479800"/>
              <a:gd name="T37" fmla="*/ 0 h 878417"/>
              <a:gd name="T38" fmla="*/ 3479800 w 3479800"/>
              <a:gd name="T39" fmla="*/ 878417 h 87841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479800" h="878417">
                <a:moveTo>
                  <a:pt x="0" y="0"/>
                </a:moveTo>
                <a:lnTo>
                  <a:pt x="990600" y="673100"/>
                </a:lnTo>
                <a:cubicBezTo>
                  <a:pt x="1168400" y="793750"/>
                  <a:pt x="1022350" y="700617"/>
                  <a:pt x="1066800" y="723900"/>
                </a:cubicBezTo>
                <a:cubicBezTo>
                  <a:pt x="1111250" y="747183"/>
                  <a:pt x="1202267" y="791633"/>
                  <a:pt x="1257300" y="812800"/>
                </a:cubicBezTo>
                <a:cubicBezTo>
                  <a:pt x="1312333" y="833967"/>
                  <a:pt x="1348317" y="842433"/>
                  <a:pt x="1397000" y="850900"/>
                </a:cubicBezTo>
                <a:cubicBezTo>
                  <a:pt x="1445683" y="859367"/>
                  <a:pt x="1485900" y="859367"/>
                  <a:pt x="1549400" y="863600"/>
                </a:cubicBezTo>
                <a:cubicBezTo>
                  <a:pt x="1612900" y="867833"/>
                  <a:pt x="1689100" y="878417"/>
                  <a:pt x="1778000" y="876300"/>
                </a:cubicBezTo>
                <a:cubicBezTo>
                  <a:pt x="1866900" y="874183"/>
                  <a:pt x="1974850" y="865717"/>
                  <a:pt x="2082800" y="850900"/>
                </a:cubicBezTo>
                <a:cubicBezTo>
                  <a:pt x="2190750" y="836083"/>
                  <a:pt x="2298700" y="827617"/>
                  <a:pt x="2425700" y="787400"/>
                </a:cubicBezTo>
                <a:cubicBezTo>
                  <a:pt x="2552700" y="747183"/>
                  <a:pt x="2700867" y="679450"/>
                  <a:pt x="2844800" y="609600"/>
                </a:cubicBezTo>
                <a:cubicBezTo>
                  <a:pt x="2988733" y="539750"/>
                  <a:pt x="3183467" y="444500"/>
                  <a:pt x="3289300" y="368300"/>
                </a:cubicBezTo>
                <a:cubicBezTo>
                  <a:pt x="3395133" y="292100"/>
                  <a:pt x="3437466" y="222250"/>
                  <a:pt x="3479800" y="152400"/>
                </a:cubicBez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2608263" y="2441575"/>
            <a:ext cx="6334125" cy="3624263"/>
            <a:chOff x="2631571" y="2437245"/>
            <a:chExt cx="6334125" cy="3624519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98" y="4194411"/>
              <a:ext cx="2813998" cy="1867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2" name="Picture 29" descr="mu2e-pic-v3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84" b="23050"/>
            <a:stretch>
              <a:fillRect/>
            </a:stretch>
          </p:blipFill>
          <p:spPr bwMode="auto">
            <a:xfrm>
              <a:off x="2631571" y="2437245"/>
              <a:ext cx="6334125" cy="158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53000" y="4124325"/>
            <a:ext cx="1160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err="1"/>
              <a:t>Muon</a:t>
            </a:r>
            <a:r>
              <a:rPr lang="en-US" dirty="0"/>
              <a:t> g-2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162550" y="2441575"/>
            <a:ext cx="955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Mu2e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2725" y="983218"/>
            <a:ext cx="126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Fermilab</a:t>
            </a:r>
            <a:endParaRPr lang="en-US" dirty="0"/>
          </a:p>
        </p:txBody>
      </p:sp>
      <p:pic>
        <p:nvPicPr>
          <p:cNvPr id="36" name="Picture 23" descr="pdgusjap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781191" y="275193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23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03"/>
    </mc:Choice>
    <mc:Fallback>
      <p:transition spd="slow" advTm="525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Rare Processes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Bottom-Charm-Tau</a:t>
            </a:r>
            <a:endParaRPr lang="en-US" dirty="0" smtClean="0"/>
          </a:p>
          <a:p>
            <a:pPr lvl="1"/>
            <a:r>
              <a:rPr lang="en-US" dirty="0" smtClean="0"/>
              <a:t>KEKB / Belle, </a:t>
            </a:r>
            <a:r>
              <a:rPr lang="en-US" dirty="0" err="1" smtClean="0"/>
              <a:t>SuperKEKB</a:t>
            </a:r>
            <a:r>
              <a:rPr lang="en-US" dirty="0" smtClean="0"/>
              <a:t> / Belle II</a:t>
            </a:r>
          </a:p>
          <a:p>
            <a:pPr lvl="1"/>
            <a:r>
              <a:rPr lang="en-US" dirty="0" smtClean="0"/>
              <a:t>BEPC/BES III</a:t>
            </a:r>
          </a:p>
          <a:p>
            <a:pPr lvl="1"/>
            <a:r>
              <a:rPr lang="en-US" dirty="0" err="1" smtClean="0"/>
              <a:t>LHCb</a:t>
            </a:r>
            <a:endParaRPr lang="en-US" dirty="0" smtClean="0"/>
          </a:p>
          <a:p>
            <a:endParaRPr lang="en-US" sz="3000" dirty="0" smtClean="0"/>
          </a:p>
          <a:p>
            <a:endParaRPr lang="en-US" sz="3000" dirty="0"/>
          </a:p>
          <a:p>
            <a:r>
              <a:rPr lang="en-US" dirty="0" err="1" smtClean="0"/>
              <a:t>Kaon</a:t>
            </a:r>
            <a:endParaRPr lang="en-US" dirty="0" smtClean="0"/>
          </a:p>
          <a:p>
            <a:pPr lvl="1"/>
            <a:r>
              <a:rPr lang="en-US" dirty="0" smtClean="0"/>
              <a:t>KOTO</a:t>
            </a:r>
            <a:endParaRPr lang="en-US" sz="1050" dirty="0"/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MEG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B77CE8-6CCD-40BE-BE5B-35486880A51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19400" y="4454258"/>
            <a:ext cx="3933484" cy="1794142"/>
            <a:chOff x="6119929" y="4563172"/>
            <a:chExt cx="2839717" cy="10819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29" y="4563172"/>
              <a:ext cx="2839717" cy="108197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173800" y="5264972"/>
              <a:ext cx="6991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KOTO</a:t>
              </a:r>
              <a:endParaRPr lang="en-US" sz="16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05775" y="4648201"/>
            <a:ext cx="1962023" cy="1448488"/>
            <a:chOff x="5206998" y="4840537"/>
            <a:chExt cx="1653469" cy="12560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58" t="2714" r="8030" b="-1"/>
            <a:stretch/>
          </p:blipFill>
          <p:spPr>
            <a:xfrm>
              <a:off x="5206998" y="4840537"/>
              <a:ext cx="1315502" cy="125600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267035" y="4911178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</a:rPr>
                <a:t>MEG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r="4934" b="7387"/>
          <a:stretch/>
        </p:blipFill>
        <p:spPr>
          <a:xfrm>
            <a:off x="3365608" y="2777087"/>
            <a:ext cx="2188377" cy="1112090"/>
          </a:xfrm>
          <a:prstGeom prst="rect">
            <a:avLst/>
          </a:prstGeom>
        </p:spPr>
      </p:pic>
      <p:pic>
        <p:nvPicPr>
          <p:cNvPr id="24" name="Picture 43" descr="Belle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33" y="1556489"/>
            <a:ext cx="2692367" cy="179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B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51611"/>
            <a:ext cx="1515385" cy="113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3" descr="pdgusjap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1981200" y="4244975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16968"/>
            <a:ext cx="1508108" cy="214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58385" y="2514600"/>
            <a:ext cx="126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BES III      </a:t>
            </a:r>
            <a:r>
              <a:rPr lang="en-US" sz="1400" b="1" dirty="0" err="1" smtClean="0"/>
              <a:t>LHCb</a:t>
            </a:r>
            <a:endParaRPr lang="en-US" sz="1400" b="1" dirty="0"/>
          </a:p>
        </p:txBody>
      </p:sp>
      <p:pic>
        <p:nvPicPr>
          <p:cNvPr id="22" name="Picture 23" descr="pdgusjap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6781800" y="1196975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8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34"/>
    </mc:Choice>
    <mc:Fallback>
      <p:transition spd="slow" advTm="5603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</a:t>
            </a:r>
            <a:r>
              <a:rPr lang="en-US" dirty="0"/>
              <a:t>F</a:t>
            </a:r>
            <a:r>
              <a:rPr lang="en-US" dirty="0" smtClean="0"/>
              <a:t>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Principal thrusts are the study of dark </a:t>
            </a:r>
            <a:r>
              <a:rPr lang="en-US" dirty="0" smtClean="0"/>
              <a:t>energy and dark matter</a:t>
            </a:r>
            <a:endParaRPr lang="en-US" sz="600" dirty="0" smtClean="0"/>
          </a:p>
          <a:p>
            <a:endParaRPr lang="en-US" dirty="0" smtClean="0"/>
          </a:p>
          <a:p>
            <a:r>
              <a:rPr lang="en-US" dirty="0" smtClean="0"/>
              <a:t>Dark </a:t>
            </a:r>
            <a:r>
              <a:rPr lang="en-US" dirty="0" smtClean="0"/>
              <a:t>matter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828800"/>
            <a:ext cx="7361292" cy="4536440"/>
            <a:chOff x="-655692" y="1381760"/>
            <a:chExt cx="7361292" cy="4536440"/>
          </a:xfrm>
        </p:grpSpPr>
        <p:sp>
          <p:nvSpPr>
            <p:cNvPr id="7" name="Rectangle 6"/>
            <p:cNvSpPr/>
            <p:nvPr/>
          </p:nvSpPr>
          <p:spPr bwMode="auto">
            <a:xfrm>
              <a:off x="1682668" y="1381760"/>
              <a:ext cx="5022932" cy="453644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7" descr="normal_wimp_sensitivities_legend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692" y="3649980"/>
              <a:ext cx="2553888" cy="1071364"/>
            </a:xfrm>
            <a:prstGeom prst="rect">
              <a:avLst/>
            </a:prstGeom>
          </p:spPr>
        </p:pic>
        <p:pic>
          <p:nvPicPr>
            <p:cNvPr id="9" name="Picture 8" descr="normal_wimp_sensitivities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28016" y="1838960"/>
              <a:ext cx="4702892" cy="39573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093720" y="2684522"/>
              <a:ext cx="2321469" cy="218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Current generation</a:t>
              </a:r>
            </a:p>
            <a:p>
              <a:pPr algn="ctr"/>
              <a:endParaRPr lang="en-US" sz="2000" dirty="0">
                <a:solidFill>
                  <a:srgbClr val="000000"/>
                </a:solidFill>
              </a:endParaRPr>
            </a:p>
            <a:p>
              <a:pPr algn="ctr"/>
              <a:endParaRPr lang="en-US" sz="14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Generation II</a:t>
              </a:r>
            </a:p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  <a:p>
              <a:pPr algn="ctr"/>
              <a:endParaRPr lang="en-US" sz="1400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Generation III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9088" y="1662668"/>
              <a:ext cx="3931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Direct Dark Matter Search Sensitivities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7391400" y="3429000"/>
            <a:ext cx="1524000" cy="1097419"/>
          </a:xfrm>
          <a:prstGeom prst="leftArrow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91400" y="3657600"/>
            <a:ext cx="152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urrently developing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5854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31"/>
    </mc:Choice>
    <mc:Fallback>
      <p:transition spd="slow" advTm="485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</a:t>
            </a:r>
            <a:r>
              <a:rPr lang="en-US" dirty="0"/>
              <a:t>F</a:t>
            </a:r>
            <a:r>
              <a:rPr lang="en-US" dirty="0" smtClean="0"/>
              <a:t>rontier: Dark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7086600" cy="49831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Direct detection: efforts towards “zero background”</a:t>
            </a:r>
          </a:p>
          <a:p>
            <a:pPr lvl="1"/>
            <a:endParaRPr lang="en-US" sz="400" dirty="0"/>
          </a:p>
          <a:p>
            <a:pPr lvl="1"/>
            <a:r>
              <a:rPr lang="en-US" sz="2000" dirty="0" smtClean="0"/>
              <a:t>CDMS (</a:t>
            </a:r>
            <a:r>
              <a:rPr lang="en-US" sz="2000" dirty="0" err="1" smtClean="0"/>
              <a:t>Ge</a:t>
            </a:r>
            <a:r>
              <a:rPr lang="en-US" sz="2000" dirty="0" smtClean="0"/>
              <a:t> bolometers) 		– Soudan / </a:t>
            </a:r>
            <a:r>
              <a:rPr lang="en-US" sz="2000" dirty="0" err="1" smtClean="0"/>
              <a:t>SNOLab</a:t>
            </a:r>
            <a:endParaRPr lang="en-US" sz="2000" dirty="0" smtClean="0"/>
          </a:p>
          <a:p>
            <a:pPr lvl="1"/>
            <a:r>
              <a:rPr lang="en-US" sz="2000" dirty="0" smtClean="0"/>
              <a:t>LUX (liquid-gas Xenon) 		– </a:t>
            </a:r>
            <a:r>
              <a:rPr lang="en-US" sz="2000" dirty="0" err="1" smtClean="0"/>
              <a:t>Homestake</a:t>
            </a:r>
            <a:endParaRPr lang="en-US" sz="2000" dirty="0" smtClean="0"/>
          </a:p>
          <a:p>
            <a:pPr lvl="1"/>
            <a:r>
              <a:rPr lang="en-US" sz="2000" dirty="0" err="1" smtClean="0"/>
              <a:t>DarkSide</a:t>
            </a:r>
            <a:r>
              <a:rPr lang="en-US" sz="2000" dirty="0" smtClean="0"/>
              <a:t> (depleted liquid Argon</a:t>
            </a:r>
            <a:r>
              <a:rPr lang="en-US" sz="2000" dirty="0"/>
              <a:t>) </a:t>
            </a:r>
            <a:r>
              <a:rPr lang="en-US" sz="2000" dirty="0" smtClean="0"/>
              <a:t>	– </a:t>
            </a:r>
            <a:r>
              <a:rPr lang="en-US" sz="2000" dirty="0"/>
              <a:t>Gran </a:t>
            </a:r>
            <a:r>
              <a:rPr lang="en-US" sz="2000" dirty="0" err="1" smtClean="0"/>
              <a:t>Sasso</a:t>
            </a:r>
            <a:endParaRPr lang="en-US" sz="2000" dirty="0" smtClean="0"/>
          </a:p>
          <a:p>
            <a:pPr lvl="1"/>
            <a:r>
              <a:rPr lang="en-US" sz="2000" dirty="0" smtClean="0"/>
              <a:t>COUPP (bubble chamber</a:t>
            </a:r>
            <a:r>
              <a:rPr lang="en-US" sz="2000" dirty="0"/>
              <a:t>) </a:t>
            </a:r>
            <a:r>
              <a:rPr lang="en-US" sz="2000" dirty="0" smtClean="0"/>
              <a:t>		– </a:t>
            </a:r>
            <a:r>
              <a:rPr lang="en-US" sz="2000" dirty="0" err="1" smtClean="0"/>
              <a:t>SNOLab</a:t>
            </a:r>
            <a:endParaRPr lang="en-US" sz="2000" dirty="0"/>
          </a:p>
          <a:p>
            <a:pPr lvl="1"/>
            <a:r>
              <a:rPr lang="en-US" sz="2000" dirty="0" smtClean="0"/>
              <a:t>.....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dirty="0"/>
              <a:t>Indirect detection: look for annihilation </a:t>
            </a:r>
            <a:r>
              <a:rPr lang="en-US" dirty="0" smtClean="0"/>
              <a:t>products</a:t>
            </a:r>
          </a:p>
          <a:p>
            <a:pPr lvl="1"/>
            <a:endParaRPr lang="en-US" sz="400" dirty="0" smtClean="0"/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Fermi-GLAST</a:t>
            </a:r>
          </a:p>
          <a:p>
            <a:pPr lvl="1"/>
            <a:r>
              <a:rPr lang="en-US" sz="2000" dirty="0" smtClean="0"/>
              <a:t>AMS</a:t>
            </a:r>
          </a:p>
          <a:p>
            <a:pPr lvl="1"/>
            <a:r>
              <a:rPr lang="en-US" sz="2000" dirty="0" err="1" smtClean="0"/>
              <a:t>IceCube</a:t>
            </a:r>
            <a:endParaRPr lang="en-US" sz="2000" dirty="0" smtClean="0"/>
          </a:p>
          <a:p>
            <a:endParaRPr lang="en-US" sz="1800" dirty="0" smtClean="0"/>
          </a:p>
          <a:p>
            <a:pPr lvl="1"/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4800" y="4572000"/>
            <a:ext cx="1626144" cy="1239121"/>
            <a:chOff x="337454" y="5009279"/>
            <a:chExt cx="1626144" cy="1239121"/>
          </a:xfrm>
        </p:grpSpPr>
        <p:pic>
          <p:nvPicPr>
            <p:cNvPr id="16" name="Picture 34" descr="glast-bg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132"/>
            <a:stretch/>
          </p:blipFill>
          <p:spPr bwMode="auto">
            <a:xfrm>
              <a:off x="337455" y="5009279"/>
              <a:ext cx="1626143" cy="935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31"/>
            <a:stretch/>
          </p:blipFill>
          <p:spPr>
            <a:xfrm>
              <a:off x="337454" y="5640301"/>
              <a:ext cx="1626143" cy="60809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37455" y="1775460"/>
            <a:ext cx="1626144" cy="2098040"/>
            <a:chOff x="337455" y="2247900"/>
            <a:chExt cx="1626144" cy="2098040"/>
          </a:xfrm>
        </p:grpSpPr>
        <p:pic>
          <p:nvPicPr>
            <p:cNvPr id="20" name="Picture 26" descr="COUPP 4 kg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46" b="32833"/>
            <a:stretch/>
          </p:blipFill>
          <p:spPr bwMode="auto">
            <a:xfrm>
              <a:off x="337455" y="3596640"/>
              <a:ext cx="1626144" cy="749300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5" descr="CDMS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41" b="14372"/>
            <a:stretch/>
          </p:blipFill>
          <p:spPr bwMode="auto">
            <a:xfrm>
              <a:off x="337455" y="2247900"/>
              <a:ext cx="1626143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6" t="43704" r="68036" b="43436"/>
            <a:stretch/>
          </p:blipFill>
          <p:spPr>
            <a:xfrm>
              <a:off x="337720" y="2889250"/>
              <a:ext cx="1625879" cy="73025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9" t="24631" r="36197" b="19203"/>
          <a:stretch/>
        </p:blipFill>
        <p:spPr>
          <a:xfrm>
            <a:off x="1472815" y="2057400"/>
            <a:ext cx="889385" cy="1495462"/>
          </a:xfrm>
          <a:prstGeom prst="rect">
            <a:avLst/>
          </a:prstGeom>
        </p:spPr>
      </p:pic>
      <p:pic>
        <p:nvPicPr>
          <p:cNvPr id="15" name="Picture 23" descr="pdgusjap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4648200" y="45720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72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1"/>
    </mc:Choice>
    <mc:Fallback>
      <p:transition spd="slow" advTm="4477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7" name="Picture 2" descr="http://fnal.gov/pub/presspass/press_releases/images/DES-DECam-20101018/CTIO-aerial-m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02"/>
          <a:stretch/>
        </p:blipFill>
        <p:spPr bwMode="auto">
          <a:xfrm>
            <a:off x="1295400" y="3697479"/>
            <a:ext cx="3505200" cy="224612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8" name="Picture 13" descr="11-0035-08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2" y="2293394"/>
            <a:ext cx="1978168" cy="2964406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5069" name="TextBox 1"/>
          <p:cNvSpPr txBox="1">
            <a:spLocks noChangeArrowheads="1"/>
          </p:cNvSpPr>
          <p:nvPr/>
        </p:nvSpPr>
        <p:spPr bwMode="auto">
          <a:xfrm>
            <a:off x="838200" y="4611122"/>
            <a:ext cx="1358064" cy="52322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400" dirty="0">
                <a:solidFill>
                  <a:schemeClr val="bg1"/>
                </a:solidFill>
              </a:rPr>
              <a:t>570-Megapixel</a:t>
            </a:r>
          </a:p>
          <a:p>
            <a:pPr algn="r" eaLnBrk="1" hangingPunct="1"/>
            <a:r>
              <a:rPr lang="en-US" sz="1400" dirty="0">
                <a:solidFill>
                  <a:schemeClr val="bg1"/>
                </a:solidFill>
              </a:rPr>
              <a:t>digital </a:t>
            </a:r>
            <a:r>
              <a:rPr lang="en-US" sz="1400" dirty="0" smtClean="0">
                <a:solidFill>
                  <a:schemeClr val="bg1"/>
                </a:solidFill>
              </a:rPr>
              <a:t>camera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3606241"/>
            <a:ext cx="1143000" cy="88955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Cosmic Frontier: Dark Energy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1676400"/>
            <a:ext cx="3352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MS DESI</a:t>
            </a:r>
          </a:p>
          <a:p>
            <a:pPr algn="ctr"/>
            <a:r>
              <a:rPr lang="en-US" sz="2400" dirty="0"/>
              <a:t>spectrographic survey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137160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Wingdings" pitchFamily="2" charset="2"/>
              </a:rPr>
              <a:t>             DES                                                        LSST</a:t>
            </a:r>
          </a:p>
          <a:p>
            <a:r>
              <a:rPr lang="en-US" sz="2800" dirty="0" smtClean="0">
                <a:sym typeface="Wingdings" pitchFamily="2" charset="2"/>
              </a:rPr>
              <a:t> </a:t>
            </a:r>
            <a:endParaRPr lang="en-US" sz="2800" dirty="0"/>
          </a:p>
        </p:txBody>
      </p:sp>
      <p:pic>
        <p:nvPicPr>
          <p:cNvPr id="34" name="Picture 3" descr="LSST TELESCOPE NOV 07 Iso 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225" y="2001054"/>
            <a:ext cx="4342328" cy="325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2819400" y="1600200"/>
            <a:ext cx="3505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16</a:t>
            </a:fld>
            <a:endParaRPr lang="en-US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540632" y="5543490"/>
            <a:ext cx="2653903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1"/>
                </a:solidFill>
              </a:rPr>
              <a:t>Dark </a:t>
            </a:r>
            <a:r>
              <a:rPr lang="en-US" sz="2000" dirty="0" smtClean="0">
                <a:solidFill>
                  <a:schemeClr val="bg1"/>
                </a:solidFill>
              </a:rPr>
              <a:t>Energy Camera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752600"/>
            <a:ext cx="211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Being commissioned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4057252"/>
      </p:ext>
    </p:extLst>
  </p:cSld>
  <p:clrMapOvr>
    <a:masterClrMapping/>
  </p:clrMapOvr>
  <p:transition advTm="7143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R&amp;D: User Facility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b="25377"/>
          <a:stretch/>
        </p:blipFill>
        <p:spPr bwMode="auto">
          <a:xfrm>
            <a:off x="2057400" y="1215252"/>
            <a:ext cx="5062537" cy="25185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68436" y="3733800"/>
            <a:ext cx="466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Plasma Wakefield Acceleration </a:t>
            </a:r>
            <a:r>
              <a:rPr lang="en-US" dirty="0" smtClean="0"/>
              <a:t>research at SLAC</a:t>
            </a:r>
            <a:endParaRPr lang="en-US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2386013" y="4280356"/>
            <a:ext cx="4800600" cy="1833563"/>
            <a:chOff x="0" y="0"/>
            <a:chExt cx="3024" cy="115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24" cy="115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</p:spPr>
        </p:pic>
        <p:sp>
          <p:nvSpPr>
            <p:cNvPr id="10" name="AutoShape 2"/>
            <p:cNvSpPr>
              <a:spLocks/>
            </p:cNvSpPr>
            <p:nvPr/>
          </p:nvSpPr>
          <p:spPr bwMode="auto">
            <a:xfrm rot="228844">
              <a:off x="2045" y="136"/>
              <a:ext cx="576" cy="154"/>
            </a:xfrm>
            <a:prstGeom prst="rightArrow">
              <a:avLst>
                <a:gd name="adj1" fmla="val 34944"/>
                <a:gd name="adj2" fmla="val 147758"/>
              </a:avLst>
            </a:pr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3"/>
            <p:cNvSpPr>
              <a:spLocks/>
            </p:cNvSpPr>
            <p:nvPr/>
          </p:nvSpPr>
          <p:spPr bwMode="auto">
            <a:xfrm rot="227998">
              <a:off x="1065" y="22"/>
              <a:ext cx="976" cy="22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50800" tIns="50800" rIns="95955" bIns="50800">
              <a:spAutoFit/>
            </a:bodyPr>
            <a:lstStyle/>
            <a:p>
              <a:pPr algn="l"/>
              <a:r>
                <a:rPr lang="en-US" sz="1600">
                  <a:latin typeface="Arial Italic" charset="0"/>
                  <a:cs typeface="Arial Italic" charset="0"/>
                  <a:sym typeface="Arial Italic" charset="0"/>
                </a:rPr>
                <a:t>Beam Direction</a:t>
              </a:r>
            </a:p>
          </p:txBody>
        </p:sp>
      </p:grp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3" y="4280356"/>
            <a:ext cx="2111375" cy="17065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/>
            <a:tailEnd/>
          </a:ln>
        </p:spPr>
      </p:pic>
      <p:sp>
        <p:nvSpPr>
          <p:cNvPr id="13" name="Rectangle 14"/>
          <p:cNvSpPr>
            <a:spLocks/>
          </p:cNvSpPr>
          <p:nvPr/>
        </p:nvSpPr>
        <p:spPr bwMode="auto">
          <a:xfrm>
            <a:off x="785813" y="6032956"/>
            <a:ext cx="976229" cy="21544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 smtClean="0">
                <a:latin typeface="Arial Bold" charset="0"/>
                <a:cs typeface="Arial Bold" charset="0"/>
                <a:sym typeface="Arial Bold" charset="0"/>
              </a:rPr>
              <a:t>Beam at IP!</a:t>
            </a:r>
            <a:endParaRPr lang="en-US" sz="1400" dirty="0">
              <a:latin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230562"/>
            <a:ext cx="1552020" cy="29416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84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16"/>
    </mc:Choice>
    <mc:Fallback>
      <p:transition spd="slow" advTm="1871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R&amp;D: </a:t>
            </a:r>
            <a:r>
              <a:rPr lang="en-US" dirty="0" err="1" smtClean="0"/>
              <a:t>Testbeam</a:t>
            </a:r>
            <a:r>
              <a:rPr lang="en-US" dirty="0" smtClean="0"/>
              <a:t> User Facilities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19200" y="5467290"/>
            <a:ext cx="6778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Fermilab (hadrons)                             SLAC (electrons)</a:t>
            </a:r>
          </a:p>
        </p:txBody>
      </p:sp>
      <p:pic>
        <p:nvPicPr>
          <p:cNvPr id="16" name="Picture 11" descr="Full_MT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990600" y="3344420"/>
            <a:ext cx="3425526" cy="1967926"/>
          </a:xfrm>
          <a:prstGeom prst="rect">
            <a:avLst/>
          </a:prstGeom>
          <a:noFill/>
        </p:spPr>
      </p:pic>
      <p:pic>
        <p:nvPicPr>
          <p:cNvPr id="17" name="Picture 7" descr="P1010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926" y="1371600"/>
            <a:ext cx="3433474" cy="256914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62090" r="50629" b="17499"/>
          <a:stretch/>
        </p:blipFill>
        <p:spPr>
          <a:xfrm>
            <a:off x="5257800" y="1336956"/>
            <a:ext cx="3200400" cy="2042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t="20161" r="54595" b="68253"/>
          <a:stretch/>
        </p:blipFill>
        <p:spPr>
          <a:xfrm>
            <a:off x="4648200" y="3512090"/>
            <a:ext cx="4039738" cy="18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8"/>
    </mc:Choice>
    <mc:Fallback>
      <p:transition spd="slow" advTm="22938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Activities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0"/>
          <a:stretch/>
        </p:blipFill>
        <p:spPr>
          <a:xfrm>
            <a:off x="6553200" y="1208769"/>
            <a:ext cx="1841882" cy="161063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19</a:t>
            </a:fld>
            <a:endParaRPr lang="en-US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457200" y="1143000"/>
            <a:ext cx="8229600" cy="4983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dirty="0" smtClean="0"/>
              <a:t>Detector R&amp;D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Advanced </a:t>
            </a:r>
            <a:r>
              <a:rPr lang="en-US" dirty="0" smtClean="0"/>
              <a:t>Pixel Sensors using SOI </a:t>
            </a:r>
            <a:r>
              <a:rPr lang="en-US" dirty="0" smtClean="0"/>
              <a:t>technology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GEANT4 development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Particle ID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4 </a:t>
            </a:r>
            <a:r>
              <a:rPr lang="en-US" dirty="0" smtClean="0"/>
              <a:t>degree K electronics </a:t>
            </a:r>
            <a:endParaRPr lang="en-US" dirty="0" smtClean="0"/>
          </a:p>
          <a:p>
            <a:pPr lvl="1"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dirty="0" smtClean="0"/>
              <a:t>Accelerator R&amp;D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High gradient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Polar Bear II (CMB)</a:t>
            </a:r>
          </a:p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dirty="0" smtClean="0"/>
              <a:t>Particle Data Group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</a:rPr>
              <a:t>26 </a:t>
            </a:r>
            <a:r>
              <a:rPr lang="en-US" sz="2000" dirty="0">
                <a:latin typeface="Arial" charset="0"/>
              </a:rPr>
              <a:t>Years of </a:t>
            </a:r>
            <a:r>
              <a:rPr lang="en-US" sz="2000" dirty="0" smtClean="0">
                <a:latin typeface="Arial" charset="0"/>
              </a:rPr>
              <a:t>Japanese-US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000" dirty="0" smtClean="0">
                <a:latin typeface="Arial" charset="0"/>
              </a:rPr>
              <a:t>    Collaboration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C:\Documents and Settings\dolgash\My Documents\My Dropbox\KEK_April2012\higashi\DSCN0121.jpg"/>
          <p:cNvPicPr>
            <a:picLocks noChangeAspect="1" noChangeArrowheads="1"/>
          </p:cNvPicPr>
          <p:nvPr/>
        </p:nvPicPr>
        <p:blipFill rotWithShape="1">
          <a:blip r:embed="rId3" cstate="print"/>
          <a:srcRect b="12880"/>
          <a:stretch/>
        </p:blipFill>
        <p:spPr bwMode="auto">
          <a:xfrm>
            <a:off x="5625669" y="2914652"/>
            <a:ext cx="2769413" cy="1809748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82" y="4852987"/>
            <a:ext cx="39624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" name="Picture 23" descr="pdgusjap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772400" y="3048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7" descr="PB.first_.light_.HTT_.preview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7748" b="14218"/>
          <a:stretch/>
        </p:blipFill>
        <p:spPr bwMode="auto">
          <a:xfrm>
            <a:off x="4001456" y="3713438"/>
            <a:ext cx="1141088" cy="170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73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6"/>
    </mc:Choice>
    <mc:Fallback>
      <p:transition spd="slow" advTm="3338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Particle Physics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67970" y="1137622"/>
            <a:ext cx="4114800" cy="4958378"/>
            <a:chOff x="2467970" y="1214651"/>
            <a:chExt cx="4114800" cy="4958378"/>
          </a:xfrm>
        </p:grpSpPr>
        <p:pic>
          <p:nvPicPr>
            <p:cNvPr id="20484" name="Picture 4" descr="ThreeFrontiersGraphic_RGB_06010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85" b="3979"/>
            <a:stretch/>
          </p:blipFill>
          <p:spPr bwMode="auto">
            <a:xfrm>
              <a:off x="2620370" y="1214651"/>
              <a:ext cx="3810000" cy="328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Up Arrow 4"/>
            <p:cNvSpPr/>
            <p:nvPr/>
          </p:nvSpPr>
          <p:spPr>
            <a:xfrm>
              <a:off x="2467970" y="4495800"/>
              <a:ext cx="4114800" cy="1677229"/>
            </a:xfrm>
            <a:prstGeom prst="upArrow">
              <a:avLst>
                <a:gd name="adj1" fmla="val 69098"/>
                <a:gd name="adj2" fmla="val 50000"/>
              </a:avLst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Theory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Computing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Detector R&amp;D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Accelerator </a:t>
              </a:r>
              <a:r>
                <a:rPr lang="en-US" sz="2000" dirty="0" smtClean="0">
                  <a:solidFill>
                    <a:schemeClr val="tx1"/>
                  </a:solidFill>
                </a:rPr>
                <a:t>R&amp;D</a:t>
              </a:r>
              <a:endParaRPr lang="en-US" sz="2000" dirty="0">
                <a:solidFill>
                  <a:schemeClr val="tx1"/>
                </a:solidFill>
              </a:endParaRPr>
            </a:p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69"/>
    </mc:Choice>
    <mc:Fallback>
      <p:transition spd="slow" advTm="6286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70466"/>
          </a:xfrm>
        </p:spPr>
        <p:txBody>
          <a:bodyPr>
            <a:normAutofit/>
          </a:bodyPr>
          <a:lstStyle/>
          <a:p>
            <a:r>
              <a:rPr lang="en-US" dirty="0"/>
              <a:t>The PHENIX </a:t>
            </a:r>
            <a:r>
              <a:rPr lang="en-US" dirty="0" smtClean="0"/>
              <a:t>Experiment at </a:t>
            </a:r>
            <a:r>
              <a:rPr lang="en-US" dirty="0" smtClean="0"/>
              <a:t>RHIC</a:t>
            </a:r>
            <a:endParaRPr lang="en-US" dirty="0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idx="1"/>
          </p:nvPr>
        </p:nvSpPr>
        <p:spPr bwMode="auto">
          <a:xfrm>
            <a:off x="457200" y="1143000"/>
            <a:ext cx="8229600" cy="13111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Designed </a:t>
            </a:r>
            <a:r>
              <a:rPr lang="en-US" sz="1800" dirty="0" smtClean="0">
                <a:latin typeface="+mn-lt"/>
              </a:rPr>
              <a:t>to: Characterize </a:t>
            </a:r>
            <a:r>
              <a:rPr lang="en-US" sz="1800" dirty="0">
                <a:latin typeface="+mn-lt"/>
              </a:rPr>
              <a:t>properties of the QCD transition from </a:t>
            </a:r>
            <a:r>
              <a:rPr lang="en-US" sz="1800" dirty="0" err="1">
                <a:latin typeface="+mn-lt"/>
              </a:rPr>
              <a:t>hadronic</a:t>
            </a:r>
            <a:r>
              <a:rPr lang="en-US" sz="1800" dirty="0">
                <a:latin typeface="+mn-lt"/>
              </a:rPr>
              <a:t> to </a:t>
            </a:r>
            <a:r>
              <a:rPr lang="en-US" sz="1800" dirty="0" err="1">
                <a:latin typeface="+mn-lt"/>
              </a:rPr>
              <a:t>partonic</a:t>
            </a:r>
            <a:r>
              <a:rPr lang="en-US" sz="1800" dirty="0">
                <a:latin typeface="+mn-lt"/>
              </a:rPr>
              <a:t> matter (</a:t>
            </a:r>
            <a:r>
              <a:rPr lang="en-US" sz="1800" dirty="0" err="1">
                <a:latin typeface="+mn-lt"/>
              </a:rPr>
              <a:t>sQuark</a:t>
            </a:r>
            <a:r>
              <a:rPr lang="en-US" sz="1800" dirty="0">
                <a:latin typeface="+mn-lt"/>
              </a:rPr>
              <a:t> Gluon Plasma)</a:t>
            </a:r>
          </a:p>
          <a:p>
            <a:pPr eaLnBrk="1" hangingPunct="1">
              <a:buFontTx/>
              <a:buChar char="•"/>
            </a:pPr>
            <a:r>
              <a:rPr lang="en-US" sz="1800" dirty="0" smtClean="0">
                <a:latin typeface="+mn-lt"/>
              </a:rPr>
              <a:t>Measure </a:t>
            </a:r>
            <a:r>
              <a:rPr lang="en-US" sz="1800" dirty="0">
                <a:latin typeface="+mn-lt"/>
              </a:rPr>
              <a:t>gluon and quark contributions to the spin of the proton</a:t>
            </a:r>
          </a:p>
          <a:p>
            <a:pPr eaLnBrk="1" hangingPunct="1">
              <a:buFontTx/>
              <a:buChar char="•"/>
            </a:pPr>
            <a:r>
              <a:rPr lang="en-US" sz="1800" dirty="0" smtClean="0">
                <a:latin typeface="+mn-lt"/>
              </a:rPr>
              <a:t>Study </a:t>
            </a:r>
            <a:r>
              <a:rPr lang="en-US" sz="1800" dirty="0">
                <a:latin typeface="+mn-lt"/>
              </a:rPr>
              <a:t>Nuclear structure and Gluon saturation effects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20</a:t>
            </a:fld>
            <a:endParaRPr lang="en-US"/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2" t="15622" r="29951" b="14491"/>
          <a:stretch>
            <a:fillRect/>
          </a:stretch>
        </p:blipFill>
        <p:spPr bwMode="auto">
          <a:xfrm>
            <a:off x="609600" y="2667000"/>
            <a:ext cx="2802366" cy="360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352800" y="2438400"/>
            <a:ext cx="5562600" cy="38472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+mn-lt"/>
              </a:rPr>
              <a:t>US-Japan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subsystems comprise 15-20%</a:t>
            </a:r>
          </a:p>
          <a:p>
            <a:pPr eaLnBrk="1" hangingPunct="1"/>
            <a:endParaRPr lang="en-US" sz="200" dirty="0" smtClean="0">
              <a:latin typeface="+mn-lt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 smtClean="0">
                <a:latin typeface="+mn-lt"/>
              </a:rPr>
              <a:t>Detector </a:t>
            </a:r>
            <a:r>
              <a:rPr lang="en-US" sz="1800" dirty="0">
                <a:latin typeface="+mn-lt"/>
              </a:rPr>
              <a:t>subsystems built and supported by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Japan-US</a:t>
            </a:r>
            <a:endParaRPr lang="en-US" sz="1800" dirty="0" smtClean="0">
              <a:solidFill>
                <a:srgbClr val="FF0000"/>
              </a:solidFill>
              <a:latin typeface="+mn-lt"/>
            </a:endParaRP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Ring </a:t>
            </a:r>
            <a:r>
              <a:rPr lang="en-US" sz="1600" dirty="0">
                <a:latin typeface="+mn-lt"/>
              </a:rPr>
              <a:t>Imaging Cherenkov Counters (</a:t>
            </a:r>
            <a:r>
              <a:rPr lang="en-US" sz="1600" dirty="0" smtClean="0">
                <a:latin typeface="+mn-lt"/>
              </a:rPr>
              <a:t>RICH)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Time </a:t>
            </a:r>
            <a:r>
              <a:rPr lang="en-US" sz="1600" dirty="0">
                <a:latin typeface="+mn-lt"/>
              </a:rPr>
              <a:t>of Flight (</a:t>
            </a:r>
            <a:r>
              <a:rPr lang="en-US" sz="1600" dirty="0" smtClean="0">
                <a:latin typeface="+mn-lt"/>
              </a:rPr>
              <a:t>TOF)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Aerogel </a:t>
            </a:r>
            <a:r>
              <a:rPr lang="en-US" sz="1600" dirty="0">
                <a:latin typeface="+mn-lt"/>
              </a:rPr>
              <a:t>Cherenkov Counter (</a:t>
            </a:r>
            <a:r>
              <a:rPr lang="en-US" sz="1600" dirty="0" smtClean="0">
                <a:latin typeface="+mn-lt"/>
              </a:rPr>
              <a:t>ACC)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Beam </a:t>
            </a:r>
            <a:r>
              <a:rPr lang="en-US" sz="1600" dirty="0" err="1">
                <a:latin typeface="+mn-lt"/>
              </a:rPr>
              <a:t>Beam</a:t>
            </a:r>
            <a:r>
              <a:rPr lang="en-US" sz="1600" dirty="0">
                <a:latin typeface="+mn-lt"/>
              </a:rPr>
              <a:t> Counters (BBC</a:t>
            </a:r>
            <a:r>
              <a:rPr lang="en-US" sz="1600" dirty="0" smtClean="0">
                <a:latin typeface="+mn-lt"/>
              </a:rPr>
              <a:t>)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Subsystems built and supported by 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RIKEN </a:t>
            </a:r>
            <a:endParaRPr lang="en-US" sz="1800" dirty="0" smtClean="0">
              <a:solidFill>
                <a:srgbClr val="0000FF"/>
              </a:solidFill>
              <a:latin typeface="+mn-lt"/>
            </a:endParaRP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err="1" smtClean="0">
                <a:latin typeface="+mn-lt"/>
              </a:rPr>
              <a:t>Muon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Spectrometer Arm (South) 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err="1" smtClean="0">
                <a:latin typeface="+mn-lt"/>
              </a:rPr>
              <a:t>Muon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LVL1 Trigger </a:t>
            </a: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sz="1800" dirty="0">
                <a:latin typeface="+mn-lt"/>
              </a:rPr>
              <a:t>Contributions from both RIKEN and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US-Japan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smtClean="0">
                <a:latin typeface="+mn-lt"/>
              </a:rPr>
              <a:t>Reaction </a:t>
            </a:r>
            <a:r>
              <a:rPr lang="en-US" sz="1600" dirty="0">
                <a:latin typeface="+mn-lt"/>
              </a:rPr>
              <a:t>Plane Detector (</a:t>
            </a:r>
            <a:r>
              <a:rPr lang="en-US" sz="1600" dirty="0" smtClean="0">
                <a:latin typeface="+mn-lt"/>
              </a:rPr>
              <a:t>RXNP)</a:t>
            </a:r>
          </a:p>
          <a:p>
            <a:pPr marL="1028700" lvl="1" eaLnBrk="1" hangingPunct="1">
              <a:buFont typeface="Arial" pitchFamily="34" charset="0"/>
              <a:buChar char="•"/>
            </a:pPr>
            <a:r>
              <a:rPr lang="en-US" sz="1600" dirty="0" err="1" smtClean="0">
                <a:latin typeface="+mn-lt"/>
              </a:rPr>
              <a:t>Muon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Piston Calorimeter (</a:t>
            </a:r>
            <a:r>
              <a:rPr lang="en-US" sz="1600" dirty="0" smtClean="0">
                <a:latin typeface="+mn-lt"/>
              </a:rPr>
              <a:t>MPC)</a:t>
            </a:r>
          </a:p>
          <a:p>
            <a:pPr eaLnBrk="1" hangingPunct="1"/>
            <a:endParaRPr lang="en-US" sz="600" dirty="0" smtClean="0">
              <a:latin typeface="+mn-lt"/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5 out of 11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Japanese Universities &amp; Research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supported </a:t>
            </a:r>
            <a:r>
              <a:rPr lang="en-US" sz="1800" dirty="0">
                <a:solidFill>
                  <a:srgbClr val="FF0000"/>
                </a:solidFill>
                <a:latin typeface="+mn-lt"/>
              </a:rPr>
              <a:t>by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Japan-US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program funds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2" name="Picture 23" descr="pdgusjap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620000" y="3048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0" y="685800"/>
            <a:ext cx="5389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(U.S.: supported by DOE Office of Nuclear Physics)</a:t>
            </a:r>
          </a:p>
        </p:txBody>
      </p:sp>
    </p:spTree>
    <p:extLst>
      <p:ext uri="{BB962C8B-B14F-4D97-AF65-F5344CB8AC3E}">
        <p14:creationId xmlns:p14="http://schemas.microsoft.com/office/powerpoint/2010/main" val="330190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02"/>
    </mc:Choice>
    <mc:Fallback>
      <p:transition spd="slow" advTm="4610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696200" cy="792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Activities supported by 2012 Japan – </a:t>
            </a:r>
            <a:r>
              <a:rPr lang="en-US" sz="2800" dirty="0" smtClean="0"/>
              <a:t>U.S. </a:t>
            </a:r>
            <a:r>
              <a:rPr lang="en-US" sz="2800" dirty="0" smtClean="0"/>
              <a:t>program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447800"/>
            <a:ext cx="3276600" cy="4906963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endParaRPr lang="en-US" sz="2400" dirty="0"/>
          </a:p>
          <a:p>
            <a:pPr lvl="1"/>
            <a:endParaRPr lang="en-US" sz="2000" dirty="0" smtClean="0"/>
          </a:p>
          <a:p>
            <a:pPr lvl="1"/>
            <a:endParaRPr lang="en-US" sz="1000" dirty="0" smtClean="0"/>
          </a:p>
          <a:p>
            <a:r>
              <a:rPr lang="en-US" sz="2400" dirty="0" smtClean="0"/>
              <a:t>Experiments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CDF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PHENIX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GLAST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Rare </a:t>
            </a:r>
            <a:r>
              <a:rPr lang="en-US" sz="1800" dirty="0" err="1" smtClean="0">
                <a:solidFill>
                  <a:srgbClr val="FF0000"/>
                </a:solidFill>
              </a:rPr>
              <a:t>Kaons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Belle II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Polar Bear II</a:t>
            </a:r>
          </a:p>
          <a:p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76800" y="1341437"/>
            <a:ext cx="3733800" cy="4906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Detector </a:t>
            </a:r>
            <a:r>
              <a:rPr lang="en-US" sz="2400" dirty="0"/>
              <a:t>R&amp;D</a:t>
            </a:r>
          </a:p>
          <a:p>
            <a:pPr lvl="1"/>
            <a:r>
              <a:rPr lang="en-US" sz="1800" dirty="0" err="1">
                <a:solidFill>
                  <a:srgbClr val="008000"/>
                </a:solidFill>
              </a:rPr>
              <a:t>Muon</a:t>
            </a:r>
            <a:r>
              <a:rPr lang="en-US" sz="1800" dirty="0">
                <a:solidFill>
                  <a:srgbClr val="008000"/>
                </a:solidFill>
              </a:rPr>
              <a:t> experiments</a:t>
            </a:r>
          </a:p>
          <a:p>
            <a:pPr lvl="1"/>
            <a:r>
              <a:rPr lang="en-US" sz="1800" dirty="0" smtClean="0">
                <a:solidFill>
                  <a:srgbClr val="008000"/>
                </a:solidFill>
              </a:rPr>
              <a:t>SOI</a:t>
            </a:r>
            <a:endParaRPr lang="en-US" sz="1800" dirty="0">
              <a:solidFill>
                <a:srgbClr val="008000"/>
              </a:solidFill>
            </a:endParaRPr>
          </a:p>
          <a:p>
            <a:pPr lvl="1"/>
            <a:r>
              <a:rPr lang="en-US" sz="1800" dirty="0" smtClean="0">
                <a:solidFill>
                  <a:srgbClr val="008000"/>
                </a:solidFill>
              </a:rPr>
              <a:t>GEANT4</a:t>
            </a:r>
            <a:endParaRPr lang="en-US" sz="1800" dirty="0">
              <a:solidFill>
                <a:srgbClr val="008000"/>
              </a:solidFill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Particle ID</a:t>
            </a:r>
          </a:p>
          <a:p>
            <a:pPr lvl="1"/>
            <a:endParaRPr lang="en-US" sz="1000" dirty="0"/>
          </a:p>
          <a:p>
            <a:r>
              <a:rPr lang="en-US" sz="2400" dirty="0"/>
              <a:t>Accelerator R&amp;D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ILC related R&amp;D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High luminosity (</a:t>
            </a:r>
            <a:r>
              <a:rPr lang="en-US" sz="1800" dirty="0" err="1">
                <a:solidFill>
                  <a:srgbClr val="FF0000"/>
                </a:solidFill>
              </a:rPr>
              <a:t>SuperKEPB</a:t>
            </a:r>
            <a:r>
              <a:rPr lang="en-US" sz="1800" dirty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rgbClr val="008000"/>
                </a:solidFill>
              </a:rPr>
              <a:t>High </a:t>
            </a:r>
            <a:r>
              <a:rPr lang="en-US" sz="1800" dirty="0" smtClean="0">
                <a:solidFill>
                  <a:srgbClr val="008000"/>
                </a:solidFill>
              </a:rPr>
              <a:t>gradient</a:t>
            </a:r>
          </a:p>
          <a:p>
            <a:pPr lvl="1"/>
            <a:endParaRPr lang="en-US" sz="1000" dirty="0">
              <a:solidFill>
                <a:srgbClr val="008000"/>
              </a:solidFill>
            </a:endParaRPr>
          </a:p>
          <a:p>
            <a:r>
              <a:rPr lang="en-US" sz="2400" dirty="0" smtClean="0"/>
              <a:t>Others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Particle </a:t>
            </a:r>
            <a:r>
              <a:rPr lang="en-US" sz="1800" dirty="0">
                <a:solidFill>
                  <a:srgbClr val="0000FF"/>
                </a:solidFill>
              </a:rPr>
              <a:t>Data Group</a:t>
            </a:r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1422737"/>
            <a:ext cx="31507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Red = Japan based programs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Blue = US based programs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Green = both sides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3" descr="pdgus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772400" y="3048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70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2"/>
    </mc:Choice>
    <mc:Fallback>
      <p:transition spd="slow" advTm="3703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Long and strong collaboration between Japan and U.S. </a:t>
            </a:r>
            <a:endParaRPr lang="en-US" dirty="0" smtClean="0"/>
          </a:p>
          <a:p>
            <a:pPr lvl="1"/>
            <a:r>
              <a:rPr lang="en-US" dirty="0" smtClean="0"/>
              <a:t>thanks </a:t>
            </a:r>
            <a:r>
              <a:rPr lang="en-US" dirty="0" smtClean="0"/>
              <a:t>to the “Japan – U.S. program”.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cs typeface="Arial" pitchFamily="34" charset="0"/>
              </a:rPr>
              <a:t>We </a:t>
            </a:r>
            <a:r>
              <a:rPr lang="en-US" dirty="0">
                <a:cs typeface="Arial" pitchFamily="34" charset="0"/>
              </a:rPr>
              <a:t>look forward to continued collaboration, </a:t>
            </a:r>
            <a:r>
              <a:rPr lang="en-US" dirty="0" smtClean="0">
                <a:cs typeface="Arial" pitchFamily="34" charset="0"/>
              </a:rPr>
              <a:t>planting </a:t>
            </a:r>
            <a:r>
              <a:rPr lang="en-US" dirty="0">
                <a:cs typeface="Arial" pitchFamily="34" charset="0"/>
              </a:rPr>
              <a:t>the seeds of future scientific discovery.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4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34"/>
    </mc:Choice>
    <mc:Fallback>
      <p:transition spd="slow" advTm="1833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Tevatron</a:t>
            </a:r>
            <a:r>
              <a:rPr lang="en-US" dirty="0"/>
              <a:t> was shut down on September 30, 2011;                   </a:t>
            </a:r>
            <a:r>
              <a:rPr lang="en-US" dirty="0">
                <a:solidFill>
                  <a:srgbClr val="FF0000"/>
                </a:solidFill>
              </a:rPr>
              <a:t>the analysis </a:t>
            </a:r>
            <a:r>
              <a:rPr lang="en-US" dirty="0"/>
              <a:t>will continue for several years.</a:t>
            </a:r>
          </a:p>
          <a:p>
            <a:endParaRPr lang="en-US" sz="1100" dirty="0"/>
          </a:p>
          <a:p>
            <a:r>
              <a:rPr lang="en-US" dirty="0"/>
              <a:t>Expect to continue exploiting the LHC this decade.  The LHC (accelerator and detectors) has been one of the largest investments by the US-HEP </a:t>
            </a:r>
            <a:r>
              <a:rPr lang="en-US" dirty="0" smtClean="0"/>
              <a:t>ever.</a:t>
            </a:r>
            <a:endParaRPr lang="en-US" dirty="0"/>
          </a:p>
          <a:p>
            <a:endParaRPr lang="en-US" sz="1100" dirty="0"/>
          </a:p>
          <a:p>
            <a:r>
              <a:rPr lang="en-US" dirty="0"/>
              <a:t>Evaluating the case for contributions to the High Luminosity LHC, including both accelerator and detector upgrades.</a:t>
            </a:r>
          </a:p>
          <a:p>
            <a:endParaRPr lang="en-US" sz="1100" dirty="0"/>
          </a:p>
          <a:p>
            <a:r>
              <a:rPr lang="en-US" dirty="0"/>
              <a:t>Snowmass process will examine long-term priorities and strategies for Higgs Factories or higher energy machines</a:t>
            </a:r>
          </a:p>
          <a:p>
            <a:pPr lvl="1"/>
            <a:r>
              <a:rPr lang="en-US" dirty="0"/>
              <a:t>U.S. has made R&amp;D investments for several of possible options, most notably the ILC, but also the </a:t>
            </a:r>
            <a:r>
              <a:rPr lang="en-US" dirty="0" err="1"/>
              <a:t>muon</a:t>
            </a:r>
            <a:r>
              <a:rPr lang="en-US" dirty="0"/>
              <a:t> collider and CLIC  </a:t>
            </a: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23" descr="pdgusja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010400" y="11430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57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07"/>
    </mc:Choice>
    <mc:Fallback>
      <p:transition spd="slow" advTm="915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Frontier: ILC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pic>
        <p:nvPicPr>
          <p:cNvPr id="4" name="図 5" descr="P102086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377520"/>
            <a:ext cx="2737403" cy="18288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5" name="図 22" descr="20100706Di-03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4377519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77519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11"/>
          <p:cNvPicPr>
            <a:picLocks noChangeAspect="1"/>
          </p:cNvPicPr>
          <p:nvPr/>
        </p:nvPicPr>
        <p:blipFill>
          <a:blip r:embed="rId5"/>
          <a:srcRect t="596" b="1191"/>
          <a:stretch>
            <a:fillRect/>
          </a:stretch>
        </p:blipFill>
        <p:spPr>
          <a:xfrm>
            <a:off x="3552497" y="1149027"/>
            <a:ext cx="5189170" cy="3118173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9" name="テキスト ボックス 15"/>
          <p:cNvSpPr txBox="1"/>
          <p:nvPr/>
        </p:nvSpPr>
        <p:spPr>
          <a:xfrm>
            <a:off x="329773" y="1149027"/>
            <a:ext cx="3480227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u="sng" dirty="0" smtClean="0"/>
              <a:t>Vertical cavity test    </a:t>
            </a:r>
          </a:p>
          <a:p>
            <a:r>
              <a:rPr lang="en-US" altLang="ja-JP" sz="2000" dirty="0" smtClean="0"/>
              <a:t> • </a:t>
            </a:r>
            <a:r>
              <a:rPr kumimoji="1" lang="en-US" altLang="ja-JP" sz="2000" dirty="0" smtClean="0"/>
              <a:t>CW low power test   </a:t>
            </a:r>
          </a:p>
          <a:p>
            <a:r>
              <a:rPr lang="en-US" altLang="ja-JP" sz="2000" dirty="0" smtClean="0"/>
              <a:t>  reached</a:t>
            </a:r>
            <a:r>
              <a:rPr kumimoji="1" lang="en-US" altLang="ja-JP" sz="2000" dirty="0" smtClean="0"/>
              <a:t>: &lt; 30 MV/m &gt;</a:t>
            </a:r>
          </a:p>
          <a:p>
            <a:endParaRPr lang="en-US" altLang="ja-JP" sz="1000" dirty="0" smtClean="0"/>
          </a:p>
          <a:p>
            <a:r>
              <a:rPr kumimoji="1" lang="en-US" altLang="ja-JP" sz="2000" u="sng" dirty="0" smtClean="0"/>
              <a:t>S1-Global </a:t>
            </a:r>
            <a:r>
              <a:rPr kumimoji="1" lang="en-US" altLang="ja-JP" sz="2000" u="sng" dirty="0" err="1" smtClean="0"/>
              <a:t>cryomodule</a:t>
            </a:r>
            <a:endParaRPr kumimoji="1" lang="en-US" altLang="ja-JP" sz="2000" u="sng" dirty="0" smtClean="0"/>
          </a:p>
          <a:p>
            <a:r>
              <a:rPr lang="en-US" altLang="ja-JP" sz="2000" dirty="0" smtClean="0"/>
              <a:t> • 1ms</a:t>
            </a:r>
            <a:r>
              <a:rPr kumimoji="1" lang="en-US" altLang="ja-JP" sz="2000" dirty="0" smtClean="0"/>
              <a:t>, 5 Hz pulse</a:t>
            </a:r>
          </a:p>
          <a:p>
            <a:r>
              <a:rPr lang="en-US" altLang="ja-JP" sz="2000" dirty="0" smtClean="0"/>
              <a:t>  Individual test  reaching: </a:t>
            </a:r>
            <a:endParaRPr kumimoji="1" lang="en-US" altLang="ja-JP" sz="2000" dirty="0" smtClean="0"/>
          </a:p>
          <a:p>
            <a:r>
              <a:rPr lang="en-US" altLang="ja-JP" sz="2000" dirty="0" smtClean="0"/>
              <a:t>  &lt; 28 MV</a:t>
            </a:r>
            <a:r>
              <a:rPr lang="en-US" altLang="ja-JP" sz="2000" dirty="0"/>
              <a:t>/</a:t>
            </a:r>
            <a:r>
              <a:rPr lang="en-US" altLang="ja-JP" sz="2000" dirty="0" smtClean="0"/>
              <a:t>m</a:t>
            </a:r>
            <a:r>
              <a:rPr lang="ja-JP" altLang="en-US" sz="2000" dirty="0" smtClean="0"/>
              <a:t>＞</a:t>
            </a:r>
            <a:endParaRPr lang="en-US" altLang="ja-JP" sz="2000" dirty="0" smtClean="0"/>
          </a:p>
          <a:p>
            <a:endParaRPr kumimoji="1" lang="en-US" altLang="ja-JP" sz="1000" i="1" dirty="0"/>
          </a:p>
          <a:p>
            <a:r>
              <a:rPr kumimoji="1" lang="en-US" altLang="ja-JP" sz="2000" u="sng" dirty="0" smtClean="0"/>
              <a:t>ATF / ATF2</a:t>
            </a:r>
            <a:endParaRPr kumimoji="1" lang="en-US" altLang="ja-JP" sz="2000" u="sng" dirty="0"/>
          </a:p>
          <a:p>
            <a:r>
              <a:rPr lang="en-US" altLang="ja-JP" sz="2000" dirty="0"/>
              <a:t> • </a:t>
            </a:r>
            <a:r>
              <a:rPr lang="en-US" altLang="ja-JP" sz="2000" dirty="0" smtClean="0"/>
              <a:t>BPM, instrumentation, R&amp;D</a:t>
            </a:r>
            <a:endParaRPr kumimoji="1" lang="ja-JP" altLang="en-US" sz="2000" i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4</a:t>
            </a:fld>
            <a:endParaRPr lang="en-US"/>
          </a:p>
        </p:txBody>
      </p:sp>
      <p:pic>
        <p:nvPicPr>
          <p:cNvPr id="12" name="Picture 23" descr="pdgusjap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1"/>
          <a:stretch>
            <a:fillRect/>
          </a:stretch>
        </p:blipFill>
        <p:spPr bwMode="auto">
          <a:xfrm>
            <a:off x="7239000" y="3048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02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4"/>
    </mc:Choice>
    <mc:Fallback>
      <p:transition spd="slow" advTm="434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4983163"/>
          </a:xfrm>
        </p:spPr>
        <p:txBody>
          <a:bodyPr>
            <a:noAutofit/>
          </a:bodyPr>
          <a:lstStyle/>
          <a:p>
            <a:r>
              <a:rPr lang="en-US" sz="2400" dirty="0" smtClean="0"/>
              <a:t>ILC technology is aligned </a:t>
            </a:r>
            <a:r>
              <a:rPr lang="en-US" sz="2400" dirty="0" smtClean="0"/>
              <a:t>with                                                 Project </a:t>
            </a:r>
            <a:r>
              <a:rPr lang="en-US" sz="2400" dirty="0" smtClean="0"/>
              <a:t>X </a:t>
            </a: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/>
              <a:t>continue relevant                                                         SRF R&amp;D program.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400" dirty="0" smtClean="0"/>
              <a:t>If we ultimately need several </a:t>
            </a:r>
            <a:r>
              <a:rPr lang="en-US" sz="2400" dirty="0" err="1" smtClean="0"/>
              <a:t>TeV</a:t>
            </a:r>
            <a:r>
              <a:rPr lang="en-US" sz="2400" dirty="0" smtClean="0"/>
              <a:t>, we will need either CLIC or a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Collider</a:t>
            </a:r>
            <a:r>
              <a:rPr lang="en-US" sz="2400" b="1" dirty="0" smtClean="0"/>
              <a:t>.  </a:t>
            </a:r>
            <a:r>
              <a:rPr lang="en-US" sz="2400" dirty="0" smtClean="0"/>
              <a:t>Most US effort is on studying the feasibility of the </a:t>
            </a:r>
            <a:r>
              <a:rPr lang="en-US" sz="2400" dirty="0" err="1" smtClean="0"/>
              <a:t>muon</a:t>
            </a:r>
            <a:r>
              <a:rPr lang="en-US" sz="2400" dirty="0" smtClean="0"/>
              <a:t> collider (MAP).  Both are formidable enterprises</a:t>
            </a:r>
            <a:endParaRPr lang="en-US" sz="850" dirty="0" smtClean="0"/>
          </a:p>
          <a:p>
            <a:pPr lvl="1"/>
            <a:endParaRPr lang="en-US" sz="1200" dirty="0" smtClean="0"/>
          </a:p>
          <a:p>
            <a:r>
              <a:rPr lang="en-US" sz="2400" dirty="0" smtClean="0"/>
              <a:t>Energy upgrade of LHC (energy </a:t>
            </a:r>
            <a:r>
              <a:rPr lang="en-US" sz="2400" dirty="0" err="1" smtClean="0"/>
              <a:t>doubler</a:t>
            </a:r>
            <a:r>
              <a:rPr lang="en-US" dirty="0" smtClean="0"/>
              <a:t>): </a:t>
            </a:r>
            <a:r>
              <a:rPr lang="en-US" sz="2200" dirty="0" smtClean="0"/>
              <a:t>The U.S. </a:t>
            </a:r>
            <a:r>
              <a:rPr lang="en-US" sz="2200" dirty="0" smtClean="0"/>
              <a:t>program is carrying out the R&amp;D program on Nb</a:t>
            </a:r>
            <a:r>
              <a:rPr lang="en-US" sz="2200" baseline="-25000" dirty="0" smtClean="0"/>
              <a:t>3</a:t>
            </a:r>
            <a:r>
              <a:rPr lang="en-US" sz="2200" dirty="0" smtClean="0"/>
              <a:t>Sb in collaboration with CERN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Young-Kee Kim, Japan-US working group meeting, January 17/18, 2013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335B24-A5D2-4BBF-9E7F-0C9CC4A20CB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6" descr="Project_X-Slide_v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8" b="4700"/>
          <a:stretch/>
        </p:blipFill>
        <p:spPr bwMode="auto">
          <a:xfrm>
            <a:off x="4913885" y="1402994"/>
            <a:ext cx="3603447" cy="248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roject_X-Slide_v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t="74839" r="49655" b="10778"/>
          <a:stretch/>
        </p:blipFill>
        <p:spPr bwMode="auto">
          <a:xfrm>
            <a:off x="2418525" y="2364963"/>
            <a:ext cx="2305875" cy="1521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3377625"/>
            <a:ext cx="189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</a:rPr>
              <a:t>1.3 GHz ILC </a:t>
            </a:r>
            <a:r>
              <a:rPr lang="en-US" sz="1600" dirty="0" err="1" smtClean="0">
                <a:solidFill>
                  <a:srgbClr val="FF0000"/>
                </a:solidFill>
              </a:rPr>
              <a:t>Cryomodule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058475" y="3417387"/>
            <a:ext cx="1944257" cy="312712"/>
          </a:xfrm>
          <a:prstGeom prst="rightArrow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1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14"/>
    </mc:Choice>
    <mc:Fallback>
      <p:transition spd="slow" advTm="7701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1214438" y="5257800"/>
            <a:ext cx="7899400" cy="533400"/>
          </a:xfrm>
          <a:prstGeom prst="rightArrow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1            3           5           Log (Energy [</a:t>
            </a:r>
            <a:r>
              <a:rPr lang="en-US" dirty="0" err="1">
                <a:solidFill>
                  <a:schemeClr val="tx1"/>
                </a:solidFill>
              </a:rPr>
              <a:t>GeV</a:t>
            </a:r>
            <a:r>
              <a:rPr lang="en-US" dirty="0">
                <a:solidFill>
                  <a:schemeClr val="tx1"/>
                </a:solidFill>
              </a:rPr>
              <a:t>])           13          15          17 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4348163"/>
            <a:ext cx="12954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 err="1">
                <a:solidFill>
                  <a:schemeClr val="bg1"/>
                </a:solidFill>
              </a:rPr>
              <a:t>Tevatron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214438" y="3954463"/>
            <a:ext cx="17526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LHC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214438" y="3294063"/>
            <a:ext cx="30480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Quarks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214438" y="2887663"/>
            <a:ext cx="30480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Charged Leptons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14438" y="2481263"/>
            <a:ext cx="61722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Neutrinos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1214438" y="2071688"/>
            <a:ext cx="6997700" cy="330200"/>
          </a:xfrm>
          <a:prstGeom prst="rightArrow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Proton Decays</a:t>
            </a:r>
          </a:p>
        </p:txBody>
      </p:sp>
      <p:sp>
        <p:nvSpPr>
          <p:cNvPr id="16394" name="TextBox 12"/>
          <p:cNvSpPr txBox="1">
            <a:spLocks noChangeArrowheads="1"/>
          </p:cNvSpPr>
          <p:nvPr/>
        </p:nvSpPr>
        <p:spPr bwMode="auto">
          <a:xfrm>
            <a:off x="99124" y="2495550"/>
            <a:ext cx="10438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Intensity</a:t>
            </a:r>
          </a:p>
          <a:p>
            <a:pPr eaLnBrk="1" hangingPunct="1"/>
            <a:r>
              <a:rPr lang="en-US"/>
              <a:t>Frontier</a:t>
            </a:r>
          </a:p>
        </p:txBody>
      </p: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99124" y="3984625"/>
            <a:ext cx="979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/>
              <a:t>Energy</a:t>
            </a:r>
          </a:p>
          <a:p>
            <a:pPr eaLnBrk="1" hangingPunct="1"/>
            <a:r>
              <a:rPr lang="en-US"/>
              <a:t>Frontier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1052513" y="2236788"/>
            <a:ext cx="71437" cy="122237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Left Brace 15"/>
          <p:cNvSpPr/>
          <p:nvPr/>
        </p:nvSpPr>
        <p:spPr>
          <a:xfrm>
            <a:off x="1052513" y="4081463"/>
            <a:ext cx="71437" cy="46196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8" name="TextBox 1"/>
          <p:cNvSpPr txBox="1">
            <a:spLocks noChangeArrowheads="1"/>
          </p:cNvSpPr>
          <p:nvPr/>
        </p:nvSpPr>
        <p:spPr bwMode="auto">
          <a:xfrm>
            <a:off x="5581650" y="2940784"/>
            <a:ext cx="121058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dirty="0"/>
              <a:t>Indirectly</a:t>
            </a:r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r>
              <a:rPr lang="en-US" sz="2000" dirty="0"/>
              <a:t>Directly </a:t>
            </a:r>
          </a:p>
        </p:txBody>
      </p:sp>
      <p:grpSp>
        <p:nvGrpSpPr>
          <p:cNvPr id="16399" name="Group 13"/>
          <p:cNvGrpSpPr>
            <a:grpSpLocks/>
          </p:cNvGrpSpPr>
          <p:nvPr/>
        </p:nvGrpSpPr>
        <p:grpSpPr bwMode="auto">
          <a:xfrm>
            <a:off x="7660902" y="2706688"/>
            <a:ext cx="1483098" cy="1870075"/>
            <a:chOff x="7660902" y="1947086"/>
            <a:chExt cx="1483098" cy="1870075"/>
          </a:xfrm>
          <a:solidFill>
            <a:srgbClr val="800000"/>
          </a:solidFill>
        </p:grpSpPr>
        <p:sp>
          <p:nvSpPr>
            <p:cNvPr id="6" name="Curved Left Arrow 5"/>
            <p:cNvSpPr/>
            <p:nvPr/>
          </p:nvSpPr>
          <p:spPr>
            <a:xfrm flipV="1">
              <a:off x="7786688" y="1947086"/>
              <a:ext cx="725487" cy="1870075"/>
            </a:xfrm>
            <a:prstGeom prst="curvedLeft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406" name="TextBox 11"/>
            <p:cNvSpPr txBox="1">
              <a:spLocks noChangeArrowheads="1"/>
            </p:cNvSpPr>
            <p:nvPr/>
          </p:nvSpPr>
          <p:spPr bwMode="auto">
            <a:xfrm>
              <a:off x="7660902" y="2686861"/>
              <a:ext cx="1483098" cy="4001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00FF"/>
                  </a:solidFill>
                </a:rPr>
                <a:t>Connection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Frontier and Intensity Frontier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123950" y="5340350"/>
            <a:ext cx="702548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E6BA0-3E95-47D3-9E2D-01AF965094DB}" type="slidenum">
              <a:rPr lang="en-US" smtClean="0"/>
              <a:t>6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1290935"/>
            <a:ext cx="911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Experimental reach (model dependent)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0179651"/>
      </p:ext>
    </p:extLst>
  </p:cSld>
  <p:clrMapOvr>
    <a:masterClrMapping/>
  </p:clrMapOvr>
  <p:transition spd="slow" advTm="36134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94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400" smtClean="0"/>
              <a:t>Young-Kee Kim, Japan-US working group meeting, January 17/18, 2013</a:t>
            </a:r>
          </a:p>
        </p:txBody>
      </p:sp>
      <p:sp>
        <p:nvSpPr>
          <p:cNvPr id="3993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fld id="{F7DCEE80-1DC7-4F7C-8268-18E95D0BF343}" type="slidenum">
              <a:rPr lang="en-US" sz="1000" smtClean="0">
                <a:solidFill>
                  <a:schemeClr val="bg1"/>
                </a:solidFill>
              </a:rPr>
              <a:pPr algn="ctr" eaLnBrk="1" hangingPunct="1"/>
              <a:t>7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399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76200"/>
            <a:ext cx="8229600" cy="7921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Intensity Frontier (current accelerator complex)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09472"/>
      </p:ext>
    </p:extLst>
  </p:cSld>
  <p:clrMapOvr>
    <a:masterClrMapping/>
  </p:clrMapOvr>
  <p:transition spd="slow" advTm="2888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096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676400" y="6553200"/>
            <a:ext cx="6248400" cy="16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fld id="{1E9BB80A-BE61-491F-ABF9-8FC175CE2F5A}" type="slidenum">
              <a:rPr lang="en-US" sz="1000" smtClean="0">
                <a:solidFill>
                  <a:schemeClr val="bg1"/>
                </a:solidFill>
              </a:rPr>
              <a:pPr algn="ctr" eaLnBrk="1" hangingPunct="1"/>
              <a:t>8</a:t>
            </a:fld>
            <a:endParaRPr lang="en-US" sz="1000" smtClean="0">
              <a:solidFill>
                <a:schemeClr val="bg1"/>
              </a:solidFill>
            </a:endParaRPr>
          </a:p>
        </p:txBody>
      </p:sp>
      <p:pic>
        <p:nvPicPr>
          <p:cNvPr id="40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70" name="Group 7"/>
          <p:cNvGrpSpPr>
            <a:grpSpLocks/>
          </p:cNvGrpSpPr>
          <p:nvPr/>
        </p:nvGrpSpPr>
        <p:grpSpPr bwMode="auto">
          <a:xfrm>
            <a:off x="2655888" y="1779588"/>
            <a:ext cx="3238888" cy="1229301"/>
            <a:chOff x="2655240" y="1778968"/>
            <a:chExt cx="3238841" cy="1230017"/>
          </a:xfrm>
        </p:grpSpPr>
        <p:sp>
          <p:nvSpPr>
            <p:cNvPr id="10" name="Oval 9"/>
            <p:cNvSpPr/>
            <p:nvPr/>
          </p:nvSpPr>
          <p:spPr>
            <a:xfrm rot="20160000">
              <a:off x="2655240" y="2439753"/>
              <a:ext cx="687377" cy="568656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Curved Left Arrow 10"/>
            <p:cNvSpPr/>
            <p:nvPr/>
          </p:nvSpPr>
          <p:spPr>
            <a:xfrm rot="16800000">
              <a:off x="4222663" y="813198"/>
              <a:ext cx="705261" cy="2636800"/>
            </a:xfrm>
            <a:prstGeom prst="curvedLeft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0966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400" smtClean="0"/>
              <a:t>Young-Kee Kim, Japan-US working group meeting, January 17/18, 2013</a:t>
            </a:r>
          </a:p>
        </p:txBody>
      </p:sp>
      <p:sp>
        <p:nvSpPr>
          <p:cNvPr id="40967" name="TextBox 1"/>
          <p:cNvSpPr txBox="1">
            <a:spLocks noChangeArrowheads="1"/>
          </p:cNvSpPr>
          <p:nvPr/>
        </p:nvSpPr>
        <p:spPr bwMode="auto">
          <a:xfrm>
            <a:off x="7200900" y="95250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400" b="1"/>
              <a:t>+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" y="76200"/>
            <a:ext cx="8229600" cy="79216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8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Intensity Frontier (future accelerator complex)</a:t>
            </a:r>
            <a:endParaRPr lang="en-US" dirty="0"/>
          </a:p>
        </p:txBody>
      </p:sp>
      <p:pic>
        <p:nvPicPr>
          <p:cNvPr id="15" name="Picture 6" descr="Project_X-Slide_v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909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751874"/>
      </p:ext>
    </p:extLst>
  </p:cSld>
  <p:clrMapOvr>
    <a:masterClrMapping/>
  </p:clrMapOvr>
  <p:transition spd="slow" advTm="6404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/>
          <a:stretch>
            <a:fillRect/>
          </a:stretch>
        </p:blipFill>
        <p:spPr bwMode="auto">
          <a:xfrm>
            <a:off x="3175" y="1260475"/>
            <a:ext cx="914558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3175" y="1260475"/>
            <a:ext cx="9144000" cy="6588125"/>
          </a:xfrm>
          <a:prstGeom prst="rect">
            <a:avLst/>
          </a:prstGeom>
          <a:solidFill>
            <a:srgbClr val="FFFFFF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endParaRPr lang="en-US"/>
          </a:p>
        </p:txBody>
      </p:sp>
      <p:grpSp>
        <p:nvGrpSpPr>
          <p:cNvPr id="41988" name="Group 39"/>
          <p:cNvGrpSpPr>
            <a:grpSpLocks/>
          </p:cNvGrpSpPr>
          <p:nvPr/>
        </p:nvGrpSpPr>
        <p:grpSpPr bwMode="auto">
          <a:xfrm>
            <a:off x="4862513" y="1435100"/>
            <a:ext cx="4281487" cy="3517900"/>
            <a:chOff x="4861572" y="1412647"/>
            <a:chExt cx="4282562" cy="3517682"/>
          </a:xfrm>
        </p:grpSpPr>
        <p:pic>
          <p:nvPicPr>
            <p:cNvPr id="42012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01" y="1463229"/>
              <a:ext cx="1432194" cy="1180484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013" name="Picture 17" descr="MINOS-nea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54" y="2943340"/>
              <a:ext cx="1282710" cy="1044575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2014" name="Group 20"/>
            <p:cNvGrpSpPr>
              <a:grpSpLocks/>
            </p:cNvGrpSpPr>
            <p:nvPr/>
          </p:nvGrpSpPr>
          <p:grpSpPr bwMode="auto">
            <a:xfrm>
              <a:off x="7506745" y="3419984"/>
              <a:ext cx="1045077" cy="997148"/>
              <a:chOff x="7569968" y="3639344"/>
              <a:chExt cx="1095426" cy="1187647"/>
            </a:xfrm>
          </p:grpSpPr>
          <p:pic>
            <p:nvPicPr>
              <p:cNvPr id="42023" name="Picture 21" descr="C:\Users\ykkim\Pictures\MINERvA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657"/>
              <a:stretch>
                <a:fillRect/>
              </a:stretch>
            </p:blipFill>
            <p:spPr bwMode="auto">
              <a:xfrm>
                <a:off x="7569968" y="3639344"/>
                <a:ext cx="1095426" cy="1187647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24" name="TextBox 17"/>
              <p:cNvSpPr txBox="1">
                <a:spLocks noChangeArrowheads="1"/>
              </p:cNvSpPr>
              <p:nvPr/>
            </p:nvSpPr>
            <p:spPr bwMode="auto">
              <a:xfrm>
                <a:off x="7628399" y="3693708"/>
                <a:ext cx="1020236" cy="36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MINERvA</a:t>
                </a:r>
              </a:p>
            </p:txBody>
          </p:sp>
        </p:grpSp>
        <p:grpSp>
          <p:nvGrpSpPr>
            <p:cNvPr id="42015" name="Group 26"/>
            <p:cNvGrpSpPr>
              <a:grpSpLocks/>
            </p:cNvGrpSpPr>
            <p:nvPr/>
          </p:nvGrpSpPr>
          <p:grpSpPr bwMode="auto">
            <a:xfrm>
              <a:off x="8061786" y="3918558"/>
              <a:ext cx="1082348" cy="857250"/>
              <a:chOff x="5958216" y="5167312"/>
              <a:chExt cx="1517125" cy="1228725"/>
            </a:xfrm>
          </p:grpSpPr>
          <p:pic>
            <p:nvPicPr>
              <p:cNvPr id="42021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73" b="8334"/>
              <a:stretch>
                <a:fillRect/>
              </a:stretch>
            </p:blipFill>
            <p:spPr bwMode="auto">
              <a:xfrm>
                <a:off x="5962978" y="5167312"/>
                <a:ext cx="1411288" cy="1228725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22" name="TextBox 16"/>
              <p:cNvSpPr txBox="1">
                <a:spLocks noChangeArrowheads="1"/>
              </p:cNvSpPr>
              <p:nvPr/>
            </p:nvSpPr>
            <p:spPr bwMode="auto">
              <a:xfrm>
                <a:off x="5958216" y="5525642"/>
                <a:ext cx="1517125" cy="44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rPr>
                  <a:t>MiniBooNE</a:t>
                </a:r>
              </a:p>
            </p:txBody>
          </p:sp>
        </p:grpSp>
        <p:cxnSp>
          <p:nvCxnSpPr>
            <p:cNvPr id="42016" name="Straight Arrow Connector 31"/>
            <p:cNvCxnSpPr>
              <a:cxnSpLocks noChangeShapeType="1"/>
            </p:cNvCxnSpPr>
            <p:nvPr/>
          </p:nvCxnSpPr>
          <p:spPr bwMode="auto">
            <a:xfrm flipH="1" flipV="1">
              <a:off x="4975685" y="2644329"/>
              <a:ext cx="3200400" cy="2286000"/>
            </a:xfrm>
            <a:prstGeom prst="straightConnector1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17" name="TextBox 35"/>
            <p:cNvSpPr txBox="1">
              <a:spLocks noChangeArrowheads="1"/>
            </p:cNvSpPr>
            <p:nvPr/>
          </p:nvSpPr>
          <p:spPr bwMode="auto">
            <a:xfrm rot="2100000">
              <a:off x="5689211" y="3107363"/>
              <a:ext cx="9413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66"/>
                  </a:solidFill>
                  <a:ea typeface="ＭＳ Ｐゴシック" pitchFamily="34" charset="-128"/>
                  <a:cs typeface="Arial" pitchFamily="34" charset="0"/>
                </a:rPr>
                <a:t>735 km</a:t>
              </a:r>
            </a:p>
          </p:txBody>
        </p:sp>
        <p:sp>
          <p:nvSpPr>
            <p:cNvPr id="42018" name="TextBox 36"/>
            <p:cNvSpPr txBox="1">
              <a:spLocks noChangeArrowheads="1"/>
            </p:cNvSpPr>
            <p:nvPr/>
          </p:nvSpPr>
          <p:spPr bwMode="auto">
            <a:xfrm>
              <a:off x="4861572" y="1425129"/>
              <a:ext cx="152008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rPr>
                <a:t>MINOS (far)</a:t>
              </a:r>
            </a:p>
            <a:p>
              <a:pPr algn="r" eaLnBrk="1" hangingPunct="1"/>
              <a:r>
                <a:rPr lang="en-US" sz="160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rPr>
                <a:t>at 2340 ft level</a:t>
              </a:r>
            </a:p>
            <a:p>
              <a:pPr algn="r" eaLnBrk="1" hangingPunct="1"/>
              <a:r>
                <a:rPr lang="en-US" sz="160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rPr>
                <a:t>5 kton</a:t>
              </a:r>
            </a:p>
          </p:txBody>
        </p:sp>
        <p:sp>
          <p:nvSpPr>
            <p:cNvPr id="42019" name="TextBox 38"/>
            <p:cNvSpPr txBox="1">
              <a:spLocks noChangeArrowheads="1"/>
            </p:cNvSpPr>
            <p:nvPr/>
          </p:nvSpPr>
          <p:spPr bwMode="auto">
            <a:xfrm>
              <a:off x="6863002" y="2884017"/>
              <a:ext cx="1463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ea typeface="ＭＳ Ｐゴシック" pitchFamily="34" charset="-128"/>
                  <a:cs typeface="Arial" pitchFamily="34" charset="0"/>
                </a:rPr>
                <a:t>MINOS (near)</a:t>
              </a:r>
            </a:p>
          </p:txBody>
        </p:sp>
        <p:sp>
          <p:nvSpPr>
            <p:cNvPr id="42020" name="TextBox 26"/>
            <p:cNvSpPr txBox="1">
              <a:spLocks noChangeArrowheads="1"/>
            </p:cNvSpPr>
            <p:nvPr/>
          </p:nvSpPr>
          <p:spPr bwMode="auto">
            <a:xfrm>
              <a:off x="6305410" y="1412647"/>
              <a:ext cx="11754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66"/>
                  </a:solidFill>
                  <a:ea typeface="ＭＳ Ｐゴシック" pitchFamily="34" charset="-128"/>
                </a:rPr>
                <a:t>operating</a:t>
              </a:r>
            </a:p>
            <a:p>
              <a:pPr eaLnBrk="1" hangingPunct="1"/>
              <a:r>
                <a:rPr lang="en-US" sz="1600">
                  <a:solidFill>
                    <a:srgbClr val="000066"/>
                  </a:solidFill>
                  <a:ea typeface="ＭＳ Ｐゴシック" pitchFamily="34" charset="-128"/>
                </a:rPr>
                <a:t>since 2005</a:t>
              </a:r>
            </a:p>
            <a:p>
              <a:pPr eaLnBrk="1" hangingPunct="1"/>
              <a:r>
                <a:rPr lang="en-US" sz="1600">
                  <a:solidFill>
                    <a:srgbClr val="000066"/>
                  </a:solidFill>
                  <a:ea typeface="ＭＳ Ｐゴシック" pitchFamily="34" charset="-128"/>
                </a:rPr>
                <a:t>(350 kW)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-1238250" y="3160713"/>
            <a:ext cx="8648700" cy="2752725"/>
            <a:chOff x="-1238250" y="3217863"/>
            <a:chExt cx="8648700" cy="2752390"/>
          </a:xfrm>
        </p:grpSpPr>
        <p:grpSp>
          <p:nvGrpSpPr>
            <p:cNvPr id="42003" name="Group 52"/>
            <p:cNvGrpSpPr>
              <a:grpSpLocks/>
            </p:cNvGrpSpPr>
            <p:nvPr/>
          </p:nvGrpSpPr>
          <p:grpSpPr bwMode="auto">
            <a:xfrm>
              <a:off x="-1238250" y="3217863"/>
              <a:ext cx="8557377" cy="2752390"/>
              <a:chOff x="-1238094" y="3137741"/>
              <a:chExt cx="8556621" cy="2751943"/>
            </a:xfrm>
          </p:grpSpPr>
          <p:grpSp>
            <p:nvGrpSpPr>
              <p:cNvPr id="42005" name="Group 5"/>
              <p:cNvGrpSpPr>
                <a:grpSpLocks/>
              </p:cNvGrpSpPr>
              <p:nvPr/>
            </p:nvGrpSpPr>
            <p:grpSpPr bwMode="auto">
              <a:xfrm>
                <a:off x="-57335" y="3762133"/>
                <a:ext cx="7375862" cy="2127551"/>
                <a:chOff x="-75771" y="3759488"/>
                <a:chExt cx="7374938" cy="2128759"/>
              </a:xfrm>
            </p:grpSpPr>
            <p:sp>
              <p:nvSpPr>
                <p:cNvPr id="42009" name="TextBox 34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3317471" y="3759488"/>
                  <a:ext cx="1069286" cy="7391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endParaRPr lang="en-US" sz="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  <a:p>
                  <a:pPr algn="ctr" eaLnBrk="1" hangingPunct="1"/>
                  <a:endParaRPr lang="en-US" sz="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  <a:p>
                  <a:pPr algn="ctr" eaLnBrk="1" hangingPunct="1"/>
                  <a:endParaRPr lang="en-US" sz="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  <a:p>
                  <a:pPr algn="ctr" eaLnBrk="1" hangingPunct="1"/>
                  <a:endParaRPr lang="en-US" sz="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  <a:p>
                  <a:pPr algn="ctr" eaLnBrk="1" hangingPunct="1"/>
                  <a:r>
                    <a:rPr lang="en-US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1300 km</a:t>
                  </a:r>
                </a:p>
              </p:txBody>
            </p:sp>
            <p:sp>
              <p:nvSpPr>
                <p:cNvPr id="42010" name="TextBox 12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4378516" y="4958166"/>
                  <a:ext cx="2920651" cy="9300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                     New beamline</a:t>
                  </a:r>
                </a:p>
                <a:p>
                  <a:pPr eaLnBrk="1" hangingPunct="1"/>
                  <a:endParaRPr lang="en-US" sz="1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  <a:p>
                  <a:pPr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Near detector</a:t>
                  </a:r>
                </a:p>
              </p:txBody>
            </p:sp>
            <p:sp>
              <p:nvSpPr>
                <p:cNvPr id="42011" name="TextBox 12"/>
                <p:cNvSpPr txBox="1">
                  <a:spLocks noChangeArrowheads="1"/>
                </p:cNvSpPr>
                <p:nvPr/>
              </p:nvSpPr>
              <p:spPr bwMode="auto">
                <a:xfrm rot="600000">
                  <a:off x="-75771" y="3956976"/>
                  <a:ext cx="3031305" cy="10779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defTabSz="912813" eaLnBrk="0" hangingPunct="0"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LBNE Far detector</a:t>
                  </a:r>
                </a:p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at 4850 ft level</a:t>
                  </a:r>
                </a:p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34 kton LAr TPC</a:t>
                  </a:r>
                </a:p>
                <a:p>
                  <a:pPr algn="ctr" eaLnBrk="1" hangingPunct="1"/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</a:rPr>
                    <a:t>700 kW </a:t>
                  </a:r>
                  <a:r>
                    <a:rPr lang="en-US" sz="1600">
                      <a:solidFill>
                        <a:srgbClr val="000000"/>
                      </a:solidFill>
                      <a:ea typeface="ＭＳ Ｐゴシック" pitchFamily="34" charset="-128"/>
                      <a:cs typeface="Arial" pitchFamily="34" charset="0"/>
                      <a:sym typeface="Wingdings" pitchFamily="2" charset="2"/>
                    </a:rPr>
                    <a:t> 2.3 MW(Project X)</a:t>
                  </a:r>
                  <a:endParaRPr lang="en-US" sz="1600">
                    <a:solidFill>
                      <a:srgbClr val="000000"/>
                    </a:solidFill>
                    <a:ea typeface="ＭＳ Ｐゴシック" pitchFamily="34" charset="-128"/>
                    <a:cs typeface="Arial" pitchFamily="34" charset="0"/>
                  </a:endParaRPr>
                </a:p>
              </p:txBody>
            </p:sp>
          </p:grpSp>
          <p:pic>
            <p:nvPicPr>
              <p:cNvPr id="42006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91573">
                <a:off x="-1238094" y="3137741"/>
                <a:ext cx="3794083" cy="73384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2007" name="Straight Arrow Connector 12"/>
              <p:cNvCxnSpPr>
                <a:cxnSpLocks noChangeShapeType="1"/>
              </p:cNvCxnSpPr>
              <p:nvPr/>
            </p:nvCxnSpPr>
            <p:spPr bwMode="auto">
              <a:xfrm flipH="1" flipV="1">
                <a:off x="1340365" y="3644816"/>
                <a:ext cx="5621117" cy="1079583"/>
              </a:xfrm>
              <a:prstGeom prst="straightConnector1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42008" name="Picture 2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0000">
                <a:off x="4600467" y="4497229"/>
                <a:ext cx="1088923" cy="86913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2004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000">
              <a:off x="5380038" y="4327525"/>
              <a:ext cx="2030412" cy="766763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4199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6400" y="6496050"/>
            <a:ext cx="6248400" cy="168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fld id="{E9675B33-50FA-428C-9AC1-3E48EA394473}" type="slidenum">
              <a:rPr lang="en-US" sz="1000" smtClean="0">
                <a:solidFill>
                  <a:schemeClr val="bg1"/>
                </a:solidFill>
              </a:rPr>
              <a:pPr algn="ctr" eaLnBrk="1" hangingPunct="1"/>
              <a:t>9</a:t>
            </a:fld>
            <a:endParaRPr lang="en-US" sz="1000" smtClean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414463" y="1390650"/>
            <a:ext cx="7754937" cy="5024438"/>
            <a:chOff x="1414463" y="1447800"/>
            <a:chExt cx="7754937" cy="5023877"/>
          </a:xfrm>
        </p:grpSpPr>
        <p:grpSp>
          <p:nvGrpSpPr>
            <p:cNvPr id="41993" name="Group 36"/>
            <p:cNvGrpSpPr>
              <a:grpSpLocks/>
            </p:cNvGrpSpPr>
            <p:nvPr/>
          </p:nvGrpSpPr>
          <p:grpSpPr bwMode="auto">
            <a:xfrm>
              <a:off x="1414463" y="1447800"/>
              <a:ext cx="7754937" cy="5023877"/>
              <a:chOff x="1414622" y="1368980"/>
              <a:chExt cx="7754018" cy="5022581"/>
            </a:xfrm>
          </p:grpSpPr>
          <p:pic>
            <p:nvPicPr>
              <p:cNvPr id="41996" name="Picture 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778" y="1444625"/>
                <a:ext cx="1520824" cy="1222375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997" name="TextBox 55"/>
              <p:cNvSpPr txBox="1">
                <a:spLocks noChangeArrowheads="1"/>
              </p:cNvSpPr>
              <p:nvPr/>
            </p:nvSpPr>
            <p:spPr bwMode="auto">
              <a:xfrm>
                <a:off x="3243267" y="1425575"/>
                <a:ext cx="1155797" cy="830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NOvA (far)</a:t>
                </a:r>
              </a:p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Surface</a:t>
                </a:r>
              </a:p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14 kton</a:t>
                </a:r>
              </a:p>
            </p:txBody>
          </p:sp>
          <p:sp>
            <p:nvSpPr>
              <p:cNvPr id="41998" name="TextBox 56"/>
              <p:cNvSpPr txBox="1">
                <a:spLocks noChangeArrowheads="1"/>
              </p:cNvSpPr>
              <p:nvPr/>
            </p:nvSpPr>
            <p:spPr bwMode="auto">
              <a:xfrm>
                <a:off x="1414622" y="1368980"/>
                <a:ext cx="1872370" cy="830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under construction</a:t>
                </a:r>
              </a:p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online 2013</a:t>
                </a:r>
              </a:p>
              <a:p>
                <a:pPr eaLnBrk="1" hangingPunct="1"/>
                <a:r>
                  <a:rPr lang="en-US" sz="1600">
                    <a:solidFill>
                      <a:srgbClr val="0000FF"/>
                    </a:solidFill>
                    <a:ea typeface="ＭＳ Ｐゴシック" pitchFamily="34" charset="-128"/>
                  </a:rPr>
                  <a:t>(700 kW)</a:t>
                </a:r>
              </a:p>
            </p:txBody>
          </p:sp>
          <p:pic>
            <p:nvPicPr>
              <p:cNvPr id="41999" name="Picture 59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85"/>
              <a:stretch>
                <a:fillRect/>
              </a:stretch>
            </p:blipFill>
            <p:spPr bwMode="auto">
              <a:xfrm>
                <a:off x="8062913" y="4854575"/>
                <a:ext cx="1006475" cy="836613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00" name="TextBox 60"/>
              <p:cNvSpPr txBox="1">
                <a:spLocks noChangeArrowheads="1"/>
              </p:cNvSpPr>
              <p:nvPr/>
            </p:nvSpPr>
            <p:spPr bwMode="auto">
              <a:xfrm>
                <a:off x="7162800" y="5653088"/>
                <a:ext cx="2005840" cy="7384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/>
                <a:r>
                  <a:rPr lang="en-US" sz="1400">
                    <a:solidFill>
                      <a:srgbClr val="0000FF"/>
                    </a:solidFill>
                    <a:ea typeface="ＭＳ Ｐゴシック" pitchFamily="34" charset="-128"/>
                  </a:rPr>
                  <a:t>MicroBooNE</a:t>
                </a:r>
              </a:p>
              <a:p>
                <a:pPr algn="r" eaLnBrk="1" hangingPunct="1"/>
                <a:r>
                  <a:rPr lang="en-US" sz="1400">
                    <a:solidFill>
                      <a:srgbClr val="0000FF"/>
                    </a:solidFill>
                    <a:ea typeface="ＭＳ Ｐゴシック" pitchFamily="34" charset="-128"/>
                  </a:rPr>
                  <a:t>under construction</a:t>
                </a:r>
              </a:p>
              <a:p>
                <a:pPr algn="r" eaLnBrk="1" hangingPunct="1"/>
                <a:r>
                  <a:rPr lang="en-US" sz="1400">
                    <a:solidFill>
                      <a:srgbClr val="0000FF"/>
                    </a:solidFill>
                    <a:ea typeface="ＭＳ Ｐゴシック" pitchFamily="34" charset="-128"/>
                  </a:rPr>
                  <a:t>(LAr TPC)</a:t>
                </a:r>
              </a:p>
            </p:txBody>
          </p:sp>
          <p:pic>
            <p:nvPicPr>
              <p:cNvPr id="42001" name="Picture 18" descr="NOvA near detector-2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86614" y="4532313"/>
                <a:ext cx="1085850" cy="1017587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02" name="TextBox 72"/>
              <p:cNvSpPr txBox="1">
                <a:spLocks noChangeArrowheads="1"/>
              </p:cNvSpPr>
              <p:nvPr/>
            </p:nvSpPr>
            <p:spPr bwMode="auto">
              <a:xfrm>
                <a:off x="7589760" y="4957994"/>
                <a:ext cx="732921" cy="584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NOvA</a:t>
                </a:r>
              </a:p>
              <a:p>
                <a:pPr eaLnBrk="1" hangingPunct="1"/>
                <a:r>
                  <a:rPr lang="en-US" sz="1600">
                    <a:solidFill>
                      <a:srgbClr val="FFFFFF"/>
                    </a:solidFill>
                    <a:ea typeface="ＭＳ Ｐゴシック" pitchFamily="34" charset="-128"/>
                    <a:cs typeface="Arial" pitchFamily="34" charset="0"/>
                  </a:rPr>
                  <a:t>(near)</a:t>
                </a:r>
              </a:p>
            </p:txBody>
          </p:sp>
        </p:grpSp>
        <p:sp>
          <p:nvSpPr>
            <p:cNvPr id="41994" name="TextBox 57"/>
            <p:cNvSpPr txBox="1">
              <a:spLocks noChangeArrowheads="1"/>
            </p:cNvSpPr>
            <p:nvPr/>
          </p:nvSpPr>
          <p:spPr bwMode="auto">
            <a:xfrm rot="1860000">
              <a:off x="5437188" y="3551238"/>
              <a:ext cx="94138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>
                  <a:solidFill>
                    <a:srgbClr val="0000FF"/>
                  </a:solidFill>
                  <a:ea typeface="ＭＳ Ｐゴシック" pitchFamily="34" charset="-128"/>
                </a:rPr>
                <a:t>810 km</a:t>
              </a:r>
            </a:p>
          </p:txBody>
        </p:sp>
        <p:cxnSp>
          <p:nvCxnSpPr>
            <p:cNvPr id="41995" name="Straight Arrow Connector 31"/>
            <p:cNvCxnSpPr>
              <a:cxnSpLocks noChangeShapeType="1"/>
            </p:cNvCxnSpPr>
            <p:nvPr/>
          </p:nvCxnSpPr>
          <p:spPr bwMode="auto">
            <a:xfrm flipH="1" flipV="1">
              <a:off x="4611688" y="2740025"/>
              <a:ext cx="3028950" cy="1878013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5" y="76200"/>
            <a:ext cx="9068733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Intensity Frontier: Evolution of long-baseline </a:t>
            </a:r>
            <a:r>
              <a:rPr lang="en-US" dirty="0" smtClean="0">
                <a:latin typeface="Symbol" pitchFamily="18" charset="2"/>
              </a:rPr>
              <a:t>n</a:t>
            </a:r>
            <a:r>
              <a:rPr lang="en-US" dirty="0" smtClean="0"/>
              <a:t> experiments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0" y="6626225"/>
            <a:ext cx="5638800" cy="365125"/>
          </a:xfrm>
        </p:spPr>
        <p:txBody>
          <a:bodyPr/>
          <a:lstStyle/>
          <a:p>
            <a:r>
              <a:rPr lang="en-US" smtClean="0"/>
              <a:t>Young-Kee Kim, Japan-US working group meeting, January 17/18, 2013</a:t>
            </a:r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174" y="742890"/>
            <a:ext cx="9140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9"/>
                </a:solidFill>
              </a:rPr>
              <a:t>MINOS (2005 – ~2015</a:t>
            </a:r>
            <a:r>
              <a:rPr lang="en-US" sz="2000" dirty="0" smtClean="0">
                <a:solidFill>
                  <a:srgbClr val="000099"/>
                </a:solidFill>
              </a:rPr>
              <a:t>) 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sz="2000" dirty="0" err="1" smtClean="0">
                <a:solidFill>
                  <a:srgbClr val="0000FF"/>
                </a:solidFill>
                <a:sym typeface="Wingdings" pitchFamily="2" charset="2"/>
              </a:rPr>
              <a:t>NOvA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 (2013 – ~2022</a:t>
            </a:r>
            <a:r>
              <a:rPr lang="en-US" sz="2000" dirty="0" smtClean="0">
                <a:solidFill>
                  <a:srgbClr val="0000FF"/>
                </a:solidFill>
                <a:sym typeface="Wingdings" pitchFamily="2" charset="2"/>
              </a:rPr>
              <a:t>)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>
                <a:sym typeface="Wingdings" pitchFamily="2" charset="2"/>
              </a:rPr>
              <a:t>LBNE (~2022 – )</a:t>
            </a:r>
            <a:endParaRPr lang="en-US" sz="2000" dirty="0" smtClean="0">
              <a:sym typeface="Wingdings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832492"/>
      </p:ext>
    </p:extLst>
  </p:cSld>
  <p:clrMapOvr>
    <a:masterClrMapping/>
  </p:clrMapOvr>
  <p:transition spd="slow" advTm="1065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5|0.7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4|2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11290</TotalTime>
  <Words>1173</Words>
  <Application>Microsoft Office PowerPoint</Application>
  <PresentationFormat>On-screen Show (4:3)</PresentationFormat>
  <Paragraphs>311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U.S. Particle Physics (focus on activities supported by DOE Office of High Energy Physics) and its connection to the Japan – U.S. Program     ………</vt:lpstr>
      <vt:lpstr>U.S. Particle Physics</vt:lpstr>
      <vt:lpstr>Energy Frontier</vt:lpstr>
      <vt:lpstr>Energy Frontier: ILC</vt:lpstr>
      <vt:lpstr>Energy Frontier</vt:lpstr>
      <vt:lpstr>Energy Frontier and Intensity Frontier</vt:lpstr>
      <vt:lpstr>PowerPoint Presentation</vt:lpstr>
      <vt:lpstr>PowerPoint Presentation</vt:lpstr>
      <vt:lpstr>Intensity Frontier: Evolution of long-baseline n experiments</vt:lpstr>
      <vt:lpstr>Intensity Frontier: Neutrinos</vt:lpstr>
      <vt:lpstr>Intensity Frontier: Rare Processes</vt:lpstr>
      <vt:lpstr>Rare Processes: Muon Programs</vt:lpstr>
      <vt:lpstr>Rare Processes</vt:lpstr>
      <vt:lpstr>Cosmic Frontier</vt:lpstr>
      <vt:lpstr>Cosmic Frontier: Dark Matter</vt:lpstr>
      <vt:lpstr>Cosmic Frontier: Dark Energy</vt:lpstr>
      <vt:lpstr>Accelerator R&amp;D: User Facility</vt:lpstr>
      <vt:lpstr>Detector R&amp;D: Testbeam User Facilities</vt:lpstr>
      <vt:lpstr>Other Activities</vt:lpstr>
      <vt:lpstr>The PHENIX Experiment at RHIC</vt:lpstr>
      <vt:lpstr>Activities supported by 2012 Japan – U.S. program</vt:lpstr>
      <vt:lpstr>Summary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Science: Pipeline  Graduate students Undergraduate students Middle school students</dc:title>
  <dc:creator>Young-kee Kim</dc:creator>
  <cp:lastModifiedBy>Young-Kee Kim x3384 05917V</cp:lastModifiedBy>
  <cp:revision>199</cp:revision>
  <dcterms:created xsi:type="dcterms:W3CDTF">2012-11-29T12:52:45Z</dcterms:created>
  <dcterms:modified xsi:type="dcterms:W3CDTF">2013-01-17T22:45:31Z</dcterms:modified>
</cp:coreProperties>
</file>