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activeX/activeX1.xml" ContentType="application/vnd.ms-office.activeX+xml"/>
  <Override PartName="/ppt/notesSlides/notesSlide4.xml" ContentType="application/vnd.openxmlformats-officedocument.presentationml.notesSlid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53"/>
  </p:notesMasterIdLst>
  <p:handoutMasterIdLst>
    <p:handoutMasterId r:id="rId54"/>
  </p:handoutMasterIdLst>
  <p:sldIdLst>
    <p:sldId id="841" r:id="rId2"/>
    <p:sldId id="960" r:id="rId3"/>
    <p:sldId id="994" r:id="rId4"/>
    <p:sldId id="1022" r:id="rId5"/>
    <p:sldId id="1023" r:id="rId6"/>
    <p:sldId id="1024" r:id="rId7"/>
    <p:sldId id="985" r:id="rId8"/>
    <p:sldId id="999" r:id="rId9"/>
    <p:sldId id="1019" r:id="rId10"/>
    <p:sldId id="1026" r:id="rId11"/>
    <p:sldId id="1027" r:id="rId12"/>
    <p:sldId id="1020" r:id="rId13"/>
    <p:sldId id="1028" r:id="rId14"/>
    <p:sldId id="987" r:id="rId15"/>
    <p:sldId id="1014" r:id="rId16"/>
    <p:sldId id="996" r:id="rId17"/>
    <p:sldId id="997" r:id="rId18"/>
    <p:sldId id="988" r:id="rId19"/>
    <p:sldId id="1015" r:id="rId20"/>
    <p:sldId id="1013" r:id="rId21"/>
    <p:sldId id="1007" r:id="rId22"/>
    <p:sldId id="1008" r:id="rId23"/>
    <p:sldId id="1012" r:id="rId24"/>
    <p:sldId id="1025" r:id="rId25"/>
    <p:sldId id="966" r:id="rId26"/>
    <p:sldId id="967" r:id="rId27"/>
    <p:sldId id="1017" r:id="rId28"/>
    <p:sldId id="1018" r:id="rId29"/>
    <p:sldId id="989" r:id="rId30"/>
    <p:sldId id="990" r:id="rId31"/>
    <p:sldId id="895" r:id="rId32"/>
    <p:sldId id="906" r:id="rId33"/>
    <p:sldId id="931" r:id="rId34"/>
    <p:sldId id="1002" r:id="rId35"/>
    <p:sldId id="1003" r:id="rId36"/>
    <p:sldId id="1004" r:id="rId37"/>
    <p:sldId id="1005" r:id="rId38"/>
    <p:sldId id="1021" r:id="rId39"/>
    <p:sldId id="913" r:id="rId40"/>
    <p:sldId id="980" r:id="rId41"/>
    <p:sldId id="981" r:id="rId42"/>
    <p:sldId id="975" r:id="rId43"/>
    <p:sldId id="961" r:id="rId44"/>
    <p:sldId id="955" r:id="rId45"/>
    <p:sldId id="956" r:id="rId46"/>
    <p:sldId id="958" r:id="rId47"/>
    <p:sldId id="959" r:id="rId48"/>
    <p:sldId id="954" r:id="rId49"/>
    <p:sldId id="951" r:id="rId50"/>
    <p:sldId id="952" r:id="rId51"/>
    <p:sldId id="948" r:id="rId52"/>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FF00"/>
    <a:srgbClr val="0000CC"/>
    <a:srgbClr val="000099"/>
    <a:srgbClr val="00CCFF"/>
    <a:srgbClr val="FF9933"/>
    <a:srgbClr val="00FF00"/>
    <a:srgbClr val="FF66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44" autoAdjust="0"/>
    <p:restoredTop sz="93992" autoAdjust="0"/>
  </p:normalViewPr>
  <p:slideViewPr>
    <p:cSldViewPr snapToGrid="0" snapToObjects="1">
      <p:cViewPr>
        <p:scale>
          <a:sx n="40" d="100"/>
          <a:sy n="40" d="100"/>
        </p:scale>
        <p:origin x="-1404" y="-552"/>
      </p:cViewPr>
      <p:guideLst>
        <p:guide orient="horz" pos="2442"/>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40" d="100"/>
        <a:sy n="40" d="100"/>
      </p:scale>
      <p:origin x="0" y="330"/>
    </p:cViewPr>
  </p:sorterViewPr>
  <p:notesViewPr>
    <p:cSldViewPr snapToGrid="0" snapToObjects="1">
      <p:cViewPr varScale="1">
        <p:scale>
          <a:sx n="48" d="100"/>
          <a:sy n="48" d="100"/>
        </p:scale>
        <p:origin x="-1968" y="-114"/>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CB67B-0E6A-4D29-A16C-E1791CDDB45B}" type="doc">
      <dgm:prSet loTypeId="urn:microsoft.com/office/officeart/2005/8/layout/process1" loCatId="process" qsTypeId="urn:microsoft.com/office/officeart/2005/8/quickstyle/simple5" qsCatId="simple" csTypeId="urn:microsoft.com/office/officeart/2005/8/colors/accent2_2" csCatId="accent2" phldr="1"/>
      <dgm:spPr/>
    </dgm:pt>
    <dgm:pt modelId="{2B50D24F-41FD-4CA4-9962-ACCF336F7ADA}">
      <dgm:prSet phldrT="[Text]" custT="1"/>
      <dgm:spPr/>
      <dgm:t>
        <a:bodyPr/>
        <a:lstStyle/>
        <a:p>
          <a:r>
            <a:rPr lang="en-US" sz="1600" b="1" dirty="0" err="1" smtClean="0"/>
            <a:t>NuM</a:t>
          </a:r>
          <a:r>
            <a:rPr lang="en-US" sz="1400" b="1" dirty="0" err="1" smtClean="0"/>
            <a:t>I</a:t>
          </a:r>
          <a:r>
            <a:rPr lang="en-US" sz="1400" b="1" dirty="0" smtClean="0"/>
            <a:t>          (120 </a:t>
          </a:r>
          <a:r>
            <a:rPr lang="en-US" sz="1400" b="1" dirty="0" err="1" smtClean="0"/>
            <a:t>GeV</a:t>
          </a:r>
          <a:r>
            <a:rPr lang="en-US" sz="1400" b="1" dirty="0" smtClean="0"/>
            <a:t>)</a:t>
          </a:r>
          <a:r>
            <a:rPr lang="en-US" sz="1400" dirty="0" smtClean="0"/>
            <a:t>: </a:t>
          </a:r>
        </a:p>
        <a:p>
          <a:r>
            <a:rPr lang="en-US" sz="1400" dirty="0" smtClean="0"/>
            <a:t>350 kW</a:t>
          </a:r>
        </a:p>
        <a:p>
          <a:r>
            <a:rPr lang="en-US" sz="1600" b="1" dirty="0" smtClean="0"/>
            <a:t>Booster </a:t>
          </a:r>
          <a:r>
            <a:rPr lang="en-US" sz="1400" b="1" dirty="0" smtClean="0"/>
            <a:t>(8GeV): </a:t>
          </a:r>
          <a:r>
            <a:rPr lang="en-US" sz="1400" dirty="0" smtClean="0"/>
            <a:t>35 kW</a:t>
          </a:r>
          <a:endParaRPr lang="en-US" sz="1400" dirty="0"/>
        </a:p>
      </dgm:t>
    </dgm:pt>
    <dgm:pt modelId="{C0D9CD76-331C-4583-8BCB-123D0D9CC99F}" type="parTrans" cxnId="{8D7CD207-562A-43DF-B11D-6E46E71D732C}">
      <dgm:prSet/>
      <dgm:spPr/>
      <dgm:t>
        <a:bodyPr/>
        <a:lstStyle/>
        <a:p>
          <a:endParaRPr lang="en-US"/>
        </a:p>
      </dgm:t>
    </dgm:pt>
    <dgm:pt modelId="{92CA1293-CC9A-4E75-A46A-912A6145F457}" type="sibTrans" cxnId="{8D7CD207-562A-43DF-B11D-6E46E71D732C}">
      <dgm:prSet/>
      <dgm:spPr/>
      <dgm:t>
        <a:bodyPr/>
        <a:lstStyle/>
        <a:p>
          <a:endParaRPr lang="en-US"/>
        </a:p>
      </dgm:t>
    </dgm:pt>
    <dgm:pt modelId="{5F3ADFE9-E54E-4E48-BCE7-A813FEEF1814}">
      <dgm:prSet phldrT="[Text]" custT="1"/>
      <dgm:spPr/>
      <dgm:t>
        <a:bodyPr/>
        <a:lstStyle/>
        <a:p>
          <a:r>
            <a:rPr lang="en-US" sz="1600" b="1" dirty="0" err="1" smtClean="0"/>
            <a:t>NuMI</a:t>
          </a:r>
          <a:r>
            <a:rPr lang="en-US" sz="1600" b="1" dirty="0" smtClean="0"/>
            <a:t> </a:t>
          </a:r>
          <a:r>
            <a:rPr lang="en-US" sz="1400" b="1" dirty="0" smtClean="0"/>
            <a:t>(120GeV):</a:t>
          </a:r>
          <a:endParaRPr lang="en-US" sz="1400" dirty="0" smtClean="0"/>
        </a:p>
        <a:p>
          <a:r>
            <a:rPr lang="en-US" sz="1400" dirty="0" smtClean="0"/>
            <a:t>700 kW</a:t>
          </a:r>
        </a:p>
        <a:p>
          <a:r>
            <a:rPr lang="en-US" sz="1600" b="1" dirty="0" smtClean="0"/>
            <a:t>Booster </a:t>
          </a:r>
          <a:r>
            <a:rPr lang="en-US" sz="1400" b="1" dirty="0" smtClean="0"/>
            <a:t>(8GeV)</a:t>
          </a:r>
          <a:r>
            <a:rPr lang="en-US" sz="1400" dirty="0" smtClean="0"/>
            <a:t>: 80 kW</a:t>
          </a:r>
          <a:endParaRPr lang="en-US" sz="1400" dirty="0"/>
        </a:p>
      </dgm:t>
    </dgm:pt>
    <dgm:pt modelId="{6F2752B1-AD61-44A5-8C11-720DC17F3385}" type="parTrans" cxnId="{4A1DED07-55F9-49D5-A060-375744C8226C}">
      <dgm:prSet/>
      <dgm:spPr/>
      <dgm:t>
        <a:bodyPr/>
        <a:lstStyle/>
        <a:p>
          <a:endParaRPr lang="en-US"/>
        </a:p>
      </dgm:t>
    </dgm:pt>
    <dgm:pt modelId="{0FFE54D6-8179-46A7-AE03-25217F76DA9F}" type="sibTrans" cxnId="{4A1DED07-55F9-49D5-A060-375744C8226C}">
      <dgm:prSet/>
      <dgm:spPr/>
      <dgm:t>
        <a:bodyPr/>
        <a:lstStyle/>
        <a:p>
          <a:endParaRPr lang="en-US"/>
        </a:p>
      </dgm:t>
    </dgm:pt>
    <dgm:pt modelId="{24F6CEC7-060E-410C-A9EF-8D95FEED0505}">
      <dgm:prSet phldrT="[Text]" custT="1"/>
      <dgm:spPr/>
      <dgm:t>
        <a:bodyPr/>
        <a:lstStyle/>
        <a:p>
          <a:r>
            <a:rPr lang="en-US" sz="1800" b="1" dirty="0" smtClean="0">
              <a:solidFill>
                <a:srgbClr val="FFFF00"/>
              </a:solidFill>
            </a:rPr>
            <a:t>Project-X</a:t>
          </a:r>
          <a:r>
            <a:rPr lang="en-US" sz="1400" dirty="0" smtClean="0">
              <a:solidFill>
                <a:srgbClr val="FFFF00"/>
              </a:solidFill>
            </a:rPr>
            <a:t>: </a:t>
          </a:r>
        </a:p>
        <a:p>
          <a:r>
            <a:rPr lang="en-US" sz="1600" dirty="0" smtClean="0">
              <a:solidFill>
                <a:srgbClr val="FFFF00"/>
              </a:solidFill>
            </a:rPr>
            <a:t>&gt;2MW @ 120 </a:t>
          </a:r>
          <a:r>
            <a:rPr lang="en-US" sz="1600" dirty="0" err="1" smtClean="0">
              <a:solidFill>
                <a:srgbClr val="FFFF00"/>
              </a:solidFill>
            </a:rPr>
            <a:t>GeV</a:t>
          </a:r>
          <a:endParaRPr lang="en-US" sz="1600" dirty="0" smtClean="0">
            <a:solidFill>
              <a:srgbClr val="FFFF00"/>
            </a:solidFill>
          </a:endParaRPr>
        </a:p>
        <a:p>
          <a:r>
            <a:rPr lang="en-US" sz="1600" dirty="0" smtClean="0">
              <a:solidFill>
                <a:srgbClr val="FFFF00"/>
              </a:solidFill>
            </a:rPr>
            <a:t>3MW @ 3 </a:t>
          </a:r>
          <a:r>
            <a:rPr lang="en-US" sz="1600" dirty="0" err="1" smtClean="0">
              <a:solidFill>
                <a:srgbClr val="FFFF00"/>
              </a:solidFill>
            </a:rPr>
            <a:t>GeV</a:t>
          </a:r>
          <a:endParaRPr lang="en-US" sz="1600" dirty="0" smtClean="0">
            <a:solidFill>
              <a:srgbClr val="FFFF00"/>
            </a:solidFill>
          </a:endParaRPr>
        </a:p>
        <a:p>
          <a:r>
            <a:rPr lang="en-US" sz="1600" dirty="0" smtClean="0">
              <a:solidFill>
                <a:srgbClr val="FFFF00"/>
              </a:solidFill>
            </a:rPr>
            <a:t>150 kW @ 8 </a:t>
          </a:r>
          <a:r>
            <a:rPr lang="en-US" sz="1600" dirty="0" err="1" smtClean="0">
              <a:solidFill>
                <a:srgbClr val="FFFF00"/>
              </a:solidFill>
            </a:rPr>
            <a:t>GeV</a:t>
          </a:r>
          <a:endParaRPr lang="en-US" sz="1600" dirty="0">
            <a:solidFill>
              <a:srgbClr val="FFFF00"/>
            </a:solidFill>
          </a:endParaRPr>
        </a:p>
      </dgm:t>
    </dgm:pt>
    <dgm:pt modelId="{F99059BB-E065-4E54-83D4-67BE93CE4B4C}" type="parTrans" cxnId="{5275EE4E-6B77-4BCE-9DA8-88B4E590C00D}">
      <dgm:prSet/>
      <dgm:spPr/>
      <dgm:t>
        <a:bodyPr/>
        <a:lstStyle/>
        <a:p>
          <a:endParaRPr lang="en-US"/>
        </a:p>
      </dgm:t>
    </dgm:pt>
    <dgm:pt modelId="{52B8343F-4525-48FE-82BE-4BC8D8883460}" type="sibTrans" cxnId="{5275EE4E-6B77-4BCE-9DA8-88B4E590C00D}">
      <dgm:prSet/>
      <dgm:spPr/>
      <dgm:t>
        <a:bodyPr/>
        <a:lstStyle/>
        <a:p>
          <a:endParaRPr lang="en-US"/>
        </a:p>
      </dgm:t>
    </dgm:pt>
    <dgm:pt modelId="{01407CDA-8609-43F9-9FB9-9FE00FD015D1}">
      <dgm:prSet custT="1"/>
      <dgm:spPr/>
      <dgm:t>
        <a:bodyPr/>
        <a:lstStyle/>
        <a:p>
          <a:r>
            <a:rPr lang="en-US" sz="1600" b="1" dirty="0" smtClean="0"/>
            <a:t>Neutrino Factory</a:t>
          </a:r>
          <a:endParaRPr lang="en-US" sz="1600" b="1" dirty="0"/>
        </a:p>
      </dgm:t>
    </dgm:pt>
    <dgm:pt modelId="{36ED9FD5-F794-40E8-B400-7F7C679C87B4}" type="parTrans" cxnId="{0A66657E-CF33-41F0-81FC-AB4F2894939F}">
      <dgm:prSet/>
      <dgm:spPr/>
      <dgm:t>
        <a:bodyPr/>
        <a:lstStyle/>
        <a:p>
          <a:endParaRPr lang="en-US"/>
        </a:p>
      </dgm:t>
    </dgm:pt>
    <dgm:pt modelId="{B33CA062-758F-4FDB-8DB9-A73AC69031F1}" type="sibTrans" cxnId="{0A66657E-CF33-41F0-81FC-AB4F2894939F}">
      <dgm:prSet/>
      <dgm:spPr/>
      <dgm:t>
        <a:bodyPr/>
        <a:lstStyle/>
        <a:p>
          <a:endParaRPr lang="en-US"/>
        </a:p>
      </dgm:t>
    </dgm:pt>
    <dgm:pt modelId="{7C220F94-A03B-46E9-BFBC-4256E607E96E}" type="pres">
      <dgm:prSet presAssocID="{3E8CB67B-0E6A-4D29-A16C-E1791CDDB45B}" presName="Name0" presStyleCnt="0">
        <dgm:presLayoutVars>
          <dgm:dir/>
          <dgm:resizeHandles val="exact"/>
        </dgm:presLayoutVars>
      </dgm:prSet>
      <dgm:spPr/>
    </dgm:pt>
    <dgm:pt modelId="{56DD7827-C8CC-4D2E-ABB4-ABDDE59C62C4}" type="pres">
      <dgm:prSet presAssocID="{2B50D24F-41FD-4CA4-9962-ACCF336F7ADA}" presName="node" presStyleLbl="node1" presStyleIdx="0" presStyleCnt="4" custScaleY="119443" custLinFactNeighborY="-1178">
        <dgm:presLayoutVars>
          <dgm:bulletEnabled val="1"/>
        </dgm:presLayoutVars>
      </dgm:prSet>
      <dgm:spPr/>
      <dgm:t>
        <a:bodyPr/>
        <a:lstStyle/>
        <a:p>
          <a:endParaRPr lang="en-US"/>
        </a:p>
      </dgm:t>
    </dgm:pt>
    <dgm:pt modelId="{2DF6DC3E-3A28-4D03-842F-E2FEB9DDEF5A}" type="pres">
      <dgm:prSet presAssocID="{92CA1293-CC9A-4E75-A46A-912A6145F457}" presName="sibTrans" presStyleLbl="sibTrans2D1" presStyleIdx="0" presStyleCnt="3"/>
      <dgm:spPr/>
      <dgm:t>
        <a:bodyPr/>
        <a:lstStyle/>
        <a:p>
          <a:endParaRPr lang="en-US"/>
        </a:p>
      </dgm:t>
    </dgm:pt>
    <dgm:pt modelId="{21CAEDDA-AC50-41A7-9844-77516647A2D9}" type="pres">
      <dgm:prSet presAssocID="{92CA1293-CC9A-4E75-A46A-912A6145F457}" presName="connectorText" presStyleLbl="sibTrans2D1" presStyleIdx="0" presStyleCnt="3"/>
      <dgm:spPr/>
      <dgm:t>
        <a:bodyPr/>
        <a:lstStyle/>
        <a:p>
          <a:endParaRPr lang="en-US"/>
        </a:p>
      </dgm:t>
    </dgm:pt>
    <dgm:pt modelId="{A42E13AA-AF0A-4129-B8DF-5128543C2DC3}" type="pres">
      <dgm:prSet presAssocID="{5F3ADFE9-E54E-4E48-BCE7-A813FEEF1814}" presName="node" presStyleLbl="node1" presStyleIdx="1" presStyleCnt="4" custScaleY="117726" custLinFactNeighborX="10511" custLinFactNeighborY="-2447">
        <dgm:presLayoutVars>
          <dgm:bulletEnabled val="1"/>
        </dgm:presLayoutVars>
      </dgm:prSet>
      <dgm:spPr/>
      <dgm:t>
        <a:bodyPr/>
        <a:lstStyle/>
        <a:p>
          <a:endParaRPr lang="en-US"/>
        </a:p>
      </dgm:t>
    </dgm:pt>
    <dgm:pt modelId="{D7994AA9-D127-4AD0-92BC-CA7C94FF5BE6}" type="pres">
      <dgm:prSet presAssocID="{0FFE54D6-8179-46A7-AE03-25217F76DA9F}" presName="sibTrans" presStyleLbl="sibTrans2D1" presStyleIdx="1" presStyleCnt="3"/>
      <dgm:spPr/>
      <dgm:t>
        <a:bodyPr/>
        <a:lstStyle/>
        <a:p>
          <a:endParaRPr lang="en-US"/>
        </a:p>
      </dgm:t>
    </dgm:pt>
    <dgm:pt modelId="{2F6D5D08-A595-495C-9286-9499D1A72CDF}" type="pres">
      <dgm:prSet presAssocID="{0FFE54D6-8179-46A7-AE03-25217F76DA9F}" presName="connectorText" presStyleLbl="sibTrans2D1" presStyleIdx="1" presStyleCnt="3"/>
      <dgm:spPr/>
      <dgm:t>
        <a:bodyPr/>
        <a:lstStyle/>
        <a:p>
          <a:endParaRPr lang="en-US"/>
        </a:p>
      </dgm:t>
    </dgm:pt>
    <dgm:pt modelId="{32BA1465-CAE6-474E-9604-951656CA5AF0}" type="pres">
      <dgm:prSet presAssocID="{24F6CEC7-060E-410C-A9EF-8D95FEED0505}" presName="node" presStyleLbl="node1" presStyleIdx="2" presStyleCnt="4" custScaleX="165485" custScaleY="117726" custLinFactNeighborY="-3780">
        <dgm:presLayoutVars>
          <dgm:bulletEnabled val="1"/>
        </dgm:presLayoutVars>
      </dgm:prSet>
      <dgm:spPr/>
      <dgm:t>
        <a:bodyPr/>
        <a:lstStyle/>
        <a:p>
          <a:endParaRPr lang="en-US"/>
        </a:p>
      </dgm:t>
    </dgm:pt>
    <dgm:pt modelId="{E9705376-0E15-490F-8ADC-7CF14BCB9A85}" type="pres">
      <dgm:prSet presAssocID="{52B8343F-4525-48FE-82BE-4BC8D8883460}" presName="sibTrans" presStyleLbl="sibTrans2D1" presStyleIdx="2" presStyleCnt="3"/>
      <dgm:spPr/>
      <dgm:t>
        <a:bodyPr/>
        <a:lstStyle/>
        <a:p>
          <a:endParaRPr lang="en-US"/>
        </a:p>
      </dgm:t>
    </dgm:pt>
    <dgm:pt modelId="{59B1F1CD-CE35-4ADC-B4C1-4A08DCE85AA2}" type="pres">
      <dgm:prSet presAssocID="{52B8343F-4525-48FE-82BE-4BC8D8883460}" presName="connectorText" presStyleLbl="sibTrans2D1" presStyleIdx="2" presStyleCnt="3"/>
      <dgm:spPr/>
      <dgm:t>
        <a:bodyPr/>
        <a:lstStyle/>
        <a:p>
          <a:endParaRPr lang="en-US"/>
        </a:p>
      </dgm:t>
    </dgm:pt>
    <dgm:pt modelId="{9FA7B0ED-FE80-41A1-A13B-8138581A9043}" type="pres">
      <dgm:prSet presAssocID="{01407CDA-8609-43F9-9FB9-9FE00FD015D1}" presName="node" presStyleLbl="node1" presStyleIdx="3" presStyleCnt="4" custScaleY="117726" custLinFactNeighborY="-4410">
        <dgm:presLayoutVars>
          <dgm:bulletEnabled val="1"/>
        </dgm:presLayoutVars>
      </dgm:prSet>
      <dgm:spPr/>
      <dgm:t>
        <a:bodyPr/>
        <a:lstStyle/>
        <a:p>
          <a:endParaRPr lang="en-US"/>
        </a:p>
      </dgm:t>
    </dgm:pt>
  </dgm:ptLst>
  <dgm:cxnLst>
    <dgm:cxn modelId="{4A1DED07-55F9-49D5-A060-375744C8226C}" srcId="{3E8CB67B-0E6A-4D29-A16C-E1791CDDB45B}" destId="{5F3ADFE9-E54E-4E48-BCE7-A813FEEF1814}" srcOrd="1" destOrd="0" parTransId="{6F2752B1-AD61-44A5-8C11-720DC17F3385}" sibTransId="{0FFE54D6-8179-46A7-AE03-25217F76DA9F}"/>
    <dgm:cxn modelId="{80299B90-2145-4E84-A183-CA557C7D2BA1}" type="presOf" srcId="{52B8343F-4525-48FE-82BE-4BC8D8883460}" destId="{59B1F1CD-CE35-4ADC-B4C1-4A08DCE85AA2}" srcOrd="1" destOrd="0" presId="urn:microsoft.com/office/officeart/2005/8/layout/process1"/>
    <dgm:cxn modelId="{73619468-5B6D-476A-87F2-F74A9B3BB91C}" type="presOf" srcId="{2B50D24F-41FD-4CA4-9962-ACCF336F7ADA}" destId="{56DD7827-C8CC-4D2E-ABB4-ABDDE59C62C4}" srcOrd="0" destOrd="0" presId="urn:microsoft.com/office/officeart/2005/8/layout/process1"/>
    <dgm:cxn modelId="{13A69AF1-71A4-4111-A53C-33DE1CDB378B}" type="presOf" srcId="{3E8CB67B-0E6A-4D29-A16C-E1791CDDB45B}" destId="{7C220F94-A03B-46E9-BFBC-4256E607E96E}" srcOrd="0" destOrd="0" presId="urn:microsoft.com/office/officeart/2005/8/layout/process1"/>
    <dgm:cxn modelId="{5275EE4E-6B77-4BCE-9DA8-88B4E590C00D}" srcId="{3E8CB67B-0E6A-4D29-A16C-E1791CDDB45B}" destId="{24F6CEC7-060E-410C-A9EF-8D95FEED0505}" srcOrd="2" destOrd="0" parTransId="{F99059BB-E065-4E54-83D4-67BE93CE4B4C}" sibTransId="{52B8343F-4525-48FE-82BE-4BC8D8883460}"/>
    <dgm:cxn modelId="{AD64DA46-4646-4B4B-AE9B-B2F613D0E777}" type="presOf" srcId="{92CA1293-CC9A-4E75-A46A-912A6145F457}" destId="{2DF6DC3E-3A28-4D03-842F-E2FEB9DDEF5A}" srcOrd="0" destOrd="0" presId="urn:microsoft.com/office/officeart/2005/8/layout/process1"/>
    <dgm:cxn modelId="{2DC229D1-FDD4-4E13-9304-1FB254B9AC82}" type="presOf" srcId="{0FFE54D6-8179-46A7-AE03-25217F76DA9F}" destId="{2F6D5D08-A595-495C-9286-9499D1A72CDF}" srcOrd="1" destOrd="0" presId="urn:microsoft.com/office/officeart/2005/8/layout/process1"/>
    <dgm:cxn modelId="{8D7CD207-562A-43DF-B11D-6E46E71D732C}" srcId="{3E8CB67B-0E6A-4D29-A16C-E1791CDDB45B}" destId="{2B50D24F-41FD-4CA4-9962-ACCF336F7ADA}" srcOrd="0" destOrd="0" parTransId="{C0D9CD76-331C-4583-8BCB-123D0D9CC99F}" sibTransId="{92CA1293-CC9A-4E75-A46A-912A6145F457}"/>
    <dgm:cxn modelId="{8FCFCC6E-CA34-4F62-A494-B553A1E94A7A}" type="presOf" srcId="{92CA1293-CC9A-4E75-A46A-912A6145F457}" destId="{21CAEDDA-AC50-41A7-9844-77516647A2D9}" srcOrd="1" destOrd="0" presId="urn:microsoft.com/office/officeart/2005/8/layout/process1"/>
    <dgm:cxn modelId="{AC7A57EF-29AE-4E86-A9A7-1F8E768A9961}" type="presOf" srcId="{01407CDA-8609-43F9-9FB9-9FE00FD015D1}" destId="{9FA7B0ED-FE80-41A1-A13B-8138581A9043}" srcOrd="0" destOrd="0" presId="urn:microsoft.com/office/officeart/2005/8/layout/process1"/>
    <dgm:cxn modelId="{0A66657E-CF33-41F0-81FC-AB4F2894939F}" srcId="{3E8CB67B-0E6A-4D29-A16C-E1791CDDB45B}" destId="{01407CDA-8609-43F9-9FB9-9FE00FD015D1}" srcOrd="3" destOrd="0" parTransId="{36ED9FD5-F794-40E8-B400-7F7C679C87B4}" sibTransId="{B33CA062-758F-4FDB-8DB9-A73AC69031F1}"/>
    <dgm:cxn modelId="{57EA1FF7-D146-40AE-9785-E576FC6F5914}" type="presOf" srcId="{0FFE54D6-8179-46A7-AE03-25217F76DA9F}" destId="{D7994AA9-D127-4AD0-92BC-CA7C94FF5BE6}" srcOrd="0" destOrd="0" presId="urn:microsoft.com/office/officeart/2005/8/layout/process1"/>
    <dgm:cxn modelId="{F0ECB684-9814-4A55-AB94-F39DB51A9036}" type="presOf" srcId="{52B8343F-4525-48FE-82BE-4BC8D8883460}" destId="{E9705376-0E15-490F-8ADC-7CF14BCB9A85}" srcOrd="0" destOrd="0" presId="urn:microsoft.com/office/officeart/2005/8/layout/process1"/>
    <dgm:cxn modelId="{20342119-9DE9-45F2-9A3E-1059042DDEFF}" type="presOf" srcId="{5F3ADFE9-E54E-4E48-BCE7-A813FEEF1814}" destId="{A42E13AA-AF0A-4129-B8DF-5128543C2DC3}" srcOrd="0" destOrd="0" presId="urn:microsoft.com/office/officeart/2005/8/layout/process1"/>
    <dgm:cxn modelId="{D69BB87D-31DB-402C-8FD8-EBD5A2B4123C}" type="presOf" srcId="{24F6CEC7-060E-410C-A9EF-8D95FEED0505}" destId="{32BA1465-CAE6-474E-9604-951656CA5AF0}" srcOrd="0" destOrd="0" presId="urn:microsoft.com/office/officeart/2005/8/layout/process1"/>
    <dgm:cxn modelId="{0CE0B066-7CDD-4213-8E8C-0B10741233A6}" type="presParOf" srcId="{7C220F94-A03B-46E9-BFBC-4256E607E96E}" destId="{56DD7827-C8CC-4D2E-ABB4-ABDDE59C62C4}" srcOrd="0" destOrd="0" presId="urn:microsoft.com/office/officeart/2005/8/layout/process1"/>
    <dgm:cxn modelId="{B7404880-BEF3-4136-A43A-4889CEF26B60}" type="presParOf" srcId="{7C220F94-A03B-46E9-BFBC-4256E607E96E}" destId="{2DF6DC3E-3A28-4D03-842F-E2FEB9DDEF5A}" srcOrd="1" destOrd="0" presId="urn:microsoft.com/office/officeart/2005/8/layout/process1"/>
    <dgm:cxn modelId="{F3F6D17E-0457-4A80-A464-0B3D9B51269C}" type="presParOf" srcId="{2DF6DC3E-3A28-4D03-842F-E2FEB9DDEF5A}" destId="{21CAEDDA-AC50-41A7-9844-77516647A2D9}" srcOrd="0" destOrd="0" presId="urn:microsoft.com/office/officeart/2005/8/layout/process1"/>
    <dgm:cxn modelId="{CC4E2BC2-F53D-418F-842E-AD152E2569D4}" type="presParOf" srcId="{7C220F94-A03B-46E9-BFBC-4256E607E96E}" destId="{A42E13AA-AF0A-4129-B8DF-5128543C2DC3}" srcOrd="2" destOrd="0" presId="urn:microsoft.com/office/officeart/2005/8/layout/process1"/>
    <dgm:cxn modelId="{650C9C08-2436-44E0-B570-607BA52D7C91}" type="presParOf" srcId="{7C220F94-A03B-46E9-BFBC-4256E607E96E}" destId="{D7994AA9-D127-4AD0-92BC-CA7C94FF5BE6}" srcOrd="3" destOrd="0" presId="urn:microsoft.com/office/officeart/2005/8/layout/process1"/>
    <dgm:cxn modelId="{D7DA490A-0CAF-4F25-90E2-4DACB02F9EC9}" type="presParOf" srcId="{D7994AA9-D127-4AD0-92BC-CA7C94FF5BE6}" destId="{2F6D5D08-A595-495C-9286-9499D1A72CDF}" srcOrd="0" destOrd="0" presId="urn:microsoft.com/office/officeart/2005/8/layout/process1"/>
    <dgm:cxn modelId="{8B004252-F904-4D81-9422-5B85FA8ABC97}" type="presParOf" srcId="{7C220F94-A03B-46E9-BFBC-4256E607E96E}" destId="{32BA1465-CAE6-474E-9604-951656CA5AF0}" srcOrd="4" destOrd="0" presId="urn:microsoft.com/office/officeart/2005/8/layout/process1"/>
    <dgm:cxn modelId="{02EE6680-EE94-485E-BB30-BB11D0C0B11D}" type="presParOf" srcId="{7C220F94-A03B-46E9-BFBC-4256E607E96E}" destId="{E9705376-0E15-490F-8ADC-7CF14BCB9A85}" srcOrd="5" destOrd="0" presId="urn:microsoft.com/office/officeart/2005/8/layout/process1"/>
    <dgm:cxn modelId="{B50EE061-B12F-4027-BF85-07FA74FC0C6D}" type="presParOf" srcId="{E9705376-0E15-490F-8ADC-7CF14BCB9A85}" destId="{59B1F1CD-CE35-4ADC-B4C1-4A08DCE85AA2}" srcOrd="0" destOrd="0" presId="urn:microsoft.com/office/officeart/2005/8/layout/process1"/>
    <dgm:cxn modelId="{9DF822BC-9874-4C22-89CB-91ED53FA4C5A}" type="presParOf" srcId="{7C220F94-A03B-46E9-BFBC-4256E607E96E}" destId="{9FA7B0ED-FE80-41A1-A13B-8138581A904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8CB67B-0E6A-4D29-A16C-E1791CDDB45B}" type="doc">
      <dgm:prSet loTypeId="urn:microsoft.com/office/officeart/2005/8/layout/process1" loCatId="process" qsTypeId="urn:microsoft.com/office/officeart/2005/8/quickstyle/simple5" qsCatId="simple" csTypeId="urn:microsoft.com/office/officeart/2005/8/colors/accent2_2" csCatId="accent2" phldr="1"/>
      <dgm:spPr/>
    </dgm:pt>
    <dgm:pt modelId="{2B50D24F-41FD-4CA4-9962-ACCF336F7ADA}">
      <dgm:prSet phldrT="[Text]" custT="1"/>
      <dgm:spPr/>
      <dgm:t>
        <a:bodyPr/>
        <a:lstStyle/>
        <a:p>
          <a:r>
            <a:rPr lang="en-US" sz="1400" dirty="0" smtClean="0"/>
            <a:t>MINOS</a:t>
          </a:r>
        </a:p>
        <a:p>
          <a:r>
            <a:rPr lang="en-US" sz="1400" dirty="0" err="1" smtClean="0"/>
            <a:t>MiniBooNE</a:t>
          </a:r>
          <a:endParaRPr lang="en-US" sz="1400" dirty="0" smtClean="0"/>
        </a:p>
        <a:p>
          <a:r>
            <a:rPr lang="en-US" sz="1400" dirty="0" smtClean="0"/>
            <a:t>SciBooNE</a:t>
          </a:r>
          <a:endParaRPr lang="en-US" sz="1400" dirty="0"/>
        </a:p>
      </dgm:t>
    </dgm:pt>
    <dgm:pt modelId="{C0D9CD76-331C-4583-8BCB-123D0D9CC99F}" type="parTrans" cxnId="{8D7CD207-562A-43DF-B11D-6E46E71D732C}">
      <dgm:prSet/>
      <dgm:spPr/>
      <dgm:t>
        <a:bodyPr/>
        <a:lstStyle/>
        <a:p>
          <a:endParaRPr lang="en-US"/>
        </a:p>
      </dgm:t>
    </dgm:pt>
    <dgm:pt modelId="{92CA1293-CC9A-4E75-A46A-912A6145F457}" type="sibTrans" cxnId="{8D7CD207-562A-43DF-B11D-6E46E71D732C}">
      <dgm:prSet/>
      <dgm:spPr/>
      <dgm:t>
        <a:bodyPr/>
        <a:lstStyle/>
        <a:p>
          <a:endParaRPr lang="en-US"/>
        </a:p>
      </dgm:t>
    </dgm:pt>
    <dgm:pt modelId="{5F3ADFE9-E54E-4E48-BCE7-A813FEEF1814}">
      <dgm:prSet phldrT="[Text]" custT="1"/>
      <dgm:spPr/>
      <dgm:t>
        <a:bodyPr/>
        <a:lstStyle/>
        <a:p>
          <a:endParaRPr lang="en-US" sz="800" b="0" dirty="0"/>
        </a:p>
      </dgm:t>
    </dgm:pt>
    <dgm:pt modelId="{6F2752B1-AD61-44A5-8C11-720DC17F3385}" type="parTrans" cxnId="{4A1DED07-55F9-49D5-A060-375744C8226C}">
      <dgm:prSet/>
      <dgm:spPr/>
      <dgm:t>
        <a:bodyPr/>
        <a:lstStyle/>
        <a:p>
          <a:endParaRPr lang="en-US"/>
        </a:p>
      </dgm:t>
    </dgm:pt>
    <dgm:pt modelId="{0FFE54D6-8179-46A7-AE03-25217F76DA9F}" type="sibTrans" cxnId="{4A1DED07-55F9-49D5-A060-375744C8226C}">
      <dgm:prSet/>
      <dgm:spPr/>
      <dgm:t>
        <a:bodyPr/>
        <a:lstStyle/>
        <a:p>
          <a:endParaRPr lang="en-US"/>
        </a:p>
      </dgm:t>
    </dgm:pt>
    <dgm:pt modelId="{24F6CEC7-060E-410C-A9EF-8D95FEED0505}">
      <dgm:prSet phldrT="[Text]" custT="1"/>
      <dgm:spPr/>
      <dgm:t>
        <a:bodyPr/>
        <a:lstStyle/>
        <a:p>
          <a:r>
            <a:rPr lang="en-US" sz="1300" b="0" dirty="0" smtClean="0">
              <a:solidFill>
                <a:srgbClr val="FFFF00"/>
              </a:solidFill>
            </a:rPr>
            <a:t>LBNE + other </a:t>
          </a:r>
          <a:r>
            <a:rPr lang="en-US" sz="1300" b="0" dirty="0" smtClean="0">
              <a:solidFill>
                <a:srgbClr val="FFFF00"/>
              </a:solidFill>
              <a:latin typeface="Symbol" pitchFamily="18" charset="2"/>
            </a:rPr>
            <a:t>n</a:t>
          </a:r>
          <a:r>
            <a:rPr lang="en-US" sz="1300" b="0" dirty="0" smtClean="0">
              <a:solidFill>
                <a:srgbClr val="FFFF00"/>
              </a:solidFill>
            </a:rPr>
            <a:t>’s</a:t>
          </a:r>
        </a:p>
        <a:p>
          <a:r>
            <a:rPr lang="en-US" sz="1300" b="0" dirty="0" err="1" smtClean="0">
              <a:solidFill>
                <a:srgbClr val="FFFF00"/>
              </a:solidFill>
            </a:rPr>
            <a:t>Muon</a:t>
          </a:r>
          <a:r>
            <a:rPr lang="en-US" sz="1300" b="0" dirty="0" smtClean="0">
              <a:solidFill>
                <a:srgbClr val="FFFF00"/>
              </a:solidFill>
            </a:rPr>
            <a:t> program</a:t>
          </a:r>
        </a:p>
        <a:p>
          <a:r>
            <a:rPr lang="en-US" sz="1300" b="0" dirty="0" err="1" smtClean="0">
              <a:solidFill>
                <a:srgbClr val="FFFF00"/>
              </a:solidFill>
            </a:rPr>
            <a:t>Kaon</a:t>
          </a:r>
          <a:r>
            <a:rPr lang="en-US" sz="1300" b="0" dirty="0" smtClean="0">
              <a:solidFill>
                <a:srgbClr val="FFFF00"/>
              </a:solidFill>
            </a:rPr>
            <a:t> program</a:t>
          </a:r>
        </a:p>
        <a:p>
          <a:r>
            <a:rPr lang="en-US" sz="1300" b="0" dirty="0" smtClean="0">
              <a:solidFill>
                <a:srgbClr val="FFFF00"/>
              </a:solidFill>
            </a:rPr>
            <a:t>New physics with nuclei</a:t>
          </a:r>
        </a:p>
        <a:p>
          <a:r>
            <a:rPr lang="en-US" sz="1300" b="0" dirty="0" smtClean="0">
              <a:solidFill>
                <a:srgbClr val="FFFF00"/>
              </a:solidFill>
            </a:rPr>
            <a:t>Energy Applications</a:t>
          </a:r>
        </a:p>
      </dgm:t>
    </dgm:pt>
    <dgm:pt modelId="{F99059BB-E065-4E54-83D4-67BE93CE4B4C}" type="parTrans" cxnId="{5275EE4E-6B77-4BCE-9DA8-88B4E590C00D}">
      <dgm:prSet/>
      <dgm:spPr/>
      <dgm:t>
        <a:bodyPr/>
        <a:lstStyle/>
        <a:p>
          <a:endParaRPr lang="en-US"/>
        </a:p>
      </dgm:t>
    </dgm:pt>
    <dgm:pt modelId="{52B8343F-4525-48FE-82BE-4BC8D8883460}" type="sibTrans" cxnId="{5275EE4E-6B77-4BCE-9DA8-88B4E590C00D}">
      <dgm:prSet/>
      <dgm:spPr/>
      <dgm:t>
        <a:bodyPr/>
        <a:lstStyle/>
        <a:p>
          <a:endParaRPr lang="en-US"/>
        </a:p>
      </dgm:t>
    </dgm:pt>
    <dgm:pt modelId="{01407CDA-8609-43F9-9FB9-9FE00FD015D1}">
      <dgm:prSet custT="1"/>
      <dgm:spPr/>
      <dgm:t>
        <a:bodyPr/>
        <a:lstStyle/>
        <a:p>
          <a:r>
            <a:rPr lang="en-US" sz="1600" b="1" dirty="0" smtClean="0"/>
            <a:t>Neutrino Factory</a:t>
          </a:r>
          <a:endParaRPr lang="en-US" sz="1600" b="1" dirty="0"/>
        </a:p>
      </dgm:t>
    </dgm:pt>
    <dgm:pt modelId="{36ED9FD5-F794-40E8-B400-7F7C679C87B4}" type="parTrans" cxnId="{0A66657E-CF33-41F0-81FC-AB4F2894939F}">
      <dgm:prSet/>
      <dgm:spPr/>
      <dgm:t>
        <a:bodyPr/>
        <a:lstStyle/>
        <a:p>
          <a:endParaRPr lang="en-US"/>
        </a:p>
      </dgm:t>
    </dgm:pt>
    <dgm:pt modelId="{B33CA062-758F-4FDB-8DB9-A73AC69031F1}" type="sibTrans" cxnId="{0A66657E-CF33-41F0-81FC-AB4F2894939F}">
      <dgm:prSet/>
      <dgm:spPr/>
      <dgm:t>
        <a:bodyPr/>
        <a:lstStyle/>
        <a:p>
          <a:endParaRPr lang="en-US"/>
        </a:p>
      </dgm:t>
    </dgm:pt>
    <dgm:pt modelId="{7C220F94-A03B-46E9-BFBC-4256E607E96E}" type="pres">
      <dgm:prSet presAssocID="{3E8CB67B-0E6A-4D29-A16C-E1791CDDB45B}" presName="Name0" presStyleCnt="0">
        <dgm:presLayoutVars>
          <dgm:dir/>
          <dgm:resizeHandles val="exact"/>
        </dgm:presLayoutVars>
      </dgm:prSet>
      <dgm:spPr/>
    </dgm:pt>
    <dgm:pt modelId="{56DD7827-C8CC-4D2E-ABB4-ABDDE59C62C4}" type="pres">
      <dgm:prSet presAssocID="{2B50D24F-41FD-4CA4-9962-ACCF336F7ADA}" presName="node" presStyleLbl="node1" presStyleIdx="0" presStyleCnt="4" custScaleY="119443" custLinFactNeighborY="-1178">
        <dgm:presLayoutVars>
          <dgm:bulletEnabled val="1"/>
        </dgm:presLayoutVars>
      </dgm:prSet>
      <dgm:spPr/>
      <dgm:t>
        <a:bodyPr/>
        <a:lstStyle/>
        <a:p>
          <a:endParaRPr lang="en-US"/>
        </a:p>
      </dgm:t>
    </dgm:pt>
    <dgm:pt modelId="{2DF6DC3E-3A28-4D03-842F-E2FEB9DDEF5A}" type="pres">
      <dgm:prSet presAssocID="{92CA1293-CC9A-4E75-A46A-912A6145F457}" presName="sibTrans" presStyleLbl="sibTrans2D1" presStyleIdx="0" presStyleCnt="3"/>
      <dgm:spPr/>
      <dgm:t>
        <a:bodyPr/>
        <a:lstStyle/>
        <a:p>
          <a:endParaRPr lang="en-US"/>
        </a:p>
      </dgm:t>
    </dgm:pt>
    <dgm:pt modelId="{21CAEDDA-AC50-41A7-9844-77516647A2D9}" type="pres">
      <dgm:prSet presAssocID="{92CA1293-CC9A-4E75-A46A-912A6145F457}" presName="connectorText" presStyleLbl="sibTrans2D1" presStyleIdx="0" presStyleCnt="3"/>
      <dgm:spPr/>
      <dgm:t>
        <a:bodyPr/>
        <a:lstStyle/>
        <a:p>
          <a:endParaRPr lang="en-US"/>
        </a:p>
      </dgm:t>
    </dgm:pt>
    <dgm:pt modelId="{A42E13AA-AF0A-4129-B8DF-5128543C2DC3}" type="pres">
      <dgm:prSet presAssocID="{5F3ADFE9-E54E-4E48-BCE7-A813FEEF1814}" presName="node" presStyleLbl="node1" presStyleIdx="1" presStyleCnt="4" custScaleY="117726" custLinFactNeighborX="10511" custLinFactNeighborY="-2447">
        <dgm:presLayoutVars>
          <dgm:bulletEnabled val="1"/>
        </dgm:presLayoutVars>
      </dgm:prSet>
      <dgm:spPr/>
      <dgm:t>
        <a:bodyPr/>
        <a:lstStyle/>
        <a:p>
          <a:endParaRPr lang="en-US"/>
        </a:p>
      </dgm:t>
    </dgm:pt>
    <dgm:pt modelId="{D7994AA9-D127-4AD0-92BC-CA7C94FF5BE6}" type="pres">
      <dgm:prSet presAssocID="{0FFE54D6-8179-46A7-AE03-25217F76DA9F}" presName="sibTrans" presStyleLbl="sibTrans2D1" presStyleIdx="1" presStyleCnt="3"/>
      <dgm:spPr/>
      <dgm:t>
        <a:bodyPr/>
        <a:lstStyle/>
        <a:p>
          <a:endParaRPr lang="en-US"/>
        </a:p>
      </dgm:t>
    </dgm:pt>
    <dgm:pt modelId="{2F6D5D08-A595-495C-9286-9499D1A72CDF}" type="pres">
      <dgm:prSet presAssocID="{0FFE54D6-8179-46A7-AE03-25217F76DA9F}" presName="connectorText" presStyleLbl="sibTrans2D1" presStyleIdx="1" presStyleCnt="3"/>
      <dgm:spPr/>
      <dgm:t>
        <a:bodyPr/>
        <a:lstStyle/>
        <a:p>
          <a:endParaRPr lang="en-US"/>
        </a:p>
      </dgm:t>
    </dgm:pt>
    <dgm:pt modelId="{32BA1465-CAE6-474E-9604-951656CA5AF0}" type="pres">
      <dgm:prSet presAssocID="{24F6CEC7-060E-410C-A9EF-8D95FEED0505}" presName="node" presStyleLbl="node1" presStyleIdx="2" presStyleCnt="4" custScaleX="165485" custScaleY="117726" custLinFactNeighborY="-3780">
        <dgm:presLayoutVars>
          <dgm:bulletEnabled val="1"/>
        </dgm:presLayoutVars>
      </dgm:prSet>
      <dgm:spPr/>
      <dgm:t>
        <a:bodyPr/>
        <a:lstStyle/>
        <a:p>
          <a:endParaRPr lang="en-US"/>
        </a:p>
      </dgm:t>
    </dgm:pt>
    <dgm:pt modelId="{E9705376-0E15-490F-8ADC-7CF14BCB9A85}" type="pres">
      <dgm:prSet presAssocID="{52B8343F-4525-48FE-82BE-4BC8D8883460}" presName="sibTrans" presStyleLbl="sibTrans2D1" presStyleIdx="2" presStyleCnt="3"/>
      <dgm:spPr/>
      <dgm:t>
        <a:bodyPr/>
        <a:lstStyle/>
        <a:p>
          <a:endParaRPr lang="en-US"/>
        </a:p>
      </dgm:t>
    </dgm:pt>
    <dgm:pt modelId="{59B1F1CD-CE35-4ADC-B4C1-4A08DCE85AA2}" type="pres">
      <dgm:prSet presAssocID="{52B8343F-4525-48FE-82BE-4BC8D8883460}" presName="connectorText" presStyleLbl="sibTrans2D1" presStyleIdx="2" presStyleCnt="3"/>
      <dgm:spPr/>
      <dgm:t>
        <a:bodyPr/>
        <a:lstStyle/>
        <a:p>
          <a:endParaRPr lang="en-US"/>
        </a:p>
      </dgm:t>
    </dgm:pt>
    <dgm:pt modelId="{9FA7B0ED-FE80-41A1-A13B-8138581A9043}" type="pres">
      <dgm:prSet presAssocID="{01407CDA-8609-43F9-9FB9-9FE00FD015D1}" presName="node" presStyleLbl="node1" presStyleIdx="3" presStyleCnt="4" custScaleY="117726" custLinFactNeighborY="-4410">
        <dgm:presLayoutVars>
          <dgm:bulletEnabled val="1"/>
        </dgm:presLayoutVars>
      </dgm:prSet>
      <dgm:spPr/>
      <dgm:t>
        <a:bodyPr/>
        <a:lstStyle/>
        <a:p>
          <a:endParaRPr lang="en-US"/>
        </a:p>
      </dgm:t>
    </dgm:pt>
  </dgm:ptLst>
  <dgm:cxnLst>
    <dgm:cxn modelId="{4A1DED07-55F9-49D5-A060-375744C8226C}" srcId="{3E8CB67B-0E6A-4D29-A16C-E1791CDDB45B}" destId="{5F3ADFE9-E54E-4E48-BCE7-A813FEEF1814}" srcOrd="1" destOrd="0" parTransId="{6F2752B1-AD61-44A5-8C11-720DC17F3385}" sibTransId="{0FFE54D6-8179-46A7-AE03-25217F76DA9F}"/>
    <dgm:cxn modelId="{1A841DD7-AF15-4187-AE3C-3AA47899FAE5}" type="presOf" srcId="{5F3ADFE9-E54E-4E48-BCE7-A813FEEF1814}" destId="{A42E13AA-AF0A-4129-B8DF-5128543C2DC3}" srcOrd="0" destOrd="0" presId="urn:microsoft.com/office/officeart/2005/8/layout/process1"/>
    <dgm:cxn modelId="{CA000552-732A-45A9-B6BD-A629D2AC99C2}" type="presOf" srcId="{92CA1293-CC9A-4E75-A46A-912A6145F457}" destId="{2DF6DC3E-3A28-4D03-842F-E2FEB9DDEF5A}" srcOrd="0" destOrd="0" presId="urn:microsoft.com/office/officeart/2005/8/layout/process1"/>
    <dgm:cxn modelId="{A4F03725-20BD-4488-BB75-414D1708CF96}" type="presOf" srcId="{3E8CB67B-0E6A-4D29-A16C-E1791CDDB45B}" destId="{7C220F94-A03B-46E9-BFBC-4256E607E96E}" srcOrd="0" destOrd="0" presId="urn:microsoft.com/office/officeart/2005/8/layout/process1"/>
    <dgm:cxn modelId="{E56C3D20-6683-4F0E-8078-7DA44B143872}" type="presOf" srcId="{01407CDA-8609-43F9-9FB9-9FE00FD015D1}" destId="{9FA7B0ED-FE80-41A1-A13B-8138581A9043}" srcOrd="0" destOrd="0" presId="urn:microsoft.com/office/officeart/2005/8/layout/process1"/>
    <dgm:cxn modelId="{5275EE4E-6B77-4BCE-9DA8-88B4E590C00D}" srcId="{3E8CB67B-0E6A-4D29-A16C-E1791CDDB45B}" destId="{24F6CEC7-060E-410C-A9EF-8D95FEED0505}" srcOrd="2" destOrd="0" parTransId="{F99059BB-E065-4E54-83D4-67BE93CE4B4C}" sibTransId="{52B8343F-4525-48FE-82BE-4BC8D8883460}"/>
    <dgm:cxn modelId="{308382DE-887A-4ACE-B042-3E158990F00C}" type="presOf" srcId="{52B8343F-4525-48FE-82BE-4BC8D8883460}" destId="{E9705376-0E15-490F-8ADC-7CF14BCB9A85}" srcOrd="0" destOrd="0" presId="urn:microsoft.com/office/officeart/2005/8/layout/process1"/>
    <dgm:cxn modelId="{55CEC967-4ACA-4549-AE67-9E178755AF4F}" type="presOf" srcId="{52B8343F-4525-48FE-82BE-4BC8D8883460}" destId="{59B1F1CD-CE35-4ADC-B4C1-4A08DCE85AA2}" srcOrd="1" destOrd="0" presId="urn:microsoft.com/office/officeart/2005/8/layout/process1"/>
    <dgm:cxn modelId="{DAB25DCE-EEFD-496A-888D-7660B9A4229F}" type="presOf" srcId="{0FFE54D6-8179-46A7-AE03-25217F76DA9F}" destId="{2F6D5D08-A595-495C-9286-9499D1A72CDF}" srcOrd="1" destOrd="0" presId="urn:microsoft.com/office/officeart/2005/8/layout/process1"/>
    <dgm:cxn modelId="{196A63A7-D3AD-4603-B890-4AF5D8997634}" type="presOf" srcId="{92CA1293-CC9A-4E75-A46A-912A6145F457}" destId="{21CAEDDA-AC50-41A7-9844-77516647A2D9}" srcOrd="1" destOrd="0" presId="urn:microsoft.com/office/officeart/2005/8/layout/process1"/>
    <dgm:cxn modelId="{6F7FFA05-52E4-4A32-B03B-44114A2F497C}" type="presOf" srcId="{0FFE54D6-8179-46A7-AE03-25217F76DA9F}" destId="{D7994AA9-D127-4AD0-92BC-CA7C94FF5BE6}" srcOrd="0" destOrd="0" presId="urn:microsoft.com/office/officeart/2005/8/layout/process1"/>
    <dgm:cxn modelId="{8D7CD207-562A-43DF-B11D-6E46E71D732C}" srcId="{3E8CB67B-0E6A-4D29-A16C-E1791CDDB45B}" destId="{2B50D24F-41FD-4CA4-9962-ACCF336F7ADA}" srcOrd="0" destOrd="0" parTransId="{C0D9CD76-331C-4583-8BCB-123D0D9CC99F}" sibTransId="{92CA1293-CC9A-4E75-A46A-912A6145F457}"/>
    <dgm:cxn modelId="{F655DD25-F6B4-4C0B-87FF-AB33472D8CB7}" type="presOf" srcId="{2B50D24F-41FD-4CA4-9962-ACCF336F7ADA}" destId="{56DD7827-C8CC-4D2E-ABB4-ABDDE59C62C4}" srcOrd="0" destOrd="0" presId="urn:microsoft.com/office/officeart/2005/8/layout/process1"/>
    <dgm:cxn modelId="{0A66657E-CF33-41F0-81FC-AB4F2894939F}" srcId="{3E8CB67B-0E6A-4D29-A16C-E1791CDDB45B}" destId="{01407CDA-8609-43F9-9FB9-9FE00FD015D1}" srcOrd="3" destOrd="0" parTransId="{36ED9FD5-F794-40E8-B400-7F7C679C87B4}" sibTransId="{B33CA062-758F-4FDB-8DB9-A73AC69031F1}"/>
    <dgm:cxn modelId="{56B20313-BB59-4D7D-9B5F-E921F46D962D}" type="presOf" srcId="{24F6CEC7-060E-410C-A9EF-8D95FEED0505}" destId="{32BA1465-CAE6-474E-9604-951656CA5AF0}" srcOrd="0" destOrd="0" presId="urn:microsoft.com/office/officeart/2005/8/layout/process1"/>
    <dgm:cxn modelId="{022F010E-BEEF-4834-9BA9-D7C3DD40ABB1}" type="presParOf" srcId="{7C220F94-A03B-46E9-BFBC-4256E607E96E}" destId="{56DD7827-C8CC-4D2E-ABB4-ABDDE59C62C4}" srcOrd="0" destOrd="0" presId="urn:microsoft.com/office/officeart/2005/8/layout/process1"/>
    <dgm:cxn modelId="{270251DA-B106-40D8-A0D7-C547F74DFF4F}" type="presParOf" srcId="{7C220F94-A03B-46E9-BFBC-4256E607E96E}" destId="{2DF6DC3E-3A28-4D03-842F-E2FEB9DDEF5A}" srcOrd="1" destOrd="0" presId="urn:microsoft.com/office/officeart/2005/8/layout/process1"/>
    <dgm:cxn modelId="{4F529AFD-900D-46FD-A178-EE7F7FAE1FEB}" type="presParOf" srcId="{2DF6DC3E-3A28-4D03-842F-E2FEB9DDEF5A}" destId="{21CAEDDA-AC50-41A7-9844-77516647A2D9}" srcOrd="0" destOrd="0" presId="urn:microsoft.com/office/officeart/2005/8/layout/process1"/>
    <dgm:cxn modelId="{50116541-C958-4204-B85B-121380D0F44F}" type="presParOf" srcId="{7C220F94-A03B-46E9-BFBC-4256E607E96E}" destId="{A42E13AA-AF0A-4129-B8DF-5128543C2DC3}" srcOrd="2" destOrd="0" presId="urn:microsoft.com/office/officeart/2005/8/layout/process1"/>
    <dgm:cxn modelId="{78C07A44-7048-4685-8854-4AB65D1BF685}" type="presParOf" srcId="{7C220F94-A03B-46E9-BFBC-4256E607E96E}" destId="{D7994AA9-D127-4AD0-92BC-CA7C94FF5BE6}" srcOrd="3" destOrd="0" presId="urn:microsoft.com/office/officeart/2005/8/layout/process1"/>
    <dgm:cxn modelId="{56DBB1CD-8C6E-4F06-A490-ECA787DAD140}" type="presParOf" srcId="{D7994AA9-D127-4AD0-92BC-CA7C94FF5BE6}" destId="{2F6D5D08-A595-495C-9286-9499D1A72CDF}" srcOrd="0" destOrd="0" presId="urn:microsoft.com/office/officeart/2005/8/layout/process1"/>
    <dgm:cxn modelId="{370ED25F-BDB4-4E99-8724-18A06DF95D06}" type="presParOf" srcId="{7C220F94-A03B-46E9-BFBC-4256E607E96E}" destId="{32BA1465-CAE6-474E-9604-951656CA5AF0}" srcOrd="4" destOrd="0" presId="urn:microsoft.com/office/officeart/2005/8/layout/process1"/>
    <dgm:cxn modelId="{D45FC6A3-E737-4EC6-BBE9-98179F5CBCC6}" type="presParOf" srcId="{7C220F94-A03B-46E9-BFBC-4256E607E96E}" destId="{E9705376-0E15-490F-8ADC-7CF14BCB9A85}" srcOrd="5" destOrd="0" presId="urn:microsoft.com/office/officeart/2005/8/layout/process1"/>
    <dgm:cxn modelId="{FFA6C3FA-085B-4891-9FE7-A1BEA60A67CE}" type="presParOf" srcId="{E9705376-0E15-490F-8ADC-7CF14BCB9A85}" destId="{59B1F1CD-CE35-4ADC-B4C1-4A08DCE85AA2}" srcOrd="0" destOrd="0" presId="urn:microsoft.com/office/officeart/2005/8/layout/process1"/>
    <dgm:cxn modelId="{51EFAEFB-77CF-454F-87E2-C6983DD20211}" type="presParOf" srcId="{7C220F94-A03B-46E9-BFBC-4256E607E96E}" destId="{9FA7B0ED-FE80-41A1-A13B-8138581A904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D7827-C8CC-4D2E-ABB4-ABDDE59C62C4}">
      <dsp:nvSpPr>
        <dsp:cNvPr id="0" name=""/>
        <dsp:cNvSpPr/>
      </dsp:nvSpPr>
      <dsp:spPr>
        <a:xfrm>
          <a:off x="7560" y="1124014"/>
          <a:ext cx="1416036" cy="160648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err="1" smtClean="0"/>
            <a:t>NuM</a:t>
          </a:r>
          <a:r>
            <a:rPr lang="en-US" sz="1400" b="1" kern="1200" dirty="0" err="1" smtClean="0"/>
            <a:t>I</a:t>
          </a:r>
          <a:r>
            <a:rPr lang="en-US" sz="1400" b="1" kern="1200" dirty="0" smtClean="0"/>
            <a:t>          (120 </a:t>
          </a:r>
          <a:r>
            <a:rPr lang="en-US" sz="1400" b="1" kern="1200" dirty="0" err="1" smtClean="0"/>
            <a:t>GeV</a:t>
          </a:r>
          <a:r>
            <a:rPr lang="en-US" sz="1400" b="1" kern="1200" dirty="0" smtClean="0"/>
            <a:t>)</a:t>
          </a:r>
          <a:r>
            <a:rPr lang="en-US" sz="1400" kern="1200" dirty="0" smtClean="0"/>
            <a:t>: </a:t>
          </a:r>
        </a:p>
        <a:p>
          <a:pPr lvl="0" algn="ctr" defTabSz="711200">
            <a:lnSpc>
              <a:spcPct val="90000"/>
            </a:lnSpc>
            <a:spcBef>
              <a:spcPct val="0"/>
            </a:spcBef>
            <a:spcAft>
              <a:spcPct val="35000"/>
            </a:spcAft>
          </a:pPr>
          <a:r>
            <a:rPr lang="en-US" sz="1400" kern="1200" dirty="0" smtClean="0"/>
            <a:t>350 kW</a:t>
          </a:r>
        </a:p>
        <a:p>
          <a:pPr lvl="0" algn="ctr" defTabSz="711200">
            <a:lnSpc>
              <a:spcPct val="90000"/>
            </a:lnSpc>
            <a:spcBef>
              <a:spcPct val="0"/>
            </a:spcBef>
            <a:spcAft>
              <a:spcPct val="35000"/>
            </a:spcAft>
          </a:pPr>
          <a:r>
            <a:rPr lang="en-US" sz="1600" b="1" kern="1200" dirty="0" smtClean="0"/>
            <a:t>Booster </a:t>
          </a:r>
          <a:r>
            <a:rPr lang="en-US" sz="1400" b="1" kern="1200" dirty="0" smtClean="0"/>
            <a:t>(8GeV): </a:t>
          </a:r>
          <a:r>
            <a:rPr lang="en-US" sz="1400" kern="1200" dirty="0" smtClean="0"/>
            <a:t>35 kW</a:t>
          </a:r>
          <a:endParaRPr lang="en-US" sz="1400" kern="1200" dirty="0"/>
        </a:p>
      </dsp:txBody>
      <dsp:txXfrm>
        <a:off x="49034" y="1165488"/>
        <a:ext cx="1333088" cy="1523535"/>
      </dsp:txXfrm>
    </dsp:sp>
    <dsp:sp modelId="{2DF6DC3E-3A28-4D03-842F-E2FEB9DDEF5A}">
      <dsp:nvSpPr>
        <dsp:cNvPr id="0" name=""/>
        <dsp:cNvSpPr/>
      </dsp:nvSpPr>
      <dsp:spPr>
        <a:xfrm rot="21571267">
          <a:off x="1580078" y="1743055"/>
          <a:ext cx="331765"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580080" y="1813706"/>
        <a:ext cx="232236" cy="210706"/>
      </dsp:txXfrm>
    </dsp:sp>
    <dsp:sp modelId="{A42E13AA-AF0A-4129-B8DF-5128543C2DC3}">
      <dsp:nvSpPr>
        <dsp:cNvPr id="0" name=""/>
        <dsp:cNvSpPr/>
      </dsp:nvSpPr>
      <dsp:spPr>
        <a:xfrm>
          <a:off x="2049546" y="1118493"/>
          <a:ext cx="1416036" cy="1583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err="1" smtClean="0"/>
            <a:t>NuMI</a:t>
          </a:r>
          <a:r>
            <a:rPr lang="en-US" sz="1600" b="1" kern="1200" dirty="0" smtClean="0"/>
            <a:t> </a:t>
          </a:r>
          <a:r>
            <a:rPr lang="en-US" sz="1400" b="1" kern="1200" dirty="0" smtClean="0"/>
            <a:t>(120GeV):</a:t>
          </a:r>
          <a:endParaRPr lang="en-US" sz="1400" kern="1200" dirty="0" smtClean="0"/>
        </a:p>
        <a:p>
          <a:pPr lvl="0" algn="ctr" defTabSz="711200">
            <a:lnSpc>
              <a:spcPct val="90000"/>
            </a:lnSpc>
            <a:spcBef>
              <a:spcPct val="0"/>
            </a:spcBef>
            <a:spcAft>
              <a:spcPct val="35000"/>
            </a:spcAft>
          </a:pPr>
          <a:r>
            <a:rPr lang="en-US" sz="1400" kern="1200" dirty="0" smtClean="0"/>
            <a:t>700 kW</a:t>
          </a:r>
        </a:p>
        <a:p>
          <a:pPr lvl="0" algn="ctr" defTabSz="711200">
            <a:lnSpc>
              <a:spcPct val="90000"/>
            </a:lnSpc>
            <a:spcBef>
              <a:spcPct val="0"/>
            </a:spcBef>
            <a:spcAft>
              <a:spcPct val="35000"/>
            </a:spcAft>
          </a:pPr>
          <a:r>
            <a:rPr lang="en-US" sz="1600" b="1" kern="1200" dirty="0" smtClean="0"/>
            <a:t>Booster </a:t>
          </a:r>
          <a:r>
            <a:rPr lang="en-US" sz="1400" b="1" kern="1200" dirty="0" smtClean="0"/>
            <a:t>(8GeV)</a:t>
          </a:r>
          <a:r>
            <a:rPr lang="en-US" sz="1400" kern="1200" dirty="0" smtClean="0"/>
            <a:t>: 80 kW</a:t>
          </a:r>
          <a:endParaRPr lang="en-US" sz="1400" kern="1200" dirty="0"/>
        </a:p>
      </dsp:txBody>
      <dsp:txXfrm>
        <a:off x="2091020" y="1159967"/>
        <a:ext cx="1333088" cy="1500442"/>
      </dsp:txXfrm>
    </dsp:sp>
    <dsp:sp modelId="{D7994AA9-D127-4AD0-92BC-CA7C94FF5BE6}">
      <dsp:nvSpPr>
        <dsp:cNvPr id="0" name=""/>
        <dsp:cNvSpPr/>
      </dsp:nvSpPr>
      <dsp:spPr>
        <a:xfrm rot="21574175">
          <a:off x="3592298" y="1727319"/>
          <a:ext cx="268653"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592299" y="1797857"/>
        <a:ext cx="188057" cy="210706"/>
      </dsp:txXfrm>
    </dsp:sp>
    <dsp:sp modelId="{32BA1465-CAE6-474E-9604-951656CA5AF0}">
      <dsp:nvSpPr>
        <dsp:cNvPr id="0" name=""/>
        <dsp:cNvSpPr/>
      </dsp:nvSpPr>
      <dsp:spPr>
        <a:xfrm>
          <a:off x="3972461" y="1100564"/>
          <a:ext cx="2343327" cy="1583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Project-X</a:t>
          </a:r>
          <a:r>
            <a:rPr lang="en-US" sz="1400" kern="1200" dirty="0" smtClean="0">
              <a:solidFill>
                <a:srgbClr val="FFFF00"/>
              </a:solidFill>
            </a:rPr>
            <a:t>: </a:t>
          </a:r>
        </a:p>
        <a:p>
          <a:pPr lvl="0" algn="ctr" defTabSz="800100">
            <a:lnSpc>
              <a:spcPct val="90000"/>
            </a:lnSpc>
            <a:spcBef>
              <a:spcPct val="0"/>
            </a:spcBef>
            <a:spcAft>
              <a:spcPct val="35000"/>
            </a:spcAft>
          </a:pPr>
          <a:r>
            <a:rPr lang="en-US" sz="1600" kern="1200" dirty="0" smtClean="0">
              <a:solidFill>
                <a:srgbClr val="FFFF00"/>
              </a:solidFill>
            </a:rPr>
            <a:t>&gt;2MW @ 120 </a:t>
          </a:r>
          <a:r>
            <a:rPr lang="en-US" sz="1600" kern="1200" dirty="0" err="1" smtClean="0">
              <a:solidFill>
                <a:srgbClr val="FFFF00"/>
              </a:solidFill>
            </a:rPr>
            <a:t>GeV</a:t>
          </a:r>
          <a:endParaRPr lang="en-US" sz="1600" kern="1200" dirty="0" smtClean="0">
            <a:solidFill>
              <a:srgbClr val="FFFF00"/>
            </a:solidFill>
          </a:endParaRPr>
        </a:p>
        <a:p>
          <a:pPr lvl="0" algn="ctr" defTabSz="800100">
            <a:lnSpc>
              <a:spcPct val="90000"/>
            </a:lnSpc>
            <a:spcBef>
              <a:spcPct val="0"/>
            </a:spcBef>
            <a:spcAft>
              <a:spcPct val="35000"/>
            </a:spcAft>
          </a:pPr>
          <a:r>
            <a:rPr lang="en-US" sz="1600" kern="1200" dirty="0" smtClean="0">
              <a:solidFill>
                <a:srgbClr val="FFFF00"/>
              </a:solidFill>
            </a:rPr>
            <a:t>3MW @ 3 </a:t>
          </a:r>
          <a:r>
            <a:rPr lang="en-US" sz="1600" kern="1200" dirty="0" err="1" smtClean="0">
              <a:solidFill>
                <a:srgbClr val="FFFF00"/>
              </a:solidFill>
            </a:rPr>
            <a:t>GeV</a:t>
          </a:r>
          <a:endParaRPr lang="en-US" sz="1600" kern="1200" dirty="0" smtClean="0">
            <a:solidFill>
              <a:srgbClr val="FFFF00"/>
            </a:solidFill>
          </a:endParaRPr>
        </a:p>
        <a:p>
          <a:pPr lvl="0" algn="ctr" defTabSz="800100">
            <a:lnSpc>
              <a:spcPct val="90000"/>
            </a:lnSpc>
            <a:spcBef>
              <a:spcPct val="0"/>
            </a:spcBef>
            <a:spcAft>
              <a:spcPct val="35000"/>
            </a:spcAft>
          </a:pPr>
          <a:r>
            <a:rPr lang="en-US" sz="1600" kern="1200" dirty="0" smtClean="0">
              <a:solidFill>
                <a:srgbClr val="FFFF00"/>
              </a:solidFill>
            </a:rPr>
            <a:t>150 kW @ 8 </a:t>
          </a:r>
          <a:r>
            <a:rPr lang="en-US" sz="1600" kern="1200" dirty="0" err="1" smtClean="0">
              <a:solidFill>
                <a:srgbClr val="FFFF00"/>
              </a:solidFill>
            </a:rPr>
            <a:t>GeV</a:t>
          </a:r>
          <a:endParaRPr lang="en-US" sz="1600" kern="1200" dirty="0">
            <a:solidFill>
              <a:srgbClr val="FFFF00"/>
            </a:solidFill>
          </a:endParaRPr>
        </a:p>
      </dsp:txBody>
      <dsp:txXfrm>
        <a:off x="4018837" y="1146940"/>
        <a:ext cx="2250575" cy="1490638"/>
      </dsp:txXfrm>
    </dsp:sp>
    <dsp:sp modelId="{E9705376-0E15-490F-8ADC-7CF14BCB9A85}">
      <dsp:nvSpPr>
        <dsp:cNvPr id="0" name=""/>
        <dsp:cNvSpPr/>
      </dsp:nvSpPr>
      <dsp:spPr>
        <a:xfrm rot="21588092">
          <a:off x="6457391" y="1711602"/>
          <a:ext cx="300201"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457391" y="1781993"/>
        <a:ext cx="210141" cy="210706"/>
      </dsp:txXfrm>
    </dsp:sp>
    <dsp:sp modelId="{9FA7B0ED-FE80-41A1-A13B-8138581A9043}">
      <dsp:nvSpPr>
        <dsp:cNvPr id="0" name=""/>
        <dsp:cNvSpPr/>
      </dsp:nvSpPr>
      <dsp:spPr>
        <a:xfrm>
          <a:off x="6882203" y="1092091"/>
          <a:ext cx="1416036" cy="158339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Neutrino Factory</a:t>
          </a:r>
          <a:endParaRPr lang="en-US" sz="1600" b="1" kern="1200" dirty="0"/>
        </a:p>
      </dsp:txBody>
      <dsp:txXfrm>
        <a:off x="6923677" y="1133565"/>
        <a:ext cx="1333088" cy="1500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D7827-C8CC-4D2E-ABB4-ABDDE59C62C4}">
      <dsp:nvSpPr>
        <dsp:cNvPr id="0" name=""/>
        <dsp:cNvSpPr/>
      </dsp:nvSpPr>
      <dsp:spPr>
        <a:xfrm>
          <a:off x="7560" y="1095982"/>
          <a:ext cx="1416036" cy="166146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MINOS</a:t>
          </a:r>
        </a:p>
        <a:p>
          <a:pPr lvl="0" algn="ctr" defTabSz="622300">
            <a:lnSpc>
              <a:spcPct val="90000"/>
            </a:lnSpc>
            <a:spcBef>
              <a:spcPct val="0"/>
            </a:spcBef>
            <a:spcAft>
              <a:spcPct val="35000"/>
            </a:spcAft>
          </a:pPr>
          <a:r>
            <a:rPr lang="en-US" sz="1400" kern="1200" dirty="0" err="1" smtClean="0"/>
            <a:t>MiniBooNE</a:t>
          </a:r>
          <a:endParaRPr lang="en-US" sz="1400" kern="1200" dirty="0" smtClean="0"/>
        </a:p>
        <a:p>
          <a:pPr lvl="0" algn="ctr" defTabSz="622300">
            <a:lnSpc>
              <a:spcPct val="90000"/>
            </a:lnSpc>
            <a:spcBef>
              <a:spcPct val="0"/>
            </a:spcBef>
            <a:spcAft>
              <a:spcPct val="35000"/>
            </a:spcAft>
          </a:pPr>
          <a:r>
            <a:rPr lang="en-US" sz="1400" kern="1200" dirty="0" smtClean="0"/>
            <a:t>SciBooNE</a:t>
          </a:r>
          <a:endParaRPr lang="en-US" sz="1400" kern="1200" dirty="0"/>
        </a:p>
      </dsp:txBody>
      <dsp:txXfrm>
        <a:off x="49034" y="1137456"/>
        <a:ext cx="1333088" cy="1578514"/>
      </dsp:txXfrm>
    </dsp:sp>
    <dsp:sp modelId="{2DF6DC3E-3A28-4D03-842F-E2FEB9DDEF5A}">
      <dsp:nvSpPr>
        <dsp:cNvPr id="0" name=""/>
        <dsp:cNvSpPr/>
      </dsp:nvSpPr>
      <dsp:spPr>
        <a:xfrm rot="21570283">
          <a:off x="1580077" y="1742218"/>
          <a:ext cx="331766"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580079" y="1812883"/>
        <a:ext cx="232236" cy="210706"/>
      </dsp:txXfrm>
    </dsp:sp>
    <dsp:sp modelId="{A42E13AA-AF0A-4129-B8DF-5128543C2DC3}">
      <dsp:nvSpPr>
        <dsp:cNvPr id="0" name=""/>
        <dsp:cNvSpPr/>
      </dsp:nvSpPr>
      <dsp:spPr>
        <a:xfrm>
          <a:off x="2049546" y="1090272"/>
          <a:ext cx="1416036" cy="163757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b="0" kern="1200" dirty="0"/>
        </a:p>
      </dsp:txBody>
      <dsp:txXfrm>
        <a:off x="2091020" y="1131746"/>
        <a:ext cx="1333088" cy="1554631"/>
      </dsp:txXfrm>
    </dsp:sp>
    <dsp:sp modelId="{D7994AA9-D127-4AD0-92BC-CA7C94FF5BE6}">
      <dsp:nvSpPr>
        <dsp:cNvPr id="0" name=""/>
        <dsp:cNvSpPr/>
      </dsp:nvSpPr>
      <dsp:spPr>
        <a:xfrm rot="21573291">
          <a:off x="3592298" y="1725944"/>
          <a:ext cx="268653"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592299" y="1796492"/>
        <a:ext cx="188057" cy="210706"/>
      </dsp:txXfrm>
    </dsp:sp>
    <dsp:sp modelId="{32BA1465-CAE6-474E-9604-951656CA5AF0}">
      <dsp:nvSpPr>
        <dsp:cNvPr id="0" name=""/>
        <dsp:cNvSpPr/>
      </dsp:nvSpPr>
      <dsp:spPr>
        <a:xfrm>
          <a:off x="3972461" y="1071730"/>
          <a:ext cx="2343327" cy="163757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smtClean="0">
              <a:solidFill>
                <a:srgbClr val="FFFF00"/>
              </a:solidFill>
            </a:rPr>
            <a:t>LBNE + other </a:t>
          </a:r>
          <a:r>
            <a:rPr lang="en-US" sz="1300" b="0" kern="1200" dirty="0" smtClean="0">
              <a:solidFill>
                <a:srgbClr val="FFFF00"/>
              </a:solidFill>
              <a:latin typeface="Symbol" pitchFamily="18" charset="2"/>
            </a:rPr>
            <a:t>n</a:t>
          </a:r>
          <a:r>
            <a:rPr lang="en-US" sz="1300" b="0" kern="1200" dirty="0" smtClean="0">
              <a:solidFill>
                <a:srgbClr val="FFFF00"/>
              </a:solidFill>
            </a:rPr>
            <a:t>’s</a:t>
          </a:r>
        </a:p>
        <a:p>
          <a:pPr lvl="0" algn="ctr" defTabSz="577850">
            <a:lnSpc>
              <a:spcPct val="90000"/>
            </a:lnSpc>
            <a:spcBef>
              <a:spcPct val="0"/>
            </a:spcBef>
            <a:spcAft>
              <a:spcPct val="35000"/>
            </a:spcAft>
          </a:pPr>
          <a:r>
            <a:rPr lang="en-US" sz="1300" b="0" kern="1200" dirty="0" err="1" smtClean="0">
              <a:solidFill>
                <a:srgbClr val="FFFF00"/>
              </a:solidFill>
            </a:rPr>
            <a:t>Muon</a:t>
          </a:r>
          <a:r>
            <a:rPr lang="en-US" sz="1300" b="0" kern="1200" dirty="0" smtClean="0">
              <a:solidFill>
                <a:srgbClr val="FFFF00"/>
              </a:solidFill>
            </a:rPr>
            <a:t> program</a:t>
          </a:r>
        </a:p>
        <a:p>
          <a:pPr lvl="0" algn="ctr" defTabSz="577850">
            <a:lnSpc>
              <a:spcPct val="90000"/>
            </a:lnSpc>
            <a:spcBef>
              <a:spcPct val="0"/>
            </a:spcBef>
            <a:spcAft>
              <a:spcPct val="35000"/>
            </a:spcAft>
          </a:pPr>
          <a:r>
            <a:rPr lang="en-US" sz="1300" b="0" kern="1200" dirty="0" err="1" smtClean="0">
              <a:solidFill>
                <a:srgbClr val="FFFF00"/>
              </a:solidFill>
            </a:rPr>
            <a:t>Kaon</a:t>
          </a:r>
          <a:r>
            <a:rPr lang="en-US" sz="1300" b="0" kern="1200" dirty="0" smtClean="0">
              <a:solidFill>
                <a:srgbClr val="FFFF00"/>
              </a:solidFill>
            </a:rPr>
            <a:t> program</a:t>
          </a:r>
        </a:p>
        <a:p>
          <a:pPr lvl="0" algn="ctr" defTabSz="577850">
            <a:lnSpc>
              <a:spcPct val="90000"/>
            </a:lnSpc>
            <a:spcBef>
              <a:spcPct val="0"/>
            </a:spcBef>
            <a:spcAft>
              <a:spcPct val="35000"/>
            </a:spcAft>
          </a:pPr>
          <a:r>
            <a:rPr lang="en-US" sz="1300" b="0" kern="1200" dirty="0" smtClean="0">
              <a:solidFill>
                <a:srgbClr val="FFFF00"/>
              </a:solidFill>
            </a:rPr>
            <a:t>New physics with nuclei</a:t>
          </a:r>
        </a:p>
        <a:p>
          <a:pPr lvl="0" algn="ctr" defTabSz="577850">
            <a:lnSpc>
              <a:spcPct val="90000"/>
            </a:lnSpc>
            <a:spcBef>
              <a:spcPct val="0"/>
            </a:spcBef>
            <a:spcAft>
              <a:spcPct val="35000"/>
            </a:spcAft>
          </a:pPr>
          <a:r>
            <a:rPr lang="en-US" sz="1300" b="0" kern="1200" dirty="0" smtClean="0">
              <a:solidFill>
                <a:srgbClr val="FFFF00"/>
              </a:solidFill>
            </a:rPr>
            <a:t>Energy Applications</a:t>
          </a:r>
        </a:p>
      </dsp:txBody>
      <dsp:txXfrm>
        <a:off x="4020424" y="1119693"/>
        <a:ext cx="2247401" cy="1541653"/>
      </dsp:txXfrm>
    </dsp:sp>
    <dsp:sp modelId="{E9705376-0E15-490F-8ADC-7CF14BCB9A85}">
      <dsp:nvSpPr>
        <dsp:cNvPr id="0" name=""/>
        <dsp:cNvSpPr/>
      </dsp:nvSpPr>
      <dsp:spPr>
        <a:xfrm rot="21587684">
          <a:off x="6457391" y="1709688"/>
          <a:ext cx="300201" cy="351176"/>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6457391" y="1780084"/>
        <a:ext cx="210141" cy="210706"/>
      </dsp:txXfrm>
    </dsp:sp>
    <dsp:sp modelId="{9FA7B0ED-FE80-41A1-A13B-8138581A9043}">
      <dsp:nvSpPr>
        <dsp:cNvPr id="0" name=""/>
        <dsp:cNvSpPr/>
      </dsp:nvSpPr>
      <dsp:spPr>
        <a:xfrm>
          <a:off x="6882203" y="1062966"/>
          <a:ext cx="1416036" cy="163757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Neutrino Factory</a:t>
          </a:r>
          <a:endParaRPr lang="en-US" sz="1600" b="1" kern="1200" dirty="0"/>
        </a:p>
      </dsp:txBody>
      <dsp:txXfrm>
        <a:off x="6923677" y="1104440"/>
        <a:ext cx="1333088" cy="15546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4/16/2012</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MS PGothic" pitchFamily="34" charset="-128"/>
              </a:defRPr>
            </a:lvl1pPr>
            <a:lvl2pPr marL="741761" indent="-285293" defTabSz="911352" eaLnBrk="0" hangingPunct="0">
              <a:defRPr>
                <a:solidFill>
                  <a:schemeClr val="tx1"/>
                </a:solidFill>
                <a:latin typeface="Arial" pitchFamily="34" charset="0"/>
                <a:ea typeface="MS PGothic" pitchFamily="34" charset="-128"/>
              </a:defRPr>
            </a:lvl2pPr>
            <a:lvl3pPr marL="1141171" indent="-228234" defTabSz="911352" eaLnBrk="0" hangingPunct="0">
              <a:defRPr>
                <a:solidFill>
                  <a:schemeClr val="tx1"/>
                </a:solidFill>
                <a:latin typeface="Arial" pitchFamily="34" charset="0"/>
                <a:ea typeface="MS PGothic" pitchFamily="34" charset="-128"/>
              </a:defRPr>
            </a:lvl3pPr>
            <a:lvl4pPr marL="1597640" indent="-228234" defTabSz="911352" eaLnBrk="0" hangingPunct="0">
              <a:defRPr>
                <a:solidFill>
                  <a:schemeClr val="tx1"/>
                </a:solidFill>
                <a:latin typeface="Arial" pitchFamily="34" charset="0"/>
                <a:ea typeface="MS PGothic" pitchFamily="34" charset="-128"/>
              </a:defRPr>
            </a:lvl4pPr>
            <a:lvl5pPr marL="2054108" indent="-228234" defTabSz="911352" eaLnBrk="0" hangingPunct="0">
              <a:defRPr>
                <a:solidFill>
                  <a:schemeClr val="tx1"/>
                </a:solidFill>
                <a:latin typeface="Arial" pitchFamily="34" charset="0"/>
                <a:ea typeface="MS PGothic"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MS PGothic"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MS PGothic"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MS PGothic"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A88FCC6D-6C91-4CF2-8CEF-140583B00F0B}" type="slidenum">
              <a:rPr lang="en-US" smtClean="0"/>
              <a:pPr eaLnBrk="1" hangingPunct="1"/>
              <a:t>10</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52" eaLnBrk="0" hangingPunct="0">
              <a:defRPr>
                <a:solidFill>
                  <a:schemeClr val="tx1"/>
                </a:solidFill>
                <a:latin typeface="Arial" pitchFamily="34" charset="0"/>
                <a:ea typeface="MS PGothic" pitchFamily="34" charset="-128"/>
              </a:defRPr>
            </a:lvl1pPr>
            <a:lvl2pPr marL="741761" indent="-285293" defTabSz="911352" eaLnBrk="0" hangingPunct="0">
              <a:defRPr>
                <a:solidFill>
                  <a:schemeClr val="tx1"/>
                </a:solidFill>
                <a:latin typeface="Arial" pitchFamily="34" charset="0"/>
                <a:ea typeface="MS PGothic" pitchFamily="34" charset="-128"/>
              </a:defRPr>
            </a:lvl2pPr>
            <a:lvl3pPr marL="1141171" indent="-228234" defTabSz="911352" eaLnBrk="0" hangingPunct="0">
              <a:defRPr>
                <a:solidFill>
                  <a:schemeClr val="tx1"/>
                </a:solidFill>
                <a:latin typeface="Arial" pitchFamily="34" charset="0"/>
                <a:ea typeface="MS PGothic" pitchFamily="34" charset="-128"/>
              </a:defRPr>
            </a:lvl3pPr>
            <a:lvl4pPr marL="1597640" indent="-228234" defTabSz="911352" eaLnBrk="0" hangingPunct="0">
              <a:defRPr>
                <a:solidFill>
                  <a:schemeClr val="tx1"/>
                </a:solidFill>
                <a:latin typeface="Arial" pitchFamily="34" charset="0"/>
                <a:ea typeface="MS PGothic" pitchFamily="34" charset="-128"/>
              </a:defRPr>
            </a:lvl4pPr>
            <a:lvl5pPr marL="2054108" indent="-228234" defTabSz="911352" eaLnBrk="0" hangingPunct="0">
              <a:defRPr>
                <a:solidFill>
                  <a:schemeClr val="tx1"/>
                </a:solidFill>
                <a:latin typeface="Arial" pitchFamily="34" charset="0"/>
                <a:ea typeface="MS PGothic" pitchFamily="34" charset="-128"/>
              </a:defRPr>
            </a:lvl5pPr>
            <a:lvl6pPr marL="2510577" indent="-228234" defTabSz="911352" eaLnBrk="0" fontAlgn="base" hangingPunct="0">
              <a:spcBef>
                <a:spcPct val="0"/>
              </a:spcBef>
              <a:spcAft>
                <a:spcPct val="0"/>
              </a:spcAft>
              <a:defRPr>
                <a:solidFill>
                  <a:schemeClr val="tx1"/>
                </a:solidFill>
                <a:latin typeface="Arial" pitchFamily="34" charset="0"/>
                <a:ea typeface="MS PGothic" pitchFamily="34" charset="-128"/>
              </a:defRPr>
            </a:lvl6pPr>
            <a:lvl7pPr marL="2967045" indent="-228234" defTabSz="911352" eaLnBrk="0" fontAlgn="base" hangingPunct="0">
              <a:spcBef>
                <a:spcPct val="0"/>
              </a:spcBef>
              <a:spcAft>
                <a:spcPct val="0"/>
              </a:spcAft>
              <a:defRPr>
                <a:solidFill>
                  <a:schemeClr val="tx1"/>
                </a:solidFill>
                <a:latin typeface="Arial" pitchFamily="34" charset="0"/>
                <a:ea typeface="MS PGothic" pitchFamily="34" charset="-128"/>
              </a:defRPr>
            </a:lvl7pPr>
            <a:lvl8pPr marL="3423514" indent="-228234" defTabSz="911352" eaLnBrk="0" fontAlgn="base" hangingPunct="0">
              <a:spcBef>
                <a:spcPct val="0"/>
              </a:spcBef>
              <a:spcAft>
                <a:spcPct val="0"/>
              </a:spcAft>
              <a:defRPr>
                <a:solidFill>
                  <a:schemeClr val="tx1"/>
                </a:solidFill>
                <a:latin typeface="Arial" pitchFamily="34" charset="0"/>
                <a:ea typeface="MS PGothic" pitchFamily="34" charset="-128"/>
              </a:defRPr>
            </a:lvl8pPr>
            <a:lvl9pPr marL="3879982" indent="-228234" defTabSz="911352"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BDCBAB1-E507-4430-AA28-7E7407D8E5DA}" type="slidenum">
              <a:rPr lang="en-US" smtClean="0"/>
              <a:pPr eaLnBrk="1" hangingPunct="1"/>
              <a:t>11</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172" name="Slide Number Placeholder 3"/>
          <p:cNvSpPr>
            <a:spLocks noGrp="1"/>
          </p:cNvSpPr>
          <p:nvPr>
            <p:ph type="sldNum" sz="quarter" idx="5"/>
          </p:nvPr>
        </p:nvSpPr>
        <p:spPr/>
        <p:txBody>
          <a:bodyPr/>
          <a:lstStyle/>
          <a:p>
            <a:pPr>
              <a:defRPr/>
            </a:pPr>
            <a:fld id="{19949BD8-694A-44FB-A503-FB69861F671A}" type="slidenum">
              <a:rPr lang="en-US" smtClean="0"/>
              <a:pPr>
                <a:defRPr/>
              </a:pPr>
              <a:t>21</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1761" indent="-285293" eaLnBrk="0" hangingPunct="0">
              <a:defRPr>
                <a:solidFill>
                  <a:schemeClr val="tx1"/>
                </a:solidFill>
                <a:latin typeface="Arial" charset="0"/>
              </a:defRPr>
            </a:lvl2pPr>
            <a:lvl3pPr marL="1141171" indent="-228234" eaLnBrk="0" hangingPunct="0">
              <a:defRPr>
                <a:solidFill>
                  <a:schemeClr val="tx1"/>
                </a:solidFill>
                <a:latin typeface="Arial" charset="0"/>
              </a:defRPr>
            </a:lvl3pPr>
            <a:lvl4pPr marL="1597640" indent="-228234" eaLnBrk="0" hangingPunct="0">
              <a:defRPr>
                <a:solidFill>
                  <a:schemeClr val="tx1"/>
                </a:solidFill>
                <a:latin typeface="Arial" charset="0"/>
              </a:defRPr>
            </a:lvl4pPr>
            <a:lvl5pPr marL="2054108" indent="-228234" eaLnBrk="0" hangingPunct="0">
              <a:defRPr>
                <a:solidFill>
                  <a:schemeClr val="tx1"/>
                </a:solidFill>
                <a:latin typeface="Arial" charset="0"/>
              </a:defRPr>
            </a:lvl5pPr>
            <a:lvl6pPr marL="2510577" indent="-228234" eaLnBrk="0" fontAlgn="base" hangingPunct="0">
              <a:spcBef>
                <a:spcPct val="0"/>
              </a:spcBef>
              <a:spcAft>
                <a:spcPct val="0"/>
              </a:spcAft>
              <a:defRPr>
                <a:solidFill>
                  <a:schemeClr val="tx1"/>
                </a:solidFill>
                <a:latin typeface="Arial" charset="0"/>
              </a:defRPr>
            </a:lvl6pPr>
            <a:lvl7pPr marL="2967045" indent="-228234" eaLnBrk="0" fontAlgn="base" hangingPunct="0">
              <a:spcBef>
                <a:spcPct val="0"/>
              </a:spcBef>
              <a:spcAft>
                <a:spcPct val="0"/>
              </a:spcAft>
              <a:defRPr>
                <a:solidFill>
                  <a:schemeClr val="tx1"/>
                </a:solidFill>
                <a:latin typeface="Arial" charset="0"/>
              </a:defRPr>
            </a:lvl7pPr>
            <a:lvl8pPr marL="3423514" indent="-228234" eaLnBrk="0" fontAlgn="base" hangingPunct="0">
              <a:spcBef>
                <a:spcPct val="0"/>
              </a:spcBef>
              <a:spcAft>
                <a:spcPct val="0"/>
              </a:spcAft>
              <a:defRPr>
                <a:solidFill>
                  <a:schemeClr val="tx1"/>
                </a:solidFill>
                <a:latin typeface="Arial" charset="0"/>
              </a:defRPr>
            </a:lvl8pPr>
            <a:lvl9pPr marL="3879982" indent="-228234" eaLnBrk="0" fontAlgn="base" hangingPunct="0">
              <a:spcBef>
                <a:spcPct val="0"/>
              </a:spcBef>
              <a:spcAft>
                <a:spcPct val="0"/>
              </a:spcAft>
              <a:defRPr>
                <a:solidFill>
                  <a:schemeClr val="tx1"/>
                </a:solidFill>
                <a:latin typeface="Arial" charset="0"/>
              </a:defRPr>
            </a:lvl9pPr>
          </a:lstStyle>
          <a:p>
            <a:pPr eaLnBrk="1" hangingPunct="1"/>
            <a:fld id="{3C184F97-E946-40CD-9A89-03F0EE0412C6}" type="slidenum">
              <a:rPr lang="en-US" smtClean="0"/>
              <a:pPr eaLnBrk="1" hangingPunct="1"/>
              <a:t>26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286000"/>
            <a:ext cx="8382000" cy="4038600"/>
          </a:xfrm>
        </p:spPr>
        <p:txBody>
          <a:bodyPr/>
          <a:lstStyle>
            <a:lvl1pPr>
              <a:defRPr sz="2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19100" y="330200"/>
            <a:ext cx="8382000" cy="1765300"/>
          </a:xfrm>
        </p:spPr>
        <p:txBody>
          <a:bodyPr/>
          <a:lstStyle>
            <a:lvl1pPr>
              <a:defRPr sz="2000">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6"/>
          <p:cNvSpPr>
            <a:spLocks noGrp="1" noChangeArrowheads="1"/>
          </p:cNvSpPr>
          <p:nvPr>
            <p:ph type="ftr" sz="quarter" idx="13"/>
          </p:nvPr>
        </p:nvSpPr>
        <p:spPr>
          <a:ln/>
        </p:spPr>
        <p:txBody>
          <a:bodyPr/>
          <a:lstStyle>
            <a:lvl1pPr>
              <a:defRPr/>
            </a:lvl1pPr>
          </a:lstStyle>
          <a:p>
            <a:pPr>
              <a:defRPr/>
            </a:pPr>
            <a:r>
              <a:rPr lang="en-US" smtClean="0"/>
              <a:t>Young-Kee Kim, URA Board of Trustees Meeting, April 17, 2012</a:t>
            </a:r>
            <a:endParaRPr lang="en-US" sz="1200"/>
          </a:p>
        </p:txBody>
      </p:sp>
      <p:sp>
        <p:nvSpPr>
          <p:cNvPr id="5" name="Rectangle 17"/>
          <p:cNvSpPr>
            <a:spLocks noGrp="1" noChangeArrowheads="1"/>
          </p:cNvSpPr>
          <p:nvPr>
            <p:ph type="sldNum" sz="quarter" idx="14"/>
          </p:nvPr>
        </p:nvSpPr>
        <p:spPr>
          <a:ln/>
        </p:spPr>
        <p:txBody>
          <a:bodyPr/>
          <a:lstStyle>
            <a:lvl1pPr>
              <a:defRPr/>
            </a:lvl1pPr>
          </a:lstStyle>
          <a:p>
            <a:pPr>
              <a:defRPr/>
            </a:pPr>
            <a:fld id="{FCEFE1A0-950A-45BB-9ED7-DFD85FC5D494}" type="slidenum">
              <a:rPr lang="en-US"/>
              <a:pPr>
                <a:defRPr/>
              </a:pPr>
              <a:t>‹#›</a:t>
            </a:fld>
            <a:endParaRPr lang="en-US" dirty="0"/>
          </a:p>
        </p:txBody>
      </p:sp>
    </p:spTree>
    <p:extLst>
      <p:ext uri="{BB962C8B-B14F-4D97-AF65-F5344CB8AC3E}">
        <p14:creationId xmlns:p14="http://schemas.microsoft.com/office/powerpoint/2010/main" val="420461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sz="1200" smtClean="0"/>
              <a:t>Young-Kee Kim, URA Board of Trustees Meeting, April 17, 2012</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
        <p:nvSpPr>
          <p:cNvPr id="5" name="Rectangle 16"/>
          <p:cNvSpPr>
            <a:spLocks noGrp="1" noChangeArrowheads="1"/>
          </p:cNvSpPr>
          <p:nvPr>
            <p:ph type="ftr" sz="quarter" idx="3"/>
          </p:nvPr>
        </p:nvSpPr>
        <p:spPr bwMode="auto">
          <a:xfrm>
            <a:off x="1143000" y="6305550"/>
            <a:ext cx="639678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z="1200" smtClean="0"/>
              <a:t>Young-Kee Kim, URA Board of Trustees Meeting, April 17, 2012</a:t>
            </a:r>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z="1200" smtClean="0"/>
              <a:t>Young-Kee Kim, URA Board of Trustees Meeting, April 17, 2012</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1143000" y="6305550"/>
            <a:ext cx="639678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z="1200" smtClean="0"/>
              <a:t>Young-Kee Kim, URA Board of Trustees Meeting, April 17, 2012</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7"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fnal.gov/directorate/lbne_reconfiguration/index.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intensityfrontier.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tate.gov/r/pa/prs/ps/2011/07/168740.htm"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333500" y="1162050"/>
            <a:ext cx="7486650" cy="3642360"/>
          </a:xfrm>
        </p:spPr>
        <p:txBody>
          <a:bodyPr/>
          <a:lstStyle/>
          <a:p>
            <a:r>
              <a:rPr lang="en-US" sz="4800" dirty="0"/>
              <a:t>Fermilab Briefing</a:t>
            </a:r>
            <a:r>
              <a:rPr lang="en-US" sz="5400" dirty="0"/>
              <a:t/>
            </a:r>
            <a:br>
              <a:rPr lang="en-US" sz="5400" dirty="0"/>
            </a:br>
            <a:r>
              <a:rPr lang="en-US" sz="5400" dirty="0" smtClean="0"/>
              <a:t/>
            </a:r>
            <a:br>
              <a:rPr lang="en-US" sz="5400" dirty="0" smtClean="0"/>
            </a:br>
            <a:r>
              <a:rPr lang="en-US" sz="3200" dirty="0" smtClean="0"/>
              <a:t>  </a:t>
            </a:r>
            <a:br>
              <a:rPr lang="en-US" sz="3200" dirty="0" smtClean="0"/>
            </a:br>
            <a:r>
              <a:rPr lang="en-US" sz="2000" i="1" dirty="0" smtClean="0"/>
              <a:t>Young-Kee Kim</a:t>
            </a:r>
            <a:br>
              <a:rPr lang="en-US" sz="2000" i="1" dirty="0" smtClean="0"/>
            </a:br>
            <a:r>
              <a:rPr lang="en-US" sz="2000" i="1" dirty="0"/>
              <a:t/>
            </a:r>
            <a:br>
              <a:rPr lang="en-US" sz="2000" i="1" dirty="0"/>
            </a:br>
            <a:r>
              <a:rPr lang="en-US" sz="2000" i="1" dirty="0" smtClean="0"/>
              <a:t>URA </a:t>
            </a:r>
            <a:r>
              <a:rPr lang="en-US" sz="2000" i="1" dirty="0"/>
              <a:t>Board of </a:t>
            </a:r>
            <a:r>
              <a:rPr lang="en-US" sz="2000" i="1" dirty="0" smtClean="0"/>
              <a:t>Trustees Meeting</a:t>
            </a:r>
            <a:r>
              <a:rPr lang="en-US" sz="2000" i="1" dirty="0" smtClean="0"/>
              <a:t/>
            </a:r>
            <a:br>
              <a:rPr lang="en-US" sz="2000" i="1" dirty="0" smtClean="0"/>
            </a:br>
            <a:r>
              <a:rPr lang="en-US" sz="2000" i="1" dirty="0" smtClean="0"/>
              <a:t>April 17, 2012</a:t>
            </a:r>
            <a:endParaRPr lang="en-US" sz="1800" i="1" dirty="0"/>
          </a:p>
        </p:txBody>
      </p:sp>
    </p:spTree>
    <p:extLst>
      <p:ext uri="{BB962C8B-B14F-4D97-AF65-F5344CB8AC3E}">
        <p14:creationId xmlns:p14="http://schemas.microsoft.com/office/powerpoint/2010/main" val="3985403586"/>
      </p:ext>
    </p:extLst>
  </p:cSld>
  <p:clrMapOvr>
    <a:masterClrMapping/>
  </p:clrMapOvr>
  <mc:AlternateContent xmlns:mc="http://schemas.openxmlformats.org/markup-compatibility/2006">
    <mc:Choice xmlns:p14="http://schemas.microsoft.com/office/powerpoint/2010/main" Requires="p14">
      <p:transition spd="slow" p14:dur="2000" advTm="863"/>
    </mc:Choice>
    <mc:Fallback>
      <p:transition spd="slow" advTm="86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4"/>
          <p:cNvSpPr>
            <a:spLocks noChangeArrowheads="1"/>
          </p:cNvSpPr>
          <p:nvPr/>
        </p:nvSpPr>
        <p:spPr bwMode="auto">
          <a:xfrm>
            <a:off x="288756" y="1755775"/>
            <a:ext cx="4529138" cy="4210050"/>
          </a:xfrm>
          <a:prstGeom prst="rect">
            <a:avLst/>
          </a:prstGeom>
          <a:solidFill>
            <a:srgbClr val="000000"/>
          </a:solidFill>
          <a:ln>
            <a:noFill/>
          </a:ln>
        </p:spPr>
        <p:txBody>
          <a:bodyPr wrap="none" anchor="ctr"/>
          <a:lstStyle/>
          <a:p>
            <a:pPr algn="ctr" defTabSz="912813"/>
            <a:endParaRPr lang="en-US"/>
          </a:p>
        </p:txBody>
      </p:sp>
      <p:sp>
        <p:nvSpPr>
          <p:cNvPr id="36867" name="AutoShape 53"/>
          <p:cNvSpPr>
            <a:spLocks noChangeArrowheads="1"/>
          </p:cNvSpPr>
          <p:nvPr/>
        </p:nvSpPr>
        <p:spPr bwMode="auto">
          <a:xfrm rot="-5411715">
            <a:off x="1162675" y="2393157"/>
            <a:ext cx="3086100" cy="3186112"/>
          </a:xfrm>
          <a:prstGeom prst="flowChartDelay">
            <a:avLst/>
          </a:prstGeom>
          <a:solidFill>
            <a:schemeClr val="bg1"/>
          </a:solidFill>
          <a:ln w="9525">
            <a:solidFill>
              <a:schemeClr val="tx1"/>
            </a:solidFill>
            <a:miter lim="800000"/>
            <a:headEnd/>
            <a:tailEnd/>
          </a:ln>
        </p:spPr>
        <p:txBody>
          <a:bodyPr vert="eaVert" wrap="none" anchor="ctr"/>
          <a:lstStyle/>
          <a:p>
            <a:pPr defTabSz="912813"/>
            <a:endParaRPr lang="en-US"/>
          </a:p>
        </p:txBody>
      </p:sp>
      <p:sp>
        <p:nvSpPr>
          <p:cNvPr id="36868" name="Rectangle 48"/>
          <p:cNvSpPr>
            <a:spLocks noChangeArrowheads="1"/>
          </p:cNvSpPr>
          <p:nvPr/>
        </p:nvSpPr>
        <p:spPr bwMode="auto">
          <a:xfrm>
            <a:off x="1760369" y="2917825"/>
            <a:ext cx="1901825" cy="2395538"/>
          </a:xfrm>
          <a:prstGeom prst="rect">
            <a:avLst/>
          </a:prstGeom>
          <a:solidFill>
            <a:schemeClr val="bg2"/>
          </a:solidFill>
          <a:ln w="9525">
            <a:solidFill>
              <a:schemeClr val="tx1"/>
            </a:solidFill>
            <a:miter lim="800000"/>
            <a:headEnd/>
            <a:tailEnd/>
          </a:ln>
        </p:spPr>
        <p:txBody>
          <a:bodyPr wrap="none" anchor="ctr"/>
          <a:lstStyle/>
          <a:p>
            <a:pPr defTabSz="912813"/>
            <a:endParaRPr lang="en-US"/>
          </a:p>
        </p:txBody>
      </p:sp>
      <p:sp>
        <p:nvSpPr>
          <p:cNvPr id="36869" name="Rectangle 49"/>
          <p:cNvSpPr>
            <a:spLocks noChangeArrowheads="1"/>
          </p:cNvSpPr>
          <p:nvPr/>
        </p:nvSpPr>
        <p:spPr bwMode="auto">
          <a:xfrm>
            <a:off x="2003256" y="3155950"/>
            <a:ext cx="1412875" cy="1620838"/>
          </a:xfrm>
          <a:prstGeom prst="rect">
            <a:avLst/>
          </a:prstGeom>
          <a:solidFill>
            <a:schemeClr val="bg1"/>
          </a:solidFill>
          <a:ln w="9525">
            <a:solidFill>
              <a:schemeClr val="tx1"/>
            </a:solidFill>
            <a:miter lim="800000"/>
            <a:headEnd/>
            <a:tailEnd/>
          </a:ln>
        </p:spPr>
        <p:txBody>
          <a:bodyPr wrap="none" anchor="ctr"/>
          <a:lstStyle/>
          <a:p>
            <a:pPr defTabSz="912813"/>
            <a:endParaRPr lang="en-US"/>
          </a:p>
        </p:txBody>
      </p:sp>
      <p:sp>
        <p:nvSpPr>
          <p:cNvPr id="36870" name="Rectangle 3"/>
          <p:cNvSpPr>
            <a:spLocks noChangeArrowheads="1"/>
          </p:cNvSpPr>
          <p:nvPr/>
        </p:nvSpPr>
        <p:spPr bwMode="auto">
          <a:xfrm>
            <a:off x="2249319" y="3511550"/>
            <a:ext cx="952500" cy="1038225"/>
          </a:xfrm>
          <a:prstGeom prst="rect">
            <a:avLst/>
          </a:prstGeom>
          <a:solidFill>
            <a:srgbClr val="A2C1FE"/>
          </a:solidFill>
          <a:ln w="12700">
            <a:solidFill>
              <a:schemeClr val="tx1"/>
            </a:solidFill>
            <a:miter lim="800000"/>
            <a:headEnd/>
            <a:tailEnd/>
          </a:ln>
        </p:spPr>
        <p:txBody>
          <a:bodyPr wrap="none" anchor="ctr"/>
          <a:lstStyle/>
          <a:p>
            <a:pPr algn="ctr" defTabSz="912813"/>
            <a:endParaRPr lang="en-US" sz="1200">
              <a:latin typeface="Times" pitchFamily="18" charset="0"/>
            </a:endParaRPr>
          </a:p>
          <a:p>
            <a:pPr algn="ctr" defTabSz="912813"/>
            <a:endParaRPr lang="en-US" sz="1200">
              <a:latin typeface="Times" pitchFamily="18" charset="0"/>
            </a:endParaRPr>
          </a:p>
        </p:txBody>
      </p:sp>
      <p:sp>
        <p:nvSpPr>
          <p:cNvPr id="36871" name="Rectangle 5"/>
          <p:cNvSpPr>
            <a:spLocks noChangeArrowheads="1"/>
          </p:cNvSpPr>
          <p:nvPr/>
        </p:nvSpPr>
        <p:spPr bwMode="auto">
          <a:xfrm>
            <a:off x="2800181" y="3427413"/>
            <a:ext cx="3825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2813"/>
            <a:endParaRPr lang="en-US"/>
          </a:p>
        </p:txBody>
      </p:sp>
      <p:sp>
        <p:nvSpPr>
          <p:cNvPr id="36872" name="Line 29"/>
          <p:cNvSpPr>
            <a:spLocks noChangeShapeType="1"/>
          </p:cNvSpPr>
          <p:nvPr/>
        </p:nvSpPr>
        <p:spPr bwMode="auto">
          <a:xfrm>
            <a:off x="2944644" y="4456113"/>
            <a:ext cx="22225"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5" name="TextBox 38"/>
          <p:cNvSpPr txBox="1">
            <a:spLocks noChangeArrowheads="1"/>
          </p:cNvSpPr>
          <p:nvPr/>
        </p:nvSpPr>
        <p:spPr bwMode="auto">
          <a:xfrm>
            <a:off x="804863" y="1223045"/>
            <a:ext cx="3344862" cy="461963"/>
          </a:xfrm>
          <a:prstGeom prst="rect">
            <a:avLst/>
          </a:prstGeom>
          <a:noFill/>
          <a:ln w="9525">
            <a:noFill/>
            <a:miter lim="800000"/>
            <a:headEnd/>
            <a:tailEnd/>
          </a:ln>
        </p:spPr>
        <p:txBody>
          <a:bodyPr>
            <a:spAutoFit/>
          </a:bodyPr>
          <a:lstStyle/>
          <a:p>
            <a:pPr algn="ctr">
              <a:defRPr/>
            </a:pPr>
            <a:r>
              <a:rPr lang="en-US" sz="2400" dirty="0">
                <a:solidFill>
                  <a:srgbClr val="FFFFFF"/>
                </a:solidFill>
                <a:latin typeface="+mn-lt"/>
                <a:ea typeface="+mn-ea"/>
              </a:rPr>
              <a:t>Dark Matter Detector</a:t>
            </a:r>
          </a:p>
        </p:txBody>
      </p:sp>
      <p:sp>
        <p:nvSpPr>
          <p:cNvPr id="30746" name="TextBox 39"/>
          <p:cNvSpPr txBox="1">
            <a:spLocks noChangeArrowheads="1"/>
          </p:cNvSpPr>
          <p:nvPr/>
        </p:nvSpPr>
        <p:spPr bwMode="auto">
          <a:xfrm>
            <a:off x="1642894" y="3797300"/>
            <a:ext cx="2171700" cy="582613"/>
          </a:xfrm>
          <a:prstGeom prst="rect">
            <a:avLst/>
          </a:prstGeom>
          <a:noFill/>
          <a:ln w="9525">
            <a:noFill/>
            <a:miter lim="800000"/>
            <a:headEnd/>
            <a:tailEnd/>
          </a:ln>
        </p:spPr>
        <p:txBody>
          <a:bodyPr>
            <a:spAutoFit/>
          </a:bodyPr>
          <a:lstStyle/>
          <a:p>
            <a:pPr algn="ctr">
              <a:defRPr/>
            </a:pPr>
            <a:r>
              <a:rPr lang="en-US" sz="2000" dirty="0">
                <a:solidFill>
                  <a:srgbClr val="FF0000"/>
                </a:solidFill>
                <a:latin typeface="+mn-lt"/>
                <a:ea typeface="+mn-ea"/>
              </a:rPr>
              <a:t>nuclear recoil</a:t>
            </a:r>
          </a:p>
        </p:txBody>
      </p:sp>
      <p:sp>
        <p:nvSpPr>
          <p:cNvPr id="36875" name="Text Box 10"/>
          <p:cNvSpPr txBox="1">
            <a:spLocks noChangeArrowheads="1"/>
          </p:cNvSpPr>
          <p:nvPr/>
        </p:nvSpPr>
        <p:spPr bwMode="auto">
          <a:xfrm>
            <a:off x="0" y="4000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200">
                <a:solidFill>
                  <a:srgbClr val="FFFFFF"/>
                </a:solidFill>
              </a:rPr>
              <a:t>Cosmic Frontier at Fermilab</a:t>
            </a:r>
            <a:endParaRPr lang="en-US" sz="2800">
              <a:solidFill>
                <a:srgbClr val="FFFFFF"/>
              </a:solidFill>
            </a:endParaRPr>
          </a:p>
        </p:txBody>
      </p:sp>
      <p:sp>
        <p:nvSpPr>
          <p:cNvPr id="36876" name="TextBox 1"/>
          <p:cNvSpPr txBox="1">
            <a:spLocks noChangeArrowheads="1"/>
          </p:cNvSpPr>
          <p:nvPr/>
        </p:nvSpPr>
        <p:spPr bwMode="auto">
          <a:xfrm>
            <a:off x="553451" y="5502275"/>
            <a:ext cx="4123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dirty="0">
                <a:solidFill>
                  <a:srgbClr val="FFFFFF"/>
                </a:solidFill>
              </a:rPr>
              <a:t>Detectors </a:t>
            </a:r>
            <a:r>
              <a:rPr lang="en-US" sz="2000" dirty="0" smtClean="0">
                <a:solidFill>
                  <a:srgbClr val="FFFFFF"/>
                </a:solidFill>
              </a:rPr>
              <a:t>in </a:t>
            </a:r>
            <a:r>
              <a:rPr lang="en-US" sz="2000" dirty="0">
                <a:solidFill>
                  <a:srgbClr val="FFFFFF"/>
                </a:solidFill>
              </a:rPr>
              <a:t>underground facilities</a:t>
            </a:r>
          </a:p>
        </p:txBody>
      </p:sp>
      <p:grpSp>
        <p:nvGrpSpPr>
          <p:cNvPr id="36877" name="Group 38"/>
          <p:cNvGrpSpPr>
            <a:grpSpLocks/>
          </p:cNvGrpSpPr>
          <p:nvPr/>
        </p:nvGrpSpPr>
        <p:grpSpPr bwMode="auto">
          <a:xfrm>
            <a:off x="1714331" y="2879725"/>
            <a:ext cx="2054225" cy="2441575"/>
            <a:chOff x="337455" y="2872740"/>
            <a:chExt cx="1626144" cy="2067560"/>
          </a:xfrm>
        </p:grpSpPr>
        <p:pic>
          <p:nvPicPr>
            <p:cNvPr id="36890" name="Picture 26" descr="COUPP 4 kg.jpg"/>
            <p:cNvPicPr>
              <a:picLocks noChangeAspect="1"/>
            </p:cNvPicPr>
            <p:nvPr/>
          </p:nvPicPr>
          <p:blipFill>
            <a:blip r:embed="rId4">
              <a:extLst>
                <a:ext uri="{28A0092B-C50C-407E-A947-70E740481C1C}">
                  <a14:useLocalDpi xmlns:a14="http://schemas.microsoft.com/office/drawing/2010/main" val="0"/>
                </a:ext>
              </a:extLst>
            </a:blip>
            <a:srcRect t="37146" b="32832"/>
            <a:stretch>
              <a:fillRect/>
            </a:stretch>
          </p:blipFill>
          <p:spPr bwMode="auto">
            <a:xfrm>
              <a:off x="337455" y="4191000"/>
              <a:ext cx="1626144"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25" descr="CDMS.jpg"/>
            <p:cNvPicPr>
              <a:picLocks noChangeAspect="1"/>
            </p:cNvPicPr>
            <p:nvPr/>
          </p:nvPicPr>
          <p:blipFill>
            <a:blip r:embed="rId5">
              <a:extLst>
                <a:ext uri="{28A0092B-C50C-407E-A947-70E740481C1C}">
                  <a14:useLocalDpi xmlns:a14="http://schemas.microsoft.com/office/drawing/2010/main" val="0"/>
                </a:ext>
              </a:extLst>
            </a:blip>
            <a:srcRect t="59641" b="14372"/>
            <a:stretch>
              <a:fillRect/>
            </a:stretch>
          </p:blipFill>
          <p:spPr bwMode="auto">
            <a:xfrm>
              <a:off x="337455" y="2872740"/>
              <a:ext cx="162614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42"/>
            <p:cNvPicPr>
              <a:picLocks noChangeAspect="1"/>
            </p:cNvPicPr>
            <p:nvPr/>
          </p:nvPicPr>
          <p:blipFill>
            <a:blip r:embed="rId6">
              <a:extLst>
                <a:ext uri="{28A0092B-C50C-407E-A947-70E740481C1C}">
                  <a14:useLocalDpi xmlns:a14="http://schemas.microsoft.com/office/drawing/2010/main" val="0"/>
                </a:ext>
              </a:extLst>
            </a:blip>
            <a:srcRect t="5244" b="51553"/>
            <a:stretch>
              <a:fillRect/>
            </a:stretch>
          </p:blipFill>
          <p:spPr bwMode="auto">
            <a:xfrm>
              <a:off x="337455" y="3498849"/>
              <a:ext cx="1626143" cy="7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8" name="TextBox 2"/>
          <p:cNvSpPr txBox="1">
            <a:spLocks noChangeArrowheads="1"/>
          </p:cNvSpPr>
          <p:nvPr/>
        </p:nvSpPr>
        <p:spPr bwMode="auto">
          <a:xfrm>
            <a:off x="2139785" y="2487613"/>
            <a:ext cx="127951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dirty="0"/>
              <a:t>Detector</a:t>
            </a:r>
          </a:p>
          <a:p>
            <a:pPr algn="ctr" eaLnBrk="1" hangingPunct="1"/>
            <a:endParaRPr lang="en-US" sz="2000" dirty="0"/>
          </a:p>
          <a:p>
            <a:pPr algn="ctr" eaLnBrk="1" hangingPunct="1"/>
            <a:r>
              <a:rPr lang="en-US" sz="2000" dirty="0">
                <a:solidFill>
                  <a:srgbClr val="FFFFFF"/>
                </a:solidFill>
              </a:rPr>
              <a:t>CDMS</a:t>
            </a:r>
          </a:p>
          <a:p>
            <a:pPr algn="ctr" eaLnBrk="1" hangingPunct="1"/>
            <a:endParaRPr lang="en-US" sz="2000" dirty="0"/>
          </a:p>
          <a:p>
            <a:pPr algn="ctr" eaLnBrk="1" hangingPunct="1"/>
            <a:endParaRPr lang="en-US" sz="2000" dirty="0"/>
          </a:p>
          <a:p>
            <a:pPr algn="ctr" eaLnBrk="1" hangingPunct="1"/>
            <a:r>
              <a:rPr lang="en-US" sz="2000" dirty="0" err="1"/>
              <a:t>DarkSide</a:t>
            </a:r>
            <a:endParaRPr lang="en-US" sz="2000" dirty="0"/>
          </a:p>
          <a:p>
            <a:pPr algn="ctr" eaLnBrk="1" hangingPunct="1"/>
            <a:endParaRPr lang="en-US" sz="2000" dirty="0"/>
          </a:p>
          <a:p>
            <a:pPr algn="ctr" eaLnBrk="1" hangingPunct="1"/>
            <a:endParaRPr lang="en-US" sz="2000" dirty="0"/>
          </a:p>
          <a:p>
            <a:pPr algn="ctr" eaLnBrk="1" hangingPunct="1"/>
            <a:r>
              <a:rPr lang="en-US" sz="2000" dirty="0">
                <a:solidFill>
                  <a:srgbClr val="FFFFFF"/>
                </a:solidFill>
              </a:rPr>
              <a:t>COUPP</a:t>
            </a:r>
          </a:p>
        </p:txBody>
      </p:sp>
      <p:sp>
        <p:nvSpPr>
          <p:cNvPr id="36879" name="Line 22"/>
          <p:cNvSpPr>
            <a:spLocks noChangeShapeType="1"/>
          </p:cNvSpPr>
          <p:nvPr/>
        </p:nvSpPr>
        <p:spPr bwMode="auto">
          <a:xfrm flipV="1">
            <a:off x="2676356" y="3548063"/>
            <a:ext cx="2000250" cy="852487"/>
          </a:xfrm>
          <a:prstGeom prst="line">
            <a:avLst/>
          </a:prstGeom>
          <a:noFill/>
          <a:ln w="38100">
            <a:solidFill>
              <a:srgbClr val="FFC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Line 4"/>
          <p:cNvSpPr>
            <a:spLocks noChangeShapeType="1"/>
          </p:cNvSpPr>
          <p:nvPr/>
        </p:nvSpPr>
        <p:spPr bwMode="auto">
          <a:xfrm>
            <a:off x="1106319" y="2879725"/>
            <a:ext cx="1579562" cy="1497013"/>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36881" name="Picture 4" descr="DES"/>
          <p:cNvPicPr>
            <a:picLocks noChangeAspect="1" noChangeArrowheads="1"/>
          </p:cNvPicPr>
          <p:nvPr/>
        </p:nvPicPr>
        <p:blipFill>
          <a:blip r:embed="rId7">
            <a:extLst>
              <a:ext uri="{28A0092B-C50C-407E-A947-70E740481C1C}">
                <a14:useLocalDpi xmlns:a14="http://schemas.microsoft.com/office/drawing/2010/main" val="0"/>
              </a:ext>
            </a:extLst>
          </a:blip>
          <a:srcRect l="14447" t="14166"/>
          <a:stretch>
            <a:fillRect/>
          </a:stretch>
        </p:blipFill>
        <p:spPr bwMode="auto">
          <a:xfrm>
            <a:off x="5169902" y="3231483"/>
            <a:ext cx="2946400" cy="2738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6882" name="Picture 13" descr="11-0035-08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79602" y="1974183"/>
            <a:ext cx="2206625" cy="3306763"/>
          </a:xfrm>
          <a:prstGeom prst="rect">
            <a:avLst/>
          </a:prstGeom>
          <a:solidFill>
            <a:srgbClr val="FFFFFF"/>
          </a:solidFill>
          <a:ln w="9525">
            <a:noFill/>
            <a:miter lim="800000"/>
            <a:headEnd/>
            <a:tailEnd/>
          </a:ln>
        </p:spPr>
      </p:pic>
      <p:sp>
        <p:nvSpPr>
          <p:cNvPr id="36883" name="TextBox 1"/>
          <p:cNvSpPr txBox="1">
            <a:spLocks noChangeArrowheads="1"/>
          </p:cNvSpPr>
          <p:nvPr/>
        </p:nvSpPr>
        <p:spPr bwMode="auto">
          <a:xfrm>
            <a:off x="5184775" y="1223045"/>
            <a:ext cx="3078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400">
                <a:solidFill>
                  <a:srgbClr val="FFFFFF"/>
                </a:solidFill>
              </a:rPr>
              <a:t>Dark Energy Camera</a:t>
            </a:r>
          </a:p>
        </p:txBody>
      </p:sp>
      <p:sp>
        <p:nvSpPr>
          <p:cNvPr id="36884" name="TextBox 2"/>
          <p:cNvSpPr txBox="1">
            <a:spLocks noChangeArrowheads="1"/>
          </p:cNvSpPr>
          <p:nvPr/>
        </p:nvSpPr>
        <p:spPr bwMode="auto">
          <a:xfrm>
            <a:off x="239543" y="2239963"/>
            <a:ext cx="1657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dirty="0">
                <a:solidFill>
                  <a:srgbClr val="FFFFFF"/>
                </a:solidFill>
              </a:rPr>
              <a:t>Dark Matter Particle</a:t>
            </a:r>
          </a:p>
        </p:txBody>
      </p:sp>
      <p:sp>
        <p:nvSpPr>
          <p:cNvPr id="36885" name="TextBox 1"/>
          <p:cNvSpPr txBox="1">
            <a:spLocks noChangeArrowheads="1"/>
          </p:cNvSpPr>
          <p:nvPr/>
        </p:nvSpPr>
        <p:spPr bwMode="auto">
          <a:xfrm>
            <a:off x="6579602" y="3682333"/>
            <a:ext cx="1867819" cy="707886"/>
          </a:xfrm>
          <a:prstGeom prst="rect">
            <a:avLst/>
          </a:prstGeom>
          <a:solidFill>
            <a:srgbClr val="000000"/>
          </a:solidFill>
          <a:ln>
            <a:noFill/>
          </a:ln>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dirty="0">
                <a:solidFill>
                  <a:srgbClr val="FFFFFF"/>
                </a:solidFill>
              </a:rPr>
              <a:t>570-Megapixel</a:t>
            </a:r>
          </a:p>
          <a:p>
            <a:pPr eaLnBrk="1" hangingPunct="1"/>
            <a:r>
              <a:rPr lang="en-US" sz="2000" dirty="0">
                <a:solidFill>
                  <a:srgbClr val="FFFFFF"/>
                </a:solidFill>
              </a:rPr>
              <a:t>digital camera</a:t>
            </a:r>
          </a:p>
        </p:txBody>
      </p:sp>
      <p:sp>
        <p:nvSpPr>
          <p:cNvPr id="36886" name="TextBox 1"/>
          <p:cNvSpPr txBox="1">
            <a:spLocks noChangeArrowheads="1"/>
          </p:cNvSpPr>
          <p:nvPr/>
        </p:nvSpPr>
        <p:spPr bwMode="auto">
          <a:xfrm>
            <a:off x="7674977" y="4868196"/>
            <a:ext cx="1183337" cy="400110"/>
          </a:xfrm>
          <a:prstGeom prst="rect">
            <a:avLst/>
          </a:prstGeom>
          <a:solidFill>
            <a:srgbClr val="000000"/>
          </a:solidFill>
          <a:ln>
            <a:noFill/>
          </a:ln>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dirty="0">
                <a:solidFill>
                  <a:srgbClr val="FFFFFF"/>
                </a:solidFill>
              </a:rPr>
              <a:t>Fermilab</a:t>
            </a:r>
          </a:p>
        </p:txBody>
      </p:sp>
      <p:sp>
        <p:nvSpPr>
          <p:cNvPr id="2" name="Curved Left Arrow 1"/>
          <p:cNvSpPr>
            <a:spLocks noChangeArrowheads="1"/>
          </p:cNvSpPr>
          <p:nvPr/>
        </p:nvSpPr>
        <p:spPr bwMode="auto">
          <a:xfrm rot="3540000" flipH="1">
            <a:off x="6106527" y="2898109"/>
            <a:ext cx="504825" cy="1219200"/>
          </a:xfrm>
          <a:prstGeom prst="curvedLeftArrow">
            <a:avLst>
              <a:gd name="adj1" fmla="val 24967"/>
              <a:gd name="adj2" fmla="val 49923"/>
              <a:gd name="adj3" fmla="val 25000"/>
            </a:avLst>
          </a:prstGeom>
          <a:solidFill>
            <a:srgbClr val="0000CC"/>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latin typeface="+mn-lt"/>
              <a:ea typeface="+mn-ea"/>
            </a:endParaRPr>
          </a:p>
        </p:txBody>
      </p:sp>
      <p:sp>
        <p:nvSpPr>
          <p:cNvPr id="36888" name="TextBox 1"/>
          <p:cNvSpPr txBox="1">
            <a:spLocks noChangeArrowheads="1"/>
          </p:cNvSpPr>
          <p:nvPr/>
        </p:nvSpPr>
        <p:spPr bwMode="auto">
          <a:xfrm>
            <a:off x="5271502" y="5530183"/>
            <a:ext cx="888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dirty="0">
                <a:solidFill>
                  <a:srgbClr val="FFFFFF"/>
                </a:solidFill>
              </a:rPr>
              <a:t>Chile</a:t>
            </a:r>
          </a:p>
        </p:txBody>
      </p:sp>
      <p:sp>
        <p:nvSpPr>
          <p:cNvPr id="36889" name="TextBox 1"/>
          <p:cNvSpPr txBox="1">
            <a:spLocks noChangeArrowheads="1"/>
          </p:cNvSpPr>
          <p:nvPr/>
        </p:nvSpPr>
        <p:spPr bwMode="auto">
          <a:xfrm>
            <a:off x="7968374" y="1974183"/>
            <a:ext cx="817853" cy="461665"/>
          </a:xfrm>
          <a:prstGeom prst="rect">
            <a:avLst/>
          </a:prstGeom>
          <a:noFill/>
          <a:ln>
            <a:noFill/>
          </a:ln>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dirty="0">
                <a:solidFill>
                  <a:srgbClr val="FFFFFF"/>
                </a:solidFill>
              </a:rPr>
              <a:t>DES</a:t>
            </a:r>
          </a:p>
        </p:txBody>
      </p:sp>
      <p:sp>
        <p:nvSpPr>
          <p:cNvPr id="29" name="Slide Number Placeholder 2"/>
          <p:cNvSpPr>
            <a:spLocks noGrp="1"/>
          </p:cNvSpPr>
          <p:nvPr>
            <p:ph type="sldNum" sz="quarter" idx="11"/>
          </p:nvPr>
        </p:nvSpPr>
        <p:spPr>
          <a:xfrm>
            <a:off x="381000" y="6305550"/>
            <a:ext cx="1905000" cy="457200"/>
          </a:xfrm>
        </p:spPr>
        <p:txBody>
          <a:bodyPr/>
          <a:lstStyle/>
          <a:p>
            <a:pPr>
              <a:defRPr/>
            </a:pPr>
            <a:fld id="{35B77CE8-6CCD-40BE-BE5B-35486880A513}" type="slidenum">
              <a:rPr lang="en-US" smtClean="0"/>
              <a:pPr>
                <a:defRPr/>
              </a:pPr>
              <a:t>10</a:t>
            </a:fld>
            <a:endParaRPr lang="en-US" dirty="0"/>
          </a:p>
        </p:txBody>
      </p:sp>
      <p:sp>
        <p:nvSpPr>
          <p:cNvPr id="30" name="Footer Placeholder 3"/>
          <p:cNvSpPr>
            <a:spLocks noGrp="1"/>
          </p:cNvSpPr>
          <p:nvPr>
            <p:ph type="ftr" sz="quarter" idx="4294967295"/>
          </p:nvPr>
        </p:nvSpPr>
        <p:spPr>
          <a:xfrm>
            <a:off x="1143000" y="6497052"/>
            <a:ext cx="6396789" cy="265697"/>
          </a:xfrm>
          <a:prstGeom prst="rect">
            <a:avLst/>
          </a:prstGeom>
        </p:spPr>
        <p:txBody>
          <a:bodyPr/>
          <a:lstStyle/>
          <a:p>
            <a:pPr>
              <a:defRPr/>
            </a:pPr>
            <a:r>
              <a:rPr lang="en-US" sz="1200" dirty="0" smtClean="0"/>
              <a:t>Young-Kee Kim, URA Board of Trustees Meeting, April 17, 2012</a:t>
            </a:r>
            <a:endParaRPr lang="en-US" sz="1200" dirty="0"/>
          </a:p>
        </p:txBody>
      </p:sp>
    </p:spTree>
    <p:custDataLst>
      <p:tags r:id="rId1"/>
    </p:custDataLst>
    <p:extLst>
      <p:ext uri="{BB962C8B-B14F-4D97-AF65-F5344CB8AC3E}">
        <p14:creationId xmlns:p14="http://schemas.microsoft.com/office/powerpoint/2010/main" val="817715176"/>
      </p:ext>
    </p:extLst>
  </p:cSld>
  <p:clrMapOvr>
    <a:masterClrMapping/>
  </p:clrMapOvr>
  <p:transition advTm="13213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gerbe"/>
          <p:cNvPicPr>
            <a:picLocks noChangeAspect="1" noChangeArrowheads="1"/>
          </p:cNvPicPr>
          <p:nvPr/>
        </p:nvPicPr>
        <p:blipFill>
          <a:blip r:embed="rId3"/>
          <a:srcRect l="3539" r="3326"/>
          <a:stretch>
            <a:fillRect/>
          </a:stretch>
        </p:blipFill>
        <p:spPr bwMode="auto">
          <a:xfrm>
            <a:off x="1090613" y="2641184"/>
            <a:ext cx="3249612" cy="3387725"/>
          </a:xfrm>
          <a:prstGeom prst="rect">
            <a:avLst/>
          </a:prstGeom>
          <a:noFill/>
          <a:ln w="9525">
            <a:solidFill>
              <a:schemeClr val="tx1">
                <a:lumMod val="75000"/>
              </a:schemeClr>
            </a:solidFill>
            <a:miter lim="800000"/>
            <a:headEnd/>
            <a:tailEnd/>
          </a:ln>
        </p:spPr>
      </p:pic>
      <p:sp>
        <p:nvSpPr>
          <p:cNvPr id="37891" name="Text Box 10"/>
          <p:cNvSpPr txBox="1">
            <a:spLocks noChangeArrowheads="1"/>
          </p:cNvSpPr>
          <p:nvPr/>
        </p:nvSpPr>
        <p:spPr bwMode="auto">
          <a:xfrm>
            <a:off x="0" y="4000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200">
                <a:solidFill>
                  <a:srgbClr val="FFFFFF"/>
                </a:solidFill>
              </a:rPr>
              <a:t>Cosmic Frontier at Fermilab</a:t>
            </a:r>
            <a:endParaRPr lang="en-US" sz="2800">
              <a:solidFill>
                <a:srgbClr val="FFFFFF"/>
              </a:solidFill>
            </a:endParaRPr>
          </a:p>
        </p:txBody>
      </p:sp>
      <p:sp>
        <p:nvSpPr>
          <p:cNvPr id="37892" name="TextBox 1"/>
          <p:cNvSpPr txBox="1">
            <a:spLocks noChangeArrowheads="1"/>
          </p:cNvSpPr>
          <p:nvPr/>
        </p:nvSpPr>
        <p:spPr bwMode="auto">
          <a:xfrm>
            <a:off x="0" y="1231484"/>
            <a:ext cx="546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400">
                <a:solidFill>
                  <a:srgbClr val="FFFFFF"/>
                </a:solidFill>
              </a:rPr>
              <a:t>Exploring </a:t>
            </a:r>
          </a:p>
          <a:p>
            <a:pPr algn="ctr" eaLnBrk="1" hangingPunct="1"/>
            <a:r>
              <a:rPr lang="en-US" sz="2400">
                <a:solidFill>
                  <a:srgbClr val="FFFFFF"/>
                </a:solidFill>
              </a:rPr>
              <a:t>Highest Cosmic Ray Particles </a:t>
            </a:r>
          </a:p>
          <a:p>
            <a:pPr algn="ctr" eaLnBrk="1" hangingPunct="1"/>
            <a:r>
              <a:rPr lang="en-US" sz="2400">
                <a:solidFill>
                  <a:srgbClr val="FFFFFF"/>
                </a:solidFill>
              </a:rPr>
              <a:t>(Auger)</a:t>
            </a:r>
          </a:p>
        </p:txBody>
      </p:sp>
      <p:pic>
        <p:nvPicPr>
          <p:cNvPr id="3789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649121"/>
            <a:ext cx="2611438"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1"/>
          <p:cNvSpPr txBox="1">
            <a:spLocks noChangeArrowheads="1"/>
          </p:cNvSpPr>
          <p:nvPr/>
        </p:nvSpPr>
        <p:spPr bwMode="auto">
          <a:xfrm>
            <a:off x="4754563" y="1231484"/>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400">
                <a:solidFill>
                  <a:srgbClr val="FFFFFF"/>
                </a:solidFill>
              </a:rPr>
              <a:t>Exploring </a:t>
            </a:r>
          </a:p>
          <a:p>
            <a:pPr algn="ctr" eaLnBrk="1" hangingPunct="1"/>
            <a:r>
              <a:rPr lang="en-US" sz="2400">
                <a:solidFill>
                  <a:srgbClr val="FFFFFF"/>
                </a:solidFill>
              </a:rPr>
              <a:t>Quantum Space-time</a:t>
            </a:r>
          </a:p>
          <a:p>
            <a:pPr algn="ctr" eaLnBrk="1" hangingPunct="1"/>
            <a:r>
              <a:rPr lang="en-US" sz="2400">
                <a:solidFill>
                  <a:srgbClr val="FFFFFF"/>
                </a:solidFill>
              </a:rPr>
              <a:t>(Fermilab Holometer)</a:t>
            </a:r>
          </a:p>
        </p:txBody>
      </p:sp>
      <p:sp>
        <p:nvSpPr>
          <p:cNvPr id="7" name="Slide Number Placeholder 2"/>
          <p:cNvSpPr>
            <a:spLocks noGrp="1"/>
          </p:cNvSpPr>
          <p:nvPr>
            <p:ph type="sldNum" sz="quarter" idx="11"/>
          </p:nvPr>
        </p:nvSpPr>
        <p:spPr>
          <a:xfrm>
            <a:off x="381000" y="6305550"/>
            <a:ext cx="1905000" cy="457200"/>
          </a:xfrm>
        </p:spPr>
        <p:txBody>
          <a:bodyPr/>
          <a:lstStyle/>
          <a:p>
            <a:pPr>
              <a:defRPr/>
            </a:pPr>
            <a:fld id="{35B77CE8-6CCD-40BE-BE5B-35486880A513}" type="slidenum">
              <a:rPr lang="en-US" smtClean="0"/>
              <a:pPr>
                <a:defRPr/>
              </a:pPr>
              <a:t>11</a:t>
            </a:fld>
            <a:endParaRPr lang="en-US" dirty="0"/>
          </a:p>
        </p:txBody>
      </p:sp>
      <p:sp>
        <p:nvSpPr>
          <p:cNvPr id="9" name="Footer Placeholder 3"/>
          <p:cNvSpPr>
            <a:spLocks noGrp="1"/>
          </p:cNvSpPr>
          <p:nvPr>
            <p:ph type="ftr" sz="quarter" idx="4294967295"/>
          </p:nvPr>
        </p:nvSpPr>
        <p:spPr>
          <a:xfrm>
            <a:off x="1143000" y="6497052"/>
            <a:ext cx="6396789" cy="265697"/>
          </a:xfrm>
          <a:prstGeom prst="rect">
            <a:avLst/>
          </a:prstGeom>
        </p:spPr>
        <p:txBody>
          <a:bodyPr/>
          <a:lstStyle/>
          <a:p>
            <a:pPr>
              <a:defRPr/>
            </a:pPr>
            <a:r>
              <a:rPr lang="en-US" sz="1200" dirty="0" smtClean="0"/>
              <a:t>Young-Kee Kim, URA Board of Trustees Meeting, April 17, 2012</a:t>
            </a:r>
            <a:endParaRPr lang="en-US" sz="1200" dirty="0"/>
          </a:p>
        </p:txBody>
      </p:sp>
    </p:spTree>
    <p:extLst>
      <p:ext uri="{BB962C8B-B14F-4D97-AF65-F5344CB8AC3E}">
        <p14:creationId xmlns:p14="http://schemas.microsoft.com/office/powerpoint/2010/main" val="3678512685"/>
      </p:ext>
    </p:extLst>
  </p:cSld>
  <p:clrMapOvr>
    <a:masterClrMapping/>
  </p:clrMapOvr>
  <p:transition advTm="84035"/>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143000"/>
          </a:xfrm>
        </p:spPr>
        <p:txBody>
          <a:bodyPr/>
          <a:lstStyle/>
          <a:p>
            <a:pPr algn="ctr"/>
            <a:r>
              <a:rPr lang="en-US" dirty="0" smtClean="0"/>
              <a:t>The Energy Frontier</a:t>
            </a:r>
            <a:endParaRPr lang="en-US"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12</a:t>
            </a:fld>
            <a:endParaRPr lang="en-US" dirty="0"/>
          </a:p>
        </p:txBody>
      </p:sp>
      <p:sp>
        <p:nvSpPr>
          <p:cNvPr id="4" name="Footer Placeholder 3"/>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sp>
        <p:nvSpPr>
          <p:cNvPr id="5" name="Content Placeholder 2"/>
          <p:cNvSpPr txBox="1">
            <a:spLocks/>
          </p:cNvSpPr>
          <p:nvPr/>
        </p:nvSpPr>
        <p:spPr>
          <a:xfrm>
            <a:off x="239862" y="1410034"/>
            <a:ext cx="8687570" cy="4605755"/>
          </a:xfrm>
          <a:prstGeom prst="rect">
            <a:avLst/>
          </a:prstGeom>
        </p:spPr>
        <p:txBody>
          <a:bodyPr/>
          <a:lst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a:lstStyle>
          <a:p>
            <a:r>
              <a:rPr lang="en-US" sz="2000" dirty="0" smtClean="0"/>
              <a:t>Continued analysis of </a:t>
            </a:r>
            <a:r>
              <a:rPr lang="en-US" sz="2000" dirty="0" err="1" smtClean="0"/>
              <a:t>Tevatron</a:t>
            </a:r>
            <a:r>
              <a:rPr lang="en-US" sz="2000" dirty="0" smtClean="0"/>
              <a:t> data with important results</a:t>
            </a:r>
          </a:p>
          <a:p>
            <a:endParaRPr lang="en-US" sz="8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pPr marL="0" indent="0">
              <a:buFontTx/>
              <a:buNone/>
            </a:pPr>
            <a:endParaRPr lang="en-US" sz="2000" dirty="0" smtClean="0"/>
          </a:p>
          <a:p>
            <a:endParaRPr lang="en-US" sz="2000" dirty="0" smtClean="0"/>
          </a:p>
          <a:p>
            <a:r>
              <a:rPr lang="en-US" sz="2000" dirty="0" smtClean="0"/>
              <a:t>The principal activity for the foreseeable future is exploitation of the LHC</a:t>
            </a:r>
            <a:endParaRPr lang="en-US" sz="800" dirty="0"/>
          </a:p>
        </p:txBody>
      </p:sp>
      <p:pic>
        <p:nvPicPr>
          <p:cNvPr id="6" name="Picture 5" descr="plot.jpg"/>
          <p:cNvPicPr>
            <a:picLocks noChangeAspect="1"/>
          </p:cNvPicPr>
          <p:nvPr/>
        </p:nvPicPr>
        <p:blipFill rotWithShape="1">
          <a:blip r:embed="rId2">
            <a:extLst>
              <a:ext uri="{28A0092B-C50C-407E-A947-70E740481C1C}">
                <a14:useLocalDpi xmlns:a14="http://schemas.microsoft.com/office/drawing/2010/main" val="0"/>
              </a:ext>
            </a:extLst>
          </a:blip>
          <a:srcRect r="4150"/>
          <a:stretch/>
        </p:blipFill>
        <p:spPr bwMode="auto">
          <a:xfrm>
            <a:off x="4457881" y="2055383"/>
            <a:ext cx="4517677" cy="324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f27febsmlimits100.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988" y="2057400"/>
            <a:ext cx="4325912" cy="324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253788"/>
      </p:ext>
    </p:extLst>
  </p:cSld>
  <p:clrMapOvr>
    <a:masterClrMapping/>
  </p:clrMapOvr>
  <mc:AlternateContent xmlns:mc="http://schemas.openxmlformats.org/markup-compatibility/2006">
    <mc:Choice xmlns:p14="http://schemas.microsoft.com/office/powerpoint/2010/main" Requires="p14">
      <p:transition spd="slow" p14:dur="2000" advTm="1173"/>
    </mc:Choice>
    <mc:Fallback>
      <p:transition spd="slow" advTm="117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the energy frontier</a:t>
            </a:r>
            <a:endParaRPr lang="en-US" dirty="0"/>
          </a:p>
        </p:txBody>
      </p:sp>
      <p:sp>
        <p:nvSpPr>
          <p:cNvPr id="3" name="Content Placeholder 2"/>
          <p:cNvSpPr>
            <a:spLocks noGrp="1"/>
          </p:cNvSpPr>
          <p:nvPr>
            <p:ph idx="1"/>
          </p:nvPr>
        </p:nvSpPr>
        <p:spPr>
          <a:xfrm>
            <a:off x="1110329" y="1858083"/>
            <a:ext cx="3646727" cy="4114800"/>
          </a:xfrm>
        </p:spPr>
        <p:txBody>
          <a:bodyPr/>
          <a:lstStyle/>
          <a:p>
            <a:r>
              <a:rPr lang="en-US" sz="2000" dirty="0"/>
              <a:t>The next steps will be to contribute to the High Luminosity LHC with both detector and accelerator upgrades. </a:t>
            </a:r>
            <a:r>
              <a:rPr lang="en-US" sz="2000" dirty="0" smtClean="0"/>
              <a:t>Very active and vital program on CMS </a:t>
            </a:r>
            <a:endParaRPr lang="en-US" sz="2000" dirty="0"/>
          </a:p>
          <a:p>
            <a:endParaRPr lang="en-US" sz="2000" dirty="0"/>
          </a:p>
          <a:p>
            <a:r>
              <a:rPr lang="en-US" sz="2000" dirty="0"/>
              <a:t>The biggest unknown is what follows the LHC?: </a:t>
            </a:r>
            <a:r>
              <a:rPr lang="en-US" sz="2000" dirty="0" smtClean="0"/>
              <a:t>  ILC </a:t>
            </a:r>
            <a:r>
              <a:rPr lang="en-US" sz="2000" dirty="0"/>
              <a:t>? CLIC ? </a:t>
            </a:r>
            <a:r>
              <a:rPr lang="en-US" sz="2000" dirty="0" err="1"/>
              <a:t>Muon</a:t>
            </a:r>
            <a:r>
              <a:rPr lang="en-US" sz="2000" dirty="0"/>
              <a:t> </a:t>
            </a:r>
            <a:r>
              <a:rPr lang="en-US" sz="2000" dirty="0" smtClean="0"/>
              <a:t> Collider </a:t>
            </a:r>
            <a:r>
              <a:rPr lang="en-US" sz="2000" dirty="0"/>
              <a:t>? Energy </a:t>
            </a:r>
            <a:r>
              <a:rPr lang="en-US" sz="2000" dirty="0" err="1"/>
              <a:t>doubler</a:t>
            </a:r>
            <a:r>
              <a:rPr lang="en-US" sz="2000" dirty="0"/>
              <a:t> ?  </a:t>
            </a:r>
          </a:p>
          <a:p>
            <a:endParaRPr lang="en-US" dirty="0"/>
          </a:p>
          <a:p>
            <a:endParaRPr lang="en-US" dirty="0"/>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4859347" y="1701952"/>
            <a:ext cx="4017357" cy="3889294"/>
          </a:xfrm>
          <a:prstGeom prst="rect">
            <a:avLst/>
          </a:prstGeom>
          <a:noFill/>
          <a:ln w="9525">
            <a:noFill/>
            <a:miter lim="800000"/>
            <a:headEnd/>
            <a:tailEnd/>
          </a:ln>
        </p:spPr>
      </p:pic>
      <p:sp>
        <p:nvSpPr>
          <p:cNvPr id="7" name="Slide Number Placeholder 2"/>
          <p:cNvSpPr>
            <a:spLocks noGrp="1"/>
          </p:cNvSpPr>
          <p:nvPr>
            <p:ph type="sldNum" sz="quarter" idx="11"/>
          </p:nvPr>
        </p:nvSpPr>
        <p:spPr>
          <a:xfrm>
            <a:off x="381000" y="6305550"/>
            <a:ext cx="1905000" cy="457200"/>
          </a:xfrm>
        </p:spPr>
        <p:txBody>
          <a:bodyPr/>
          <a:lstStyle/>
          <a:p>
            <a:pPr>
              <a:defRPr/>
            </a:pPr>
            <a:fld id="{35B77CE8-6CCD-40BE-BE5B-35486880A513}" type="slidenum">
              <a:rPr lang="en-US" smtClean="0"/>
              <a:pPr>
                <a:defRPr/>
              </a:pPr>
              <a:t>13</a:t>
            </a:fld>
            <a:endParaRPr lang="en-US" dirty="0"/>
          </a:p>
        </p:txBody>
      </p:sp>
      <p:sp>
        <p:nvSpPr>
          <p:cNvPr id="8" name="Footer Placeholder 3"/>
          <p:cNvSpPr>
            <a:spLocks noGrp="1"/>
          </p:cNvSpPr>
          <p:nvPr>
            <p:ph type="ftr" sz="quarter" idx="4294967295"/>
          </p:nvPr>
        </p:nvSpPr>
        <p:spPr>
          <a:xfrm>
            <a:off x="1143000" y="6497052"/>
            <a:ext cx="6396789" cy="265697"/>
          </a:xfrm>
          <a:prstGeom prst="rect">
            <a:avLst/>
          </a:prstGeom>
        </p:spPr>
        <p:txBody>
          <a:bodyPr/>
          <a:lstStyle/>
          <a:p>
            <a:pPr>
              <a:defRPr/>
            </a:pPr>
            <a:r>
              <a:rPr lang="en-US" sz="1200" dirty="0" smtClean="0"/>
              <a:t>Young-Kee Kim, URA Board of Trustees Meeting, April 17, 2012</a:t>
            </a:r>
            <a:endParaRPr lang="en-US" sz="1200" dirty="0"/>
          </a:p>
        </p:txBody>
      </p:sp>
    </p:spTree>
    <p:extLst>
      <p:ext uri="{BB962C8B-B14F-4D97-AF65-F5344CB8AC3E}">
        <p14:creationId xmlns:p14="http://schemas.microsoft.com/office/powerpoint/2010/main" val="1581097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defTabSz="912813"/>
            <a:endParaRPr lang="en-US" smtClean="0"/>
          </a:p>
        </p:txBody>
      </p:sp>
      <p:sp>
        <p:nvSpPr>
          <p:cNvPr id="3" name="Footer Placeholder 2"/>
          <p:cNvSpPr>
            <a:spLocks noGrp="1"/>
          </p:cNvSpPr>
          <p:nvPr>
            <p:ph type="ftr" sz="quarter" idx="4294967295"/>
          </p:nvPr>
        </p:nvSpPr>
        <p:spPr>
          <a:xfrm>
            <a:off x="2286000" y="6257925"/>
            <a:ext cx="5257800" cy="552450"/>
          </a:xfrm>
          <a:prstGeom prst="rect">
            <a:avLst/>
          </a:prstGeom>
        </p:spPr>
        <p:txBody>
          <a:bodyPr/>
          <a:lstStyle/>
          <a:p>
            <a:pPr>
              <a:defRPr/>
            </a:pPr>
            <a:r>
              <a:rPr lang="en-US" smtClean="0"/>
              <a:t>Young-Kee Kim, URA Board of Trustees Meeting, April 17, 2012</a:t>
            </a:r>
            <a:endParaRPr lang="en-US" sz="1200"/>
          </a:p>
        </p:txBody>
      </p:sp>
      <p:sp>
        <p:nvSpPr>
          <p:cNvPr id="4" name="Slide Number Placeholder 3"/>
          <p:cNvSpPr>
            <a:spLocks noGrp="1"/>
          </p:cNvSpPr>
          <p:nvPr>
            <p:ph type="sldNum" sz="quarter" idx="11"/>
          </p:nvPr>
        </p:nvSpPr>
        <p:spPr/>
        <p:txBody>
          <a:bodyPr/>
          <a:lstStyle/>
          <a:p>
            <a:pPr>
              <a:defRPr/>
            </a:pPr>
            <a:fld id="{B2B067B1-522D-42F6-B0F0-673354B35001}" type="slidenum">
              <a:rPr lang="en-US" smtClean="0"/>
              <a:pPr>
                <a:defRPr/>
              </a:pPr>
              <a:t>14</a:t>
            </a:fld>
            <a:endParaRPr lang="en-US" dirty="0"/>
          </a:p>
        </p:txBody>
      </p:sp>
      <p:pic>
        <p:nvPicPr>
          <p:cNvPr id="8197" name="Content Placeholder 5" descr="AcceleratorComplex2012withlabels-12-0017-04D_hr.jpg"/>
          <p:cNvPicPr>
            <a:picLocks noChangeAspect="1" noChangeArrowheads="1"/>
          </p:cNvPicPr>
          <p:nvPr/>
        </p:nvPicPr>
        <p:blipFill>
          <a:blip r:embed="rId2">
            <a:extLst>
              <a:ext uri="{28A0092B-C50C-407E-A947-70E740481C1C}">
                <a14:useLocalDpi xmlns:a14="http://schemas.microsoft.com/office/drawing/2010/main" val="0"/>
              </a:ext>
            </a:extLst>
          </a:blip>
          <a:srcRect b="18333"/>
          <a:stretch>
            <a:fillRect/>
          </a:stretch>
        </p:blipFill>
        <p:spPr bwMode="auto">
          <a:xfrm>
            <a:off x="0" y="-114300"/>
            <a:ext cx="95631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Content Placeholder 5" descr="AcceleratorComplex2012withlabels-12-0017-04D_hr.jpg"/>
          <p:cNvPicPr>
            <a:picLocks noChangeAspect="1" noChangeArrowheads="1"/>
          </p:cNvPicPr>
          <p:nvPr/>
        </p:nvPicPr>
        <p:blipFill>
          <a:blip r:embed="rId2">
            <a:extLst>
              <a:ext uri="{28A0092B-C50C-407E-A947-70E740481C1C}">
                <a14:useLocalDpi xmlns:a14="http://schemas.microsoft.com/office/drawing/2010/main" val="0"/>
              </a:ext>
            </a:extLst>
          </a:blip>
          <a:srcRect l="65311" t="82431" r="25764" b="3207"/>
          <a:stretch>
            <a:fillRect/>
          </a:stretch>
        </p:blipFill>
        <p:spPr bwMode="auto">
          <a:xfrm>
            <a:off x="682625" y="531813"/>
            <a:ext cx="750888" cy="1119187"/>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0" y="203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a:lstStyle>
          <a:p>
            <a:pPr algn="ctr"/>
            <a:r>
              <a:rPr lang="en-US" b="1" dirty="0" smtClean="0">
                <a:solidFill>
                  <a:srgbClr val="000000"/>
                </a:solidFill>
              </a:rPr>
              <a:t>The Intensity Frontier</a:t>
            </a:r>
            <a:endParaRPr lang="en-US" b="1" dirty="0">
              <a:solidFill>
                <a:srgbClr val="000000"/>
              </a:solidFill>
            </a:endParaRPr>
          </a:p>
        </p:txBody>
      </p:sp>
      <p:grpSp>
        <p:nvGrpSpPr>
          <p:cNvPr id="8" name="Group 7"/>
          <p:cNvGrpSpPr/>
          <p:nvPr/>
        </p:nvGrpSpPr>
        <p:grpSpPr>
          <a:xfrm>
            <a:off x="3850105" y="2515054"/>
            <a:ext cx="5386550" cy="857048"/>
            <a:chOff x="3801979" y="2442865"/>
            <a:chExt cx="5386550" cy="857048"/>
          </a:xfrm>
        </p:grpSpPr>
        <p:sp>
          <p:nvSpPr>
            <p:cNvPr id="9" name="TextBox 8"/>
            <p:cNvSpPr txBox="1"/>
            <p:nvPr/>
          </p:nvSpPr>
          <p:spPr>
            <a:xfrm>
              <a:off x="4613109" y="2592027"/>
              <a:ext cx="4575420" cy="707886"/>
            </a:xfrm>
            <a:prstGeom prst="rect">
              <a:avLst/>
            </a:prstGeom>
            <a:noFill/>
          </p:spPr>
          <p:txBody>
            <a:bodyPr wrap="none" rtlCol="0">
              <a:spAutoFit/>
            </a:bodyPr>
            <a:lstStyle/>
            <a:p>
              <a:pPr algn="ctr"/>
              <a:r>
                <a:rPr lang="en-US" sz="2000" b="1" dirty="0" smtClean="0">
                  <a:solidFill>
                    <a:srgbClr val="000000"/>
                  </a:solidFill>
                </a:rPr>
                <a:t>Illinois Accelerator Research Center</a:t>
              </a:r>
            </a:p>
            <a:p>
              <a:pPr algn="ctr"/>
              <a:r>
                <a:rPr lang="en-US" sz="2000" b="1" dirty="0" smtClean="0">
                  <a:solidFill>
                    <a:srgbClr val="000000"/>
                  </a:solidFill>
                </a:rPr>
                <a:t>(IARC)</a:t>
              </a:r>
              <a:endParaRPr lang="en-US" sz="2000" b="1" dirty="0">
                <a:solidFill>
                  <a:srgbClr val="000000"/>
                </a:solidFill>
              </a:endParaRPr>
            </a:p>
          </p:txBody>
        </p:sp>
        <p:cxnSp>
          <p:nvCxnSpPr>
            <p:cNvPr id="10" name="Straight Arrow Connector 9"/>
            <p:cNvCxnSpPr/>
            <p:nvPr/>
          </p:nvCxnSpPr>
          <p:spPr bwMode="auto">
            <a:xfrm flipH="1" flipV="1">
              <a:off x="3801979" y="2442865"/>
              <a:ext cx="811130" cy="324398"/>
            </a:xfrm>
            <a:prstGeom prst="straightConnector1">
              <a:avLst/>
            </a:prstGeom>
            <a:noFill/>
            <a:ln w="28575" cap="flat" cmpd="sng" algn="ctr">
              <a:solidFill>
                <a:srgbClr val="000000"/>
              </a:solidFill>
              <a:prstDash val="solid"/>
              <a:round/>
              <a:headEnd type="none" w="med" len="med"/>
              <a:tailEnd type="arrow"/>
            </a:ln>
            <a:effectLst/>
          </p:spPr>
        </p:cxnSp>
      </p:grpSp>
    </p:spTree>
    <p:extLst>
      <p:ext uri="{BB962C8B-B14F-4D97-AF65-F5344CB8AC3E}">
        <p14:creationId xmlns:p14="http://schemas.microsoft.com/office/powerpoint/2010/main" val="1341982558"/>
      </p:ext>
    </p:extLst>
  </p:cSld>
  <p:clrMapOvr>
    <a:masterClrMapping/>
  </p:clrMapOvr>
  <p:transition spd="slow" advTm="14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sp>
        <p:nvSpPr>
          <p:cNvPr id="6" name="TextBox 3"/>
          <p:cNvSpPr txBox="1">
            <a:spLocks noChangeArrowheads="1"/>
          </p:cNvSpPr>
          <p:nvPr/>
        </p:nvSpPr>
        <p:spPr bwMode="auto">
          <a:xfrm>
            <a:off x="4247148" y="5704611"/>
            <a:ext cx="3480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algn="ctr" eaLnBrk="1" hangingPunct="1"/>
            <a:r>
              <a:rPr lang="en-US" sz="1800" dirty="0">
                <a:latin typeface="+mj-lt"/>
              </a:rPr>
              <a:t>(http://www.intensityfrontier.org/)</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8574" y="699770"/>
            <a:ext cx="3633843" cy="537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247148" y="699770"/>
            <a:ext cx="4800600" cy="4524315"/>
          </a:xfrm>
          <a:prstGeom prst="rect">
            <a:avLst/>
          </a:prstGeom>
          <a:noFill/>
        </p:spPr>
        <p:txBody>
          <a:bodyPr wrap="square">
            <a:spAutoFit/>
          </a:bodyPr>
          <a:lstStyle/>
          <a:p>
            <a:pPr algn="l">
              <a:defRPr/>
            </a:pPr>
            <a:r>
              <a:rPr lang="en-US" dirty="0" smtClean="0"/>
              <a:t>Intensity </a:t>
            </a:r>
            <a:r>
              <a:rPr lang="en-US" dirty="0" smtClean="0"/>
              <a:t>Frontier Workshop</a:t>
            </a:r>
          </a:p>
          <a:p>
            <a:pPr algn="l">
              <a:defRPr/>
            </a:pPr>
            <a:r>
              <a:rPr lang="en-US" dirty="0" smtClean="0">
                <a:latin typeface="Arial" charset="0"/>
              </a:rPr>
              <a:t>(Nov. 30 – Dec. 2, 2011)</a:t>
            </a:r>
          </a:p>
          <a:p>
            <a:pPr marL="285750" indent="-285750" algn="l">
              <a:buFont typeface="Arial" pitchFamily="34" charset="0"/>
              <a:buChar char="•"/>
              <a:defRPr/>
            </a:pPr>
            <a:endParaRPr lang="en-US" dirty="0"/>
          </a:p>
          <a:p>
            <a:pPr marL="285750" indent="-285750" algn="l">
              <a:buFont typeface="Arial" pitchFamily="34" charset="0"/>
              <a:buChar char="•"/>
              <a:defRPr/>
            </a:pPr>
            <a:r>
              <a:rPr lang="en-US" dirty="0" smtClean="0">
                <a:latin typeface="Arial" charset="0"/>
              </a:rPr>
              <a:t>500</a:t>
            </a:r>
            <a:r>
              <a:rPr lang="en-US" dirty="0">
                <a:latin typeface="Arial" charset="0"/>
              </a:rPr>
              <a:t>+ Attendees</a:t>
            </a:r>
          </a:p>
          <a:p>
            <a:pPr marL="285750" indent="-285750" algn="l">
              <a:buFont typeface="Arial" pitchFamily="34" charset="0"/>
              <a:buChar char="•"/>
              <a:defRPr/>
            </a:pPr>
            <a:endParaRPr lang="en-US" dirty="0">
              <a:latin typeface="Arial" charset="0"/>
            </a:endParaRPr>
          </a:p>
          <a:p>
            <a:pPr marL="285750" indent="-285750" algn="l">
              <a:buFont typeface="Arial" pitchFamily="34" charset="0"/>
              <a:buChar char="•"/>
              <a:defRPr/>
            </a:pPr>
            <a:r>
              <a:rPr lang="en-US" dirty="0">
                <a:latin typeface="Arial" charset="0"/>
              </a:rPr>
              <a:t>Six very active working groups:</a:t>
            </a:r>
          </a:p>
          <a:p>
            <a:pPr algn="l">
              <a:defRPr/>
            </a:pPr>
            <a:endParaRPr lang="en-US" dirty="0">
              <a:latin typeface="Arial" charset="0"/>
            </a:endParaRPr>
          </a:p>
          <a:p>
            <a:pPr marL="742950" lvl="1" indent="-285750">
              <a:buFont typeface="Arial" pitchFamily="34" charset="0"/>
              <a:buChar char="•"/>
              <a:defRPr/>
            </a:pPr>
            <a:r>
              <a:rPr lang="en-US" sz="2000" dirty="0">
                <a:latin typeface="Arial" charset="0"/>
              </a:rPr>
              <a:t>Charged leptons</a:t>
            </a:r>
          </a:p>
          <a:p>
            <a:pPr marL="742950" lvl="1" indent="-285750">
              <a:buFont typeface="Arial" pitchFamily="34" charset="0"/>
              <a:buChar char="•"/>
              <a:defRPr/>
            </a:pPr>
            <a:r>
              <a:rPr lang="en-US" sz="2000" dirty="0">
                <a:latin typeface="Arial" charset="0"/>
              </a:rPr>
              <a:t>Heavy Quarks</a:t>
            </a:r>
          </a:p>
          <a:p>
            <a:pPr marL="742950" lvl="1" indent="-285750">
              <a:buFont typeface="Arial" pitchFamily="34" charset="0"/>
              <a:buChar char="•"/>
              <a:defRPr/>
            </a:pPr>
            <a:r>
              <a:rPr lang="en-US" sz="2000" dirty="0">
                <a:latin typeface="Arial" charset="0"/>
              </a:rPr>
              <a:t>Hidden Sector</a:t>
            </a:r>
          </a:p>
          <a:p>
            <a:pPr marL="742950" lvl="1" indent="-285750">
              <a:buFont typeface="Arial" pitchFamily="34" charset="0"/>
              <a:buChar char="•"/>
              <a:defRPr/>
            </a:pPr>
            <a:r>
              <a:rPr lang="en-US" sz="2000" dirty="0">
                <a:latin typeface="Arial" charset="0"/>
              </a:rPr>
              <a:t>Neutrinos</a:t>
            </a:r>
          </a:p>
          <a:p>
            <a:pPr marL="742950" lvl="1" indent="-285750">
              <a:buFont typeface="Arial" pitchFamily="34" charset="0"/>
              <a:buChar char="•"/>
              <a:defRPr/>
            </a:pPr>
            <a:r>
              <a:rPr lang="en-US" sz="2000" dirty="0">
                <a:latin typeface="Arial" charset="0"/>
              </a:rPr>
              <a:t>Nucleons/Nuclei/Atoms</a:t>
            </a:r>
          </a:p>
          <a:p>
            <a:pPr marL="742950" lvl="1" indent="-285750">
              <a:buFont typeface="Arial" pitchFamily="34" charset="0"/>
              <a:buChar char="•"/>
              <a:defRPr/>
            </a:pPr>
            <a:r>
              <a:rPr lang="en-US" sz="2000" dirty="0">
                <a:latin typeface="Arial" charset="0"/>
              </a:rPr>
              <a:t>Proton </a:t>
            </a:r>
            <a:r>
              <a:rPr lang="en-US" sz="2000" dirty="0" smtClean="0">
                <a:latin typeface="Arial" charset="0"/>
              </a:rPr>
              <a:t>Decay</a:t>
            </a:r>
            <a:endParaRPr lang="en-US" sz="2000" dirty="0">
              <a:latin typeface="Arial" charset="0"/>
            </a:endParaRPr>
          </a:p>
        </p:txBody>
      </p:sp>
    </p:spTree>
    <p:extLst>
      <p:ext uri="{BB962C8B-B14F-4D97-AF65-F5344CB8AC3E}">
        <p14:creationId xmlns:p14="http://schemas.microsoft.com/office/powerpoint/2010/main" val="2963771697"/>
      </p:ext>
    </p:extLst>
  </p:cSld>
  <p:clrMapOvr>
    <a:masterClrMapping/>
  </p:clrMapOvr>
  <mc:AlternateContent xmlns:mc="http://schemas.openxmlformats.org/markup-compatibility/2006">
    <mc:Choice xmlns:p14="http://schemas.microsoft.com/office/powerpoint/2010/main" Requires="p14">
      <p:transition spd="slow" p14:dur="2000" advTm="856"/>
    </mc:Choice>
    <mc:Fallback>
      <p:transition spd="slow" advTm="85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16</a:t>
            </a:fld>
            <a:endParaRPr lang="en-US" dirty="0"/>
          </a:p>
        </p:txBody>
      </p:sp>
      <p:sp>
        <p:nvSpPr>
          <p:cNvPr id="4" name="Rectangle 7"/>
          <p:cNvSpPr>
            <a:spLocks noChangeArrowheads="1"/>
          </p:cNvSpPr>
          <p:nvPr/>
        </p:nvSpPr>
        <p:spPr bwMode="auto">
          <a:xfrm>
            <a:off x="788988" y="1303338"/>
            <a:ext cx="7961312" cy="4781550"/>
          </a:xfrm>
          <a:prstGeom prst="rect">
            <a:avLst/>
          </a:prstGeom>
          <a:solidFill>
            <a:srgbClr val="FFFFFF"/>
          </a:solidFill>
          <a:ln w="9525" algn="ctr">
            <a:solidFill>
              <a:srgbClr val="FFFFFF"/>
            </a:solidFill>
            <a:round/>
            <a:headEnd/>
            <a:tailEnd/>
          </a:ln>
        </p:spPr>
        <p:txBody>
          <a:bodyPr/>
          <a:lstStyle/>
          <a:p>
            <a:pPr algn="r" defTabSz="912813">
              <a:spcBef>
                <a:spcPct val="20000"/>
              </a:spcBef>
              <a:buClr>
                <a:srgbClr val="FFFF00"/>
              </a:buClr>
              <a:buSzPct val="80000"/>
              <a:buFont typeface="Wingdings" pitchFamily="2" charset="2"/>
              <a:buNone/>
            </a:pPr>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3882" t="14996" r="2174" b="4886"/>
          <a:stretch>
            <a:fillRect/>
          </a:stretch>
        </p:blipFill>
        <p:spPr bwMode="auto">
          <a:xfrm>
            <a:off x="962025" y="1808163"/>
            <a:ext cx="762952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1268413" y="1406525"/>
            <a:ext cx="70167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2000">
                <a:solidFill>
                  <a:srgbClr val="000000"/>
                </a:solidFill>
              </a:rPr>
              <a:t>Doesn’t include anticipated new hires for FY 2012-2016</a:t>
            </a:r>
          </a:p>
        </p:txBody>
      </p:sp>
      <p:sp>
        <p:nvSpPr>
          <p:cNvPr id="7" name="Rectangle 2"/>
          <p:cNvSpPr txBox="1">
            <a:spLocks noChangeArrowheads="1"/>
          </p:cNvSpPr>
          <p:nvPr/>
        </p:nvSpPr>
        <p:spPr bwMode="auto">
          <a:xfrm>
            <a:off x="0" y="309563"/>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a:r>
              <a:rPr lang="en-US" sz="3200">
                <a:solidFill>
                  <a:srgbClr val="FFFFFF"/>
                </a:solidFill>
                <a:ea typeface="Arial Unicode MS" pitchFamily="34" charset="-128"/>
                <a:cs typeface="Arial Unicode MS" pitchFamily="34" charset="-128"/>
              </a:rPr>
              <a:t>Scientists Activities (2010 – 2016)</a:t>
            </a:r>
          </a:p>
        </p:txBody>
      </p:sp>
      <p:sp>
        <p:nvSpPr>
          <p:cNvPr id="8" name="Curved Right Arrow 7"/>
          <p:cNvSpPr/>
          <p:nvPr/>
        </p:nvSpPr>
        <p:spPr bwMode="auto">
          <a:xfrm flipH="1" flipV="1">
            <a:off x="5751094" y="2719136"/>
            <a:ext cx="312821" cy="577516"/>
          </a:xfrm>
          <a:prstGeom prst="curvedRightArrow">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77883142"/>
      </p:ext>
    </p:extLst>
  </p:cSld>
  <p:clrMapOvr>
    <a:masterClrMapping/>
  </p:clrMapOvr>
  <mc:AlternateContent xmlns:mc="http://schemas.openxmlformats.org/markup-compatibility/2006">
    <mc:Choice xmlns:p14="http://schemas.microsoft.com/office/powerpoint/2010/main" Requires="p14">
      <p:transition spd="slow" p14:dur="2000" advTm="5060"/>
    </mc:Choice>
    <mc:Fallback>
      <p:transition spd="slow" advTm="506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17</a:t>
            </a:fld>
            <a:endParaRPr lang="en-US" dirty="0"/>
          </a:p>
        </p:txBody>
      </p:sp>
      <p:sp>
        <p:nvSpPr>
          <p:cNvPr id="4" name="Rectangle 2"/>
          <p:cNvSpPr txBox="1">
            <a:spLocks noChangeArrowheads="1"/>
          </p:cNvSpPr>
          <p:nvPr/>
        </p:nvSpPr>
        <p:spPr>
          <a:xfrm>
            <a:off x="0" y="309563"/>
            <a:ext cx="9144000" cy="946150"/>
          </a:xfrm>
          <a:prstGeom prst="rect">
            <a:avLst/>
          </a:prstGeom>
        </p:spPr>
        <p:txBody>
          <a:bodyPr anchor="ctr"/>
          <a:lst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a:lstStyle>
          <a:p>
            <a:pPr algn="ctr" defTabSz="912813"/>
            <a:r>
              <a:rPr lang="en-US" dirty="0" smtClean="0">
                <a:ea typeface="Arial Unicode MS" pitchFamily="34" charset="-128"/>
                <a:cs typeface="Arial Unicode MS" pitchFamily="34" charset="-128"/>
              </a:rPr>
              <a:t>Scientists Activities (2010 – 2016)</a:t>
            </a:r>
          </a:p>
        </p:txBody>
      </p:sp>
      <p:grpSp>
        <p:nvGrpSpPr>
          <p:cNvPr id="5" name="Group 1"/>
          <p:cNvGrpSpPr>
            <a:grpSpLocks/>
          </p:cNvGrpSpPr>
          <p:nvPr/>
        </p:nvGrpSpPr>
        <p:grpSpPr bwMode="auto">
          <a:xfrm>
            <a:off x="257175" y="1339850"/>
            <a:ext cx="8580438" cy="4800600"/>
            <a:chOff x="218361" y="1682088"/>
            <a:chExt cx="8581637" cy="4800599"/>
          </a:xfrm>
        </p:grpSpPr>
        <p:grpSp>
          <p:nvGrpSpPr>
            <p:cNvPr id="6" name="Group 5"/>
            <p:cNvGrpSpPr/>
            <p:nvPr/>
          </p:nvGrpSpPr>
          <p:grpSpPr>
            <a:xfrm>
              <a:off x="218361" y="1682088"/>
              <a:ext cx="8581637" cy="4800599"/>
              <a:chOff x="80601" y="1187354"/>
              <a:chExt cx="8855877" cy="5213445"/>
            </a:xfrm>
            <a:noFill/>
          </p:grpSpPr>
          <p:sp>
            <p:nvSpPr>
              <p:cNvPr id="8" name="Content Placeholder 4"/>
              <p:cNvSpPr txBox="1">
                <a:spLocks/>
              </p:cNvSpPr>
              <p:nvPr/>
            </p:nvSpPr>
            <p:spPr>
              <a:xfrm>
                <a:off x="457200" y="1600200"/>
                <a:ext cx="8229600" cy="4525963"/>
              </a:xfrm>
              <a:prstGeom prst="rect">
                <a:avLst/>
              </a:prstGeom>
              <a:grpFill/>
            </p:spPr>
            <p:txBody>
              <a:bodyPr/>
              <a:lstStyle>
                <a:lvl1pPr marL="342900" indent="-342900" algn="l" rtl="0" fontAlgn="base">
                  <a:spcBef>
                    <a:spcPct val="20000"/>
                  </a:spcBef>
                  <a:spcAft>
                    <a:spcPct val="0"/>
                  </a:spcAft>
                  <a:buChar char="•"/>
                  <a:defRPr sz="2800">
                    <a:solidFill>
                      <a:schemeClr val="accent2"/>
                    </a:solidFill>
                    <a:latin typeface="+mn-lt"/>
                    <a:ea typeface="+mn-ea"/>
                    <a:cs typeface="+mn-cs"/>
                  </a:defRPr>
                </a:lvl1pPr>
                <a:lvl2pPr marL="742950" indent="-285750" algn="l" rtl="0" fontAlgn="base">
                  <a:spcBef>
                    <a:spcPct val="20000"/>
                  </a:spcBef>
                  <a:spcAft>
                    <a:spcPct val="0"/>
                  </a:spcAft>
                  <a:buFont typeface="Wingdings" pitchFamily="2" charset="2"/>
                  <a:buChar char="§"/>
                  <a:defRPr sz="2000">
                    <a:solidFill>
                      <a:schemeClr val="tx1"/>
                    </a:solidFill>
                    <a:latin typeface="+mn-lt"/>
                  </a:defRPr>
                </a:lvl2pPr>
                <a:lvl3pPr marL="1143000" indent="-228600" algn="l" rtl="0" fontAlgn="base">
                  <a:spcBef>
                    <a:spcPct val="20000"/>
                  </a:spcBef>
                  <a:spcAft>
                    <a:spcPct val="0"/>
                  </a:spcAft>
                  <a:buFont typeface="Wingdings" pitchFamily="2" charset="2"/>
                  <a:buChar char="Ø"/>
                  <a:defRPr sz="2000">
                    <a:solidFill>
                      <a:schemeClr val="tx1"/>
                    </a:solidFill>
                    <a:latin typeface="+mn-lt"/>
                  </a:defRPr>
                </a:lvl3pPr>
                <a:lvl4pPr marL="1600200" indent="-228600" algn="l" rtl="0" fontAlgn="base">
                  <a:spcBef>
                    <a:spcPct val="20000"/>
                  </a:spcBef>
                  <a:spcAft>
                    <a:spcPct val="0"/>
                  </a:spcAft>
                  <a:buChar char="o"/>
                  <a:defRPr sz="2000">
                    <a:solidFill>
                      <a:schemeClr val="tx1"/>
                    </a:solidFill>
                    <a:latin typeface="Arial Unicode MS" pitchFamily="34" charset="-128"/>
                  </a:defRPr>
                </a:lvl4pPr>
                <a:lvl5pPr marL="2057400" indent="-228600" algn="l" rtl="0" fontAlgn="base">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a:lstStyle>
              <a:p>
                <a:pPr>
                  <a:buFontTx/>
                  <a:buNone/>
                  <a:defRPr/>
                </a:pPr>
                <a:r>
                  <a:rPr lang="en-US" dirty="0" smtClean="0"/>
                  <a:t> </a:t>
                </a:r>
                <a:endParaRPr lang="en-US" dirty="0"/>
              </a:p>
            </p:txBody>
          </p:sp>
          <p:pic>
            <p:nvPicPr>
              <p:cNvPr id="9" name="Picture 8"/>
              <p:cNvPicPr>
                <a:picLocks noChangeAspect="1" noChangeArrowheads="1"/>
              </p:cNvPicPr>
              <p:nvPr/>
            </p:nvPicPr>
            <p:blipFill rotWithShape="1">
              <a:blip r:embed="rId2" cstate="print"/>
              <a:srcRect t="13395"/>
              <a:stretch/>
            </p:blipFill>
            <p:spPr bwMode="auto">
              <a:xfrm>
                <a:off x="80601" y="1187354"/>
                <a:ext cx="8855877" cy="5213445"/>
              </a:xfrm>
              <a:prstGeom prst="rect">
                <a:avLst/>
              </a:prstGeom>
              <a:grpFill/>
              <a:ln w="9525">
                <a:noFill/>
                <a:miter lim="800000"/>
                <a:headEnd/>
                <a:tailEnd/>
              </a:ln>
              <a:effectLst/>
            </p:spPr>
          </p:pic>
          <p:sp>
            <p:nvSpPr>
              <p:cNvPr id="10" name="TextBox 9"/>
              <p:cNvSpPr txBox="1"/>
              <p:nvPr/>
            </p:nvSpPr>
            <p:spPr>
              <a:xfrm rot="18798697">
                <a:off x="2281489" y="4949778"/>
                <a:ext cx="2057400" cy="333492"/>
              </a:xfrm>
              <a:prstGeom prst="rect">
                <a:avLst/>
              </a:prstGeom>
              <a:grpFill/>
            </p:spPr>
            <p:txBody>
              <a:bodyPr>
                <a:spAutoFit/>
              </a:bodyPr>
              <a:lstStyle/>
              <a:p>
                <a:pPr>
                  <a:defRPr/>
                </a:pPr>
                <a:r>
                  <a:rPr lang="en-US" sz="1500" dirty="0">
                    <a:latin typeface="Arial" pitchFamily="34" charset="0"/>
                    <a:cs typeface="Arial" pitchFamily="34" charset="0"/>
                  </a:rPr>
                  <a:t>Experiments</a:t>
                </a:r>
              </a:p>
            </p:txBody>
          </p:sp>
          <p:sp>
            <p:nvSpPr>
              <p:cNvPr id="11" name="TextBox 10"/>
              <p:cNvSpPr txBox="1"/>
              <p:nvPr/>
            </p:nvSpPr>
            <p:spPr>
              <a:xfrm rot="18881536">
                <a:off x="4344784" y="5179570"/>
                <a:ext cx="1371600" cy="338554"/>
              </a:xfrm>
              <a:prstGeom prst="rect">
                <a:avLst/>
              </a:prstGeom>
              <a:grpFill/>
            </p:spPr>
            <p:txBody>
              <a:bodyPr>
                <a:spAutoFit/>
              </a:bodyPr>
              <a:lstStyle/>
              <a:p>
                <a:pPr>
                  <a:defRPr/>
                </a:pPr>
                <a:r>
                  <a:rPr lang="en-US" sz="1500" dirty="0">
                    <a:latin typeface="Arial" pitchFamily="34" charset="0"/>
                    <a:cs typeface="Arial" pitchFamily="34" charset="0"/>
                  </a:rPr>
                  <a:t>Experiments</a:t>
                </a:r>
              </a:p>
            </p:txBody>
          </p:sp>
        </p:grpSp>
        <p:sp>
          <p:nvSpPr>
            <p:cNvPr id="7" name="TextBox 11"/>
            <p:cNvSpPr txBox="1">
              <a:spLocks noChangeArrowheads="1"/>
            </p:cNvSpPr>
            <p:nvPr/>
          </p:nvSpPr>
          <p:spPr bwMode="auto">
            <a:xfrm>
              <a:off x="2011418" y="1814198"/>
              <a:ext cx="6643760" cy="400110"/>
            </a:xfrm>
            <a:prstGeom prst="rect">
              <a:avLst/>
            </a:prstGeom>
            <a:solidFill>
              <a:srgbClr val="FFFFFF"/>
            </a:solidFill>
            <a:ln w="9525">
              <a:solidFill>
                <a:srgbClr val="FFFFFF"/>
              </a:solidFill>
              <a:miter lim="800000"/>
              <a:headEnd/>
              <a:tailEnd/>
            </a:ln>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2000">
                  <a:solidFill>
                    <a:srgbClr val="000000"/>
                  </a:solidFill>
                </a:rPr>
                <a:t>Doesn’t include anticipated new hires for FY 2012-2016</a:t>
              </a:r>
            </a:p>
          </p:txBody>
        </p:sp>
      </p:grpSp>
      <p:sp>
        <p:nvSpPr>
          <p:cNvPr id="12" name="Oval 11"/>
          <p:cNvSpPr/>
          <p:nvPr/>
        </p:nvSpPr>
        <p:spPr bwMode="auto">
          <a:xfrm>
            <a:off x="2498669" y="2291145"/>
            <a:ext cx="1534662" cy="1392321"/>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4420289" y="2261937"/>
            <a:ext cx="1534662" cy="1392321"/>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26232660"/>
      </p:ext>
    </p:extLst>
  </p:cSld>
  <p:clrMapOvr>
    <a:masterClrMapping/>
  </p:clrMapOvr>
  <mc:AlternateContent xmlns:mc="http://schemas.openxmlformats.org/markup-compatibility/2006">
    <mc:Choice xmlns:p14="http://schemas.microsoft.com/office/powerpoint/2010/main" Requires="p14">
      <p:transition spd="slow" p14:dur="2000" advTm="1219"/>
    </mc:Choice>
    <mc:Fallback>
      <p:transition spd="slow" advTm="121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457200"/>
            <a:ext cx="7216775" cy="762000"/>
          </a:xfrm>
        </p:spPr>
        <p:txBody>
          <a:bodyPr/>
          <a:lstStyle/>
          <a:p>
            <a:pPr defTabSz="912813"/>
            <a:endParaRPr lang="en-US" smtClean="0"/>
          </a:p>
        </p:txBody>
      </p:sp>
      <p:sp>
        <p:nvSpPr>
          <p:cNvPr id="9219" name="Content Placeholder 2"/>
          <p:cNvSpPr>
            <a:spLocks noGrp="1"/>
          </p:cNvSpPr>
          <p:nvPr>
            <p:ph idx="1"/>
          </p:nvPr>
        </p:nvSpPr>
        <p:spPr/>
        <p:txBody>
          <a:bodyPr/>
          <a:lstStyle/>
          <a:p>
            <a:pPr defTabSz="912813"/>
            <a:endParaRPr lang="en-US" smtClean="0"/>
          </a:p>
        </p:txBody>
      </p:sp>
      <p:grpSp>
        <p:nvGrpSpPr>
          <p:cNvPr id="9220" name="Group 3"/>
          <p:cNvGrpSpPr>
            <a:grpSpLocks/>
          </p:cNvGrpSpPr>
          <p:nvPr/>
        </p:nvGrpSpPr>
        <p:grpSpPr bwMode="auto">
          <a:xfrm>
            <a:off x="304800" y="447675"/>
            <a:ext cx="8537575" cy="5797550"/>
            <a:chOff x="304800" y="761999"/>
            <a:chExt cx="8537575" cy="5797331"/>
          </a:xfrm>
        </p:grpSpPr>
        <p:sp>
          <p:nvSpPr>
            <p:cNvPr id="9224" name="Rectangle 4"/>
            <p:cNvSpPr>
              <a:spLocks noChangeArrowheads="1"/>
            </p:cNvSpPr>
            <p:nvPr/>
          </p:nvSpPr>
          <p:spPr bwMode="auto">
            <a:xfrm>
              <a:off x="304800" y="761999"/>
              <a:ext cx="8537575" cy="5797331"/>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defTabSz="912813">
                <a:spcBef>
                  <a:spcPct val="20000"/>
                </a:spcBef>
                <a:buClr>
                  <a:srgbClr val="FFFF00"/>
                </a:buClr>
                <a:buSzPct val="80000"/>
                <a:buFont typeface="Wingdings" pitchFamily="2" charset="2"/>
                <a:buNone/>
              </a:pPr>
              <a:r>
                <a:rPr lang="en-US" dirty="0">
                  <a:solidFill>
                    <a:srgbClr val="000000"/>
                  </a:solidFill>
                </a:rPr>
                <a:t>Proton Improvement </a:t>
              </a:r>
              <a:r>
                <a:rPr lang="en-US" dirty="0" smtClean="0">
                  <a:solidFill>
                    <a:srgbClr val="000000"/>
                  </a:solidFill>
                </a:rPr>
                <a:t>Plan for Intensity Frontier Program</a:t>
              </a:r>
              <a:endParaRPr lang="en-US" dirty="0">
                <a:solidFill>
                  <a:srgbClr val="000000"/>
                </a:solidFill>
              </a:endParaRPr>
            </a:p>
          </p:txBody>
        </p:sp>
        <p:grpSp>
          <p:nvGrpSpPr>
            <p:cNvPr id="9225" name="Group 5"/>
            <p:cNvGrpSpPr>
              <a:grpSpLocks/>
            </p:cNvGrpSpPr>
            <p:nvPr/>
          </p:nvGrpSpPr>
          <p:grpSpPr bwMode="auto">
            <a:xfrm>
              <a:off x="381000" y="1295400"/>
              <a:ext cx="8389938" cy="4545013"/>
              <a:chOff x="381000" y="1295400"/>
              <a:chExt cx="8389938" cy="4545013"/>
            </a:xfrm>
          </p:grpSpPr>
          <p:grpSp>
            <p:nvGrpSpPr>
              <p:cNvPr id="9226" name="Group 3"/>
              <p:cNvGrpSpPr>
                <a:grpSpLocks/>
              </p:cNvGrpSpPr>
              <p:nvPr/>
            </p:nvGrpSpPr>
            <p:grpSpPr bwMode="auto">
              <a:xfrm>
                <a:off x="381000" y="1295400"/>
                <a:ext cx="8389938" cy="4545013"/>
                <a:chOff x="381000" y="1702676"/>
                <a:chExt cx="8389257" cy="4545724"/>
              </a:xfrm>
            </p:grpSpPr>
            <p:pic>
              <p:nvPicPr>
                <p:cNvPr id="9228" name="Picture 2"/>
                <p:cNvPicPr>
                  <a:picLocks noChangeAspect="1" noChangeArrowheads="1"/>
                </p:cNvPicPr>
                <p:nvPr/>
              </p:nvPicPr>
              <p:blipFill>
                <a:blip r:embed="rId2">
                  <a:extLst>
                    <a:ext uri="{28A0092B-C50C-407E-A947-70E740481C1C}">
                      <a14:useLocalDpi xmlns:a14="http://schemas.microsoft.com/office/drawing/2010/main" val="0"/>
                    </a:ext>
                  </a:extLst>
                </a:blip>
                <a:srcRect l="1711" t="10310" r="1509" b="1961"/>
                <a:stretch>
                  <a:fillRect/>
                </a:stretch>
              </p:blipFill>
              <p:spPr bwMode="auto">
                <a:xfrm>
                  <a:off x="381000" y="1702676"/>
                  <a:ext cx="8389257" cy="454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808179" y="4760543"/>
                  <a:ext cx="1295295" cy="308012"/>
                </a:xfrm>
                <a:prstGeom prst="rect">
                  <a:avLst/>
                </a:prstGeom>
                <a:noFill/>
              </p:spPr>
              <p:txBody>
                <a:bodyPr>
                  <a:spAutoFit/>
                </a:bodyPr>
                <a:lstStyle/>
                <a:p>
                  <a:pPr algn="ctr">
                    <a:defRPr/>
                  </a:pPr>
                  <a:r>
                    <a:rPr lang="en-US" sz="1400" dirty="0">
                      <a:solidFill>
                        <a:schemeClr val="bg1">
                          <a:lumMod val="60000"/>
                          <a:lumOff val="40000"/>
                        </a:schemeClr>
                      </a:solidFill>
                      <a:cs typeface="Arial" pitchFamily="34" charset="0"/>
                    </a:rPr>
                    <a:t>g-2</a:t>
                  </a:r>
                </a:p>
              </p:txBody>
            </p:sp>
            <p:sp>
              <p:nvSpPr>
                <p:cNvPr id="11" name="TextBox 10"/>
                <p:cNvSpPr txBox="1"/>
                <p:nvPr/>
              </p:nvSpPr>
              <p:spPr>
                <a:xfrm>
                  <a:off x="7017799" y="4760543"/>
                  <a:ext cx="1295295" cy="308012"/>
                </a:xfrm>
                <a:prstGeom prst="rect">
                  <a:avLst/>
                </a:prstGeom>
                <a:noFill/>
              </p:spPr>
              <p:txBody>
                <a:bodyPr>
                  <a:spAutoFit/>
                </a:bodyPr>
                <a:lstStyle/>
                <a:p>
                  <a:pPr algn="ctr">
                    <a:defRPr/>
                  </a:pPr>
                  <a:r>
                    <a:rPr lang="en-US" sz="1400" dirty="0">
                      <a:solidFill>
                        <a:schemeClr val="bg1">
                          <a:lumMod val="60000"/>
                          <a:lumOff val="40000"/>
                        </a:schemeClr>
                      </a:solidFill>
                      <a:cs typeface="Arial" pitchFamily="34" charset="0"/>
                    </a:rPr>
                    <a:t>Mu2e</a:t>
                  </a:r>
                </a:p>
              </p:txBody>
            </p:sp>
            <p:sp>
              <p:nvSpPr>
                <p:cNvPr id="9231" name="TextBox 9"/>
                <p:cNvSpPr txBox="1">
                  <a:spLocks noChangeArrowheads="1"/>
                </p:cNvSpPr>
                <p:nvPr/>
              </p:nvSpPr>
              <p:spPr bwMode="auto">
                <a:xfrm>
                  <a:off x="3360057" y="4761468"/>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a:solidFill>
                        <a:srgbClr val="FF3300"/>
                      </a:solidFill>
                    </a:rPr>
                    <a:t>8 GeV </a:t>
                  </a:r>
                  <a:r>
                    <a:rPr lang="en-US" sz="1800">
                      <a:solidFill>
                        <a:srgbClr val="FF3300"/>
                      </a:solidFill>
                      <a:sym typeface="Symbol" pitchFamily="18" charset="2"/>
                    </a:rPr>
                    <a:t></a:t>
                  </a:r>
                  <a:endParaRPr lang="en-US" sz="1800">
                    <a:solidFill>
                      <a:srgbClr val="FF3300"/>
                    </a:solidFill>
                  </a:endParaRPr>
                </a:p>
              </p:txBody>
            </p:sp>
            <p:sp>
              <p:nvSpPr>
                <p:cNvPr id="9232" name="TextBox 10"/>
                <p:cNvSpPr txBox="1">
                  <a:spLocks noChangeArrowheads="1"/>
                </p:cNvSpPr>
                <p:nvPr/>
              </p:nvSpPr>
              <p:spPr bwMode="auto">
                <a:xfrm>
                  <a:off x="4655457" y="3237468"/>
                  <a:ext cx="2895600" cy="30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b="1">
                      <a:solidFill>
                        <a:srgbClr val="FF3300"/>
                      </a:solidFill>
                    </a:rPr>
                    <a:t>120 GeV </a:t>
                  </a:r>
                  <a:r>
                    <a:rPr lang="en-US" sz="1400" b="1">
                      <a:solidFill>
                        <a:srgbClr val="FF3300"/>
                      </a:solidFill>
                      <a:sym typeface="Symbol" pitchFamily="18" charset="2"/>
                    </a:rPr>
                    <a:t></a:t>
                  </a:r>
                  <a:endParaRPr lang="en-US" sz="1400" b="1">
                    <a:solidFill>
                      <a:srgbClr val="FF3300"/>
                    </a:solidFill>
                  </a:endParaRPr>
                </a:p>
              </p:txBody>
            </p:sp>
            <p:sp>
              <p:nvSpPr>
                <p:cNvPr id="9233" name="TextBox 13"/>
                <p:cNvSpPr txBox="1">
                  <a:spLocks noChangeArrowheads="1"/>
                </p:cNvSpPr>
                <p:nvPr/>
              </p:nvSpPr>
              <p:spPr bwMode="auto">
                <a:xfrm>
                  <a:off x="2285845" y="3668308"/>
                  <a:ext cx="1257198" cy="5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a:solidFill>
                        <a:srgbClr val="000000"/>
                      </a:solidFill>
                    </a:rPr>
                    <a:t>NOvA Shutdown</a:t>
                  </a:r>
                </a:p>
              </p:txBody>
            </p:sp>
            <p:cxnSp>
              <p:nvCxnSpPr>
                <p:cNvPr id="15" name="Straight Arrow Connector 14"/>
                <p:cNvCxnSpPr/>
                <p:nvPr/>
              </p:nvCxnSpPr>
              <p:spPr bwMode="auto">
                <a:xfrm>
                  <a:off x="2914444" y="4190563"/>
                  <a:ext cx="19048" cy="1143136"/>
                </a:xfrm>
                <a:prstGeom prst="straightConnector1">
                  <a:avLst/>
                </a:prstGeom>
                <a:noFill/>
                <a:ln w="28575" cap="flat" cmpd="sng" algn="ctr">
                  <a:solidFill>
                    <a:schemeClr val="bg1">
                      <a:lumMod val="60000"/>
                      <a:lumOff val="40000"/>
                    </a:schemeClr>
                  </a:solidFill>
                  <a:prstDash val="solid"/>
                  <a:round/>
                  <a:headEnd type="none" w="med" len="med"/>
                  <a:tailEnd type="arrow"/>
                </a:ln>
                <a:effectLst/>
              </p:spPr>
            </p:cxnSp>
            <p:sp>
              <p:nvSpPr>
                <p:cNvPr id="9235" name="TextBox 15"/>
                <p:cNvSpPr txBox="1">
                  <a:spLocks noChangeArrowheads="1"/>
                </p:cNvSpPr>
                <p:nvPr/>
              </p:nvSpPr>
              <p:spPr bwMode="auto">
                <a:xfrm>
                  <a:off x="3589078" y="3604799"/>
                  <a:ext cx="4962122" cy="64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a:solidFill>
                        <a:srgbClr val="000000"/>
                      </a:solidFill>
                    </a:rPr>
                    <a:t>NOvA                                                                                        LBNE</a:t>
                  </a:r>
                </a:p>
                <a:p>
                  <a:pPr eaLnBrk="1" hangingPunct="1"/>
                  <a:r>
                    <a:rPr lang="en-US" sz="1200">
                      <a:solidFill>
                        <a:srgbClr val="000000"/>
                      </a:solidFill>
                    </a:rPr>
                    <a:t>MINERvA</a:t>
                  </a:r>
                </a:p>
                <a:p>
                  <a:pPr eaLnBrk="1" hangingPunct="1"/>
                  <a:r>
                    <a:rPr lang="en-US" sz="1200">
                      <a:solidFill>
                        <a:srgbClr val="000000"/>
                      </a:solidFill>
                    </a:rPr>
                    <a:t>MINOS+</a:t>
                  </a:r>
                </a:p>
              </p:txBody>
            </p:sp>
            <p:sp>
              <p:nvSpPr>
                <p:cNvPr id="9236" name="TextBox 15"/>
                <p:cNvSpPr txBox="1">
                  <a:spLocks noChangeArrowheads="1"/>
                </p:cNvSpPr>
                <p:nvPr/>
              </p:nvSpPr>
              <p:spPr bwMode="auto">
                <a:xfrm>
                  <a:off x="5798457" y="4392136"/>
                  <a:ext cx="1295400" cy="30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b="1">
                      <a:solidFill>
                        <a:srgbClr val="FF3300"/>
                      </a:solidFill>
                    </a:rPr>
                    <a:t>8 GeV </a:t>
                  </a:r>
                  <a:r>
                    <a:rPr lang="en-US" sz="1400" b="1">
                      <a:solidFill>
                        <a:srgbClr val="FF3300"/>
                      </a:solidFill>
                      <a:latin typeface="Symbol" pitchFamily="18" charset="2"/>
                      <a:sym typeface="Symbol" pitchFamily="18" charset="2"/>
                    </a:rPr>
                    <a:t>m</a:t>
                  </a:r>
                  <a:endParaRPr lang="en-US" sz="1400" b="1">
                    <a:solidFill>
                      <a:srgbClr val="FF3300"/>
                    </a:solidFill>
                    <a:latin typeface="Symbol" pitchFamily="18" charset="2"/>
                  </a:endParaRPr>
                </a:p>
              </p:txBody>
            </p:sp>
            <p:sp>
              <p:nvSpPr>
                <p:cNvPr id="18" name="TextBox 17"/>
                <p:cNvSpPr txBox="1"/>
                <p:nvPr/>
              </p:nvSpPr>
              <p:spPr>
                <a:xfrm>
                  <a:off x="3355734" y="5130474"/>
                  <a:ext cx="1296883" cy="277845"/>
                </a:xfrm>
                <a:prstGeom prst="rect">
                  <a:avLst/>
                </a:prstGeom>
                <a:noFill/>
              </p:spPr>
              <p:txBody>
                <a:bodyPr>
                  <a:spAutoFit/>
                </a:bodyPr>
                <a:lstStyle/>
                <a:p>
                  <a:pPr algn="ctr">
                    <a:defRPr/>
                  </a:pPr>
                  <a:r>
                    <a:rPr lang="en-US" sz="1200" dirty="0" err="1">
                      <a:solidFill>
                        <a:schemeClr val="bg1">
                          <a:lumMod val="60000"/>
                          <a:lumOff val="40000"/>
                        </a:schemeClr>
                      </a:solidFill>
                      <a:cs typeface="Arial" pitchFamily="34" charset="0"/>
                    </a:rPr>
                    <a:t>MicroBooNE</a:t>
                  </a:r>
                  <a:endParaRPr lang="en-US" sz="1200" dirty="0">
                    <a:solidFill>
                      <a:schemeClr val="bg1">
                        <a:lumMod val="60000"/>
                        <a:lumOff val="40000"/>
                      </a:schemeClr>
                    </a:solidFill>
                    <a:cs typeface="Arial" pitchFamily="34" charset="0"/>
                  </a:endParaRPr>
                </a:p>
              </p:txBody>
            </p:sp>
            <p:sp>
              <p:nvSpPr>
                <p:cNvPr id="9238" name="TextBox 18"/>
                <p:cNvSpPr txBox="1">
                  <a:spLocks noChangeArrowheads="1"/>
                </p:cNvSpPr>
                <p:nvPr/>
              </p:nvSpPr>
              <p:spPr bwMode="auto">
                <a:xfrm>
                  <a:off x="1150257" y="4292600"/>
                  <a:ext cx="1981200" cy="30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b="1">
                      <a:solidFill>
                        <a:srgbClr val="FF3300"/>
                      </a:solidFill>
                    </a:rPr>
                    <a:t>120 GeV </a:t>
                  </a:r>
                  <a:r>
                    <a:rPr lang="en-US" sz="1400" b="1">
                      <a:solidFill>
                        <a:srgbClr val="FF3300"/>
                      </a:solidFill>
                      <a:sym typeface="Symbol" pitchFamily="18" charset="2"/>
                    </a:rPr>
                    <a:t></a:t>
                  </a:r>
                  <a:endParaRPr lang="en-US" sz="1400" b="1">
                    <a:solidFill>
                      <a:srgbClr val="FF3300"/>
                    </a:solidFill>
                  </a:endParaRPr>
                </a:p>
              </p:txBody>
            </p:sp>
            <p:sp>
              <p:nvSpPr>
                <p:cNvPr id="9239" name="TextBox 19"/>
                <p:cNvSpPr txBox="1">
                  <a:spLocks noChangeArrowheads="1"/>
                </p:cNvSpPr>
                <p:nvPr/>
              </p:nvSpPr>
              <p:spPr bwMode="auto">
                <a:xfrm>
                  <a:off x="1493157" y="5160611"/>
                  <a:ext cx="1295400" cy="30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b="1">
                      <a:solidFill>
                        <a:srgbClr val="FF3300"/>
                      </a:solidFill>
                    </a:rPr>
                    <a:t>8 GeV </a:t>
                  </a:r>
                  <a:r>
                    <a:rPr lang="en-US" sz="1400" b="1">
                      <a:solidFill>
                        <a:srgbClr val="FF3300"/>
                      </a:solidFill>
                      <a:sym typeface="Symbol" pitchFamily="18" charset="2"/>
                    </a:rPr>
                    <a:t></a:t>
                  </a:r>
                  <a:endParaRPr lang="en-US" sz="1400" b="1">
                    <a:solidFill>
                      <a:srgbClr val="FF3300"/>
                    </a:solidFill>
                  </a:endParaRPr>
                </a:p>
              </p:txBody>
            </p:sp>
            <p:sp>
              <p:nvSpPr>
                <p:cNvPr id="9240" name="TextBox 20"/>
                <p:cNvSpPr txBox="1">
                  <a:spLocks noChangeArrowheads="1"/>
                </p:cNvSpPr>
                <p:nvPr/>
              </p:nvSpPr>
              <p:spPr bwMode="auto">
                <a:xfrm>
                  <a:off x="1569941" y="5556142"/>
                  <a:ext cx="1296882" cy="27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MiniBooNE</a:t>
                  </a:r>
                </a:p>
              </p:txBody>
            </p:sp>
            <p:sp>
              <p:nvSpPr>
                <p:cNvPr id="9241" name="TextBox 21"/>
                <p:cNvSpPr txBox="1">
                  <a:spLocks noChangeArrowheads="1"/>
                </p:cNvSpPr>
                <p:nvPr/>
              </p:nvSpPr>
              <p:spPr bwMode="auto">
                <a:xfrm>
                  <a:off x="1554068" y="4608255"/>
                  <a:ext cx="1295295" cy="4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MINOS MINERvA</a:t>
                  </a:r>
                </a:p>
              </p:txBody>
            </p:sp>
          </p:grpSp>
          <p:pic>
            <p:nvPicPr>
              <p:cNvPr id="9227" name="Picture 2"/>
              <p:cNvPicPr>
                <a:picLocks noChangeAspect="1" noChangeArrowheads="1"/>
              </p:cNvPicPr>
              <p:nvPr/>
            </p:nvPicPr>
            <p:blipFill>
              <a:blip r:embed="rId2">
                <a:extLst>
                  <a:ext uri="{28A0092B-C50C-407E-A947-70E740481C1C}">
                    <a14:useLocalDpi xmlns:a14="http://schemas.microsoft.com/office/drawing/2010/main" val="0"/>
                  </a:ext>
                </a:extLst>
              </a:blip>
              <a:srcRect l="12782" t="1961" r="11687" b="92023"/>
              <a:stretch>
                <a:fillRect/>
              </a:stretch>
            </p:blipFill>
            <p:spPr bwMode="auto">
              <a:xfrm>
                <a:off x="2003425" y="1414463"/>
                <a:ext cx="65484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221" name="Group 23"/>
          <p:cNvGrpSpPr>
            <a:grpSpLocks/>
          </p:cNvGrpSpPr>
          <p:nvPr/>
        </p:nvGrpSpPr>
        <p:grpSpPr bwMode="auto">
          <a:xfrm>
            <a:off x="1728788" y="5772150"/>
            <a:ext cx="7415212" cy="304800"/>
            <a:chOff x="1752600" y="6019800"/>
            <a:chExt cx="5904145" cy="304800"/>
          </a:xfrm>
        </p:grpSpPr>
        <p:sp>
          <p:nvSpPr>
            <p:cNvPr id="9222" name="Rectangle 25"/>
            <p:cNvSpPr>
              <a:spLocks noChangeArrowheads="1"/>
            </p:cNvSpPr>
            <p:nvPr/>
          </p:nvSpPr>
          <p:spPr bwMode="auto">
            <a:xfrm>
              <a:off x="4656138" y="6019800"/>
              <a:ext cx="3000607" cy="304800"/>
            </a:xfrm>
            <a:prstGeom prst="rect">
              <a:avLst/>
            </a:prstGeom>
            <a:solidFill>
              <a:srgbClr val="66990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defTabSz="912813"/>
              <a:r>
                <a:rPr lang="en-US" sz="1400" b="1">
                  <a:solidFill>
                    <a:srgbClr val="FFFFFF"/>
                  </a:solidFill>
                </a:rPr>
                <a:t>Phase-1 Construction</a:t>
              </a:r>
            </a:p>
          </p:txBody>
        </p:sp>
        <p:sp>
          <p:nvSpPr>
            <p:cNvPr id="9223" name="Rectangle 26"/>
            <p:cNvSpPr>
              <a:spLocks noChangeArrowheads="1"/>
            </p:cNvSpPr>
            <p:nvPr/>
          </p:nvSpPr>
          <p:spPr bwMode="auto">
            <a:xfrm>
              <a:off x="1752600" y="6019800"/>
              <a:ext cx="2898775" cy="304800"/>
            </a:xfrm>
            <a:prstGeom prst="rect">
              <a:avLst/>
            </a:prstGeom>
            <a:solidFill>
              <a:srgbClr val="CCFF3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defTabSz="912813"/>
              <a:r>
                <a:rPr lang="en-US" sz="1400" b="1">
                  <a:solidFill>
                    <a:srgbClr val="000000"/>
                  </a:solidFill>
                </a:rPr>
                <a:t>Project X: R&amp;D </a:t>
              </a:r>
            </a:p>
          </p:txBody>
        </p:sp>
      </p:gr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DD335B24-A5D2-4BBF-9E7F-0C9CC4A20CBD}" type="slidenum">
              <a:rPr lang="en-US" smtClean="0"/>
              <a:pPr>
                <a:defRPr/>
              </a:pPr>
              <a:t>18</a:t>
            </a:fld>
            <a:endParaRPr lang="en-US" dirty="0"/>
          </a:p>
        </p:txBody>
      </p:sp>
    </p:spTree>
    <p:extLst>
      <p:ext uri="{BB962C8B-B14F-4D97-AF65-F5344CB8AC3E}">
        <p14:creationId xmlns:p14="http://schemas.microsoft.com/office/powerpoint/2010/main" val="2142823724"/>
      </p:ext>
    </p:extLst>
  </p:cSld>
  <p:clrMapOvr>
    <a:masterClrMapping/>
  </p:clrMapOvr>
  <p:transition spd="slow" advTm="49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p:cNvSpPr>
            <a:spLocks noGrp="1"/>
          </p:cNvSpPr>
          <p:nvPr>
            <p:ph type="ftr" sz="quarter" idx="11"/>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l" eaLnBrk="1" hangingPunct="1"/>
            <a:r>
              <a:rPr lang="en-US" sz="1200" smtClean="0">
                <a:solidFill>
                  <a:srgbClr val="FFFFFF"/>
                </a:solidFill>
              </a:rPr>
              <a:t>Young-Kee Kim, URA Board of Trustees Meeting, April 17, 2012</a:t>
            </a:r>
            <a:endParaRPr lang="en-US" sz="1200" smtClean="0">
              <a:solidFill>
                <a:srgbClr val="FFFFFF"/>
              </a:solidFill>
            </a:endParaRPr>
          </a:p>
        </p:txBody>
      </p:sp>
      <p:sp>
        <p:nvSpPr>
          <p:cNvPr id="44035" name="Slide Number Placeholder 2"/>
          <p:cNvSpPr>
            <a:spLocks noGrp="1"/>
          </p:cNvSpPr>
          <p:nvPr>
            <p:ph type="sldNum" sz="quarter" idx="4294967295"/>
          </p:nvPr>
        </p:nvSpPr>
        <p:spPr>
          <a:xfrm>
            <a:off x="1676400" y="6553200"/>
            <a:ext cx="6248400" cy="168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fld id="{9C63A0F1-6CE8-4525-B68A-E891C13FF759}" type="slidenum">
              <a:rPr lang="en-US" sz="1200" smtClean="0">
                <a:solidFill>
                  <a:srgbClr val="FFFFFF"/>
                </a:solidFill>
              </a:rPr>
              <a:pPr algn="ctr" eaLnBrk="1" hangingPunct="1"/>
              <a:t>19</a:t>
            </a:fld>
            <a:endParaRPr lang="en-US" sz="1200" smtClean="0">
              <a:solidFill>
                <a:srgbClr val="FFFFFF"/>
              </a:solidFill>
            </a:endParaRPr>
          </a:p>
        </p:txBody>
      </p:sp>
      <p:pic>
        <p:nvPicPr>
          <p:cNvPr id="44036"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238250"/>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7" name="Rectangle 1"/>
          <p:cNvSpPr>
            <a:spLocks noChangeArrowheads="1"/>
          </p:cNvSpPr>
          <p:nvPr/>
        </p:nvSpPr>
        <p:spPr bwMode="auto">
          <a:xfrm>
            <a:off x="3175" y="1238250"/>
            <a:ext cx="9144000" cy="65881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a:endParaRPr lang="en-US"/>
          </a:p>
        </p:txBody>
      </p:sp>
      <p:grpSp>
        <p:nvGrpSpPr>
          <p:cNvPr id="44038" name="Group 39"/>
          <p:cNvGrpSpPr>
            <a:grpSpLocks/>
          </p:cNvGrpSpPr>
          <p:nvPr/>
        </p:nvGrpSpPr>
        <p:grpSpPr bwMode="auto">
          <a:xfrm>
            <a:off x="4955840" y="1425575"/>
            <a:ext cx="4188160" cy="3505200"/>
            <a:chOff x="4955664" y="1425129"/>
            <a:chExt cx="4188470" cy="3505200"/>
          </a:xfrm>
        </p:grpSpPr>
        <p:pic>
          <p:nvPicPr>
            <p:cNvPr id="4406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7060"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4066" name="Picture 17" descr="MINOS-ne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44067" name="Group 20"/>
            <p:cNvGrpSpPr>
              <a:grpSpLocks/>
            </p:cNvGrpSpPr>
            <p:nvPr/>
          </p:nvGrpSpPr>
          <p:grpSpPr bwMode="auto">
            <a:xfrm>
              <a:off x="7506745" y="3419984"/>
              <a:ext cx="1045077" cy="997148"/>
              <a:chOff x="7569968" y="3639344"/>
              <a:chExt cx="1095426" cy="1187647"/>
            </a:xfrm>
          </p:grpSpPr>
          <p:pic>
            <p:nvPicPr>
              <p:cNvPr id="44076"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7"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a:solidFill>
                      <a:srgbClr val="FFFFFF"/>
                    </a:solidFill>
                    <a:cs typeface="Arial" pitchFamily="34" charset="0"/>
                  </a:rPr>
                  <a:t>MINERvA</a:t>
                </a:r>
              </a:p>
            </p:txBody>
          </p:sp>
        </p:grpSp>
        <p:grpSp>
          <p:nvGrpSpPr>
            <p:cNvPr id="44068" name="Group 26"/>
            <p:cNvGrpSpPr>
              <a:grpSpLocks/>
            </p:cNvGrpSpPr>
            <p:nvPr/>
          </p:nvGrpSpPr>
          <p:grpSpPr bwMode="auto">
            <a:xfrm>
              <a:off x="8061786" y="3918558"/>
              <a:ext cx="1082348" cy="857250"/>
              <a:chOff x="5958216" y="5167312"/>
              <a:chExt cx="1517125" cy="1228725"/>
            </a:xfrm>
          </p:grpSpPr>
          <p:pic>
            <p:nvPicPr>
              <p:cNvPr id="44074"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5"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a:solidFill>
                      <a:srgbClr val="000000"/>
                    </a:solidFill>
                    <a:cs typeface="Arial" pitchFamily="34" charset="0"/>
                  </a:rPr>
                  <a:t>MiniBooNE</a:t>
                </a:r>
              </a:p>
            </p:txBody>
          </p:sp>
        </p:grpSp>
        <p:cxnSp>
          <p:nvCxnSpPr>
            <p:cNvPr id="44069"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a14="http://schemas.microsoft.com/office/drawing/2010/main">
                  <a:noFill/>
                </a14:hiddenFill>
              </a:ext>
            </a:extLst>
          </p:spPr>
        </p:cxnSp>
        <p:sp>
          <p:nvSpPr>
            <p:cNvPr id="44070"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a:solidFill>
                    <a:srgbClr val="000066"/>
                  </a:solidFill>
                  <a:cs typeface="Arial" pitchFamily="34" charset="0"/>
                </a:rPr>
                <a:t>735 km</a:t>
              </a:r>
            </a:p>
          </p:txBody>
        </p:sp>
        <p:sp>
          <p:nvSpPr>
            <p:cNvPr id="44071" name="TextBox 36"/>
            <p:cNvSpPr txBox="1">
              <a:spLocks noChangeArrowheads="1"/>
            </p:cNvSpPr>
            <p:nvPr/>
          </p:nvSpPr>
          <p:spPr bwMode="auto">
            <a:xfrm>
              <a:off x="4955664" y="1425129"/>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dirty="0">
                  <a:solidFill>
                    <a:srgbClr val="FFFFFF"/>
                  </a:solidFill>
                  <a:cs typeface="Arial" pitchFamily="34" charset="0"/>
                </a:rPr>
                <a:t>MINOS (far)</a:t>
              </a:r>
            </a:p>
          </p:txBody>
        </p:sp>
        <p:sp>
          <p:nvSpPr>
            <p:cNvPr id="44072"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a:solidFill>
                    <a:srgbClr val="FFFFFF"/>
                  </a:solidFill>
                  <a:cs typeface="Arial" pitchFamily="34" charset="0"/>
                </a:rPr>
                <a:t>MINOS (near)</a:t>
              </a:r>
            </a:p>
          </p:txBody>
        </p:sp>
        <p:sp>
          <p:nvSpPr>
            <p:cNvPr id="44073" name="TextBox 26"/>
            <p:cNvSpPr txBox="1">
              <a:spLocks noChangeArrowheads="1"/>
            </p:cNvSpPr>
            <p:nvPr/>
          </p:nvSpPr>
          <p:spPr bwMode="auto">
            <a:xfrm>
              <a:off x="6377604" y="1444179"/>
              <a:ext cx="13004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800" dirty="0">
                  <a:solidFill>
                    <a:srgbClr val="000066"/>
                  </a:solidFill>
                </a:rPr>
                <a:t>Operating</a:t>
              </a:r>
            </a:p>
            <a:p>
              <a:pPr eaLnBrk="1" hangingPunct="1"/>
              <a:r>
                <a:rPr lang="en-US" sz="1800" dirty="0">
                  <a:solidFill>
                    <a:srgbClr val="000066"/>
                  </a:solidFill>
                </a:rPr>
                <a:t>since 2005</a:t>
              </a:r>
            </a:p>
            <a:p>
              <a:pPr eaLnBrk="1" hangingPunct="1"/>
              <a:r>
                <a:rPr lang="en-US" sz="1800" dirty="0">
                  <a:solidFill>
                    <a:srgbClr val="000066"/>
                  </a:solidFill>
                </a:rPr>
                <a:t>(350 kW)</a:t>
              </a:r>
            </a:p>
          </p:txBody>
        </p:sp>
      </p:grpSp>
      <p:sp>
        <p:nvSpPr>
          <p:cNvPr id="44039" name="Text Box 10"/>
          <p:cNvSpPr txBox="1">
            <a:spLocks noChangeArrowheads="1"/>
          </p:cNvSpPr>
          <p:nvPr/>
        </p:nvSpPr>
        <p:spPr bwMode="auto">
          <a:xfrm>
            <a:off x="0" y="4000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200">
                <a:solidFill>
                  <a:srgbClr val="FFFFFF"/>
                </a:solidFill>
              </a:rPr>
              <a:t>Intensity Frontier at Fermilab: Neutrinos</a:t>
            </a:r>
            <a:endParaRPr lang="en-US" sz="2800">
              <a:solidFill>
                <a:srgbClr val="FFFFFF"/>
              </a:solidFill>
            </a:endParaRPr>
          </a:p>
        </p:txBody>
      </p:sp>
      <p:sp>
        <p:nvSpPr>
          <p:cNvPr id="78" name="TextBox 12"/>
          <p:cNvSpPr txBox="1">
            <a:spLocks noChangeArrowheads="1"/>
          </p:cNvSpPr>
          <p:nvPr/>
        </p:nvSpPr>
        <p:spPr bwMode="auto">
          <a:xfrm>
            <a:off x="30163" y="4189413"/>
            <a:ext cx="294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dirty="0">
                <a:solidFill>
                  <a:srgbClr val="FF0000"/>
                </a:solidFill>
                <a:cs typeface="Arial" pitchFamily="34" charset="0"/>
              </a:rPr>
              <a:t>Proton decay</a:t>
            </a:r>
          </a:p>
          <a:p>
            <a:pPr eaLnBrk="1" hangingPunct="1"/>
            <a:r>
              <a:rPr lang="en-US" sz="2000" dirty="0">
                <a:solidFill>
                  <a:srgbClr val="FF0000"/>
                </a:solidFill>
                <a:cs typeface="Arial" pitchFamily="34" charset="0"/>
              </a:rPr>
              <a:t>Supernovae neutrinos</a:t>
            </a:r>
          </a:p>
        </p:txBody>
      </p:sp>
      <p:sp>
        <p:nvSpPr>
          <p:cNvPr id="2" name="TextBox 1"/>
          <p:cNvSpPr txBox="1">
            <a:spLocks noChangeArrowheads="1"/>
          </p:cNvSpPr>
          <p:nvPr/>
        </p:nvSpPr>
        <p:spPr bwMode="auto">
          <a:xfrm>
            <a:off x="17463" y="4970463"/>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dirty="0">
                <a:solidFill>
                  <a:srgbClr val="0000CC"/>
                </a:solidFill>
              </a:rPr>
              <a:t>Goal: operating in 2020s</a:t>
            </a:r>
          </a:p>
        </p:txBody>
      </p:sp>
      <p:grpSp>
        <p:nvGrpSpPr>
          <p:cNvPr id="44053" name="Group 8"/>
          <p:cNvGrpSpPr>
            <a:grpSpLocks/>
          </p:cNvGrpSpPr>
          <p:nvPr/>
        </p:nvGrpSpPr>
        <p:grpSpPr bwMode="auto">
          <a:xfrm>
            <a:off x="22225" y="2506663"/>
            <a:ext cx="9069388" cy="4003886"/>
            <a:chOff x="-3811306" y="3147874"/>
            <a:chExt cx="9069388" cy="4005403"/>
          </a:xfrm>
        </p:grpSpPr>
        <p:grpSp>
          <p:nvGrpSpPr>
            <p:cNvPr id="44055" name="Group 7"/>
            <p:cNvGrpSpPr>
              <a:grpSpLocks/>
            </p:cNvGrpSpPr>
            <p:nvPr/>
          </p:nvGrpSpPr>
          <p:grpSpPr bwMode="auto">
            <a:xfrm>
              <a:off x="-3811306" y="3147874"/>
              <a:ext cx="9069388" cy="4005403"/>
              <a:chOff x="-3811306" y="3147874"/>
              <a:chExt cx="9069388" cy="4005403"/>
            </a:xfrm>
          </p:grpSpPr>
          <p:grpSp>
            <p:nvGrpSpPr>
              <p:cNvPr id="44057" name="Group 5"/>
              <p:cNvGrpSpPr>
                <a:grpSpLocks/>
              </p:cNvGrpSpPr>
              <p:nvPr/>
            </p:nvGrpSpPr>
            <p:grpSpPr bwMode="auto">
              <a:xfrm>
                <a:off x="-3748254" y="3147874"/>
                <a:ext cx="9006336" cy="4005403"/>
                <a:chOff x="66823" y="2503309"/>
                <a:chExt cx="9005202" cy="4006168"/>
              </a:xfrm>
            </p:grpSpPr>
            <p:sp>
              <p:nvSpPr>
                <p:cNvPr id="44059" name="TextBox 34"/>
                <p:cNvSpPr txBox="1">
                  <a:spLocks noChangeArrowheads="1"/>
                </p:cNvSpPr>
                <p:nvPr/>
              </p:nvSpPr>
              <p:spPr bwMode="auto">
                <a:xfrm rot="600000">
                  <a:off x="2243662" y="3787694"/>
                  <a:ext cx="3120974" cy="70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dirty="0">
                      <a:solidFill>
                        <a:srgbClr val="00B0F0"/>
                      </a:solidFill>
                      <a:cs typeface="Arial" pitchFamily="34" charset="0"/>
                    </a:rPr>
                    <a:t>LBNE under development</a:t>
                  </a:r>
                </a:p>
                <a:p>
                  <a:pPr algn="ctr" eaLnBrk="1" hangingPunct="1"/>
                  <a:r>
                    <a:rPr lang="en-US" sz="2000" dirty="0">
                      <a:solidFill>
                        <a:srgbClr val="00B0F0"/>
                      </a:solidFill>
                      <a:cs typeface="Arial" pitchFamily="34" charset="0"/>
                    </a:rPr>
                    <a:t>1300 km</a:t>
                  </a:r>
                </a:p>
              </p:txBody>
            </p:sp>
            <p:pic>
              <p:nvPicPr>
                <p:cNvPr id="4406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709" y="5172059"/>
                  <a:ext cx="2940100" cy="779102"/>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44061" name="TextBox 12"/>
                <p:cNvSpPr txBox="1">
                  <a:spLocks noChangeArrowheads="1"/>
                </p:cNvSpPr>
                <p:nvPr/>
              </p:nvSpPr>
              <p:spPr bwMode="auto">
                <a:xfrm>
                  <a:off x="4549593" y="5894011"/>
                  <a:ext cx="1145418"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800" dirty="0" err="1">
                      <a:solidFill>
                        <a:srgbClr val="00B0F0"/>
                      </a:solidFill>
                      <a:cs typeface="Arial" pitchFamily="34" charset="0"/>
                    </a:rPr>
                    <a:t>Beamline</a:t>
                  </a:r>
                  <a:endParaRPr lang="en-US" sz="1800" dirty="0">
                    <a:solidFill>
                      <a:srgbClr val="00B0F0"/>
                    </a:solidFill>
                    <a:cs typeface="Arial" pitchFamily="34" charset="0"/>
                  </a:endParaRPr>
                </a:p>
              </p:txBody>
            </p:sp>
            <p:pic>
              <p:nvPicPr>
                <p:cNvPr id="51227" name="Picture 2"/>
                <p:cNvPicPr>
                  <a:picLocks noChangeAspect="1" noChangeArrowheads="1"/>
                </p:cNvPicPr>
                <p:nvPr/>
              </p:nvPicPr>
              <p:blipFill>
                <a:blip r:embed="rId9"/>
                <a:srcRect/>
                <a:stretch>
                  <a:fillRect/>
                </a:stretch>
              </p:blipFill>
              <p:spPr bwMode="auto">
                <a:xfrm>
                  <a:off x="6433932" y="5329081"/>
                  <a:ext cx="1057142" cy="1175420"/>
                </a:xfrm>
                <a:prstGeom prst="rect">
                  <a:avLst/>
                </a:prstGeom>
                <a:noFill/>
                <a:ln w="190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63" name="TextBox 12"/>
                <p:cNvSpPr txBox="1">
                  <a:spLocks noChangeArrowheads="1"/>
                </p:cNvSpPr>
                <p:nvPr/>
              </p:nvSpPr>
              <p:spPr bwMode="auto">
                <a:xfrm>
                  <a:off x="7449354" y="6139934"/>
                  <a:ext cx="1622671" cy="36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800" dirty="0">
                      <a:solidFill>
                        <a:srgbClr val="00B0F0"/>
                      </a:solidFill>
                      <a:cs typeface="Arial" pitchFamily="34" charset="0"/>
                    </a:rPr>
                    <a:t>Near detector</a:t>
                  </a:r>
                </a:p>
              </p:txBody>
            </p:sp>
            <p:sp>
              <p:nvSpPr>
                <p:cNvPr id="44064" name="TextBox 12"/>
                <p:cNvSpPr txBox="1">
                  <a:spLocks noChangeArrowheads="1"/>
                </p:cNvSpPr>
                <p:nvPr/>
              </p:nvSpPr>
              <p:spPr bwMode="auto">
                <a:xfrm>
                  <a:off x="66823" y="2503309"/>
                  <a:ext cx="1575246" cy="36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1800" dirty="0">
                      <a:solidFill>
                        <a:srgbClr val="00B0F0"/>
                      </a:solidFill>
                      <a:cs typeface="Arial" pitchFamily="34" charset="0"/>
                    </a:rPr>
                    <a:t>Far detector</a:t>
                  </a:r>
                </a:p>
              </p:txBody>
            </p:sp>
          </p:grpSp>
          <p:pic>
            <p:nvPicPr>
              <p:cNvPr id="44058" name="Picture 43"/>
              <p:cNvPicPr>
                <a:picLocks noChangeAspect="1" noChangeArrowheads="1"/>
              </p:cNvPicPr>
              <p:nvPr/>
            </p:nvPicPr>
            <p:blipFill>
              <a:blip r:embed="rId10">
                <a:extLst>
                  <a:ext uri="{28A0092B-C50C-407E-A947-70E740481C1C}">
                    <a14:useLocalDpi xmlns:a14="http://schemas.microsoft.com/office/drawing/2010/main" val="0"/>
                  </a:ext>
                </a:extLst>
              </a:blip>
              <a:srcRect l="20836" r="9541"/>
              <a:stretch>
                <a:fillRect/>
              </a:stretch>
            </p:blipFill>
            <p:spPr bwMode="auto">
              <a:xfrm>
                <a:off x="-3811306" y="3517137"/>
                <a:ext cx="1701549" cy="1288641"/>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44056" name="Straight Arrow Connector 12"/>
            <p:cNvCxnSpPr>
              <a:cxnSpLocks noChangeShapeType="1"/>
            </p:cNvCxnSpPr>
            <p:nvPr/>
          </p:nvCxnSpPr>
          <p:spPr bwMode="auto">
            <a:xfrm flipH="1" flipV="1">
              <a:off x="-2493166" y="4322890"/>
              <a:ext cx="6798040" cy="1308680"/>
            </a:xfrm>
            <a:prstGeom prst="straightConnector1">
              <a:avLst/>
            </a:prstGeom>
            <a:noFill/>
            <a:ln w="76200">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2073275" y="1425575"/>
            <a:ext cx="7181850" cy="4565650"/>
            <a:chOff x="2073089" y="1425129"/>
            <a:chExt cx="7181575" cy="4566206"/>
          </a:xfrm>
        </p:grpSpPr>
        <p:pic>
          <p:nvPicPr>
            <p:cNvPr id="4404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9856" y="1444181"/>
              <a:ext cx="1520766" cy="1222524"/>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46" name="TextBox 55"/>
            <p:cNvSpPr txBox="1">
              <a:spLocks noChangeArrowheads="1"/>
            </p:cNvSpPr>
            <p:nvPr/>
          </p:nvSpPr>
          <p:spPr bwMode="auto">
            <a:xfrm>
              <a:off x="3339285" y="1425129"/>
              <a:ext cx="1155655" cy="3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dirty="0" err="1">
                  <a:solidFill>
                    <a:srgbClr val="0000FF"/>
                  </a:solidFill>
                </a:rPr>
                <a:t>NOvA</a:t>
              </a:r>
              <a:r>
                <a:rPr lang="en-US" sz="1600" dirty="0">
                  <a:solidFill>
                    <a:srgbClr val="0000FF"/>
                  </a:solidFill>
                </a:rPr>
                <a:t> (far)</a:t>
              </a:r>
            </a:p>
          </p:txBody>
        </p:sp>
        <p:sp>
          <p:nvSpPr>
            <p:cNvPr id="44047" name="TextBox 56"/>
            <p:cNvSpPr txBox="1">
              <a:spLocks noChangeArrowheads="1"/>
            </p:cNvSpPr>
            <p:nvPr/>
          </p:nvSpPr>
          <p:spPr bwMode="auto">
            <a:xfrm>
              <a:off x="2073089" y="1717265"/>
              <a:ext cx="2082541" cy="9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800" dirty="0">
                  <a:solidFill>
                    <a:srgbClr val="0000FF"/>
                  </a:solidFill>
                </a:rPr>
                <a:t>under construction</a:t>
              </a:r>
            </a:p>
            <a:p>
              <a:pPr eaLnBrk="1" hangingPunct="1"/>
              <a:r>
                <a:rPr lang="en-US" sz="1800" dirty="0">
                  <a:solidFill>
                    <a:srgbClr val="0000FF"/>
                  </a:solidFill>
                </a:rPr>
                <a:t>Online 2013</a:t>
              </a:r>
            </a:p>
            <a:p>
              <a:pPr eaLnBrk="1" hangingPunct="1"/>
              <a:r>
                <a:rPr lang="en-US" sz="1800" dirty="0">
                  <a:solidFill>
                    <a:srgbClr val="0000FF"/>
                  </a:solidFill>
                </a:rPr>
                <a:t>(700 kW)</a:t>
              </a:r>
            </a:p>
          </p:txBody>
        </p:sp>
        <p:pic>
          <p:nvPicPr>
            <p:cNvPr id="44049" name="Picture 18" descr="NOvA near detector-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86232" y="4532245"/>
              <a:ext cx="1085808" cy="101771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4050" name="Picture 59"/>
            <p:cNvPicPr>
              <a:picLocks noChangeAspect="1"/>
            </p:cNvPicPr>
            <p:nvPr/>
          </p:nvPicPr>
          <p:blipFill>
            <a:blip r:embed="rId13">
              <a:extLst>
                <a:ext uri="{28A0092B-C50C-407E-A947-70E740481C1C}">
                  <a14:useLocalDpi xmlns:a14="http://schemas.microsoft.com/office/drawing/2010/main" val="0"/>
                </a:ext>
              </a:extLst>
            </a:blip>
            <a:srcRect l="5885"/>
            <a:stretch>
              <a:fillRect/>
            </a:stretch>
          </p:blipFill>
          <p:spPr bwMode="auto">
            <a:xfrm>
              <a:off x="8062498" y="4854547"/>
              <a:ext cx="1006436" cy="83671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51" name="TextBox 60"/>
            <p:cNvSpPr txBox="1">
              <a:spLocks noChangeArrowheads="1"/>
            </p:cNvSpPr>
            <p:nvPr/>
          </p:nvSpPr>
          <p:spPr bwMode="auto">
            <a:xfrm>
              <a:off x="7921216" y="5653157"/>
              <a:ext cx="1333448" cy="33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dirty="0" err="1">
                  <a:solidFill>
                    <a:srgbClr val="0000FF"/>
                  </a:solidFill>
                </a:rPr>
                <a:t>MicroBooNE</a:t>
              </a:r>
              <a:endParaRPr lang="en-US" sz="1600" dirty="0">
                <a:solidFill>
                  <a:srgbClr val="0000FF"/>
                </a:solidFill>
              </a:endParaRPr>
            </a:p>
          </p:txBody>
        </p:sp>
        <p:sp>
          <p:nvSpPr>
            <p:cNvPr id="44052" name="TextBox 72"/>
            <p:cNvSpPr txBox="1">
              <a:spLocks noChangeArrowheads="1"/>
            </p:cNvSpPr>
            <p:nvPr/>
          </p:nvSpPr>
          <p:spPr bwMode="auto">
            <a:xfrm>
              <a:off x="7170336" y="4748435"/>
              <a:ext cx="732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600">
                  <a:solidFill>
                    <a:srgbClr val="FFFFFF"/>
                  </a:solidFill>
                  <a:cs typeface="Arial" pitchFamily="34" charset="0"/>
                </a:rPr>
                <a:t>NOvA</a:t>
              </a:r>
            </a:p>
            <a:p>
              <a:pPr eaLnBrk="1" hangingPunct="1"/>
              <a:r>
                <a:rPr lang="en-US" sz="1600">
                  <a:solidFill>
                    <a:srgbClr val="FFFFFF"/>
                  </a:solidFill>
                  <a:cs typeface="Arial" pitchFamily="34" charset="0"/>
                </a:rPr>
                <a:t>(near)</a:t>
              </a:r>
            </a:p>
          </p:txBody>
        </p:sp>
      </p:grpSp>
    </p:spTree>
    <p:custDataLst>
      <p:tags r:id="rId1"/>
    </p:custDataLst>
    <p:extLst>
      <p:ext uri="{BB962C8B-B14F-4D97-AF65-F5344CB8AC3E}">
        <p14:creationId xmlns:p14="http://schemas.microsoft.com/office/powerpoint/2010/main" val="867733294"/>
      </p:ext>
    </p:extLst>
  </p:cSld>
  <p:clrMapOvr>
    <a:masterClrMapping/>
  </p:clrMapOvr>
  <p:transition spd="slow" advTm="14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endParaRPr lang="en-US" dirty="0" smtClean="0"/>
          </a:p>
          <a:p>
            <a:r>
              <a:rPr lang="en-US" dirty="0" smtClean="0"/>
              <a:t>Organization </a:t>
            </a:r>
            <a:r>
              <a:rPr lang="en-US" dirty="0" smtClean="0"/>
              <a:t>/ International </a:t>
            </a:r>
            <a:r>
              <a:rPr lang="en-US" dirty="0" smtClean="0"/>
              <a:t>Collaborations</a:t>
            </a:r>
            <a:endParaRPr lang="en-US" dirty="0" smtClean="0"/>
          </a:p>
          <a:p>
            <a:endParaRPr lang="en-US" dirty="0"/>
          </a:p>
          <a:p>
            <a:r>
              <a:rPr lang="en-US" dirty="0" err="1" smtClean="0"/>
              <a:t>Fermilab’s</a:t>
            </a:r>
            <a:r>
              <a:rPr lang="en-US" dirty="0" smtClean="0"/>
              <a:t> plan</a:t>
            </a:r>
          </a:p>
          <a:p>
            <a:pPr lvl="1"/>
            <a:r>
              <a:rPr lang="en-US" dirty="0" smtClean="0"/>
              <a:t>2011 – 2030</a:t>
            </a:r>
          </a:p>
          <a:p>
            <a:pPr lvl="1"/>
            <a:r>
              <a:rPr lang="en-US" dirty="0" smtClean="0"/>
              <a:t>Status of New Projects</a:t>
            </a:r>
          </a:p>
          <a:p>
            <a:endParaRPr lang="en-US" dirty="0"/>
          </a:p>
          <a:p>
            <a:r>
              <a:rPr lang="en-US" dirty="0" smtClean="0"/>
              <a:t>Budget</a:t>
            </a:r>
            <a:endParaRPr lang="en-US" dirty="0" smtClean="0"/>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a:t>
            </a:fld>
            <a:endParaRPr lang="en-US" dirty="0"/>
          </a:p>
        </p:txBody>
      </p:sp>
    </p:spTree>
    <p:extLst>
      <p:ext uri="{BB962C8B-B14F-4D97-AF65-F5344CB8AC3E}">
        <p14:creationId xmlns:p14="http://schemas.microsoft.com/office/powerpoint/2010/main" val="1633255919"/>
      </p:ext>
    </p:extLst>
  </p:cSld>
  <p:clrMapOvr>
    <a:masterClrMapping/>
  </p:clrMapOvr>
  <mc:AlternateContent xmlns:mc="http://schemas.openxmlformats.org/markup-compatibility/2006">
    <mc:Choice xmlns:p14="http://schemas.microsoft.com/office/powerpoint/2010/main" Requires="p14">
      <p:transition spd="slow" p14:dur="2000" advTm="14086"/>
    </mc:Choice>
    <mc:Fallback>
      <p:transition spd="slow" advTm="1408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NOvA</a:t>
            </a:r>
            <a:endParaRPr lang="en-US"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20</a:t>
            </a:fld>
            <a:endParaRPr lang="en-US" dirty="0"/>
          </a:p>
        </p:txBody>
      </p:sp>
      <p:sp>
        <p:nvSpPr>
          <p:cNvPr id="2" name="Footer Placeholder 1"/>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2578" y="1110724"/>
            <a:ext cx="3463660" cy="2427133"/>
          </a:xfrm>
          <a:prstGeom prst="rect">
            <a:avLst/>
          </a:prstGeom>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494" y="3657980"/>
            <a:ext cx="3317743" cy="261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799" y="3657980"/>
            <a:ext cx="4005943" cy="261257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239" t="8392" r="3671" b="9762"/>
          <a:stretch/>
        </p:blipFill>
        <p:spPr>
          <a:xfrm>
            <a:off x="1333799" y="1110726"/>
            <a:ext cx="4005943" cy="2427132"/>
          </a:xfrm>
          <a:prstGeom prst="rect">
            <a:avLst/>
          </a:prstGeom>
        </p:spPr>
      </p:pic>
    </p:spTree>
    <p:extLst>
      <p:ext uri="{BB962C8B-B14F-4D97-AF65-F5344CB8AC3E}">
        <p14:creationId xmlns:p14="http://schemas.microsoft.com/office/powerpoint/2010/main" val="2788106333"/>
      </p:ext>
    </p:extLst>
  </p:cSld>
  <p:clrMapOvr>
    <a:masterClrMapping/>
  </p:clrMapOvr>
  <mc:AlternateContent xmlns:mc="http://schemas.openxmlformats.org/markup-compatibility/2006">
    <mc:Choice xmlns:p14="http://schemas.microsoft.com/office/powerpoint/2010/main" Requires="p14">
      <p:transition spd="slow" p14:dur="2000" advTm="2963"/>
    </mc:Choice>
    <mc:Fallback>
      <p:transition spd="slow" advTm="296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4294967295"/>
          </p:nvPr>
        </p:nvSpPr>
        <p:spPr>
          <a:xfrm>
            <a:off x="762000" y="6324600"/>
            <a:ext cx="6858000" cy="457200"/>
          </a:xfrm>
          <a:prstGeom prst="rect">
            <a:avLst/>
          </a:prstGeom>
        </p:spPr>
        <p:txBody>
          <a:bodyPr/>
          <a:lstStyle/>
          <a:p>
            <a:pPr>
              <a:defRPr/>
            </a:pPr>
            <a:r>
              <a:rPr lang="en-US" smtClean="0"/>
              <a:t>Young-Kee Kim, URA Board of Trustees Meeting, April 17, 2012</a:t>
            </a:r>
            <a:endParaRPr lang="en-US" dirty="0" smtClean="0"/>
          </a:p>
        </p:txBody>
      </p:sp>
      <p:sp>
        <p:nvSpPr>
          <p:cNvPr id="3076" name="Rectangle 2"/>
          <p:cNvSpPr>
            <a:spLocks noGrp="1" noChangeArrowheads="1"/>
          </p:cNvSpPr>
          <p:nvPr>
            <p:ph type="title"/>
          </p:nvPr>
        </p:nvSpPr>
        <p:spPr>
          <a:xfrm>
            <a:off x="1524000" y="228600"/>
            <a:ext cx="6858000" cy="914400"/>
          </a:xfrm>
        </p:spPr>
        <p:txBody>
          <a:bodyPr/>
          <a:lstStyle/>
          <a:p>
            <a:pPr eaLnBrk="1" hangingPunct="1"/>
            <a:r>
              <a:rPr lang="en-US" dirty="0" smtClean="0">
                <a:ea typeface="ＭＳ Ｐゴシック"/>
              </a:rPr>
              <a:t>Sample with bullet points</a:t>
            </a:r>
          </a:p>
        </p:txBody>
      </p:sp>
      <p:sp>
        <p:nvSpPr>
          <p:cNvPr id="3077" name="Rectangle 3"/>
          <p:cNvSpPr>
            <a:spLocks noGrp="1" noChangeArrowheads="1"/>
          </p:cNvSpPr>
          <p:nvPr>
            <p:ph type="body" idx="1"/>
          </p:nvPr>
        </p:nvSpPr>
        <p:spPr>
          <a:xfrm>
            <a:off x="1600200" y="1143000"/>
            <a:ext cx="7162800" cy="4953000"/>
          </a:xfrm>
        </p:spPr>
        <p:txBody>
          <a:bodyPr/>
          <a:lstStyle/>
          <a:p>
            <a:pPr eaLnBrk="1" hangingPunct="1"/>
            <a:r>
              <a:rPr lang="en-US" dirty="0" smtClean="0">
                <a:ea typeface="ＭＳ Ｐゴシック"/>
              </a:rPr>
              <a:t>First Bullet</a:t>
            </a:r>
          </a:p>
          <a:p>
            <a:pPr eaLnBrk="1" hangingPunct="1"/>
            <a:r>
              <a:rPr lang="en-US" dirty="0" smtClean="0">
                <a:ea typeface="ＭＳ Ｐゴシック"/>
              </a:rPr>
              <a:t>Second Bullet</a:t>
            </a:r>
          </a:p>
          <a:p>
            <a:pPr lvl="1" eaLnBrk="1" hangingPunct="1"/>
            <a:r>
              <a:rPr lang="en-US" dirty="0" smtClean="0">
                <a:ea typeface="ＭＳ Ｐゴシック"/>
              </a:rPr>
              <a:t>More</a:t>
            </a:r>
          </a:p>
          <a:p>
            <a:pPr lvl="1" eaLnBrk="1" hangingPunct="1"/>
            <a:r>
              <a:rPr lang="en-US" dirty="0" smtClean="0">
                <a:ea typeface="ＭＳ Ｐゴシック"/>
              </a:rPr>
              <a:t>Yet more</a:t>
            </a:r>
          </a:p>
          <a:p>
            <a:pPr lvl="1" eaLnBrk="1" hangingPunct="1"/>
            <a:r>
              <a:rPr lang="en-US" dirty="0" smtClean="0">
                <a:ea typeface="ＭＳ Ｐゴシック"/>
              </a:rPr>
              <a:t>Still more</a:t>
            </a:r>
          </a:p>
          <a:p>
            <a:pPr lvl="3" eaLnBrk="1" hangingPunct="1"/>
            <a:r>
              <a:rPr lang="en-US" dirty="0" smtClean="0">
                <a:ea typeface="ＭＳ Ｐゴシック"/>
              </a:rPr>
              <a:t>Less important</a:t>
            </a:r>
          </a:p>
          <a:p>
            <a:pPr lvl="4" eaLnBrk="1" hangingPunct="1"/>
            <a:r>
              <a:rPr lang="en-US" dirty="0" smtClean="0">
                <a:ea typeface="ＭＳ Ｐゴシック"/>
              </a:rPr>
              <a:t>Trivial</a:t>
            </a:r>
          </a:p>
        </p:txBody>
      </p:sp>
      <p:pic>
        <p:nvPicPr>
          <p:cNvPr id="3078" name="Picture 1"/>
          <p:cNvPicPr>
            <a:picLocks noChangeArrowheads="1"/>
          </p:cNvPicPr>
          <p:nvPr/>
        </p:nvPicPr>
        <p:blipFill>
          <a:blip r:embed="rId4"/>
          <a:srcRect/>
          <a:stretch>
            <a:fillRect/>
          </a:stretch>
        </p:blipFill>
        <p:spPr bwMode="auto">
          <a:xfrm>
            <a:off x="0" y="0"/>
            <a:ext cx="9144000" cy="6858000"/>
          </a:xfrm>
          <a:prstGeom prst="rect">
            <a:avLst/>
          </a:prstGeom>
          <a:noFill/>
          <a:ln w="12700">
            <a:noFill/>
            <a:miter lim="800000"/>
            <a:headEnd/>
            <a:tailEnd/>
          </a:ln>
        </p:spPr>
      </p:pic>
      <p:grpSp>
        <p:nvGrpSpPr>
          <p:cNvPr id="5" name="Group 27"/>
          <p:cNvGrpSpPr>
            <a:grpSpLocks/>
          </p:cNvGrpSpPr>
          <p:nvPr/>
        </p:nvGrpSpPr>
        <p:grpSpPr bwMode="auto">
          <a:xfrm>
            <a:off x="3980005" y="1747596"/>
            <a:ext cx="5178304" cy="3098087"/>
            <a:chOff x="3980162" y="1818304"/>
            <a:chExt cx="5178537" cy="3098485"/>
          </a:xfrm>
        </p:grpSpPr>
        <p:grpSp>
          <p:nvGrpSpPr>
            <p:cNvPr id="3087" name="Group 17"/>
            <p:cNvGrpSpPr>
              <a:grpSpLocks/>
            </p:cNvGrpSpPr>
            <p:nvPr/>
          </p:nvGrpSpPr>
          <p:grpSpPr bwMode="auto">
            <a:xfrm>
              <a:off x="3980162" y="1818304"/>
              <a:ext cx="5178537" cy="3098485"/>
              <a:chOff x="3980162" y="1818304"/>
              <a:chExt cx="5178537" cy="3098485"/>
            </a:xfrm>
          </p:grpSpPr>
          <p:pic>
            <p:nvPicPr>
              <p:cNvPr id="3091" name="Picture 3"/>
              <p:cNvPicPr>
                <a:picLocks noChangeAspect="1" noChangeArrowheads="1"/>
              </p:cNvPicPr>
              <p:nvPr/>
            </p:nvPicPr>
            <p:blipFill>
              <a:blip r:embed="rId5"/>
              <a:srcRect/>
              <a:stretch>
                <a:fillRect/>
              </a:stretch>
            </p:blipFill>
            <p:spPr bwMode="auto">
              <a:xfrm rot="21300000">
                <a:off x="6634132" y="3210004"/>
                <a:ext cx="2524567" cy="1706785"/>
              </a:xfrm>
              <a:prstGeom prst="rect">
                <a:avLst/>
              </a:prstGeom>
              <a:noFill/>
              <a:ln w="9525">
                <a:noFill/>
                <a:miter lim="800000"/>
                <a:headEnd/>
                <a:tailEnd/>
              </a:ln>
            </p:spPr>
          </p:pic>
          <p:sp>
            <p:nvSpPr>
              <p:cNvPr id="3092" name="TextBox 12"/>
              <p:cNvSpPr txBox="1">
                <a:spLocks noChangeArrowheads="1"/>
              </p:cNvSpPr>
              <p:nvPr/>
            </p:nvSpPr>
            <p:spPr bwMode="auto">
              <a:xfrm>
                <a:off x="3980162" y="1818304"/>
                <a:ext cx="5117355" cy="461725"/>
              </a:xfrm>
              <a:prstGeom prst="rect">
                <a:avLst/>
              </a:prstGeom>
              <a:noFill/>
              <a:ln w="9525">
                <a:noFill/>
                <a:miter lim="800000"/>
                <a:headEnd/>
                <a:tailEnd/>
              </a:ln>
            </p:spPr>
            <p:txBody>
              <a:bodyPr wrap="square">
                <a:spAutoFit/>
              </a:bodyPr>
              <a:lstStyle/>
              <a:p>
                <a:pPr algn="l"/>
                <a:r>
                  <a:rPr lang="en-US" b="1" dirty="0">
                    <a:solidFill>
                      <a:srgbClr val="FFFF00"/>
                    </a:solidFill>
                  </a:rPr>
                  <a:t>New Neutrino Beam at Fermilab…</a:t>
                </a:r>
              </a:p>
            </p:txBody>
          </p:sp>
        </p:grpSp>
        <p:grpSp>
          <p:nvGrpSpPr>
            <p:cNvPr id="3088" name="Group 24"/>
            <p:cNvGrpSpPr>
              <a:grpSpLocks/>
            </p:cNvGrpSpPr>
            <p:nvPr/>
          </p:nvGrpSpPr>
          <p:grpSpPr bwMode="auto">
            <a:xfrm>
              <a:off x="6920219" y="3790744"/>
              <a:ext cx="1100189" cy="205173"/>
              <a:chOff x="6920219" y="3790744"/>
              <a:chExt cx="1100189" cy="205173"/>
            </a:xfrm>
          </p:grpSpPr>
          <p:sp>
            <p:nvSpPr>
              <p:cNvPr id="26" name="Rectangle 25"/>
              <p:cNvSpPr/>
              <p:nvPr/>
            </p:nvSpPr>
            <p:spPr>
              <a:xfrm rot="780000">
                <a:off x="7015474" y="3949873"/>
                <a:ext cx="1004934" cy="46044"/>
              </a:xfrm>
              <a:prstGeom prst="rect">
                <a:avLst/>
              </a:prstGeom>
              <a:solidFill>
                <a:srgbClr val="FFFF00"/>
              </a:solidFill>
              <a:ln>
                <a:solidFill>
                  <a:srgbClr val="FF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Isosceles Triangle 26"/>
              <p:cNvSpPr/>
              <p:nvPr/>
            </p:nvSpPr>
            <p:spPr>
              <a:xfrm rot="16980000">
                <a:off x="6913070" y="3797893"/>
                <a:ext cx="115903" cy="101605"/>
              </a:xfrm>
              <a:prstGeom prst="triangle">
                <a:avLst/>
              </a:prstGeom>
              <a:solidFill>
                <a:srgbClr val="FFFF00"/>
              </a:solidFill>
              <a:ln>
                <a:solidFill>
                  <a:srgbClr val="FF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sp>
        <p:nvSpPr>
          <p:cNvPr id="30" name="Rectangle 29"/>
          <p:cNvSpPr/>
          <p:nvPr/>
        </p:nvSpPr>
        <p:spPr>
          <a:xfrm>
            <a:off x="434238" y="395773"/>
            <a:ext cx="8007320" cy="646331"/>
          </a:xfrm>
          <a:prstGeom prst="rect">
            <a:avLst/>
          </a:prstGeom>
          <a:noFill/>
        </p:spPr>
        <p:txBody>
          <a:bodyPr wrap="none">
            <a:spAutoFit/>
          </a:bodyPr>
          <a:lstStyle/>
          <a:p>
            <a:pPr algn="ctr">
              <a:defRPr/>
            </a:pPr>
            <a:r>
              <a:rPr lang="en-US" sz="3600" b="1" dirty="0">
                <a:ln w="12700">
                  <a:solidFill>
                    <a:srgbClr val="FF0000"/>
                  </a:solidFill>
                  <a:prstDash val="solid"/>
                </a:ln>
                <a:solidFill>
                  <a:srgbClr val="FFFF00"/>
                </a:solidFill>
                <a:effectLst>
                  <a:outerShdw blurRad="41275" dist="20320" dir="1800000" algn="tl" rotWithShape="0">
                    <a:srgbClr val="000000">
                      <a:alpha val="40000"/>
                    </a:srgbClr>
                  </a:outerShdw>
                </a:effectLst>
                <a:latin typeface="+mj-lt"/>
                <a:ea typeface="ＭＳ Ｐゴシック" pitchFamily="-105" charset="-128"/>
                <a:cs typeface="+mn-cs"/>
              </a:rPr>
              <a:t>L</a:t>
            </a:r>
            <a:r>
              <a:rPr lang="en-US" sz="3600" b="1" dirty="0">
                <a:ln w="12700">
                  <a:solidFill>
                    <a:srgbClr val="000000"/>
                  </a:solidFill>
                  <a:prstDash val="solid"/>
                </a:ln>
                <a:solidFill>
                  <a:srgbClr val="FFFFFF"/>
                </a:solidFill>
                <a:effectLst>
                  <a:outerShdw blurRad="41275" dist="20320" dir="1800000" algn="tl" rotWithShape="0">
                    <a:srgbClr val="000000">
                      <a:alpha val="40000"/>
                    </a:srgbClr>
                  </a:outerShdw>
                </a:effectLst>
                <a:latin typeface="+mj-lt"/>
                <a:ea typeface="ＭＳ Ｐゴシック" pitchFamily="-105" charset="-128"/>
                <a:cs typeface="+mn-cs"/>
              </a:rPr>
              <a:t>ong</a:t>
            </a:r>
            <a:r>
              <a:rPr lang="en-US" sz="3600" b="1" dirty="0">
                <a:ln w="12700">
                  <a:noFill/>
                  <a:prstDash val="solid"/>
                </a:ln>
                <a:solidFill>
                  <a:schemeClr val="bg1"/>
                </a:solidFill>
                <a:effectLst>
                  <a:outerShdw blurRad="41275" dist="20320" dir="1800000" algn="tl" rotWithShape="0">
                    <a:srgbClr val="000000">
                      <a:alpha val="40000"/>
                    </a:srgbClr>
                  </a:outerShdw>
                </a:effectLst>
                <a:latin typeface="+mj-lt"/>
                <a:ea typeface="ＭＳ Ｐゴシック" pitchFamily="-105" charset="-128"/>
                <a:cs typeface="+mn-cs"/>
              </a:rPr>
              <a:t> </a:t>
            </a:r>
            <a:r>
              <a:rPr lang="en-US" sz="3600" b="1" dirty="0">
                <a:ln w="12700">
                  <a:solidFill>
                    <a:srgbClr val="FF0000"/>
                  </a:solidFill>
                  <a:prstDash val="solid"/>
                </a:ln>
                <a:solidFill>
                  <a:srgbClr val="FFFF00"/>
                </a:solidFill>
                <a:effectLst>
                  <a:outerShdw blurRad="41275" dist="20320" dir="1800000" algn="tl" rotWithShape="0">
                    <a:srgbClr val="000000">
                      <a:alpha val="40000"/>
                    </a:srgbClr>
                  </a:outerShdw>
                </a:effectLst>
                <a:latin typeface="+mj-lt"/>
                <a:ea typeface="ＭＳ Ｐゴシック" pitchFamily="-105" charset="-128"/>
                <a:cs typeface="+mn-cs"/>
              </a:rPr>
              <a:t>B</a:t>
            </a:r>
            <a:r>
              <a:rPr lang="en-US" sz="3600" b="1" dirty="0">
                <a:ln w="12700">
                  <a:solidFill>
                    <a:srgbClr val="000000"/>
                  </a:solidFill>
                  <a:prstDash val="solid"/>
                </a:ln>
                <a:solidFill>
                  <a:srgbClr val="FFFFFF"/>
                </a:solidFill>
                <a:effectLst>
                  <a:outerShdw blurRad="41275" dist="20320" dir="1800000" algn="tl" rotWithShape="0">
                    <a:srgbClr val="000000">
                      <a:alpha val="40000"/>
                    </a:srgbClr>
                  </a:outerShdw>
                </a:effectLst>
                <a:latin typeface="+mj-lt"/>
                <a:ea typeface="ＭＳ Ｐゴシック" pitchFamily="-105" charset="-128"/>
                <a:cs typeface="+mn-cs"/>
              </a:rPr>
              <a:t>aseline</a:t>
            </a:r>
            <a:r>
              <a:rPr lang="en-US" sz="3600" b="1" dirty="0">
                <a:ln w="12700">
                  <a:noFill/>
                  <a:prstDash val="solid"/>
                </a:ln>
                <a:solidFill>
                  <a:schemeClr val="bg1"/>
                </a:solidFill>
                <a:effectLst>
                  <a:outerShdw blurRad="41275" dist="20320" dir="1800000" algn="tl" rotWithShape="0">
                    <a:srgbClr val="000000">
                      <a:alpha val="40000"/>
                    </a:srgbClr>
                  </a:outerShdw>
                </a:effectLst>
                <a:latin typeface="+mj-lt"/>
                <a:ea typeface="ＭＳ Ｐゴシック" pitchFamily="-105" charset="-128"/>
                <a:cs typeface="+mn-cs"/>
              </a:rPr>
              <a:t> </a:t>
            </a:r>
            <a:r>
              <a:rPr lang="en-US" sz="3600" b="1" dirty="0">
                <a:ln w="12700">
                  <a:solidFill>
                    <a:srgbClr val="FF0000"/>
                  </a:solidFill>
                  <a:prstDash val="solid"/>
                </a:ln>
                <a:solidFill>
                  <a:srgbClr val="FFFF00"/>
                </a:solidFill>
                <a:effectLst>
                  <a:outerShdw blurRad="41275" dist="20320" dir="1800000" algn="tl" rotWithShape="0">
                    <a:srgbClr val="000000">
                      <a:alpha val="40000"/>
                    </a:srgbClr>
                  </a:outerShdw>
                </a:effectLst>
                <a:latin typeface="+mj-lt"/>
                <a:ea typeface="ＭＳ Ｐゴシック" pitchFamily="-105" charset="-128"/>
                <a:cs typeface="+mn-cs"/>
              </a:rPr>
              <a:t>N</a:t>
            </a:r>
            <a:r>
              <a:rPr lang="en-US" sz="3600" b="1" dirty="0">
                <a:ln w="12700">
                  <a:solidFill>
                    <a:srgbClr val="000000"/>
                  </a:solidFill>
                  <a:prstDash val="solid"/>
                </a:ln>
                <a:solidFill>
                  <a:srgbClr val="FFFFFF"/>
                </a:solidFill>
                <a:effectLst>
                  <a:outerShdw blurRad="41275" dist="20320" dir="1800000" algn="tl" rotWithShape="0">
                    <a:srgbClr val="000000">
                      <a:alpha val="40000"/>
                    </a:srgbClr>
                  </a:outerShdw>
                </a:effectLst>
                <a:latin typeface="+mj-lt"/>
                <a:ea typeface="ＭＳ Ｐゴシック" pitchFamily="-105" charset="-128"/>
                <a:cs typeface="+mn-cs"/>
              </a:rPr>
              <a:t>eutrino</a:t>
            </a:r>
            <a:r>
              <a:rPr lang="en-US" sz="3600" b="1" dirty="0">
                <a:ln w="12700">
                  <a:noFill/>
                  <a:prstDash val="solid"/>
                </a:ln>
                <a:solidFill>
                  <a:schemeClr val="bg1"/>
                </a:solidFill>
                <a:effectLst>
                  <a:outerShdw blurRad="41275" dist="20320" dir="1800000" algn="tl" rotWithShape="0">
                    <a:srgbClr val="000000">
                      <a:alpha val="40000"/>
                    </a:srgbClr>
                  </a:outerShdw>
                </a:effectLst>
                <a:latin typeface="+mj-lt"/>
                <a:ea typeface="ＭＳ Ｐゴシック" pitchFamily="-105" charset="-128"/>
                <a:cs typeface="+mn-cs"/>
              </a:rPr>
              <a:t> </a:t>
            </a:r>
            <a:r>
              <a:rPr lang="en-US" sz="3600" b="1" dirty="0" smtClean="0">
                <a:ln w="12700">
                  <a:solidFill>
                    <a:srgbClr val="FF0000"/>
                  </a:solidFill>
                  <a:prstDash val="solid"/>
                </a:ln>
                <a:solidFill>
                  <a:srgbClr val="FFFF00"/>
                </a:solidFill>
                <a:effectLst>
                  <a:outerShdw blurRad="41275" dist="20320" dir="1800000" algn="tl" rotWithShape="0">
                    <a:srgbClr val="000000">
                      <a:alpha val="40000"/>
                    </a:srgbClr>
                  </a:outerShdw>
                </a:effectLst>
                <a:latin typeface="+mj-lt"/>
                <a:ea typeface="ＭＳ Ｐゴシック" pitchFamily="-105" charset="-128"/>
                <a:cs typeface="+mn-cs"/>
              </a:rPr>
              <a:t>E</a:t>
            </a:r>
            <a:r>
              <a:rPr lang="en-US" sz="3600" b="1" dirty="0" smtClean="0">
                <a:ln w="12700">
                  <a:solidFill>
                    <a:srgbClr val="000000"/>
                  </a:solidFill>
                  <a:prstDash val="solid"/>
                </a:ln>
                <a:solidFill>
                  <a:srgbClr val="FFFFFF"/>
                </a:solidFill>
                <a:effectLst>
                  <a:outerShdw blurRad="41275" dist="20320" dir="1800000" algn="tl" rotWithShape="0">
                    <a:srgbClr val="000000">
                      <a:alpha val="40000"/>
                    </a:srgbClr>
                  </a:outerShdw>
                </a:effectLst>
                <a:latin typeface="+mj-lt"/>
                <a:ea typeface="ＭＳ Ｐゴシック" pitchFamily="-105" charset="-128"/>
                <a:cs typeface="+mn-cs"/>
              </a:rPr>
              <a:t>xperiment</a:t>
            </a:r>
            <a:endParaRPr lang="en-US" sz="3600" b="1" dirty="0">
              <a:ln w="12700">
                <a:noFill/>
                <a:prstDash val="solid"/>
              </a:ln>
              <a:solidFill>
                <a:schemeClr val="bg1"/>
              </a:solidFill>
              <a:effectLst>
                <a:outerShdw blurRad="41275" dist="20320" dir="1800000" algn="tl" rotWithShape="0">
                  <a:srgbClr val="000000">
                    <a:alpha val="40000"/>
                  </a:srgbClr>
                </a:outerShdw>
              </a:effectLst>
              <a:latin typeface="+mj-lt"/>
              <a:ea typeface="ＭＳ Ｐゴシック" pitchFamily="-105" charset="-128"/>
              <a:cs typeface="+mn-cs"/>
            </a:endParaRPr>
          </a:p>
        </p:txBody>
      </p:sp>
      <p:grpSp>
        <p:nvGrpSpPr>
          <p:cNvPr id="7" name="Group 6"/>
          <p:cNvGrpSpPr/>
          <p:nvPr/>
        </p:nvGrpSpPr>
        <p:grpSpPr>
          <a:xfrm>
            <a:off x="26054" y="1858963"/>
            <a:ext cx="6553200" cy="2034693"/>
            <a:chOff x="26054" y="1858963"/>
            <a:chExt cx="6553200" cy="2034693"/>
          </a:xfrm>
        </p:grpSpPr>
        <p:grpSp>
          <p:nvGrpSpPr>
            <p:cNvPr id="2" name="Group 18"/>
            <p:cNvGrpSpPr>
              <a:grpSpLocks/>
            </p:cNvGrpSpPr>
            <p:nvPr/>
          </p:nvGrpSpPr>
          <p:grpSpPr bwMode="auto">
            <a:xfrm>
              <a:off x="26054" y="1858963"/>
              <a:ext cx="6553200" cy="2034693"/>
              <a:chOff x="26054" y="1858764"/>
              <a:chExt cx="6553200" cy="2034438"/>
            </a:xfrm>
          </p:grpSpPr>
          <p:pic>
            <p:nvPicPr>
              <p:cNvPr id="3097" name="Picture 4"/>
              <p:cNvPicPr>
                <a:picLocks noChangeAspect="1" noChangeArrowheads="1"/>
              </p:cNvPicPr>
              <p:nvPr/>
            </p:nvPicPr>
            <p:blipFill>
              <a:blip r:embed="rId6"/>
              <a:srcRect/>
              <a:stretch>
                <a:fillRect/>
              </a:stretch>
            </p:blipFill>
            <p:spPr bwMode="auto">
              <a:xfrm>
                <a:off x="152400" y="1858764"/>
                <a:ext cx="2133600" cy="1341636"/>
              </a:xfrm>
              <a:prstGeom prst="rect">
                <a:avLst/>
              </a:prstGeom>
              <a:noFill/>
              <a:ln w="9525">
                <a:noFill/>
                <a:miter lim="800000"/>
                <a:headEnd/>
                <a:tailEnd/>
              </a:ln>
            </p:spPr>
          </p:pic>
          <p:sp>
            <p:nvSpPr>
              <p:cNvPr id="3098" name="TextBox 13"/>
              <p:cNvSpPr txBox="1">
                <a:spLocks noChangeArrowheads="1"/>
              </p:cNvSpPr>
              <p:nvPr/>
            </p:nvSpPr>
            <p:spPr bwMode="auto">
              <a:xfrm>
                <a:off x="26054" y="3431597"/>
                <a:ext cx="6553200" cy="461605"/>
              </a:xfrm>
              <a:prstGeom prst="rect">
                <a:avLst/>
              </a:prstGeom>
              <a:noFill/>
              <a:ln w="9525">
                <a:noFill/>
                <a:miter lim="800000"/>
                <a:headEnd/>
                <a:tailEnd/>
              </a:ln>
            </p:spPr>
            <p:txBody>
              <a:bodyPr>
                <a:spAutoFit/>
              </a:bodyPr>
              <a:lstStyle/>
              <a:p>
                <a:pPr algn="l"/>
                <a:r>
                  <a:rPr lang="en-US" b="1" dirty="0" smtClean="0">
                    <a:solidFill>
                      <a:srgbClr val="FFFF00"/>
                    </a:solidFill>
                  </a:rPr>
                  <a:t>Directed </a:t>
                </a:r>
                <a:r>
                  <a:rPr lang="en-US" b="1" dirty="0">
                    <a:solidFill>
                      <a:srgbClr val="FFFF00"/>
                    </a:solidFill>
                  </a:rPr>
                  <a:t>towards a distant detector </a:t>
                </a:r>
              </a:p>
            </p:txBody>
          </p:sp>
        </p:grpSp>
        <p:grpSp>
          <p:nvGrpSpPr>
            <p:cNvPr id="31" name="Group 30"/>
            <p:cNvGrpSpPr/>
            <p:nvPr/>
          </p:nvGrpSpPr>
          <p:grpSpPr>
            <a:xfrm rot="-180000">
              <a:off x="1798350" y="2690622"/>
              <a:ext cx="1100139" cy="205147"/>
              <a:chOff x="2512205" y="3088411"/>
              <a:chExt cx="1100139" cy="205147"/>
            </a:xfrm>
            <a:gradFill flip="none" rotWithShape="1">
              <a:gsLst>
                <a:gs pos="0">
                  <a:srgbClr val="00FF00"/>
                </a:gs>
                <a:gs pos="100000">
                  <a:schemeClr val="accent1">
                    <a:tint val="23500"/>
                    <a:satMod val="160000"/>
                  </a:schemeClr>
                </a:gs>
              </a:gsLst>
              <a:lin ang="2700000" scaled="1"/>
              <a:tileRect/>
            </a:gradFill>
          </p:grpSpPr>
          <p:sp>
            <p:nvSpPr>
              <p:cNvPr id="32" name="Rectangle 31"/>
              <p:cNvSpPr/>
              <p:nvPr/>
            </p:nvSpPr>
            <p:spPr bwMode="auto">
              <a:xfrm rot="780000">
                <a:off x="2607456" y="3247520"/>
                <a:ext cx="1004888" cy="46038"/>
              </a:xfrm>
              <a:prstGeom prst="rect">
                <a:avLst/>
              </a:prstGeom>
              <a:grpFill/>
              <a:ln>
                <a:solidFill>
                  <a:srgbClr val="00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Isosceles Triangle 32"/>
              <p:cNvSpPr/>
              <p:nvPr/>
            </p:nvSpPr>
            <p:spPr bwMode="auto">
              <a:xfrm rot="16980000">
                <a:off x="2505061" y="3095555"/>
                <a:ext cx="115888" cy="101600"/>
              </a:xfrm>
              <a:prstGeom prst="triangle">
                <a:avLst/>
              </a:prstGeom>
              <a:grpFill/>
              <a:ln>
                <a:solidFill>
                  <a:srgbClr val="00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4" name="Group 3"/>
          <p:cNvGrpSpPr/>
          <p:nvPr/>
        </p:nvGrpSpPr>
        <p:grpSpPr>
          <a:xfrm>
            <a:off x="3979984" y="2161053"/>
            <a:ext cx="4043895" cy="2218086"/>
            <a:chOff x="3979984" y="2161053"/>
            <a:chExt cx="4043895" cy="2218086"/>
          </a:xfrm>
        </p:grpSpPr>
        <p:grpSp>
          <p:nvGrpSpPr>
            <p:cNvPr id="6" name="Group 5"/>
            <p:cNvGrpSpPr/>
            <p:nvPr/>
          </p:nvGrpSpPr>
          <p:grpSpPr>
            <a:xfrm>
              <a:off x="3979984" y="2161053"/>
              <a:ext cx="3686906" cy="2218086"/>
              <a:chOff x="3979984" y="2161053"/>
              <a:chExt cx="3686906" cy="2218086"/>
            </a:xfrm>
          </p:grpSpPr>
          <p:sp>
            <p:nvSpPr>
              <p:cNvPr id="3085" name="TextBox 14"/>
              <p:cNvSpPr txBox="1">
                <a:spLocks noChangeArrowheads="1"/>
              </p:cNvSpPr>
              <p:nvPr/>
            </p:nvSpPr>
            <p:spPr bwMode="auto">
              <a:xfrm>
                <a:off x="3979984" y="2161053"/>
                <a:ext cx="3686906" cy="831006"/>
              </a:xfrm>
              <a:prstGeom prst="rect">
                <a:avLst/>
              </a:prstGeom>
              <a:noFill/>
              <a:ln w="9525">
                <a:noFill/>
                <a:miter lim="800000"/>
                <a:headEnd/>
                <a:tailEnd/>
              </a:ln>
            </p:spPr>
            <p:txBody>
              <a:bodyPr wrap="square">
                <a:spAutoFit/>
              </a:bodyPr>
              <a:lstStyle/>
              <a:p>
                <a:pPr algn="l"/>
                <a:r>
                  <a:rPr lang="en-US" b="1" dirty="0">
                    <a:solidFill>
                      <a:srgbClr val="FFFF00"/>
                    </a:solidFill>
                  </a:rPr>
                  <a:t>Precision Near Detector </a:t>
                </a:r>
                <a:br>
                  <a:rPr lang="en-US" b="1" dirty="0">
                    <a:solidFill>
                      <a:srgbClr val="FFFF00"/>
                    </a:solidFill>
                  </a:rPr>
                </a:br>
                <a:r>
                  <a:rPr lang="en-US" b="1" dirty="0" smtClean="0">
                    <a:solidFill>
                      <a:srgbClr val="FFFF00"/>
                    </a:solidFill>
                  </a:rPr>
                  <a:t> </a:t>
                </a:r>
                <a:endParaRPr lang="en-US" b="1" dirty="0">
                  <a:solidFill>
                    <a:srgbClr val="FFFF00"/>
                  </a:solidFill>
                </a:endParaRPr>
              </a:p>
            </p:txBody>
          </p:sp>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20000">
                <a:off x="5930281" y="3201559"/>
                <a:ext cx="1476381" cy="117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6923740" y="3723593"/>
              <a:ext cx="1100139" cy="205147"/>
              <a:chOff x="6958030" y="3723593"/>
              <a:chExt cx="1100139" cy="205147"/>
            </a:xfrm>
          </p:grpSpPr>
          <p:sp>
            <p:nvSpPr>
              <p:cNvPr id="25" name="Rectangle 24"/>
              <p:cNvSpPr/>
              <p:nvPr/>
            </p:nvSpPr>
            <p:spPr bwMode="auto">
              <a:xfrm rot="780000">
                <a:off x="7053281" y="3882702"/>
                <a:ext cx="1004888" cy="46038"/>
              </a:xfrm>
              <a:prstGeom prst="rect">
                <a:avLst/>
              </a:prstGeom>
              <a:solidFill>
                <a:srgbClr val="FFFF00"/>
              </a:solidFill>
              <a:ln>
                <a:solidFill>
                  <a:srgbClr val="FF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Isosceles Triangle 27"/>
              <p:cNvSpPr/>
              <p:nvPr/>
            </p:nvSpPr>
            <p:spPr bwMode="auto">
              <a:xfrm rot="16980000">
                <a:off x="6950886" y="3730737"/>
                <a:ext cx="115888" cy="101600"/>
              </a:xfrm>
              <a:prstGeom prst="triangle">
                <a:avLst/>
              </a:prstGeom>
              <a:solidFill>
                <a:srgbClr val="FFFF00"/>
              </a:solidFill>
              <a:ln>
                <a:solidFill>
                  <a:srgbClr val="FF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grpSp>
        <p:nvGrpSpPr>
          <p:cNvPr id="10" name="Group 9"/>
          <p:cNvGrpSpPr/>
          <p:nvPr/>
        </p:nvGrpSpPr>
        <p:grpSpPr>
          <a:xfrm>
            <a:off x="29310" y="2349979"/>
            <a:ext cx="8077200" cy="2036054"/>
            <a:chOff x="29310" y="2349979"/>
            <a:chExt cx="8077200" cy="2036054"/>
          </a:xfrm>
        </p:grpSpPr>
        <p:grpSp>
          <p:nvGrpSpPr>
            <p:cNvPr id="9" name="Group 8"/>
            <p:cNvGrpSpPr/>
            <p:nvPr/>
          </p:nvGrpSpPr>
          <p:grpSpPr>
            <a:xfrm>
              <a:off x="29310" y="2349979"/>
              <a:ext cx="8077200" cy="2036054"/>
              <a:chOff x="29310" y="2349979"/>
              <a:chExt cx="8077200" cy="2036054"/>
            </a:xfrm>
          </p:grpSpPr>
          <p:sp>
            <p:nvSpPr>
              <p:cNvPr id="3094" name="TextBox 16"/>
              <p:cNvSpPr txBox="1">
                <a:spLocks noChangeArrowheads="1"/>
              </p:cNvSpPr>
              <p:nvPr/>
            </p:nvSpPr>
            <p:spPr bwMode="auto">
              <a:xfrm>
                <a:off x="29310" y="3924367"/>
                <a:ext cx="8077200" cy="461666"/>
              </a:xfrm>
              <a:prstGeom prst="rect">
                <a:avLst/>
              </a:prstGeom>
              <a:noFill/>
              <a:ln w="9525">
                <a:noFill/>
                <a:miter lim="800000"/>
                <a:headEnd/>
                <a:tailEnd/>
              </a:ln>
            </p:spPr>
            <p:txBody>
              <a:bodyPr>
                <a:spAutoFit/>
              </a:bodyPr>
              <a:lstStyle/>
              <a:p>
                <a:pPr algn="l"/>
                <a:r>
                  <a:rPr lang="en-US" b="1" dirty="0" smtClean="0">
                    <a:solidFill>
                      <a:srgbClr val="FFFF00"/>
                    </a:solidFill>
                  </a:rPr>
                  <a:t>33 kton </a:t>
                </a:r>
                <a:r>
                  <a:rPr lang="en-US" b="1" dirty="0">
                    <a:solidFill>
                      <a:srgbClr val="FFFF00"/>
                    </a:solidFill>
                  </a:rPr>
                  <a:t>Liquid Argon </a:t>
                </a:r>
                <a:r>
                  <a:rPr lang="en-US" b="1" dirty="0" smtClean="0">
                    <a:solidFill>
                      <a:srgbClr val="FFFF00"/>
                    </a:solidFill>
                  </a:rPr>
                  <a:t>Far </a:t>
                </a:r>
                <a:r>
                  <a:rPr lang="en-US" b="1" dirty="0">
                    <a:solidFill>
                      <a:srgbClr val="FFFF00"/>
                    </a:solidFill>
                  </a:rPr>
                  <a:t>Detector</a:t>
                </a:r>
              </a:p>
            </p:txBody>
          </p:sp>
          <p:pic>
            <p:nvPicPr>
              <p:cNvPr id="717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91573">
                <a:off x="104691" y="2349979"/>
                <a:ext cx="2276209" cy="44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1801368" y="2716168"/>
              <a:ext cx="1105888" cy="176354"/>
              <a:chOff x="1949099" y="2869213"/>
              <a:chExt cx="1105888" cy="176354"/>
            </a:xfrm>
          </p:grpSpPr>
          <p:sp>
            <p:nvSpPr>
              <p:cNvPr id="34" name="Rectangle 33"/>
              <p:cNvSpPr/>
              <p:nvPr/>
            </p:nvSpPr>
            <p:spPr bwMode="auto">
              <a:xfrm rot="600000">
                <a:off x="2050099" y="2999529"/>
                <a:ext cx="1004888" cy="46038"/>
              </a:xfrm>
              <a:prstGeom prst="rect">
                <a:avLst/>
              </a:prstGeom>
              <a:gradFill flip="none" rotWithShape="1">
                <a:gsLst>
                  <a:gs pos="0">
                    <a:srgbClr val="00FF00"/>
                  </a:gs>
                  <a:gs pos="100000">
                    <a:schemeClr val="accent1">
                      <a:tint val="23500"/>
                      <a:satMod val="160000"/>
                    </a:schemeClr>
                  </a:gs>
                </a:gsLst>
                <a:lin ang="2700000" scaled="1"/>
                <a:tileRect/>
              </a:gradFill>
              <a:ln>
                <a:solidFill>
                  <a:srgbClr val="00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 name="Isosceles Triangle 34"/>
              <p:cNvSpPr/>
              <p:nvPr/>
            </p:nvSpPr>
            <p:spPr bwMode="auto">
              <a:xfrm rot="16800000">
                <a:off x="1941955" y="2876357"/>
                <a:ext cx="115888" cy="101600"/>
              </a:xfrm>
              <a:prstGeom prst="triangle">
                <a:avLst/>
              </a:prstGeom>
              <a:solidFill>
                <a:srgbClr val="00FF00"/>
              </a:solidFill>
              <a:ln>
                <a:solidFill>
                  <a:srgbClr val="00FF00"/>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sp>
        <p:nvSpPr>
          <p:cNvPr id="12" name="Slide Number Placeholder 11"/>
          <p:cNvSpPr>
            <a:spLocks noGrp="1"/>
          </p:cNvSpPr>
          <p:nvPr>
            <p:ph type="sldNum" sz="quarter" idx="11"/>
          </p:nvPr>
        </p:nvSpPr>
        <p:spPr/>
        <p:txBody>
          <a:bodyPr/>
          <a:lstStyle/>
          <a:p>
            <a:pPr>
              <a:defRPr/>
            </a:pPr>
            <a:fld id="{DD335B24-A5D2-4BBF-9E7F-0C9CC4A20CBD}" type="slidenum">
              <a:rPr lang="en-US" smtClean="0"/>
              <a:pPr>
                <a:defRPr/>
              </a:pPr>
              <a:t>21</a:t>
            </a:fld>
            <a:endParaRPr lang="en-US" dirty="0"/>
          </a:p>
        </p:txBody>
      </p:sp>
      <p:sp>
        <p:nvSpPr>
          <p:cNvPr id="11" name="Rectangle 10"/>
          <p:cNvSpPr/>
          <p:nvPr/>
        </p:nvSpPr>
        <p:spPr>
          <a:xfrm>
            <a:off x="1023257" y="5953959"/>
            <a:ext cx="6992923" cy="830997"/>
          </a:xfrm>
          <a:prstGeom prst="rect">
            <a:avLst/>
          </a:prstGeom>
          <a:solidFill>
            <a:schemeClr val="bg2">
              <a:lumMod val="75000"/>
              <a:lumOff val="25000"/>
            </a:schemeClr>
          </a:solidFill>
        </p:spPr>
        <p:txBody>
          <a:bodyPr wrap="square">
            <a:spAutoFit/>
          </a:bodyPr>
          <a:lstStyle/>
          <a:p>
            <a:pPr algn="ctr"/>
            <a:r>
              <a:rPr lang="en-US" sz="1600" dirty="0">
                <a:ln w="12700">
                  <a:noFill/>
                  <a:prstDash val="solid"/>
                </a:ln>
                <a:solidFill>
                  <a:srgbClr val="FFFFFF"/>
                </a:solidFill>
              </a:rPr>
              <a:t>Collaboration: 331 members </a:t>
            </a:r>
          </a:p>
          <a:p>
            <a:pPr algn="ctr"/>
            <a:r>
              <a:rPr lang="en-US" sz="1600" dirty="0">
                <a:ln w="12700">
                  <a:noFill/>
                  <a:prstDash val="solid"/>
                </a:ln>
                <a:solidFill>
                  <a:srgbClr val="FFFFFF"/>
                </a:solidFill>
              </a:rPr>
              <a:t>61 institutions (6 US labs) and 5 countries (India, Italy, Japan, UK, US)</a:t>
            </a:r>
          </a:p>
          <a:p>
            <a:pPr algn="ctr"/>
            <a:r>
              <a:rPr lang="en-US" sz="1600" dirty="0">
                <a:ln w="12700">
                  <a:noFill/>
                  <a:prstDash val="solid"/>
                </a:ln>
                <a:solidFill>
                  <a:srgbClr val="FFFFFF"/>
                </a:solidFill>
              </a:rPr>
              <a:t>Continue to grow!</a:t>
            </a:r>
          </a:p>
        </p:txBody>
      </p:sp>
    </p:spTree>
    <p:custDataLst>
      <p:tags r:id="rId1"/>
    </p:custDataLst>
    <p:extLst>
      <p:ext uri="{BB962C8B-B14F-4D97-AF65-F5344CB8AC3E}">
        <p14:creationId xmlns:p14="http://schemas.microsoft.com/office/powerpoint/2010/main" val="3293432253"/>
      </p:ext>
    </p:extLst>
  </p:cSld>
  <p:clrMapOvr>
    <a:masterClrMapping/>
  </p:clrMapOvr>
  <mc:AlternateContent xmlns:mc="http://schemas.openxmlformats.org/markup-compatibility/2006">
    <mc:Choice xmlns:p14="http://schemas.microsoft.com/office/powerpoint/2010/main" Requires="p14">
      <p:transition spd="slow" p14:dur="2000" advTm="16182"/>
    </mc:Choice>
    <mc:Fallback>
      <p:transition spd="slow" advTm="16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physics is extraordinary</a:t>
            </a:r>
            <a:endParaRPr lang="en-US" dirty="0"/>
          </a:p>
        </p:txBody>
      </p:sp>
      <p:sp>
        <p:nvSpPr>
          <p:cNvPr id="3" name="Content Placeholder 2"/>
          <p:cNvSpPr>
            <a:spLocks noGrp="1"/>
          </p:cNvSpPr>
          <p:nvPr>
            <p:ph idx="1"/>
          </p:nvPr>
        </p:nvSpPr>
        <p:spPr>
          <a:xfrm>
            <a:off x="1600199" y="1530350"/>
            <a:ext cx="7264401" cy="4114800"/>
          </a:xfrm>
        </p:spPr>
        <p:txBody>
          <a:bodyPr/>
          <a:lstStyle/>
          <a:p>
            <a:r>
              <a:rPr lang="en-US" sz="2000" dirty="0" smtClean="0">
                <a:solidFill>
                  <a:srgbClr val="FFFF00"/>
                </a:solidFill>
              </a:rPr>
              <a:t>Sheds </a:t>
            </a:r>
            <a:r>
              <a:rPr lang="en-US" sz="2000" dirty="0">
                <a:solidFill>
                  <a:srgbClr val="FFFF00"/>
                </a:solidFill>
              </a:rPr>
              <a:t>light on </a:t>
            </a:r>
            <a:r>
              <a:rPr lang="en-US" sz="2000" dirty="0" smtClean="0">
                <a:solidFill>
                  <a:srgbClr val="FFFF00"/>
                </a:solidFill>
              </a:rPr>
              <a:t>fundamental </a:t>
            </a:r>
            <a:r>
              <a:rPr lang="en-US" sz="2000" dirty="0">
                <a:solidFill>
                  <a:srgbClr val="FFFF00"/>
                </a:solidFill>
              </a:rPr>
              <a:t>aspects of the laws of </a:t>
            </a:r>
            <a:r>
              <a:rPr lang="en-US" sz="2000" dirty="0" smtClean="0">
                <a:solidFill>
                  <a:srgbClr val="FFFF00"/>
                </a:solidFill>
              </a:rPr>
              <a:t>nature</a:t>
            </a:r>
          </a:p>
          <a:p>
            <a:endParaRPr lang="en-US" sz="800" dirty="0" smtClean="0"/>
          </a:p>
          <a:p>
            <a:r>
              <a:rPr lang="en-US" sz="2000" dirty="0">
                <a:solidFill>
                  <a:srgbClr val="FFFF00"/>
                </a:solidFill>
              </a:rPr>
              <a:t>N</a:t>
            </a:r>
            <a:r>
              <a:rPr lang="en-US" sz="2000" dirty="0" smtClean="0">
                <a:solidFill>
                  <a:srgbClr val="FFFF00"/>
                </a:solidFill>
              </a:rPr>
              <a:t>eutrinos:</a:t>
            </a:r>
            <a:r>
              <a:rPr lang="en-US" sz="2000" dirty="0" smtClean="0"/>
              <a:t>  crucial </a:t>
            </a:r>
            <a:r>
              <a:rPr lang="en-US" sz="2000" dirty="0"/>
              <a:t>mixing </a:t>
            </a:r>
            <a:r>
              <a:rPr lang="en-US" sz="2000" dirty="0" smtClean="0"/>
              <a:t>angles, the mass-ordering </a:t>
            </a:r>
            <a:r>
              <a:rPr lang="en-US" sz="2000" dirty="0"/>
              <a:t>and most </a:t>
            </a:r>
            <a:r>
              <a:rPr lang="en-US" sz="2000" dirty="0" smtClean="0"/>
              <a:t>importantly </a:t>
            </a:r>
            <a:r>
              <a:rPr lang="en-US" sz="2000" dirty="0"/>
              <a:t>CP </a:t>
            </a:r>
            <a:r>
              <a:rPr lang="en-US" sz="2000" dirty="0" smtClean="0"/>
              <a:t>violation </a:t>
            </a:r>
          </a:p>
          <a:p>
            <a:endParaRPr lang="en-US" sz="800" dirty="0"/>
          </a:p>
          <a:p>
            <a:r>
              <a:rPr lang="en-US" sz="2000" dirty="0">
                <a:solidFill>
                  <a:srgbClr val="FFFF00"/>
                </a:solidFill>
              </a:rPr>
              <a:t>P</a:t>
            </a:r>
            <a:r>
              <a:rPr lang="en-US" sz="2000" dirty="0" smtClean="0">
                <a:solidFill>
                  <a:srgbClr val="FFFF00"/>
                </a:solidFill>
              </a:rPr>
              <a:t>roton decay</a:t>
            </a:r>
            <a:r>
              <a:rPr lang="en-US" sz="2000" dirty="0"/>
              <a:t>:</a:t>
            </a:r>
            <a:r>
              <a:rPr lang="en-US" sz="2000" dirty="0" smtClean="0"/>
              <a:t> </a:t>
            </a:r>
            <a:r>
              <a:rPr lang="en-US" sz="2000" dirty="0"/>
              <a:t>i</a:t>
            </a:r>
            <a:r>
              <a:rPr lang="en-US" sz="2000" dirty="0" smtClean="0"/>
              <a:t>ts </a:t>
            </a:r>
            <a:r>
              <a:rPr lang="en-US" sz="2000" dirty="0"/>
              <a:t>discovery would have a profound </a:t>
            </a:r>
            <a:r>
              <a:rPr lang="en-US" sz="2000" dirty="0" smtClean="0"/>
              <a:t>significance for unification ideas. The unification of forces implies the proton will decay</a:t>
            </a:r>
          </a:p>
          <a:p>
            <a:endParaRPr lang="en-US" sz="800" dirty="0" smtClean="0"/>
          </a:p>
          <a:p>
            <a:r>
              <a:rPr lang="en-US" sz="2000" dirty="0">
                <a:solidFill>
                  <a:srgbClr val="FFFF00"/>
                </a:solidFill>
              </a:rPr>
              <a:t>S</a:t>
            </a:r>
            <a:r>
              <a:rPr lang="en-US" sz="2000" dirty="0" smtClean="0">
                <a:solidFill>
                  <a:srgbClr val="FFFF00"/>
                </a:solidFill>
              </a:rPr>
              <a:t>upernova neutrinos: </a:t>
            </a:r>
            <a:r>
              <a:rPr lang="en-US" sz="2000" dirty="0" smtClean="0"/>
              <a:t>allows the only direct experimental view of the complex dynamics </a:t>
            </a:r>
            <a:r>
              <a:rPr lang="en-US" sz="2000" dirty="0"/>
              <a:t>of supernova core </a:t>
            </a:r>
            <a:r>
              <a:rPr lang="en-US" sz="2000" dirty="0" smtClean="0"/>
              <a:t>collapse; sensitivity to the mass hierarchy</a:t>
            </a:r>
            <a:endParaRPr lang="en-US" sz="2000" dirty="0"/>
          </a:p>
          <a:p>
            <a:endParaRPr lang="en-US" sz="800" dirty="0" smtClean="0"/>
          </a:p>
        </p:txBody>
      </p:sp>
      <p:sp>
        <p:nvSpPr>
          <p:cNvPr id="6"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7"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22</a:t>
            </a:fld>
            <a:endParaRPr lang="en-US" dirty="0"/>
          </a:p>
        </p:txBody>
      </p:sp>
    </p:spTree>
    <p:extLst>
      <p:ext uri="{BB962C8B-B14F-4D97-AF65-F5344CB8AC3E}">
        <p14:creationId xmlns:p14="http://schemas.microsoft.com/office/powerpoint/2010/main" val="458803619"/>
      </p:ext>
    </p:extLst>
  </p:cSld>
  <p:clrMapOvr>
    <a:masterClrMapping/>
  </p:clrMapOvr>
  <mc:AlternateContent xmlns:mc="http://schemas.openxmlformats.org/markup-compatibility/2006">
    <mc:Choice xmlns:p14="http://schemas.microsoft.com/office/powerpoint/2010/main" Requires="p14">
      <p:transition spd="slow" p14:dur="2000" advTm="23888"/>
    </mc:Choice>
    <mc:Fallback>
      <p:transition spd="slow" advTm="2388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 approach and alternatives</a:t>
            </a:r>
            <a:endParaRPr lang="en-US" dirty="0"/>
          </a:p>
        </p:txBody>
      </p:sp>
      <p:sp>
        <p:nvSpPr>
          <p:cNvPr id="3" name="Content Placeholder 2"/>
          <p:cNvSpPr>
            <a:spLocks noGrp="1"/>
          </p:cNvSpPr>
          <p:nvPr>
            <p:ph idx="1"/>
          </p:nvPr>
        </p:nvSpPr>
        <p:spPr>
          <a:xfrm>
            <a:off x="1600199" y="1530350"/>
            <a:ext cx="7543801" cy="4114800"/>
          </a:xfrm>
        </p:spPr>
        <p:txBody>
          <a:bodyPr/>
          <a:lstStyle/>
          <a:p>
            <a:r>
              <a:rPr lang="en-US" sz="2000" dirty="0" smtClean="0"/>
              <a:t>Brinkman’s letter of March 19</a:t>
            </a:r>
            <a:r>
              <a:rPr lang="en-US" sz="2000" baseline="30000" dirty="0" smtClean="0"/>
              <a:t>th</a:t>
            </a:r>
            <a:r>
              <a:rPr lang="en-US" sz="2000" dirty="0" smtClean="0"/>
              <a:t>: give us a phased approach/alternatives with physics at every stage</a:t>
            </a:r>
          </a:p>
          <a:p>
            <a:endParaRPr lang="en-US" sz="800" dirty="0" smtClean="0"/>
          </a:p>
          <a:p>
            <a:r>
              <a:rPr lang="en-US" sz="2000" dirty="0" smtClean="0"/>
              <a:t>We established Steering Committee and under the Steering Committee a Physics Group and a Engineering/Cost group</a:t>
            </a:r>
          </a:p>
          <a:p>
            <a:endParaRPr lang="en-US" sz="800" dirty="0" smtClean="0"/>
          </a:p>
          <a:p>
            <a:r>
              <a:rPr lang="en-US" sz="2000" dirty="0" smtClean="0"/>
              <a:t>Approaches based on two directions:  </a:t>
            </a:r>
            <a:endParaRPr lang="en-US" sz="2000" dirty="0" smtClean="0"/>
          </a:p>
          <a:p>
            <a:pPr lvl="1"/>
            <a:r>
              <a:rPr lang="en-US" dirty="0" err="1" smtClean="0"/>
              <a:t>Homestake</a:t>
            </a:r>
            <a:r>
              <a:rPr lang="en-US" dirty="0" smtClean="0"/>
              <a:t> </a:t>
            </a:r>
            <a:r>
              <a:rPr lang="en-US" dirty="0" smtClean="0"/>
              <a:t>which preserves ultimate physics over </a:t>
            </a:r>
            <a:r>
              <a:rPr lang="en-US" dirty="0" smtClean="0"/>
              <a:t>time</a:t>
            </a:r>
          </a:p>
          <a:p>
            <a:pPr lvl="1"/>
            <a:r>
              <a:rPr lang="en-US" sz="2000" dirty="0" err="1" smtClean="0"/>
              <a:t>NuMI</a:t>
            </a:r>
            <a:r>
              <a:rPr lang="en-US" sz="2000" dirty="0" smtClean="0"/>
              <a:t> </a:t>
            </a:r>
            <a:r>
              <a:rPr lang="en-US" sz="2000" dirty="0" smtClean="0"/>
              <a:t>beam: not ideal but does have reach  in both mass hierarchy and CP violation</a:t>
            </a:r>
            <a:endParaRPr lang="en-US" sz="2000" dirty="0"/>
          </a:p>
          <a:p>
            <a:endParaRPr lang="en-US" sz="2000" dirty="0" smtClean="0"/>
          </a:p>
          <a:p>
            <a:r>
              <a:rPr lang="en-US" sz="1600" dirty="0">
                <a:hlinkClick r:id="rId2"/>
              </a:rPr>
              <a:t>http://</a:t>
            </a:r>
            <a:r>
              <a:rPr lang="en-US" sz="1600" dirty="0" smtClean="0">
                <a:hlinkClick r:id="rId2"/>
              </a:rPr>
              <a:t>www.fnal.gov/directorate/lbne_reconfiguration/index.shtml</a:t>
            </a:r>
            <a:endParaRPr lang="en-US" sz="1600" dirty="0" smtClean="0"/>
          </a:p>
          <a:p>
            <a:endParaRPr lang="en-US" sz="1600" dirty="0"/>
          </a:p>
        </p:txBody>
      </p:sp>
      <p:sp>
        <p:nvSpPr>
          <p:cNvPr id="6"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7"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23</a:t>
            </a:fld>
            <a:endParaRPr lang="en-US" dirty="0"/>
          </a:p>
        </p:txBody>
      </p:sp>
    </p:spTree>
    <p:extLst>
      <p:ext uri="{BB962C8B-B14F-4D97-AF65-F5344CB8AC3E}">
        <p14:creationId xmlns:p14="http://schemas.microsoft.com/office/powerpoint/2010/main" val="1511050107"/>
      </p:ext>
    </p:extLst>
  </p:cSld>
  <p:clrMapOvr>
    <a:masterClrMapping/>
  </p:clrMapOvr>
  <mc:AlternateContent xmlns:mc="http://schemas.openxmlformats.org/markup-compatibility/2006">
    <mc:Choice xmlns:p14="http://schemas.microsoft.com/office/powerpoint/2010/main" Requires="p14">
      <p:transition spd="slow" p14:dur="2000" advTm="58963"/>
    </mc:Choice>
    <mc:Fallback>
      <p:transition spd="slow" advTm="5896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a:xfrm>
            <a:off x="314325" y="203200"/>
            <a:ext cx="8547099" cy="1143000"/>
          </a:xfrm>
        </p:spPr>
        <p:txBody>
          <a:bodyPr/>
          <a:lstStyle/>
          <a:p>
            <a:pPr algn="ctr"/>
            <a:r>
              <a:rPr lang="en-US" dirty="0" err="1" smtClean="0"/>
              <a:t>Muon</a:t>
            </a:r>
            <a:r>
              <a:rPr lang="en-US" dirty="0" smtClean="0"/>
              <a:t> Campus and </a:t>
            </a:r>
            <a:r>
              <a:rPr lang="en-US" dirty="0" err="1" smtClean="0"/>
              <a:t>Muon</a:t>
            </a:r>
            <a:r>
              <a:rPr lang="en-US" dirty="0" smtClean="0"/>
              <a:t> Experiments</a:t>
            </a:r>
            <a:endParaRPr lang="en-US"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24</a:t>
            </a:fld>
            <a:endParaRPr lang="en-US" dirty="0"/>
          </a:p>
        </p:txBody>
      </p:sp>
      <p:sp>
        <p:nvSpPr>
          <p:cNvPr id="2" name="Footer Placeholder 1"/>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grpSp>
        <p:nvGrpSpPr>
          <p:cNvPr id="4" name="Group 84"/>
          <p:cNvGrpSpPr>
            <a:grpSpLocks/>
          </p:cNvGrpSpPr>
          <p:nvPr/>
        </p:nvGrpSpPr>
        <p:grpSpPr bwMode="auto">
          <a:xfrm>
            <a:off x="194010" y="1390518"/>
            <a:ext cx="4394200" cy="4773389"/>
            <a:chOff x="228600" y="1066800"/>
            <a:chExt cx="4800600" cy="5351097"/>
          </a:xfrm>
        </p:grpSpPr>
        <p:pic>
          <p:nvPicPr>
            <p:cNvPr id="5" name="Picture 33" descr="Screen shot 2011-12-12 at 9.16.33 AM   Dec 1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4648200" cy="52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1-12-12 at 9.16.59 AM   Dec 12.png"/>
            <p:cNvPicPr>
              <a:picLocks noChangeAspect="1"/>
            </p:cNvPicPr>
            <p:nvPr/>
          </p:nvPicPr>
          <p:blipFill>
            <a:blip r:embed="rId3"/>
            <a:stretch>
              <a:fillRect/>
            </a:stretch>
          </p:blipFill>
          <p:spPr>
            <a:xfrm>
              <a:off x="3581400" y="4953000"/>
              <a:ext cx="729681" cy="1464897"/>
            </a:xfrm>
            <a:prstGeom prst="rect">
              <a:avLst/>
            </a:prstGeom>
            <a:effectLst>
              <a:softEdge rad="139700"/>
            </a:effectLst>
          </p:spPr>
        </p:pic>
        <p:sp>
          <p:nvSpPr>
            <p:cNvPr id="7" name="Freeform 6"/>
            <p:cNvSpPr/>
            <p:nvPr/>
          </p:nvSpPr>
          <p:spPr>
            <a:xfrm>
              <a:off x="3733800" y="5008313"/>
              <a:ext cx="381000" cy="1392487"/>
            </a:xfrm>
            <a:custGeom>
              <a:avLst/>
              <a:gdLst>
                <a:gd name="connsiteX0" fmla="*/ 0 w 250654"/>
                <a:gd name="connsiteY0" fmla="*/ 0 h 1392487"/>
                <a:gd name="connsiteX1" fmla="*/ 189383 w 250654"/>
                <a:gd name="connsiteY1" fmla="*/ 445596 h 1392487"/>
                <a:gd name="connsiteX2" fmla="*/ 245084 w 250654"/>
                <a:gd name="connsiteY2" fmla="*/ 701814 h 1392487"/>
                <a:gd name="connsiteX3" fmla="*/ 222803 w 250654"/>
                <a:gd name="connsiteY3" fmla="*/ 963601 h 1392487"/>
                <a:gd name="connsiteX4" fmla="*/ 155962 w 250654"/>
                <a:gd name="connsiteY4" fmla="*/ 1164119 h 1392487"/>
                <a:gd name="connsiteX5" fmla="*/ 72411 w 250654"/>
                <a:gd name="connsiteY5" fmla="*/ 1392487 h 13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654" h="1392487">
                  <a:moveTo>
                    <a:pt x="0" y="0"/>
                  </a:moveTo>
                  <a:cubicBezTo>
                    <a:pt x="74268" y="164313"/>
                    <a:pt x="148536" y="328627"/>
                    <a:pt x="189383" y="445596"/>
                  </a:cubicBezTo>
                  <a:cubicBezTo>
                    <a:pt x="230230" y="562565"/>
                    <a:pt x="239514" y="615480"/>
                    <a:pt x="245084" y="701814"/>
                  </a:cubicBezTo>
                  <a:cubicBezTo>
                    <a:pt x="250654" y="788148"/>
                    <a:pt x="237657" y="886550"/>
                    <a:pt x="222803" y="963601"/>
                  </a:cubicBezTo>
                  <a:cubicBezTo>
                    <a:pt x="207949" y="1040652"/>
                    <a:pt x="181027" y="1092638"/>
                    <a:pt x="155962" y="1164119"/>
                  </a:cubicBezTo>
                  <a:cubicBezTo>
                    <a:pt x="130897" y="1235600"/>
                    <a:pt x="101654" y="1314043"/>
                    <a:pt x="72411" y="1392487"/>
                  </a:cubicBezTo>
                </a:path>
              </a:pathLst>
            </a:custGeom>
            <a:ln w="63500">
              <a:solidFill>
                <a:schemeClr val="accent4">
                  <a:lumMod val="20000"/>
                  <a:lumOff val="80000"/>
                </a:schemeClr>
              </a:solidFill>
            </a:ln>
            <a:effectLst>
              <a:softEdge rad="12700"/>
            </a:effectLst>
          </p:spPr>
          <p:style>
            <a:lnRef idx="2">
              <a:schemeClr val="accent1"/>
            </a:lnRef>
            <a:fillRef idx="0">
              <a:schemeClr val="accent1"/>
            </a:fillRef>
            <a:effectRef idx="1">
              <a:schemeClr val="accent1"/>
            </a:effectRef>
            <a:fontRef idx="minor">
              <a:schemeClr val="tx1"/>
            </a:fontRef>
          </p:style>
          <p:txBody>
            <a:bodyPr anchor="ctr"/>
            <a:lstStyle/>
            <a:p>
              <a:pPr algn="ctr">
                <a:buFont typeface="Wingdings" pitchFamily="1" charset="2"/>
                <a:buNone/>
                <a:defRPr/>
              </a:pPr>
              <a:endParaRPr lang="en-US"/>
            </a:p>
          </p:txBody>
        </p:sp>
        <p:sp>
          <p:nvSpPr>
            <p:cNvPr id="8" name="Freeform 7"/>
            <p:cNvSpPr/>
            <p:nvPr/>
          </p:nvSpPr>
          <p:spPr>
            <a:xfrm>
              <a:off x="2960688" y="5487410"/>
              <a:ext cx="942975" cy="517643"/>
            </a:xfrm>
            <a:custGeom>
              <a:avLst/>
              <a:gdLst>
                <a:gd name="connsiteX0" fmla="*/ 0 w 942975"/>
                <a:gd name="connsiteY0" fmla="*/ 0 h 517525"/>
                <a:gd name="connsiteX1" fmla="*/ 101600 w 942975"/>
                <a:gd name="connsiteY1" fmla="*/ 95250 h 517525"/>
                <a:gd name="connsiteX2" fmla="*/ 514350 w 942975"/>
                <a:gd name="connsiteY2" fmla="*/ 317500 h 517525"/>
                <a:gd name="connsiteX3" fmla="*/ 942975 w 942975"/>
                <a:gd name="connsiteY3" fmla="*/ 517525 h 517525"/>
              </a:gdLst>
              <a:ahLst/>
              <a:cxnLst>
                <a:cxn ang="0">
                  <a:pos x="connsiteX0" y="connsiteY0"/>
                </a:cxn>
                <a:cxn ang="0">
                  <a:pos x="connsiteX1" y="connsiteY1"/>
                </a:cxn>
                <a:cxn ang="0">
                  <a:pos x="connsiteX2" y="connsiteY2"/>
                </a:cxn>
                <a:cxn ang="0">
                  <a:pos x="connsiteX3" y="connsiteY3"/>
                </a:cxn>
              </a:cxnLst>
              <a:rect l="l" t="t" r="r" b="b"/>
              <a:pathLst>
                <a:path w="942975" h="517525">
                  <a:moveTo>
                    <a:pt x="0" y="0"/>
                  </a:moveTo>
                  <a:cubicBezTo>
                    <a:pt x="7937" y="21166"/>
                    <a:pt x="15875" y="42333"/>
                    <a:pt x="101600" y="95250"/>
                  </a:cubicBezTo>
                  <a:cubicBezTo>
                    <a:pt x="187325" y="148167"/>
                    <a:pt x="374121" y="247121"/>
                    <a:pt x="514350" y="317500"/>
                  </a:cubicBezTo>
                  <a:cubicBezTo>
                    <a:pt x="654579" y="387879"/>
                    <a:pt x="798777" y="452702"/>
                    <a:pt x="942975" y="517525"/>
                  </a:cubicBezTo>
                </a:path>
              </a:pathLst>
            </a:custGeom>
            <a:ln w="38100">
              <a:solidFill>
                <a:schemeClr val="bg1">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buFont typeface="Wingdings" pitchFamily="1" charset="2"/>
                <a:buNone/>
                <a:defRPr/>
              </a:pPr>
              <a:endParaRPr lang="en-US"/>
            </a:p>
          </p:txBody>
        </p:sp>
        <p:sp>
          <p:nvSpPr>
            <p:cNvPr id="9" name="Rectangle 8"/>
            <p:cNvSpPr>
              <a:spLocks noChangeArrowheads="1"/>
            </p:cNvSpPr>
            <p:nvPr/>
          </p:nvSpPr>
          <p:spPr bwMode="auto">
            <a:xfrm rot="1712896">
              <a:off x="3246438" y="5760522"/>
              <a:ext cx="177800" cy="139732"/>
            </a:xfrm>
            <a:prstGeom prst="rect">
              <a:avLst/>
            </a:prstGeom>
            <a:solidFill>
              <a:srgbClr val="1616FF"/>
            </a:solidFill>
            <a:ln w="9525">
              <a:solidFill>
                <a:srgbClr val="1616FF"/>
              </a:solidFill>
              <a:miter lim="800000"/>
              <a:headEnd/>
              <a:tailEnd/>
            </a:ln>
            <a:effectLst>
              <a:outerShdw blurRad="40000" dist="23000" dir="5400000" rotWithShape="0">
                <a:srgbClr val="808080">
                  <a:alpha val="34999"/>
                </a:srgbClr>
              </a:outerShdw>
            </a:effectLst>
          </p:spPr>
          <p:txBody>
            <a:bodyPr anchor="ctr"/>
            <a:lstStyle/>
            <a:p>
              <a:pPr algn="ctr">
                <a:buFont typeface="Wingdings" pitchFamily="1" charset="2"/>
                <a:buNone/>
                <a:defRPr/>
              </a:pPr>
              <a:endParaRPr lang="en-US">
                <a:solidFill>
                  <a:schemeClr val="lt1"/>
                </a:solidFill>
                <a:latin typeface="+mn-lt"/>
                <a:ea typeface="+mn-ea"/>
              </a:endParaRPr>
            </a:p>
          </p:txBody>
        </p:sp>
        <p:grpSp>
          <p:nvGrpSpPr>
            <p:cNvPr id="10" name="Group 48"/>
            <p:cNvGrpSpPr/>
            <p:nvPr/>
          </p:nvGrpSpPr>
          <p:grpSpPr>
            <a:xfrm rot="1459535">
              <a:off x="3669795" y="5758655"/>
              <a:ext cx="335245" cy="235196"/>
              <a:chOff x="5965825" y="5905501"/>
              <a:chExt cx="335245" cy="235196"/>
            </a:xfrm>
            <a:solidFill>
              <a:srgbClr val="1616FF"/>
            </a:solidFill>
          </p:grpSpPr>
          <p:sp>
            <p:nvSpPr>
              <p:cNvPr id="26" name="Rectangle 25"/>
              <p:cNvSpPr/>
              <p:nvPr/>
            </p:nvSpPr>
            <p:spPr>
              <a:xfrm>
                <a:off x="5965825" y="5905501"/>
                <a:ext cx="335245" cy="15843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Wingdings" pitchFamily="1" charset="2"/>
                  <a:buNone/>
                  <a:defRPr/>
                </a:pPr>
                <a:endParaRPr lang="en-US"/>
              </a:p>
            </p:txBody>
          </p:sp>
          <p:sp>
            <p:nvSpPr>
              <p:cNvPr id="27" name="Rectangle 26"/>
              <p:cNvSpPr/>
              <p:nvPr/>
            </p:nvSpPr>
            <p:spPr>
              <a:xfrm>
                <a:off x="6139705" y="6058147"/>
                <a:ext cx="158750" cy="8255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buFont typeface="Wingdings" pitchFamily="1" charset="2"/>
                  <a:buNone/>
                  <a:defRPr/>
                </a:pPr>
                <a:endParaRPr lang="en-US"/>
              </a:p>
            </p:txBody>
          </p:sp>
        </p:grpSp>
        <p:sp>
          <p:nvSpPr>
            <p:cNvPr id="11" name="TextBox 10"/>
            <p:cNvSpPr txBox="1"/>
            <p:nvPr/>
          </p:nvSpPr>
          <p:spPr>
            <a:xfrm>
              <a:off x="1768475" y="2057626"/>
              <a:ext cx="1552575" cy="338215"/>
            </a:xfrm>
            <a:prstGeom prst="rect">
              <a:avLst/>
            </a:prstGeom>
            <a:noFill/>
            <a:ln>
              <a:noFill/>
            </a:ln>
          </p:spPr>
          <p:txBody>
            <a:bodyPr>
              <a:spAutoFit/>
            </a:bodyPr>
            <a:lstStyle/>
            <a:p>
              <a:pPr algn="ctr">
                <a:buFont typeface="Wingdings" pitchFamily="1" charset="2"/>
                <a:buNone/>
                <a:defRPr/>
              </a:pPr>
              <a:r>
                <a:rPr lang="en-US" sz="1600" dirty="0">
                  <a:solidFill>
                    <a:srgbClr val="FF0000"/>
                  </a:solidFill>
                  <a:latin typeface="Arial" pitchFamily="1" charset="0"/>
                  <a:ea typeface="+mn-ea"/>
                </a:rPr>
                <a:t>Proton delivery</a:t>
              </a:r>
            </a:p>
          </p:txBody>
        </p:sp>
        <p:sp>
          <p:nvSpPr>
            <p:cNvPr id="12" name="TextBox 11"/>
            <p:cNvSpPr txBox="1"/>
            <p:nvPr/>
          </p:nvSpPr>
          <p:spPr>
            <a:xfrm>
              <a:off x="228600" y="4110733"/>
              <a:ext cx="2057400" cy="339803"/>
            </a:xfrm>
            <a:prstGeom prst="rect">
              <a:avLst/>
            </a:prstGeom>
            <a:noFill/>
            <a:ln>
              <a:noFill/>
            </a:ln>
          </p:spPr>
          <p:txBody>
            <a:bodyPr>
              <a:spAutoFit/>
            </a:bodyPr>
            <a:lstStyle/>
            <a:p>
              <a:pPr algn="ctr">
                <a:buFont typeface="Wingdings" pitchFamily="1" charset="2"/>
                <a:buNone/>
                <a:defRPr/>
              </a:pPr>
              <a:r>
                <a:rPr lang="en-US" sz="1600" dirty="0">
                  <a:solidFill>
                    <a:srgbClr val="FF9933"/>
                  </a:solidFill>
                  <a:latin typeface="Arial" pitchFamily="1" charset="0"/>
                  <a:ea typeface="+mn-ea"/>
                </a:rPr>
                <a:t>Beam Transfer</a:t>
              </a:r>
            </a:p>
          </p:txBody>
        </p:sp>
        <p:sp>
          <p:nvSpPr>
            <p:cNvPr id="13" name="Freeform 62"/>
            <p:cNvSpPr>
              <a:spLocks noChangeArrowheads="1"/>
            </p:cNvSpPr>
            <p:nvPr/>
          </p:nvSpPr>
          <p:spPr bwMode="auto">
            <a:xfrm>
              <a:off x="427567" y="1280583"/>
              <a:ext cx="3854450" cy="4497917"/>
            </a:xfrm>
            <a:custGeom>
              <a:avLst/>
              <a:gdLst>
                <a:gd name="T0" fmla="*/ 207433 w 3854450"/>
                <a:gd name="T1" fmla="*/ 1551517 h 4497917"/>
                <a:gd name="T2" fmla="*/ 67733 w 3854450"/>
                <a:gd name="T3" fmla="*/ 1373717 h 4497917"/>
                <a:gd name="T4" fmla="*/ 4233 w 3854450"/>
                <a:gd name="T5" fmla="*/ 1157817 h 4497917"/>
                <a:gd name="T6" fmla="*/ 93133 w 3854450"/>
                <a:gd name="T7" fmla="*/ 891117 h 4497917"/>
                <a:gd name="T8" fmla="*/ 156633 w 3854450"/>
                <a:gd name="T9" fmla="*/ 700617 h 4497917"/>
                <a:gd name="T10" fmla="*/ 296333 w 3854450"/>
                <a:gd name="T11" fmla="*/ 573617 h 4497917"/>
                <a:gd name="T12" fmla="*/ 436033 w 3854450"/>
                <a:gd name="T13" fmla="*/ 433917 h 4497917"/>
                <a:gd name="T14" fmla="*/ 588433 w 3854450"/>
                <a:gd name="T15" fmla="*/ 345017 h 4497917"/>
                <a:gd name="T16" fmla="*/ 702733 w 3854450"/>
                <a:gd name="T17" fmla="*/ 281517 h 4497917"/>
                <a:gd name="T18" fmla="*/ 867833 w 3854450"/>
                <a:gd name="T19" fmla="*/ 179917 h 4497917"/>
                <a:gd name="T20" fmla="*/ 1299633 w 3854450"/>
                <a:gd name="T21" fmla="*/ 78317 h 4497917"/>
                <a:gd name="T22" fmla="*/ 1655233 w 3854450"/>
                <a:gd name="T23" fmla="*/ 14817 h 4497917"/>
                <a:gd name="T24" fmla="*/ 2290233 w 3854450"/>
                <a:gd name="T25" fmla="*/ 14817 h 4497917"/>
                <a:gd name="T26" fmla="*/ 2671233 w 3854450"/>
                <a:gd name="T27" fmla="*/ 103717 h 4497917"/>
                <a:gd name="T28" fmla="*/ 3064933 w 3854450"/>
                <a:gd name="T29" fmla="*/ 268817 h 4497917"/>
                <a:gd name="T30" fmla="*/ 3433233 w 3854450"/>
                <a:gd name="T31" fmla="*/ 522817 h 4497917"/>
                <a:gd name="T32" fmla="*/ 3687233 w 3854450"/>
                <a:gd name="T33" fmla="*/ 738717 h 4497917"/>
                <a:gd name="T34" fmla="*/ 3814233 w 3854450"/>
                <a:gd name="T35" fmla="*/ 929217 h 4497917"/>
                <a:gd name="T36" fmla="*/ 3852333 w 3854450"/>
                <a:gd name="T37" fmla="*/ 1259417 h 4497917"/>
                <a:gd name="T38" fmla="*/ 3826933 w 3854450"/>
                <a:gd name="T39" fmla="*/ 1564217 h 4497917"/>
                <a:gd name="T40" fmla="*/ 3725333 w 3854450"/>
                <a:gd name="T41" fmla="*/ 1818217 h 4497917"/>
                <a:gd name="T42" fmla="*/ 3547533 w 3854450"/>
                <a:gd name="T43" fmla="*/ 2059517 h 4497917"/>
                <a:gd name="T44" fmla="*/ 3230033 w 3854450"/>
                <a:gd name="T45" fmla="*/ 2288117 h 4497917"/>
                <a:gd name="T46" fmla="*/ 2887133 w 3854450"/>
                <a:gd name="T47" fmla="*/ 2427817 h 4497917"/>
                <a:gd name="T48" fmla="*/ 2518833 w 3854450"/>
                <a:gd name="T49" fmla="*/ 2605617 h 4497917"/>
                <a:gd name="T50" fmla="*/ 2252133 w 3854450"/>
                <a:gd name="T51" fmla="*/ 2859617 h 4497917"/>
                <a:gd name="T52" fmla="*/ 2087033 w 3854450"/>
                <a:gd name="T53" fmla="*/ 3240617 h 4497917"/>
                <a:gd name="T54" fmla="*/ 2201333 w 3854450"/>
                <a:gd name="T55" fmla="*/ 3761317 h 4497917"/>
                <a:gd name="T56" fmla="*/ 2315633 w 3854450"/>
                <a:gd name="T57" fmla="*/ 4116917 h 4497917"/>
                <a:gd name="T58" fmla="*/ 2480733 w 3854450"/>
                <a:gd name="T59" fmla="*/ 4497917 h 44979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854450"/>
                <a:gd name="T91" fmla="*/ 0 h 4497917"/>
                <a:gd name="T92" fmla="*/ 3854450 w 3854450"/>
                <a:gd name="T93" fmla="*/ 4497917 h 44979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854450" h="4497917">
                  <a:moveTo>
                    <a:pt x="207433" y="1551517"/>
                  </a:moveTo>
                  <a:cubicBezTo>
                    <a:pt x="154516" y="1495425"/>
                    <a:pt x="101600" y="1439334"/>
                    <a:pt x="67733" y="1373717"/>
                  </a:cubicBezTo>
                  <a:cubicBezTo>
                    <a:pt x="33866" y="1308100"/>
                    <a:pt x="0" y="1238250"/>
                    <a:pt x="4233" y="1157817"/>
                  </a:cubicBezTo>
                  <a:cubicBezTo>
                    <a:pt x="8466" y="1077384"/>
                    <a:pt x="93133" y="891117"/>
                    <a:pt x="93133" y="891117"/>
                  </a:cubicBezTo>
                  <a:cubicBezTo>
                    <a:pt x="118533" y="814917"/>
                    <a:pt x="122766" y="753534"/>
                    <a:pt x="156633" y="700617"/>
                  </a:cubicBezTo>
                  <a:cubicBezTo>
                    <a:pt x="190500" y="647700"/>
                    <a:pt x="249766" y="618067"/>
                    <a:pt x="296333" y="573617"/>
                  </a:cubicBezTo>
                  <a:cubicBezTo>
                    <a:pt x="342900" y="529167"/>
                    <a:pt x="387350" y="472017"/>
                    <a:pt x="436033" y="433917"/>
                  </a:cubicBezTo>
                  <a:cubicBezTo>
                    <a:pt x="484716" y="395817"/>
                    <a:pt x="543983" y="370417"/>
                    <a:pt x="588433" y="345017"/>
                  </a:cubicBezTo>
                  <a:cubicBezTo>
                    <a:pt x="632883" y="319617"/>
                    <a:pt x="656166" y="309034"/>
                    <a:pt x="702733" y="281517"/>
                  </a:cubicBezTo>
                  <a:cubicBezTo>
                    <a:pt x="749300" y="254000"/>
                    <a:pt x="768350" y="213784"/>
                    <a:pt x="867833" y="179917"/>
                  </a:cubicBezTo>
                  <a:cubicBezTo>
                    <a:pt x="967316" y="146050"/>
                    <a:pt x="1168400" y="105834"/>
                    <a:pt x="1299633" y="78317"/>
                  </a:cubicBezTo>
                  <a:cubicBezTo>
                    <a:pt x="1430866" y="50800"/>
                    <a:pt x="1490133" y="25400"/>
                    <a:pt x="1655233" y="14817"/>
                  </a:cubicBezTo>
                  <a:cubicBezTo>
                    <a:pt x="1820333" y="4234"/>
                    <a:pt x="2120900" y="0"/>
                    <a:pt x="2290233" y="14817"/>
                  </a:cubicBezTo>
                  <a:cubicBezTo>
                    <a:pt x="2459566" y="29634"/>
                    <a:pt x="2542117" y="61384"/>
                    <a:pt x="2671233" y="103717"/>
                  </a:cubicBezTo>
                  <a:cubicBezTo>
                    <a:pt x="2800349" y="146050"/>
                    <a:pt x="2937933" y="198967"/>
                    <a:pt x="3064933" y="268817"/>
                  </a:cubicBezTo>
                  <a:cubicBezTo>
                    <a:pt x="3191933" y="338667"/>
                    <a:pt x="3329516" y="444500"/>
                    <a:pt x="3433233" y="522817"/>
                  </a:cubicBezTo>
                  <a:cubicBezTo>
                    <a:pt x="3536950" y="601134"/>
                    <a:pt x="3623733" y="670984"/>
                    <a:pt x="3687233" y="738717"/>
                  </a:cubicBezTo>
                  <a:cubicBezTo>
                    <a:pt x="3750733" y="806450"/>
                    <a:pt x="3786716" y="842434"/>
                    <a:pt x="3814233" y="929217"/>
                  </a:cubicBezTo>
                  <a:cubicBezTo>
                    <a:pt x="3841750" y="1016000"/>
                    <a:pt x="3850216" y="1153584"/>
                    <a:pt x="3852333" y="1259417"/>
                  </a:cubicBezTo>
                  <a:cubicBezTo>
                    <a:pt x="3854450" y="1365250"/>
                    <a:pt x="3848100" y="1471084"/>
                    <a:pt x="3826933" y="1564217"/>
                  </a:cubicBezTo>
                  <a:cubicBezTo>
                    <a:pt x="3805766" y="1657350"/>
                    <a:pt x="3771900" y="1735667"/>
                    <a:pt x="3725333" y="1818217"/>
                  </a:cubicBezTo>
                  <a:cubicBezTo>
                    <a:pt x="3678766" y="1900767"/>
                    <a:pt x="3630083" y="1981200"/>
                    <a:pt x="3547533" y="2059517"/>
                  </a:cubicBezTo>
                  <a:cubicBezTo>
                    <a:pt x="3464983" y="2137834"/>
                    <a:pt x="3340100" y="2226734"/>
                    <a:pt x="3230033" y="2288117"/>
                  </a:cubicBezTo>
                  <a:cubicBezTo>
                    <a:pt x="3119966" y="2349500"/>
                    <a:pt x="3005666" y="2374900"/>
                    <a:pt x="2887133" y="2427817"/>
                  </a:cubicBezTo>
                  <a:cubicBezTo>
                    <a:pt x="2768600" y="2480734"/>
                    <a:pt x="2624666" y="2533650"/>
                    <a:pt x="2518833" y="2605617"/>
                  </a:cubicBezTo>
                  <a:cubicBezTo>
                    <a:pt x="2413000" y="2677584"/>
                    <a:pt x="2324100" y="2753784"/>
                    <a:pt x="2252133" y="2859617"/>
                  </a:cubicBezTo>
                  <a:cubicBezTo>
                    <a:pt x="2180166" y="2965450"/>
                    <a:pt x="2095500" y="3090334"/>
                    <a:pt x="2087033" y="3240617"/>
                  </a:cubicBezTo>
                  <a:cubicBezTo>
                    <a:pt x="2078566" y="3390900"/>
                    <a:pt x="2163233" y="3615267"/>
                    <a:pt x="2201333" y="3761317"/>
                  </a:cubicBezTo>
                  <a:cubicBezTo>
                    <a:pt x="2239433" y="3907367"/>
                    <a:pt x="2269066" y="3994150"/>
                    <a:pt x="2315633" y="4116917"/>
                  </a:cubicBezTo>
                  <a:cubicBezTo>
                    <a:pt x="2362200" y="4239684"/>
                    <a:pt x="2480733" y="4497917"/>
                    <a:pt x="2480733" y="4497917"/>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63"/>
            <p:cNvSpPr>
              <a:spLocks noChangeArrowheads="1"/>
            </p:cNvSpPr>
            <p:nvPr/>
          </p:nvSpPr>
          <p:spPr bwMode="auto">
            <a:xfrm>
              <a:off x="2908300" y="5765800"/>
              <a:ext cx="622300" cy="622300"/>
            </a:xfrm>
            <a:custGeom>
              <a:avLst/>
              <a:gdLst>
                <a:gd name="T0" fmla="*/ 0 w 622300"/>
                <a:gd name="T1" fmla="*/ 0 h 622300"/>
                <a:gd name="T2" fmla="*/ 139700 w 622300"/>
                <a:gd name="T3" fmla="*/ 101600 h 622300"/>
                <a:gd name="T4" fmla="*/ 431800 w 622300"/>
                <a:gd name="T5" fmla="*/ 190500 h 622300"/>
                <a:gd name="T6" fmla="*/ 546100 w 622300"/>
                <a:gd name="T7" fmla="*/ 342900 h 622300"/>
                <a:gd name="T8" fmla="*/ 622300 w 622300"/>
                <a:gd name="T9" fmla="*/ 622300 h 622300"/>
                <a:gd name="T10" fmla="*/ 622300 w 622300"/>
                <a:gd name="T11" fmla="*/ 622300 h 622300"/>
                <a:gd name="T12" fmla="*/ 0 60000 65536"/>
                <a:gd name="T13" fmla="*/ 0 60000 65536"/>
                <a:gd name="T14" fmla="*/ 0 60000 65536"/>
                <a:gd name="T15" fmla="*/ 0 60000 65536"/>
                <a:gd name="T16" fmla="*/ 0 60000 65536"/>
                <a:gd name="T17" fmla="*/ 0 60000 65536"/>
                <a:gd name="T18" fmla="*/ 0 w 622300"/>
                <a:gd name="T19" fmla="*/ 0 h 622300"/>
                <a:gd name="T20" fmla="*/ 622300 w 622300"/>
                <a:gd name="T21" fmla="*/ 622300 h 622300"/>
              </a:gdLst>
              <a:ahLst/>
              <a:cxnLst>
                <a:cxn ang="T12">
                  <a:pos x="T0" y="T1"/>
                </a:cxn>
                <a:cxn ang="T13">
                  <a:pos x="T2" y="T3"/>
                </a:cxn>
                <a:cxn ang="T14">
                  <a:pos x="T4" y="T5"/>
                </a:cxn>
                <a:cxn ang="T15">
                  <a:pos x="T6" y="T7"/>
                </a:cxn>
                <a:cxn ang="T16">
                  <a:pos x="T8" y="T9"/>
                </a:cxn>
                <a:cxn ang="T17">
                  <a:pos x="T10" y="T11"/>
                </a:cxn>
              </a:cxnLst>
              <a:rect l="T18" t="T19" r="T20" b="T21"/>
              <a:pathLst>
                <a:path w="622300" h="622300">
                  <a:moveTo>
                    <a:pt x="0" y="0"/>
                  </a:moveTo>
                  <a:cubicBezTo>
                    <a:pt x="33866" y="34925"/>
                    <a:pt x="67733" y="69850"/>
                    <a:pt x="139700" y="101600"/>
                  </a:cubicBezTo>
                  <a:cubicBezTo>
                    <a:pt x="211667" y="133350"/>
                    <a:pt x="364067" y="150283"/>
                    <a:pt x="431800" y="190500"/>
                  </a:cubicBezTo>
                  <a:cubicBezTo>
                    <a:pt x="499533" y="230717"/>
                    <a:pt x="514350" y="270933"/>
                    <a:pt x="546100" y="342900"/>
                  </a:cubicBezTo>
                  <a:cubicBezTo>
                    <a:pt x="577850" y="414867"/>
                    <a:pt x="622300" y="622300"/>
                    <a:pt x="622300" y="62230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5" name="Straight Arrow Connector 65"/>
            <p:cNvCxnSpPr>
              <a:cxnSpLocks noChangeShapeType="1"/>
              <a:stCxn id="13" idx="28"/>
              <a:endCxn id="13" idx="27"/>
            </p:cNvCxnSpPr>
            <p:nvPr/>
          </p:nvCxnSpPr>
          <p:spPr bwMode="auto">
            <a:xfrm flipH="1" flipV="1">
              <a:off x="2628900" y="5041900"/>
              <a:ext cx="114300" cy="3556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67"/>
            <p:cNvCxnSpPr>
              <a:cxnSpLocks noChangeShapeType="1"/>
              <a:stCxn id="13" idx="21"/>
              <a:endCxn id="13" idx="20"/>
            </p:cNvCxnSpPr>
            <p:nvPr/>
          </p:nvCxnSpPr>
          <p:spPr bwMode="auto">
            <a:xfrm flipV="1">
              <a:off x="3975100" y="3098800"/>
              <a:ext cx="177800" cy="2413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70"/>
            <p:cNvCxnSpPr>
              <a:cxnSpLocks noChangeShapeType="1"/>
              <a:endCxn id="13" idx="8"/>
            </p:cNvCxnSpPr>
            <p:nvPr/>
          </p:nvCxnSpPr>
          <p:spPr bwMode="auto">
            <a:xfrm rot="10800000" flipV="1">
              <a:off x="1130300" y="1371600"/>
              <a:ext cx="393700" cy="190500"/>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 name="Straight Connector 72"/>
            <p:cNvCxnSpPr>
              <a:cxnSpLocks noChangeShapeType="1"/>
              <a:stCxn id="13" idx="0"/>
            </p:cNvCxnSpPr>
            <p:nvPr/>
          </p:nvCxnSpPr>
          <p:spPr bwMode="auto">
            <a:xfrm>
              <a:off x="635000" y="2832100"/>
              <a:ext cx="584200" cy="673100"/>
            </a:xfrm>
            <a:prstGeom prst="line">
              <a:avLst/>
            </a:prstGeom>
            <a:noFill/>
            <a:ln w="38100">
              <a:solidFill>
                <a:srgbClr val="FF0000"/>
              </a:solidFill>
              <a:prstDash val="sysDash"/>
              <a:round/>
              <a:headEnd/>
              <a:tailEnd type="arrow" w="med" len="med"/>
            </a:ln>
            <a:extLst>
              <a:ext uri="{909E8E84-426E-40DD-AFC4-6F175D3DCCD1}">
                <a14:hiddenFill xmlns:a14="http://schemas.microsoft.com/office/drawing/2010/main">
                  <a:noFill/>
                </a14:hiddenFill>
              </a:ext>
            </a:extLst>
          </p:spPr>
        </p:cxnSp>
        <p:cxnSp>
          <p:nvCxnSpPr>
            <p:cNvPr id="19" name="Straight Arrow Connector 18"/>
            <p:cNvCxnSpPr/>
            <p:nvPr/>
          </p:nvCxnSpPr>
          <p:spPr bwMode="auto">
            <a:xfrm>
              <a:off x="1219200" y="3505757"/>
              <a:ext cx="762000" cy="609739"/>
            </a:xfrm>
            <a:prstGeom prst="straightConnector1">
              <a:avLst/>
            </a:prstGeom>
            <a:noFill/>
            <a:ln w="38100" cap="flat" cmpd="sng" algn="ctr">
              <a:solidFill>
                <a:schemeClr val="accent1">
                  <a:lumMod val="75000"/>
                </a:schemeClr>
              </a:solidFill>
              <a:prstDash val="solid"/>
              <a:round/>
              <a:headEnd type="none" w="med" len="med"/>
              <a:tailEnd type="arrow" w="med" len="med"/>
            </a:ln>
            <a:effectLst/>
          </p:spPr>
        </p:cxnSp>
        <p:sp>
          <p:nvSpPr>
            <p:cNvPr id="20" name="Freeform 77"/>
            <p:cNvSpPr>
              <a:spLocks noChangeArrowheads="1"/>
            </p:cNvSpPr>
            <p:nvPr/>
          </p:nvSpPr>
          <p:spPr bwMode="auto">
            <a:xfrm>
              <a:off x="1993900" y="4114800"/>
              <a:ext cx="736600" cy="850900"/>
            </a:xfrm>
            <a:custGeom>
              <a:avLst/>
              <a:gdLst>
                <a:gd name="T0" fmla="*/ 0 w 736600"/>
                <a:gd name="T1" fmla="*/ 0 h 850900"/>
                <a:gd name="T2" fmla="*/ 596900 w 736600"/>
                <a:gd name="T3" fmla="*/ 533400 h 850900"/>
                <a:gd name="T4" fmla="*/ 685800 w 736600"/>
                <a:gd name="T5" fmla="*/ 673100 h 850900"/>
                <a:gd name="T6" fmla="*/ 736600 w 736600"/>
                <a:gd name="T7" fmla="*/ 850900 h 850900"/>
                <a:gd name="T8" fmla="*/ 0 60000 65536"/>
                <a:gd name="T9" fmla="*/ 0 60000 65536"/>
                <a:gd name="T10" fmla="*/ 0 60000 65536"/>
                <a:gd name="T11" fmla="*/ 0 60000 65536"/>
                <a:gd name="T12" fmla="*/ 0 w 736600"/>
                <a:gd name="T13" fmla="*/ 0 h 850900"/>
                <a:gd name="T14" fmla="*/ 736600 w 736600"/>
                <a:gd name="T15" fmla="*/ 850900 h 850900"/>
              </a:gdLst>
              <a:ahLst/>
              <a:cxnLst>
                <a:cxn ang="T8">
                  <a:pos x="T0" y="T1"/>
                </a:cxn>
                <a:cxn ang="T9">
                  <a:pos x="T2" y="T3"/>
                </a:cxn>
                <a:cxn ang="T10">
                  <a:pos x="T4" y="T5"/>
                </a:cxn>
                <a:cxn ang="T11">
                  <a:pos x="T6" y="T7"/>
                </a:cxn>
              </a:cxnLst>
              <a:rect l="T12" t="T13" r="T14" b="T15"/>
              <a:pathLst>
                <a:path w="736600" h="850900">
                  <a:moveTo>
                    <a:pt x="0" y="0"/>
                  </a:moveTo>
                  <a:cubicBezTo>
                    <a:pt x="241300" y="210608"/>
                    <a:pt x="482600" y="421217"/>
                    <a:pt x="596900" y="533400"/>
                  </a:cubicBezTo>
                  <a:cubicBezTo>
                    <a:pt x="711200" y="645583"/>
                    <a:pt x="662517" y="620183"/>
                    <a:pt x="685800" y="673100"/>
                  </a:cubicBezTo>
                  <a:cubicBezTo>
                    <a:pt x="709083" y="726017"/>
                    <a:pt x="736600" y="850900"/>
                    <a:pt x="736600" y="850900"/>
                  </a:cubicBezTo>
                </a:path>
              </a:pathLst>
            </a:custGeom>
            <a:noFill/>
            <a:ln w="38100">
              <a:solidFill>
                <a:srgbClr val="E98604"/>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78"/>
            <p:cNvSpPr>
              <a:spLocks noChangeArrowheads="1"/>
            </p:cNvSpPr>
            <p:nvPr/>
          </p:nvSpPr>
          <p:spPr bwMode="auto">
            <a:xfrm>
              <a:off x="2705100" y="4646083"/>
              <a:ext cx="1049867" cy="933450"/>
            </a:xfrm>
            <a:custGeom>
              <a:avLst/>
              <a:gdLst>
                <a:gd name="T0" fmla="*/ 0 w 1049867"/>
                <a:gd name="T1" fmla="*/ 281517 h 933450"/>
                <a:gd name="T2" fmla="*/ 25400 w 1049867"/>
                <a:gd name="T3" fmla="*/ 484717 h 933450"/>
                <a:gd name="T4" fmla="*/ 127000 w 1049867"/>
                <a:gd name="T5" fmla="*/ 649817 h 933450"/>
                <a:gd name="T6" fmla="*/ 203200 w 1049867"/>
                <a:gd name="T7" fmla="*/ 814917 h 933450"/>
                <a:gd name="T8" fmla="*/ 254000 w 1049867"/>
                <a:gd name="T9" fmla="*/ 878417 h 933450"/>
                <a:gd name="T10" fmla="*/ 355600 w 1049867"/>
                <a:gd name="T11" fmla="*/ 903817 h 933450"/>
                <a:gd name="T12" fmla="*/ 457200 w 1049867"/>
                <a:gd name="T13" fmla="*/ 929217 h 933450"/>
                <a:gd name="T14" fmla="*/ 596900 w 1049867"/>
                <a:gd name="T15" fmla="*/ 929217 h 933450"/>
                <a:gd name="T16" fmla="*/ 660400 w 1049867"/>
                <a:gd name="T17" fmla="*/ 903817 h 933450"/>
                <a:gd name="T18" fmla="*/ 749300 w 1049867"/>
                <a:gd name="T19" fmla="*/ 827617 h 933450"/>
                <a:gd name="T20" fmla="*/ 1003300 w 1049867"/>
                <a:gd name="T21" fmla="*/ 395817 h 933450"/>
                <a:gd name="T22" fmla="*/ 1028700 w 1049867"/>
                <a:gd name="T23" fmla="*/ 345017 h 933450"/>
                <a:gd name="T24" fmla="*/ 1028700 w 1049867"/>
                <a:gd name="T25" fmla="*/ 306917 h 933450"/>
                <a:gd name="T26" fmla="*/ 1003300 w 1049867"/>
                <a:gd name="T27" fmla="*/ 243417 h 933450"/>
                <a:gd name="T28" fmla="*/ 952500 w 1049867"/>
                <a:gd name="T29" fmla="*/ 192617 h 933450"/>
                <a:gd name="T30" fmla="*/ 914400 w 1049867"/>
                <a:gd name="T31" fmla="*/ 167217 h 933450"/>
                <a:gd name="T32" fmla="*/ 838200 w 1049867"/>
                <a:gd name="T33" fmla="*/ 78317 h 933450"/>
                <a:gd name="T34" fmla="*/ 749300 w 1049867"/>
                <a:gd name="T35" fmla="*/ 65617 h 933450"/>
                <a:gd name="T36" fmla="*/ 647700 w 1049867"/>
                <a:gd name="T37" fmla="*/ 40217 h 933450"/>
                <a:gd name="T38" fmla="*/ 304800 w 1049867"/>
                <a:gd name="T39" fmla="*/ 2117 h 933450"/>
                <a:gd name="T40" fmla="*/ 177800 w 1049867"/>
                <a:gd name="T41" fmla="*/ 27517 h 933450"/>
                <a:gd name="T42" fmla="*/ 114300 w 1049867"/>
                <a:gd name="T43" fmla="*/ 78317 h 933450"/>
                <a:gd name="T44" fmla="*/ 63500 w 1049867"/>
                <a:gd name="T45" fmla="*/ 192617 h 933450"/>
                <a:gd name="T46" fmla="*/ 12700 w 1049867"/>
                <a:gd name="T47" fmla="*/ 357717 h 933450"/>
                <a:gd name="T48" fmla="*/ 50800 w 1049867"/>
                <a:gd name="T49" fmla="*/ 421217 h 9334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9867"/>
                <a:gd name="T76" fmla="*/ 0 h 933450"/>
                <a:gd name="T77" fmla="*/ 1049867 w 1049867"/>
                <a:gd name="T78" fmla="*/ 933450 h 9334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9867" h="933450">
                  <a:moveTo>
                    <a:pt x="0" y="281517"/>
                  </a:moveTo>
                  <a:cubicBezTo>
                    <a:pt x="2116" y="352425"/>
                    <a:pt x="4233" y="423334"/>
                    <a:pt x="25400" y="484717"/>
                  </a:cubicBezTo>
                  <a:cubicBezTo>
                    <a:pt x="46567" y="546100"/>
                    <a:pt x="97367" y="594784"/>
                    <a:pt x="127000" y="649817"/>
                  </a:cubicBezTo>
                  <a:cubicBezTo>
                    <a:pt x="156633" y="704850"/>
                    <a:pt x="182033" y="776817"/>
                    <a:pt x="203200" y="814917"/>
                  </a:cubicBezTo>
                  <a:cubicBezTo>
                    <a:pt x="224367" y="853017"/>
                    <a:pt x="228600" y="863600"/>
                    <a:pt x="254000" y="878417"/>
                  </a:cubicBezTo>
                  <a:cubicBezTo>
                    <a:pt x="279400" y="893234"/>
                    <a:pt x="355600" y="903817"/>
                    <a:pt x="355600" y="903817"/>
                  </a:cubicBezTo>
                  <a:cubicBezTo>
                    <a:pt x="389467" y="912284"/>
                    <a:pt x="416983" y="924984"/>
                    <a:pt x="457200" y="929217"/>
                  </a:cubicBezTo>
                  <a:cubicBezTo>
                    <a:pt x="497417" y="933450"/>
                    <a:pt x="563033" y="933450"/>
                    <a:pt x="596900" y="929217"/>
                  </a:cubicBezTo>
                  <a:cubicBezTo>
                    <a:pt x="630767" y="924984"/>
                    <a:pt x="635000" y="920750"/>
                    <a:pt x="660400" y="903817"/>
                  </a:cubicBezTo>
                  <a:cubicBezTo>
                    <a:pt x="685800" y="886884"/>
                    <a:pt x="692150" y="912284"/>
                    <a:pt x="749300" y="827617"/>
                  </a:cubicBezTo>
                  <a:cubicBezTo>
                    <a:pt x="806450" y="742950"/>
                    <a:pt x="956733" y="476250"/>
                    <a:pt x="1003300" y="395817"/>
                  </a:cubicBezTo>
                  <a:cubicBezTo>
                    <a:pt x="1049867" y="315384"/>
                    <a:pt x="1024467" y="359834"/>
                    <a:pt x="1028700" y="345017"/>
                  </a:cubicBezTo>
                  <a:cubicBezTo>
                    <a:pt x="1032933" y="330200"/>
                    <a:pt x="1032933" y="323850"/>
                    <a:pt x="1028700" y="306917"/>
                  </a:cubicBezTo>
                  <a:cubicBezTo>
                    <a:pt x="1024467" y="289984"/>
                    <a:pt x="1016000" y="262467"/>
                    <a:pt x="1003300" y="243417"/>
                  </a:cubicBezTo>
                  <a:cubicBezTo>
                    <a:pt x="990600" y="224367"/>
                    <a:pt x="967317" y="205317"/>
                    <a:pt x="952500" y="192617"/>
                  </a:cubicBezTo>
                  <a:cubicBezTo>
                    <a:pt x="937683" y="179917"/>
                    <a:pt x="933450" y="186267"/>
                    <a:pt x="914400" y="167217"/>
                  </a:cubicBezTo>
                  <a:cubicBezTo>
                    <a:pt x="895350" y="148167"/>
                    <a:pt x="865717" y="95250"/>
                    <a:pt x="838200" y="78317"/>
                  </a:cubicBezTo>
                  <a:cubicBezTo>
                    <a:pt x="810683" y="61384"/>
                    <a:pt x="781050" y="71967"/>
                    <a:pt x="749300" y="65617"/>
                  </a:cubicBezTo>
                  <a:cubicBezTo>
                    <a:pt x="717550" y="59267"/>
                    <a:pt x="721783" y="50800"/>
                    <a:pt x="647700" y="40217"/>
                  </a:cubicBezTo>
                  <a:cubicBezTo>
                    <a:pt x="573617" y="29634"/>
                    <a:pt x="383117" y="4234"/>
                    <a:pt x="304800" y="2117"/>
                  </a:cubicBezTo>
                  <a:cubicBezTo>
                    <a:pt x="226483" y="0"/>
                    <a:pt x="209550" y="14817"/>
                    <a:pt x="177800" y="27517"/>
                  </a:cubicBezTo>
                  <a:cubicBezTo>
                    <a:pt x="146050" y="40217"/>
                    <a:pt x="133350" y="50800"/>
                    <a:pt x="114300" y="78317"/>
                  </a:cubicBezTo>
                  <a:cubicBezTo>
                    <a:pt x="95250" y="105834"/>
                    <a:pt x="80433" y="146050"/>
                    <a:pt x="63500" y="192617"/>
                  </a:cubicBezTo>
                  <a:cubicBezTo>
                    <a:pt x="46567" y="239184"/>
                    <a:pt x="14817" y="319617"/>
                    <a:pt x="12700" y="357717"/>
                  </a:cubicBezTo>
                  <a:cubicBezTo>
                    <a:pt x="10583" y="395817"/>
                    <a:pt x="50800" y="421217"/>
                    <a:pt x="50800" y="421217"/>
                  </a:cubicBezTo>
                </a:path>
              </a:pathLst>
            </a:custGeom>
            <a:noFill/>
            <a:ln w="38100">
              <a:solidFill>
                <a:srgbClr val="E9860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 name="Straight Arrow Connector 80"/>
            <p:cNvCxnSpPr>
              <a:cxnSpLocks noChangeShapeType="1"/>
              <a:stCxn id="21" idx="5"/>
              <a:endCxn id="21" idx="7"/>
            </p:cNvCxnSpPr>
            <p:nvPr/>
          </p:nvCxnSpPr>
          <p:spPr bwMode="auto">
            <a:xfrm>
              <a:off x="3060700" y="5549900"/>
              <a:ext cx="241300" cy="25400"/>
            </a:xfrm>
            <a:prstGeom prst="straightConnector1">
              <a:avLst/>
            </a:prstGeom>
            <a:noFill/>
            <a:ln w="38100">
              <a:solidFill>
                <a:srgbClr val="E98604"/>
              </a:solidFill>
              <a:round/>
              <a:headEnd/>
              <a:tailEnd type="arrow" w="med" len="med"/>
            </a:ln>
            <a:extLst>
              <a:ext uri="{909E8E84-426E-40DD-AFC4-6F175D3DCCD1}">
                <a14:hiddenFill xmlns:a14="http://schemas.microsoft.com/office/drawing/2010/main">
                  <a:noFill/>
                </a14:hiddenFill>
              </a:ext>
            </a:extLst>
          </p:spPr>
        </p:cxnSp>
        <p:cxnSp>
          <p:nvCxnSpPr>
            <p:cNvPr id="23" name="Straight Arrow Connector 82"/>
            <p:cNvCxnSpPr>
              <a:cxnSpLocks noChangeShapeType="1"/>
              <a:stCxn id="21" idx="13"/>
              <a:endCxn id="21" idx="17"/>
            </p:cNvCxnSpPr>
            <p:nvPr/>
          </p:nvCxnSpPr>
          <p:spPr bwMode="auto">
            <a:xfrm flipH="1" flipV="1">
              <a:off x="3454400" y="4711700"/>
              <a:ext cx="254000" cy="177800"/>
            </a:xfrm>
            <a:prstGeom prst="straightConnector1">
              <a:avLst/>
            </a:prstGeom>
            <a:noFill/>
            <a:ln w="38100">
              <a:solidFill>
                <a:srgbClr val="E98604"/>
              </a:solidFill>
              <a:round/>
              <a:headEnd/>
              <a:tailEnd type="arrow" w="med" len="med"/>
            </a:ln>
            <a:extLst>
              <a:ext uri="{909E8E84-426E-40DD-AFC4-6F175D3DCCD1}">
                <a14:hiddenFill xmlns:a14="http://schemas.microsoft.com/office/drawing/2010/main">
                  <a:noFill/>
                </a14:hiddenFill>
              </a:ext>
            </a:extLst>
          </p:spPr>
        </p:cxnSp>
        <p:pic>
          <p:nvPicPr>
            <p:cNvPr id="24" name="Picture 23" descr="Screen shot 2011-12-12 at 9.17.17 AM   Dec 12.png"/>
            <p:cNvPicPr>
              <a:picLocks noChangeAspect="1"/>
            </p:cNvPicPr>
            <p:nvPr/>
          </p:nvPicPr>
          <p:blipFill>
            <a:blip r:embed="rId4"/>
            <a:stretch>
              <a:fillRect/>
            </a:stretch>
          </p:blipFill>
          <p:spPr>
            <a:xfrm>
              <a:off x="4035545" y="5024557"/>
              <a:ext cx="676021" cy="1230960"/>
            </a:xfrm>
            <a:prstGeom prst="rect">
              <a:avLst/>
            </a:prstGeom>
            <a:effectLst>
              <a:softEdge rad="88900"/>
            </a:effectLst>
          </p:spPr>
        </p:pic>
        <p:sp>
          <p:nvSpPr>
            <p:cNvPr id="25" name="TextBox 24"/>
            <p:cNvSpPr txBox="1"/>
            <p:nvPr/>
          </p:nvSpPr>
          <p:spPr>
            <a:xfrm>
              <a:off x="3994150" y="5617614"/>
              <a:ext cx="1035050" cy="523995"/>
            </a:xfrm>
            <a:prstGeom prst="rect">
              <a:avLst/>
            </a:prstGeom>
            <a:noFill/>
            <a:ln>
              <a:noFill/>
            </a:ln>
          </p:spPr>
          <p:txBody>
            <a:bodyPr>
              <a:spAutoFit/>
            </a:bodyPr>
            <a:lstStyle/>
            <a:p>
              <a:pPr algn="ctr">
                <a:buFont typeface="Wingdings" pitchFamily="1" charset="2"/>
                <a:buNone/>
                <a:defRPr/>
              </a:pPr>
              <a:r>
                <a:rPr lang="en-US" sz="1400" dirty="0">
                  <a:solidFill>
                    <a:srgbClr val="FFFFFF"/>
                  </a:solidFill>
                  <a:latin typeface="Arial" pitchFamily="1" charset="0"/>
                  <a:ea typeface="+mn-ea"/>
                </a:rPr>
                <a:t>Muon Campus</a:t>
              </a:r>
            </a:p>
          </p:txBody>
        </p:sp>
      </p:grpSp>
      <p:sp>
        <p:nvSpPr>
          <p:cNvPr id="28" name="Freeform 40"/>
          <p:cNvSpPr>
            <a:spLocks noChangeArrowheads="1"/>
          </p:cNvSpPr>
          <p:nvPr/>
        </p:nvSpPr>
        <p:spPr bwMode="auto">
          <a:xfrm>
            <a:off x="933450" y="2950790"/>
            <a:ext cx="3479800" cy="877888"/>
          </a:xfrm>
          <a:custGeom>
            <a:avLst/>
            <a:gdLst>
              <a:gd name="T0" fmla="*/ 0 w 3479800"/>
              <a:gd name="T1" fmla="*/ 0 h 878417"/>
              <a:gd name="T2" fmla="*/ 990600 w 3479800"/>
              <a:gd name="T3" fmla="*/ 670268 h 878417"/>
              <a:gd name="T4" fmla="*/ 1066800 w 3479800"/>
              <a:gd name="T5" fmla="*/ 720854 h 878417"/>
              <a:gd name="T6" fmla="*/ 1257300 w 3479800"/>
              <a:gd name="T7" fmla="*/ 809380 h 878417"/>
              <a:gd name="T8" fmla="*/ 1397000 w 3479800"/>
              <a:gd name="T9" fmla="*/ 847319 h 878417"/>
              <a:gd name="T10" fmla="*/ 1549400 w 3479800"/>
              <a:gd name="T11" fmla="*/ 859966 h 878417"/>
              <a:gd name="T12" fmla="*/ 1778000 w 3479800"/>
              <a:gd name="T13" fmla="*/ 872613 h 878417"/>
              <a:gd name="T14" fmla="*/ 2082800 w 3479800"/>
              <a:gd name="T15" fmla="*/ 847319 h 878417"/>
              <a:gd name="T16" fmla="*/ 2425700 w 3479800"/>
              <a:gd name="T17" fmla="*/ 784087 h 878417"/>
              <a:gd name="T18" fmla="*/ 2844800 w 3479800"/>
              <a:gd name="T19" fmla="*/ 607035 h 878417"/>
              <a:gd name="T20" fmla="*/ 3289300 w 3479800"/>
              <a:gd name="T21" fmla="*/ 366750 h 878417"/>
              <a:gd name="T22" fmla="*/ 3479800 w 3479800"/>
              <a:gd name="T23" fmla="*/ 151757 h 8784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79800"/>
              <a:gd name="T37" fmla="*/ 0 h 878417"/>
              <a:gd name="T38" fmla="*/ 3479800 w 3479800"/>
              <a:gd name="T39" fmla="*/ 878417 h 8784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79800" h="878417">
                <a:moveTo>
                  <a:pt x="0" y="0"/>
                </a:moveTo>
                <a:lnTo>
                  <a:pt x="990600" y="673100"/>
                </a:lnTo>
                <a:cubicBezTo>
                  <a:pt x="1168400" y="793750"/>
                  <a:pt x="1022350" y="700617"/>
                  <a:pt x="1066800" y="723900"/>
                </a:cubicBezTo>
                <a:cubicBezTo>
                  <a:pt x="1111250" y="747183"/>
                  <a:pt x="1202267" y="791633"/>
                  <a:pt x="1257300" y="812800"/>
                </a:cubicBezTo>
                <a:cubicBezTo>
                  <a:pt x="1312333" y="833967"/>
                  <a:pt x="1348317" y="842433"/>
                  <a:pt x="1397000" y="850900"/>
                </a:cubicBezTo>
                <a:cubicBezTo>
                  <a:pt x="1445683" y="859367"/>
                  <a:pt x="1485900" y="859367"/>
                  <a:pt x="1549400" y="863600"/>
                </a:cubicBezTo>
                <a:cubicBezTo>
                  <a:pt x="1612900" y="867833"/>
                  <a:pt x="1689100" y="878417"/>
                  <a:pt x="1778000" y="876300"/>
                </a:cubicBezTo>
                <a:cubicBezTo>
                  <a:pt x="1866900" y="874183"/>
                  <a:pt x="1974850" y="865717"/>
                  <a:pt x="2082800" y="850900"/>
                </a:cubicBezTo>
                <a:cubicBezTo>
                  <a:pt x="2190750" y="836083"/>
                  <a:pt x="2298700" y="827617"/>
                  <a:pt x="2425700" y="787400"/>
                </a:cubicBezTo>
                <a:cubicBezTo>
                  <a:pt x="2552700" y="747183"/>
                  <a:pt x="2700867" y="679450"/>
                  <a:pt x="2844800" y="609600"/>
                </a:cubicBezTo>
                <a:cubicBezTo>
                  <a:pt x="2988733" y="539750"/>
                  <a:pt x="3183467" y="444500"/>
                  <a:pt x="3289300" y="368300"/>
                </a:cubicBezTo>
                <a:cubicBezTo>
                  <a:pt x="3395133" y="292100"/>
                  <a:pt x="3437466" y="222250"/>
                  <a:pt x="3479800" y="15240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2" name="Group 31"/>
          <p:cNvGrpSpPr/>
          <p:nvPr/>
        </p:nvGrpSpPr>
        <p:grpSpPr>
          <a:xfrm>
            <a:off x="2607508" y="2461308"/>
            <a:ext cx="6334125" cy="3624519"/>
            <a:chOff x="2631571" y="2437245"/>
            <a:chExt cx="6334125" cy="3624519"/>
          </a:xfrm>
        </p:grpSpPr>
        <p:pic>
          <p:nvPicPr>
            <p:cNvPr id="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698" y="4194411"/>
              <a:ext cx="2813998" cy="18673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29" descr="mu2e-pic-v3.png"/>
            <p:cNvPicPr>
              <a:picLocks noChangeAspect="1"/>
            </p:cNvPicPr>
            <p:nvPr/>
          </p:nvPicPr>
          <p:blipFill rotWithShape="1">
            <a:blip r:embed="rId6"/>
            <a:srcRect t="26783" b="23050"/>
            <a:stretch/>
          </p:blipFill>
          <p:spPr>
            <a:xfrm>
              <a:off x="2631571" y="2437245"/>
              <a:ext cx="6334125" cy="1588826"/>
            </a:xfrm>
            <a:prstGeom prst="rect">
              <a:avLst/>
            </a:prstGeom>
          </p:spPr>
        </p:pic>
      </p:grpSp>
    </p:spTree>
    <p:extLst>
      <p:ext uri="{BB962C8B-B14F-4D97-AF65-F5344CB8AC3E}">
        <p14:creationId xmlns:p14="http://schemas.microsoft.com/office/powerpoint/2010/main" val="2774365727"/>
      </p:ext>
    </p:extLst>
  </p:cSld>
  <p:clrMapOvr>
    <a:masterClrMapping/>
  </p:clrMapOvr>
  <mc:AlternateContent xmlns:mc="http://schemas.openxmlformats.org/markup-compatibility/2006">
    <mc:Choice xmlns:p14="http://schemas.microsoft.com/office/powerpoint/2010/main" Requires="p14">
      <p:transition spd="slow" p14:dur="2000" advTm="7594"/>
    </mc:Choice>
    <mc:Fallback>
      <p:transition spd="slow" advTm="759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6638" y="0"/>
            <a:ext cx="45730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54075" y="1050925"/>
            <a:ext cx="7435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solidFill>
                  <a:srgbClr val="FFFFFF"/>
                </a:solidFill>
              </a:rPr>
              <a:t>will be the world’s most powerful proton source</a:t>
            </a:r>
          </a:p>
          <a:p>
            <a:pPr algn="ctr" eaLnBrk="1" hangingPunct="1"/>
            <a:endParaRPr lang="en-US" sz="1200">
              <a:solidFill>
                <a:srgbClr val="FFFF00"/>
              </a:solidFill>
            </a:endParaRPr>
          </a:p>
          <a:p>
            <a:pPr algn="ctr" eaLnBrk="1" hangingPunct="1"/>
            <a:r>
              <a:rPr lang="en-US" sz="2400">
                <a:solidFill>
                  <a:srgbClr val="FFFF66"/>
                </a:solidFill>
              </a:rPr>
              <a:t>will make the world’s most powerful beams of neutrinos, muons, kaons and nuclei to explore new physics in unprecedented breadth and depth</a:t>
            </a:r>
            <a:endParaRPr lang="en-US" sz="1200">
              <a:solidFill>
                <a:srgbClr val="FFFF00"/>
              </a:solidFill>
            </a:endParaRPr>
          </a:p>
        </p:txBody>
      </p:sp>
      <p:sp>
        <p:nvSpPr>
          <p:cNvPr id="5" name="TextBox 4"/>
          <p:cNvSpPr txBox="1"/>
          <p:nvPr/>
        </p:nvSpPr>
        <p:spPr>
          <a:xfrm>
            <a:off x="2306638" y="198438"/>
            <a:ext cx="4530725" cy="708025"/>
          </a:xfrm>
          <a:prstGeom prst="rect">
            <a:avLst/>
          </a:prstGeom>
          <a:noFill/>
        </p:spPr>
        <p:txBody>
          <a:bodyPr>
            <a:spAutoFit/>
          </a:bodyPr>
          <a:lstStyle/>
          <a:p>
            <a:pPr algn="ctr">
              <a:defRPr/>
            </a:pPr>
            <a:r>
              <a:rPr lang="en-US" sz="4000" b="1" dirty="0">
                <a:solidFill>
                  <a:srgbClr val="FFFFFF"/>
                </a:solidFill>
                <a:effectLst>
                  <a:outerShdw blurRad="38100" dist="38100" dir="2700000" algn="tl">
                    <a:srgbClr val="000000">
                      <a:alpha val="43137"/>
                    </a:srgbClr>
                  </a:outerShdw>
                </a:effectLst>
                <a:latin typeface="Arial" pitchFamily="34" charset="0"/>
              </a:rPr>
              <a:t>Project X</a:t>
            </a:r>
          </a:p>
        </p:txBody>
      </p:sp>
      <p:grpSp>
        <p:nvGrpSpPr>
          <p:cNvPr id="3" name="Group 2"/>
          <p:cNvGrpSpPr>
            <a:grpSpLocks/>
          </p:cNvGrpSpPr>
          <p:nvPr/>
        </p:nvGrpSpPr>
        <p:grpSpPr bwMode="auto">
          <a:xfrm>
            <a:off x="-82550" y="3216275"/>
            <a:ext cx="9309100" cy="3159125"/>
            <a:chOff x="-83281" y="3216772"/>
            <a:chExt cx="9310562" cy="3158044"/>
          </a:xfrm>
        </p:grpSpPr>
        <p:pic>
          <p:nvPicPr>
            <p:cNvPr id="4915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6350" y="3216772"/>
              <a:ext cx="40513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1"/>
            <p:cNvSpPr txBox="1">
              <a:spLocks noChangeArrowheads="1"/>
            </p:cNvSpPr>
            <p:nvPr/>
          </p:nvSpPr>
          <p:spPr bwMode="auto">
            <a:xfrm>
              <a:off x="-83281" y="5913151"/>
              <a:ext cx="9310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solidFill>
                    <a:srgbClr val="CC9900"/>
                  </a:solidFill>
                </a:rPr>
                <a:t>will establish a versatile technical foundation for future accelerators</a:t>
              </a:r>
            </a:p>
          </p:txBody>
        </p:sp>
      </p:gr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6" name="Slide Number Placeholder 5"/>
          <p:cNvSpPr>
            <a:spLocks noGrp="1"/>
          </p:cNvSpPr>
          <p:nvPr>
            <p:ph type="sldNum" sz="quarter" idx="11"/>
          </p:nvPr>
        </p:nvSpPr>
        <p:spPr/>
        <p:txBody>
          <a:bodyPr/>
          <a:lstStyle/>
          <a:p>
            <a:pPr>
              <a:defRPr/>
            </a:pPr>
            <a:fld id="{4EE63935-E45B-46A4-BFD3-287CB7A07C9F}" type="slidenum">
              <a:rPr lang="en-US" smtClean="0"/>
              <a:pPr>
                <a:defRPr/>
              </a:pPr>
              <a:t>25</a:t>
            </a:fld>
            <a:endParaRPr lang="en-US" dirty="0"/>
          </a:p>
        </p:txBody>
      </p:sp>
    </p:spTree>
    <p:custDataLst>
      <p:tags r:id="rId1"/>
    </p:custDataLst>
    <p:extLst>
      <p:ext uri="{BB962C8B-B14F-4D97-AF65-F5344CB8AC3E}">
        <p14:creationId xmlns:p14="http://schemas.microsoft.com/office/powerpoint/2010/main" val="2030421819"/>
      </p:ext>
    </p:extLst>
  </p:cSld>
  <p:clrMapOvr>
    <a:masterClrMapping/>
  </p:clrMapOvr>
  <p:transition spd="slow" advTm="27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1"/>
          <p:cNvSpPr>
            <a:spLocks noGrp="1"/>
          </p:cNvSpPr>
          <p:nvPr>
            <p:ph type="ftr" sz="quarter" idx="11"/>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r>
              <a:rPr lang="en-US" sz="1400" smtClean="0"/>
              <a:t>Young-Kee Kim, URA Board of Trustees Meeting, April 17, 2012</a:t>
            </a:r>
            <a:endParaRPr lang="en-US" sz="1400" smtClean="0"/>
          </a:p>
        </p:txBody>
      </p:sp>
      <p:sp>
        <p:nvSpPr>
          <p:cNvPr id="1028" name="Slide Number Placeholder 3"/>
          <p:cNvSpPr>
            <a:spLocks noGrp="1"/>
          </p:cNvSpPr>
          <p:nvPr>
            <p:ph type="sldNum" sz="quarter" idx="4294967295"/>
          </p:nvPr>
        </p:nvSpPr>
        <p:spPr>
          <a:xfrm>
            <a:off x="1676400" y="6553200"/>
            <a:ext cx="6248400" cy="168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13B52494-038A-4BB7-A68A-0EED42366E49}" type="slidenum">
              <a:rPr lang="en-US" sz="1000" smtClean="0">
                <a:solidFill>
                  <a:schemeClr val="bg1"/>
                </a:solidFill>
              </a:rPr>
              <a:pPr algn="ctr" eaLnBrk="1" hangingPunct="1"/>
              <a:t>26</a:t>
            </a:fld>
            <a:endParaRPr lang="en-US" sz="1000" smtClean="0">
              <a:solidFill>
                <a:schemeClr val="bg1"/>
              </a:solidFill>
            </a:endParaRPr>
          </a:p>
        </p:txBody>
      </p:sp>
      <p:grpSp>
        <p:nvGrpSpPr>
          <p:cNvPr id="1029" name="Group 28"/>
          <p:cNvGrpSpPr>
            <a:grpSpLocks/>
          </p:cNvGrpSpPr>
          <p:nvPr/>
        </p:nvGrpSpPr>
        <p:grpSpPr bwMode="auto">
          <a:xfrm>
            <a:off x="4514850" y="1292225"/>
            <a:ext cx="4433888" cy="4438650"/>
            <a:chOff x="4514850" y="971550"/>
            <a:chExt cx="4433325" cy="4438650"/>
          </a:xfrm>
        </p:grpSpPr>
        <p:pic>
          <p:nvPicPr>
            <p:cNvPr id="1030" name="Picture 4" descr="Muon_collider_site_map_072409.jpg"/>
            <p:cNvPicPr>
              <a:picLocks noChangeAspect="1"/>
            </p:cNvPicPr>
            <p:nvPr/>
          </p:nvPicPr>
          <p:blipFill>
            <a:blip r:embed="rId5">
              <a:extLst>
                <a:ext uri="{28A0092B-C50C-407E-A947-70E740481C1C}">
                  <a14:useLocalDpi xmlns:a14="http://schemas.microsoft.com/office/drawing/2010/main" val="0"/>
                </a:ext>
              </a:extLst>
            </a:blip>
            <a:srcRect l="31458" t="4167" r="3542" b="6389"/>
            <a:stretch>
              <a:fillRect/>
            </a:stretch>
          </p:blipFill>
          <p:spPr bwMode="auto">
            <a:xfrm>
              <a:off x="4647371" y="971550"/>
              <a:ext cx="4300804"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14850" y="990600"/>
              <a:ext cx="704761" cy="514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ontrols>
      <mc:AlternateContent xmlns:mc="http://schemas.openxmlformats.org/markup-compatibility/2006">
        <mc:Choice xmlns:v="urn:schemas-microsoft-com:vml" Requires="v">
          <p:control spid="1028" name="ShockwaveFlash1" r:id="rId2" imgW="9144793" imgH="6832840"/>
        </mc:Choice>
        <mc:Fallback>
          <p:control name="ShockwaveFlash1" r:id="rId2" imgW="9144793" imgH="683284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431272118"/>
      </p:ext>
    </p:extLst>
  </p:cSld>
  <p:clrMapOvr>
    <a:masterClrMapping/>
  </p:clrMapOvr>
  <p:transition advTm="3029"/>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IMG_578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2520950"/>
            <a:ext cx="6464300" cy="4322763"/>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75" name="Picture 6" descr="HINS_SSR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525"/>
            <a:ext cx="2135188" cy="2132013"/>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287463"/>
            <a:ext cx="2106613" cy="213042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7" descr="AES1_20060827"/>
          <p:cNvPicPr>
            <a:picLocks noChangeAspect="1" noChangeArrowheads="1"/>
          </p:cNvPicPr>
          <p:nvPr/>
        </p:nvPicPr>
        <p:blipFill>
          <a:blip r:embed="rId5">
            <a:extLst>
              <a:ext uri="{28A0092B-C50C-407E-A947-70E740481C1C}">
                <a14:useLocalDpi xmlns:a14="http://schemas.microsoft.com/office/drawing/2010/main" val="0"/>
              </a:ext>
            </a:extLst>
          </a:blip>
          <a:srcRect l="18761" t="31696" b="11285"/>
          <a:stretch>
            <a:fillRect/>
          </a:stretch>
        </p:blipFill>
        <p:spPr bwMode="auto">
          <a:xfrm>
            <a:off x="2068513" y="0"/>
            <a:ext cx="1517650" cy="3144838"/>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78" name="Picture 5" descr="N:\dt\T&amp;I\Div. Head Assessment\FY10\CTM\DSC014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25" y="-9525"/>
            <a:ext cx="4029075" cy="315436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79" name="Picture 12" descr="DSCN1460"/>
          <p:cNvPicPr>
            <a:picLocks noChangeAspect="1" noChangeArrowheads="1"/>
          </p:cNvPicPr>
          <p:nvPr/>
        </p:nvPicPr>
        <p:blipFill>
          <a:blip r:embed="rId7">
            <a:extLst>
              <a:ext uri="{28A0092B-C50C-407E-A947-70E740481C1C}">
                <a14:useLocalDpi xmlns:a14="http://schemas.microsoft.com/office/drawing/2010/main" val="0"/>
              </a:ext>
            </a:extLst>
          </a:blip>
          <a:srcRect t="16441" b="6310"/>
          <a:stretch>
            <a:fillRect/>
          </a:stretch>
        </p:blipFill>
        <p:spPr bwMode="auto">
          <a:xfrm>
            <a:off x="5638800" y="-9525"/>
            <a:ext cx="3489325" cy="2592388"/>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6" descr="07-0160-60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2575" y="2174875"/>
            <a:ext cx="3765550" cy="250666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61449" name="Picture 2"/>
          <p:cNvPicPr>
            <a:picLocks noChangeAspect="1" noChangeArrowheads="1"/>
          </p:cNvPicPr>
          <p:nvPr/>
        </p:nvPicPr>
        <p:blipFill>
          <a:blip r:embed="rId9"/>
          <a:srcRect b="7315"/>
          <a:stretch>
            <a:fillRect/>
          </a:stretch>
        </p:blipFill>
        <p:spPr bwMode="auto">
          <a:xfrm>
            <a:off x="5076825" y="4362450"/>
            <a:ext cx="4051300" cy="2495550"/>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82" name="TextBox 5"/>
          <p:cNvSpPr txBox="1">
            <a:spLocks noChangeArrowheads="1"/>
          </p:cNvSpPr>
          <p:nvPr/>
        </p:nvSpPr>
        <p:spPr bwMode="auto">
          <a:xfrm>
            <a:off x="95250" y="6183313"/>
            <a:ext cx="8956675" cy="461962"/>
          </a:xfrm>
          <a:prstGeom prst="rect">
            <a:avLst/>
          </a:prstGeom>
          <a:solidFill>
            <a:srgbClr val="0000CC"/>
          </a:solidFill>
          <a:ln>
            <a:noFill/>
          </a:ln>
        </p:spPr>
        <p:txBody>
          <a:bodyPr>
            <a:spAutoFit/>
          </a:bodyP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400" dirty="0">
                <a:solidFill>
                  <a:srgbClr val="FFFFFF"/>
                </a:solidFill>
                <a:cs typeface="Arial" pitchFamily="34" charset="0"/>
              </a:rPr>
              <a:t>Project X and Lepton Collider Development Facilities at Fermilab</a:t>
            </a:r>
            <a:endParaRPr lang="en-US" sz="1600" dirty="0">
              <a:solidFill>
                <a:srgbClr val="FFFFFF"/>
              </a:solidFill>
              <a:cs typeface="Arial" pitchFamily="34" charset="0"/>
            </a:endParaRPr>
          </a:p>
        </p:txBody>
      </p:sp>
    </p:spTree>
    <p:extLst>
      <p:ext uri="{BB962C8B-B14F-4D97-AF65-F5344CB8AC3E}">
        <p14:creationId xmlns:p14="http://schemas.microsoft.com/office/powerpoint/2010/main" val="1192737910"/>
      </p:ext>
    </p:extLst>
  </p:cSld>
  <p:clrMapOvr>
    <a:masterClrMapping/>
  </p:clrMapOvr>
  <p:transition spd="slow" advTm="206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0" y="7938"/>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eaLnBrk="0" hangingPunct="0">
              <a:defRPr>
                <a:solidFill>
                  <a:schemeClr val="tx1"/>
                </a:solidFill>
                <a:latin typeface="Arial" pitchFamily="34" charset="0"/>
                <a:ea typeface="MS PGothic" pitchFamily="34" charset="-128"/>
              </a:defRPr>
            </a:lvl1pPr>
            <a:lvl2pPr marL="742950" indent="-285750" defTabSz="912813" eaLnBrk="0" hangingPunct="0">
              <a:defRPr>
                <a:solidFill>
                  <a:schemeClr val="tx1"/>
                </a:solidFill>
                <a:latin typeface="Arial" pitchFamily="34" charset="0"/>
                <a:ea typeface="MS PGothic" pitchFamily="34" charset="-128"/>
              </a:defRPr>
            </a:lvl2pPr>
            <a:lvl3pPr marL="1143000" indent="-228600" defTabSz="912813" eaLnBrk="0" hangingPunct="0">
              <a:defRPr>
                <a:solidFill>
                  <a:schemeClr val="tx1"/>
                </a:solidFill>
                <a:latin typeface="Arial" pitchFamily="34" charset="0"/>
                <a:ea typeface="MS PGothic" pitchFamily="34" charset="-128"/>
              </a:defRPr>
            </a:lvl3pPr>
            <a:lvl4pPr marL="1600200" indent="-228600" defTabSz="912813" eaLnBrk="0" hangingPunct="0">
              <a:defRPr>
                <a:solidFill>
                  <a:schemeClr val="tx1"/>
                </a:solidFill>
                <a:latin typeface="Arial" pitchFamily="34" charset="0"/>
                <a:ea typeface="MS PGothic" pitchFamily="34" charset="-128"/>
              </a:defRPr>
            </a:lvl4pPr>
            <a:lvl5pPr marL="2057400" indent="-228600" defTabSz="912813" eaLnBrk="0" hangingPunct="0">
              <a:defRPr>
                <a:solidFill>
                  <a:schemeClr val="tx1"/>
                </a:solidFill>
                <a:latin typeface="Arial"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MS PGothic" pitchFamily="34" charset="-128"/>
              </a:defRPr>
            </a:lvl9pPr>
          </a:lstStyle>
          <a:p>
            <a:pPr algn="ctr"/>
            <a:r>
              <a:rPr lang="en-US" sz="2800">
                <a:solidFill>
                  <a:srgbClr val="FFFFFF"/>
                </a:solidFill>
              </a:rPr>
              <a:t>Accelerator System Test / Research Facility </a:t>
            </a:r>
            <a:endParaRPr lang="en-US">
              <a:solidFill>
                <a:srgbClr val="FFFFFF"/>
              </a:solidFill>
            </a:endParaRPr>
          </a:p>
        </p:txBody>
      </p:sp>
      <p:grpSp>
        <p:nvGrpSpPr>
          <p:cNvPr id="55299" name="Group 11"/>
          <p:cNvGrpSpPr>
            <a:grpSpLocks/>
          </p:cNvGrpSpPr>
          <p:nvPr/>
        </p:nvGrpSpPr>
        <p:grpSpPr bwMode="auto">
          <a:xfrm>
            <a:off x="236538" y="790575"/>
            <a:ext cx="8686800" cy="3824288"/>
            <a:chOff x="236476" y="1089420"/>
            <a:chExt cx="8686800" cy="3825297"/>
          </a:xfrm>
        </p:grpSpPr>
        <p:pic>
          <p:nvPicPr>
            <p:cNvPr id="55303" name="Picture 6" descr="nml beam layout"/>
            <p:cNvPicPr>
              <a:picLocks noChangeAspect="1" noChangeArrowheads="1"/>
            </p:cNvPicPr>
            <p:nvPr/>
          </p:nvPicPr>
          <p:blipFill>
            <a:blip r:embed="rId2">
              <a:extLst>
                <a:ext uri="{28A0092B-C50C-407E-A947-70E740481C1C}">
                  <a14:useLocalDpi xmlns:a14="http://schemas.microsoft.com/office/drawing/2010/main" val="0"/>
                </a:ext>
              </a:extLst>
            </a:blip>
            <a:srcRect t="10268" b="47696"/>
            <a:stretch>
              <a:fillRect/>
            </a:stretch>
          </p:blipFill>
          <p:spPr bwMode="auto">
            <a:xfrm>
              <a:off x="236476" y="1089420"/>
              <a:ext cx="8686800" cy="267854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 name="Chord 13"/>
            <p:cNvSpPr/>
            <p:nvPr/>
          </p:nvSpPr>
          <p:spPr>
            <a:xfrm rot="5400000">
              <a:off x="6460028" y="3200768"/>
              <a:ext cx="1835634" cy="1592263"/>
            </a:xfrm>
            <a:prstGeom prst="chord">
              <a:avLst>
                <a:gd name="adj1" fmla="val 6417787"/>
                <a:gd name="adj2" fmla="val 1522146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5300" name="Picture 6" descr="IMG_5753"/>
          <p:cNvPicPr>
            <a:picLocks noChangeAspect="1" noChangeArrowheads="1"/>
          </p:cNvPicPr>
          <p:nvPr/>
        </p:nvPicPr>
        <p:blipFill>
          <a:blip r:embed="rId3">
            <a:extLst>
              <a:ext uri="{28A0092B-C50C-407E-A947-70E740481C1C}">
                <a14:useLocalDpi xmlns:a14="http://schemas.microsoft.com/office/drawing/2010/main" val="0"/>
              </a:ext>
            </a:extLst>
          </a:blip>
          <a:srcRect t="27914"/>
          <a:stretch>
            <a:fillRect/>
          </a:stretch>
        </p:blipFill>
        <p:spPr bwMode="auto">
          <a:xfrm>
            <a:off x="236538" y="3452813"/>
            <a:ext cx="4986337" cy="269557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10" descr="IMG_6366"/>
          <p:cNvPicPr>
            <a:picLocks noChangeAspect="1" noChangeArrowheads="1"/>
          </p:cNvPicPr>
          <p:nvPr/>
        </p:nvPicPr>
        <p:blipFill>
          <a:blip r:embed="rId4">
            <a:extLst>
              <a:ext uri="{28A0092B-C50C-407E-A947-70E740481C1C}">
                <a14:useLocalDpi xmlns:a14="http://schemas.microsoft.com/office/drawing/2010/main" val="0"/>
              </a:ext>
            </a:extLst>
          </a:blip>
          <a:srcRect t="2859"/>
          <a:stretch>
            <a:fillRect/>
          </a:stretch>
        </p:blipFill>
        <p:spPr bwMode="auto">
          <a:xfrm>
            <a:off x="5222875" y="3452813"/>
            <a:ext cx="3700463" cy="2695575"/>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5419725"/>
            <a:ext cx="5486400" cy="1249363"/>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28</a:t>
            </a:fld>
            <a:endParaRPr lang="en-US" dirty="0"/>
          </a:p>
        </p:txBody>
      </p:sp>
    </p:spTree>
    <p:extLst>
      <p:ext uri="{BB962C8B-B14F-4D97-AF65-F5344CB8AC3E}">
        <p14:creationId xmlns:p14="http://schemas.microsoft.com/office/powerpoint/2010/main" val="2850680017"/>
      </p:ext>
    </p:extLst>
  </p:cSld>
  <p:clrMapOvr>
    <a:masterClrMapping/>
  </p:clrMapOvr>
  <p:transition spd="slow" advTm="1386"/>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457200"/>
            <a:ext cx="7216775" cy="762000"/>
          </a:xfrm>
        </p:spPr>
        <p:txBody>
          <a:bodyPr/>
          <a:lstStyle/>
          <a:p>
            <a:pPr defTabSz="912813"/>
            <a:r>
              <a:rPr lang="en-US" smtClean="0"/>
              <a:t>Project Timeline</a:t>
            </a:r>
          </a:p>
        </p:txBody>
      </p:sp>
      <p:grpSp>
        <p:nvGrpSpPr>
          <p:cNvPr id="10243" name="Group 4"/>
          <p:cNvGrpSpPr>
            <a:grpSpLocks/>
          </p:cNvGrpSpPr>
          <p:nvPr/>
        </p:nvGrpSpPr>
        <p:grpSpPr bwMode="auto">
          <a:xfrm>
            <a:off x="5037138" y="1708150"/>
            <a:ext cx="3306762" cy="236538"/>
            <a:chOff x="5131557" y="1669279"/>
            <a:chExt cx="3307341" cy="245469"/>
          </a:xfrm>
        </p:grpSpPr>
        <p:sp>
          <p:nvSpPr>
            <p:cNvPr id="10249" name="Rectangle 2"/>
            <p:cNvSpPr>
              <a:spLocks noChangeArrowheads="1"/>
            </p:cNvSpPr>
            <p:nvPr/>
          </p:nvSpPr>
          <p:spPr bwMode="auto">
            <a:xfrm>
              <a:off x="5131557" y="1669279"/>
              <a:ext cx="1091821" cy="240925"/>
            </a:xfrm>
            <a:prstGeom prst="rect">
              <a:avLst/>
            </a:prstGeom>
            <a:solidFill>
              <a:srgbClr val="CCFF33"/>
            </a:solidFill>
            <a:ln w="9525" algn="ctr">
              <a:solidFill>
                <a:schemeClr val="tx1"/>
              </a:solidFill>
              <a:round/>
              <a:headEnd/>
              <a:tailEnd/>
            </a:ln>
          </p:spPr>
          <p:txBody>
            <a:bodyPr anchor="ctr"/>
            <a:lstStyle/>
            <a:p>
              <a:pPr algn="ctr" defTabSz="912813"/>
              <a:r>
                <a:rPr lang="en-US" sz="1100">
                  <a:solidFill>
                    <a:srgbClr val="000000"/>
                  </a:solidFill>
                  <a:latin typeface="Arial Unicode MS" pitchFamily="34" charset="-128"/>
                </a:rPr>
                <a:t>R&amp;D</a:t>
              </a:r>
            </a:p>
          </p:txBody>
        </p:sp>
        <p:sp>
          <p:nvSpPr>
            <p:cNvPr id="10250" name="Rectangle 8"/>
            <p:cNvSpPr>
              <a:spLocks noChangeArrowheads="1"/>
            </p:cNvSpPr>
            <p:nvPr/>
          </p:nvSpPr>
          <p:spPr bwMode="auto">
            <a:xfrm>
              <a:off x="6239317" y="1671551"/>
              <a:ext cx="1091821" cy="240925"/>
            </a:xfrm>
            <a:prstGeom prst="rect">
              <a:avLst/>
            </a:prstGeom>
            <a:solidFill>
              <a:srgbClr val="669900"/>
            </a:solidFill>
            <a:ln w="9525" algn="ctr">
              <a:solidFill>
                <a:schemeClr val="tx1"/>
              </a:solidFill>
              <a:round/>
              <a:headEnd/>
              <a:tailEnd/>
            </a:ln>
          </p:spPr>
          <p:txBody>
            <a:bodyPr anchor="ctr"/>
            <a:lstStyle/>
            <a:p>
              <a:pPr algn="ctr" defTabSz="912813"/>
              <a:r>
                <a:rPr lang="en-US" sz="1100">
                  <a:solidFill>
                    <a:schemeClr val="bg1"/>
                  </a:solidFill>
                  <a:latin typeface="Arial Unicode MS" pitchFamily="34" charset="-128"/>
                </a:rPr>
                <a:t>Construction</a:t>
              </a:r>
            </a:p>
          </p:txBody>
        </p:sp>
        <p:sp>
          <p:nvSpPr>
            <p:cNvPr id="10251" name="Rectangle 10"/>
            <p:cNvSpPr>
              <a:spLocks noChangeArrowheads="1"/>
            </p:cNvSpPr>
            <p:nvPr/>
          </p:nvSpPr>
          <p:spPr bwMode="auto">
            <a:xfrm>
              <a:off x="7347077" y="1673823"/>
              <a:ext cx="1091821" cy="240925"/>
            </a:xfrm>
            <a:prstGeom prst="rect">
              <a:avLst/>
            </a:prstGeom>
            <a:solidFill>
              <a:srgbClr val="006600"/>
            </a:solidFill>
            <a:ln w="9525" algn="ctr">
              <a:solidFill>
                <a:schemeClr val="tx1"/>
              </a:solidFill>
              <a:round/>
              <a:headEnd/>
              <a:tailEnd/>
            </a:ln>
          </p:spPr>
          <p:txBody>
            <a:bodyPr anchor="ctr"/>
            <a:lstStyle/>
            <a:p>
              <a:pPr algn="ctr" defTabSz="912813"/>
              <a:r>
                <a:rPr lang="en-US" sz="1100">
                  <a:solidFill>
                    <a:schemeClr val="bg1"/>
                  </a:solidFill>
                  <a:latin typeface="Arial Unicode MS" pitchFamily="34" charset="-128"/>
                </a:rPr>
                <a:t>Operations</a:t>
              </a:r>
            </a:p>
          </p:txBody>
        </p:sp>
      </p:grpSp>
      <p:sp>
        <p:nvSpPr>
          <p:cNvPr id="7" name="TextBox 6"/>
          <p:cNvSpPr txBox="1"/>
          <p:nvPr/>
        </p:nvSpPr>
        <p:spPr>
          <a:xfrm>
            <a:off x="771525" y="5600700"/>
            <a:ext cx="7572375" cy="400050"/>
          </a:xfrm>
          <a:prstGeom prst="rect">
            <a:avLst/>
          </a:prstGeom>
          <a:noFill/>
        </p:spPr>
        <p:txBody>
          <a:bodyPr>
            <a:spAutoFit/>
          </a:bodyPr>
          <a:lstStyle/>
          <a:p>
            <a:pPr algn="ctr">
              <a:defRPr/>
            </a:pPr>
            <a:r>
              <a:rPr lang="en-US" sz="2000" dirty="0">
                <a:solidFill>
                  <a:srgbClr val="FFFFFF"/>
                </a:solidFill>
                <a:latin typeface="+mn-lt"/>
                <a:cs typeface="Arial" pitchFamily="34" charset="0"/>
              </a:rPr>
              <a:t>Uncertainties in LBNE and Project X</a:t>
            </a:r>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b="9146"/>
          <a:stretch>
            <a:fillRect/>
          </a:stretch>
        </p:blipFill>
        <p:spPr bwMode="auto">
          <a:xfrm>
            <a:off x="771525" y="2017713"/>
            <a:ext cx="7596188" cy="3421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 name="5-Point Star 38"/>
          <p:cNvSpPr/>
          <p:nvPr/>
        </p:nvSpPr>
        <p:spPr bwMode="auto">
          <a:xfrm>
            <a:off x="2979738" y="3389313"/>
            <a:ext cx="125412" cy="127000"/>
          </a:xfrm>
          <a:prstGeom prst="star5">
            <a:avLst/>
          </a:prstGeom>
          <a:solidFill>
            <a:srgbClr val="FF0000"/>
          </a:solidFill>
          <a:ln w="9525" cap="flat" cmpd="sng" algn="ctr">
            <a:solidFill>
              <a:srgbClr val="00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a:cs typeface="Arial" pitchFamily="34" charset="0"/>
            </a:endParaRPr>
          </a:p>
        </p:txBody>
      </p:sp>
      <p:sp>
        <p:nvSpPr>
          <p:cNvPr id="40" name="5-Point Star 39"/>
          <p:cNvSpPr/>
          <p:nvPr/>
        </p:nvSpPr>
        <p:spPr bwMode="auto">
          <a:xfrm>
            <a:off x="1870075" y="3825875"/>
            <a:ext cx="127000" cy="125413"/>
          </a:xfrm>
          <a:prstGeom prst="star5">
            <a:avLst/>
          </a:prstGeom>
          <a:solidFill>
            <a:srgbClr val="FF0000"/>
          </a:solidFill>
          <a:ln w="9525" cap="flat" cmpd="sng" algn="ctr">
            <a:solidFill>
              <a:srgbClr val="00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a:cs typeface="Arial" pitchFamily="34" charset="0"/>
            </a:endParaRPr>
          </a:p>
        </p:txBody>
      </p:sp>
      <p:sp>
        <p:nvSpPr>
          <p:cNvPr id="41" name="5-Point Star 40"/>
          <p:cNvSpPr/>
          <p:nvPr/>
        </p:nvSpPr>
        <p:spPr bwMode="auto">
          <a:xfrm>
            <a:off x="2197100" y="5727700"/>
            <a:ext cx="125413" cy="127000"/>
          </a:xfrm>
          <a:prstGeom prst="star5">
            <a:avLst/>
          </a:prstGeom>
          <a:solidFill>
            <a:srgbClr val="FF0000"/>
          </a:solidFill>
          <a:ln w="9525" cap="flat" cmpd="sng" algn="ctr">
            <a:solidFill>
              <a:srgbClr val="00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a:cs typeface="Arial" pitchFamily="34" charset="0"/>
            </a:endParaRPr>
          </a:p>
        </p:txBody>
      </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DD335B24-A5D2-4BBF-9E7F-0C9CC4A20CBD}" type="slidenum">
              <a:rPr lang="en-US" smtClean="0"/>
              <a:pPr>
                <a:defRPr/>
              </a:pPr>
              <a:t>29</a:t>
            </a:fld>
            <a:endParaRPr lang="en-US" dirty="0"/>
          </a:p>
        </p:txBody>
      </p:sp>
    </p:spTree>
    <p:custDataLst>
      <p:tags r:id="rId1"/>
    </p:custDataLst>
    <p:extLst>
      <p:ext uri="{BB962C8B-B14F-4D97-AF65-F5344CB8AC3E}">
        <p14:creationId xmlns:p14="http://schemas.microsoft.com/office/powerpoint/2010/main" val="2896840793"/>
      </p:ext>
    </p:extLst>
  </p:cSld>
  <p:clrMapOvr>
    <a:masterClrMapping/>
  </p:clrMapOvr>
  <p:transition spd="slow" advTm="609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a:t>
            </a:fld>
            <a:endParaRPr lang="en-US" dirty="0"/>
          </a:p>
        </p:txBody>
      </p:sp>
      <p:sp>
        <p:nvSpPr>
          <p:cNvPr id="6" name="Title 7"/>
          <p:cNvSpPr txBox="1">
            <a:spLocks/>
          </p:cNvSpPr>
          <p:nvPr/>
        </p:nvSpPr>
        <p:spPr bwMode="auto">
          <a:xfrm>
            <a:off x="1119188" y="508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a:lstStyle>
          <a:p>
            <a:pPr algn="ctr" defTabSz="912813"/>
            <a:r>
              <a:rPr lang="en-US" smtClean="0"/>
              <a:t>Fermilab Organization</a:t>
            </a:r>
          </a:p>
        </p:txBody>
      </p:sp>
      <p:grpSp>
        <p:nvGrpSpPr>
          <p:cNvPr id="7" name="Group 7"/>
          <p:cNvGrpSpPr>
            <a:grpSpLocks/>
          </p:cNvGrpSpPr>
          <p:nvPr/>
        </p:nvGrpSpPr>
        <p:grpSpPr bwMode="auto">
          <a:xfrm>
            <a:off x="1311275" y="1012825"/>
            <a:ext cx="6637287" cy="5086350"/>
            <a:chOff x="1311275" y="1012825"/>
            <a:chExt cx="6637067" cy="5086350"/>
          </a:xfrm>
        </p:grpSpPr>
        <p:pic>
          <p:nvPicPr>
            <p:cNvPr id="8" name="Picture 6" descr="Org_Ch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1275" y="1012825"/>
              <a:ext cx="6459538"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5"/>
            <p:cNvGrpSpPr>
              <a:grpSpLocks/>
            </p:cNvGrpSpPr>
            <p:nvPr/>
          </p:nvGrpSpPr>
          <p:grpSpPr bwMode="auto">
            <a:xfrm>
              <a:off x="6430029" y="2681288"/>
              <a:ext cx="1518313" cy="2153283"/>
              <a:chOff x="7001529" y="2833688"/>
              <a:chExt cx="1518313" cy="2153283"/>
            </a:xfrm>
          </p:grpSpPr>
          <p:grpSp>
            <p:nvGrpSpPr>
              <p:cNvPr id="11" name="Group 23"/>
              <p:cNvGrpSpPr>
                <a:grpSpLocks/>
              </p:cNvGrpSpPr>
              <p:nvPr/>
            </p:nvGrpSpPr>
            <p:grpSpPr bwMode="auto">
              <a:xfrm>
                <a:off x="7001529" y="2833688"/>
                <a:ext cx="1518313" cy="1053716"/>
                <a:chOff x="7057696" y="2948474"/>
                <a:chExt cx="1518087" cy="1053610"/>
              </a:xfrm>
            </p:grpSpPr>
            <p:cxnSp>
              <p:nvCxnSpPr>
                <p:cNvPr id="13" name="Straight Arrow Connector 12"/>
                <p:cNvCxnSpPr/>
                <p:nvPr/>
              </p:nvCxnSpPr>
              <p:spPr bwMode="auto">
                <a:xfrm rot="16200000" flipV="1">
                  <a:off x="7685388" y="3200862"/>
                  <a:ext cx="520648" cy="15872"/>
                </a:xfrm>
                <a:prstGeom prst="straightConnector1">
                  <a:avLst/>
                </a:prstGeom>
                <a:noFill/>
                <a:ln w="28575" cap="flat" cmpd="sng" algn="ctr">
                  <a:solidFill>
                    <a:schemeClr val="accent5">
                      <a:lumMod val="50000"/>
                    </a:schemeClr>
                  </a:solidFill>
                  <a:prstDash val="solid"/>
                  <a:round/>
                  <a:headEnd type="none" w="med" len="med"/>
                  <a:tailEnd type="arrow"/>
                </a:ln>
                <a:effectLst/>
              </p:spPr>
            </p:cxnSp>
            <p:sp>
              <p:nvSpPr>
                <p:cNvPr id="14" name="TextBox 20"/>
                <p:cNvSpPr txBox="1">
                  <a:spLocks noChangeArrowheads="1"/>
                </p:cNvSpPr>
                <p:nvPr/>
              </p:nvSpPr>
              <p:spPr bwMode="auto">
                <a:xfrm>
                  <a:off x="7057696" y="3478916"/>
                  <a:ext cx="1518087" cy="52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dirty="0" smtClean="0">
                      <a:solidFill>
                        <a:srgbClr val="CC3300"/>
                      </a:solidFill>
                    </a:rPr>
                    <a:t>Interim head</a:t>
                  </a:r>
                </a:p>
                <a:p>
                  <a:pPr algn="ctr" eaLnBrk="1" hangingPunct="1"/>
                  <a:r>
                    <a:rPr lang="en-US" sz="1400" dirty="0" smtClean="0">
                      <a:solidFill>
                        <a:srgbClr val="CC3300"/>
                      </a:solidFill>
                    </a:rPr>
                    <a:t>Carl </a:t>
                  </a:r>
                  <a:r>
                    <a:rPr lang="en-US" sz="1400" dirty="0">
                      <a:solidFill>
                        <a:srgbClr val="CC3300"/>
                      </a:solidFill>
                    </a:rPr>
                    <a:t>Strawbridge</a:t>
                  </a:r>
                </a:p>
              </p:txBody>
            </p:sp>
          </p:grpSp>
          <p:pic>
            <p:nvPicPr>
              <p:cNvPr id="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164" y="3875284"/>
                <a:ext cx="1042987" cy="11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6"/>
            <p:cNvSpPr>
              <a:spLocks noChangeArrowheads="1"/>
            </p:cNvSpPr>
            <p:nvPr/>
          </p:nvSpPr>
          <p:spPr bwMode="auto">
            <a:xfrm>
              <a:off x="2990850" y="4305300"/>
              <a:ext cx="8382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defTabSz="912813">
                <a:spcBef>
                  <a:spcPct val="20000"/>
                </a:spcBef>
                <a:buClr>
                  <a:srgbClr val="FFFF00"/>
                </a:buClr>
                <a:buSzPct val="80000"/>
                <a:buFont typeface="Wingdings" pitchFamily="2" charset="2"/>
                <a:buNone/>
              </a:pPr>
              <a:endParaRPr lang="en-US"/>
            </a:p>
          </p:txBody>
        </p:sp>
      </p:grpSp>
    </p:spTree>
    <p:extLst>
      <p:ext uri="{BB962C8B-B14F-4D97-AF65-F5344CB8AC3E}">
        <p14:creationId xmlns:p14="http://schemas.microsoft.com/office/powerpoint/2010/main" val="3173304231"/>
      </p:ext>
    </p:extLst>
  </p:cSld>
  <p:clrMapOvr>
    <a:masterClrMapping/>
  </p:clrMapOvr>
  <mc:AlternateContent xmlns:mc="http://schemas.openxmlformats.org/markup-compatibility/2006">
    <mc:Choice xmlns:p14="http://schemas.microsoft.com/office/powerpoint/2010/main" Requires="p14">
      <p:transition spd="slow" p14:dur="2000" advTm="21469"/>
    </mc:Choice>
    <mc:Fallback>
      <p:transition spd="slow" advTm="2146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457200"/>
            <a:ext cx="7216775" cy="762000"/>
          </a:xfrm>
        </p:spPr>
        <p:txBody>
          <a:bodyPr/>
          <a:lstStyle/>
          <a:p>
            <a:pPr defTabSz="912813"/>
            <a:r>
              <a:rPr lang="en-US" smtClean="0"/>
              <a:t>Running Experiments</a:t>
            </a:r>
          </a:p>
        </p:txBody>
      </p:sp>
      <p:sp>
        <p:nvSpPr>
          <p:cNvPr id="11267" name="TextBox 7"/>
          <p:cNvSpPr txBox="1">
            <a:spLocks noChangeArrowheads="1"/>
          </p:cNvSpPr>
          <p:nvPr/>
        </p:nvSpPr>
        <p:spPr bwMode="auto">
          <a:xfrm>
            <a:off x="5221288" y="1674813"/>
            <a:ext cx="3311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t>Shutdown: May. 2012 – Mar. 2013</a:t>
            </a:r>
          </a:p>
        </p:txBody>
      </p:sp>
      <p:pic>
        <p:nvPicPr>
          <p:cNvPr id="1126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2025650"/>
            <a:ext cx="7596188" cy="3614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9" name="TextBox 22"/>
          <p:cNvSpPr txBox="1">
            <a:spLocks noChangeArrowheads="1"/>
          </p:cNvSpPr>
          <p:nvPr/>
        </p:nvSpPr>
        <p:spPr bwMode="auto">
          <a:xfrm>
            <a:off x="6334125" y="5722938"/>
            <a:ext cx="20891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cs typeface="Arial" charset="0"/>
              </a:defRPr>
            </a:lvl1pPr>
            <a:lvl2pPr marL="742950" indent="-285750" defTabSz="912813" eaLnBrk="0" hangingPunct="0">
              <a:defRPr sz="2400">
                <a:solidFill>
                  <a:schemeClr val="tx1"/>
                </a:solidFill>
                <a:latin typeface="Arial" charset="0"/>
                <a:cs typeface="Arial" charset="0"/>
              </a:defRPr>
            </a:lvl2pPr>
            <a:lvl3pPr marL="1143000" indent="-228600" defTabSz="912813" eaLnBrk="0" hangingPunct="0">
              <a:defRPr sz="2400">
                <a:solidFill>
                  <a:schemeClr val="tx1"/>
                </a:solidFill>
                <a:latin typeface="Arial" charset="0"/>
                <a:cs typeface="Arial" charset="0"/>
              </a:defRPr>
            </a:lvl3pPr>
            <a:lvl4pPr marL="1600200" indent="-228600" defTabSz="912813" eaLnBrk="0" hangingPunct="0">
              <a:defRPr sz="2400">
                <a:solidFill>
                  <a:schemeClr val="tx1"/>
                </a:solidFill>
                <a:latin typeface="Arial" charset="0"/>
                <a:cs typeface="Arial" charset="0"/>
              </a:defRPr>
            </a:lvl4pPr>
            <a:lvl5pPr marL="2057400" indent="-228600" defTabSz="912813" eaLnBrk="0" hangingPunct="0">
              <a:defRPr sz="2400">
                <a:solidFill>
                  <a:schemeClr val="tx1"/>
                </a:solidFill>
                <a:latin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100"/>
              <a:t>Running with a partial detector</a:t>
            </a:r>
          </a:p>
        </p:txBody>
      </p:sp>
      <p:sp>
        <p:nvSpPr>
          <p:cNvPr id="11270" name="Rectangle 23"/>
          <p:cNvSpPr>
            <a:spLocks noChangeArrowheads="1"/>
          </p:cNvSpPr>
          <p:nvPr/>
        </p:nvSpPr>
        <p:spPr bwMode="auto">
          <a:xfrm>
            <a:off x="5503863" y="2455863"/>
            <a:ext cx="762000" cy="1552575"/>
          </a:xfrm>
          <a:prstGeom prst="rect">
            <a:avLst/>
          </a:prstGeom>
          <a:solidFill>
            <a:srgbClr val="FFC000"/>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p>
            <a:pPr algn="ctr" defTabSz="912813"/>
            <a:endParaRPr lang="en-US" sz="1400" b="1">
              <a:solidFill>
                <a:srgbClr val="000099"/>
              </a:solidFill>
              <a:latin typeface="Arial Unicode MS" pitchFamily="34" charset="-128"/>
            </a:endParaRPr>
          </a:p>
          <a:p>
            <a:pPr algn="ctr" defTabSz="912813"/>
            <a:endParaRPr lang="en-US" sz="1400" b="1"/>
          </a:p>
          <a:p>
            <a:pPr algn="ctr" defTabSz="912813"/>
            <a:r>
              <a:rPr lang="en-US" sz="1400">
                <a:solidFill>
                  <a:srgbClr val="000099"/>
                </a:solidFill>
                <a:latin typeface="Arial Unicode MS" pitchFamily="34" charset="-128"/>
              </a:rPr>
              <a:t>Shut-down</a:t>
            </a:r>
          </a:p>
        </p:txBody>
      </p:sp>
      <p:cxnSp>
        <p:nvCxnSpPr>
          <p:cNvPr id="11271" name="Straight Arrow Connector 24"/>
          <p:cNvCxnSpPr>
            <a:cxnSpLocks noChangeShapeType="1"/>
          </p:cNvCxnSpPr>
          <p:nvPr/>
        </p:nvCxnSpPr>
        <p:spPr bwMode="auto">
          <a:xfrm flipH="1" flipV="1">
            <a:off x="6469063" y="3438525"/>
            <a:ext cx="663575" cy="2308225"/>
          </a:xfrm>
          <a:prstGeom prst="straightConnector1">
            <a:avLst/>
          </a:prstGeom>
          <a:noFill/>
          <a:ln w="9525" algn="ctr">
            <a:solidFill>
              <a:schemeClr val="accent1"/>
            </a:solidFill>
            <a:round/>
            <a:headEnd/>
            <a:tailEnd type="arrow" w="med" len="med"/>
          </a:ln>
        </p:spPr>
      </p:cxn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DD335B24-A5D2-4BBF-9E7F-0C9CC4A20CBD}" type="slidenum">
              <a:rPr lang="en-US" smtClean="0"/>
              <a:pPr>
                <a:defRPr/>
              </a:pPr>
              <a:t>30</a:t>
            </a:fld>
            <a:endParaRPr lang="en-US" dirty="0"/>
          </a:p>
        </p:txBody>
      </p:sp>
    </p:spTree>
    <p:extLst>
      <p:ext uri="{BB962C8B-B14F-4D97-AF65-F5344CB8AC3E}">
        <p14:creationId xmlns:p14="http://schemas.microsoft.com/office/powerpoint/2010/main" val="3053901346"/>
      </p:ext>
    </p:extLst>
  </p:cSld>
  <p:clrMapOvr>
    <a:masterClrMapping/>
  </p:clrMapOvr>
  <p:transition spd="slow" advTm="26387"/>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910029442"/>
              </p:ext>
            </p:extLst>
          </p:nvPr>
        </p:nvGraphicFramePr>
        <p:xfrm>
          <a:off x="381000" y="127420"/>
          <a:ext cx="8305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a:xfrm>
            <a:off x="457200" y="5754688"/>
            <a:ext cx="8305800" cy="776287"/>
          </a:xfrm>
          <a:prstGeom prst="rightArrow">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a:lstStyle/>
          <a:p>
            <a:pPr algn="ctr">
              <a:defRPr/>
            </a:pPr>
            <a:r>
              <a:rPr lang="en-US" sz="2000" dirty="0" smtClean="0">
                <a:solidFill>
                  <a:schemeClr val="bg2">
                    <a:lumMod val="10000"/>
                    <a:lumOff val="90000"/>
                  </a:schemeClr>
                </a:solidFill>
              </a:rPr>
              <a:t>Data Analysis + Technology Research and Development</a:t>
            </a:r>
            <a:endParaRPr lang="en-US" sz="2000" dirty="0">
              <a:solidFill>
                <a:schemeClr val="bg2">
                  <a:lumMod val="10000"/>
                  <a:lumOff val="90000"/>
                </a:schemeClr>
              </a:solidFill>
            </a:endParaRPr>
          </a:p>
        </p:txBody>
      </p:sp>
      <p:sp>
        <p:nvSpPr>
          <p:cNvPr id="11" name="Freeform 10"/>
          <p:cNvSpPr/>
          <p:nvPr/>
        </p:nvSpPr>
        <p:spPr>
          <a:xfrm rot="2667915">
            <a:off x="6730467" y="2644997"/>
            <a:ext cx="638182" cy="295600"/>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grpSp>
        <p:nvGrpSpPr>
          <p:cNvPr id="9226" name="Group 11"/>
          <p:cNvGrpSpPr>
            <a:grpSpLocks/>
          </p:cNvGrpSpPr>
          <p:nvPr/>
        </p:nvGrpSpPr>
        <p:grpSpPr bwMode="auto">
          <a:xfrm>
            <a:off x="387350" y="3033713"/>
            <a:ext cx="8299450" cy="1296987"/>
            <a:chOff x="536732" y="4417282"/>
            <a:chExt cx="8299133" cy="1297718"/>
          </a:xfrm>
        </p:grpSpPr>
        <p:grpSp>
          <p:nvGrpSpPr>
            <p:cNvPr id="9230" name="Group 12"/>
            <p:cNvGrpSpPr>
              <a:grpSpLocks/>
            </p:cNvGrpSpPr>
            <p:nvPr/>
          </p:nvGrpSpPr>
          <p:grpSpPr bwMode="auto">
            <a:xfrm>
              <a:off x="536732" y="4417282"/>
              <a:ext cx="8299133" cy="1297718"/>
              <a:chOff x="536732" y="4606368"/>
              <a:chExt cx="8299133" cy="1297718"/>
            </a:xfrm>
          </p:grpSpPr>
          <p:sp>
            <p:nvSpPr>
              <p:cNvPr id="15" name="Freeform 14"/>
              <p:cNvSpPr/>
              <p:nvPr/>
            </p:nvSpPr>
            <p:spPr>
              <a:xfrm>
                <a:off x="536732" y="4607944"/>
                <a:ext cx="1404321" cy="1288301"/>
              </a:xfrm>
              <a:custGeom>
                <a:avLst/>
                <a:gdLst>
                  <a:gd name="connsiteX0" fmla="*/ 0 w 1404321"/>
                  <a:gd name="connsiteY0" fmla="*/ 128967 h 1289670"/>
                  <a:gd name="connsiteX1" fmla="*/ 128967 w 1404321"/>
                  <a:gd name="connsiteY1" fmla="*/ 0 h 1289670"/>
                  <a:gd name="connsiteX2" fmla="*/ 1275354 w 1404321"/>
                  <a:gd name="connsiteY2" fmla="*/ 0 h 1289670"/>
                  <a:gd name="connsiteX3" fmla="*/ 1404321 w 1404321"/>
                  <a:gd name="connsiteY3" fmla="*/ 128967 h 1289670"/>
                  <a:gd name="connsiteX4" fmla="*/ 1404321 w 1404321"/>
                  <a:gd name="connsiteY4" fmla="*/ 1160703 h 1289670"/>
                  <a:gd name="connsiteX5" fmla="*/ 1275354 w 1404321"/>
                  <a:gd name="connsiteY5" fmla="*/ 1289670 h 1289670"/>
                  <a:gd name="connsiteX6" fmla="*/ 128967 w 1404321"/>
                  <a:gd name="connsiteY6" fmla="*/ 1289670 h 1289670"/>
                  <a:gd name="connsiteX7" fmla="*/ 0 w 1404321"/>
                  <a:gd name="connsiteY7" fmla="*/ 1160703 h 1289670"/>
                  <a:gd name="connsiteX8" fmla="*/ 0 w 1404321"/>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321" h="1289670">
                    <a:moveTo>
                      <a:pt x="0" y="128967"/>
                    </a:moveTo>
                    <a:cubicBezTo>
                      <a:pt x="0" y="57740"/>
                      <a:pt x="57740" y="0"/>
                      <a:pt x="128967" y="0"/>
                    </a:cubicBezTo>
                    <a:lnTo>
                      <a:pt x="1275354" y="0"/>
                    </a:lnTo>
                    <a:cubicBezTo>
                      <a:pt x="1346581" y="0"/>
                      <a:pt x="1404321" y="57740"/>
                      <a:pt x="1404321" y="128967"/>
                    </a:cubicBezTo>
                    <a:lnTo>
                      <a:pt x="1404321" y="1160703"/>
                    </a:lnTo>
                    <a:cubicBezTo>
                      <a:pt x="1404321" y="1231930"/>
                      <a:pt x="1346581" y="1289670"/>
                      <a:pt x="1275354"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10163" tIns="110163" rIns="110163" bIns="110163" spcCol="1270" anchor="ctr"/>
              <a:lstStyle/>
              <a:p>
                <a:pPr algn="ctr" defTabSz="844550">
                  <a:lnSpc>
                    <a:spcPct val="90000"/>
                  </a:lnSpc>
                  <a:spcBef>
                    <a:spcPct val="0"/>
                  </a:spcBef>
                  <a:spcAft>
                    <a:spcPct val="35000"/>
                  </a:spcAft>
                  <a:defRPr/>
                </a:pPr>
                <a:r>
                  <a:rPr lang="en-US" sz="1800" b="1" dirty="0"/>
                  <a:t>LHC </a:t>
                </a:r>
              </a:p>
              <a:p>
                <a:pPr algn="ctr" defTabSz="844550">
                  <a:lnSpc>
                    <a:spcPct val="90000"/>
                  </a:lnSpc>
                  <a:spcBef>
                    <a:spcPct val="0"/>
                  </a:spcBef>
                  <a:spcAft>
                    <a:spcPct val="35000"/>
                  </a:spcAft>
                  <a:defRPr/>
                </a:pPr>
                <a:r>
                  <a:rPr lang="en-US" sz="1800" b="1" dirty="0" err="1"/>
                  <a:t>Tevatron</a:t>
                </a:r>
                <a:endParaRPr lang="en-US" sz="1800" b="1" dirty="0"/>
              </a:p>
            </p:txBody>
          </p:sp>
          <p:sp>
            <p:nvSpPr>
              <p:cNvPr id="16" name="Freeform 15"/>
              <p:cNvSpPr/>
              <p:nvPr/>
            </p:nvSpPr>
            <p:spPr>
              <a:xfrm>
                <a:off x="2580891" y="4608686"/>
                <a:ext cx="4287993" cy="1295400"/>
              </a:xfrm>
              <a:custGeom>
                <a:avLst/>
                <a:gdLst>
                  <a:gd name="connsiteX0" fmla="*/ 0 w 4095820"/>
                  <a:gd name="connsiteY0" fmla="*/ 128967 h 1289670"/>
                  <a:gd name="connsiteX1" fmla="*/ 128967 w 4095820"/>
                  <a:gd name="connsiteY1" fmla="*/ 0 h 1289670"/>
                  <a:gd name="connsiteX2" fmla="*/ 3966853 w 4095820"/>
                  <a:gd name="connsiteY2" fmla="*/ 0 h 1289670"/>
                  <a:gd name="connsiteX3" fmla="*/ 4095820 w 4095820"/>
                  <a:gd name="connsiteY3" fmla="*/ 128967 h 1289670"/>
                  <a:gd name="connsiteX4" fmla="*/ 4095820 w 4095820"/>
                  <a:gd name="connsiteY4" fmla="*/ 1160703 h 1289670"/>
                  <a:gd name="connsiteX5" fmla="*/ 3966853 w 4095820"/>
                  <a:gd name="connsiteY5" fmla="*/ 1289670 h 1289670"/>
                  <a:gd name="connsiteX6" fmla="*/ 128967 w 4095820"/>
                  <a:gd name="connsiteY6" fmla="*/ 1289670 h 1289670"/>
                  <a:gd name="connsiteX7" fmla="*/ 0 w 4095820"/>
                  <a:gd name="connsiteY7" fmla="*/ 1160703 h 1289670"/>
                  <a:gd name="connsiteX8" fmla="*/ 0 w 4095820"/>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20" h="1289670">
                    <a:moveTo>
                      <a:pt x="0" y="128967"/>
                    </a:moveTo>
                    <a:cubicBezTo>
                      <a:pt x="0" y="57740"/>
                      <a:pt x="57740" y="0"/>
                      <a:pt x="128967" y="0"/>
                    </a:cubicBezTo>
                    <a:lnTo>
                      <a:pt x="3966853" y="0"/>
                    </a:lnTo>
                    <a:cubicBezTo>
                      <a:pt x="4038080" y="0"/>
                      <a:pt x="4095820" y="57740"/>
                      <a:pt x="4095820" y="128967"/>
                    </a:cubicBezTo>
                    <a:lnTo>
                      <a:pt x="4095820" y="1160703"/>
                    </a:lnTo>
                    <a:cubicBezTo>
                      <a:pt x="4095820" y="1231930"/>
                      <a:pt x="4038080" y="1289670"/>
                      <a:pt x="3966853"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10163" tIns="110163" rIns="110163" bIns="110163" spcCol="1270" anchor="ctr"/>
              <a:lstStyle/>
              <a:p>
                <a:pPr algn="ctr" defTabSz="844550">
                  <a:lnSpc>
                    <a:spcPct val="90000"/>
                  </a:lnSpc>
                  <a:spcBef>
                    <a:spcPct val="0"/>
                  </a:spcBef>
                  <a:spcAft>
                    <a:spcPct val="35000"/>
                  </a:spcAft>
                  <a:defRPr/>
                </a:pPr>
                <a:r>
                  <a:rPr lang="en-US" sz="1800" b="1" dirty="0"/>
                  <a:t>LHC Upgrades </a:t>
                </a:r>
                <a:r>
                  <a:rPr lang="en-US" sz="1800" dirty="0"/>
                  <a:t>in</a:t>
                </a:r>
              </a:p>
              <a:p>
                <a:pPr algn="ctr" defTabSz="844550">
                  <a:lnSpc>
                    <a:spcPct val="90000"/>
                  </a:lnSpc>
                  <a:spcBef>
                    <a:spcPct val="0"/>
                  </a:spcBef>
                  <a:spcAft>
                    <a:spcPct val="35000"/>
                  </a:spcAft>
                  <a:defRPr/>
                </a:pPr>
                <a:r>
                  <a:rPr lang="en-US" sz="1800" dirty="0"/>
                  <a:t>luminosity and energy</a:t>
                </a:r>
              </a:p>
            </p:txBody>
          </p:sp>
          <p:sp>
            <p:nvSpPr>
              <p:cNvPr id="17" name="Freeform 16"/>
              <p:cNvSpPr/>
              <p:nvPr/>
            </p:nvSpPr>
            <p:spPr>
              <a:xfrm>
                <a:off x="7017207" y="5043108"/>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sp>
            <p:nvSpPr>
              <p:cNvPr id="18" name="Freeform 17"/>
              <p:cNvSpPr/>
              <p:nvPr/>
            </p:nvSpPr>
            <p:spPr>
              <a:xfrm>
                <a:off x="7489370" y="4606368"/>
                <a:ext cx="1346495" cy="1273224"/>
              </a:xfrm>
              <a:custGeom>
                <a:avLst/>
                <a:gdLst>
                  <a:gd name="connsiteX0" fmla="*/ 0 w 1079432"/>
                  <a:gd name="connsiteY0" fmla="*/ 107943 h 1289670"/>
                  <a:gd name="connsiteX1" fmla="*/ 107943 w 1079432"/>
                  <a:gd name="connsiteY1" fmla="*/ 0 h 1289670"/>
                  <a:gd name="connsiteX2" fmla="*/ 971489 w 1079432"/>
                  <a:gd name="connsiteY2" fmla="*/ 0 h 1289670"/>
                  <a:gd name="connsiteX3" fmla="*/ 1079432 w 1079432"/>
                  <a:gd name="connsiteY3" fmla="*/ 107943 h 1289670"/>
                  <a:gd name="connsiteX4" fmla="*/ 1079432 w 1079432"/>
                  <a:gd name="connsiteY4" fmla="*/ 1181727 h 1289670"/>
                  <a:gd name="connsiteX5" fmla="*/ 971489 w 1079432"/>
                  <a:gd name="connsiteY5" fmla="*/ 1289670 h 1289670"/>
                  <a:gd name="connsiteX6" fmla="*/ 107943 w 1079432"/>
                  <a:gd name="connsiteY6" fmla="*/ 1289670 h 1289670"/>
                  <a:gd name="connsiteX7" fmla="*/ 0 w 1079432"/>
                  <a:gd name="connsiteY7" fmla="*/ 1181727 h 1289670"/>
                  <a:gd name="connsiteX8" fmla="*/ 0 w 1079432"/>
                  <a:gd name="connsiteY8" fmla="*/ 107943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32" h="1289670">
                    <a:moveTo>
                      <a:pt x="0" y="107943"/>
                    </a:moveTo>
                    <a:cubicBezTo>
                      <a:pt x="0" y="48328"/>
                      <a:pt x="48328" y="0"/>
                      <a:pt x="107943" y="0"/>
                    </a:cubicBezTo>
                    <a:lnTo>
                      <a:pt x="971489" y="0"/>
                    </a:lnTo>
                    <a:cubicBezTo>
                      <a:pt x="1031104" y="0"/>
                      <a:pt x="1079432" y="48328"/>
                      <a:pt x="1079432" y="107943"/>
                    </a:cubicBezTo>
                    <a:lnTo>
                      <a:pt x="1079432" y="1181727"/>
                    </a:lnTo>
                    <a:cubicBezTo>
                      <a:pt x="1079432" y="1241342"/>
                      <a:pt x="1031104" y="1289670"/>
                      <a:pt x="971489" y="1289670"/>
                    </a:cubicBezTo>
                    <a:lnTo>
                      <a:pt x="107943" y="1289670"/>
                    </a:lnTo>
                    <a:cubicBezTo>
                      <a:pt x="48328" y="1289670"/>
                      <a:pt x="0" y="1241342"/>
                      <a:pt x="0" y="1181727"/>
                    </a:cubicBezTo>
                    <a:lnTo>
                      <a:pt x="0" y="107943"/>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4005" tIns="104005" rIns="104005" bIns="104005" spcCol="1270" anchor="ctr"/>
              <a:lstStyle/>
              <a:p>
                <a:pPr algn="ctr" defTabSz="844550">
                  <a:lnSpc>
                    <a:spcPct val="90000"/>
                  </a:lnSpc>
                  <a:spcBef>
                    <a:spcPct val="0"/>
                  </a:spcBef>
                  <a:spcAft>
                    <a:spcPct val="35000"/>
                  </a:spcAft>
                  <a:defRPr/>
                </a:pPr>
                <a:r>
                  <a:rPr lang="en-US" sz="1800" b="1" dirty="0"/>
                  <a:t>Lepton Colliders</a:t>
                </a:r>
              </a:p>
            </p:txBody>
          </p:sp>
        </p:grpSp>
        <p:sp>
          <p:nvSpPr>
            <p:cNvPr id="14" name="Freeform 13"/>
            <p:cNvSpPr/>
            <p:nvPr/>
          </p:nvSpPr>
          <p:spPr>
            <a:xfrm>
              <a:off x="2099407" y="4860697"/>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grpSp>
      <p:sp>
        <p:nvSpPr>
          <p:cNvPr id="9229" name="Title 1"/>
          <p:cNvSpPr txBox="1">
            <a:spLocks/>
          </p:cNvSpPr>
          <p:nvPr/>
        </p:nvSpPr>
        <p:spPr bwMode="auto">
          <a:xfrm>
            <a:off x="0" y="889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algn="ctr">
              <a:spcBef>
                <a:spcPct val="0"/>
              </a:spcBef>
            </a:pPr>
            <a:r>
              <a:rPr lang="en-US" sz="2800" dirty="0" err="1" smtClean="0">
                <a:solidFill>
                  <a:srgbClr val="FFFFFF"/>
                </a:solidFill>
              </a:rPr>
              <a:t>Fermilab’s</a:t>
            </a:r>
            <a:r>
              <a:rPr lang="en-US" sz="2800" dirty="0" smtClean="0">
                <a:solidFill>
                  <a:srgbClr val="FFFFFF"/>
                </a:solidFill>
              </a:rPr>
              <a:t> Scientific Plan</a:t>
            </a:r>
            <a:endParaRPr lang="en-US" sz="2000" i="1" dirty="0">
              <a:solidFill>
                <a:srgbClr val="FFFFFF"/>
              </a:solidFill>
            </a:endParaRPr>
          </a:p>
        </p:txBody>
      </p:sp>
      <p:sp>
        <p:nvSpPr>
          <p:cNvPr id="3" name="Rounded Rectangle 2"/>
          <p:cNvSpPr/>
          <p:nvPr/>
        </p:nvSpPr>
        <p:spPr bwMode="auto">
          <a:xfrm>
            <a:off x="4318001" y="622300"/>
            <a:ext cx="2146299"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400" b="0" i="0" u="none" strike="noStrike" cap="none" normalizeH="0" baseline="0" dirty="0" smtClean="0">
                <a:ln>
                  <a:noFill/>
                </a:ln>
                <a:solidFill>
                  <a:srgbClr val="FFFF00"/>
                </a:solidFill>
                <a:effectLst/>
                <a:latin typeface="Arial" charset="0"/>
              </a:rPr>
              <a:t>2020s +</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200" b="0" i="0" u="none" strike="noStrike" cap="none" normalizeH="0" baseline="0" dirty="0" smtClean="0">
              <a:ln>
                <a:noFill/>
              </a:ln>
              <a:solidFill>
                <a:srgbClr val="FFFF00"/>
              </a:solidFill>
              <a:effectLst/>
              <a:latin typeface="Arial" charset="0"/>
            </a:endParaRPr>
          </a:p>
          <a:p>
            <a:pPr algn="ctr">
              <a:spcBef>
                <a:spcPct val="20000"/>
              </a:spcBef>
              <a:buClr>
                <a:srgbClr val="FFFF00"/>
              </a:buClr>
              <a:buSzPct val="80000"/>
            </a:pPr>
            <a:r>
              <a:rPr lang="en-US" sz="1800" dirty="0">
                <a:solidFill>
                  <a:schemeClr val="bg2">
                    <a:lumMod val="10000"/>
                    <a:lumOff val="90000"/>
                  </a:schemeClr>
                </a:solidFill>
              </a:rPr>
              <a:t>DM </a:t>
            </a:r>
            <a:r>
              <a:rPr lang="en-US" sz="1800" dirty="0" smtClean="0">
                <a:solidFill>
                  <a:schemeClr val="bg2">
                    <a:lumMod val="10000"/>
                    <a:lumOff val="90000"/>
                  </a:schemeClr>
                </a:solidFill>
              </a:rPr>
              <a:t>(~ton scale)</a:t>
            </a:r>
            <a:endParaRPr lang="en-US" sz="1800" dirty="0">
              <a:solidFill>
                <a:schemeClr val="bg2">
                  <a:lumMod val="10000"/>
                  <a:lumOff val="90000"/>
                </a:schemeClr>
              </a:solidFill>
            </a:endParaRPr>
          </a:p>
          <a:p>
            <a:pPr algn="ctr">
              <a:spcBef>
                <a:spcPct val="20000"/>
              </a:spcBef>
              <a:buClr>
                <a:srgbClr val="FFFF00"/>
              </a:buClr>
              <a:buSzPct val="80000"/>
            </a:pPr>
            <a:r>
              <a:rPr lang="en-US" sz="1800" dirty="0">
                <a:solidFill>
                  <a:schemeClr val="bg2">
                    <a:lumMod val="10000"/>
                    <a:lumOff val="90000"/>
                  </a:schemeClr>
                </a:solidFill>
              </a:rPr>
              <a:t>DE </a:t>
            </a:r>
            <a:r>
              <a:rPr lang="en-US" sz="1800" dirty="0" smtClean="0">
                <a:solidFill>
                  <a:schemeClr val="bg2">
                    <a:lumMod val="10000"/>
                    <a:lumOff val="90000"/>
                  </a:schemeClr>
                </a:solidFill>
              </a:rPr>
              <a:t>(LSST)</a:t>
            </a:r>
            <a:endParaRPr lang="en-US" sz="1800" dirty="0">
              <a:solidFill>
                <a:schemeClr val="bg2">
                  <a:lumMod val="10000"/>
                  <a:lumOff val="90000"/>
                </a:schemeClr>
              </a:solidFill>
            </a:endParaRPr>
          </a:p>
          <a:p>
            <a:pPr algn="ctr">
              <a:spcBef>
                <a:spcPct val="20000"/>
              </a:spcBef>
              <a:buClr>
                <a:srgbClr val="FFFF00"/>
              </a:buClr>
              <a:buSzPct val="80000"/>
            </a:pPr>
            <a:r>
              <a:rPr lang="en-US" sz="1800" dirty="0" smtClean="0">
                <a:solidFill>
                  <a:schemeClr val="bg2">
                    <a:lumMod val="10000"/>
                    <a:lumOff val="90000"/>
                  </a:schemeClr>
                </a:solidFill>
              </a:rPr>
              <a:t>New initiatives</a:t>
            </a:r>
            <a:endParaRPr lang="en-US" sz="1800" dirty="0">
              <a:solidFill>
                <a:schemeClr val="bg2">
                  <a:lumMod val="10000"/>
                  <a:lumOff val="90000"/>
                </a:schemeClr>
              </a:solidFill>
            </a:endParaRPr>
          </a:p>
        </p:txBody>
      </p:sp>
      <p:sp>
        <p:nvSpPr>
          <p:cNvPr id="21" name="Rounded Rectangle 20"/>
          <p:cNvSpPr/>
          <p:nvPr/>
        </p:nvSpPr>
        <p:spPr bwMode="auto">
          <a:xfrm>
            <a:off x="1950085" y="622300"/>
            <a:ext cx="2139315"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dirty="0" smtClean="0">
                <a:solidFill>
                  <a:srgbClr val="FFFF00"/>
                </a:solidFill>
              </a:rPr>
              <a:t>2010s +</a:t>
            </a: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smtClean="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sz="1200"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DM (~100kg)</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1800" b="0" i="0" u="none" strike="noStrike" cap="none" normalizeH="0" baseline="0" dirty="0" smtClean="0">
                <a:ln>
                  <a:noFill/>
                </a:ln>
                <a:solidFill>
                  <a:schemeClr val="bg2">
                    <a:lumMod val="10000"/>
                    <a:lumOff val="90000"/>
                  </a:schemeClr>
                </a:solidFill>
                <a:effectLst/>
              </a:rPr>
              <a:t>DE</a:t>
            </a:r>
            <a:r>
              <a:rPr kumimoji="0" lang="en-US" sz="1800" b="0" i="0" u="none" strike="noStrike" cap="none" normalizeH="0" dirty="0" smtClean="0">
                <a:ln>
                  <a:noFill/>
                </a:ln>
                <a:solidFill>
                  <a:schemeClr val="bg2">
                    <a:lumMod val="10000"/>
                    <a:lumOff val="90000"/>
                  </a:schemeClr>
                </a:solidFill>
                <a:effectLst/>
              </a:rPr>
              <a:t> (DES)</a:t>
            </a:r>
            <a:endParaRPr kumimoji="0" lang="en-US" sz="1800" b="0" i="0" u="none" strike="noStrike" cap="none" normalizeH="0" baseline="0" dirty="0" smtClean="0">
              <a:ln>
                <a:noFill/>
              </a:ln>
              <a:solidFill>
                <a:schemeClr val="bg2">
                  <a:lumMod val="10000"/>
                  <a:lumOff val="90000"/>
                </a:schemeClr>
              </a:solidFill>
              <a:effectLst/>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Cosmic Particles </a:t>
            </a:r>
            <a:r>
              <a:rPr lang="en-US" sz="1800" dirty="0" err="1" smtClean="0">
                <a:solidFill>
                  <a:schemeClr val="bg2">
                    <a:lumMod val="10000"/>
                    <a:lumOff val="90000"/>
                  </a:schemeClr>
                </a:solidFill>
              </a:rPr>
              <a:t>Holometer</a:t>
            </a:r>
            <a:r>
              <a:rPr lang="en-US" sz="1800" dirty="0" smtClean="0">
                <a:solidFill>
                  <a:schemeClr val="bg2">
                    <a:lumMod val="10000"/>
                    <a:lumOff val="90000"/>
                  </a:schemeClr>
                </a:solidFill>
              </a:rPr>
              <a:t>, …</a:t>
            </a:r>
            <a:endParaRPr kumimoji="0" lang="en-US" sz="1800" b="0" i="0" u="none" strike="noStrike" cap="none" normalizeH="0" baseline="0" dirty="0" smtClean="0">
              <a:ln>
                <a:noFill/>
              </a:ln>
              <a:solidFill>
                <a:schemeClr val="bg2">
                  <a:lumMod val="10000"/>
                  <a:lumOff val="90000"/>
                </a:schemeClr>
              </a:solidFill>
              <a:effectLst/>
            </a:endParaRPr>
          </a:p>
        </p:txBody>
      </p:sp>
      <p:sp>
        <p:nvSpPr>
          <p:cNvPr id="22" name="Rounded Rectangle 21"/>
          <p:cNvSpPr/>
          <p:nvPr/>
        </p:nvSpPr>
        <p:spPr bwMode="auto">
          <a:xfrm>
            <a:off x="6667500" y="622300"/>
            <a:ext cx="2146299"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400" b="0" i="0" u="none" strike="noStrike" cap="none" normalizeH="0" baseline="0" dirty="0" smtClean="0">
                <a:ln>
                  <a:noFill/>
                </a:ln>
                <a:solidFill>
                  <a:srgbClr val="FFFF00"/>
                </a:solidFill>
                <a:effectLst/>
                <a:latin typeface="Arial" charset="0"/>
              </a:rPr>
              <a:t>Beyond</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800" b="0" i="0" u="none" strike="noStrike" cap="none" normalizeH="0" baseline="0" dirty="0" smtClean="0">
              <a:ln>
                <a:noFill/>
              </a:ln>
              <a:solidFill>
                <a:srgbClr val="FFFF00"/>
              </a:solidFill>
              <a:effectLst/>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sz="600" dirty="0" smtClean="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To be determined</a:t>
            </a:r>
            <a:endParaRPr kumimoji="0" lang="en-US" sz="1800" b="0" i="0" u="none" strike="noStrike" cap="none" normalizeH="0" baseline="0" dirty="0" smtClean="0">
              <a:ln>
                <a:noFill/>
              </a:ln>
              <a:solidFill>
                <a:schemeClr val="bg2">
                  <a:lumMod val="10000"/>
                  <a:lumOff val="90000"/>
                </a:schemeClr>
              </a:solidFill>
              <a:effectLst/>
            </a:endParaRPr>
          </a:p>
        </p:txBody>
      </p:sp>
      <p:sp>
        <p:nvSpPr>
          <p:cNvPr id="20"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23"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31</a:t>
            </a:fld>
            <a:endParaRPr lang="en-US" dirty="0"/>
          </a:p>
        </p:txBody>
      </p:sp>
    </p:spTree>
    <p:extLst>
      <p:ext uri="{BB962C8B-B14F-4D97-AF65-F5344CB8AC3E}">
        <p14:creationId xmlns:p14="http://schemas.microsoft.com/office/powerpoint/2010/main" val="4076311356"/>
      </p:ext>
    </p:extLst>
  </p:cSld>
  <p:clrMapOvr>
    <a:masterClrMapping/>
  </p:clrMapOvr>
  <p:transition spd="slow" advTm="6880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749189611"/>
              </p:ext>
            </p:extLst>
          </p:nvPr>
        </p:nvGraphicFramePr>
        <p:xfrm>
          <a:off x="381000" y="127420"/>
          <a:ext cx="8305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ight Arrow 8"/>
          <p:cNvSpPr/>
          <p:nvPr/>
        </p:nvSpPr>
        <p:spPr>
          <a:xfrm>
            <a:off x="457200" y="5754688"/>
            <a:ext cx="8305800" cy="776287"/>
          </a:xfrm>
          <a:prstGeom prst="rightArrow">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a:lstStyle/>
          <a:p>
            <a:pPr algn="ctr">
              <a:defRPr/>
            </a:pPr>
            <a:r>
              <a:rPr lang="en-US" sz="2000" dirty="0" smtClean="0">
                <a:solidFill>
                  <a:schemeClr val="bg2">
                    <a:lumMod val="10000"/>
                    <a:lumOff val="90000"/>
                  </a:schemeClr>
                </a:solidFill>
              </a:rPr>
              <a:t>Data Analysis + Technology Research and Development</a:t>
            </a:r>
            <a:endParaRPr lang="en-US" sz="2000" dirty="0">
              <a:solidFill>
                <a:schemeClr val="bg2">
                  <a:lumMod val="10000"/>
                  <a:lumOff val="90000"/>
                </a:schemeClr>
              </a:solidFill>
            </a:endParaRPr>
          </a:p>
        </p:txBody>
      </p:sp>
      <p:sp>
        <p:nvSpPr>
          <p:cNvPr id="11" name="Freeform 10"/>
          <p:cNvSpPr/>
          <p:nvPr/>
        </p:nvSpPr>
        <p:spPr>
          <a:xfrm rot="2667915">
            <a:off x="6730467" y="2644997"/>
            <a:ext cx="638182" cy="295600"/>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grpSp>
        <p:nvGrpSpPr>
          <p:cNvPr id="9226" name="Group 11"/>
          <p:cNvGrpSpPr>
            <a:grpSpLocks/>
          </p:cNvGrpSpPr>
          <p:nvPr/>
        </p:nvGrpSpPr>
        <p:grpSpPr bwMode="auto">
          <a:xfrm>
            <a:off x="387350" y="3033713"/>
            <a:ext cx="8299450" cy="1296987"/>
            <a:chOff x="536732" y="4417282"/>
            <a:chExt cx="8299133" cy="1297718"/>
          </a:xfrm>
        </p:grpSpPr>
        <p:grpSp>
          <p:nvGrpSpPr>
            <p:cNvPr id="9230" name="Group 12"/>
            <p:cNvGrpSpPr>
              <a:grpSpLocks/>
            </p:cNvGrpSpPr>
            <p:nvPr/>
          </p:nvGrpSpPr>
          <p:grpSpPr bwMode="auto">
            <a:xfrm>
              <a:off x="536732" y="4417282"/>
              <a:ext cx="8299133" cy="1297718"/>
              <a:chOff x="536732" y="4606368"/>
              <a:chExt cx="8299133" cy="1297718"/>
            </a:xfrm>
          </p:grpSpPr>
          <p:sp>
            <p:nvSpPr>
              <p:cNvPr id="15" name="Freeform 14"/>
              <p:cNvSpPr/>
              <p:nvPr/>
            </p:nvSpPr>
            <p:spPr>
              <a:xfrm>
                <a:off x="536732" y="4607944"/>
                <a:ext cx="1404321" cy="1288301"/>
              </a:xfrm>
              <a:custGeom>
                <a:avLst/>
                <a:gdLst>
                  <a:gd name="connsiteX0" fmla="*/ 0 w 1404321"/>
                  <a:gd name="connsiteY0" fmla="*/ 128967 h 1289670"/>
                  <a:gd name="connsiteX1" fmla="*/ 128967 w 1404321"/>
                  <a:gd name="connsiteY1" fmla="*/ 0 h 1289670"/>
                  <a:gd name="connsiteX2" fmla="*/ 1275354 w 1404321"/>
                  <a:gd name="connsiteY2" fmla="*/ 0 h 1289670"/>
                  <a:gd name="connsiteX3" fmla="*/ 1404321 w 1404321"/>
                  <a:gd name="connsiteY3" fmla="*/ 128967 h 1289670"/>
                  <a:gd name="connsiteX4" fmla="*/ 1404321 w 1404321"/>
                  <a:gd name="connsiteY4" fmla="*/ 1160703 h 1289670"/>
                  <a:gd name="connsiteX5" fmla="*/ 1275354 w 1404321"/>
                  <a:gd name="connsiteY5" fmla="*/ 1289670 h 1289670"/>
                  <a:gd name="connsiteX6" fmla="*/ 128967 w 1404321"/>
                  <a:gd name="connsiteY6" fmla="*/ 1289670 h 1289670"/>
                  <a:gd name="connsiteX7" fmla="*/ 0 w 1404321"/>
                  <a:gd name="connsiteY7" fmla="*/ 1160703 h 1289670"/>
                  <a:gd name="connsiteX8" fmla="*/ 0 w 1404321"/>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321" h="1289670">
                    <a:moveTo>
                      <a:pt x="0" y="128967"/>
                    </a:moveTo>
                    <a:cubicBezTo>
                      <a:pt x="0" y="57740"/>
                      <a:pt x="57740" y="0"/>
                      <a:pt x="128967" y="0"/>
                    </a:cubicBezTo>
                    <a:lnTo>
                      <a:pt x="1275354" y="0"/>
                    </a:lnTo>
                    <a:cubicBezTo>
                      <a:pt x="1346581" y="0"/>
                      <a:pt x="1404321" y="57740"/>
                      <a:pt x="1404321" y="128967"/>
                    </a:cubicBezTo>
                    <a:lnTo>
                      <a:pt x="1404321" y="1160703"/>
                    </a:lnTo>
                    <a:cubicBezTo>
                      <a:pt x="1404321" y="1231930"/>
                      <a:pt x="1346581" y="1289670"/>
                      <a:pt x="1275354"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10163" tIns="110163" rIns="110163" bIns="110163" spcCol="1270" anchor="ctr"/>
              <a:lstStyle/>
              <a:p>
                <a:pPr algn="ctr" defTabSz="844550">
                  <a:lnSpc>
                    <a:spcPct val="90000"/>
                  </a:lnSpc>
                  <a:spcBef>
                    <a:spcPct val="0"/>
                  </a:spcBef>
                  <a:spcAft>
                    <a:spcPct val="35000"/>
                  </a:spcAft>
                  <a:defRPr/>
                </a:pPr>
                <a:r>
                  <a:rPr lang="en-US" sz="1800" b="1" dirty="0"/>
                  <a:t>LHC </a:t>
                </a:r>
              </a:p>
              <a:p>
                <a:pPr algn="ctr" defTabSz="844550">
                  <a:lnSpc>
                    <a:spcPct val="90000"/>
                  </a:lnSpc>
                  <a:spcBef>
                    <a:spcPct val="0"/>
                  </a:spcBef>
                  <a:spcAft>
                    <a:spcPct val="35000"/>
                  </a:spcAft>
                  <a:defRPr/>
                </a:pPr>
                <a:r>
                  <a:rPr lang="en-US" sz="1800" b="1" dirty="0" err="1"/>
                  <a:t>Tevatron</a:t>
                </a:r>
                <a:endParaRPr lang="en-US" sz="1800" b="1" dirty="0"/>
              </a:p>
            </p:txBody>
          </p:sp>
          <p:sp>
            <p:nvSpPr>
              <p:cNvPr id="16" name="Freeform 15"/>
              <p:cNvSpPr/>
              <p:nvPr/>
            </p:nvSpPr>
            <p:spPr>
              <a:xfrm>
                <a:off x="2580891" y="4608686"/>
                <a:ext cx="4287993" cy="1295400"/>
              </a:xfrm>
              <a:custGeom>
                <a:avLst/>
                <a:gdLst>
                  <a:gd name="connsiteX0" fmla="*/ 0 w 4095820"/>
                  <a:gd name="connsiteY0" fmla="*/ 128967 h 1289670"/>
                  <a:gd name="connsiteX1" fmla="*/ 128967 w 4095820"/>
                  <a:gd name="connsiteY1" fmla="*/ 0 h 1289670"/>
                  <a:gd name="connsiteX2" fmla="*/ 3966853 w 4095820"/>
                  <a:gd name="connsiteY2" fmla="*/ 0 h 1289670"/>
                  <a:gd name="connsiteX3" fmla="*/ 4095820 w 4095820"/>
                  <a:gd name="connsiteY3" fmla="*/ 128967 h 1289670"/>
                  <a:gd name="connsiteX4" fmla="*/ 4095820 w 4095820"/>
                  <a:gd name="connsiteY4" fmla="*/ 1160703 h 1289670"/>
                  <a:gd name="connsiteX5" fmla="*/ 3966853 w 4095820"/>
                  <a:gd name="connsiteY5" fmla="*/ 1289670 h 1289670"/>
                  <a:gd name="connsiteX6" fmla="*/ 128967 w 4095820"/>
                  <a:gd name="connsiteY6" fmla="*/ 1289670 h 1289670"/>
                  <a:gd name="connsiteX7" fmla="*/ 0 w 4095820"/>
                  <a:gd name="connsiteY7" fmla="*/ 1160703 h 1289670"/>
                  <a:gd name="connsiteX8" fmla="*/ 0 w 4095820"/>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20" h="1289670">
                    <a:moveTo>
                      <a:pt x="0" y="128967"/>
                    </a:moveTo>
                    <a:cubicBezTo>
                      <a:pt x="0" y="57740"/>
                      <a:pt x="57740" y="0"/>
                      <a:pt x="128967" y="0"/>
                    </a:cubicBezTo>
                    <a:lnTo>
                      <a:pt x="3966853" y="0"/>
                    </a:lnTo>
                    <a:cubicBezTo>
                      <a:pt x="4038080" y="0"/>
                      <a:pt x="4095820" y="57740"/>
                      <a:pt x="4095820" y="128967"/>
                    </a:cubicBezTo>
                    <a:lnTo>
                      <a:pt x="4095820" y="1160703"/>
                    </a:lnTo>
                    <a:cubicBezTo>
                      <a:pt x="4095820" y="1231930"/>
                      <a:pt x="4038080" y="1289670"/>
                      <a:pt x="3966853"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10163" tIns="110163" rIns="110163" bIns="110163" spcCol="1270" anchor="ctr"/>
              <a:lstStyle/>
              <a:p>
                <a:pPr algn="ctr" defTabSz="844550">
                  <a:lnSpc>
                    <a:spcPct val="90000"/>
                  </a:lnSpc>
                  <a:spcBef>
                    <a:spcPct val="0"/>
                  </a:spcBef>
                  <a:spcAft>
                    <a:spcPct val="35000"/>
                  </a:spcAft>
                  <a:defRPr/>
                </a:pPr>
                <a:r>
                  <a:rPr lang="en-US" sz="1800" b="1" dirty="0"/>
                  <a:t>LHC Upgrades </a:t>
                </a:r>
                <a:r>
                  <a:rPr lang="en-US" sz="1800" dirty="0"/>
                  <a:t>in</a:t>
                </a:r>
              </a:p>
              <a:p>
                <a:pPr algn="ctr" defTabSz="844550">
                  <a:lnSpc>
                    <a:spcPct val="90000"/>
                  </a:lnSpc>
                  <a:spcBef>
                    <a:spcPct val="0"/>
                  </a:spcBef>
                  <a:spcAft>
                    <a:spcPct val="35000"/>
                  </a:spcAft>
                  <a:defRPr/>
                </a:pPr>
                <a:r>
                  <a:rPr lang="en-US" sz="1800" dirty="0"/>
                  <a:t>luminosity and energy</a:t>
                </a:r>
              </a:p>
            </p:txBody>
          </p:sp>
          <p:sp>
            <p:nvSpPr>
              <p:cNvPr id="17" name="Freeform 16"/>
              <p:cNvSpPr/>
              <p:nvPr/>
            </p:nvSpPr>
            <p:spPr>
              <a:xfrm>
                <a:off x="7017207" y="5043108"/>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sp>
            <p:nvSpPr>
              <p:cNvPr id="18" name="Freeform 17"/>
              <p:cNvSpPr/>
              <p:nvPr/>
            </p:nvSpPr>
            <p:spPr>
              <a:xfrm>
                <a:off x="7489370" y="4606368"/>
                <a:ext cx="1346495" cy="1273224"/>
              </a:xfrm>
              <a:custGeom>
                <a:avLst/>
                <a:gdLst>
                  <a:gd name="connsiteX0" fmla="*/ 0 w 1079432"/>
                  <a:gd name="connsiteY0" fmla="*/ 107943 h 1289670"/>
                  <a:gd name="connsiteX1" fmla="*/ 107943 w 1079432"/>
                  <a:gd name="connsiteY1" fmla="*/ 0 h 1289670"/>
                  <a:gd name="connsiteX2" fmla="*/ 971489 w 1079432"/>
                  <a:gd name="connsiteY2" fmla="*/ 0 h 1289670"/>
                  <a:gd name="connsiteX3" fmla="*/ 1079432 w 1079432"/>
                  <a:gd name="connsiteY3" fmla="*/ 107943 h 1289670"/>
                  <a:gd name="connsiteX4" fmla="*/ 1079432 w 1079432"/>
                  <a:gd name="connsiteY4" fmla="*/ 1181727 h 1289670"/>
                  <a:gd name="connsiteX5" fmla="*/ 971489 w 1079432"/>
                  <a:gd name="connsiteY5" fmla="*/ 1289670 h 1289670"/>
                  <a:gd name="connsiteX6" fmla="*/ 107943 w 1079432"/>
                  <a:gd name="connsiteY6" fmla="*/ 1289670 h 1289670"/>
                  <a:gd name="connsiteX7" fmla="*/ 0 w 1079432"/>
                  <a:gd name="connsiteY7" fmla="*/ 1181727 h 1289670"/>
                  <a:gd name="connsiteX8" fmla="*/ 0 w 1079432"/>
                  <a:gd name="connsiteY8" fmla="*/ 107943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32" h="1289670">
                    <a:moveTo>
                      <a:pt x="0" y="107943"/>
                    </a:moveTo>
                    <a:cubicBezTo>
                      <a:pt x="0" y="48328"/>
                      <a:pt x="48328" y="0"/>
                      <a:pt x="107943" y="0"/>
                    </a:cubicBezTo>
                    <a:lnTo>
                      <a:pt x="971489" y="0"/>
                    </a:lnTo>
                    <a:cubicBezTo>
                      <a:pt x="1031104" y="0"/>
                      <a:pt x="1079432" y="48328"/>
                      <a:pt x="1079432" y="107943"/>
                    </a:cubicBezTo>
                    <a:lnTo>
                      <a:pt x="1079432" y="1181727"/>
                    </a:lnTo>
                    <a:cubicBezTo>
                      <a:pt x="1079432" y="1241342"/>
                      <a:pt x="1031104" y="1289670"/>
                      <a:pt x="971489" y="1289670"/>
                    </a:cubicBezTo>
                    <a:lnTo>
                      <a:pt x="107943" y="1289670"/>
                    </a:lnTo>
                    <a:cubicBezTo>
                      <a:pt x="48328" y="1289670"/>
                      <a:pt x="0" y="1241342"/>
                      <a:pt x="0" y="1181727"/>
                    </a:cubicBezTo>
                    <a:lnTo>
                      <a:pt x="0" y="107943"/>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4005" tIns="104005" rIns="104005" bIns="104005" spcCol="1270" anchor="ctr"/>
              <a:lstStyle/>
              <a:p>
                <a:pPr algn="ctr" defTabSz="844550">
                  <a:lnSpc>
                    <a:spcPct val="90000"/>
                  </a:lnSpc>
                  <a:spcBef>
                    <a:spcPct val="0"/>
                  </a:spcBef>
                  <a:spcAft>
                    <a:spcPct val="35000"/>
                  </a:spcAft>
                  <a:defRPr/>
                </a:pPr>
                <a:r>
                  <a:rPr lang="en-US" sz="1800" b="1" dirty="0"/>
                  <a:t>Lepton Colliders</a:t>
                </a:r>
              </a:p>
            </p:txBody>
          </p:sp>
        </p:grpSp>
        <p:sp>
          <p:nvSpPr>
            <p:cNvPr id="14" name="Freeform 13"/>
            <p:cNvSpPr/>
            <p:nvPr/>
          </p:nvSpPr>
          <p:spPr>
            <a:xfrm>
              <a:off x="2099407" y="4860697"/>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lIns="-1" tIns="106612" rIns="136019" bIns="106613" spcCol="1270" anchor="ctr"/>
            <a:lstStyle/>
            <a:p>
              <a:pPr algn="ctr" defTabSz="666750">
                <a:lnSpc>
                  <a:spcPct val="90000"/>
                </a:lnSpc>
                <a:spcBef>
                  <a:spcPct val="0"/>
                </a:spcBef>
                <a:spcAft>
                  <a:spcPct val="35000"/>
                </a:spcAft>
                <a:defRPr/>
              </a:pPr>
              <a:endParaRPr lang="en-US" sz="1500"/>
            </a:p>
          </p:txBody>
        </p:sp>
      </p:grpSp>
      <p:sp>
        <p:nvSpPr>
          <p:cNvPr id="9229" name="Title 1"/>
          <p:cNvSpPr txBox="1">
            <a:spLocks/>
          </p:cNvSpPr>
          <p:nvPr/>
        </p:nvSpPr>
        <p:spPr bwMode="auto">
          <a:xfrm>
            <a:off x="0" y="889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algn="ctr">
              <a:spcBef>
                <a:spcPct val="0"/>
              </a:spcBef>
            </a:pPr>
            <a:r>
              <a:rPr lang="en-US" sz="2800" dirty="0" err="1" smtClean="0">
                <a:solidFill>
                  <a:srgbClr val="FFFFFF"/>
                </a:solidFill>
              </a:rPr>
              <a:t>Fermilab’s</a:t>
            </a:r>
            <a:r>
              <a:rPr lang="en-US" sz="2800" dirty="0" smtClean="0">
                <a:solidFill>
                  <a:srgbClr val="FFFFFF"/>
                </a:solidFill>
              </a:rPr>
              <a:t> Scientific Plan</a:t>
            </a:r>
            <a:endParaRPr lang="en-US" sz="2000" i="1" dirty="0">
              <a:solidFill>
                <a:srgbClr val="FFFFFF"/>
              </a:solidFill>
            </a:endParaRPr>
          </a:p>
        </p:txBody>
      </p:sp>
      <p:sp>
        <p:nvSpPr>
          <p:cNvPr id="2" name="TextBox 1"/>
          <p:cNvSpPr txBox="1"/>
          <p:nvPr/>
        </p:nvSpPr>
        <p:spPr>
          <a:xfrm>
            <a:off x="2606040" y="1230836"/>
            <a:ext cx="1045478" cy="1615827"/>
          </a:xfrm>
          <a:prstGeom prst="rect">
            <a:avLst/>
          </a:prstGeom>
          <a:noFill/>
        </p:spPr>
        <p:txBody>
          <a:bodyPr wrap="none" rtlCol="0">
            <a:spAutoFit/>
          </a:bodyPr>
          <a:lstStyle/>
          <a:p>
            <a:pPr algn="ctr"/>
            <a:r>
              <a:rPr lang="en-US" sz="1200" dirty="0" smtClean="0"/>
              <a:t>MINOS+</a:t>
            </a:r>
          </a:p>
          <a:p>
            <a:pPr algn="ctr"/>
            <a:r>
              <a:rPr lang="en-US" sz="1200" dirty="0" err="1" smtClean="0"/>
              <a:t>NOvA</a:t>
            </a:r>
            <a:endParaRPr lang="en-US" sz="1200" dirty="0" smtClean="0"/>
          </a:p>
          <a:p>
            <a:pPr algn="ctr"/>
            <a:r>
              <a:rPr lang="en-US" sz="1200" dirty="0" err="1" smtClean="0"/>
              <a:t>MINERvA</a:t>
            </a:r>
            <a:endParaRPr lang="en-US" sz="1200" dirty="0" smtClean="0"/>
          </a:p>
          <a:p>
            <a:pPr algn="ctr"/>
            <a:r>
              <a:rPr lang="en-US" sz="1200" dirty="0" err="1" smtClean="0"/>
              <a:t>MicroBooNE</a:t>
            </a:r>
            <a:endParaRPr lang="en-US" sz="1200" dirty="0" smtClean="0"/>
          </a:p>
          <a:p>
            <a:pPr algn="ctr"/>
            <a:endParaRPr lang="en-US" sz="800" dirty="0" smtClean="0"/>
          </a:p>
          <a:p>
            <a:pPr algn="ctr"/>
            <a:r>
              <a:rPr lang="en-US" sz="1200" dirty="0" smtClean="0"/>
              <a:t>Mu2e</a:t>
            </a:r>
          </a:p>
          <a:p>
            <a:pPr algn="ctr"/>
            <a:r>
              <a:rPr lang="en-US" sz="1200" dirty="0" err="1" smtClean="0"/>
              <a:t>Muon</a:t>
            </a:r>
            <a:r>
              <a:rPr lang="en-US" sz="1200" dirty="0" smtClean="0"/>
              <a:t> g-2</a:t>
            </a:r>
          </a:p>
          <a:p>
            <a:pPr algn="ctr"/>
            <a:endParaRPr lang="en-US" sz="800" dirty="0" smtClean="0"/>
          </a:p>
          <a:p>
            <a:pPr algn="ctr"/>
            <a:r>
              <a:rPr lang="en-US" sz="1200" dirty="0" err="1" smtClean="0"/>
              <a:t>SeaQuest</a:t>
            </a:r>
            <a:endParaRPr lang="en-US" sz="1200" dirty="0"/>
          </a:p>
        </p:txBody>
      </p:sp>
      <p:sp>
        <p:nvSpPr>
          <p:cNvPr id="25" name="Rounded Rectangle 24"/>
          <p:cNvSpPr/>
          <p:nvPr/>
        </p:nvSpPr>
        <p:spPr bwMode="auto">
          <a:xfrm>
            <a:off x="4318001" y="622300"/>
            <a:ext cx="2146299"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400" b="0" i="0" u="none" strike="noStrike" cap="none" normalizeH="0" baseline="0" dirty="0" smtClean="0">
                <a:ln>
                  <a:noFill/>
                </a:ln>
                <a:solidFill>
                  <a:srgbClr val="FFFF00"/>
                </a:solidFill>
                <a:effectLst/>
                <a:latin typeface="Arial" charset="0"/>
              </a:rPr>
              <a:t>2020s +</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200" b="0" i="0" u="none" strike="noStrike" cap="none" normalizeH="0" baseline="0" dirty="0" smtClean="0">
              <a:ln>
                <a:noFill/>
              </a:ln>
              <a:solidFill>
                <a:srgbClr val="FFFF00"/>
              </a:solidFill>
              <a:effectLst/>
              <a:latin typeface="Arial" charset="0"/>
            </a:endParaRPr>
          </a:p>
          <a:p>
            <a:pPr algn="ctr">
              <a:spcBef>
                <a:spcPct val="20000"/>
              </a:spcBef>
              <a:buClr>
                <a:srgbClr val="FFFF00"/>
              </a:buClr>
              <a:buSzPct val="80000"/>
            </a:pPr>
            <a:r>
              <a:rPr lang="en-US" sz="1800" dirty="0">
                <a:solidFill>
                  <a:schemeClr val="bg2">
                    <a:lumMod val="10000"/>
                    <a:lumOff val="90000"/>
                  </a:schemeClr>
                </a:solidFill>
              </a:rPr>
              <a:t>DM </a:t>
            </a:r>
            <a:r>
              <a:rPr lang="en-US" sz="1800" dirty="0" smtClean="0">
                <a:solidFill>
                  <a:schemeClr val="bg2">
                    <a:lumMod val="10000"/>
                    <a:lumOff val="90000"/>
                  </a:schemeClr>
                </a:solidFill>
              </a:rPr>
              <a:t>(~ton scale)</a:t>
            </a:r>
            <a:endParaRPr lang="en-US" sz="1800" dirty="0">
              <a:solidFill>
                <a:schemeClr val="bg2">
                  <a:lumMod val="10000"/>
                  <a:lumOff val="90000"/>
                </a:schemeClr>
              </a:solidFill>
            </a:endParaRPr>
          </a:p>
          <a:p>
            <a:pPr algn="ctr">
              <a:spcBef>
                <a:spcPct val="20000"/>
              </a:spcBef>
              <a:buClr>
                <a:srgbClr val="FFFF00"/>
              </a:buClr>
              <a:buSzPct val="80000"/>
            </a:pPr>
            <a:r>
              <a:rPr lang="en-US" sz="1800" dirty="0">
                <a:solidFill>
                  <a:schemeClr val="bg2">
                    <a:lumMod val="10000"/>
                    <a:lumOff val="90000"/>
                  </a:schemeClr>
                </a:solidFill>
              </a:rPr>
              <a:t>DE </a:t>
            </a:r>
            <a:r>
              <a:rPr lang="en-US" sz="1800" dirty="0" smtClean="0">
                <a:solidFill>
                  <a:schemeClr val="bg2">
                    <a:lumMod val="10000"/>
                    <a:lumOff val="90000"/>
                  </a:schemeClr>
                </a:solidFill>
              </a:rPr>
              <a:t>(LSST)</a:t>
            </a:r>
            <a:endParaRPr lang="en-US" sz="1800" dirty="0">
              <a:solidFill>
                <a:schemeClr val="bg2">
                  <a:lumMod val="10000"/>
                  <a:lumOff val="90000"/>
                </a:schemeClr>
              </a:solidFill>
            </a:endParaRPr>
          </a:p>
          <a:p>
            <a:pPr algn="ctr">
              <a:spcBef>
                <a:spcPct val="20000"/>
              </a:spcBef>
              <a:buClr>
                <a:srgbClr val="FFFF00"/>
              </a:buClr>
              <a:buSzPct val="80000"/>
            </a:pPr>
            <a:r>
              <a:rPr lang="en-US" sz="1800" dirty="0" smtClean="0">
                <a:solidFill>
                  <a:schemeClr val="bg2">
                    <a:lumMod val="10000"/>
                    <a:lumOff val="90000"/>
                  </a:schemeClr>
                </a:solidFill>
              </a:rPr>
              <a:t>New initiatives</a:t>
            </a:r>
            <a:endParaRPr lang="en-US" sz="1800" dirty="0">
              <a:solidFill>
                <a:schemeClr val="bg2">
                  <a:lumMod val="10000"/>
                  <a:lumOff val="90000"/>
                </a:schemeClr>
              </a:solidFill>
            </a:endParaRPr>
          </a:p>
        </p:txBody>
      </p:sp>
      <p:sp>
        <p:nvSpPr>
          <p:cNvPr id="27" name="Rounded Rectangle 26"/>
          <p:cNvSpPr/>
          <p:nvPr/>
        </p:nvSpPr>
        <p:spPr bwMode="auto">
          <a:xfrm>
            <a:off x="6667500" y="622300"/>
            <a:ext cx="2146299"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400" b="0" i="0" u="none" strike="noStrike" cap="none" normalizeH="0" baseline="0" dirty="0" smtClean="0">
                <a:ln>
                  <a:noFill/>
                </a:ln>
                <a:solidFill>
                  <a:srgbClr val="FFFF00"/>
                </a:solidFill>
                <a:effectLst/>
                <a:latin typeface="Arial" charset="0"/>
              </a:rPr>
              <a:t>Beyond</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800" b="0" i="0" u="none" strike="noStrike" cap="none" normalizeH="0" baseline="0" dirty="0" smtClean="0">
              <a:ln>
                <a:noFill/>
              </a:ln>
              <a:solidFill>
                <a:srgbClr val="FFFF00"/>
              </a:solidFill>
              <a:effectLst/>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sz="600" dirty="0" smtClean="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To be determined</a:t>
            </a:r>
            <a:endParaRPr kumimoji="0" lang="en-US" sz="1800" b="0" i="0" u="none" strike="noStrike" cap="none" normalizeH="0" baseline="0" dirty="0" smtClean="0">
              <a:ln>
                <a:noFill/>
              </a:ln>
              <a:solidFill>
                <a:schemeClr val="bg2">
                  <a:lumMod val="10000"/>
                  <a:lumOff val="90000"/>
                </a:schemeClr>
              </a:solidFill>
              <a:effectLst/>
            </a:endParaRPr>
          </a:p>
        </p:txBody>
      </p:sp>
      <p:sp>
        <p:nvSpPr>
          <p:cNvPr id="19" name="Rounded Rectangle 18"/>
          <p:cNvSpPr/>
          <p:nvPr/>
        </p:nvSpPr>
        <p:spPr bwMode="auto">
          <a:xfrm>
            <a:off x="1950085" y="622300"/>
            <a:ext cx="2139315" cy="5132388"/>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dirty="0" smtClean="0">
                <a:solidFill>
                  <a:srgbClr val="FFFF00"/>
                </a:solidFill>
              </a:rPr>
              <a:t>2010s +</a:t>
            </a: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rgbClr val="FFFF00"/>
              </a:solidFill>
              <a:effectLst/>
              <a:latin typeface="Arial" charset="0"/>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dirty="0" smtClean="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lang="en-US" sz="1200" dirty="0">
              <a:solidFill>
                <a:srgbClr val="FFFF00"/>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DM (~100kg)</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1800" b="0" i="0" u="none" strike="noStrike" cap="none" normalizeH="0" baseline="0" dirty="0" smtClean="0">
                <a:ln>
                  <a:noFill/>
                </a:ln>
                <a:solidFill>
                  <a:schemeClr val="bg2">
                    <a:lumMod val="10000"/>
                    <a:lumOff val="90000"/>
                  </a:schemeClr>
                </a:solidFill>
                <a:effectLst/>
              </a:rPr>
              <a:t>DE</a:t>
            </a:r>
            <a:r>
              <a:rPr kumimoji="0" lang="en-US" sz="1800" b="0" i="0" u="none" strike="noStrike" cap="none" normalizeH="0" dirty="0" smtClean="0">
                <a:ln>
                  <a:noFill/>
                </a:ln>
                <a:solidFill>
                  <a:schemeClr val="bg2">
                    <a:lumMod val="10000"/>
                    <a:lumOff val="90000"/>
                  </a:schemeClr>
                </a:solidFill>
                <a:effectLst/>
              </a:rPr>
              <a:t> (DES)</a:t>
            </a:r>
            <a:endParaRPr kumimoji="0" lang="en-US" sz="1800" b="0" i="0" u="none" strike="noStrike" cap="none" normalizeH="0" baseline="0" dirty="0" smtClean="0">
              <a:ln>
                <a:noFill/>
              </a:ln>
              <a:solidFill>
                <a:schemeClr val="bg2">
                  <a:lumMod val="10000"/>
                  <a:lumOff val="90000"/>
                </a:schemeClr>
              </a:solidFill>
              <a:effectLst/>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800" dirty="0" smtClean="0">
                <a:solidFill>
                  <a:schemeClr val="bg2">
                    <a:lumMod val="10000"/>
                    <a:lumOff val="90000"/>
                  </a:schemeClr>
                </a:solidFill>
              </a:rPr>
              <a:t>Cosmic Particles </a:t>
            </a:r>
            <a:r>
              <a:rPr lang="en-US" sz="1800" dirty="0" err="1" smtClean="0">
                <a:solidFill>
                  <a:schemeClr val="bg2">
                    <a:lumMod val="10000"/>
                    <a:lumOff val="90000"/>
                  </a:schemeClr>
                </a:solidFill>
              </a:rPr>
              <a:t>Holometer</a:t>
            </a:r>
            <a:r>
              <a:rPr lang="en-US" sz="1800" dirty="0" smtClean="0">
                <a:solidFill>
                  <a:schemeClr val="bg2">
                    <a:lumMod val="10000"/>
                    <a:lumOff val="90000"/>
                  </a:schemeClr>
                </a:solidFill>
              </a:rPr>
              <a:t>, …</a:t>
            </a:r>
            <a:endParaRPr kumimoji="0" lang="en-US" sz="1800" b="0" i="0" u="none" strike="noStrike" cap="none" normalizeH="0" baseline="0" dirty="0" smtClean="0">
              <a:ln>
                <a:noFill/>
              </a:ln>
              <a:solidFill>
                <a:schemeClr val="bg2">
                  <a:lumMod val="10000"/>
                  <a:lumOff val="90000"/>
                </a:schemeClr>
              </a:solidFill>
              <a:effectLst/>
            </a:endParaRPr>
          </a:p>
        </p:txBody>
      </p:sp>
      <p:sp>
        <p:nvSpPr>
          <p:cNvPr id="21"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22"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32</a:t>
            </a:fld>
            <a:endParaRPr lang="en-US" dirty="0"/>
          </a:p>
        </p:txBody>
      </p:sp>
    </p:spTree>
    <p:extLst>
      <p:ext uri="{BB962C8B-B14F-4D97-AF65-F5344CB8AC3E}">
        <p14:creationId xmlns:p14="http://schemas.microsoft.com/office/powerpoint/2010/main" val="195529772"/>
      </p:ext>
    </p:extLst>
  </p:cSld>
  <p:clrMapOvr>
    <a:masterClrMapping/>
  </p:clrMapOvr>
  <p:transition spd="slow" advTm="30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final Facade Scene02"/>
          <p:cNvPicPr>
            <a:picLocks noChangeAspect="1" noChangeArrowheads="1"/>
          </p:cNvPicPr>
          <p:nvPr/>
        </p:nvPicPr>
        <p:blipFill>
          <a:blip r:embed="rId2">
            <a:extLst>
              <a:ext uri="{28A0092B-C50C-407E-A947-70E740481C1C}">
                <a14:useLocalDpi xmlns:a14="http://schemas.microsoft.com/office/drawing/2010/main" val="0"/>
              </a:ext>
            </a:extLst>
          </a:blip>
          <a:srcRect b="25383"/>
          <a:stretch>
            <a:fillRect/>
          </a:stretch>
        </p:blipFill>
        <p:spPr bwMode="auto">
          <a:xfrm>
            <a:off x="0" y="1077913"/>
            <a:ext cx="9144000"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0" y="5930900"/>
            <a:ext cx="9144000" cy="495300"/>
          </a:xfrm>
          <a:prstGeom prst="rect">
            <a:avLst/>
          </a:prstGeom>
        </p:spPr>
        <p:txBody>
          <a:bodyPr/>
          <a:lstStyle/>
          <a:p>
            <a:pPr algn="ctr" eaLnBrk="0" hangingPunct="0">
              <a:buClr>
                <a:srgbClr val="CCFFFF"/>
              </a:buClr>
              <a:defRPr/>
            </a:pPr>
            <a:r>
              <a:rPr lang="en-US" sz="2200" kern="0" dirty="0">
                <a:solidFill>
                  <a:srgbClr val="FFFFFF"/>
                </a:solidFill>
                <a:latin typeface="+mn-lt"/>
              </a:rPr>
              <a:t>Accelerator science, technology, education, partnerships with industry</a:t>
            </a:r>
          </a:p>
          <a:p>
            <a:pPr marL="742950" lvl="1" indent="-285750" algn="ctr" eaLnBrk="0" hangingPunct="0">
              <a:buClr>
                <a:schemeClr val="tx1"/>
              </a:buClr>
              <a:buSzPct val="45000"/>
              <a:buFont typeface="Wingdings" pitchFamily="2" charset="2"/>
              <a:buChar char="§"/>
              <a:defRPr/>
            </a:pPr>
            <a:endParaRPr lang="en-US" sz="2200" kern="0" dirty="0">
              <a:latin typeface="+mn-lt"/>
            </a:endParaRPr>
          </a:p>
          <a:p>
            <a:pPr marL="742950" lvl="1" indent="-285750" algn="ctr" eaLnBrk="0" hangingPunct="0">
              <a:buClr>
                <a:schemeClr val="tx1"/>
              </a:buClr>
              <a:buSzPct val="45000"/>
              <a:buFont typeface="Wingdings" pitchFamily="2" charset="2"/>
              <a:buChar char="§"/>
              <a:defRPr/>
            </a:pPr>
            <a:endParaRPr lang="en-US" sz="2200" kern="0" dirty="0">
              <a:latin typeface="+mn-lt"/>
            </a:endParaRPr>
          </a:p>
          <a:p>
            <a:pPr marL="742950" lvl="1" indent="-285750" algn="ctr" eaLnBrk="0" hangingPunct="0">
              <a:buClr>
                <a:schemeClr val="tx1"/>
              </a:buClr>
              <a:buSzPct val="45000"/>
              <a:buFont typeface="Wingdings" pitchFamily="2" charset="2"/>
              <a:buChar char="§"/>
              <a:defRPr/>
            </a:pPr>
            <a:endParaRPr lang="en-US" sz="2200" kern="0" dirty="0">
              <a:latin typeface="+mn-lt"/>
            </a:endParaRPr>
          </a:p>
        </p:txBody>
      </p:sp>
      <p:sp>
        <p:nvSpPr>
          <p:cNvPr id="16388" name="TextBox 1"/>
          <p:cNvSpPr txBox="1">
            <a:spLocks noChangeArrowheads="1"/>
          </p:cNvSpPr>
          <p:nvPr/>
        </p:nvSpPr>
        <p:spPr bwMode="auto">
          <a:xfrm>
            <a:off x="411665" y="1147763"/>
            <a:ext cx="52516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200" dirty="0" smtClean="0">
                <a:solidFill>
                  <a:srgbClr val="000000"/>
                </a:solidFill>
              </a:rPr>
              <a:t>Ground Breaking on December 16, 2011</a:t>
            </a:r>
          </a:p>
          <a:p>
            <a:pPr algn="ctr" eaLnBrk="1" hangingPunct="1"/>
            <a:r>
              <a:rPr lang="en-US" sz="2200" dirty="0" smtClean="0">
                <a:solidFill>
                  <a:srgbClr val="000000"/>
                </a:solidFill>
              </a:rPr>
              <a:t>Construction ends by the end of 2013</a:t>
            </a:r>
            <a:endParaRPr lang="en-US" sz="2200" dirty="0">
              <a:solidFill>
                <a:srgbClr val="000000"/>
              </a:solidFill>
            </a:endParaRPr>
          </a:p>
        </p:txBody>
      </p:sp>
      <p:sp>
        <p:nvSpPr>
          <p:cNvPr id="16389" name="TextBox 2"/>
          <p:cNvSpPr txBox="1">
            <a:spLocks noChangeArrowheads="1"/>
          </p:cNvSpPr>
          <p:nvPr/>
        </p:nvSpPr>
        <p:spPr bwMode="auto">
          <a:xfrm>
            <a:off x="0" y="2484438"/>
            <a:ext cx="3581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solidFill>
                  <a:srgbClr val="000000"/>
                </a:solidFill>
              </a:rPr>
              <a:t>CDF Assembly / Collision Hall</a:t>
            </a:r>
          </a:p>
        </p:txBody>
      </p:sp>
      <p:cxnSp>
        <p:nvCxnSpPr>
          <p:cNvPr id="16390" name="Straight Arrow Connector 4"/>
          <p:cNvCxnSpPr>
            <a:cxnSpLocks noChangeShapeType="1"/>
          </p:cNvCxnSpPr>
          <p:nvPr/>
        </p:nvCxnSpPr>
        <p:spPr bwMode="auto">
          <a:xfrm flipH="1">
            <a:off x="122238" y="2884488"/>
            <a:ext cx="60325" cy="712787"/>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16391" name="TextBox 9"/>
          <p:cNvSpPr txBox="1">
            <a:spLocks noChangeArrowheads="1"/>
          </p:cNvSpPr>
          <p:nvPr/>
        </p:nvSpPr>
        <p:spPr bwMode="auto">
          <a:xfrm rot="-600000">
            <a:off x="2533650" y="3363913"/>
            <a:ext cx="1779588" cy="400050"/>
          </a:xfrm>
          <a:prstGeom prst="rect">
            <a:avLst/>
          </a:prstGeom>
          <a:solidFill>
            <a:srgbClr val="00000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t>New building</a:t>
            </a:r>
          </a:p>
        </p:txBody>
      </p:sp>
      <p:sp>
        <p:nvSpPr>
          <p:cNvPr id="16392" name="Text Box 10"/>
          <p:cNvSpPr txBox="1">
            <a:spLocks noChangeArrowheads="1"/>
          </p:cNvSpPr>
          <p:nvPr/>
        </p:nvSpPr>
        <p:spPr bwMode="auto">
          <a:xfrm>
            <a:off x="0" y="4000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solidFill>
                  <a:srgbClr val="FFFFFF"/>
                </a:solidFill>
              </a:rPr>
              <a:t>Illinois Accelerator Research </a:t>
            </a:r>
            <a:r>
              <a:rPr lang="en-US" sz="3200" dirty="0" smtClean="0">
                <a:solidFill>
                  <a:srgbClr val="FFFFFF"/>
                </a:solidFill>
              </a:rPr>
              <a:t>Center (IARC)</a:t>
            </a:r>
            <a:endParaRPr lang="en-US" sz="2800" dirty="0">
              <a:solidFill>
                <a:srgbClr val="FFFFFF"/>
              </a:solidFill>
            </a:endParaRPr>
          </a:p>
        </p:txBody>
      </p:sp>
      <p:sp>
        <p:nvSpPr>
          <p:cNvPr id="10" name="Footer Placeholder 3"/>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11" name="Slide Number Placeholder 4"/>
          <p:cNvSpPr>
            <a:spLocks noGrp="1"/>
          </p:cNvSpPr>
          <p:nvPr>
            <p:ph type="sldNum" sz="quarter" idx="11"/>
          </p:nvPr>
        </p:nvSpPr>
        <p:spPr>
          <a:xfrm>
            <a:off x="381000" y="6305550"/>
            <a:ext cx="1905000" cy="457200"/>
          </a:xfrm>
        </p:spPr>
        <p:txBody>
          <a:bodyPr/>
          <a:lstStyle/>
          <a:p>
            <a:pPr>
              <a:defRPr/>
            </a:pPr>
            <a:fld id="{DD335B24-A5D2-4BBF-9E7F-0C9CC4A20CBD}" type="slidenum">
              <a:rPr lang="en-US" smtClean="0"/>
              <a:pPr>
                <a:defRPr/>
              </a:pPr>
              <a:t>33</a:t>
            </a:fld>
            <a:endParaRPr lang="en-US" dirty="0"/>
          </a:p>
        </p:txBody>
      </p:sp>
    </p:spTree>
    <p:extLst>
      <p:ext uri="{BB962C8B-B14F-4D97-AF65-F5344CB8AC3E}">
        <p14:creationId xmlns:p14="http://schemas.microsoft.com/office/powerpoint/2010/main" val="3847533310"/>
      </p:ext>
    </p:extLst>
  </p:cSld>
  <p:clrMapOvr>
    <a:masterClrMapping/>
  </p:clrMapOvr>
  <p:transition advTm="102226"/>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3200" dirty="0" smtClean="0">
                <a:solidFill>
                  <a:srgbClr val="FFFF00"/>
                </a:solidFill>
              </a:rPr>
              <a:t>IARC: The Opportunity for </a:t>
            </a:r>
            <a:r>
              <a:rPr lang="en-US" sz="3200" dirty="0" err="1" smtClean="0">
                <a:solidFill>
                  <a:srgbClr val="FFFF00"/>
                </a:solidFill>
              </a:rPr>
              <a:t>Fermilab</a:t>
            </a:r>
            <a:endParaRPr lang="en-US" sz="3200" dirty="0" smtClean="0">
              <a:solidFill>
                <a:srgbClr val="FFFF00"/>
              </a:solidFill>
            </a:endParaRPr>
          </a:p>
        </p:txBody>
      </p:sp>
      <p:sp>
        <p:nvSpPr>
          <p:cNvPr id="6147" name="Rectangle 3"/>
          <p:cNvSpPr>
            <a:spLocks noGrp="1" noChangeArrowheads="1"/>
          </p:cNvSpPr>
          <p:nvPr>
            <p:ph idx="1"/>
          </p:nvPr>
        </p:nvSpPr>
        <p:spPr>
          <a:xfrm>
            <a:off x="1600200" y="1530350"/>
            <a:ext cx="7351295" cy="4114800"/>
          </a:xfrm>
        </p:spPr>
        <p:txBody>
          <a:bodyPr>
            <a:noAutofit/>
          </a:bodyPr>
          <a:lstStyle/>
          <a:p>
            <a:pPr eaLnBrk="1" hangingPunct="1">
              <a:lnSpc>
                <a:spcPct val="90000"/>
              </a:lnSpc>
            </a:pPr>
            <a:r>
              <a:rPr lang="en-US" sz="2000" dirty="0" smtClean="0"/>
              <a:t>Opportunity to put substance behind the claim that HEP </a:t>
            </a:r>
            <a:r>
              <a:rPr lang="en-US" sz="2000" dirty="0" smtClean="0"/>
              <a:t>is </a:t>
            </a:r>
            <a:r>
              <a:rPr lang="en-US" sz="2000" dirty="0" smtClean="0"/>
              <a:t>the developer/steward of accelerator technology within the Office of Science</a:t>
            </a:r>
          </a:p>
          <a:p>
            <a:pPr eaLnBrk="1" hangingPunct="1">
              <a:lnSpc>
                <a:spcPct val="90000"/>
              </a:lnSpc>
            </a:pPr>
            <a:endParaRPr lang="en-US" sz="1000" dirty="0" smtClean="0"/>
          </a:p>
          <a:p>
            <a:pPr eaLnBrk="1" hangingPunct="1">
              <a:lnSpc>
                <a:spcPct val="90000"/>
              </a:lnSpc>
            </a:pPr>
            <a:r>
              <a:rPr lang="en-US" sz="2000" dirty="0" smtClean="0"/>
              <a:t>Opportunity to function as a center for accelerator based projects   ( e.g. Project X, or other non-HEP Projects in the Office of Science, e.g. NGLS,FRIB) and to partner with other labs (e.g. ANL)</a:t>
            </a:r>
          </a:p>
          <a:p>
            <a:pPr eaLnBrk="1" hangingPunct="1">
              <a:lnSpc>
                <a:spcPct val="90000"/>
              </a:lnSpc>
            </a:pPr>
            <a:endParaRPr lang="en-US" sz="1000" dirty="0" smtClean="0"/>
          </a:p>
          <a:p>
            <a:pPr eaLnBrk="1" hangingPunct="1">
              <a:lnSpc>
                <a:spcPct val="90000"/>
              </a:lnSpc>
            </a:pPr>
            <a:r>
              <a:rPr lang="en-US" sz="2000" dirty="0" smtClean="0"/>
              <a:t>Opportunity for </a:t>
            </a:r>
            <a:r>
              <a:rPr lang="en-US" sz="2000" dirty="0" err="1" smtClean="0"/>
              <a:t>Fermilab</a:t>
            </a:r>
            <a:r>
              <a:rPr lang="en-US" sz="2000" dirty="0" smtClean="0"/>
              <a:t> (and ANL) to become a National center for accelerator education</a:t>
            </a:r>
          </a:p>
          <a:p>
            <a:pPr eaLnBrk="1" hangingPunct="1">
              <a:lnSpc>
                <a:spcPct val="90000"/>
              </a:lnSpc>
            </a:pPr>
            <a:endParaRPr lang="en-US" sz="1000" dirty="0" smtClean="0"/>
          </a:p>
          <a:p>
            <a:pPr eaLnBrk="1" hangingPunct="1">
              <a:lnSpc>
                <a:spcPct val="90000"/>
              </a:lnSpc>
            </a:pPr>
            <a:r>
              <a:rPr lang="en-US" sz="2000" dirty="0" smtClean="0"/>
              <a:t>Opportunity to establish additional funding sources outside HEP or with industry develop IP</a:t>
            </a:r>
          </a:p>
          <a:p>
            <a:pPr eaLnBrk="1" hangingPunct="1">
              <a:lnSpc>
                <a:spcPct val="90000"/>
              </a:lnSpc>
            </a:pPr>
            <a:endParaRPr lang="en-US" sz="1000" dirty="0" smtClean="0"/>
          </a:p>
          <a:p>
            <a:pPr eaLnBrk="1" hangingPunct="1">
              <a:lnSpc>
                <a:spcPct val="90000"/>
              </a:lnSpc>
            </a:pPr>
            <a:r>
              <a:rPr lang="en-US" sz="2000" dirty="0" smtClean="0"/>
              <a:t>Opportunity to develop technologies that benefit society bringing recognition to the DOE SC </a:t>
            </a:r>
            <a:r>
              <a:rPr lang="en-US" sz="2000" dirty="0" err="1" smtClean="0"/>
              <a:t>lab.s</a:t>
            </a:r>
            <a:r>
              <a:rPr lang="en-US" sz="2000" dirty="0" smtClean="0"/>
              <a:t> </a:t>
            </a:r>
            <a:r>
              <a:rPr lang="en-US" sz="2000" dirty="0" smtClean="0"/>
              <a:t>and to Fermilab</a:t>
            </a:r>
          </a:p>
        </p:txBody>
      </p:sp>
      <p:sp>
        <p:nvSpPr>
          <p:cNvPr id="7"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9" name="Slide Number Placeholder 2"/>
          <p:cNvSpPr>
            <a:spLocks noGrp="1"/>
          </p:cNvSpPr>
          <p:nvPr>
            <p:ph type="sldNum" sz="quarter" idx="11"/>
          </p:nvPr>
        </p:nvSpPr>
        <p:spPr/>
        <p:txBody>
          <a:bodyPr/>
          <a:lstStyle/>
          <a:p>
            <a:pPr>
              <a:defRPr/>
            </a:pPr>
            <a:fld id="{4EE63935-E45B-46A4-BFD3-287CB7A07C9F}" type="slidenum">
              <a:rPr lang="en-US" smtClean="0"/>
              <a:pPr>
                <a:defRPr/>
              </a:pPr>
              <a:t>34</a:t>
            </a:fld>
            <a:endParaRPr lang="en-US" dirty="0"/>
          </a:p>
        </p:txBody>
      </p:sp>
    </p:spTree>
    <p:extLst>
      <p:ext uri="{BB962C8B-B14F-4D97-AF65-F5344CB8AC3E}">
        <p14:creationId xmlns:p14="http://schemas.microsoft.com/office/powerpoint/2010/main" val="31807545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z="3200" dirty="0" smtClean="0">
                <a:solidFill>
                  <a:srgbClr val="FFFF00"/>
                </a:solidFill>
              </a:rPr>
              <a:t>IARC: The Opportunity for Industry</a:t>
            </a:r>
          </a:p>
        </p:txBody>
      </p:sp>
      <p:sp>
        <p:nvSpPr>
          <p:cNvPr id="6147" name="Rectangle 3"/>
          <p:cNvSpPr>
            <a:spLocks noGrp="1" noChangeArrowheads="1"/>
          </p:cNvSpPr>
          <p:nvPr>
            <p:ph idx="1"/>
          </p:nvPr>
        </p:nvSpPr>
        <p:spPr/>
        <p:txBody>
          <a:bodyPr>
            <a:normAutofit fontScale="92500" lnSpcReduction="10000"/>
          </a:bodyPr>
          <a:lstStyle/>
          <a:p>
            <a:r>
              <a:rPr lang="en-US" dirty="0" err="1" smtClean="0"/>
              <a:t>Fermilab</a:t>
            </a:r>
            <a:r>
              <a:rPr lang="en-US" dirty="0" smtClean="0"/>
              <a:t> has:</a:t>
            </a:r>
          </a:p>
          <a:p>
            <a:pPr lvl="1"/>
            <a:endParaRPr lang="en-US" dirty="0" smtClean="0"/>
          </a:p>
          <a:p>
            <a:pPr lvl="1"/>
            <a:r>
              <a:rPr lang="en-US" dirty="0" smtClean="0"/>
              <a:t>a world-leading accelerator engineering and scientific staff that have the potential to make an impact beyond the field of high-energy physics.  </a:t>
            </a:r>
          </a:p>
          <a:p>
            <a:pPr lvl="1"/>
            <a:endParaRPr lang="en-US" sz="1200" dirty="0" smtClean="0"/>
          </a:p>
          <a:p>
            <a:pPr lvl="1"/>
            <a:r>
              <a:rPr lang="en-US" dirty="0" smtClean="0"/>
              <a:t>core capabilities and infrastructure that are unique, and that could potentially be used in application beyond the field of high-energy physics. </a:t>
            </a:r>
          </a:p>
          <a:p>
            <a:pPr lvl="1"/>
            <a:endParaRPr lang="en-US" sz="1200" dirty="0" smtClean="0"/>
          </a:p>
          <a:p>
            <a:pPr lvl="1"/>
            <a:r>
              <a:rPr lang="en-US" dirty="0" smtClean="0"/>
              <a:t>And will have the IARC physical plant in 2013-2014 </a:t>
            </a:r>
          </a:p>
          <a:p>
            <a:pPr marL="338138" lvl="1" indent="0">
              <a:buNone/>
            </a:pPr>
            <a:endParaRPr lang="en-US" sz="1800" dirty="0" smtClean="0"/>
          </a:p>
          <a:p>
            <a:pPr eaLnBrk="1" hangingPunct="1">
              <a:lnSpc>
                <a:spcPct val="90000"/>
              </a:lnSpc>
            </a:pPr>
            <a:r>
              <a:rPr lang="en-US" dirty="0" smtClean="0"/>
              <a:t>Industry can leverage these assets to create new accelerator based products and capabilities</a:t>
            </a:r>
          </a:p>
        </p:txBody>
      </p:sp>
      <p:sp>
        <p:nvSpPr>
          <p:cNvPr id="8"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9" name="Slide Number Placeholder 2"/>
          <p:cNvSpPr>
            <a:spLocks noGrp="1"/>
          </p:cNvSpPr>
          <p:nvPr>
            <p:ph type="sldNum" sz="quarter" idx="11"/>
          </p:nvPr>
        </p:nvSpPr>
        <p:spPr/>
        <p:txBody>
          <a:bodyPr/>
          <a:lstStyle/>
          <a:p>
            <a:pPr>
              <a:defRPr/>
            </a:pPr>
            <a:fld id="{4EE63935-E45B-46A4-BFD3-287CB7A07C9F}" type="slidenum">
              <a:rPr lang="en-US" smtClean="0"/>
              <a:pPr>
                <a:defRPr/>
              </a:pPr>
              <a:t>35</a:t>
            </a:fld>
            <a:endParaRPr lang="en-US" dirty="0"/>
          </a:p>
        </p:txBody>
      </p:sp>
    </p:spTree>
    <p:extLst>
      <p:ext uri="{BB962C8B-B14F-4D97-AF65-F5344CB8AC3E}">
        <p14:creationId xmlns:p14="http://schemas.microsoft.com/office/powerpoint/2010/main" val="1359384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budget</a:t>
            </a:r>
            <a:endParaRPr lang="en-US" dirty="0"/>
          </a:p>
        </p:txBody>
      </p:sp>
      <p:sp>
        <p:nvSpPr>
          <p:cNvPr id="3" name="Content Placeholder 2"/>
          <p:cNvSpPr>
            <a:spLocks noGrp="1"/>
          </p:cNvSpPr>
          <p:nvPr>
            <p:ph idx="1"/>
          </p:nvPr>
        </p:nvSpPr>
        <p:spPr>
          <a:xfrm>
            <a:off x="1600200" y="1530350"/>
            <a:ext cx="7206916" cy="4114800"/>
          </a:xfrm>
        </p:spPr>
        <p:txBody>
          <a:bodyPr/>
          <a:lstStyle/>
          <a:p>
            <a:r>
              <a:rPr lang="en-US" sz="2000" dirty="0" smtClean="0"/>
              <a:t>Extremely tight this year at $393M</a:t>
            </a:r>
          </a:p>
          <a:p>
            <a:endParaRPr lang="en-US" sz="2000" dirty="0"/>
          </a:p>
          <a:p>
            <a:r>
              <a:rPr lang="en-US" sz="2000" dirty="0" smtClean="0"/>
              <a:t>Very bad budget in the President’s </a:t>
            </a:r>
            <a:r>
              <a:rPr lang="en-US" sz="2000" dirty="0" smtClean="0"/>
              <a:t>FY13 budget </a:t>
            </a:r>
            <a:r>
              <a:rPr lang="en-US" sz="2000" dirty="0" smtClean="0"/>
              <a:t>request.  Essentially a $30M cut from this year’s budget and from expected profiles (LBNE -$25M; Mu2e -$5M; ILC -$6M; +$5M help in R&amp;D)</a:t>
            </a:r>
          </a:p>
          <a:p>
            <a:endParaRPr lang="en-US" sz="2000" dirty="0"/>
          </a:p>
          <a:p>
            <a:r>
              <a:rPr lang="en-US" sz="2000" dirty="0" smtClean="0"/>
              <a:t>OHEP went to OMB initially with a significant ramp up for FY12 that was killed.  So was the request to continue ILC R&amp;D.  To get the ramp-up OHEP squeezed many budget categories.  We need to adjust, at least partially, during FY12.</a:t>
            </a:r>
            <a:endParaRPr lang="en-US" sz="2000" dirty="0"/>
          </a:p>
        </p:txBody>
      </p:sp>
      <p:sp>
        <p:nvSpPr>
          <p:cNvPr id="6"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7"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36</a:t>
            </a:fld>
            <a:endParaRPr lang="en-US" dirty="0"/>
          </a:p>
        </p:txBody>
      </p:sp>
    </p:spTree>
    <p:extLst>
      <p:ext uri="{BB962C8B-B14F-4D97-AF65-F5344CB8AC3E}">
        <p14:creationId xmlns:p14="http://schemas.microsoft.com/office/powerpoint/2010/main" val="762737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concluding remarks</a:t>
            </a:r>
            <a:endParaRPr lang="en-US" dirty="0"/>
          </a:p>
        </p:txBody>
      </p:sp>
      <p:sp>
        <p:nvSpPr>
          <p:cNvPr id="3" name="Content Placeholder 2"/>
          <p:cNvSpPr>
            <a:spLocks noGrp="1"/>
          </p:cNvSpPr>
          <p:nvPr>
            <p:ph idx="1"/>
          </p:nvPr>
        </p:nvSpPr>
        <p:spPr>
          <a:xfrm>
            <a:off x="1600200" y="1421490"/>
            <a:ext cx="6858000" cy="4114800"/>
          </a:xfrm>
        </p:spPr>
        <p:txBody>
          <a:bodyPr/>
          <a:lstStyle/>
          <a:p>
            <a:r>
              <a:rPr lang="en-US" sz="2000" dirty="0" smtClean="0"/>
              <a:t>A very strong, world leading program in neutrinos and rare processes</a:t>
            </a:r>
          </a:p>
          <a:p>
            <a:endParaRPr lang="en-US" sz="800" dirty="0" smtClean="0"/>
          </a:p>
          <a:p>
            <a:r>
              <a:rPr lang="en-US" sz="2000" dirty="0" smtClean="0"/>
              <a:t>That will come under tremendous stress with the proposed budget for FY2013</a:t>
            </a:r>
          </a:p>
          <a:p>
            <a:endParaRPr lang="en-US" sz="800" dirty="0" smtClean="0"/>
          </a:p>
          <a:p>
            <a:r>
              <a:rPr lang="en-US" sz="2000" dirty="0"/>
              <a:t>R</a:t>
            </a:r>
            <a:r>
              <a:rPr lang="en-US" sz="2000" dirty="0" smtClean="0"/>
              <a:t>eduction of the base and of staff </a:t>
            </a:r>
            <a:r>
              <a:rPr lang="en-US" sz="2000" dirty="0" smtClean="0">
                <a:sym typeface="Wingdings" pitchFamily="2" charset="2"/>
              </a:rPr>
              <a:t> large fixed costs implies indirect costs are likely to go up</a:t>
            </a:r>
          </a:p>
          <a:p>
            <a:endParaRPr lang="en-US" sz="800" dirty="0" smtClean="0">
              <a:sym typeface="Wingdings" pitchFamily="2" charset="2"/>
            </a:endParaRPr>
          </a:p>
          <a:p>
            <a:r>
              <a:rPr lang="en-US" sz="2000" dirty="0" smtClean="0">
                <a:sym typeface="Wingdings" pitchFamily="2" charset="2"/>
              </a:rPr>
              <a:t>Very difficult planning: getting new large projects via squeeze like we did with LBNE in the early part of the projects can be a prescription for disaster</a:t>
            </a:r>
          </a:p>
          <a:p>
            <a:endParaRPr lang="en-US" sz="800" dirty="0" smtClean="0">
              <a:sym typeface="Wingdings" pitchFamily="2" charset="2"/>
            </a:endParaRPr>
          </a:p>
          <a:p>
            <a:r>
              <a:rPr lang="en-US" sz="2000" dirty="0" smtClean="0">
                <a:sym typeface="Wingdings" pitchFamily="2" charset="2"/>
              </a:rPr>
              <a:t>We need to propose a phased approach/alternative that that is sufficiently attractive for Office of Science to invest in these tough</a:t>
            </a:r>
            <a:endParaRPr lang="en-US" sz="800" dirty="0">
              <a:sym typeface="Wingdings" pitchFamily="2" charset="2"/>
            </a:endParaRPr>
          </a:p>
        </p:txBody>
      </p:sp>
      <p:sp>
        <p:nvSpPr>
          <p:cNvPr id="6" name="Footer Placeholder 1"/>
          <p:cNvSpPr>
            <a:spLocks noGrp="1"/>
          </p:cNvSpPr>
          <p:nvPr>
            <p:ph type="ftr" sz="quarter" idx="10"/>
          </p:nvPr>
        </p:nvSpPr>
        <p:spPr>
          <a:xfrm>
            <a:off x="1143000" y="6305550"/>
            <a:ext cx="6396789" cy="457200"/>
          </a:xfrm>
        </p:spPr>
        <p:txBody>
          <a:bodyPr/>
          <a:lstStyle/>
          <a:p>
            <a:pPr>
              <a:defRPr/>
            </a:pPr>
            <a:r>
              <a:rPr lang="en-US" sz="1200" smtClean="0"/>
              <a:t>Young-Kee Kim, URA Board of Trustees Meeting, April 17, 2012</a:t>
            </a:r>
            <a:endParaRPr lang="en-US" sz="1200" dirty="0"/>
          </a:p>
        </p:txBody>
      </p:sp>
      <p:sp>
        <p:nvSpPr>
          <p:cNvPr id="7"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37</a:t>
            </a:fld>
            <a:endParaRPr lang="en-US" dirty="0"/>
          </a:p>
        </p:txBody>
      </p:sp>
    </p:spTree>
    <p:extLst>
      <p:ext uri="{BB962C8B-B14F-4D97-AF65-F5344CB8AC3E}">
        <p14:creationId xmlns:p14="http://schemas.microsoft.com/office/powerpoint/2010/main" val="3119084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sz="6000" dirty="0" smtClean="0"/>
          </a:p>
          <a:p>
            <a:r>
              <a:rPr lang="en-US" sz="6000" smtClean="0"/>
              <a:t>END</a:t>
            </a:r>
            <a:endParaRPr lang="en-US" sz="6000"/>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38</a:t>
            </a:fld>
            <a:endParaRPr lang="en-US" dirty="0"/>
          </a:p>
        </p:txBody>
      </p:sp>
    </p:spTree>
    <p:extLst>
      <p:ext uri="{BB962C8B-B14F-4D97-AF65-F5344CB8AC3E}">
        <p14:creationId xmlns:p14="http://schemas.microsoft.com/office/powerpoint/2010/main" val="1360356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p:cNvSpPr>
            <a:spLocks noGrp="1" noChangeArrowheads="1"/>
          </p:cNvSpPr>
          <p:nvPr>
            <p:ph type="title"/>
          </p:nvPr>
        </p:nvSpPr>
        <p:spPr/>
        <p:txBody>
          <a:bodyPr/>
          <a:lstStyle/>
          <a:p>
            <a:r>
              <a:rPr lang="en-US" dirty="0" smtClean="0"/>
              <a:t>The Intensity Frontier</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98372" y="2164542"/>
            <a:ext cx="4509655" cy="4027516"/>
          </a:xfrm>
        </p:spPr>
      </p:pic>
      <p:sp>
        <p:nvSpPr>
          <p:cNvPr id="6" name="Slide Number Placeholder 6"/>
          <p:cNvSpPr>
            <a:spLocks noGrp="1"/>
          </p:cNvSpPr>
          <p:nvPr>
            <p:ph type="sldNum" sz="quarter" idx="11"/>
          </p:nvPr>
        </p:nvSpPr>
        <p:spPr>
          <a:prstGeom prst="rect">
            <a:avLst/>
          </a:prstGeom>
        </p:spPr>
        <p:txBody>
          <a:bodyPr/>
          <a:lstStyle/>
          <a:p>
            <a:fld id="{32507795-C29F-4606-8B22-0F6EB7CBDD72}" type="slidenum">
              <a:rPr lang="en-US"/>
              <a:pPr/>
              <a:t>39</a:t>
            </a:fld>
            <a:endParaRPr lang="en-US" dirty="0"/>
          </a:p>
        </p:txBody>
      </p:sp>
      <p:sp>
        <p:nvSpPr>
          <p:cNvPr id="1973251" name="Rectangle 3"/>
          <p:cNvSpPr>
            <a:spLocks noGrp="1" noChangeArrowheads="1"/>
          </p:cNvSpPr>
          <p:nvPr>
            <p:ph type="body" sz="half" idx="4294967295"/>
          </p:nvPr>
        </p:nvSpPr>
        <p:spPr>
          <a:xfrm>
            <a:off x="1614487" y="1250142"/>
            <a:ext cx="7364989" cy="4530725"/>
          </a:xfrm>
        </p:spPr>
        <p:txBody>
          <a:bodyPr/>
          <a:lstStyle/>
          <a:p>
            <a:r>
              <a:rPr lang="en-US" sz="2000" dirty="0"/>
              <a:t>The present theory is a remarkable intellectual </a:t>
            </a:r>
            <a:r>
              <a:rPr lang="en-US" sz="2000" dirty="0" smtClean="0"/>
              <a:t>construction</a:t>
            </a:r>
            <a:endParaRPr lang="en-US" sz="2000" dirty="0"/>
          </a:p>
          <a:p>
            <a:r>
              <a:rPr lang="en-US" sz="2000" dirty="0" smtClean="0"/>
              <a:t>But is not complete; can not answer many deep questions</a:t>
            </a:r>
            <a:endParaRPr lang="en-US" sz="2000" dirty="0"/>
          </a:p>
        </p:txBody>
      </p:sp>
      <p:grpSp>
        <p:nvGrpSpPr>
          <p:cNvPr id="12" name="Group 11"/>
          <p:cNvGrpSpPr/>
          <p:nvPr/>
        </p:nvGrpSpPr>
        <p:grpSpPr>
          <a:xfrm>
            <a:off x="3375911" y="4972050"/>
            <a:ext cx="2739139" cy="470807"/>
            <a:chOff x="3375911" y="4972050"/>
            <a:chExt cx="2739139" cy="470807"/>
          </a:xfrm>
        </p:grpSpPr>
        <p:sp>
          <p:nvSpPr>
            <p:cNvPr id="4" name="Rectangle 3"/>
            <p:cNvSpPr/>
            <p:nvPr/>
          </p:nvSpPr>
          <p:spPr bwMode="auto">
            <a:xfrm>
              <a:off x="4705350" y="4972050"/>
              <a:ext cx="1409700" cy="470807"/>
            </a:xfrm>
            <a:prstGeom prst="rect">
              <a:avLst/>
            </a:prstGeom>
            <a:solidFill>
              <a:schemeClr val="accent5">
                <a:lumMod val="50000"/>
                <a:alpha val="50196"/>
              </a:schemeClr>
            </a:solidFill>
            <a:ln w="2857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Left Brace 6"/>
            <p:cNvSpPr/>
            <p:nvPr/>
          </p:nvSpPr>
          <p:spPr bwMode="auto">
            <a:xfrm>
              <a:off x="4076700" y="4972050"/>
              <a:ext cx="236756" cy="470807"/>
            </a:xfrm>
            <a:prstGeom prst="leftBrace">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3375911" y="4981192"/>
              <a:ext cx="750526" cy="461665"/>
            </a:xfrm>
            <a:prstGeom prst="rect">
              <a:avLst/>
            </a:prstGeom>
            <a:noFill/>
          </p:spPr>
          <p:txBody>
            <a:bodyPr wrap="none" rtlCol="0">
              <a:spAutoFit/>
            </a:bodyPr>
            <a:lstStyle/>
            <a:p>
              <a:r>
                <a:rPr lang="en-US" dirty="0" smtClean="0"/>
                <a:t>now</a:t>
              </a:r>
              <a:endParaRPr lang="en-US" dirty="0"/>
            </a:p>
          </p:txBody>
        </p:sp>
      </p:grpSp>
      <p:grpSp>
        <p:nvGrpSpPr>
          <p:cNvPr id="14" name="Group 13"/>
          <p:cNvGrpSpPr/>
          <p:nvPr/>
        </p:nvGrpSpPr>
        <p:grpSpPr>
          <a:xfrm>
            <a:off x="2213844" y="4095750"/>
            <a:ext cx="3460335" cy="1347107"/>
            <a:chOff x="2213844" y="4095750"/>
            <a:chExt cx="3460335" cy="1347107"/>
          </a:xfrm>
        </p:grpSpPr>
        <p:sp>
          <p:nvSpPr>
            <p:cNvPr id="8" name="Rectangle 7"/>
            <p:cNvSpPr/>
            <p:nvPr/>
          </p:nvSpPr>
          <p:spPr bwMode="auto">
            <a:xfrm>
              <a:off x="4705346" y="4449518"/>
              <a:ext cx="968833" cy="470807"/>
            </a:xfrm>
            <a:prstGeom prst="rect">
              <a:avLst/>
            </a:prstGeom>
            <a:solidFill>
              <a:schemeClr val="accent5">
                <a:lumMod val="50000"/>
                <a:alpha val="50196"/>
              </a:schemeClr>
            </a:solidFill>
            <a:ln w="2857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Left Brace 15"/>
            <p:cNvSpPr/>
            <p:nvPr/>
          </p:nvSpPr>
          <p:spPr bwMode="auto">
            <a:xfrm>
              <a:off x="3181333" y="4095750"/>
              <a:ext cx="236756" cy="1347107"/>
            </a:xfrm>
            <a:prstGeom prst="leftBrace">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2213844" y="4519527"/>
              <a:ext cx="1024639" cy="461665"/>
            </a:xfrm>
            <a:prstGeom prst="rect">
              <a:avLst/>
            </a:prstGeom>
            <a:noFill/>
          </p:spPr>
          <p:txBody>
            <a:bodyPr wrap="none" rtlCol="0">
              <a:spAutoFit/>
            </a:bodyPr>
            <a:lstStyle/>
            <a:p>
              <a:r>
                <a:rPr lang="en-US" dirty="0" smtClean="0"/>
                <a:t>2010s</a:t>
              </a:r>
              <a:endParaRPr lang="en-US" dirty="0"/>
            </a:p>
          </p:txBody>
        </p:sp>
      </p:grpSp>
      <p:grpSp>
        <p:nvGrpSpPr>
          <p:cNvPr id="15" name="Group 14"/>
          <p:cNvGrpSpPr/>
          <p:nvPr/>
        </p:nvGrpSpPr>
        <p:grpSpPr>
          <a:xfrm>
            <a:off x="1066081" y="2759475"/>
            <a:ext cx="4608098" cy="2683383"/>
            <a:chOff x="1066081" y="2759475"/>
            <a:chExt cx="4608098" cy="2683383"/>
          </a:xfrm>
        </p:grpSpPr>
        <p:grpSp>
          <p:nvGrpSpPr>
            <p:cNvPr id="5" name="Group 4"/>
            <p:cNvGrpSpPr/>
            <p:nvPr/>
          </p:nvGrpSpPr>
          <p:grpSpPr>
            <a:xfrm>
              <a:off x="4694456" y="2759475"/>
              <a:ext cx="979723" cy="985158"/>
              <a:chOff x="4865906" y="2378475"/>
              <a:chExt cx="979723" cy="985158"/>
            </a:xfrm>
            <a:solidFill>
              <a:srgbClr val="D16105">
                <a:alpha val="50196"/>
              </a:srgbClr>
            </a:solidFill>
          </p:grpSpPr>
          <p:sp>
            <p:nvSpPr>
              <p:cNvPr id="9" name="Rectangle 8"/>
              <p:cNvSpPr/>
              <p:nvPr/>
            </p:nvSpPr>
            <p:spPr bwMode="auto">
              <a:xfrm>
                <a:off x="4865906" y="2892826"/>
                <a:ext cx="979723" cy="470807"/>
              </a:xfrm>
              <a:prstGeom prst="rect">
                <a:avLst/>
              </a:prstGeom>
              <a:grpFill/>
              <a:ln w="2857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4865906" y="2378475"/>
                <a:ext cx="489861" cy="470807"/>
              </a:xfrm>
              <a:prstGeom prst="rect">
                <a:avLst/>
              </a:prstGeom>
              <a:grpFill/>
              <a:ln w="28575"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8" name="Left Brace 17"/>
            <p:cNvSpPr/>
            <p:nvPr/>
          </p:nvSpPr>
          <p:spPr bwMode="auto">
            <a:xfrm>
              <a:off x="2057382" y="2759476"/>
              <a:ext cx="251711" cy="2683382"/>
            </a:xfrm>
            <a:prstGeom prst="leftBrace">
              <a:avLst/>
            </a:prstGeom>
            <a:no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9" name="TextBox 18"/>
            <p:cNvSpPr txBox="1"/>
            <p:nvPr/>
          </p:nvSpPr>
          <p:spPr>
            <a:xfrm>
              <a:off x="1066081" y="3870334"/>
              <a:ext cx="1024639" cy="461665"/>
            </a:xfrm>
            <a:prstGeom prst="rect">
              <a:avLst/>
            </a:prstGeom>
            <a:noFill/>
          </p:spPr>
          <p:txBody>
            <a:bodyPr wrap="none" rtlCol="0">
              <a:spAutoFit/>
            </a:bodyPr>
            <a:lstStyle/>
            <a:p>
              <a:r>
                <a:rPr lang="en-US" dirty="0" smtClean="0"/>
                <a:t>2020s</a:t>
              </a:r>
              <a:endParaRPr lang="en-US" dirty="0"/>
            </a:p>
          </p:txBody>
        </p:sp>
      </p:grpSp>
      <p:sp>
        <p:nvSpPr>
          <p:cNvPr id="21" name="Footer Placeholder 3"/>
          <p:cNvSpPr>
            <a:spLocks noGrp="1"/>
          </p:cNvSpPr>
          <p:nvPr>
            <p:ph type="ftr" sz="quarter" idx="4294967295"/>
          </p:nvPr>
        </p:nvSpPr>
        <p:spPr>
          <a:xfrm>
            <a:off x="1143000" y="6318250"/>
            <a:ext cx="6396789" cy="457200"/>
          </a:xfrm>
          <a:prstGeom prst="rect">
            <a:avLst/>
          </a:prstGeom>
        </p:spPr>
        <p:txBody>
          <a:bodyPr/>
          <a:lstStyle/>
          <a:p>
            <a:pPr>
              <a:defRPr/>
            </a:pPr>
            <a:r>
              <a:rPr lang="en-US" sz="1400" smtClean="0"/>
              <a:t>Young-Kee Kim, URA Board of Trustees Meeting, April 17, 2012</a:t>
            </a:r>
            <a:endParaRPr lang="en-US" sz="900" dirty="0"/>
          </a:p>
        </p:txBody>
      </p:sp>
    </p:spTree>
    <p:custDataLst>
      <p:tags r:id="rId1"/>
    </p:custDataLst>
    <p:extLst>
      <p:ext uri="{BB962C8B-B14F-4D97-AF65-F5344CB8AC3E}">
        <p14:creationId xmlns:p14="http://schemas.microsoft.com/office/powerpoint/2010/main" val="2684308321"/>
      </p:ext>
    </p:extLst>
  </p:cSld>
  <p:clrMapOvr>
    <a:masterClrMapping/>
  </p:clrMapOvr>
  <mc:AlternateContent xmlns:mc="http://schemas.openxmlformats.org/markup-compatibility/2006" xmlns:p14="http://schemas.microsoft.com/office/powerpoint/2010/main">
    <mc:Choice Requires="p14">
      <p:transition spd="slow" p14:dur="2000" advTm="77826"/>
    </mc:Choice>
    <mc:Fallback xmlns="">
      <p:transition spd="slow" advTm="77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shra.FERMI\AppData\Local\Microsoft\Windows\Temporary Internet Files\Content.Outlook\7M3DCMEN\11-0114-15D_hr.jpg"/>
          <p:cNvPicPr>
            <a:picLocks noChangeAspect="1" noChangeArrowheads="1"/>
          </p:cNvPicPr>
          <p:nvPr/>
        </p:nvPicPr>
        <p:blipFill rotWithShape="1">
          <a:blip r:embed="rId2" cstate="print"/>
          <a:srcRect t="14897" b="4275"/>
          <a:stretch/>
        </p:blipFill>
        <p:spPr bwMode="auto">
          <a:xfrm>
            <a:off x="0" y="1203160"/>
            <a:ext cx="9144000" cy="5005137"/>
          </a:xfrm>
          <a:prstGeom prst="rect">
            <a:avLst/>
          </a:prstGeom>
          <a:noFill/>
        </p:spPr>
      </p:pic>
      <p:sp>
        <p:nvSpPr>
          <p:cNvPr id="2" name="Title 1"/>
          <p:cNvSpPr>
            <a:spLocks noGrp="1"/>
          </p:cNvSpPr>
          <p:nvPr>
            <p:ph type="title"/>
          </p:nvPr>
        </p:nvSpPr>
        <p:spPr/>
        <p:txBody>
          <a:bodyPr/>
          <a:lstStyle/>
          <a:p>
            <a:r>
              <a:rPr lang="en-US" dirty="0" smtClean="0"/>
              <a:t>Fermilab – India Collaboration</a:t>
            </a:r>
            <a:endParaRPr lang="en-US" dirty="0"/>
          </a:p>
        </p:txBody>
      </p:sp>
      <p:sp>
        <p:nvSpPr>
          <p:cNvPr id="3" name="Footer Placeholder 2"/>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a:t>
            </a:fld>
            <a:endParaRPr lang="en-US" dirty="0"/>
          </a:p>
        </p:txBody>
      </p:sp>
    </p:spTree>
    <p:extLst>
      <p:ext uri="{BB962C8B-B14F-4D97-AF65-F5344CB8AC3E}">
        <p14:creationId xmlns:p14="http://schemas.microsoft.com/office/powerpoint/2010/main" val="3059962010"/>
      </p:ext>
    </p:extLst>
  </p:cSld>
  <p:clrMapOvr>
    <a:masterClrMapping/>
  </p:clrMapOvr>
  <mc:AlternateContent xmlns:mc="http://schemas.openxmlformats.org/markup-compatibility/2006">
    <mc:Choice xmlns:p14="http://schemas.microsoft.com/office/powerpoint/2010/main" Requires="p14">
      <p:transition spd="slow" p14:dur="2000" advTm="3951"/>
    </mc:Choice>
    <mc:Fallback>
      <p:transition spd="slow" advTm="395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14C_All_Accelerators.jpg                                       004145A0Macintosh HD                   BCDA8B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5"/>
          <p:cNvSpPr txBox="1">
            <a:spLocks noChangeArrowheads="1"/>
          </p:cNvSpPr>
          <p:nvPr/>
        </p:nvSpPr>
        <p:spPr bwMode="auto">
          <a:xfrm>
            <a:off x="1782763" y="2117725"/>
            <a:ext cx="1176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9900"/>
                </a:solidFill>
              </a:rPr>
              <a:t>neutrino beams</a:t>
            </a:r>
          </a:p>
        </p:txBody>
      </p:sp>
      <p:sp>
        <p:nvSpPr>
          <p:cNvPr id="38916" name="TextBox 9"/>
          <p:cNvSpPr txBox="1">
            <a:spLocks noChangeArrowheads="1"/>
          </p:cNvSpPr>
          <p:nvPr/>
        </p:nvSpPr>
        <p:spPr bwMode="auto">
          <a:xfrm>
            <a:off x="4838700" y="20716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testbeam</a:t>
            </a:r>
          </a:p>
        </p:txBody>
      </p:sp>
      <p:sp>
        <p:nvSpPr>
          <p:cNvPr id="38917" name="TextBox 10"/>
          <p:cNvSpPr txBox="1">
            <a:spLocks noChangeArrowheads="1"/>
          </p:cNvSpPr>
          <p:nvPr/>
        </p:nvSpPr>
        <p:spPr bwMode="auto">
          <a:xfrm>
            <a:off x="5224463" y="2670175"/>
            <a:ext cx="162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FF"/>
                </a:solidFill>
              </a:rPr>
              <a:t>proton beam</a:t>
            </a:r>
          </a:p>
        </p:txBody>
      </p:sp>
      <p:sp>
        <p:nvSpPr>
          <p:cNvPr id="38918" name="TextBox 11"/>
          <p:cNvSpPr txBox="1">
            <a:spLocks noChangeArrowheads="1"/>
          </p:cNvSpPr>
          <p:nvPr/>
        </p:nvSpPr>
        <p:spPr bwMode="auto">
          <a:xfrm>
            <a:off x="4686300" y="4575175"/>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0000"/>
                </a:solidFill>
              </a:rPr>
              <a:t>Tevatron</a:t>
            </a:r>
          </a:p>
        </p:txBody>
      </p:sp>
      <p:sp>
        <p:nvSpPr>
          <p:cNvPr id="38919" name="TextBox 19"/>
          <p:cNvSpPr txBox="1">
            <a:spLocks noChangeArrowheads="1"/>
          </p:cNvSpPr>
          <p:nvPr/>
        </p:nvSpPr>
        <p:spPr bwMode="auto">
          <a:xfrm>
            <a:off x="5575300" y="1293813"/>
            <a:ext cx="2290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SCRF Test Facility</a:t>
            </a:r>
          </a:p>
        </p:txBody>
      </p:sp>
      <p:sp>
        <p:nvSpPr>
          <p:cNvPr id="38920" name="TextBox 17"/>
          <p:cNvSpPr txBox="1">
            <a:spLocks noChangeArrowheads="1"/>
          </p:cNvSpPr>
          <p:nvPr/>
        </p:nvSpPr>
        <p:spPr bwMode="auto">
          <a:xfrm>
            <a:off x="3890963" y="3360738"/>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Muon Test Facility</a:t>
            </a:r>
          </a:p>
        </p:txBody>
      </p:sp>
      <p:cxnSp>
        <p:nvCxnSpPr>
          <p:cNvPr id="38921" name="Straight Arrow Connector 2"/>
          <p:cNvCxnSpPr>
            <a:cxnSpLocks noChangeShapeType="1"/>
          </p:cNvCxnSpPr>
          <p:nvPr/>
        </p:nvCxnSpPr>
        <p:spPr bwMode="auto">
          <a:xfrm>
            <a:off x="4192588" y="3743325"/>
            <a:ext cx="0" cy="28733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38922" name="TextBox 20"/>
          <p:cNvSpPr txBox="1">
            <a:spLocks noChangeArrowheads="1"/>
          </p:cNvSpPr>
          <p:nvPr/>
        </p:nvSpPr>
        <p:spPr bwMode="auto">
          <a:xfrm>
            <a:off x="1516063" y="5000625"/>
            <a:ext cx="170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0000"/>
                </a:solidFill>
              </a:rPr>
              <a:t>Main Injector</a:t>
            </a:r>
          </a:p>
          <a:p>
            <a:pPr algn="ctr" eaLnBrk="1" hangingPunct="1"/>
            <a:r>
              <a:rPr lang="en-US" sz="2000">
                <a:solidFill>
                  <a:srgbClr val="FF0000"/>
                </a:solidFill>
              </a:rPr>
              <a:t>Recycler</a:t>
            </a:r>
          </a:p>
        </p:txBody>
      </p:sp>
      <p:sp>
        <p:nvSpPr>
          <p:cNvPr id="38923" name="TextBox 1"/>
          <p:cNvSpPr txBox="1">
            <a:spLocks noChangeArrowheads="1"/>
          </p:cNvSpPr>
          <p:nvPr/>
        </p:nvSpPr>
        <p:spPr bwMode="auto">
          <a:xfrm>
            <a:off x="4675188" y="4035425"/>
            <a:ext cx="27193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FFFF"/>
                </a:solidFill>
              </a:rPr>
              <a:t>Neutron cancer center</a:t>
            </a:r>
          </a:p>
        </p:txBody>
      </p:sp>
      <p:cxnSp>
        <p:nvCxnSpPr>
          <p:cNvPr id="38924" name="Straight Arrow Connector 24"/>
          <p:cNvCxnSpPr>
            <a:cxnSpLocks noChangeShapeType="1"/>
          </p:cNvCxnSpPr>
          <p:nvPr/>
        </p:nvCxnSpPr>
        <p:spPr bwMode="auto">
          <a:xfrm flipH="1" flipV="1">
            <a:off x="4346575" y="4071938"/>
            <a:ext cx="339725" cy="134937"/>
          </a:xfrm>
          <a:prstGeom prst="straightConnector1">
            <a:avLst/>
          </a:prstGeom>
          <a:noFill/>
          <a:ln w="28575" algn="ctr">
            <a:solidFill>
              <a:srgbClr val="FFFFFF"/>
            </a:solidFill>
            <a:round/>
            <a:headEnd/>
            <a:tailEnd type="arrow" w="med" len="med"/>
          </a:ln>
          <a:extLst>
            <a:ext uri="{909E8E84-426E-40DD-AFC4-6F175D3DCCD1}">
              <a14:hiddenFill xmlns:a14="http://schemas.microsoft.com/office/drawing/2010/main">
                <a:noFill/>
              </a14:hiddenFill>
            </a:ext>
          </a:extLst>
        </p:spPr>
      </p:cxnSp>
      <p:sp>
        <p:nvSpPr>
          <p:cNvPr id="38925" name="TextBox 26"/>
          <p:cNvSpPr txBox="1">
            <a:spLocks noChangeArrowheads="1"/>
          </p:cNvSpPr>
          <p:nvPr/>
        </p:nvSpPr>
        <p:spPr bwMode="auto">
          <a:xfrm>
            <a:off x="1431925" y="3859213"/>
            <a:ext cx="208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0000"/>
                </a:solidFill>
              </a:rPr>
              <a:t>anti-proton accelerators</a:t>
            </a:r>
          </a:p>
        </p:txBody>
      </p:sp>
      <p:cxnSp>
        <p:nvCxnSpPr>
          <p:cNvPr id="38926" name="Straight Arrow Connector 27"/>
          <p:cNvCxnSpPr>
            <a:cxnSpLocks noChangeShapeType="1"/>
          </p:cNvCxnSpPr>
          <p:nvPr/>
        </p:nvCxnSpPr>
        <p:spPr bwMode="auto">
          <a:xfrm>
            <a:off x="3168650" y="4148138"/>
            <a:ext cx="722313" cy="242887"/>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 name="TextBox 4"/>
          <p:cNvSpPr txBox="1">
            <a:spLocks noChangeArrowheads="1"/>
          </p:cNvSpPr>
          <p:nvPr/>
        </p:nvSpPr>
        <p:spPr bwMode="auto">
          <a:xfrm>
            <a:off x="304800" y="168275"/>
            <a:ext cx="8839200" cy="1384300"/>
          </a:xfrm>
          <a:prstGeom prst="rect">
            <a:avLst/>
          </a:prstGeom>
          <a:noFill/>
          <a:ln w="9525">
            <a:noFill/>
            <a:miter lim="800000"/>
            <a:headEnd/>
            <a:tailEnd/>
          </a:ln>
        </p:spPr>
        <p:txBody>
          <a:bodyPr>
            <a:spAutoFit/>
          </a:bodyPr>
          <a:lstStyle/>
          <a:p>
            <a:pPr>
              <a:defRPr/>
            </a:pPr>
            <a:r>
              <a:rPr lang="en-US" sz="2800" dirty="0">
                <a:solidFill>
                  <a:srgbClr val="FFFFFF"/>
                </a:solidFill>
                <a:effectLst>
                  <a:outerShdw blurRad="38100" dist="38100" dir="2700000" algn="tl">
                    <a:srgbClr val="000000">
                      <a:alpha val="43137"/>
                    </a:srgbClr>
                  </a:outerShdw>
                </a:effectLst>
                <a:latin typeface="Arial" pitchFamily="34" charset="0"/>
              </a:rPr>
              <a:t>Fermilab Accelerator Complex (until Sept 30, 2011) </a:t>
            </a:r>
          </a:p>
          <a:p>
            <a:pPr marL="457200" indent="-4572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Arial" pitchFamily="34" charset="0"/>
              </a:rPr>
              <a:t>Energy Frontier</a:t>
            </a:r>
          </a:p>
          <a:p>
            <a:pPr marL="457200" indent="-457200">
              <a:buFont typeface="Arial" pitchFamily="34" charset="0"/>
              <a:buChar char="•"/>
              <a:defRPr/>
            </a:pPr>
            <a:r>
              <a:rPr lang="en-US" sz="2800" dirty="0">
                <a:solidFill>
                  <a:srgbClr val="FFFFFF"/>
                </a:solidFill>
                <a:effectLst>
                  <a:outerShdw blurRad="38100" dist="38100" dir="2700000" algn="tl">
                    <a:srgbClr val="000000">
                      <a:alpha val="43137"/>
                    </a:srgbClr>
                  </a:outerShdw>
                </a:effectLst>
                <a:latin typeface="Arial" pitchFamily="34" charset="0"/>
              </a:rPr>
              <a:t>Intensity Frontier</a:t>
            </a:r>
          </a:p>
        </p:txBody>
      </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40</a:t>
            </a:fld>
            <a:endParaRPr lang="en-US" dirty="0"/>
          </a:p>
        </p:txBody>
      </p:sp>
    </p:spTree>
    <p:extLst>
      <p:ext uri="{BB962C8B-B14F-4D97-AF65-F5344CB8AC3E}">
        <p14:creationId xmlns:p14="http://schemas.microsoft.com/office/powerpoint/2010/main" val="3064145599"/>
      </p:ext>
    </p:extLst>
  </p:cSld>
  <p:clrMapOvr>
    <a:masterClrMapping/>
  </p:clrMapOvr>
  <p:transition advTm="41261"/>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14C_All_Accelerators.jpg                                       004145A0Macintosh HD                   BCDA8B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9"/>
          <p:cNvSpPr txBox="1">
            <a:spLocks noChangeArrowheads="1"/>
          </p:cNvSpPr>
          <p:nvPr/>
        </p:nvSpPr>
        <p:spPr bwMode="auto">
          <a:xfrm>
            <a:off x="4838700" y="20716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testbeam</a:t>
            </a:r>
          </a:p>
        </p:txBody>
      </p:sp>
      <p:sp>
        <p:nvSpPr>
          <p:cNvPr id="39940" name="TextBox 10"/>
          <p:cNvSpPr txBox="1">
            <a:spLocks noChangeArrowheads="1"/>
          </p:cNvSpPr>
          <p:nvPr/>
        </p:nvSpPr>
        <p:spPr bwMode="auto">
          <a:xfrm>
            <a:off x="5224463" y="2670175"/>
            <a:ext cx="162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FF"/>
                </a:solidFill>
              </a:rPr>
              <a:t>proton beam</a:t>
            </a:r>
          </a:p>
        </p:txBody>
      </p:sp>
      <p:sp>
        <p:nvSpPr>
          <p:cNvPr id="39941" name="TextBox 11"/>
          <p:cNvSpPr txBox="1">
            <a:spLocks noChangeArrowheads="1"/>
          </p:cNvSpPr>
          <p:nvPr/>
        </p:nvSpPr>
        <p:spPr bwMode="auto">
          <a:xfrm>
            <a:off x="4686300" y="4575175"/>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0000"/>
                </a:solidFill>
              </a:rPr>
              <a:t>Tevatron</a:t>
            </a:r>
          </a:p>
        </p:txBody>
      </p:sp>
      <p:sp>
        <p:nvSpPr>
          <p:cNvPr id="39942" name="TextBox 19"/>
          <p:cNvSpPr txBox="1">
            <a:spLocks noChangeArrowheads="1"/>
          </p:cNvSpPr>
          <p:nvPr/>
        </p:nvSpPr>
        <p:spPr bwMode="auto">
          <a:xfrm>
            <a:off x="5575300" y="1293813"/>
            <a:ext cx="2290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SCRF Test Facility</a:t>
            </a:r>
          </a:p>
        </p:txBody>
      </p:sp>
      <p:sp>
        <p:nvSpPr>
          <p:cNvPr id="39943" name="TextBox 17"/>
          <p:cNvSpPr txBox="1">
            <a:spLocks noChangeArrowheads="1"/>
          </p:cNvSpPr>
          <p:nvPr/>
        </p:nvSpPr>
        <p:spPr bwMode="auto">
          <a:xfrm>
            <a:off x="3890963" y="3360738"/>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FF00"/>
                </a:solidFill>
              </a:rPr>
              <a:t>Muon Test Facility</a:t>
            </a:r>
          </a:p>
        </p:txBody>
      </p:sp>
      <p:cxnSp>
        <p:nvCxnSpPr>
          <p:cNvPr id="39944" name="Straight Arrow Connector 2"/>
          <p:cNvCxnSpPr>
            <a:cxnSpLocks noChangeShapeType="1"/>
          </p:cNvCxnSpPr>
          <p:nvPr/>
        </p:nvCxnSpPr>
        <p:spPr bwMode="auto">
          <a:xfrm>
            <a:off x="4192588" y="3743325"/>
            <a:ext cx="0" cy="28733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39945" name="TextBox 20"/>
          <p:cNvSpPr txBox="1">
            <a:spLocks noChangeArrowheads="1"/>
          </p:cNvSpPr>
          <p:nvPr/>
        </p:nvSpPr>
        <p:spPr bwMode="auto">
          <a:xfrm>
            <a:off x="1516063" y="5000625"/>
            <a:ext cx="1708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0000"/>
                </a:solidFill>
              </a:rPr>
              <a:t>Main Injector</a:t>
            </a:r>
          </a:p>
          <a:p>
            <a:pPr algn="ctr" eaLnBrk="1" hangingPunct="1"/>
            <a:r>
              <a:rPr lang="en-US" sz="2000">
                <a:solidFill>
                  <a:srgbClr val="FFFF00"/>
                </a:solidFill>
              </a:rPr>
              <a:t>Recycler</a:t>
            </a:r>
          </a:p>
        </p:txBody>
      </p:sp>
      <p:sp>
        <p:nvSpPr>
          <p:cNvPr id="39946" name="TextBox 1"/>
          <p:cNvSpPr txBox="1">
            <a:spLocks noChangeArrowheads="1"/>
          </p:cNvSpPr>
          <p:nvPr/>
        </p:nvSpPr>
        <p:spPr bwMode="auto">
          <a:xfrm>
            <a:off x="4675188" y="4035425"/>
            <a:ext cx="27193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FFFF"/>
                </a:solidFill>
              </a:rPr>
              <a:t>Neutron cancer center</a:t>
            </a:r>
          </a:p>
        </p:txBody>
      </p:sp>
      <p:cxnSp>
        <p:nvCxnSpPr>
          <p:cNvPr id="39947" name="Straight Arrow Connector 24"/>
          <p:cNvCxnSpPr>
            <a:cxnSpLocks noChangeShapeType="1"/>
          </p:cNvCxnSpPr>
          <p:nvPr/>
        </p:nvCxnSpPr>
        <p:spPr bwMode="auto">
          <a:xfrm flipH="1" flipV="1">
            <a:off x="4346575" y="4071938"/>
            <a:ext cx="339725" cy="134937"/>
          </a:xfrm>
          <a:prstGeom prst="straightConnector1">
            <a:avLst/>
          </a:prstGeom>
          <a:noFill/>
          <a:ln w="28575" algn="ctr">
            <a:solidFill>
              <a:srgbClr val="FFFFFF"/>
            </a:solidFill>
            <a:round/>
            <a:headEnd/>
            <a:tailEnd type="arrow" w="med" len="med"/>
          </a:ln>
          <a:extLst>
            <a:ext uri="{909E8E84-426E-40DD-AFC4-6F175D3DCCD1}">
              <a14:hiddenFill xmlns:a14="http://schemas.microsoft.com/office/drawing/2010/main">
                <a:noFill/>
              </a14:hiddenFill>
            </a:ext>
          </a:extLst>
        </p:spPr>
      </p:cxnSp>
      <p:sp>
        <p:nvSpPr>
          <p:cNvPr id="39948" name="TextBox 26"/>
          <p:cNvSpPr txBox="1">
            <a:spLocks noChangeArrowheads="1"/>
          </p:cNvSpPr>
          <p:nvPr/>
        </p:nvSpPr>
        <p:spPr bwMode="auto">
          <a:xfrm>
            <a:off x="2179638" y="3783013"/>
            <a:ext cx="101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99FF"/>
                </a:solidFill>
              </a:rPr>
              <a:t>muon beams</a:t>
            </a:r>
          </a:p>
        </p:txBody>
      </p:sp>
      <p:cxnSp>
        <p:nvCxnSpPr>
          <p:cNvPr id="39949" name="Straight Arrow Connector 27"/>
          <p:cNvCxnSpPr>
            <a:cxnSpLocks noChangeShapeType="1"/>
          </p:cNvCxnSpPr>
          <p:nvPr/>
        </p:nvCxnSpPr>
        <p:spPr bwMode="auto">
          <a:xfrm>
            <a:off x="3168650" y="4194175"/>
            <a:ext cx="877888" cy="242888"/>
          </a:xfrm>
          <a:prstGeom prst="straightConnector1">
            <a:avLst/>
          </a:prstGeom>
          <a:noFill/>
          <a:ln w="28575" algn="ctr">
            <a:solidFill>
              <a:srgbClr val="FF99FF"/>
            </a:solidFill>
            <a:round/>
            <a:headEnd/>
            <a:tailEnd type="arrow" w="med" len="med"/>
          </a:ln>
          <a:extLst>
            <a:ext uri="{909E8E84-426E-40DD-AFC4-6F175D3DCCD1}">
              <a14:hiddenFill xmlns:a14="http://schemas.microsoft.com/office/drawing/2010/main">
                <a:noFill/>
              </a14:hiddenFill>
            </a:ext>
          </a:extLst>
        </p:spPr>
      </p:cxnSp>
      <p:grpSp>
        <p:nvGrpSpPr>
          <p:cNvPr id="39950" name="Group 32"/>
          <p:cNvGrpSpPr>
            <a:grpSpLocks/>
          </p:cNvGrpSpPr>
          <p:nvPr/>
        </p:nvGrpSpPr>
        <p:grpSpPr bwMode="auto">
          <a:xfrm>
            <a:off x="4749800" y="4673600"/>
            <a:ext cx="1106488" cy="209550"/>
            <a:chOff x="2616430" y="-63500"/>
            <a:chExt cx="1106928" cy="209550"/>
          </a:xfrm>
        </p:grpSpPr>
        <p:cxnSp>
          <p:nvCxnSpPr>
            <p:cNvPr id="39953" name="Straight Connector 39"/>
            <p:cNvCxnSpPr>
              <a:cxnSpLocks noChangeShapeType="1"/>
            </p:cNvCxnSpPr>
            <p:nvPr/>
          </p:nvCxnSpPr>
          <p:spPr bwMode="auto">
            <a:xfrm>
              <a:off x="2616430" y="-63500"/>
              <a:ext cx="1104933" cy="209550"/>
            </a:xfrm>
            <a:prstGeom prst="line">
              <a:avLst/>
            </a:prstGeom>
            <a:noFill/>
            <a:ln w="19050" algn="ctr">
              <a:solidFill>
                <a:srgbClr val="FFFF00"/>
              </a:solidFill>
              <a:round/>
              <a:headEnd/>
              <a:tailEnd/>
            </a:ln>
            <a:extLst>
              <a:ext uri="{909E8E84-426E-40DD-AFC4-6F175D3DCCD1}">
                <a14:hiddenFill xmlns:a14="http://schemas.microsoft.com/office/drawing/2010/main">
                  <a:noFill/>
                </a14:hiddenFill>
              </a:ext>
            </a:extLst>
          </p:spPr>
        </p:cxnSp>
        <p:cxnSp>
          <p:nvCxnSpPr>
            <p:cNvPr id="39954" name="Straight Connector 40"/>
            <p:cNvCxnSpPr>
              <a:cxnSpLocks noChangeShapeType="1"/>
            </p:cNvCxnSpPr>
            <p:nvPr/>
          </p:nvCxnSpPr>
          <p:spPr bwMode="auto">
            <a:xfrm flipH="1">
              <a:off x="2616430" y="-63500"/>
              <a:ext cx="1106928" cy="209550"/>
            </a:xfrm>
            <a:prstGeom prst="line">
              <a:avLst/>
            </a:prstGeom>
            <a:noFill/>
            <a:ln w="19050" algn="ctr">
              <a:solidFill>
                <a:srgbClr val="FFFF00"/>
              </a:solidFill>
              <a:round/>
              <a:headEnd/>
              <a:tailEnd/>
            </a:ln>
            <a:extLst>
              <a:ext uri="{909E8E84-426E-40DD-AFC4-6F175D3DCCD1}">
                <a14:hiddenFill xmlns:a14="http://schemas.microsoft.com/office/drawing/2010/main">
                  <a:noFill/>
                </a14:hiddenFill>
              </a:ext>
            </a:extLst>
          </p:spPr>
        </p:cxnSp>
      </p:grpSp>
      <p:sp>
        <p:nvSpPr>
          <p:cNvPr id="42" name="TextBox 4"/>
          <p:cNvSpPr txBox="1">
            <a:spLocks noChangeArrowheads="1"/>
          </p:cNvSpPr>
          <p:nvPr/>
        </p:nvSpPr>
        <p:spPr bwMode="auto">
          <a:xfrm>
            <a:off x="304800" y="168275"/>
            <a:ext cx="7561263" cy="1384300"/>
          </a:xfrm>
          <a:prstGeom prst="rect">
            <a:avLst/>
          </a:prstGeom>
          <a:noFill/>
          <a:ln w="9525">
            <a:noFill/>
            <a:miter lim="800000"/>
            <a:headEnd/>
            <a:tailEnd/>
          </a:ln>
        </p:spPr>
        <p:txBody>
          <a:bodyPr>
            <a:spAutoFit/>
          </a:bodyPr>
          <a:lstStyle/>
          <a:p>
            <a:pPr>
              <a:defRPr/>
            </a:pPr>
            <a:r>
              <a:rPr lang="en-US" sz="2800" dirty="0">
                <a:solidFill>
                  <a:srgbClr val="FFFFFF"/>
                </a:solidFill>
                <a:effectLst>
                  <a:outerShdw blurRad="38100" dist="38100" dir="2700000" algn="tl">
                    <a:srgbClr val="000000">
                      <a:alpha val="43137"/>
                    </a:srgbClr>
                  </a:outerShdw>
                </a:effectLst>
                <a:latin typeface="Arial" pitchFamily="34" charset="0"/>
              </a:rPr>
              <a:t>Intensity Frontier (this decade)</a:t>
            </a:r>
          </a:p>
          <a:p>
            <a:pPr marL="457200" indent="-457200">
              <a:buFont typeface="Arial" pitchFamily="34" charset="0"/>
              <a:buChar char="•"/>
              <a:defRPr/>
            </a:pPr>
            <a:r>
              <a:rPr lang="en-US" sz="2800" dirty="0">
                <a:solidFill>
                  <a:srgbClr val="FFFF00"/>
                </a:solidFill>
                <a:effectLst>
                  <a:outerShdw blurRad="38100" dist="38100" dir="2700000" algn="tl">
                    <a:srgbClr val="000000">
                      <a:alpha val="43137"/>
                    </a:srgbClr>
                  </a:outerShdw>
                </a:effectLst>
                <a:latin typeface="Arial" pitchFamily="34" charset="0"/>
              </a:rPr>
              <a:t>More powerful neutrino beams</a:t>
            </a:r>
          </a:p>
          <a:p>
            <a:pPr marL="457200" indent="-457200">
              <a:buFont typeface="Arial" pitchFamily="34" charset="0"/>
              <a:buChar char="•"/>
              <a:defRPr/>
            </a:pPr>
            <a:r>
              <a:rPr lang="en-US" sz="2800" dirty="0">
                <a:solidFill>
                  <a:srgbClr val="FF99FF"/>
                </a:solidFill>
                <a:effectLst>
                  <a:outerShdw blurRad="38100" dist="38100" dir="2700000" algn="tl">
                    <a:srgbClr val="000000">
                      <a:alpha val="43137"/>
                    </a:srgbClr>
                  </a:outerShdw>
                </a:effectLst>
                <a:latin typeface="Arial" pitchFamily="34" charset="0"/>
              </a:rPr>
              <a:t>New </a:t>
            </a:r>
            <a:r>
              <a:rPr lang="en-US" sz="2800" dirty="0" err="1">
                <a:solidFill>
                  <a:srgbClr val="FF99FF"/>
                </a:solidFill>
                <a:effectLst>
                  <a:outerShdw blurRad="38100" dist="38100" dir="2700000" algn="tl">
                    <a:srgbClr val="000000">
                      <a:alpha val="43137"/>
                    </a:srgbClr>
                  </a:outerShdw>
                </a:effectLst>
                <a:latin typeface="Arial" pitchFamily="34" charset="0"/>
              </a:rPr>
              <a:t>muon</a:t>
            </a:r>
            <a:r>
              <a:rPr lang="en-US" sz="2800" dirty="0">
                <a:solidFill>
                  <a:srgbClr val="FF99FF"/>
                </a:solidFill>
                <a:effectLst>
                  <a:outerShdw blurRad="38100" dist="38100" dir="2700000" algn="tl">
                    <a:srgbClr val="000000">
                      <a:alpha val="43137"/>
                    </a:srgbClr>
                  </a:outerShdw>
                </a:effectLst>
                <a:latin typeface="Arial" pitchFamily="34" charset="0"/>
              </a:rPr>
              <a:t> beams </a:t>
            </a:r>
          </a:p>
        </p:txBody>
      </p:sp>
      <p:sp>
        <p:nvSpPr>
          <p:cNvPr id="39952" name="TextBox 5"/>
          <p:cNvSpPr txBox="1">
            <a:spLocks noChangeArrowheads="1"/>
          </p:cNvSpPr>
          <p:nvPr/>
        </p:nvSpPr>
        <p:spPr bwMode="auto">
          <a:xfrm>
            <a:off x="1782763" y="2117725"/>
            <a:ext cx="1176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FF9900"/>
                </a:solidFill>
              </a:rPr>
              <a:t>neutrino beams</a:t>
            </a:r>
          </a:p>
        </p:txBody>
      </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41</a:t>
            </a:fld>
            <a:endParaRPr lang="en-US" dirty="0"/>
          </a:p>
        </p:txBody>
      </p:sp>
    </p:spTree>
    <p:extLst>
      <p:ext uri="{BB962C8B-B14F-4D97-AF65-F5344CB8AC3E}">
        <p14:creationId xmlns:p14="http://schemas.microsoft.com/office/powerpoint/2010/main" val="40209172"/>
      </p:ext>
    </p:extLst>
  </p:cSld>
  <p:clrMapOvr>
    <a:masterClrMapping/>
  </p:clrMapOvr>
  <p:transition advTm="4554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0" y="2957513"/>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solidFill>
                  <a:srgbClr val="FFFF00"/>
                </a:solidFill>
              </a:rPr>
              <a:t>LBNE</a:t>
            </a:r>
          </a:p>
          <a:p>
            <a:pPr algn="ctr" eaLnBrk="1" hangingPunct="1"/>
            <a:r>
              <a:rPr lang="en-US" sz="2800" dirty="0">
                <a:solidFill>
                  <a:srgbClr val="FFFF00"/>
                </a:solidFill>
              </a:rPr>
              <a:t>(Long Baseline Neutrino Experiment</a:t>
            </a:r>
            <a:r>
              <a:rPr lang="en-US" sz="2800" dirty="0" smtClean="0">
                <a:solidFill>
                  <a:srgbClr val="FFFF00"/>
                </a:solidFill>
              </a:rPr>
              <a:t>)</a:t>
            </a:r>
            <a:endParaRPr lang="en-US" sz="1200" dirty="0">
              <a:solidFill>
                <a:srgbClr val="FFFF00"/>
              </a:solidFill>
            </a:endParaRPr>
          </a:p>
          <a:p>
            <a:pPr algn="ctr" eaLnBrk="1" hangingPunct="1"/>
            <a:endParaRPr lang="en-US" sz="1200" dirty="0">
              <a:solidFill>
                <a:srgbClr val="FFFF00"/>
              </a:solidFill>
            </a:endParaRPr>
          </a:p>
          <a:p>
            <a:pPr algn="ctr" eaLnBrk="1" hangingPunct="1"/>
            <a:endParaRPr lang="en-US" sz="1200" dirty="0">
              <a:solidFill>
                <a:srgbClr val="FFFF00"/>
              </a:solidFill>
            </a:endParaRPr>
          </a:p>
          <a:p>
            <a:pPr algn="ctr" eaLnBrk="1" hangingPunct="1"/>
            <a:endParaRPr lang="en-US" sz="1200" dirty="0">
              <a:solidFill>
                <a:srgbClr val="FFFF00"/>
              </a:solidFill>
            </a:endParaRPr>
          </a:p>
          <a:p>
            <a:pPr algn="ctr" eaLnBrk="1" hangingPunct="1"/>
            <a:r>
              <a:rPr lang="en-US" sz="3200" dirty="0">
                <a:solidFill>
                  <a:srgbClr val="FFFF00"/>
                </a:solidFill>
              </a:rPr>
              <a:t>Project X</a:t>
            </a:r>
          </a:p>
        </p:txBody>
      </p:sp>
      <p:sp>
        <p:nvSpPr>
          <p:cNvPr id="46083" name="Text Box 10"/>
          <p:cNvSpPr txBox="1">
            <a:spLocks noChangeArrowheads="1"/>
          </p:cNvSpPr>
          <p:nvPr/>
        </p:nvSpPr>
        <p:spPr bwMode="auto">
          <a:xfrm>
            <a:off x="0" y="89535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solidFill>
                  <a:srgbClr val="FFFFFF"/>
                </a:solidFill>
              </a:rPr>
              <a:t>Intensity Frontier: </a:t>
            </a:r>
          </a:p>
          <a:p>
            <a:pPr algn="ctr" eaLnBrk="1" hangingPunct="1"/>
            <a:r>
              <a:rPr lang="en-US" sz="3200" dirty="0">
                <a:solidFill>
                  <a:srgbClr val="FFFFFF"/>
                </a:solidFill>
              </a:rPr>
              <a:t>Developing programs for 2020s and beyond</a:t>
            </a:r>
            <a:endParaRPr lang="en-US" sz="2800" dirty="0">
              <a:solidFill>
                <a:srgbClr val="FFFFFF"/>
              </a:solidFill>
            </a:endParaRPr>
          </a:p>
        </p:txBody>
      </p:sp>
      <p:sp>
        <p:nvSpPr>
          <p:cNvPr id="4" name="Slide Number Placeholder 4"/>
          <p:cNvSpPr>
            <a:spLocks noGrp="1"/>
          </p:cNvSpPr>
          <p:nvPr>
            <p:ph type="sldNum" sz="quarter" idx="11"/>
          </p:nvPr>
        </p:nvSpPr>
        <p:spPr>
          <a:xfrm>
            <a:off x="381000" y="63055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defRPr>
            </a:lvl9pPr>
          </a:lstStyle>
          <a:p>
            <a:pPr eaLnBrk="1" hangingPunct="1"/>
            <a:fld id="{25B467D0-9B05-4DFA-ADB8-70887ED12B34}" type="slidenum">
              <a:rPr lang="en-US" sz="1200" smtClean="0">
                <a:solidFill>
                  <a:srgbClr val="FFFFFF"/>
                </a:solidFill>
              </a:rPr>
              <a:pPr eaLnBrk="1" hangingPunct="1"/>
              <a:t>42</a:t>
            </a:fld>
            <a:endParaRPr lang="en-US" sz="1200" smtClean="0">
              <a:solidFill>
                <a:srgbClr val="FFFFFF"/>
              </a:solidFill>
            </a:endParaRPr>
          </a:p>
        </p:txBody>
      </p:sp>
      <p:sp>
        <p:nvSpPr>
          <p:cNvPr id="5" name="Footer Placeholder 3"/>
          <p:cNvSpPr>
            <a:spLocks noGrp="1"/>
          </p:cNvSpPr>
          <p:nvPr>
            <p:ph type="ftr" sz="quarter" idx="4294967295"/>
          </p:nvPr>
        </p:nvSpPr>
        <p:spPr>
          <a:xfrm>
            <a:off x="1143000" y="6318250"/>
            <a:ext cx="6396789" cy="457200"/>
          </a:xfrm>
          <a:prstGeom prst="rect">
            <a:avLst/>
          </a:prstGeom>
        </p:spPr>
        <p:txBody>
          <a:bodyPr/>
          <a:lstStyle/>
          <a:p>
            <a:pPr>
              <a:defRPr/>
            </a:pPr>
            <a:r>
              <a:rPr lang="en-US" sz="1400" smtClean="0"/>
              <a:t>Young-Kee Kim, URA Board of Trustees Meeting, April 17, 2012</a:t>
            </a:r>
            <a:endParaRPr lang="en-US" sz="900" dirty="0"/>
          </a:p>
        </p:txBody>
      </p:sp>
    </p:spTree>
    <p:extLst>
      <p:ext uri="{BB962C8B-B14F-4D97-AF65-F5344CB8AC3E}">
        <p14:creationId xmlns:p14="http://schemas.microsoft.com/office/powerpoint/2010/main" val="10390941"/>
      </p:ext>
    </p:extLst>
  </p:cSld>
  <p:clrMapOvr>
    <a:masterClrMapping/>
  </p:clrMapOvr>
  <p:transition spd="slow" advTm="36564"/>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43</a:t>
            </a:fld>
            <a:endParaRPr lang="en-US" dirty="0"/>
          </a:p>
        </p:txBody>
      </p:sp>
      <p:sp>
        <p:nvSpPr>
          <p:cNvPr id="4" name="Title 1"/>
          <p:cNvSpPr txBox="1">
            <a:spLocks/>
          </p:cNvSpPr>
          <p:nvPr/>
        </p:nvSpPr>
        <p:spPr>
          <a:xfrm>
            <a:off x="1557338" y="2508250"/>
            <a:ext cx="6858000" cy="1143000"/>
          </a:xfrm>
          <a:prstGeom prst="rect">
            <a:avLst/>
          </a:prstGeom>
        </p:spPr>
        <p:txBody>
          <a:bodyPr/>
          <a:lst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a:lstStyle>
          <a:p>
            <a:pPr algn="r"/>
            <a:r>
              <a:rPr lang="en-US" sz="4400" dirty="0" smtClean="0"/>
              <a:t>Other items</a:t>
            </a:r>
            <a:endParaRPr lang="en-US" sz="3600" dirty="0"/>
          </a:p>
        </p:txBody>
      </p:sp>
    </p:spTree>
    <p:extLst>
      <p:ext uri="{BB962C8B-B14F-4D97-AF65-F5344CB8AC3E}">
        <p14:creationId xmlns:p14="http://schemas.microsoft.com/office/powerpoint/2010/main" val="37150069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DOE Underground Science Committee</a:t>
            </a:r>
            <a:endParaRPr lang="en-US" dirty="0"/>
          </a:p>
        </p:txBody>
      </p:sp>
      <p:sp>
        <p:nvSpPr>
          <p:cNvPr id="3" name="Content Placeholder 2"/>
          <p:cNvSpPr>
            <a:spLocks noGrp="1"/>
          </p:cNvSpPr>
          <p:nvPr>
            <p:ph idx="1"/>
          </p:nvPr>
        </p:nvSpPr>
        <p:spPr>
          <a:xfrm>
            <a:off x="1600200" y="1530350"/>
            <a:ext cx="7219950" cy="4114800"/>
          </a:xfrm>
        </p:spPr>
        <p:txBody>
          <a:bodyPr/>
          <a:lstStyle/>
          <a:p>
            <a:pPr marL="0" indent="0">
              <a:buNone/>
            </a:pPr>
            <a:r>
              <a:rPr lang="en-US" dirty="0" smtClean="0"/>
              <a:t>Charge by Bill Brinkman</a:t>
            </a:r>
          </a:p>
          <a:p>
            <a:endParaRPr lang="en-US" sz="600" dirty="0" smtClean="0"/>
          </a:p>
          <a:p>
            <a:endParaRPr lang="en-US" sz="1000" dirty="0" smtClean="0"/>
          </a:p>
          <a:p>
            <a:r>
              <a:rPr lang="en-US" sz="2000" dirty="0" smtClean="0"/>
              <a:t>Help define cost-effective options for planned underground experiments, and strategies for implementing a world-class program of underground science, consistent with SC’s mission in High Energy and Nuclear Physics</a:t>
            </a:r>
          </a:p>
          <a:p>
            <a:pPr lvl="1"/>
            <a:endParaRPr lang="en-US" sz="1000" dirty="0" smtClean="0"/>
          </a:p>
          <a:p>
            <a:pPr lvl="1"/>
            <a:r>
              <a:rPr lang="en-US" dirty="0" smtClean="0"/>
              <a:t>Experiments </a:t>
            </a:r>
            <a:r>
              <a:rPr lang="en-US" dirty="0"/>
              <a:t>– long baseline neutrino </a:t>
            </a:r>
            <a:r>
              <a:rPr lang="en-US" dirty="0" smtClean="0"/>
              <a:t>experiment (LBNE</a:t>
            </a:r>
            <a:r>
              <a:rPr lang="en-US" dirty="0"/>
              <a:t>), 3rd generation dark matter </a:t>
            </a:r>
            <a:r>
              <a:rPr lang="en-US" dirty="0" smtClean="0"/>
              <a:t>(DM</a:t>
            </a:r>
            <a:r>
              <a:rPr lang="en-US" dirty="0"/>
              <a:t>), </a:t>
            </a:r>
            <a:r>
              <a:rPr lang="en-US" dirty="0" smtClean="0"/>
              <a:t>1-ton scale </a:t>
            </a:r>
            <a:r>
              <a:rPr lang="en-US" dirty="0" err="1"/>
              <a:t>neutrinoless</a:t>
            </a:r>
            <a:r>
              <a:rPr lang="en-US" dirty="0"/>
              <a:t> double-beta decay (</a:t>
            </a:r>
            <a:r>
              <a:rPr lang="en-US" dirty="0" smtClean="0"/>
              <a:t>DBD)</a:t>
            </a:r>
          </a:p>
          <a:p>
            <a:pPr lvl="1"/>
            <a:r>
              <a:rPr lang="en-US" dirty="0" smtClean="0"/>
              <a:t>Assess </a:t>
            </a:r>
            <a:r>
              <a:rPr lang="en-US" dirty="0"/>
              <a:t>cost and schedule estimates for </a:t>
            </a:r>
            <a:r>
              <a:rPr lang="en-US" dirty="0" smtClean="0"/>
              <a:t>deploying these experiments</a:t>
            </a:r>
          </a:p>
          <a:p>
            <a:pPr lvl="1"/>
            <a:r>
              <a:rPr lang="en-US" dirty="0" smtClean="0"/>
              <a:t>Review </a:t>
            </a:r>
            <a:r>
              <a:rPr lang="en-US" dirty="0"/>
              <a:t>will provide the “</a:t>
            </a:r>
            <a:r>
              <a:rPr lang="en-US" dirty="0" smtClean="0"/>
              <a:t>baseline” needed </a:t>
            </a:r>
            <a:r>
              <a:rPr lang="en-US" dirty="0"/>
              <a:t>for </a:t>
            </a:r>
            <a:r>
              <a:rPr lang="en-US" dirty="0" smtClean="0"/>
              <a:t>budget planning </a:t>
            </a:r>
            <a:r>
              <a:rPr lang="en-US" dirty="0"/>
              <a:t>and discussion of strategies going forward.</a:t>
            </a:r>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44</a:t>
            </a:fld>
            <a:endParaRPr lang="en-US" dirty="0"/>
          </a:p>
        </p:txBody>
      </p:sp>
    </p:spTree>
    <p:extLst>
      <p:ext uri="{BB962C8B-B14F-4D97-AF65-F5344CB8AC3E}">
        <p14:creationId xmlns:p14="http://schemas.microsoft.com/office/powerpoint/2010/main" val="967061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30350"/>
            <a:ext cx="7543800" cy="4114800"/>
          </a:xfrm>
        </p:spPr>
        <p:txBody>
          <a:bodyPr/>
          <a:lstStyle/>
          <a:p>
            <a:endParaRPr lang="en-US" sz="2000" dirty="0" smtClean="0"/>
          </a:p>
          <a:p>
            <a:r>
              <a:rPr lang="en-US" sz="2000" dirty="0" smtClean="0"/>
              <a:t>The </a:t>
            </a:r>
            <a:r>
              <a:rPr lang="en-US" sz="2000" dirty="0"/>
              <a:t>committee believes there are </a:t>
            </a:r>
            <a:r>
              <a:rPr lang="en-US" sz="2000" dirty="0" smtClean="0"/>
              <a:t>compelling scientific </a:t>
            </a:r>
            <a:r>
              <a:rPr lang="en-US" sz="2000" dirty="0"/>
              <a:t>motivations for all </a:t>
            </a:r>
            <a:r>
              <a:rPr lang="en-US" sz="2000" dirty="0" smtClean="0"/>
              <a:t>three experiments </a:t>
            </a:r>
            <a:r>
              <a:rPr lang="en-US" sz="2000" dirty="0"/>
              <a:t>and an important </a:t>
            </a:r>
            <a:r>
              <a:rPr lang="en-US" sz="2000" dirty="0" smtClean="0"/>
              <a:t>opportunity for </a:t>
            </a:r>
            <a:r>
              <a:rPr lang="en-US" sz="2000" dirty="0"/>
              <a:t>the U.S. to take a leadership </a:t>
            </a:r>
            <a:r>
              <a:rPr lang="en-US" sz="2000" dirty="0" smtClean="0"/>
              <a:t>position for </a:t>
            </a:r>
            <a:r>
              <a:rPr lang="en-US" sz="2000" dirty="0"/>
              <a:t>the foreseeable </a:t>
            </a:r>
            <a:r>
              <a:rPr lang="en-US" sz="2000" dirty="0" smtClean="0"/>
              <a:t>future.</a:t>
            </a:r>
          </a:p>
          <a:p>
            <a:endParaRPr lang="en-US" sz="800" dirty="0"/>
          </a:p>
          <a:p>
            <a:r>
              <a:rPr lang="en-US" sz="2000" dirty="0" smtClean="0"/>
              <a:t>There </a:t>
            </a:r>
            <a:r>
              <a:rPr lang="en-US" sz="2000" dirty="0"/>
              <a:t>are important advantages </a:t>
            </a:r>
            <a:r>
              <a:rPr lang="en-US" sz="2000" dirty="0" smtClean="0"/>
              <a:t>and opportunities </a:t>
            </a:r>
            <a:r>
              <a:rPr lang="en-US" sz="2000" dirty="0"/>
              <a:t>in developing a common </a:t>
            </a:r>
            <a:r>
              <a:rPr lang="en-US" sz="2000" dirty="0" smtClean="0"/>
              <a:t>site for </a:t>
            </a:r>
            <a:r>
              <a:rPr lang="en-US" sz="2000" dirty="0"/>
              <a:t>these experiments if the </a:t>
            </a:r>
            <a:r>
              <a:rPr lang="en-US" sz="2000" dirty="0" smtClean="0"/>
              <a:t>needed infrastructure </a:t>
            </a:r>
            <a:r>
              <a:rPr lang="en-US" sz="2000" dirty="0"/>
              <a:t>can be shared in a </a:t>
            </a:r>
            <a:r>
              <a:rPr lang="en-US" sz="2000" dirty="0" smtClean="0"/>
              <a:t>cost effective manner.</a:t>
            </a:r>
          </a:p>
          <a:p>
            <a:endParaRPr lang="en-US" sz="800" dirty="0"/>
          </a:p>
          <a:p>
            <a:r>
              <a:rPr lang="en-US" sz="2000" dirty="0"/>
              <a:t>A common site only works in the scenario where LBNE has one or more detectors at 4850ft at </a:t>
            </a:r>
            <a:r>
              <a:rPr lang="en-US" sz="2000" dirty="0" err="1"/>
              <a:t>Homestake</a:t>
            </a:r>
            <a:r>
              <a:rPr lang="en-US" sz="2000" dirty="0"/>
              <a:t>.</a:t>
            </a:r>
          </a:p>
          <a:p>
            <a:endParaRPr lang="en-US" sz="800" dirty="0" smtClean="0"/>
          </a:p>
          <a:p>
            <a:r>
              <a:rPr lang="en-US" sz="2000" dirty="0"/>
              <a:t>If no LBNE at </a:t>
            </a:r>
            <a:r>
              <a:rPr lang="en-US" sz="2000" dirty="0" err="1"/>
              <a:t>Homestake</a:t>
            </a:r>
            <a:r>
              <a:rPr lang="en-US" sz="2000" dirty="0"/>
              <a:t> 4850ft level, DBD and DM are not cost effective at </a:t>
            </a:r>
            <a:r>
              <a:rPr lang="en-US" sz="2000" dirty="0" err="1" smtClean="0"/>
              <a:t>Homestake</a:t>
            </a:r>
            <a:endParaRPr lang="en-US" sz="2000" dirty="0"/>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45</a:t>
            </a:fld>
            <a:endParaRPr lang="en-US" dirty="0"/>
          </a:p>
        </p:txBody>
      </p:sp>
      <p:sp>
        <p:nvSpPr>
          <p:cNvPr id="8" name="Title 1"/>
          <p:cNvSpPr>
            <a:spLocks noGrp="1"/>
          </p:cNvSpPr>
          <p:nvPr>
            <p:ph type="title"/>
          </p:nvPr>
        </p:nvSpPr>
        <p:spPr/>
        <p:txBody>
          <a:bodyPr/>
          <a:lstStyle/>
          <a:p>
            <a:r>
              <a:rPr lang="en-US" dirty="0" smtClean="0"/>
              <a:t>Summary of the DOE Committee</a:t>
            </a:r>
            <a:endParaRPr lang="en-US" dirty="0"/>
          </a:p>
        </p:txBody>
      </p:sp>
      <p:sp>
        <p:nvSpPr>
          <p:cNvPr id="2" name="TextBox 1"/>
          <p:cNvSpPr txBox="1"/>
          <p:nvPr/>
        </p:nvSpPr>
        <p:spPr>
          <a:xfrm>
            <a:off x="6943426" y="1068685"/>
            <a:ext cx="1514774" cy="461665"/>
          </a:xfrm>
          <a:prstGeom prst="rect">
            <a:avLst/>
          </a:prstGeom>
          <a:noFill/>
        </p:spPr>
        <p:txBody>
          <a:bodyPr wrap="none" rtlCol="0">
            <a:spAutoFit/>
          </a:bodyPr>
          <a:lstStyle/>
          <a:p>
            <a:r>
              <a:rPr lang="en-US" dirty="0" smtClean="0"/>
              <a:t>May 2011</a:t>
            </a:r>
            <a:endParaRPr lang="en-US" dirty="0"/>
          </a:p>
        </p:txBody>
      </p:sp>
    </p:spTree>
    <p:extLst>
      <p:ext uri="{BB962C8B-B14F-4D97-AF65-F5344CB8AC3E}">
        <p14:creationId xmlns:p14="http://schemas.microsoft.com/office/powerpoint/2010/main" val="1587416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dirty="0" smtClean="0"/>
              <a:t>NRC Committee on DUSEL: Summary</a:t>
            </a:r>
            <a:endParaRPr lang="en-US" dirty="0"/>
          </a:p>
        </p:txBody>
      </p:sp>
      <p:sp>
        <p:nvSpPr>
          <p:cNvPr id="3" name="Content Placeholder 2"/>
          <p:cNvSpPr>
            <a:spLocks noGrp="1"/>
          </p:cNvSpPr>
          <p:nvPr>
            <p:ph idx="1"/>
          </p:nvPr>
        </p:nvSpPr>
        <p:spPr>
          <a:xfrm>
            <a:off x="1600200" y="1346200"/>
            <a:ext cx="7543800" cy="4298950"/>
          </a:xfrm>
        </p:spPr>
        <p:txBody>
          <a:bodyPr/>
          <a:lstStyle/>
          <a:p>
            <a:r>
              <a:rPr lang="en-US" sz="2200" dirty="0"/>
              <a:t>The proposed DUSEL offers: </a:t>
            </a:r>
          </a:p>
          <a:p>
            <a:pPr lvl="1"/>
            <a:r>
              <a:rPr lang="en-US" sz="1800" dirty="0"/>
              <a:t>Excellent science program </a:t>
            </a:r>
          </a:p>
          <a:p>
            <a:pPr lvl="1"/>
            <a:r>
              <a:rPr lang="en-US" sz="1800" dirty="0"/>
              <a:t>Strong programmatic impact </a:t>
            </a:r>
          </a:p>
          <a:p>
            <a:endParaRPr lang="en-US" sz="400" dirty="0" smtClean="0"/>
          </a:p>
          <a:p>
            <a:r>
              <a:rPr lang="en-US" sz="2200" dirty="0" smtClean="0"/>
              <a:t>The </a:t>
            </a:r>
            <a:r>
              <a:rPr lang="en-US" sz="2200" dirty="0"/>
              <a:t>value of the whole is greater than the sum of the </a:t>
            </a:r>
            <a:r>
              <a:rPr lang="en-US" sz="2200" dirty="0" smtClean="0"/>
              <a:t>parts.</a:t>
            </a:r>
          </a:p>
          <a:p>
            <a:pPr lvl="1"/>
            <a:r>
              <a:rPr lang="en-US" sz="1800" dirty="0" smtClean="0"/>
              <a:t>Merits </a:t>
            </a:r>
            <a:r>
              <a:rPr lang="en-US" sz="1800" dirty="0"/>
              <a:t>of: stewardship, addressing need in the international context, education/outreach </a:t>
            </a:r>
          </a:p>
          <a:p>
            <a:endParaRPr lang="en-US" sz="400" dirty="0" smtClean="0"/>
          </a:p>
          <a:p>
            <a:r>
              <a:rPr lang="en-US" sz="2200" dirty="0" smtClean="0"/>
              <a:t>The </a:t>
            </a:r>
            <a:r>
              <a:rPr lang="en-US" sz="2200" dirty="0"/>
              <a:t>cost of the whole is less than the sum of the parts. </a:t>
            </a:r>
          </a:p>
          <a:p>
            <a:pPr lvl="1"/>
            <a:r>
              <a:rPr lang="en-US" sz="1800" dirty="0"/>
              <a:t>Merits of co-location. </a:t>
            </a:r>
          </a:p>
          <a:p>
            <a:endParaRPr lang="en-US" sz="400" dirty="0" smtClean="0"/>
          </a:p>
          <a:p>
            <a:r>
              <a:rPr lang="en-US" sz="2200" dirty="0" smtClean="0"/>
              <a:t>If </a:t>
            </a:r>
            <a:r>
              <a:rPr lang="en-US" sz="2200" dirty="0"/>
              <a:t>the proposed DUSEL cannot be achieved, strive to: </a:t>
            </a:r>
            <a:endParaRPr lang="en-US" sz="2200" dirty="0" smtClean="0"/>
          </a:p>
          <a:p>
            <a:pPr lvl="1"/>
            <a:r>
              <a:rPr lang="en-US" sz="1800" dirty="0" smtClean="0"/>
              <a:t>Develop </a:t>
            </a:r>
            <a:r>
              <a:rPr lang="en-US" sz="1800" dirty="0"/>
              <a:t>the 3 major physics experiments </a:t>
            </a:r>
          </a:p>
          <a:p>
            <a:pPr lvl="1"/>
            <a:r>
              <a:rPr lang="en-US" sz="1800" dirty="0"/>
              <a:t>Benefit from co-location and </a:t>
            </a:r>
            <a:r>
              <a:rPr lang="en-US" sz="1800" dirty="0" smtClean="0"/>
              <a:t>stewardship</a:t>
            </a:r>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46</a:t>
            </a:fld>
            <a:endParaRPr lang="en-US" dirty="0"/>
          </a:p>
        </p:txBody>
      </p:sp>
      <p:sp>
        <p:nvSpPr>
          <p:cNvPr id="6" name="TextBox 5"/>
          <p:cNvSpPr txBox="1"/>
          <p:nvPr/>
        </p:nvSpPr>
        <p:spPr>
          <a:xfrm>
            <a:off x="1484659" y="5901034"/>
            <a:ext cx="7659341" cy="338554"/>
          </a:xfrm>
          <a:prstGeom prst="rect">
            <a:avLst/>
          </a:prstGeom>
          <a:noFill/>
        </p:spPr>
        <p:txBody>
          <a:bodyPr wrap="none" rtlCol="0">
            <a:spAutoFit/>
          </a:bodyPr>
          <a:lstStyle/>
          <a:p>
            <a:r>
              <a:rPr lang="en-US" sz="1600" dirty="0">
                <a:solidFill>
                  <a:srgbClr val="FFFF00"/>
                </a:solidFill>
              </a:rPr>
              <a:t>Prepublication version of report: http://</a:t>
            </a:r>
            <a:r>
              <a:rPr lang="en-US" sz="1600" dirty="0" smtClean="0">
                <a:solidFill>
                  <a:srgbClr val="FFFF00"/>
                </a:solidFill>
              </a:rPr>
              <a:t>www.nap.edu/catalog.php?record_id=13204</a:t>
            </a:r>
            <a:endParaRPr lang="en-US" sz="1600" dirty="0">
              <a:solidFill>
                <a:srgbClr val="FFFF00"/>
              </a:solidFill>
            </a:endParaRPr>
          </a:p>
        </p:txBody>
      </p:sp>
      <p:sp>
        <p:nvSpPr>
          <p:cNvPr id="8" name="TextBox 7"/>
          <p:cNvSpPr txBox="1"/>
          <p:nvPr/>
        </p:nvSpPr>
        <p:spPr>
          <a:xfrm>
            <a:off x="6977089" y="1068685"/>
            <a:ext cx="1481111" cy="461665"/>
          </a:xfrm>
          <a:prstGeom prst="rect">
            <a:avLst/>
          </a:prstGeom>
          <a:noFill/>
        </p:spPr>
        <p:txBody>
          <a:bodyPr wrap="none" rtlCol="0">
            <a:spAutoFit/>
          </a:bodyPr>
          <a:lstStyle/>
          <a:p>
            <a:pPr algn="r"/>
            <a:r>
              <a:rPr lang="en-US" dirty="0" smtClean="0"/>
              <a:t>July 2011</a:t>
            </a:r>
            <a:endParaRPr lang="en-US" dirty="0"/>
          </a:p>
        </p:txBody>
      </p:sp>
    </p:spTree>
    <p:extLst>
      <p:ext uri="{BB962C8B-B14F-4D97-AF65-F5344CB8AC3E}">
        <p14:creationId xmlns:p14="http://schemas.microsoft.com/office/powerpoint/2010/main" val="2482167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New Project: LBNE Status</a:t>
            </a:r>
            <a:endParaRPr lang="en-US" dirty="0"/>
          </a:p>
        </p:txBody>
      </p:sp>
      <p:sp>
        <p:nvSpPr>
          <p:cNvPr id="5" name="Content Placeholder 4"/>
          <p:cNvSpPr>
            <a:spLocks noGrp="1"/>
          </p:cNvSpPr>
          <p:nvPr>
            <p:ph idx="1"/>
          </p:nvPr>
        </p:nvSpPr>
        <p:spPr/>
        <p:txBody>
          <a:bodyPr/>
          <a:lstStyle/>
          <a:p>
            <a:r>
              <a:rPr lang="en-US" dirty="0" smtClean="0"/>
              <a:t>Determine the far detector technology</a:t>
            </a:r>
          </a:p>
          <a:p>
            <a:pPr lvl="1"/>
            <a:r>
              <a:rPr lang="en-US" dirty="0" smtClean="0"/>
              <a:t>By December 2011</a:t>
            </a:r>
          </a:p>
          <a:p>
            <a:pPr lvl="1"/>
            <a:endParaRPr lang="en-US" dirty="0"/>
          </a:p>
          <a:p>
            <a:r>
              <a:rPr lang="en-US" dirty="0" smtClean="0"/>
              <a:t>Establish a governance model for the underground facility</a:t>
            </a:r>
          </a:p>
          <a:p>
            <a:pPr lvl="1"/>
            <a:r>
              <a:rPr lang="en-US" dirty="0" smtClean="0"/>
              <a:t>By early 2012</a:t>
            </a:r>
          </a:p>
          <a:p>
            <a:pPr lvl="1"/>
            <a:endParaRPr lang="en-US" dirty="0"/>
          </a:p>
          <a:p>
            <a:r>
              <a:rPr lang="en-US" dirty="0" smtClean="0"/>
              <a:t>CD-1 (preliminary baseline range)</a:t>
            </a:r>
          </a:p>
          <a:p>
            <a:pPr lvl="1"/>
            <a:r>
              <a:rPr lang="en-US" dirty="0" smtClean="0"/>
              <a:t>late 2012 </a:t>
            </a:r>
            <a:endParaRPr lang="en-US" dirty="0"/>
          </a:p>
        </p:txBody>
      </p:sp>
      <p:sp>
        <p:nvSpPr>
          <p:cNvPr id="2" name="Footer Placeholder 1"/>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47</a:t>
            </a:fld>
            <a:endParaRPr lang="en-US" dirty="0"/>
          </a:p>
        </p:txBody>
      </p:sp>
    </p:spTree>
    <p:extLst>
      <p:ext uri="{BB962C8B-B14F-4D97-AF65-F5344CB8AC3E}">
        <p14:creationId xmlns:p14="http://schemas.microsoft.com/office/powerpoint/2010/main" val="1292519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Project: </a:t>
            </a:r>
            <a:r>
              <a:rPr lang="en-US" dirty="0" err="1" smtClean="0"/>
              <a:t>MicroBooNE</a:t>
            </a:r>
            <a:r>
              <a:rPr lang="en-US" dirty="0" smtClean="0"/>
              <a:t> and Mu2e</a:t>
            </a:r>
            <a:endParaRPr lang="en-US" dirty="0"/>
          </a:p>
        </p:txBody>
      </p:sp>
      <p:sp>
        <p:nvSpPr>
          <p:cNvPr id="3" name="Content Placeholder 2"/>
          <p:cNvSpPr>
            <a:spLocks noGrp="1"/>
          </p:cNvSpPr>
          <p:nvPr>
            <p:ph idx="1"/>
          </p:nvPr>
        </p:nvSpPr>
        <p:spPr>
          <a:xfrm>
            <a:off x="1600200" y="1530350"/>
            <a:ext cx="7296150" cy="4114800"/>
          </a:xfrm>
        </p:spPr>
        <p:txBody>
          <a:bodyPr/>
          <a:lstStyle/>
          <a:p>
            <a:r>
              <a:rPr lang="en-US" dirty="0" err="1" smtClean="0"/>
              <a:t>MicroBooNE</a:t>
            </a:r>
            <a:r>
              <a:rPr lang="en-US" dirty="0" smtClean="0"/>
              <a:t>: received CD-2 (performance baseline) / 3a (start of construction) in Sept. 2011</a:t>
            </a:r>
          </a:p>
          <a:p>
            <a:r>
              <a:rPr lang="en-US" dirty="0" smtClean="0"/>
              <a:t>Mu2e</a:t>
            </a:r>
          </a:p>
          <a:p>
            <a:pPr lvl="1"/>
            <a:r>
              <a:rPr lang="en-US" dirty="0" smtClean="0"/>
              <a:t>CD-1 Lehman review was scheduled mid December, but it is postponed by ~6 months (cost issue): good progress made with alternative solutions</a:t>
            </a:r>
            <a:endParaRPr lang="en-US" dirty="0"/>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48</a:t>
            </a:fld>
            <a:endParaRPr lang="en-US" dirty="0"/>
          </a:p>
        </p:txBody>
      </p:sp>
      <p:grpSp>
        <p:nvGrpSpPr>
          <p:cNvPr id="6" name="Group 12"/>
          <p:cNvGrpSpPr>
            <a:grpSpLocks/>
          </p:cNvGrpSpPr>
          <p:nvPr/>
        </p:nvGrpSpPr>
        <p:grpSpPr bwMode="auto">
          <a:xfrm>
            <a:off x="2438400" y="3829050"/>
            <a:ext cx="5881301" cy="2330450"/>
            <a:chOff x="1409700" y="1162050"/>
            <a:chExt cx="7467600" cy="3752850"/>
          </a:xfrm>
        </p:grpSpPr>
        <p:sp>
          <p:nvSpPr>
            <p:cNvPr id="7" name="Rectangle 11"/>
            <p:cNvSpPr>
              <a:spLocks noChangeArrowheads="1"/>
            </p:cNvSpPr>
            <p:nvPr/>
          </p:nvSpPr>
          <p:spPr bwMode="auto">
            <a:xfrm>
              <a:off x="1409700" y="1162050"/>
              <a:ext cx="7467600" cy="3752850"/>
            </a:xfrm>
            <a:prstGeom prst="rect">
              <a:avLst/>
            </a:prstGeom>
            <a:solidFill>
              <a:srgbClr val="FFFFFF"/>
            </a:solidFill>
            <a:ln w="9525" algn="ctr">
              <a:noFill/>
              <a:round/>
              <a:headEnd/>
              <a:tailEnd/>
            </a:ln>
          </p:spPr>
          <p:txBody>
            <a:bodyPr/>
            <a:lstStyle/>
            <a:p>
              <a:pPr algn="r">
                <a:spcBef>
                  <a:spcPct val="20000"/>
                </a:spcBef>
                <a:buClr>
                  <a:srgbClr val="FFFF00"/>
                </a:buClr>
                <a:buSzPct val="80000"/>
                <a:buFont typeface="Wingdings" pitchFamily="2" charset="2"/>
                <a:buNone/>
              </a:pPr>
              <a:endParaRPr lang="en-US"/>
            </a:p>
          </p:txBody>
        </p:sp>
        <p:pic>
          <p:nvPicPr>
            <p:cNvPr id="8" name="Picture 6" descr="spectrometer_martens.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140" y="1421193"/>
              <a:ext cx="7099988" cy="338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216847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sz="2800" dirty="0" smtClean="0"/>
              <a:t>Congressional Language: Accelerator R&amp;D</a:t>
            </a:r>
            <a:endParaRPr lang="en-US" sz="2800" dirty="0"/>
          </a:p>
        </p:txBody>
      </p:sp>
      <p:sp>
        <p:nvSpPr>
          <p:cNvPr id="3" name="Content Placeholder 2"/>
          <p:cNvSpPr>
            <a:spLocks noGrp="1"/>
          </p:cNvSpPr>
          <p:nvPr>
            <p:ph idx="1"/>
          </p:nvPr>
        </p:nvSpPr>
        <p:spPr>
          <a:xfrm>
            <a:off x="1600200" y="1530350"/>
            <a:ext cx="7258050" cy="4114800"/>
          </a:xfrm>
        </p:spPr>
        <p:txBody>
          <a:bodyPr/>
          <a:lstStyle/>
          <a:p>
            <a:r>
              <a:rPr lang="en-US" sz="1600" dirty="0"/>
              <a:t>The Committee understands that powerful new accelerator technologies created for basic science and developed by industry will produce particle accelerators with the potential to address key economic and societal issues confronting our Nation. However, the Committee is concerned with the divide that exists in translating breakthroughs in accelerator science and technology into applications that benefit the marketplace and American competitiveness. </a:t>
            </a:r>
            <a:r>
              <a:rPr lang="en-US" sz="1600" dirty="0">
                <a:solidFill>
                  <a:srgbClr val="FFFF00"/>
                </a:solidFill>
              </a:rPr>
              <a:t>The Committee directs the Department to submit a 10-year strategic plan by June 1, 2012 for accelerator technology research and development to advance accelerator applications in energy and the environment, medicine, industry, national security, and discovery science. </a:t>
            </a:r>
            <a:r>
              <a:rPr lang="en-US" sz="1600" dirty="0"/>
              <a:t>The strategic plan should be based on the results of the Department’s 2010 workshop study, Accelerators for America’s Future , that identified the opportunities and research challenges for next-generation accelerators and how to improve coordination between basic and applied accelerator research. The strategic plan should also identify the potential need for demonstration and development facilities to help bridge the gap between development and deployment. </a:t>
            </a:r>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49</a:t>
            </a:fld>
            <a:endParaRPr lang="en-US" dirty="0"/>
          </a:p>
        </p:txBody>
      </p:sp>
    </p:spTree>
    <p:extLst>
      <p:ext uri="{BB962C8B-B14F-4D97-AF65-F5344CB8AC3E}">
        <p14:creationId xmlns:p14="http://schemas.microsoft.com/office/powerpoint/2010/main" val="1752301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 India Collaboration</a:t>
            </a:r>
            <a:endParaRPr lang="en-US" dirty="0"/>
          </a:p>
        </p:txBody>
      </p:sp>
      <p:pic>
        <p:nvPicPr>
          <p:cNvPr id="4098" name="Picture 2" descr="C:\Users\mishra.FERMI\Documents\Pictures\IIFC-Collaboration Meeting.jpg"/>
          <p:cNvPicPr>
            <a:picLocks noChangeAspect="1" noChangeArrowheads="1"/>
          </p:cNvPicPr>
          <p:nvPr/>
        </p:nvPicPr>
        <p:blipFill>
          <a:blip r:embed="rId2" cstate="print"/>
          <a:srcRect l="10177" t="17287" r="3540" b="11572"/>
          <a:stretch>
            <a:fillRect/>
          </a:stretch>
        </p:blipFill>
        <p:spPr bwMode="auto">
          <a:xfrm>
            <a:off x="63839" y="1274732"/>
            <a:ext cx="8983224" cy="4929256"/>
          </a:xfrm>
          <a:prstGeom prst="rect">
            <a:avLst/>
          </a:prstGeom>
          <a:noFill/>
        </p:spPr>
      </p:pic>
      <p:sp>
        <p:nvSpPr>
          <p:cNvPr id="3" name="Footer Placeholder 2"/>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a:t>
            </a:fld>
            <a:endParaRPr lang="en-US" dirty="0"/>
          </a:p>
        </p:txBody>
      </p:sp>
    </p:spTree>
    <p:extLst>
      <p:ext uri="{BB962C8B-B14F-4D97-AF65-F5344CB8AC3E}">
        <p14:creationId xmlns:p14="http://schemas.microsoft.com/office/powerpoint/2010/main" val="4195530604"/>
      </p:ext>
    </p:extLst>
  </p:cSld>
  <p:clrMapOvr>
    <a:masterClrMapping/>
  </p:clrMapOvr>
  <mc:AlternateContent xmlns:mc="http://schemas.openxmlformats.org/markup-compatibility/2006">
    <mc:Choice xmlns:p14="http://schemas.microsoft.com/office/powerpoint/2010/main" Requires="p14">
      <p:transition spd="slow" p14:dur="2000" advTm="414"/>
    </mc:Choice>
    <mc:Fallback>
      <p:transition spd="slow" advTm="414"/>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586662" cy="1143000"/>
          </a:xfrm>
        </p:spPr>
        <p:txBody>
          <a:bodyPr/>
          <a:lstStyle/>
          <a:p>
            <a:r>
              <a:rPr lang="en-US" sz="2800" dirty="0"/>
              <a:t>Congressional Language: </a:t>
            </a:r>
            <a:r>
              <a:rPr lang="en-US" sz="2800" dirty="0" smtClean="0"/>
              <a:t>Intensity Frontier</a:t>
            </a:r>
            <a:endParaRPr lang="en-US" sz="2800" dirty="0"/>
          </a:p>
        </p:txBody>
      </p:sp>
      <p:sp>
        <p:nvSpPr>
          <p:cNvPr id="3" name="Content Placeholder 2"/>
          <p:cNvSpPr>
            <a:spLocks noGrp="1"/>
          </p:cNvSpPr>
          <p:nvPr>
            <p:ph idx="1"/>
          </p:nvPr>
        </p:nvSpPr>
        <p:spPr>
          <a:xfrm>
            <a:off x="1600200" y="1530350"/>
            <a:ext cx="7239000" cy="4114800"/>
          </a:xfrm>
        </p:spPr>
        <p:txBody>
          <a:bodyPr/>
          <a:lstStyle/>
          <a:p>
            <a:r>
              <a:rPr lang="en-US" sz="1800" dirty="0"/>
              <a:t>…</a:t>
            </a:r>
            <a:r>
              <a:rPr lang="en-US" sz="1800" dirty="0">
                <a:solidFill>
                  <a:srgbClr val="FFFF00"/>
                </a:solidFill>
              </a:rPr>
              <a:t>the Committee understands that the United States has an opportunity to lead in the intensity frontier. </a:t>
            </a:r>
            <a:r>
              <a:rPr lang="en-US" sz="1800" dirty="0"/>
              <a:t>Specifically, the United States has unique capabilities that should be exploited to develop a world-leading program of neutrino science to understand the role neutrinos play in the evolution of the universe and design new particle beams and highly sensitive detectors to advance this area of science. The Committee directs the Office of Science to submit a report not later than 180 days of enactment that lays out </a:t>
            </a:r>
            <a:endParaRPr lang="en-US" sz="1800" dirty="0" smtClean="0"/>
          </a:p>
          <a:p>
            <a:pPr lvl="1"/>
            <a:endParaRPr lang="en-US" sz="1800" dirty="0" smtClean="0"/>
          </a:p>
          <a:p>
            <a:pPr lvl="1"/>
            <a:r>
              <a:rPr lang="en-US" sz="1800" dirty="0" smtClean="0">
                <a:solidFill>
                  <a:srgbClr val="FFFF00"/>
                </a:solidFill>
              </a:rPr>
              <a:t>the </a:t>
            </a:r>
            <a:r>
              <a:rPr lang="en-US" sz="1800" dirty="0">
                <a:solidFill>
                  <a:srgbClr val="FFFF00"/>
                </a:solidFill>
              </a:rPr>
              <a:t>expected benefits of intensity frontier science, </a:t>
            </a:r>
            <a:endParaRPr lang="en-US" sz="1800" dirty="0" smtClean="0">
              <a:solidFill>
                <a:srgbClr val="FFFF00"/>
              </a:solidFill>
            </a:endParaRPr>
          </a:p>
          <a:p>
            <a:pPr lvl="1"/>
            <a:r>
              <a:rPr lang="en-US" sz="1800" dirty="0" smtClean="0">
                <a:solidFill>
                  <a:srgbClr val="FFFF00"/>
                </a:solidFill>
              </a:rPr>
              <a:t>a </a:t>
            </a:r>
            <a:r>
              <a:rPr lang="en-US" sz="1800" dirty="0">
                <a:solidFill>
                  <a:srgbClr val="FFFF00"/>
                </a:solidFill>
              </a:rPr>
              <a:t>strategy for maintaining the U.S. lead, and </a:t>
            </a:r>
            <a:endParaRPr lang="en-US" sz="1800" dirty="0" smtClean="0">
              <a:solidFill>
                <a:srgbClr val="FFFF00"/>
              </a:solidFill>
            </a:endParaRPr>
          </a:p>
          <a:p>
            <a:pPr lvl="1"/>
            <a:r>
              <a:rPr lang="en-US" sz="1800" dirty="0" smtClean="0">
                <a:solidFill>
                  <a:srgbClr val="FFFF00"/>
                </a:solidFill>
              </a:rPr>
              <a:t>the </a:t>
            </a:r>
            <a:r>
              <a:rPr lang="en-US" sz="1800" dirty="0">
                <a:solidFill>
                  <a:srgbClr val="FFFF00"/>
                </a:solidFill>
              </a:rPr>
              <a:t>funding needs over the next 10 years</a:t>
            </a:r>
            <a:r>
              <a:rPr lang="en-US" sz="1800" dirty="0"/>
              <a:t>, including construction activities, of implementing the proposed strategy. </a:t>
            </a:r>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50</a:t>
            </a:fld>
            <a:endParaRPr lang="en-US" dirty="0"/>
          </a:p>
        </p:txBody>
      </p:sp>
    </p:spTree>
    <p:extLst>
      <p:ext uri="{BB962C8B-B14F-4D97-AF65-F5344CB8AC3E}">
        <p14:creationId xmlns:p14="http://schemas.microsoft.com/office/powerpoint/2010/main" val="2291465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DOE OHEP Response</a:t>
            </a:r>
            <a:endParaRPr lang="en-US" dirty="0"/>
          </a:p>
        </p:txBody>
      </p:sp>
      <p:sp>
        <p:nvSpPr>
          <p:cNvPr id="6" name="Content Placeholder 5"/>
          <p:cNvSpPr>
            <a:spLocks noGrp="1"/>
          </p:cNvSpPr>
          <p:nvPr>
            <p:ph idx="1"/>
          </p:nvPr>
        </p:nvSpPr>
        <p:spPr/>
        <p:txBody>
          <a:bodyPr/>
          <a:lstStyle/>
          <a:p>
            <a:r>
              <a:rPr lang="en-US" dirty="0" smtClean="0"/>
              <a:t>Task forces, workshops to help formulate OHEP response</a:t>
            </a:r>
          </a:p>
          <a:p>
            <a:pPr lvl="1"/>
            <a:endParaRPr lang="en-US" dirty="0"/>
          </a:p>
          <a:p>
            <a:r>
              <a:rPr lang="en-US" dirty="0" smtClean="0"/>
              <a:t>Intensity Frontier workshop</a:t>
            </a:r>
            <a:endParaRPr lang="en-US" dirty="0"/>
          </a:p>
          <a:p>
            <a:pPr lvl="1"/>
            <a:r>
              <a:rPr lang="da-DK" sz="2400" dirty="0"/>
              <a:t>Nov 30 – Dec 2, Rockville Hilton, </a:t>
            </a:r>
            <a:r>
              <a:rPr lang="da-DK" sz="2400" dirty="0" smtClean="0">
                <a:hlinkClick r:id="rId2"/>
              </a:rPr>
              <a:t>www.intensityfrontier.org</a:t>
            </a:r>
            <a:endParaRPr lang="da-DK" sz="2400" dirty="0"/>
          </a:p>
          <a:p>
            <a:pPr marL="0" indent="0">
              <a:buNone/>
            </a:pPr>
            <a:endParaRPr lang="da-DK" dirty="0" smtClean="0"/>
          </a:p>
          <a:p>
            <a:r>
              <a:rPr lang="da-DK" dirty="0" smtClean="0"/>
              <a:t>Accelerator taskforce being formed</a:t>
            </a:r>
            <a:endParaRPr lang="da-DK" dirty="0"/>
          </a:p>
          <a:p>
            <a:endParaRPr lang="en-US" dirty="0"/>
          </a:p>
        </p:txBody>
      </p:sp>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51</a:t>
            </a:fld>
            <a:endParaRPr lang="en-US" dirty="0"/>
          </a:p>
        </p:txBody>
      </p:sp>
    </p:spTree>
    <p:extLst>
      <p:ext uri="{BB962C8B-B14F-4D97-AF65-F5344CB8AC3E}">
        <p14:creationId xmlns:p14="http://schemas.microsoft.com/office/powerpoint/2010/main" val="1016070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41" y="179343"/>
            <a:ext cx="7777268" cy="912825"/>
          </a:xfrm>
        </p:spPr>
        <p:txBody>
          <a:bodyPr/>
          <a:lstStyle/>
          <a:p>
            <a:pPr algn="ctr"/>
            <a:r>
              <a:rPr lang="en-US" dirty="0" smtClean="0"/>
              <a:t>DOE-DAE: Implementing Agreement</a:t>
            </a:r>
            <a:endParaRPr lang="en-US" dirty="0"/>
          </a:p>
        </p:txBody>
      </p:sp>
      <p:sp>
        <p:nvSpPr>
          <p:cNvPr id="3" name="Content Placeholder 2"/>
          <p:cNvSpPr>
            <a:spLocks noGrp="1"/>
          </p:cNvSpPr>
          <p:nvPr>
            <p:ph idx="1"/>
          </p:nvPr>
        </p:nvSpPr>
        <p:spPr>
          <a:xfrm>
            <a:off x="358882" y="1164357"/>
            <a:ext cx="8470230" cy="2774988"/>
          </a:xfrm>
        </p:spPr>
        <p:txBody>
          <a:bodyPr>
            <a:normAutofit/>
          </a:bodyPr>
          <a:lstStyle/>
          <a:p>
            <a:pPr marL="0" indent="0" algn="just">
              <a:buNone/>
            </a:pPr>
            <a:r>
              <a:rPr lang="en-US" dirty="0" smtClean="0"/>
              <a:t>The U.S.’ DOE </a:t>
            </a:r>
            <a:r>
              <a:rPr lang="en-US" dirty="0" smtClean="0"/>
              <a:t>and India’s Department of Atomic Energy </a:t>
            </a:r>
            <a:r>
              <a:rPr lang="en-US" dirty="0" smtClean="0"/>
              <a:t>signed an </a:t>
            </a:r>
            <a:r>
              <a:rPr lang="en-US" dirty="0" smtClean="0"/>
              <a:t>Implementing Agreement on Discovery Science that provides the framework for </a:t>
            </a:r>
            <a:r>
              <a:rPr lang="en-US" dirty="0" smtClean="0">
                <a:solidFill>
                  <a:srgbClr val="FFFF00"/>
                </a:solidFill>
              </a:rPr>
              <a:t>India’s participation in the next generation particle accelerator facility at Fermilab. </a:t>
            </a:r>
            <a:r>
              <a:rPr lang="en-US" dirty="0" smtClean="0">
                <a:hlinkClick r:id="rId2"/>
              </a:rPr>
              <a:t>http://www.state.gov/r/pa/prs/ps/2011/07/168740.htm</a:t>
            </a:r>
            <a:endParaRPr lang="en-US" dirty="0" smtClean="0"/>
          </a:p>
        </p:txBody>
      </p:sp>
      <p:pic>
        <p:nvPicPr>
          <p:cNvPr id="6146" name="Picture 2"/>
          <p:cNvPicPr>
            <a:picLocks noChangeAspect="1" noChangeArrowheads="1"/>
          </p:cNvPicPr>
          <p:nvPr/>
        </p:nvPicPr>
        <p:blipFill>
          <a:blip r:embed="rId3"/>
          <a:srcRect/>
          <a:stretch>
            <a:fillRect/>
          </a:stretch>
        </p:blipFill>
        <p:spPr bwMode="auto">
          <a:xfrm>
            <a:off x="2" y="3454483"/>
            <a:ext cx="4827591" cy="2774988"/>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a:stretch>
            <a:fillRect/>
          </a:stretch>
        </p:blipFill>
        <p:spPr bwMode="auto">
          <a:xfrm rot="-1140000">
            <a:off x="3875194" y="4104136"/>
            <a:ext cx="5152229" cy="1578353"/>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a:srcRect/>
          <a:stretch>
            <a:fillRect/>
          </a:stretch>
        </p:blipFill>
        <p:spPr bwMode="auto">
          <a:xfrm rot="-1140000">
            <a:off x="3966656" y="4091793"/>
            <a:ext cx="5067300" cy="15240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a:t>
            </a:fld>
            <a:endParaRPr lang="en-US" dirty="0"/>
          </a:p>
        </p:txBody>
      </p:sp>
    </p:spTree>
    <p:extLst>
      <p:ext uri="{BB962C8B-B14F-4D97-AF65-F5344CB8AC3E}">
        <p14:creationId xmlns:p14="http://schemas.microsoft.com/office/powerpoint/2010/main" val="3142845937"/>
      </p:ext>
    </p:extLst>
  </p:cSld>
  <p:clrMapOvr>
    <a:masterClrMapping/>
  </p:clrMapOvr>
  <mc:AlternateContent xmlns:mc="http://schemas.openxmlformats.org/markup-compatibility/2006">
    <mc:Choice xmlns:p14="http://schemas.microsoft.com/office/powerpoint/2010/main" Requires="p14">
      <p:transition spd="slow" p14:dur="2000" advTm="35027"/>
    </mc:Choice>
    <mc:Fallback>
      <p:transition spd="slow" advTm="3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 UK Collaboration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62769"/>
            <a:ext cx="9470850" cy="4477084"/>
          </a:xfrm>
        </p:spPr>
      </p:pic>
      <p:sp>
        <p:nvSpPr>
          <p:cNvPr id="4" name="Footer Placeholder 3"/>
          <p:cNvSpPr>
            <a:spLocks noGrp="1"/>
          </p:cNvSpPr>
          <p:nvPr>
            <p:ph type="ftr" sz="quarter" idx="10"/>
          </p:nvPr>
        </p:nvSpPr>
        <p:spPr/>
        <p:txBody>
          <a:bodyPr/>
          <a:lstStyle/>
          <a:p>
            <a:pPr>
              <a:defRPr/>
            </a:pPr>
            <a:r>
              <a:rPr lang="en-US" sz="1200" smtClean="0"/>
              <a:t>Young-Kee Kim, URA Board of Trustees Meeting, April 17, 2012</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a:t>
            </a:fld>
            <a:endParaRPr lang="en-US" dirty="0"/>
          </a:p>
        </p:txBody>
      </p:sp>
      <p:sp>
        <p:nvSpPr>
          <p:cNvPr id="7" name="TextBox 6"/>
          <p:cNvSpPr txBox="1"/>
          <p:nvPr/>
        </p:nvSpPr>
        <p:spPr>
          <a:xfrm>
            <a:off x="0" y="5208856"/>
            <a:ext cx="9144000" cy="830997"/>
          </a:xfrm>
          <a:prstGeom prst="rect">
            <a:avLst/>
          </a:prstGeom>
          <a:noFill/>
        </p:spPr>
        <p:txBody>
          <a:bodyPr wrap="square" rtlCol="0">
            <a:spAutoFit/>
          </a:bodyPr>
          <a:lstStyle/>
          <a:p>
            <a:pPr algn="ctr"/>
            <a:r>
              <a:rPr lang="en-US" dirty="0" smtClean="0"/>
              <a:t>Workshop on January 12-14, 2012</a:t>
            </a:r>
          </a:p>
          <a:p>
            <a:pPr algn="ctr"/>
            <a:r>
              <a:rPr lang="en-US" dirty="0" smtClean="0"/>
              <a:t>Letter of Intent signed</a:t>
            </a:r>
          </a:p>
        </p:txBody>
      </p:sp>
    </p:spTree>
    <p:extLst>
      <p:ext uri="{BB962C8B-B14F-4D97-AF65-F5344CB8AC3E}">
        <p14:creationId xmlns:p14="http://schemas.microsoft.com/office/powerpoint/2010/main" val="1418239641"/>
      </p:ext>
    </p:extLst>
  </p:cSld>
  <p:clrMapOvr>
    <a:masterClrMapping/>
  </p:clrMapOvr>
  <mc:AlternateContent xmlns:mc="http://schemas.openxmlformats.org/markup-compatibility/2006">
    <mc:Choice xmlns:p14="http://schemas.microsoft.com/office/powerpoint/2010/main" Requires="p14">
      <p:transition spd="slow" p14:dur="2000" advTm="26171"/>
    </mc:Choice>
    <mc:Fallback>
      <p:transition spd="slow" advTm="2617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Fermilab – Korea Collaboration</a:t>
            </a:r>
            <a:endParaRPr lang="en-US"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8</a:t>
            </a:fld>
            <a:endParaRPr lang="en-US" dirty="0"/>
          </a:p>
        </p:txBody>
      </p:sp>
      <p:sp>
        <p:nvSpPr>
          <p:cNvPr id="2" name="Footer Placeholder 1"/>
          <p:cNvSpPr>
            <a:spLocks noGrp="1"/>
          </p:cNvSpPr>
          <p:nvPr>
            <p:ph type="ftr" sz="quarter" idx="3"/>
          </p:nvPr>
        </p:nvSpPr>
        <p:spPr/>
        <p:txBody>
          <a:bodyPr/>
          <a:lstStyle/>
          <a:p>
            <a:pPr>
              <a:defRPr/>
            </a:pPr>
            <a:r>
              <a:rPr lang="en-US" sz="1200" smtClean="0"/>
              <a:t>Young-Kee Kim, URA Board of Trustees Meeting, April 17, 2012</a:t>
            </a:r>
            <a:endParaRPr lang="en-US" sz="1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2105"/>
          <a:stretch/>
        </p:blipFill>
        <p:spPr>
          <a:xfrm>
            <a:off x="2290297" y="1130970"/>
            <a:ext cx="4563406" cy="5342021"/>
          </a:xfrm>
          <a:prstGeom prst="rect">
            <a:avLst/>
          </a:prstGeom>
        </p:spPr>
      </p:pic>
      <p:sp>
        <p:nvSpPr>
          <p:cNvPr id="6" name="TextBox 5"/>
          <p:cNvSpPr txBox="1"/>
          <p:nvPr/>
        </p:nvSpPr>
        <p:spPr>
          <a:xfrm>
            <a:off x="6521116" y="5843885"/>
            <a:ext cx="2622884" cy="461665"/>
          </a:xfrm>
          <a:prstGeom prst="rect">
            <a:avLst/>
          </a:prstGeom>
          <a:noFill/>
        </p:spPr>
        <p:txBody>
          <a:bodyPr wrap="square" rtlCol="0">
            <a:spAutoFit/>
          </a:bodyPr>
          <a:lstStyle/>
          <a:p>
            <a:pPr algn="ctr"/>
            <a:r>
              <a:rPr lang="en-US" dirty="0" smtClean="0">
                <a:solidFill>
                  <a:srgbClr val="FFFFFF"/>
                </a:solidFill>
              </a:rPr>
              <a:t>Feb. 7, 2012</a:t>
            </a:r>
          </a:p>
        </p:txBody>
      </p:sp>
    </p:spTree>
    <p:extLst>
      <p:ext uri="{BB962C8B-B14F-4D97-AF65-F5344CB8AC3E}">
        <p14:creationId xmlns:p14="http://schemas.microsoft.com/office/powerpoint/2010/main" val="930882742"/>
      </p:ext>
    </p:extLst>
  </p:cSld>
  <p:clrMapOvr>
    <a:masterClrMapping/>
  </p:clrMapOvr>
  <mc:AlternateContent xmlns:mc="http://schemas.openxmlformats.org/markup-compatibility/2006">
    <mc:Choice xmlns:p14="http://schemas.microsoft.com/office/powerpoint/2010/main" Requires="p14">
      <p:transition spd="slow" p14:dur="2000" advTm="34827"/>
    </mc:Choice>
    <mc:Fallback>
      <p:transition spd="slow" advTm="3482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5375" y="203200"/>
            <a:ext cx="7677149" cy="1143000"/>
          </a:xfrm>
        </p:spPr>
        <p:txBody>
          <a:bodyPr/>
          <a:lstStyle/>
          <a:p>
            <a:r>
              <a:rPr lang="en-US" dirty="0" smtClean="0"/>
              <a:t>Program planned along three frontiers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053933" y="1231900"/>
            <a:ext cx="5593281" cy="5093772"/>
          </a:xfrm>
          <a:prstGeom prst="rect">
            <a:avLst/>
          </a:prstGeom>
          <a:noFill/>
          <a:ln w="9525">
            <a:noFill/>
            <a:miter lim="800000"/>
            <a:headEnd/>
            <a:tailEnd/>
          </a:ln>
        </p:spPr>
      </p:pic>
      <p:sp>
        <p:nvSpPr>
          <p:cNvPr id="9" name="Footer Placeholder 1"/>
          <p:cNvSpPr>
            <a:spLocks noGrp="1"/>
          </p:cNvSpPr>
          <p:nvPr>
            <p:ph type="ftr" sz="quarter" idx="4294967295"/>
          </p:nvPr>
        </p:nvSpPr>
        <p:spPr>
          <a:xfrm>
            <a:off x="1143000" y="6497052"/>
            <a:ext cx="6396789" cy="265697"/>
          </a:xfrm>
          <a:prstGeom prst="rect">
            <a:avLst/>
          </a:prstGeom>
        </p:spPr>
        <p:txBody>
          <a:bodyPr/>
          <a:lstStyle/>
          <a:p>
            <a:pPr>
              <a:defRPr/>
            </a:pPr>
            <a:r>
              <a:rPr lang="en-US" sz="1200" dirty="0" smtClean="0"/>
              <a:t>Young-Kee Kim, URA Board of Trustees Meeting, April 17, 2012</a:t>
            </a:r>
            <a:endParaRPr lang="en-US" sz="1200" dirty="0"/>
          </a:p>
        </p:txBody>
      </p:sp>
      <p:sp>
        <p:nvSpPr>
          <p:cNvPr id="10" name="Slide Number Placeholder 2"/>
          <p:cNvSpPr>
            <a:spLocks noGrp="1"/>
          </p:cNvSpPr>
          <p:nvPr>
            <p:ph type="sldNum" sz="quarter" idx="11"/>
          </p:nvPr>
        </p:nvSpPr>
        <p:spPr>
          <a:xfrm>
            <a:off x="381000" y="6305550"/>
            <a:ext cx="1905000" cy="457200"/>
          </a:xfrm>
        </p:spPr>
        <p:txBody>
          <a:bodyPr/>
          <a:lstStyle/>
          <a:p>
            <a:pPr>
              <a:defRPr/>
            </a:pPr>
            <a:fld id="{4EE63935-E45B-46A4-BFD3-287CB7A07C9F}" type="slidenum">
              <a:rPr lang="en-US" smtClean="0"/>
              <a:pPr>
                <a:defRPr/>
              </a:pPr>
              <a:t>9</a:t>
            </a:fld>
            <a:endParaRPr lang="en-US" dirty="0"/>
          </a:p>
        </p:txBody>
      </p:sp>
    </p:spTree>
    <p:extLst>
      <p:ext uri="{BB962C8B-B14F-4D97-AF65-F5344CB8AC3E}">
        <p14:creationId xmlns:p14="http://schemas.microsoft.com/office/powerpoint/2010/main" val="3245986298"/>
      </p:ext>
    </p:extLst>
  </p:cSld>
  <p:clrMapOvr>
    <a:masterClrMapping/>
  </p:clrMapOvr>
  <mc:AlternateContent xmlns:mc="http://schemas.openxmlformats.org/markup-compatibility/2006">
    <mc:Choice xmlns:p14="http://schemas.microsoft.com/office/powerpoint/2010/main" Requires="p14">
      <p:transition spd="slow" p14:dur="2000" advTm="6914"/>
    </mc:Choice>
    <mc:Fallback>
      <p:transition spd="slow" advTm="691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4"/>
</p:tagLst>
</file>

<file path=ppt/tags/tag2.xml><?xml version="1.0" encoding="utf-8"?>
<p:tagLst xmlns:a="http://schemas.openxmlformats.org/drawingml/2006/main" xmlns:r="http://schemas.openxmlformats.org/officeDocument/2006/relationships" xmlns:p="http://schemas.openxmlformats.org/presentationml/2006/main">
  <p:tag name="TIMING" val="|0.2|0.2|0.2|0.3"/>
</p:tagLst>
</file>

<file path=ppt/tags/tag3.xml><?xml version="1.0" encoding="utf-8"?>
<p:tagLst xmlns:a="http://schemas.openxmlformats.org/drawingml/2006/main" xmlns:r="http://schemas.openxmlformats.org/officeDocument/2006/relationships" xmlns:p="http://schemas.openxmlformats.org/presentationml/2006/main">
  <p:tag name="TIMING" val="|3.7|1.2|1.4|0.5"/>
</p:tagLst>
</file>

<file path=ppt/tags/tag4.xml><?xml version="1.0" encoding="utf-8"?>
<p:tagLst xmlns:a="http://schemas.openxmlformats.org/drawingml/2006/main" xmlns:r="http://schemas.openxmlformats.org/officeDocument/2006/relationships" xmlns:p="http://schemas.openxmlformats.org/presentationml/2006/main">
  <p:tag name="TIMING" val="|1.3|0.4|0.3"/>
</p:tagLst>
</file>

<file path=ppt/tags/tag5.xml><?xml version="1.0" encoding="utf-8"?>
<p:tagLst xmlns:a="http://schemas.openxmlformats.org/drawingml/2006/main" xmlns:r="http://schemas.openxmlformats.org/officeDocument/2006/relationships" xmlns:p="http://schemas.openxmlformats.org/presentationml/2006/main">
  <p:tag name="TIMING" val="|0.6|1.7"/>
</p:tagLst>
</file>

<file path=ppt/tags/tag6.xml><?xml version="1.0" encoding="utf-8"?>
<p:tagLst xmlns:a="http://schemas.openxmlformats.org/drawingml/2006/main" xmlns:r="http://schemas.openxmlformats.org/officeDocument/2006/relationships" xmlns:p="http://schemas.openxmlformats.org/presentationml/2006/main">
  <p:tag name="TIMING" val="|20.4|5|32.1"/>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36891</TotalTime>
  <Words>2814</Words>
  <Application>Microsoft Office PowerPoint</Application>
  <PresentationFormat>On-screen Show (4:3)</PresentationFormat>
  <Paragraphs>555</Paragraphs>
  <Slides>51</Slides>
  <Notes>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Factory</vt:lpstr>
      <vt:lpstr>Fermilab Briefing     Young-Kee Kim  URA Board of Trustees Meeting April 17, 2012</vt:lpstr>
      <vt:lpstr>Outline</vt:lpstr>
      <vt:lpstr>PowerPoint Presentation</vt:lpstr>
      <vt:lpstr>Fermilab – India Collaboration</vt:lpstr>
      <vt:lpstr>Fermilab – India Collaboration</vt:lpstr>
      <vt:lpstr>DOE-DAE: Implementing Agreement</vt:lpstr>
      <vt:lpstr>Fermilab – UK Collaboration</vt:lpstr>
      <vt:lpstr>Fermilab – Korea Collaboration</vt:lpstr>
      <vt:lpstr>Program planned along three frontiers</vt:lpstr>
      <vt:lpstr>PowerPoint Presentation</vt:lpstr>
      <vt:lpstr>PowerPoint Presentation</vt:lpstr>
      <vt:lpstr>The Energy Frontier</vt:lpstr>
      <vt:lpstr>Next steps at the energy frontier</vt:lpstr>
      <vt:lpstr>PowerPoint Presentation</vt:lpstr>
      <vt:lpstr>PowerPoint Presentation</vt:lpstr>
      <vt:lpstr>PowerPoint Presentation</vt:lpstr>
      <vt:lpstr>PowerPoint Presentation</vt:lpstr>
      <vt:lpstr>PowerPoint Presentation</vt:lpstr>
      <vt:lpstr>PowerPoint Presentation</vt:lpstr>
      <vt:lpstr>NOvA</vt:lpstr>
      <vt:lpstr>Sample with bullet points</vt:lpstr>
      <vt:lpstr>The physics is extraordinary</vt:lpstr>
      <vt:lpstr>Phased approach and alternatives</vt:lpstr>
      <vt:lpstr>Muon Campus and Muon Experiments</vt:lpstr>
      <vt:lpstr>PowerPoint Presentation</vt:lpstr>
      <vt:lpstr>PowerPoint Presentation</vt:lpstr>
      <vt:lpstr>PowerPoint Presentation</vt:lpstr>
      <vt:lpstr>PowerPoint Presentation</vt:lpstr>
      <vt:lpstr>Project Timeline</vt:lpstr>
      <vt:lpstr>Running Experiments</vt:lpstr>
      <vt:lpstr>PowerPoint Presentation</vt:lpstr>
      <vt:lpstr>PowerPoint Presentation</vt:lpstr>
      <vt:lpstr>PowerPoint Presentation</vt:lpstr>
      <vt:lpstr>IARC: The Opportunity for Fermilab</vt:lpstr>
      <vt:lpstr>IARC: The Opportunity for Industry</vt:lpstr>
      <vt:lpstr>The budget</vt:lpstr>
      <vt:lpstr>Some concluding remarks</vt:lpstr>
      <vt:lpstr>PowerPoint Presentation</vt:lpstr>
      <vt:lpstr>The Intensity Frontier</vt:lpstr>
      <vt:lpstr>PowerPoint Presentation</vt:lpstr>
      <vt:lpstr>PowerPoint Presentation</vt:lpstr>
      <vt:lpstr>PowerPoint Presentation</vt:lpstr>
      <vt:lpstr>PowerPoint Presentation</vt:lpstr>
      <vt:lpstr>DOE Underground Science Committee</vt:lpstr>
      <vt:lpstr>Summary of the DOE Committee</vt:lpstr>
      <vt:lpstr>NRC Committee on DUSEL: Summary</vt:lpstr>
      <vt:lpstr>New Project: LBNE Status</vt:lpstr>
      <vt:lpstr>New Project: MicroBooNE and Mu2e</vt:lpstr>
      <vt:lpstr>Congressional Language: Accelerator R&amp;D</vt:lpstr>
      <vt:lpstr>Congressional Language: Intensity Frontier</vt:lpstr>
      <vt:lpstr>DOE OHEP Response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Young-kee Kim</cp:lastModifiedBy>
  <cp:revision>1010</cp:revision>
  <cp:lastPrinted>2011-05-27T14:50:23Z</cp:lastPrinted>
  <dcterms:created xsi:type="dcterms:W3CDTF">2008-08-01T20:03:26Z</dcterms:created>
  <dcterms:modified xsi:type="dcterms:W3CDTF">2012-04-17T02:26:40Z</dcterms:modified>
</cp:coreProperties>
</file>