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tags/tag9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2" r:id="rId1"/>
  </p:sldMasterIdLst>
  <p:notesMasterIdLst>
    <p:notesMasterId r:id="rId26"/>
  </p:notesMasterIdLst>
  <p:handoutMasterIdLst>
    <p:handoutMasterId r:id="rId27"/>
  </p:handoutMasterIdLst>
  <p:sldIdLst>
    <p:sldId id="841" r:id="rId2"/>
    <p:sldId id="706" r:id="rId3"/>
    <p:sldId id="729" r:id="rId4"/>
    <p:sldId id="924" r:id="rId5"/>
    <p:sldId id="888" r:id="rId6"/>
    <p:sldId id="923" r:id="rId7"/>
    <p:sldId id="880" r:id="rId8"/>
    <p:sldId id="913" r:id="rId9"/>
    <p:sldId id="922" r:id="rId10"/>
    <p:sldId id="920" r:id="rId11"/>
    <p:sldId id="919" r:id="rId12"/>
    <p:sldId id="889" r:id="rId13"/>
    <p:sldId id="870" r:id="rId14"/>
    <p:sldId id="901" r:id="rId15"/>
    <p:sldId id="939" r:id="rId16"/>
    <p:sldId id="840" r:id="rId17"/>
    <p:sldId id="938" r:id="rId18"/>
    <p:sldId id="895" r:id="rId19"/>
    <p:sldId id="921" r:id="rId20"/>
    <p:sldId id="926" r:id="rId21"/>
    <p:sldId id="935" r:id="rId22"/>
    <p:sldId id="937" r:id="rId23"/>
    <p:sldId id="931" r:id="rId24"/>
    <p:sldId id="940" r:id="rId25"/>
  </p:sldIdLst>
  <p:sldSz cx="9144000" cy="6858000" type="screen4x3"/>
  <p:notesSz cx="69977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BF"/>
    <a:srgbClr val="00FF00"/>
    <a:srgbClr val="FFFFFF"/>
    <a:srgbClr val="FFFF00"/>
    <a:srgbClr val="33CC33"/>
    <a:srgbClr val="FF3300"/>
    <a:srgbClr val="990000"/>
    <a:srgbClr val="00B050"/>
    <a:srgbClr val="99FF6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44" autoAdjust="0"/>
    <p:restoredTop sz="93992" autoAdjust="0"/>
  </p:normalViewPr>
  <p:slideViewPr>
    <p:cSldViewPr snapToGrid="0" snapToObjects="1">
      <p:cViewPr>
        <p:scale>
          <a:sx n="50" d="100"/>
          <a:sy n="50" d="100"/>
        </p:scale>
        <p:origin x="-586" y="-58"/>
      </p:cViewPr>
      <p:guideLst>
        <p:guide orient="horz" pos="2442"/>
        <p:guide pos="2880"/>
      </p:guideLst>
    </p:cSldViewPr>
  </p:slideViewPr>
  <p:outlineViewPr>
    <p:cViewPr>
      <p:scale>
        <a:sx n="33" d="100"/>
        <a:sy n="33" d="100"/>
      </p:scale>
      <p:origin x="0" y="1367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notesViewPr>
    <p:cSldViewPr snapToGrid="0" snapToObjects="1">
      <p:cViewPr varScale="1">
        <p:scale>
          <a:sx n="39" d="100"/>
          <a:sy n="39" d="100"/>
        </p:scale>
        <p:origin x="-1502" y="-67"/>
      </p:cViewPr>
      <p:guideLst>
        <p:guide orient="horz" pos="2924"/>
        <p:guide pos="22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8CB67B-0E6A-4D29-A16C-E1791CDDB45B}" type="doc">
      <dgm:prSet loTypeId="urn:microsoft.com/office/officeart/2005/8/layout/process1" loCatId="process" qsTypeId="urn:microsoft.com/office/officeart/2005/8/quickstyle/simple5" qsCatId="simple" csTypeId="urn:microsoft.com/office/officeart/2005/8/colors/accent2_2" csCatId="accent2" phldr="1"/>
      <dgm:spPr/>
    </dgm:pt>
    <dgm:pt modelId="{2B50D24F-41FD-4CA4-9962-ACCF336F7ADA}">
      <dgm:prSet phldrT="[Text]" custT="1"/>
      <dgm:spPr/>
      <dgm:t>
        <a:bodyPr/>
        <a:lstStyle/>
        <a:p>
          <a:r>
            <a:rPr lang="en-US" sz="1600" b="1" dirty="0" err="1" smtClean="0"/>
            <a:t>NuM</a:t>
          </a:r>
          <a:r>
            <a:rPr lang="en-US" sz="1400" b="1" dirty="0" err="1" smtClean="0"/>
            <a:t>I</a:t>
          </a:r>
          <a:r>
            <a:rPr lang="en-US" sz="1400" b="1" dirty="0" smtClean="0"/>
            <a:t>          (120 </a:t>
          </a:r>
          <a:r>
            <a:rPr lang="en-US" sz="1400" b="1" dirty="0" err="1" smtClean="0"/>
            <a:t>GeV</a:t>
          </a:r>
          <a:r>
            <a:rPr lang="en-US" sz="1400" b="1" dirty="0" smtClean="0"/>
            <a:t>)</a:t>
          </a:r>
          <a:r>
            <a:rPr lang="en-US" sz="1400" dirty="0" smtClean="0"/>
            <a:t>: </a:t>
          </a:r>
        </a:p>
        <a:p>
          <a:r>
            <a:rPr lang="en-US" sz="1400" dirty="0" smtClean="0"/>
            <a:t>350 kW</a:t>
          </a:r>
        </a:p>
        <a:p>
          <a:r>
            <a:rPr lang="en-US" sz="1600" b="1" dirty="0" smtClean="0"/>
            <a:t>Booster </a:t>
          </a:r>
          <a:r>
            <a:rPr lang="en-US" sz="1400" b="1" dirty="0" smtClean="0"/>
            <a:t>(8GeV): </a:t>
          </a:r>
          <a:r>
            <a:rPr lang="en-US" sz="1400" dirty="0" smtClean="0"/>
            <a:t>35 kW</a:t>
          </a:r>
          <a:endParaRPr lang="en-US" sz="1400" dirty="0"/>
        </a:p>
      </dgm:t>
    </dgm:pt>
    <dgm:pt modelId="{C0D9CD76-331C-4583-8BCB-123D0D9CC99F}" type="parTrans" cxnId="{8D7CD207-562A-43DF-B11D-6E46E71D732C}">
      <dgm:prSet/>
      <dgm:spPr/>
      <dgm:t>
        <a:bodyPr/>
        <a:lstStyle/>
        <a:p>
          <a:endParaRPr lang="en-US"/>
        </a:p>
      </dgm:t>
    </dgm:pt>
    <dgm:pt modelId="{92CA1293-CC9A-4E75-A46A-912A6145F457}" type="sibTrans" cxnId="{8D7CD207-562A-43DF-B11D-6E46E71D732C}">
      <dgm:prSet/>
      <dgm:spPr/>
      <dgm:t>
        <a:bodyPr/>
        <a:lstStyle/>
        <a:p>
          <a:endParaRPr lang="en-US"/>
        </a:p>
      </dgm:t>
    </dgm:pt>
    <dgm:pt modelId="{5F3ADFE9-E54E-4E48-BCE7-A813FEEF1814}">
      <dgm:prSet phldrT="[Text]" custT="1"/>
      <dgm:spPr/>
      <dgm:t>
        <a:bodyPr/>
        <a:lstStyle/>
        <a:p>
          <a:r>
            <a:rPr lang="en-US" sz="1600" b="1" dirty="0" err="1" smtClean="0"/>
            <a:t>NuMI</a:t>
          </a:r>
          <a:r>
            <a:rPr lang="en-US" sz="1600" b="1" dirty="0" smtClean="0"/>
            <a:t> </a:t>
          </a:r>
          <a:r>
            <a:rPr lang="en-US" sz="1400" b="1" dirty="0" smtClean="0"/>
            <a:t>(120GeV):</a:t>
          </a:r>
          <a:endParaRPr lang="en-US" sz="1400" dirty="0" smtClean="0"/>
        </a:p>
        <a:p>
          <a:r>
            <a:rPr lang="en-US" sz="1400" dirty="0" smtClean="0"/>
            <a:t>700 kW</a:t>
          </a:r>
        </a:p>
        <a:p>
          <a:r>
            <a:rPr lang="en-US" sz="1600" b="1" dirty="0" smtClean="0"/>
            <a:t>Booster </a:t>
          </a:r>
          <a:r>
            <a:rPr lang="en-US" sz="1400" b="1" dirty="0" smtClean="0"/>
            <a:t>(8GeV)</a:t>
          </a:r>
          <a:r>
            <a:rPr lang="en-US" sz="1400" dirty="0" smtClean="0"/>
            <a:t>: 80 kW</a:t>
          </a:r>
          <a:endParaRPr lang="en-US" sz="1400" dirty="0"/>
        </a:p>
      </dgm:t>
    </dgm:pt>
    <dgm:pt modelId="{6F2752B1-AD61-44A5-8C11-720DC17F3385}" type="parTrans" cxnId="{4A1DED07-55F9-49D5-A060-375744C8226C}">
      <dgm:prSet/>
      <dgm:spPr/>
      <dgm:t>
        <a:bodyPr/>
        <a:lstStyle/>
        <a:p>
          <a:endParaRPr lang="en-US"/>
        </a:p>
      </dgm:t>
    </dgm:pt>
    <dgm:pt modelId="{0FFE54D6-8179-46A7-AE03-25217F76DA9F}" type="sibTrans" cxnId="{4A1DED07-55F9-49D5-A060-375744C8226C}">
      <dgm:prSet/>
      <dgm:spPr/>
      <dgm:t>
        <a:bodyPr/>
        <a:lstStyle/>
        <a:p>
          <a:endParaRPr lang="en-US"/>
        </a:p>
      </dgm:t>
    </dgm:pt>
    <dgm:pt modelId="{24F6CEC7-060E-410C-A9EF-8D95FEED0505}">
      <dgm:prSet phldrT="[Text]" custT="1"/>
      <dgm:spPr/>
      <dgm:t>
        <a:bodyPr/>
        <a:lstStyle/>
        <a:p>
          <a:r>
            <a:rPr lang="en-US" sz="1800" b="1" dirty="0" smtClean="0">
              <a:solidFill>
                <a:srgbClr val="FFFF00"/>
              </a:solidFill>
            </a:rPr>
            <a:t>Project-X</a:t>
          </a:r>
          <a:r>
            <a:rPr lang="en-US" sz="1400" dirty="0" smtClean="0">
              <a:solidFill>
                <a:srgbClr val="FFFF00"/>
              </a:solidFill>
            </a:rPr>
            <a:t>: </a:t>
          </a:r>
        </a:p>
        <a:p>
          <a:r>
            <a:rPr lang="en-US" sz="1600" dirty="0" smtClean="0">
              <a:solidFill>
                <a:srgbClr val="FFFF00"/>
              </a:solidFill>
            </a:rPr>
            <a:t>&gt;2MW @ 120 </a:t>
          </a:r>
          <a:r>
            <a:rPr lang="en-US" sz="1600" dirty="0" err="1" smtClean="0">
              <a:solidFill>
                <a:srgbClr val="FFFF00"/>
              </a:solidFill>
            </a:rPr>
            <a:t>GeV</a:t>
          </a:r>
          <a:endParaRPr lang="en-US" sz="1600" dirty="0" smtClean="0">
            <a:solidFill>
              <a:srgbClr val="FFFF00"/>
            </a:solidFill>
          </a:endParaRPr>
        </a:p>
        <a:p>
          <a:r>
            <a:rPr lang="en-US" sz="1600" dirty="0" smtClean="0">
              <a:solidFill>
                <a:srgbClr val="FFFF00"/>
              </a:solidFill>
            </a:rPr>
            <a:t>3MW @ 3 </a:t>
          </a:r>
          <a:r>
            <a:rPr lang="en-US" sz="1600" dirty="0" err="1" smtClean="0">
              <a:solidFill>
                <a:srgbClr val="FFFF00"/>
              </a:solidFill>
            </a:rPr>
            <a:t>GeV</a:t>
          </a:r>
          <a:endParaRPr lang="en-US" sz="1600" dirty="0" smtClean="0">
            <a:solidFill>
              <a:srgbClr val="FFFF00"/>
            </a:solidFill>
          </a:endParaRPr>
        </a:p>
        <a:p>
          <a:r>
            <a:rPr lang="en-US" sz="1600" dirty="0" smtClean="0">
              <a:solidFill>
                <a:srgbClr val="FFFF00"/>
              </a:solidFill>
            </a:rPr>
            <a:t>150 kW @ 8 </a:t>
          </a:r>
          <a:r>
            <a:rPr lang="en-US" sz="1600" dirty="0" err="1" smtClean="0">
              <a:solidFill>
                <a:srgbClr val="FFFF00"/>
              </a:solidFill>
            </a:rPr>
            <a:t>GeV</a:t>
          </a:r>
          <a:endParaRPr lang="en-US" sz="1600" dirty="0">
            <a:solidFill>
              <a:srgbClr val="FFFF00"/>
            </a:solidFill>
          </a:endParaRPr>
        </a:p>
      </dgm:t>
    </dgm:pt>
    <dgm:pt modelId="{F99059BB-E065-4E54-83D4-67BE93CE4B4C}" type="parTrans" cxnId="{5275EE4E-6B77-4BCE-9DA8-88B4E590C00D}">
      <dgm:prSet/>
      <dgm:spPr/>
      <dgm:t>
        <a:bodyPr/>
        <a:lstStyle/>
        <a:p>
          <a:endParaRPr lang="en-US"/>
        </a:p>
      </dgm:t>
    </dgm:pt>
    <dgm:pt modelId="{52B8343F-4525-48FE-82BE-4BC8D8883460}" type="sibTrans" cxnId="{5275EE4E-6B77-4BCE-9DA8-88B4E590C00D}">
      <dgm:prSet/>
      <dgm:spPr/>
      <dgm:t>
        <a:bodyPr/>
        <a:lstStyle/>
        <a:p>
          <a:endParaRPr lang="en-US"/>
        </a:p>
      </dgm:t>
    </dgm:pt>
    <dgm:pt modelId="{01407CDA-8609-43F9-9FB9-9FE00FD015D1}">
      <dgm:prSet custT="1"/>
      <dgm:spPr/>
      <dgm:t>
        <a:bodyPr/>
        <a:lstStyle/>
        <a:p>
          <a:r>
            <a:rPr lang="en-US" sz="1600" b="1" dirty="0" smtClean="0"/>
            <a:t>Neutrino Factory</a:t>
          </a:r>
          <a:endParaRPr lang="en-US" sz="1600" b="1" dirty="0"/>
        </a:p>
      </dgm:t>
    </dgm:pt>
    <dgm:pt modelId="{36ED9FD5-F794-40E8-B400-7F7C679C87B4}" type="parTrans" cxnId="{0A66657E-CF33-41F0-81FC-AB4F2894939F}">
      <dgm:prSet/>
      <dgm:spPr/>
      <dgm:t>
        <a:bodyPr/>
        <a:lstStyle/>
        <a:p>
          <a:endParaRPr lang="en-US"/>
        </a:p>
      </dgm:t>
    </dgm:pt>
    <dgm:pt modelId="{B33CA062-758F-4FDB-8DB9-A73AC69031F1}" type="sibTrans" cxnId="{0A66657E-CF33-41F0-81FC-AB4F2894939F}">
      <dgm:prSet/>
      <dgm:spPr/>
      <dgm:t>
        <a:bodyPr/>
        <a:lstStyle/>
        <a:p>
          <a:endParaRPr lang="en-US"/>
        </a:p>
      </dgm:t>
    </dgm:pt>
    <dgm:pt modelId="{7C220F94-A03B-46E9-BFBC-4256E607E96E}" type="pres">
      <dgm:prSet presAssocID="{3E8CB67B-0E6A-4D29-A16C-E1791CDDB45B}" presName="Name0" presStyleCnt="0">
        <dgm:presLayoutVars>
          <dgm:dir/>
          <dgm:resizeHandles val="exact"/>
        </dgm:presLayoutVars>
      </dgm:prSet>
      <dgm:spPr/>
    </dgm:pt>
    <dgm:pt modelId="{56DD7827-C8CC-4D2E-ABB4-ABDDE59C62C4}" type="pres">
      <dgm:prSet presAssocID="{2B50D24F-41FD-4CA4-9962-ACCF336F7ADA}" presName="node" presStyleLbl="node1" presStyleIdx="0" presStyleCnt="4" custScaleY="119443" custLinFactNeighborY="-11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F6DC3E-3A28-4D03-842F-E2FEB9DDEF5A}" type="pres">
      <dgm:prSet presAssocID="{92CA1293-CC9A-4E75-A46A-912A6145F457}" presName="sibTrans" presStyleLbl="sibTrans2D1" presStyleIdx="0" presStyleCnt="3"/>
      <dgm:spPr/>
      <dgm:t>
        <a:bodyPr/>
        <a:lstStyle/>
        <a:p>
          <a:endParaRPr lang="en-US"/>
        </a:p>
      </dgm:t>
    </dgm:pt>
    <dgm:pt modelId="{21CAEDDA-AC50-41A7-9844-77516647A2D9}" type="pres">
      <dgm:prSet presAssocID="{92CA1293-CC9A-4E75-A46A-912A6145F457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A42E13AA-AF0A-4129-B8DF-5128543C2DC3}" type="pres">
      <dgm:prSet presAssocID="{5F3ADFE9-E54E-4E48-BCE7-A813FEEF1814}" presName="node" presStyleLbl="node1" presStyleIdx="1" presStyleCnt="4" custScaleY="117726" custLinFactNeighborX="10511" custLinFactNeighborY="-24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994AA9-D127-4AD0-92BC-CA7C94FF5BE6}" type="pres">
      <dgm:prSet presAssocID="{0FFE54D6-8179-46A7-AE03-25217F76DA9F}" presName="sibTrans" presStyleLbl="sibTrans2D1" presStyleIdx="1" presStyleCnt="3"/>
      <dgm:spPr/>
      <dgm:t>
        <a:bodyPr/>
        <a:lstStyle/>
        <a:p>
          <a:endParaRPr lang="en-US"/>
        </a:p>
      </dgm:t>
    </dgm:pt>
    <dgm:pt modelId="{2F6D5D08-A595-495C-9286-9499D1A72CDF}" type="pres">
      <dgm:prSet presAssocID="{0FFE54D6-8179-46A7-AE03-25217F76DA9F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32BA1465-CAE6-474E-9604-951656CA5AF0}" type="pres">
      <dgm:prSet presAssocID="{24F6CEC7-060E-410C-A9EF-8D95FEED0505}" presName="node" presStyleLbl="node1" presStyleIdx="2" presStyleCnt="4" custScaleX="165485" custScaleY="117726" custLinFactNeighborY="-37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705376-0E15-490F-8ADC-7CF14BCB9A85}" type="pres">
      <dgm:prSet presAssocID="{52B8343F-4525-48FE-82BE-4BC8D8883460}" presName="sibTrans" presStyleLbl="sibTrans2D1" presStyleIdx="2" presStyleCnt="3"/>
      <dgm:spPr/>
      <dgm:t>
        <a:bodyPr/>
        <a:lstStyle/>
        <a:p>
          <a:endParaRPr lang="en-US"/>
        </a:p>
      </dgm:t>
    </dgm:pt>
    <dgm:pt modelId="{59B1F1CD-CE35-4ADC-B4C1-4A08DCE85AA2}" type="pres">
      <dgm:prSet presAssocID="{52B8343F-4525-48FE-82BE-4BC8D8883460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9FA7B0ED-FE80-41A1-A13B-8138581A9043}" type="pres">
      <dgm:prSet presAssocID="{01407CDA-8609-43F9-9FB9-9FE00FD015D1}" presName="node" presStyleLbl="node1" presStyleIdx="3" presStyleCnt="4" custScaleY="117726" custLinFactNeighborY="-44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A1DED07-55F9-49D5-A060-375744C8226C}" srcId="{3E8CB67B-0E6A-4D29-A16C-E1791CDDB45B}" destId="{5F3ADFE9-E54E-4E48-BCE7-A813FEEF1814}" srcOrd="1" destOrd="0" parTransId="{6F2752B1-AD61-44A5-8C11-720DC17F3385}" sibTransId="{0FFE54D6-8179-46A7-AE03-25217F76DA9F}"/>
    <dgm:cxn modelId="{80299B90-2145-4E84-A183-CA557C7D2BA1}" type="presOf" srcId="{52B8343F-4525-48FE-82BE-4BC8D8883460}" destId="{59B1F1CD-CE35-4ADC-B4C1-4A08DCE85AA2}" srcOrd="1" destOrd="0" presId="urn:microsoft.com/office/officeart/2005/8/layout/process1"/>
    <dgm:cxn modelId="{73619468-5B6D-476A-87F2-F74A9B3BB91C}" type="presOf" srcId="{2B50D24F-41FD-4CA4-9962-ACCF336F7ADA}" destId="{56DD7827-C8CC-4D2E-ABB4-ABDDE59C62C4}" srcOrd="0" destOrd="0" presId="urn:microsoft.com/office/officeart/2005/8/layout/process1"/>
    <dgm:cxn modelId="{13A69AF1-71A4-4111-A53C-33DE1CDB378B}" type="presOf" srcId="{3E8CB67B-0E6A-4D29-A16C-E1791CDDB45B}" destId="{7C220F94-A03B-46E9-BFBC-4256E607E96E}" srcOrd="0" destOrd="0" presId="urn:microsoft.com/office/officeart/2005/8/layout/process1"/>
    <dgm:cxn modelId="{5275EE4E-6B77-4BCE-9DA8-88B4E590C00D}" srcId="{3E8CB67B-0E6A-4D29-A16C-E1791CDDB45B}" destId="{24F6CEC7-060E-410C-A9EF-8D95FEED0505}" srcOrd="2" destOrd="0" parTransId="{F99059BB-E065-4E54-83D4-67BE93CE4B4C}" sibTransId="{52B8343F-4525-48FE-82BE-4BC8D8883460}"/>
    <dgm:cxn modelId="{AD64DA46-4646-4B4B-AE9B-B2F613D0E777}" type="presOf" srcId="{92CA1293-CC9A-4E75-A46A-912A6145F457}" destId="{2DF6DC3E-3A28-4D03-842F-E2FEB9DDEF5A}" srcOrd="0" destOrd="0" presId="urn:microsoft.com/office/officeart/2005/8/layout/process1"/>
    <dgm:cxn modelId="{2DC229D1-FDD4-4E13-9304-1FB254B9AC82}" type="presOf" srcId="{0FFE54D6-8179-46A7-AE03-25217F76DA9F}" destId="{2F6D5D08-A595-495C-9286-9499D1A72CDF}" srcOrd="1" destOrd="0" presId="urn:microsoft.com/office/officeart/2005/8/layout/process1"/>
    <dgm:cxn modelId="{8D7CD207-562A-43DF-B11D-6E46E71D732C}" srcId="{3E8CB67B-0E6A-4D29-A16C-E1791CDDB45B}" destId="{2B50D24F-41FD-4CA4-9962-ACCF336F7ADA}" srcOrd="0" destOrd="0" parTransId="{C0D9CD76-331C-4583-8BCB-123D0D9CC99F}" sibTransId="{92CA1293-CC9A-4E75-A46A-912A6145F457}"/>
    <dgm:cxn modelId="{8FCFCC6E-CA34-4F62-A494-B553A1E94A7A}" type="presOf" srcId="{92CA1293-CC9A-4E75-A46A-912A6145F457}" destId="{21CAEDDA-AC50-41A7-9844-77516647A2D9}" srcOrd="1" destOrd="0" presId="urn:microsoft.com/office/officeart/2005/8/layout/process1"/>
    <dgm:cxn modelId="{AC7A57EF-29AE-4E86-A9A7-1F8E768A9961}" type="presOf" srcId="{01407CDA-8609-43F9-9FB9-9FE00FD015D1}" destId="{9FA7B0ED-FE80-41A1-A13B-8138581A9043}" srcOrd="0" destOrd="0" presId="urn:microsoft.com/office/officeart/2005/8/layout/process1"/>
    <dgm:cxn modelId="{0A66657E-CF33-41F0-81FC-AB4F2894939F}" srcId="{3E8CB67B-0E6A-4D29-A16C-E1791CDDB45B}" destId="{01407CDA-8609-43F9-9FB9-9FE00FD015D1}" srcOrd="3" destOrd="0" parTransId="{36ED9FD5-F794-40E8-B400-7F7C679C87B4}" sibTransId="{B33CA062-758F-4FDB-8DB9-A73AC69031F1}"/>
    <dgm:cxn modelId="{57EA1FF7-D146-40AE-9785-E576FC6F5914}" type="presOf" srcId="{0FFE54D6-8179-46A7-AE03-25217F76DA9F}" destId="{D7994AA9-D127-4AD0-92BC-CA7C94FF5BE6}" srcOrd="0" destOrd="0" presId="urn:microsoft.com/office/officeart/2005/8/layout/process1"/>
    <dgm:cxn modelId="{F0ECB684-9814-4A55-AB94-F39DB51A9036}" type="presOf" srcId="{52B8343F-4525-48FE-82BE-4BC8D8883460}" destId="{E9705376-0E15-490F-8ADC-7CF14BCB9A85}" srcOrd="0" destOrd="0" presId="urn:microsoft.com/office/officeart/2005/8/layout/process1"/>
    <dgm:cxn modelId="{20342119-9DE9-45F2-9A3E-1059042DDEFF}" type="presOf" srcId="{5F3ADFE9-E54E-4E48-BCE7-A813FEEF1814}" destId="{A42E13AA-AF0A-4129-B8DF-5128543C2DC3}" srcOrd="0" destOrd="0" presId="urn:microsoft.com/office/officeart/2005/8/layout/process1"/>
    <dgm:cxn modelId="{D69BB87D-31DB-402C-8FD8-EBD5A2B4123C}" type="presOf" srcId="{24F6CEC7-060E-410C-A9EF-8D95FEED0505}" destId="{32BA1465-CAE6-474E-9604-951656CA5AF0}" srcOrd="0" destOrd="0" presId="urn:microsoft.com/office/officeart/2005/8/layout/process1"/>
    <dgm:cxn modelId="{0CE0B066-7CDD-4213-8E8C-0B10741233A6}" type="presParOf" srcId="{7C220F94-A03B-46E9-BFBC-4256E607E96E}" destId="{56DD7827-C8CC-4D2E-ABB4-ABDDE59C62C4}" srcOrd="0" destOrd="0" presId="urn:microsoft.com/office/officeart/2005/8/layout/process1"/>
    <dgm:cxn modelId="{B7404880-BEF3-4136-A43A-4889CEF26B60}" type="presParOf" srcId="{7C220F94-A03B-46E9-BFBC-4256E607E96E}" destId="{2DF6DC3E-3A28-4D03-842F-E2FEB9DDEF5A}" srcOrd="1" destOrd="0" presId="urn:microsoft.com/office/officeart/2005/8/layout/process1"/>
    <dgm:cxn modelId="{F3F6D17E-0457-4A80-A464-0B3D9B51269C}" type="presParOf" srcId="{2DF6DC3E-3A28-4D03-842F-E2FEB9DDEF5A}" destId="{21CAEDDA-AC50-41A7-9844-77516647A2D9}" srcOrd="0" destOrd="0" presId="urn:microsoft.com/office/officeart/2005/8/layout/process1"/>
    <dgm:cxn modelId="{CC4E2BC2-F53D-418F-842E-AD152E2569D4}" type="presParOf" srcId="{7C220F94-A03B-46E9-BFBC-4256E607E96E}" destId="{A42E13AA-AF0A-4129-B8DF-5128543C2DC3}" srcOrd="2" destOrd="0" presId="urn:microsoft.com/office/officeart/2005/8/layout/process1"/>
    <dgm:cxn modelId="{650C9C08-2436-44E0-B570-607BA52D7C91}" type="presParOf" srcId="{7C220F94-A03B-46E9-BFBC-4256E607E96E}" destId="{D7994AA9-D127-4AD0-92BC-CA7C94FF5BE6}" srcOrd="3" destOrd="0" presId="urn:microsoft.com/office/officeart/2005/8/layout/process1"/>
    <dgm:cxn modelId="{D7DA490A-0CAF-4F25-90E2-4DACB02F9EC9}" type="presParOf" srcId="{D7994AA9-D127-4AD0-92BC-CA7C94FF5BE6}" destId="{2F6D5D08-A595-495C-9286-9499D1A72CDF}" srcOrd="0" destOrd="0" presId="urn:microsoft.com/office/officeart/2005/8/layout/process1"/>
    <dgm:cxn modelId="{8B004252-F904-4D81-9422-5B85FA8ABC97}" type="presParOf" srcId="{7C220F94-A03B-46E9-BFBC-4256E607E96E}" destId="{32BA1465-CAE6-474E-9604-951656CA5AF0}" srcOrd="4" destOrd="0" presId="urn:microsoft.com/office/officeart/2005/8/layout/process1"/>
    <dgm:cxn modelId="{02EE6680-EE94-485E-BB30-BB11D0C0B11D}" type="presParOf" srcId="{7C220F94-A03B-46E9-BFBC-4256E607E96E}" destId="{E9705376-0E15-490F-8ADC-7CF14BCB9A85}" srcOrd="5" destOrd="0" presId="urn:microsoft.com/office/officeart/2005/8/layout/process1"/>
    <dgm:cxn modelId="{B50EE061-B12F-4027-BF85-07FA74FC0C6D}" type="presParOf" srcId="{E9705376-0E15-490F-8ADC-7CF14BCB9A85}" destId="{59B1F1CD-CE35-4ADC-B4C1-4A08DCE85AA2}" srcOrd="0" destOrd="0" presId="urn:microsoft.com/office/officeart/2005/8/layout/process1"/>
    <dgm:cxn modelId="{9DF822BC-9874-4C22-89CB-91ED53FA4C5A}" type="presParOf" srcId="{7C220F94-A03B-46E9-BFBC-4256E607E96E}" destId="{9FA7B0ED-FE80-41A1-A13B-8138581A9043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E8CB67B-0E6A-4D29-A16C-E1791CDDB45B}" type="doc">
      <dgm:prSet loTypeId="urn:microsoft.com/office/officeart/2005/8/layout/process1" loCatId="process" qsTypeId="urn:microsoft.com/office/officeart/2005/8/quickstyle/simple5" qsCatId="simple" csTypeId="urn:microsoft.com/office/officeart/2005/8/colors/accent2_2" csCatId="accent2" phldr="1"/>
      <dgm:spPr/>
    </dgm:pt>
    <dgm:pt modelId="{2B50D24F-41FD-4CA4-9962-ACCF336F7ADA}">
      <dgm:prSet phldrT="[Text]" custT="1"/>
      <dgm:spPr/>
      <dgm:t>
        <a:bodyPr/>
        <a:lstStyle/>
        <a:p>
          <a:r>
            <a:rPr lang="en-US" sz="1400" dirty="0" smtClean="0"/>
            <a:t>MINOS</a:t>
          </a:r>
        </a:p>
        <a:p>
          <a:r>
            <a:rPr lang="en-US" sz="1400" dirty="0" err="1" smtClean="0"/>
            <a:t>MiniBooNE</a:t>
          </a:r>
          <a:endParaRPr lang="en-US" sz="1400" dirty="0" smtClean="0"/>
        </a:p>
        <a:p>
          <a:r>
            <a:rPr lang="en-US" sz="1400" dirty="0" smtClean="0"/>
            <a:t>SciBooNE</a:t>
          </a:r>
          <a:endParaRPr lang="en-US" sz="1400" dirty="0"/>
        </a:p>
      </dgm:t>
    </dgm:pt>
    <dgm:pt modelId="{C0D9CD76-331C-4583-8BCB-123D0D9CC99F}" type="parTrans" cxnId="{8D7CD207-562A-43DF-B11D-6E46E71D732C}">
      <dgm:prSet/>
      <dgm:spPr/>
      <dgm:t>
        <a:bodyPr/>
        <a:lstStyle/>
        <a:p>
          <a:endParaRPr lang="en-US"/>
        </a:p>
      </dgm:t>
    </dgm:pt>
    <dgm:pt modelId="{92CA1293-CC9A-4E75-A46A-912A6145F457}" type="sibTrans" cxnId="{8D7CD207-562A-43DF-B11D-6E46E71D732C}">
      <dgm:prSet/>
      <dgm:spPr/>
      <dgm:t>
        <a:bodyPr/>
        <a:lstStyle/>
        <a:p>
          <a:endParaRPr lang="en-US"/>
        </a:p>
      </dgm:t>
    </dgm:pt>
    <dgm:pt modelId="{5F3ADFE9-E54E-4E48-BCE7-A813FEEF1814}">
      <dgm:prSet phldrT="[Text]" custT="1"/>
      <dgm:spPr/>
      <dgm:t>
        <a:bodyPr/>
        <a:lstStyle/>
        <a:p>
          <a:endParaRPr lang="en-US" sz="800" b="0" dirty="0"/>
        </a:p>
      </dgm:t>
    </dgm:pt>
    <dgm:pt modelId="{6F2752B1-AD61-44A5-8C11-720DC17F3385}" type="parTrans" cxnId="{4A1DED07-55F9-49D5-A060-375744C8226C}">
      <dgm:prSet/>
      <dgm:spPr/>
      <dgm:t>
        <a:bodyPr/>
        <a:lstStyle/>
        <a:p>
          <a:endParaRPr lang="en-US"/>
        </a:p>
      </dgm:t>
    </dgm:pt>
    <dgm:pt modelId="{0FFE54D6-8179-46A7-AE03-25217F76DA9F}" type="sibTrans" cxnId="{4A1DED07-55F9-49D5-A060-375744C8226C}">
      <dgm:prSet/>
      <dgm:spPr/>
      <dgm:t>
        <a:bodyPr/>
        <a:lstStyle/>
        <a:p>
          <a:endParaRPr lang="en-US"/>
        </a:p>
      </dgm:t>
    </dgm:pt>
    <dgm:pt modelId="{24F6CEC7-060E-410C-A9EF-8D95FEED0505}">
      <dgm:prSet phldrT="[Text]" custT="1"/>
      <dgm:spPr/>
      <dgm:t>
        <a:bodyPr/>
        <a:lstStyle/>
        <a:p>
          <a:r>
            <a:rPr lang="en-US" sz="1300" b="0" smtClean="0">
              <a:solidFill>
                <a:srgbClr val="FFFF00"/>
              </a:solidFill>
            </a:rPr>
            <a:t>LBNE </a:t>
          </a:r>
          <a:r>
            <a:rPr lang="en-US" sz="1300" b="0" dirty="0" smtClean="0">
              <a:solidFill>
                <a:srgbClr val="FFFF00"/>
              </a:solidFill>
            </a:rPr>
            <a:t>+ other </a:t>
          </a:r>
          <a:r>
            <a:rPr lang="en-US" sz="1300" b="0" dirty="0" smtClean="0">
              <a:solidFill>
                <a:srgbClr val="FFFF00"/>
              </a:solidFill>
              <a:latin typeface="Symbol" pitchFamily="18" charset="2"/>
            </a:rPr>
            <a:t>n</a:t>
          </a:r>
          <a:r>
            <a:rPr lang="en-US" sz="1300" b="0" dirty="0" smtClean="0">
              <a:solidFill>
                <a:srgbClr val="FFFF00"/>
              </a:solidFill>
            </a:rPr>
            <a:t>’s</a:t>
          </a:r>
        </a:p>
        <a:p>
          <a:r>
            <a:rPr lang="en-US" sz="1300" b="0" dirty="0" err="1" smtClean="0">
              <a:solidFill>
                <a:srgbClr val="00FF00"/>
              </a:solidFill>
            </a:rPr>
            <a:t>Muon</a:t>
          </a:r>
          <a:r>
            <a:rPr lang="en-US" sz="1300" b="0" dirty="0" smtClean="0">
              <a:solidFill>
                <a:srgbClr val="00FF00"/>
              </a:solidFill>
            </a:rPr>
            <a:t> program</a:t>
          </a:r>
        </a:p>
        <a:p>
          <a:r>
            <a:rPr lang="en-US" sz="1300" b="0" dirty="0" err="1" smtClean="0">
              <a:solidFill>
                <a:srgbClr val="FFFFFF"/>
              </a:solidFill>
            </a:rPr>
            <a:t>Kaon</a:t>
          </a:r>
          <a:r>
            <a:rPr lang="en-US" sz="1300" b="0" dirty="0" smtClean="0">
              <a:solidFill>
                <a:srgbClr val="FFFFFF"/>
              </a:solidFill>
            </a:rPr>
            <a:t> program</a:t>
          </a:r>
        </a:p>
        <a:p>
          <a:r>
            <a:rPr lang="en-US" sz="1300" b="0" dirty="0" smtClean="0">
              <a:solidFill>
                <a:srgbClr val="FFFFFF"/>
              </a:solidFill>
            </a:rPr>
            <a:t>New physics with nuclei</a:t>
          </a:r>
        </a:p>
        <a:p>
          <a:r>
            <a:rPr lang="en-US" sz="1300" b="0" dirty="0" smtClean="0">
              <a:solidFill>
                <a:srgbClr val="FFFFFF"/>
              </a:solidFill>
            </a:rPr>
            <a:t>Energy Applications</a:t>
          </a:r>
        </a:p>
      </dgm:t>
    </dgm:pt>
    <dgm:pt modelId="{F99059BB-E065-4E54-83D4-67BE93CE4B4C}" type="parTrans" cxnId="{5275EE4E-6B77-4BCE-9DA8-88B4E590C00D}">
      <dgm:prSet/>
      <dgm:spPr/>
      <dgm:t>
        <a:bodyPr/>
        <a:lstStyle/>
        <a:p>
          <a:endParaRPr lang="en-US"/>
        </a:p>
      </dgm:t>
    </dgm:pt>
    <dgm:pt modelId="{52B8343F-4525-48FE-82BE-4BC8D8883460}" type="sibTrans" cxnId="{5275EE4E-6B77-4BCE-9DA8-88B4E590C00D}">
      <dgm:prSet/>
      <dgm:spPr/>
      <dgm:t>
        <a:bodyPr/>
        <a:lstStyle/>
        <a:p>
          <a:endParaRPr lang="en-US"/>
        </a:p>
      </dgm:t>
    </dgm:pt>
    <dgm:pt modelId="{01407CDA-8609-43F9-9FB9-9FE00FD015D1}">
      <dgm:prSet custT="1"/>
      <dgm:spPr/>
      <dgm:t>
        <a:bodyPr/>
        <a:lstStyle/>
        <a:p>
          <a:r>
            <a:rPr lang="en-US" sz="1600" b="1" dirty="0" smtClean="0">
              <a:solidFill>
                <a:srgbClr val="00FF00"/>
              </a:solidFill>
            </a:rPr>
            <a:t>Neutrino Factory</a:t>
          </a:r>
          <a:endParaRPr lang="en-US" sz="1600" b="1" dirty="0">
            <a:solidFill>
              <a:srgbClr val="00FF00"/>
            </a:solidFill>
          </a:endParaRPr>
        </a:p>
      </dgm:t>
    </dgm:pt>
    <dgm:pt modelId="{36ED9FD5-F794-40E8-B400-7F7C679C87B4}" type="parTrans" cxnId="{0A66657E-CF33-41F0-81FC-AB4F2894939F}">
      <dgm:prSet/>
      <dgm:spPr/>
      <dgm:t>
        <a:bodyPr/>
        <a:lstStyle/>
        <a:p>
          <a:endParaRPr lang="en-US"/>
        </a:p>
      </dgm:t>
    </dgm:pt>
    <dgm:pt modelId="{B33CA062-758F-4FDB-8DB9-A73AC69031F1}" type="sibTrans" cxnId="{0A66657E-CF33-41F0-81FC-AB4F2894939F}">
      <dgm:prSet/>
      <dgm:spPr/>
      <dgm:t>
        <a:bodyPr/>
        <a:lstStyle/>
        <a:p>
          <a:endParaRPr lang="en-US"/>
        </a:p>
      </dgm:t>
    </dgm:pt>
    <dgm:pt modelId="{7C220F94-A03B-46E9-BFBC-4256E607E96E}" type="pres">
      <dgm:prSet presAssocID="{3E8CB67B-0E6A-4D29-A16C-E1791CDDB45B}" presName="Name0" presStyleCnt="0">
        <dgm:presLayoutVars>
          <dgm:dir/>
          <dgm:resizeHandles val="exact"/>
        </dgm:presLayoutVars>
      </dgm:prSet>
      <dgm:spPr/>
    </dgm:pt>
    <dgm:pt modelId="{56DD7827-C8CC-4D2E-ABB4-ABDDE59C62C4}" type="pres">
      <dgm:prSet presAssocID="{2B50D24F-41FD-4CA4-9962-ACCF336F7ADA}" presName="node" presStyleLbl="node1" presStyleIdx="0" presStyleCnt="4" custScaleY="119443" custLinFactNeighborY="-11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F6DC3E-3A28-4D03-842F-E2FEB9DDEF5A}" type="pres">
      <dgm:prSet presAssocID="{92CA1293-CC9A-4E75-A46A-912A6145F457}" presName="sibTrans" presStyleLbl="sibTrans2D1" presStyleIdx="0" presStyleCnt="3"/>
      <dgm:spPr/>
      <dgm:t>
        <a:bodyPr/>
        <a:lstStyle/>
        <a:p>
          <a:endParaRPr lang="en-US"/>
        </a:p>
      </dgm:t>
    </dgm:pt>
    <dgm:pt modelId="{21CAEDDA-AC50-41A7-9844-77516647A2D9}" type="pres">
      <dgm:prSet presAssocID="{92CA1293-CC9A-4E75-A46A-912A6145F457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A42E13AA-AF0A-4129-B8DF-5128543C2DC3}" type="pres">
      <dgm:prSet presAssocID="{5F3ADFE9-E54E-4E48-BCE7-A813FEEF1814}" presName="node" presStyleLbl="node1" presStyleIdx="1" presStyleCnt="4" custScaleY="117726" custLinFactNeighborX="10511" custLinFactNeighborY="-24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994AA9-D127-4AD0-92BC-CA7C94FF5BE6}" type="pres">
      <dgm:prSet presAssocID="{0FFE54D6-8179-46A7-AE03-25217F76DA9F}" presName="sibTrans" presStyleLbl="sibTrans2D1" presStyleIdx="1" presStyleCnt="3"/>
      <dgm:spPr/>
      <dgm:t>
        <a:bodyPr/>
        <a:lstStyle/>
        <a:p>
          <a:endParaRPr lang="en-US"/>
        </a:p>
      </dgm:t>
    </dgm:pt>
    <dgm:pt modelId="{2F6D5D08-A595-495C-9286-9499D1A72CDF}" type="pres">
      <dgm:prSet presAssocID="{0FFE54D6-8179-46A7-AE03-25217F76DA9F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32BA1465-CAE6-474E-9604-951656CA5AF0}" type="pres">
      <dgm:prSet presAssocID="{24F6CEC7-060E-410C-A9EF-8D95FEED0505}" presName="node" presStyleLbl="node1" presStyleIdx="2" presStyleCnt="4" custScaleX="165485" custScaleY="117726" custLinFactNeighborY="-37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705376-0E15-490F-8ADC-7CF14BCB9A85}" type="pres">
      <dgm:prSet presAssocID="{52B8343F-4525-48FE-82BE-4BC8D8883460}" presName="sibTrans" presStyleLbl="sibTrans2D1" presStyleIdx="2" presStyleCnt="3"/>
      <dgm:spPr/>
      <dgm:t>
        <a:bodyPr/>
        <a:lstStyle/>
        <a:p>
          <a:endParaRPr lang="en-US"/>
        </a:p>
      </dgm:t>
    </dgm:pt>
    <dgm:pt modelId="{59B1F1CD-CE35-4ADC-B4C1-4A08DCE85AA2}" type="pres">
      <dgm:prSet presAssocID="{52B8343F-4525-48FE-82BE-4BC8D8883460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9FA7B0ED-FE80-41A1-A13B-8138581A9043}" type="pres">
      <dgm:prSet presAssocID="{01407CDA-8609-43F9-9FB9-9FE00FD015D1}" presName="node" presStyleLbl="node1" presStyleIdx="3" presStyleCnt="4" custScaleY="117726" custLinFactNeighborY="-44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A1DED07-55F9-49D5-A060-375744C8226C}" srcId="{3E8CB67B-0E6A-4D29-A16C-E1791CDDB45B}" destId="{5F3ADFE9-E54E-4E48-BCE7-A813FEEF1814}" srcOrd="1" destOrd="0" parTransId="{6F2752B1-AD61-44A5-8C11-720DC17F3385}" sibTransId="{0FFE54D6-8179-46A7-AE03-25217F76DA9F}"/>
    <dgm:cxn modelId="{0FEA57B5-FB43-4082-8121-BAAB56165089}" type="presOf" srcId="{24F6CEC7-060E-410C-A9EF-8D95FEED0505}" destId="{32BA1465-CAE6-474E-9604-951656CA5AF0}" srcOrd="0" destOrd="0" presId="urn:microsoft.com/office/officeart/2005/8/layout/process1"/>
    <dgm:cxn modelId="{DFA4F929-DA13-4F3B-95E3-93B4B5757336}" type="presOf" srcId="{52B8343F-4525-48FE-82BE-4BC8D8883460}" destId="{59B1F1CD-CE35-4ADC-B4C1-4A08DCE85AA2}" srcOrd="1" destOrd="0" presId="urn:microsoft.com/office/officeart/2005/8/layout/process1"/>
    <dgm:cxn modelId="{5275EE4E-6B77-4BCE-9DA8-88B4E590C00D}" srcId="{3E8CB67B-0E6A-4D29-A16C-E1791CDDB45B}" destId="{24F6CEC7-060E-410C-A9EF-8D95FEED0505}" srcOrd="2" destOrd="0" parTransId="{F99059BB-E065-4E54-83D4-67BE93CE4B4C}" sibTransId="{52B8343F-4525-48FE-82BE-4BC8D8883460}"/>
    <dgm:cxn modelId="{1FF65A95-45EB-49DB-9CAC-762FAE182715}" type="presOf" srcId="{0FFE54D6-8179-46A7-AE03-25217F76DA9F}" destId="{2F6D5D08-A595-495C-9286-9499D1A72CDF}" srcOrd="1" destOrd="0" presId="urn:microsoft.com/office/officeart/2005/8/layout/process1"/>
    <dgm:cxn modelId="{945DB9A8-B81E-4F8A-9767-99EF60226AD1}" type="presOf" srcId="{3E8CB67B-0E6A-4D29-A16C-E1791CDDB45B}" destId="{7C220F94-A03B-46E9-BFBC-4256E607E96E}" srcOrd="0" destOrd="0" presId="urn:microsoft.com/office/officeart/2005/8/layout/process1"/>
    <dgm:cxn modelId="{1D660168-4204-44F1-95B7-8A30C12C0679}" type="presOf" srcId="{0FFE54D6-8179-46A7-AE03-25217F76DA9F}" destId="{D7994AA9-D127-4AD0-92BC-CA7C94FF5BE6}" srcOrd="0" destOrd="0" presId="urn:microsoft.com/office/officeart/2005/8/layout/process1"/>
    <dgm:cxn modelId="{DA403F00-5E51-4E67-9561-D764DA5F3D4E}" type="presOf" srcId="{92CA1293-CC9A-4E75-A46A-912A6145F457}" destId="{2DF6DC3E-3A28-4D03-842F-E2FEB9DDEF5A}" srcOrd="0" destOrd="0" presId="urn:microsoft.com/office/officeart/2005/8/layout/process1"/>
    <dgm:cxn modelId="{3DF4BAA6-69BB-4C93-8FCC-4CBB387630F4}" type="presOf" srcId="{92CA1293-CC9A-4E75-A46A-912A6145F457}" destId="{21CAEDDA-AC50-41A7-9844-77516647A2D9}" srcOrd="1" destOrd="0" presId="urn:microsoft.com/office/officeart/2005/8/layout/process1"/>
    <dgm:cxn modelId="{8D7CD207-562A-43DF-B11D-6E46E71D732C}" srcId="{3E8CB67B-0E6A-4D29-A16C-E1791CDDB45B}" destId="{2B50D24F-41FD-4CA4-9962-ACCF336F7ADA}" srcOrd="0" destOrd="0" parTransId="{C0D9CD76-331C-4583-8BCB-123D0D9CC99F}" sibTransId="{92CA1293-CC9A-4E75-A46A-912A6145F457}"/>
    <dgm:cxn modelId="{E747654F-5EA8-49A1-A3B6-EA0FFEF91A08}" type="presOf" srcId="{01407CDA-8609-43F9-9FB9-9FE00FD015D1}" destId="{9FA7B0ED-FE80-41A1-A13B-8138581A9043}" srcOrd="0" destOrd="0" presId="urn:microsoft.com/office/officeart/2005/8/layout/process1"/>
    <dgm:cxn modelId="{717EA9D6-3268-470D-80CE-33FEF64AB6E0}" type="presOf" srcId="{5F3ADFE9-E54E-4E48-BCE7-A813FEEF1814}" destId="{A42E13AA-AF0A-4129-B8DF-5128543C2DC3}" srcOrd="0" destOrd="0" presId="urn:microsoft.com/office/officeart/2005/8/layout/process1"/>
    <dgm:cxn modelId="{0A66657E-CF33-41F0-81FC-AB4F2894939F}" srcId="{3E8CB67B-0E6A-4D29-A16C-E1791CDDB45B}" destId="{01407CDA-8609-43F9-9FB9-9FE00FD015D1}" srcOrd="3" destOrd="0" parTransId="{36ED9FD5-F794-40E8-B400-7F7C679C87B4}" sibTransId="{B33CA062-758F-4FDB-8DB9-A73AC69031F1}"/>
    <dgm:cxn modelId="{94180B1E-1624-4785-84F1-C4D61C3DB0C8}" type="presOf" srcId="{2B50D24F-41FD-4CA4-9962-ACCF336F7ADA}" destId="{56DD7827-C8CC-4D2E-ABB4-ABDDE59C62C4}" srcOrd="0" destOrd="0" presId="urn:microsoft.com/office/officeart/2005/8/layout/process1"/>
    <dgm:cxn modelId="{22932AEE-004A-4FDA-9F02-B3FBF8EC6FDE}" type="presOf" srcId="{52B8343F-4525-48FE-82BE-4BC8D8883460}" destId="{E9705376-0E15-490F-8ADC-7CF14BCB9A85}" srcOrd="0" destOrd="0" presId="urn:microsoft.com/office/officeart/2005/8/layout/process1"/>
    <dgm:cxn modelId="{79EB2772-D2BC-4D08-99DA-FBAD745BC192}" type="presParOf" srcId="{7C220F94-A03B-46E9-BFBC-4256E607E96E}" destId="{56DD7827-C8CC-4D2E-ABB4-ABDDE59C62C4}" srcOrd="0" destOrd="0" presId="urn:microsoft.com/office/officeart/2005/8/layout/process1"/>
    <dgm:cxn modelId="{3885C2D4-E297-4DAD-B546-A99424A9C832}" type="presParOf" srcId="{7C220F94-A03B-46E9-BFBC-4256E607E96E}" destId="{2DF6DC3E-3A28-4D03-842F-E2FEB9DDEF5A}" srcOrd="1" destOrd="0" presId="urn:microsoft.com/office/officeart/2005/8/layout/process1"/>
    <dgm:cxn modelId="{B56292E3-8B83-4AA2-A548-62BEE6F8E19B}" type="presParOf" srcId="{2DF6DC3E-3A28-4D03-842F-E2FEB9DDEF5A}" destId="{21CAEDDA-AC50-41A7-9844-77516647A2D9}" srcOrd="0" destOrd="0" presId="urn:microsoft.com/office/officeart/2005/8/layout/process1"/>
    <dgm:cxn modelId="{286D0ABD-4006-4A7B-B489-E4E1A0F25FF4}" type="presParOf" srcId="{7C220F94-A03B-46E9-BFBC-4256E607E96E}" destId="{A42E13AA-AF0A-4129-B8DF-5128543C2DC3}" srcOrd="2" destOrd="0" presId="urn:microsoft.com/office/officeart/2005/8/layout/process1"/>
    <dgm:cxn modelId="{928997B0-0436-401E-8D94-124E790D8170}" type="presParOf" srcId="{7C220F94-A03B-46E9-BFBC-4256E607E96E}" destId="{D7994AA9-D127-4AD0-92BC-CA7C94FF5BE6}" srcOrd="3" destOrd="0" presId="urn:microsoft.com/office/officeart/2005/8/layout/process1"/>
    <dgm:cxn modelId="{C8FACC4D-D817-4F1A-8B46-19C0EF0AC468}" type="presParOf" srcId="{D7994AA9-D127-4AD0-92BC-CA7C94FF5BE6}" destId="{2F6D5D08-A595-495C-9286-9499D1A72CDF}" srcOrd="0" destOrd="0" presId="urn:microsoft.com/office/officeart/2005/8/layout/process1"/>
    <dgm:cxn modelId="{BE6D7175-4C93-4FA5-99F4-DEE2CE0AAFAC}" type="presParOf" srcId="{7C220F94-A03B-46E9-BFBC-4256E607E96E}" destId="{32BA1465-CAE6-474E-9604-951656CA5AF0}" srcOrd="4" destOrd="0" presId="urn:microsoft.com/office/officeart/2005/8/layout/process1"/>
    <dgm:cxn modelId="{4BB5286D-AC07-4D8C-9F8B-38876D58203D}" type="presParOf" srcId="{7C220F94-A03B-46E9-BFBC-4256E607E96E}" destId="{E9705376-0E15-490F-8ADC-7CF14BCB9A85}" srcOrd="5" destOrd="0" presId="urn:microsoft.com/office/officeart/2005/8/layout/process1"/>
    <dgm:cxn modelId="{0E20A081-57E7-4516-9256-1E0AE163EF19}" type="presParOf" srcId="{E9705376-0E15-490F-8ADC-7CF14BCB9A85}" destId="{59B1F1CD-CE35-4ADC-B4C1-4A08DCE85AA2}" srcOrd="0" destOrd="0" presId="urn:microsoft.com/office/officeart/2005/8/layout/process1"/>
    <dgm:cxn modelId="{E8908DB7-4C51-40BE-ABEF-163FE79C8820}" type="presParOf" srcId="{7C220F94-A03B-46E9-BFBC-4256E607E96E}" destId="{9FA7B0ED-FE80-41A1-A13B-8138581A9043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E8CB67B-0E6A-4D29-A16C-E1791CDDB45B}" type="doc">
      <dgm:prSet loTypeId="urn:microsoft.com/office/officeart/2005/8/layout/process1" loCatId="process" qsTypeId="urn:microsoft.com/office/officeart/2005/8/quickstyle/simple5" qsCatId="simple" csTypeId="urn:microsoft.com/office/officeart/2005/8/colors/accent2_2" csCatId="accent2" phldr="1"/>
      <dgm:spPr/>
    </dgm:pt>
    <dgm:pt modelId="{2B50D24F-41FD-4CA4-9962-ACCF336F7ADA}">
      <dgm:prSet phldrT="[Text]" custT="1"/>
      <dgm:spPr/>
      <dgm:t>
        <a:bodyPr/>
        <a:lstStyle/>
        <a:p>
          <a:r>
            <a:rPr lang="en-US" sz="1400" dirty="0" smtClean="0"/>
            <a:t>MINOS</a:t>
          </a:r>
        </a:p>
        <a:p>
          <a:r>
            <a:rPr lang="en-US" sz="1400" dirty="0" err="1" smtClean="0"/>
            <a:t>MiniBooNE</a:t>
          </a:r>
          <a:endParaRPr lang="en-US" sz="1400" dirty="0" smtClean="0"/>
        </a:p>
        <a:p>
          <a:r>
            <a:rPr lang="en-US" sz="1400" dirty="0" smtClean="0"/>
            <a:t>SciBooNE</a:t>
          </a:r>
          <a:endParaRPr lang="en-US" sz="1400" dirty="0"/>
        </a:p>
      </dgm:t>
    </dgm:pt>
    <dgm:pt modelId="{C0D9CD76-331C-4583-8BCB-123D0D9CC99F}" type="parTrans" cxnId="{8D7CD207-562A-43DF-B11D-6E46E71D732C}">
      <dgm:prSet/>
      <dgm:spPr/>
      <dgm:t>
        <a:bodyPr/>
        <a:lstStyle/>
        <a:p>
          <a:endParaRPr lang="en-US"/>
        </a:p>
      </dgm:t>
    </dgm:pt>
    <dgm:pt modelId="{92CA1293-CC9A-4E75-A46A-912A6145F457}" type="sibTrans" cxnId="{8D7CD207-562A-43DF-B11D-6E46E71D732C}">
      <dgm:prSet/>
      <dgm:spPr/>
      <dgm:t>
        <a:bodyPr/>
        <a:lstStyle/>
        <a:p>
          <a:endParaRPr lang="en-US"/>
        </a:p>
      </dgm:t>
    </dgm:pt>
    <dgm:pt modelId="{5F3ADFE9-E54E-4E48-BCE7-A813FEEF1814}">
      <dgm:prSet phldrT="[Text]" custT="1"/>
      <dgm:spPr/>
      <dgm:t>
        <a:bodyPr/>
        <a:lstStyle/>
        <a:p>
          <a:endParaRPr lang="en-US" sz="800" b="0" dirty="0"/>
        </a:p>
      </dgm:t>
    </dgm:pt>
    <dgm:pt modelId="{6F2752B1-AD61-44A5-8C11-720DC17F3385}" type="parTrans" cxnId="{4A1DED07-55F9-49D5-A060-375744C8226C}">
      <dgm:prSet/>
      <dgm:spPr/>
      <dgm:t>
        <a:bodyPr/>
        <a:lstStyle/>
        <a:p>
          <a:endParaRPr lang="en-US"/>
        </a:p>
      </dgm:t>
    </dgm:pt>
    <dgm:pt modelId="{0FFE54D6-8179-46A7-AE03-25217F76DA9F}" type="sibTrans" cxnId="{4A1DED07-55F9-49D5-A060-375744C8226C}">
      <dgm:prSet/>
      <dgm:spPr/>
      <dgm:t>
        <a:bodyPr/>
        <a:lstStyle/>
        <a:p>
          <a:endParaRPr lang="en-US"/>
        </a:p>
      </dgm:t>
    </dgm:pt>
    <dgm:pt modelId="{24F6CEC7-060E-410C-A9EF-8D95FEED0505}">
      <dgm:prSet phldrT="[Text]" custT="1"/>
      <dgm:spPr/>
      <dgm:t>
        <a:bodyPr/>
        <a:lstStyle/>
        <a:p>
          <a:r>
            <a:rPr lang="en-US" sz="1300" b="0" smtClean="0">
              <a:solidFill>
                <a:srgbClr val="FFFF00"/>
              </a:solidFill>
            </a:rPr>
            <a:t>LBNE </a:t>
          </a:r>
          <a:r>
            <a:rPr lang="en-US" sz="1300" b="0" dirty="0" smtClean="0">
              <a:solidFill>
                <a:srgbClr val="FFFF00"/>
              </a:solidFill>
            </a:rPr>
            <a:t>+ other </a:t>
          </a:r>
          <a:r>
            <a:rPr lang="en-US" sz="1300" b="0" dirty="0" smtClean="0">
              <a:solidFill>
                <a:srgbClr val="FFFF00"/>
              </a:solidFill>
              <a:latin typeface="Symbol" pitchFamily="18" charset="2"/>
            </a:rPr>
            <a:t>n</a:t>
          </a:r>
          <a:r>
            <a:rPr lang="en-US" sz="1300" b="0" dirty="0" smtClean="0">
              <a:solidFill>
                <a:srgbClr val="FFFF00"/>
              </a:solidFill>
            </a:rPr>
            <a:t>’s</a:t>
          </a:r>
        </a:p>
        <a:p>
          <a:r>
            <a:rPr lang="en-US" sz="1300" b="0" dirty="0" err="1" smtClean="0">
              <a:solidFill>
                <a:srgbClr val="00FF00"/>
              </a:solidFill>
            </a:rPr>
            <a:t>Muon</a:t>
          </a:r>
          <a:r>
            <a:rPr lang="en-US" sz="1300" b="0" dirty="0" smtClean="0">
              <a:solidFill>
                <a:srgbClr val="00FF00"/>
              </a:solidFill>
            </a:rPr>
            <a:t> program</a:t>
          </a:r>
        </a:p>
        <a:p>
          <a:r>
            <a:rPr lang="en-US" sz="1300" b="0" dirty="0" err="1" smtClean="0">
              <a:solidFill>
                <a:srgbClr val="FFFFFF"/>
              </a:solidFill>
            </a:rPr>
            <a:t>Kaon</a:t>
          </a:r>
          <a:r>
            <a:rPr lang="en-US" sz="1300" b="0" dirty="0" smtClean="0">
              <a:solidFill>
                <a:srgbClr val="FFFFFF"/>
              </a:solidFill>
            </a:rPr>
            <a:t> program</a:t>
          </a:r>
        </a:p>
        <a:p>
          <a:r>
            <a:rPr lang="en-US" sz="1300" b="0" dirty="0" smtClean="0">
              <a:solidFill>
                <a:srgbClr val="FFFFFF"/>
              </a:solidFill>
            </a:rPr>
            <a:t>New physics with nuclei</a:t>
          </a:r>
        </a:p>
        <a:p>
          <a:r>
            <a:rPr lang="en-US" sz="1300" b="0" dirty="0" smtClean="0">
              <a:solidFill>
                <a:srgbClr val="FFFFFF"/>
              </a:solidFill>
            </a:rPr>
            <a:t>Energy Applications</a:t>
          </a:r>
        </a:p>
      </dgm:t>
    </dgm:pt>
    <dgm:pt modelId="{F99059BB-E065-4E54-83D4-67BE93CE4B4C}" type="parTrans" cxnId="{5275EE4E-6B77-4BCE-9DA8-88B4E590C00D}">
      <dgm:prSet/>
      <dgm:spPr/>
      <dgm:t>
        <a:bodyPr/>
        <a:lstStyle/>
        <a:p>
          <a:endParaRPr lang="en-US"/>
        </a:p>
      </dgm:t>
    </dgm:pt>
    <dgm:pt modelId="{52B8343F-4525-48FE-82BE-4BC8D8883460}" type="sibTrans" cxnId="{5275EE4E-6B77-4BCE-9DA8-88B4E590C00D}">
      <dgm:prSet/>
      <dgm:spPr/>
      <dgm:t>
        <a:bodyPr/>
        <a:lstStyle/>
        <a:p>
          <a:endParaRPr lang="en-US"/>
        </a:p>
      </dgm:t>
    </dgm:pt>
    <dgm:pt modelId="{01407CDA-8609-43F9-9FB9-9FE00FD015D1}">
      <dgm:prSet custT="1"/>
      <dgm:spPr/>
      <dgm:t>
        <a:bodyPr/>
        <a:lstStyle/>
        <a:p>
          <a:r>
            <a:rPr lang="en-US" sz="1600" b="1" dirty="0" smtClean="0">
              <a:solidFill>
                <a:srgbClr val="00FF00"/>
              </a:solidFill>
            </a:rPr>
            <a:t>Neutrino Factory</a:t>
          </a:r>
          <a:endParaRPr lang="en-US" sz="1600" b="1" dirty="0">
            <a:solidFill>
              <a:srgbClr val="00FF00"/>
            </a:solidFill>
          </a:endParaRPr>
        </a:p>
      </dgm:t>
    </dgm:pt>
    <dgm:pt modelId="{36ED9FD5-F794-40E8-B400-7F7C679C87B4}" type="parTrans" cxnId="{0A66657E-CF33-41F0-81FC-AB4F2894939F}">
      <dgm:prSet/>
      <dgm:spPr/>
      <dgm:t>
        <a:bodyPr/>
        <a:lstStyle/>
        <a:p>
          <a:endParaRPr lang="en-US"/>
        </a:p>
      </dgm:t>
    </dgm:pt>
    <dgm:pt modelId="{B33CA062-758F-4FDB-8DB9-A73AC69031F1}" type="sibTrans" cxnId="{0A66657E-CF33-41F0-81FC-AB4F2894939F}">
      <dgm:prSet/>
      <dgm:spPr/>
      <dgm:t>
        <a:bodyPr/>
        <a:lstStyle/>
        <a:p>
          <a:endParaRPr lang="en-US"/>
        </a:p>
      </dgm:t>
    </dgm:pt>
    <dgm:pt modelId="{7C220F94-A03B-46E9-BFBC-4256E607E96E}" type="pres">
      <dgm:prSet presAssocID="{3E8CB67B-0E6A-4D29-A16C-E1791CDDB45B}" presName="Name0" presStyleCnt="0">
        <dgm:presLayoutVars>
          <dgm:dir/>
          <dgm:resizeHandles val="exact"/>
        </dgm:presLayoutVars>
      </dgm:prSet>
      <dgm:spPr/>
    </dgm:pt>
    <dgm:pt modelId="{56DD7827-C8CC-4D2E-ABB4-ABDDE59C62C4}" type="pres">
      <dgm:prSet presAssocID="{2B50D24F-41FD-4CA4-9962-ACCF336F7ADA}" presName="node" presStyleLbl="node1" presStyleIdx="0" presStyleCnt="4" custScaleY="119443" custLinFactNeighborY="-11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F6DC3E-3A28-4D03-842F-E2FEB9DDEF5A}" type="pres">
      <dgm:prSet presAssocID="{92CA1293-CC9A-4E75-A46A-912A6145F457}" presName="sibTrans" presStyleLbl="sibTrans2D1" presStyleIdx="0" presStyleCnt="3"/>
      <dgm:spPr/>
      <dgm:t>
        <a:bodyPr/>
        <a:lstStyle/>
        <a:p>
          <a:endParaRPr lang="en-US"/>
        </a:p>
      </dgm:t>
    </dgm:pt>
    <dgm:pt modelId="{21CAEDDA-AC50-41A7-9844-77516647A2D9}" type="pres">
      <dgm:prSet presAssocID="{92CA1293-CC9A-4E75-A46A-912A6145F457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A42E13AA-AF0A-4129-B8DF-5128543C2DC3}" type="pres">
      <dgm:prSet presAssocID="{5F3ADFE9-E54E-4E48-BCE7-A813FEEF1814}" presName="node" presStyleLbl="node1" presStyleIdx="1" presStyleCnt="4" custScaleY="117726" custLinFactNeighborX="10511" custLinFactNeighborY="-24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994AA9-D127-4AD0-92BC-CA7C94FF5BE6}" type="pres">
      <dgm:prSet presAssocID="{0FFE54D6-8179-46A7-AE03-25217F76DA9F}" presName="sibTrans" presStyleLbl="sibTrans2D1" presStyleIdx="1" presStyleCnt="3"/>
      <dgm:spPr/>
      <dgm:t>
        <a:bodyPr/>
        <a:lstStyle/>
        <a:p>
          <a:endParaRPr lang="en-US"/>
        </a:p>
      </dgm:t>
    </dgm:pt>
    <dgm:pt modelId="{2F6D5D08-A595-495C-9286-9499D1A72CDF}" type="pres">
      <dgm:prSet presAssocID="{0FFE54D6-8179-46A7-AE03-25217F76DA9F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32BA1465-CAE6-474E-9604-951656CA5AF0}" type="pres">
      <dgm:prSet presAssocID="{24F6CEC7-060E-410C-A9EF-8D95FEED0505}" presName="node" presStyleLbl="node1" presStyleIdx="2" presStyleCnt="4" custScaleX="165485" custScaleY="117726" custLinFactNeighborY="-37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705376-0E15-490F-8ADC-7CF14BCB9A85}" type="pres">
      <dgm:prSet presAssocID="{52B8343F-4525-48FE-82BE-4BC8D8883460}" presName="sibTrans" presStyleLbl="sibTrans2D1" presStyleIdx="2" presStyleCnt="3"/>
      <dgm:spPr/>
      <dgm:t>
        <a:bodyPr/>
        <a:lstStyle/>
        <a:p>
          <a:endParaRPr lang="en-US"/>
        </a:p>
      </dgm:t>
    </dgm:pt>
    <dgm:pt modelId="{59B1F1CD-CE35-4ADC-B4C1-4A08DCE85AA2}" type="pres">
      <dgm:prSet presAssocID="{52B8343F-4525-48FE-82BE-4BC8D8883460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9FA7B0ED-FE80-41A1-A13B-8138581A9043}" type="pres">
      <dgm:prSet presAssocID="{01407CDA-8609-43F9-9FB9-9FE00FD015D1}" presName="node" presStyleLbl="node1" presStyleIdx="3" presStyleCnt="4" custScaleY="117726" custLinFactNeighborY="-44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BAD5984-0668-4E55-9B80-22216A8DBCAD}" type="presOf" srcId="{2B50D24F-41FD-4CA4-9962-ACCF336F7ADA}" destId="{56DD7827-C8CC-4D2E-ABB4-ABDDE59C62C4}" srcOrd="0" destOrd="0" presId="urn:microsoft.com/office/officeart/2005/8/layout/process1"/>
    <dgm:cxn modelId="{4A1DED07-55F9-49D5-A060-375744C8226C}" srcId="{3E8CB67B-0E6A-4D29-A16C-E1791CDDB45B}" destId="{5F3ADFE9-E54E-4E48-BCE7-A813FEEF1814}" srcOrd="1" destOrd="0" parTransId="{6F2752B1-AD61-44A5-8C11-720DC17F3385}" sibTransId="{0FFE54D6-8179-46A7-AE03-25217F76DA9F}"/>
    <dgm:cxn modelId="{4400EC4B-F38A-46B7-89B8-F271EA6383DC}" type="presOf" srcId="{0FFE54D6-8179-46A7-AE03-25217F76DA9F}" destId="{D7994AA9-D127-4AD0-92BC-CA7C94FF5BE6}" srcOrd="0" destOrd="0" presId="urn:microsoft.com/office/officeart/2005/8/layout/process1"/>
    <dgm:cxn modelId="{7630CBDA-BFF3-4368-8772-A7ACBE83C84A}" type="presOf" srcId="{24F6CEC7-060E-410C-A9EF-8D95FEED0505}" destId="{32BA1465-CAE6-474E-9604-951656CA5AF0}" srcOrd="0" destOrd="0" presId="urn:microsoft.com/office/officeart/2005/8/layout/process1"/>
    <dgm:cxn modelId="{9B385AAA-94AE-4993-B003-B3DFF4B672D3}" type="presOf" srcId="{3E8CB67B-0E6A-4D29-A16C-E1791CDDB45B}" destId="{7C220F94-A03B-46E9-BFBC-4256E607E96E}" srcOrd="0" destOrd="0" presId="urn:microsoft.com/office/officeart/2005/8/layout/process1"/>
    <dgm:cxn modelId="{5275EE4E-6B77-4BCE-9DA8-88B4E590C00D}" srcId="{3E8CB67B-0E6A-4D29-A16C-E1791CDDB45B}" destId="{24F6CEC7-060E-410C-A9EF-8D95FEED0505}" srcOrd="2" destOrd="0" parTransId="{F99059BB-E065-4E54-83D4-67BE93CE4B4C}" sibTransId="{52B8343F-4525-48FE-82BE-4BC8D8883460}"/>
    <dgm:cxn modelId="{AFCF8A32-0BA0-4600-B237-A83E861AC4FF}" type="presOf" srcId="{52B8343F-4525-48FE-82BE-4BC8D8883460}" destId="{59B1F1CD-CE35-4ADC-B4C1-4A08DCE85AA2}" srcOrd="1" destOrd="0" presId="urn:microsoft.com/office/officeart/2005/8/layout/process1"/>
    <dgm:cxn modelId="{F0C6FC98-AE2B-490A-9974-280389058753}" type="presOf" srcId="{5F3ADFE9-E54E-4E48-BCE7-A813FEEF1814}" destId="{A42E13AA-AF0A-4129-B8DF-5128543C2DC3}" srcOrd="0" destOrd="0" presId="urn:microsoft.com/office/officeart/2005/8/layout/process1"/>
    <dgm:cxn modelId="{BD0FAC92-449C-4D5F-B55F-F17245A8E578}" type="presOf" srcId="{92CA1293-CC9A-4E75-A46A-912A6145F457}" destId="{2DF6DC3E-3A28-4D03-842F-E2FEB9DDEF5A}" srcOrd="0" destOrd="0" presId="urn:microsoft.com/office/officeart/2005/8/layout/process1"/>
    <dgm:cxn modelId="{86F07C2B-0722-436B-B582-23BC9C855329}" type="presOf" srcId="{01407CDA-8609-43F9-9FB9-9FE00FD015D1}" destId="{9FA7B0ED-FE80-41A1-A13B-8138581A9043}" srcOrd="0" destOrd="0" presId="urn:microsoft.com/office/officeart/2005/8/layout/process1"/>
    <dgm:cxn modelId="{8D7CD207-562A-43DF-B11D-6E46E71D732C}" srcId="{3E8CB67B-0E6A-4D29-A16C-E1791CDDB45B}" destId="{2B50D24F-41FD-4CA4-9962-ACCF336F7ADA}" srcOrd="0" destOrd="0" parTransId="{C0D9CD76-331C-4583-8BCB-123D0D9CC99F}" sibTransId="{92CA1293-CC9A-4E75-A46A-912A6145F457}"/>
    <dgm:cxn modelId="{1A23DB43-C9C8-4149-8E9E-A709B693E87C}" type="presOf" srcId="{0FFE54D6-8179-46A7-AE03-25217F76DA9F}" destId="{2F6D5D08-A595-495C-9286-9499D1A72CDF}" srcOrd="1" destOrd="0" presId="urn:microsoft.com/office/officeart/2005/8/layout/process1"/>
    <dgm:cxn modelId="{49CAF0CC-7B70-43FC-8AC0-A4DC573AC37E}" type="presOf" srcId="{52B8343F-4525-48FE-82BE-4BC8D8883460}" destId="{E9705376-0E15-490F-8ADC-7CF14BCB9A85}" srcOrd="0" destOrd="0" presId="urn:microsoft.com/office/officeart/2005/8/layout/process1"/>
    <dgm:cxn modelId="{0A66657E-CF33-41F0-81FC-AB4F2894939F}" srcId="{3E8CB67B-0E6A-4D29-A16C-E1791CDDB45B}" destId="{01407CDA-8609-43F9-9FB9-9FE00FD015D1}" srcOrd="3" destOrd="0" parTransId="{36ED9FD5-F794-40E8-B400-7F7C679C87B4}" sibTransId="{B33CA062-758F-4FDB-8DB9-A73AC69031F1}"/>
    <dgm:cxn modelId="{380C160D-77A1-48AF-83C3-1268EDAA5A0B}" type="presOf" srcId="{92CA1293-CC9A-4E75-A46A-912A6145F457}" destId="{21CAEDDA-AC50-41A7-9844-77516647A2D9}" srcOrd="1" destOrd="0" presId="urn:microsoft.com/office/officeart/2005/8/layout/process1"/>
    <dgm:cxn modelId="{D6F0B373-AA54-4735-A884-A0D2ADBA8975}" type="presParOf" srcId="{7C220F94-A03B-46E9-BFBC-4256E607E96E}" destId="{56DD7827-C8CC-4D2E-ABB4-ABDDE59C62C4}" srcOrd="0" destOrd="0" presId="urn:microsoft.com/office/officeart/2005/8/layout/process1"/>
    <dgm:cxn modelId="{3BBD1569-E489-4ACE-99D1-B708D37F6DEC}" type="presParOf" srcId="{7C220F94-A03B-46E9-BFBC-4256E607E96E}" destId="{2DF6DC3E-3A28-4D03-842F-E2FEB9DDEF5A}" srcOrd="1" destOrd="0" presId="urn:microsoft.com/office/officeart/2005/8/layout/process1"/>
    <dgm:cxn modelId="{E5E37FE6-3CBF-4A17-B5E2-00E3DC865FCB}" type="presParOf" srcId="{2DF6DC3E-3A28-4D03-842F-E2FEB9DDEF5A}" destId="{21CAEDDA-AC50-41A7-9844-77516647A2D9}" srcOrd="0" destOrd="0" presId="urn:microsoft.com/office/officeart/2005/8/layout/process1"/>
    <dgm:cxn modelId="{4E2826EA-2723-4C36-B497-D45E68CD066A}" type="presParOf" srcId="{7C220F94-A03B-46E9-BFBC-4256E607E96E}" destId="{A42E13AA-AF0A-4129-B8DF-5128543C2DC3}" srcOrd="2" destOrd="0" presId="urn:microsoft.com/office/officeart/2005/8/layout/process1"/>
    <dgm:cxn modelId="{57ECBA45-5464-4975-9555-6C5BD11C418E}" type="presParOf" srcId="{7C220F94-A03B-46E9-BFBC-4256E607E96E}" destId="{D7994AA9-D127-4AD0-92BC-CA7C94FF5BE6}" srcOrd="3" destOrd="0" presId="urn:microsoft.com/office/officeart/2005/8/layout/process1"/>
    <dgm:cxn modelId="{81744320-EC4D-4159-A162-49CB69E24580}" type="presParOf" srcId="{D7994AA9-D127-4AD0-92BC-CA7C94FF5BE6}" destId="{2F6D5D08-A595-495C-9286-9499D1A72CDF}" srcOrd="0" destOrd="0" presId="urn:microsoft.com/office/officeart/2005/8/layout/process1"/>
    <dgm:cxn modelId="{37633123-219C-4806-A23E-D6850ABE511F}" type="presParOf" srcId="{7C220F94-A03B-46E9-BFBC-4256E607E96E}" destId="{32BA1465-CAE6-474E-9604-951656CA5AF0}" srcOrd="4" destOrd="0" presId="urn:microsoft.com/office/officeart/2005/8/layout/process1"/>
    <dgm:cxn modelId="{F85D213A-F347-4947-ADE8-BDF39F936F64}" type="presParOf" srcId="{7C220F94-A03B-46E9-BFBC-4256E607E96E}" destId="{E9705376-0E15-490F-8ADC-7CF14BCB9A85}" srcOrd="5" destOrd="0" presId="urn:microsoft.com/office/officeart/2005/8/layout/process1"/>
    <dgm:cxn modelId="{825385D1-FF3C-494D-B7AF-4E68F43E807E}" type="presParOf" srcId="{E9705376-0E15-490F-8ADC-7CF14BCB9A85}" destId="{59B1F1CD-CE35-4ADC-B4C1-4A08DCE85AA2}" srcOrd="0" destOrd="0" presId="urn:microsoft.com/office/officeart/2005/8/layout/process1"/>
    <dgm:cxn modelId="{D96D6374-4655-422F-9B87-32E4723C3168}" type="presParOf" srcId="{7C220F94-A03B-46E9-BFBC-4256E607E96E}" destId="{9FA7B0ED-FE80-41A1-A13B-8138581A9043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DD7827-C8CC-4D2E-ABB4-ABDDE59C62C4}">
      <dsp:nvSpPr>
        <dsp:cNvPr id="0" name=""/>
        <dsp:cNvSpPr/>
      </dsp:nvSpPr>
      <dsp:spPr>
        <a:xfrm>
          <a:off x="7560" y="1124014"/>
          <a:ext cx="1416036" cy="16064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 smtClean="0"/>
            <a:t>NuM</a:t>
          </a:r>
          <a:r>
            <a:rPr lang="en-US" sz="1400" b="1" kern="1200" dirty="0" err="1" smtClean="0"/>
            <a:t>I</a:t>
          </a:r>
          <a:r>
            <a:rPr lang="en-US" sz="1400" b="1" kern="1200" dirty="0" smtClean="0"/>
            <a:t>          (120 </a:t>
          </a:r>
          <a:r>
            <a:rPr lang="en-US" sz="1400" b="1" kern="1200" dirty="0" err="1" smtClean="0"/>
            <a:t>GeV</a:t>
          </a:r>
          <a:r>
            <a:rPr lang="en-US" sz="1400" b="1" kern="1200" dirty="0" smtClean="0"/>
            <a:t>)</a:t>
          </a:r>
          <a:r>
            <a:rPr lang="en-US" sz="1400" kern="1200" dirty="0" smtClean="0"/>
            <a:t>: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350 kW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Booster </a:t>
          </a:r>
          <a:r>
            <a:rPr lang="en-US" sz="1400" b="1" kern="1200" dirty="0" smtClean="0"/>
            <a:t>(8GeV): </a:t>
          </a:r>
          <a:r>
            <a:rPr lang="en-US" sz="1400" kern="1200" dirty="0" smtClean="0"/>
            <a:t>35 kW</a:t>
          </a:r>
          <a:endParaRPr lang="en-US" sz="1400" kern="1200" dirty="0"/>
        </a:p>
      </dsp:txBody>
      <dsp:txXfrm>
        <a:off x="49034" y="1165488"/>
        <a:ext cx="1333088" cy="1523535"/>
      </dsp:txXfrm>
    </dsp:sp>
    <dsp:sp modelId="{2DF6DC3E-3A28-4D03-842F-E2FEB9DDEF5A}">
      <dsp:nvSpPr>
        <dsp:cNvPr id="0" name=""/>
        <dsp:cNvSpPr/>
      </dsp:nvSpPr>
      <dsp:spPr>
        <a:xfrm rot="21571267">
          <a:off x="1580078" y="1743055"/>
          <a:ext cx="331765" cy="35117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1580080" y="1813706"/>
        <a:ext cx="232236" cy="210706"/>
      </dsp:txXfrm>
    </dsp:sp>
    <dsp:sp modelId="{A42E13AA-AF0A-4129-B8DF-5128543C2DC3}">
      <dsp:nvSpPr>
        <dsp:cNvPr id="0" name=""/>
        <dsp:cNvSpPr/>
      </dsp:nvSpPr>
      <dsp:spPr>
        <a:xfrm>
          <a:off x="2049546" y="1118493"/>
          <a:ext cx="1416036" cy="15833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 smtClean="0"/>
            <a:t>NuMI</a:t>
          </a:r>
          <a:r>
            <a:rPr lang="en-US" sz="1600" b="1" kern="1200" dirty="0" smtClean="0"/>
            <a:t> </a:t>
          </a:r>
          <a:r>
            <a:rPr lang="en-US" sz="1400" b="1" kern="1200" dirty="0" smtClean="0"/>
            <a:t>(120GeV):</a:t>
          </a:r>
          <a:endParaRPr lang="en-US" sz="14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700 kW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Booster </a:t>
          </a:r>
          <a:r>
            <a:rPr lang="en-US" sz="1400" b="1" kern="1200" dirty="0" smtClean="0"/>
            <a:t>(8GeV)</a:t>
          </a:r>
          <a:r>
            <a:rPr lang="en-US" sz="1400" kern="1200" dirty="0" smtClean="0"/>
            <a:t>: 80 kW</a:t>
          </a:r>
          <a:endParaRPr lang="en-US" sz="1400" kern="1200" dirty="0"/>
        </a:p>
      </dsp:txBody>
      <dsp:txXfrm>
        <a:off x="2091020" y="1159967"/>
        <a:ext cx="1333088" cy="1500442"/>
      </dsp:txXfrm>
    </dsp:sp>
    <dsp:sp modelId="{D7994AA9-D127-4AD0-92BC-CA7C94FF5BE6}">
      <dsp:nvSpPr>
        <dsp:cNvPr id="0" name=""/>
        <dsp:cNvSpPr/>
      </dsp:nvSpPr>
      <dsp:spPr>
        <a:xfrm rot="21574175">
          <a:off x="3592298" y="1727319"/>
          <a:ext cx="268653" cy="35117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3592299" y="1797857"/>
        <a:ext cx="188057" cy="210706"/>
      </dsp:txXfrm>
    </dsp:sp>
    <dsp:sp modelId="{32BA1465-CAE6-474E-9604-951656CA5AF0}">
      <dsp:nvSpPr>
        <dsp:cNvPr id="0" name=""/>
        <dsp:cNvSpPr/>
      </dsp:nvSpPr>
      <dsp:spPr>
        <a:xfrm>
          <a:off x="3972461" y="1100564"/>
          <a:ext cx="2343327" cy="15833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FFFF00"/>
              </a:solidFill>
            </a:rPr>
            <a:t>Project-X</a:t>
          </a:r>
          <a:r>
            <a:rPr lang="en-US" sz="1400" kern="1200" dirty="0" smtClean="0">
              <a:solidFill>
                <a:srgbClr val="FFFF00"/>
              </a:solidFill>
            </a:rPr>
            <a:t>: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FFFF00"/>
              </a:solidFill>
            </a:rPr>
            <a:t>&gt;2MW @ 120 </a:t>
          </a:r>
          <a:r>
            <a:rPr lang="en-US" sz="1600" kern="1200" dirty="0" err="1" smtClean="0">
              <a:solidFill>
                <a:srgbClr val="FFFF00"/>
              </a:solidFill>
            </a:rPr>
            <a:t>GeV</a:t>
          </a:r>
          <a:endParaRPr lang="en-US" sz="1600" kern="1200" dirty="0" smtClean="0">
            <a:solidFill>
              <a:srgbClr val="FFFF00"/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FFFF00"/>
              </a:solidFill>
            </a:rPr>
            <a:t>3MW @ 3 </a:t>
          </a:r>
          <a:r>
            <a:rPr lang="en-US" sz="1600" kern="1200" dirty="0" err="1" smtClean="0">
              <a:solidFill>
                <a:srgbClr val="FFFF00"/>
              </a:solidFill>
            </a:rPr>
            <a:t>GeV</a:t>
          </a:r>
          <a:endParaRPr lang="en-US" sz="1600" kern="1200" dirty="0" smtClean="0">
            <a:solidFill>
              <a:srgbClr val="FFFF00"/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FFFF00"/>
              </a:solidFill>
            </a:rPr>
            <a:t>150 kW @ 8 </a:t>
          </a:r>
          <a:r>
            <a:rPr lang="en-US" sz="1600" kern="1200" dirty="0" err="1" smtClean="0">
              <a:solidFill>
                <a:srgbClr val="FFFF00"/>
              </a:solidFill>
            </a:rPr>
            <a:t>GeV</a:t>
          </a:r>
          <a:endParaRPr lang="en-US" sz="1600" kern="1200" dirty="0">
            <a:solidFill>
              <a:srgbClr val="FFFF00"/>
            </a:solidFill>
          </a:endParaRPr>
        </a:p>
      </dsp:txBody>
      <dsp:txXfrm>
        <a:off x="4018837" y="1146940"/>
        <a:ext cx="2250575" cy="1490638"/>
      </dsp:txXfrm>
    </dsp:sp>
    <dsp:sp modelId="{E9705376-0E15-490F-8ADC-7CF14BCB9A85}">
      <dsp:nvSpPr>
        <dsp:cNvPr id="0" name=""/>
        <dsp:cNvSpPr/>
      </dsp:nvSpPr>
      <dsp:spPr>
        <a:xfrm rot="21588092">
          <a:off x="6457391" y="1711602"/>
          <a:ext cx="300201" cy="35117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6457391" y="1781993"/>
        <a:ext cx="210141" cy="210706"/>
      </dsp:txXfrm>
    </dsp:sp>
    <dsp:sp modelId="{9FA7B0ED-FE80-41A1-A13B-8138581A9043}">
      <dsp:nvSpPr>
        <dsp:cNvPr id="0" name=""/>
        <dsp:cNvSpPr/>
      </dsp:nvSpPr>
      <dsp:spPr>
        <a:xfrm>
          <a:off x="6882203" y="1092091"/>
          <a:ext cx="1416036" cy="15833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Neutrino Factory</a:t>
          </a:r>
          <a:endParaRPr lang="en-US" sz="1600" b="1" kern="1200" dirty="0"/>
        </a:p>
      </dsp:txBody>
      <dsp:txXfrm>
        <a:off x="6923677" y="1133565"/>
        <a:ext cx="1333088" cy="15004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DD7827-C8CC-4D2E-ABB4-ABDDE59C62C4}">
      <dsp:nvSpPr>
        <dsp:cNvPr id="0" name=""/>
        <dsp:cNvSpPr/>
      </dsp:nvSpPr>
      <dsp:spPr>
        <a:xfrm>
          <a:off x="7560" y="1095982"/>
          <a:ext cx="1416036" cy="16614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MINOS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/>
            <a:t>MiniBooNE</a:t>
          </a:r>
          <a:endParaRPr lang="en-US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SciBooNE</a:t>
          </a:r>
          <a:endParaRPr lang="en-US" sz="1400" kern="1200" dirty="0"/>
        </a:p>
      </dsp:txBody>
      <dsp:txXfrm>
        <a:off x="49034" y="1137456"/>
        <a:ext cx="1333088" cy="1578514"/>
      </dsp:txXfrm>
    </dsp:sp>
    <dsp:sp modelId="{2DF6DC3E-3A28-4D03-842F-E2FEB9DDEF5A}">
      <dsp:nvSpPr>
        <dsp:cNvPr id="0" name=""/>
        <dsp:cNvSpPr/>
      </dsp:nvSpPr>
      <dsp:spPr>
        <a:xfrm rot="21570283">
          <a:off x="1580077" y="1742218"/>
          <a:ext cx="331766" cy="35117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1580079" y="1812883"/>
        <a:ext cx="232236" cy="210706"/>
      </dsp:txXfrm>
    </dsp:sp>
    <dsp:sp modelId="{A42E13AA-AF0A-4129-B8DF-5128543C2DC3}">
      <dsp:nvSpPr>
        <dsp:cNvPr id="0" name=""/>
        <dsp:cNvSpPr/>
      </dsp:nvSpPr>
      <dsp:spPr>
        <a:xfrm>
          <a:off x="2049546" y="1090272"/>
          <a:ext cx="1416036" cy="16375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b="0" kern="1200" dirty="0"/>
        </a:p>
      </dsp:txBody>
      <dsp:txXfrm>
        <a:off x="2091020" y="1131746"/>
        <a:ext cx="1333088" cy="1554631"/>
      </dsp:txXfrm>
    </dsp:sp>
    <dsp:sp modelId="{D7994AA9-D127-4AD0-92BC-CA7C94FF5BE6}">
      <dsp:nvSpPr>
        <dsp:cNvPr id="0" name=""/>
        <dsp:cNvSpPr/>
      </dsp:nvSpPr>
      <dsp:spPr>
        <a:xfrm rot="21573291">
          <a:off x="3592298" y="1725944"/>
          <a:ext cx="268653" cy="35117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3592299" y="1796492"/>
        <a:ext cx="188057" cy="210706"/>
      </dsp:txXfrm>
    </dsp:sp>
    <dsp:sp modelId="{32BA1465-CAE6-474E-9604-951656CA5AF0}">
      <dsp:nvSpPr>
        <dsp:cNvPr id="0" name=""/>
        <dsp:cNvSpPr/>
      </dsp:nvSpPr>
      <dsp:spPr>
        <a:xfrm>
          <a:off x="3972461" y="1071730"/>
          <a:ext cx="2343327" cy="16375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0" kern="1200" smtClean="0">
              <a:solidFill>
                <a:srgbClr val="FFFF00"/>
              </a:solidFill>
            </a:rPr>
            <a:t>LBNE </a:t>
          </a:r>
          <a:r>
            <a:rPr lang="en-US" sz="1300" b="0" kern="1200" dirty="0" smtClean="0">
              <a:solidFill>
                <a:srgbClr val="FFFF00"/>
              </a:solidFill>
            </a:rPr>
            <a:t>+ other </a:t>
          </a:r>
          <a:r>
            <a:rPr lang="en-US" sz="1300" b="0" kern="1200" dirty="0" smtClean="0">
              <a:solidFill>
                <a:srgbClr val="FFFF00"/>
              </a:solidFill>
              <a:latin typeface="Symbol" pitchFamily="18" charset="2"/>
            </a:rPr>
            <a:t>n</a:t>
          </a:r>
          <a:r>
            <a:rPr lang="en-US" sz="1300" b="0" kern="1200" dirty="0" smtClean="0">
              <a:solidFill>
                <a:srgbClr val="FFFF00"/>
              </a:solidFill>
            </a:rPr>
            <a:t>’s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0" kern="1200" dirty="0" err="1" smtClean="0">
              <a:solidFill>
                <a:srgbClr val="00FF00"/>
              </a:solidFill>
            </a:rPr>
            <a:t>Muon</a:t>
          </a:r>
          <a:r>
            <a:rPr lang="en-US" sz="1300" b="0" kern="1200" dirty="0" smtClean="0">
              <a:solidFill>
                <a:srgbClr val="00FF00"/>
              </a:solidFill>
            </a:rPr>
            <a:t> program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0" kern="1200" dirty="0" err="1" smtClean="0">
              <a:solidFill>
                <a:srgbClr val="FFFFFF"/>
              </a:solidFill>
            </a:rPr>
            <a:t>Kaon</a:t>
          </a:r>
          <a:r>
            <a:rPr lang="en-US" sz="1300" b="0" kern="1200" dirty="0" smtClean="0">
              <a:solidFill>
                <a:srgbClr val="FFFFFF"/>
              </a:solidFill>
            </a:rPr>
            <a:t> program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0" kern="1200" dirty="0" smtClean="0">
              <a:solidFill>
                <a:srgbClr val="FFFFFF"/>
              </a:solidFill>
            </a:rPr>
            <a:t>New physics with nuclei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0" kern="1200" dirty="0" smtClean="0">
              <a:solidFill>
                <a:srgbClr val="FFFFFF"/>
              </a:solidFill>
            </a:rPr>
            <a:t>Energy Applications</a:t>
          </a:r>
        </a:p>
      </dsp:txBody>
      <dsp:txXfrm>
        <a:off x="4020424" y="1119693"/>
        <a:ext cx="2247401" cy="1541653"/>
      </dsp:txXfrm>
    </dsp:sp>
    <dsp:sp modelId="{E9705376-0E15-490F-8ADC-7CF14BCB9A85}">
      <dsp:nvSpPr>
        <dsp:cNvPr id="0" name=""/>
        <dsp:cNvSpPr/>
      </dsp:nvSpPr>
      <dsp:spPr>
        <a:xfrm rot="21587684">
          <a:off x="6457391" y="1709688"/>
          <a:ext cx="300201" cy="35117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6457391" y="1780084"/>
        <a:ext cx="210141" cy="210706"/>
      </dsp:txXfrm>
    </dsp:sp>
    <dsp:sp modelId="{9FA7B0ED-FE80-41A1-A13B-8138581A9043}">
      <dsp:nvSpPr>
        <dsp:cNvPr id="0" name=""/>
        <dsp:cNvSpPr/>
      </dsp:nvSpPr>
      <dsp:spPr>
        <a:xfrm>
          <a:off x="6882203" y="1062966"/>
          <a:ext cx="1416036" cy="16375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00FF00"/>
              </a:solidFill>
            </a:rPr>
            <a:t>Neutrino Factory</a:t>
          </a:r>
          <a:endParaRPr lang="en-US" sz="1600" b="1" kern="1200" dirty="0">
            <a:solidFill>
              <a:srgbClr val="00FF00"/>
            </a:solidFill>
          </a:endParaRPr>
        </a:p>
      </dsp:txBody>
      <dsp:txXfrm>
        <a:off x="6923677" y="1104440"/>
        <a:ext cx="1333088" cy="155463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DD7827-C8CC-4D2E-ABB4-ABDDE59C62C4}">
      <dsp:nvSpPr>
        <dsp:cNvPr id="0" name=""/>
        <dsp:cNvSpPr/>
      </dsp:nvSpPr>
      <dsp:spPr>
        <a:xfrm>
          <a:off x="7560" y="1095982"/>
          <a:ext cx="1416036" cy="16614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MINOS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/>
            <a:t>MiniBooNE</a:t>
          </a:r>
          <a:endParaRPr lang="en-US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SciBooNE</a:t>
          </a:r>
          <a:endParaRPr lang="en-US" sz="1400" kern="1200" dirty="0"/>
        </a:p>
      </dsp:txBody>
      <dsp:txXfrm>
        <a:off x="49034" y="1137456"/>
        <a:ext cx="1333088" cy="1578514"/>
      </dsp:txXfrm>
    </dsp:sp>
    <dsp:sp modelId="{2DF6DC3E-3A28-4D03-842F-E2FEB9DDEF5A}">
      <dsp:nvSpPr>
        <dsp:cNvPr id="0" name=""/>
        <dsp:cNvSpPr/>
      </dsp:nvSpPr>
      <dsp:spPr>
        <a:xfrm rot="21570283">
          <a:off x="1580077" y="1742218"/>
          <a:ext cx="331766" cy="35117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1580079" y="1812883"/>
        <a:ext cx="232236" cy="210706"/>
      </dsp:txXfrm>
    </dsp:sp>
    <dsp:sp modelId="{A42E13AA-AF0A-4129-B8DF-5128543C2DC3}">
      <dsp:nvSpPr>
        <dsp:cNvPr id="0" name=""/>
        <dsp:cNvSpPr/>
      </dsp:nvSpPr>
      <dsp:spPr>
        <a:xfrm>
          <a:off x="2049546" y="1090272"/>
          <a:ext cx="1416036" cy="16375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b="0" kern="1200" dirty="0"/>
        </a:p>
      </dsp:txBody>
      <dsp:txXfrm>
        <a:off x="2091020" y="1131746"/>
        <a:ext cx="1333088" cy="1554631"/>
      </dsp:txXfrm>
    </dsp:sp>
    <dsp:sp modelId="{D7994AA9-D127-4AD0-92BC-CA7C94FF5BE6}">
      <dsp:nvSpPr>
        <dsp:cNvPr id="0" name=""/>
        <dsp:cNvSpPr/>
      </dsp:nvSpPr>
      <dsp:spPr>
        <a:xfrm rot="21573291">
          <a:off x="3592298" y="1725944"/>
          <a:ext cx="268653" cy="35117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3592299" y="1796492"/>
        <a:ext cx="188057" cy="210706"/>
      </dsp:txXfrm>
    </dsp:sp>
    <dsp:sp modelId="{32BA1465-CAE6-474E-9604-951656CA5AF0}">
      <dsp:nvSpPr>
        <dsp:cNvPr id="0" name=""/>
        <dsp:cNvSpPr/>
      </dsp:nvSpPr>
      <dsp:spPr>
        <a:xfrm>
          <a:off x="3972461" y="1071730"/>
          <a:ext cx="2343327" cy="16375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0" kern="1200" smtClean="0">
              <a:solidFill>
                <a:srgbClr val="FFFF00"/>
              </a:solidFill>
            </a:rPr>
            <a:t>LBNE </a:t>
          </a:r>
          <a:r>
            <a:rPr lang="en-US" sz="1300" b="0" kern="1200" dirty="0" smtClean="0">
              <a:solidFill>
                <a:srgbClr val="FFFF00"/>
              </a:solidFill>
            </a:rPr>
            <a:t>+ other </a:t>
          </a:r>
          <a:r>
            <a:rPr lang="en-US" sz="1300" b="0" kern="1200" dirty="0" smtClean="0">
              <a:solidFill>
                <a:srgbClr val="FFFF00"/>
              </a:solidFill>
              <a:latin typeface="Symbol" pitchFamily="18" charset="2"/>
            </a:rPr>
            <a:t>n</a:t>
          </a:r>
          <a:r>
            <a:rPr lang="en-US" sz="1300" b="0" kern="1200" dirty="0" smtClean="0">
              <a:solidFill>
                <a:srgbClr val="FFFF00"/>
              </a:solidFill>
            </a:rPr>
            <a:t>’s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0" kern="1200" dirty="0" err="1" smtClean="0">
              <a:solidFill>
                <a:srgbClr val="00FF00"/>
              </a:solidFill>
            </a:rPr>
            <a:t>Muon</a:t>
          </a:r>
          <a:r>
            <a:rPr lang="en-US" sz="1300" b="0" kern="1200" dirty="0" smtClean="0">
              <a:solidFill>
                <a:srgbClr val="00FF00"/>
              </a:solidFill>
            </a:rPr>
            <a:t> program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0" kern="1200" dirty="0" err="1" smtClean="0">
              <a:solidFill>
                <a:srgbClr val="FFFFFF"/>
              </a:solidFill>
            </a:rPr>
            <a:t>Kaon</a:t>
          </a:r>
          <a:r>
            <a:rPr lang="en-US" sz="1300" b="0" kern="1200" dirty="0" smtClean="0">
              <a:solidFill>
                <a:srgbClr val="FFFFFF"/>
              </a:solidFill>
            </a:rPr>
            <a:t> program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0" kern="1200" dirty="0" smtClean="0">
              <a:solidFill>
                <a:srgbClr val="FFFFFF"/>
              </a:solidFill>
            </a:rPr>
            <a:t>New physics with nuclei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0" kern="1200" dirty="0" smtClean="0">
              <a:solidFill>
                <a:srgbClr val="FFFFFF"/>
              </a:solidFill>
            </a:rPr>
            <a:t>Energy Applications</a:t>
          </a:r>
        </a:p>
      </dsp:txBody>
      <dsp:txXfrm>
        <a:off x="4020424" y="1119693"/>
        <a:ext cx="2247401" cy="1541653"/>
      </dsp:txXfrm>
    </dsp:sp>
    <dsp:sp modelId="{E9705376-0E15-490F-8ADC-7CF14BCB9A85}">
      <dsp:nvSpPr>
        <dsp:cNvPr id="0" name=""/>
        <dsp:cNvSpPr/>
      </dsp:nvSpPr>
      <dsp:spPr>
        <a:xfrm rot="21587684">
          <a:off x="6457391" y="1709688"/>
          <a:ext cx="300201" cy="35117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6457391" y="1780084"/>
        <a:ext cx="210141" cy="210706"/>
      </dsp:txXfrm>
    </dsp:sp>
    <dsp:sp modelId="{9FA7B0ED-FE80-41A1-A13B-8138581A9043}">
      <dsp:nvSpPr>
        <dsp:cNvPr id="0" name=""/>
        <dsp:cNvSpPr/>
      </dsp:nvSpPr>
      <dsp:spPr>
        <a:xfrm>
          <a:off x="6882203" y="1062966"/>
          <a:ext cx="1416036" cy="16375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00FF00"/>
              </a:solidFill>
            </a:rPr>
            <a:t>Neutrino Factory</a:t>
          </a:r>
          <a:endParaRPr lang="en-US" sz="1600" b="1" kern="1200" dirty="0">
            <a:solidFill>
              <a:srgbClr val="00FF00"/>
            </a:solidFill>
          </a:endParaRPr>
        </a:p>
      </dsp:txBody>
      <dsp:txXfrm>
        <a:off x="6923677" y="1104440"/>
        <a:ext cx="1333088" cy="15546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63988" y="0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3713A8-BD80-408B-9D30-7DD919B03528}" type="datetimeFigureOut">
              <a:rPr lang="en-US" smtClean="0"/>
              <a:t>10/13/2011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8563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63988" y="8818563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F1543-7570-42CA-A5BE-69C12C367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0431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337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20000"/>
              </a:spcBef>
              <a:buClr>
                <a:srgbClr val="FFFF00"/>
              </a:buClr>
              <a:buSzPct val="80000"/>
              <a:buFont typeface="Wingdings" pitchFamily="2" charset="2"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672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5363" y="0"/>
            <a:ext cx="3032337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buClr>
                <a:srgbClr val="FFFF00"/>
              </a:buClr>
              <a:buSzPct val="80000"/>
              <a:buFont typeface="Wingdings" pitchFamily="2" charset="2"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73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027" y="4409758"/>
            <a:ext cx="5131647" cy="4177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673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9515"/>
            <a:ext cx="3032337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20000"/>
              </a:spcBef>
              <a:buClr>
                <a:srgbClr val="FFFF00"/>
              </a:buClr>
              <a:buSzPct val="80000"/>
              <a:buFont typeface="Wingdings" pitchFamily="2" charset="2"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673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5363" y="8819515"/>
            <a:ext cx="3032337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buClr>
                <a:srgbClr val="FFFF00"/>
              </a:buClr>
              <a:buSzPct val="80000"/>
              <a:buFont typeface="Wingdings" pitchFamily="2" charset="2"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fld id="{DA63D670-C841-461E-B38E-D81B5C00E9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430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0166734314</a:t>
            </a:r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0870" indent="-2849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39800" indent="-22796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95719" indent="-22796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1639" indent="-22796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07559" indent="-22796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63479" indent="-22796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19399" indent="-22796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75319" indent="-22796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FF5E2D2-1B3E-4B4A-B4FF-87349C06BC33}" type="slidenum">
              <a:rPr lang="en-US" smtClean="0"/>
              <a:pPr eaLnBrk="1" hangingPunct="1"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0794" indent="-28492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39684" indent="-227937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95556" indent="-227937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1428" indent="-227937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07302" indent="-2279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63175" indent="-2279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19049" indent="-2279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74922" indent="-2279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4AD3623-E960-40DE-B727-92E7ABDF554A}" type="slidenum">
              <a:rPr lang="en-US" smtClean="0"/>
              <a:pPr eaLnBrk="1" hangingPunct="1"/>
              <a:t>14</a:t>
            </a:fld>
            <a:endParaRPr lang="en-US" smtClean="0"/>
          </a:p>
        </p:txBody>
      </p:sp>
      <p:sp>
        <p:nvSpPr>
          <p:cNvPr id="101379" name="Rectangle 7"/>
          <p:cNvSpPr txBox="1">
            <a:spLocks noGrp="1" noChangeArrowheads="1"/>
          </p:cNvSpPr>
          <p:nvPr/>
        </p:nvSpPr>
        <p:spPr bwMode="auto">
          <a:xfrm>
            <a:off x="3962516" y="8818090"/>
            <a:ext cx="3033603" cy="464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81" tIns="46490" rIns="92981" bIns="46490" anchor="b"/>
          <a:lstStyle>
            <a:lvl1pPr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A0639F2-B56F-4CBD-BB73-11F82F045158}" type="slidenum">
              <a:rPr lang="en-US" sz="1200">
                <a:cs typeface="Arial" pitchFamily="34" charset="0"/>
              </a:rPr>
              <a:pPr eaLnBrk="1" hangingPunct="1"/>
              <a:t>14</a:t>
            </a:fld>
            <a:endParaRPr lang="en-US" sz="1200">
              <a:cs typeface="Arial" pitchFamily="34" charset="0"/>
            </a:endParaRPr>
          </a:p>
        </p:txBody>
      </p:sp>
      <p:sp>
        <p:nvSpPr>
          <p:cNvPr id="1013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6913"/>
            <a:ext cx="4643438" cy="3482975"/>
          </a:xfrm>
          <a:ln/>
        </p:spPr>
      </p:sp>
      <p:sp>
        <p:nvSpPr>
          <p:cNvPr id="1013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37" y="4410630"/>
            <a:ext cx="5595628" cy="417782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81" tIns="46490" rIns="92981" bIns="46490"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23"/>
          <p:cNvSpPr txBox="1">
            <a:spLocks noChangeArrowheads="1"/>
          </p:cNvSpPr>
          <p:nvPr/>
        </p:nvSpPr>
        <p:spPr bwMode="auto">
          <a:xfrm>
            <a:off x="3505200" y="30480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 dirty="0">
              <a:latin typeface="Arial Narrow" pitchFamily="34" charset="0"/>
            </a:endParaRPr>
          </a:p>
        </p:txBody>
      </p:sp>
      <p:sp>
        <p:nvSpPr>
          <p:cNvPr id="537614" name="Rectangle 14"/>
          <p:cNvSpPr>
            <a:spLocks noGrp="1" noChangeArrowheads="1"/>
          </p:cNvSpPr>
          <p:nvPr>
            <p:ph type="ctrTitle"/>
          </p:nvPr>
        </p:nvSpPr>
        <p:spPr>
          <a:xfrm>
            <a:off x="1219200" y="1600200"/>
            <a:ext cx="7772400" cy="1143000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z="1200" smtClean="0"/>
              <a:t>Young-Kee Kim, 7th IDS-NF Plenary Meeting, Oct. 17, 2011</a:t>
            </a:r>
            <a:endParaRPr lang="en-US" sz="1200" dirty="0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45EE62-ED88-4173-8B27-8F4EB9CE5AB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4175" y="203200"/>
            <a:ext cx="1724025" cy="54419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57338" y="203200"/>
            <a:ext cx="5024437" cy="54419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z="1200" smtClean="0"/>
              <a:t>Young-Kee Kim, 7th IDS-NF Plenary Meeting, Oct. 17, 2011</a:t>
            </a:r>
            <a:endParaRPr lang="en-US" sz="1200" dirty="0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10157E-72B2-4F55-BBC8-AFB56B89D1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7338" y="203200"/>
            <a:ext cx="6858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600200" y="1530350"/>
            <a:ext cx="3352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530350"/>
            <a:ext cx="3352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z="1200" smtClean="0"/>
              <a:t>Young-Kee Kim, 7th IDS-NF Plenary Meeting, Oct. 17, 2011</a:t>
            </a:r>
            <a:endParaRPr lang="en-US" sz="1200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4F3337-FA56-4E85-9020-E185317CAF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z="1200" smtClean="0"/>
              <a:t>Young-Kee Kim, 7th IDS-NF Plenary Meeting, Oct. 17, 2011</a:t>
            </a:r>
            <a:endParaRPr lang="en-US" sz="1200" dirty="0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35B24-A5D2-4BBF-9E7F-0C9CC4A20CB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z="1200" smtClean="0"/>
              <a:t>Young-Kee Kim, 7th IDS-NF Plenary Meeting, Oct. 17, 2011</a:t>
            </a:r>
            <a:endParaRPr lang="en-US" sz="1200" dirty="0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D8E96C-89C8-4115-B502-E8A273FC03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00200" y="1530350"/>
            <a:ext cx="3352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530350"/>
            <a:ext cx="3352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z="1200" smtClean="0"/>
              <a:t>Young-Kee Kim, 7th IDS-NF Plenary Meeting, Oct. 17, 2011</a:t>
            </a:r>
            <a:endParaRPr lang="en-US" sz="1200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A8D854-33E8-4529-AFFE-ECD716F5A4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z="1200" smtClean="0"/>
              <a:t>Young-Kee Kim, 7th IDS-NF Plenary Meeting, Oct. 17, 2011</a:t>
            </a:r>
            <a:endParaRPr lang="en-US" sz="1200" dirty="0"/>
          </a:p>
        </p:txBody>
      </p:sp>
      <p:sp>
        <p:nvSpPr>
          <p:cNvPr id="8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FC6DA6-91F6-426D-A145-7504F12760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B77CE8-6CCD-40BE-BE5B-35486880A5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43000" y="6305550"/>
            <a:ext cx="639678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400"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 sz="1200" smtClean="0"/>
              <a:t>Young-Kee Kim, 7th IDS-NF Plenary Meeting, Oct. 17, 2011</a:t>
            </a:r>
            <a:endParaRPr lang="en-US" sz="1200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z="1200" smtClean="0"/>
              <a:t>Young-Kee Kim, 7th IDS-NF Plenary Meeting, Oct. 17, 2011</a:t>
            </a:r>
            <a:endParaRPr lang="en-US" sz="1200" dirty="0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E63935-E45B-46A4-BFD3-287CB7A07C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z="1200" smtClean="0"/>
              <a:t>Young-Kee Kim, 7th IDS-NF Plenary Meeting, Oct. 17, 2011</a:t>
            </a:r>
            <a:endParaRPr lang="en-US" sz="1200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1EAC21-27E2-441C-BD22-211A29FDE6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z="1200" smtClean="0"/>
              <a:t>Young-Kee Kim, 7th IDS-NF Plenary Meeting, Oct. 17, 2011</a:t>
            </a:r>
            <a:endParaRPr lang="en-US" sz="1200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D108CD-BAB9-4798-B14D-0F76E02C4B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4" descr="Fermi_Blue_subpage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6592" name="Rectangle 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43000" y="6305550"/>
            <a:ext cx="639678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400"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 sz="1200" smtClean="0"/>
              <a:t>Young-Kee Kim, 7th IDS-NF Plenary Meeting, Oct. 17, 2011</a:t>
            </a:r>
            <a:endParaRPr lang="en-US" sz="1200" dirty="0"/>
          </a:p>
        </p:txBody>
      </p:sp>
      <p:sp>
        <p:nvSpPr>
          <p:cNvPr id="536593" name="Rectangle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1000" y="63055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fld id="{8718B7D7-3FFB-4269-A6DA-DD16FBE07F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53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1557338" y="203200"/>
            <a:ext cx="6858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4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00200" y="1530350"/>
            <a:ext cx="6858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Laksdjfalkjfds</a:t>
            </a:r>
          </a:p>
          <a:p>
            <a:pPr lvl="1"/>
            <a:r>
              <a:rPr lang="en-US" smtClean="0"/>
              <a:t>;slkjfda;slkjfd</a:t>
            </a:r>
          </a:p>
          <a:p>
            <a:pPr lvl="3"/>
            <a:r>
              <a:rPr lang="en-US" smtClean="0"/>
              <a:t>A;slkjfda;slkjfd</a:t>
            </a:r>
          </a:p>
          <a:p>
            <a:pPr lvl="3"/>
            <a:r>
              <a:rPr lang="en-US" smtClean="0"/>
              <a:t>	a;lksdjf;lsakjfd</a:t>
            </a:r>
          </a:p>
          <a:p>
            <a:pPr lvl="4"/>
            <a:r>
              <a:rPr lang="en-US" smtClean="0"/>
              <a:t>slkdflsdkjflsdkjflsdkjf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34" r:id="rId1"/>
    <p:sldLayoutId id="2147483935" r:id="rId2"/>
    <p:sldLayoutId id="2147483924" r:id="rId3"/>
    <p:sldLayoutId id="2147483925" r:id="rId4"/>
    <p:sldLayoutId id="2147483926" r:id="rId5"/>
    <p:sldLayoutId id="2147483927" r:id="rId6"/>
    <p:sldLayoutId id="2147483928" r:id="rId7"/>
    <p:sldLayoutId id="2147483929" r:id="rId8"/>
    <p:sldLayoutId id="2147483930" r:id="rId9"/>
    <p:sldLayoutId id="2147483931" r:id="rId10"/>
    <p:sldLayoutId id="2147483932" r:id="rId11"/>
    <p:sldLayoutId id="2147483933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FFFF"/>
        </a:buClr>
        <a:buSzPct val="8000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9900"/>
        </a:buClr>
        <a:buSzPct val="60000"/>
        <a:buFont typeface="Wingdings" pitchFamily="2" charset="2"/>
        <a:buChar char="®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25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gif"/><Relationship Id="rId9" Type="http://schemas.openxmlformats.org/officeDocument/2006/relationships/image" Target="../media/image2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333500" y="819150"/>
            <a:ext cx="7772400" cy="3642360"/>
          </a:xfrm>
        </p:spPr>
        <p:txBody>
          <a:bodyPr/>
          <a:lstStyle/>
          <a:p>
            <a:r>
              <a:rPr lang="en-US" sz="3600" dirty="0" smtClean="0"/>
              <a:t>Accelerators at Fermilab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2000" i="1" dirty="0" smtClean="0"/>
              <a:t>Young-Kee Kim</a:t>
            </a:r>
            <a:br>
              <a:rPr lang="en-US" sz="2000" i="1" dirty="0" smtClean="0"/>
            </a:br>
            <a:r>
              <a:rPr lang="en-US" sz="2000" i="1" dirty="0" smtClean="0"/>
              <a:t>the 7</a:t>
            </a:r>
            <a:r>
              <a:rPr lang="en-US" sz="2000" i="1" baseline="30000" dirty="0" smtClean="0"/>
              <a:t>th</a:t>
            </a:r>
            <a:r>
              <a:rPr lang="en-US" sz="2000" i="1" dirty="0" smtClean="0"/>
              <a:t> </a:t>
            </a:r>
            <a:r>
              <a:rPr lang="en-US" sz="2000" i="1" dirty="0" smtClean="0"/>
              <a:t>IDS-NF Plenary Meeting </a:t>
            </a:r>
            <a:r>
              <a:rPr lang="en-US" sz="2000" i="1" dirty="0" smtClean="0"/>
              <a:t/>
            </a:r>
            <a:br>
              <a:rPr lang="en-US" sz="2000" i="1" dirty="0" smtClean="0"/>
            </a:br>
            <a:r>
              <a:rPr lang="en-US" sz="2000" i="1" dirty="0" smtClean="0"/>
              <a:t>October </a:t>
            </a:r>
            <a:r>
              <a:rPr lang="en-US" sz="2000" i="1" dirty="0" smtClean="0"/>
              <a:t>17, </a:t>
            </a:r>
            <a:r>
              <a:rPr lang="en-US" sz="2000" i="1" dirty="0" smtClean="0"/>
              <a:t>2011</a:t>
            </a:r>
            <a:endParaRPr lang="en-US" sz="2800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0" y="6305550"/>
            <a:ext cx="1905000" cy="457200"/>
          </a:xfrm>
        </p:spPr>
        <p:txBody>
          <a:bodyPr/>
          <a:lstStyle/>
          <a:p>
            <a:pPr>
              <a:defRPr/>
            </a:pPr>
            <a:fld id="{4EE63935-E45B-46A4-BFD3-287CB7A07C9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403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224"/>
    </mc:Choice>
    <mc:Fallback>
      <p:transition spd="slow" advTm="17224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 descr="14C_All_Accelerators.jpg                                       004145A0Macintosh HD                   BCDA8BE4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2276217" y="1350340"/>
            <a:ext cx="117601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2000" dirty="0" smtClean="0">
                <a:solidFill>
                  <a:srgbClr val="FF9900"/>
                </a:solidFill>
              </a:rPr>
              <a:t>Neutrino beams</a:t>
            </a:r>
            <a:endParaRPr lang="en-US" sz="2000" dirty="0">
              <a:solidFill>
                <a:srgbClr val="FF99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10252" y="2072351"/>
            <a:ext cx="12959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33CC33"/>
                </a:solidFill>
              </a:rPr>
              <a:t>Testbeam</a:t>
            </a:r>
            <a:endParaRPr lang="en-US" sz="2000" dirty="0">
              <a:solidFill>
                <a:srgbClr val="33CC33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80734" y="2669976"/>
            <a:ext cx="16514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FFFF"/>
                </a:solidFill>
              </a:rPr>
              <a:t>Proton beam</a:t>
            </a:r>
            <a:endParaRPr lang="en-US" sz="2000" dirty="0">
              <a:solidFill>
                <a:srgbClr val="00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86468" y="4575870"/>
            <a:ext cx="11677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FF0000"/>
                </a:solidFill>
              </a:rPr>
              <a:t>Tevatron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31241" y="949877"/>
            <a:ext cx="49792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33CC33"/>
                </a:solidFill>
              </a:rPr>
              <a:t>SCRF Test Facility</a:t>
            </a:r>
          </a:p>
          <a:p>
            <a:pPr algn="ctr"/>
            <a:r>
              <a:rPr lang="en-US" sz="2000" dirty="0" smtClean="0">
                <a:solidFill>
                  <a:srgbClr val="33CC33"/>
                </a:solidFill>
              </a:rPr>
              <a:t>(Integrated program for Project X and ILC)</a:t>
            </a:r>
            <a:endParaRPr lang="en-US" sz="2000" dirty="0">
              <a:solidFill>
                <a:srgbClr val="33CC33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90908" y="3360122"/>
            <a:ext cx="22323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33CC33"/>
                </a:solidFill>
              </a:rPr>
              <a:t>Muon</a:t>
            </a:r>
            <a:r>
              <a:rPr lang="en-US" sz="2000" dirty="0" smtClean="0">
                <a:solidFill>
                  <a:srgbClr val="33CC33"/>
                </a:solidFill>
              </a:rPr>
              <a:t> Test Facility</a:t>
            </a:r>
            <a:endParaRPr lang="en-US" sz="2000" dirty="0">
              <a:solidFill>
                <a:srgbClr val="33CC33"/>
              </a:solidFill>
            </a:endParaRPr>
          </a:p>
        </p:txBody>
      </p:sp>
      <p:cxnSp>
        <p:nvCxnSpPr>
          <p:cNvPr id="3" name="Straight Arrow Connector 2"/>
          <p:cNvCxnSpPr/>
          <p:nvPr/>
        </p:nvCxnSpPr>
        <p:spPr bwMode="auto">
          <a:xfrm>
            <a:off x="4193141" y="3743230"/>
            <a:ext cx="0" cy="287750"/>
          </a:xfrm>
          <a:prstGeom prst="straightConnector1">
            <a:avLst/>
          </a:prstGeom>
          <a:noFill/>
          <a:ln w="28575" cap="flat" cmpd="sng" algn="ctr">
            <a:solidFill>
              <a:srgbClr val="00FF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1516345" y="5001053"/>
            <a:ext cx="17077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Main Injector,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Recycler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86468" y="3975705"/>
            <a:ext cx="27190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Neutron cancer </a:t>
            </a:r>
            <a:r>
              <a:rPr lang="en-US" sz="2000" dirty="0" smtClean="0"/>
              <a:t>center</a:t>
            </a:r>
            <a:endParaRPr lang="en-US" sz="2000" dirty="0"/>
          </a:p>
        </p:txBody>
      </p:sp>
      <p:cxnSp>
        <p:nvCxnSpPr>
          <p:cNvPr id="25" name="Straight Arrow Connector 24"/>
          <p:cNvCxnSpPr/>
          <p:nvPr/>
        </p:nvCxnSpPr>
        <p:spPr bwMode="auto">
          <a:xfrm flipH="1" flipV="1">
            <a:off x="4346855" y="4041140"/>
            <a:ext cx="339613" cy="134620"/>
          </a:xfrm>
          <a:prstGeom prst="straightConnector1">
            <a:avLst/>
          </a:prstGeom>
          <a:noFill/>
          <a:ln w="28575" cap="flat" cmpd="sng" algn="ctr">
            <a:solidFill>
              <a:srgbClr val="FFFF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7" name="TextBox 26"/>
          <p:cNvSpPr txBox="1"/>
          <p:nvPr/>
        </p:nvSpPr>
        <p:spPr>
          <a:xfrm>
            <a:off x="1544285" y="3753237"/>
            <a:ext cx="16660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Accumulator,</a:t>
            </a:r>
          </a:p>
          <a:p>
            <a:pPr algn="ctr"/>
            <a:r>
              <a:rPr lang="en-US" sz="2000" dirty="0" err="1" smtClean="0">
                <a:solidFill>
                  <a:srgbClr val="FF0000"/>
                </a:solidFill>
              </a:rPr>
              <a:t>Debuncher</a:t>
            </a:r>
            <a:endParaRPr lang="en-US" sz="2000" dirty="0">
              <a:solidFill>
                <a:srgbClr val="FF0000"/>
              </a:solidFill>
            </a:endParaRPr>
          </a:p>
        </p:txBody>
      </p:sp>
      <p:cxnSp>
        <p:nvCxnSpPr>
          <p:cNvPr id="28" name="Straight Arrow Connector 27"/>
          <p:cNvCxnSpPr/>
          <p:nvPr/>
        </p:nvCxnSpPr>
        <p:spPr bwMode="auto">
          <a:xfrm>
            <a:off x="3077064" y="4178300"/>
            <a:ext cx="877344" cy="24277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6" name="Group 5"/>
          <p:cNvGrpSpPr/>
          <p:nvPr/>
        </p:nvGrpSpPr>
        <p:grpSpPr>
          <a:xfrm>
            <a:off x="341177" y="288391"/>
            <a:ext cx="5595052" cy="5323210"/>
            <a:chOff x="341177" y="288391"/>
            <a:chExt cx="5595052" cy="5323210"/>
          </a:xfrm>
        </p:grpSpPr>
        <p:grpSp>
          <p:nvGrpSpPr>
            <p:cNvPr id="32" name="Group 31"/>
            <p:cNvGrpSpPr/>
            <p:nvPr/>
          </p:nvGrpSpPr>
          <p:grpSpPr>
            <a:xfrm>
              <a:off x="1531250" y="3878469"/>
              <a:ext cx="4404979" cy="1733132"/>
              <a:chOff x="1531250" y="3878469"/>
              <a:chExt cx="4404979" cy="1733132"/>
            </a:xfrm>
          </p:grpSpPr>
          <p:grpSp>
            <p:nvGrpSpPr>
              <p:cNvPr id="33" name="Group 32"/>
              <p:cNvGrpSpPr/>
              <p:nvPr/>
            </p:nvGrpSpPr>
            <p:grpSpPr>
              <a:xfrm>
                <a:off x="4501412" y="4672656"/>
                <a:ext cx="1434817" cy="209550"/>
                <a:chOff x="2368550" y="-63500"/>
                <a:chExt cx="1434817" cy="209550"/>
              </a:xfrm>
            </p:grpSpPr>
            <p:cxnSp>
              <p:nvCxnSpPr>
                <p:cNvPr id="40" name="Straight Connector 39"/>
                <p:cNvCxnSpPr/>
                <p:nvPr/>
              </p:nvCxnSpPr>
              <p:spPr bwMode="auto">
                <a:xfrm>
                  <a:off x="2387600" y="-63500"/>
                  <a:ext cx="1415767" cy="20955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1" name="Straight Connector 40"/>
                <p:cNvCxnSpPr/>
                <p:nvPr/>
              </p:nvCxnSpPr>
              <p:spPr bwMode="auto">
                <a:xfrm flipH="1">
                  <a:off x="2368550" y="-63500"/>
                  <a:ext cx="1415767" cy="20955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34" name="Group 33"/>
              <p:cNvGrpSpPr/>
              <p:nvPr/>
            </p:nvGrpSpPr>
            <p:grpSpPr>
              <a:xfrm>
                <a:off x="1531250" y="5402051"/>
                <a:ext cx="1434817" cy="209550"/>
                <a:chOff x="2482850" y="-241300"/>
                <a:chExt cx="1434817" cy="209550"/>
              </a:xfrm>
            </p:grpSpPr>
            <p:cxnSp>
              <p:nvCxnSpPr>
                <p:cNvPr id="38" name="Straight Connector 37"/>
                <p:cNvCxnSpPr/>
                <p:nvPr/>
              </p:nvCxnSpPr>
              <p:spPr bwMode="auto">
                <a:xfrm>
                  <a:off x="2501900" y="-241300"/>
                  <a:ext cx="1415767" cy="20955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9" name="Straight Connector 38"/>
                <p:cNvCxnSpPr/>
                <p:nvPr/>
              </p:nvCxnSpPr>
              <p:spPr bwMode="auto">
                <a:xfrm flipH="1">
                  <a:off x="2482850" y="-241300"/>
                  <a:ext cx="1415767" cy="20955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35" name="Group 34"/>
              <p:cNvGrpSpPr/>
              <p:nvPr/>
            </p:nvGrpSpPr>
            <p:grpSpPr>
              <a:xfrm>
                <a:off x="1606828" y="3878469"/>
                <a:ext cx="1434817" cy="522074"/>
                <a:chOff x="2330450" y="-30588"/>
                <a:chExt cx="1434817" cy="209550"/>
              </a:xfrm>
            </p:grpSpPr>
            <p:cxnSp>
              <p:nvCxnSpPr>
                <p:cNvPr id="36" name="Straight Connector 35"/>
                <p:cNvCxnSpPr/>
                <p:nvPr/>
              </p:nvCxnSpPr>
              <p:spPr bwMode="auto">
                <a:xfrm>
                  <a:off x="2349500" y="-30588"/>
                  <a:ext cx="1415767" cy="20955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7" name="Straight Connector 36"/>
                <p:cNvCxnSpPr/>
                <p:nvPr/>
              </p:nvCxnSpPr>
              <p:spPr bwMode="auto">
                <a:xfrm flipH="1">
                  <a:off x="2330450" y="-30588"/>
                  <a:ext cx="1415767" cy="20955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  <p:sp>
          <p:nvSpPr>
            <p:cNvPr id="5" name="TextBox 4"/>
            <p:cNvSpPr txBox="1"/>
            <p:nvPr/>
          </p:nvSpPr>
          <p:spPr>
            <a:xfrm>
              <a:off x="341177" y="288391"/>
              <a:ext cx="38795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The Intensity Frontier: Now</a:t>
              </a:r>
              <a:endParaRPr lang="en-US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228600" y="1182651"/>
            <a:ext cx="8058150" cy="5499004"/>
            <a:chOff x="228600" y="1182651"/>
            <a:chExt cx="8058150" cy="5499004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873" b="8335"/>
            <a:stretch/>
          </p:blipFill>
          <p:spPr>
            <a:xfrm>
              <a:off x="228600" y="4906013"/>
              <a:ext cx="2038350" cy="1775642"/>
            </a:xfrm>
            <a:prstGeom prst="rect">
              <a:avLst/>
            </a:prstGeom>
            <a:ln>
              <a:solidFill>
                <a:schemeClr val="bg2">
                  <a:lumMod val="75000"/>
                  <a:lumOff val="25000"/>
                </a:schemeClr>
              </a:solidFill>
            </a:ln>
          </p:spPr>
        </p:pic>
        <p:sp>
          <p:nvSpPr>
            <p:cNvPr id="42" name="TextBox 41"/>
            <p:cNvSpPr txBox="1"/>
            <p:nvPr/>
          </p:nvSpPr>
          <p:spPr>
            <a:xfrm>
              <a:off x="228600" y="5249042"/>
              <a:ext cx="99899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000000"/>
                  </a:solidFill>
                </a:rPr>
                <a:t>Mini</a:t>
              </a:r>
            </a:p>
            <a:p>
              <a:r>
                <a:rPr lang="en-US" sz="2000" dirty="0" err="1" smtClean="0">
                  <a:solidFill>
                    <a:srgbClr val="000000"/>
                  </a:solidFill>
                </a:rPr>
                <a:t>BooNE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  <p:pic>
          <p:nvPicPr>
            <p:cNvPr id="43" name="Picture 4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993"/>
            <a:stretch/>
          </p:blipFill>
          <p:spPr>
            <a:xfrm>
              <a:off x="228600" y="2910694"/>
              <a:ext cx="2038350" cy="1922677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7217" y="2369015"/>
              <a:ext cx="2409533" cy="1267899"/>
            </a:xfrm>
            <a:prstGeom prst="rect">
              <a:avLst/>
            </a:prstGeom>
          </p:spPr>
        </p:pic>
        <p:sp>
          <p:nvSpPr>
            <p:cNvPr id="45" name="TextBox 44"/>
            <p:cNvSpPr txBox="1"/>
            <p:nvPr/>
          </p:nvSpPr>
          <p:spPr>
            <a:xfrm>
              <a:off x="571802" y="3825778"/>
              <a:ext cx="131157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 smtClean="0">
                  <a:solidFill>
                    <a:srgbClr val="FFFFFF"/>
                  </a:solidFill>
                </a:rPr>
                <a:t>MINERvA</a:t>
              </a:r>
              <a:endParaRPr lang="en-US" sz="2000" dirty="0">
                <a:solidFill>
                  <a:srgbClr val="FFFFFF"/>
                </a:solidFill>
              </a:endParaRPr>
            </a:p>
          </p:txBody>
        </p:sp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00" y="1182651"/>
              <a:ext cx="2038350" cy="1681328"/>
            </a:xfrm>
            <a:prstGeom prst="rect">
              <a:avLst/>
            </a:prstGeom>
          </p:spPr>
        </p:pic>
        <p:sp>
          <p:nvSpPr>
            <p:cNvPr id="47" name="TextBox 46"/>
            <p:cNvSpPr txBox="1"/>
            <p:nvPr/>
          </p:nvSpPr>
          <p:spPr>
            <a:xfrm>
              <a:off x="6723906" y="3173602"/>
              <a:ext cx="132440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err="1" smtClean="0">
                  <a:solidFill>
                    <a:srgbClr val="00B0F0"/>
                  </a:solidFill>
                </a:rPr>
                <a:t>SeaQuest</a:t>
              </a:r>
              <a:endParaRPr lang="en-US" sz="2000" dirty="0">
                <a:solidFill>
                  <a:srgbClr val="00B0F0"/>
                </a:solidFill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405171" y="2028932"/>
              <a:ext cx="102463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FFFFFF"/>
                  </a:solidFill>
                </a:rPr>
                <a:t>MINOS</a:t>
              </a:r>
              <a:endParaRPr lang="en-US" sz="2000" dirty="0">
                <a:solidFill>
                  <a:srgbClr val="FFFFFF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685143143"/>
      </p:ext>
    </p:extLst>
  </p:cSld>
  <p:clrMapOvr>
    <a:masterClrMapping/>
  </p:clrMapOvr>
  <p:transition advTm="5815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 descr="14C_All_Accelerators.jpg                                       004145A0Macintosh HD                   BCDA8BE4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2276217" y="1350340"/>
            <a:ext cx="117601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2000" dirty="0" smtClean="0">
                <a:solidFill>
                  <a:srgbClr val="FF9900"/>
                </a:solidFill>
              </a:rPr>
              <a:t>Neutrino beams</a:t>
            </a:r>
            <a:endParaRPr lang="en-US" sz="2000" dirty="0">
              <a:solidFill>
                <a:srgbClr val="FF99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10252" y="2072351"/>
            <a:ext cx="12959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33CC33"/>
                </a:solidFill>
              </a:rPr>
              <a:t>Testbeam</a:t>
            </a:r>
            <a:endParaRPr lang="en-US" sz="2000" dirty="0">
              <a:solidFill>
                <a:srgbClr val="33CC33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80734" y="2669976"/>
            <a:ext cx="16514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FFFF"/>
                </a:solidFill>
              </a:rPr>
              <a:t>Proton beam</a:t>
            </a:r>
            <a:endParaRPr lang="en-US" sz="2000" dirty="0">
              <a:solidFill>
                <a:srgbClr val="00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86468" y="4575870"/>
            <a:ext cx="11677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FF0000"/>
                </a:solidFill>
              </a:rPr>
              <a:t>Tevatron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31241" y="949877"/>
            <a:ext cx="49792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33CC33"/>
                </a:solidFill>
              </a:rPr>
              <a:t>SCRF Test Facility</a:t>
            </a:r>
          </a:p>
          <a:p>
            <a:pPr algn="ctr"/>
            <a:r>
              <a:rPr lang="en-US" sz="2000" dirty="0" smtClean="0">
                <a:solidFill>
                  <a:srgbClr val="33CC33"/>
                </a:solidFill>
              </a:rPr>
              <a:t>(Integrated program for Project X and ILC)</a:t>
            </a:r>
            <a:endParaRPr lang="en-US" sz="2000" dirty="0">
              <a:solidFill>
                <a:srgbClr val="33CC33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90908" y="3360122"/>
            <a:ext cx="22323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33CC33"/>
                </a:solidFill>
              </a:rPr>
              <a:t>Muon</a:t>
            </a:r>
            <a:r>
              <a:rPr lang="en-US" sz="2000" dirty="0" smtClean="0">
                <a:solidFill>
                  <a:srgbClr val="33CC33"/>
                </a:solidFill>
              </a:rPr>
              <a:t> Test Facility</a:t>
            </a:r>
            <a:endParaRPr lang="en-US" sz="2000" dirty="0">
              <a:solidFill>
                <a:srgbClr val="33CC33"/>
              </a:solidFill>
            </a:endParaRPr>
          </a:p>
        </p:txBody>
      </p:sp>
      <p:cxnSp>
        <p:nvCxnSpPr>
          <p:cNvPr id="3" name="Straight Arrow Connector 2"/>
          <p:cNvCxnSpPr/>
          <p:nvPr/>
        </p:nvCxnSpPr>
        <p:spPr bwMode="auto">
          <a:xfrm>
            <a:off x="4193141" y="3743230"/>
            <a:ext cx="0" cy="287750"/>
          </a:xfrm>
          <a:prstGeom prst="straightConnector1">
            <a:avLst/>
          </a:prstGeom>
          <a:noFill/>
          <a:ln w="28575" cap="flat" cmpd="sng" algn="ctr">
            <a:solidFill>
              <a:srgbClr val="00FF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1516345" y="5001053"/>
            <a:ext cx="17077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Main Injector,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Recycler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86468" y="3975705"/>
            <a:ext cx="27190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Neutron cancer </a:t>
            </a:r>
            <a:r>
              <a:rPr lang="en-US" sz="2000" dirty="0" smtClean="0"/>
              <a:t>center</a:t>
            </a:r>
            <a:endParaRPr lang="en-US" sz="2000" dirty="0"/>
          </a:p>
        </p:txBody>
      </p:sp>
      <p:cxnSp>
        <p:nvCxnSpPr>
          <p:cNvPr id="25" name="Straight Arrow Connector 24"/>
          <p:cNvCxnSpPr/>
          <p:nvPr/>
        </p:nvCxnSpPr>
        <p:spPr bwMode="auto">
          <a:xfrm flipH="1" flipV="1">
            <a:off x="4346855" y="4041140"/>
            <a:ext cx="339613" cy="134620"/>
          </a:xfrm>
          <a:prstGeom prst="straightConnector1">
            <a:avLst/>
          </a:prstGeom>
          <a:noFill/>
          <a:ln w="28575" cap="flat" cmpd="sng" algn="ctr">
            <a:solidFill>
              <a:srgbClr val="FFFF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7" name="TextBox 26"/>
          <p:cNvSpPr txBox="1"/>
          <p:nvPr/>
        </p:nvSpPr>
        <p:spPr>
          <a:xfrm>
            <a:off x="1544285" y="3753237"/>
            <a:ext cx="16660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Accumulator,</a:t>
            </a:r>
          </a:p>
          <a:p>
            <a:pPr algn="ctr"/>
            <a:r>
              <a:rPr lang="en-US" sz="2000" dirty="0" err="1" smtClean="0">
                <a:solidFill>
                  <a:srgbClr val="FF0000"/>
                </a:solidFill>
              </a:rPr>
              <a:t>Debuncher</a:t>
            </a:r>
            <a:endParaRPr lang="en-US" sz="2000" dirty="0">
              <a:solidFill>
                <a:srgbClr val="FF0000"/>
              </a:solidFill>
            </a:endParaRPr>
          </a:p>
        </p:txBody>
      </p:sp>
      <p:cxnSp>
        <p:nvCxnSpPr>
          <p:cNvPr id="28" name="Straight Arrow Connector 27"/>
          <p:cNvCxnSpPr/>
          <p:nvPr/>
        </p:nvCxnSpPr>
        <p:spPr bwMode="auto">
          <a:xfrm>
            <a:off x="3077064" y="4178300"/>
            <a:ext cx="877344" cy="24277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32" name="Group 31"/>
          <p:cNvGrpSpPr/>
          <p:nvPr/>
        </p:nvGrpSpPr>
        <p:grpSpPr>
          <a:xfrm>
            <a:off x="1606828" y="3878469"/>
            <a:ext cx="4329401" cy="1003737"/>
            <a:chOff x="1606828" y="3878469"/>
            <a:chExt cx="4329401" cy="1003737"/>
          </a:xfrm>
        </p:grpSpPr>
        <p:grpSp>
          <p:nvGrpSpPr>
            <p:cNvPr id="33" name="Group 32"/>
            <p:cNvGrpSpPr/>
            <p:nvPr/>
          </p:nvGrpSpPr>
          <p:grpSpPr>
            <a:xfrm>
              <a:off x="4501412" y="4672656"/>
              <a:ext cx="1434817" cy="209550"/>
              <a:chOff x="2368550" y="-63500"/>
              <a:chExt cx="1434817" cy="209550"/>
            </a:xfrm>
          </p:grpSpPr>
          <p:cxnSp>
            <p:nvCxnSpPr>
              <p:cNvPr id="40" name="Straight Connector 39"/>
              <p:cNvCxnSpPr/>
              <p:nvPr/>
            </p:nvCxnSpPr>
            <p:spPr bwMode="auto">
              <a:xfrm>
                <a:off x="2387600" y="-63500"/>
                <a:ext cx="1415767" cy="209550"/>
              </a:xfrm>
              <a:prstGeom prst="line">
                <a:avLst/>
              </a:prstGeom>
              <a:noFill/>
              <a:ln w="190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1" name="Straight Connector 40"/>
              <p:cNvCxnSpPr/>
              <p:nvPr/>
            </p:nvCxnSpPr>
            <p:spPr bwMode="auto">
              <a:xfrm flipH="1">
                <a:off x="2368550" y="-63500"/>
                <a:ext cx="1415767" cy="209550"/>
              </a:xfrm>
              <a:prstGeom prst="line">
                <a:avLst/>
              </a:prstGeom>
              <a:noFill/>
              <a:ln w="190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35" name="Group 34"/>
            <p:cNvGrpSpPr/>
            <p:nvPr/>
          </p:nvGrpSpPr>
          <p:grpSpPr>
            <a:xfrm>
              <a:off x="1606828" y="3878469"/>
              <a:ext cx="1434817" cy="522074"/>
              <a:chOff x="2330450" y="-30588"/>
              <a:chExt cx="1434817" cy="209550"/>
            </a:xfrm>
          </p:grpSpPr>
          <p:cxnSp>
            <p:nvCxnSpPr>
              <p:cNvPr id="36" name="Straight Connector 35"/>
              <p:cNvCxnSpPr/>
              <p:nvPr/>
            </p:nvCxnSpPr>
            <p:spPr bwMode="auto">
              <a:xfrm>
                <a:off x="2349500" y="-30588"/>
                <a:ext cx="1415767" cy="209550"/>
              </a:xfrm>
              <a:prstGeom prst="line">
                <a:avLst/>
              </a:prstGeom>
              <a:noFill/>
              <a:ln w="190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7" name="Straight Connector 36"/>
              <p:cNvCxnSpPr/>
              <p:nvPr/>
            </p:nvCxnSpPr>
            <p:spPr bwMode="auto">
              <a:xfrm flipH="1">
                <a:off x="2330450" y="-30588"/>
                <a:ext cx="1415767" cy="209550"/>
              </a:xfrm>
              <a:prstGeom prst="line">
                <a:avLst/>
              </a:prstGeom>
              <a:noFill/>
              <a:ln w="190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sp>
        <p:nvSpPr>
          <p:cNvPr id="26" name="TextBox 25"/>
          <p:cNvSpPr txBox="1"/>
          <p:nvPr/>
        </p:nvSpPr>
        <p:spPr>
          <a:xfrm>
            <a:off x="341177" y="288391"/>
            <a:ext cx="59224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Intensity Frontier: </a:t>
            </a:r>
            <a:r>
              <a:rPr lang="en-US" dirty="0" err="1" smtClean="0"/>
              <a:t>NOvA</a:t>
            </a:r>
            <a:r>
              <a:rPr lang="en-US" dirty="0" smtClean="0"/>
              <a:t> era (2013 ~ )</a:t>
            </a:r>
            <a:endParaRPr lang="en-US" dirty="0"/>
          </a:p>
        </p:txBody>
      </p:sp>
      <p:grpSp>
        <p:nvGrpSpPr>
          <p:cNvPr id="49" name="Group 48"/>
          <p:cNvGrpSpPr/>
          <p:nvPr/>
        </p:nvGrpSpPr>
        <p:grpSpPr>
          <a:xfrm>
            <a:off x="228600" y="1182631"/>
            <a:ext cx="8058150" cy="5499024"/>
            <a:chOff x="228600" y="1182631"/>
            <a:chExt cx="8058150" cy="5499024"/>
          </a:xfrm>
        </p:grpSpPr>
        <p:grpSp>
          <p:nvGrpSpPr>
            <p:cNvPr id="50" name="Group 49"/>
            <p:cNvGrpSpPr/>
            <p:nvPr/>
          </p:nvGrpSpPr>
          <p:grpSpPr>
            <a:xfrm>
              <a:off x="228600" y="1182651"/>
              <a:ext cx="8058150" cy="5499004"/>
              <a:chOff x="228600" y="1182651"/>
              <a:chExt cx="8058150" cy="5499004"/>
            </a:xfrm>
          </p:grpSpPr>
          <p:pic>
            <p:nvPicPr>
              <p:cNvPr id="56" name="Picture 55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8873" b="8335"/>
              <a:stretch/>
            </p:blipFill>
            <p:spPr>
              <a:xfrm>
                <a:off x="228600" y="4906013"/>
                <a:ext cx="2038350" cy="1775642"/>
              </a:xfrm>
              <a:prstGeom prst="rect">
                <a:avLst/>
              </a:prstGeom>
              <a:ln>
                <a:solidFill>
                  <a:schemeClr val="bg2">
                    <a:lumMod val="75000"/>
                    <a:lumOff val="25000"/>
                  </a:schemeClr>
                </a:solidFill>
              </a:ln>
            </p:spPr>
          </p:pic>
          <p:sp>
            <p:nvSpPr>
              <p:cNvPr id="57" name="TextBox 56"/>
              <p:cNvSpPr txBox="1"/>
              <p:nvPr/>
            </p:nvSpPr>
            <p:spPr>
              <a:xfrm>
                <a:off x="228600" y="5249042"/>
                <a:ext cx="998991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000000"/>
                    </a:solidFill>
                  </a:rPr>
                  <a:t>Mini</a:t>
                </a:r>
              </a:p>
              <a:p>
                <a:r>
                  <a:rPr lang="en-US" sz="2000" dirty="0" err="1" smtClean="0">
                    <a:solidFill>
                      <a:srgbClr val="000000"/>
                    </a:solidFill>
                  </a:rPr>
                  <a:t>BooNE</a:t>
                </a:r>
                <a:endParaRPr lang="en-US" sz="2000" dirty="0" smtClean="0">
                  <a:solidFill>
                    <a:srgbClr val="000000"/>
                  </a:solidFill>
                </a:endParaRPr>
              </a:p>
              <a:p>
                <a:r>
                  <a:rPr lang="en-US" sz="2000" dirty="0" smtClean="0">
                    <a:solidFill>
                      <a:srgbClr val="000000"/>
                    </a:solidFill>
                  </a:rPr>
                  <a:t>(TBD)</a:t>
                </a:r>
                <a:endParaRPr lang="en-US" sz="2000" dirty="0">
                  <a:solidFill>
                    <a:srgbClr val="000000"/>
                  </a:solidFill>
                </a:endParaRPr>
              </a:p>
            </p:txBody>
          </p:sp>
          <p:pic>
            <p:nvPicPr>
              <p:cNvPr id="58" name="Picture 57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6993"/>
              <a:stretch/>
            </p:blipFill>
            <p:spPr>
              <a:xfrm>
                <a:off x="228600" y="2910694"/>
                <a:ext cx="2038350" cy="1922677"/>
              </a:xfrm>
              <a:prstGeom prst="rect">
                <a:avLst/>
              </a:prstGeom>
            </p:spPr>
          </p:pic>
          <p:pic>
            <p:nvPicPr>
              <p:cNvPr id="59" name="Picture 58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77217" y="2369015"/>
                <a:ext cx="2409533" cy="1267899"/>
              </a:xfrm>
              <a:prstGeom prst="rect">
                <a:avLst/>
              </a:prstGeom>
            </p:spPr>
          </p:pic>
          <p:sp>
            <p:nvSpPr>
              <p:cNvPr id="60" name="TextBox 59"/>
              <p:cNvSpPr txBox="1"/>
              <p:nvPr/>
            </p:nvSpPr>
            <p:spPr>
              <a:xfrm>
                <a:off x="571802" y="3825778"/>
                <a:ext cx="131157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err="1" smtClean="0">
                    <a:solidFill>
                      <a:srgbClr val="FFFFFF"/>
                    </a:solidFill>
                  </a:rPr>
                  <a:t>MINERvA</a:t>
                </a:r>
                <a:endParaRPr lang="en-US" sz="2000" dirty="0">
                  <a:solidFill>
                    <a:srgbClr val="FFFFFF"/>
                  </a:solidFill>
                </a:endParaRPr>
              </a:p>
            </p:txBody>
          </p:sp>
          <p:pic>
            <p:nvPicPr>
              <p:cNvPr id="61" name="Picture 60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8600" y="1182651"/>
                <a:ext cx="2038350" cy="1681328"/>
              </a:xfrm>
              <a:prstGeom prst="rect">
                <a:avLst/>
              </a:prstGeom>
            </p:spPr>
          </p:pic>
          <p:sp>
            <p:nvSpPr>
              <p:cNvPr id="62" name="TextBox 61"/>
              <p:cNvSpPr txBox="1"/>
              <p:nvPr/>
            </p:nvSpPr>
            <p:spPr>
              <a:xfrm>
                <a:off x="6723906" y="3173602"/>
                <a:ext cx="132440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dirty="0" err="1" smtClean="0">
                    <a:solidFill>
                      <a:srgbClr val="00B0F0"/>
                    </a:solidFill>
                  </a:rPr>
                  <a:t>SeaQuest</a:t>
                </a:r>
                <a:endParaRPr lang="en-US" sz="2000" dirty="0">
                  <a:solidFill>
                    <a:srgbClr val="00B0F0"/>
                  </a:solidFill>
                </a:endParaRP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330631" y="2028932"/>
                <a:ext cx="117371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dirty="0" smtClean="0">
                    <a:solidFill>
                      <a:srgbClr val="FFFFFF"/>
                    </a:solidFill>
                  </a:rPr>
                  <a:t>MINOS+</a:t>
                </a:r>
                <a:endParaRPr lang="en-US" sz="2000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51" name="Group 19"/>
            <p:cNvGrpSpPr>
              <a:grpSpLocks/>
            </p:cNvGrpSpPr>
            <p:nvPr/>
          </p:nvGrpSpPr>
          <p:grpSpPr bwMode="auto">
            <a:xfrm>
              <a:off x="2337174" y="1182631"/>
              <a:ext cx="2119976" cy="1681348"/>
              <a:chOff x="1403" y="147"/>
              <a:chExt cx="1530" cy="1199"/>
            </a:xfrm>
          </p:grpSpPr>
          <p:pic>
            <p:nvPicPr>
              <p:cNvPr id="54" name="Picture 6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26" y="149"/>
                <a:ext cx="1507" cy="11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5" name="Text Box 3"/>
              <p:cNvSpPr txBox="1">
                <a:spLocks noChangeArrowheads="1"/>
              </p:cNvSpPr>
              <p:nvPr/>
            </p:nvSpPr>
            <p:spPr bwMode="auto">
              <a:xfrm>
                <a:off x="1403" y="147"/>
                <a:ext cx="561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r>
                  <a:rPr lang="en-US" sz="2000" b="1" dirty="0" err="1">
                    <a:solidFill>
                      <a:srgbClr val="000000"/>
                    </a:solidFill>
                    <a:cs typeface="Arial" pitchFamily="34" charset="0"/>
                  </a:rPr>
                  <a:t>NOvA</a:t>
                </a:r>
                <a:endParaRPr lang="en-US" sz="2000" b="1" dirty="0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</p:grpSp>
        <p:pic>
          <p:nvPicPr>
            <p:cNvPr id="52" name="Picture 51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85"/>
            <a:stretch/>
          </p:blipFill>
          <p:spPr>
            <a:xfrm>
              <a:off x="2358390" y="4906012"/>
              <a:ext cx="2134382" cy="1772783"/>
            </a:xfrm>
            <a:prstGeom prst="rect">
              <a:avLst/>
            </a:prstGeom>
            <a:ln>
              <a:solidFill>
                <a:schemeClr val="bg2">
                  <a:lumMod val="75000"/>
                  <a:lumOff val="25000"/>
                </a:schemeClr>
              </a:solidFill>
            </a:ln>
          </p:spPr>
        </p:pic>
        <p:sp>
          <p:nvSpPr>
            <p:cNvPr id="53" name="TextBox 52"/>
            <p:cNvSpPr txBox="1"/>
            <p:nvPr/>
          </p:nvSpPr>
          <p:spPr bwMode="auto">
            <a:xfrm rot="-360000">
              <a:off x="2614543" y="5118519"/>
              <a:ext cx="1706562" cy="40011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000" dirty="0" err="1" smtClean="0">
                  <a:solidFill>
                    <a:srgbClr val="000000"/>
                  </a:solidFill>
                  <a:latin typeface="+mn-lt"/>
                </a:rPr>
                <a:t>MicroBooNE</a:t>
              </a:r>
              <a:endParaRPr lang="en-US" sz="2000" dirty="0" smtClean="0">
                <a:solidFill>
                  <a:srgbClr val="000000"/>
                </a:solidFill>
                <a:latin typeface="+mn-lt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685143143"/>
      </p:ext>
    </p:extLst>
  </p:cSld>
  <p:clrMapOvr>
    <a:masterClrMapping/>
  </p:clrMapOvr>
  <p:transition advTm="6111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 descr="14C_All_Accelerators.jpg                                       004145A0Macintosh HD                   BCDA8BE4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2276217" y="1350340"/>
            <a:ext cx="117601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2000" dirty="0" smtClean="0">
                <a:solidFill>
                  <a:srgbClr val="FF9900"/>
                </a:solidFill>
              </a:rPr>
              <a:t>Neutrino beams</a:t>
            </a:r>
            <a:endParaRPr lang="en-US" sz="2000" dirty="0">
              <a:solidFill>
                <a:srgbClr val="FF99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10252" y="2072351"/>
            <a:ext cx="12959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33CC33"/>
                </a:solidFill>
              </a:rPr>
              <a:t>Testbeam</a:t>
            </a:r>
            <a:endParaRPr lang="en-US" sz="2000" dirty="0">
              <a:solidFill>
                <a:srgbClr val="33CC33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80734" y="2669976"/>
            <a:ext cx="16514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FFFF"/>
                </a:solidFill>
              </a:rPr>
              <a:t>Proton beam</a:t>
            </a:r>
            <a:endParaRPr lang="en-US" sz="2000" dirty="0">
              <a:solidFill>
                <a:srgbClr val="00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86468" y="4575870"/>
            <a:ext cx="11677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FF0000"/>
                </a:solidFill>
              </a:rPr>
              <a:t>Tevatron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31241" y="949877"/>
            <a:ext cx="49792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33CC33"/>
                </a:solidFill>
              </a:rPr>
              <a:t>SCRF Test Facility</a:t>
            </a:r>
          </a:p>
          <a:p>
            <a:pPr algn="ctr"/>
            <a:r>
              <a:rPr lang="en-US" sz="2000" dirty="0" smtClean="0">
                <a:solidFill>
                  <a:srgbClr val="33CC33"/>
                </a:solidFill>
              </a:rPr>
              <a:t>(Integrated program for Project X and ILC)</a:t>
            </a:r>
            <a:endParaRPr lang="en-US" sz="2000" dirty="0">
              <a:solidFill>
                <a:srgbClr val="33CC33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90908" y="3360122"/>
            <a:ext cx="22323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33CC33"/>
                </a:solidFill>
              </a:rPr>
              <a:t>Muon</a:t>
            </a:r>
            <a:r>
              <a:rPr lang="en-US" sz="2000" dirty="0" smtClean="0">
                <a:solidFill>
                  <a:srgbClr val="33CC33"/>
                </a:solidFill>
              </a:rPr>
              <a:t> Test Facility</a:t>
            </a:r>
            <a:endParaRPr lang="en-US" sz="2000" dirty="0">
              <a:solidFill>
                <a:srgbClr val="33CC33"/>
              </a:solidFill>
            </a:endParaRPr>
          </a:p>
        </p:txBody>
      </p:sp>
      <p:cxnSp>
        <p:nvCxnSpPr>
          <p:cNvPr id="3" name="Straight Arrow Connector 2"/>
          <p:cNvCxnSpPr/>
          <p:nvPr/>
        </p:nvCxnSpPr>
        <p:spPr bwMode="auto">
          <a:xfrm>
            <a:off x="4193141" y="3743230"/>
            <a:ext cx="0" cy="287750"/>
          </a:xfrm>
          <a:prstGeom prst="straightConnector1">
            <a:avLst/>
          </a:prstGeom>
          <a:noFill/>
          <a:ln w="28575" cap="flat" cmpd="sng" algn="ctr">
            <a:solidFill>
              <a:srgbClr val="00FF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1516345" y="5001053"/>
            <a:ext cx="17077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Main Injector,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Recycler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86468" y="3975705"/>
            <a:ext cx="27190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Neutron cancer </a:t>
            </a:r>
            <a:r>
              <a:rPr lang="en-US" sz="2000" dirty="0" smtClean="0"/>
              <a:t>center</a:t>
            </a:r>
            <a:endParaRPr lang="en-US" sz="2000" dirty="0"/>
          </a:p>
        </p:txBody>
      </p:sp>
      <p:cxnSp>
        <p:nvCxnSpPr>
          <p:cNvPr id="25" name="Straight Arrow Connector 24"/>
          <p:cNvCxnSpPr/>
          <p:nvPr/>
        </p:nvCxnSpPr>
        <p:spPr bwMode="auto">
          <a:xfrm flipH="1" flipV="1">
            <a:off x="4346855" y="4041140"/>
            <a:ext cx="339613" cy="134620"/>
          </a:xfrm>
          <a:prstGeom prst="straightConnector1">
            <a:avLst/>
          </a:prstGeom>
          <a:noFill/>
          <a:ln w="28575" cap="flat" cmpd="sng" algn="ctr">
            <a:solidFill>
              <a:srgbClr val="FFFF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7" name="TextBox 26"/>
          <p:cNvSpPr txBox="1"/>
          <p:nvPr/>
        </p:nvSpPr>
        <p:spPr>
          <a:xfrm>
            <a:off x="1544285" y="3753237"/>
            <a:ext cx="16660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Accumulator,</a:t>
            </a:r>
          </a:p>
          <a:p>
            <a:pPr algn="ctr"/>
            <a:r>
              <a:rPr lang="en-US" sz="2000" dirty="0" err="1" smtClean="0">
                <a:solidFill>
                  <a:srgbClr val="FF0000"/>
                </a:solidFill>
              </a:rPr>
              <a:t>Debuncher</a:t>
            </a:r>
            <a:endParaRPr lang="en-US" sz="2000" dirty="0">
              <a:solidFill>
                <a:srgbClr val="FF0000"/>
              </a:solidFill>
            </a:endParaRPr>
          </a:p>
        </p:txBody>
      </p:sp>
      <p:cxnSp>
        <p:nvCxnSpPr>
          <p:cNvPr id="28" name="Straight Arrow Connector 27"/>
          <p:cNvCxnSpPr/>
          <p:nvPr/>
        </p:nvCxnSpPr>
        <p:spPr bwMode="auto">
          <a:xfrm>
            <a:off x="3077064" y="4178300"/>
            <a:ext cx="877344" cy="24277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33" name="Group 32"/>
          <p:cNvGrpSpPr/>
          <p:nvPr/>
        </p:nvGrpSpPr>
        <p:grpSpPr>
          <a:xfrm>
            <a:off x="4501412" y="4672656"/>
            <a:ext cx="1434817" cy="209550"/>
            <a:chOff x="2368550" y="-63500"/>
            <a:chExt cx="1434817" cy="209550"/>
          </a:xfrm>
        </p:grpSpPr>
        <p:cxnSp>
          <p:nvCxnSpPr>
            <p:cNvPr id="40" name="Straight Connector 39"/>
            <p:cNvCxnSpPr/>
            <p:nvPr/>
          </p:nvCxnSpPr>
          <p:spPr bwMode="auto">
            <a:xfrm>
              <a:off x="2387600" y="-63500"/>
              <a:ext cx="1415767" cy="209550"/>
            </a:xfrm>
            <a:prstGeom prst="line">
              <a:avLst/>
            </a:prstGeom>
            <a:noFill/>
            <a:ln w="190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" name="Straight Connector 40"/>
            <p:cNvCxnSpPr/>
            <p:nvPr/>
          </p:nvCxnSpPr>
          <p:spPr bwMode="auto">
            <a:xfrm flipH="1">
              <a:off x="2368550" y="-63500"/>
              <a:ext cx="1415767" cy="209550"/>
            </a:xfrm>
            <a:prstGeom prst="line">
              <a:avLst/>
            </a:prstGeom>
            <a:noFill/>
            <a:ln w="190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9" name="TextBox 28"/>
          <p:cNvSpPr txBox="1"/>
          <p:nvPr/>
        </p:nvSpPr>
        <p:spPr>
          <a:xfrm>
            <a:off x="341177" y="288391"/>
            <a:ext cx="7842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Intensity Frontier: adding </a:t>
            </a:r>
            <a:r>
              <a:rPr lang="en-US" dirty="0" err="1"/>
              <a:t>m</a:t>
            </a:r>
            <a:r>
              <a:rPr lang="en-US" dirty="0" err="1" smtClean="0"/>
              <a:t>uon</a:t>
            </a:r>
            <a:r>
              <a:rPr lang="en-US" dirty="0" smtClean="0"/>
              <a:t> programs (2010s +)</a:t>
            </a:r>
            <a:endParaRPr lang="en-US" dirty="0"/>
          </a:p>
        </p:txBody>
      </p:sp>
      <p:grpSp>
        <p:nvGrpSpPr>
          <p:cNvPr id="30" name="Group 29"/>
          <p:cNvGrpSpPr/>
          <p:nvPr/>
        </p:nvGrpSpPr>
        <p:grpSpPr>
          <a:xfrm>
            <a:off x="30163" y="3627438"/>
            <a:ext cx="8972550" cy="3059112"/>
            <a:chOff x="30163" y="3627438"/>
            <a:chExt cx="8972550" cy="3059112"/>
          </a:xfrm>
        </p:grpSpPr>
        <p:sp>
          <p:nvSpPr>
            <p:cNvPr id="31" name="Rectangle 11"/>
            <p:cNvSpPr>
              <a:spLocks noChangeArrowheads="1"/>
            </p:cNvSpPr>
            <p:nvPr/>
          </p:nvSpPr>
          <p:spPr bwMode="auto">
            <a:xfrm>
              <a:off x="4476750" y="3627438"/>
              <a:ext cx="4525963" cy="30591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42" name="Picture 4" descr="full_meco_apparatus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5013" y="3736975"/>
              <a:ext cx="4411662" cy="2525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TextBox 9"/>
            <p:cNvSpPr txBox="1">
              <a:spLocks noChangeArrowheads="1"/>
            </p:cNvSpPr>
            <p:nvPr/>
          </p:nvSpPr>
          <p:spPr bwMode="auto">
            <a:xfrm>
              <a:off x="7669213" y="6059488"/>
              <a:ext cx="955675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Mu2e</a:t>
              </a:r>
            </a:p>
          </p:txBody>
        </p:sp>
        <p:sp>
          <p:nvSpPr>
            <p:cNvPr id="44" name="Rectangle 2"/>
            <p:cNvSpPr>
              <a:spLocks noChangeArrowheads="1"/>
            </p:cNvSpPr>
            <p:nvPr/>
          </p:nvSpPr>
          <p:spPr bwMode="auto">
            <a:xfrm>
              <a:off x="30163" y="3627438"/>
              <a:ext cx="3551237" cy="30591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>
                <a:spcBef>
                  <a:spcPct val="20000"/>
                </a:spcBef>
                <a:buClr>
                  <a:srgbClr val="FFFF00"/>
                </a:buClr>
                <a:buSzPct val="80000"/>
                <a:buFont typeface="Wingdings" pitchFamily="2" charset="2"/>
                <a:buNone/>
              </a:pPr>
              <a:endParaRPr lang="en-US"/>
            </a:p>
          </p:txBody>
        </p:sp>
        <p:pic>
          <p:nvPicPr>
            <p:cNvPr id="45" name="Picture 4" descr="g2magnet2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413" y="4160838"/>
              <a:ext cx="3359150" cy="2314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" name="TextBox 8"/>
            <p:cNvSpPr txBox="1">
              <a:spLocks noChangeArrowheads="1"/>
            </p:cNvSpPr>
            <p:nvPr/>
          </p:nvSpPr>
          <p:spPr bwMode="auto">
            <a:xfrm>
              <a:off x="1086485" y="3641725"/>
              <a:ext cx="148630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2400" dirty="0" err="1">
                  <a:solidFill>
                    <a:srgbClr val="000000"/>
                  </a:solidFill>
                  <a:cs typeface="Arial" pitchFamily="34" charset="0"/>
                </a:rPr>
                <a:t>Muon</a:t>
              </a:r>
              <a:r>
                <a:rPr lang="en-US" sz="2400" dirty="0">
                  <a:solidFill>
                    <a:srgbClr val="000000"/>
                  </a:solidFill>
                  <a:cs typeface="Arial" pitchFamily="34" charset="0"/>
                </a:rPr>
                <a:t> </a:t>
              </a:r>
              <a:r>
                <a:rPr lang="en-US" sz="2400" dirty="0" smtClean="0">
                  <a:solidFill>
                    <a:srgbClr val="000000"/>
                  </a:solidFill>
                  <a:cs typeface="Arial" pitchFamily="34" charset="0"/>
                </a:rPr>
                <a:t>g-2</a:t>
              </a:r>
              <a:endParaRPr lang="en-US" sz="2400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1051536" y="1331050"/>
            <a:ext cx="6937851" cy="1782026"/>
          </a:xfrm>
          <a:prstGeom prst="rect">
            <a:avLst/>
          </a:prstGeom>
          <a:solidFill>
            <a:srgbClr val="0000BF"/>
          </a:solidFill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endParaRPr lang="en-US" sz="600" dirty="0" smtClean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200" dirty="0" smtClean="0">
                <a:solidFill>
                  <a:srgbClr val="FFFFFF"/>
                </a:solidFill>
              </a:rPr>
              <a:t>LHC and Rare Processes:</a:t>
            </a:r>
          </a:p>
          <a:p>
            <a:pPr>
              <a:lnSpc>
                <a:spcPct val="90000"/>
              </a:lnSpc>
            </a:pPr>
            <a:endParaRPr lang="en-US" sz="2200" dirty="0">
              <a:solidFill>
                <a:srgbClr val="FFFFFF"/>
              </a:solidFill>
            </a:endParaRPr>
          </a:p>
          <a:p>
            <a:pPr marL="342900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FFFFFF"/>
                </a:solidFill>
              </a:rPr>
              <a:t>New </a:t>
            </a:r>
            <a:r>
              <a:rPr lang="en-US" sz="2200" dirty="0" err="1" smtClean="0">
                <a:solidFill>
                  <a:srgbClr val="FFFFFF"/>
                </a:solidFill>
              </a:rPr>
              <a:t>Terascale</a:t>
            </a:r>
            <a:r>
              <a:rPr lang="en-US" sz="2200" dirty="0" smtClean="0">
                <a:solidFill>
                  <a:srgbClr val="FFFFFF"/>
                </a:solidFill>
              </a:rPr>
              <a:t> LHC </a:t>
            </a:r>
            <a:r>
              <a:rPr lang="en-US" sz="2200" dirty="0">
                <a:solidFill>
                  <a:srgbClr val="FFFFFF"/>
                </a:solidFill>
              </a:rPr>
              <a:t>discovery will raise flavor and unification </a:t>
            </a:r>
            <a:r>
              <a:rPr lang="en-US" sz="2200" dirty="0" smtClean="0">
                <a:solidFill>
                  <a:srgbClr val="FFFFFF"/>
                </a:solidFill>
              </a:rPr>
              <a:t>questions; Determine/verify structure</a:t>
            </a:r>
            <a:endParaRPr lang="en-US" sz="2200" dirty="0">
              <a:solidFill>
                <a:srgbClr val="FFFFFF"/>
              </a:solidFill>
            </a:endParaRPr>
          </a:p>
          <a:p>
            <a:pPr marL="342900" lvl="1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en-US" sz="2200" dirty="0">
                <a:solidFill>
                  <a:srgbClr val="FFFFFF"/>
                </a:solidFill>
              </a:rPr>
              <a:t>New Physics at scales beyond </a:t>
            </a:r>
            <a:r>
              <a:rPr lang="en-US" sz="2200" dirty="0" smtClean="0">
                <a:solidFill>
                  <a:srgbClr val="FFFFFF"/>
                </a:solidFill>
              </a:rPr>
              <a:t>LHC</a:t>
            </a:r>
          </a:p>
          <a:p>
            <a:pPr marL="0" lvl="1">
              <a:lnSpc>
                <a:spcPct val="90000"/>
              </a:lnSpc>
            </a:pPr>
            <a:endParaRPr lang="en-US" sz="600" dirty="0">
              <a:solidFill>
                <a:srgbClr val="FFFF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33156515"/>
      </p:ext>
    </p:extLst>
  </p:cSld>
  <p:clrMapOvr>
    <a:masterClrMapping/>
  </p:clrMapOvr>
  <p:transition advTm="5422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7A8D854-33E8-4529-AFFE-ECD716F5A45B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52366" y="1490364"/>
            <a:ext cx="7449475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2020s +</a:t>
            </a:r>
            <a:endParaRPr lang="en-US" sz="3200" dirty="0" smtClean="0"/>
          </a:p>
          <a:p>
            <a:pPr algn="ctr"/>
            <a:r>
              <a:rPr lang="en-US" sz="3200" dirty="0" smtClean="0"/>
              <a:t>proton-accelerator program:</a:t>
            </a:r>
          </a:p>
          <a:p>
            <a:pPr algn="ctr"/>
            <a:r>
              <a:rPr lang="en-US" sz="3200" dirty="0" smtClean="0">
                <a:solidFill>
                  <a:srgbClr val="FFFF00"/>
                </a:solidFill>
              </a:rPr>
              <a:t>LBNE</a:t>
            </a:r>
          </a:p>
          <a:p>
            <a:pPr algn="ctr"/>
            <a:r>
              <a:rPr lang="en-US" sz="3200" dirty="0" smtClean="0">
                <a:solidFill>
                  <a:srgbClr val="FFFF00"/>
                </a:solidFill>
              </a:rPr>
              <a:t>Project X: accelerators and experiments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 smtClean="0"/>
              <a:t>R&amp;D</a:t>
            </a:r>
          </a:p>
          <a:p>
            <a:pPr algn="ctr"/>
            <a:r>
              <a:rPr lang="en-US" sz="3200" dirty="0" smtClean="0"/>
              <a:t>construction </a:t>
            </a:r>
          </a:p>
          <a:p>
            <a:pPr algn="ctr"/>
            <a:r>
              <a:rPr lang="en-US" sz="3200" dirty="0" smtClean="0"/>
              <a:t>in this decade</a:t>
            </a:r>
            <a:endParaRPr lang="en-US" sz="3200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143000" y="6305550"/>
            <a:ext cx="6396789" cy="457200"/>
          </a:xfrm>
        </p:spPr>
        <p:txBody>
          <a:bodyPr/>
          <a:lstStyle/>
          <a:p>
            <a:pPr>
              <a:defRPr/>
            </a:pPr>
            <a:r>
              <a:rPr lang="en-US" smtClean="0"/>
              <a:t>Young-Kee Kim, 7th IDS-NF Plenary Meeting, Oct. 17, 2011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046230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4824"/>
    </mc:Choice>
    <mc:Fallback>
      <p:transition spd="slow" advTm="34824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12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4" name="Oval 10"/>
          <p:cNvSpPr>
            <a:spLocks noChangeArrowheads="1"/>
          </p:cNvSpPr>
          <p:nvPr/>
        </p:nvSpPr>
        <p:spPr bwMode="auto">
          <a:xfrm>
            <a:off x="7985125" y="4746625"/>
            <a:ext cx="88900" cy="88900"/>
          </a:xfrm>
          <a:prstGeom prst="ellipse">
            <a:avLst/>
          </a:prstGeom>
          <a:solidFill>
            <a:srgbClr val="FF6600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1600">
              <a:solidFill>
                <a:srgbClr val="FF6600"/>
              </a:solidFill>
            </a:endParaRPr>
          </a:p>
        </p:txBody>
      </p:sp>
      <p:sp>
        <p:nvSpPr>
          <p:cNvPr id="50186" name="AutoShape 14"/>
          <p:cNvSpPr>
            <a:spLocks noChangeArrowheads="1"/>
          </p:cNvSpPr>
          <p:nvPr/>
        </p:nvSpPr>
        <p:spPr bwMode="auto">
          <a:xfrm rot="-9875207">
            <a:off x="6229350" y="4470400"/>
            <a:ext cx="1828800" cy="144463"/>
          </a:xfrm>
          <a:prstGeom prst="rightArrow">
            <a:avLst>
              <a:gd name="adj1" fmla="val 50000"/>
              <a:gd name="adj2" fmla="val 316482"/>
            </a:avLst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50197" name="Straight Connector 115"/>
          <p:cNvCxnSpPr>
            <a:cxnSpLocks noChangeShapeType="1"/>
          </p:cNvCxnSpPr>
          <p:nvPr/>
        </p:nvCxnSpPr>
        <p:spPr bwMode="auto">
          <a:xfrm>
            <a:off x="6048375" y="3211513"/>
            <a:ext cx="117475" cy="0"/>
          </a:xfrm>
          <a:prstGeom prst="line">
            <a:avLst/>
          </a:prstGeom>
          <a:noFill/>
          <a:ln w="127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0202" name="Text Box 14"/>
          <p:cNvSpPr txBox="1">
            <a:spLocks noChangeArrowheads="1"/>
          </p:cNvSpPr>
          <p:nvPr/>
        </p:nvSpPr>
        <p:spPr bwMode="auto">
          <a:xfrm>
            <a:off x="4138027" y="3376863"/>
            <a:ext cx="14013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dirty="0" smtClean="0">
                <a:solidFill>
                  <a:srgbClr val="0000BF"/>
                </a:solidFill>
                <a:cs typeface="Arial" pitchFamily="34" charset="0"/>
              </a:rPr>
              <a:t>1300 km</a:t>
            </a:r>
            <a:endParaRPr lang="en-US" dirty="0">
              <a:solidFill>
                <a:srgbClr val="0000BF"/>
              </a:solidFill>
              <a:cs typeface="Arial" pitchFamily="34" charset="0"/>
            </a:endParaRPr>
          </a:p>
        </p:txBody>
      </p:sp>
      <p:pic>
        <p:nvPicPr>
          <p:cNvPr id="16" name="Picture 3" descr="dusel_h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361311"/>
            <a:ext cx="2573952" cy="1618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2" descr="Spitz_ArgoNeuT_01_04_10_Page_5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16" t="16060" r="17268" b="49812"/>
          <a:stretch>
            <a:fillRect/>
          </a:stretch>
        </p:blipFill>
        <p:spPr bwMode="auto">
          <a:xfrm>
            <a:off x="1347788" y="3988032"/>
            <a:ext cx="2371140" cy="1734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25"/>
          <p:cNvSpPr txBox="1">
            <a:spLocks noChangeArrowheads="1"/>
          </p:cNvSpPr>
          <p:nvPr/>
        </p:nvSpPr>
        <p:spPr bwMode="auto">
          <a:xfrm>
            <a:off x="2126639" y="4750653"/>
            <a:ext cx="133402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1600" dirty="0" smtClean="0">
                <a:solidFill>
                  <a:schemeClr val="bg1"/>
                </a:solidFill>
                <a:cs typeface="Arial" pitchFamily="34" charset="0"/>
              </a:rPr>
              <a:t>ICARUS</a:t>
            </a:r>
          </a:p>
          <a:p>
            <a:pPr algn="ctr" eaLnBrk="1" hangingPunct="1"/>
            <a:r>
              <a:rPr lang="en-US" sz="1600" dirty="0" err="1" smtClean="0">
                <a:solidFill>
                  <a:schemeClr val="bg1"/>
                </a:solidFill>
                <a:cs typeface="Arial" pitchFamily="34" charset="0"/>
              </a:rPr>
              <a:t>ArgoNeuT</a:t>
            </a:r>
            <a:endParaRPr lang="en-US" sz="1600" dirty="0">
              <a:solidFill>
                <a:schemeClr val="bg1"/>
              </a:solidFill>
              <a:cs typeface="Arial" pitchFamily="34" charset="0"/>
            </a:endParaRPr>
          </a:p>
          <a:p>
            <a:pPr algn="ctr" eaLnBrk="1" hangingPunct="1"/>
            <a:r>
              <a:rPr lang="en-US" sz="1600" dirty="0" err="1" smtClean="0">
                <a:solidFill>
                  <a:schemeClr val="bg1"/>
                </a:solidFill>
                <a:cs typeface="Arial" pitchFamily="34" charset="0"/>
              </a:rPr>
              <a:t>MicroBooNE</a:t>
            </a:r>
            <a:endParaRPr lang="en-US" sz="16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Rectangle 37"/>
          <p:cNvSpPr>
            <a:spLocks noChangeArrowheads="1"/>
          </p:cNvSpPr>
          <p:nvPr/>
        </p:nvSpPr>
        <p:spPr bwMode="auto">
          <a:xfrm>
            <a:off x="2286000" y="4419600"/>
            <a:ext cx="990600" cy="381000"/>
          </a:xfrm>
          <a:prstGeom prst="rect">
            <a:avLst/>
          </a:prstGeom>
          <a:solidFill>
            <a:srgbClr val="009B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Text Box 25"/>
          <p:cNvSpPr txBox="1">
            <a:spLocks noChangeArrowheads="1"/>
          </p:cNvSpPr>
          <p:nvPr/>
        </p:nvSpPr>
        <p:spPr bwMode="auto">
          <a:xfrm>
            <a:off x="1582557" y="4312503"/>
            <a:ext cx="229517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1600" dirty="0">
                <a:solidFill>
                  <a:schemeClr val="bg1"/>
                </a:solidFill>
                <a:cs typeface="Arial" pitchFamily="34" charset="0"/>
              </a:rPr>
              <a:t>~34 </a:t>
            </a:r>
            <a:r>
              <a:rPr lang="en-US" sz="1600" dirty="0" err="1">
                <a:solidFill>
                  <a:schemeClr val="bg1"/>
                </a:solidFill>
                <a:cs typeface="Arial" pitchFamily="34" charset="0"/>
              </a:rPr>
              <a:t>kton</a:t>
            </a:r>
            <a:r>
              <a:rPr lang="en-US" sz="1600" dirty="0">
                <a:solidFill>
                  <a:schemeClr val="bg1"/>
                </a:solidFill>
                <a:cs typeface="Arial" pitchFamily="34" charset="0"/>
              </a:rPr>
              <a:t> Liquid </a:t>
            </a:r>
            <a:r>
              <a:rPr lang="en-US" sz="1600" dirty="0" err="1">
                <a:solidFill>
                  <a:schemeClr val="bg1"/>
                </a:solidFill>
                <a:cs typeface="Arial" pitchFamily="34" charset="0"/>
              </a:rPr>
              <a:t>Ar</a:t>
            </a:r>
            <a:r>
              <a:rPr lang="en-US" sz="1600" dirty="0">
                <a:solidFill>
                  <a:schemeClr val="bg1"/>
                </a:solidFill>
                <a:cs typeface="Arial" pitchFamily="34" charset="0"/>
              </a:rPr>
              <a:t> TPC</a:t>
            </a:r>
          </a:p>
        </p:txBody>
      </p:sp>
      <p:sp>
        <p:nvSpPr>
          <p:cNvPr id="15" name="Rectangle 14"/>
          <p:cNvSpPr/>
          <p:nvPr/>
        </p:nvSpPr>
        <p:spPr>
          <a:xfrm>
            <a:off x="-39335" y="-6440"/>
            <a:ext cx="9183335" cy="1200329"/>
          </a:xfrm>
          <a:prstGeom prst="rect">
            <a:avLst/>
          </a:prstGeom>
          <a:solidFill>
            <a:srgbClr val="00000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dirty="0" smtClean="0">
                <a:ln w="12700">
                  <a:noFill/>
                  <a:prstDash val="solid"/>
                </a:ln>
                <a:solidFill>
                  <a:srgbClr val="FFFFFF"/>
                </a:solidFill>
              </a:rPr>
              <a:t>LBNE (Long Baseline Neutrino Experiment):</a:t>
            </a:r>
            <a:endParaRPr lang="en-US" dirty="0">
              <a:ln w="12700">
                <a:noFill/>
                <a:prstDash val="solid"/>
              </a:ln>
              <a:solidFill>
                <a:srgbClr val="FFFFFF"/>
              </a:solidFill>
            </a:endParaRPr>
          </a:p>
          <a:p>
            <a:pPr algn="ctr">
              <a:defRPr/>
            </a:pPr>
            <a:r>
              <a:rPr lang="en-US" dirty="0" smtClean="0">
                <a:ln w="12700">
                  <a:noFill/>
                  <a:prstDash val="solid"/>
                </a:ln>
                <a:solidFill>
                  <a:srgbClr val="FFFFFF"/>
                </a:solidFill>
              </a:rPr>
              <a:t>318 </a:t>
            </a:r>
            <a:r>
              <a:rPr lang="en-US" dirty="0">
                <a:ln w="12700">
                  <a:noFill/>
                  <a:prstDash val="solid"/>
                </a:ln>
                <a:solidFill>
                  <a:srgbClr val="FFFFFF"/>
                </a:solidFill>
              </a:rPr>
              <a:t>members from </a:t>
            </a:r>
            <a:r>
              <a:rPr lang="en-US" dirty="0" smtClean="0">
                <a:ln w="12700">
                  <a:noFill/>
                  <a:prstDash val="solid"/>
                </a:ln>
                <a:solidFill>
                  <a:srgbClr val="FFFFFF"/>
                </a:solidFill>
              </a:rPr>
              <a:t>58 </a:t>
            </a:r>
            <a:r>
              <a:rPr lang="en-US" dirty="0">
                <a:ln w="12700">
                  <a:noFill/>
                  <a:prstDash val="solid"/>
                </a:ln>
                <a:solidFill>
                  <a:srgbClr val="FFFFFF"/>
                </a:solidFill>
              </a:rPr>
              <a:t>institutions </a:t>
            </a:r>
            <a:r>
              <a:rPr lang="en-US" dirty="0" smtClean="0">
                <a:ln w="12700">
                  <a:noFill/>
                  <a:prstDash val="solid"/>
                </a:ln>
                <a:solidFill>
                  <a:srgbClr val="FFFFFF"/>
                </a:solidFill>
              </a:rPr>
              <a:t>from India</a:t>
            </a:r>
            <a:r>
              <a:rPr lang="en-US" dirty="0">
                <a:ln w="12700">
                  <a:noFill/>
                  <a:prstDash val="solid"/>
                </a:ln>
                <a:solidFill>
                  <a:srgbClr val="FFFFFF"/>
                </a:solidFill>
              </a:rPr>
              <a:t>, Italy, Japan, UK, </a:t>
            </a:r>
            <a:r>
              <a:rPr lang="en-US" dirty="0" smtClean="0">
                <a:ln w="12700">
                  <a:noFill/>
                  <a:prstDash val="solid"/>
                </a:ln>
                <a:solidFill>
                  <a:srgbClr val="FFFFFF"/>
                </a:solidFill>
              </a:rPr>
              <a:t>US</a:t>
            </a:r>
            <a:endParaRPr lang="en-US" dirty="0">
              <a:ln w="12700">
                <a:noFill/>
                <a:prstDash val="solid"/>
              </a:ln>
              <a:solidFill>
                <a:srgbClr val="FFFFFF"/>
              </a:solidFill>
            </a:endParaRPr>
          </a:p>
          <a:p>
            <a:pPr algn="ctr">
              <a:defRPr/>
            </a:pPr>
            <a:r>
              <a:rPr lang="en-US" dirty="0">
                <a:ln w="12700">
                  <a:noFill/>
                  <a:prstDash val="solid"/>
                </a:ln>
                <a:solidFill>
                  <a:srgbClr val="FFFFFF"/>
                </a:solidFill>
              </a:rPr>
              <a:t>Continue to grow!</a:t>
            </a:r>
          </a:p>
        </p:txBody>
      </p:sp>
      <p:pic>
        <p:nvPicPr>
          <p:cNvPr id="17" name="Picture 16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664"/>
          <a:stretch/>
        </p:blipFill>
        <p:spPr bwMode="auto">
          <a:xfrm>
            <a:off x="0" y="3992563"/>
            <a:ext cx="1687369" cy="1754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26"/>
          <p:cNvSpPr txBox="1">
            <a:spLocks noChangeArrowheads="1"/>
          </p:cNvSpPr>
          <p:nvPr/>
        </p:nvSpPr>
        <p:spPr bwMode="auto">
          <a:xfrm>
            <a:off x="-39335" y="4338935"/>
            <a:ext cx="172670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1600" dirty="0">
                <a:cs typeface="Arial" pitchFamily="34" charset="0"/>
              </a:rPr>
              <a:t>~200 </a:t>
            </a:r>
            <a:r>
              <a:rPr lang="en-US" sz="1600" dirty="0" err="1">
                <a:cs typeface="Arial" pitchFamily="34" charset="0"/>
              </a:rPr>
              <a:t>kton</a:t>
            </a:r>
            <a:endParaRPr lang="en-US" sz="1600" dirty="0">
              <a:cs typeface="Arial" pitchFamily="34" charset="0"/>
            </a:endParaRPr>
          </a:p>
          <a:p>
            <a:pPr algn="ctr" eaLnBrk="1" hangingPunct="1"/>
            <a:r>
              <a:rPr lang="en-US" sz="1600" dirty="0">
                <a:cs typeface="Arial" pitchFamily="34" charset="0"/>
              </a:rPr>
              <a:t>Water Cerenkov</a:t>
            </a:r>
          </a:p>
          <a:p>
            <a:pPr algn="ctr" eaLnBrk="1" hangingPunct="1"/>
            <a:r>
              <a:rPr lang="en-US" sz="1600" dirty="0">
                <a:cs typeface="Arial" pitchFamily="34" charset="0"/>
              </a:rPr>
              <a:t>(Super K)</a:t>
            </a:r>
          </a:p>
        </p:txBody>
      </p:sp>
      <p:sp>
        <p:nvSpPr>
          <p:cNvPr id="19" name="Text Box 27"/>
          <p:cNvSpPr txBox="1">
            <a:spLocks noChangeArrowheads="1"/>
          </p:cNvSpPr>
          <p:nvPr/>
        </p:nvSpPr>
        <p:spPr bwMode="auto">
          <a:xfrm>
            <a:off x="0" y="5670550"/>
            <a:ext cx="9144000" cy="1200329"/>
          </a:xfrm>
          <a:prstGeom prst="rect">
            <a:avLst/>
          </a:prstGeom>
          <a:solidFill>
            <a:schemeClr val="tx1">
              <a:lumMod val="10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2400" dirty="0">
                <a:solidFill>
                  <a:srgbClr val="FFFFFF"/>
                </a:solidFill>
                <a:cs typeface="Arial" pitchFamily="34" charset="0"/>
              </a:rPr>
              <a:t>Matter – Antimatter Asymmetry with Neutrinos</a:t>
            </a:r>
            <a:endParaRPr lang="en-US" sz="1000" dirty="0">
              <a:solidFill>
                <a:srgbClr val="FFFFFF"/>
              </a:solidFill>
              <a:cs typeface="Arial" pitchFamily="34" charset="0"/>
            </a:endParaRPr>
          </a:p>
          <a:p>
            <a:pPr algn="ctr" eaLnBrk="1" hangingPunct="1"/>
            <a:r>
              <a:rPr lang="en-US" sz="2400" dirty="0">
                <a:solidFill>
                  <a:srgbClr val="FFFFFF"/>
                </a:solidFill>
                <a:cs typeface="Arial" pitchFamily="34" charset="0"/>
              </a:rPr>
              <a:t>Proton Decay</a:t>
            </a:r>
          </a:p>
          <a:p>
            <a:pPr algn="ctr" eaLnBrk="1" hangingPunct="1"/>
            <a:r>
              <a:rPr lang="en-US" sz="2400" dirty="0">
                <a:solidFill>
                  <a:srgbClr val="FFFFFF"/>
                </a:solidFill>
                <a:cs typeface="Arial" pitchFamily="34" charset="0"/>
              </a:rPr>
              <a:t>Supernovae Neutrinos</a:t>
            </a:r>
            <a:endParaRPr lang="en-US" sz="2400" dirty="0">
              <a:solidFill>
                <a:srgbClr val="FFFFFF"/>
              </a:solidFill>
              <a:cs typeface="Arial" pitchFamily="34" charset="0"/>
              <a:sym typeface="Wingdings" pitchFamily="2" charset="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33889075"/>
      </p:ext>
    </p:extLst>
  </p:cSld>
  <p:clrMapOvr>
    <a:masterClrMapping/>
  </p:clrMapOvr>
  <p:transition advTm="34418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physics with LBNE detectors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Proton decay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Atmospheric neutrino oscillations</a:t>
            </a:r>
          </a:p>
          <a:p>
            <a:r>
              <a:rPr lang="en-US" dirty="0" smtClean="0"/>
              <a:t>Supernovae neutrinos</a:t>
            </a:r>
          </a:p>
          <a:p>
            <a:r>
              <a:rPr lang="en-US" dirty="0" smtClean="0"/>
              <a:t>Short baseline neutrino physics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Young-Kee Kim, ICFA Seminar, CERN, October 3, 2011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5B77CE8-6CCD-40BE-BE5B-35486880A513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1767840" y="1996423"/>
            <a:ext cx="7270505" cy="2606517"/>
            <a:chOff x="1630680" y="1706863"/>
            <a:chExt cx="7270505" cy="2606517"/>
          </a:xfrm>
        </p:grpSpPr>
        <p:sp>
          <p:nvSpPr>
            <p:cNvPr id="10" name="Rectangle 9"/>
            <p:cNvSpPr/>
            <p:nvPr/>
          </p:nvSpPr>
          <p:spPr bwMode="auto">
            <a:xfrm>
              <a:off x="1630680" y="1706863"/>
              <a:ext cx="7270505" cy="2606057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80000"/>
                <a:buFont typeface="Wingdings" pitchFamily="2" charset="2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1" name="Picture 10" descr="PDK-nukp-lars.pdf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301571" y="1783522"/>
              <a:ext cx="3569134" cy="252985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12" name="TextBox 11"/>
            <p:cNvSpPr txBox="1"/>
            <p:nvPr/>
          </p:nvSpPr>
          <p:spPr>
            <a:xfrm>
              <a:off x="6978900" y="1796877"/>
              <a:ext cx="7902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r" rtl="0" fontAlgn="base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80000"/>
                <a:buFont typeface="Wingdings" pitchFamily="2" charset="2"/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r" rtl="0" fontAlgn="base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80000"/>
                <a:buFont typeface="Wingdings" pitchFamily="2" charset="2"/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r" rtl="0" fontAlgn="base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80000"/>
                <a:buFont typeface="Wingdings" pitchFamily="2" charset="2"/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r" rtl="0" fontAlgn="base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80000"/>
                <a:buFont typeface="Wingdings" pitchFamily="2" charset="2"/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r" rtl="0" fontAlgn="base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80000"/>
                <a:buFont typeface="Wingdings" pitchFamily="2" charset="2"/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l"/>
              <a:r>
                <a:rPr lang="en-US" b="1" dirty="0" smtClean="0">
                  <a:solidFill>
                    <a:srgbClr val="FF0000"/>
                  </a:solidFill>
                </a:rPr>
                <a:t>LAr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pic>
          <p:nvPicPr>
            <p:cNvPr id="13" name="Picture 1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706879" y="1783063"/>
              <a:ext cx="3566161" cy="252985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14" name="TextBox 13"/>
            <p:cNvSpPr txBox="1"/>
            <p:nvPr/>
          </p:nvSpPr>
          <p:spPr>
            <a:xfrm>
              <a:off x="3347874" y="1786146"/>
              <a:ext cx="7902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r" rtl="0" fontAlgn="base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80000"/>
                <a:buFont typeface="Wingdings" pitchFamily="2" charset="2"/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r" rtl="0" fontAlgn="base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80000"/>
                <a:buFont typeface="Wingdings" pitchFamily="2" charset="2"/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r" rtl="0" fontAlgn="base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80000"/>
                <a:buFont typeface="Wingdings" pitchFamily="2" charset="2"/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r" rtl="0" fontAlgn="base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80000"/>
                <a:buFont typeface="Wingdings" pitchFamily="2" charset="2"/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r" rtl="0" fontAlgn="base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80000"/>
                <a:buFont typeface="Wingdings" pitchFamily="2" charset="2"/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l"/>
              <a:r>
                <a:rPr lang="en-US" b="1" dirty="0" smtClean="0">
                  <a:solidFill>
                    <a:srgbClr val="FF0000"/>
                  </a:solidFill>
                </a:rPr>
                <a:t>WC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55316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842"/>
    </mc:Choice>
    <mc:Fallback xmlns="">
      <p:transition spd="slow" advTm="23842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557338" y="-82550"/>
            <a:ext cx="6858000" cy="1143000"/>
          </a:xfrm>
        </p:spPr>
        <p:txBody>
          <a:bodyPr/>
          <a:lstStyle/>
          <a:p>
            <a:pPr algn="ctr"/>
            <a:r>
              <a:rPr lang="en-US" i="1" dirty="0"/>
              <a:t>Project X</a:t>
            </a:r>
            <a:r>
              <a:rPr lang="en-US" dirty="0"/>
              <a:t>: </a:t>
            </a:r>
            <a:r>
              <a:rPr lang="en-US" dirty="0" smtClean="0"/>
              <a:t>5 MW Proton Accelerator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EE63935-E45B-46A4-BFD3-287CB7A07C9F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3" t="2841" r="4063" b="31544"/>
          <a:stretch/>
        </p:blipFill>
        <p:spPr>
          <a:xfrm>
            <a:off x="871552" y="1748366"/>
            <a:ext cx="4622801" cy="4500034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2636520" y="1022350"/>
            <a:ext cx="6278868" cy="2842682"/>
            <a:chOff x="2286000" y="1079500"/>
            <a:chExt cx="6278868" cy="2842682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956" t="74222" r="4502" b="4584"/>
            <a:stretch/>
          </p:blipFill>
          <p:spPr>
            <a:xfrm>
              <a:off x="3867282" y="1079500"/>
              <a:ext cx="4697586" cy="2254250"/>
            </a:xfrm>
            <a:prstGeom prst="rect">
              <a:avLst/>
            </a:prstGeom>
            <a:ln w="28575">
              <a:solidFill>
                <a:srgbClr val="FFFF00"/>
              </a:solidFill>
            </a:ln>
          </p:spPr>
        </p:pic>
        <p:cxnSp>
          <p:nvCxnSpPr>
            <p:cNvPr id="27" name="Straight Connector 26"/>
            <p:cNvCxnSpPr/>
            <p:nvPr/>
          </p:nvCxnSpPr>
          <p:spPr bwMode="auto">
            <a:xfrm flipV="1">
              <a:off x="2286000" y="3333750"/>
              <a:ext cx="1581282" cy="588432"/>
            </a:xfrm>
            <a:prstGeom prst="line">
              <a:avLst/>
            </a:prstGeom>
            <a:noFill/>
            <a:ln w="28575" cap="flat" cmpd="sng" algn="ctr">
              <a:solidFill>
                <a:srgbClr val="FFFF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Straight Connector 27"/>
            <p:cNvCxnSpPr/>
            <p:nvPr/>
          </p:nvCxnSpPr>
          <p:spPr bwMode="auto">
            <a:xfrm flipV="1">
              <a:off x="4248150" y="3333750"/>
              <a:ext cx="4316718" cy="588432"/>
            </a:xfrm>
            <a:prstGeom prst="line">
              <a:avLst/>
            </a:prstGeom>
            <a:noFill/>
            <a:ln w="28575" cap="flat" cmpd="sng" algn="ctr">
              <a:solidFill>
                <a:srgbClr val="FFFF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5" name="TextBox 4"/>
          <p:cNvSpPr txBox="1"/>
          <p:nvPr/>
        </p:nvSpPr>
        <p:spPr>
          <a:xfrm>
            <a:off x="60960" y="3276600"/>
            <a:ext cx="9893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LBNE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9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143000" y="6343650"/>
            <a:ext cx="6396789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1400" smtClean="0"/>
              <a:t>Young-Kee Kim, 7th IDS-NF Plenary Meeting, Oct. 17, 2011</a:t>
            </a:r>
            <a:endParaRPr lang="en-US" sz="900" dirty="0"/>
          </a:p>
        </p:txBody>
      </p:sp>
      <p:sp>
        <p:nvSpPr>
          <p:cNvPr id="2" name="TextBox 1"/>
          <p:cNvSpPr txBox="1"/>
          <p:nvPr/>
        </p:nvSpPr>
        <p:spPr>
          <a:xfrm>
            <a:off x="5494353" y="4017433"/>
            <a:ext cx="3510898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FFFF00"/>
                </a:solidFill>
              </a:rPr>
              <a:t>Neutrino program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200" dirty="0" err="1" smtClean="0">
                <a:solidFill>
                  <a:srgbClr val="FFFF00"/>
                </a:solidFill>
              </a:rPr>
              <a:t>Muon</a:t>
            </a:r>
            <a:r>
              <a:rPr lang="en-US" sz="2200" dirty="0" smtClean="0">
                <a:solidFill>
                  <a:srgbClr val="FFFF00"/>
                </a:solidFill>
              </a:rPr>
              <a:t> program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200" dirty="0" err="1" smtClean="0">
                <a:solidFill>
                  <a:srgbClr val="FFFF00"/>
                </a:solidFill>
              </a:rPr>
              <a:t>Kaon</a:t>
            </a:r>
            <a:r>
              <a:rPr lang="en-US" sz="2200" dirty="0" smtClean="0">
                <a:solidFill>
                  <a:srgbClr val="FFFF00"/>
                </a:solidFill>
              </a:rPr>
              <a:t> program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FFFF00"/>
                </a:solidFill>
              </a:rPr>
              <a:t>New physics with nuclei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FFFF00"/>
                </a:solidFill>
              </a:rPr>
              <a:t>Energy applications</a:t>
            </a:r>
            <a:endParaRPr lang="en-US" sz="2200" dirty="0">
              <a:solidFill>
                <a:srgbClr val="FFFF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1326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576"/>
    </mc:Choice>
    <mc:Fallback>
      <p:transition spd="slow" advTm="20576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47"/>
          <p:cNvSpPr>
            <a:spLocks noGrp="1"/>
          </p:cNvSpPr>
          <p:nvPr>
            <p:ph type="title"/>
          </p:nvPr>
        </p:nvSpPr>
        <p:spPr>
          <a:xfrm>
            <a:off x="1728788" y="3175"/>
            <a:ext cx="6858000" cy="1143000"/>
          </a:xfrm>
        </p:spPr>
        <p:txBody>
          <a:bodyPr/>
          <a:lstStyle/>
          <a:p>
            <a:r>
              <a:rPr lang="en-US" i="1" dirty="0" smtClean="0"/>
              <a:t>Project X</a:t>
            </a:r>
            <a:r>
              <a:rPr lang="en-US" dirty="0" smtClean="0"/>
              <a:t> and the big questions</a:t>
            </a:r>
            <a:endParaRPr lang="en-US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D335B24-A5D2-4BBF-9E7F-0C9CC4A20CBD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79211" y="1368719"/>
            <a:ext cx="5572423" cy="4770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 smtClean="0"/>
              <a:t>Where does mass come from?</a:t>
            </a:r>
          </a:p>
          <a:p>
            <a:pPr algn="r"/>
            <a:endParaRPr lang="en-US" sz="1600" dirty="0" smtClean="0"/>
          </a:p>
          <a:p>
            <a:pPr algn="r"/>
            <a:r>
              <a:rPr lang="en-US" sz="1600" dirty="0" smtClean="0"/>
              <a:t>Why is matter dominant?</a:t>
            </a:r>
          </a:p>
          <a:p>
            <a:pPr algn="r"/>
            <a:endParaRPr lang="en-US" sz="1600" dirty="0" smtClean="0"/>
          </a:p>
          <a:p>
            <a:pPr algn="r"/>
            <a:r>
              <a:rPr lang="en-US" sz="1600" dirty="0" smtClean="0"/>
              <a:t>What are the neutrino masses and what do they say?</a:t>
            </a:r>
          </a:p>
          <a:p>
            <a:pPr algn="r"/>
            <a:endParaRPr lang="en-US" sz="1600" dirty="0" smtClean="0"/>
          </a:p>
          <a:p>
            <a:pPr marL="0" lvl="1" algn="r"/>
            <a:r>
              <a:rPr lang="en-US" sz="1600" dirty="0"/>
              <a:t>Where are the heavy neutrino partners</a:t>
            </a:r>
            <a:r>
              <a:rPr lang="en-US" sz="1600" dirty="0" smtClean="0"/>
              <a:t>?</a:t>
            </a:r>
          </a:p>
          <a:p>
            <a:pPr marL="0" lvl="1" algn="r"/>
            <a:endParaRPr lang="en-US" sz="1600" dirty="0" smtClean="0"/>
          </a:p>
          <a:p>
            <a:pPr marL="0" lvl="1" algn="r"/>
            <a:r>
              <a:rPr lang="en-US" sz="1600" dirty="0"/>
              <a:t>Why are there three families of quarks and leptons?</a:t>
            </a:r>
          </a:p>
          <a:p>
            <a:pPr marL="0" lvl="1" algn="r"/>
            <a:endParaRPr lang="en-US" sz="1600" dirty="0"/>
          </a:p>
          <a:p>
            <a:pPr marL="0" lvl="1" algn="r"/>
            <a:r>
              <a:rPr lang="en-US" sz="1600" dirty="0"/>
              <a:t>Do the forces unify</a:t>
            </a:r>
            <a:r>
              <a:rPr lang="en-US" sz="1600" dirty="0" smtClean="0"/>
              <a:t>?</a:t>
            </a:r>
          </a:p>
          <a:p>
            <a:pPr marL="0" lvl="1" algn="r"/>
            <a:endParaRPr lang="en-US" sz="1600" dirty="0" smtClean="0"/>
          </a:p>
          <a:p>
            <a:pPr marL="0" lvl="1" algn="r"/>
            <a:r>
              <a:rPr lang="en-US" sz="1600" dirty="0"/>
              <a:t>Does nature use </a:t>
            </a:r>
            <a:r>
              <a:rPr lang="en-US" sz="1600" dirty="0" err="1" smtClean="0"/>
              <a:t>supersymmetry</a:t>
            </a:r>
            <a:r>
              <a:rPr lang="en-US" sz="1600" dirty="0" smtClean="0"/>
              <a:t> or other new symmetries?</a:t>
            </a:r>
          </a:p>
          <a:p>
            <a:pPr marL="0" lvl="1" algn="r"/>
            <a:endParaRPr lang="en-US" sz="1600" dirty="0" smtClean="0"/>
          </a:p>
          <a:p>
            <a:pPr marL="0" lvl="1" algn="r"/>
            <a:r>
              <a:rPr lang="en-US" sz="1600" dirty="0"/>
              <a:t>Are there extra dimensions of space</a:t>
            </a:r>
            <a:r>
              <a:rPr lang="en-US" sz="1600" dirty="0" smtClean="0"/>
              <a:t>?</a:t>
            </a:r>
          </a:p>
          <a:p>
            <a:pPr marL="0" lvl="1" algn="r"/>
            <a:endParaRPr lang="en-US" sz="1600" dirty="0"/>
          </a:p>
          <a:p>
            <a:pPr marL="0" lvl="1" algn="r"/>
            <a:r>
              <a:rPr lang="en-US" sz="1600" dirty="0"/>
              <a:t>What is dark matter</a:t>
            </a:r>
            <a:r>
              <a:rPr lang="en-US" sz="1600" dirty="0" smtClean="0"/>
              <a:t>?</a:t>
            </a:r>
          </a:p>
          <a:p>
            <a:pPr marL="0" lvl="1" algn="r"/>
            <a:endParaRPr lang="en-US" sz="1600" dirty="0"/>
          </a:p>
          <a:p>
            <a:pPr marL="0" lvl="1" algn="r"/>
            <a:r>
              <a:rPr lang="en-US" sz="1600" dirty="0"/>
              <a:t>What is dark energy</a:t>
            </a:r>
            <a:r>
              <a:rPr lang="en-US" sz="1600" dirty="0" smtClean="0"/>
              <a:t>?</a:t>
            </a:r>
            <a:endParaRPr lang="en-US" sz="1600" dirty="0"/>
          </a:p>
        </p:txBody>
      </p:sp>
      <p:cxnSp>
        <p:nvCxnSpPr>
          <p:cNvPr id="15" name="Straight Arrow Connector 14"/>
          <p:cNvCxnSpPr/>
          <p:nvPr/>
        </p:nvCxnSpPr>
        <p:spPr bwMode="auto">
          <a:xfrm flipH="1">
            <a:off x="5851634" y="1922986"/>
            <a:ext cx="1043772" cy="90384"/>
          </a:xfrm>
          <a:prstGeom prst="straightConnector1">
            <a:avLst/>
          </a:prstGeom>
          <a:noFill/>
          <a:ln w="28575" cap="flat" cmpd="sng" algn="ctr">
            <a:solidFill>
              <a:srgbClr val="92D05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flipH="1">
            <a:off x="5851634" y="1922986"/>
            <a:ext cx="1043772" cy="590114"/>
          </a:xfrm>
          <a:prstGeom prst="straightConnector1">
            <a:avLst/>
          </a:prstGeom>
          <a:noFill/>
          <a:ln w="28575" cap="flat" cmpd="sng" algn="ctr">
            <a:solidFill>
              <a:srgbClr val="92D05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 flipH="1">
            <a:off x="5851634" y="1922986"/>
            <a:ext cx="1043772" cy="1079212"/>
          </a:xfrm>
          <a:prstGeom prst="straightConnector1">
            <a:avLst/>
          </a:prstGeom>
          <a:noFill/>
          <a:ln w="28575" cap="flat" cmpd="sng" algn="ctr">
            <a:solidFill>
              <a:srgbClr val="92D05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 flipH="1">
            <a:off x="5851634" y="1922986"/>
            <a:ext cx="1043772" cy="1568310"/>
          </a:xfrm>
          <a:prstGeom prst="straightConnector1">
            <a:avLst/>
          </a:prstGeom>
          <a:noFill/>
          <a:ln w="28575" cap="flat" cmpd="sng" algn="ctr">
            <a:solidFill>
              <a:srgbClr val="92D05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 flipH="1">
            <a:off x="5851634" y="1922986"/>
            <a:ext cx="1043772" cy="2036142"/>
          </a:xfrm>
          <a:prstGeom prst="straightConnector1">
            <a:avLst/>
          </a:prstGeom>
          <a:noFill/>
          <a:ln w="28575" cap="flat" cmpd="sng" algn="ctr">
            <a:solidFill>
              <a:srgbClr val="92D05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/>
          <p:nvPr/>
        </p:nvCxnSpPr>
        <p:spPr bwMode="auto">
          <a:xfrm flipH="1">
            <a:off x="5851634" y="1922986"/>
            <a:ext cx="1043772" cy="3046356"/>
          </a:xfrm>
          <a:prstGeom prst="straightConnector1">
            <a:avLst/>
          </a:prstGeom>
          <a:noFill/>
          <a:ln w="28575" cap="flat" cmpd="sng" algn="ctr">
            <a:solidFill>
              <a:srgbClr val="92D05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 flipH="1">
            <a:off x="5851634" y="3106787"/>
            <a:ext cx="1036677" cy="384509"/>
          </a:xfrm>
          <a:prstGeom prst="straightConnector1">
            <a:avLst/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" name="Straight Arrow Connector 35"/>
          <p:cNvCxnSpPr/>
          <p:nvPr/>
        </p:nvCxnSpPr>
        <p:spPr bwMode="auto">
          <a:xfrm flipH="1">
            <a:off x="5851634" y="3106787"/>
            <a:ext cx="1036677" cy="852341"/>
          </a:xfrm>
          <a:prstGeom prst="straightConnector1">
            <a:avLst/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8" name="Straight Arrow Connector 37"/>
          <p:cNvCxnSpPr/>
          <p:nvPr/>
        </p:nvCxnSpPr>
        <p:spPr bwMode="auto">
          <a:xfrm flipH="1">
            <a:off x="5851634" y="3106787"/>
            <a:ext cx="1036677" cy="1362704"/>
          </a:xfrm>
          <a:prstGeom prst="straightConnector1">
            <a:avLst/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1" name="Straight Arrow Connector 40"/>
          <p:cNvCxnSpPr/>
          <p:nvPr/>
        </p:nvCxnSpPr>
        <p:spPr bwMode="auto">
          <a:xfrm flipH="1" flipV="1">
            <a:off x="5851634" y="3491296"/>
            <a:ext cx="1029582" cy="799292"/>
          </a:xfrm>
          <a:prstGeom prst="straightConnector1">
            <a:avLst/>
          </a:prstGeom>
          <a:noFill/>
          <a:ln w="28575" cap="flat" cmpd="sng" algn="ctr">
            <a:solidFill>
              <a:srgbClr val="00FF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3" name="Straight Arrow Connector 42"/>
          <p:cNvCxnSpPr/>
          <p:nvPr/>
        </p:nvCxnSpPr>
        <p:spPr bwMode="auto">
          <a:xfrm flipH="1" flipV="1">
            <a:off x="5851634" y="3959128"/>
            <a:ext cx="1029582" cy="331460"/>
          </a:xfrm>
          <a:prstGeom prst="straightConnector1">
            <a:avLst/>
          </a:prstGeom>
          <a:noFill/>
          <a:ln w="28575" cap="flat" cmpd="sng" algn="ctr">
            <a:solidFill>
              <a:srgbClr val="00FF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5" name="Straight Arrow Connector 44"/>
          <p:cNvCxnSpPr/>
          <p:nvPr/>
        </p:nvCxnSpPr>
        <p:spPr bwMode="auto">
          <a:xfrm flipH="1">
            <a:off x="5851634" y="4290588"/>
            <a:ext cx="1029582" cy="178903"/>
          </a:xfrm>
          <a:prstGeom prst="straightConnector1">
            <a:avLst/>
          </a:prstGeom>
          <a:noFill/>
          <a:ln w="28575" cap="flat" cmpd="sng" algn="ctr">
            <a:solidFill>
              <a:srgbClr val="00FF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7" name="Straight Arrow Connector 46"/>
          <p:cNvCxnSpPr>
            <a:stCxn id="29" idx="2"/>
          </p:cNvCxnSpPr>
          <p:nvPr/>
        </p:nvCxnSpPr>
        <p:spPr bwMode="auto">
          <a:xfrm flipH="1" flipV="1">
            <a:off x="5851634" y="4469491"/>
            <a:ext cx="1066547" cy="986516"/>
          </a:xfrm>
          <a:prstGeom prst="straightConnector1">
            <a:avLst/>
          </a:prstGeom>
          <a:noFill/>
          <a:ln w="28575" cap="flat" cmpd="sng" algn="ctr">
            <a:solidFill>
              <a:schemeClr val="bg1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9" name="Straight Arrow Connector 48"/>
          <p:cNvCxnSpPr/>
          <p:nvPr/>
        </p:nvCxnSpPr>
        <p:spPr bwMode="auto">
          <a:xfrm flipH="1" flipV="1">
            <a:off x="5851634" y="2013370"/>
            <a:ext cx="1036677" cy="1093417"/>
          </a:xfrm>
          <a:prstGeom prst="straightConnector1">
            <a:avLst/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25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18350" y="1351674"/>
            <a:ext cx="1097280" cy="1134900"/>
          </a:xfrm>
          <a:prstGeom prst="ellipse">
            <a:avLst/>
          </a:prstGeom>
          <a:ln w="28575" cap="rnd">
            <a:solidFill>
              <a:srgbClr val="92D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4931" y="3731653"/>
            <a:ext cx="1097280" cy="1097280"/>
          </a:xfrm>
          <a:prstGeom prst="ellipse">
            <a:avLst/>
          </a:prstGeom>
          <a:ln w="28575" cap="rnd">
            <a:solidFill>
              <a:srgbClr val="00FFFF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825" y="2558147"/>
            <a:ext cx="1097280" cy="1097280"/>
          </a:xfrm>
          <a:prstGeom prst="ellipse">
            <a:avLst/>
          </a:prstGeom>
          <a:ln w="28575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181" y="4907367"/>
            <a:ext cx="1097280" cy="1097280"/>
          </a:xfrm>
          <a:prstGeom prst="ellipse">
            <a:avLst/>
          </a:prstGeom>
          <a:ln w="28575" cap="rnd">
            <a:solidFill>
              <a:schemeClr val="bg1">
                <a:lumMod val="20000"/>
                <a:lumOff val="8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7991649" y="1749847"/>
            <a:ext cx="10278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neutrinos</a:t>
            </a:r>
          </a:p>
        </p:txBody>
      </p:sp>
      <p:sp>
        <p:nvSpPr>
          <p:cNvPr id="9" name="Rectangle 8"/>
          <p:cNvSpPr/>
          <p:nvPr/>
        </p:nvSpPr>
        <p:spPr>
          <a:xfrm>
            <a:off x="7989054" y="2902978"/>
            <a:ext cx="8002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 smtClean="0"/>
              <a:t>muons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7991475" y="4090563"/>
            <a:ext cx="7312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kaons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7972425" y="5132157"/>
            <a:ext cx="9957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Nuclei</a:t>
            </a:r>
          </a:p>
          <a:p>
            <a:r>
              <a:rPr lang="en-US" sz="1600" dirty="0" smtClean="0"/>
              <a:t>(EDMs..)</a:t>
            </a:r>
            <a:endParaRPr lang="en-US" sz="1600" dirty="0"/>
          </a:p>
        </p:txBody>
      </p:sp>
      <p:sp>
        <p:nvSpPr>
          <p:cNvPr id="30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143000" y="6305550"/>
            <a:ext cx="6396789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1400" smtClean="0"/>
              <a:t>Young-Kee Kim, 7th IDS-NF Plenary Meeting, Oct. 17, 2011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335982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57338" y="203200"/>
            <a:ext cx="7388542" cy="1143000"/>
          </a:xfrm>
        </p:spPr>
        <p:txBody>
          <a:bodyPr/>
          <a:lstStyle/>
          <a:p>
            <a:r>
              <a:rPr lang="en-US" dirty="0" smtClean="0"/>
              <a:t>Fermilab Accelerator-based Program</a:t>
            </a:r>
            <a:endParaRPr lang="en-US" dirty="0"/>
          </a:p>
        </p:txBody>
      </p:sp>
      <p:sp>
        <p:nvSpPr>
          <p:cNvPr id="921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5B467D0-9B05-4DFA-ADB8-70887ED12B34}" type="slidenum">
              <a:rPr lang="en-US" sz="1200" smtClean="0">
                <a:solidFill>
                  <a:srgbClr val="FFFFFF"/>
                </a:solidFill>
              </a:rPr>
              <a:pPr eaLnBrk="1" hangingPunct="1"/>
              <a:t>18</a:t>
            </a:fld>
            <a:endParaRPr lang="en-US" sz="1200" smtClean="0">
              <a:solidFill>
                <a:srgbClr val="FFFFFF"/>
              </a:solidFill>
            </a:endParaRPr>
          </a:p>
        </p:txBody>
      </p:sp>
      <p:sp>
        <p:nvSpPr>
          <p:cNvPr id="24" name="Footer Placeholder 3"/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1400" dirty="0" smtClean="0"/>
              <a:t>Young-Kee Kim, 7th IDS-NF Plenary Meeting, Oct. 17, 2011</a:t>
            </a:r>
            <a:endParaRPr lang="en-US" sz="900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689358941"/>
              </p:ext>
            </p:extLst>
          </p:nvPr>
        </p:nvGraphicFramePr>
        <p:xfrm>
          <a:off x="381000" y="858940"/>
          <a:ext cx="83058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ight Arrow 8"/>
          <p:cNvSpPr/>
          <p:nvPr/>
        </p:nvSpPr>
        <p:spPr>
          <a:xfrm>
            <a:off x="457200" y="5327968"/>
            <a:ext cx="8305800" cy="776287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2000" dirty="0" smtClean="0">
                <a:solidFill>
                  <a:schemeClr val="bg2">
                    <a:lumMod val="10000"/>
                    <a:lumOff val="90000"/>
                  </a:schemeClr>
                </a:solidFill>
              </a:rPr>
              <a:t>Technology </a:t>
            </a:r>
            <a:r>
              <a:rPr lang="en-US" sz="2000" dirty="0" smtClean="0">
                <a:solidFill>
                  <a:schemeClr val="bg2">
                    <a:lumMod val="10000"/>
                    <a:lumOff val="90000"/>
                  </a:schemeClr>
                </a:solidFill>
              </a:rPr>
              <a:t>Research and Development</a:t>
            </a:r>
            <a:endParaRPr lang="en-US" sz="2000" dirty="0">
              <a:solidFill>
                <a:schemeClr val="bg2">
                  <a:lumMod val="10000"/>
                  <a:lumOff val="90000"/>
                </a:schemeClr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 rot="2667915">
            <a:off x="6730467" y="3376517"/>
            <a:ext cx="638182" cy="295600"/>
          </a:xfrm>
          <a:custGeom>
            <a:avLst/>
            <a:gdLst>
              <a:gd name="connsiteX0" fmla="*/ 0 w 453398"/>
              <a:gd name="connsiteY0" fmla="*/ 106613 h 533063"/>
              <a:gd name="connsiteX1" fmla="*/ 226699 w 453398"/>
              <a:gd name="connsiteY1" fmla="*/ 106613 h 533063"/>
              <a:gd name="connsiteX2" fmla="*/ 226699 w 453398"/>
              <a:gd name="connsiteY2" fmla="*/ 0 h 533063"/>
              <a:gd name="connsiteX3" fmla="*/ 453398 w 453398"/>
              <a:gd name="connsiteY3" fmla="*/ 266532 h 533063"/>
              <a:gd name="connsiteX4" fmla="*/ 226699 w 453398"/>
              <a:gd name="connsiteY4" fmla="*/ 533063 h 533063"/>
              <a:gd name="connsiteX5" fmla="*/ 226699 w 453398"/>
              <a:gd name="connsiteY5" fmla="*/ 426450 h 533063"/>
              <a:gd name="connsiteX6" fmla="*/ 0 w 453398"/>
              <a:gd name="connsiteY6" fmla="*/ 426450 h 533063"/>
              <a:gd name="connsiteX7" fmla="*/ 0 w 453398"/>
              <a:gd name="connsiteY7" fmla="*/ 106613 h 533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3398" h="533063">
                <a:moveTo>
                  <a:pt x="0" y="106613"/>
                </a:moveTo>
                <a:lnTo>
                  <a:pt x="226699" y="106613"/>
                </a:lnTo>
                <a:lnTo>
                  <a:pt x="226699" y="0"/>
                </a:lnTo>
                <a:lnTo>
                  <a:pt x="453398" y="266532"/>
                </a:lnTo>
                <a:lnTo>
                  <a:pt x="226699" y="533063"/>
                </a:lnTo>
                <a:lnTo>
                  <a:pt x="226699" y="426450"/>
                </a:lnTo>
                <a:lnTo>
                  <a:pt x="0" y="426450"/>
                </a:lnTo>
                <a:lnTo>
                  <a:pt x="0" y="106613"/>
                </a:lnTo>
                <a:close/>
              </a:path>
            </a:pathLst>
          </a:custGeom>
        </p:spPr>
        <p:style>
          <a:lnRef idx="0">
            <a:schemeClr val="accent2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2">
              <a:tint val="60000"/>
              <a:hueOff val="0"/>
              <a:satOff val="0"/>
              <a:lumOff val="0"/>
              <a:alphaOff val="0"/>
            </a:schemeClr>
          </a:fillRef>
          <a:effectRef idx="3">
            <a:schemeClr val="accent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-1" tIns="106612" rIns="136019" bIns="106613" spcCol="1270" anchor="ctr"/>
          <a:lstStyle/>
          <a:p>
            <a:pPr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lang="en-US" sz="1500"/>
          </a:p>
        </p:txBody>
      </p:sp>
      <p:grpSp>
        <p:nvGrpSpPr>
          <p:cNvPr id="9226" name="Group 11"/>
          <p:cNvGrpSpPr>
            <a:grpSpLocks/>
          </p:cNvGrpSpPr>
          <p:nvPr/>
        </p:nvGrpSpPr>
        <p:grpSpPr bwMode="auto">
          <a:xfrm>
            <a:off x="387350" y="3765233"/>
            <a:ext cx="8299450" cy="1296987"/>
            <a:chOff x="536732" y="4417282"/>
            <a:chExt cx="8299133" cy="1297718"/>
          </a:xfrm>
        </p:grpSpPr>
        <p:grpSp>
          <p:nvGrpSpPr>
            <p:cNvPr id="9230" name="Group 12"/>
            <p:cNvGrpSpPr>
              <a:grpSpLocks/>
            </p:cNvGrpSpPr>
            <p:nvPr/>
          </p:nvGrpSpPr>
          <p:grpSpPr bwMode="auto">
            <a:xfrm>
              <a:off x="536732" y="4417282"/>
              <a:ext cx="8299133" cy="1297718"/>
              <a:chOff x="536732" y="4606368"/>
              <a:chExt cx="8299133" cy="1297718"/>
            </a:xfrm>
          </p:grpSpPr>
          <p:sp>
            <p:nvSpPr>
              <p:cNvPr id="15" name="Freeform 14"/>
              <p:cNvSpPr/>
              <p:nvPr/>
            </p:nvSpPr>
            <p:spPr>
              <a:xfrm>
                <a:off x="536732" y="4607944"/>
                <a:ext cx="1404321" cy="1288301"/>
              </a:xfrm>
              <a:custGeom>
                <a:avLst/>
                <a:gdLst>
                  <a:gd name="connsiteX0" fmla="*/ 0 w 1404321"/>
                  <a:gd name="connsiteY0" fmla="*/ 128967 h 1289670"/>
                  <a:gd name="connsiteX1" fmla="*/ 128967 w 1404321"/>
                  <a:gd name="connsiteY1" fmla="*/ 0 h 1289670"/>
                  <a:gd name="connsiteX2" fmla="*/ 1275354 w 1404321"/>
                  <a:gd name="connsiteY2" fmla="*/ 0 h 1289670"/>
                  <a:gd name="connsiteX3" fmla="*/ 1404321 w 1404321"/>
                  <a:gd name="connsiteY3" fmla="*/ 128967 h 1289670"/>
                  <a:gd name="connsiteX4" fmla="*/ 1404321 w 1404321"/>
                  <a:gd name="connsiteY4" fmla="*/ 1160703 h 1289670"/>
                  <a:gd name="connsiteX5" fmla="*/ 1275354 w 1404321"/>
                  <a:gd name="connsiteY5" fmla="*/ 1289670 h 1289670"/>
                  <a:gd name="connsiteX6" fmla="*/ 128967 w 1404321"/>
                  <a:gd name="connsiteY6" fmla="*/ 1289670 h 1289670"/>
                  <a:gd name="connsiteX7" fmla="*/ 0 w 1404321"/>
                  <a:gd name="connsiteY7" fmla="*/ 1160703 h 1289670"/>
                  <a:gd name="connsiteX8" fmla="*/ 0 w 1404321"/>
                  <a:gd name="connsiteY8" fmla="*/ 128967 h 1289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04321" h="1289670">
                    <a:moveTo>
                      <a:pt x="0" y="128967"/>
                    </a:moveTo>
                    <a:cubicBezTo>
                      <a:pt x="0" y="57740"/>
                      <a:pt x="57740" y="0"/>
                      <a:pt x="128967" y="0"/>
                    </a:cubicBezTo>
                    <a:lnTo>
                      <a:pt x="1275354" y="0"/>
                    </a:lnTo>
                    <a:cubicBezTo>
                      <a:pt x="1346581" y="0"/>
                      <a:pt x="1404321" y="57740"/>
                      <a:pt x="1404321" y="128967"/>
                    </a:cubicBezTo>
                    <a:lnTo>
                      <a:pt x="1404321" y="1160703"/>
                    </a:lnTo>
                    <a:cubicBezTo>
                      <a:pt x="1404321" y="1231930"/>
                      <a:pt x="1346581" y="1289670"/>
                      <a:pt x="1275354" y="1289670"/>
                    </a:cubicBezTo>
                    <a:lnTo>
                      <a:pt x="128967" y="1289670"/>
                    </a:lnTo>
                    <a:cubicBezTo>
                      <a:pt x="57740" y="1289670"/>
                      <a:pt x="0" y="1231930"/>
                      <a:pt x="0" y="1160703"/>
                    </a:cubicBezTo>
                    <a:lnTo>
                      <a:pt x="0" y="128967"/>
                    </a:lnTo>
                    <a:close/>
                  </a:path>
                </a:pathLst>
              </a:cu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3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110163" tIns="110163" rIns="110163" bIns="110163" spcCol="1270" anchor="ctr"/>
              <a:lstStyle/>
              <a:p>
                <a:pPr algn="ctr" defTabSz="844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r>
                  <a:rPr lang="en-US" sz="1800" b="1" dirty="0"/>
                  <a:t>LHC </a:t>
                </a:r>
              </a:p>
              <a:p>
                <a:pPr algn="ctr" defTabSz="844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r>
                  <a:rPr lang="en-US" sz="1800" b="1" dirty="0" err="1"/>
                  <a:t>Tevatron</a:t>
                </a:r>
                <a:endParaRPr lang="en-US" sz="1800" b="1" dirty="0"/>
              </a:p>
            </p:txBody>
          </p:sp>
          <p:sp>
            <p:nvSpPr>
              <p:cNvPr id="16" name="Freeform 15"/>
              <p:cNvSpPr/>
              <p:nvPr/>
            </p:nvSpPr>
            <p:spPr>
              <a:xfrm>
                <a:off x="2580891" y="4608686"/>
                <a:ext cx="4287993" cy="1295400"/>
              </a:xfrm>
              <a:custGeom>
                <a:avLst/>
                <a:gdLst>
                  <a:gd name="connsiteX0" fmla="*/ 0 w 4095820"/>
                  <a:gd name="connsiteY0" fmla="*/ 128967 h 1289670"/>
                  <a:gd name="connsiteX1" fmla="*/ 128967 w 4095820"/>
                  <a:gd name="connsiteY1" fmla="*/ 0 h 1289670"/>
                  <a:gd name="connsiteX2" fmla="*/ 3966853 w 4095820"/>
                  <a:gd name="connsiteY2" fmla="*/ 0 h 1289670"/>
                  <a:gd name="connsiteX3" fmla="*/ 4095820 w 4095820"/>
                  <a:gd name="connsiteY3" fmla="*/ 128967 h 1289670"/>
                  <a:gd name="connsiteX4" fmla="*/ 4095820 w 4095820"/>
                  <a:gd name="connsiteY4" fmla="*/ 1160703 h 1289670"/>
                  <a:gd name="connsiteX5" fmla="*/ 3966853 w 4095820"/>
                  <a:gd name="connsiteY5" fmla="*/ 1289670 h 1289670"/>
                  <a:gd name="connsiteX6" fmla="*/ 128967 w 4095820"/>
                  <a:gd name="connsiteY6" fmla="*/ 1289670 h 1289670"/>
                  <a:gd name="connsiteX7" fmla="*/ 0 w 4095820"/>
                  <a:gd name="connsiteY7" fmla="*/ 1160703 h 1289670"/>
                  <a:gd name="connsiteX8" fmla="*/ 0 w 4095820"/>
                  <a:gd name="connsiteY8" fmla="*/ 128967 h 1289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95820" h="1289670">
                    <a:moveTo>
                      <a:pt x="0" y="128967"/>
                    </a:moveTo>
                    <a:cubicBezTo>
                      <a:pt x="0" y="57740"/>
                      <a:pt x="57740" y="0"/>
                      <a:pt x="128967" y="0"/>
                    </a:cubicBezTo>
                    <a:lnTo>
                      <a:pt x="3966853" y="0"/>
                    </a:lnTo>
                    <a:cubicBezTo>
                      <a:pt x="4038080" y="0"/>
                      <a:pt x="4095820" y="57740"/>
                      <a:pt x="4095820" y="128967"/>
                    </a:cubicBezTo>
                    <a:lnTo>
                      <a:pt x="4095820" y="1160703"/>
                    </a:lnTo>
                    <a:cubicBezTo>
                      <a:pt x="4095820" y="1231930"/>
                      <a:pt x="4038080" y="1289670"/>
                      <a:pt x="3966853" y="1289670"/>
                    </a:cubicBezTo>
                    <a:lnTo>
                      <a:pt x="128967" y="1289670"/>
                    </a:lnTo>
                    <a:cubicBezTo>
                      <a:pt x="57740" y="1289670"/>
                      <a:pt x="0" y="1231930"/>
                      <a:pt x="0" y="1160703"/>
                    </a:cubicBezTo>
                    <a:lnTo>
                      <a:pt x="0" y="128967"/>
                    </a:lnTo>
                    <a:close/>
                  </a:path>
                </a:pathLst>
              </a:cu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3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110163" tIns="110163" rIns="110163" bIns="110163" spcCol="1270" anchor="ctr"/>
              <a:lstStyle/>
              <a:p>
                <a:pPr algn="ctr" defTabSz="844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r>
                  <a:rPr lang="en-US" sz="1800" b="1" dirty="0"/>
                  <a:t>LHC Upgrades </a:t>
                </a:r>
                <a:r>
                  <a:rPr lang="en-US" sz="1800" dirty="0"/>
                  <a:t>in</a:t>
                </a:r>
              </a:p>
              <a:p>
                <a:pPr algn="ctr" defTabSz="844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r>
                  <a:rPr lang="en-US" sz="1800" dirty="0"/>
                  <a:t>luminosity and energy</a:t>
                </a:r>
              </a:p>
            </p:txBody>
          </p:sp>
          <p:sp>
            <p:nvSpPr>
              <p:cNvPr id="17" name="Freeform 16"/>
              <p:cNvSpPr/>
              <p:nvPr/>
            </p:nvSpPr>
            <p:spPr>
              <a:xfrm>
                <a:off x="7017207" y="5043108"/>
                <a:ext cx="363305" cy="320903"/>
              </a:xfrm>
              <a:custGeom>
                <a:avLst/>
                <a:gdLst>
                  <a:gd name="connsiteX0" fmla="*/ 0 w 453398"/>
                  <a:gd name="connsiteY0" fmla="*/ 106613 h 533063"/>
                  <a:gd name="connsiteX1" fmla="*/ 226699 w 453398"/>
                  <a:gd name="connsiteY1" fmla="*/ 106613 h 533063"/>
                  <a:gd name="connsiteX2" fmla="*/ 226699 w 453398"/>
                  <a:gd name="connsiteY2" fmla="*/ 0 h 533063"/>
                  <a:gd name="connsiteX3" fmla="*/ 453398 w 453398"/>
                  <a:gd name="connsiteY3" fmla="*/ 266532 h 533063"/>
                  <a:gd name="connsiteX4" fmla="*/ 226699 w 453398"/>
                  <a:gd name="connsiteY4" fmla="*/ 533063 h 533063"/>
                  <a:gd name="connsiteX5" fmla="*/ 226699 w 453398"/>
                  <a:gd name="connsiteY5" fmla="*/ 426450 h 533063"/>
                  <a:gd name="connsiteX6" fmla="*/ 0 w 453398"/>
                  <a:gd name="connsiteY6" fmla="*/ 426450 h 533063"/>
                  <a:gd name="connsiteX7" fmla="*/ 0 w 453398"/>
                  <a:gd name="connsiteY7" fmla="*/ 106613 h 533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53398" h="533063">
                    <a:moveTo>
                      <a:pt x="0" y="106613"/>
                    </a:moveTo>
                    <a:lnTo>
                      <a:pt x="226699" y="106613"/>
                    </a:lnTo>
                    <a:lnTo>
                      <a:pt x="226699" y="0"/>
                    </a:lnTo>
                    <a:lnTo>
                      <a:pt x="453398" y="266532"/>
                    </a:lnTo>
                    <a:lnTo>
                      <a:pt x="226699" y="533063"/>
                    </a:lnTo>
                    <a:lnTo>
                      <a:pt x="226699" y="426450"/>
                    </a:lnTo>
                    <a:lnTo>
                      <a:pt x="0" y="426450"/>
                    </a:lnTo>
                    <a:lnTo>
                      <a:pt x="0" y="106613"/>
                    </a:lnTo>
                    <a:close/>
                  </a:path>
                </a:pathLst>
              </a:custGeom>
            </p:spPr>
            <p:style>
              <a:lnRef idx="0">
                <a:schemeClr val="accent2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2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3">
                <a:schemeClr val="accent2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-1" tIns="106612" rIns="136019" bIns="106613" spcCol="1270" anchor="ctr"/>
              <a:lstStyle/>
              <a:p>
                <a:pPr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endParaRPr lang="en-US" sz="1500"/>
              </a:p>
            </p:txBody>
          </p:sp>
          <p:sp>
            <p:nvSpPr>
              <p:cNvPr id="18" name="Freeform 17"/>
              <p:cNvSpPr/>
              <p:nvPr/>
            </p:nvSpPr>
            <p:spPr>
              <a:xfrm>
                <a:off x="7489370" y="4606368"/>
                <a:ext cx="1346495" cy="1273224"/>
              </a:xfrm>
              <a:custGeom>
                <a:avLst/>
                <a:gdLst>
                  <a:gd name="connsiteX0" fmla="*/ 0 w 1079432"/>
                  <a:gd name="connsiteY0" fmla="*/ 107943 h 1289670"/>
                  <a:gd name="connsiteX1" fmla="*/ 107943 w 1079432"/>
                  <a:gd name="connsiteY1" fmla="*/ 0 h 1289670"/>
                  <a:gd name="connsiteX2" fmla="*/ 971489 w 1079432"/>
                  <a:gd name="connsiteY2" fmla="*/ 0 h 1289670"/>
                  <a:gd name="connsiteX3" fmla="*/ 1079432 w 1079432"/>
                  <a:gd name="connsiteY3" fmla="*/ 107943 h 1289670"/>
                  <a:gd name="connsiteX4" fmla="*/ 1079432 w 1079432"/>
                  <a:gd name="connsiteY4" fmla="*/ 1181727 h 1289670"/>
                  <a:gd name="connsiteX5" fmla="*/ 971489 w 1079432"/>
                  <a:gd name="connsiteY5" fmla="*/ 1289670 h 1289670"/>
                  <a:gd name="connsiteX6" fmla="*/ 107943 w 1079432"/>
                  <a:gd name="connsiteY6" fmla="*/ 1289670 h 1289670"/>
                  <a:gd name="connsiteX7" fmla="*/ 0 w 1079432"/>
                  <a:gd name="connsiteY7" fmla="*/ 1181727 h 1289670"/>
                  <a:gd name="connsiteX8" fmla="*/ 0 w 1079432"/>
                  <a:gd name="connsiteY8" fmla="*/ 107943 h 1289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79432" h="1289670">
                    <a:moveTo>
                      <a:pt x="0" y="107943"/>
                    </a:moveTo>
                    <a:cubicBezTo>
                      <a:pt x="0" y="48328"/>
                      <a:pt x="48328" y="0"/>
                      <a:pt x="107943" y="0"/>
                    </a:cubicBezTo>
                    <a:lnTo>
                      <a:pt x="971489" y="0"/>
                    </a:lnTo>
                    <a:cubicBezTo>
                      <a:pt x="1031104" y="0"/>
                      <a:pt x="1079432" y="48328"/>
                      <a:pt x="1079432" y="107943"/>
                    </a:cubicBezTo>
                    <a:lnTo>
                      <a:pt x="1079432" y="1181727"/>
                    </a:lnTo>
                    <a:cubicBezTo>
                      <a:pt x="1079432" y="1241342"/>
                      <a:pt x="1031104" y="1289670"/>
                      <a:pt x="971489" y="1289670"/>
                    </a:cubicBezTo>
                    <a:lnTo>
                      <a:pt x="107943" y="1289670"/>
                    </a:lnTo>
                    <a:cubicBezTo>
                      <a:pt x="48328" y="1289670"/>
                      <a:pt x="0" y="1241342"/>
                      <a:pt x="0" y="1181727"/>
                    </a:cubicBezTo>
                    <a:lnTo>
                      <a:pt x="0" y="107943"/>
                    </a:lnTo>
                    <a:close/>
                  </a:path>
                </a:pathLst>
              </a:cu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3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104005" tIns="104005" rIns="104005" bIns="104005" spcCol="1270" anchor="ctr"/>
              <a:lstStyle/>
              <a:p>
                <a:pPr algn="ctr" defTabSz="844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r>
                  <a:rPr lang="en-US" sz="1800" b="1" dirty="0"/>
                  <a:t>Lepton Colliders</a:t>
                </a:r>
              </a:p>
            </p:txBody>
          </p:sp>
        </p:grpSp>
        <p:sp>
          <p:nvSpPr>
            <p:cNvPr id="14" name="Freeform 13"/>
            <p:cNvSpPr/>
            <p:nvPr/>
          </p:nvSpPr>
          <p:spPr>
            <a:xfrm>
              <a:off x="2099407" y="4860697"/>
              <a:ext cx="363305" cy="320903"/>
            </a:xfrm>
            <a:custGeom>
              <a:avLst/>
              <a:gdLst>
                <a:gd name="connsiteX0" fmla="*/ 0 w 453398"/>
                <a:gd name="connsiteY0" fmla="*/ 106613 h 533063"/>
                <a:gd name="connsiteX1" fmla="*/ 226699 w 453398"/>
                <a:gd name="connsiteY1" fmla="*/ 106613 h 533063"/>
                <a:gd name="connsiteX2" fmla="*/ 226699 w 453398"/>
                <a:gd name="connsiteY2" fmla="*/ 0 h 533063"/>
                <a:gd name="connsiteX3" fmla="*/ 453398 w 453398"/>
                <a:gd name="connsiteY3" fmla="*/ 266532 h 533063"/>
                <a:gd name="connsiteX4" fmla="*/ 226699 w 453398"/>
                <a:gd name="connsiteY4" fmla="*/ 533063 h 533063"/>
                <a:gd name="connsiteX5" fmla="*/ 226699 w 453398"/>
                <a:gd name="connsiteY5" fmla="*/ 426450 h 533063"/>
                <a:gd name="connsiteX6" fmla="*/ 0 w 453398"/>
                <a:gd name="connsiteY6" fmla="*/ 426450 h 533063"/>
                <a:gd name="connsiteX7" fmla="*/ 0 w 453398"/>
                <a:gd name="connsiteY7" fmla="*/ 106613 h 533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3398" h="533063">
                  <a:moveTo>
                    <a:pt x="0" y="106613"/>
                  </a:moveTo>
                  <a:lnTo>
                    <a:pt x="226699" y="106613"/>
                  </a:lnTo>
                  <a:lnTo>
                    <a:pt x="226699" y="0"/>
                  </a:lnTo>
                  <a:lnTo>
                    <a:pt x="453398" y="266532"/>
                  </a:lnTo>
                  <a:lnTo>
                    <a:pt x="226699" y="533063"/>
                  </a:lnTo>
                  <a:lnTo>
                    <a:pt x="226699" y="426450"/>
                  </a:lnTo>
                  <a:lnTo>
                    <a:pt x="0" y="426450"/>
                  </a:lnTo>
                  <a:lnTo>
                    <a:pt x="0" y="106613"/>
                  </a:lnTo>
                  <a:close/>
                </a:path>
              </a:pathLst>
            </a:custGeom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tint val="6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-1" tIns="106612" rIns="136019" bIns="106613" spcCol="1270" anchor="ctr"/>
            <a:lstStyle/>
            <a:p>
              <a:pPr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endParaRPr lang="en-US" sz="1500"/>
            </a:p>
          </p:txBody>
        </p:sp>
      </p:grpSp>
      <p:sp>
        <p:nvSpPr>
          <p:cNvPr id="3" name="Rounded Rectangle 2"/>
          <p:cNvSpPr/>
          <p:nvPr/>
        </p:nvSpPr>
        <p:spPr bwMode="auto">
          <a:xfrm>
            <a:off x="4318001" y="1292860"/>
            <a:ext cx="2146299" cy="4010660"/>
          </a:xfrm>
          <a:prstGeom prst="roundRect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charset="0"/>
              </a:rPr>
              <a:t>2020s +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lang="en-US" dirty="0">
              <a:solidFill>
                <a:srgbClr val="FFFF00"/>
              </a:solidFill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lang="en-US" dirty="0">
              <a:solidFill>
                <a:srgbClr val="FFFF00"/>
              </a:solidFill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lang="en-US" dirty="0">
              <a:solidFill>
                <a:srgbClr val="FFFF00"/>
              </a:solidFill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lang="en-US" dirty="0">
              <a:solidFill>
                <a:srgbClr val="FFFF00"/>
              </a:solidFill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</p:txBody>
      </p:sp>
      <p:sp>
        <p:nvSpPr>
          <p:cNvPr id="21" name="Rounded Rectangle 20"/>
          <p:cNvSpPr/>
          <p:nvPr/>
        </p:nvSpPr>
        <p:spPr bwMode="auto">
          <a:xfrm>
            <a:off x="1950085" y="1292860"/>
            <a:ext cx="2139315" cy="4010660"/>
          </a:xfrm>
          <a:prstGeom prst="roundRect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r>
              <a:rPr lang="en-US" dirty="0" smtClean="0">
                <a:solidFill>
                  <a:srgbClr val="FFFF00"/>
                </a:solidFill>
              </a:rPr>
              <a:t>2010s +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lang="en-US" dirty="0">
              <a:solidFill>
                <a:srgbClr val="FFFF00"/>
              </a:solidFill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lang="en-US" dirty="0">
              <a:solidFill>
                <a:srgbClr val="FFFF00"/>
              </a:solidFill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lang="en-US" dirty="0">
              <a:solidFill>
                <a:srgbClr val="FFFF00"/>
              </a:solidFill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lang="en-US" dirty="0" smtClean="0">
              <a:solidFill>
                <a:srgbClr val="FFFF00"/>
              </a:solidFill>
            </a:endParaRPr>
          </a:p>
        </p:txBody>
      </p:sp>
      <p:sp>
        <p:nvSpPr>
          <p:cNvPr id="22" name="Rounded Rectangle 21"/>
          <p:cNvSpPr/>
          <p:nvPr/>
        </p:nvSpPr>
        <p:spPr bwMode="auto">
          <a:xfrm>
            <a:off x="6667500" y="1292860"/>
            <a:ext cx="2146299" cy="4010660"/>
          </a:xfrm>
          <a:prstGeom prst="roundRect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charset="0"/>
              </a:rPr>
              <a:t>Beyond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lang="en-US" dirty="0">
              <a:solidFill>
                <a:srgbClr val="FFFF00"/>
              </a:solidFill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lang="en-US" dirty="0">
              <a:solidFill>
                <a:srgbClr val="FFFF00"/>
              </a:solidFill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lang="en-US" dirty="0">
              <a:solidFill>
                <a:srgbClr val="FFFF00"/>
              </a:solidFill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311356"/>
      </p:ext>
    </p:extLst>
  </p:cSld>
  <p:clrMapOvr>
    <a:masterClrMapping/>
  </p:clrMapOvr>
  <p:transition spd="slow" advTm="6880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Fermilab </a:t>
            </a:r>
            <a:r>
              <a:rPr lang="en-US" dirty="0" smtClean="0"/>
              <a:t>Accelerator-based </a:t>
            </a:r>
            <a:r>
              <a:rPr lang="en-US" dirty="0"/>
              <a:t>Program</a:t>
            </a:r>
          </a:p>
        </p:txBody>
      </p:sp>
      <p:sp>
        <p:nvSpPr>
          <p:cNvPr id="921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5B467D0-9B05-4DFA-ADB8-70887ED12B34}" type="slidenum">
              <a:rPr lang="en-US" sz="1200" smtClean="0">
                <a:solidFill>
                  <a:srgbClr val="FFFFFF"/>
                </a:solidFill>
              </a:rPr>
              <a:pPr eaLnBrk="1" hangingPunct="1"/>
              <a:t>19</a:t>
            </a:fld>
            <a:endParaRPr lang="en-US" sz="1200" smtClean="0">
              <a:solidFill>
                <a:srgbClr val="FFFFFF"/>
              </a:solidFill>
            </a:endParaRPr>
          </a:p>
        </p:txBody>
      </p:sp>
      <p:sp>
        <p:nvSpPr>
          <p:cNvPr id="24" name="Footer Placeholder 3"/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1400" smtClean="0"/>
              <a:t>Young-Kee Kim, 7th IDS-NF Plenary Meeting, Oct. 17, 2011</a:t>
            </a:r>
            <a:endParaRPr lang="en-US" sz="900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878335484"/>
              </p:ext>
            </p:extLst>
          </p:nvPr>
        </p:nvGraphicFramePr>
        <p:xfrm>
          <a:off x="381000" y="874180"/>
          <a:ext cx="83058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Freeform 10"/>
          <p:cNvSpPr/>
          <p:nvPr/>
        </p:nvSpPr>
        <p:spPr>
          <a:xfrm rot="2667915">
            <a:off x="6730467" y="3391757"/>
            <a:ext cx="638182" cy="295600"/>
          </a:xfrm>
          <a:custGeom>
            <a:avLst/>
            <a:gdLst>
              <a:gd name="connsiteX0" fmla="*/ 0 w 453398"/>
              <a:gd name="connsiteY0" fmla="*/ 106613 h 533063"/>
              <a:gd name="connsiteX1" fmla="*/ 226699 w 453398"/>
              <a:gd name="connsiteY1" fmla="*/ 106613 h 533063"/>
              <a:gd name="connsiteX2" fmla="*/ 226699 w 453398"/>
              <a:gd name="connsiteY2" fmla="*/ 0 h 533063"/>
              <a:gd name="connsiteX3" fmla="*/ 453398 w 453398"/>
              <a:gd name="connsiteY3" fmla="*/ 266532 h 533063"/>
              <a:gd name="connsiteX4" fmla="*/ 226699 w 453398"/>
              <a:gd name="connsiteY4" fmla="*/ 533063 h 533063"/>
              <a:gd name="connsiteX5" fmla="*/ 226699 w 453398"/>
              <a:gd name="connsiteY5" fmla="*/ 426450 h 533063"/>
              <a:gd name="connsiteX6" fmla="*/ 0 w 453398"/>
              <a:gd name="connsiteY6" fmla="*/ 426450 h 533063"/>
              <a:gd name="connsiteX7" fmla="*/ 0 w 453398"/>
              <a:gd name="connsiteY7" fmla="*/ 106613 h 533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3398" h="533063">
                <a:moveTo>
                  <a:pt x="0" y="106613"/>
                </a:moveTo>
                <a:lnTo>
                  <a:pt x="226699" y="106613"/>
                </a:lnTo>
                <a:lnTo>
                  <a:pt x="226699" y="0"/>
                </a:lnTo>
                <a:lnTo>
                  <a:pt x="453398" y="266532"/>
                </a:lnTo>
                <a:lnTo>
                  <a:pt x="226699" y="533063"/>
                </a:lnTo>
                <a:lnTo>
                  <a:pt x="226699" y="426450"/>
                </a:lnTo>
                <a:lnTo>
                  <a:pt x="0" y="426450"/>
                </a:lnTo>
                <a:lnTo>
                  <a:pt x="0" y="106613"/>
                </a:lnTo>
                <a:close/>
              </a:path>
            </a:pathLst>
          </a:custGeom>
        </p:spPr>
        <p:style>
          <a:lnRef idx="0">
            <a:schemeClr val="accent2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2">
              <a:tint val="60000"/>
              <a:hueOff val="0"/>
              <a:satOff val="0"/>
              <a:lumOff val="0"/>
              <a:alphaOff val="0"/>
            </a:schemeClr>
          </a:fillRef>
          <a:effectRef idx="3">
            <a:schemeClr val="accent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-1" tIns="106612" rIns="136019" bIns="106613" spcCol="1270" anchor="ctr"/>
          <a:lstStyle/>
          <a:p>
            <a:pPr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lang="en-US" sz="1500"/>
          </a:p>
        </p:txBody>
      </p:sp>
      <p:grpSp>
        <p:nvGrpSpPr>
          <p:cNvPr id="9226" name="Group 11"/>
          <p:cNvGrpSpPr>
            <a:grpSpLocks/>
          </p:cNvGrpSpPr>
          <p:nvPr/>
        </p:nvGrpSpPr>
        <p:grpSpPr bwMode="auto">
          <a:xfrm>
            <a:off x="387350" y="3780473"/>
            <a:ext cx="8299450" cy="1296987"/>
            <a:chOff x="536732" y="4417282"/>
            <a:chExt cx="8299133" cy="1297718"/>
          </a:xfrm>
        </p:grpSpPr>
        <p:grpSp>
          <p:nvGrpSpPr>
            <p:cNvPr id="9230" name="Group 12"/>
            <p:cNvGrpSpPr>
              <a:grpSpLocks/>
            </p:cNvGrpSpPr>
            <p:nvPr/>
          </p:nvGrpSpPr>
          <p:grpSpPr bwMode="auto">
            <a:xfrm>
              <a:off x="536732" y="4417282"/>
              <a:ext cx="8299133" cy="1297718"/>
              <a:chOff x="536732" y="4606368"/>
              <a:chExt cx="8299133" cy="1297718"/>
            </a:xfrm>
          </p:grpSpPr>
          <p:sp>
            <p:nvSpPr>
              <p:cNvPr id="15" name="Freeform 14"/>
              <p:cNvSpPr/>
              <p:nvPr/>
            </p:nvSpPr>
            <p:spPr>
              <a:xfrm>
                <a:off x="536732" y="4607944"/>
                <a:ext cx="1404321" cy="1288301"/>
              </a:xfrm>
              <a:custGeom>
                <a:avLst/>
                <a:gdLst>
                  <a:gd name="connsiteX0" fmla="*/ 0 w 1404321"/>
                  <a:gd name="connsiteY0" fmla="*/ 128967 h 1289670"/>
                  <a:gd name="connsiteX1" fmla="*/ 128967 w 1404321"/>
                  <a:gd name="connsiteY1" fmla="*/ 0 h 1289670"/>
                  <a:gd name="connsiteX2" fmla="*/ 1275354 w 1404321"/>
                  <a:gd name="connsiteY2" fmla="*/ 0 h 1289670"/>
                  <a:gd name="connsiteX3" fmla="*/ 1404321 w 1404321"/>
                  <a:gd name="connsiteY3" fmla="*/ 128967 h 1289670"/>
                  <a:gd name="connsiteX4" fmla="*/ 1404321 w 1404321"/>
                  <a:gd name="connsiteY4" fmla="*/ 1160703 h 1289670"/>
                  <a:gd name="connsiteX5" fmla="*/ 1275354 w 1404321"/>
                  <a:gd name="connsiteY5" fmla="*/ 1289670 h 1289670"/>
                  <a:gd name="connsiteX6" fmla="*/ 128967 w 1404321"/>
                  <a:gd name="connsiteY6" fmla="*/ 1289670 h 1289670"/>
                  <a:gd name="connsiteX7" fmla="*/ 0 w 1404321"/>
                  <a:gd name="connsiteY7" fmla="*/ 1160703 h 1289670"/>
                  <a:gd name="connsiteX8" fmla="*/ 0 w 1404321"/>
                  <a:gd name="connsiteY8" fmla="*/ 128967 h 1289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04321" h="1289670">
                    <a:moveTo>
                      <a:pt x="0" y="128967"/>
                    </a:moveTo>
                    <a:cubicBezTo>
                      <a:pt x="0" y="57740"/>
                      <a:pt x="57740" y="0"/>
                      <a:pt x="128967" y="0"/>
                    </a:cubicBezTo>
                    <a:lnTo>
                      <a:pt x="1275354" y="0"/>
                    </a:lnTo>
                    <a:cubicBezTo>
                      <a:pt x="1346581" y="0"/>
                      <a:pt x="1404321" y="57740"/>
                      <a:pt x="1404321" y="128967"/>
                    </a:cubicBezTo>
                    <a:lnTo>
                      <a:pt x="1404321" y="1160703"/>
                    </a:lnTo>
                    <a:cubicBezTo>
                      <a:pt x="1404321" y="1231930"/>
                      <a:pt x="1346581" y="1289670"/>
                      <a:pt x="1275354" y="1289670"/>
                    </a:cubicBezTo>
                    <a:lnTo>
                      <a:pt x="128967" y="1289670"/>
                    </a:lnTo>
                    <a:cubicBezTo>
                      <a:pt x="57740" y="1289670"/>
                      <a:pt x="0" y="1231930"/>
                      <a:pt x="0" y="1160703"/>
                    </a:cubicBezTo>
                    <a:lnTo>
                      <a:pt x="0" y="128967"/>
                    </a:lnTo>
                    <a:close/>
                  </a:path>
                </a:pathLst>
              </a:cu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3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110163" tIns="110163" rIns="110163" bIns="110163" spcCol="1270" anchor="ctr"/>
              <a:lstStyle/>
              <a:p>
                <a:pPr algn="ctr" defTabSz="844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r>
                  <a:rPr lang="en-US" sz="1800" b="1" dirty="0"/>
                  <a:t>LHC </a:t>
                </a:r>
              </a:p>
              <a:p>
                <a:pPr algn="ctr" defTabSz="844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r>
                  <a:rPr lang="en-US" sz="1800" b="1" dirty="0" err="1"/>
                  <a:t>Tevatron</a:t>
                </a:r>
                <a:endParaRPr lang="en-US" sz="1800" b="1" dirty="0"/>
              </a:p>
            </p:txBody>
          </p:sp>
          <p:sp>
            <p:nvSpPr>
              <p:cNvPr id="16" name="Freeform 15"/>
              <p:cNvSpPr/>
              <p:nvPr/>
            </p:nvSpPr>
            <p:spPr>
              <a:xfrm>
                <a:off x="2580891" y="4608686"/>
                <a:ext cx="4287993" cy="1295400"/>
              </a:xfrm>
              <a:custGeom>
                <a:avLst/>
                <a:gdLst>
                  <a:gd name="connsiteX0" fmla="*/ 0 w 4095820"/>
                  <a:gd name="connsiteY0" fmla="*/ 128967 h 1289670"/>
                  <a:gd name="connsiteX1" fmla="*/ 128967 w 4095820"/>
                  <a:gd name="connsiteY1" fmla="*/ 0 h 1289670"/>
                  <a:gd name="connsiteX2" fmla="*/ 3966853 w 4095820"/>
                  <a:gd name="connsiteY2" fmla="*/ 0 h 1289670"/>
                  <a:gd name="connsiteX3" fmla="*/ 4095820 w 4095820"/>
                  <a:gd name="connsiteY3" fmla="*/ 128967 h 1289670"/>
                  <a:gd name="connsiteX4" fmla="*/ 4095820 w 4095820"/>
                  <a:gd name="connsiteY4" fmla="*/ 1160703 h 1289670"/>
                  <a:gd name="connsiteX5" fmla="*/ 3966853 w 4095820"/>
                  <a:gd name="connsiteY5" fmla="*/ 1289670 h 1289670"/>
                  <a:gd name="connsiteX6" fmla="*/ 128967 w 4095820"/>
                  <a:gd name="connsiteY6" fmla="*/ 1289670 h 1289670"/>
                  <a:gd name="connsiteX7" fmla="*/ 0 w 4095820"/>
                  <a:gd name="connsiteY7" fmla="*/ 1160703 h 1289670"/>
                  <a:gd name="connsiteX8" fmla="*/ 0 w 4095820"/>
                  <a:gd name="connsiteY8" fmla="*/ 128967 h 1289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95820" h="1289670">
                    <a:moveTo>
                      <a:pt x="0" y="128967"/>
                    </a:moveTo>
                    <a:cubicBezTo>
                      <a:pt x="0" y="57740"/>
                      <a:pt x="57740" y="0"/>
                      <a:pt x="128967" y="0"/>
                    </a:cubicBezTo>
                    <a:lnTo>
                      <a:pt x="3966853" y="0"/>
                    </a:lnTo>
                    <a:cubicBezTo>
                      <a:pt x="4038080" y="0"/>
                      <a:pt x="4095820" y="57740"/>
                      <a:pt x="4095820" y="128967"/>
                    </a:cubicBezTo>
                    <a:lnTo>
                      <a:pt x="4095820" y="1160703"/>
                    </a:lnTo>
                    <a:cubicBezTo>
                      <a:pt x="4095820" y="1231930"/>
                      <a:pt x="4038080" y="1289670"/>
                      <a:pt x="3966853" y="1289670"/>
                    </a:cubicBezTo>
                    <a:lnTo>
                      <a:pt x="128967" y="1289670"/>
                    </a:lnTo>
                    <a:cubicBezTo>
                      <a:pt x="57740" y="1289670"/>
                      <a:pt x="0" y="1231930"/>
                      <a:pt x="0" y="1160703"/>
                    </a:cubicBezTo>
                    <a:lnTo>
                      <a:pt x="0" y="128967"/>
                    </a:lnTo>
                    <a:close/>
                  </a:path>
                </a:pathLst>
              </a:cu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3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110163" tIns="110163" rIns="110163" bIns="110163" spcCol="1270" anchor="ctr"/>
              <a:lstStyle/>
              <a:p>
                <a:pPr algn="ctr" defTabSz="844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r>
                  <a:rPr lang="en-US" sz="1800" b="1" dirty="0"/>
                  <a:t>LHC Upgrades </a:t>
                </a:r>
                <a:r>
                  <a:rPr lang="en-US" sz="1800" dirty="0"/>
                  <a:t>in</a:t>
                </a:r>
              </a:p>
              <a:p>
                <a:pPr algn="ctr" defTabSz="844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r>
                  <a:rPr lang="en-US" sz="1800" dirty="0"/>
                  <a:t>luminosity and energy</a:t>
                </a:r>
              </a:p>
            </p:txBody>
          </p:sp>
          <p:sp>
            <p:nvSpPr>
              <p:cNvPr id="17" name="Freeform 16"/>
              <p:cNvSpPr/>
              <p:nvPr/>
            </p:nvSpPr>
            <p:spPr>
              <a:xfrm>
                <a:off x="7017207" y="5043108"/>
                <a:ext cx="363305" cy="320903"/>
              </a:xfrm>
              <a:custGeom>
                <a:avLst/>
                <a:gdLst>
                  <a:gd name="connsiteX0" fmla="*/ 0 w 453398"/>
                  <a:gd name="connsiteY0" fmla="*/ 106613 h 533063"/>
                  <a:gd name="connsiteX1" fmla="*/ 226699 w 453398"/>
                  <a:gd name="connsiteY1" fmla="*/ 106613 h 533063"/>
                  <a:gd name="connsiteX2" fmla="*/ 226699 w 453398"/>
                  <a:gd name="connsiteY2" fmla="*/ 0 h 533063"/>
                  <a:gd name="connsiteX3" fmla="*/ 453398 w 453398"/>
                  <a:gd name="connsiteY3" fmla="*/ 266532 h 533063"/>
                  <a:gd name="connsiteX4" fmla="*/ 226699 w 453398"/>
                  <a:gd name="connsiteY4" fmla="*/ 533063 h 533063"/>
                  <a:gd name="connsiteX5" fmla="*/ 226699 w 453398"/>
                  <a:gd name="connsiteY5" fmla="*/ 426450 h 533063"/>
                  <a:gd name="connsiteX6" fmla="*/ 0 w 453398"/>
                  <a:gd name="connsiteY6" fmla="*/ 426450 h 533063"/>
                  <a:gd name="connsiteX7" fmla="*/ 0 w 453398"/>
                  <a:gd name="connsiteY7" fmla="*/ 106613 h 533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53398" h="533063">
                    <a:moveTo>
                      <a:pt x="0" y="106613"/>
                    </a:moveTo>
                    <a:lnTo>
                      <a:pt x="226699" y="106613"/>
                    </a:lnTo>
                    <a:lnTo>
                      <a:pt x="226699" y="0"/>
                    </a:lnTo>
                    <a:lnTo>
                      <a:pt x="453398" y="266532"/>
                    </a:lnTo>
                    <a:lnTo>
                      <a:pt x="226699" y="533063"/>
                    </a:lnTo>
                    <a:lnTo>
                      <a:pt x="226699" y="426450"/>
                    </a:lnTo>
                    <a:lnTo>
                      <a:pt x="0" y="426450"/>
                    </a:lnTo>
                    <a:lnTo>
                      <a:pt x="0" y="106613"/>
                    </a:lnTo>
                    <a:close/>
                  </a:path>
                </a:pathLst>
              </a:custGeom>
            </p:spPr>
            <p:style>
              <a:lnRef idx="0">
                <a:schemeClr val="accent2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2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3">
                <a:schemeClr val="accent2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-1" tIns="106612" rIns="136019" bIns="106613" spcCol="1270" anchor="ctr"/>
              <a:lstStyle/>
              <a:p>
                <a:pPr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endParaRPr lang="en-US" sz="1500"/>
              </a:p>
            </p:txBody>
          </p:sp>
          <p:sp>
            <p:nvSpPr>
              <p:cNvPr id="18" name="Freeform 17"/>
              <p:cNvSpPr/>
              <p:nvPr/>
            </p:nvSpPr>
            <p:spPr>
              <a:xfrm>
                <a:off x="7489370" y="4606368"/>
                <a:ext cx="1346495" cy="1273224"/>
              </a:xfrm>
              <a:custGeom>
                <a:avLst/>
                <a:gdLst>
                  <a:gd name="connsiteX0" fmla="*/ 0 w 1079432"/>
                  <a:gd name="connsiteY0" fmla="*/ 107943 h 1289670"/>
                  <a:gd name="connsiteX1" fmla="*/ 107943 w 1079432"/>
                  <a:gd name="connsiteY1" fmla="*/ 0 h 1289670"/>
                  <a:gd name="connsiteX2" fmla="*/ 971489 w 1079432"/>
                  <a:gd name="connsiteY2" fmla="*/ 0 h 1289670"/>
                  <a:gd name="connsiteX3" fmla="*/ 1079432 w 1079432"/>
                  <a:gd name="connsiteY3" fmla="*/ 107943 h 1289670"/>
                  <a:gd name="connsiteX4" fmla="*/ 1079432 w 1079432"/>
                  <a:gd name="connsiteY4" fmla="*/ 1181727 h 1289670"/>
                  <a:gd name="connsiteX5" fmla="*/ 971489 w 1079432"/>
                  <a:gd name="connsiteY5" fmla="*/ 1289670 h 1289670"/>
                  <a:gd name="connsiteX6" fmla="*/ 107943 w 1079432"/>
                  <a:gd name="connsiteY6" fmla="*/ 1289670 h 1289670"/>
                  <a:gd name="connsiteX7" fmla="*/ 0 w 1079432"/>
                  <a:gd name="connsiteY7" fmla="*/ 1181727 h 1289670"/>
                  <a:gd name="connsiteX8" fmla="*/ 0 w 1079432"/>
                  <a:gd name="connsiteY8" fmla="*/ 107943 h 1289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79432" h="1289670">
                    <a:moveTo>
                      <a:pt x="0" y="107943"/>
                    </a:moveTo>
                    <a:cubicBezTo>
                      <a:pt x="0" y="48328"/>
                      <a:pt x="48328" y="0"/>
                      <a:pt x="107943" y="0"/>
                    </a:cubicBezTo>
                    <a:lnTo>
                      <a:pt x="971489" y="0"/>
                    </a:lnTo>
                    <a:cubicBezTo>
                      <a:pt x="1031104" y="0"/>
                      <a:pt x="1079432" y="48328"/>
                      <a:pt x="1079432" y="107943"/>
                    </a:cubicBezTo>
                    <a:lnTo>
                      <a:pt x="1079432" y="1181727"/>
                    </a:lnTo>
                    <a:cubicBezTo>
                      <a:pt x="1079432" y="1241342"/>
                      <a:pt x="1031104" y="1289670"/>
                      <a:pt x="971489" y="1289670"/>
                    </a:cubicBezTo>
                    <a:lnTo>
                      <a:pt x="107943" y="1289670"/>
                    </a:lnTo>
                    <a:cubicBezTo>
                      <a:pt x="48328" y="1289670"/>
                      <a:pt x="0" y="1241342"/>
                      <a:pt x="0" y="1181727"/>
                    </a:cubicBezTo>
                    <a:lnTo>
                      <a:pt x="0" y="107943"/>
                    </a:lnTo>
                    <a:close/>
                  </a:path>
                </a:pathLst>
              </a:cu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3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104005" tIns="104005" rIns="104005" bIns="104005" spcCol="1270" anchor="ctr"/>
              <a:lstStyle/>
              <a:p>
                <a:pPr algn="ctr" defTabSz="844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r>
                  <a:rPr lang="en-US" sz="1800" b="1" dirty="0" smtClean="0"/>
                  <a:t>ILC</a:t>
                </a:r>
              </a:p>
              <a:p>
                <a:pPr algn="ctr" defTabSz="844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r>
                  <a:rPr lang="en-US" sz="1200" b="1" dirty="0" err="1" smtClean="0">
                    <a:solidFill>
                      <a:srgbClr val="00FF00"/>
                    </a:solidFill>
                  </a:rPr>
                  <a:t>Muon</a:t>
                </a:r>
                <a:r>
                  <a:rPr lang="en-US" sz="1200" b="1" dirty="0" smtClean="0">
                    <a:solidFill>
                      <a:srgbClr val="00FF00"/>
                    </a:solidFill>
                  </a:rPr>
                  <a:t> Collider</a:t>
                </a:r>
                <a:endParaRPr lang="en-US" sz="1800" b="1" dirty="0">
                  <a:solidFill>
                    <a:srgbClr val="00FF00"/>
                  </a:solidFill>
                </a:endParaRPr>
              </a:p>
            </p:txBody>
          </p:sp>
        </p:grpSp>
        <p:sp>
          <p:nvSpPr>
            <p:cNvPr id="14" name="Freeform 13"/>
            <p:cNvSpPr/>
            <p:nvPr/>
          </p:nvSpPr>
          <p:spPr>
            <a:xfrm>
              <a:off x="2099407" y="4860697"/>
              <a:ext cx="363305" cy="320903"/>
            </a:xfrm>
            <a:custGeom>
              <a:avLst/>
              <a:gdLst>
                <a:gd name="connsiteX0" fmla="*/ 0 w 453398"/>
                <a:gd name="connsiteY0" fmla="*/ 106613 h 533063"/>
                <a:gd name="connsiteX1" fmla="*/ 226699 w 453398"/>
                <a:gd name="connsiteY1" fmla="*/ 106613 h 533063"/>
                <a:gd name="connsiteX2" fmla="*/ 226699 w 453398"/>
                <a:gd name="connsiteY2" fmla="*/ 0 h 533063"/>
                <a:gd name="connsiteX3" fmla="*/ 453398 w 453398"/>
                <a:gd name="connsiteY3" fmla="*/ 266532 h 533063"/>
                <a:gd name="connsiteX4" fmla="*/ 226699 w 453398"/>
                <a:gd name="connsiteY4" fmla="*/ 533063 h 533063"/>
                <a:gd name="connsiteX5" fmla="*/ 226699 w 453398"/>
                <a:gd name="connsiteY5" fmla="*/ 426450 h 533063"/>
                <a:gd name="connsiteX6" fmla="*/ 0 w 453398"/>
                <a:gd name="connsiteY6" fmla="*/ 426450 h 533063"/>
                <a:gd name="connsiteX7" fmla="*/ 0 w 453398"/>
                <a:gd name="connsiteY7" fmla="*/ 106613 h 533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3398" h="533063">
                  <a:moveTo>
                    <a:pt x="0" y="106613"/>
                  </a:moveTo>
                  <a:lnTo>
                    <a:pt x="226699" y="106613"/>
                  </a:lnTo>
                  <a:lnTo>
                    <a:pt x="226699" y="0"/>
                  </a:lnTo>
                  <a:lnTo>
                    <a:pt x="453398" y="266532"/>
                  </a:lnTo>
                  <a:lnTo>
                    <a:pt x="226699" y="533063"/>
                  </a:lnTo>
                  <a:lnTo>
                    <a:pt x="226699" y="426450"/>
                  </a:lnTo>
                  <a:lnTo>
                    <a:pt x="0" y="426450"/>
                  </a:lnTo>
                  <a:lnTo>
                    <a:pt x="0" y="106613"/>
                  </a:lnTo>
                  <a:close/>
                </a:path>
              </a:pathLst>
            </a:custGeom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tint val="6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-1" tIns="106612" rIns="136019" bIns="106613" spcCol="1270" anchor="ctr"/>
            <a:lstStyle/>
            <a:p>
              <a:pPr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endParaRPr lang="en-US" sz="150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606040" y="1977596"/>
            <a:ext cx="1045478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FF00"/>
                </a:solidFill>
              </a:rPr>
              <a:t>MINOS+</a:t>
            </a:r>
          </a:p>
          <a:p>
            <a:pPr algn="ctr"/>
            <a:r>
              <a:rPr lang="en-US" sz="1200" dirty="0" err="1" smtClean="0">
                <a:solidFill>
                  <a:srgbClr val="FFFF00"/>
                </a:solidFill>
              </a:rPr>
              <a:t>NOvA</a:t>
            </a:r>
            <a:endParaRPr lang="en-US" sz="1200" dirty="0" smtClean="0">
              <a:solidFill>
                <a:srgbClr val="FFFF00"/>
              </a:solidFill>
            </a:endParaRPr>
          </a:p>
          <a:p>
            <a:pPr algn="ctr"/>
            <a:r>
              <a:rPr lang="en-US" sz="1200" dirty="0" err="1" smtClean="0">
                <a:solidFill>
                  <a:srgbClr val="FFFF00"/>
                </a:solidFill>
              </a:rPr>
              <a:t>MINERvA</a:t>
            </a:r>
            <a:endParaRPr lang="en-US" sz="1200" dirty="0" smtClean="0">
              <a:solidFill>
                <a:srgbClr val="FFFF00"/>
              </a:solidFill>
            </a:endParaRPr>
          </a:p>
          <a:p>
            <a:pPr algn="ctr"/>
            <a:r>
              <a:rPr lang="en-US" sz="1200" dirty="0" err="1" smtClean="0">
                <a:solidFill>
                  <a:srgbClr val="FFFF00"/>
                </a:solidFill>
              </a:rPr>
              <a:t>MicroBooNE</a:t>
            </a:r>
            <a:endParaRPr lang="en-US" sz="1200" dirty="0" smtClean="0">
              <a:solidFill>
                <a:srgbClr val="FFFF00"/>
              </a:solidFill>
            </a:endParaRPr>
          </a:p>
          <a:p>
            <a:pPr algn="ctr"/>
            <a:endParaRPr lang="en-US" sz="800" dirty="0" smtClean="0"/>
          </a:p>
          <a:p>
            <a:pPr algn="ctr"/>
            <a:r>
              <a:rPr lang="en-US" sz="1200" dirty="0" smtClean="0">
                <a:solidFill>
                  <a:srgbClr val="00FF00"/>
                </a:solidFill>
              </a:rPr>
              <a:t>Mu2e</a:t>
            </a:r>
          </a:p>
          <a:p>
            <a:pPr algn="ctr"/>
            <a:r>
              <a:rPr lang="en-US" sz="1200" dirty="0" err="1" smtClean="0">
                <a:solidFill>
                  <a:srgbClr val="00FF00"/>
                </a:solidFill>
              </a:rPr>
              <a:t>Muon</a:t>
            </a:r>
            <a:r>
              <a:rPr lang="en-US" sz="1200" dirty="0" smtClean="0">
                <a:solidFill>
                  <a:srgbClr val="00FF00"/>
                </a:solidFill>
              </a:rPr>
              <a:t> </a:t>
            </a:r>
            <a:r>
              <a:rPr lang="en-US" sz="1200" dirty="0" smtClean="0">
                <a:solidFill>
                  <a:srgbClr val="00FF00"/>
                </a:solidFill>
              </a:rPr>
              <a:t>g-2</a:t>
            </a:r>
          </a:p>
          <a:p>
            <a:pPr algn="ctr"/>
            <a:endParaRPr lang="en-US" sz="800" dirty="0" smtClean="0"/>
          </a:p>
          <a:p>
            <a:pPr algn="ctr"/>
            <a:r>
              <a:rPr lang="en-US" sz="1200" dirty="0" err="1" smtClean="0"/>
              <a:t>SeaQuest</a:t>
            </a:r>
            <a:endParaRPr lang="en-US" sz="1200" dirty="0"/>
          </a:p>
        </p:txBody>
      </p:sp>
      <p:sp>
        <p:nvSpPr>
          <p:cNvPr id="21" name="Rounded Rectangle 20"/>
          <p:cNvSpPr/>
          <p:nvPr/>
        </p:nvSpPr>
        <p:spPr bwMode="auto">
          <a:xfrm>
            <a:off x="4318001" y="1292860"/>
            <a:ext cx="2146299" cy="4010660"/>
          </a:xfrm>
          <a:prstGeom prst="roundRect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charset="0"/>
              </a:rPr>
              <a:t>2020s +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lang="en-US" dirty="0">
              <a:solidFill>
                <a:srgbClr val="FFFF00"/>
              </a:solidFill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lang="en-US" dirty="0">
              <a:solidFill>
                <a:srgbClr val="FFFF00"/>
              </a:solidFill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lang="en-US" dirty="0">
              <a:solidFill>
                <a:srgbClr val="FFFF00"/>
              </a:solidFill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lang="en-US" dirty="0">
              <a:solidFill>
                <a:srgbClr val="FFFF00"/>
              </a:solidFill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</p:txBody>
      </p:sp>
      <p:sp>
        <p:nvSpPr>
          <p:cNvPr id="22" name="Rounded Rectangle 21"/>
          <p:cNvSpPr/>
          <p:nvPr/>
        </p:nvSpPr>
        <p:spPr bwMode="auto">
          <a:xfrm>
            <a:off x="1950085" y="1292860"/>
            <a:ext cx="2139315" cy="4010660"/>
          </a:xfrm>
          <a:prstGeom prst="roundRect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r>
              <a:rPr lang="en-US" dirty="0" smtClean="0">
                <a:solidFill>
                  <a:srgbClr val="FFFF00"/>
                </a:solidFill>
              </a:rPr>
              <a:t>2010s +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lang="en-US" dirty="0">
              <a:solidFill>
                <a:srgbClr val="FFFF00"/>
              </a:solidFill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lang="en-US" dirty="0">
              <a:solidFill>
                <a:srgbClr val="FFFF00"/>
              </a:solidFill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lang="en-US" dirty="0">
              <a:solidFill>
                <a:srgbClr val="FFFF00"/>
              </a:solidFill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lang="en-US" dirty="0" smtClean="0">
              <a:solidFill>
                <a:srgbClr val="FFFF00"/>
              </a:solidFill>
            </a:endParaRPr>
          </a:p>
        </p:txBody>
      </p:sp>
      <p:sp>
        <p:nvSpPr>
          <p:cNvPr id="23" name="Rounded Rectangle 22"/>
          <p:cNvSpPr/>
          <p:nvPr/>
        </p:nvSpPr>
        <p:spPr bwMode="auto">
          <a:xfrm>
            <a:off x="6667500" y="1292860"/>
            <a:ext cx="2146299" cy="4010660"/>
          </a:xfrm>
          <a:prstGeom prst="roundRect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charset="0"/>
              </a:rPr>
              <a:t>Beyond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lang="en-US" dirty="0">
              <a:solidFill>
                <a:srgbClr val="FFFF00"/>
              </a:solidFill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lang="en-US" dirty="0">
              <a:solidFill>
                <a:srgbClr val="FFFF00"/>
              </a:solidFill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lang="en-US" dirty="0">
              <a:solidFill>
                <a:srgbClr val="FFFF00"/>
              </a:solidFill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7791" y="5927742"/>
            <a:ext cx="40243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FF00"/>
                </a:solidFill>
              </a:rPr>
              <a:t>MAP (</a:t>
            </a:r>
            <a:r>
              <a:rPr lang="en-US" sz="2000" dirty="0" err="1" smtClean="0">
                <a:solidFill>
                  <a:srgbClr val="00FF00"/>
                </a:solidFill>
              </a:rPr>
              <a:t>Muon</a:t>
            </a:r>
            <a:r>
              <a:rPr lang="en-US" sz="2000" dirty="0" smtClean="0">
                <a:solidFill>
                  <a:srgbClr val="00FF00"/>
                </a:solidFill>
              </a:rPr>
              <a:t> Accelerator Program)</a:t>
            </a:r>
            <a:endParaRPr lang="en-US" sz="2000" dirty="0">
              <a:solidFill>
                <a:srgbClr val="00FF00"/>
              </a:solidFill>
            </a:endParaRPr>
          </a:p>
        </p:txBody>
      </p:sp>
      <p:sp>
        <p:nvSpPr>
          <p:cNvPr id="26" name="Right Arrow 25"/>
          <p:cNvSpPr/>
          <p:nvPr/>
        </p:nvSpPr>
        <p:spPr>
          <a:xfrm>
            <a:off x="457200" y="5327968"/>
            <a:ext cx="8305800" cy="776287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2000" dirty="0" smtClean="0">
                <a:solidFill>
                  <a:schemeClr val="bg2">
                    <a:lumMod val="10000"/>
                    <a:lumOff val="90000"/>
                  </a:schemeClr>
                </a:solidFill>
              </a:rPr>
              <a:t>Technology </a:t>
            </a:r>
            <a:r>
              <a:rPr lang="en-US" sz="2000" dirty="0" smtClean="0">
                <a:solidFill>
                  <a:schemeClr val="bg2">
                    <a:lumMod val="10000"/>
                    <a:lumOff val="90000"/>
                  </a:schemeClr>
                </a:solidFill>
              </a:rPr>
              <a:t>Research and Development</a:t>
            </a:r>
            <a:endParaRPr lang="en-US" sz="2000" dirty="0">
              <a:solidFill>
                <a:schemeClr val="bg2">
                  <a:lumMod val="10000"/>
                  <a:lumOff val="9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92335" y="1773937"/>
            <a:ext cx="12955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FF00"/>
                </a:solidFill>
              </a:rPr>
              <a:t>Project X:</a:t>
            </a:r>
            <a:endParaRPr lang="en-US" sz="2000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229422"/>
      </p:ext>
    </p:extLst>
  </p:cSld>
  <p:clrMapOvr>
    <a:masterClrMapping/>
  </p:clrMapOvr>
  <p:transition spd="slow" advTm="30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14350" y="203200"/>
            <a:ext cx="8629650" cy="1143000"/>
          </a:xfrm>
        </p:spPr>
        <p:txBody>
          <a:bodyPr/>
          <a:lstStyle/>
          <a:p>
            <a:r>
              <a:rPr lang="en-US" dirty="0" smtClean="0"/>
              <a:t>Fermilab program expressed in three frontiers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EE63935-E45B-46A4-BFD3-287CB7A07C9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3933" y="1231900"/>
            <a:ext cx="5593281" cy="5093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143000" y="6318250"/>
            <a:ext cx="6396789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1400" smtClean="0"/>
              <a:t>Young-Kee Kim, 7th IDS-NF Plenary Meeting, Oct. 17, 2011</a:t>
            </a:r>
            <a:endParaRPr lang="en-US" sz="9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820"/>
    </mc:Choice>
    <mc:Fallback>
      <p:transition spd="slow" advTm="782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The Muon Accelerator Program (MAP)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600200" y="1530350"/>
            <a:ext cx="737616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Mission</a:t>
            </a:r>
            <a:endParaRPr lang="en-US" dirty="0"/>
          </a:p>
          <a:p>
            <a:pPr lvl="1" eaLnBrk="1" hangingPunct="1">
              <a:defRPr/>
            </a:pPr>
            <a:r>
              <a:rPr lang="en-US" sz="1800" dirty="0" smtClean="0"/>
              <a:t>“…</a:t>
            </a:r>
            <a:r>
              <a:rPr lang="en-US" sz="1800" dirty="0"/>
              <a:t>to develop and demonstrate the concepts and critical technologies .. for </a:t>
            </a:r>
            <a:r>
              <a:rPr lang="en-US" sz="1800" dirty="0" err="1"/>
              <a:t>Muon</a:t>
            </a:r>
            <a:r>
              <a:rPr lang="en-US" sz="1800" dirty="0"/>
              <a:t> Colliders and Neutrino Factories.”</a:t>
            </a:r>
          </a:p>
          <a:p>
            <a:pPr lvl="1" eaLnBrk="1" hangingPunct="1">
              <a:defRPr/>
            </a:pPr>
            <a:endParaRPr lang="en-US" sz="500" dirty="0" smtClean="0"/>
          </a:p>
          <a:p>
            <a:pPr eaLnBrk="1" hangingPunct="1">
              <a:defRPr/>
            </a:pPr>
            <a:r>
              <a:rPr lang="en-US" dirty="0" smtClean="0"/>
              <a:t>Goal</a:t>
            </a:r>
            <a:endParaRPr lang="en-US" dirty="0"/>
          </a:p>
          <a:p>
            <a:pPr lvl="1" eaLnBrk="1" hangingPunct="1">
              <a:defRPr/>
            </a:pPr>
            <a:r>
              <a:rPr lang="en-US" sz="1800" dirty="0" smtClean="0"/>
              <a:t>“… </a:t>
            </a:r>
            <a:r>
              <a:rPr lang="en-US" sz="1800" dirty="0"/>
              <a:t>to deliver results that will permit the high energy physics community to make an informed choice of the optimal path to a high-energy lepton collider and/or a next-generation neutrino beam facility…”</a:t>
            </a:r>
          </a:p>
          <a:p>
            <a:pPr lvl="1" eaLnBrk="1" hangingPunct="1">
              <a:defRPr/>
            </a:pPr>
            <a:endParaRPr lang="en-US" sz="500" dirty="0" smtClean="0"/>
          </a:p>
          <a:p>
            <a:pPr eaLnBrk="1" hangingPunct="1">
              <a:defRPr/>
            </a:pPr>
            <a:r>
              <a:rPr lang="en-US" dirty="0" smtClean="0"/>
              <a:t>Organization</a:t>
            </a:r>
            <a:endParaRPr lang="en-US" dirty="0" smtClean="0"/>
          </a:p>
          <a:p>
            <a:pPr lvl="1" eaLnBrk="1" hangingPunct="1">
              <a:defRPr/>
            </a:pPr>
            <a:r>
              <a:rPr lang="en-US" sz="1800" dirty="0"/>
              <a:t>R</a:t>
            </a:r>
            <a:r>
              <a:rPr lang="en-US" sz="1800" dirty="0" smtClean="0"/>
              <a:t>equested by DOE </a:t>
            </a:r>
            <a:r>
              <a:rPr lang="en-US" sz="1800" dirty="0" smtClean="0"/>
              <a:t>Office of HEP </a:t>
            </a:r>
            <a:r>
              <a:rPr lang="en-US" sz="1800" dirty="0" smtClean="0"/>
              <a:t>(</a:t>
            </a:r>
            <a:r>
              <a:rPr lang="en-US" sz="1800" dirty="0" smtClean="0"/>
              <a:t>in 2009) </a:t>
            </a:r>
            <a:r>
              <a:rPr lang="en-US" sz="1800" dirty="0" smtClean="0"/>
              <a:t>for </a:t>
            </a:r>
            <a:r>
              <a:rPr lang="en-US" sz="1800" dirty="0" smtClean="0"/>
              <a:t>a </a:t>
            </a:r>
            <a:r>
              <a:rPr lang="en-US" sz="1800" dirty="0" smtClean="0"/>
              <a:t>U.S. </a:t>
            </a:r>
            <a:r>
              <a:rPr lang="en-US" sz="1800" dirty="0" err="1" smtClean="0"/>
              <a:t>Muon</a:t>
            </a:r>
            <a:r>
              <a:rPr lang="en-US" sz="1800" dirty="0" smtClean="0"/>
              <a:t> </a:t>
            </a:r>
            <a:r>
              <a:rPr lang="en-US" sz="1800" dirty="0" smtClean="0"/>
              <a:t>Collider &amp; Neutrino Factory R&amp;D </a:t>
            </a:r>
            <a:r>
              <a:rPr lang="en-US" sz="1800" dirty="0" smtClean="0"/>
              <a:t>program </a:t>
            </a:r>
            <a:r>
              <a:rPr lang="en-US" sz="1800" dirty="0" smtClean="0"/>
              <a:t>hosted at </a:t>
            </a:r>
            <a:r>
              <a:rPr lang="en-US" sz="1800" dirty="0" smtClean="0"/>
              <a:t>Fermilab.</a:t>
            </a:r>
          </a:p>
          <a:p>
            <a:pPr lvl="1" eaLnBrk="1" hangingPunct="1">
              <a:defRPr/>
            </a:pPr>
            <a:r>
              <a:rPr lang="en-US" sz="1800" dirty="0"/>
              <a:t>O</a:t>
            </a:r>
            <a:r>
              <a:rPr lang="en-US" sz="1800" dirty="0" smtClean="0"/>
              <a:t>rganization </a:t>
            </a:r>
            <a:r>
              <a:rPr lang="en-US" sz="1800" dirty="0" smtClean="0"/>
              <a:t>is </a:t>
            </a:r>
            <a:r>
              <a:rPr lang="en-US" sz="1800" dirty="0" smtClean="0"/>
              <a:t>in </a:t>
            </a:r>
            <a:r>
              <a:rPr lang="en-US" sz="1800" dirty="0" smtClean="0"/>
              <a:t>place &amp; functioning: &gt;200 participants from 15 </a:t>
            </a:r>
            <a:r>
              <a:rPr lang="en-US" sz="1800" dirty="0" smtClean="0"/>
              <a:t>institutions: http</a:t>
            </a:r>
            <a:r>
              <a:rPr lang="en-US" sz="1800" dirty="0" smtClean="0"/>
              <a:t>://map.fnal.gov</a:t>
            </a:r>
            <a:r>
              <a:rPr lang="en-US" sz="1800" dirty="0" smtClean="0"/>
              <a:t>/</a:t>
            </a:r>
            <a:endParaRPr lang="en-US" sz="1800" dirty="0" smtClean="0">
              <a:solidFill>
                <a:srgbClr val="0070C0"/>
              </a:solidFill>
            </a:endParaRPr>
          </a:p>
        </p:txBody>
      </p:sp>
      <p:sp>
        <p:nvSpPr>
          <p:cNvPr id="20483" name="Footer Placeholder 4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Young-Kee Kim, 7th IDS-NF Plenary Meeting, Oct. 17, 2011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F80E67E1-C291-4555-9339-99A5ADE9094E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70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/>
              <a:t>The </a:t>
            </a:r>
            <a:r>
              <a:rPr lang="en-US" sz="2800" dirty="0" err="1"/>
              <a:t>Muon</a:t>
            </a:r>
            <a:r>
              <a:rPr lang="en-US" sz="2800" dirty="0"/>
              <a:t> Accelerator Program (MAP)</a:t>
            </a:r>
            <a:endParaRPr lang="en-US" sz="18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530350"/>
            <a:ext cx="7437120" cy="4114800"/>
          </a:xfrm>
        </p:spPr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FFFFFF"/>
                </a:solidFill>
              </a:rPr>
              <a:t>R&amp;D Plan and Deliverables</a:t>
            </a:r>
          </a:p>
          <a:p>
            <a:pPr lvl="1">
              <a:buFont typeface="Arial" pitchFamily="34" charset="0"/>
              <a:buChar char="•"/>
              <a:defRPr/>
            </a:pPr>
            <a:endParaRPr lang="en-US" dirty="0" smtClean="0">
              <a:solidFill>
                <a:srgbClr val="FFFFFF"/>
              </a:solidFill>
            </a:endParaRPr>
          </a:p>
          <a:p>
            <a:pPr lvl="1">
              <a:buFont typeface="Arial" pitchFamily="34" charset="0"/>
              <a:buChar char="•"/>
              <a:defRPr/>
            </a:pPr>
            <a:r>
              <a:rPr lang="en-US" sz="2200" dirty="0" smtClean="0">
                <a:solidFill>
                  <a:srgbClr val="FFFFFF"/>
                </a:solidFill>
              </a:rPr>
              <a:t>Deliver </a:t>
            </a:r>
            <a:r>
              <a:rPr lang="en-US" sz="2200" dirty="0">
                <a:solidFill>
                  <a:srgbClr val="FFFFFF"/>
                </a:solidFill>
              </a:rPr>
              <a:t>on commitments to making </a:t>
            </a:r>
            <a:r>
              <a:rPr lang="en-US" sz="2200" dirty="0">
                <a:solidFill>
                  <a:srgbClr val="FFFF00"/>
                </a:solidFill>
              </a:rPr>
              <a:t>MICE</a:t>
            </a:r>
            <a:r>
              <a:rPr lang="en-US" sz="2200" dirty="0">
                <a:solidFill>
                  <a:srgbClr val="FFFFFF"/>
                </a:solidFill>
              </a:rPr>
              <a:t> and the </a:t>
            </a:r>
            <a:r>
              <a:rPr lang="en-US" sz="2200" dirty="0">
                <a:solidFill>
                  <a:srgbClr val="FFFF00"/>
                </a:solidFill>
              </a:rPr>
              <a:t>IDS-NF</a:t>
            </a:r>
            <a:r>
              <a:rPr lang="en-US" sz="2200" dirty="0">
                <a:solidFill>
                  <a:srgbClr val="FFFFFF"/>
                </a:solidFill>
              </a:rPr>
              <a:t> studies a success.</a:t>
            </a:r>
          </a:p>
          <a:p>
            <a:pPr lvl="1">
              <a:buFont typeface="Arial" pitchFamily="34" charset="0"/>
              <a:buChar char="•"/>
              <a:defRPr/>
            </a:pPr>
            <a:endParaRPr lang="en-US" sz="2200" dirty="0" smtClean="0">
              <a:solidFill>
                <a:srgbClr val="FFFFFF"/>
              </a:solidFill>
            </a:endParaRPr>
          </a:p>
          <a:p>
            <a:pPr lvl="1">
              <a:buFont typeface="Arial" pitchFamily="34" charset="0"/>
              <a:buChar char="•"/>
              <a:defRPr/>
            </a:pPr>
            <a:r>
              <a:rPr lang="en-US" sz="2200" dirty="0" smtClean="0">
                <a:solidFill>
                  <a:srgbClr val="FFFFFF"/>
                </a:solidFill>
              </a:rPr>
              <a:t>Focus </a:t>
            </a:r>
            <a:r>
              <a:rPr lang="en-US" sz="2200" dirty="0">
                <a:solidFill>
                  <a:srgbClr val="FFFFFF"/>
                </a:solidFill>
              </a:rPr>
              <a:t>on key technology development and testing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en-US" sz="2200" dirty="0" smtClean="0">
                <a:solidFill>
                  <a:srgbClr val="FFFFFF"/>
                </a:solidFill>
              </a:rPr>
              <a:t>RF </a:t>
            </a:r>
            <a:r>
              <a:rPr lang="en-US" sz="2200" dirty="0">
                <a:solidFill>
                  <a:srgbClr val="FFFFFF"/>
                </a:solidFill>
              </a:rPr>
              <a:t>cavities in magnetic fields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en-US" sz="2200" dirty="0" smtClean="0">
                <a:solidFill>
                  <a:srgbClr val="FFFFFF"/>
                </a:solidFill>
              </a:rPr>
              <a:t>High-field </a:t>
            </a:r>
            <a:r>
              <a:rPr lang="en-US" sz="2200" dirty="0">
                <a:solidFill>
                  <a:srgbClr val="FFFFFF"/>
                </a:solidFill>
              </a:rPr>
              <a:t>solenoids for final cooling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en-US" sz="2200" dirty="0" smtClean="0">
                <a:solidFill>
                  <a:srgbClr val="FFFFFF"/>
                </a:solidFill>
              </a:rPr>
              <a:t>Collider </a:t>
            </a:r>
            <a:r>
              <a:rPr lang="en-US" sz="2200" dirty="0">
                <a:solidFill>
                  <a:srgbClr val="FFFFFF"/>
                </a:solidFill>
              </a:rPr>
              <a:t>ring magnets configurations that can handle </a:t>
            </a:r>
            <a:r>
              <a:rPr lang="en-US" sz="2200" dirty="0" smtClean="0">
                <a:solidFill>
                  <a:srgbClr val="FFFFFF"/>
                </a:solidFill>
              </a:rPr>
              <a:t>heat-loads</a:t>
            </a:r>
            <a:endParaRPr lang="en-US" sz="2200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mtClean="0">
                <a:latin typeface="+mn-lt"/>
              </a:rPr>
              <a:t>Young-Kee Kim, 7th IDS-NF Plenary Meeting, Oct. 17, 2011</a:t>
            </a:r>
            <a:endParaRPr lang="en-US" dirty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48F62500-A6C6-4C6F-A85A-C1BFDAAAC346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16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/>
              <a:t>The </a:t>
            </a:r>
            <a:r>
              <a:rPr lang="en-US" sz="2800" dirty="0" err="1"/>
              <a:t>Muon</a:t>
            </a:r>
            <a:r>
              <a:rPr lang="en-US" sz="2800" dirty="0"/>
              <a:t> Accelerator Program (MAP)</a:t>
            </a:r>
            <a:endParaRPr lang="en-US" sz="18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530350"/>
            <a:ext cx="7117080" cy="4114800"/>
          </a:xfrm>
        </p:spPr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FFFFFF"/>
                </a:solidFill>
              </a:rPr>
              <a:t>R&amp;D Plan and Deliverables (cont.)</a:t>
            </a:r>
          </a:p>
          <a:p>
            <a:pPr lvl="1">
              <a:buFont typeface="Arial" pitchFamily="34" charset="0"/>
              <a:buChar char="•"/>
              <a:defRPr/>
            </a:pPr>
            <a:endParaRPr lang="en-US" dirty="0" smtClean="0">
              <a:solidFill>
                <a:srgbClr val="FFFFFF"/>
              </a:solidFill>
            </a:endParaRPr>
          </a:p>
          <a:p>
            <a:pPr lvl="1">
              <a:buFont typeface="Arial" pitchFamily="34" charset="0"/>
              <a:buChar char="•"/>
              <a:defRPr/>
            </a:pPr>
            <a:r>
              <a:rPr lang="en-US" sz="2200" dirty="0" smtClean="0">
                <a:solidFill>
                  <a:srgbClr val="FFFFFF"/>
                </a:solidFill>
              </a:rPr>
              <a:t>Deliver </a:t>
            </a:r>
            <a:r>
              <a:rPr lang="en-US" sz="2200" dirty="0">
                <a:solidFill>
                  <a:srgbClr val="FFFFFF"/>
                </a:solidFill>
              </a:rPr>
              <a:t>a Design Feasibility Study to enable the community to judge the feasibility of a multi-</a:t>
            </a:r>
            <a:r>
              <a:rPr lang="en-US" sz="2200" dirty="0" err="1">
                <a:solidFill>
                  <a:srgbClr val="FFFFFF"/>
                </a:solidFill>
              </a:rPr>
              <a:t>TeV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Muon</a:t>
            </a:r>
            <a:r>
              <a:rPr lang="en-US" sz="2200" dirty="0">
                <a:solidFill>
                  <a:srgbClr val="FFFFFF"/>
                </a:solidFill>
              </a:rPr>
              <a:t> Collider (~FY16):</a:t>
            </a:r>
          </a:p>
          <a:p>
            <a:pPr lvl="1">
              <a:buFont typeface="Arial" pitchFamily="34" charset="0"/>
              <a:buChar char="•"/>
              <a:defRPr/>
            </a:pPr>
            <a:endParaRPr lang="en-US" sz="2200" dirty="0" smtClean="0">
              <a:solidFill>
                <a:srgbClr val="FFFFFF"/>
              </a:solidFill>
            </a:endParaRPr>
          </a:p>
          <a:p>
            <a:pPr lvl="1">
              <a:buFont typeface="Arial" pitchFamily="34" charset="0"/>
              <a:buChar char="•"/>
              <a:defRPr/>
            </a:pPr>
            <a:r>
              <a:rPr lang="en-US" sz="2200" dirty="0" smtClean="0">
                <a:solidFill>
                  <a:srgbClr val="FFFFFF"/>
                </a:solidFill>
              </a:rPr>
              <a:t>Coordinate </a:t>
            </a:r>
            <a:r>
              <a:rPr lang="en-US" sz="2200" dirty="0">
                <a:solidFill>
                  <a:srgbClr val="FFFFFF"/>
                </a:solidFill>
              </a:rPr>
              <a:t>with the physics community on </a:t>
            </a:r>
            <a:r>
              <a:rPr lang="en-US" sz="2200" dirty="0" err="1" smtClean="0">
                <a:solidFill>
                  <a:srgbClr val="FFFFFF"/>
                </a:solidFill>
              </a:rPr>
              <a:t>Muon</a:t>
            </a:r>
            <a:r>
              <a:rPr lang="en-US" sz="2200" dirty="0" smtClean="0">
                <a:solidFill>
                  <a:srgbClr val="FFFFFF"/>
                </a:solidFill>
              </a:rPr>
              <a:t> Collider physics </a:t>
            </a:r>
            <a:r>
              <a:rPr lang="en-US" sz="2200" dirty="0">
                <a:solidFill>
                  <a:srgbClr val="FFFFFF"/>
                </a:solidFill>
              </a:rPr>
              <a:t>capabilities, detector and </a:t>
            </a:r>
            <a:r>
              <a:rPr lang="en-US" sz="2200" dirty="0" smtClean="0">
                <a:solidFill>
                  <a:srgbClr val="FFFFFF"/>
                </a:solidFill>
              </a:rPr>
              <a:t>MDI</a:t>
            </a:r>
            <a:endParaRPr lang="en-US" sz="2200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mtClean="0">
                <a:latin typeface="+mn-lt"/>
              </a:rPr>
              <a:t>Young-Kee Kim, 7th IDS-NF Plenary Meeting, Oct. 17, 2011</a:t>
            </a:r>
            <a:endParaRPr lang="en-US" dirty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48F62500-A6C6-4C6F-A85A-C1BFDAAAC346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37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1557338" y="203200"/>
            <a:ext cx="7586662" cy="1143000"/>
          </a:xfrm>
        </p:spPr>
        <p:txBody>
          <a:bodyPr/>
          <a:lstStyle/>
          <a:p>
            <a:r>
              <a:rPr lang="en-US" sz="2800" dirty="0"/>
              <a:t>The </a:t>
            </a:r>
            <a:r>
              <a:rPr lang="en-US" sz="2800" dirty="0" err="1"/>
              <a:t>Muon</a:t>
            </a:r>
            <a:r>
              <a:rPr lang="en-US" sz="2800" dirty="0"/>
              <a:t> Accelerator Program (MAP)</a:t>
            </a:r>
            <a:endParaRPr lang="en-US" sz="2800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600200" y="1240790"/>
            <a:ext cx="7208520" cy="4114800"/>
          </a:xfrm>
        </p:spPr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err="1" smtClean="0"/>
              <a:t>MuCool</a:t>
            </a:r>
            <a:r>
              <a:rPr lang="en-US" sz="2000" dirty="0" smtClean="0"/>
              <a:t> Test Area (MTA) at Fermilab</a:t>
            </a:r>
          </a:p>
          <a:p>
            <a:pPr marL="685800" lvl="1">
              <a:buFont typeface="Arial" pitchFamily="34" charset="0"/>
              <a:buChar char="•"/>
            </a:pPr>
            <a:r>
              <a:rPr lang="en-US" dirty="0" smtClean="0"/>
              <a:t>One of the most important challenges is demonstrating </a:t>
            </a:r>
            <a:r>
              <a:rPr lang="en-US" dirty="0"/>
              <a:t>feasibility of high-gradient RF cavity operation in the presence of strong magnetic fields</a:t>
            </a:r>
          </a:p>
          <a:p>
            <a:pPr marL="685800" lvl="1">
              <a:buFont typeface="Arial" pitchFamily="34" charset="0"/>
              <a:buChar char="•"/>
            </a:pPr>
            <a:r>
              <a:rPr lang="en-US" dirty="0" smtClean="0"/>
              <a:t>MTA: the </a:t>
            </a:r>
            <a:r>
              <a:rPr lang="en-US" dirty="0"/>
              <a:t>end of </a:t>
            </a:r>
            <a:r>
              <a:rPr lang="en-US" dirty="0" err="1" smtClean="0"/>
              <a:t>Linac</a:t>
            </a:r>
            <a:r>
              <a:rPr lang="en-US" dirty="0" smtClean="0"/>
              <a:t> </a:t>
            </a:r>
            <a:r>
              <a:rPr lang="en-US" dirty="0"/>
              <a:t>to provide a platform for ionization cooling component testing </a:t>
            </a:r>
            <a:r>
              <a:rPr lang="en-US" b="1" i="1" dirty="0"/>
              <a:t>with a particle </a:t>
            </a:r>
            <a:r>
              <a:rPr lang="en-US" b="1" i="1" dirty="0" smtClean="0"/>
              <a:t>beam </a:t>
            </a:r>
            <a:r>
              <a:rPr lang="en-US" dirty="0" smtClean="0"/>
              <a:t>(recently commissioned)</a:t>
            </a:r>
            <a:endParaRPr lang="en-US" b="1" i="1" dirty="0"/>
          </a:p>
          <a:p>
            <a:pPr marL="685800" lvl="1">
              <a:buFont typeface="Arial" pitchFamily="34" charset="0"/>
              <a:buChar char="•"/>
            </a:pPr>
            <a:r>
              <a:rPr lang="en-US" dirty="0"/>
              <a:t>Brings together high power RF systems, cavities, 5T solenoid, LH</a:t>
            </a:r>
            <a:r>
              <a:rPr lang="en-US" baseline="-25000" dirty="0"/>
              <a:t>2</a:t>
            </a:r>
            <a:r>
              <a:rPr lang="en-US" dirty="0"/>
              <a:t> handling and 400 MeV proton </a:t>
            </a:r>
            <a:r>
              <a:rPr lang="en-US" dirty="0" smtClean="0"/>
              <a:t>beam</a:t>
            </a:r>
            <a:endParaRPr lang="en-US" dirty="0"/>
          </a:p>
          <a:p>
            <a:endParaRPr lang="en-US" sz="2000" b="1" dirty="0"/>
          </a:p>
          <a:p>
            <a:endParaRPr lang="en-US" sz="2000" b="1" dirty="0"/>
          </a:p>
          <a:p>
            <a:endParaRPr lang="en-US" sz="2000" dirty="0"/>
          </a:p>
        </p:txBody>
      </p:sp>
      <p:sp>
        <p:nvSpPr>
          <p:cNvPr id="17411" name="Footer Placeholder 4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mtClean="0"/>
              <a:t>Young-Kee Kim, 7th IDS-NF Plenary Meeting, Oct. 17, 2011</a:t>
            </a:r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CE57FDF1-0D87-4A6C-AC6C-DB029E90C3F7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pic>
        <p:nvPicPr>
          <p:cNvPr id="17414" name="Picture 44" descr="MTA_BL_snou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0616" y="4364163"/>
            <a:ext cx="2822575" cy="188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11" descr="x6535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3597" y="4351284"/>
            <a:ext cx="2822575" cy="188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8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97820" y="4351284"/>
            <a:ext cx="1274762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9" name="TextBox 9"/>
          <p:cNvSpPr txBox="1">
            <a:spLocks noChangeArrowheads="1"/>
          </p:cNvSpPr>
          <p:nvPr/>
        </p:nvSpPr>
        <p:spPr bwMode="auto">
          <a:xfrm>
            <a:off x="5797659" y="5693238"/>
            <a:ext cx="147508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dirty="0"/>
              <a:t>Liq. H</a:t>
            </a:r>
            <a:r>
              <a:rPr lang="en-US" sz="1400" baseline="-25000" dirty="0"/>
              <a:t>2</a:t>
            </a:r>
            <a:r>
              <a:rPr lang="en-US" sz="1400" dirty="0"/>
              <a:t> </a:t>
            </a:r>
            <a:r>
              <a:rPr lang="en-US" sz="1400" dirty="0" smtClean="0"/>
              <a:t>absorber</a:t>
            </a:r>
          </a:p>
          <a:p>
            <a:pPr algn="ctr"/>
            <a:r>
              <a:rPr lang="en-US" sz="1400" dirty="0" smtClean="0"/>
              <a:t>(KEK</a:t>
            </a:r>
            <a:r>
              <a:rPr lang="en-US" sz="1400" dirty="0"/>
              <a:t>)</a:t>
            </a:r>
          </a:p>
        </p:txBody>
      </p:sp>
      <p:pic>
        <p:nvPicPr>
          <p:cNvPr id="17423" name="Picture 18" descr="mc_091104_inside_magnet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69454" y="4364163"/>
            <a:ext cx="1750246" cy="1312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4" name="Text Box 42"/>
          <p:cNvSpPr txBox="1">
            <a:spLocks noChangeArrowheads="1"/>
          </p:cNvSpPr>
          <p:nvPr/>
        </p:nvSpPr>
        <p:spPr bwMode="auto">
          <a:xfrm>
            <a:off x="7187822" y="5711906"/>
            <a:ext cx="1905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/>
              <a:t>High Pressure RF Cavity (FNAL &amp; </a:t>
            </a:r>
            <a:r>
              <a:rPr lang="en-US" sz="1200" dirty="0" err="1"/>
              <a:t>Muons</a:t>
            </a:r>
            <a:r>
              <a:rPr lang="en-US" sz="1200" dirty="0"/>
              <a:t> Inc.)</a:t>
            </a:r>
          </a:p>
        </p:txBody>
      </p:sp>
    </p:spTree>
    <p:extLst>
      <p:ext uri="{BB962C8B-B14F-4D97-AF65-F5344CB8AC3E}">
        <p14:creationId xmlns:p14="http://schemas.microsoft.com/office/powerpoint/2010/main" val="335900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03200"/>
            <a:ext cx="9144000" cy="1143000"/>
          </a:xfrm>
        </p:spPr>
        <p:txBody>
          <a:bodyPr/>
          <a:lstStyle/>
          <a:p>
            <a:r>
              <a:rPr lang="en-US" dirty="0" smtClean="0"/>
              <a:t>Conclusion: Fermilab Accelerator-based </a:t>
            </a:r>
            <a:r>
              <a:rPr lang="en-US" dirty="0"/>
              <a:t>Program</a:t>
            </a:r>
          </a:p>
        </p:txBody>
      </p:sp>
      <p:sp>
        <p:nvSpPr>
          <p:cNvPr id="921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5B467D0-9B05-4DFA-ADB8-70887ED12B34}" type="slidenum">
              <a:rPr lang="en-US" sz="1200" smtClean="0">
                <a:solidFill>
                  <a:srgbClr val="FFFFFF"/>
                </a:solidFill>
              </a:rPr>
              <a:pPr eaLnBrk="1" hangingPunct="1"/>
              <a:t>24</a:t>
            </a:fld>
            <a:endParaRPr lang="en-US" sz="1200" smtClean="0">
              <a:solidFill>
                <a:srgbClr val="FFFFFF"/>
              </a:solidFill>
            </a:endParaRPr>
          </a:p>
        </p:txBody>
      </p:sp>
      <p:sp>
        <p:nvSpPr>
          <p:cNvPr id="24" name="Footer Placeholder 3"/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1400" smtClean="0"/>
              <a:t>Young-Kee Kim, 7th IDS-NF Plenary Meeting, Oct. 17, 2011</a:t>
            </a:r>
            <a:endParaRPr lang="en-US" sz="900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498641171"/>
              </p:ext>
            </p:extLst>
          </p:nvPr>
        </p:nvGraphicFramePr>
        <p:xfrm>
          <a:off x="381000" y="874180"/>
          <a:ext cx="83058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Freeform 10"/>
          <p:cNvSpPr/>
          <p:nvPr/>
        </p:nvSpPr>
        <p:spPr>
          <a:xfrm rot="2667915">
            <a:off x="6730467" y="3391757"/>
            <a:ext cx="638182" cy="295600"/>
          </a:xfrm>
          <a:custGeom>
            <a:avLst/>
            <a:gdLst>
              <a:gd name="connsiteX0" fmla="*/ 0 w 453398"/>
              <a:gd name="connsiteY0" fmla="*/ 106613 h 533063"/>
              <a:gd name="connsiteX1" fmla="*/ 226699 w 453398"/>
              <a:gd name="connsiteY1" fmla="*/ 106613 h 533063"/>
              <a:gd name="connsiteX2" fmla="*/ 226699 w 453398"/>
              <a:gd name="connsiteY2" fmla="*/ 0 h 533063"/>
              <a:gd name="connsiteX3" fmla="*/ 453398 w 453398"/>
              <a:gd name="connsiteY3" fmla="*/ 266532 h 533063"/>
              <a:gd name="connsiteX4" fmla="*/ 226699 w 453398"/>
              <a:gd name="connsiteY4" fmla="*/ 533063 h 533063"/>
              <a:gd name="connsiteX5" fmla="*/ 226699 w 453398"/>
              <a:gd name="connsiteY5" fmla="*/ 426450 h 533063"/>
              <a:gd name="connsiteX6" fmla="*/ 0 w 453398"/>
              <a:gd name="connsiteY6" fmla="*/ 426450 h 533063"/>
              <a:gd name="connsiteX7" fmla="*/ 0 w 453398"/>
              <a:gd name="connsiteY7" fmla="*/ 106613 h 533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3398" h="533063">
                <a:moveTo>
                  <a:pt x="0" y="106613"/>
                </a:moveTo>
                <a:lnTo>
                  <a:pt x="226699" y="106613"/>
                </a:lnTo>
                <a:lnTo>
                  <a:pt x="226699" y="0"/>
                </a:lnTo>
                <a:lnTo>
                  <a:pt x="453398" y="266532"/>
                </a:lnTo>
                <a:lnTo>
                  <a:pt x="226699" y="533063"/>
                </a:lnTo>
                <a:lnTo>
                  <a:pt x="226699" y="426450"/>
                </a:lnTo>
                <a:lnTo>
                  <a:pt x="0" y="426450"/>
                </a:lnTo>
                <a:lnTo>
                  <a:pt x="0" y="106613"/>
                </a:lnTo>
                <a:close/>
              </a:path>
            </a:pathLst>
          </a:custGeom>
        </p:spPr>
        <p:style>
          <a:lnRef idx="0">
            <a:schemeClr val="accent2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2">
              <a:tint val="60000"/>
              <a:hueOff val="0"/>
              <a:satOff val="0"/>
              <a:lumOff val="0"/>
              <a:alphaOff val="0"/>
            </a:schemeClr>
          </a:fillRef>
          <a:effectRef idx="3">
            <a:schemeClr val="accent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-1" tIns="106612" rIns="136019" bIns="106613" spcCol="1270" anchor="ctr"/>
          <a:lstStyle/>
          <a:p>
            <a:pPr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lang="en-US" sz="1500"/>
          </a:p>
        </p:txBody>
      </p:sp>
      <p:grpSp>
        <p:nvGrpSpPr>
          <p:cNvPr id="9226" name="Group 11"/>
          <p:cNvGrpSpPr>
            <a:grpSpLocks/>
          </p:cNvGrpSpPr>
          <p:nvPr/>
        </p:nvGrpSpPr>
        <p:grpSpPr bwMode="auto">
          <a:xfrm>
            <a:off x="387350" y="3780473"/>
            <a:ext cx="8299450" cy="1296987"/>
            <a:chOff x="536732" y="4417282"/>
            <a:chExt cx="8299133" cy="1297718"/>
          </a:xfrm>
        </p:grpSpPr>
        <p:grpSp>
          <p:nvGrpSpPr>
            <p:cNvPr id="9230" name="Group 12"/>
            <p:cNvGrpSpPr>
              <a:grpSpLocks/>
            </p:cNvGrpSpPr>
            <p:nvPr/>
          </p:nvGrpSpPr>
          <p:grpSpPr bwMode="auto">
            <a:xfrm>
              <a:off x="536732" y="4417282"/>
              <a:ext cx="8299133" cy="1297718"/>
              <a:chOff x="536732" y="4606368"/>
              <a:chExt cx="8299133" cy="1297718"/>
            </a:xfrm>
          </p:grpSpPr>
          <p:sp>
            <p:nvSpPr>
              <p:cNvPr id="15" name="Freeform 14"/>
              <p:cNvSpPr/>
              <p:nvPr/>
            </p:nvSpPr>
            <p:spPr>
              <a:xfrm>
                <a:off x="536732" y="4607944"/>
                <a:ext cx="1404321" cy="1288301"/>
              </a:xfrm>
              <a:custGeom>
                <a:avLst/>
                <a:gdLst>
                  <a:gd name="connsiteX0" fmla="*/ 0 w 1404321"/>
                  <a:gd name="connsiteY0" fmla="*/ 128967 h 1289670"/>
                  <a:gd name="connsiteX1" fmla="*/ 128967 w 1404321"/>
                  <a:gd name="connsiteY1" fmla="*/ 0 h 1289670"/>
                  <a:gd name="connsiteX2" fmla="*/ 1275354 w 1404321"/>
                  <a:gd name="connsiteY2" fmla="*/ 0 h 1289670"/>
                  <a:gd name="connsiteX3" fmla="*/ 1404321 w 1404321"/>
                  <a:gd name="connsiteY3" fmla="*/ 128967 h 1289670"/>
                  <a:gd name="connsiteX4" fmla="*/ 1404321 w 1404321"/>
                  <a:gd name="connsiteY4" fmla="*/ 1160703 h 1289670"/>
                  <a:gd name="connsiteX5" fmla="*/ 1275354 w 1404321"/>
                  <a:gd name="connsiteY5" fmla="*/ 1289670 h 1289670"/>
                  <a:gd name="connsiteX6" fmla="*/ 128967 w 1404321"/>
                  <a:gd name="connsiteY6" fmla="*/ 1289670 h 1289670"/>
                  <a:gd name="connsiteX7" fmla="*/ 0 w 1404321"/>
                  <a:gd name="connsiteY7" fmla="*/ 1160703 h 1289670"/>
                  <a:gd name="connsiteX8" fmla="*/ 0 w 1404321"/>
                  <a:gd name="connsiteY8" fmla="*/ 128967 h 1289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04321" h="1289670">
                    <a:moveTo>
                      <a:pt x="0" y="128967"/>
                    </a:moveTo>
                    <a:cubicBezTo>
                      <a:pt x="0" y="57740"/>
                      <a:pt x="57740" y="0"/>
                      <a:pt x="128967" y="0"/>
                    </a:cubicBezTo>
                    <a:lnTo>
                      <a:pt x="1275354" y="0"/>
                    </a:lnTo>
                    <a:cubicBezTo>
                      <a:pt x="1346581" y="0"/>
                      <a:pt x="1404321" y="57740"/>
                      <a:pt x="1404321" y="128967"/>
                    </a:cubicBezTo>
                    <a:lnTo>
                      <a:pt x="1404321" y="1160703"/>
                    </a:lnTo>
                    <a:cubicBezTo>
                      <a:pt x="1404321" y="1231930"/>
                      <a:pt x="1346581" y="1289670"/>
                      <a:pt x="1275354" y="1289670"/>
                    </a:cubicBezTo>
                    <a:lnTo>
                      <a:pt x="128967" y="1289670"/>
                    </a:lnTo>
                    <a:cubicBezTo>
                      <a:pt x="57740" y="1289670"/>
                      <a:pt x="0" y="1231930"/>
                      <a:pt x="0" y="1160703"/>
                    </a:cubicBezTo>
                    <a:lnTo>
                      <a:pt x="0" y="128967"/>
                    </a:lnTo>
                    <a:close/>
                  </a:path>
                </a:pathLst>
              </a:cu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3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110163" tIns="110163" rIns="110163" bIns="110163" spcCol="1270" anchor="ctr"/>
              <a:lstStyle/>
              <a:p>
                <a:pPr algn="ctr" defTabSz="844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r>
                  <a:rPr lang="en-US" sz="1800" b="1" dirty="0"/>
                  <a:t>LHC </a:t>
                </a:r>
              </a:p>
              <a:p>
                <a:pPr algn="ctr" defTabSz="844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r>
                  <a:rPr lang="en-US" sz="1800" b="1" dirty="0" err="1"/>
                  <a:t>Tevatron</a:t>
                </a:r>
                <a:endParaRPr lang="en-US" sz="1800" b="1" dirty="0"/>
              </a:p>
            </p:txBody>
          </p:sp>
          <p:sp>
            <p:nvSpPr>
              <p:cNvPr id="16" name="Freeform 15"/>
              <p:cNvSpPr/>
              <p:nvPr/>
            </p:nvSpPr>
            <p:spPr>
              <a:xfrm>
                <a:off x="2580891" y="4608686"/>
                <a:ext cx="4287993" cy="1295400"/>
              </a:xfrm>
              <a:custGeom>
                <a:avLst/>
                <a:gdLst>
                  <a:gd name="connsiteX0" fmla="*/ 0 w 4095820"/>
                  <a:gd name="connsiteY0" fmla="*/ 128967 h 1289670"/>
                  <a:gd name="connsiteX1" fmla="*/ 128967 w 4095820"/>
                  <a:gd name="connsiteY1" fmla="*/ 0 h 1289670"/>
                  <a:gd name="connsiteX2" fmla="*/ 3966853 w 4095820"/>
                  <a:gd name="connsiteY2" fmla="*/ 0 h 1289670"/>
                  <a:gd name="connsiteX3" fmla="*/ 4095820 w 4095820"/>
                  <a:gd name="connsiteY3" fmla="*/ 128967 h 1289670"/>
                  <a:gd name="connsiteX4" fmla="*/ 4095820 w 4095820"/>
                  <a:gd name="connsiteY4" fmla="*/ 1160703 h 1289670"/>
                  <a:gd name="connsiteX5" fmla="*/ 3966853 w 4095820"/>
                  <a:gd name="connsiteY5" fmla="*/ 1289670 h 1289670"/>
                  <a:gd name="connsiteX6" fmla="*/ 128967 w 4095820"/>
                  <a:gd name="connsiteY6" fmla="*/ 1289670 h 1289670"/>
                  <a:gd name="connsiteX7" fmla="*/ 0 w 4095820"/>
                  <a:gd name="connsiteY7" fmla="*/ 1160703 h 1289670"/>
                  <a:gd name="connsiteX8" fmla="*/ 0 w 4095820"/>
                  <a:gd name="connsiteY8" fmla="*/ 128967 h 1289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95820" h="1289670">
                    <a:moveTo>
                      <a:pt x="0" y="128967"/>
                    </a:moveTo>
                    <a:cubicBezTo>
                      <a:pt x="0" y="57740"/>
                      <a:pt x="57740" y="0"/>
                      <a:pt x="128967" y="0"/>
                    </a:cubicBezTo>
                    <a:lnTo>
                      <a:pt x="3966853" y="0"/>
                    </a:lnTo>
                    <a:cubicBezTo>
                      <a:pt x="4038080" y="0"/>
                      <a:pt x="4095820" y="57740"/>
                      <a:pt x="4095820" y="128967"/>
                    </a:cubicBezTo>
                    <a:lnTo>
                      <a:pt x="4095820" y="1160703"/>
                    </a:lnTo>
                    <a:cubicBezTo>
                      <a:pt x="4095820" y="1231930"/>
                      <a:pt x="4038080" y="1289670"/>
                      <a:pt x="3966853" y="1289670"/>
                    </a:cubicBezTo>
                    <a:lnTo>
                      <a:pt x="128967" y="1289670"/>
                    </a:lnTo>
                    <a:cubicBezTo>
                      <a:pt x="57740" y="1289670"/>
                      <a:pt x="0" y="1231930"/>
                      <a:pt x="0" y="1160703"/>
                    </a:cubicBezTo>
                    <a:lnTo>
                      <a:pt x="0" y="128967"/>
                    </a:lnTo>
                    <a:close/>
                  </a:path>
                </a:pathLst>
              </a:cu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3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110163" tIns="110163" rIns="110163" bIns="110163" spcCol="1270" anchor="ctr"/>
              <a:lstStyle/>
              <a:p>
                <a:pPr algn="ctr" defTabSz="844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r>
                  <a:rPr lang="en-US" sz="1800" b="1" dirty="0"/>
                  <a:t>LHC Upgrades </a:t>
                </a:r>
                <a:r>
                  <a:rPr lang="en-US" sz="1800" dirty="0"/>
                  <a:t>in</a:t>
                </a:r>
              </a:p>
              <a:p>
                <a:pPr algn="ctr" defTabSz="844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r>
                  <a:rPr lang="en-US" sz="1800" dirty="0"/>
                  <a:t>luminosity and energy</a:t>
                </a:r>
              </a:p>
            </p:txBody>
          </p:sp>
          <p:sp>
            <p:nvSpPr>
              <p:cNvPr id="17" name="Freeform 16"/>
              <p:cNvSpPr/>
              <p:nvPr/>
            </p:nvSpPr>
            <p:spPr>
              <a:xfrm>
                <a:off x="7017207" y="5043108"/>
                <a:ext cx="363305" cy="320903"/>
              </a:xfrm>
              <a:custGeom>
                <a:avLst/>
                <a:gdLst>
                  <a:gd name="connsiteX0" fmla="*/ 0 w 453398"/>
                  <a:gd name="connsiteY0" fmla="*/ 106613 h 533063"/>
                  <a:gd name="connsiteX1" fmla="*/ 226699 w 453398"/>
                  <a:gd name="connsiteY1" fmla="*/ 106613 h 533063"/>
                  <a:gd name="connsiteX2" fmla="*/ 226699 w 453398"/>
                  <a:gd name="connsiteY2" fmla="*/ 0 h 533063"/>
                  <a:gd name="connsiteX3" fmla="*/ 453398 w 453398"/>
                  <a:gd name="connsiteY3" fmla="*/ 266532 h 533063"/>
                  <a:gd name="connsiteX4" fmla="*/ 226699 w 453398"/>
                  <a:gd name="connsiteY4" fmla="*/ 533063 h 533063"/>
                  <a:gd name="connsiteX5" fmla="*/ 226699 w 453398"/>
                  <a:gd name="connsiteY5" fmla="*/ 426450 h 533063"/>
                  <a:gd name="connsiteX6" fmla="*/ 0 w 453398"/>
                  <a:gd name="connsiteY6" fmla="*/ 426450 h 533063"/>
                  <a:gd name="connsiteX7" fmla="*/ 0 w 453398"/>
                  <a:gd name="connsiteY7" fmla="*/ 106613 h 533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53398" h="533063">
                    <a:moveTo>
                      <a:pt x="0" y="106613"/>
                    </a:moveTo>
                    <a:lnTo>
                      <a:pt x="226699" y="106613"/>
                    </a:lnTo>
                    <a:lnTo>
                      <a:pt x="226699" y="0"/>
                    </a:lnTo>
                    <a:lnTo>
                      <a:pt x="453398" y="266532"/>
                    </a:lnTo>
                    <a:lnTo>
                      <a:pt x="226699" y="533063"/>
                    </a:lnTo>
                    <a:lnTo>
                      <a:pt x="226699" y="426450"/>
                    </a:lnTo>
                    <a:lnTo>
                      <a:pt x="0" y="426450"/>
                    </a:lnTo>
                    <a:lnTo>
                      <a:pt x="0" y="106613"/>
                    </a:lnTo>
                    <a:close/>
                  </a:path>
                </a:pathLst>
              </a:custGeom>
            </p:spPr>
            <p:style>
              <a:lnRef idx="0">
                <a:schemeClr val="accent2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2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3">
                <a:schemeClr val="accent2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-1" tIns="106612" rIns="136019" bIns="106613" spcCol="1270" anchor="ctr"/>
              <a:lstStyle/>
              <a:p>
                <a:pPr algn="ctr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endParaRPr lang="en-US" sz="1500"/>
              </a:p>
            </p:txBody>
          </p:sp>
          <p:sp>
            <p:nvSpPr>
              <p:cNvPr id="18" name="Freeform 17"/>
              <p:cNvSpPr/>
              <p:nvPr/>
            </p:nvSpPr>
            <p:spPr>
              <a:xfrm>
                <a:off x="7489370" y="4606368"/>
                <a:ext cx="1346495" cy="1273224"/>
              </a:xfrm>
              <a:custGeom>
                <a:avLst/>
                <a:gdLst>
                  <a:gd name="connsiteX0" fmla="*/ 0 w 1079432"/>
                  <a:gd name="connsiteY0" fmla="*/ 107943 h 1289670"/>
                  <a:gd name="connsiteX1" fmla="*/ 107943 w 1079432"/>
                  <a:gd name="connsiteY1" fmla="*/ 0 h 1289670"/>
                  <a:gd name="connsiteX2" fmla="*/ 971489 w 1079432"/>
                  <a:gd name="connsiteY2" fmla="*/ 0 h 1289670"/>
                  <a:gd name="connsiteX3" fmla="*/ 1079432 w 1079432"/>
                  <a:gd name="connsiteY3" fmla="*/ 107943 h 1289670"/>
                  <a:gd name="connsiteX4" fmla="*/ 1079432 w 1079432"/>
                  <a:gd name="connsiteY4" fmla="*/ 1181727 h 1289670"/>
                  <a:gd name="connsiteX5" fmla="*/ 971489 w 1079432"/>
                  <a:gd name="connsiteY5" fmla="*/ 1289670 h 1289670"/>
                  <a:gd name="connsiteX6" fmla="*/ 107943 w 1079432"/>
                  <a:gd name="connsiteY6" fmla="*/ 1289670 h 1289670"/>
                  <a:gd name="connsiteX7" fmla="*/ 0 w 1079432"/>
                  <a:gd name="connsiteY7" fmla="*/ 1181727 h 1289670"/>
                  <a:gd name="connsiteX8" fmla="*/ 0 w 1079432"/>
                  <a:gd name="connsiteY8" fmla="*/ 107943 h 1289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79432" h="1289670">
                    <a:moveTo>
                      <a:pt x="0" y="107943"/>
                    </a:moveTo>
                    <a:cubicBezTo>
                      <a:pt x="0" y="48328"/>
                      <a:pt x="48328" y="0"/>
                      <a:pt x="107943" y="0"/>
                    </a:cubicBezTo>
                    <a:lnTo>
                      <a:pt x="971489" y="0"/>
                    </a:lnTo>
                    <a:cubicBezTo>
                      <a:pt x="1031104" y="0"/>
                      <a:pt x="1079432" y="48328"/>
                      <a:pt x="1079432" y="107943"/>
                    </a:cubicBezTo>
                    <a:lnTo>
                      <a:pt x="1079432" y="1181727"/>
                    </a:lnTo>
                    <a:cubicBezTo>
                      <a:pt x="1079432" y="1241342"/>
                      <a:pt x="1031104" y="1289670"/>
                      <a:pt x="971489" y="1289670"/>
                    </a:cubicBezTo>
                    <a:lnTo>
                      <a:pt x="107943" y="1289670"/>
                    </a:lnTo>
                    <a:cubicBezTo>
                      <a:pt x="48328" y="1289670"/>
                      <a:pt x="0" y="1241342"/>
                      <a:pt x="0" y="1181727"/>
                    </a:cubicBezTo>
                    <a:lnTo>
                      <a:pt x="0" y="107943"/>
                    </a:lnTo>
                    <a:close/>
                  </a:path>
                </a:pathLst>
              </a:cu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3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104005" tIns="104005" rIns="104005" bIns="104005" spcCol="1270" anchor="ctr"/>
              <a:lstStyle/>
              <a:p>
                <a:pPr algn="ctr" defTabSz="844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r>
                  <a:rPr lang="en-US" sz="1800" b="1" dirty="0" smtClean="0"/>
                  <a:t>ILC</a:t>
                </a:r>
              </a:p>
              <a:p>
                <a:pPr algn="ctr" defTabSz="844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r>
                  <a:rPr lang="en-US" sz="1200" b="1" dirty="0" err="1" smtClean="0">
                    <a:solidFill>
                      <a:srgbClr val="00FF00"/>
                    </a:solidFill>
                  </a:rPr>
                  <a:t>Muon</a:t>
                </a:r>
                <a:r>
                  <a:rPr lang="en-US" sz="1200" b="1" dirty="0" smtClean="0">
                    <a:solidFill>
                      <a:srgbClr val="00FF00"/>
                    </a:solidFill>
                  </a:rPr>
                  <a:t> Collider</a:t>
                </a:r>
                <a:endParaRPr lang="en-US" sz="1800" b="1" dirty="0">
                  <a:solidFill>
                    <a:srgbClr val="00FF00"/>
                  </a:solidFill>
                </a:endParaRPr>
              </a:p>
            </p:txBody>
          </p:sp>
        </p:grpSp>
        <p:sp>
          <p:nvSpPr>
            <p:cNvPr id="14" name="Freeform 13"/>
            <p:cNvSpPr/>
            <p:nvPr/>
          </p:nvSpPr>
          <p:spPr>
            <a:xfrm>
              <a:off x="2099407" y="4860697"/>
              <a:ext cx="363305" cy="320903"/>
            </a:xfrm>
            <a:custGeom>
              <a:avLst/>
              <a:gdLst>
                <a:gd name="connsiteX0" fmla="*/ 0 w 453398"/>
                <a:gd name="connsiteY0" fmla="*/ 106613 h 533063"/>
                <a:gd name="connsiteX1" fmla="*/ 226699 w 453398"/>
                <a:gd name="connsiteY1" fmla="*/ 106613 h 533063"/>
                <a:gd name="connsiteX2" fmla="*/ 226699 w 453398"/>
                <a:gd name="connsiteY2" fmla="*/ 0 h 533063"/>
                <a:gd name="connsiteX3" fmla="*/ 453398 w 453398"/>
                <a:gd name="connsiteY3" fmla="*/ 266532 h 533063"/>
                <a:gd name="connsiteX4" fmla="*/ 226699 w 453398"/>
                <a:gd name="connsiteY4" fmla="*/ 533063 h 533063"/>
                <a:gd name="connsiteX5" fmla="*/ 226699 w 453398"/>
                <a:gd name="connsiteY5" fmla="*/ 426450 h 533063"/>
                <a:gd name="connsiteX6" fmla="*/ 0 w 453398"/>
                <a:gd name="connsiteY6" fmla="*/ 426450 h 533063"/>
                <a:gd name="connsiteX7" fmla="*/ 0 w 453398"/>
                <a:gd name="connsiteY7" fmla="*/ 106613 h 533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3398" h="533063">
                  <a:moveTo>
                    <a:pt x="0" y="106613"/>
                  </a:moveTo>
                  <a:lnTo>
                    <a:pt x="226699" y="106613"/>
                  </a:lnTo>
                  <a:lnTo>
                    <a:pt x="226699" y="0"/>
                  </a:lnTo>
                  <a:lnTo>
                    <a:pt x="453398" y="266532"/>
                  </a:lnTo>
                  <a:lnTo>
                    <a:pt x="226699" y="533063"/>
                  </a:lnTo>
                  <a:lnTo>
                    <a:pt x="226699" y="426450"/>
                  </a:lnTo>
                  <a:lnTo>
                    <a:pt x="0" y="426450"/>
                  </a:lnTo>
                  <a:lnTo>
                    <a:pt x="0" y="106613"/>
                  </a:lnTo>
                  <a:close/>
                </a:path>
              </a:pathLst>
            </a:custGeom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tint val="6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-1" tIns="106612" rIns="136019" bIns="106613" spcCol="1270" anchor="ctr"/>
            <a:lstStyle/>
            <a:p>
              <a:pPr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endParaRPr lang="en-US" sz="150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606040" y="1977596"/>
            <a:ext cx="1045478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FF00"/>
                </a:solidFill>
              </a:rPr>
              <a:t>MINOS+</a:t>
            </a:r>
          </a:p>
          <a:p>
            <a:pPr algn="ctr"/>
            <a:r>
              <a:rPr lang="en-US" sz="1200" dirty="0" err="1" smtClean="0">
                <a:solidFill>
                  <a:srgbClr val="FFFF00"/>
                </a:solidFill>
              </a:rPr>
              <a:t>NOvA</a:t>
            </a:r>
            <a:endParaRPr lang="en-US" sz="1200" dirty="0" smtClean="0">
              <a:solidFill>
                <a:srgbClr val="FFFF00"/>
              </a:solidFill>
            </a:endParaRPr>
          </a:p>
          <a:p>
            <a:pPr algn="ctr"/>
            <a:r>
              <a:rPr lang="en-US" sz="1200" dirty="0" err="1" smtClean="0">
                <a:solidFill>
                  <a:srgbClr val="FFFF00"/>
                </a:solidFill>
              </a:rPr>
              <a:t>MINERvA</a:t>
            </a:r>
            <a:endParaRPr lang="en-US" sz="1200" dirty="0" smtClean="0">
              <a:solidFill>
                <a:srgbClr val="FFFF00"/>
              </a:solidFill>
            </a:endParaRPr>
          </a:p>
          <a:p>
            <a:pPr algn="ctr"/>
            <a:r>
              <a:rPr lang="en-US" sz="1200" dirty="0" err="1" smtClean="0">
                <a:solidFill>
                  <a:srgbClr val="FFFF00"/>
                </a:solidFill>
              </a:rPr>
              <a:t>MicroBooNE</a:t>
            </a:r>
            <a:endParaRPr lang="en-US" sz="1200" dirty="0" smtClean="0">
              <a:solidFill>
                <a:srgbClr val="FFFF00"/>
              </a:solidFill>
            </a:endParaRPr>
          </a:p>
          <a:p>
            <a:pPr algn="ctr"/>
            <a:endParaRPr lang="en-US" sz="800" dirty="0" smtClean="0"/>
          </a:p>
          <a:p>
            <a:pPr algn="ctr"/>
            <a:r>
              <a:rPr lang="en-US" sz="1200" dirty="0" smtClean="0">
                <a:solidFill>
                  <a:srgbClr val="00FF00"/>
                </a:solidFill>
              </a:rPr>
              <a:t>Mu2e</a:t>
            </a:r>
          </a:p>
          <a:p>
            <a:pPr algn="ctr"/>
            <a:r>
              <a:rPr lang="en-US" sz="1200" dirty="0" err="1" smtClean="0">
                <a:solidFill>
                  <a:srgbClr val="00FF00"/>
                </a:solidFill>
              </a:rPr>
              <a:t>Muon</a:t>
            </a:r>
            <a:r>
              <a:rPr lang="en-US" sz="1200" dirty="0" smtClean="0">
                <a:solidFill>
                  <a:srgbClr val="00FF00"/>
                </a:solidFill>
              </a:rPr>
              <a:t> </a:t>
            </a:r>
            <a:r>
              <a:rPr lang="en-US" sz="1200" dirty="0" smtClean="0">
                <a:solidFill>
                  <a:srgbClr val="00FF00"/>
                </a:solidFill>
              </a:rPr>
              <a:t>g-2</a:t>
            </a:r>
          </a:p>
          <a:p>
            <a:pPr algn="ctr"/>
            <a:endParaRPr lang="en-US" sz="800" dirty="0" smtClean="0"/>
          </a:p>
          <a:p>
            <a:pPr algn="ctr"/>
            <a:r>
              <a:rPr lang="en-US" sz="1200" dirty="0" err="1" smtClean="0"/>
              <a:t>SeaQuest</a:t>
            </a:r>
            <a:endParaRPr lang="en-US" sz="1200" dirty="0"/>
          </a:p>
        </p:txBody>
      </p:sp>
      <p:sp>
        <p:nvSpPr>
          <p:cNvPr id="21" name="Rounded Rectangle 20"/>
          <p:cNvSpPr/>
          <p:nvPr/>
        </p:nvSpPr>
        <p:spPr bwMode="auto">
          <a:xfrm>
            <a:off x="4318001" y="1292860"/>
            <a:ext cx="2146299" cy="4010660"/>
          </a:xfrm>
          <a:prstGeom prst="roundRect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charset="0"/>
              </a:rPr>
              <a:t>2020s +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lang="en-US" dirty="0">
              <a:solidFill>
                <a:srgbClr val="FFFF00"/>
              </a:solidFill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lang="en-US" dirty="0">
              <a:solidFill>
                <a:srgbClr val="FFFF00"/>
              </a:solidFill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lang="en-US" dirty="0">
              <a:solidFill>
                <a:srgbClr val="FFFF00"/>
              </a:solidFill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lang="en-US" dirty="0">
              <a:solidFill>
                <a:srgbClr val="FFFF00"/>
              </a:solidFill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</p:txBody>
      </p:sp>
      <p:sp>
        <p:nvSpPr>
          <p:cNvPr id="22" name="Rounded Rectangle 21"/>
          <p:cNvSpPr/>
          <p:nvPr/>
        </p:nvSpPr>
        <p:spPr bwMode="auto">
          <a:xfrm>
            <a:off x="1950085" y="1292860"/>
            <a:ext cx="2139315" cy="4010660"/>
          </a:xfrm>
          <a:prstGeom prst="roundRect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r>
              <a:rPr lang="en-US" dirty="0" smtClean="0">
                <a:solidFill>
                  <a:srgbClr val="FFFF00"/>
                </a:solidFill>
              </a:rPr>
              <a:t>2010s +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lang="en-US" dirty="0">
              <a:solidFill>
                <a:srgbClr val="FFFF00"/>
              </a:solidFill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lang="en-US" dirty="0">
              <a:solidFill>
                <a:srgbClr val="FFFF00"/>
              </a:solidFill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lang="en-US" dirty="0">
              <a:solidFill>
                <a:srgbClr val="FFFF00"/>
              </a:solidFill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lang="en-US" dirty="0" smtClean="0">
              <a:solidFill>
                <a:srgbClr val="FFFF00"/>
              </a:solidFill>
            </a:endParaRPr>
          </a:p>
        </p:txBody>
      </p:sp>
      <p:sp>
        <p:nvSpPr>
          <p:cNvPr id="23" name="Rounded Rectangle 22"/>
          <p:cNvSpPr/>
          <p:nvPr/>
        </p:nvSpPr>
        <p:spPr bwMode="auto">
          <a:xfrm>
            <a:off x="6667500" y="1292860"/>
            <a:ext cx="2146299" cy="4010660"/>
          </a:xfrm>
          <a:prstGeom prst="roundRect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charset="0"/>
              </a:rPr>
              <a:t>Beyond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lang="en-US" dirty="0">
              <a:solidFill>
                <a:srgbClr val="FFFF00"/>
              </a:solidFill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lang="en-US" dirty="0">
              <a:solidFill>
                <a:srgbClr val="FFFF00"/>
              </a:solidFill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lang="en-US" dirty="0">
              <a:solidFill>
                <a:srgbClr val="FFFF00"/>
              </a:solidFill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7791" y="5927742"/>
            <a:ext cx="40243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FF00"/>
                </a:solidFill>
              </a:rPr>
              <a:t>MAP (</a:t>
            </a:r>
            <a:r>
              <a:rPr lang="en-US" sz="2000" dirty="0" err="1" smtClean="0">
                <a:solidFill>
                  <a:srgbClr val="00FF00"/>
                </a:solidFill>
              </a:rPr>
              <a:t>Muon</a:t>
            </a:r>
            <a:r>
              <a:rPr lang="en-US" sz="2000" dirty="0" smtClean="0">
                <a:solidFill>
                  <a:srgbClr val="00FF00"/>
                </a:solidFill>
              </a:rPr>
              <a:t> Accelerator Program)</a:t>
            </a:r>
            <a:endParaRPr lang="en-US" sz="2000" dirty="0">
              <a:solidFill>
                <a:srgbClr val="00FF00"/>
              </a:solidFill>
            </a:endParaRPr>
          </a:p>
        </p:txBody>
      </p:sp>
      <p:sp>
        <p:nvSpPr>
          <p:cNvPr id="26" name="Right Arrow 25"/>
          <p:cNvSpPr/>
          <p:nvPr/>
        </p:nvSpPr>
        <p:spPr>
          <a:xfrm>
            <a:off x="457200" y="5327968"/>
            <a:ext cx="8305800" cy="776287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2000" dirty="0" smtClean="0">
                <a:solidFill>
                  <a:schemeClr val="bg2">
                    <a:lumMod val="10000"/>
                    <a:lumOff val="90000"/>
                  </a:schemeClr>
                </a:solidFill>
              </a:rPr>
              <a:t>Technology </a:t>
            </a:r>
            <a:r>
              <a:rPr lang="en-US" sz="2000" dirty="0" smtClean="0">
                <a:solidFill>
                  <a:schemeClr val="bg2">
                    <a:lumMod val="10000"/>
                    <a:lumOff val="90000"/>
                  </a:schemeClr>
                </a:solidFill>
              </a:rPr>
              <a:t>Research and Development</a:t>
            </a:r>
            <a:endParaRPr lang="en-US" sz="2000" dirty="0">
              <a:solidFill>
                <a:schemeClr val="bg2">
                  <a:lumMod val="10000"/>
                  <a:lumOff val="9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92335" y="1773937"/>
            <a:ext cx="12955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FF00"/>
                </a:solidFill>
              </a:rPr>
              <a:t>Project X:</a:t>
            </a:r>
            <a:endParaRPr lang="en-US" sz="2000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312027"/>
      </p:ext>
    </p:extLst>
  </p:cSld>
  <p:clrMapOvr>
    <a:masterClrMapping/>
  </p:clrMapOvr>
  <p:transition spd="slow" advTm="30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D335B24-A5D2-4BBF-9E7F-0C9CC4A20CB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286000" y="1530350"/>
            <a:ext cx="6858000" cy="4114800"/>
          </a:xfrm>
        </p:spPr>
        <p:txBody>
          <a:bodyPr/>
          <a:lstStyle/>
          <a:p>
            <a:r>
              <a:rPr lang="en-US" sz="2000" dirty="0" smtClean="0"/>
              <a:t>We just shut down the </a:t>
            </a:r>
            <a:r>
              <a:rPr lang="en-US" sz="2000" dirty="0" err="1" smtClean="0"/>
              <a:t>Tevatron</a:t>
            </a:r>
            <a:r>
              <a:rPr lang="en-US" sz="2000" dirty="0" smtClean="0"/>
              <a:t> down at ~2:30 pm, Friday, September 30, 2011; the analysis will continue for several years</a:t>
            </a:r>
            <a:endParaRPr lang="en-US" sz="1400" dirty="0"/>
          </a:p>
          <a:p>
            <a:endParaRPr lang="en-US" sz="2000" dirty="0" smtClean="0"/>
          </a:p>
          <a:p>
            <a:endParaRPr lang="en-US" sz="20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8000" y="0"/>
            <a:ext cx="10279958" cy="68580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-393700" y="690342"/>
            <a:ext cx="4521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The Energy Frontier: The </a:t>
            </a:r>
            <a:r>
              <a:rPr lang="en-US" sz="3200" dirty="0" err="1" smtClean="0"/>
              <a:t>Tevatron</a:t>
            </a:r>
            <a:endParaRPr lang="en-US" sz="3200" dirty="0"/>
          </a:p>
        </p:txBody>
      </p:sp>
      <p:grpSp>
        <p:nvGrpSpPr>
          <p:cNvPr id="20" name="Group 19"/>
          <p:cNvGrpSpPr/>
          <p:nvPr/>
        </p:nvGrpSpPr>
        <p:grpSpPr>
          <a:xfrm>
            <a:off x="2876550" y="2487035"/>
            <a:ext cx="6555598" cy="4370965"/>
            <a:chOff x="3067741" y="1846488"/>
            <a:chExt cx="6555598" cy="4370965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7741" y="1846488"/>
              <a:ext cx="6555598" cy="43709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3234396" y="1897846"/>
              <a:ext cx="5948395" cy="954107"/>
            </a:xfrm>
            <a:prstGeom prst="rect">
              <a:avLst/>
            </a:prstGeom>
            <a:solidFill>
              <a:srgbClr val="0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shut down at ~2:30 pm, Sept. 30</a:t>
              </a:r>
              <a:r>
                <a:rPr lang="en-US" sz="2800" baseline="30000" dirty="0" smtClean="0"/>
                <a:t>th</a:t>
              </a:r>
              <a:r>
                <a:rPr lang="en-US" sz="2800" dirty="0" smtClean="0"/>
                <a:t> after 28 years of </a:t>
              </a:r>
              <a:r>
                <a:rPr lang="en-US" sz="2800" dirty="0" smtClean="0"/>
                <a:t>operations</a:t>
              </a:r>
              <a:endParaRPr lang="en-US" sz="2800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081305" y="5808643"/>
            <a:ext cx="5948395" cy="954107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/>
              <a:t>Tevatron</a:t>
            </a:r>
            <a:r>
              <a:rPr lang="en-US" sz="2800" dirty="0" smtClean="0"/>
              <a:t> Symposium</a:t>
            </a:r>
          </a:p>
          <a:p>
            <a:pPr algn="ctr"/>
            <a:r>
              <a:rPr lang="en-US" sz="2800" dirty="0" smtClean="0"/>
              <a:t>Monday, June 11, 2012</a:t>
            </a: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02272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7798"/>
    </mc:Choice>
    <mc:Fallback>
      <p:transition spd="slow" advTm="277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7252"/>
            <a:ext cx="8186739" cy="1143000"/>
          </a:xfrm>
        </p:spPr>
        <p:txBody>
          <a:bodyPr/>
          <a:lstStyle/>
          <a:p>
            <a:r>
              <a:rPr lang="en-US" b="1" dirty="0" smtClean="0"/>
              <a:t>Completion of an era: </a:t>
            </a:r>
            <a:r>
              <a:rPr lang="en-US" b="1" dirty="0" err="1" smtClean="0"/>
              <a:t>Tevatron</a:t>
            </a:r>
            <a:r>
              <a:rPr lang="en-US" b="1" dirty="0" smtClean="0"/>
              <a:t> </a:t>
            </a:r>
            <a:endParaRPr lang="en-US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CBA97B7-8AF9-4904-B4B5-EE14A07C572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228599" y="881740"/>
            <a:ext cx="8763000" cy="5493652"/>
            <a:chOff x="228599" y="990600"/>
            <a:chExt cx="8763000" cy="5493652"/>
          </a:xfrm>
        </p:grpSpPr>
        <p:sp>
          <p:nvSpPr>
            <p:cNvPr id="6" name="Freeform 5"/>
            <p:cNvSpPr/>
            <p:nvPr/>
          </p:nvSpPr>
          <p:spPr>
            <a:xfrm>
              <a:off x="228599" y="997852"/>
              <a:ext cx="1711523" cy="5486400"/>
            </a:xfrm>
            <a:custGeom>
              <a:avLst/>
              <a:gdLst>
                <a:gd name="connsiteX0" fmla="*/ 0 w 1711523"/>
                <a:gd name="connsiteY0" fmla="*/ 171152 h 5486400"/>
                <a:gd name="connsiteX1" fmla="*/ 171152 w 1711523"/>
                <a:gd name="connsiteY1" fmla="*/ 0 h 5486400"/>
                <a:gd name="connsiteX2" fmla="*/ 1540371 w 1711523"/>
                <a:gd name="connsiteY2" fmla="*/ 0 h 5486400"/>
                <a:gd name="connsiteX3" fmla="*/ 1711523 w 1711523"/>
                <a:gd name="connsiteY3" fmla="*/ 171152 h 5486400"/>
                <a:gd name="connsiteX4" fmla="*/ 1711523 w 1711523"/>
                <a:gd name="connsiteY4" fmla="*/ 5315248 h 5486400"/>
                <a:gd name="connsiteX5" fmla="*/ 1540371 w 1711523"/>
                <a:gd name="connsiteY5" fmla="*/ 5486400 h 5486400"/>
                <a:gd name="connsiteX6" fmla="*/ 171152 w 1711523"/>
                <a:gd name="connsiteY6" fmla="*/ 5486400 h 5486400"/>
                <a:gd name="connsiteX7" fmla="*/ 0 w 1711523"/>
                <a:gd name="connsiteY7" fmla="*/ 5315248 h 5486400"/>
                <a:gd name="connsiteX8" fmla="*/ 0 w 1711523"/>
                <a:gd name="connsiteY8" fmla="*/ 171152 h 548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1523" h="5486400">
                  <a:moveTo>
                    <a:pt x="0" y="171152"/>
                  </a:moveTo>
                  <a:cubicBezTo>
                    <a:pt x="0" y="76627"/>
                    <a:pt x="76627" y="0"/>
                    <a:pt x="171152" y="0"/>
                  </a:cubicBezTo>
                  <a:lnTo>
                    <a:pt x="1540371" y="0"/>
                  </a:lnTo>
                  <a:cubicBezTo>
                    <a:pt x="1634896" y="0"/>
                    <a:pt x="1711523" y="76627"/>
                    <a:pt x="1711523" y="171152"/>
                  </a:cubicBezTo>
                  <a:lnTo>
                    <a:pt x="1711523" y="5315248"/>
                  </a:lnTo>
                  <a:cubicBezTo>
                    <a:pt x="1711523" y="5409773"/>
                    <a:pt x="1634896" y="5486400"/>
                    <a:pt x="1540371" y="5486400"/>
                  </a:cubicBezTo>
                  <a:lnTo>
                    <a:pt x="171152" y="5486400"/>
                  </a:lnTo>
                  <a:cubicBezTo>
                    <a:pt x="76627" y="5486400"/>
                    <a:pt x="0" y="5409773"/>
                    <a:pt x="0" y="5315248"/>
                  </a:cubicBezTo>
                  <a:lnTo>
                    <a:pt x="0" y="17115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8016" tIns="2322576" rIns="128016" bIns="1225296" numCol="1" spcCol="1270" anchor="t" anchorCtr="1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b="1" kern="1200" dirty="0" smtClean="0"/>
                <a:t>Accelerator Innovations</a:t>
              </a: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400" kern="1200" dirty="0" smtClean="0"/>
                <a:t>First major SC synchrotron</a:t>
              </a:r>
              <a:endParaRPr lang="en-US" sz="1400" kern="1200" dirty="0"/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400" kern="1200" dirty="0" smtClean="0"/>
                <a:t>Industrial production of SC cable (MRI)</a:t>
              </a:r>
              <a:endParaRPr lang="en-US" sz="1400" kern="1200" dirty="0"/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400" kern="1200" dirty="0" smtClean="0"/>
                <a:t>Electron cooling</a:t>
              </a:r>
              <a:endParaRPr lang="en-US" sz="1400" kern="1200" dirty="0"/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400" kern="1200" dirty="0" smtClean="0"/>
                <a:t>New RF manipulation techniques</a:t>
              </a:r>
              <a:endParaRPr lang="en-US" sz="1400" kern="1200" dirty="0"/>
            </a:p>
          </p:txBody>
        </p:sp>
        <p:sp>
          <p:nvSpPr>
            <p:cNvPr id="9" name="Freeform 8"/>
            <p:cNvSpPr/>
            <p:nvPr/>
          </p:nvSpPr>
          <p:spPr>
            <a:xfrm>
              <a:off x="1991469" y="990600"/>
              <a:ext cx="1711523" cy="5486400"/>
            </a:xfrm>
            <a:custGeom>
              <a:avLst/>
              <a:gdLst>
                <a:gd name="connsiteX0" fmla="*/ 0 w 1711523"/>
                <a:gd name="connsiteY0" fmla="*/ 171152 h 5486400"/>
                <a:gd name="connsiteX1" fmla="*/ 171152 w 1711523"/>
                <a:gd name="connsiteY1" fmla="*/ 0 h 5486400"/>
                <a:gd name="connsiteX2" fmla="*/ 1540371 w 1711523"/>
                <a:gd name="connsiteY2" fmla="*/ 0 h 5486400"/>
                <a:gd name="connsiteX3" fmla="*/ 1711523 w 1711523"/>
                <a:gd name="connsiteY3" fmla="*/ 171152 h 5486400"/>
                <a:gd name="connsiteX4" fmla="*/ 1711523 w 1711523"/>
                <a:gd name="connsiteY4" fmla="*/ 5315248 h 5486400"/>
                <a:gd name="connsiteX5" fmla="*/ 1540371 w 1711523"/>
                <a:gd name="connsiteY5" fmla="*/ 5486400 h 5486400"/>
                <a:gd name="connsiteX6" fmla="*/ 171152 w 1711523"/>
                <a:gd name="connsiteY6" fmla="*/ 5486400 h 5486400"/>
                <a:gd name="connsiteX7" fmla="*/ 0 w 1711523"/>
                <a:gd name="connsiteY7" fmla="*/ 5315248 h 5486400"/>
                <a:gd name="connsiteX8" fmla="*/ 0 w 1711523"/>
                <a:gd name="connsiteY8" fmla="*/ 171152 h 548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1523" h="5486400">
                  <a:moveTo>
                    <a:pt x="0" y="171152"/>
                  </a:moveTo>
                  <a:cubicBezTo>
                    <a:pt x="0" y="76627"/>
                    <a:pt x="76627" y="0"/>
                    <a:pt x="171152" y="0"/>
                  </a:cubicBezTo>
                  <a:lnTo>
                    <a:pt x="1540371" y="0"/>
                  </a:lnTo>
                  <a:cubicBezTo>
                    <a:pt x="1634896" y="0"/>
                    <a:pt x="1711523" y="76627"/>
                    <a:pt x="1711523" y="171152"/>
                  </a:cubicBezTo>
                  <a:lnTo>
                    <a:pt x="1711523" y="5315248"/>
                  </a:lnTo>
                  <a:cubicBezTo>
                    <a:pt x="1711523" y="5409773"/>
                    <a:pt x="1634896" y="5486400"/>
                    <a:pt x="1540371" y="5486400"/>
                  </a:cubicBezTo>
                  <a:lnTo>
                    <a:pt x="171152" y="5486400"/>
                  </a:lnTo>
                  <a:cubicBezTo>
                    <a:pt x="76627" y="5486400"/>
                    <a:pt x="0" y="5409773"/>
                    <a:pt x="0" y="5315248"/>
                  </a:cubicBezTo>
                  <a:lnTo>
                    <a:pt x="0" y="17115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61385"/>
                <a:satOff val="-5397"/>
                <a:lumOff val="5000"/>
                <a:alphaOff val="0"/>
              </a:schemeClr>
            </a:fillRef>
            <a:effectRef idx="0">
              <a:schemeClr val="accent2">
                <a:hueOff val="61385"/>
                <a:satOff val="-5397"/>
                <a:lumOff val="500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8016" tIns="2322576" rIns="128016" bIns="1225296" numCol="1" spcCol="1270" anchor="t" anchorCtr="1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b="1" dirty="0" smtClean="0"/>
                <a:t>Detector innovations</a:t>
              </a:r>
              <a:endParaRPr lang="en-US" sz="1800" b="1" kern="1200" dirty="0"/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400" kern="1200" dirty="0" smtClean="0"/>
                <a:t>Silicon vertex detectors in hadron environment</a:t>
              </a: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400" dirty="0" smtClean="0"/>
                <a:t>LAr-U238 hadron </a:t>
              </a:r>
              <a:r>
                <a:rPr lang="en-US" sz="1400" dirty="0" err="1" smtClean="0"/>
                <a:t>calorimetry</a:t>
              </a:r>
              <a:endParaRPr lang="en-US" sz="1400" dirty="0" smtClean="0"/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400" dirty="0" smtClean="0"/>
                <a:t>Advanced triggering</a:t>
              </a:r>
              <a:endParaRPr lang="en-US" sz="1300" kern="1200" dirty="0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3754338" y="990600"/>
              <a:ext cx="1711523" cy="5486400"/>
            </a:xfrm>
            <a:custGeom>
              <a:avLst/>
              <a:gdLst>
                <a:gd name="connsiteX0" fmla="*/ 0 w 1711523"/>
                <a:gd name="connsiteY0" fmla="*/ 171152 h 5486400"/>
                <a:gd name="connsiteX1" fmla="*/ 171152 w 1711523"/>
                <a:gd name="connsiteY1" fmla="*/ 0 h 5486400"/>
                <a:gd name="connsiteX2" fmla="*/ 1540371 w 1711523"/>
                <a:gd name="connsiteY2" fmla="*/ 0 h 5486400"/>
                <a:gd name="connsiteX3" fmla="*/ 1711523 w 1711523"/>
                <a:gd name="connsiteY3" fmla="*/ 171152 h 5486400"/>
                <a:gd name="connsiteX4" fmla="*/ 1711523 w 1711523"/>
                <a:gd name="connsiteY4" fmla="*/ 5315248 h 5486400"/>
                <a:gd name="connsiteX5" fmla="*/ 1540371 w 1711523"/>
                <a:gd name="connsiteY5" fmla="*/ 5486400 h 5486400"/>
                <a:gd name="connsiteX6" fmla="*/ 171152 w 1711523"/>
                <a:gd name="connsiteY6" fmla="*/ 5486400 h 5486400"/>
                <a:gd name="connsiteX7" fmla="*/ 0 w 1711523"/>
                <a:gd name="connsiteY7" fmla="*/ 5315248 h 5486400"/>
                <a:gd name="connsiteX8" fmla="*/ 0 w 1711523"/>
                <a:gd name="connsiteY8" fmla="*/ 171152 h 548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1523" h="5486400">
                  <a:moveTo>
                    <a:pt x="0" y="171152"/>
                  </a:moveTo>
                  <a:cubicBezTo>
                    <a:pt x="0" y="76627"/>
                    <a:pt x="76627" y="0"/>
                    <a:pt x="171152" y="0"/>
                  </a:cubicBezTo>
                  <a:lnTo>
                    <a:pt x="1540371" y="0"/>
                  </a:lnTo>
                  <a:cubicBezTo>
                    <a:pt x="1634896" y="0"/>
                    <a:pt x="1711523" y="76627"/>
                    <a:pt x="1711523" y="171152"/>
                  </a:cubicBezTo>
                  <a:lnTo>
                    <a:pt x="1711523" y="5315248"/>
                  </a:lnTo>
                  <a:cubicBezTo>
                    <a:pt x="1711523" y="5409773"/>
                    <a:pt x="1634896" y="5486400"/>
                    <a:pt x="1540371" y="5486400"/>
                  </a:cubicBezTo>
                  <a:lnTo>
                    <a:pt x="171152" y="5486400"/>
                  </a:lnTo>
                  <a:cubicBezTo>
                    <a:pt x="76627" y="5486400"/>
                    <a:pt x="0" y="5409773"/>
                    <a:pt x="0" y="5315248"/>
                  </a:cubicBezTo>
                  <a:lnTo>
                    <a:pt x="0" y="17115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122771"/>
                <a:satOff val="-10794"/>
                <a:lumOff val="10000"/>
                <a:alphaOff val="0"/>
              </a:schemeClr>
            </a:fillRef>
            <a:effectRef idx="0">
              <a:schemeClr val="accent2">
                <a:hueOff val="122771"/>
                <a:satOff val="-10794"/>
                <a:lumOff val="1000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8016" tIns="2322576" rIns="128016" bIns="1225296" numCol="1" spcCol="1270" anchor="t" anchorCtr="1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b="1" dirty="0" smtClean="0"/>
                <a:t>Analysis </a:t>
              </a:r>
              <a:r>
                <a:rPr lang="en-US" sz="1800" b="1" kern="1200" dirty="0" smtClean="0"/>
                <a:t>Innovations</a:t>
              </a: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400" dirty="0" smtClean="0"/>
                <a:t>Data mining from Petabytes of data</a:t>
              </a: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400" dirty="0" smtClean="0"/>
                <a:t>Use of </a:t>
              </a:r>
              <a:r>
                <a:rPr lang="en-US" sz="1400" dirty="0"/>
                <a:t>n</a:t>
              </a:r>
              <a:r>
                <a:rPr lang="en-US" sz="1400" kern="1200" dirty="0" smtClean="0"/>
                <a:t>eural networks, boosted decision trees</a:t>
              </a: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400" dirty="0" smtClean="0"/>
                <a:t>Major impact on LHC planning and developing</a:t>
              </a: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400" kern="1200" dirty="0" smtClean="0"/>
                <a:t>GRID pioneers</a:t>
              </a:r>
              <a:endParaRPr lang="en-US" sz="1400" kern="1200" dirty="0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5517207" y="990600"/>
              <a:ext cx="1711523" cy="5486400"/>
            </a:xfrm>
            <a:custGeom>
              <a:avLst/>
              <a:gdLst>
                <a:gd name="connsiteX0" fmla="*/ 0 w 1711523"/>
                <a:gd name="connsiteY0" fmla="*/ 171152 h 5486400"/>
                <a:gd name="connsiteX1" fmla="*/ 171152 w 1711523"/>
                <a:gd name="connsiteY1" fmla="*/ 0 h 5486400"/>
                <a:gd name="connsiteX2" fmla="*/ 1540371 w 1711523"/>
                <a:gd name="connsiteY2" fmla="*/ 0 h 5486400"/>
                <a:gd name="connsiteX3" fmla="*/ 1711523 w 1711523"/>
                <a:gd name="connsiteY3" fmla="*/ 171152 h 5486400"/>
                <a:gd name="connsiteX4" fmla="*/ 1711523 w 1711523"/>
                <a:gd name="connsiteY4" fmla="*/ 5315248 h 5486400"/>
                <a:gd name="connsiteX5" fmla="*/ 1540371 w 1711523"/>
                <a:gd name="connsiteY5" fmla="*/ 5486400 h 5486400"/>
                <a:gd name="connsiteX6" fmla="*/ 171152 w 1711523"/>
                <a:gd name="connsiteY6" fmla="*/ 5486400 h 5486400"/>
                <a:gd name="connsiteX7" fmla="*/ 0 w 1711523"/>
                <a:gd name="connsiteY7" fmla="*/ 5315248 h 5486400"/>
                <a:gd name="connsiteX8" fmla="*/ 0 w 1711523"/>
                <a:gd name="connsiteY8" fmla="*/ 171152 h 548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1523" h="5486400">
                  <a:moveTo>
                    <a:pt x="0" y="171152"/>
                  </a:moveTo>
                  <a:cubicBezTo>
                    <a:pt x="0" y="76627"/>
                    <a:pt x="76627" y="0"/>
                    <a:pt x="171152" y="0"/>
                  </a:cubicBezTo>
                  <a:lnTo>
                    <a:pt x="1540371" y="0"/>
                  </a:lnTo>
                  <a:cubicBezTo>
                    <a:pt x="1634896" y="0"/>
                    <a:pt x="1711523" y="76627"/>
                    <a:pt x="1711523" y="171152"/>
                  </a:cubicBezTo>
                  <a:lnTo>
                    <a:pt x="1711523" y="5315248"/>
                  </a:lnTo>
                  <a:cubicBezTo>
                    <a:pt x="1711523" y="5409773"/>
                    <a:pt x="1634896" y="5486400"/>
                    <a:pt x="1540371" y="5486400"/>
                  </a:cubicBezTo>
                  <a:lnTo>
                    <a:pt x="171152" y="5486400"/>
                  </a:lnTo>
                  <a:cubicBezTo>
                    <a:pt x="76627" y="5486400"/>
                    <a:pt x="0" y="5409773"/>
                    <a:pt x="0" y="5315248"/>
                  </a:cubicBezTo>
                  <a:lnTo>
                    <a:pt x="0" y="171152"/>
                  </a:lnTo>
                  <a:close/>
                </a:path>
              </a:pathLst>
            </a:custGeom>
            <a:effectLst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184156"/>
                <a:satOff val="-16191"/>
                <a:lumOff val="15000"/>
                <a:alphaOff val="0"/>
              </a:schemeClr>
            </a:fillRef>
            <a:effectRef idx="0">
              <a:schemeClr val="accent2">
                <a:hueOff val="184156"/>
                <a:satOff val="-16191"/>
                <a:lumOff val="1500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8016" tIns="2322576" rIns="128016" bIns="1225296" numCol="1" spcCol="1270" anchor="t" anchorCtr="1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b="1" dirty="0" smtClean="0"/>
                <a:t>Major discoveries</a:t>
              </a:r>
              <a:endParaRPr lang="en-US" sz="1800" b="1" kern="1200" dirty="0"/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400" kern="1200" dirty="0" smtClean="0"/>
                <a:t>Top quark</a:t>
              </a: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400" dirty="0" err="1" smtClean="0"/>
                <a:t>B</a:t>
              </a:r>
              <a:r>
                <a:rPr lang="en-US" sz="1400" baseline="-25000" dirty="0" err="1" smtClean="0"/>
                <a:t>s</a:t>
              </a:r>
              <a:r>
                <a:rPr lang="en-US" sz="1400" dirty="0" smtClean="0"/>
                <a:t> mixing</a:t>
              </a: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400" dirty="0" smtClean="0"/>
                <a:t>Precision </a:t>
              </a:r>
              <a:r>
                <a:rPr lang="en-US" sz="1400" dirty="0"/>
                <a:t>W</a:t>
              </a:r>
              <a:r>
                <a:rPr lang="en-US" sz="1400" dirty="0" smtClean="0"/>
                <a:t> and Top mass </a:t>
              </a:r>
              <a:r>
                <a:rPr lang="en-US" sz="1400" dirty="0" smtClean="0">
                  <a:sym typeface="Wingdings" pitchFamily="2" charset="2"/>
                </a:rPr>
                <a:t> Higgs mass prediction</a:t>
              </a: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400" kern="1200" dirty="0" smtClean="0">
                  <a:sym typeface="Wingdings" pitchFamily="2" charset="2"/>
                </a:rPr>
                <a:t>Direct Higgs searches</a:t>
              </a: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400" dirty="0" smtClean="0">
                  <a:sym typeface="Wingdings" pitchFamily="2" charset="2"/>
                </a:rPr>
                <a:t>Ruled out many exotica</a:t>
              </a:r>
            </a:p>
          </p:txBody>
        </p:sp>
        <p:sp>
          <p:nvSpPr>
            <p:cNvPr id="15" name="Freeform 14"/>
            <p:cNvSpPr/>
            <p:nvPr/>
          </p:nvSpPr>
          <p:spPr>
            <a:xfrm>
              <a:off x="7280076" y="990600"/>
              <a:ext cx="1711523" cy="5486400"/>
            </a:xfrm>
            <a:custGeom>
              <a:avLst/>
              <a:gdLst>
                <a:gd name="connsiteX0" fmla="*/ 0 w 1711523"/>
                <a:gd name="connsiteY0" fmla="*/ 171152 h 5486400"/>
                <a:gd name="connsiteX1" fmla="*/ 171152 w 1711523"/>
                <a:gd name="connsiteY1" fmla="*/ 0 h 5486400"/>
                <a:gd name="connsiteX2" fmla="*/ 1540371 w 1711523"/>
                <a:gd name="connsiteY2" fmla="*/ 0 h 5486400"/>
                <a:gd name="connsiteX3" fmla="*/ 1711523 w 1711523"/>
                <a:gd name="connsiteY3" fmla="*/ 171152 h 5486400"/>
                <a:gd name="connsiteX4" fmla="*/ 1711523 w 1711523"/>
                <a:gd name="connsiteY4" fmla="*/ 5315248 h 5486400"/>
                <a:gd name="connsiteX5" fmla="*/ 1540371 w 1711523"/>
                <a:gd name="connsiteY5" fmla="*/ 5486400 h 5486400"/>
                <a:gd name="connsiteX6" fmla="*/ 171152 w 1711523"/>
                <a:gd name="connsiteY6" fmla="*/ 5486400 h 5486400"/>
                <a:gd name="connsiteX7" fmla="*/ 0 w 1711523"/>
                <a:gd name="connsiteY7" fmla="*/ 5315248 h 5486400"/>
                <a:gd name="connsiteX8" fmla="*/ 0 w 1711523"/>
                <a:gd name="connsiteY8" fmla="*/ 171152 h 548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1523" h="5486400">
                  <a:moveTo>
                    <a:pt x="0" y="171152"/>
                  </a:moveTo>
                  <a:cubicBezTo>
                    <a:pt x="0" y="76627"/>
                    <a:pt x="76627" y="0"/>
                    <a:pt x="171152" y="0"/>
                  </a:cubicBezTo>
                  <a:lnTo>
                    <a:pt x="1540371" y="0"/>
                  </a:lnTo>
                  <a:cubicBezTo>
                    <a:pt x="1634896" y="0"/>
                    <a:pt x="1711523" y="76627"/>
                    <a:pt x="1711523" y="171152"/>
                  </a:cubicBezTo>
                  <a:lnTo>
                    <a:pt x="1711523" y="5315248"/>
                  </a:lnTo>
                  <a:cubicBezTo>
                    <a:pt x="1711523" y="5409773"/>
                    <a:pt x="1634896" y="5486400"/>
                    <a:pt x="1540371" y="5486400"/>
                  </a:cubicBezTo>
                  <a:lnTo>
                    <a:pt x="171152" y="5486400"/>
                  </a:lnTo>
                  <a:cubicBezTo>
                    <a:pt x="76627" y="5486400"/>
                    <a:pt x="0" y="5409773"/>
                    <a:pt x="0" y="5315248"/>
                  </a:cubicBezTo>
                  <a:lnTo>
                    <a:pt x="0" y="17115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245542"/>
                <a:satOff val="-21588"/>
                <a:lumOff val="20000"/>
                <a:alphaOff val="0"/>
              </a:schemeClr>
            </a:fillRef>
            <a:effectRef idx="0">
              <a:schemeClr val="accent2">
                <a:hueOff val="245542"/>
                <a:satOff val="-21588"/>
                <a:lumOff val="2000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8016" tIns="2322576" rIns="128016" bIns="1225296" numCol="1" spcCol="1270" anchor="t" anchorCtr="1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b="1" dirty="0" smtClean="0"/>
                <a:t>The next generation</a:t>
              </a:r>
              <a:endParaRPr lang="en-US" sz="1800" b="1" kern="1200" dirty="0"/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400" kern="1200" dirty="0" smtClean="0"/>
                <a:t>Fantastic training ground for next generation</a:t>
              </a: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400" dirty="0" smtClean="0"/>
                <a:t>More than 500 </a:t>
              </a:r>
              <a:r>
                <a:rPr lang="en-US" sz="1400" dirty="0" err="1" smtClean="0"/>
                <a:t>Ph.D.s</a:t>
              </a:r>
              <a:endParaRPr lang="en-US" sz="1400" dirty="0" smtClean="0"/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400" kern="1200" dirty="0" smtClean="0"/>
                <a:t>Produced critical personnel for the next steps, especially LHC</a:t>
              </a:r>
              <a:endParaRPr lang="en-US" sz="1400" kern="1200" dirty="0"/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03" y="1137355"/>
            <a:ext cx="1554480" cy="1554480"/>
          </a:xfrm>
          <a:prstGeom prst="ellipse">
            <a:avLst/>
          </a:prstGeom>
          <a:ln w="28575" cap="rnd">
            <a:solidFill>
              <a:srgbClr val="FFFFFF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452" y="1139058"/>
            <a:ext cx="1554480" cy="1554480"/>
          </a:xfrm>
          <a:prstGeom prst="ellipse">
            <a:avLst/>
          </a:prstGeom>
          <a:ln w="28575" cap="rnd">
            <a:solidFill>
              <a:srgbClr val="FFFFFF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936" y="1137124"/>
            <a:ext cx="1554480" cy="1554480"/>
          </a:xfrm>
          <a:prstGeom prst="ellipse">
            <a:avLst/>
          </a:prstGeom>
          <a:ln w="28575" cap="rnd">
            <a:solidFill>
              <a:srgbClr val="FFFFFF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0643" y="1116527"/>
            <a:ext cx="1554480" cy="1554480"/>
          </a:xfrm>
          <a:prstGeom prst="ellipse">
            <a:avLst/>
          </a:prstGeom>
          <a:ln w="28575" cap="rnd">
            <a:solidFill>
              <a:srgbClr val="FFFFFF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153" y="1107574"/>
            <a:ext cx="1554480" cy="1554480"/>
          </a:xfrm>
          <a:prstGeom prst="ellipse">
            <a:avLst/>
          </a:prstGeom>
          <a:ln w="28575" cap="rnd">
            <a:solidFill>
              <a:srgbClr val="FFFFFF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6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143000" y="6324600"/>
            <a:ext cx="6396789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1400" smtClean="0"/>
              <a:t>Young-Kee Kim, 7th IDS-NF Plenary Meeting, Oct. 17, 2011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316329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7"/>
    </mc:Choice>
    <mc:Fallback xmlns="">
      <p:transition spd="slow" advTm="847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Analysis at the </a:t>
            </a:r>
            <a:r>
              <a:rPr lang="en-US" dirty="0" err="1" smtClean="0"/>
              <a:t>Tevatron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idx="1"/>
          </p:nvPr>
        </p:nvSpPr>
        <p:spPr>
          <a:xfrm>
            <a:off x="1600200" y="1530350"/>
            <a:ext cx="7117080" cy="4114800"/>
          </a:xfrm>
        </p:spPr>
        <p:txBody>
          <a:bodyPr/>
          <a:lstStyle/>
          <a:p>
            <a:r>
              <a:rPr lang="en-US" dirty="0" smtClean="0">
                <a:sym typeface="Wingdings" pitchFamily="2" charset="2"/>
              </a:rPr>
              <a:t>Low mass Higgs</a:t>
            </a:r>
          </a:p>
          <a:p>
            <a:pPr lvl="1"/>
            <a:endParaRPr lang="en-US" dirty="0" smtClean="0">
              <a:sym typeface="Wingdings" pitchFamily="2" charset="2"/>
            </a:endParaRPr>
          </a:p>
          <a:p>
            <a:pPr lvl="1"/>
            <a:r>
              <a:rPr lang="en-US" dirty="0" smtClean="0">
                <a:sym typeface="Wingdings" pitchFamily="2" charset="2"/>
              </a:rPr>
              <a:t>Direct </a:t>
            </a:r>
            <a:r>
              <a:rPr lang="en-US" dirty="0">
                <a:sym typeface="Wingdings" pitchFamily="2" charset="2"/>
              </a:rPr>
              <a:t>searches: LEP, </a:t>
            </a:r>
            <a:r>
              <a:rPr lang="en-US" dirty="0" err="1">
                <a:sym typeface="Wingdings" pitchFamily="2" charset="2"/>
              </a:rPr>
              <a:t>Tevatron</a:t>
            </a:r>
            <a:r>
              <a:rPr lang="en-US" dirty="0">
                <a:sym typeface="Wingdings" pitchFamily="2" charset="2"/>
              </a:rPr>
              <a:t>, LHC</a:t>
            </a:r>
          </a:p>
          <a:p>
            <a:pPr lvl="2"/>
            <a:r>
              <a:rPr lang="en-US" sz="2000" dirty="0">
                <a:solidFill>
                  <a:srgbClr val="FFFF00"/>
                </a:solidFill>
                <a:sym typeface="Wingdings" pitchFamily="2" charset="2"/>
              </a:rPr>
              <a:t>114 </a:t>
            </a:r>
            <a:r>
              <a:rPr lang="en-US" sz="2000" dirty="0" err="1" smtClean="0">
                <a:solidFill>
                  <a:srgbClr val="FFFF00"/>
                </a:solidFill>
                <a:sym typeface="Wingdings" pitchFamily="2" charset="2"/>
              </a:rPr>
              <a:t>GeV</a:t>
            </a:r>
            <a:r>
              <a:rPr lang="en-US" sz="2000" dirty="0" smtClean="0">
                <a:solidFill>
                  <a:srgbClr val="FFFF00"/>
                </a:solidFill>
                <a:sym typeface="Wingdings" pitchFamily="2" charset="2"/>
              </a:rPr>
              <a:t>/c</a:t>
            </a:r>
            <a:r>
              <a:rPr lang="en-US" sz="2000" baseline="30000" dirty="0" smtClean="0">
                <a:solidFill>
                  <a:srgbClr val="FFFF00"/>
                </a:solidFill>
                <a:sym typeface="Wingdings" pitchFamily="2" charset="2"/>
              </a:rPr>
              <a:t>2</a:t>
            </a:r>
            <a:r>
              <a:rPr lang="en-US" sz="2000" dirty="0" smtClean="0">
                <a:solidFill>
                  <a:srgbClr val="FFFF00"/>
                </a:solidFill>
                <a:sym typeface="Wingdings" pitchFamily="2" charset="2"/>
              </a:rPr>
              <a:t> – ~140 </a:t>
            </a:r>
            <a:r>
              <a:rPr lang="en-US" sz="2000" dirty="0" err="1" smtClean="0">
                <a:solidFill>
                  <a:srgbClr val="FFFF00"/>
                </a:solidFill>
                <a:sym typeface="Wingdings" pitchFamily="2" charset="2"/>
              </a:rPr>
              <a:t>GeV</a:t>
            </a:r>
            <a:r>
              <a:rPr lang="en-US" sz="2000" dirty="0" smtClean="0">
                <a:solidFill>
                  <a:srgbClr val="FFFF00"/>
                </a:solidFill>
                <a:sym typeface="Wingdings" pitchFamily="2" charset="2"/>
              </a:rPr>
              <a:t>/c</a:t>
            </a:r>
            <a:r>
              <a:rPr lang="en-US" sz="2000" baseline="30000" dirty="0" smtClean="0">
                <a:solidFill>
                  <a:srgbClr val="FFFF00"/>
                </a:solidFill>
                <a:sym typeface="Wingdings" pitchFamily="2" charset="2"/>
              </a:rPr>
              <a:t>2</a:t>
            </a:r>
            <a:r>
              <a:rPr lang="en-US" sz="2000" dirty="0" smtClean="0">
                <a:solidFill>
                  <a:srgbClr val="FFFF00"/>
                </a:solidFill>
                <a:sym typeface="Wingdings" pitchFamily="2" charset="2"/>
              </a:rPr>
              <a:t> </a:t>
            </a:r>
            <a:r>
              <a:rPr lang="en-US" sz="2000" dirty="0">
                <a:solidFill>
                  <a:srgbClr val="FFFF00"/>
                </a:solidFill>
                <a:sym typeface="Wingdings" pitchFamily="2" charset="2"/>
              </a:rPr>
              <a:t>not </a:t>
            </a:r>
            <a:r>
              <a:rPr lang="en-US" sz="2000" dirty="0" smtClean="0">
                <a:solidFill>
                  <a:srgbClr val="FFFF00"/>
                </a:solidFill>
                <a:sym typeface="Wingdings" pitchFamily="2" charset="2"/>
              </a:rPr>
              <a:t>excluded (95% CL)</a:t>
            </a:r>
            <a:endParaRPr lang="en-US" sz="2000" dirty="0">
              <a:solidFill>
                <a:srgbClr val="FFFF00"/>
              </a:solidFill>
              <a:sym typeface="Wingdings" pitchFamily="2" charset="2"/>
            </a:endParaRPr>
          </a:p>
          <a:p>
            <a:pPr lvl="1"/>
            <a:endParaRPr lang="en-US" sz="1000" dirty="0" smtClean="0">
              <a:sym typeface="Wingdings" pitchFamily="2" charset="2"/>
            </a:endParaRPr>
          </a:p>
          <a:p>
            <a:pPr lvl="1"/>
            <a:r>
              <a:rPr lang="en-US" dirty="0" smtClean="0">
                <a:sym typeface="Wingdings" pitchFamily="2" charset="2"/>
              </a:rPr>
              <a:t>This is the mass range favored by the top quark and </a:t>
            </a:r>
            <a:r>
              <a:rPr lang="en-US" dirty="0" smtClean="0">
                <a:sym typeface="Wingdings" pitchFamily="2" charset="2"/>
              </a:rPr>
              <a:t> W </a:t>
            </a:r>
            <a:r>
              <a:rPr lang="en-US" dirty="0" smtClean="0">
                <a:sym typeface="Wingdings" pitchFamily="2" charset="2"/>
              </a:rPr>
              <a:t>boson mass measurements</a:t>
            </a:r>
          </a:p>
          <a:p>
            <a:pPr lvl="1"/>
            <a:endParaRPr lang="en-US" sz="1000" dirty="0">
              <a:sym typeface="Wingdings" pitchFamily="2" charset="2"/>
            </a:endParaRPr>
          </a:p>
          <a:p>
            <a:pPr lvl="1"/>
            <a:r>
              <a:rPr lang="en-US" dirty="0" smtClean="0">
                <a:sym typeface="Wingdings" pitchFamily="2" charset="2"/>
              </a:rPr>
              <a:t>Search strategy (now)</a:t>
            </a:r>
          </a:p>
          <a:p>
            <a:pPr lvl="2"/>
            <a:r>
              <a:rPr lang="en-US" sz="2000" dirty="0" err="1" smtClean="0">
                <a:sym typeface="Wingdings" pitchFamily="2" charset="2"/>
              </a:rPr>
              <a:t>Tevatron</a:t>
            </a:r>
            <a:r>
              <a:rPr lang="en-US" sz="2000" dirty="0" smtClean="0">
                <a:sym typeface="Wingdings" pitchFamily="2" charset="2"/>
              </a:rPr>
              <a:t>: dominated by H  bb</a:t>
            </a:r>
          </a:p>
          <a:p>
            <a:pPr lvl="2"/>
            <a:r>
              <a:rPr lang="en-US" sz="2000" dirty="0" smtClean="0">
                <a:sym typeface="Wingdings" pitchFamily="2" charset="2"/>
              </a:rPr>
              <a:t>LHC: dominated by H  </a:t>
            </a:r>
            <a:r>
              <a:rPr lang="en-US" sz="2000" dirty="0" err="1" smtClean="0">
                <a:latin typeface="Symbol" pitchFamily="18" charset="2"/>
                <a:sym typeface="Wingdings" pitchFamily="2" charset="2"/>
              </a:rPr>
              <a:t>gg</a:t>
            </a:r>
            <a:endParaRPr lang="en-US" sz="2000" dirty="0">
              <a:latin typeface="Symbol" pitchFamily="18" charset="2"/>
              <a:sym typeface="Wingdings" pitchFamily="2" charset="2"/>
            </a:endParaRPr>
          </a:p>
          <a:p>
            <a:pPr lvl="2"/>
            <a:r>
              <a:rPr lang="en-US" sz="2000" dirty="0" smtClean="0">
                <a:sym typeface="Wingdings" pitchFamily="2" charset="2"/>
              </a:rPr>
              <a:t>Data analysis by this winter will be able to exclude this region if Higgs is not there!</a:t>
            </a:r>
          </a:p>
          <a:p>
            <a:pPr lvl="1"/>
            <a:endParaRPr lang="en-US" dirty="0">
              <a:sym typeface="Wingdings" pitchFamily="2" charset="2"/>
            </a:endParaRPr>
          </a:p>
        </p:txBody>
      </p:sp>
      <p:sp>
        <p:nvSpPr>
          <p:cNvPr id="48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Young-Kee Kim, 7th IDS-NF Plenary Meeting, Oct. 17, 2011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5B77CE8-6CCD-40BE-BE5B-35486880A513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206490" y="418465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_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580803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3126"/>
    </mc:Choice>
    <mc:Fallback>
      <p:transition spd="slow" advTm="83126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4" descr="final Facade Scene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383"/>
          <a:stretch>
            <a:fillRect/>
          </a:stretch>
        </p:blipFill>
        <p:spPr bwMode="auto">
          <a:xfrm>
            <a:off x="0" y="909638"/>
            <a:ext cx="9144000" cy="47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1" name="Title 6"/>
          <p:cNvSpPr>
            <a:spLocks noGrp="1"/>
          </p:cNvSpPr>
          <p:nvPr>
            <p:ph type="title"/>
          </p:nvPr>
        </p:nvSpPr>
        <p:spPr>
          <a:xfrm>
            <a:off x="0" y="203200"/>
            <a:ext cx="9144000" cy="768350"/>
          </a:xfrm>
        </p:spPr>
        <p:txBody>
          <a:bodyPr/>
          <a:lstStyle/>
          <a:p>
            <a:pPr algn="ctr"/>
            <a:r>
              <a:rPr lang="en-US" dirty="0" smtClean="0"/>
              <a:t>Illinois Accelerator Research Center</a:t>
            </a:r>
            <a:endParaRPr lang="en-US" dirty="0" smtClean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23863" y="4673600"/>
            <a:ext cx="8458200" cy="1524000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buClr>
                <a:srgbClr val="CCFFFF"/>
              </a:buClr>
              <a:buFontTx/>
              <a:buChar char="•"/>
              <a:defRPr/>
            </a:pPr>
            <a:r>
              <a:rPr lang="en-US" sz="2000" kern="0" dirty="0">
                <a:solidFill>
                  <a:schemeClr val="bg2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Elements: Office, Education and Technical building, High Bay Space (existing CDF building), Additional parking lots</a:t>
            </a:r>
          </a:p>
          <a:p>
            <a:pPr marL="342900" indent="-342900" eaLnBrk="0" hangingPunct="0">
              <a:buClr>
                <a:srgbClr val="CCFFFF"/>
              </a:buClr>
              <a:buFontTx/>
              <a:buChar char="•"/>
              <a:defRPr/>
            </a:pPr>
            <a:r>
              <a:rPr lang="en-US" sz="2000" kern="0" dirty="0">
                <a:solidFill>
                  <a:schemeClr val="bg2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Close proximity to the industrial area of the lab.</a:t>
            </a:r>
          </a:p>
          <a:p>
            <a:pPr marL="342900" indent="-342900" eaLnBrk="0" hangingPunct="0">
              <a:buClr>
                <a:srgbClr val="CCFFFF"/>
              </a:buClr>
              <a:buFontTx/>
              <a:buChar char="•"/>
              <a:defRPr/>
            </a:pPr>
            <a:endParaRPr lang="en-US" sz="1000" kern="0" dirty="0">
              <a:latin typeface="+mn-lt"/>
              <a:cs typeface="+mn-cs"/>
            </a:endParaRPr>
          </a:p>
          <a:p>
            <a:pPr marL="342900" indent="-342900" eaLnBrk="0" hangingPunct="0">
              <a:buClr>
                <a:srgbClr val="CCFFFF"/>
              </a:buClr>
              <a:buFontTx/>
              <a:buChar char="•"/>
              <a:defRPr/>
            </a:pPr>
            <a:r>
              <a:rPr lang="en-US" sz="2000" kern="0" dirty="0">
                <a:latin typeface="+mn-lt"/>
                <a:cs typeface="+mn-cs"/>
              </a:rPr>
              <a:t>Accelerator: Research (S&amp;T), education, partnerships with industry</a:t>
            </a:r>
          </a:p>
          <a:p>
            <a:pPr marL="742950" lvl="1" indent="-285750" eaLnBrk="0" hangingPunct="0">
              <a:buClr>
                <a:schemeClr val="tx1"/>
              </a:buClr>
              <a:buSzPct val="45000"/>
              <a:buFont typeface="Wingdings" pitchFamily="2" charset="2"/>
              <a:buChar char="§"/>
              <a:defRPr/>
            </a:pPr>
            <a:endParaRPr lang="en-US" sz="2000" kern="0" dirty="0">
              <a:latin typeface="+mn-lt"/>
              <a:cs typeface="+mn-cs"/>
            </a:endParaRPr>
          </a:p>
          <a:p>
            <a:pPr marL="742950" lvl="1" indent="-285750" eaLnBrk="0" hangingPunct="0">
              <a:buClr>
                <a:schemeClr val="tx1"/>
              </a:buClr>
              <a:buSzPct val="45000"/>
              <a:buFont typeface="Wingdings" pitchFamily="2" charset="2"/>
              <a:buChar char="§"/>
              <a:defRPr/>
            </a:pPr>
            <a:endParaRPr lang="en-US" sz="2000" kern="0" dirty="0">
              <a:latin typeface="+mn-lt"/>
              <a:cs typeface="+mn-cs"/>
            </a:endParaRPr>
          </a:p>
          <a:p>
            <a:pPr marL="742950" lvl="1" indent="-285750" eaLnBrk="0" hangingPunct="0">
              <a:buClr>
                <a:schemeClr val="tx1"/>
              </a:buClr>
              <a:buSzPct val="45000"/>
              <a:buFont typeface="Wingdings" pitchFamily="2" charset="2"/>
              <a:buChar char="§"/>
              <a:defRPr/>
            </a:pPr>
            <a:endParaRPr lang="en-US" sz="2000" kern="0" dirty="0">
              <a:latin typeface="+mn-lt"/>
              <a:cs typeface="+mn-cs"/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143000" y="6324600"/>
            <a:ext cx="6396789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1400" smtClean="0"/>
              <a:t>Young-Kee Kim, 7th IDS-NF Plenary Meeting, Oct. 17, 2011</a:t>
            </a:r>
            <a:endParaRPr lang="en-US" sz="900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381000" y="6305550"/>
            <a:ext cx="1905000" cy="457200"/>
          </a:xfrm>
        </p:spPr>
        <p:txBody>
          <a:bodyPr/>
          <a:lstStyle/>
          <a:p>
            <a:pPr>
              <a:defRPr/>
            </a:pPr>
            <a:fld id="{57A8D854-33E8-4529-AFFE-ECD716F5A45B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21920" y="1241772"/>
            <a:ext cx="50574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2">
                    <a:lumMod val="90000"/>
                    <a:lumOff val="10000"/>
                  </a:schemeClr>
                </a:solidFill>
              </a:rPr>
              <a:t>Construction of IARC (2011 – 2012)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2316480"/>
            <a:ext cx="35816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CDF Assembly / Collision Hall</a:t>
            </a:r>
            <a:endParaRPr lang="en-US" sz="2000" dirty="0">
              <a:solidFill>
                <a:schemeClr val="bg1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 flipH="1">
            <a:off x="121920" y="2716590"/>
            <a:ext cx="60960" cy="712410"/>
          </a:xfrm>
          <a:prstGeom prst="straightConnector1">
            <a:avLst/>
          </a:prstGeom>
          <a:noFill/>
          <a:ln w="9525" cap="flat" cmpd="sng" algn="ctr">
            <a:solidFill>
              <a:srgbClr val="0000B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2793228" y="3104495"/>
            <a:ext cx="19511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New building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280733"/>
      </p:ext>
    </p:extLst>
  </p:cSld>
  <p:clrMapOvr>
    <a:masterClrMapping/>
  </p:clrMapOvr>
  <p:transition advTm="34398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3" descr="world_ma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1585913"/>
            <a:ext cx="853440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254000" y="2122483"/>
            <a:ext cx="3452813" cy="2713941"/>
            <a:chOff x="254000" y="2122483"/>
            <a:chExt cx="3452813" cy="2713941"/>
          </a:xfrm>
        </p:grpSpPr>
        <p:grpSp>
          <p:nvGrpSpPr>
            <p:cNvPr id="47127" name="Group 16"/>
            <p:cNvGrpSpPr>
              <a:grpSpLocks/>
            </p:cNvGrpSpPr>
            <p:nvPr/>
          </p:nvGrpSpPr>
          <p:grpSpPr bwMode="auto">
            <a:xfrm>
              <a:off x="1226488" y="2122483"/>
              <a:ext cx="1302400" cy="400110"/>
              <a:chOff x="1226163" y="2771195"/>
              <a:chExt cx="1302400" cy="400110"/>
            </a:xfrm>
          </p:grpSpPr>
          <p:sp>
            <p:nvSpPr>
              <p:cNvPr id="30" name="AutoShape 4"/>
              <p:cNvSpPr>
                <a:spLocks noChangeArrowheads="1"/>
              </p:cNvSpPr>
              <p:nvPr/>
            </p:nvSpPr>
            <p:spPr bwMode="auto">
              <a:xfrm>
                <a:off x="2353938" y="2845812"/>
                <a:ext cx="174625" cy="231775"/>
              </a:xfrm>
              <a:prstGeom prst="star5">
                <a:avLst/>
              </a:prstGeom>
              <a:solidFill>
                <a:srgbClr val="990000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buClr>
                    <a:srgbClr val="FFFF00"/>
                  </a:buClr>
                  <a:buSzPct val="80000"/>
                  <a:buFont typeface="Wingdings" pitchFamily="2" charset="2"/>
                  <a:buNone/>
                  <a:defRPr/>
                </a:pPr>
                <a:endParaRPr lang="en-US">
                  <a:solidFill>
                    <a:srgbClr val="990000"/>
                  </a:solidFill>
                  <a:latin typeface="+mn-lt"/>
                </a:endParaRPr>
              </a:p>
            </p:txBody>
          </p:sp>
          <p:sp>
            <p:nvSpPr>
              <p:cNvPr id="31" name="Text Box 7"/>
              <p:cNvSpPr txBox="1">
                <a:spLocks noChangeArrowheads="1"/>
              </p:cNvSpPr>
              <p:nvPr/>
            </p:nvSpPr>
            <p:spPr bwMode="auto">
              <a:xfrm>
                <a:off x="1226163" y="2771195"/>
                <a:ext cx="1183337" cy="40011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r">
                  <a:spcBef>
                    <a:spcPct val="20000"/>
                  </a:spcBef>
                  <a:buClr>
                    <a:srgbClr val="FFFF00"/>
                  </a:buClr>
                  <a:buSzPct val="80000"/>
                  <a:buFont typeface="Wingdings" pitchFamily="2" charset="2"/>
                  <a:buNone/>
                  <a:defRPr/>
                </a:pPr>
                <a:r>
                  <a:rPr lang="en-US" sz="2000" dirty="0" err="1">
                    <a:solidFill>
                      <a:srgbClr val="990000"/>
                    </a:solidFill>
                    <a:latin typeface="+mn-lt"/>
                  </a:rPr>
                  <a:t>Fermilab</a:t>
                </a:r>
                <a:endParaRPr lang="en-US" sz="2000" dirty="0">
                  <a:solidFill>
                    <a:srgbClr val="990000"/>
                  </a:solidFill>
                  <a:latin typeface="+mn-lt"/>
                </a:endParaRPr>
              </a:p>
            </p:txBody>
          </p:sp>
        </p:grpSp>
        <p:grpSp>
          <p:nvGrpSpPr>
            <p:cNvPr id="47128" name="Group 43"/>
            <p:cNvGrpSpPr>
              <a:grpSpLocks/>
            </p:cNvGrpSpPr>
            <p:nvPr/>
          </p:nvGrpSpPr>
          <p:grpSpPr bwMode="auto">
            <a:xfrm>
              <a:off x="254000" y="2682875"/>
              <a:ext cx="3452813" cy="2153549"/>
              <a:chOff x="254000" y="2698525"/>
              <a:chExt cx="3453488" cy="2152840"/>
            </a:xfrm>
          </p:grpSpPr>
          <p:pic>
            <p:nvPicPr>
              <p:cNvPr id="47129" name="Picture 16" descr="01_Young-Kee_Aerial_01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3725"/>
              <a:stretch>
                <a:fillRect/>
              </a:stretch>
            </p:blipFill>
            <p:spPr bwMode="auto">
              <a:xfrm>
                <a:off x="254000" y="2698525"/>
                <a:ext cx="2677968" cy="173280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7130" name="TextBox 45"/>
              <p:cNvSpPr txBox="1">
                <a:spLocks noChangeArrowheads="1"/>
              </p:cNvSpPr>
              <p:nvPr/>
            </p:nvSpPr>
            <p:spPr bwMode="auto">
              <a:xfrm>
                <a:off x="798033" y="4389699"/>
                <a:ext cx="2527069" cy="461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sz="2300" dirty="0" err="1">
                    <a:solidFill>
                      <a:srgbClr val="FFFF00"/>
                    </a:solidFill>
                  </a:rPr>
                  <a:t>Tevatron</a:t>
                </a:r>
                <a:endParaRPr lang="en-US" sz="2300" dirty="0">
                  <a:solidFill>
                    <a:srgbClr val="FFFF00"/>
                  </a:solidFill>
                </a:endParaRPr>
              </a:p>
            </p:txBody>
          </p:sp>
          <p:cxnSp>
            <p:nvCxnSpPr>
              <p:cNvPr id="49" name="Straight Arrow Connector 48"/>
              <p:cNvCxnSpPr/>
              <p:nvPr/>
            </p:nvCxnSpPr>
            <p:spPr>
              <a:xfrm>
                <a:off x="647777" y="4829836"/>
                <a:ext cx="3059711" cy="1586"/>
              </a:xfrm>
              <a:prstGeom prst="straightConnector1">
                <a:avLst/>
              </a:prstGeom>
              <a:ln w="57150">
                <a:solidFill>
                  <a:srgbClr val="FF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" name="Group 31"/>
          <p:cNvGrpSpPr>
            <a:grpSpLocks/>
          </p:cNvGrpSpPr>
          <p:nvPr/>
        </p:nvGrpSpPr>
        <p:grpSpPr bwMode="auto">
          <a:xfrm>
            <a:off x="1196975" y="2178004"/>
            <a:ext cx="5056188" cy="3077590"/>
            <a:chOff x="1196975" y="2177962"/>
            <a:chExt cx="5056188" cy="3076984"/>
          </a:xfrm>
        </p:grpSpPr>
        <p:grpSp>
          <p:nvGrpSpPr>
            <p:cNvPr id="47118" name="Group 17"/>
            <p:cNvGrpSpPr>
              <a:grpSpLocks/>
            </p:cNvGrpSpPr>
            <p:nvPr/>
          </p:nvGrpSpPr>
          <p:grpSpPr bwMode="auto">
            <a:xfrm>
              <a:off x="4341811" y="2177962"/>
              <a:ext cx="1001345" cy="400030"/>
              <a:chOff x="4341545" y="2876462"/>
              <a:chExt cx="1001756" cy="400030"/>
            </a:xfrm>
          </p:grpSpPr>
          <p:sp>
            <p:nvSpPr>
              <p:cNvPr id="34" name="AutoShape 6"/>
              <p:cNvSpPr>
                <a:spLocks noChangeArrowheads="1"/>
              </p:cNvSpPr>
              <p:nvPr/>
            </p:nvSpPr>
            <p:spPr bwMode="auto">
              <a:xfrm>
                <a:off x="4341545" y="2935224"/>
                <a:ext cx="174697" cy="231729"/>
              </a:xfrm>
              <a:prstGeom prst="star5">
                <a:avLst/>
              </a:prstGeom>
              <a:solidFill>
                <a:srgbClr val="990000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buClr>
                    <a:srgbClr val="FFFF00"/>
                  </a:buClr>
                  <a:buSzPct val="80000"/>
                  <a:buFont typeface="Wingdings" pitchFamily="2" charset="2"/>
                  <a:buNone/>
                  <a:defRPr/>
                </a:pPr>
                <a:endParaRPr lang="en-US">
                  <a:solidFill>
                    <a:srgbClr val="990000"/>
                  </a:solidFill>
                  <a:latin typeface="+mn-lt"/>
                </a:endParaRPr>
              </a:p>
            </p:txBody>
          </p:sp>
          <p:sp>
            <p:nvSpPr>
              <p:cNvPr id="36" name="Text Box 8"/>
              <p:cNvSpPr txBox="1">
                <a:spLocks noChangeArrowheads="1"/>
              </p:cNvSpPr>
              <p:nvPr/>
            </p:nvSpPr>
            <p:spPr bwMode="auto">
              <a:xfrm>
                <a:off x="4428893" y="2876462"/>
                <a:ext cx="914408" cy="40003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r">
                  <a:spcBef>
                    <a:spcPct val="20000"/>
                  </a:spcBef>
                  <a:buClr>
                    <a:srgbClr val="FFFF00"/>
                  </a:buClr>
                  <a:buSzPct val="80000"/>
                  <a:buFont typeface="Wingdings" pitchFamily="2" charset="2"/>
                  <a:buNone/>
                  <a:defRPr/>
                </a:pPr>
                <a:r>
                  <a:rPr lang="en-US" sz="2000" dirty="0">
                    <a:solidFill>
                      <a:srgbClr val="990000"/>
                    </a:solidFill>
                    <a:latin typeface="+mn-lt"/>
                  </a:rPr>
                  <a:t>CERN</a:t>
                </a:r>
                <a:endParaRPr lang="en-US" dirty="0">
                  <a:solidFill>
                    <a:srgbClr val="990000"/>
                  </a:solidFill>
                  <a:latin typeface="+mn-lt"/>
                </a:endParaRPr>
              </a:p>
            </p:txBody>
          </p:sp>
        </p:grpSp>
        <p:grpSp>
          <p:nvGrpSpPr>
            <p:cNvPr id="47119" name="Group 49"/>
            <p:cNvGrpSpPr>
              <a:grpSpLocks/>
            </p:cNvGrpSpPr>
            <p:nvPr/>
          </p:nvGrpSpPr>
          <p:grpSpPr bwMode="auto">
            <a:xfrm>
              <a:off x="1196975" y="2673331"/>
              <a:ext cx="5056188" cy="2581615"/>
              <a:chOff x="1197033" y="2688403"/>
              <a:chExt cx="5056855" cy="2582161"/>
            </a:xfrm>
          </p:grpSpPr>
          <p:grpSp>
            <p:nvGrpSpPr>
              <p:cNvPr id="47120" name="Group 42"/>
              <p:cNvGrpSpPr>
                <a:grpSpLocks/>
              </p:cNvGrpSpPr>
              <p:nvPr/>
            </p:nvGrpSpPr>
            <p:grpSpPr bwMode="auto">
              <a:xfrm>
                <a:off x="3194371" y="2688403"/>
                <a:ext cx="3059517" cy="2582161"/>
                <a:chOff x="3194371" y="2688403"/>
                <a:chExt cx="3059517" cy="2582161"/>
              </a:xfrm>
            </p:grpSpPr>
            <p:pic>
              <p:nvPicPr>
                <p:cNvPr id="47122" name="Picture 20" descr="cern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409"/>
                <a:stretch>
                  <a:fillRect/>
                </a:stretch>
              </p:blipFill>
              <p:spPr bwMode="auto">
                <a:xfrm>
                  <a:off x="3255962" y="2688403"/>
                  <a:ext cx="2730501" cy="1721295"/>
                </a:xfrm>
                <a:prstGeom prst="rect">
                  <a:avLst/>
                </a:prstGeom>
                <a:noFill/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cxnSp>
              <p:nvCxnSpPr>
                <p:cNvPr id="54" name="Straight Arrow Connector 53"/>
                <p:cNvCxnSpPr/>
                <p:nvPr/>
              </p:nvCxnSpPr>
              <p:spPr>
                <a:xfrm>
                  <a:off x="3194371" y="5266412"/>
                  <a:ext cx="3059517" cy="1588"/>
                </a:xfrm>
                <a:prstGeom prst="straightConnector1">
                  <a:avLst/>
                </a:prstGeom>
                <a:ln w="57150">
                  <a:solidFill>
                    <a:srgbClr val="FFFF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7124" name="TextBox 54"/>
                <p:cNvSpPr txBox="1">
                  <a:spLocks noChangeArrowheads="1"/>
                </p:cNvSpPr>
                <p:nvPr/>
              </p:nvSpPr>
              <p:spPr bwMode="auto">
                <a:xfrm>
                  <a:off x="3361124" y="4839671"/>
                  <a:ext cx="2527070" cy="43089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2200" dirty="0">
                      <a:solidFill>
                        <a:srgbClr val="FFFF00"/>
                      </a:solidFill>
                    </a:rPr>
                    <a:t>LHC</a:t>
                  </a:r>
                </a:p>
              </p:txBody>
            </p:sp>
          </p:grpSp>
          <p:cxnSp>
            <p:nvCxnSpPr>
              <p:cNvPr id="52" name="Straight Connector 51"/>
              <p:cNvCxnSpPr/>
              <p:nvPr/>
            </p:nvCxnSpPr>
            <p:spPr>
              <a:xfrm>
                <a:off x="1197033" y="5263236"/>
                <a:ext cx="2011628" cy="1588"/>
              </a:xfrm>
              <a:prstGeom prst="line">
                <a:avLst/>
              </a:prstGeom>
              <a:ln w="57150">
                <a:solidFill>
                  <a:srgbClr val="FFFFFF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" name="Group 55"/>
          <p:cNvGrpSpPr>
            <a:grpSpLocks/>
          </p:cNvGrpSpPr>
          <p:nvPr/>
        </p:nvGrpSpPr>
        <p:grpSpPr bwMode="auto">
          <a:xfrm>
            <a:off x="3673475" y="5265730"/>
            <a:ext cx="5060950" cy="430887"/>
            <a:chOff x="3674225" y="5624617"/>
            <a:chExt cx="5059563" cy="430630"/>
          </a:xfrm>
        </p:grpSpPr>
        <p:grpSp>
          <p:nvGrpSpPr>
            <p:cNvPr id="47114" name="Group 43"/>
            <p:cNvGrpSpPr>
              <a:grpSpLocks/>
            </p:cNvGrpSpPr>
            <p:nvPr/>
          </p:nvGrpSpPr>
          <p:grpSpPr bwMode="auto">
            <a:xfrm>
              <a:off x="3894773" y="5624617"/>
              <a:ext cx="4839015" cy="430630"/>
              <a:chOff x="3894773" y="5624617"/>
              <a:chExt cx="4839015" cy="430630"/>
            </a:xfrm>
          </p:grpSpPr>
          <p:cxnSp>
            <p:nvCxnSpPr>
              <p:cNvPr id="59" name="Straight Arrow Connector 58"/>
              <p:cNvCxnSpPr/>
              <p:nvPr/>
            </p:nvCxnSpPr>
            <p:spPr>
              <a:xfrm>
                <a:off x="5673927" y="6035535"/>
                <a:ext cx="3059861" cy="1587"/>
              </a:xfrm>
              <a:prstGeom prst="straightConnector1">
                <a:avLst/>
              </a:prstGeom>
              <a:ln w="57150">
                <a:solidFill>
                  <a:srgbClr val="FF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117" name="TextBox 59"/>
              <p:cNvSpPr txBox="1">
                <a:spLocks noChangeArrowheads="1"/>
              </p:cNvSpPr>
              <p:nvPr/>
            </p:nvSpPr>
            <p:spPr bwMode="auto">
              <a:xfrm>
                <a:off x="3894773" y="5624617"/>
                <a:ext cx="4442029" cy="4306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r" eaLnBrk="1" hangingPunct="1"/>
                <a:r>
                  <a:rPr lang="en-US" sz="2200" dirty="0">
                    <a:solidFill>
                      <a:srgbClr val="FFFF00"/>
                    </a:solidFill>
                  </a:rPr>
                  <a:t> Lepton Collider</a:t>
                </a:r>
              </a:p>
            </p:txBody>
          </p:sp>
        </p:grpSp>
        <p:cxnSp>
          <p:nvCxnSpPr>
            <p:cNvPr id="58" name="Straight Connector 57"/>
            <p:cNvCxnSpPr/>
            <p:nvPr/>
          </p:nvCxnSpPr>
          <p:spPr>
            <a:xfrm>
              <a:off x="3674225" y="6029188"/>
              <a:ext cx="2064772" cy="4760"/>
            </a:xfrm>
            <a:prstGeom prst="line">
              <a:avLst/>
            </a:prstGeom>
            <a:ln w="57150">
              <a:solidFill>
                <a:srgbClr val="FFFF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39"/>
          <p:cNvGrpSpPr>
            <a:grpSpLocks/>
          </p:cNvGrpSpPr>
          <p:nvPr/>
        </p:nvGrpSpPr>
        <p:grpSpPr bwMode="auto">
          <a:xfrm>
            <a:off x="1592263" y="5489558"/>
            <a:ext cx="7227887" cy="927100"/>
            <a:chOff x="1592317" y="6022987"/>
            <a:chExt cx="7227812" cy="926200"/>
          </a:xfrm>
        </p:grpSpPr>
        <p:sp>
          <p:nvSpPr>
            <p:cNvPr id="29" name="5-Point Star 28"/>
            <p:cNvSpPr/>
            <p:nvPr/>
          </p:nvSpPr>
          <p:spPr>
            <a:xfrm>
              <a:off x="4067203" y="6022987"/>
              <a:ext cx="331785" cy="315606"/>
            </a:xfrm>
            <a:prstGeom prst="star5">
              <a:avLst/>
            </a:prstGeom>
            <a:solidFill>
              <a:srgbClr val="FFC0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7113" name="TextBox 59"/>
            <p:cNvSpPr txBox="1">
              <a:spLocks noChangeArrowheads="1"/>
            </p:cNvSpPr>
            <p:nvPr/>
          </p:nvSpPr>
          <p:spPr bwMode="auto">
            <a:xfrm>
              <a:off x="1592317" y="6133745"/>
              <a:ext cx="7227812" cy="815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endParaRPr lang="en-US" sz="500" dirty="0">
                <a:solidFill>
                  <a:srgbClr val="FFC000"/>
                </a:solidFill>
              </a:endParaRPr>
            </a:p>
            <a:p>
              <a:pPr algn="ctr" eaLnBrk="1" hangingPunct="1"/>
              <a:r>
                <a:rPr lang="en-US" sz="2100" dirty="0">
                  <a:solidFill>
                    <a:srgbClr val="FFC000"/>
                  </a:solidFill>
                </a:rPr>
                <a:t>(energy to be determined)</a:t>
              </a:r>
            </a:p>
            <a:p>
              <a:pPr algn="ctr" eaLnBrk="1" hangingPunct="1"/>
              <a:r>
                <a:rPr lang="en-US" sz="2100" dirty="0">
                  <a:solidFill>
                    <a:srgbClr val="FFC000"/>
                  </a:solidFill>
                </a:rPr>
                <a:t>		             (technology, site to be determined)</a:t>
              </a:r>
            </a:p>
          </p:txBody>
        </p:sp>
      </p:grpSp>
      <p:sp>
        <p:nvSpPr>
          <p:cNvPr id="3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66F51BB-FCDB-4737-9259-C73524B6476F}" type="slidenum">
              <a:rPr lang="en-US" sz="1200" smtClean="0">
                <a:solidFill>
                  <a:srgbClr val="FFFFFF"/>
                </a:solidFill>
              </a:rPr>
              <a:pPr eaLnBrk="1" hangingPunct="1"/>
              <a:t>7</a:t>
            </a:fld>
            <a:endParaRPr lang="en-US" sz="1200" smtClean="0">
              <a:solidFill>
                <a:srgbClr val="FFFFFF"/>
              </a:solidFill>
            </a:endParaRPr>
          </a:p>
        </p:txBody>
      </p:sp>
      <p:sp>
        <p:nvSpPr>
          <p:cNvPr id="32" name="Text Box 12"/>
          <p:cNvSpPr txBox="1">
            <a:spLocks noChangeArrowheads="1"/>
          </p:cNvSpPr>
          <p:nvPr/>
        </p:nvSpPr>
        <p:spPr bwMode="auto">
          <a:xfrm>
            <a:off x="0" y="330895"/>
            <a:ext cx="9144000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dirty="0" smtClean="0"/>
              <a:t>Fermilab and LHC: Accelerators and Experiments</a:t>
            </a:r>
          </a:p>
          <a:p>
            <a:pPr algn="ctr" eaLnBrk="1" hangingPunct="1"/>
            <a:endParaRPr lang="en-US" sz="1800" dirty="0" smtClean="0"/>
          </a:p>
          <a:p>
            <a:pPr algn="ctr" eaLnBrk="1" hangingPunct="1"/>
            <a:r>
              <a:rPr lang="en-US" sz="2000" dirty="0" smtClean="0"/>
              <a:t>CMS </a:t>
            </a:r>
            <a:r>
              <a:rPr lang="en-US" sz="2000" dirty="0"/>
              <a:t>Tier-1 Computing Center, LHC Physics Center, Remote Operation Center</a:t>
            </a:r>
          </a:p>
          <a:p>
            <a:pPr algn="ctr" eaLnBrk="1" hangingPunct="1"/>
            <a:r>
              <a:rPr lang="en-US" sz="2000" dirty="0">
                <a:solidFill>
                  <a:srgbClr val="FFFFFF"/>
                </a:solidFill>
              </a:rPr>
              <a:t>Supporting the US </a:t>
            </a:r>
            <a:r>
              <a:rPr lang="en-US" sz="2000" dirty="0" smtClean="0">
                <a:solidFill>
                  <a:srgbClr val="FFFFFF"/>
                </a:solidFill>
              </a:rPr>
              <a:t>Community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z="1200" smtClean="0"/>
              <a:t>Young-Kee Kim, 7th IDS-NF Plenary Meeting, Oct. 17, 2011</a:t>
            </a:r>
            <a:endParaRPr lang="en-US" sz="1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15999422"/>
      </p:ext>
    </p:extLst>
  </p:cSld>
  <p:clrMapOvr>
    <a:masterClrMapping/>
  </p:clrMapOvr>
  <p:transition advTm="41765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Intensity Frontier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372" y="2164542"/>
            <a:ext cx="4509655" cy="4027516"/>
          </a:xfrm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Young-Kee Kim, 7th IDS-NF Plenary Meeting, Oct. 17, 2011</a:t>
            </a:r>
            <a:endParaRPr lang="en-US" sz="1200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fld id="{32507795-C29F-4606-8B22-0F6EB7CBDD72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197325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614487" y="1250142"/>
            <a:ext cx="7364989" cy="4530725"/>
          </a:xfrm>
        </p:spPr>
        <p:txBody>
          <a:bodyPr/>
          <a:lstStyle/>
          <a:p>
            <a:r>
              <a:rPr lang="en-US" sz="2000" dirty="0"/>
              <a:t>The present theory is a remarkable intellectual </a:t>
            </a:r>
            <a:r>
              <a:rPr lang="en-US" sz="2000" dirty="0" smtClean="0"/>
              <a:t>construction</a:t>
            </a:r>
            <a:endParaRPr lang="en-US" sz="2000" dirty="0"/>
          </a:p>
          <a:p>
            <a:r>
              <a:rPr lang="en-US" sz="2000" dirty="0" smtClean="0"/>
              <a:t>But is not complete; can not answer many deep questions</a:t>
            </a:r>
            <a:endParaRPr lang="en-US" sz="20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3375911" y="4972050"/>
            <a:ext cx="2739139" cy="470807"/>
            <a:chOff x="3375911" y="4972050"/>
            <a:chExt cx="2739139" cy="470807"/>
          </a:xfrm>
        </p:grpSpPr>
        <p:sp>
          <p:nvSpPr>
            <p:cNvPr id="4" name="Rectangle 3"/>
            <p:cNvSpPr/>
            <p:nvPr/>
          </p:nvSpPr>
          <p:spPr bwMode="auto">
            <a:xfrm>
              <a:off x="4705350" y="4972050"/>
              <a:ext cx="1409700" cy="470807"/>
            </a:xfrm>
            <a:prstGeom prst="rect">
              <a:avLst/>
            </a:prstGeom>
            <a:solidFill>
              <a:schemeClr val="accent5">
                <a:lumMod val="50000"/>
                <a:alpha val="50196"/>
              </a:schemeClr>
            </a:solidFill>
            <a:ln w="28575" cap="flat" cmpd="sng" algn="ctr">
              <a:solidFill>
                <a:schemeClr val="accent5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80000"/>
                <a:buFont typeface="Wingdings" pitchFamily="2" charset="2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" name="Left Brace 6"/>
            <p:cNvSpPr/>
            <p:nvPr/>
          </p:nvSpPr>
          <p:spPr bwMode="auto">
            <a:xfrm>
              <a:off x="4076700" y="4972050"/>
              <a:ext cx="236756" cy="470807"/>
            </a:xfrm>
            <a:prstGeom prst="leftBrace">
              <a:avLst/>
            </a:prstGeom>
            <a:noFill/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80000"/>
                <a:buFont typeface="Wingdings" pitchFamily="2" charset="2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375911" y="4981192"/>
              <a:ext cx="7505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now</a:t>
              </a:r>
              <a:endParaRPr lang="en-US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213844" y="4095750"/>
            <a:ext cx="3460335" cy="1347107"/>
            <a:chOff x="2213844" y="4095750"/>
            <a:chExt cx="3460335" cy="1347107"/>
          </a:xfrm>
        </p:grpSpPr>
        <p:sp>
          <p:nvSpPr>
            <p:cNvPr id="8" name="Rectangle 7"/>
            <p:cNvSpPr/>
            <p:nvPr/>
          </p:nvSpPr>
          <p:spPr bwMode="auto">
            <a:xfrm>
              <a:off x="4705346" y="4449518"/>
              <a:ext cx="968833" cy="470807"/>
            </a:xfrm>
            <a:prstGeom prst="rect">
              <a:avLst/>
            </a:prstGeom>
            <a:solidFill>
              <a:schemeClr val="accent5">
                <a:lumMod val="50000"/>
                <a:alpha val="50196"/>
              </a:schemeClr>
            </a:solidFill>
            <a:ln w="28575" cap="flat" cmpd="sng" algn="ctr">
              <a:solidFill>
                <a:schemeClr val="accent5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80000"/>
                <a:buFont typeface="Wingdings" pitchFamily="2" charset="2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Left Brace 15"/>
            <p:cNvSpPr/>
            <p:nvPr/>
          </p:nvSpPr>
          <p:spPr bwMode="auto">
            <a:xfrm>
              <a:off x="3181333" y="4095750"/>
              <a:ext cx="236756" cy="1347107"/>
            </a:xfrm>
            <a:prstGeom prst="leftBrace">
              <a:avLst/>
            </a:prstGeom>
            <a:noFill/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80000"/>
                <a:buFont typeface="Wingdings" pitchFamily="2" charset="2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213844" y="4519527"/>
              <a:ext cx="10246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2010s</a:t>
              </a:r>
              <a:endParaRPr lang="en-US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066081" y="2759475"/>
            <a:ext cx="4608098" cy="2683383"/>
            <a:chOff x="1066081" y="2759475"/>
            <a:chExt cx="4608098" cy="2683383"/>
          </a:xfrm>
        </p:grpSpPr>
        <p:grpSp>
          <p:nvGrpSpPr>
            <p:cNvPr id="5" name="Group 4"/>
            <p:cNvGrpSpPr/>
            <p:nvPr/>
          </p:nvGrpSpPr>
          <p:grpSpPr>
            <a:xfrm>
              <a:off x="4694456" y="2759475"/>
              <a:ext cx="979723" cy="985158"/>
              <a:chOff x="4865906" y="2378475"/>
              <a:chExt cx="979723" cy="985158"/>
            </a:xfrm>
            <a:solidFill>
              <a:srgbClr val="D16105">
                <a:alpha val="50196"/>
              </a:srgbClr>
            </a:solidFill>
          </p:grpSpPr>
          <p:sp>
            <p:nvSpPr>
              <p:cNvPr id="9" name="Rectangle 8"/>
              <p:cNvSpPr/>
              <p:nvPr/>
            </p:nvSpPr>
            <p:spPr bwMode="auto">
              <a:xfrm>
                <a:off x="4865906" y="2892826"/>
                <a:ext cx="979723" cy="470807"/>
              </a:xfrm>
              <a:prstGeom prst="rect">
                <a:avLst/>
              </a:prstGeom>
              <a:grpFill/>
              <a:ln w="28575" cap="flat" cmpd="sng" algn="ctr">
                <a:solidFill>
                  <a:schemeClr val="accent5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SzPct val="80000"/>
                  <a:buFont typeface="Wingdings" pitchFamily="2" charset="2"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 bwMode="auto">
              <a:xfrm>
                <a:off x="4865906" y="2378475"/>
                <a:ext cx="489861" cy="470807"/>
              </a:xfrm>
              <a:prstGeom prst="rect">
                <a:avLst/>
              </a:prstGeom>
              <a:grpFill/>
              <a:ln w="28575" cap="flat" cmpd="sng" algn="ctr">
                <a:solidFill>
                  <a:schemeClr val="accent5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FFFF00"/>
                  </a:buClr>
                  <a:buSzPct val="80000"/>
                  <a:buFont typeface="Wingdings" pitchFamily="2" charset="2"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18" name="Left Brace 17"/>
            <p:cNvSpPr/>
            <p:nvPr/>
          </p:nvSpPr>
          <p:spPr bwMode="auto">
            <a:xfrm>
              <a:off x="2057382" y="2759476"/>
              <a:ext cx="251711" cy="2683382"/>
            </a:xfrm>
            <a:prstGeom prst="leftBrace">
              <a:avLst/>
            </a:prstGeom>
            <a:noFill/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80000"/>
                <a:buFont typeface="Wingdings" pitchFamily="2" charset="2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066081" y="3870334"/>
              <a:ext cx="10246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2020s</a:t>
              </a:r>
              <a:endParaRPr lang="en-US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684308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7826"/>
    </mc:Choice>
    <mc:Fallback>
      <p:transition spd="slow" advTm="778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1557338" y="203200"/>
            <a:ext cx="7586662" cy="1143000"/>
          </a:xfrm>
        </p:spPr>
        <p:txBody>
          <a:bodyPr/>
          <a:lstStyle/>
          <a:p>
            <a:r>
              <a:rPr lang="en-US" dirty="0" smtClean="0"/>
              <a:t>Intensity Frontier: </a:t>
            </a:r>
            <a:r>
              <a:rPr lang="en-US" dirty="0" smtClean="0"/>
              <a:t>Neutrinos(this decade)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339850"/>
            <a:ext cx="7543800" cy="41148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u="sng" dirty="0">
                <a:solidFill>
                  <a:srgbClr val="FFFF00"/>
                </a:solidFill>
                <a:latin typeface="Symbol" pitchFamily="18" charset="2"/>
              </a:rPr>
              <a:t>n</a:t>
            </a:r>
            <a:r>
              <a:rPr lang="en-US" u="sng" dirty="0" smtClean="0">
                <a:solidFill>
                  <a:srgbClr val="FFFF00"/>
                </a:solidFill>
              </a:rPr>
              <a:t> SM</a:t>
            </a:r>
            <a:r>
              <a:rPr lang="en-US" dirty="0" smtClean="0"/>
              <a:t>: </a:t>
            </a:r>
            <a:r>
              <a:rPr lang="en-US" dirty="0"/>
              <a:t>P</a:t>
            </a:r>
            <a:r>
              <a:rPr lang="en-US" dirty="0" smtClean="0"/>
              <a:t>attern of neutrino masses and mixings</a:t>
            </a:r>
          </a:p>
          <a:p>
            <a:pPr marL="857250" lvl="1" indent="-457200">
              <a:defRPr/>
            </a:pPr>
            <a:r>
              <a:rPr lang="en-US" dirty="0" smtClean="0"/>
              <a:t>Long baseline experiments:</a:t>
            </a:r>
          </a:p>
          <a:p>
            <a:pPr marL="400050" lvl="1" indent="0">
              <a:buNone/>
              <a:defRPr/>
            </a:pPr>
            <a:r>
              <a:rPr lang="en-US" dirty="0">
                <a:solidFill>
                  <a:srgbClr val="FFCC99"/>
                </a:solidFill>
              </a:rPr>
              <a:t>	</a:t>
            </a:r>
            <a:r>
              <a:rPr lang="en-US" dirty="0" smtClean="0">
                <a:solidFill>
                  <a:srgbClr val="FFCC99"/>
                </a:solidFill>
              </a:rPr>
              <a:t>MINOS (735 km) 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FF"/>
                </a:solidFill>
                <a:sym typeface="Wingdings" pitchFamily="2" charset="2"/>
              </a:rPr>
              <a:t></a:t>
            </a:r>
            <a:r>
              <a:rPr lang="en-US" dirty="0" smtClean="0">
                <a:solidFill>
                  <a:srgbClr val="FFFF00"/>
                </a:solidFill>
                <a:ea typeface="Wingdings" pitchFamily="2" charset="2"/>
                <a:cs typeface="Wingdings" pitchFamily="2" charset="2"/>
              </a:rPr>
              <a:t> </a:t>
            </a:r>
            <a:r>
              <a:rPr lang="en-US" dirty="0" err="1" smtClean="0">
                <a:solidFill>
                  <a:srgbClr val="FF9933"/>
                </a:solidFill>
              </a:rPr>
              <a:t>NOvA</a:t>
            </a:r>
            <a:r>
              <a:rPr lang="en-US" dirty="0" smtClean="0">
                <a:solidFill>
                  <a:srgbClr val="FF9933"/>
                </a:solidFill>
              </a:rPr>
              <a:t> (810 km</a:t>
            </a:r>
            <a:r>
              <a:rPr lang="en-US" dirty="0" smtClean="0">
                <a:solidFill>
                  <a:srgbClr val="FF9933"/>
                </a:solidFill>
              </a:rPr>
              <a:t>)</a:t>
            </a:r>
            <a:endParaRPr lang="en-US" dirty="0" smtClean="0">
              <a:solidFill>
                <a:srgbClr val="FF6600"/>
              </a:solidFill>
            </a:endParaRPr>
          </a:p>
          <a:p>
            <a:pPr marL="857250" lvl="1" indent="-457200">
              <a:defRPr/>
            </a:pPr>
            <a:endParaRPr lang="en-US" sz="1600" dirty="0" smtClean="0"/>
          </a:p>
          <a:p>
            <a:pPr marL="857250" lvl="1" indent="-457200">
              <a:defRPr/>
            </a:pPr>
            <a:endParaRPr lang="en-US" sz="1600" dirty="0" smtClean="0"/>
          </a:p>
          <a:p>
            <a:pPr marL="0" indent="0">
              <a:buFontTx/>
              <a:buNone/>
              <a:defRPr/>
            </a:pPr>
            <a:r>
              <a:rPr lang="en-US" u="sng" dirty="0" smtClean="0">
                <a:solidFill>
                  <a:srgbClr val="FFFF00"/>
                </a:solidFill>
              </a:rPr>
              <a:t>Beyond </a:t>
            </a:r>
            <a:r>
              <a:rPr lang="en-US" u="sng" dirty="0" smtClean="0">
                <a:solidFill>
                  <a:srgbClr val="FFFF00"/>
                </a:solidFill>
                <a:latin typeface="Symbol" pitchFamily="18" charset="2"/>
              </a:rPr>
              <a:t>n</a:t>
            </a:r>
            <a:r>
              <a:rPr lang="en-US" u="sng" dirty="0" smtClean="0">
                <a:solidFill>
                  <a:srgbClr val="FFFF00"/>
                </a:solidFill>
              </a:rPr>
              <a:t> SM</a:t>
            </a:r>
            <a:r>
              <a:rPr lang="en-US" dirty="0" smtClean="0"/>
              <a:t>: Explore cracks in our understanding: sterile neutrinos? Anomalous interactions?</a:t>
            </a:r>
          </a:p>
          <a:p>
            <a:pPr marL="857250" lvl="1" indent="-457200">
              <a:defRPr/>
            </a:pPr>
            <a:r>
              <a:rPr lang="en-US" dirty="0" smtClean="0"/>
              <a:t>Short baseline experiments: </a:t>
            </a:r>
            <a:r>
              <a:rPr lang="en-US" dirty="0" err="1" smtClean="0">
                <a:solidFill>
                  <a:srgbClr val="FFCC99"/>
                </a:solidFill>
              </a:rPr>
              <a:t>MiniBooNE</a:t>
            </a:r>
            <a:r>
              <a:rPr lang="en-US" dirty="0" smtClean="0">
                <a:solidFill>
                  <a:srgbClr val="FFCC99"/>
                </a:solidFill>
              </a:rPr>
              <a:t> </a:t>
            </a:r>
            <a:r>
              <a:rPr lang="en-US" dirty="0" smtClean="0">
                <a:solidFill>
                  <a:srgbClr val="FFFFFF"/>
                </a:solidFill>
                <a:sym typeface="Wingdings" pitchFamily="2" charset="2"/>
              </a:rPr>
              <a:t>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9933"/>
                </a:solidFill>
              </a:rPr>
              <a:t>MicroBooNE</a:t>
            </a:r>
            <a:endParaRPr lang="en-US" dirty="0" smtClean="0">
              <a:solidFill>
                <a:srgbClr val="FF6600"/>
              </a:solidFill>
            </a:endParaRPr>
          </a:p>
          <a:p>
            <a:pPr marL="857250" lvl="1" indent="-457200">
              <a:defRPr/>
            </a:pPr>
            <a:r>
              <a:rPr lang="en-US" dirty="0" smtClean="0"/>
              <a:t>Long baseline experiments: </a:t>
            </a:r>
            <a:r>
              <a:rPr lang="en-US" dirty="0" smtClean="0">
                <a:solidFill>
                  <a:srgbClr val="FFCC99"/>
                </a:solidFill>
              </a:rPr>
              <a:t>MINOS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FF"/>
                </a:solidFill>
                <a:sym typeface="Wingdings" pitchFamily="2" charset="2"/>
              </a:rPr>
              <a:t>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smtClean="0">
                <a:solidFill>
                  <a:srgbClr val="FF9933"/>
                </a:solidFill>
              </a:rPr>
              <a:t>MINOS+</a:t>
            </a:r>
            <a:endParaRPr lang="en-US" sz="2800" dirty="0">
              <a:solidFill>
                <a:srgbClr val="FF6600"/>
              </a:solidFill>
            </a:endParaRPr>
          </a:p>
          <a:p>
            <a:pPr marL="857250" lvl="1" indent="-457200">
              <a:defRPr/>
            </a:pPr>
            <a:endParaRPr lang="en-US" sz="1600" dirty="0" smtClean="0"/>
          </a:p>
          <a:p>
            <a:pPr marL="0" indent="0">
              <a:buFontTx/>
              <a:buNone/>
              <a:defRPr/>
            </a:pPr>
            <a:r>
              <a:rPr lang="en-US" u="sng" dirty="0">
                <a:solidFill>
                  <a:srgbClr val="FFFF00"/>
                </a:solidFill>
              </a:rPr>
              <a:t>N</a:t>
            </a:r>
            <a:r>
              <a:rPr lang="en-US" u="sng" dirty="0" smtClean="0">
                <a:solidFill>
                  <a:srgbClr val="FFFF00"/>
                </a:solidFill>
              </a:rPr>
              <a:t>eutrino physics measurements</a:t>
            </a:r>
            <a:r>
              <a:rPr lang="en-US" dirty="0" smtClean="0"/>
              <a:t> as a probe of nuclear structure and support of oscillation experiments</a:t>
            </a:r>
          </a:p>
          <a:p>
            <a:pPr marL="857250" lvl="1" indent="-457200">
              <a:defRPr/>
            </a:pPr>
            <a:r>
              <a:rPr lang="en-US" dirty="0" smtClean="0">
                <a:solidFill>
                  <a:srgbClr val="FFFFFF"/>
                </a:solidFill>
              </a:rPr>
              <a:t>Dedicated experiment: </a:t>
            </a:r>
            <a:r>
              <a:rPr lang="en-US" dirty="0" err="1" smtClean="0">
                <a:solidFill>
                  <a:srgbClr val="FFCC99"/>
                </a:solidFill>
              </a:rPr>
              <a:t>MINERvA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</a:p>
          <a:p>
            <a:pPr marL="857250" lvl="1" indent="-457200">
              <a:defRPr/>
            </a:pPr>
            <a:endParaRPr lang="en-US" sz="1600" dirty="0" smtClean="0">
              <a:solidFill>
                <a:srgbClr val="FFFFFF"/>
              </a:solidFill>
            </a:endParaRPr>
          </a:p>
          <a:p>
            <a:pPr marL="457200" indent="-457200">
              <a:buFontTx/>
              <a:buAutoNum type="arabicParenR"/>
              <a:defRPr/>
            </a:pPr>
            <a:endParaRPr lang="en-US" dirty="0" smtClean="0"/>
          </a:p>
        </p:txBody>
      </p:sp>
      <p:sp>
        <p:nvSpPr>
          <p:cNvPr id="18437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8AD4502-2055-43BF-A7C1-0B4D49A6F2F7}" type="slidenum">
              <a:rPr lang="en-US" sz="1200" smtClean="0">
                <a:solidFill>
                  <a:srgbClr val="FFFFFF"/>
                </a:solidFill>
              </a:rPr>
              <a:pPr eaLnBrk="1" hangingPunct="1"/>
              <a:t>9</a:t>
            </a:fld>
            <a:endParaRPr lang="en-US" sz="1200" smtClean="0">
              <a:solidFill>
                <a:srgbClr val="FFFF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81549" y="2466945"/>
            <a:ext cx="22541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9933"/>
                </a:solidFill>
              </a:rPr>
              <a:t>MINOS</a:t>
            </a:r>
            <a:r>
              <a:rPr lang="en-US" sz="2000" dirty="0" smtClean="0">
                <a:solidFill>
                  <a:srgbClr val="FF9933"/>
                </a:solidFill>
              </a:rPr>
              <a:t>+ (735km)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315720"/>
            <a:ext cx="17668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“Known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 unknowns”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088302"/>
            <a:ext cx="17668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“Unknown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 unknowns”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143000" y="6305550"/>
            <a:ext cx="6396789" cy="457200"/>
          </a:xfrm>
        </p:spPr>
        <p:txBody>
          <a:bodyPr/>
          <a:lstStyle/>
          <a:p>
            <a:pPr>
              <a:defRPr/>
            </a:pPr>
            <a:r>
              <a:rPr lang="en-US" smtClean="0"/>
              <a:t>Young-Kee Kim, 7th IDS-NF Plenary Meeting, Oct. 17, 2011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130944821"/>
      </p:ext>
    </p:extLst>
  </p:cSld>
  <p:clrMapOvr>
    <a:masterClrMapping/>
  </p:clrMapOvr>
  <p:transition spd="slow" advTm="31391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|0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5.8|19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4|5|32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2|19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2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7|12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0.4|55.1"/>
</p:tagLst>
</file>

<file path=ppt/theme/theme1.xml><?xml version="1.0" encoding="utf-8"?>
<a:theme xmlns:a="http://schemas.openxmlformats.org/drawingml/2006/main" name="Factory">
  <a:themeElements>
    <a:clrScheme name="Factory 1">
      <a:dk1>
        <a:srgbClr val="000054"/>
      </a:dk1>
      <a:lt1>
        <a:srgbClr val="EAEAEA"/>
      </a:lt1>
      <a:dk2>
        <a:srgbClr val="00007A"/>
      </a:dk2>
      <a:lt2>
        <a:srgbClr val="EBD189"/>
      </a:lt2>
      <a:accent1>
        <a:srgbClr val="FCAB40"/>
      </a:accent1>
      <a:accent2>
        <a:srgbClr val="555BAD"/>
      </a:accent2>
      <a:accent3>
        <a:srgbClr val="AAAABE"/>
      </a:accent3>
      <a:accent4>
        <a:srgbClr val="C8C8C8"/>
      </a:accent4>
      <a:accent5>
        <a:srgbClr val="FDD2AF"/>
      </a:accent5>
      <a:accent6>
        <a:srgbClr val="4C529C"/>
      </a:accent6>
      <a:hlink>
        <a:srgbClr val="B97C01"/>
      </a:hlink>
      <a:folHlink>
        <a:srgbClr val="CCFF33"/>
      </a:folHlink>
    </a:clrScheme>
    <a:fontScheme name="Factor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FF00"/>
          </a:buClr>
          <a:buSzPct val="80000"/>
          <a:buFont typeface="Wingdings" pitchFamily="2" charset="2"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FF00"/>
          </a:buClr>
          <a:buSzPct val="80000"/>
          <a:buFont typeface="Wingdings" pitchFamily="2" charset="2"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Factory 1">
        <a:dk1>
          <a:srgbClr val="000054"/>
        </a:dk1>
        <a:lt1>
          <a:srgbClr val="EAEAEA"/>
        </a:lt1>
        <a:dk2>
          <a:srgbClr val="00007A"/>
        </a:dk2>
        <a:lt2>
          <a:srgbClr val="EBD189"/>
        </a:lt2>
        <a:accent1>
          <a:srgbClr val="FCAB40"/>
        </a:accent1>
        <a:accent2>
          <a:srgbClr val="555BAD"/>
        </a:accent2>
        <a:accent3>
          <a:srgbClr val="AAAABE"/>
        </a:accent3>
        <a:accent4>
          <a:srgbClr val="C8C8C8"/>
        </a:accent4>
        <a:accent5>
          <a:srgbClr val="FDD2AF"/>
        </a:accent5>
        <a:accent6>
          <a:srgbClr val="4C529C"/>
        </a:accent6>
        <a:hlink>
          <a:srgbClr val="B97C01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2">
        <a:dk1>
          <a:srgbClr val="000000"/>
        </a:dk1>
        <a:lt1>
          <a:srgbClr val="FFFFCC"/>
        </a:lt1>
        <a:dk2>
          <a:srgbClr val="993300"/>
        </a:dk2>
        <a:lt2>
          <a:srgbClr val="EDE1AF"/>
        </a:lt2>
        <a:accent1>
          <a:srgbClr val="CAC0E2"/>
        </a:accent1>
        <a:accent2>
          <a:srgbClr val="DFC977"/>
        </a:accent2>
        <a:accent3>
          <a:srgbClr val="FFFFE2"/>
        </a:accent3>
        <a:accent4>
          <a:srgbClr val="000000"/>
        </a:accent4>
        <a:accent5>
          <a:srgbClr val="E1DCEE"/>
        </a:accent5>
        <a:accent6>
          <a:srgbClr val="CAB66B"/>
        </a:accent6>
        <a:hlink>
          <a:srgbClr val="660033"/>
        </a:hlink>
        <a:folHlink>
          <a:srgbClr val="99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ctory 3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A1A1A1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ctory 4">
        <a:dk1>
          <a:srgbClr val="481800"/>
        </a:dk1>
        <a:lt1>
          <a:srgbClr val="EAEAEA"/>
        </a:lt1>
        <a:dk2>
          <a:srgbClr val="762700"/>
        </a:dk2>
        <a:lt2>
          <a:srgbClr val="EBD189"/>
        </a:lt2>
        <a:accent1>
          <a:srgbClr val="FCAB40"/>
        </a:accent1>
        <a:accent2>
          <a:srgbClr val="AD717F"/>
        </a:accent2>
        <a:accent3>
          <a:srgbClr val="BDACAA"/>
        </a:accent3>
        <a:accent4>
          <a:srgbClr val="C8C8C8"/>
        </a:accent4>
        <a:accent5>
          <a:srgbClr val="FDD2AF"/>
        </a:accent5>
        <a:accent6>
          <a:srgbClr val="9C6672"/>
        </a:accent6>
        <a:hlink>
          <a:srgbClr val="FFFF99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5">
        <a:dk1>
          <a:srgbClr val="330066"/>
        </a:dk1>
        <a:lt1>
          <a:srgbClr val="EAEAEA"/>
        </a:lt1>
        <a:dk2>
          <a:srgbClr val="4E009C"/>
        </a:dk2>
        <a:lt2>
          <a:srgbClr val="EBD189"/>
        </a:lt2>
        <a:accent1>
          <a:srgbClr val="FCAB40"/>
        </a:accent1>
        <a:accent2>
          <a:srgbClr val="8871BB"/>
        </a:accent2>
        <a:accent3>
          <a:srgbClr val="B2AACB"/>
        </a:accent3>
        <a:accent4>
          <a:srgbClr val="C8C8C8"/>
        </a:accent4>
        <a:accent5>
          <a:srgbClr val="FDD2AF"/>
        </a:accent5>
        <a:accent6>
          <a:srgbClr val="7B66A9"/>
        </a:accent6>
        <a:hlink>
          <a:srgbClr val="99CC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6">
        <a:dk1>
          <a:srgbClr val="454425"/>
        </a:dk1>
        <a:lt1>
          <a:srgbClr val="EAEAEA"/>
        </a:lt1>
        <a:dk2>
          <a:srgbClr val="4D6A2A"/>
        </a:dk2>
        <a:lt2>
          <a:srgbClr val="EBD189"/>
        </a:lt2>
        <a:accent1>
          <a:srgbClr val="FCAB40"/>
        </a:accent1>
        <a:accent2>
          <a:srgbClr val="A59E79"/>
        </a:accent2>
        <a:accent3>
          <a:srgbClr val="B2B9AC"/>
        </a:accent3>
        <a:accent4>
          <a:srgbClr val="C8C8C8"/>
        </a:accent4>
        <a:accent5>
          <a:srgbClr val="FDD2AF"/>
        </a:accent5>
        <a:accent6>
          <a:srgbClr val="958F6D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7">
        <a:dk1>
          <a:srgbClr val="3C2924"/>
        </a:dk1>
        <a:lt1>
          <a:srgbClr val="EAEAEA"/>
        </a:lt1>
        <a:dk2>
          <a:srgbClr val="0D0A46"/>
        </a:dk2>
        <a:lt2>
          <a:srgbClr val="EBD189"/>
        </a:lt2>
        <a:accent1>
          <a:srgbClr val="FCAB40"/>
        </a:accent1>
        <a:accent2>
          <a:srgbClr val="633D4E"/>
        </a:accent2>
        <a:accent3>
          <a:srgbClr val="AAAAB0"/>
        </a:accent3>
        <a:accent4>
          <a:srgbClr val="C8C8C8"/>
        </a:accent4>
        <a:accent5>
          <a:srgbClr val="FDD2AF"/>
        </a:accent5>
        <a:accent6>
          <a:srgbClr val="593646"/>
        </a:accent6>
        <a:hlink>
          <a:srgbClr val="FFCC66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Designs\Factory.pot</Template>
  <TotalTime>37663</TotalTime>
  <Words>1506</Words>
  <Application>Microsoft Office PowerPoint</Application>
  <PresentationFormat>On-screen Show (4:3)</PresentationFormat>
  <Paragraphs>422</Paragraphs>
  <Slides>24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Factory</vt:lpstr>
      <vt:lpstr>Accelerators at Fermilab   Young-Kee Kim the 7th IDS-NF Plenary Meeting  October 17, 2011</vt:lpstr>
      <vt:lpstr>Fermilab program expressed in three frontiers</vt:lpstr>
      <vt:lpstr>PowerPoint Presentation</vt:lpstr>
      <vt:lpstr>Completion of an era: Tevatron </vt:lpstr>
      <vt:lpstr>Data Analysis at the Tevatron</vt:lpstr>
      <vt:lpstr>Illinois Accelerator Research Center</vt:lpstr>
      <vt:lpstr>PowerPoint Presentation</vt:lpstr>
      <vt:lpstr>The Intensity Frontier</vt:lpstr>
      <vt:lpstr>Intensity Frontier: Neutrinos(this decade)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Other physics with LBNE detectors</vt:lpstr>
      <vt:lpstr>Project X: 5 MW Proton Accelerator</vt:lpstr>
      <vt:lpstr>Project X and the big questions</vt:lpstr>
      <vt:lpstr>Fermilab Accelerator-based Program</vt:lpstr>
      <vt:lpstr>Fermilab Accelerator-based Program</vt:lpstr>
      <vt:lpstr>The Muon Accelerator Program (MAP)</vt:lpstr>
      <vt:lpstr>The Muon Accelerator Program (MAP)</vt:lpstr>
      <vt:lpstr>The Muon Accelerator Program (MAP)</vt:lpstr>
      <vt:lpstr>The Muon Accelerator Program (MAP)</vt:lpstr>
      <vt:lpstr>Conclusion: Fermilab Accelerator-based Program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Important communication talk</dc:title>
  <dc:creator>Young-kee Kim x3384 05917V</dc:creator>
  <cp:lastModifiedBy>Young-Kee Kim</cp:lastModifiedBy>
  <cp:revision>956</cp:revision>
  <cp:lastPrinted>2011-05-27T14:50:23Z</cp:lastPrinted>
  <dcterms:created xsi:type="dcterms:W3CDTF">2008-08-01T20:03:26Z</dcterms:created>
  <dcterms:modified xsi:type="dcterms:W3CDTF">2011-10-16T20:33:42Z</dcterms:modified>
</cp:coreProperties>
</file>