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7" r:id="rId1"/>
  </p:sldMasterIdLst>
  <p:notesMasterIdLst>
    <p:notesMasterId r:id="rId33"/>
  </p:notesMasterIdLst>
  <p:handoutMasterIdLst>
    <p:handoutMasterId r:id="rId34"/>
  </p:handoutMasterIdLst>
  <p:sldIdLst>
    <p:sldId id="256" r:id="rId2"/>
    <p:sldId id="292" r:id="rId3"/>
    <p:sldId id="299" r:id="rId4"/>
    <p:sldId id="298" r:id="rId5"/>
    <p:sldId id="303" r:id="rId6"/>
    <p:sldId id="283" r:id="rId7"/>
    <p:sldId id="304" r:id="rId8"/>
    <p:sldId id="305" r:id="rId9"/>
    <p:sldId id="306" r:id="rId10"/>
    <p:sldId id="295" r:id="rId11"/>
    <p:sldId id="300" r:id="rId12"/>
    <p:sldId id="301" r:id="rId13"/>
    <p:sldId id="307" r:id="rId14"/>
    <p:sldId id="297" r:id="rId15"/>
    <p:sldId id="308" r:id="rId16"/>
    <p:sldId id="258" r:id="rId17"/>
    <p:sldId id="257" r:id="rId18"/>
    <p:sldId id="274" r:id="rId19"/>
    <p:sldId id="309" r:id="rId20"/>
    <p:sldId id="310" r:id="rId21"/>
    <p:sldId id="311" r:id="rId22"/>
    <p:sldId id="276" r:id="rId23"/>
    <p:sldId id="312" r:id="rId24"/>
    <p:sldId id="313" r:id="rId25"/>
    <p:sldId id="314" r:id="rId26"/>
    <p:sldId id="315" r:id="rId27"/>
    <p:sldId id="277" r:id="rId28"/>
    <p:sldId id="267" r:id="rId29"/>
    <p:sldId id="290" r:id="rId30"/>
    <p:sldId id="317" r:id="rId31"/>
    <p:sldId id="316"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0397" autoAdjust="0"/>
  </p:normalViewPr>
  <p:slideViewPr>
    <p:cSldViewPr>
      <p:cViewPr varScale="1">
        <p:scale>
          <a:sx n="54" d="100"/>
          <a:sy n="54" d="100"/>
        </p:scale>
        <p:origin x="-336" y="-6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F56AA66-F840-435A-AF24-E2E9BB01CB7F}" type="datetimeFigureOut">
              <a:rPr lang="en-US" smtClean="0"/>
              <a:pPr/>
              <a:t>12/15/2009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7B0785E-9820-4B16-BE1A-9D6CECD28722}" type="slidenum">
              <a:rPr lang="en-US" smtClean="0"/>
              <a:pPr/>
              <a:t>‹#›</a:t>
            </a:fld>
            <a:endParaRPr 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32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32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32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32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32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C5565CB-6FBA-4CC2-9171-BB5B6423F34B}" type="slidenum">
              <a:rPr lang="en-US"/>
              <a:pPr/>
              <a:t>‹#›</a:t>
            </a:fld>
            <a:endParaRPr lang="en-US"/>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I arrived on</a:t>
            </a:r>
            <a:r>
              <a:rPr lang="en-US" baseline="0" dirty="0" smtClean="0"/>
              <a:t> the scene it was like entering a room in which the conversation about public secondary education had just begun.  This talk is about why it is that so many of the problems we face in education are 100 years old.</a:t>
            </a:r>
          </a:p>
          <a:p>
            <a:r>
              <a:rPr lang="en-US" baseline="0" dirty="0" smtClean="0"/>
              <a:t>If your interested in learning about how you might improve you physics teaching, I’m afraid I may disappoint you.</a:t>
            </a:r>
            <a:r>
              <a:rPr lang="en-US" baseline="0" dirty="0"/>
              <a:t> </a:t>
            </a:r>
            <a:r>
              <a:rPr lang="en-US" baseline="0" dirty="0" smtClean="0"/>
              <a:t> If, however, you are interested in why the challenges of physics teaching seem at times intractable, I may say something of interest to you.  In any case, I’m leaving time at the end for conversation about some of the points I will raise and I hope you will challenge my assertions.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 to add</a:t>
            </a:r>
            <a:r>
              <a:rPr lang="en-US" baseline="0" dirty="0" smtClean="0"/>
              <a:t> metric about summer learning loss</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2:25</a:t>
            </a:r>
            <a:r>
              <a:rPr lang="en-US" baseline="0" dirty="0" smtClean="0"/>
              <a:t> start of planning, 3:40 stop (1:15 tot)</a:t>
            </a:r>
            <a:endParaRPr lang="en-US" dirty="0" smtClean="0"/>
          </a:p>
          <a:p>
            <a:r>
              <a:rPr lang="en-US" dirty="0" smtClean="0"/>
              <a:t>5:38 start</a:t>
            </a:r>
            <a:r>
              <a:rPr lang="en-US" baseline="0" dirty="0" smtClean="0"/>
              <a:t> of lesson, 7:20 stop (1:42 tot)</a:t>
            </a:r>
          </a:p>
          <a:p>
            <a:r>
              <a:rPr lang="en-US" baseline="0" dirty="0" smtClean="0"/>
              <a:t>11:50 start of reflection, 13:10 stop (1:20)</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Sam Dyson - Quigg Symposium - 12/15/09</a:t>
            </a:r>
            <a:endParaRPr lang="en-US"/>
          </a:p>
        </p:txBody>
      </p:sp>
      <p:sp>
        <p:nvSpPr>
          <p:cNvPr id="6" name="Slide Number Placeholder 5"/>
          <p:cNvSpPr>
            <a:spLocks noGrp="1"/>
          </p:cNvSpPr>
          <p:nvPr>
            <p:ph type="sldNum" sz="quarter" idx="12"/>
          </p:nvPr>
        </p:nvSpPr>
        <p:spPr/>
        <p:txBody>
          <a:bodyPr/>
          <a:lstStyle>
            <a:lvl1pPr>
              <a:defRPr/>
            </a:lvl1pPr>
          </a:lstStyle>
          <a:p>
            <a:pPr>
              <a:defRPr/>
            </a:pPr>
            <a:fld id="{4BCB5F92-590C-4BCC-8BBF-33E4777EFAD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Sam Dyson - Quigg Symposium - 12/15/09</a:t>
            </a:r>
            <a:endParaRPr lang="en-US"/>
          </a:p>
        </p:txBody>
      </p:sp>
      <p:sp>
        <p:nvSpPr>
          <p:cNvPr id="6" name="Slide Number Placeholder 5"/>
          <p:cNvSpPr>
            <a:spLocks noGrp="1"/>
          </p:cNvSpPr>
          <p:nvPr>
            <p:ph type="sldNum" sz="quarter" idx="12"/>
          </p:nvPr>
        </p:nvSpPr>
        <p:spPr/>
        <p:txBody>
          <a:bodyPr/>
          <a:lstStyle>
            <a:lvl1pPr>
              <a:defRPr/>
            </a:lvl1pPr>
          </a:lstStyle>
          <a:p>
            <a:pPr>
              <a:defRPr/>
            </a:pPr>
            <a:fld id="{040B0891-45F8-4A3D-8A15-CC365135A59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Sam Dyson - Quigg Symposium - 12/15/09</a:t>
            </a:r>
            <a:endParaRPr lang="en-US"/>
          </a:p>
        </p:txBody>
      </p:sp>
      <p:sp>
        <p:nvSpPr>
          <p:cNvPr id="6" name="Slide Number Placeholder 5"/>
          <p:cNvSpPr>
            <a:spLocks noGrp="1"/>
          </p:cNvSpPr>
          <p:nvPr>
            <p:ph type="sldNum" sz="quarter" idx="12"/>
          </p:nvPr>
        </p:nvSpPr>
        <p:spPr/>
        <p:txBody>
          <a:bodyPr/>
          <a:lstStyle>
            <a:lvl1pPr>
              <a:defRPr/>
            </a:lvl1pPr>
          </a:lstStyle>
          <a:p>
            <a:pPr>
              <a:defRPr/>
            </a:pPr>
            <a:fld id="{DC2FBDD3-6326-4B15-AF68-331D14588DE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356350"/>
            <a:ext cx="2133600" cy="365125"/>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p:spPr>
        <p:txBody>
          <a:bodyPr/>
          <a:lstStyle>
            <a:lvl1pPr>
              <a:defRPr/>
            </a:lvl1pPr>
          </a:lstStyle>
          <a:p>
            <a:pPr>
              <a:defRPr/>
            </a:pPr>
            <a:r>
              <a:rPr lang="en-US" smtClean="0"/>
              <a:t>Sam Dyson - Quigg Symposium - 12/15/09</a:t>
            </a:r>
            <a:endParaRPr lang="en-US"/>
          </a:p>
        </p:txBody>
      </p:sp>
      <p:sp>
        <p:nvSpPr>
          <p:cNvPr id="6" name="Slide Number Placeholder 5"/>
          <p:cNvSpPr>
            <a:spLocks noGrp="1"/>
          </p:cNvSpPr>
          <p:nvPr>
            <p:ph type="sldNum" sz="quarter" idx="12"/>
          </p:nvPr>
        </p:nvSpPr>
        <p:spPr>
          <a:xfrm>
            <a:off x="6553200" y="6356350"/>
            <a:ext cx="2133600" cy="365125"/>
          </a:xfrm>
        </p:spPr>
        <p:txBody>
          <a:bodyPr/>
          <a:lstStyle>
            <a:lvl1pPr>
              <a:defRPr/>
            </a:lvl1pPr>
          </a:lstStyle>
          <a:p>
            <a:pPr>
              <a:defRPr/>
            </a:pPr>
            <a:fld id="{80F43A4D-670B-4E87-921E-59E87D41CA4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Sam Dyson - Quigg Symposium - 12/15/09</a:t>
            </a:r>
            <a:endParaRPr lang="en-US"/>
          </a:p>
        </p:txBody>
      </p:sp>
      <p:sp>
        <p:nvSpPr>
          <p:cNvPr id="6" name="Slide Number Placeholder 5"/>
          <p:cNvSpPr>
            <a:spLocks noGrp="1"/>
          </p:cNvSpPr>
          <p:nvPr>
            <p:ph type="sldNum" sz="quarter" idx="12"/>
          </p:nvPr>
        </p:nvSpPr>
        <p:spPr/>
        <p:txBody>
          <a:bodyPr/>
          <a:lstStyle>
            <a:lvl1pPr>
              <a:defRPr/>
            </a:lvl1pPr>
          </a:lstStyle>
          <a:p>
            <a:pPr>
              <a:defRPr/>
            </a:pPr>
            <a:fld id="{F52FC4C8-7235-4BCB-AC09-E38D72386CC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Sam Dyson - Quigg Symposium - 12/15/09</a:t>
            </a:r>
            <a:endParaRPr lang="en-US"/>
          </a:p>
        </p:txBody>
      </p:sp>
      <p:sp>
        <p:nvSpPr>
          <p:cNvPr id="6" name="Slide Number Placeholder 5"/>
          <p:cNvSpPr>
            <a:spLocks noGrp="1"/>
          </p:cNvSpPr>
          <p:nvPr>
            <p:ph type="sldNum" sz="quarter" idx="12"/>
          </p:nvPr>
        </p:nvSpPr>
        <p:spPr/>
        <p:txBody>
          <a:bodyPr/>
          <a:lstStyle>
            <a:lvl1pPr>
              <a:defRPr/>
            </a:lvl1pPr>
          </a:lstStyle>
          <a:p>
            <a:pPr>
              <a:defRPr/>
            </a:pPr>
            <a:fld id="{ED21C587-7F68-4787-8642-19891D1A873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t>Sam Dyson - Quigg Symposium - 12/15/09</a:t>
            </a:r>
            <a:endParaRPr lang="en-US"/>
          </a:p>
        </p:txBody>
      </p:sp>
      <p:sp>
        <p:nvSpPr>
          <p:cNvPr id="7" name="Slide Number Placeholder 6"/>
          <p:cNvSpPr>
            <a:spLocks noGrp="1"/>
          </p:cNvSpPr>
          <p:nvPr>
            <p:ph type="sldNum" sz="quarter" idx="12"/>
          </p:nvPr>
        </p:nvSpPr>
        <p:spPr/>
        <p:txBody>
          <a:bodyPr/>
          <a:lstStyle>
            <a:lvl1pPr>
              <a:defRPr/>
            </a:lvl1pPr>
          </a:lstStyle>
          <a:p>
            <a:pPr>
              <a:defRPr/>
            </a:pPr>
            <a:fld id="{DE336BC9-0FEE-4A5A-A039-60554A3F686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r>
              <a:rPr lang="en-US" smtClean="0"/>
              <a:t>Sam Dyson - Quigg Symposium - 12/15/09</a:t>
            </a:r>
            <a:endParaRPr lang="en-US"/>
          </a:p>
        </p:txBody>
      </p:sp>
      <p:sp>
        <p:nvSpPr>
          <p:cNvPr id="9" name="Slide Number Placeholder 8"/>
          <p:cNvSpPr>
            <a:spLocks noGrp="1"/>
          </p:cNvSpPr>
          <p:nvPr>
            <p:ph type="sldNum" sz="quarter" idx="12"/>
          </p:nvPr>
        </p:nvSpPr>
        <p:spPr/>
        <p:txBody>
          <a:bodyPr/>
          <a:lstStyle>
            <a:lvl1pPr>
              <a:defRPr/>
            </a:lvl1pPr>
          </a:lstStyle>
          <a:p>
            <a:pPr>
              <a:defRPr/>
            </a:pPr>
            <a:fld id="{D7E88AA5-8B6E-4884-9D26-1C3CDC7D541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r>
              <a:rPr lang="en-US" smtClean="0"/>
              <a:t>Sam Dyson - Quigg Symposium - 12/15/09</a:t>
            </a:r>
            <a:endParaRPr lang="en-US"/>
          </a:p>
        </p:txBody>
      </p:sp>
      <p:sp>
        <p:nvSpPr>
          <p:cNvPr id="5" name="Slide Number Placeholder 4"/>
          <p:cNvSpPr>
            <a:spLocks noGrp="1"/>
          </p:cNvSpPr>
          <p:nvPr>
            <p:ph type="sldNum" sz="quarter" idx="12"/>
          </p:nvPr>
        </p:nvSpPr>
        <p:spPr/>
        <p:txBody>
          <a:bodyPr/>
          <a:lstStyle>
            <a:lvl1pPr>
              <a:defRPr/>
            </a:lvl1pPr>
          </a:lstStyle>
          <a:p>
            <a:pPr>
              <a:defRPr/>
            </a:pPr>
            <a:fld id="{CF9A06D4-FA22-4F2C-92F9-B451644A9C8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r>
              <a:rPr lang="en-US" smtClean="0"/>
              <a:t>Sam Dyson - Quigg Symposium - 12/15/09</a:t>
            </a:r>
            <a:endParaRPr lang="en-US"/>
          </a:p>
        </p:txBody>
      </p:sp>
      <p:sp>
        <p:nvSpPr>
          <p:cNvPr id="4" name="Slide Number Placeholder 3"/>
          <p:cNvSpPr>
            <a:spLocks noGrp="1"/>
          </p:cNvSpPr>
          <p:nvPr>
            <p:ph type="sldNum" sz="quarter" idx="12"/>
          </p:nvPr>
        </p:nvSpPr>
        <p:spPr/>
        <p:txBody>
          <a:bodyPr/>
          <a:lstStyle>
            <a:lvl1pPr>
              <a:defRPr/>
            </a:lvl1pPr>
          </a:lstStyle>
          <a:p>
            <a:pPr>
              <a:defRPr/>
            </a:pPr>
            <a:fld id="{D6D4F4CC-717C-4570-BD06-F5E3AE29521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t>Sam Dyson - Quigg Symposium - 12/15/09</a:t>
            </a:r>
            <a:endParaRPr lang="en-US"/>
          </a:p>
        </p:txBody>
      </p:sp>
      <p:sp>
        <p:nvSpPr>
          <p:cNvPr id="7" name="Slide Number Placeholder 6"/>
          <p:cNvSpPr>
            <a:spLocks noGrp="1"/>
          </p:cNvSpPr>
          <p:nvPr>
            <p:ph type="sldNum" sz="quarter" idx="12"/>
          </p:nvPr>
        </p:nvSpPr>
        <p:spPr/>
        <p:txBody>
          <a:bodyPr/>
          <a:lstStyle>
            <a:lvl1pPr>
              <a:defRPr/>
            </a:lvl1pPr>
          </a:lstStyle>
          <a:p>
            <a:pPr>
              <a:defRPr/>
            </a:pPr>
            <a:fld id="{790FFDEB-B992-463F-A62C-DC918A7BBB4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t>Sam Dyson - Quigg Symposium - 12/15/09</a:t>
            </a:r>
            <a:endParaRPr lang="en-US"/>
          </a:p>
        </p:txBody>
      </p:sp>
      <p:sp>
        <p:nvSpPr>
          <p:cNvPr id="7" name="Slide Number Placeholder 6"/>
          <p:cNvSpPr>
            <a:spLocks noGrp="1"/>
          </p:cNvSpPr>
          <p:nvPr>
            <p:ph type="sldNum" sz="quarter" idx="12"/>
          </p:nvPr>
        </p:nvSpPr>
        <p:spPr/>
        <p:txBody>
          <a:bodyPr/>
          <a:lstStyle>
            <a:lvl1pPr>
              <a:defRPr/>
            </a:lvl1pPr>
          </a:lstStyle>
          <a:p>
            <a:pPr>
              <a:defRPr/>
            </a:pPr>
            <a:fld id="{49CB5F0D-C01D-4DB1-B7A5-6B4FFD29393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20000">
              <a:srgbClr val="000040"/>
            </a:gs>
            <a:gs pos="50000">
              <a:srgbClr val="400040"/>
            </a:gs>
            <a:gs pos="75000">
              <a:srgbClr val="8F0040"/>
            </a:gs>
            <a:gs pos="89999">
              <a:srgbClr val="F27300"/>
            </a:gs>
            <a:gs pos="100000">
              <a:srgbClr val="FFBF00"/>
            </a:gs>
          </a:gsLst>
          <a:lin ang="5400000"/>
        </a:gradFill>
        <a:effectLst/>
      </p:bgPr>
    </p:bg>
    <p:spTree>
      <p:nvGrpSpPr>
        <p:cNvPr id="1" name=""/>
        <p:cNvGrpSpPr/>
        <p:nvPr/>
      </p:nvGrpSpPr>
      <p:grpSpPr>
        <a:xfrm>
          <a:off x="0" y="0"/>
          <a:ext cx="0" cy="0"/>
          <a:chOff x="0" y="0"/>
          <a:chExt cx="0" cy="0"/>
        </a:xfrm>
      </p:grpSpPr>
      <p:sp>
        <p:nvSpPr>
          <p:cNvPr id="5120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0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smtClean="0"/>
              <a:t>Sam Dyson - Quigg Symposium - 12/15/09</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F7679574-ACBF-477D-BA6F-EB9041B5CC5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sldNum="0" hdr="0" dt="0"/>
  <p:txStyles>
    <p:title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cs typeface="Arial" charset="0"/>
        </a:defRPr>
      </a:lvl2pPr>
      <a:lvl3pPr algn="ctr" rtl="0" fontAlgn="base">
        <a:spcBef>
          <a:spcPct val="0"/>
        </a:spcBef>
        <a:spcAft>
          <a:spcPct val="0"/>
        </a:spcAft>
        <a:defRPr sz="4400">
          <a:solidFill>
            <a:schemeClr val="tx1"/>
          </a:solidFill>
          <a:latin typeface="Calibri" pitchFamily="34" charset="0"/>
          <a:cs typeface="Arial" charset="0"/>
        </a:defRPr>
      </a:lvl3pPr>
      <a:lvl4pPr algn="ctr" rtl="0" fontAlgn="base">
        <a:spcBef>
          <a:spcPct val="0"/>
        </a:spcBef>
        <a:spcAft>
          <a:spcPct val="0"/>
        </a:spcAft>
        <a:defRPr sz="4400">
          <a:solidFill>
            <a:schemeClr val="tx1"/>
          </a:solidFill>
          <a:latin typeface="Calibri" pitchFamily="34" charset="0"/>
          <a:cs typeface="Arial" charset="0"/>
        </a:defRPr>
      </a:lvl4pPr>
      <a:lvl5pPr algn="ctr" rtl="0" fontAlgn="base">
        <a:spcBef>
          <a:spcPct val="0"/>
        </a:spcBef>
        <a:spcAft>
          <a:spcPct val="0"/>
        </a:spcAft>
        <a:defRPr sz="4400">
          <a:solidFill>
            <a:schemeClr val="tx1"/>
          </a:solidFill>
          <a:latin typeface="Calibri" pitchFamily="34" charset="0"/>
          <a:cs typeface="Arial" charset="0"/>
        </a:defRPr>
      </a:lvl5pPr>
      <a:lvl6pPr marL="457200" algn="ctr" rtl="0" fontAlgn="base">
        <a:spcBef>
          <a:spcPct val="0"/>
        </a:spcBef>
        <a:spcAft>
          <a:spcPct val="0"/>
        </a:spcAft>
        <a:defRPr sz="4400">
          <a:solidFill>
            <a:schemeClr val="tx1"/>
          </a:solidFill>
          <a:latin typeface="Calibri" pitchFamily="34" charset="0"/>
          <a:cs typeface="Arial" charset="0"/>
        </a:defRPr>
      </a:lvl6pPr>
      <a:lvl7pPr marL="914400" algn="ctr" rtl="0" fontAlgn="base">
        <a:spcBef>
          <a:spcPct val="0"/>
        </a:spcBef>
        <a:spcAft>
          <a:spcPct val="0"/>
        </a:spcAft>
        <a:defRPr sz="4400">
          <a:solidFill>
            <a:schemeClr val="tx1"/>
          </a:solidFill>
          <a:latin typeface="Calibri" pitchFamily="34" charset="0"/>
          <a:cs typeface="Arial" charset="0"/>
        </a:defRPr>
      </a:lvl7pPr>
      <a:lvl8pPr marL="1371600" algn="ctr" rtl="0" fontAlgn="base">
        <a:spcBef>
          <a:spcPct val="0"/>
        </a:spcBef>
        <a:spcAft>
          <a:spcPct val="0"/>
        </a:spcAft>
        <a:defRPr sz="4400">
          <a:solidFill>
            <a:schemeClr val="tx1"/>
          </a:solidFill>
          <a:latin typeface="Calibri" pitchFamily="34" charset="0"/>
          <a:cs typeface="Arial" charset="0"/>
        </a:defRPr>
      </a:lvl8pPr>
      <a:lvl9pPr marL="1828800" algn="ctr" rtl="0" fontAlgn="base">
        <a:spcBef>
          <a:spcPct val="0"/>
        </a:spcBef>
        <a:spcAft>
          <a:spcPct val="0"/>
        </a:spcAft>
        <a:defRPr sz="4400">
          <a:solidFill>
            <a:schemeClr val="tx1"/>
          </a:solidFill>
          <a:latin typeface="Calibri" pitchFamily="34" charset="0"/>
          <a:cs typeface="Arial" charset="0"/>
        </a:defRPr>
      </a:lvl9pPr>
    </p:titleStyle>
    <p:bodyStyle>
      <a:lvl1pPr marL="342900" indent="-342900" algn="l" rtl="0" fontAlgn="base">
        <a:spcBef>
          <a:spcPct val="20000"/>
        </a:spcBef>
        <a:spcAft>
          <a:spcPct val="0"/>
        </a:spcAft>
        <a:buFont typeface="Arial" charset="0"/>
        <a:buChar char="•"/>
        <a:defRPr sz="3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a:solidFill>
            <a:schemeClr val="tx1"/>
          </a:solidFill>
          <a:latin typeface="+mn-lt"/>
          <a:cs typeface="+mn-cs"/>
        </a:defRPr>
      </a:lvl2pPr>
      <a:lvl3pPr marL="1143000" indent="-228600" algn="l" rtl="0" fontAlgn="base">
        <a:spcBef>
          <a:spcPct val="20000"/>
        </a:spcBef>
        <a:spcAft>
          <a:spcPct val="0"/>
        </a:spcAft>
        <a:buFont typeface="Arial" charset="0"/>
        <a:buChar char="•"/>
        <a:defRPr sz="2400">
          <a:solidFill>
            <a:schemeClr val="tx1"/>
          </a:solidFill>
          <a:latin typeface="+mn-lt"/>
          <a:cs typeface="+mn-cs"/>
        </a:defRPr>
      </a:lvl3pPr>
      <a:lvl4pPr marL="1600200" indent="-228600" algn="l" rtl="0" fontAlgn="base">
        <a:spcBef>
          <a:spcPct val="20000"/>
        </a:spcBef>
        <a:spcAft>
          <a:spcPct val="0"/>
        </a:spcAft>
        <a:buFont typeface="Arial" charset="0"/>
        <a:buChar char="–"/>
        <a:defRPr sz="2000">
          <a:solidFill>
            <a:schemeClr val="tx1"/>
          </a:solidFill>
          <a:latin typeface="+mn-lt"/>
          <a:cs typeface="+mn-cs"/>
        </a:defRPr>
      </a:lvl4pPr>
      <a:lvl5pPr marL="2057400" indent="-228600" algn="l" rtl="0" fontAlgn="base">
        <a:spcBef>
          <a:spcPct val="20000"/>
        </a:spcBef>
        <a:spcAft>
          <a:spcPct val="0"/>
        </a:spcAft>
        <a:buFont typeface="Arial" charset="0"/>
        <a:buChar char="»"/>
        <a:defRPr sz="2000">
          <a:solidFill>
            <a:schemeClr val="tx1"/>
          </a:solidFill>
          <a:latin typeface="+mn-lt"/>
          <a:cs typeface="+mn-cs"/>
        </a:defRPr>
      </a:lvl5pPr>
      <a:lvl6pPr marL="2514600" indent="-228600" algn="l" rtl="0" fontAlgn="base">
        <a:spcBef>
          <a:spcPct val="20000"/>
        </a:spcBef>
        <a:spcAft>
          <a:spcPct val="0"/>
        </a:spcAft>
        <a:buFont typeface="Arial" charset="0"/>
        <a:buChar char="»"/>
        <a:defRPr sz="2000">
          <a:solidFill>
            <a:schemeClr val="tx1"/>
          </a:solidFill>
          <a:latin typeface="+mn-lt"/>
          <a:cs typeface="+mn-cs"/>
        </a:defRPr>
      </a:lvl6pPr>
      <a:lvl7pPr marL="2971800" indent="-228600" algn="l" rtl="0" fontAlgn="base">
        <a:spcBef>
          <a:spcPct val="20000"/>
        </a:spcBef>
        <a:spcAft>
          <a:spcPct val="0"/>
        </a:spcAft>
        <a:buFont typeface="Arial" charset="0"/>
        <a:buChar char="»"/>
        <a:defRPr sz="2000">
          <a:solidFill>
            <a:schemeClr val="tx1"/>
          </a:solidFill>
          <a:latin typeface="+mn-lt"/>
          <a:cs typeface="+mn-cs"/>
        </a:defRPr>
      </a:lvl7pPr>
      <a:lvl8pPr marL="3429000" indent="-228600" algn="l" rtl="0" fontAlgn="base">
        <a:spcBef>
          <a:spcPct val="20000"/>
        </a:spcBef>
        <a:spcAft>
          <a:spcPct val="0"/>
        </a:spcAft>
        <a:buFont typeface="Arial" charset="0"/>
        <a:buChar char="»"/>
        <a:defRPr sz="2000">
          <a:solidFill>
            <a:schemeClr val="tx1"/>
          </a:solidFill>
          <a:latin typeface="+mn-lt"/>
          <a:cs typeface="+mn-cs"/>
        </a:defRPr>
      </a:lvl8pPr>
      <a:lvl9pPr marL="3886200" indent="-22860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p:cNvSpPr>
          <p:nvPr>
            <p:ph type="ctrTitle"/>
          </p:nvPr>
        </p:nvSpPr>
        <p:spPr>
          <a:xfrm>
            <a:off x="762000" y="609600"/>
            <a:ext cx="7772400" cy="1470025"/>
          </a:xfrm>
        </p:spPr>
        <p:txBody>
          <a:bodyPr/>
          <a:lstStyle/>
          <a:p>
            <a:r>
              <a:rPr lang="en-US" sz="6000" dirty="0" smtClean="0"/>
              <a:t>Hard and Important</a:t>
            </a:r>
            <a:endParaRPr lang="en-US" sz="6000" dirty="0"/>
          </a:p>
        </p:txBody>
      </p:sp>
      <p:sp>
        <p:nvSpPr>
          <p:cNvPr id="2051" name="Rectangle 3"/>
          <p:cNvSpPr>
            <a:spLocks noGrp="1"/>
          </p:cNvSpPr>
          <p:nvPr>
            <p:ph type="subTitle" idx="1"/>
          </p:nvPr>
        </p:nvSpPr>
        <p:spPr>
          <a:xfrm>
            <a:off x="1143000" y="2209800"/>
            <a:ext cx="7010400" cy="1752600"/>
          </a:xfrm>
        </p:spPr>
        <p:txBody>
          <a:bodyPr/>
          <a:lstStyle/>
          <a:p>
            <a:r>
              <a:rPr lang="en-US" sz="3600" dirty="0" smtClean="0"/>
              <a:t>The Challenges of Teaching (Physics) and What We Should Do</a:t>
            </a:r>
          </a:p>
          <a:p>
            <a:r>
              <a:rPr lang="en-US" sz="3600" dirty="0" smtClean="0"/>
              <a:t>To Improve It</a:t>
            </a:r>
            <a:endParaRPr lang="en-US" sz="3600" dirty="0"/>
          </a:p>
        </p:txBody>
      </p:sp>
      <p:sp>
        <p:nvSpPr>
          <p:cNvPr id="6" name="Rectangle 3"/>
          <p:cNvSpPr txBox="1">
            <a:spLocks/>
          </p:cNvSpPr>
          <p:nvPr/>
        </p:nvSpPr>
        <p:spPr bwMode="auto">
          <a:xfrm>
            <a:off x="1371600" y="4267200"/>
            <a:ext cx="64008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Sam Dyson</a:t>
            </a:r>
          </a:p>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lang="en-US" sz="2400" kern="0" dirty="0" smtClean="0">
                <a:latin typeface="+mn-lt"/>
                <a:cs typeface="+mn-cs"/>
              </a:rPr>
              <a:t>Senior Instructional Specialist, Science</a:t>
            </a:r>
          </a:p>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lang="en-US" sz="2400" kern="0" dirty="0" smtClean="0">
                <a:latin typeface="+mn-lt"/>
                <a:cs typeface="+mn-cs"/>
              </a:rPr>
              <a:t>Chicago Public Schools </a:t>
            </a:r>
            <a:endParaRPr kumimoji="0" lang="en-US" sz="24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Clarifying What We Mean By…</a:t>
            </a:r>
            <a:endParaRPr lang="en-US" dirty="0"/>
          </a:p>
        </p:txBody>
      </p:sp>
      <p:sp>
        <p:nvSpPr>
          <p:cNvPr id="3" name="Text Placeholder 2"/>
          <p:cNvSpPr>
            <a:spLocks noGrp="1"/>
          </p:cNvSpPr>
          <p:nvPr>
            <p:ph type="body" idx="1"/>
          </p:nvPr>
        </p:nvSpPr>
        <p:spPr/>
        <p:txBody>
          <a:bodyPr/>
          <a:lstStyle/>
          <a:p>
            <a:pPr algn="ctr"/>
            <a:r>
              <a:rPr lang="en-US" sz="3600" dirty="0" smtClean="0"/>
              <a:t>“Hard”</a:t>
            </a:r>
            <a:endParaRPr lang="en-US" sz="3600" dirty="0"/>
          </a:p>
        </p:txBody>
      </p:sp>
      <p:sp>
        <p:nvSpPr>
          <p:cNvPr id="4" name="Content Placeholder 3"/>
          <p:cNvSpPr>
            <a:spLocks noGrp="1"/>
          </p:cNvSpPr>
          <p:nvPr>
            <p:ph sz="half" idx="2"/>
          </p:nvPr>
        </p:nvSpPr>
        <p:spPr/>
        <p:txBody>
          <a:bodyPr/>
          <a:lstStyle/>
          <a:p>
            <a:endParaRPr lang="en-US" dirty="0" smtClean="0"/>
          </a:p>
          <a:p>
            <a:r>
              <a:rPr lang="en-US" dirty="0" smtClean="0"/>
              <a:t>Multi-dimensional</a:t>
            </a:r>
          </a:p>
          <a:p>
            <a:pPr lvl="1"/>
            <a:r>
              <a:rPr lang="en-US" dirty="0" smtClean="0"/>
              <a:t>Several inputs</a:t>
            </a:r>
          </a:p>
          <a:p>
            <a:r>
              <a:rPr lang="en-US" dirty="0" smtClean="0"/>
              <a:t>Cognitively Complex</a:t>
            </a:r>
          </a:p>
          <a:p>
            <a:pPr lvl="1"/>
            <a:r>
              <a:rPr lang="en-US" dirty="0" smtClean="0"/>
              <a:t>Not obvious</a:t>
            </a:r>
          </a:p>
          <a:p>
            <a:r>
              <a:rPr lang="en-US" dirty="0" smtClean="0"/>
              <a:t>Process-Dependent</a:t>
            </a:r>
          </a:p>
          <a:p>
            <a:r>
              <a:rPr lang="en-US" dirty="0" smtClean="0"/>
              <a:t>Hidden</a:t>
            </a:r>
          </a:p>
        </p:txBody>
      </p:sp>
      <p:sp>
        <p:nvSpPr>
          <p:cNvPr id="7" name="Footer Placeholder 6"/>
          <p:cNvSpPr>
            <a:spLocks noGrp="1"/>
          </p:cNvSpPr>
          <p:nvPr>
            <p:ph type="ftr" sz="quarter" idx="11"/>
          </p:nvPr>
        </p:nvSpPr>
        <p:spPr/>
        <p:txBody>
          <a:bodyPr/>
          <a:lstStyle/>
          <a:p>
            <a:pPr>
              <a:defRPr/>
            </a:pPr>
            <a:r>
              <a:rPr lang="en-US" smtClean="0"/>
              <a:t>Sam Dyson - Quigg Symposium - 12/15/09</a:t>
            </a:r>
            <a:endParaRPr lang="en-US"/>
          </a:p>
        </p:txBody>
      </p:sp>
      <p:sp>
        <p:nvSpPr>
          <p:cNvPr id="8" name="Content Placeholder 7"/>
          <p:cNvSpPr>
            <a:spLocks noGrp="1"/>
          </p:cNvSpPr>
          <p:nvPr>
            <p:ph sz="quarter" idx="4"/>
          </p:nvPr>
        </p:nvSpPr>
        <p:spPr/>
        <p:txBody>
          <a:bodyPr/>
          <a:lstStyle/>
          <a:p>
            <a:endParaRPr lang="en-US"/>
          </a:p>
        </p:txBody>
      </p:sp>
      <p:sp>
        <p:nvSpPr>
          <p:cNvPr id="9" name="Text Placeholder 8"/>
          <p:cNvSpPr>
            <a:spLocks noGrp="1"/>
          </p:cNvSpPr>
          <p:nvPr>
            <p:ph type="body" sz="quarter" idx="3"/>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lstStyle/>
          <a:p>
            <a:pPr>
              <a:buNone/>
            </a:pPr>
            <a:r>
              <a:rPr lang="en-US" dirty="0" smtClean="0"/>
              <a:t>Some of the best teaching is indirect…. This process is inaccessible to direct observation by an outside person in the same way as our internal bodily processes are to a medical practitioner.  In both these cases, a person who intervenes without an adequate mental image of what is going on inside is as likely to do harm as good.</a:t>
            </a:r>
          </a:p>
          <a:p>
            <a:pPr>
              <a:buNone/>
            </a:pPr>
            <a:r>
              <a:rPr lang="en-US" dirty="0" smtClean="0"/>
              <a:t>						-</a:t>
            </a:r>
            <a:r>
              <a:rPr lang="en-US" sz="2400" dirty="0" smtClean="0"/>
              <a:t>Richard R. </a:t>
            </a:r>
            <a:r>
              <a:rPr lang="en-US" sz="2400" dirty="0" err="1" smtClean="0"/>
              <a:t>Skemp</a:t>
            </a:r>
            <a:endParaRPr lang="en-US" sz="2400" dirty="0" smtClean="0"/>
          </a:p>
          <a:p>
            <a:pPr>
              <a:buNone/>
            </a:pPr>
            <a:r>
              <a:rPr lang="en-US" sz="2400" i="1" dirty="0" smtClean="0"/>
              <a:t>				The Psychology of Learning Mathematics</a:t>
            </a:r>
            <a:r>
              <a:rPr lang="en-US" sz="2400" dirty="0" smtClean="0"/>
              <a:t> </a:t>
            </a:r>
            <a:endParaRPr lang="en-US" sz="2400" dirty="0"/>
          </a:p>
        </p:txBody>
      </p:sp>
      <p:sp>
        <p:nvSpPr>
          <p:cNvPr id="4" name="Footer Placeholder 3"/>
          <p:cNvSpPr>
            <a:spLocks noGrp="1"/>
          </p:cNvSpPr>
          <p:nvPr>
            <p:ph type="ftr" sz="quarter" idx="11"/>
          </p:nvPr>
        </p:nvSpPr>
        <p:spPr/>
        <p:txBody>
          <a:bodyPr/>
          <a:lstStyle/>
          <a:p>
            <a:pPr>
              <a:defRPr/>
            </a:pPr>
            <a:r>
              <a:rPr lang="en-US" smtClean="0"/>
              <a:t>Sam Dyson - Quigg Symposium - 12/15/09</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Clarifying What We Mean By…</a:t>
            </a:r>
            <a:endParaRPr lang="en-US" dirty="0"/>
          </a:p>
        </p:txBody>
      </p:sp>
      <p:sp>
        <p:nvSpPr>
          <p:cNvPr id="3" name="Text Placeholder 2"/>
          <p:cNvSpPr>
            <a:spLocks noGrp="1"/>
          </p:cNvSpPr>
          <p:nvPr>
            <p:ph type="body" idx="1"/>
          </p:nvPr>
        </p:nvSpPr>
        <p:spPr/>
        <p:txBody>
          <a:bodyPr/>
          <a:lstStyle/>
          <a:p>
            <a:pPr algn="ctr"/>
            <a:r>
              <a:rPr lang="en-US" sz="3600" dirty="0" smtClean="0"/>
              <a:t>“Hard”</a:t>
            </a:r>
            <a:endParaRPr lang="en-US" sz="3600" dirty="0"/>
          </a:p>
        </p:txBody>
      </p:sp>
      <p:sp>
        <p:nvSpPr>
          <p:cNvPr id="4" name="Content Placeholder 3"/>
          <p:cNvSpPr>
            <a:spLocks noGrp="1"/>
          </p:cNvSpPr>
          <p:nvPr>
            <p:ph sz="half" idx="2"/>
          </p:nvPr>
        </p:nvSpPr>
        <p:spPr/>
        <p:txBody>
          <a:bodyPr/>
          <a:lstStyle/>
          <a:p>
            <a:endParaRPr lang="en-US" dirty="0" smtClean="0"/>
          </a:p>
          <a:p>
            <a:r>
              <a:rPr lang="en-US" dirty="0" smtClean="0"/>
              <a:t>Multi-dimensional</a:t>
            </a:r>
          </a:p>
          <a:p>
            <a:pPr lvl="1"/>
            <a:r>
              <a:rPr lang="en-US" dirty="0" smtClean="0"/>
              <a:t>Several inputs</a:t>
            </a:r>
          </a:p>
          <a:p>
            <a:r>
              <a:rPr lang="en-US" dirty="0" smtClean="0"/>
              <a:t>Cognitively Complex</a:t>
            </a:r>
          </a:p>
          <a:p>
            <a:pPr lvl="1"/>
            <a:r>
              <a:rPr lang="en-US" dirty="0" smtClean="0"/>
              <a:t>Not obvious</a:t>
            </a:r>
          </a:p>
          <a:p>
            <a:r>
              <a:rPr lang="en-US" dirty="0" smtClean="0"/>
              <a:t>Process-Dependent</a:t>
            </a:r>
          </a:p>
          <a:p>
            <a:r>
              <a:rPr lang="en-US" dirty="0" smtClean="0"/>
              <a:t>Hidden</a:t>
            </a:r>
          </a:p>
          <a:p>
            <a:r>
              <a:rPr lang="en-US" dirty="0" smtClean="0"/>
              <a:t>Important/High-Stakes</a:t>
            </a:r>
            <a:endParaRPr lang="en-US" dirty="0"/>
          </a:p>
        </p:txBody>
      </p:sp>
      <p:sp>
        <p:nvSpPr>
          <p:cNvPr id="5" name="Text Placeholder 4"/>
          <p:cNvSpPr>
            <a:spLocks noGrp="1"/>
          </p:cNvSpPr>
          <p:nvPr>
            <p:ph type="body" sz="quarter" idx="3"/>
          </p:nvPr>
        </p:nvSpPr>
        <p:spPr/>
        <p:txBody>
          <a:bodyPr/>
          <a:lstStyle/>
          <a:p>
            <a:pPr algn="ctr"/>
            <a:r>
              <a:rPr lang="en-US" sz="3600" dirty="0" smtClean="0"/>
              <a:t>“Important”</a:t>
            </a:r>
            <a:endParaRPr lang="en-US" sz="3600" dirty="0"/>
          </a:p>
        </p:txBody>
      </p:sp>
      <p:sp>
        <p:nvSpPr>
          <p:cNvPr id="6" name="Content Placeholder 5"/>
          <p:cNvSpPr>
            <a:spLocks noGrp="1"/>
          </p:cNvSpPr>
          <p:nvPr>
            <p:ph sz="quarter" idx="4"/>
          </p:nvPr>
        </p:nvSpPr>
        <p:spPr/>
        <p:txBody>
          <a:bodyPr/>
          <a:lstStyle/>
          <a:p>
            <a:endParaRPr lang="en-US" dirty="0" smtClean="0"/>
          </a:p>
          <a:p>
            <a:endParaRPr lang="en-US" dirty="0" smtClean="0"/>
          </a:p>
          <a:p>
            <a:endParaRPr lang="en-US" dirty="0" smtClean="0"/>
          </a:p>
          <a:p>
            <a:r>
              <a:rPr lang="en-US" dirty="0" smtClean="0"/>
              <a:t>Lives Depend on It</a:t>
            </a:r>
          </a:p>
          <a:p>
            <a:pPr lvl="1"/>
            <a:r>
              <a:rPr lang="en-US" dirty="0" smtClean="0"/>
              <a:t>Combats Financial Poverty</a:t>
            </a:r>
          </a:p>
          <a:p>
            <a:pPr lvl="1"/>
            <a:r>
              <a:rPr lang="en-US" dirty="0" smtClean="0"/>
              <a:t>Combats Intellectual Poverty</a:t>
            </a:r>
          </a:p>
          <a:p>
            <a:pPr lvl="1"/>
            <a:endParaRPr lang="en-US" dirty="0" smtClean="0"/>
          </a:p>
          <a:p>
            <a:endParaRPr lang="en-US" dirty="0" smtClean="0"/>
          </a:p>
          <a:p>
            <a:endParaRPr lang="en-US" dirty="0"/>
          </a:p>
        </p:txBody>
      </p:sp>
      <p:sp>
        <p:nvSpPr>
          <p:cNvPr id="7" name="Footer Placeholder 6"/>
          <p:cNvSpPr>
            <a:spLocks noGrp="1"/>
          </p:cNvSpPr>
          <p:nvPr>
            <p:ph type="ftr" sz="quarter" idx="11"/>
          </p:nvPr>
        </p:nvSpPr>
        <p:spPr/>
        <p:txBody>
          <a:bodyPr/>
          <a:lstStyle/>
          <a:p>
            <a:pPr>
              <a:defRPr/>
            </a:pPr>
            <a:r>
              <a:rPr lang="en-US" smtClean="0"/>
              <a:t>Sam Dyson - Quigg Symposium - 12/15/09</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The Astronaut and the Teacher:</a:t>
            </a:r>
            <a:br>
              <a:rPr lang="en-US" dirty="0" smtClean="0"/>
            </a:br>
            <a:r>
              <a:rPr lang="en-US" sz="2800" dirty="0" smtClean="0"/>
              <a:t>Training Appropriate for the Task</a:t>
            </a:r>
            <a:endParaRPr lang="en-US" dirty="0"/>
          </a:p>
        </p:txBody>
      </p:sp>
      <p:sp>
        <p:nvSpPr>
          <p:cNvPr id="7" name="Footer Placeholder 6"/>
          <p:cNvSpPr>
            <a:spLocks noGrp="1"/>
          </p:cNvSpPr>
          <p:nvPr>
            <p:ph type="ftr" sz="quarter" idx="11"/>
          </p:nvPr>
        </p:nvSpPr>
        <p:spPr/>
        <p:txBody>
          <a:bodyPr/>
          <a:lstStyle/>
          <a:p>
            <a:pPr>
              <a:defRPr/>
            </a:pPr>
            <a:r>
              <a:rPr lang="en-US" smtClean="0"/>
              <a:t>Sam Dyson - Quigg Symposium - 12/15/09</a:t>
            </a:r>
            <a:endParaRPr lang="en-US"/>
          </a:p>
        </p:txBody>
      </p:sp>
      <p:pic>
        <p:nvPicPr>
          <p:cNvPr id="1027" name="Picture 3"/>
          <p:cNvPicPr>
            <a:picLocks noGrp="1" noChangeAspect="1" noChangeArrowheads="1"/>
          </p:cNvPicPr>
          <p:nvPr>
            <p:ph idx="1"/>
          </p:nvPr>
        </p:nvPicPr>
        <p:blipFill>
          <a:blip r:embed="rId2"/>
          <a:srcRect/>
          <a:stretch>
            <a:fillRect/>
          </a:stretch>
        </p:blipFill>
        <p:spPr bwMode="auto">
          <a:xfrm>
            <a:off x="1114577" y="1769974"/>
            <a:ext cx="6657823" cy="44022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In Problem-Driven Professions…</a:t>
            </a:r>
            <a:endParaRPr lang="en-US" dirty="0"/>
          </a:p>
        </p:txBody>
      </p:sp>
      <p:sp>
        <p:nvSpPr>
          <p:cNvPr id="11" name="Content Placeholder 10"/>
          <p:cNvSpPr>
            <a:spLocks noGrp="1"/>
          </p:cNvSpPr>
          <p:nvPr>
            <p:ph idx="1"/>
          </p:nvPr>
        </p:nvSpPr>
        <p:spPr/>
        <p:txBody>
          <a:bodyPr/>
          <a:lstStyle/>
          <a:p>
            <a:r>
              <a:rPr lang="en-US" dirty="0" smtClean="0"/>
              <a:t>Agreement About What the Problems Are</a:t>
            </a:r>
          </a:p>
          <a:p>
            <a:endParaRPr lang="en-US" dirty="0" smtClean="0"/>
          </a:p>
          <a:p>
            <a:r>
              <a:rPr lang="en-US" dirty="0" smtClean="0"/>
              <a:t>Clearly Defined Terms</a:t>
            </a:r>
          </a:p>
          <a:p>
            <a:endParaRPr lang="en-US" dirty="0" smtClean="0"/>
          </a:p>
          <a:p>
            <a:r>
              <a:rPr lang="en-US" dirty="0" smtClean="0"/>
              <a:t>Communication Between Researchers and Practitioners</a:t>
            </a:r>
          </a:p>
          <a:p>
            <a:endParaRPr lang="en-US" dirty="0"/>
          </a:p>
        </p:txBody>
      </p:sp>
      <p:sp>
        <p:nvSpPr>
          <p:cNvPr id="7" name="Footer Placeholder 6"/>
          <p:cNvSpPr>
            <a:spLocks noGrp="1"/>
          </p:cNvSpPr>
          <p:nvPr>
            <p:ph type="ftr" sz="quarter" idx="11"/>
          </p:nvPr>
        </p:nvSpPr>
        <p:spPr/>
        <p:txBody>
          <a:bodyPr/>
          <a:lstStyle/>
          <a:p>
            <a:pPr>
              <a:defRPr/>
            </a:pPr>
            <a:r>
              <a:rPr lang="en-US" smtClean="0"/>
              <a:t>Sam Dyson - Quigg Symposium - 12/15/09</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Get There From Here?</a:t>
            </a:r>
            <a:endParaRPr lang="en-US" dirty="0"/>
          </a:p>
        </p:txBody>
      </p:sp>
      <p:sp>
        <p:nvSpPr>
          <p:cNvPr id="4" name="Footer Placeholder 3"/>
          <p:cNvSpPr>
            <a:spLocks noGrp="1"/>
          </p:cNvSpPr>
          <p:nvPr>
            <p:ph type="ftr" sz="quarter" idx="11"/>
          </p:nvPr>
        </p:nvSpPr>
        <p:spPr/>
        <p:txBody>
          <a:bodyPr/>
          <a:lstStyle/>
          <a:p>
            <a:pPr>
              <a:defRPr/>
            </a:pPr>
            <a:r>
              <a:rPr lang="en-US" smtClean="0"/>
              <a:t>Sam Dyson - Quigg Symposium - 12/15/09</a:t>
            </a:r>
            <a:endParaRPr lang="en-US"/>
          </a:p>
        </p:txBody>
      </p:sp>
      <p:pic>
        <p:nvPicPr>
          <p:cNvPr id="2050" name="Picture 2"/>
          <p:cNvPicPr>
            <a:picLocks noGrp="1" noChangeAspect="1" noChangeArrowheads="1"/>
          </p:cNvPicPr>
          <p:nvPr>
            <p:ph idx="1"/>
          </p:nvPr>
        </p:nvPicPr>
        <p:blipFill>
          <a:blip r:embed="rId2"/>
          <a:srcRect/>
          <a:stretch>
            <a:fillRect/>
          </a:stretch>
        </p:blipFill>
        <p:spPr bwMode="auto">
          <a:xfrm>
            <a:off x="1371600" y="1447800"/>
            <a:ext cx="6339840" cy="47548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p:nvPr>
        </p:nvSpPr>
        <p:spPr/>
        <p:txBody>
          <a:bodyPr/>
          <a:lstStyle/>
          <a:p>
            <a:r>
              <a:rPr lang="en-US" sz="4000" i="1" dirty="0" smtClean="0"/>
              <a:t>The Strategy</a:t>
            </a:r>
            <a:endParaRPr lang="en-US" sz="4000" i="1" dirty="0"/>
          </a:p>
        </p:txBody>
      </p:sp>
      <p:sp>
        <p:nvSpPr>
          <p:cNvPr id="4099" name="Rectangle 3"/>
          <p:cNvSpPr>
            <a:spLocks noGrp="1"/>
          </p:cNvSpPr>
          <p:nvPr>
            <p:ph type="body" idx="1"/>
          </p:nvPr>
        </p:nvSpPr>
        <p:spPr/>
        <p:txBody>
          <a:bodyPr/>
          <a:lstStyle/>
          <a:p>
            <a:pPr>
              <a:buNone/>
            </a:pPr>
            <a:r>
              <a:rPr lang="en-US" dirty="0" smtClean="0"/>
              <a:t>	“We have the opportunity to become the premier urban district</a:t>
            </a:r>
            <a:r>
              <a:rPr lang="en-US" dirty="0" smtClean="0"/>
              <a:t>.”</a:t>
            </a:r>
          </a:p>
          <a:p>
            <a:pPr>
              <a:buNone/>
            </a:pPr>
            <a:r>
              <a:rPr lang="en-US" sz="2000" dirty="0" smtClean="0"/>
              <a:t>	</a:t>
            </a:r>
            <a:r>
              <a:rPr lang="en-US" sz="2000" dirty="0" smtClean="0"/>
              <a:t>					Dr. </a:t>
            </a:r>
            <a:r>
              <a:rPr lang="en-US" sz="2000" dirty="0" smtClean="0"/>
              <a:t>Barbara Eason-Watkins</a:t>
            </a:r>
            <a:endParaRPr lang="en-US" sz="2000" dirty="0" smtClean="0"/>
          </a:p>
          <a:p>
            <a:pPr>
              <a:buNone/>
            </a:pPr>
            <a:r>
              <a:rPr lang="en-US" sz="2000" dirty="0" smtClean="0"/>
              <a:t>						CPS Chief Education Officer</a:t>
            </a:r>
            <a:endParaRPr lang="en-US" dirty="0"/>
          </a:p>
          <a:p>
            <a:endParaRPr lang="en-US" sz="2800" dirty="0" smtClean="0"/>
          </a:p>
          <a:p>
            <a:r>
              <a:rPr lang="en-US" sz="2800" dirty="0" smtClean="0"/>
              <a:t>Achievement Strategy—Building the Foundation</a:t>
            </a:r>
            <a:endParaRPr lang="en-US" sz="2800" dirty="0"/>
          </a:p>
          <a:p>
            <a:endParaRPr lang="en-US" sz="2800" dirty="0" smtClean="0"/>
          </a:p>
          <a:p>
            <a:r>
              <a:rPr lang="en-US" sz="2800" dirty="0" smtClean="0"/>
              <a:t>Advancement Strategy—Nurturing Excellence</a:t>
            </a:r>
            <a:endParaRPr lang="en-US" sz="2800" dirty="0"/>
          </a:p>
        </p:txBody>
      </p:sp>
      <p:sp>
        <p:nvSpPr>
          <p:cNvPr id="5" name="Footer Placeholder 4"/>
          <p:cNvSpPr>
            <a:spLocks noGrp="1"/>
          </p:cNvSpPr>
          <p:nvPr>
            <p:ph type="ftr" sz="quarter" idx="11"/>
          </p:nvPr>
        </p:nvSpPr>
        <p:spPr/>
        <p:txBody>
          <a:bodyPr/>
          <a:lstStyle/>
          <a:p>
            <a:pPr>
              <a:defRPr/>
            </a:pPr>
            <a:r>
              <a:rPr lang="en-US" smtClean="0"/>
              <a:t>Sam Dyson - Quigg Symposium - 12/15/09</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p:cNvSpPr>
          <p:nvPr>
            <p:ph type="title"/>
          </p:nvPr>
        </p:nvSpPr>
        <p:spPr/>
        <p:txBody>
          <a:bodyPr/>
          <a:lstStyle/>
          <a:p>
            <a:r>
              <a:rPr lang="en-US" i="1" dirty="0" smtClean="0"/>
              <a:t>Project Goals and </a:t>
            </a:r>
            <a:r>
              <a:rPr lang="en-US" i="1" dirty="0" smtClean="0"/>
              <a:t>Audiences</a:t>
            </a:r>
            <a:endParaRPr lang="en-US" i="1" dirty="0"/>
          </a:p>
        </p:txBody>
      </p:sp>
      <p:sp>
        <p:nvSpPr>
          <p:cNvPr id="3075" name="Rectangle 3"/>
          <p:cNvSpPr>
            <a:spLocks noGrp="1"/>
          </p:cNvSpPr>
          <p:nvPr>
            <p:ph type="body" idx="1"/>
          </p:nvPr>
        </p:nvSpPr>
        <p:spPr>
          <a:xfrm>
            <a:off x="457200" y="1295400"/>
            <a:ext cx="8229600" cy="4830763"/>
          </a:xfrm>
        </p:spPr>
        <p:txBody>
          <a:bodyPr/>
          <a:lstStyle/>
          <a:p>
            <a:pPr>
              <a:buFont typeface="Arial" charset="0"/>
              <a:buNone/>
            </a:pPr>
            <a:r>
              <a:rPr lang="en-US" sz="2000" dirty="0"/>
              <a:t>	</a:t>
            </a:r>
          </a:p>
          <a:p>
            <a:pPr marL="1588" indent="-1588">
              <a:buNone/>
            </a:pPr>
            <a:r>
              <a:rPr lang="en-US" sz="2800" dirty="0" smtClean="0"/>
              <a:t>	To design and execute a program that demonstrates:</a:t>
            </a:r>
          </a:p>
          <a:p>
            <a:pPr marL="1588" indent="-1588">
              <a:buNone/>
            </a:pPr>
            <a:r>
              <a:rPr lang="en-US" sz="2800" dirty="0" smtClean="0"/>
              <a:t>	</a:t>
            </a:r>
            <a:r>
              <a:rPr lang="en-US" sz="2400" dirty="0" smtClean="0"/>
              <a:t>(1) Training </a:t>
            </a:r>
            <a:r>
              <a:rPr lang="en-US" sz="2400" b="1" u="sng" dirty="0" smtClean="0"/>
              <a:t>teachers as collaborative problem solvers</a:t>
            </a:r>
            <a:r>
              <a:rPr lang="en-US" sz="2400" dirty="0" smtClean="0"/>
              <a:t> will transform teaching into a problem-driven rather than problem-limited profession.</a:t>
            </a:r>
          </a:p>
          <a:p>
            <a:pPr marL="401638" lvl="1" indent="-1588"/>
            <a:r>
              <a:rPr lang="en-US" sz="2000" dirty="0" smtClean="0"/>
              <a:t>Middle and High School Teachers</a:t>
            </a:r>
          </a:p>
          <a:p>
            <a:pPr marL="401638" lvl="1" indent="-1588"/>
            <a:r>
              <a:rPr lang="en-US" sz="2000" dirty="0" smtClean="0"/>
              <a:t>Committed core</a:t>
            </a:r>
            <a:endParaRPr lang="en-US" sz="2400" dirty="0" smtClean="0"/>
          </a:p>
          <a:p>
            <a:pPr marL="1588" indent="-1588">
              <a:buNone/>
            </a:pPr>
            <a:r>
              <a:rPr lang="en-US" sz="2400" dirty="0" smtClean="0"/>
              <a:t>	(2) Excellent scholarship by </a:t>
            </a:r>
            <a:r>
              <a:rPr lang="en-US" sz="2400" b="1" u="sng" dirty="0" smtClean="0"/>
              <a:t>underrepresented students in math and science</a:t>
            </a:r>
            <a:r>
              <a:rPr lang="en-US" sz="2400" dirty="0" smtClean="0"/>
              <a:t> is a necessary component and catalyst of our success.</a:t>
            </a:r>
          </a:p>
          <a:p>
            <a:pPr marL="401638" lvl="1" indent="-1588"/>
            <a:r>
              <a:rPr lang="en-US" sz="2000" dirty="0" smtClean="0"/>
              <a:t>Entering 6</a:t>
            </a:r>
            <a:r>
              <a:rPr lang="en-US" sz="2000" baseline="30000" dirty="0" smtClean="0"/>
              <a:t>th</a:t>
            </a:r>
            <a:r>
              <a:rPr lang="en-US" sz="2000" dirty="0" smtClean="0"/>
              <a:t> to entering 12</a:t>
            </a:r>
            <a:r>
              <a:rPr lang="en-US" sz="2000" baseline="30000" dirty="0" smtClean="0"/>
              <a:t>th</a:t>
            </a:r>
            <a:r>
              <a:rPr lang="en-US" sz="2000" dirty="0" smtClean="0"/>
              <a:t> graders</a:t>
            </a:r>
          </a:p>
          <a:p>
            <a:pPr marL="401638" lvl="1" indent="-1588"/>
            <a:r>
              <a:rPr lang="en-US" sz="2000" dirty="0" smtClean="0"/>
              <a:t>Students of high need and potential</a:t>
            </a:r>
          </a:p>
          <a:p>
            <a:pPr>
              <a:buFont typeface="Arial" charset="0"/>
              <a:buNone/>
            </a:pPr>
            <a:endParaRPr lang="en-US" sz="2000" dirty="0"/>
          </a:p>
        </p:txBody>
      </p:sp>
      <p:sp>
        <p:nvSpPr>
          <p:cNvPr id="5" name="Footer Placeholder 4"/>
          <p:cNvSpPr>
            <a:spLocks noGrp="1"/>
          </p:cNvSpPr>
          <p:nvPr>
            <p:ph type="ftr" sz="quarter" idx="11"/>
          </p:nvPr>
        </p:nvSpPr>
        <p:spPr/>
        <p:txBody>
          <a:bodyPr/>
          <a:lstStyle/>
          <a:p>
            <a:pPr>
              <a:defRPr/>
            </a:pPr>
            <a:r>
              <a:rPr lang="en-US" smtClean="0"/>
              <a:t>Sam Dyson - Quigg Symposium - 12/15/09</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7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7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a:xfrm>
            <a:off x="457200" y="-76200"/>
            <a:ext cx="8229600" cy="1143000"/>
          </a:xfrm>
        </p:spPr>
        <p:txBody>
          <a:bodyPr/>
          <a:lstStyle/>
          <a:p>
            <a:r>
              <a:rPr lang="en-US" dirty="0" smtClean="0"/>
              <a:t>Summer Component</a:t>
            </a:r>
            <a:endParaRPr lang="en-US" dirty="0"/>
          </a:p>
        </p:txBody>
      </p:sp>
      <p:graphicFrame>
        <p:nvGraphicFramePr>
          <p:cNvPr id="5" name="Table 4"/>
          <p:cNvGraphicFramePr>
            <a:graphicFrameLocks noGrp="1"/>
          </p:cNvGraphicFramePr>
          <p:nvPr/>
        </p:nvGraphicFramePr>
        <p:xfrm>
          <a:off x="304800" y="1066800"/>
          <a:ext cx="8534400" cy="5249217"/>
        </p:xfrm>
        <a:graphic>
          <a:graphicData uri="http://schemas.openxmlformats.org/drawingml/2006/table">
            <a:tbl>
              <a:tblPr/>
              <a:tblGrid>
                <a:gridCol w="1491785"/>
                <a:gridCol w="2775415"/>
                <a:gridCol w="2775415"/>
                <a:gridCol w="1491785"/>
              </a:tblGrid>
              <a:tr h="525518">
                <a:tc>
                  <a:txBody>
                    <a:bodyPr/>
                    <a:lstStyle/>
                    <a:p>
                      <a:pPr marL="0" marR="0" algn="r">
                        <a:spcBef>
                          <a:spcPts val="0"/>
                        </a:spcBef>
                        <a:spcAft>
                          <a:spcPts val="0"/>
                        </a:spcAft>
                      </a:pPr>
                      <a:r>
                        <a:rPr lang="en-US" sz="1200" b="1" dirty="0">
                          <a:solidFill>
                            <a:schemeClr val="bg1"/>
                          </a:solidFill>
                          <a:latin typeface="Times New Roman"/>
                          <a:ea typeface="Times New Roman"/>
                        </a:rPr>
                        <a:t>Summers</a:t>
                      </a:r>
                    </a:p>
                    <a:p>
                      <a:pPr marL="0" marR="0" algn="r">
                        <a:spcBef>
                          <a:spcPts val="0"/>
                        </a:spcBef>
                        <a:spcAft>
                          <a:spcPts val="0"/>
                        </a:spcAft>
                      </a:pPr>
                      <a:r>
                        <a:rPr lang="en-US" sz="1200" b="1" dirty="0">
                          <a:solidFill>
                            <a:schemeClr val="bg1"/>
                          </a:solidFill>
                          <a:latin typeface="Times New Roman"/>
                          <a:ea typeface="Times New Roman"/>
                        </a:rPr>
                        <a:t>Before Each Grade Level</a:t>
                      </a:r>
                    </a:p>
                  </a:txBody>
                  <a:tcPr marL="52552" marR="52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200" b="1" dirty="0">
                          <a:solidFill>
                            <a:schemeClr val="bg1"/>
                          </a:solidFill>
                          <a:latin typeface="Times New Roman"/>
                          <a:ea typeface="Times New Roman"/>
                        </a:rPr>
                        <a:t>Seven-Year </a:t>
                      </a:r>
                    </a:p>
                    <a:p>
                      <a:pPr marL="0" marR="0" algn="ctr">
                        <a:spcBef>
                          <a:spcPts val="0"/>
                        </a:spcBef>
                        <a:spcAft>
                          <a:spcPts val="0"/>
                        </a:spcAft>
                      </a:pPr>
                      <a:r>
                        <a:rPr lang="en-US" sz="1200" b="1" dirty="0">
                          <a:solidFill>
                            <a:schemeClr val="bg1"/>
                          </a:solidFill>
                          <a:latin typeface="Times New Roman"/>
                          <a:ea typeface="Times New Roman"/>
                        </a:rPr>
                        <a:t>Student Growth Plan</a:t>
                      </a:r>
                    </a:p>
                  </a:txBody>
                  <a:tcPr marL="52552" marR="52552" marT="0" marB="0" anchor="ctr">
                    <a:lnL w="12700" cap="flat" cmpd="sng" algn="ctr">
                      <a:solidFill>
                        <a:srgbClr val="000000"/>
                      </a:solidFill>
                      <a:prstDash val="solid"/>
                      <a:round/>
                      <a:headEnd type="none" w="med" len="med"/>
                      <a:tailEnd type="none" w="med" len="med"/>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200" b="1" dirty="0">
                          <a:solidFill>
                            <a:schemeClr val="bg1"/>
                          </a:solidFill>
                          <a:latin typeface="Times New Roman"/>
                          <a:ea typeface="Times New Roman"/>
                        </a:rPr>
                        <a:t>Four- to Five-Year (min)</a:t>
                      </a:r>
                    </a:p>
                    <a:p>
                      <a:pPr marL="0" marR="0" algn="ctr">
                        <a:spcBef>
                          <a:spcPts val="0"/>
                        </a:spcBef>
                        <a:spcAft>
                          <a:spcPts val="0"/>
                        </a:spcAft>
                      </a:pPr>
                      <a:r>
                        <a:rPr lang="en-US" sz="1200" b="1" dirty="0">
                          <a:solidFill>
                            <a:schemeClr val="bg1"/>
                          </a:solidFill>
                          <a:latin typeface="Times New Roman"/>
                          <a:ea typeface="Times New Roman"/>
                        </a:rPr>
                        <a:t>Teacher Growth Plan</a:t>
                      </a:r>
                    </a:p>
                  </a:txBody>
                  <a:tcPr marL="52552" marR="52552" marT="0" marB="0" anchor="ctr">
                    <a:lnL w="762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200" b="1" dirty="0">
                          <a:solidFill>
                            <a:schemeClr val="bg1"/>
                          </a:solidFill>
                          <a:latin typeface="Times New Roman"/>
                          <a:ea typeface="Times New Roman"/>
                        </a:rPr>
                        <a:t>Teacher Proficiency</a:t>
                      </a:r>
                    </a:p>
                    <a:p>
                      <a:pPr marL="0" marR="0">
                        <a:spcBef>
                          <a:spcPts val="0"/>
                        </a:spcBef>
                        <a:spcAft>
                          <a:spcPts val="0"/>
                        </a:spcAft>
                      </a:pPr>
                      <a:r>
                        <a:rPr lang="en-US" sz="1200" b="1" dirty="0">
                          <a:solidFill>
                            <a:schemeClr val="bg1"/>
                          </a:solidFill>
                          <a:latin typeface="Times New Roman"/>
                          <a:ea typeface="Times New Roman"/>
                        </a:rPr>
                        <a:t>Level</a:t>
                      </a:r>
                    </a:p>
                  </a:txBody>
                  <a:tcPr marL="52552" marR="52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401379">
                <a:tc>
                  <a:txBody>
                    <a:bodyPr/>
                    <a:lstStyle/>
                    <a:p>
                      <a:pPr marL="0" marR="0" algn="r">
                        <a:spcBef>
                          <a:spcPts val="0"/>
                        </a:spcBef>
                        <a:spcAft>
                          <a:spcPts val="0"/>
                        </a:spcAft>
                      </a:pPr>
                      <a:r>
                        <a:rPr lang="en-US" sz="1800" dirty="0">
                          <a:latin typeface="Times New Roman"/>
                          <a:ea typeface="Times New Roman"/>
                        </a:rPr>
                        <a:t>6</a:t>
                      </a:r>
                      <a:r>
                        <a:rPr lang="en-US" sz="1800" baseline="30000" dirty="0">
                          <a:latin typeface="Times New Roman"/>
                          <a:ea typeface="Times New Roman"/>
                        </a:rPr>
                        <a:t>th</a:t>
                      </a:r>
                      <a:endParaRPr lang="en-US" sz="1800" dirty="0">
                        <a:latin typeface="Times New Roman"/>
                        <a:ea typeface="Times New Roman"/>
                      </a:endParaRPr>
                    </a:p>
                    <a:p>
                      <a:pPr marL="0" marR="0" algn="r">
                        <a:spcBef>
                          <a:spcPts val="0"/>
                        </a:spcBef>
                        <a:spcAft>
                          <a:spcPts val="0"/>
                        </a:spcAft>
                      </a:pPr>
                      <a:r>
                        <a:rPr lang="en-US" sz="1800" dirty="0">
                          <a:latin typeface="Times New Roman"/>
                          <a:ea typeface="Times New Roman"/>
                        </a:rPr>
                        <a:t>7</a:t>
                      </a:r>
                      <a:r>
                        <a:rPr lang="en-US" sz="1800" baseline="30000" dirty="0">
                          <a:latin typeface="Times New Roman"/>
                          <a:ea typeface="Times New Roman"/>
                        </a:rPr>
                        <a:t>th</a:t>
                      </a:r>
                      <a:endParaRPr lang="en-US" sz="1800" dirty="0">
                        <a:latin typeface="Times New Roman"/>
                        <a:ea typeface="Times New Roman"/>
                      </a:endParaRPr>
                    </a:p>
                  </a:txBody>
                  <a:tcPr marL="52552" marR="5255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400" dirty="0">
                          <a:latin typeface="Times New Roman"/>
                          <a:ea typeface="Times New Roman"/>
                          <a:sym typeface="Symbol"/>
                        </a:rPr>
                        <a:t></a:t>
                      </a:r>
                      <a:r>
                        <a:rPr lang="en-US" sz="1400" dirty="0">
                          <a:latin typeface="Times New Roman"/>
                          <a:ea typeface="Times New Roman"/>
                        </a:rPr>
                        <a:t> Pre-Algebra</a:t>
                      </a:r>
                    </a:p>
                    <a:p>
                      <a:pPr marL="0" marR="0">
                        <a:spcBef>
                          <a:spcPts val="0"/>
                        </a:spcBef>
                        <a:spcAft>
                          <a:spcPts val="0"/>
                        </a:spcAft>
                      </a:pPr>
                      <a:r>
                        <a:rPr lang="en-US" sz="1400" dirty="0">
                          <a:latin typeface="Times New Roman"/>
                          <a:ea typeface="Times New Roman"/>
                          <a:sym typeface="Symbol"/>
                        </a:rPr>
                        <a:t></a:t>
                      </a:r>
                      <a:r>
                        <a:rPr lang="en-US" sz="1400" dirty="0">
                          <a:latin typeface="Times New Roman"/>
                          <a:ea typeface="Times New Roman"/>
                        </a:rPr>
                        <a:t> Intro to scientific inquiry </a:t>
                      </a:r>
                    </a:p>
                  </a:txBody>
                  <a:tcPr marL="52552" marR="52552" marT="0" marB="0" anchor="ctr">
                    <a:lnL w="12700" cap="flat" cmpd="sng" algn="ctr">
                      <a:solidFill>
                        <a:srgbClr val="000000"/>
                      </a:solidFill>
                      <a:prstDash val="solid"/>
                      <a:round/>
                      <a:headEnd type="none" w="med" len="med"/>
                      <a:tailEnd type="none" w="med" len="med"/>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chemeClr val="tx1">
                              <a:lumMod val="50000"/>
                            </a:schemeClr>
                          </a:solidFill>
                          <a:latin typeface="Times New Roman"/>
                          <a:ea typeface="Times New Roman"/>
                          <a:sym typeface="Symbol"/>
                        </a:rPr>
                        <a:t></a:t>
                      </a:r>
                      <a:r>
                        <a:rPr lang="en-US" sz="1400" dirty="0">
                          <a:solidFill>
                            <a:schemeClr val="tx1">
                              <a:lumMod val="50000"/>
                            </a:schemeClr>
                          </a:solidFill>
                          <a:latin typeface="Times New Roman"/>
                          <a:ea typeface="Times New Roman"/>
                        </a:rPr>
                        <a:t> Obtain endorsements from partner universities</a:t>
                      </a:r>
                    </a:p>
                    <a:p>
                      <a:pPr marL="0" marR="0">
                        <a:spcBef>
                          <a:spcPts val="0"/>
                        </a:spcBef>
                        <a:spcAft>
                          <a:spcPts val="0"/>
                        </a:spcAft>
                      </a:pPr>
                      <a:r>
                        <a:rPr lang="en-US" sz="1400" dirty="0">
                          <a:solidFill>
                            <a:schemeClr val="tx1">
                              <a:lumMod val="50000"/>
                            </a:schemeClr>
                          </a:solidFill>
                          <a:latin typeface="Times New Roman"/>
                          <a:ea typeface="Times New Roman"/>
                          <a:sym typeface="Symbol"/>
                        </a:rPr>
                        <a:t></a:t>
                      </a:r>
                      <a:r>
                        <a:rPr lang="en-US" sz="1400" dirty="0">
                          <a:solidFill>
                            <a:schemeClr val="tx1">
                              <a:lumMod val="50000"/>
                            </a:schemeClr>
                          </a:solidFill>
                          <a:latin typeface="Times New Roman"/>
                          <a:ea typeface="Times New Roman"/>
                        </a:rPr>
                        <a:t> Attend summer teacher session for graduate credit</a:t>
                      </a:r>
                    </a:p>
                    <a:p>
                      <a:pPr marL="0" marR="0">
                        <a:spcBef>
                          <a:spcPts val="0"/>
                        </a:spcBef>
                        <a:spcAft>
                          <a:spcPts val="0"/>
                        </a:spcAft>
                      </a:pPr>
                      <a:r>
                        <a:rPr lang="en-US" sz="1400" dirty="0">
                          <a:solidFill>
                            <a:schemeClr val="tx1">
                              <a:lumMod val="50000"/>
                            </a:schemeClr>
                          </a:solidFill>
                          <a:latin typeface="Times New Roman"/>
                          <a:ea typeface="Times New Roman"/>
                          <a:sym typeface="Symbol"/>
                        </a:rPr>
                        <a:t></a:t>
                      </a:r>
                      <a:r>
                        <a:rPr lang="en-US" sz="1400" dirty="0">
                          <a:solidFill>
                            <a:schemeClr val="tx1">
                              <a:lumMod val="50000"/>
                            </a:schemeClr>
                          </a:solidFill>
                          <a:latin typeface="Times New Roman"/>
                          <a:ea typeface="Times New Roman"/>
                        </a:rPr>
                        <a:t> Assist and co-teach summer student session</a:t>
                      </a:r>
                    </a:p>
                    <a:p>
                      <a:pPr marL="0" marR="0">
                        <a:spcBef>
                          <a:spcPts val="0"/>
                        </a:spcBef>
                        <a:spcAft>
                          <a:spcPts val="0"/>
                        </a:spcAft>
                      </a:pPr>
                      <a:r>
                        <a:rPr lang="en-US" sz="1400" dirty="0">
                          <a:solidFill>
                            <a:schemeClr val="tx1">
                              <a:lumMod val="50000"/>
                            </a:schemeClr>
                          </a:solidFill>
                          <a:latin typeface="Times New Roman"/>
                          <a:ea typeface="Times New Roman"/>
                          <a:sym typeface="Symbol"/>
                        </a:rPr>
                        <a:t></a:t>
                      </a:r>
                      <a:r>
                        <a:rPr lang="en-US" sz="1400" dirty="0">
                          <a:solidFill>
                            <a:schemeClr val="tx1">
                              <a:lumMod val="50000"/>
                            </a:schemeClr>
                          </a:solidFill>
                          <a:latin typeface="Times New Roman"/>
                          <a:ea typeface="Times New Roman"/>
                        </a:rPr>
                        <a:t> Receive academic year coaching</a:t>
                      </a:r>
                    </a:p>
                  </a:txBody>
                  <a:tcPr marL="52552" marR="52552" marT="0" marB="0" anchor="ctr">
                    <a:lnL w="762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solidFill>
                            <a:schemeClr val="tx1">
                              <a:lumMod val="50000"/>
                            </a:schemeClr>
                          </a:solidFill>
                          <a:latin typeface="Times New Roman"/>
                          <a:ea typeface="Times New Roman"/>
                        </a:rPr>
                        <a:t>Fellow</a:t>
                      </a:r>
                    </a:p>
                    <a:p>
                      <a:pPr marL="0" marR="0">
                        <a:spcBef>
                          <a:spcPts val="0"/>
                        </a:spcBef>
                        <a:spcAft>
                          <a:spcPts val="0"/>
                        </a:spcAft>
                      </a:pPr>
                      <a:r>
                        <a:rPr lang="en-US" sz="1800" dirty="0">
                          <a:solidFill>
                            <a:schemeClr val="tx1">
                              <a:lumMod val="50000"/>
                            </a:schemeClr>
                          </a:solidFill>
                          <a:latin typeface="Times New Roman"/>
                          <a:ea typeface="Times New Roman"/>
                        </a:rPr>
                        <a:t>(1 yr </a:t>
                      </a:r>
                    </a:p>
                    <a:p>
                      <a:pPr marL="0" marR="0">
                        <a:spcBef>
                          <a:spcPts val="0"/>
                        </a:spcBef>
                        <a:spcAft>
                          <a:spcPts val="0"/>
                        </a:spcAft>
                      </a:pPr>
                      <a:r>
                        <a:rPr lang="en-US" sz="1800" dirty="0">
                          <a:solidFill>
                            <a:schemeClr val="tx1">
                              <a:lumMod val="50000"/>
                            </a:schemeClr>
                          </a:solidFill>
                          <a:latin typeface="Times New Roman"/>
                          <a:ea typeface="Times New Roman"/>
                        </a:rPr>
                        <a:t>as needed)</a:t>
                      </a:r>
                    </a:p>
                  </a:txBody>
                  <a:tcPr marL="52552" marR="5255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r h="1926897">
                <a:tc>
                  <a:txBody>
                    <a:bodyPr/>
                    <a:lstStyle/>
                    <a:p>
                      <a:pPr marL="0" marR="0" algn="r">
                        <a:spcBef>
                          <a:spcPts val="0"/>
                        </a:spcBef>
                        <a:spcAft>
                          <a:spcPts val="0"/>
                        </a:spcAft>
                      </a:pPr>
                      <a:r>
                        <a:rPr lang="en-US" sz="1800" dirty="0">
                          <a:latin typeface="Times New Roman"/>
                          <a:ea typeface="Times New Roman"/>
                        </a:rPr>
                        <a:t>8</a:t>
                      </a:r>
                      <a:r>
                        <a:rPr lang="en-US" sz="1800" baseline="30000" dirty="0">
                          <a:latin typeface="Times New Roman"/>
                          <a:ea typeface="Times New Roman"/>
                        </a:rPr>
                        <a:t>th</a:t>
                      </a:r>
                      <a:endParaRPr lang="en-US" sz="1800" dirty="0">
                        <a:latin typeface="Times New Roman"/>
                        <a:ea typeface="Times New Roman"/>
                      </a:endParaRPr>
                    </a:p>
                    <a:p>
                      <a:pPr marL="0" marR="0" algn="r">
                        <a:spcBef>
                          <a:spcPts val="0"/>
                        </a:spcBef>
                        <a:spcAft>
                          <a:spcPts val="0"/>
                        </a:spcAft>
                      </a:pPr>
                      <a:r>
                        <a:rPr lang="en-US" sz="1800" dirty="0">
                          <a:latin typeface="Times New Roman"/>
                          <a:ea typeface="Times New Roman"/>
                        </a:rPr>
                        <a:t>9</a:t>
                      </a:r>
                      <a:r>
                        <a:rPr lang="en-US" sz="1800" baseline="30000" dirty="0">
                          <a:latin typeface="Times New Roman"/>
                          <a:ea typeface="Times New Roman"/>
                        </a:rPr>
                        <a:t>th</a:t>
                      </a:r>
                      <a:r>
                        <a:rPr lang="en-US" sz="1800" dirty="0">
                          <a:latin typeface="Times New Roman"/>
                          <a:ea typeface="Times New Roman"/>
                        </a:rPr>
                        <a:t> </a:t>
                      </a:r>
                    </a:p>
                  </a:txBody>
                  <a:tcPr marL="52552" marR="52552"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1400" dirty="0">
                          <a:latin typeface="Times New Roman"/>
                          <a:ea typeface="Times New Roman"/>
                          <a:sym typeface="Symbol"/>
                        </a:rPr>
                        <a:t></a:t>
                      </a:r>
                      <a:r>
                        <a:rPr lang="en-US" sz="1400" dirty="0">
                          <a:latin typeface="Times New Roman"/>
                          <a:ea typeface="Times New Roman"/>
                        </a:rPr>
                        <a:t> Algebra and proportional reasoning</a:t>
                      </a:r>
                    </a:p>
                    <a:p>
                      <a:pPr marL="0" marR="0">
                        <a:spcBef>
                          <a:spcPts val="0"/>
                        </a:spcBef>
                        <a:spcAft>
                          <a:spcPts val="0"/>
                        </a:spcAft>
                      </a:pPr>
                      <a:r>
                        <a:rPr lang="en-US" sz="1400" dirty="0">
                          <a:latin typeface="Times New Roman"/>
                          <a:ea typeface="Times New Roman"/>
                          <a:sym typeface="Symbol"/>
                        </a:rPr>
                        <a:t></a:t>
                      </a:r>
                      <a:r>
                        <a:rPr lang="en-US" sz="1400" dirty="0">
                          <a:latin typeface="Times New Roman"/>
                          <a:ea typeface="Times New Roman"/>
                        </a:rPr>
                        <a:t> Intro to experimental design</a:t>
                      </a:r>
                    </a:p>
                    <a:p>
                      <a:pPr marL="0" marR="0">
                        <a:spcBef>
                          <a:spcPts val="0"/>
                        </a:spcBef>
                        <a:spcAft>
                          <a:spcPts val="0"/>
                        </a:spcAft>
                      </a:pPr>
                      <a:r>
                        <a:rPr lang="en-US" sz="1400" dirty="0">
                          <a:latin typeface="Times New Roman"/>
                          <a:ea typeface="Times New Roman"/>
                          <a:sym typeface="Symbol"/>
                        </a:rPr>
                        <a:t></a:t>
                      </a:r>
                      <a:r>
                        <a:rPr lang="en-US" sz="1400" dirty="0">
                          <a:latin typeface="Times New Roman"/>
                          <a:ea typeface="Times New Roman"/>
                        </a:rPr>
                        <a:t> College visits</a:t>
                      </a:r>
                    </a:p>
                  </a:txBody>
                  <a:tcPr marL="52552" marR="52552" marT="0" marB="0" anchor="ctr">
                    <a:lnL w="12700" cap="flat" cmpd="sng" algn="ctr">
                      <a:solidFill>
                        <a:srgbClr val="000000"/>
                      </a:solidFill>
                      <a:prstDash val="solid"/>
                      <a:round/>
                      <a:headEnd type="none" w="med" len="med"/>
                      <a:tailEnd type="none" w="med" len="med"/>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chemeClr val="tx1">
                              <a:lumMod val="50000"/>
                            </a:schemeClr>
                          </a:solidFill>
                          <a:latin typeface="Times New Roman"/>
                          <a:ea typeface="Times New Roman"/>
                          <a:sym typeface="Symbol"/>
                        </a:rPr>
                        <a:t></a:t>
                      </a:r>
                      <a:r>
                        <a:rPr lang="en-US" sz="1400" dirty="0">
                          <a:solidFill>
                            <a:schemeClr val="tx1">
                              <a:lumMod val="50000"/>
                            </a:schemeClr>
                          </a:solidFill>
                          <a:latin typeface="Times New Roman"/>
                          <a:ea typeface="Times New Roman"/>
                        </a:rPr>
                        <a:t> Attend summer teacher sessions for grad credit</a:t>
                      </a:r>
                    </a:p>
                    <a:p>
                      <a:pPr marL="0" marR="0">
                        <a:spcBef>
                          <a:spcPts val="0"/>
                        </a:spcBef>
                        <a:spcAft>
                          <a:spcPts val="0"/>
                        </a:spcAft>
                      </a:pPr>
                      <a:r>
                        <a:rPr lang="en-US" sz="1400" dirty="0">
                          <a:solidFill>
                            <a:schemeClr val="tx1">
                              <a:lumMod val="50000"/>
                            </a:schemeClr>
                          </a:solidFill>
                          <a:latin typeface="Times New Roman"/>
                          <a:ea typeface="Times New Roman"/>
                          <a:sym typeface="Symbol"/>
                        </a:rPr>
                        <a:t></a:t>
                      </a:r>
                      <a:r>
                        <a:rPr lang="en-US" sz="1400" dirty="0">
                          <a:solidFill>
                            <a:schemeClr val="tx1">
                              <a:lumMod val="50000"/>
                            </a:schemeClr>
                          </a:solidFill>
                          <a:latin typeface="Times New Roman"/>
                          <a:ea typeface="Times New Roman"/>
                        </a:rPr>
                        <a:t>  Co-teach summer student session</a:t>
                      </a:r>
                    </a:p>
                    <a:p>
                      <a:pPr marL="0" marR="0">
                        <a:spcBef>
                          <a:spcPts val="0"/>
                        </a:spcBef>
                        <a:spcAft>
                          <a:spcPts val="0"/>
                        </a:spcAft>
                      </a:pPr>
                      <a:r>
                        <a:rPr lang="en-US" sz="1400" dirty="0">
                          <a:solidFill>
                            <a:schemeClr val="tx1">
                              <a:lumMod val="50000"/>
                            </a:schemeClr>
                          </a:solidFill>
                          <a:latin typeface="Times New Roman"/>
                          <a:ea typeface="Times New Roman"/>
                          <a:sym typeface="Symbol"/>
                        </a:rPr>
                        <a:t></a:t>
                      </a:r>
                      <a:r>
                        <a:rPr lang="en-US" sz="1400" dirty="0">
                          <a:solidFill>
                            <a:schemeClr val="tx1">
                              <a:lumMod val="50000"/>
                            </a:schemeClr>
                          </a:solidFill>
                          <a:latin typeface="Times New Roman"/>
                          <a:ea typeface="Times New Roman"/>
                        </a:rPr>
                        <a:t> Participate in academic year teaming </a:t>
                      </a:r>
                    </a:p>
                    <a:p>
                      <a:pPr marL="0" marR="0">
                        <a:spcBef>
                          <a:spcPts val="0"/>
                        </a:spcBef>
                        <a:spcAft>
                          <a:spcPts val="0"/>
                        </a:spcAft>
                      </a:pPr>
                      <a:r>
                        <a:rPr lang="en-US" sz="1400" dirty="0">
                          <a:solidFill>
                            <a:schemeClr val="tx1">
                              <a:lumMod val="50000"/>
                            </a:schemeClr>
                          </a:solidFill>
                          <a:latin typeface="Times New Roman"/>
                          <a:ea typeface="Times New Roman"/>
                          <a:sym typeface="Symbol"/>
                        </a:rPr>
                        <a:t></a:t>
                      </a:r>
                      <a:r>
                        <a:rPr lang="en-US" sz="1400" dirty="0">
                          <a:solidFill>
                            <a:schemeClr val="tx1">
                              <a:lumMod val="50000"/>
                            </a:schemeClr>
                          </a:solidFill>
                          <a:latin typeface="Times New Roman"/>
                          <a:ea typeface="Times New Roman"/>
                        </a:rPr>
                        <a:t> Continue optional graduate level courses</a:t>
                      </a:r>
                    </a:p>
                    <a:p>
                      <a:pPr marL="0" marR="0">
                        <a:spcBef>
                          <a:spcPts val="0"/>
                        </a:spcBef>
                        <a:spcAft>
                          <a:spcPts val="0"/>
                        </a:spcAft>
                      </a:pPr>
                      <a:r>
                        <a:rPr lang="en-US" sz="1400" dirty="0">
                          <a:solidFill>
                            <a:schemeClr val="tx1">
                              <a:lumMod val="50000"/>
                            </a:schemeClr>
                          </a:solidFill>
                          <a:latin typeface="Times New Roman"/>
                          <a:ea typeface="Times New Roman"/>
                          <a:sym typeface="Symbol"/>
                        </a:rPr>
                        <a:t></a:t>
                      </a:r>
                      <a:r>
                        <a:rPr lang="en-US" sz="1400" dirty="0">
                          <a:solidFill>
                            <a:schemeClr val="tx1">
                              <a:lumMod val="50000"/>
                            </a:schemeClr>
                          </a:solidFill>
                          <a:latin typeface="Times New Roman"/>
                          <a:ea typeface="Times New Roman"/>
                        </a:rPr>
                        <a:t> Participate in one optional “sabbatical summer” of lab research</a:t>
                      </a:r>
                    </a:p>
                  </a:txBody>
                  <a:tcPr marL="52552" marR="52552" marT="0" marB="0" anchor="ctr">
                    <a:lnL w="762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solidFill>
                            <a:schemeClr val="tx1">
                              <a:lumMod val="50000"/>
                            </a:schemeClr>
                          </a:solidFill>
                          <a:latin typeface="Times New Roman"/>
                          <a:ea typeface="Times New Roman"/>
                        </a:rPr>
                        <a:t>Resident</a:t>
                      </a:r>
                    </a:p>
                    <a:p>
                      <a:pPr marL="0" marR="0">
                        <a:spcBef>
                          <a:spcPts val="0"/>
                        </a:spcBef>
                        <a:spcAft>
                          <a:spcPts val="0"/>
                        </a:spcAft>
                      </a:pPr>
                      <a:r>
                        <a:rPr lang="en-US" sz="1800" dirty="0">
                          <a:solidFill>
                            <a:schemeClr val="tx1">
                              <a:lumMod val="50000"/>
                            </a:schemeClr>
                          </a:solidFill>
                          <a:latin typeface="Times New Roman"/>
                          <a:ea typeface="Times New Roman"/>
                        </a:rPr>
                        <a:t>(3 yr min)</a:t>
                      </a:r>
                    </a:p>
                  </a:txBody>
                  <a:tcPr marL="52552" marR="52552" marT="0" marB="0" anchor="ctr">
                    <a:lnL w="12700" cap="flat" cmpd="sng" algn="ctr">
                      <a:solidFill>
                        <a:srgbClr val="000000"/>
                      </a:solidFill>
                      <a:prstDash val="solid"/>
                      <a:round/>
                      <a:headEnd type="none" w="med" len="med"/>
                      <a:tailEnd type="none" w="med" len="med"/>
                    </a:lnL>
                    <a:lnR>
                      <a:noFill/>
                    </a:lnR>
                    <a:lnT>
                      <a:noFill/>
                    </a:lnT>
                    <a:lnB>
                      <a:noFill/>
                    </a:lnB>
                  </a:tcPr>
                </a:tc>
              </a:tr>
              <a:tr h="1226207">
                <a:tc>
                  <a:txBody>
                    <a:bodyPr/>
                    <a:lstStyle/>
                    <a:p>
                      <a:pPr marL="0" marR="0" algn="r">
                        <a:spcBef>
                          <a:spcPts val="0"/>
                        </a:spcBef>
                        <a:spcAft>
                          <a:spcPts val="0"/>
                        </a:spcAft>
                      </a:pPr>
                      <a:r>
                        <a:rPr lang="en-US" sz="1800" dirty="0">
                          <a:latin typeface="Times New Roman"/>
                          <a:ea typeface="Times New Roman"/>
                        </a:rPr>
                        <a:t>10</a:t>
                      </a:r>
                      <a:r>
                        <a:rPr lang="en-US" sz="1800" baseline="30000" dirty="0">
                          <a:latin typeface="Times New Roman"/>
                          <a:ea typeface="Times New Roman"/>
                        </a:rPr>
                        <a:t>th</a:t>
                      </a:r>
                      <a:endParaRPr lang="en-US" sz="1800" dirty="0">
                        <a:latin typeface="Times New Roman"/>
                        <a:ea typeface="Times New Roman"/>
                      </a:endParaRPr>
                    </a:p>
                    <a:p>
                      <a:pPr marL="0" marR="0" algn="r">
                        <a:spcBef>
                          <a:spcPts val="0"/>
                        </a:spcBef>
                        <a:spcAft>
                          <a:spcPts val="0"/>
                        </a:spcAft>
                      </a:pPr>
                      <a:r>
                        <a:rPr lang="en-US" sz="1800" dirty="0">
                          <a:latin typeface="Times New Roman"/>
                          <a:ea typeface="Times New Roman"/>
                        </a:rPr>
                        <a:t>11</a:t>
                      </a:r>
                      <a:r>
                        <a:rPr lang="en-US" sz="1800" baseline="30000" dirty="0">
                          <a:latin typeface="Times New Roman"/>
                          <a:ea typeface="Times New Roman"/>
                        </a:rPr>
                        <a:t>th</a:t>
                      </a:r>
                      <a:endParaRPr lang="en-US" sz="1800" dirty="0">
                        <a:latin typeface="Times New Roman"/>
                        <a:ea typeface="Times New Roman"/>
                      </a:endParaRPr>
                    </a:p>
                    <a:p>
                      <a:pPr marL="0" marR="0" algn="r">
                        <a:spcBef>
                          <a:spcPts val="0"/>
                        </a:spcBef>
                        <a:spcAft>
                          <a:spcPts val="0"/>
                        </a:spcAft>
                      </a:pPr>
                      <a:r>
                        <a:rPr lang="en-US" sz="1800" dirty="0">
                          <a:latin typeface="Times New Roman"/>
                          <a:ea typeface="Times New Roman"/>
                        </a:rPr>
                        <a:t>12</a:t>
                      </a:r>
                      <a:r>
                        <a:rPr lang="en-US" sz="1800" baseline="30000" dirty="0">
                          <a:latin typeface="Times New Roman"/>
                          <a:ea typeface="Times New Roman"/>
                        </a:rPr>
                        <a:t>th</a:t>
                      </a:r>
                      <a:endParaRPr lang="en-US" sz="1800" dirty="0">
                        <a:latin typeface="Times New Roman"/>
                        <a:ea typeface="Times New Roman"/>
                      </a:endParaRPr>
                    </a:p>
                  </a:txBody>
                  <a:tcPr marL="52552" marR="52552"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1400" dirty="0">
                          <a:latin typeface="Times New Roman"/>
                          <a:ea typeface="Times New Roman"/>
                          <a:sym typeface="Symbol"/>
                        </a:rPr>
                        <a:t></a:t>
                      </a:r>
                      <a:r>
                        <a:rPr lang="en-US" sz="1400" dirty="0">
                          <a:latin typeface="Times New Roman"/>
                          <a:ea typeface="Times New Roman"/>
                        </a:rPr>
                        <a:t> Math and science leading to AP-level calculus and science course</a:t>
                      </a:r>
                    </a:p>
                    <a:p>
                      <a:pPr marL="0" marR="0">
                        <a:spcBef>
                          <a:spcPts val="0"/>
                        </a:spcBef>
                        <a:spcAft>
                          <a:spcPts val="0"/>
                        </a:spcAft>
                      </a:pPr>
                      <a:r>
                        <a:rPr lang="en-US" sz="1400" dirty="0">
                          <a:latin typeface="Times New Roman"/>
                          <a:ea typeface="Times New Roman"/>
                          <a:sym typeface="Symbol"/>
                        </a:rPr>
                        <a:t></a:t>
                      </a:r>
                      <a:r>
                        <a:rPr lang="en-US" sz="1400" dirty="0">
                          <a:latin typeface="Times New Roman"/>
                          <a:ea typeface="Times New Roman"/>
                        </a:rPr>
                        <a:t> Grade 11 summer living on university campus </a:t>
                      </a:r>
                    </a:p>
                    <a:p>
                      <a:pPr marL="0" marR="0">
                        <a:spcBef>
                          <a:spcPts val="0"/>
                        </a:spcBef>
                        <a:spcAft>
                          <a:spcPts val="0"/>
                        </a:spcAft>
                      </a:pPr>
                      <a:r>
                        <a:rPr lang="en-US" sz="1400" dirty="0">
                          <a:latin typeface="Times New Roman"/>
                          <a:ea typeface="Times New Roman"/>
                          <a:sym typeface="Symbol"/>
                        </a:rPr>
                        <a:t></a:t>
                      </a:r>
                      <a:r>
                        <a:rPr lang="en-US" sz="1400" dirty="0">
                          <a:latin typeface="Times New Roman"/>
                          <a:ea typeface="Times New Roman"/>
                        </a:rPr>
                        <a:t> Grade 12 summer research fellowship</a:t>
                      </a:r>
                    </a:p>
                  </a:txBody>
                  <a:tcPr marL="52552" marR="52552" marT="0" marB="0" anchor="ctr">
                    <a:lnL w="12700" cap="flat" cmpd="sng" algn="ctr">
                      <a:solidFill>
                        <a:srgbClr val="000000"/>
                      </a:solidFill>
                      <a:prstDash val="solid"/>
                      <a:round/>
                      <a:headEnd type="none" w="med" len="med"/>
                      <a:tailEnd type="none" w="med" len="med"/>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chemeClr val="tx1">
                              <a:lumMod val="50000"/>
                            </a:schemeClr>
                          </a:solidFill>
                          <a:latin typeface="Times New Roman"/>
                          <a:ea typeface="Times New Roman"/>
                          <a:sym typeface="Symbol"/>
                        </a:rPr>
                        <a:t></a:t>
                      </a:r>
                      <a:r>
                        <a:rPr lang="en-US" sz="1400" dirty="0">
                          <a:solidFill>
                            <a:schemeClr val="tx1">
                              <a:lumMod val="50000"/>
                            </a:schemeClr>
                          </a:solidFill>
                          <a:latin typeface="Times New Roman"/>
                          <a:ea typeface="Times New Roman"/>
                        </a:rPr>
                        <a:t> Co-plan and teach teacher summer sessions</a:t>
                      </a:r>
                    </a:p>
                    <a:p>
                      <a:pPr marL="0" marR="0">
                        <a:spcBef>
                          <a:spcPts val="0"/>
                        </a:spcBef>
                        <a:spcAft>
                          <a:spcPts val="0"/>
                        </a:spcAft>
                      </a:pPr>
                      <a:r>
                        <a:rPr lang="en-US" sz="1400" dirty="0">
                          <a:solidFill>
                            <a:schemeClr val="tx1">
                              <a:lumMod val="50000"/>
                            </a:schemeClr>
                          </a:solidFill>
                          <a:latin typeface="Times New Roman"/>
                          <a:ea typeface="Times New Roman"/>
                          <a:sym typeface="Symbol"/>
                        </a:rPr>
                        <a:t></a:t>
                      </a:r>
                      <a:r>
                        <a:rPr lang="en-US" sz="1400" dirty="0">
                          <a:solidFill>
                            <a:schemeClr val="tx1">
                              <a:lumMod val="50000"/>
                            </a:schemeClr>
                          </a:solidFill>
                          <a:latin typeface="Times New Roman"/>
                          <a:ea typeface="Times New Roman"/>
                        </a:rPr>
                        <a:t> Direct student summer research internships</a:t>
                      </a:r>
                    </a:p>
                    <a:p>
                      <a:pPr marL="0" marR="0">
                        <a:spcBef>
                          <a:spcPts val="0"/>
                        </a:spcBef>
                        <a:spcAft>
                          <a:spcPts val="0"/>
                        </a:spcAft>
                      </a:pPr>
                      <a:r>
                        <a:rPr lang="en-US" sz="1400" dirty="0">
                          <a:solidFill>
                            <a:schemeClr val="tx1">
                              <a:lumMod val="50000"/>
                            </a:schemeClr>
                          </a:solidFill>
                          <a:latin typeface="Times New Roman"/>
                          <a:ea typeface="Times New Roman"/>
                          <a:sym typeface="Symbol"/>
                        </a:rPr>
                        <a:t></a:t>
                      </a:r>
                      <a:r>
                        <a:rPr lang="en-US" sz="1400" dirty="0">
                          <a:solidFill>
                            <a:schemeClr val="tx1">
                              <a:lumMod val="50000"/>
                            </a:schemeClr>
                          </a:solidFill>
                          <a:latin typeface="Times New Roman"/>
                          <a:ea typeface="Times New Roman"/>
                        </a:rPr>
                        <a:t> Provide academic year mentorship</a:t>
                      </a:r>
                    </a:p>
                  </a:txBody>
                  <a:tcPr marL="52552" marR="52552" marT="0" marB="0" anchor="ctr">
                    <a:lnL w="762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dirty="0">
                        <a:solidFill>
                          <a:schemeClr val="tx1">
                            <a:lumMod val="50000"/>
                          </a:schemeClr>
                        </a:solidFill>
                        <a:latin typeface="Times New Roman"/>
                        <a:ea typeface="Times New Roman"/>
                      </a:endParaRPr>
                    </a:p>
                    <a:p>
                      <a:pPr marL="0" marR="0">
                        <a:spcBef>
                          <a:spcPts val="0"/>
                        </a:spcBef>
                        <a:spcAft>
                          <a:spcPts val="0"/>
                        </a:spcAft>
                      </a:pPr>
                      <a:r>
                        <a:rPr lang="en-US" sz="1800" dirty="0">
                          <a:solidFill>
                            <a:schemeClr val="tx1">
                              <a:lumMod val="50000"/>
                            </a:schemeClr>
                          </a:solidFill>
                          <a:latin typeface="Times New Roman"/>
                          <a:ea typeface="Times New Roman"/>
                        </a:rPr>
                        <a:t>(1 yr min)</a:t>
                      </a:r>
                    </a:p>
                  </a:txBody>
                  <a:tcPr marL="52552" marR="52552" marT="0" marB="0" anchor="ctr">
                    <a:lnL w="12700" cap="flat" cmpd="sng" algn="ctr">
                      <a:solidFill>
                        <a:srgbClr val="000000"/>
                      </a:solidFill>
                      <a:prstDash val="solid"/>
                      <a:round/>
                      <a:headEnd type="none" w="med" len="med"/>
                      <a:tailEnd type="none" w="med" len="med"/>
                    </a:lnL>
                    <a:lnR>
                      <a:noFill/>
                    </a:lnR>
                    <a:lnT>
                      <a:noFill/>
                    </a:lnT>
                    <a:lnB>
                      <a:noFill/>
                    </a:lnB>
                  </a:tcPr>
                </a:tc>
              </a:tr>
            </a:tbl>
          </a:graphicData>
        </a:graphic>
      </p:graphicFrame>
      <p:sp>
        <p:nvSpPr>
          <p:cNvPr id="6" name="Footer Placeholder 5"/>
          <p:cNvSpPr>
            <a:spLocks noGrp="1"/>
          </p:cNvSpPr>
          <p:nvPr>
            <p:ph type="ftr" sz="quarter" idx="11"/>
          </p:nvPr>
        </p:nvSpPr>
        <p:spPr/>
        <p:txBody>
          <a:bodyPr/>
          <a:lstStyle/>
          <a:p>
            <a:pPr>
              <a:defRPr/>
            </a:pPr>
            <a:r>
              <a:rPr lang="en-US" smtClean="0"/>
              <a:t>Sam Dyson - Quigg Symposium - 12/15/09</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a:xfrm>
            <a:off x="457200" y="-76200"/>
            <a:ext cx="8229600" cy="1143000"/>
          </a:xfrm>
        </p:spPr>
        <p:txBody>
          <a:bodyPr/>
          <a:lstStyle/>
          <a:p>
            <a:r>
              <a:rPr lang="en-US" dirty="0" smtClean="0"/>
              <a:t>Summer Component</a:t>
            </a:r>
            <a:endParaRPr lang="en-US" dirty="0"/>
          </a:p>
        </p:txBody>
      </p:sp>
      <p:graphicFrame>
        <p:nvGraphicFramePr>
          <p:cNvPr id="5" name="Table 4"/>
          <p:cNvGraphicFramePr>
            <a:graphicFrameLocks noGrp="1"/>
          </p:cNvGraphicFramePr>
          <p:nvPr/>
        </p:nvGraphicFramePr>
        <p:xfrm>
          <a:off x="304800" y="1066800"/>
          <a:ext cx="8534400" cy="5249217"/>
        </p:xfrm>
        <a:graphic>
          <a:graphicData uri="http://schemas.openxmlformats.org/drawingml/2006/table">
            <a:tbl>
              <a:tblPr/>
              <a:tblGrid>
                <a:gridCol w="1491785"/>
                <a:gridCol w="2775415"/>
                <a:gridCol w="2775415"/>
                <a:gridCol w="1491785"/>
              </a:tblGrid>
              <a:tr h="525518">
                <a:tc>
                  <a:txBody>
                    <a:bodyPr/>
                    <a:lstStyle/>
                    <a:p>
                      <a:pPr marL="0" marR="0" algn="r">
                        <a:spcBef>
                          <a:spcPts val="0"/>
                        </a:spcBef>
                        <a:spcAft>
                          <a:spcPts val="0"/>
                        </a:spcAft>
                      </a:pPr>
                      <a:r>
                        <a:rPr lang="en-US" sz="1200" b="1" dirty="0">
                          <a:solidFill>
                            <a:schemeClr val="bg1"/>
                          </a:solidFill>
                          <a:latin typeface="Times New Roman"/>
                          <a:ea typeface="Times New Roman"/>
                        </a:rPr>
                        <a:t>Summers</a:t>
                      </a:r>
                    </a:p>
                    <a:p>
                      <a:pPr marL="0" marR="0" algn="r">
                        <a:spcBef>
                          <a:spcPts val="0"/>
                        </a:spcBef>
                        <a:spcAft>
                          <a:spcPts val="0"/>
                        </a:spcAft>
                      </a:pPr>
                      <a:r>
                        <a:rPr lang="en-US" sz="1200" b="1" dirty="0">
                          <a:solidFill>
                            <a:schemeClr val="bg1"/>
                          </a:solidFill>
                          <a:latin typeface="Times New Roman"/>
                          <a:ea typeface="Times New Roman"/>
                        </a:rPr>
                        <a:t>Before Each Grade Level</a:t>
                      </a:r>
                    </a:p>
                  </a:txBody>
                  <a:tcPr marL="52552" marR="52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200" b="1" dirty="0">
                          <a:solidFill>
                            <a:schemeClr val="bg1"/>
                          </a:solidFill>
                          <a:latin typeface="Times New Roman"/>
                          <a:ea typeface="Times New Roman"/>
                        </a:rPr>
                        <a:t>Seven-Year </a:t>
                      </a:r>
                    </a:p>
                    <a:p>
                      <a:pPr marL="0" marR="0" algn="ctr">
                        <a:spcBef>
                          <a:spcPts val="0"/>
                        </a:spcBef>
                        <a:spcAft>
                          <a:spcPts val="0"/>
                        </a:spcAft>
                      </a:pPr>
                      <a:r>
                        <a:rPr lang="en-US" sz="1200" b="1" dirty="0">
                          <a:solidFill>
                            <a:schemeClr val="bg1"/>
                          </a:solidFill>
                          <a:latin typeface="Times New Roman"/>
                          <a:ea typeface="Times New Roman"/>
                        </a:rPr>
                        <a:t>Student Growth Plan</a:t>
                      </a:r>
                    </a:p>
                  </a:txBody>
                  <a:tcPr marL="52552" marR="52552" marT="0" marB="0" anchor="ctr">
                    <a:lnL w="12700" cap="flat" cmpd="sng" algn="ctr">
                      <a:solidFill>
                        <a:srgbClr val="000000"/>
                      </a:solidFill>
                      <a:prstDash val="solid"/>
                      <a:round/>
                      <a:headEnd type="none" w="med" len="med"/>
                      <a:tailEnd type="none" w="med" len="med"/>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200" b="1" dirty="0">
                          <a:solidFill>
                            <a:schemeClr val="bg1"/>
                          </a:solidFill>
                          <a:latin typeface="Times New Roman"/>
                          <a:ea typeface="Times New Roman"/>
                        </a:rPr>
                        <a:t>Four- to Five-Year (min)</a:t>
                      </a:r>
                    </a:p>
                    <a:p>
                      <a:pPr marL="0" marR="0" algn="ctr">
                        <a:spcBef>
                          <a:spcPts val="0"/>
                        </a:spcBef>
                        <a:spcAft>
                          <a:spcPts val="0"/>
                        </a:spcAft>
                      </a:pPr>
                      <a:r>
                        <a:rPr lang="en-US" sz="1200" b="1" dirty="0">
                          <a:solidFill>
                            <a:schemeClr val="bg1"/>
                          </a:solidFill>
                          <a:latin typeface="Times New Roman"/>
                          <a:ea typeface="Times New Roman"/>
                        </a:rPr>
                        <a:t>Teacher Growth Plan</a:t>
                      </a:r>
                    </a:p>
                  </a:txBody>
                  <a:tcPr marL="52552" marR="52552" marT="0" marB="0" anchor="ctr">
                    <a:lnL w="762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200" b="1" dirty="0">
                          <a:solidFill>
                            <a:schemeClr val="bg1"/>
                          </a:solidFill>
                          <a:latin typeface="Times New Roman"/>
                          <a:ea typeface="Times New Roman"/>
                        </a:rPr>
                        <a:t>Teacher Proficiency</a:t>
                      </a:r>
                    </a:p>
                    <a:p>
                      <a:pPr marL="0" marR="0">
                        <a:spcBef>
                          <a:spcPts val="0"/>
                        </a:spcBef>
                        <a:spcAft>
                          <a:spcPts val="0"/>
                        </a:spcAft>
                      </a:pPr>
                      <a:r>
                        <a:rPr lang="en-US" sz="1200" b="1" dirty="0">
                          <a:solidFill>
                            <a:schemeClr val="bg1"/>
                          </a:solidFill>
                          <a:latin typeface="Times New Roman"/>
                          <a:ea typeface="Times New Roman"/>
                        </a:rPr>
                        <a:t>Level</a:t>
                      </a:r>
                    </a:p>
                  </a:txBody>
                  <a:tcPr marL="52552" marR="52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401379">
                <a:tc>
                  <a:txBody>
                    <a:bodyPr/>
                    <a:lstStyle/>
                    <a:p>
                      <a:pPr marL="0" marR="0" algn="r">
                        <a:spcBef>
                          <a:spcPts val="0"/>
                        </a:spcBef>
                        <a:spcAft>
                          <a:spcPts val="0"/>
                        </a:spcAft>
                      </a:pPr>
                      <a:r>
                        <a:rPr lang="en-US" sz="1800" dirty="0">
                          <a:latin typeface="Times New Roman"/>
                          <a:ea typeface="Times New Roman"/>
                        </a:rPr>
                        <a:t>6</a:t>
                      </a:r>
                      <a:r>
                        <a:rPr lang="en-US" sz="1800" baseline="30000" dirty="0">
                          <a:latin typeface="Times New Roman"/>
                          <a:ea typeface="Times New Roman"/>
                        </a:rPr>
                        <a:t>th</a:t>
                      </a:r>
                      <a:endParaRPr lang="en-US" sz="1800" dirty="0">
                        <a:latin typeface="Times New Roman"/>
                        <a:ea typeface="Times New Roman"/>
                      </a:endParaRPr>
                    </a:p>
                    <a:p>
                      <a:pPr marL="0" marR="0" algn="r">
                        <a:spcBef>
                          <a:spcPts val="0"/>
                        </a:spcBef>
                        <a:spcAft>
                          <a:spcPts val="0"/>
                        </a:spcAft>
                      </a:pPr>
                      <a:r>
                        <a:rPr lang="en-US" sz="1800" dirty="0">
                          <a:latin typeface="Times New Roman"/>
                          <a:ea typeface="Times New Roman"/>
                        </a:rPr>
                        <a:t>7</a:t>
                      </a:r>
                      <a:r>
                        <a:rPr lang="en-US" sz="1800" baseline="30000" dirty="0">
                          <a:latin typeface="Times New Roman"/>
                          <a:ea typeface="Times New Roman"/>
                        </a:rPr>
                        <a:t>th</a:t>
                      </a:r>
                      <a:endParaRPr lang="en-US" sz="1800" dirty="0">
                        <a:latin typeface="Times New Roman"/>
                        <a:ea typeface="Times New Roman"/>
                      </a:endParaRPr>
                    </a:p>
                  </a:txBody>
                  <a:tcPr marL="52552" marR="5255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400" dirty="0">
                          <a:latin typeface="Times New Roman"/>
                          <a:ea typeface="Times New Roman"/>
                          <a:sym typeface="Symbol"/>
                        </a:rPr>
                        <a:t></a:t>
                      </a:r>
                      <a:r>
                        <a:rPr lang="en-US" sz="1400" dirty="0">
                          <a:latin typeface="Times New Roman"/>
                          <a:ea typeface="Times New Roman"/>
                        </a:rPr>
                        <a:t> Pre-Algebra</a:t>
                      </a:r>
                    </a:p>
                    <a:p>
                      <a:pPr marL="0" marR="0">
                        <a:spcBef>
                          <a:spcPts val="0"/>
                        </a:spcBef>
                        <a:spcAft>
                          <a:spcPts val="0"/>
                        </a:spcAft>
                      </a:pPr>
                      <a:r>
                        <a:rPr lang="en-US" sz="1400" dirty="0">
                          <a:latin typeface="Times New Roman"/>
                          <a:ea typeface="Times New Roman"/>
                          <a:sym typeface="Symbol"/>
                        </a:rPr>
                        <a:t></a:t>
                      </a:r>
                      <a:r>
                        <a:rPr lang="en-US" sz="1400" dirty="0">
                          <a:latin typeface="Times New Roman"/>
                          <a:ea typeface="Times New Roman"/>
                        </a:rPr>
                        <a:t> Intro to scientific inquiry </a:t>
                      </a:r>
                    </a:p>
                  </a:txBody>
                  <a:tcPr marL="52552" marR="52552" marT="0" marB="0" anchor="ctr">
                    <a:lnL w="12700" cap="flat" cmpd="sng" algn="ctr">
                      <a:solidFill>
                        <a:srgbClr val="000000"/>
                      </a:solidFill>
                      <a:prstDash val="solid"/>
                      <a:round/>
                      <a:headEnd type="none" w="med" len="med"/>
                      <a:tailEnd type="none" w="med" len="med"/>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Times New Roman"/>
                          <a:ea typeface="Times New Roman"/>
                          <a:sym typeface="Symbol"/>
                        </a:rPr>
                        <a:t></a:t>
                      </a:r>
                      <a:r>
                        <a:rPr lang="en-US" sz="1400" dirty="0">
                          <a:latin typeface="Times New Roman"/>
                          <a:ea typeface="Times New Roman"/>
                        </a:rPr>
                        <a:t> Obtain endorsements from partner universities</a:t>
                      </a:r>
                    </a:p>
                    <a:p>
                      <a:pPr marL="0" marR="0">
                        <a:spcBef>
                          <a:spcPts val="0"/>
                        </a:spcBef>
                        <a:spcAft>
                          <a:spcPts val="0"/>
                        </a:spcAft>
                      </a:pPr>
                      <a:r>
                        <a:rPr lang="en-US" sz="1400" dirty="0">
                          <a:latin typeface="Times New Roman"/>
                          <a:ea typeface="Times New Roman"/>
                          <a:sym typeface="Symbol"/>
                        </a:rPr>
                        <a:t></a:t>
                      </a:r>
                      <a:r>
                        <a:rPr lang="en-US" sz="1400" dirty="0">
                          <a:latin typeface="Times New Roman"/>
                          <a:ea typeface="Times New Roman"/>
                        </a:rPr>
                        <a:t> Attend summer teacher session for graduate credit</a:t>
                      </a:r>
                    </a:p>
                    <a:p>
                      <a:pPr marL="0" marR="0">
                        <a:spcBef>
                          <a:spcPts val="0"/>
                        </a:spcBef>
                        <a:spcAft>
                          <a:spcPts val="0"/>
                        </a:spcAft>
                      </a:pPr>
                      <a:r>
                        <a:rPr lang="en-US" sz="1400" dirty="0">
                          <a:latin typeface="Times New Roman"/>
                          <a:ea typeface="Times New Roman"/>
                          <a:sym typeface="Symbol"/>
                        </a:rPr>
                        <a:t></a:t>
                      </a:r>
                      <a:r>
                        <a:rPr lang="en-US" sz="1400" dirty="0">
                          <a:latin typeface="Times New Roman"/>
                          <a:ea typeface="Times New Roman"/>
                        </a:rPr>
                        <a:t> Assist and co-teach summer student session</a:t>
                      </a:r>
                    </a:p>
                    <a:p>
                      <a:pPr marL="0" marR="0">
                        <a:spcBef>
                          <a:spcPts val="0"/>
                        </a:spcBef>
                        <a:spcAft>
                          <a:spcPts val="0"/>
                        </a:spcAft>
                      </a:pPr>
                      <a:r>
                        <a:rPr lang="en-US" sz="1400" dirty="0">
                          <a:latin typeface="Times New Roman"/>
                          <a:ea typeface="Times New Roman"/>
                          <a:sym typeface="Symbol"/>
                        </a:rPr>
                        <a:t></a:t>
                      </a:r>
                      <a:r>
                        <a:rPr lang="en-US" sz="1400" dirty="0">
                          <a:latin typeface="Times New Roman"/>
                          <a:ea typeface="Times New Roman"/>
                        </a:rPr>
                        <a:t> Receive academic year coaching</a:t>
                      </a:r>
                    </a:p>
                  </a:txBody>
                  <a:tcPr marL="52552" marR="52552" marT="0" marB="0" anchor="ctr">
                    <a:lnL w="762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latin typeface="Times New Roman"/>
                          <a:ea typeface="Times New Roman"/>
                        </a:rPr>
                        <a:t>Fellow</a:t>
                      </a:r>
                    </a:p>
                    <a:p>
                      <a:pPr marL="0" marR="0">
                        <a:spcBef>
                          <a:spcPts val="0"/>
                        </a:spcBef>
                        <a:spcAft>
                          <a:spcPts val="0"/>
                        </a:spcAft>
                      </a:pPr>
                      <a:r>
                        <a:rPr lang="en-US" sz="1800" dirty="0">
                          <a:latin typeface="Times New Roman"/>
                          <a:ea typeface="Times New Roman"/>
                        </a:rPr>
                        <a:t>(1 yr </a:t>
                      </a:r>
                    </a:p>
                    <a:p>
                      <a:pPr marL="0" marR="0">
                        <a:spcBef>
                          <a:spcPts val="0"/>
                        </a:spcBef>
                        <a:spcAft>
                          <a:spcPts val="0"/>
                        </a:spcAft>
                      </a:pPr>
                      <a:r>
                        <a:rPr lang="en-US" sz="1800" dirty="0">
                          <a:latin typeface="Times New Roman"/>
                          <a:ea typeface="Times New Roman"/>
                        </a:rPr>
                        <a:t>as needed)</a:t>
                      </a:r>
                    </a:p>
                  </a:txBody>
                  <a:tcPr marL="52552" marR="5255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r h="1926897">
                <a:tc>
                  <a:txBody>
                    <a:bodyPr/>
                    <a:lstStyle/>
                    <a:p>
                      <a:pPr marL="0" marR="0" algn="r">
                        <a:spcBef>
                          <a:spcPts val="0"/>
                        </a:spcBef>
                        <a:spcAft>
                          <a:spcPts val="0"/>
                        </a:spcAft>
                      </a:pPr>
                      <a:r>
                        <a:rPr lang="en-US" sz="1800" dirty="0">
                          <a:latin typeface="Times New Roman"/>
                          <a:ea typeface="Times New Roman"/>
                        </a:rPr>
                        <a:t>8</a:t>
                      </a:r>
                      <a:r>
                        <a:rPr lang="en-US" sz="1800" baseline="30000" dirty="0">
                          <a:latin typeface="Times New Roman"/>
                          <a:ea typeface="Times New Roman"/>
                        </a:rPr>
                        <a:t>th</a:t>
                      </a:r>
                      <a:endParaRPr lang="en-US" sz="1800" dirty="0">
                        <a:latin typeface="Times New Roman"/>
                        <a:ea typeface="Times New Roman"/>
                      </a:endParaRPr>
                    </a:p>
                    <a:p>
                      <a:pPr marL="0" marR="0" algn="r">
                        <a:spcBef>
                          <a:spcPts val="0"/>
                        </a:spcBef>
                        <a:spcAft>
                          <a:spcPts val="0"/>
                        </a:spcAft>
                      </a:pPr>
                      <a:r>
                        <a:rPr lang="en-US" sz="1800" dirty="0">
                          <a:latin typeface="Times New Roman"/>
                          <a:ea typeface="Times New Roman"/>
                        </a:rPr>
                        <a:t>9</a:t>
                      </a:r>
                      <a:r>
                        <a:rPr lang="en-US" sz="1800" baseline="30000" dirty="0">
                          <a:latin typeface="Times New Roman"/>
                          <a:ea typeface="Times New Roman"/>
                        </a:rPr>
                        <a:t>th</a:t>
                      </a:r>
                      <a:r>
                        <a:rPr lang="en-US" sz="1800" dirty="0">
                          <a:latin typeface="Times New Roman"/>
                          <a:ea typeface="Times New Roman"/>
                        </a:rPr>
                        <a:t> </a:t>
                      </a:r>
                    </a:p>
                  </a:txBody>
                  <a:tcPr marL="52552" marR="52552"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1400" dirty="0">
                          <a:latin typeface="Times New Roman"/>
                          <a:ea typeface="Times New Roman"/>
                          <a:sym typeface="Symbol"/>
                        </a:rPr>
                        <a:t></a:t>
                      </a:r>
                      <a:r>
                        <a:rPr lang="en-US" sz="1400" dirty="0">
                          <a:latin typeface="Times New Roman"/>
                          <a:ea typeface="Times New Roman"/>
                        </a:rPr>
                        <a:t> Algebra and proportional reasoning</a:t>
                      </a:r>
                    </a:p>
                    <a:p>
                      <a:pPr marL="0" marR="0">
                        <a:spcBef>
                          <a:spcPts val="0"/>
                        </a:spcBef>
                        <a:spcAft>
                          <a:spcPts val="0"/>
                        </a:spcAft>
                      </a:pPr>
                      <a:r>
                        <a:rPr lang="en-US" sz="1400" dirty="0">
                          <a:latin typeface="Times New Roman"/>
                          <a:ea typeface="Times New Roman"/>
                          <a:sym typeface="Symbol"/>
                        </a:rPr>
                        <a:t></a:t>
                      </a:r>
                      <a:r>
                        <a:rPr lang="en-US" sz="1400" dirty="0">
                          <a:latin typeface="Times New Roman"/>
                          <a:ea typeface="Times New Roman"/>
                        </a:rPr>
                        <a:t> Intro to experimental design</a:t>
                      </a:r>
                    </a:p>
                    <a:p>
                      <a:pPr marL="0" marR="0">
                        <a:spcBef>
                          <a:spcPts val="0"/>
                        </a:spcBef>
                        <a:spcAft>
                          <a:spcPts val="0"/>
                        </a:spcAft>
                      </a:pPr>
                      <a:r>
                        <a:rPr lang="en-US" sz="1400" dirty="0">
                          <a:latin typeface="Times New Roman"/>
                          <a:ea typeface="Times New Roman"/>
                          <a:sym typeface="Symbol"/>
                        </a:rPr>
                        <a:t></a:t>
                      </a:r>
                      <a:r>
                        <a:rPr lang="en-US" sz="1400" dirty="0">
                          <a:latin typeface="Times New Roman"/>
                          <a:ea typeface="Times New Roman"/>
                        </a:rPr>
                        <a:t> College visits</a:t>
                      </a:r>
                    </a:p>
                  </a:txBody>
                  <a:tcPr marL="52552" marR="52552" marT="0" marB="0" anchor="ctr">
                    <a:lnL w="12700" cap="flat" cmpd="sng" algn="ctr">
                      <a:solidFill>
                        <a:srgbClr val="000000"/>
                      </a:solidFill>
                      <a:prstDash val="solid"/>
                      <a:round/>
                      <a:headEnd type="none" w="med" len="med"/>
                      <a:tailEnd type="none" w="med" len="med"/>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chemeClr val="tx1">
                              <a:lumMod val="50000"/>
                            </a:schemeClr>
                          </a:solidFill>
                          <a:latin typeface="Times New Roman"/>
                          <a:ea typeface="Times New Roman"/>
                          <a:sym typeface="Symbol"/>
                        </a:rPr>
                        <a:t></a:t>
                      </a:r>
                      <a:r>
                        <a:rPr lang="en-US" sz="1400" dirty="0">
                          <a:solidFill>
                            <a:schemeClr val="tx1">
                              <a:lumMod val="50000"/>
                            </a:schemeClr>
                          </a:solidFill>
                          <a:latin typeface="Times New Roman"/>
                          <a:ea typeface="Times New Roman"/>
                        </a:rPr>
                        <a:t> Attend summer teacher sessions for grad credit</a:t>
                      </a:r>
                    </a:p>
                    <a:p>
                      <a:pPr marL="0" marR="0">
                        <a:spcBef>
                          <a:spcPts val="0"/>
                        </a:spcBef>
                        <a:spcAft>
                          <a:spcPts val="0"/>
                        </a:spcAft>
                      </a:pPr>
                      <a:r>
                        <a:rPr lang="en-US" sz="1400" dirty="0">
                          <a:solidFill>
                            <a:schemeClr val="tx1">
                              <a:lumMod val="50000"/>
                            </a:schemeClr>
                          </a:solidFill>
                          <a:latin typeface="Times New Roman"/>
                          <a:ea typeface="Times New Roman"/>
                          <a:sym typeface="Symbol"/>
                        </a:rPr>
                        <a:t></a:t>
                      </a:r>
                      <a:r>
                        <a:rPr lang="en-US" sz="1400" dirty="0">
                          <a:solidFill>
                            <a:schemeClr val="tx1">
                              <a:lumMod val="50000"/>
                            </a:schemeClr>
                          </a:solidFill>
                          <a:latin typeface="Times New Roman"/>
                          <a:ea typeface="Times New Roman"/>
                        </a:rPr>
                        <a:t>  Co-teach summer student session</a:t>
                      </a:r>
                    </a:p>
                    <a:p>
                      <a:pPr marL="0" marR="0">
                        <a:spcBef>
                          <a:spcPts val="0"/>
                        </a:spcBef>
                        <a:spcAft>
                          <a:spcPts val="0"/>
                        </a:spcAft>
                      </a:pPr>
                      <a:r>
                        <a:rPr lang="en-US" sz="1400" dirty="0">
                          <a:solidFill>
                            <a:schemeClr val="tx1">
                              <a:lumMod val="50000"/>
                            </a:schemeClr>
                          </a:solidFill>
                          <a:latin typeface="Times New Roman"/>
                          <a:ea typeface="Times New Roman"/>
                          <a:sym typeface="Symbol"/>
                        </a:rPr>
                        <a:t></a:t>
                      </a:r>
                      <a:r>
                        <a:rPr lang="en-US" sz="1400" dirty="0">
                          <a:solidFill>
                            <a:schemeClr val="tx1">
                              <a:lumMod val="50000"/>
                            </a:schemeClr>
                          </a:solidFill>
                          <a:latin typeface="Times New Roman"/>
                          <a:ea typeface="Times New Roman"/>
                        </a:rPr>
                        <a:t> Participate in academic year teaming </a:t>
                      </a:r>
                    </a:p>
                    <a:p>
                      <a:pPr marL="0" marR="0">
                        <a:spcBef>
                          <a:spcPts val="0"/>
                        </a:spcBef>
                        <a:spcAft>
                          <a:spcPts val="0"/>
                        </a:spcAft>
                      </a:pPr>
                      <a:r>
                        <a:rPr lang="en-US" sz="1400" dirty="0">
                          <a:solidFill>
                            <a:schemeClr val="tx1">
                              <a:lumMod val="50000"/>
                            </a:schemeClr>
                          </a:solidFill>
                          <a:latin typeface="Times New Roman"/>
                          <a:ea typeface="Times New Roman"/>
                          <a:sym typeface="Symbol"/>
                        </a:rPr>
                        <a:t></a:t>
                      </a:r>
                      <a:r>
                        <a:rPr lang="en-US" sz="1400" dirty="0">
                          <a:solidFill>
                            <a:schemeClr val="tx1">
                              <a:lumMod val="50000"/>
                            </a:schemeClr>
                          </a:solidFill>
                          <a:latin typeface="Times New Roman"/>
                          <a:ea typeface="Times New Roman"/>
                        </a:rPr>
                        <a:t> Continue optional graduate level courses</a:t>
                      </a:r>
                    </a:p>
                    <a:p>
                      <a:pPr marL="0" marR="0">
                        <a:spcBef>
                          <a:spcPts val="0"/>
                        </a:spcBef>
                        <a:spcAft>
                          <a:spcPts val="0"/>
                        </a:spcAft>
                      </a:pPr>
                      <a:r>
                        <a:rPr lang="en-US" sz="1400" dirty="0">
                          <a:solidFill>
                            <a:schemeClr val="tx1">
                              <a:lumMod val="50000"/>
                            </a:schemeClr>
                          </a:solidFill>
                          <a:latin typeface="Times New Roman"/>
                          <a:ea typeface="Times New Roman"/>
                          <a:sym typeface="Symbol"/>
                        </a:rPr>
                        <a:t></a:t>
                      </a:r>
                      <a:r>
                        <a:rPr lang="en-US" sz="1400" dirty="0">
                          <a:solidFill>
                            <a:schemeClr val="tx1">
                              <a:lumMod val="50000"/>
                            </a:schemeClr>
                          </a:solidFill>
                          <a:latin typeface="Times New Roman"/>
                          <a:ea typeface="Times New Roman"/>
                        </a:rPr>
                        <a:t> Participate in one optional “sabbatical summer” of lab research</a:t>
                      </a:r>
                    </a:p>
                  </a:txBody>
                  <a:tcPr marL="52552" marR="52552" marT="0" marB="0" anchor="ctr">
                    <a:lnL w="762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solidFill>
                            <a:schemeClr val="tx1">
                              <a:lumMod val="50000"/>
                            </a:schemeClr>
                          </a:solidFill>
                          <a:latin typeface="Times New Roman"/>
                          <a:ea typeface="Times New Roman"/>
                        </a:rPr>
                        <a:t>Resident</a:t>
                      </a:r>
                    </a:p>
                    <a:p>
                      <a:pPr marL="0" marR="0">
                        <a:spcBef>
                          <a:spcPts val="0"/>
                        </a:spcBef>
                        <a:spcAft>
                          <a:spcPts val="0"/>
                        </a:spcAft>
                      </a:pPr>
                      <a:r>
                        <a:rPr lang="en-US" sz="1800" dirty="0">
                          <a:solidFill>
                            <a:schemeClr val="tx1">
                              <a:lumMod val="50000"/>
                            </a:schemeClr>
                          </a:solidFill>
                          <a:latin typeface="Times New Roman"/>
                          <a:ea typeface="Times New Roman"/>
                        </a:rPr>
                        <a:t>(3 yr min)</a:t>
                      </a:r>
                    </a:p>
                  </a:txBody>
                  <a:tcPr marL="52552" marR="52552" marT="0" marB="0" anchor="ctr">
                    <a:lnL w="12700" cap="flat" cmpd="sng" algn="ctr">
                      <a:solidFill>
                        <a:srgbClr val="000000"/>
                      </a:solidFill>
                      <a:prstDash val="solid"/>
                      <a:round/>
                      <a:headEnd type="none" w="med" len="med"/>
                      <a:tailEnd type="none" w="med" len="med"/>
                    </a:lnL>
                    <a:lnR>
                      <a:noFill/>
                    </a:lnR>
                    <a:lnT>
                      <a:noFill/>
                    </a:lnT>
                    <a:lnB>
                      <a:noFill/>
                    </a:lnB>
                  </a:tcPr>
                </a:tc>
              </a:tr>
              <a:tr h="1226207">
                <a:tc>
                  <a:txBody>
                    <a:bodyPr/>
                    <a:lstStyle/>
                    <a:p>
                      <a:pPr marL="0" marR="0" algn="r">
                        <a:spcBef>
                          <a:spcPts val="0"/>
                        </a:spcBef>
                        <a:spcAft>
                          <a:spcPts val="0"/>
                        </a:spcAft>
                      </a:pPr>
                      <a:r>
                        <a:rPr lang="en-US" sz="1800" dirty="0">
                          <a:latin typeface="Times New Roman"/>
                          <a:ea typeface="Times New Roman"/>
                        </a:rPr>
                        <a:t>10</a:t>
                      </a:r>
                      <a:r>
                        <a:rPr lang="en-US" sz="1800" baseline="30000" dirty="0">
                          <a:latin typeface="Times New Roman"/>
                          <a:ea typeface="Times New Roman"/>
                        </a:rPr>
                        <a:t>th</a:t>
                      </a:r>
                      <a:endParaRPr lang="en-US" sz="1800" dirty="0">
                        <a:latin typeface="Times New Roman"/>
                        <a:ea typeface="Times New Roman"/>
                      </a:endParaRPr>
                    </a:p>
                    <a:p>
                      <a:pPr marL="0" marR="0" algn="r">
                        <a:spcBef>
                          <a:spcPts val="0"/>
                        </a:spcBef>
                        <a:spcAft>
                          <a:spcPts val="0"/>
                        </a:spcAft>
                      </a:pPr>
                      <a:r>
                        <a:rPr lang="en-US" sz="1800" dirty="0">
                          <a:latin typeface="Times New Roman"/>
                          <a:ea typeface="Times New Roman"/>
                        </a:rPr>
                        <a:t>11</a:t>
                      </a:r>
                      <a:r>
                        <a:rPr lang="en-US" sz="1800" baseline="30000" dirty="0">
                          <a:latin typeface="Times New Roman"/>
                          <a:ea typeface="Times New Roman"/>
                        </a:rPr>
                        <a:t>th</a:t>
                      </a:r>
                      <a:endParaRPr lang="en-US" sz="1800" dirty="0">
                        <a:latin typeface="Times New Roman"/>
                        <a:ea typeface="Times New Roman"/>
                      </a:endParaRPr>
                    </a:p>
                    <a:p>
                      <a:pPr marL="0" marR="0" algn="r">
                        <a:spcBef>
                          <a:spcPts val="0"/>
                        </a:spcBef>
                        <a:spcAft>
                          <a:spcPts val="0"/>
                        </a:spcAft>
                      </a:pPr>
                      <a:r>
                        <a:rPr lang="en-US" sz="1800" dirty="0">
                          <a:latin typeface="Times New Roman"/>
                          <a:ea typeface="Times New Roman"/>
                        </a:rPr>
                        <a:t>12</a:t>
                      </a:r>
                      <a:r>
                        <a:rPr lang="en-US" sz="1800" baseline="30000" dirty="0">
                          <a:latin typeface="Times New Roman"/>
                          <a:ea typeface="Times New Roman"/>
                        </a:rPr>
                        <a:t>th</a:t>
                      </a:r>
                      <a:endParaRPr lang="en-US" sz="1800" dirty="0">
                        <a:latin typeface="Times New Roman"/>
                        <a:ea typeface="Times New Roman"/>
                      </a:endParaRPr>
                    </a:p>
                  </a:txBody>
                  <a:tcPr marL="52552" marR="52552"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1400" dirty="0">
                          <a:latin typeface="Times New Roman"/>
                          <a:ea typeface="Times New Roman"/>
                          <a:sym typeface="Symbol"/>
                        </a:rPr>
                        <a:t></a:t>
                      </a:r>
                      <a:r>
                        <a:rPr lang="en-US" sz="1400" dirty="0">
                          <a:latin typeface="Times New Roman"/>
                          <a:ea typeface="Times New Roman"/>
                        </a:rPr>
                        <a:t> Math and science leading to AP-level calculus and science course</a:t>
                      </a:r>
                    </a:p>
                    <a:p>
                      <a:pPr marL="0" marR="0">
                        <a:spcBef>
                          <a:spcPts val="0"/>
                        </a:spcBef>
                        <a:spcAft>
                          <a:spcPts val="0"/>
                        </a:spcAft>
                      </a:pPr>
                      <a:r>
                        <a:rPr lang="en-US" sz="1400" dirty="0">
                          <a:latin typeface="Times New Roman"/>
                          <a:ea typeface="Times New Roman"/>
                          <a:sym typeface="Symbol"/>
                        </a:rPr>
                        <a:t></a:t>
                      </a:r>
                      <a:r>
                        <a:rPr lang="en-US" sz="1400" dirty="0">
                          <a:latin typeface="Times New Roman"/>
                          <a:ea typeface="Times New Roman"/>
                        </a:rPr>
                        <a:t> Grade 11 summer living on university campus </a:t>
                      </a:r>
                    </a:p>
                    <a:p>
                      <a:pPr marL="0" marR="0">
                        <a:spcBef>
                          <a:spcPts val="0"/>
                        </a:spcBef>
                        <a:spcAft>
                          <a:spcPts val="0"/>
                        </a:spcAft>
                      </a:pPr>
                      <a:r>
                        <a:rPr lang="en-US" sz="1400" dirty="0">
                          <a:latin typeface="Times New Roman"/>
                          <a:ea typeface="Times New Roman"/>
                          <a:sym typeface="Symbol"/>
                        </a:rPr>
                        <a:t></a:t>
                      </a:r>
                      <a:r>
                        <a:rPr lang="en-US" sz="1400" dirty="0">
                          <a:latin typeface="Times New Roman"/>
                          <a:ea typeface="Times New Roman"/>
                        </a:rPr>
                        <a:t> Grade 12 summer research fellowship</a:t>
                      </a:r>
                    </a:p>
                  </a:txBody>
                  <a:tcPr marL="52552" marR="52552" marT="0" marB="0" anchor="ctr">
                    <a:lnL w="12700" cap="flat" cmpd="sng" algn="ctr">
                      <a:solidFill>
                        <a:srgbClr val="000000"/>
                      </a:solidFill>
                      <a:prstDash val="solid"/>
                      <a:round/>
                      <a:headEnd type="none" w="med" len="med"/>
                      <a:tailEnd type="none" w="med" len="med"/>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chemeClr val="tx1">
                              <a:lumMod val="50000"/>
                            </a:schemeClr>
                          </a:solidFill>
                          <a:latin typeface="Times New Roman"/>
                          <a:ea typeface="Times New Roman"/>
                          <a:sym typeface="Symbol"/>
                        </a:rPr>
                        <a:t></a:t>
                      </a:r>
                      <a:r>
                        <a:rPr lang="en-US" sz="1400" dirty="0">
                          <a:solidFill>
                            <a:schemeClr val="tx1">
                              <a:lumMod val="50000"/>
                            </a:schemeClr>
                          </a:solidFill>
                          <a:latin typeface="Times New Roman"/>
                          <a:ea typeface="Times New Roman"/>
                        </a:rPr>
                        <a:t> Co-plan and teach teacher summer sessions</a:t>
                      </a:r>
                    </a:p>
                    <a:p>
                      <a:pPr marL="0" marR="0">
                        <a:spcBef>
                          <a:spcPts val="0"/>
                        </a:spcBef>
                        <a:spcAft>
                          <a:spcPts val="0"/>
                        </a:spcAft>
                      </a:pPr>
                      <a:r>
                        <a:rPr lang="en-US" sz="1400" dirty="0">
                          <a:solidFill>
                            <a:schemeClr val="tx1">
                              <a:lumMod val="50000"/>
                            </a:schemeClr>
                          </a:solidFill>
                          <a:latin typeface="Times New Roman"/>
                          <a:ea typeface="Times New Roman"/>
                          <a:sym typeface="Symbol"/>
                        </a:rPr>
                        <a:t></a:t>
                      </a:r>
                      <a:r>
                        <a:rPr lang="en-US" sz="1400" dirty="0">
                          <a:solidFill>
                            <a:schemeClr val="tx1">
                              <a:lumMod val="50000"/>
                            </a:schemeClr>
                          </a:solidFill>
                          <a:latin typeface="Times New Roman"/>
                          <a:ea typeface="Times New Roman"/>
                        </a:rPr>
                        <a:t> Direct student summer research internships</a:t>
                      </a:r>
                    </a:p>
                    <a:p>
                      <a:pPr marL="0" marR="0">
                        <a:spcBef>
                          <a:spcPts val="0"/>
                        </a:spcBef>
                        <a:spcAft>
                          <a:spcPts val="0"/>
                        </a:spcAft>
                      </a:pPr>
                      <a:r>
                        <a:rPr lang="en-US" sz="1400" dirty="0">
                          <a:solidFill>
                            <a:schemeClr val="tx1">
                              <a:lumMod val="50000"/>
                            </a:schemeClr>
                          </a:solidFill>
                          <a:latin typeface="Times New Roman"/>
                          <a:ea typeface="Times New Roman"/>
                          <a:sym typeface="Symbol"/>
                        </a:rPr>
                        <a:t></a:t>
                      </a:r>
                      <a:r>
                        <a:rPr lang="en-US" sz="1400" dirty="0">
                          <a:solidFill>
                            <a:schemeClr val="tx1">
                              <a:lumMod val="50000"/>
                            </a:schemeClr>
                          </a:solidFill>
                          <a:latin typeface="Times New Roman"/>
                          <a:ea typeface="Times New Roman"/>
                        </a:rPr>
                        <a:t> Provide academic year mentorship</a:t>
                      </a:r>
                    </a:p>
                  </a:txBody>
                  <a:tcPr marL="52552" marR="52552" marT="0" marB="0" anchor="ctr">
                    <a:lnL w="762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dirty="0">
                        <a:solidFill>
                          <a:schemeClr val="tx1">
                            <a:lumMod val="50000"/>
                          </a:schemeClr>
                        </a:solidFill>
                        <a:latin typeface="Times New Roman"/>
                        <a:ea typeface="Times New Roman"/>
                      </a:endParaRPr>
                    </a:p>
                    <a:p>
                      <a:pPr marL="0" marR="0">
                        <a:spcBef>
                          <a:spcPts val="0"/>
                        </a:spcBef>
                        <a:spcAft>
                          <a:spcPts val="0"/>
                        </a:spcAft>
                      </a:pPr>
                      <a:r>
                        <a:rPr lang="en-US" sz="1800" dirty="0">
                          <a:solidFill>
                            <a:schemeClr val="tx1">
                              <a:lumMod val="50000"/>
                            </a:schemeClr>
                          </a:solidFill>
                          <a:latin typeface="Times New Roman"/>
                          <a:ea typeface="Times New Roman"/>
                        </a:rPr>
                        <a:t>(1 yr min)</a:t>
                      </a:r>
                    </a:p>
                  </a:txBody>
                  <a:tcPr marL="52552" marR="52552" marT="0" marB="0" anchor="ctr">
                    <a:lnL w="12700" cap="flat" cmpd="sng" algn="ctr">
                      <a:solidFill>
                        <a:srgbClr val="000000"/>
                      </a:solidFill>
                      <a:prstDash val="solid"/>
                      <a:round/>
                      <a:headEnd type="none" w="med" len="med"/>
                      <a:tailEnd type="none" w="med" len="med"/>
                    </a:lnL>
                    <a:lnR>
                      <a:noFill/>
                    </a:lnR>
                    <a:lnT>
                      <a:noFill/>
                    </a:lnT>
                    <a:lnB>
                      <a:noFill/>
                    </a:lnB>
                  </a:tcPr>
                </a:tc>
              </a:tr>
            </a:tbl>
          </a:graphicData>
        </a:graphic>
      </p:graphicFrame>
      <p:sp>
        <p:nvSpPr>
          <p:cNvPr id="6" name="Footer Placeholder 5"/>
          <p:cNvSpPr>
            <a:spLocks noGrp="1"/>
          </p:cNvSpPr>
          <p:nvPr>
            <p:ph type="ftr" sz="quarter" idx="11"/>
          </p:nvPr>
        </p:nvSpPr>
        <p:spPr/>
        <p:txBody>
          <a:bodyPr/>
          <a:lstStyle/>
          <a:p>
            <a:pPr>
              <a:defRPr/>
            </a:pPr>
            <a:r>
              <a:rPr lang="en-US" smtClean="0"/>
              <a:t>Sam Dyson - Quigg Symposium - 12/15/09</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Path to This Conversation</a:t>
            </a: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sp>
        <p:nvSpPr>
          <p:cNvPr id="4" name="Footer Placeholder 3"/>
          <p:cNvSpPr>
            <a:spLocks noGrp="1"/>
          </p:cNvSpPr>
          <p:nvPr>
            <p:ph type="ftr" sz="quarter" idx="11"/>
          </p:nvPr>
        </p:nvSpPr>
        <p:spPr/>
        <p:txBody>
          <a:bodyPr/>
          <a:lstStyle/>
          <a:p>
            <a:pPr>
              <a:defRPr/>
            </a:pPr>
            <a:r>
              <a:rPr lang="en-US" smtClean="0"/>
              <a:t>Sam Dyson - Quigg Symposium - 12/15/09</a:t>
            </a:r>
            <a:endParaRPr lang="en-US"/>
          </a:p>
        </p:txBody>
      </p:sp>
      <p:pic>
        <p:nvPicPr>
          <p:cNvPr id="1026" name="Picture 2"/>
          <p:cNvPicPr>
            <a:picLocks noChangeAspect="1" noChangeArrowheads="1"/>
          </p:cNvPicPr>
          <p:nvPr/>
        </p:nvPicPr>
        <p:blipFill>
          <a:blip r:embed="rId2"/>
          <a:srcRect/>
          <a:stretch>
            <a:fillRect/>
          </a:stretch>
        </p:blipFill>
        <p:spPr bwMode="auto">
          <a:xfrm>
            <a:off x="1714500" y="1905000"/>
            <a:ext cx="5715000" cy="4381500"/>
          </a:xfrm>
          <a:prstGeom prst="rect">
            <a:avLst/>
          </a:prstGeom>
          <a:noFill/>
          <a:ln w="9525">
            <a:noFill/>
            <a:miter lim="800000"/>
            <a:headEnd/>
            <a:tailEnd/>
          </a:ln>
          <a:effectLst/>
        </p:spPr>
      </p:pic>
      <p:sp>
        <p:nvSpPr>
          <p:cNvPr id="6" name="Rectangle 5"/>
          <p:cNvSpPr/>
          <p:nvPr/>
        </p:nvSpPr>
        <p:spPr>
          <a:xfrm>
            <a:off x="381000" y="1383268"/>
            <a:ext cx="8458200" cy="369332"/>
          </a:xfrm>
          <a:prstGeom prst="rect">
            <a:avLst/>
          </a:prstGeom>
        </p:spPr>
        <p:txBody>
          <a:bodyPr wrap="square">
            <a:spAutoFit/>
          </a:bodyPr>
          <a:lstStyle/>
          <a:p>
            <a:r>
              <a:rPr lang="en-US" dirty="0" smtClean="0"/>
              <a:t>BA </a:t>
            </a:r>
            <a:r>
              <a:rPr lang="en-US" dirty="0" smtClean="0">
                <a:sym typeface="Wingdings" pitchFamily="2" charset="2"/>
              </a:rPr>
              <a:t> </a:t>
            </a:r>
            <a:r>
              <a:rPr lang="en-US" dirty="0" smtClean="0"/>
              <a:t>SA </a:t>
            </a:r>
            <a:r>
              <a:rPr lang="en-US" dirty="0" smtClean="0">
                <a:sym typeface="Wingdings" pitchFamily="2" charset="2"/>
              </a:rPr>
              <a:t> </a:t>
            </a:r>
            <a:r>
              <a:rPr lang="en-US" dirty="0" err="1" smtClean="0"/>
              <a:t>CfA</a:t>
            </a:r>
            <a:r>
              <a:rPr lang="en-US" dirty="0" smtClean="0">
                <a:sym typeface="Wingdings" pitchFamily="2" charset="2"/>
              </a:rPr>
              <a:t>  (MF)  </a:t>
            </a:r>
            <a:r>
              <a:rPr lang="en-US" dirty="0" err="1" smtClean="0"/>
              <a:t>MEd</a:t>
            </a:r>
            <a:r>
              <a:rPr lang="en-US" dirty="0" smtClean="0">
                <a:sym typeface="Wingdings" pitchFamily="2" charset="2"/>
              </a:rPr>
              <a:t> </a:t>
            </a:r>
            <a:r>
              <a:rPr lang="en-US" dirty="0" smtClean="0">
                <a:sym typeface="Wingdings" pitchFamily="2" charset="2"/>
              </a:rPr>
              <a:t> </a:t>
            </a:r>
            <a:r>
              <a:rPr lang="en-US" dirty="0" smtClean="0"/>
              <a:t>WPCP</a:t>
            </a:r>
            <a:r>
              <a:rPr lang="en-US" dirty="0" smtClean="0">
                <a:sym typeface="Wingdings" pitchFamily="2" charset="2"/>
              </a:rPr>
              <a:t>  </a:t>
            </a:r>
            <a:r>
              <a:rPr lang="en-US" dirty="0" smtClean="0"/>
              <a:t>IMSA (CQ</a:t>
            </a:r>
            <a:r>
              <a:rPr lang="en-US" dirty="0" smtClean="0"/>
              <a:t>) </a:t>
            </a:r>
            <a:r>
              <a:rPr lang="en-US" dirty="0" smtClean="0">
                <a:sym typeface="Wingdings" pitchFamily="2" charset="2"/>
              </a:rPr>
              <a:t> GA </a:t>
            </a:r>
            <a:r>
              <a:rPr lang="en-US" dirty="0" smtClean="0">
                <a:sym typeface="Wingdings" pitchFamily="2" charset="2"/>
              </a:rPr>
              <a:t> </a:t>
            </a:r>
            <a:r>
              <a:rPr lang="en-US" dirty="0" smtClean="0"/>
              <a:t>CPS </a:t>
            </a:r>
            <a:r>
              <a:rPr lang="en-US" dirty="0" smtClean="0">
                <a:sym typeface="Wingdings" pitchFamily="2" charset="2"/>
              </a:rPr>
              <a:t> </a:t>
            </a:r>
            <a:r>
              <a:rPr lang="en-US" dirty="0" smtClean="0">
                <a:sym typeface="Wingdings" pitchFamily="2" charset="2"/>
              </a:rPr>
              <a:t>PhD?</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a:xfrm>
            <a:off x="457200" y="-76200"/>
            <a:ext cx="8229600" cy="1143000"/>
          </a:xfrm>
        </p:spPr>
        <p:txBody>
          <a:bodyPr/>
          <a:lstStyle/>
          <a:p>
            <a:r>
              <a:rPr lang="en-US" dirty="0" smtClean="0"/>
              <a:t>Summer Component</a:t>
            </a:r>
            <a:endParaRPr lang="en-US" dirty="0"/>
          </a:p>
        </p:txBody>
      </p:sp>
      <p:graphicFrame>
        <p:nvGraphicFramePr>
          <p:cNvPr id="5" name="Table 4"/>
          <p:cNvGraphicFramePr>
            <a:graphicFrameLocks noGrp="1"/>
          </p:cNvGraphicFramePr>
          <p:nvPr/>
        </p:nvGraphicFramePr>
        <p:xfrm>
          <a:off x="304800" y="1066800"/>
          <a:ext cx="8534400" cy="5249217"/>
        </p:xfrm>
        <a:graphic>
          <a:graphicData uri="http://schemas.openxmlformats.org/drawingml/2006/table">
            <a:tbl>
              <a:tblPr/>
              <a:tblGrid>
                <a:gridCol w="1491785"/>
                <a:gridCol w="2775415"/>
                <a:gridCol w="2775415"/>
                <a:gridCol w="1491785"/>
              </a:tblGrid>
              <a:tr h="525518">
                <a:tc>
                  <a:txBody>
                    <a:bodyPr/>
                    <a:lstStyle/>
                    <a:p>
                      <a:pPr marL="0" marR="0" algn="r">
                        <a:spcBef>
                          <a:spcPts val="0"/>
                        </a:spcBef>
                        <a:spcAft>
                          <a:spcPts val="0"/>
                        </a:spcAft>
                      </a:pPr>
                      <a:r>
                        <a:rPr lang="en-US" sz="1200" b="1" dirty="0">
                          <a:solidFill>
                            <a:schemeClr val="bg1"/>
                          </a:solidFill>
                          <a:latin typeface="Times New Roman"/>
                          <a:ea typeface="Times New Roman"/>
                        </a:rPr>
                        <a:t>Summers</a:t>
                      </a:r>
                    </a:p>
                    <a:p>
                      <a:pPr marL="0" marR="0" algn="r">
                        <a:spcBef>
                          <a:spcPts val="0"/>
                        </a:spcBef>
                        <a:spcAft>
                          <a:spcPts val="0"/>
                        </a:spcAft>
                      </a:pPr>
                      <a:r>
                        <a:rPr lang="en-US" sz="1200" b="1" dirty="0">
                          <a:solidFill>
                            <a:schemeClr val="bg1"/>
                          </a:solidFill>
                          <a:latin typeface="Times New Roman"/>
                          <a:ea typeface="Times New Roman"/>
                        </a:rPr>
                        <a:t>Before Each Grade Level</a:t>
                      </a:r>
                    </a:p>
                  </a:txBody>
                  <a:tcPr marL="52552" marR="52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200" b="1" dirty="0">
                          <a:solidFill>
                            <a:schemeClr val="bg1"/>
                          </a:solidFill>
                          <a:latin typeface="Times New Roman"/>
                          <a:ea typeface="Times New Roman"/>
                        </a:rPr>
                        <a:t>Seven-Year </a:t>
                      </a:r>
                    </a:p>
                    <a:p>
                      <a:pPr marL="0" marR="0" algn="ctr">
                        <a:spcBef>
                          <a:spcPts val="0"/>
                        </a:spcBef>
                        <a:spcAft>
                          <a:spcPts val="0"/>
                        </a:spcAft>
                      </a:pPr>
                      <a:r>
                        <a:rPr lang="en-US" sz="1200" b="1" dirty="0">
                          <a:solidFill>
                            <a:schemeClr val="bg1"/>
                          </a:solidFill>
                          <a:latin typeface="Times New Roman"/>
                          <a:ea typeface="Times New Roman"/>
                        </a:rPr>
                        <a:t>Student Growth Plan</a:t>
                      </a:r>
                    </a:p>
                  </a:txBody>
                  <a:tcPr marL="52552" marR="52552" marT="0" marB="0" anchor="ctr">
                    <a:lnL w="12700" cap="flat" cmpd="sng" algn="ctr">
                      <a:solidFill>
                        <a:srgbClr val="000000"/>
                      </a:solidFill>
                      <a:prstDash val="solid"/>
                      <a:round/>
                      <a:headEnd type="none" w="med" len="med"/>
                      <a:tailEnd type="none" w="med" len="med"/>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200" b="1" dirty="0">
                          <a:solidFill>
                            <a:schemeClr val="bg1"/>
                          </a:solidFill>
                          <a:latin typeface="Times New Roman"/>
                          <a:ea typeface="Times New Roman"/>
                        </a:rPr>
                        <a:t>Four- to Five-Year (min)</a:t>
                      </a:r>
                    </a:p>
                    <a:p>
                      <a:pPr marL="0" marR="0" algn="ctr">
                        <a:spcBef>
                          <a:spcPts val="0"/>
                        </a:spcBef>
                        <a:spcAft>
                          <a:spcPts val="0"/>
                        </a:spcAft>
                      </a:pPr>
                      <a:r>
                        <a:rPr lang="en-US" sz="1200" b="1" dirty="0">
                          <a:solidFill>
                            <a:schemeClr val="bg1"/>
                          </a:solidFill>
                          <a:latin typeface="Times New Roman"/>
                          <a:ea typeface="Times New Roman"/>
                        </a:rPr>
                        <a:t>Teacher Growth Plan</a:t>
                      </a:r>
                    </a:p>
                  </a:txBody>
                  <a:tcPr marL="52552" marR="52552" marT="0" marB="0" anchor="ctr">
                    <a:lnL w="762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200" b="1" dirty="0">
                          <a:solidFill>
                            <a:schemeClr val="bg1"/>
                          </a:solidFill>
                          <a:latin typeface="Times New Roman"/>
                          <a:ea typeface="Times New Roman"/>
                        </a:rPr>
                        <a:t>Teacher Proficiency</a:t>
                      </a:r>
                    </a:p>
                    <a:p>
                      <a:pPr marL="0" marR="0">
                        <a:spcBef>
                          <a:spcPts val="0"/>
                        </a:spcBef>
                        <a:spcAft>
                          <a:spcPts val="0"/>
                        </a:spcAft>
                      </a:pPr>
                      <a:r>
                        <a:rPr lang="en-US" sz="1200" b="1" dirty="0">
                          <a:solidFill>
                            <a:schemeClr val="bg1"/>
                          </a:solidFill>
                          <a:latin typeface="Times New Roman"/>
                          <a:ea typeface="Times New Roman"/>
                        </a:rPr>
                        <a:t>Level</a:t>
                      </a:r>
                    </a:p>
                  </a:txBody>
                  <a:tcPr marL="52552" marR="52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401379">
                <a:tc>
                  <a:txBody>
                    <a:bodyPr/>
                    <a:lstStyle/>
                    <a:p>
                      <a:pPr marL="0" marR="0" algn="r">
                        <a:spcBef>
                          <a:spcPts val="0"/>
                        </a:spcBef>
                        <a:spcAft>
                          <a:spcPts val="0"/>
                        </a:spcAft>
                      </a:pPr>
                      <a:r>
                        <a:rPr lang="en-US" sz="1800" dirty="0">
                          <a:latin typeface="Times New Roman"/>
                          <a:ea typeface="Times New Roman"/>
                        </a:rPr>
                        <a:t>6</a:t>
                      </a:r>
                      <a:r>
                        <a:rPr lang="en-US" sz="1800" baseline="30000" dirty="0">
                          <a:latin typeface="Times New Roman"/>
                          <a:ea typeface="Times New Roman"/>
                        </a:rPr>
                        <a:t>th</a:t>
                      </a:r>
                      <a:endParaRPr lang="en-US" sz="1800" dirty="0">
                        <a:latin typeface="Times New Roman"/>
                        <a:ea typeface="Times New Roman"/>
                      </a:endParaRPr>
                    </a:p>
                    <a:p>
                      <a:pPr marL="0" marR="0" algn="r">
                        <a:spcBef>
                          <a:spcPts val="0"/>
                        </a:spcBef>
                        <a:spcAft>
                          <a:spcPts val="0"/>
                        </a:spcAft>
                      </a:pPr>
                      <a:r>
                        <a:rPr lang="en-US" sz="1800" dirty="0">
                          <a:latin typeface="Times New Roman"/>
                          <a:ea typeface="Times New Roman"/>
                        </a:rPr>
                        <a:t>7</a:t>
                      </a:r>
                      <a:r>
                        <a:rPr lang="en-US" sz="1800" baseline="30000" dirty="0">
                          <a:latin typeface="Times New Roman"/>
                          <a:ea typeface="Times New Roman"/>
                        </a:rPr>
                        <a:t>th</a:t>
                      </a:r>
                      <a:endParaRPr lang="en-US" sz="1800" dirty="0">
                        <a:latin typeface="Times New Roman"/>
                        <a:ea typeface="Times New Roman"/>
                      </a:endParaRPr>
                    </a:p>
                  </a:txBody>
                  <a:tcPr marL="52552" marR="5255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400" dirty="0">
                          <a:latin typeface="Times New Roman"/>
                          <a:ea typeface="Times New Roman"/>
                          <a:sym typeface="Symbol"/>
                        </a:rPr>
                        <a:t></a:t>
                      </a:r>
                      <a:r>
                        <a:rPr lang="en-US" sz="1400" dirty="0">
                          <a:latin typeface="Times New Roman"/>
                          <a:ea typeface="Times New Roman"/>
                        </a:rPr>
                        <a:t> Pre-Algebra</a:t>
                      </a:r>
                    </a:p>
                    <a:p>
                      <a:pPr marL="0" marR="0">
                        <a:spcBef>
                          <a:spcPts val="0"/>
                        </a:spcBef>
                        <a:spcAft>
                          <a:spcPts val="0"/>
                        </a:spcAft>
                      </a:pPr>
                      <a:r>
                        <a:rPr lang="en-US" sz="1400" dirty="0">
                          <a:latin typeface="Times New Roman"/>
                          <a:ea typeface="Times New Roman"/>
                          <a:sym typeface="Symbol"/>
                        </a:rPr>
                        <a:t></a:t>
                      </a:r>
                      <a:r>
                        <a:rPr lang="en-US" sz="1400" dirty="0">
                          <a:latin typeface="Times New Roman"/>
                          <a:ea typeface="Times New Roman"/>
                        </a:rPr>
                        <a:t> Intro to scientific inquiry </a:t>
                      </a:r>
                    </a:p>
                  </a:txBody>
                  <a:tcPr marL="52552" marR="52552" marT="0" marB="0" anchor="ctr">
                    <a:lnL w="12700" cap="flat" cmpd="sng" algn="ctr">
                      <a:solidFill>
                        <a:srgbClr val="000000"/>
                      </a:solidFill>
                      <a:prstDash val="solid"/>
                      <a:round/>
                      <a:headEnd type="none" w="med" len="med"/>
                      <a:tailEnd type="none" w="med" len="med"/>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Times New Roman"/>
                          <a:ea typeface="Times New Roman"/>
                          <a:sym typeface="Symbol"/>
                        </a:rPr>
                        <a:t></a:t>
                      </a:r>
                      <a:r>
                        <a:rPr lang="en-US" sz="1400" dirty="0">
                          <a:latin typeface="Times New Roman"/>
                          <a:ea typeface="Times New Roman"/>
                        </a:rPr>
                        <a:t> Obtain endorsements from partner universities</a:t>
                      </a:r>
                    </a:p>
                    <a:p>
                      <a:pPr marL="0" marR="0">
                        <a:spcBef>
                          <a:spcPts val="0"/>
                        </a:spcBef>
                        <a:spcAft>
                          <a:spcPts val="0"/>
                        </a:spcAft>
                      </a:pPr>
                      <a:r>
                        <a:rPr lang="en-US" sz="1400" dirty="0">
                          <a:latin typeface="Times New Roman"/>
                          <a:ea typeface="Times New Roman"/>
                          <a:sym typeface="Symbol"/>
                        </a:rPr>
                        <a:t></a:t>
                      </a:r>
                      <a:r>
                        <a:rPr lang="en-US" sz="1400" dirty="0">
                          <a:latin typeface="Times New Roman"/>
                          <a:ea typeface="Times New Roman"/>
                        </a:rPr>
                        <a:t> Attend summer teacher session for graduate credit</a:t>
                      </a:r>
                    </a:p>
                    <a:p>
                      <a:pPr marL="0" marR="0">
                        <a:spcBef>
                          <a:spcPts val="0"/>
                        </a:spcBef>
                        <a:spcAft>
                          <a:spcPts val="0"/>
                        </a:spcAft>
                      </a:pPr>
                      <a:r>
                        <a:rPr lang="en-US" sz="1400" dirty="0">
                          <a:latin typeface="Times New Roman"/>
                          <a:ea typeface="Times New Roman"/>
                          <a:sym typeface="Symbol"/>
                        </a:rPr>
                        <a:t></a:t>
                      </a:r>
                      <a:r>
                        <a:rPr lang="en-US" sz="1400" dirty="0">
                          <a:latin typeface="Times New Roman"/>
                          <a:ea typeface="Times New Roman"/>
                        </a:rPr>
                        <a:t> Assist and co-teach summer student session</a:t>
                      </a:r>
                    </a:p>
                    <a:p>
                      <a:pPr marL="0" marR="0">
                        <a:spcBef>
                          <a:spcPts val="0"/>
                        </a:spcBef>
                        <a:spcAft>
                          <a:spcPts val="0"/>
                        </a:spcAft>
                      </a:pPr>
                      <a:r>
                        <a:rPr lang="en-US" sz="1400" dirty="0">
                          <a:latin typeface="Times New Roman"/>
                          <a:ea typeface="Times New Roman"/>
                          <a:sym typeface="Symbol"/>
                        </a:rPr>
                        <a:t></a:t>
                      </a:r>
                      <a:r>
                        <a:rPr lang="en-US" sz="1400" dirty="0">
                          <a:latin typeface="Times New Roman"/>
                          <a:ea typeface="Times New Roman"/>
                        </a:rPr>
                        <a:t> Receive academic year coaching</a:t>
                      </a:r>
                    </a:p>
                  </a:txBody>
                  <a:tcPr marL="52552" marR="52552" marT="0" marB="0" anchor="ctr">
                    <a:lnL w="762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latin typeface="Times New Roman"/>
                          <a:ea typeface="Times New Roman"/>
                        </a:rPr>
                        <a:t>Fellow</a:t>
                      </a:r>
                    </a:p>
                    <a:p>
                      <a:pPr marL="0" marR="0">
                        <a:spcBef>
                          <a:spcPts val="0"/>
                        </a:spcBef>
                        <a:spcAft>
                          <a:spcPts val="0"/>
                        </a:spcAft>
                      </a:pPr>
                      <a:r>
                        <a:rPr lang="en-US" sz="1800" dirty="0">
                          <a:latin typeface="Times New Roman"/>
                          <a:ea typeface="Times New Roman"/>
                        </a:rPr>
                        <a:t>(1 yr </a:t>
                      </a:r>
                    </a:p>
                    <a:p>
                      <a:pPr marL="0" marR="0">
                        <a:spcBef>
                          <a:spcPts val="0"/>
                        </a:spcBef>
                        <a:spcAft>
                          <a:spcPts val="0"/>
                        </a:spcAft>
                      </a:pPr>
                      <a:r>
                        <a:rPr lang="en-US" sz="1800" dirty="0">
                          <a:latin typeface="Times New Roman"/>
                          <a:ea typeface="Times New Roman"/>
                        </a:rPr>
                        <a:t>as needed)</a:t>
                      </a:r>
                    </a:p>
                  </a:txBody>
                  <a:tcPr marL="52552" marR="5255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r h="1926897">
                <a:tc>
                  <a:txBody>
                    <a:bodyPr/>
                    <a:lstStyle/>
                    <a:p>
                      <a:pPr marL="0" marR="0" algn="r">
                        <a:spcBef>
                          <a:spcPts val="0"/>
                        </a:spcBef>
                        <a:spcAft>
                          <a:spcPts val="0"/>
                        </a:spcAft>
                      </a:pPr>
                      <a:r>
                        <a:rPr lang="en-US" sz="1800" dirty="0">
                          <a:latin typeface="Times New Roman"/>
                          <a:ea typeface="Times New Roman"/>
                        </a:rPr>
                        <a:t>8</a:t>
                      </a:r>
                      <a:r>
                        <a:rPr lang="en-US" sz="1800" baseline="30000" dirty="0">
                          <a:latin typeface="Times New Roman"/>
                          <a:ea typeface="Times New Roman"/>
                        </a:rPr>
                        <a:t>th</a:t>
                      </a:r>
                      <a:endParaRPr lang="en-US" sz="1800" dirty="0">
                        <a:latin typeface="Times New Roman"/>
                        <a:ea typeface="Times New Roman"/>
                      </a:endParaRPr>
                    </a:p>
                    <a:p>
                      <a:pPr marL="0" marR="0" algn="r">
                        <a:spcBef>
                          <a:spcPts val="0"/>
                        </a:spcBef>
                        <a:spcAft>
                          <a:spcPts val="0"/>
                        </a:spcAft>
                      </a:pPr>
                      <a:r>
                        <a:rPr lang="en-US" sz="1800" dirty="0">
                          <a:latin typeface="Times New Roman"/>
                          <a:ea typeface="Times New Roman"/>
                        </a:rPr>
                        <a:t>9</a:t>
                      </a:r>
                      <a:r>
                        <a:rPr lang="en-US" sz="1800" baseline="30000" dirty="0">
                          <a:latin typeface="Times New Roman"/>
                          <a:ea typeface="Times New Roman"/>
                        </a:rPr>
                        <a:t>th</a:t>
                      </a:r>
                      <a:r>
                        <a:rPr lang="en-US" sz="1800" dirty="0">
                          <a:latin typeface="Times New Roman"/>
                          <a:ea typeface="Times New Roman"/>
                        </a:rPr>
                        <a:t> </a:t>
                      </a:r>
                    </a:p>
                  </a:txBody>
                  <a:tcPr marL="52552" marR="52552"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1400" dirty="0">
                          <a:latin typeface="Times New Roman"/>
                          <a:ea typeface="Times New Roman"/>
                          <a:sym typeface="Symbol"/>
                        </a:rPr>
                        <a:t></a:t>
                      </a:r>
                      <a:r>
                        <a:rPr lang="en-US" sz="1400" dirty="0">
                          <a:latin typeface="Times New Roman"/>
                          <a:ea typeface="Times New Roman"/>
                        </a:rPr>
                        <a:t> Algebra and proportional reasoning</a:t>
                      </a:r>
                    </a:p>
                    <a:p>
                      <a:pPr marL="0" marR="0">
                        <a:spcBef>
                          <a:spcPts val="0"/>
                        </a:spcBef>
                        <a:spcAft>
                          <a:spcPts val="0"/>
                        </a:spcAft>
                      </a:pPr>
                      <a:r>
                        <a:rPr lang="en-US" sz="1400" dirty="0">
                          <a:latin typeface="Times New Roman"/>
                          <a:ea typeface="Times New Roman"/>
                          <a:sym typeface="Symbol"/>
                        </a:rPr>
                        <a:t></a:t>
                      </a:r>
                      <a:r>
                        <a:rPr lang="en-US" sz="1400" dirty="0">
                          <a:latin typeface="Times New Roman"/>
                          <a:ea typeface="Times New Roman"/>
                        </a:rPr>
                        <a:t> Intro to experimental design</a:t>
                      </a:r>
                    </a:p>
                    <a:p>
                      <a:pPr marL="0" marR="0">
                        <a:spcBef>
                          <a:spcPts val="0"/>
                        </a:spcBef>
                        <a:spcAft>
                          <a:spcPts val="0"/>
                        </a:spcAft>
                      </a:pPr>
                      <a:r>
                        <a:rPr lang="en-US" sz="1400" dirty="0">
                          <a:latin typeface="Times New Roman"/>
                          <a:ea typeface="Times New Roman"/>
                          <a:sym typeface="Symbol"/>
                        </a:rPr>
                        <a:t></a:t>
                      </a:r>
                      <a:r>
                        <a:rPr lang="en-US" sz="1400" dirty="0">
                          <a:latin typeface="Times New Roman"/>
                          <a:ea typeface="Times New Roman"/>
                        </a:rPr>
                        <a:t> College visits</a:t>
                      </a:r>
                    </a:p>
                  </a:txBody>
                  <a:tcPr marL="52552" marR="52552" marT="0" marB="0" anchor="ctr">
                    <a:lnL w="12700" cap="flat" cmpd="sng" algn="ctr">
                      <a:solidFill>
                        <a:srgbClr val="000000"/>
                      </a:solidFill>
                      <a:prstDash val="solid"/>
                      <a:round/>
                      <a:headEnd type="none" w="med" len="med"/>
                      <a:tailEnd type="none" w="med" len="med"/>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Times New Roman"/>
                          <a:ea typeface="Times New Roman"/>
                          <a:sym typeface="Symbol"/>
                        </a:rPr>
                        <a:t></a:t>
                      </a:r>
                      <a:r>
                        <a:rPr lang="en-US" sz="1400" dirty="0">
                          <a:latin typeface="Times New Roman"/>
                          <a:ea typeface="Times New Roman"/>
                        </a:rPr>
                        <a:t> Attend summer teacher sessions for </a:t>
                      </a:r>
                      <a:r>
                        <a:rPr lang="en-US" sz="1400" dirty="0" smtClean="0">
                          <a:latin typeface="Times New Roman"/>
                          <a:ea typeface="Times New Roman"/>
                        </a:rPr>
                        <a:t>grad</a:t>
                      </a:r>
                      <a:r>
                        <a:rPr lang="en-US" sz="1400" baseline="0" dirty="0" smtClean="0">
                          <a:latin typeface="Times New Roman"/>
                          <a:ea typeface="Times New Roman"/>
                        </a:rPr>
                        <a:t> </a:t>
                      </a:r>
                      <a:r>
                        <a:rPr lang="en-US" sz="1400" dirty="0" smtClean="0">
                          <a:latin typeface="Times New Roman"/>
                          <a:ea typeface="Times New Roman"/>
                        </a:rPr>
                        <a:t>credit</a:t>
                      </a:r>
                      <a:endParaRPr lang="en-US" sz="1400" dirty="0">
                        <a:latin typeface="Times New Roman"/>
                        <a:ea typeface="Times New Roman"/>
                      </a:endParaRPr>
                    </a:p>
                    <a:p>
                      <a:pPr marL="0" marR="0">
                        <a:spcBef>
                          <a:spcPts val="0"/>
                        </a:spcBef>
                        <a:spcAft>
                          <a:spcPts val="0"/>
                        </a:spcAft>
                      </a:pPr>
                      <a:r>
                        <a:rPr lang="en-US" sz="1400" dirty="0">
                          <a:latin typeface="Times New Roman"/>
                          <a:ea typeface="Times New Roman"/>
                          <a:sym typeface="Symbol"/>
                        </a:rPr>
                        <a:t></a:t>
                      </a:r>
                      <a:r>
                        <a:rPr lang="en-US" sz="1400" dirty="0">
                          <a:latin typeface="Times New Roman"/>
                          <a:ea typeface="Times New Roman"/>
                        </a:rPr>
                        <a:t>  Co-teach summer student session</a:t>
                      </a:r>
                    </a:p>
                    <a:p>
                      <a:pPr marL="0" marR="0">
                        <a:spcBef>
                          <a:spcPts val="0"/>
                        </a:spcBef>
                        <a:spcAft>
                          <a:spcPts val="0"/>
                        </a:spcAft>
                      </a:pPr>
                      <a:r>
                        <a:rPr lang="en-US" sz="1400" dirty="0">
                          <a:latin typeface="Times New Roman"/>
                          <a:ea typeface="Times New Roman"/>
                          <a:sym typeface="Symbol"/>
                        </a:rPr>
                        <a:t></a:t>
                      </a:r>
                      <a:r>
                        <a:rPr lang="en-US" sz="1400" dirty="0">
                          <a:latin typeface="Times New Roman"/>
                          <a:ea typeface="Times New Roman"/>
                        </a:rPr>
                        <a:t> Participate in academic year teaming </a:t>
                      </a:r>
                    </a:p>
                    <a:p>
                      <a:pPr marL="0" marR="0">
                        <a:spcBef>
                          <a:spcPts val="0"/>
                        </a:spcBef>
                        <a:spcAft>
                          <a:spcPts val="0"/>
                        </a:spcAft>
                      </a:pPr>
                      <a:r>
                        <a:rPr lang="en-US" sz="1400" dirty="0">
                          <a:latin typeface="Times New Roman"/>
                          <a:ea typeface="Times New Roman"/>
                          <a:sym typeface="Symbol"/>
                        </a:rPr>
                        <a:t></a:t>
                      </a:r>
                      <a:r>
                        <a:rPr lang="en-US" sz="1400" dirty="0">
                          <a:latin typeface="Times New Roman"/>
                          <a:ea typeface="Times New Roman"/>
                        </a:rPr>
                        <a:t> Continue optional graduate level courses</a:t>
                      </a:r>
                    </a:p>
                    <a:p>
                      <a:pPr marL="0" marR="0">
                        <a:spcBef>
                          <a:spcPts val="0"/>
                        </a:spcBef>
                        <a:spcAft>
                          <a:spcPts val="0"/>
                        </a:spcAft>
                      </a:pPr>
                      <a:r>
                        <a:rPr lang="en-US" sz="1400" dirty="0">
                          <a:latin typeface="Times New Roman"/>
                          <a:ea typeface="Times New Roman"/>
                          <a:sym typeface="Symbol"/>
                        </a:rPr>
                        <a:t></a:t>
                      </a:r>
                      <a:r>
                        <a:rPr lang="en-US" sz="1400" dirty="0">
                          <a:latin typeface="Times New Roman"/>
                          <a:ea typeface="Times New Roman"/>
                        </a:rPr>
                        <a:t> Participate in one optional “sabbatical summer” of lab research</a:t>
                      </a:r>
                    </a:p>
                  </a:txBody>
                  <a:tcPr marL="52552" marR="52552" marT="0" marB="0" anchor="ctr">
                    <a:lnL w="762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latin typeface="Times New Roman"/>
                          <a:ea typeface="Times New Roman"/>
                        </a:rPr>
                        <a:t>Resident</a:t>
                      </a:r>
                    </a:p>
                    <a:p>
                      <a:pPr marL="0" marR="0">
                        <a:spcBef>
                          <a:spcPts val="0"/>
                        </a:spcBef>
                        <a:spcAft>
                          <a:spcPts val="0"/>
                        </a:spcAft>
                      </a:pPr>
                      <a:r>
                        <a:rPr lang="en-US" sz="1800" dirty="0">
                          <a:latin typeface="Times New Roman"/>
                          <a:ea typeface="Times New Roman"/>
                        </a:rPr>
                        <a:t>(3 yr min)</a:t>
                      </a:r>
                    </a:p>
                  </a:txBody>
                  <a:tcPr marL="52552" marR="52552" marT="0" marB="0" anchor="ctr">
                    <a:lnL w="12700" cap="flat" cmpd="sng" algn="ctr">
                      <a:solidFill>
                        <a:srgbClr val="000000"/>
                      </a:solidFill>
                      <a:prstDash val="solid"/>
                      <a:round/>
                      <a:headEnd type="none" w="med" len="med"/>
                      <a:tailEnd type="none" w="med" len="med"/>
                    </a:lnL>
                    <a:lnR>
                      <a:noFill/>
                    </a:lnR>
                    <a:lnT>
                      <a:noFill/>
                    </a:lnT>
                    <a:lnB>
                      <a:noFill/>
                    </a:lnB>
                  </a:tcPr>
                </a:tc>
              </a:tr>
              <a:tr h="1226207">
                <a:tc>
                  <a:txBody>
                    <a:bodyPr/>
                    <a:lstStyle/>
                    <a:p>
                      <a:pPr marL="0" marR="0" algn="r">
                        <a:spcBef>
                          <a:spcPts val="0"/>
                        </a:spcBef>
                        <a:spcAft>
                          <a:spcPts val="0"/>
                        </a:spcAft>
                      </a:pPr>
                      <a:r>
                        <a:rPr lang="en-US" sz="1800" dirty="0">
                          <a:latin typeface="Times New Roman"/>
                          <a:ea typeface="Times New Roman"/>
                        </a:rPr>
                        <a:t>10</a:t>
                      </a:r>
                      <a:r>
                        <a:rPr lang="en-US" sz="1800" baseline="30000" dirty="0">
                          <a:latin typeface="Times New Roman"/>
                          <a:ea typeface="Times New Roman"/>
                        </a:rPr>
                        <a:t>th</a:t>
                      </a:r>
                      <a:endParaRPr lang="en-US" sz="1800" dirty="0">
                        <a:latin typeface="Times New Roman"/>
                        <a:ea typeface="Times New Roman"/>
                      </a:endParaRPr>
                    </a:p>
                    <a:p>
                      <a:pPr marL="0" marR="0" algn="r">
                        <a:spcBef>
                          <a:spcPts val="0"/>
                        </a:spcBef>
                        <a:spcAft>
                          <a:spcPts val="0"/>
                        </a:spcAft>
                      </a:pPr>
                      <a:r>
                        <a:rPr lang="en-US" sz="1800" dirty="0">
                          <a:latin typeface="Times New Roman"/>
                          <a:ea typeface="Times New Roman"/>
                        </a:rPr>
                        <a:t>11</a:t>
                      </a:r>
                      <a:r>
                        <a:rPr lang="en-US" sz="1800" baseline="30000" dirty="0">
                          <a:latin typeface="Times New Roman"/>
                          <a:ea typeface="Times New Roman"/>
                        </a:rPr>
                        <a:t>th</a:t>
                      </a:r>
                      <a:endParaRPr lang="en-US" sz="1800" dirty="0">
                        <a:latin typeface="Times New Roman"/>
                        <a:ea typeface="Times New Roman"/>
                      </a:endParaRPr>
                    </a:p>
                    <a:p>
                      <a:pPr marL="0" marR="0" algn="r">
                        <a:spcBef>
                          <a:spcPts val="0"/>
                        </a:spcBef>
                        <a:spcAft>
                          <a:spcPts val="0"/>
                        </a:spcAft>
                      </a:pPr>
                      <a:r>
                        <a:rPr lang="en-US" sz="1800" dirty="0">
                          <a:latin typeface="Times New Roman"/>
                          <a:ea typeface="Times New Roman"/>
                        </a:rPr>
                        <a:t>12</a:t>
                      </a:r>
                      <a:r>
                        <a:rPr lang="en-US" sz="1800" baseline="30000" dirty="0">
                          <a:latin typeface="Times New Roman"/>
                          <a:ea typeface="Times New Roman"/>
                        </a:rPr>
                        <a:t>th</a:t>
                      </a:r>
                      <a:endParaRPr lang="en-US" sz="1800" dirty="0">
                        <a:latin typeface="Times New Roman"/>
                        <a:ea typeface="Times New Roman"/>
                      </a:endParaRPr>
                    </a:p>
                  </a:txBody>
                  <a:tcPr marL="52552" marR="52552"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1400" dirty="0">
                          <a:latin typeface="Times New Roman"/>
                          <a:ea typeface="Times New Roman"/>
                          <a:sym typeface="Symbol"/>
                        </a:rPr>
                        <a:t></a:t>
                      </a:r>
                      <a:r>
                        <a:rPr lang="en-US" sz="1400" dirty="0">
                          <a:latin typeface="Times New Roman"/>
                          <a:ea typeface="Times New Roman"/>
                        </a:rPr>
                        <a:t> Math and science leading to AP-level calculus and science course</a:t>
                      </a:r>
                    </a:p>
                    <a:p>
                      <a:pPr marL="0" marR="0">
                        <a:spcBef>
                          <a:spcPts val="0"/>
                        </a:spcBef>
                        <a:spcAft>
                          <a:spcPts val="0"/>
                        </a:spcAft>
                      </a:pPr>
                      <a:r>
                        <a:rPr lang="en-US" sz="1400" dirty="0">
                          <a:latin typeface="Times New Roman"/>
                          <a:ea typeface="Times New Roman"/>
                          <a:sym typeface="Symbol"/>
                        </a:rPr>
                        <a:t></a:t>
                      </a:r>
                      <a:r>
                        <a:rPr lang="en-US" sz="1400" dirty="0">
                          <a:latin typeface="Times New Roman"/>
                          <a:ea typeface="Times New Roman"/>
                        </a:rPr>
                        <a:t> Grade 11 summer living on university campus </a:t>
                      </a:r>
                    </a:p>
                    <a:p>
                      <a:pPr marL="0" marR="0">
                        <a:spcBef>
                          <a:spcPts val="0"/>
                        </a:spcBef>
                        <a:spcAft>
                          <a:spcPts val="0"/>
                        </a:spcAft>
                      </a:pPr>
                      <a:r>
                        <a:rPr lang="en-US" sz="1400" dirty="0">
                          <a:latin typeface="Times New Roman"/>
                          <a:ea typeface="Times New Roman"/>
                          <a:sym typeface="Symbol"/>
                        </a:rPr>
                        <a:t></a:t>
                      </a:r>
                      <a:r>
                        <a:rPr lang="en-US" sz="1400" dirty="0">
                          <a:latin typeface="Times New Roman"/>
                          <a:ea typeface="Times New Roman"/>
                        </a:rPr>
                        <a:t> Grade 12 summer research fellowship</a:t>
                      </a:r>
                    </a:p>
                  </a:txBody>
                  <a:tcPr marL="52552" marR="52552" marT="0" marB="0" anchor="ctr">
                    <a:lnL w="12700" cap="flat" cmpd="sng" algn="ctr">
                      <a:solidFill>
                        <a:srgbClr val="000000"/>
                      </a:solidFill>
                      <a:prstDash val="solid"/>
                      <a:round/>
                      <a:headEnd type="none" w="med" len="med"/>
                      <a:tailEnd type="none" w="med" len="med"/>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chemeClr val="tx1">
                              <a:lumMod val="50000"/>
                            </a:schemeClr>
                          </a:solidFill>
                          <a:latin typeface="Times New Roman"/>
                          <a:ea typeface="Times New Roman"/>
                          <a:sym typeface="Symbol"/>
                        </a:rPr>
                        <a:t></a:t>
                      </a:r>
                      <a:r>
                        <a:rPr lang="en-US" sz="1400" dirty="0">
                          <a:solidFill>
                            <a:schemeClr val="tx1">
                              <a:lumMod val="50000"/>
                            </a:schemeClr>
                          </a:solidFill>
                          <a:latin typeface="Times New Roman"/>
                          <a:ea typeface="Times New Roman"/>
                        </a:rPr>
                        <a:t> Co-plan and teach teacher summer sessions</a:t>
                      </a:r>
                    </a:p>
                    <a:p>
                      <a:pPr marL="0" marR="0">
                        <a:spcBef>
                          <a:spcPts val="0"/>
                        </a:spcBef>
                        <a:spcAft>
                          <a:spcPts val="0"/>
                        </a:spcAft>
                      </a:pPr>
                      <a:r>
                        <a:rPr lang="en-US" sz="1400" dirty="0">
                          <a:solidFill>
                            <a:schemeClr val="tx1">
                              <a:lumMod val="50000"/>
                            </a:schemeClr>
                          </a:solidFill>
                          <a:latin typeface="Times New Roman"/>
                          <a:ea typeface="Times New Roman"/>
                          <a:sym typeface="Symbol"/>
                        </a:rPr>
                        <a:t></a:t>
                      </a:r>
                      <a:r>
                        <a:rPr lang="en-US" sz="1400" dirty="0">
                          <a:solidFill>
                            <a:schemeClr val="tx1">
                              <a:lumMod val="50000"/>
                            </a:schemeClr>
                          </a:solidFill>
                          <a:latin typeface="Times New Roman"/>
                          <a:ea typeface="Times New Roman"/>
                        </a:rPr>
                        <a:t> Direct student summer research internships</a:t>
                      </a:r>
                    </a:p>
                    <a:p>
                      <a:pPr marL="0" marR="0">
                        <a:spcBef>
                          <a:spcPts val="0"/>
                        </a:spcBef>
                        <a:spcAft>
                          <a:spcPts val="0"/>
                        </a:spcAft>
                      </a:pPr>
                      <a:r>
                        <a:rPr lang="en-US" sz="1400" dirty="0">
                          <a:solidFill>
                            <a:schemeClr val="tx1">
                              <a:lumMod val="50000"/>
                            </a:schemeClr>
                          </a:solidFill>
                          <a:latin typeface="Times New Roman"/>
                          <a:ea typeface="Times New Roman"/>
                          <a:sym typeface="Symbol"/>
                        </a:rPr>
                        <a:t></a:t>
                      </a:r>
                      <a:r>
                        <a:rPr lang="en-US" sz="1400" dirty="0">
                          <a:solidFill>
                            <a:schemeClr val="tx1">
                              <a:lumMod val="50000"/>
                            </a:schemeClr>
                          </a:solidFill>
                          <a:latin typeface="Times New Roman"/>
                          <a:ea typeface="Times New Roman"/>
                        </a:rPr>
                        <a:t> Provide academic year mentorship</a:t>
                      </a:r>
                    </a:p>
                  </a:txBody>
                  <a:tcPr marL="52552" marR="52552" marT="0" marB="0" anchor="ctr">
                    <a:lnL w="762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dirty="0">
                        <a:solidFill>
                          <a:schemeClr val="tx1">
                            <a:lumMod val="50000"/>
                          </a:schemeClr>
                        </a:solidFill>
                        <a:latin typeface="Times New Roman"/>
                        <a:ea typeface="Times New Roman"/>
                      </a:endParaRPr>
                    </a:p>
                    <a:p>
                      <a:pPr marL="0" marR="0">
                        <a:spcBef>
                          <a:spcPts val="0"/>
                        </a:spcBef>
                        <a:spcAft>
                          <a:spcPts val="0"/>
                        </a:spcAft>
                      </a:pPr>
                      <a:r>
                        <a:rPr lang="en-US" sz="1800" dirty="0">
                          <a:solidFill>
                            <a:schemeClr val="tx1">
                              <a:lumMod val="50000"/>
                            </a:schemeClr>
                          </a:solidFill>
                          <a:latin typeface="Times New Roman"/>
                          <a:ea typeface="Times New Roman"/>
                        </a:rPr>
                        <a:t>(1 yr min)</a:t>
                      </a:r>
                    </a:p>
                  </a:txBody>
                  <a:tcPr marL="52552" marR="52552" marT="0" marB="0" anchor="ctr">
                    <a:lnL w="12700" cap="flat" cmpd="sng" algn="ctr">
                      <a:solidFill>
                        <a:srgbClr val="000000"/>
                      </a:solidFill>
                      <a:prstDash val="solid"/>
                      <a:round/>
                      <a:headEnd type="none" w="med" len="med"/>
                      <a:tailEnd type="none" w="med" len="med"/>
                    </a:lnL>
                    <a:lnR>
                      <a:noFill/>
                    </a:lnR>
                    <a:lnT>
                      <a:noFill/>
                    </a:lnT>
                    <a:lnB>
                      <a:noFill/>
                    </a:lnB>
                  </a:tcPr>
                </a:tc>
              </a:tr>
            </a:tbl>
          </a:graphicData>
        </a:graphic>
      </p:graphicFrame>
      <p:sp>
        <p:nvSpPr>
          <p:cNvPr id="6" name="Footer Placeholder 5"/>
          <p:cNvSpPr>
            <a:spLocks noGrp="1"/>
          </p:cNvSpPr>
          <p:nvPr>
            <p:ph type="ftr" sz="quarter" idx="11"/>
          </p:nvPr>
        </p:nvSpPr>
        <p:spPr/>
        <p:txBody>
          <a:bodyPr/>
          <a:lstStyle/>
          <a:p>
            <a:pPr>
              <a:defRPr/>
            </a:pPr>
            <a:r>
              <a:rPr lang="en-US" smtClean="0"/>
              <a:t>Sam Dyson - Quigg Symposium - 12/15/09</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a:xfrm>
            <a:off x="457200" y="-76200"/>
            <a:ext cx="8229600" cy="1143000"/>
          </a:xfrm>
        </p:spPr>
        <p:txBody>
          <a:bodyPr/>
          <a:lstStyle/>
          <a:p>
            <a:r>
              <a:rPr lang="en-US" dirty="0" smtClean="0"/>
              <a:t>Summer Component</a:t>
            </a:r>
            <a:endParaRPr lang="en-US" dirty="0"/>
          </a:p>
        </p:txBody>
      </p:sp>
      <p:graphicFrame>
        <p:nvGraphicFramePr>
          <p:cNvPr id="5" name="Table 4"/>
          <p:cNvGraphicFramePr>
            <a:graphicFrameLocks noGrp="1"/>
          </p:cNvGraphicFramePr>
          <p:nvPr/>
        </p:nvGraphicFramePr>
        <p:xfrm>
          <a:off x="304800" y="1066800"/>
          <a:ext cx="8534400" cy="5249217"/>
        </p:xfrm>
        <a:graphic>
          <a:graphicData uri="http://schemas.openxmlformats.org/drawingml/2006/table">
            <a:tbl>
              <a:tblPr/>
              <a:tblGrid>
                <a:gridCol w="1491785"/>
                <a:gridCol w="2775415"/>
                <a:gridCol w="2775415"/>
                <a:gridCol w="1491785"/>
              </a:tblGrid>
              <a:tr h="525518">
                <a:tc>
                  <a:txBody>
                    <a:bodyPr/>
                    <a:lstStyle/>
                    <a:p>
                      <a:pPr marL="0" marR="0" algn="r">
                        <a:spcBef>
                          <a:spcPts val="0"/>
                        </a:spcBef>
                        <a:spcAft>
                          <a:spcPts val="0"/>
                        </a:spcAft>
                      </a:pPr>
                      <a:r>
                        <a:rPr lang="en-US" sz="1200" b="1" dirty="0">
                          <a:solidFill>
                            <a:schemeClr val="bg1"/>
                          </a:solidFill>
                          <a:latin typeface="Times New Roman"/>
                          <a:ea typeface="Times New Roman"/>
                        </a:rPr>
                        <a:t>Summers</a:t>
                      </a:r>
                    </a:p>
                    <a:p>
                      <a:pPr marL="0" marR="0" algn="r">
                        <a:spcBef>
                          <a:spcPts val="0"/>
                        </a:spcBef>
                        <a:spcAft>
                          <a:spcPts val="0"/>
                        </a:spcAft>
                      </a:pPr>
                      <a:r>
                        <a:rPr lang="en-US" sz="1200" b="1" dirty="0">
                          <a:solidFill>
                            <a:schemeClr val="bg1"/>
                          </a:solidFill>
                          <a:latin typeface="Times New Roman"/>
                          <a:ea typeface="Times New Roman"/>
                        </a:rPr>
                        <a:t>Before Each Grade Level</a:t>
                      </a:r>
                    </a:p>
                  </a:txBody>
                  <a:tcPr marL="52552" marR="52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200" b="1" dirty="0">
                          <a:solidFill>
                            <a:schemeClr val="bg1"/>
                          </a:solidFill>
                          <a:latin typeface="Times New Roman"/>
                          <a:ea typeface="Times New Roman"/>
                        </a:rPr>
                        <a:t>Seven-Year </a:t>
                      </a:r>
                    </a:p>
                    <a:p>
                      <a:pPr marL="0" marR="0" algn="ctr">
                        <a:spcBef>
                          <a:spcPts val="0"/>
                        </a:spcBef>
                        <a:spcAft>
                          <a:spcPts val="0"/>
                        </a:spcAft>
                      </a:pPr>
                      <a:r>
                        <a:rPr lang="en-US" sz="1200" b="1" dirty="0">
                          <a:solidFill>
                            <a:schemeClr val="bg1"/>
                          </a:solidFill>
                          <a:latin typeface="Times New Roman"/>
                          <a:ea typeface="Times New Roman"/>
                        </a:rPr>
                        <a:t>Student Growth Plan</a:t>
                      </a:r>
                    </a:p>
                  </a:txBody>
                  <a:tcPr marL="52552" marR="52552" marT="0" marB="0" anchor="ctr">
                    <a:lnL w="12700" cap="flat" cmpd="sng" algn="ctr">
                      <a:solidFill>
                        <a:srgbClr val="000000"/>
                      </a:solidFill>
                      <a:prstDash val="solid"/>
                      <a:round/>
                      <a:headEnd type="none" w="med" len="med"/>
                      <a:tailEnd type="none" w="med" len="med"/>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200" b="1" dirty="0">
                          <a:solidFill>
                            <a:schemeClr val="bg1"/>
                          </a:solidFill>
                          <a:latin typeface="Times New Roman"/>
                          <a:ea typeface="Times New Roman"/>
                        </a:rPr>
                        <a:t>Four- to Five-Year (min)</a:t>
                      </a:r>
                    </a:p>
                    <a:p>
                      <a:pPr marL="0" marR="0" algn="ctr">
                        <a:spcBef>
                          <a:spcPts val="0"/>
                        </a:spcBef>
                        <a:spcAft>
                          <a:spcPts val="0"/>
                        </a:spcAft>
                      </a:pPr>
                      <a:r>
                        <a:rPr lang="en-US" sz="1200" b="1" dirty="0">
                          <a:solidFill>
                            <a:schemeClr val="bg1"/>
                          </a:solidFill>
                          <a:latin typeface="Times New Roman"/>
                          <a:ea typeface="Times New Roman"/>
                        </a:rPr>
                        <a:t>Teacher Growth Plan</a:t>
                      </a:r>
                    </a:p>
                  </a:txBody>
                  <a:tcPr marL="52552" marR="52552" marT="0" marB="0" anchor="ctr">
                    <a:lnL w="762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200" b="1" dirty="0">
                          <a:solidFill>
                            <a:schemeClr val="bg1"/>
                          </a:solidFill>
                          <a:latin typeface="Times New Roman"/>
                          <a:ea typeface="Times New Roman"/>
                        </a:rPr>
                        <a:t>Teacher Proficiency</a:t>
                      </a:r>
                    </a:p>
                    <a:p>
                      <a:pPr marL="0" marR="0">
                        <a:spcBef>
                          <a:spcPts val="0"/>
                        </a:spcBef>
                        <a:spcAft>
                          <a:spcPts val="0"/>
                        </a:spcAft>
                      </a:pPr>
                      <a:r>
                        <a:rPr lang="en-US" sz="1200" b="1" dirty="0">
                          <a:solidFill>
                            <a:schemeClr val="bg1"/>
                          </a:solidFill>
                          <a:latin typeface="Times New Roman"/>
                          <a:ea typeface="Times New Roman"/>
                        </a:rPr>
                        <a:t>Level</a:t>
                      </a:r>
                    </a:p>
                  </a:txBody>
                  <a:tcPr marL="52552" marR="52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401379">
                <a:tc>
                  <a:txBody>
                    <a:bodyPr/>
                    <a:lstStyle/>
                    <a:p>
                      <a:pPr marL="0" marR="0" algn="r">
                        <a:spcBef>
                          <a:spcPts val="0"/>
                        </a:spcBef>
                        <a:spcAft>
                          <a:spcPts val="0"/>
                        </a:spcAft>
                      </a:pPr>
                      <a:r>
                        <a:rPr lang="en-US" sz="1800" dirty="0">
                          <a:latin typeface="Times New Roman"/>
                          <a:ea typeface="Times New Roman"/>
                        </a:rPr>
                        <a:t>6</a:t>
                      </a:r>
                      <a:r>
                        <a:rPr lang="en-US" sz="1800" baseline="30000" dirty="0">
                          <a:latin typeface="Times New Roman"/>
                          <a:ea typeface="Times New Roman"/>
                        </a:rPr>
                        <a:t>th</a:t>
                      </a:r>
                      <a:endParaRPr lang="en-US" sz="1800" dirty="0">
                        <a:latin typeface="Times New Roman"/>
                        <a:ea typeface="Times New Roman"/>
                      </a:endParaRPr>
                    </a:p>
                    <a:p>
                      <a:pPr marL="0" marR="0" algn="r">
                        <a:spcBef>
                          <a:spcPts val="0"/>
                        </a:spcBef>
                        <a:spcAft>
                          <a:spcPts val="0"/>
                        </a:spcAft>
                      </a:pPr>
                      <a:r>
                        <a:rPr lang="en-US" sz="1800" dirty="0">
                          <a:latin typeface="Times New Roman"/>
                          <a:ea typeface="Times New Roman"/>
                        </a:rPr>
                        <a:t>7</a:t>
                      </a:r>
                      <a:r>
                        <a:rPr lang="en-US" sz="1800" baseline="30000" dirty="0">
                          <a:latin typeface="Times New Roman"/>
                          <a:ea typeface="Times New Roman"/>
                        </a:rPr>
                        <a:t>th</a:t>
                      </a:r>
                      <a:endParaRPr lang="en-US" sz="1800" dirty="0">
                        <a:latin typeface="Times New Roman"/>
                        <a:ea typeface="Times New Roman"/>
                      </a:endParaRPr>
                    </a:p>
                  </a:txBody>
                  <a:tcPr marL="52552" marR="5255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400" dirty="0">
                          <a:latin typeface="Times New Roman"/>
                          <a:ea typeface="Times New Roman"/>
                          <a:sym typeface="Symbol"/>
                        </a:rPr>
                        <a:t></a:t>
                      </a:r>
                      <a:r>
                        <a:rPr lang="en-US" sz="1400" dirty="0">
                          <a:latin typeface="Times New Roman"/>
                          <a:ea typeface="Times New Roman"/>
                        </a:rPr>
                        <a:t> Pre-Algebra</a:t>
                      </a:r>
                    </a:p>
                    <a:p>
                      <a:pPr marL="0" marR="0">
                        <a:spcBef>
                          <a:spcPts val="0"/>
                        </a:spcBef>
                        <a:spcAft>
                          <a:spcPts val="0"/>
                        </a:spcAft>
                      </a:pPr>
                      <a:r>
                        <a:rPr lang="en-US" sz="1400" dirty="0">
                          <a:latin typeface="Times New Roman"/>
                          <a:ea typeface="Times New Roman"/>
                          <a:sym typeface="Symbol"/>
                        </a:rPr>
                        <a:t></a:t>
                      </a:r>
                      <a:r>
                        <a:rPr lang="en-US" sz="1400" dirty="0">
                          <a:latin typeface="Times New Roman"/>
                          <a:ea typeface="Times New Roman"/>
                        </a:rPr>
                        <a:t> Intro to scientific inquiry </a:t>
                      </a:r>
                    </a:p>
                  </a:txBody>
                  <a:tcPr marL="52552" marR="52552" marT="0" marB="0" anchor="ctr">
                    <a:lnL w="12700" cap="flat" cmpd="sng" algn="ctr">
                      <a:solidFill>
                        <a:srgbClr val="000000"/>
                      </a:solidFill>
                      <a:prstDash val="solid"/>
                      <a:round/>
                      <a:headEnd type="none" w="med" len="med"/>
                      <a:tailEnd type="none" w="med" len="med"/>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Times New Roman"/>
                          <a:ea typeface="Times New Roman"/>
                          <a:sym typeface="Symbol"/>
                        </a:rPr>
                        <a:t></a:t>
                      </a:r>
                      <a:r>
                        <a:rPr lang="en-US" sz="1400" dirty="0">
                          <a:latin typeface="Times New Roman"/>
                          <a:ea typeface="Times New Roman"/>
                        </a:rPr>
                        <a:t> Obtain endorsements from partner universities</a:t>
                      </a:r>
                    </a:p>
                    <a:p>
                      <a:pPr marL="0" marR="0">
                        <a:spcBef>
                          <a:spcPts val="0"/>
                        </a:spcBef>
                        <a:spcAft>
                          <a:spcPts val="0"/>
                        </a:spcAft>
                      </a:pPr>
                      <a:r>
                        <a:rPr lang="en-US" sz="1400" dirty="0">
                          <a:latin typeface="Times New Roman"/>
                          <a:ea typeface="Times New Roman"/>
                          <a:sym typeface="Symbol"/>
                        </a:rPr>
                        <a:t></a:t>
                      </a:r>
                      <a:r>
                        <a:rPr lang="en-US" sz="1400" dirty="0">
                          <a:latin typeface="Times New Roman"/>
                          <a:ea typeface="Times New Roman"/>
                        </a:rPr>
                        <a:t> Attend summer teacher session for graduate credit</a:t>
                      </a:r>
                    </a:p>
                    <a:p>
                      <a:pPr marL="0" marR="0">
                        <a:spcBef>
                          <a:spcPts val="0"/>
                        </a:spcBef>
                        <a:spcAft>
                          <a:spcPts val="0"/>
                        </a:spcAft>
                      </a:pPr>
                      <a:r>
                        <a:rPr lang="en-US" sz="1400" dirty="0">
                          <a:latin typeface="Times New Roman"/>
                          <a:ea typeface="Times New Roman"/>
                          <a:sym typeface="Symbol"/>
                        </a:rPr>
                        <a:t></a:t>
                      </a:r>
                      <a:r>
                        <a:rPr lang="en-US" sz="1400" dirty="0">
                          <a:latin typeface="Times New Roman"/>
                          <a:ea typeface="Times New Roman"/>
                        </a:rPr>
                        <a:t> Assist and co-teach summer student session</a:t>
                      </a:r>
                    </a:p>
                    <a:p>
                      <a:pPr marL="0" marR="0">
                        <a:spcBef>
                          <a:spcPts val="0"/>
                        </a:spcBef>
                        <a:spcAft>
                          <a:spcPts val="0"/>
                        </a:spcAft>
                      </a:pPr>
                      <a:r>
                        <a:rPr lang="en-US" sz="1400" dirty="0">
                          <a:latin typeface="Times New Roman"/>
                          <a:ea typeface="Times New Roman"/>
                          <a:sym typeface="Symbol"/>
                        </a:rPr>
                        <a:t></a:t>
                      </a:r>
                      <a:r>
                        <a:rPr lang="en-US" sz="1400" dirty="0">
                          <a:latin typeface="Times New Roman"/>
                          <a:ea typeface="Times New Roman"/>
                        </a:rPr>
                        <a:t> Receive academic year coaching</a:t>
                      </a:r>
                    </a:p>
                  </a:txBody>
                  <a:tcPr marL="52552" marR="52552" marT="0" marB="0" anchor="ctr">
                    <a:lnL w="762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latin typeface="Times New Roman"/>
                          <a:ea typeface="Times New Roman"/>
                        </a:rPr>
                        <a:t>Fellow</a:t>
                      </a:r>
                    </a:p>
                    <a:p>
                      <a:pPr marL="0" marR="0">
                        <a:spcBef>
                          <a:spcPts val="0"/>
                        </a:spcBef>
                        <a:spcAft>
                          <a:spcPts val="0"/>
                        </a:spcAft>
                      </a:pPr>
                      <a:r>
                        <a:rPr lang="en-US" sz="1800" dirty="0">
                          <a:latin typeface="Times New Roman"/>
                          <a:ea typeface="Times New Roman"/>
                        </a:rPr>
                        <a:t>(1 yr </a:t>
                      </a:r>
                    </a:p>
                    <a:p>
                      <a:pPr marL="0" marR="0">
                        <a:spcBef>
                          <a:spcPts val="0"/>
                        </a:spcBef>
                        <a:spcAft>
                          <a:spcPts val="0"/>
                        </a:spcAft>
                      </a:pPr>
                      <a:r>
                        <a:rPr lang="en-US" sz="1800" dirty="0">
                          <a:latin typeface="Times New Roman"/>
                          <a:ea typeface="Times New Roman"/>
                        </a:rPr>
                        <a:t>as needed)</a:t>
                      </a:r>
                    </a:p>
                  </a:txBody>
                  <a:tcPr marL="52552" marR="5255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r h="1926897">
                <a:tc>
                  <a:txBody>
                    <a:bodyPr/>
                    <a:lstStyle/>
                    <a:p>
                      <a:pPr marL="0" marR="0" algn="r">
                        <a:spcBef>
                          <a:spcPts val="0"/>
                        </a:spcBef>
                        <a:spcAft>
                          <a:spcPts val="0"/>
                        </a:spcAft>
                      </a:pPr>
                      <a:r>
                        <a:rPr lang="en-US" sz="1800" dirty="0">
                          <a:latin typeface="Times New Roman"/>
                          <a:ea typeface="Times New Roman"/>
                        </a:rPr>
                        <a:t>8</a:t>
                      </a:r>
                      <a:r>
                        <a:rPr lang="en-US" sz="1800" baseline="30000" dirty="0">
                          <a:latin typeface="Times New Roman"/>
                          <a:ea typeface="Times New Roman"/>
                        </a:rPr>
                        <a:t>th</a:t>
                      </a:r>
                      <a:endParaRPr lang="en-US" sz="1800" dirty="0">
                        <a:latin typeface="Times New Roman"/>
                        <a:ea typeface="Times New Roman"/>
                      </a:endParaRPr>
                    </a:p>
                    <a:p>
                      <a:pPr marL="0" marR="0" algn="r">
                        <a:spcBef>
                          <a:spcPts val="0"/>
                        </a:spcBef>
                        <a:spcAft>
                          <a:spcPts val="0"/>
                        </a:spcAft>
                      </a:pPr>
                      <a:r>
                        <a:rPr lang="en-US" sz="1800" dirty="0">
                          <a:latin typeface="Times New Roman"/>
                          <a:ea typeface="Times New Roman"/>
                        </a:rPr>
                        <a:t>9</a:t>
                      </a:r>
                      <a:r>
                        <a:rPr lang="en-US" sz="1800" baseline="30000" dirty="0">
                          <a:latin typeface="Times New Roman"/>
                          <a:ea typeface="Times New Roman"/>
                        </a:rPr>
                        <a:t>th</a:t>
                      </a:r>
                      <a:r>
                        <a:rPr lang="en-US" sz="1800" dirty="0">
                          <a:latin typeface="Times New Roman"/>
                          <a:ea typeface="Times New Roman"/>
                        </a:rPr>
                        <a:t> </a:t>
                      </a:r>
                    </a:p>
                  </a:txBody>
                  <a:tcPr marL="52552" marR="52552"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1400" dirty="0">
                          <a:latin typeface="Times New Roman"/>
                          <a:ea typeface="Times New Roman"/>
                          <a:sym typeface="Symbol"/>
                        </a:rPr>
                        <a:t></a:t>
                      </a:r>
                      <a:r>
                        <a:rPr lang="en-US" sz="1400" dirty="0">
                          <a:latin typeface="Times New Roman"/>
                          <a:ea typeface="Times New Roman"/>
                        </a:rPr>
                        <a:t> Algebra and proportional reasoning</a:t>
                      </a:r>
                    </a:p>
                    <a:p>
                      <a:pPr marL="0" marR="0">
                        <a:spcBef>
                          <a:spcPts val="0"/>
                        </a:spcBef>
                        <a:spcAft>
                          <a:spcPts val="0"/>
                        </a:spcAft>
                      </a:pPr>
                      <a:r>
                        <a:rPr lang="en-US" sz="1400" dirty="0">
                          <a:latin typeface="Times New Roman"/>
                          <a:ea typeface="Times New Roman"/>
                          <a:sym typeface="Symbol"/>
                        </a:rPr>
                        <a:t></a:t>
                      </a:r>
                      <a:r>
                        <a:rPr lang="en-US" sz="1400" dirty="0">
                          <a:latin typeface="Times New Roman"/>
                          <a:ea typeface="Times New Roman"/>
                        </a:rPr>
                        <a:t> Intro to experimental design</a:t>
                      </a:r>
                    </a:p>
                    <a:p>
                      <a:pPr marL="0" marR="0">
                        <a:spcBef>
                          <a:spcPts val="0"/>
                        </a:spcBef>
                        <a:spcAft>
                          <a:spcPts val="0"/>
                        </a:spcAft>
                      </a:pPr>
                      <a:r>
                        <a:rPr lang="en-US" sz="1400" dirty="0">
                          <a:latin typeface="Times New Roman"/>
                          <a:ea typeface="Times New Roman"/>
                          <a:sym typeface="Symbol"/>
                        </a:rPr>
                        <a:t></a:t>
                      </a:r>
                      <a:r>
                        <a:rPr lang="en-US" sz="1400" dirty="0">
                          <a:latin typeface="Times New Roman"/>
                          <a:ea typeface="Times New Roman"/>
                        </a:rPr>
                        <a:t> College visits</a:t>
                      </a:r>
                    </a:p>
                  </a:txBody>
                  <a:tcPr marL="52552" marR="52552" marT="0" marB="0" anchor="ctr">
                    <a:lnL w="12700" cap="flat" cmpd="sng" algn="ctr">
                      <a:solidFill>
                        <a:srgbClr val="000000"/>
                      </a:solidFill>
                      <a:prstDash val="solid"/>
                      <a:round/>
                      <a:headEnd type="none" w="med" len="med"/>
                      <a:tailEnd type="none" w="med" len="med"/>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Times New Roman"/>
                          <a:ea typeface="Times New Roman"/>
                          <a:sym typeface="Symbol"/>
                        </a:rPr>
                        <a:t></a:t>
                      </a:r>
                      <a:r>
                        <a:rPr lang="en-US" sz="1400" dirty="0">
                          <a:latin typeface="Times New Roman"/>
                          <a:ea typeface="Times New Roman"/>
                        </a:rPr>
                        <a:t> Attend summer teacher sessions for grad credit</a:t>
                      </a:r>
                    </a:p>
                    <a:p>
                      <a:pPr marL="0" marR="0">
                        <a:spcBef>
                          <a:spcPts val="0"/>
                        </a:spcBef>
                        <a:spcAft>
                          <a:spcPts val="0"/>
                        </a:spcAft>
                      </a:pPr>
                      <a:r>
                        <a:rPr lang="en-US" sz="1400" dirty="0">
                          <a:latin typeface="Times New Roman"/>
                          <a:ea typeface="Times New Roman"/>
                          <a:sym typeface="Symbol"/>
                        </a:rPr>
                        <a:t></a:t>
                      </a:r>
                      <a:r>
                        <a:rPr lang="en-US" sz="1400" dirty="0">
                          <a:latin typeface="Times New Roman"/>
                          <a:ea typeface="Times New Roman"/>
                        </a:rPr>
                        <a:t>  Co-teach summer student session</a:t>
                      </a:r>
                    </a:p>
                    <a:p>
                      <a:pPr marL="0" marR="0">
                        <a:spcBef>
                          <a:spcPts val="0"/>
                        </a:spcBef>
                        <a:spcAft>
                          <a:spcPts val="0"/>
                        </a:spcAft>
                      </a:pPr>
                      <a:r>
                        <a:rPr lang="en-US" sz="1400" dirty="0">
                          <a:latin typeface="Times New Roman"/>
                          <a:ea typeface="Times New Roman"/>
                          <a:sym typeface="Symbol"/>
                        </a:rPr>
                        <a:t></a:t>
                      </a:r>
                      <a:r>
                        <a:rPr lang="en-US" sz="1400" dirty="0">
                          <a:latin typeface="Times New Roman"/>
                          <a:ea typeface="Times New Roman"/>
                        </a:rPr>
                        <a:t> Participate in academic year teaming </a:t>
                      </a:r>
                    </a:p>
                    <a:p>
                      <a:pPr marL="0" marR="0">
                        <a:spcBef>
                          <a:spcPts val="0"/>
                        </a:spcBef>
                        <a:spcAft>
                          <a:spcPts val="0"/>
                        </a:spcAft>
                      </a:pPr>
                      <a:r>
                        <a:rPr lang="en-US" sz="1400" dirty="0">
                          <a:latin typeface="Times New Roman"/>
                          <a:ea typeface="Times New Roman"/>
                          <a:sym typeface="Symbol"/>
                        </a:rPr>
                        <a:t></a:t>
                      </a:r>
                      <a:r>
                        <a:rPr lang="en-US" sz="1400" dirty="0">
                          <a:latin typeface="Times New Roman"/>
                          <a:ea typeface="Times New Roman"/>
                        </a:rPr>
                        <a:t> Continue optional graduate level courses</a:t>
                      </a:r>
                    </a:p>
                    <a:p>
                      <a:pPr marL="0" marR="0">
                        <a:spcBef>
                          <a:spcPts val="0"/>
                        </a:spcBef>
                        <a:spcAft>
                          <a:spcPts val="0"/>
                        </a:spcAft>
                      </a:pPr>
                      <a:r>
                        <a:rPr lang="en-US" sz="1400" dirty="0">
                          <a:latin typeface="Times New Roman"/>
                          <a:ea typeface="Times New Roman"/>
                          <a:sym typeface="Symbol"/>
                        </a:rPr>
                        <a:t></a:t>
                      </a:r>
                      <a:r>
                        <a:rPr lang="en-US" sz="1400" dirty="0">
                          <a:latin typeface="Times New Roman"/>
                          <a:ea typeface="Times New Roman"/>
                        </a:rPr>
                        <a:t> Participate in one optional “sabbatical summer” of lab research</a:t>
                      </a:r>
                    </a:p>
                  </a:txBody>
                  <a:tcPr marL="52552" marR="52552" marT="0" marB="0" anchor="ctr">
                    <a:lnL w="762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latin typeface="Times New Roman"/>
                          <a:ea typeface="Times New Roman"/>
                        </a:rPr>
                        <a:t>Resident</a:t>
                      </a:r>
                    </a:p>
                    <a:p>
                      <a:pPr marL="0" marR="0">
                        <a:spcBef>
                          <a:spcPts val="0"/>
                        </a:spcBef>
                        <a:spcAft>
                          <a:spcPts val="0"/>
                        </a:spcAft>
                      </a:pPr>
                      <a:r>
                        <a:rPr lang="en-US" sz="1800" dirty="0">
                          <a:latin typeface="Times New Roman"/>
                          <a:ea typeface="Times New Roman"/>
                        </a:rPr>
                        <a:t>(3 yr min)</a:t>
                      </a:r>
                    </a:p>
                  </a:txBody>
                  <a:tcPr marL="52552" marR="52552" marT="0" marB="0" anchor="ctr">
                    <a:lnL w="12700" cap="flat" cmpd="sng" algn="ctr">
                      <a:solidFill>
                        <a:srgbClr val="000000"/>
                      </a:solidFill>
                      <a:prstDash val="solid"/>
                      <a:round/>
                      <a:headEnd type="none" w="med" len="med"/>
                      <a:tailEnd type="none" w="med" len="med"/>
                    </a:lnL>
                    <a:lnR>
                      <a:noFill/>
                    </a:lnR>
                    <a:lnT>
                      <a:noFill/>
                    </a:lnT>
                    <a:lnB>
                      <a:noFill/>
                    </a:lnB>
                  </a:tcPr>
                </a:tc>
              </a:tr>
              <a:tr h="1226207">
                <a:tc>
                  <a:txBody>
                    <a:bodyPr/>
                    <a:lstStyle/>
                    <a:p>
                      <a:pPr marL="0" marR="0" algn="r">
                        <a:spcBef>
                          <a:spcPts val="0"/>
                        </a:spcBef>
                        <a:spcAft>
                          <a:spcPts val="0"/>
                        </a:spcAft>
                      </a:pPr>
                      <a:r>
                        <a:rPr lang="en-US" sz="1800" dirty="0">
                          <a:latin typeface="Times New Roman"/>
                          <a:ea typeface="Times New Roman"/>
                        </a:rPr>
                        <a:t>10</a:t>
                      </a:r>
                      <a:r>
                        <a:rPr lang="en-US" sz="1800" baseline="30000" dirty="0">
                          <a:latin typeface="Times New Roman"/>
                          <a:ea typeface="Times New Roman"/>
                        </a:rPr>
                        <a:t>th</a:t>
                      </a:r>
                      <a:endParaRPr lang="en-US" sz="1800" dirty="0">
                        <a:latin typeface="Times New Roman"/>
                        <a:ea typeface="Times New Roman"/>
                      </a:endParaRPr>
                    </a:p>
                    <a:p>
                      <a:pPr marL="0" marR="0" algn="r">
                        <a:spcBef>
                          <a:spcPts val="0"/>
                        </a:spcBef>
                        <a:spcAft>
                          <a:spcPts val="0"/>
                        </a:spcAft>
                      </a:pPr>
                      <a:r>
                        <a:rPr lang="en-US" sz="1800" dirty="0">
                          <a:latin typeface="Times New Roman"/>
                          <a:ea typeface="Times New Roman"/>
                        </a:rPr>
                        <a:t>11</a:t>
                      </a:r>
                      <a:r>
                        <a:rPr lang="en-US" sz="1800" baseline="30000" dirty="0">
                          <a:latin typeface="Times New Roman"/>
                          <a:ea typeface="Times New Roman"/>
                        </a:rPr>
                        <a:t>th</a:t>
                      </a:r>
                      <a:endParaRPr lang="en-US" sz="1800" dirty="0">
                        <a:latin typeface="Times New Roman"/>
                        <a:ea typeface="Times New Roman"/>
                      </a:endParaRPr>
                    </a:p>
                    <a:p>
                      <a:pPr marL="0" marR="0" algn="r">
                        <a:spcBef>
                          <a:spcPts val="0"/>
                        </a:spcBef>
                        <a:spcAft>
                          <a:spcPts val="0"/>
                        </a:spcAft>
                      </a:pPr>
                      <a:r>
                        <a:rPr lang="en-US" sz="1800" dirty="0">
                          <a:latin typeface="Times New Roman"/>
                          <a:ea typeface="Times New Roman"/>
                        </a:rPr>
                        <a:t>12</a:t>
                      </a:r>
                      <a:r>
                        <a:rPr lang="en-US" sz="1800" baseline="30000" dirty="0">
                          <a:latin typeface="Times New Roman"/>
                          <a:ea typeface="Times New Roman"/>
                        </a:rPr>
                        <a:t>th</a:t>
                      </a:r>
                      <a:endParaRPr lang="en-US" sz="1800" dirty="0">
                        <a:latin typeface="Times New Roman"/>
                        <a:ea typeface="Times New Roman"/>
                      </a:endParaRPr>
                    </a:p>
                  </a:txBody>
                  <a:tcPr marL="52552" marR="52552"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1400" dirty="0">
                          <a:latin typeface="Times New Roman"/>
                          <a:ea typeface="Times New Roman"/>
                          <a:sym typeface="Symbol"/>
                        </a:rPr>
                        <a:t></a:t>
                      </a:r>
                      <a:r>
                        <a:rPr lang="en-US" sz="1400" dirty="0">
                          <a:latin typeface="Times New Roman"/>
                          <a:ea typeface="Times New Roman"/>
                        </a:rPr>
                        <a:t> Math and science leading to AP-level calculus and science course</a:t>
                      </a:r>
                    </a:p>
                    <a:p>
                      <a:pPr marL="0" marR="0">
                        <a:spcBef>
                          <a:spcPts val="0"/>
                        </a:spcBef>
                        <a:spcAft>
                          <a:spcPts val="0"/>
                        </a:spcAft>
                      </a:pPr>
                      <a:r>
                        <a:rPr lang="en-US" sz="1400" dirty="0">
                          <a:latin typeface="Times New Roman"/>
                          <a:ea typeface="Times New Roman"/>
                          <a:sym typeface="Symbol"/>
                        </a:rPr>
                        <a:t></a:t>
                      </a:r>
                      <a:r>
                        <a:rPr lang="en-US" sz="1400" dirty="0">
                          <a:latin typeface="Times New Roman"/>
                          <a:ea typeface="Times New Roman"/>
                        </a:rPr>
                        <a:t> Grade 11 summer living on university campus </a:t>
                      </a:r>
                    </a:p>
                    <a:p>
                      <a:pPr marL="0" marR="0">
                        <a:spcBef>
                          <a:spcPts val="0"/>
                        </a:spcBef>
                        <a:spcAft>
                          <a:spcPts val="0"/>
                        </a:spcAft>
                      </a:pPr>
                      <a:r>
                        <a:rPr lang="en-US" sz="1400" dirty="0">
                          <a:latin typeface="Times New Roman"/>
                          <a:ea typeface="Times New Roman"/>
                          <a:sym typeface="Symbol"/>
                        </a:rPr>
                        <a:t></a:t>
                      </a:r>
                      <a:r>
                        <a:rPr lang="en-US" sz="1400" dirty="0">
                          <a:latin typeface="Times New Roman"/>
                          <a:ea typeface="Times New Roman"/>
                        </a:rPr>
                        <a:t> Grade 12 summer research fellowship</a:t>
                      </a:r>
                    </a:p>
                  </a:txBody>
                  <a:tcPr marL="52552" marR="52552" marT="0" marB="0" anchor="ctr">
                    <a:lnL w="12700" cap="flat" cmpd="sng" algn="ctr">
                      <a:solidFill>
                        <a:srgbClr val="000000"/>
                      </a:solidFill>
                      <a:prstDash val="solid"/>
                      <a:round/>
                      <a:headEnd type="none" w="med" len="med"/>
                      <a:tailEnd type="none" w="med" len="med"/>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Times New Roman"/>
                          <a:ea typeface="Times New Roman"/>
                          <a:sym typeface="Symbol"/>
                        </a:rPr>
                        <a:t></a:t>
                      </a:r>
                      <a:r>
                        <a:rPr lang="en-US" sz="1400" dirty="0">
                          <a:latin typeface="Times New Roman"/>
                          <a:ea typeface="Times New Roman"/>
                        </a:rPr>
                        <a:t> Co-plan and teach teacher summer sessions</a:t>
                      </a:r>
                    </a:p>
                    <a:p>
                      <a:pPr marL="0" marR="0">
                        <a:spcBef>
                          <a:spcPts val="0"/>
                        </a:spcBef>
                        <a:spcAft>
                          <a:spcPts val="0"/>
                        </a:spcAft>
                      </a:pPr>
                      <a:r>
                        <a:rPr lang="en-US" sz="1400" dirty="0">
                          <a:latin typeface="Times New Roman"/>
                          <a:ea typeface="Times New Roman"/>
                          <a:sym typeface="Symbol"/>
                        </a:rPr>
                        <a:t></a:t>
                      </a:r>
                      <a:r>
                        <a:rPr lang="en-US" sz="1400" dirty="0">
                          <a:latin typeface="Times New Roman"/>
                          <a:ea typeface="Times New Roman"/>
                        </a:rPr>
                        <a:t> Direct student summer research internships</a:t>
                      </a:r>
                    </a:p>
                    <a:p>
                      <a:pPr marL="0" marR="0">
                        <a:spcBef>
                          <a:spcPts val="0"/>
                        </a:spcBef>
                        <a:spcAft>
                          <a:spcPts val="0"/>
                        </a:spcAft>
                      </a:pPr>
                      <a:r>
                        <a:rPr lang="en-US" sz="1400" dirty="0">
                          <a:latin typeface="Times New Roman"/>
                          <a:ea typeface="Times New Roman"/>
                          <a:sym typeface="Symbol"/>
                        </a:rPr>
                        <a:t></a:t>
                      </a:r>
                      <a:r>
                        <a:rPr lang="en-US" sz="1400" dirty="0">
                          <a:latin typeface="Times New Roman"/>
                          <a:ea typeface="Times New Roman"/>
                        </a:rPr>
                        <a:t> Provide academic year mentorship</a:t>
                      </a:r>
                    </a:p>
                  </a:txBody>
                  <a:tcPr marL="52552" marR="52552" marT="0" marB="0" anchor="ctr">
                    <a:lnL w="762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dirty="0">
                        <a:latin typeface="Times New Roman"/>
                        <a:ea typeface="Times New Roman"/>
                      </a:endParaRPr>
                    </a:p>
                    <a:p>
                      <a:pPr marL="0" marR="0">
                        <a:spcBef>
                          <a:spcPts val="0"/>
                        </a:spcBef>
                        <a:spcAft>
                          <a:spcPts val="0"/>
                        </a:spcAft>
                      </a:pPr>
                      <a:r>
                        <a:rPr lang="en-US" sz="1800" dirty="0">
                          <a:latin typeface="Times New Roman"/>
                          <a:ea typeface="Times New Roman"/>
                        </a:rPr>
                        <a:t>(1 yr min)</a:t>
                      </a:r>
                    </a:p>
                  </a:txBody>
                  <a:tcPr marL="52552" marR="52552" marT="0" marB="0" anchor="ctr">
                    <a:lnL w="12700" cap="flat" cmpd="sng" algn="ctr">
                      <a:solidFill>
                        <a:srgbClr val="000000"/>
                      </a:solidFill>
                      <a:prstDash val="solid"/>
                      <a:round/>
                      <a:headEnd type="none" w="med" len="med"/>
                      <a:tailEnd type="none" w="med" len="med"/>
                    </a:lnL>
                    <a:lnR>
                      <a:noFill/>
                    </a:lnR>
                    <a:lnT>
                      <a:noFill/>
                    </a:lnT>
                    <a:lnB>
                      <a:noFill/>
                    </a:lnB>
                  </a:tcPr>
                </a:tc>
              </a:tr>
            </a:tbl>
          </a:graphicData>
        </a:graphic>
      </p:graphicFrame>
      <p:sp>
        <p:nvSpPr>
          <p:cNvPr id="6" name="Footer Placeholder 5"/>
          <p:cNvSpPr>
            <a:spLocks noGrp="1"/>
          </p:cNvSpPr>
          <p:nvPr>
            <p:ph type="ftr" sz="quarter" idx="11"/>
          </p:nvPr>
        </p:nvSpPr>
        <p:spPr/>
        <p:txBody>
          <a:bodyPr/>
          <a:lstStyle/>
          <a:p>
            <a:pPr>
              <a:defRPr/>
            </a:pPr>
            <a:r>
              <a:rPr lang="en-US" smtClean="0"/>
              <a:t>Sam Dyson - Quigg Symposium - 12/15/09</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p:txBody>
          <a:bodyPr/>
          <a:lstStyle/>
          <a:p>
            <a:r>
              <a:rPr lang="en-US" dirty="0" smtClean="0"/>
              <a:t>Enrollment</a:t>
            </a:r>
            <a:endParaRPr lang="en-US" dirty="0"/>
          </a:p>
        </p:txBody>
      </p:sp>
      <p:graphicFrame>
        <p:nvGraphicFramePr>
          <p:cNvPr id="5" name="Table 4"/>
          <p:cNvGraphicFramePr>
            <a:graphicFrameLocks noGrp="1"/>
          </p:cNvGraphicFramePr>
          <p:nvPr/>
        </p:nvGraphicFramePr>
        <p:xfrm>
          <a:off x="304800" y="1371600"/>
          <a:ext cx="8458199" cy="4762500"/>
        </p:xfrm>
        <a:graphic>
          <a:graphicData uri="http://schemas.openxmlformats.org/drawingml/2006/table">
            <a:tbl>
              <a:tblPr/>
              <a:tblGrid>
                <a:gridCol w="2866014"/>
                <a:gridCol w="2866014"/>
                <a:gridCol w="2726171"/>
              </a:tblGrid>
              <a:tr h="1181100">
                <a:tc rowSpan="9">
                  <a:txBody>
                    <a:bodyPr/>
                    <a:lstStyle/>
                    <a:p>
                      <a:pPr marL="0" marR="0" algn="ctr">
                        <a:spcBef>
                          <a:spcPts val="0"/>
                        </a:spcBef>
                        <a:spcAft>
                          <a:spcPts val="0"/>
                        </a:spcAft>
                      </a:pPr>
                      <a:r>
                        <a:rPr lang="en-US" sz="1800" b="1" dirty="0">
                          <a:latin typeface="Times New Roman"/>
                          <a:ea typeface="Times New Roman"/>
                        </a:rPr>
                        <a:t>Enrollment Targets</a:t>
                      </a:r>
                      <a:endParaRPr lang="en-US" sz="1800" dirty="0">
                        <a:latin typeface="Times New Roman"/>
                        <a:ea typeface="Times New Roman"/>
                      </a:endParaRPr>
                    </a:p>
                  </a:txBody>
                  <a:tcPr marL="61848" marR="61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i="1" dirty="0">
                          <a:latin typeface="Times New Roman"/>
                          <a:ea typeface="Times New Roman"/>
                        </a:rPr>
                        <a:t>Students</a:t>
                      </a:r>
                      <a:endParaRPr lang="en-US" sz="1600" dirty="0">
                        <a:latin typeface="Times New Roman"/>
                        <a:ea typeface="Times New Roman"/>
                      </a:endParaRPr>
                    </a:p>
                    <a:p>
                      <a:pPr marL="0" marR="0">
                        <a:spcBef>
                          <a:spcPts val="0"/>
                        </a:spcBef>
                        <a:spcAft>
                          <a:spcPts val="0"/>
                        </a:spcAft>
                        <a:tabLst>
                          <a:tab pos="269875" algn="l"/>
                          <a:tab pos="388620" algn="l"/>
                        </a:tabLst>
                      </a:pPr>
                      <a:r>
                        <a:rPr lang="en-US" sz="1600" dirty="0">
                          <a:latin typeface="Times New Roman"/>
                          <a:ea typeface="Times New Roman"/>
                          <a:sym typeface="Symbol"/>
                        </a:rPr>
                        <a:t></a:t>
                      </a:r>
                      <a:r>
                        <a:rPr lang="en-US" sz="1600" dirty="0">
                          <a:latin typeface="Times New Roman"/>
                          <a:ea typeface="Times New Roman"/>
                        </a:rPr>
                        <a:t> Two </a:t>
                      </a:r>
                      <a:r>
                        <a:rPr lang="en-US" sz="1600" dirty="0" smtClean="0">
                          <a:latin typeface="Times New Roman"/>
                          <a:ea typeface="Times New Roman"/>
                        </a:rPr>
                        <a:t>30-student </a:t>
                      </a:r>
                      <a:r>
                        <a:rPr lang="en-US" sz="1600" dirty="0">
                          <a:latin typeface="Times New Roman"/>
                          <a:ea typeface="Times New Roman"/>
                        </a:rPr>
                        <a:t>classrooms at each grade level</a:t>
                      </a:r>
                    </a:p>
                    <a:p>
                      <a:pPr marL="0" marR="0">
                        <a:spcBef>
                          <a:spcPts val="0"/>
                        </a:spcBef>
                        <a:spcAft>
                          <a:spcPts val="0"/>
                        </a:spcAft>
                        <a:tabLst>
                          <a:tab pos="269875" algn="l"/>
                          <a:tab pos="388620" algn="l"/>
                        </a:tabLst>
                      </a:pPr>
                      <a:r>
                        <a:rPr lang="en-US" sz="1600" dirty="0">
                          <a:latin typeface="Times New Roman"/>
                          <a:ea typeface="Times New Roman"/>
                          <a:sym typeface="Symbol"/>
                        </a:rPr>
                        <a:t></a:t>
                      </a:r>
                      <a:r>
                        <a:rPr lang="en-US" sz="1600" dirty="0">
                          <a:latin typeface="Times New Roman"/>
                          <a:ea typeface="Times New Roman"/>
                        </a:rPr>
                        <a:t> </a:t>
                      </a:r>
                      <a:r>
                        <a:rPr lang="en-US" sz="1600" dirty="0" smtClean="0">
                          <a:latin typeface="Times New Roman"/>
                          <a:ea typeface="Times New Roman"/>
                        </a:rPr>
                        <a:t>60 </a:t>
                      </a:r>
                      <a:r>
                        <a:rPr lang="en-US" sz="1600" dirty="0">
                          <a:latin typeface="Times New Roman"/>
                          <a:ea typeface="Times New Roman"/>
                        </a:rPr>
                        <a:t>students per grade level</a:t>
                      </a:r>
                    </a:p>
                  </a:txBody>
                  <a:tcPr marL="61848" marR="6184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i="1" dirty="0">
                          <a:latin typeface="Times New Roman"/>
                          <a:ea typeface="Times New Roman"/>
                        </a:rPr>
                        <a:t>Teachers</a:t>
                      </a:r>
                      <a:endParaRPr lang="en-US" sz="1600" dirty="0">
                        <a:latin typeface="Times New Roman"/>
                        <a:ea typeface="Times New Roman"/>
                      </a:endParaRPr>
                    </a:p>
                    <a:p>
                      <a:pPr marL="0" marR="0">
                        <a:spcBef>
                          <a:spcPts val="0"/>
                        </a:spcBef>
                        <a:spcAft>
                          <a:spcPts val="0"/>
                        </a:spcAft>
                      </a:pPr>
                      <a:r>
                        <a:rPr lang="en-US" sz="1600" dirty="0">
                          <a:latin typeface="Times New Roman"/>
                          <a:ea typeface="Times New Roman"/>
                          <a:sym typeface="Symbol"/>
                        </a:rPr>
                        <a:t></a:t>
                      </a:r>
                      <a:r>
                        <a:rPr lang="en-US" sz="1600" dirty="0">
                          <a:latin typeface="Times New Roman"/>
                          <a:ea typeface="Times New Roman"/>
                        </a:rPr>
                        <a:t> </a:t>
                      </a:r>
                      <a:r>
                        <a:rPr lang="en-US" sz="1600" dirty="0" smtClean="0">
                          <a:latin typeface="Times New Roman"/>
                          <a:ea typeface="Times New Roman"/>
                        </a:rPr>
                        <a:t>4 </a:t>
                      </a:r>
                      <a:r>
                        <a:rPr lang="en-US" sz="1600" dirty="0">
                          <a:latin typeface="Times New Roman"/>
                          <a:ea typeface="Times New Roman"/>
                        </a:rPr>
                        <a:t>teachers </a:t>
                      </a:r>
                      <a:r>
                        <a:rPr lang="en-US" sz="1600" dirty="0" smtClean="0">
                          <a:latin typeface="Times New Roman"/>
                          <a:ea typeface="Times New Roman"/>
                        </a:rPr>
                        <a:t>and 1</a:t>
                      </a:r>
                      <a:r>
                        <a:rPr lang="en-US" sz="1600" baseline="0" dirty="0" smtClean="0">
                          <a:latin typeface="Times New Roman"/>
                          <a:ea typeface="Times New Roman"/>
                        </a:rPr>
                        <a:t> mentor </a:t>
                      </a:r>
                      <a:r>
                        <a:rPr lang="en-US" sz="1600" dirty="0" smtClean="0">
                          <a:latin typeface="Times New Roman"/>
                          <a:ea typeface="Times New Roman"/>
                        </a:rPr>
                        <a:t>per classroom</a:t>
                      </a:r>
                      <a:endParaRPr lang="en-US" sz="1600" dirty="0">
                        <a:latin typeface="Times New Roman"/>
                        <a:ea typeface="Times New Roman"/>
                      </a:endParaRPr>
                    </a:p>
                    <a:p>
                      <a:pPr marL="0" marR="0">
                        <a:spcBef>
                          <a:spcPts val="0"/>
                        </a:spcBef>
                        <a:spcAft>
                          <a:spcPts val="0"/>
                        </a:spcAft>
                      </a:pPr>
                      <a:r>
                        <a:rPr lang="en-US" sz="1600" dirty="0">
                          <a:latin typeface="Times New Roman"/>
                          <a:ea typeface="Times New Roman"/>
                          <a:sym typeface="Symbol"/>
                        </a:rPr>
                        <a:t></a:t>
                      </a:r>
                      <a:r>
                        <a:rPr lang="en-US" sz="1600" dirty="0">
                          <a:latin typeface="Times New Roman"/>
                          <a:ea typeface="Times New Roman"/>
                        </a:rPr>
                        <a:t> </a:t>
                      </a:r>
                      <a:r>
                        <a:rPr lang="en-US" sz="1600" dirty="0" smtClean="0">
                          <a:latin typeface="Times New Roman"/>
                          <a:ea typeface="Times New Roman"/>
                        </a:rPr>
                        <a:t>8 teachers + 2 mentors per </a:t>
                      </a:r>
                      <a:r>
                        <a:rPr lang="en-US" sz="1600" dirty="0">
                          <a:latin typeface="Times New Roman"/>
                          <a:ea typeface="Times New Roman"/>
                        </a:rPr>
                        <a:t>grade level</a:t>
                      </a:r>
                    </a:p>
                  </a:txBody>
                  <a:tcPr marL="61848" marR="6184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0550">
                <a:tc vMerge="1">
                  <a:txBody>
                    <a:bodyPr/>
                    <a:lstStyle/>
                    <a:p>
                      <a:endParaRPr lang="en-US"/>
                    </a:p>
                  </a:txBody>
                  <a:tcPr/>
                </a:tc>
                <a:tc gridSpan="2">
                  <a:txBody>
                    <a:bodyPr/>
                    <a:lstStyle/>
                    <a:p>
                      <a:pPr marL="0" marR="0" algn="ctr">
                        <a:spcBef>
                          <a:spcPts val="0"/>
                        </a:spcBef>
                        <a:spcAft>
                          <a:spcPts val="0"/>
                        </a:spcAft>
                      </a:pPr>
                      <a:endParaRPr lang="en-US" sz="1800" dirty="0">
                        <a:solidFill>
                          <a:schemeClr val="bg1"/>
                        </a:solidFill>
                        <a:latin typeface="Times New Roman"/>
                        <a:ea typeface="Times New Roman"/>
                      </a:endParaRPr>
                    </a:p>
                  </a:txBody>
                  <a:tcPr marL="61848" marR="6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alpha val="60000"/>
                      </a:srgbClr>
                    </a:solidFill>
                  </a:tcPr>
                </a:tc>
                <a:tc hMerge="1">
                  <a:txBody>
                    <a:bodyPr/>
                    <a:lstStyle/>
                    <a:p>
                      <a:endParaRPr lang="en-US"/>
                    </a:p>
                  </a:txBody>
                  <a:tcPr/>
                </a:tc>
              </a:tr>
              <a:tr h="295275">
                <a:tc vMerge="1">
                  <a:txBody>
                    <a:bodyPr/>
                    <a:lstStyle/>
                    <a:p>
                      <a:endParaRPr lang="en-US"/>
                    </a:p>
                  </a:txBody>
                  <a:tcPr/>
                </a:tc>
                <a:tc>
                  <a:txBody>
                    <a:bodyPr/>
                    <a:lstStyle/>
                    <a:p>
                      <a:pPr marL="457200" marR="0">
                        <a:spcBef>
                          <a:spcPts val="0"/>
                        </a:spcBef>
                        <a:spcAft>
                          <a:spcPts val="0"/>
                        </a:spcAft>
                      </a:pPr>
                      <a:endParaRPr lang="en-US" sz="1600" dirty="0">
                        <a:latin typeface="Times New Roman"/>
                        <a:ea typeface="Times New Roman"/>
                      </a:endParaRPr>
                    </a:p>
                  </a:txBody>
                  <a:tcPr marL="61848" marR="61848"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225425" marR="0" indent="0">
                        <a:spcBef>
                          <a:spcPts val="0"/>
                        </a:spcBef>
                        <a:spcAft>
                          <a:spcPts val="0"/>
                        </a:spcAft>
                      </a:pPr>
                      <a:endParaRPr lang="en-US" sz="1600" dirty="0">
                        <a:latin typeface="Times New Roman"/>
                        <a:ea typeface="Times New Roman"/>
                      </a:endParaRPr>
                    </a:p>
                  </a:txBody>
                  <a:tcPr marL="61848" marR="61848"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590550">
                <a:tc vMerge="1">
                  <a:txBody>
                    <a:bodyPr/>
                    <a:lstStyle/>
                    <a:p>
                      <a:endParaRPr lang="en-US"/>
                    </a:p>
                  </a:txBody>
                  <a:tcPr/>
                </a:tc>
                <a:tc gridSpan="2">
                  <a:txBody>
                    <a:bodyPr/>
                    <a:lstStyle/>
                    <a:p>
                      <a:pPr marL="0" marR="0" algn="ctr">
                        <a:spcBef>
                          <a:spcPts val="0"/>
                        </a:spcBef>
                        <a:spcAft>
                          <a:spcPts val="0"/>
                        </a:spcAft>
                      </a:pPr>
                      <a:endParaRPr lang="en-US" sz="1800" dirty="0">
                        <a:solidFill>
                          <a:schemeClr val="bg1"/>
                        </a:solidFill>
                        <a:latin typeface="Times New Roman"/>
                        <a:ea typeface="Times New Roman"/>
                      </a:endParaRPr>
                    </a:p>
                  </a:txBody>
                  <a:tcPr marL="61848" marR="6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alpha val="60000"/>
                      </a:srgbClr>
                    </a:solidFill>
                  </a:tcPr>
                </a:tc>
                <a:tc hMerge="1">
                  <a:txBody>
                    <a:bodyPr/>
                    <a:lstStyle/>
                    <a:p>
                      <a:endParaRPr lang="en-US"/>
                    </a:p>
                  </a:txBody>
                  <a:tcPr/>
                </a:tc>
              </a:tr>
              <a:tr h="295275">
                <a:tc vMerge="1">
                  <a:txBody>
                    <a:bodyPr/>
                    <a:lstStyle/>
                    <a:p>
                      <a:endParaRPr lang="en-US"/>
                    </a:p>
                  </a:txBody>
                  <a:tcPr/>
                </a:tc>
                <a:tc>
                  <a:txBody>
                    <a:bodyPr/>
                    <a:lstStyle/>
                    <a:p>
                      <a:pPr marL="457200" marR="0">
                        <a:spcBef>
                          <a:spcPts val="0"/>
                        </a:spcBef>
                        <a:spcAft>
                          <a:spcPts val="0"/>
                        </a:spcAft>
                      </a:pPr>
                      <a:endParaRPr lang="en-US" sz="1600" dirty="0">
                        <a:latin typeface="Times New Roman"/>
                        <a:ea typeface="Times New Roman"/>
                      </a:endParaRPr>
                    </a:p>
                  </a:txBody>
                  <a:tcPr marL="61848" marR="61848"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225425" marR="0" indent="0">
                        <a:spcBef>
                          <a:spcPts val="0"/>
                        </a:spcBef>
                        <a:spcAft>
                          <a:spcPts val="0"/>
                        </a:spcAft>
                      </a:pPr>
                      <a:endParaRPr lang="en-US" sz="1600" dirty="0">
                        <a:latin typeface="Times New Roman"/>
                        <a:ea typeface="Times New Roman"/>
                      </a:endParaRPr>
                    </a:p>
                  </a:txBody>
                  <a:tcPr marL="61848" marR="61848"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590550">
                <a:tc vMerge="1">
                  <a:txBody>
                    <a:bodyPr/>
                    <a:lstStyle/>
                    <a:p>
                      <a:endParaRPr lang="en-US"/>
                    </a:p>
                  </a:txBody>
                  <a:tcPr/>
                </a:tc>
                <a:tc gridSpan="2">
                  <a:txBody>
                    <a:bodyPr/>
                    <a:lstStyle/>
                    <a:p>
                      <a:pPr marL="0" marR="0" algn="ctr">
                        <a:spcBef>
                          <a:spcPts val="0"/>
                        </a:spcBef>
                        <a:spcAft>
                          <a:spcPts val="0"/>
                        </a:spcAft>
                      </a:pPr>
                      <a:endParaRPr lang="en-US" sz="1800" dirty="0">
                        <a:solidFill>
                          <a:schemeClr val="bg1"/>
                        </a:solidFill>
                        <a:latin typeface="Times New Roman"/>
                        <a:ea typeface="Times New Roman"/>
                      </a:endParaRPr>
                    </a:p>
                  </a:txBody>
                  <a:tcPr marL="61848" marR="6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alpha val="60000"/>
                      </a:srgbClr>
                    </a:solidFill>
                  </a:tcPr>
                </a:tc>
                <a:tc hMerge="1">
                  <a:txBody>
                    <a:bodyPr/>
                    <a:lstStyle/>
                    <a:p>
                      <a:endParaRPr lang="en-US"/>
                    </a:p>
                  </a:txBody>
                  <a:tcPr/>
                </a:tc>
              </a:tr>
              <a:tr h="295275">
                <a:tc vMerge="1">
                  <a:txBody>
                    <a:bodyPr/>
                    <a:lstStyle/>
                    <a:p>
                      <a:endParaRPr lang="en-US"/>
                    </a:p>
                  </a:txBody>
                  <a:tcPr/>
                </a:tc>
                <a:tc>
                  <a:txBody>
                    <a:bodyPr/>
                    <a:lstStyle/>
                    <a:p>
                      <a:pPr marL="457200" marR="0">
                        <a:spcBef>
                          <a:spcPts val="0"/>
                        </a:spcBef>
                        <a:spcAft>
                          <a:spcPts val="0"/>
                        </a:spcAft>
                      </a:pPr>
                      <a:endParaRPr lang="en-US" sz="1600" dirty="0">
                        <a:latin typeface="Times New Roman"/>
                        <a:ea typeface="Times New Roman"/>
                      </a:endParaRPr>
                    </a:p>
                  </a:txBody>
                  <a:tcPr marL="61848" marR="61848"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225425" marR="0" indent="0">
                        <a:spcBef>
                          <a:spcPts val="0"/>
                        </a:spcBef>
                        <a:spcAft>
                          <a:spcPts val="0"/>
                        </a:spcAft>
                      </a:pPr>
                      <a:endParaRPr lang="en-US" sz="1600" dirty="0">
                        <a:latin typeface="Times New Roman"/>
                        <a:ea typeface="Times New Roman"/>
                      </a:endParaRPr>
                    </a:p>
                  </a:txBody>
                  <a:tcPr marL="61848" marR="61848"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590550">
                <a:tc vMerge="1">
                  <a:txBody>
                    <a:bodyPr/>
                    <a:lstStyle/>
                    <a:p>
                      <a:endParaRPr lang="en-US"/>
                    </a:p>
                  </a:txBody>
                  <a:tcPr/>
                </a:tc>
                <a:tc gridSpan="2">
                  <a:txBody>
                    <a:bodyPr/>
                    <a:lstStyle/>
                    <a:p>
                      <a:pPr marL="0" marR="0" algn="ctr">
                        <a:spcBef>
                          <a:spcPts val="0"/>
                        </a:spcBef>
                        <a:spcAft>
                          <a:spcPts val="0"/>
                        </a:spcAft>
                      </a:pPr>
                      <a:endParaRPr lang="en-US" sz="1800" dirty="0">
                        <a:solidFill>
                          <a:schemeClr val="bg1"/>
                        </a:solidFill>
                        <a:latin typeface="Times New Roman"/>
                        <a:ea typeface="Times New Roman"/>
                      </a:endParaRPr>
                    </a:p>
                  </a:txBody>
                  <a:tcPr marL="61848" marR="6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alpha val="60000"/>
                      </a:srgbClr>
                    </a:solidFill>
                  </a:tcPr>
                </a:tc>
                <a:tc hMerge="1">
                  <a:txBody>
                    <a:bodyPr/>
                    <a:lstStyle/>
                    <a:p>
                      <a:endParaRPr lang="en-US"/>
                    </a:p>
                  </a:txBody>
                  <a:tcPr/>
                </a:tc>
              </a:tr>
              <a:tr h="295275">
                <a:tc vMerge="1">
                  <a:txBody>
                    <a:bodyPr/>
                    <a:lstStyle/>
                    <a:p>
                      <a:endParaRPr lang="en-US"/>
                    </a:p>
                  </a:txBody>
                  <a:tcPr/>
                </a:tc>
                <a:tc>
                  <a:txBody>
                    <a:bodyPr/>
                    <a:lstStyle/>
                    <a:p>
                      <a:pPr marL="457200" marR="0">
                        <a:spcBef>
                          <a:spcPts val="0"/>
                        </a:spcBef>
                        <a:spcAft>
                          <a:spcPts val="0"/>
                        </a:spcAft>
                      </a:pPr>
                      <a:endParaRPr lang="en-US" sz="1600" dirty="0">
                        <a:latin typeface="Times New Roman"/>
                        <a:ea typeface="Times New Roman"/>
                      </a:endParaRPr>
                    </a:p>
                  </a:txBody>
                  <a:tcPr marL="61848" marR="61848"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225425" marR="0" indent="0">
                        <a:spcBef>
                          <a:spcPts val="0"/>
                        </a:spcBef>
                        <a:spcAft>
                          <a:spcPts val="0"/>
                        </a:spcAft>
                      </a:pPr>
                      <a:endParaRPr lang="en-US" sz="1600" dirty="0">
                        <a:latin typeface="Times New Roman"/>
                        <a:ea typeface="Times New Roman"/>
                      </a:endParaRPr>
                    </a:p>
                  </a:txBody>
                  <a:tcPr marL="61848" marR="61848"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6" name="Footer Placeholder 5"/>
          <p:cNvSpPr>
            <a:spLocks noGrp="1"/>
          </p:cNvSpPr>
          <p:nvPr>
            <p:ph type="ftr" sz="quarter" idx="11"/>
          </p:nvPr>
        </p:nvSpPr>
        <p:spPr/>
        <p:txBody>
          <a:bodyPr/>
          <a:lstStyle/>
          <a:p>
            <a:pPr>
              <a:defRPr/>
            </a:pPr>
            <a:r>
              <a:rPr lang="en-US" smtClean="0"/>
              <a:t>Sam Dyson - Quigg Symposium - 12/15/09</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p:txBody>
          <a:bodyPr/>
          <a:lstStyle/>
          <a:p>
            <a:r>
              <a:rPr lang="en-US" dirty="0" smtClean="0"/>
              <a:t>Enrollment</a:t>
            </a:r>
            <a:endParaRPr lang="en-US" dirty="0"/>
          </a:p>
        </p:txBody>
      </p:sp>
      <p:graphicFrame>
        <p:nvGraphicFramePr>
          <p:cNvPr id="5" name="Table 4"/>
          <p:cNvGraphicFramePr>
            <a:graphicFrameLocks noGrp="1"/>
          </p:cNvGraphicFramePr>
          <p:nvPr/>
        </p:nvGraphicFramePr>
        <p:xfrm>
          <a:off x="304800" y="1371600"/>
          <a:ext cx="8458199" cy="4762500"/>
        </p:xfrm>
        <a:graphic>
          <a:graphicData uri="http://schemas.openxmlformats.org/drawingml/2006/table">
            <a:tbl>
              <a:tblPr/>
              <a:tblGrid>
                <a:gridCol w="2866014"/>
                <a:gridCol w="2866014"/>
                <a:gridCol w="2726171"/>
              </a:tblGrid>
              <a:tr h="1181100">
                <a:tc rowSpan="9">
                  <a:txBody>
                    <a:bodyPr/>
                    <a:lstStyle/>
                    <a:p>
                      <a:pPr marL="0" marR="0" algn="ctr">
                        <a:spcBef>
                          <a:spcPts val="0"/>
                        </a:spcBef>
                        <a:spcAft>
                          <a:spcPts val="0"/>
                        </a:spcAft>
                      </a:pPr>
                      <a:r>
                        <a:rPr lang="en-US" sz="1800" b="1" dirty="0">
                          <a:latin typeface="Times New Roman"/>
                          <a:ea typeface="Times New Roman"/>
                        </a:rPr>
                        <a:t>Enrollment Targets</a:t>
                      </a:r>
                      <a:endParaRPr lang="en-US" sz="1800" dirty="0">
                        <a:latin typeface="Times New Roman"/>
                        <a:ea typeface="Times New Roman"/>
                      </a:endParaRPr>
                    </a:p>
                  </a:txBody>
                  <a:tcPr marL="61848" marR="61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i="1" dirty="0">
                          <a:latin typeface="Times New Roman"/>
                          <a:ea typeface="Times New Roman"/>
                        </a:rPr>
                        <a:t>Students</a:t>
                      </a:r>
                      <a:endParaRPr lang="en-US" sz="1600" dirty="0">
                        <a:latin typeface="Times New Roman"/>
                        <a:ea typeface="Times New Roman"/>
                      </a:endParaRPr>
                    </a:p>
                    <a:p>
                      <a:pPr marL="0" marR="0">
                        <a:spcBef>
                          <a:spcPts val="0"/>
                        </a:spcBef>
                        <a:spcAft>
                          <a:spcPts val="0"/>
                        </a:spcAft>
                        <a:tabLst>
                          <a:tab pos="269875" algn="l"/>
                          <a:tab pos="388620" algn="l"/>
                        </a:tabLst>
                      </a:pPr>
                      <a:r>
                        <a:rPr lang="en-US" sz="1600" dirty="0">
                          <a:latin typeface="Times New Roman"/>
                          <a:ea typeface="Times New Roman"/>
                          <a:sym typeface="Symbol"/>
                        </a:rPr>
                        <a:t></a:t>
                      </a:r>
                      <a:r>
                        <a:rPr lang="en-US" sz="1600" dirty="0">
                          <a:latin typeface="Times New Roman"/>
                          <a:ea typeface="Times New Roman"/>
                        </a:rPr>
                        <a:t> Two </a:t>
                      </a:r>
                      <a:r>
                        <a:rPr lang="en-US" sz="1600" dirty="0" smtClean="0">
                          <a:latin typeface="Times New Roman"/>
                          <a:ea typeface="Times New Roman"/>
                        </a:rPr>
                        <a:t>30-student </a:t>
                      </a:r>
                      <a:r>
                        <a:rPr lang="en-US" sz="1600" dirty="0">
                          <a:latin typeface="Times New Roman"/>
                          <a:ea typeface="Times New Roman"/>
                        </a:rPr>
                        <a:t>classrooms at each grade level</a:t>
                      </a:r>
                    </a:p>
                    <a:p>
                      <a:pPr marL="0" marR="0">
                        <a:spcBef>
                          <a:spcPts val="0"/>
                        </a:spcBef>
                        <a:spcAft>
                          <a:spcPts val="0"/>
                        </a:spcAft>
                        <a:tabLst>
                          <a:tab pos="269875" algn="l"/>
                          <a:tab pos="388620" algn="l"/>
                        </a:tabLst>
                      </a:pPr>
                      <a:r>
                        <a:rPr lang="en-US" sz="1600" dirty="0">
                          <a:latin typeface="Times New Roman"/>
                          <a:ea typeface="Times New Roman"/>
                          <a:sym typeface="Symbol"/>
                        </a:rPr>
                        <a:t></a:t>
                      </a:r>
                      <a:r>
                        <a:rPr lang="en-US" sz="1600" dirty="0">
                          <a:latin typeface="Times New Roman"/>
                          <a:ea typeface="Times New Roman"/>
                        </a:rPr>
                        <a:t> </a:t>
                      </a:r>
                      <a:r>
                        <a:rPr lang="en-US" sz="1600" dirty="0" smtClean="0">
                          <a:latin typeface="Times New Roman"/>
                          <a:ea typeface="Times New Roman"/>
                        </a:rPr>
                        <a:t>60 </a:t>
                      </a:r>
                      <a:r>
                        <a:rPr lang="en-US" sz="1600" dirty="0">
                          <a:latin typeface="Times New Roman"/>
                          <a:ea typeface="Times New Roman"/>
                        </a:rPr>
                        <a:t>students per grade level</a:t>
                      </a:r>
                    </a:p>
                  </a:txBody>
                  <a:tcPr marL="61848" marR="6184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i="1" dirty="0">
                          <a:latin typeface="Times New Roman"/>
                          <a:ea typeface="Times New Roman"/>
                        </a:rPr>
                        <a:t>Teachers</a:t>
                      </a:r>
                      <a:endParaRPr lang="en-US" sz="1600" dirty="0">
                        <a:latin typeface="Times New Roman"/>
                        <a:ea typeface="Times New Roman"/>
                      </a:endParaRPr>
                    </a:p>
                    <a:p>
                      <a:pPr marL="0" marR="0">
                        <a:spcBef>
                          <a:spcPts val="0"/>
                        </a:spcBef>
                        <a:spcAft>
                          <a:spcPts val="0"/>
                        </a:spcAft>
                      </a:pPr>
                      <a:r>
                        <a:rPr lang="en-US" sz="1600" dirty="0">
                          <a:latin typeface="Times New Roman"/>
                          <a:ea typeface="Times New Roman"/>
                          <a:sym typeface="Symbol"/>
                        </a:rPr>
                        <a:t></a:t>
                      </a:r>
                      <a:r>
                        <a:rPr lang="en-US" sz="1600" dirty="0">
                          <a:latin typeface="Times New Roman"/>
                          <a:ea typeface="Times New Roman"/>
                        </a:rPr>
                        <a:t> </a:t>
                      </a:r>
                      <a:r>
                        <a:rPr lang="en-US" sz="1600" dirty="0" smtClean="0">
                          <a:latin typeface="Times New Roman"/>
                          <a:ea typeface="Times New Roman"/>
                        </a:rPr>
                        <a:t>4 </a:t>
                      </a:r>
                      <a:r>
                        <a:rPr lang="en-US" sz="1600" dirty="0">
                          <a:latin typeface="Times New Roman"/>
                          <a:ea typeface="Times New Roman"/>
                        </a:rPr>
                        <a:t>teachers </a:t>
                      </a:r>
                      <a:r>
                        <a:rPr lang="en-US" sz="1600" dirty="0" smtClean="0">
                          <a:latin typeface="Times New Roman"/>
                          <a:ea typeface="Times New Roman"/>
                        </a:rPr>
                        <a:t>and 1</a:t>
                      </a:r>
                      <a:r>
                        <a:rPr lang="en-US" sz="1600" baseline="0" dirty="0" smtClean="0">
                          <a:latin typeface="Times New Roman"/>
                          <a:ea typeface="Times New Roman"/>
                        </a:rPr>
                        <a:t> mentor </a:t>
                      </a:r>
                      <a:r>
                        <a:rPr lang="en-US" sz="1600" dirty="0" smtClean="0">
                          <a:latin typeface="Times New Roman"/>
                          <a:ea typeface="Times New Roman"/>
                        </a:rPr>
                        <a:t>per classroom</a:t>
                      </a:r>
                      <a:endParaRPr lang="en-US" sz="1600" dirty="0">
                        <a:latin typeface="Times New Roman"/>
                        <a:ea typeface="Times New Roman"/>
                      </a:endParaRPr>
                    </a:p>
                    <a:p>
                      <a:pPr marL="0" marR="0">
                        <a:spcBef>
                          <a:spcPts val="0"/>
                        </a:spcBef>
                        <a:spcAft>
                          <a:spcPts val="0"/>
                        </a:spcAft>
                      </a:pPr>
                      <a:r>
                        <a:rPr lang="en-US" sz="1600" dirty="0">
                          <a:latin typeface="Times New Roman"/>
                          <a:ea typeface="Times New Roman"/>
                          <a:sym typeface="Symbol"/>
                        </a:rPr>
                        <a:t></a:t>
                      </a:r>
                      <a:r>
                        <a:rPr lang="en-US" sz="1600" dirty="0">
                          <a:latin typeface="Times New Roman"/>
                          <a:ea typeface="Times New Roman"/>
                        </a:rPr>
                        <a:t> </a:t>
                      </a:r>
                      <a:r>
                        <a:rPr lang="en-US" sz="1600" dirty="0" smtClean="0">
                          <a:latin typeface="Times New Roman"/>
                          <a:ea typeface="Times New Roman"/>
                        </a:rPr>
                        <a:t>8 teachers + 2 mentors per </a:t>
                      </a:r>
                      <a:r>
                        <a:rPr lang="en-US" sz="1600" dirty="0">
                          <a:latin typeface="Times New Roman"/>
                          <a:ea typeface="Times New Roman"/>
                        </a:rPr>
                        <a:t>grade level</a:t>
                      </a:r>
                    </a:p>
                  </a:txBody>
                  <a:tcPr marL="61848" marR="6184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0550">
                <a:tc vMerge="1">
                  <a:txBody>
                    <a:bodyPr/>
                    <a:lstStyle/>
                    <a:p>
                      <a:endParaRPr lang="en-US"/>
                    </a:p>
                  </a:txBody>
                  <a:tcPr/>
                </a:tc>
                <a:tc gridSpan="2">
                  <a:txBody>
                    <a:bodyPr/>
                    <a:lstStyle/>
                    <a:p>
                      <a:pPr marL="0" marR="0" algn="ctr">
                        <a:spcBef>
                          <a:spcPts val="0"/>
                        </a:spcBef>
                        <a:spcAft>
                          <a:spcPts val="0"/>
                        </a:spcAft>
                      </a:pPr>
                      <a:r>
                        <a:rPr lang="en-US" sz="1800" dirty="0">
                          <a:solidFill>
                            <a:schemeClr val="bg1"/>
                          </a:solidFill>
                          <a:latin typeface="Times New Roman"/>
                          <a:ea typeface="Times New Roman"/>
                        </a:rPr>
                        <a:t>Operation Year 1—2011</a:t>
                      </a:r>
                    </a:p>
                    <a:p>
                      <a:pPr marL="0" marR="0" algn="ctr">
                        <a:spcBef>
                          <a:spcPts val="0"/>
                        </a:spcBef>
                        <a:spcAft>
                          <a:spcPts val="0"/>
                        </a:spcAft>
                      </a:pPr>
                      <a:r>
                        <a:rPr lang="en-US" sz="1800" dirty="0">
                          <a:solidFill>
                            <a:schemeClr val="bg1"/>
                          </a:solidFill>
                          <a:latin typeface="Times New Roman"/>
                          <a:ea typeface="Times New Roman"/>
                        </a:rPr>
                        <a:t>Grades 6 &amp; 9</a:t>
                      </a:r>
                    </a:p>
                  </a:txBody>
                  <a:tcPr marL="61848" marR="6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alpha val="60000"/>
                      </a:srgbClr>
                    </a:solidFill>
                  </a:tcPr>
                </a:tc>
                <a:tc hMerge="1">
                  <a:txBody>
                    <a:bodyPr/>
                    <a:lstStyle/>
                    <a:p>
                      <a:endParaRPr lang="en-US"/>
                    </a:p>
                  </a:txBody>
                  <a:tcPr/>
                </a:tc>
              </a:tr>
              <a:tr h="295275">
                <a:tc vMerge="1">
                  <a:txBody>
                    <a:bodyPr/>
                    <a:lstStyle/>
                    <a:p>
                      <a:endParaRPr lang="en-US"/>
                    </a:p>
                  </a:txBody>
                  <a:tcPr/>
                </a:tc>
                <a:tc>
                  <a:txBody>
                    <a:bodyPr/>
                    <a:lstStyle/>
                    <a:p>
                      <a:pPr marL="457200" marR="0">
                        <a:spcBef>
                          <a:spcPts val="0"/>
                        </a:spcBef>
                        <a:spcAft>
                          <a:spcPts val="0"/>
                        </a:spcAft>
                      </a:pPr>
                      <a:r>
                        <a:rPr lang="en-US" sz="1600" dirty="0">
                          <a:latin typeface="Times New Roman"/>
                          <a:ea typeface="Times New Roman"/>
                          <a:sym typeface="Symbol"/>
                        </a:rPr>
                        <a:t></a:t>
                      </a:r>
                      <a:r>
                        <a:rPr lang="en-US" sz="1600" dirty="0">
                          <a:latin typeface="Times New Roman"/>
                          <a:ea typeface="Times New Roman"/>
                        </a:rPr>
                        <a:t> </a:t>
                      </a:r>
                      <a:r>
                        <a:rPr lang="en-US" sz="1600" dirty="0" smtClean="0">
                          <a:latin typeface="Times New Roman"/>
                          <a:ea typeface="Times New Roman"/>
                        </a:rPr>
                        <a:t>120 </a:t>
                      </a:r>
                      <a:r>
                        <a:rPr lang="en-US" sz="1600" dirty="0">
                          <a:latin typeface="Times New Roman"/>
                          <a:ea typeface="Times New Roman"/>
                        </a:rPr>
                        <a:t>students</a:t>
                      </a:r>
                    </a:p>
                  </a:txBody>
                  <a:tcPr marL="61848" marR="61848"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225425" marR="0" indent="0">
                        <a:spcBef>
                          <a:spcPts val="0"/>
                        </a:spcBef>
                        <a:spcAft>
                          <a:spcPts val="0"/>
                        </a:spcAft>
                      </a:pPr>
                      <a:r>
                        <a:rPr lang="en-US" sz="1600" dirty="0">
                          <a:latin typeface="Times New Roman"/>
                          <a:ea typeface="Times New Roman"/>
                          <a:sym typeface="Symbol"/>
                        </a:rPr>
                        <a:t></a:t>
                      </a:r>
                      <a:r>
                        <a:rPr lang="en-US" sz="1600" dirty="0">
                          <a:latin typeface="Times New Roman"/>
                          <a:ea typeface="Times New Roman"/>
                        </a:rPr>
                        <a:t> </a:t>
                      </a:r>
                      <a:r>
                        <a:rPr lang="en-US" sz="1600" dirty="0" smtClean="0">
                          <a:latin typeface="Times New Roman"/>
                          <a:ea typeface="Times New Roman"/>
                        </a:rPr>
                        <a:t>16 teachers + 4 mentors</a:t>
                      </a:r>
                      <a:endParaRPr lang="en-US" sz="1600" dirty="0">
                        <a:latin typeface="Times New Roman"/>
                        <a:ea typeface="Times New Roman"/>
                      </a:endParaRPr>
                    </a:p>
                  </a:txBody>
                  <a:tcPr marL="61848" marR="61848"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590550">
                <a:tc vMerge="1">
                  <a:txBody>
                    <a:bodyPr/>
                    <a:lstStyle/>
                    <a:p>
                      <a:endParaRPr lang="en-US"/>
                    </a:p>
                  </a:txBody>
                  <a:tcPr/>
                </a:tc>
                <a:tc gridSpan="2">
                  <a:txBody>
                    <a:bodyPr/>
                    <a:lstStyle/>
                    <a:p>
                      <a:pPr marL="0" marR="0" algn="ctr">
                        <a:spcBef>
                          <a:spcPts val="0"/>
                        </a:spcBef>
                        <a:spcAft>
                          <a:spcPts val="0"/>
                        </a:spcAft>
                      </a:pPr>
                      <a:endParaRPr lang="en-US" sz="1800" dirty="0">
                        <a:solidFill>
                          <a:schemeClr val="bg1"/>
                        </a:solidFill>
                        <a:latin typeface="Times New Roman"/>
                        <a:ea typeface="Times New Roman"/>
                      </a:endParaRPr>
                    </a:p>
                  </a:txBody>
                  <a:tcPr marL="61848" marR="6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alpha val="60000"/>
                      </a:srgbClr>
                    </a:solidFill>
                  </a:tcPr>
                </a:tc>
                <a:tc hMerge="1">
                  <a:txBody>
                    <a:bodyPr/>
                    <a:lstStyle/>
                    <a:p>
                      <a:endParaRPr lang="en-US"/>
                    </a:p>
                  </a:txBody>
                  <a:tcPr/>
                </a:tc>
              </a:tr>
              <a:tr h="295275">
                <a:tc vMerge="1">
                  <a:txBody>
                    <a:bodyPr/>
                    <a:lstStyle/>
                    <a:p>
                      <a:endParaRPr lang="en-US"/>
                    </a:p>
                  </a:txBody>
                  <a:tcPr/>
                </a:tc>
                <a:tc>
                  <a:txBody>
                    <a:bodyPr/>
                    <a:lstStyle/>
                    <a:p>
                      <a:pPr marL="457200" marR="0">
                        <a:spcBef>
                          <a:spcPts val="0"/>
                        </a:spcBef>
                        <a:spcAft>
                          <a:spcPts val="0"/>
                        </a:spcAft>
                      </a:pPr>
                      <a:endParaRPr lang="en-US" sz="1600" dirty="0">
                        <a:latin typeface="Times New Roman"/>
                        <a:ea typeface="Times New Roman"/>
                      </a:endParaRPr>
                    </a:p>
                  </a:txBody>
                  <a:tcPr marL="61848" marR="61848"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225425" marR="0" indent="0">
                        <a:spcBef>
                          <a:spcPts val="0"/>
                        </a:spcBef>
                        <a:spcAft>
                          <a:spcPts val="0"/>
                        </a:spcAft>
                      </a:pPr>
                      <a:endParaRPr lang="en-US" sz="1600" dirty="0">
                        <a:latin typeface="Times New Roman"/>
                        <a:ea typeface="Times New Roman"/>
                      </a:endParaRPr>
                    </a:p>
                  </a:txBody>
                  <a:tcPr marL="61848" marR="61848"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590550">
                <a:tc vMerge="1">
                  <a:txBody>
                    <a:bodyPr/>
                    <a:lstStyle/>
                    <a:p>
                      <a:endParaRPr lang="en-US"/>
                    </a:p>
                  </a:txBody>
                  <a:tcPr/>
                </a:tc>
                <a:tc gridSpan="2">
                  <a:txBody>
                    <a:bodyPr/>
                    <a:lstStyle/>
                    <a:p>
                      <a:pPr marL="0" marR="0" algn="ctr">
                        <a:spcBef>
                          <a:spcPts val="0"/>
                        </a:spcBef>
                        <a:spcAft>
                          <a:spcPts val="0"/>
                        </a:spcAft>
                      </a:pPr>
                      <a:endParaRPr lang="en-US" sz="1800" dirty="0">
                        <a:solidFill>
                          <a:schemeClr val="bg1"/>
                        </a:solidFill>
                        <a:latin typeface="Times New Roman"/>
                        <a:ea typeface="Times New Roman"/>
                      </a:endParaRPr>
                    </a:p>
                  </a:txBody>
                  <a:tcPr marL="61848" marR="6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alpha val="60000"/>
                      </a:srgbClr>
                    </a:solidFill>
                  </a:tcPr>
                </a:tc>
                <a:tc hMerge="1">
                  <a:txBody>
                    <a:bodyPr/>
                    <a:lstStyle/>
                    <a:p>
                      <a:endParaRPr lang="en-US"/>
                    </a:p>
                  </a:txBody>
                  <a:tcPr/>
                </a:tc>
              </a:tr>
              <a:tr h="295275">
                <a:tc vMerge="1">
                  <a:txBody>
                    <a:bodyPr/>
                    <a:lstStyle/>
                    <a:p>
                      <a:endParaRPr lang="en-US"/>
                    </a:p>
                  </a:txBody>
                  <a:tcPr/>
                </a:tc>
                <a:tc>
                  <a:txBody>
                    <a:bodyPr/>
                    <a:lstStyle/>
                    <a:p>
                      <a:pPr marL="457200" marR="0">
                        <a:spcBef>
                          <a:spcPts val="0"/>
                        </a:spcBef>
                        <a:spcAft>
                          <a:spcPts val="0"/>
                        </a:spcAft>
                      </a:pPr>
                      <a:endParaRPr lang="en-US" sz="1600" dirty="0">
                        <a:latin typeface="Times New Roman"/>
                        <a:ea typeface="Times New Roman"/>
                      </a:endParaRPr>
                    </a:p>
                  </a:txBody>
                  <a:tcPr marL="61848" marR="61848"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225425" marR="0" indent="0">
                        <a:spcBef>
                          <a:spcPts val="0"/>
                        </a:spcBef>
                        <a:spcAft>
                          <a:spcPts val="0"/>
                        </a:spcAft>
                      </a:pPr>
                      <a:endParaRPr lang="en-US" sz="1600" dirty="0">
                        <a:latin typeface="Times New Roman"/>
                        <a:ea typeface="Times New Roman"/>
                      </a:endParaRPr>
                    </a:p>
                  </a:txBody>
                  <a:tcPr marL="61848" marR="61848"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590550">
                <a:tc vMerge="1">
                  <a:txBody>
                    <a:bodyPr/>
                    <a:lstStyle/>
                    <a:p>
                      <a:endParaRPr lang="en-US"/>
                    </a:p>
                  </a:txBody>
                  <a:tcPr/>
                </a:tc>
                <a:tc gridSpan="2">
                  <a:txBody>
                    <a:bodyPr/>
                    <a:lstStyle/>
                    <a:p>
                      <a:pPr marL="0" marR="0" algn="ctr">
                        <a:spcBef>
                          <a:spcPts val="0"/>
                        </a:spcBef>
                        <a:spcAft>
                          <a:spcPts val="0"/>
                        </a:spcAft>
                      </a:pPr>
                      <a:endParaRPr lang="en-US" sz="1800" dirty="0">
                        <a:solidFill>
                          <a:schemeClr val="bg1"/>
                        </a:solidFill>
                        <a:latin typeface="Times New Roman"/>
                        <a:ea typeface="Times New Roman"/>
                      </a:endParaRPr>
                    </a:p>
                  </a:txBody>
                  <a:tcPr marL="61848" marR="6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alpha val="60000"/>
                      </a:srgbClr>
                    </a:solidFill>
                  </a:tcPr>
                </a:tc>
                <a:tc hMerge="1">
                  <a:txBody>
                    <a:bodyPr/>
                    <a:lstStyle/>
                    <a:p>
                      <a:endParaRPr lang="en-US"/>
                    </a:p>
                  </a:txBody>
                  <a:tcPr/>
                </a:tc>
              </a:tr>
              <a:tr h="295275">
                <a:tc vMerge="1">
                  <a:txBody>
                    <a:bodyPr/>
                    <a:lstStyle/>
                    <a:p>
                      <a:endParaRPr lang="en-US"/>
                    </a:p>
                  </a:txBody>
                  <a:tcPr/>
                </a:tc>
                <a:tc>
                  <a:txBody>
                    <a:bodyPr/>
                    <a:lstStyle/>
                    <a:p>
                      <a:pPr marL="457200" marR="0">
                        <a:spcBef>
                          <a:spcPts val="0"/>
                        </a:spcBef>
                        <a:spcAft>
                          <a:spcPts val="0"/>
                        </a:spcAft>
                      </a:pPr>
                      <a:endParaRPr lang="en-US" sz="1600" dirty="0">
                        <a:latin typeface="Times New Roman"/>
                        <a:ea typeface="Times New Roman"/>
                      </a:endParaRPr>
                    </a:p>
                  </a:txBody>
                  <a:tcPr marL="61848" marR="61848"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225425" marR="0" indent="0">
                        <a:spcBef>
                          <a:spcPts val="0"/>
                        </a:spcBef>
                        <a:spcAft>
                          <a:spcPts val="0"/>
                        </a:spcAft>
                      </a:pPr>
                      <a:endParaRPr lang="en-US" sz="1600" dirty="0">
                        <a:latin typeface="Times New Roman"/>
                        <a:ea typeface="Times New Roman"/>
                      </a:endParaRPr>
                    </a:p>
                  </a:txBody>
                  <a:tcPr marL="61848" marR="61848"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6" name="Footer Placeholder 5"/>
          <p:cNvSpPr>
            <a:spLocks noGrp="1"/>
          </p:cNvSpPr>
          <p:nvPr>
            <p:ph type="ftr" sz="quarter" idx="11"/>
          </p:nvPr>
        </p:nvSpPr>
        <p:spPr/>
        <p:txBody>
          <a:bodyPr/>
          <a:lstStyle/>
          <a:p>
            <a:pPr>
              <a:defRPr/>
            </a:pPr>
            <a:r>
              <a:rPr lang="en-US" smtClean="0"/>
              <a:t>Sam Dyson - Quigg Symposium - 12/15/09</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p:txBody>
          <a:bodyPr/>
          <a:lstStyle/>
          <a:p>
            <a:r>
              <a:rPr lang="en-US" dirty="0" smtClean="0"/>
              <a:t>Enrollment</a:t>
            </a:r>
            <a:endParaRPr lang="en-US" dirty="0"/>
          </a:p>
        </p:txBody>
      </p:sp>
      <p:graphicFrame>
        <p:nvGraphicFramePr>
          <p:cNvPr id="5" name="Table 4"/>
          <p:cNvGraphicFramePr>
            <a:graphicFrameLocks noGrp="1"/>
          </p:cNvGraphicFramePr>
          <p:nvPr/>
        </p:nvGraphicFramePr>
        <p:xfrm>
          <a:off x="304800" y="1371600"/>
          <a:ext cx="8458199" cy="4762500"/>
        </p:xfrm>
        <a:graphic>
          <a:graphicData uri="http://schemas.openxmlformats.org/drawingml/2006/table">
            <a:tbl>
              <a:tblPr/>
              <a:tblGrid>
                <a:gridCol w="2866014"/>
                <a:gridCol w="2866014"/>
                <a:gridCol w="2726171"/>
              </a:tblGrid>
              <a:tr h="1181100">
                <a:tc rowSpan="9">
                  <a:txBody>
                    <a:bodyPr/>
                    <a:lstStyle/>
                    <a:p>
                      <a:pPr marL="0" marR="0" algn="ctr">
                        <a:spcBef>
                          <a:spcPts val="0"/>
                        </a:spcBef>
                        <a:spcAft>
                          <a:spcPts val="0"/>
                        </a:spcAft>
                      </a:pPr>
                      <a:r>
                        <a:rPr lang="en-US" sz="1800" b="1" dirty="0">
                          <a:latin typeface="Times New Roman"/>
                          <a:ea typeface="Times New Roman"/>
                        </a:rPr>
                        <a:t>Enrollment Targets</a:t>
                      </a:r>
                      <a:endParaRPr lang="en-US" sz="1800" dirty="0">
                        <a:latin typeface="Times New Roman"/>
                        <a:ea typeface="Times New Roman"/>
                      </a:endParaRPr>
                    </a:p>
                  </a:txBody>
                  <a:tcPr marL="61848" marR="61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i="1" dirty="0">
                          <a:latin typeface="Times New Roman"/>
                          <a:ea typeface="Times New Roman"/>
                        </a:rPr>
                        <a:t>Students</a:t>
                      </a:r>
                      <a:endParaRPr lang="en-US" sz="1600" dirty="0">
                        <a:latin typeface="Times New Roman"/>
                        <a:ea typeface="Times New Roman"/>
                      </a:endParaRPr>
                    </a:p>
                    <a:p>
                      <a:pPr marL="0" marR="0">
                        <a:spcBef>
                          <a:spcPts val="0"/>
                        </a:spcBef>
                        <a:spcAft>
                          <a:spcPts val="0"/>
                        </a:spcAft>
                        <a:tabLst>
                          <a:tab pos="269875" algn="l"/>
                          <a:tab pos="388620" algn="l"/>
                        </a:tabLst>
                      </a:pPr>
                      <a:r>
                        <a:rPr lang="en-US" sz="1600" dirty="0">
                          <a:latin typeface="Times New Roman"/>
                          <a:ea typeface="Times New Roman"/>
                          <a:sym typeface="Symbol"/>
                        </a:rPr>
                        <a:t></a:t>
                      </a:r>
                      <a:r>
                        <a:rPr lang="en-US" sz="1600" dirty="0">
                          <a:latin typeface="Times New Roman"/>
                          <a:ea typeface="Times New Roman"/>
                        </a:rPr>
                        <a:t> Two </a:t>
                      </a:r>
                      <a:r>
                        <a:rPr lang="en-US" sz="1600" dirty="0" smtClean="0">
                          <a:latin typeface="Times New Roman"/>
                          <a:ea typeface="Times New Roman"/>
                        </a:rPr>
                        <a:t>30-student </a:t>
                      </a:r>
                      <a:r>
                        <a:rPr lang="en-US" sz="1600" dirty="0">
                          <a:latin typeface="Times New Roman"/>
                          <a:ea typeface="Times New Roman"/>
                        </a:rPr>
                        <a:t>classrooms at each grade level</a:t>
                      </a:r>
                    </a:p>
                    <a:p>
                      <a:pPr marL="0" marR="0">
                        <a:spcBef>
                          <a:spcPts val="0"/>
                        </a:spcBef>
                        <a:spcAft>
                          <a:spcPts val="0"/>
                        </a:spcAft>
                        <a:tabLst>
                          <a:tab pos="269875" algn="l"/>
                          <a:tab pos="388620" algn="l"/>
                        </a:tabLst>
                      </a:pPr>
                      <a:r>
                        <a:rPr lang="en-US" sz="1600" dirty="0">
                          <a:latin typeface="Times New Roman"/>
                          <a:ea typeface="Times New Roman"/>
                          <a:sym typeface="Symbol"/>
                        </a:rPr>
                        <a:t></a:t>
                      </a:r>
                      <a:r>
                        <a:rPr lang="en-US" sz="1600" dirty="0">
                          <a:latin typeface="Times New Roman"/>
                          <a:ea typeface="Times New Roman"/>
                        </a:rPr>
                        <a:t> </a:t>
                      </a:r>
                      <a:r>
                        <a:rPr lang="en-US" sz="1600" dirty="0" smtClean="0">
                          <a:latin typeface="Times New Roman"/>
                          <a:ea typeface="Times New Roman"/>
                        </a:rPr>
                        <a:t>60 </a:t>
                      </a:r>
                      <a:r>
                        <a:rPr lang="en-US" sz="1600" dirty="0">
                          <a:latin typeface="Times New Roman"/>
                          <a:ea typeface="Times New Roman"/>
                        </a:rPr>
                        <a:t>students per grade level</a:t>
                      </a:r>
                    </a:p>
                  </a:txBody>
                  <a:tcPr marL="61848" marR="6184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i="1" dirty="0">
                          <a:latin typeface="Times New Roman"/>
                          <a:ea typeface="Times New Roman"/>
                        </a:rPr>
                        <a:t>Teachers</a:t>
                      </a:r>
                      <a:endParaRPr lang="en-US" sz="1600" dirty="0">
                        <a:latin typeface="Times New Roman"/>
                        <a:ea typeface="Times New Roman"/>
                      </a:endParaRPr>
                    </a:p>
                    <a:p>
                      <a:pPr marL="0" marR="0">
                        <a:spcBef>
                          <a:spcPts val="0"/>
                        </a:spcBef>
                        <a:spcAft>
                          <a:spcPts val="0"/>
                        </a:spcAft>
                      </a:pPr>
                      <a:r>
                        <a:rPr lang="en-US" sz="1600" dirty="0">
                          <a:latin typeface="Times New Roman"/>
                          <a:ea typeface="Times New Roman"/>
                          <a:sym typeface="Symbol"/>
                        </a:rPr>
                        <a:t></a:t>
                      </a:r>
                      <a:r>
                        <a:rPr lang="en-US" sz="1600" dirty="0">
                          <a:latin typeface="Times New Roman"/>
                          <a:ea typeface="Times New Roman"/>
                        </a:rPr>
                        <a:t> </a:t>
                      </a:r>
                      <a:r>
                        <a:rPr lang="en-US" sz="1600" dirty="0" smtClean="0">
                          <a:latin typeface="Times New Roman"/>
                          <a:ea typeface="Times New Roman"/>
                        </a:rPr>
                        <a:t>4 </a:t>
                      </a:r>
                      <a:r>
                        <a:rPr lang="en-US" sz="1600" dirty="0">
                          <a:latin typeface="Times New Roman"/>
                          <a:ea typeface="Times New Roman"/>
                        </a:rPr>
                        <a:t>teachers </a:t>
                      </a:r>
                      <a:r>
                        <a:rPr lang="en-US" sz="1600" dirty="0" smtClean="0">
                          <a:latin typeface="Times New Roman"/>
                          <a:ea typeface="Times New Roman"/>
                        </a:rPr>
                        <a:t>and 1</a:t>
                      </a:r>
                      <a:r>
                        <a:rPr lang="en-US" sz="1600" baseline="0" dirty="0" smtClean="0">
                          <a:latin typeface="Times New Roman"/>
                          <a:ea typeface="Times New Roman"/>
                        </a:rPr>
                        <a:t> mentor </a:t>
                      </a:r>
                      <a:r>
                        <a:rPr lang="en-US" sz="1600" dirty="0" smtClean="0">
                          <a:latin typeface="Times New Roman"/>
                          <a:ea typeface="Times New Roman"/>
                        </a:rPr>
                        <a:t>per classroom</a:t>
                      </a:r>
                      <a:endParaRPr lang="en-US" sz="1600" dirty="0">
                        <a:latin typeface="Times New Roman"/>
                        <a:ea typeface="Times New Roman"/>
                      </a:endParaRPr>
                    </a:p>
                    <a:p>
                      <a:pPr marL="0" marR="0">
                        <a:spcBef>
                          <a:spcPts val="0"/>
                        </a:spcBef>
                        <a:spcAft>
                          <a:spcPts val="0"/>
                        </a:spcAft>
                      </a:pPr>
                      <a:r>
                        <a:rPr lang="en-US" sz="1600" dirty="0">
                          <a:latin typeface="Times New Roman"/>
                          <a:ea typeface="Times New Roman"/>
                          <a:sym typeface="Symbol"/>
                        </a:rPr>
                        <a:t></a:t>
                      </a:r>
                      <a:r>
                        <a:rPr lang="en-US" sz="1600" dirty="0">
                          <a:latin typeface="Times New Roman"/>
                          <a:ea typeface="Times New Roman"/>
                        </a:rPr>
                        <a:t> </a:t>
                      </a:r>
                      <a:r>
                        <a:rPr lang="en-US" sz="1600" dirty="0" smtClean="0">
                          <a:latin typeface="Times New Roman"/>
                          <a:ea typeface="Times New Roman"/>
                        </a:rPr>
                        <a:t>8 teachers + 2 mentors per </a:t>
                      </a:r>
                      <a:r>
                        <a:rPr lang="en-US" sz="1600" dirty="0">
                          <a:latin typeface="Times New Roman"/>
                          <a:ea typeface="Times New Roman"/>
                        </a:rPr>
                        <a:t>grade level</a:t>
                      </a:r>
                    </a:p>
                  </a:txBody>
                  <a:tcPr marL="61848" marR="6184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0550">
                <a:tc vMerge="1">
                  <a:txBody>
                    <a:bodyPr/>
                    <a:lstStyle/>
                    <a:p>
                      <a:endParaRPr lang="en-US"/>
                    </a:p>
                  </a:txBody>
                  <a:tcPr/>
                </a:tc>
                <a:tc gridSpan="2">
                  <a:txBody>
                    <a:bodyPr/>
                    <a:lstStyle/>
                    <a:p>
                      <a:pPr marL="0" marR="0" algn="ctr">
                        <a:spcBef>
                          <a:spcPts val="0"/>
                        </a:spcBef>
                        <a:spcAft>
                          <a:spcPts val="0"/>
                        </a:spcAft>
                      </a:pPr>
                      <a:r>
                        <a:rPr lang="en-US" sz="1800" dirty="0">
                          <a:solidFill>
                            <a:schemeClr val="bg1"/>
                          </a:solidFill>
                          <a:latin typeface="Times New Roman"/>
                          <a:ea typeface="Times New Roman"/>
                        </a:rPr>
                        <a:t>Operation Year 1—2011</a:t>
                      </a:r>
                    </a:p>
                    <a:p>
                      <a:pPr marL="0" marR="0" algn="ctr">
                        <a:spcBef>
                          <a:spcPts val="0"/>
                        </a:spcBef>
                        <a:spcAft>
                          <a:spcPts val="0"/>
                        </a:spcAft>
                      </a:pPr>
                      <a:r>
                        <a:rPr lang="en-US" sz="1800" dirty="0">
                          <a:solidFill>
                            <a:schemeClr val="bg1"/>
                          </a:solidFill>
                          <a:latin typeface="Times New Roman"/>
                          <a:ea typeface="Times New Roman"/>
                        </a:rPr>
                        <a:t>Grades 6 &amp; 9</a:t>
                      </a:r>
                    </a:p>
                  </a:txBody>
                  <a:tcPr marL="61848" marR="6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alpha val="60000"/>
                      </a:srgbClr>
                    </a:solidFill>
                  </a:tcPr>
                </a:tc>
                <a:tc hMerge="1">
                  <a:txBody>
                    <a:bodyPr/>
                    <a:lstStyle/>
                    <a:p>
                      <a:endParaRPr lang="en-US"/>
                    </a:p>
                  </a:txBody>
                  <a:tcPr/>
                </a:tc>
              </a:tr>
              <a:tr h="295275">
                <a:tc vMerge="1">
                  <a:txBody>
                    <a:bodyPr/>
                    <a:lstStyle/>
                    <a:p>
                      <a:endParaRPr lang="en-US"/>
                    </a:p>
                  </a:txBody>
                  <a:tcPr/>
                </a:tc>
                <a:tc>
                  <a:txBody>
                    <a:bodyPr/>
                    <a:lstStyle/>
                    <a:p>
                      <a:pPr marL="457200" marR="0">
                        <a:spcBef>
                          <a:spcPts val="0"/>
                        </a:spcBef>
                        <a:spcAft>
                          <a:spcPts val="0"/>
                        </a:spcAft>
                      </a:pPr>
                      <a:r>
                        <a:rPr lang="en-US" sz="1600" dirty="0">
                          <a:latin typeface="Times New Roman"/>
                          <a:ea typeface="Times New Roman"/>
                          <a:sym typeface="Symbol"/>
                        </a:rPr>
                        <a:t></a:t>
                      </a:r>
                      <a:r>
                        <a:rPr lang="en-US" sz="1600" dirty="0">
                          <a:latin typeface="Times New Roman"/>
                          <a:ea typeface="Times New Roman"/>
                        </a:rPr>
                        <a:t> </a:t>
                      </a:r>
                      <a:r>
                        <a:rPr lang="en-US" sz="1600" dirty="0" smtClean="0">
                          <a:latin typeface="Times New Roman"/>
                          <a:ea typeface="Times New Roman"/>
                        </a:rPr>
                        <a:t>120 </a:t>
                      </a:r>
                      <a:r>
                        <a:rPr lang="en-US" sz="1600" dirty="0">
                          <a:latin typeface="Times New Roman"/>
                          <a:ea typeface="Times New Roman"/>
                        </a:rPr>
                        <a:t>students</a:t>
                      </a:r>
                    </a:p>
                  </a:txBody>
                  <a:tcPr marL="61848" marR="61848"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225425" marR="0" indent="0">
                        <a:spcBef>
                          <a:spcPts val="0"/>
                        </a:spcBef>
                        <a:spcAft>
                          <a:spcPts val="0"/>
                        </a:spcAft>
                      </a:pPr>
                      <a:r>
                        <a:rPr lang="en-US" sz="1600" dirty="0">
                          <a:latin typeface="Times New Roman"/>
                          <a:ea typeface="Times New Roman"/>
                          <a:sym typeface="Symbol"/>
                        </a:rPr>
                        <a:t></a:t>
                      </a:r>
                      <a:r>
                        <a:rPr lang="en-US" sz="1600" dirty="0">
                          <a:latin typeface="Times New Roman"/>
                          <a:ea typeface="Times New Roman"/>
                        </a:rPr>
                        <a:t> </a:t>
                      </a:r>
                      <a:r>
                        <a:rPr lang="en-US" sz="1600" dirty="0" smtClean="0">
                          <a:latin typeface="Times New Roman"/>
                          <a:ea typeface="Times New Roman"/>
                        </a:rPr>
                        <a:t>16 teachers + 4 mentors</a:t>
                      </a:r>
                      <a:endParaRPr lang="en-US" sz="1600" dirty="0">
                        <a:latin typeface="Times New Roman"/>
                        <a:ea typeface="Times New Roman"/>
                      </a:endParaRPr>
                    </a:p>
                  </a:txBody>
                  <a:tcPr marL="61848" marR="61848"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590550">
                <a:tc vMerge="1">
                  <a:txBody>
                    <a:bodyPr/>
                    <a:lstStyle/>
                    <a:p>
                      <a:endParaRPr lang="en-US"/>
                    </a:p>
                  </a:txBody>
                  <a:tcPr/>
                </a:tc>
                <a:tc gridSpan="2">
                  <a:txBody>
                    <a:bodyPr/>
                    <a:lstStyle/>
                    <a:p>
                      <a:pPr marL="0" marR="0" algn="ctr">
                        <a:spcBef>
                          <a:spcPts val="0"/>
                        </a:spcBef>
                        <a:spcAft>
                          <a:spcPts val="0"/>
                        </a:spcAft>
                      </a:pPr>
                      <a:r>
                        <a:rPr lang="en-US" sz="1800" dirty="0">
                          <a:solidFill>
                            <a:schemeClr val="bg1"/>
                          </a:solidFill>
                          <a:latin typeface="Times New Roman"/>
                          <a:ea typeface="Times New Roman"/>
                        </a:rPr>
                        <a:t>Operation Year 2—2012</a:t>
                      </a:r>
                    </a:p>
                    <a:p>
                      <a:pPr marL="0" marR="0" algn="ctr">
                        <a:spcBef>
                          <a:spcPts val="0"/>
                        </a:spcBef>
                        <a:spcAft>
                          <a:spcPts val="0"/>
                        </a:spcAft>
                      </a:pPr>
                      <a:r>
                        <a:rPr lang="en-US" sz="1800" dirty="0">
                          <a:solidFill>
                            <a:schemeClr val="bg1"/>
                          </a:solidFill>
                          <a:latin typeface="Times New Roman"/>
                          <a:ea typeface="Times New Roman"/>
                        </a:rPr>
                        <a:t>Grades 6, 7, 9, 10</a:t>
                      </a:r>
                    </a:p>
                  </a:txBody>
                  <a:tcPr marL="61848" marR="6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alpha val="60000"/>
                      </a:srgbClr>
                    </a:solidFill>
                  </a:tcPr>
                </a:tc>
                <a:tc hMerge="1">
                  <a:txBody>
                    <a:bodyPr/>
                    <a:lstStyle/>
                    <a:p>
                      <a:endParaRPr lang="en-US"/>
                    </a:p>
                  </a:txBody>
                  <a:tcPr/>
                </a:tc>
              </a:tr>
              <a:tr h="295275">
                <a:tc vMerge="1">
                  <a:txBody>
                    <a:bodyPr/>
                    <a:lstStyle/>
                    <a:p>
                      <a:endParaRPr lang="en-US"/>
                    </a:p>
                  </a:txBody>
                  <a:tcPr/>
                </a:tc>
                <a:tc>
                  <a:txBody>
                    <a:bodyPr/>
                    <a:lstStyle/>
                    <a:p>
                      <a:pPr marL="457200" marR="0">
                        <a:spcBef>
                          <a:spcPts val="0"/>
                        </a:spcBef>
                        <a:spcAft>
                          <a:spcPts val="0"/>
                        </a:spcAft>
                      </a:pPr>
                      <a:r>
                        <a:rPr lang="en-US" sz="1600" dirty="0">
                          <a:latin typeface="Times New Roman"/>
                          <a:ea typeface="Times New Roman"/>
                          <a:sym typeface="Symbol"/>
                        </a:rPr>
                        <a:t></a:t>
                      </a:r>
                      <a:r>
                        <a:rPr lang="en-US" sz="1600" dirty="0">
                          <a:latin typeface="Times New Roman"/>
                          <a:ea typeface="Times New Roman"/>
                        </a:rPr>
                        <a:t> </a:t>
                      </a:r>
                      <a:r>
                        <a:rPr lang="en-US" sz="1600" dirty="0" smtClean="0">
                          <a:latin typeface="Times New Roman"/>
                          <a:ea typeface="Times New Roman"/>
                        </a:rPr>
                        <a:t>240 </a:t>
                      </a:r>
                      <a:r>
                        <a:rPr lang="en-US" sz="1600" dirty="0">
                          <a:latin typeface="Times New Roman"/>
                          <a:ea typeface="Times New Roman"/>
                        </a:rPr>
                        <a:t>students</a:t>
                      </a:r>
                    </a:p>
                  </a:txBody>
                  <a:tcPr marL="61848" marR="61848"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225425" marR="0" indent="0">
                        <a:spcBef>
                          <a:spcPts val="0"/>
                        </a:spcBef>
                        <a:spcAft>
                          <a:spcPts val="0"/>
                        </a:spcAft>
                      </a:pPr>
                      <a:r>
                        <a:rPr lang="en-US" sz="1600" dirty="0">
                          <a:latin typeface="Times New Roman"/>
                          <a:ea typeface="Times New Roman"/>
                          <a:sym typeface="Symbol"/>
                        </a:rPr>
                        <a:t></a:t>
                      </a:r>
                      <a:r>
                        <a:rPr lang="en-US" sz="1600" dirty="0">
                          <a:latin typeface="Times New Roman"/>
                          <a:ea typeface="Times New Roman"/>
                        </a:rPr>
                        <a:t> </a:t>
                      </a:r>
                      <a:r>
                        <a:rPr lang="en-US" sz="1600" dirty="0" smtClean="0">
                          <a:latin typeface="Times New Roman"/>
                          <a:ea typeface="Times New Roman"/>
                        </a:rPr>
                        <a:t>32 teachers + 8 mentors</a:t>
                      </a:r>
                      <a:endParaRPr lang="en-US" sz="1600" dirty="0">
                        <a:latin typeface="Times New Roman"/>
                        <a:ea typeface="Times New Roman"/>
                      </a:endParaRPr>
                    </a:p>
                  </a:txBody>
                  <a:tcPr marL="61848" marR="61848"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590550">
                <a:tc vMerge="1">
                  <a:txBody>
                    <a:bodyPr/>
                    <a:lstStyle/>
                    <a:p>
                      <a:endParaRPr lang="en-US"/>
                    </a:p>
                  </a:txBody>
                  <a:tcPr/>
                </a:tc>
                <a:tc gridSpan="2">
                  <a:txBody>
                    <a:bodyPr/>
                    <a:lstStyle/>
                    <a:p>
                      <a:pPr marL="0" marR="0" algn="ctr">
                        <a:spcBef>
                          <a:spcPts val="0"/>
                        </a:spcBef>
                        <a:spcAft>
                          <a:spcPts val="0"/>
                        </a:spcAft>
                      </a:pPr>
                      <a:endParaRPr lang="en-US" sz="1800" dirty="0">
                        <a:solidFill>
                          <a:schemeClr val="bg1"/>
                        </a:solidFill>
                        <a:latin typeface="Times New Roman"/>
                        <a:ea typeface="Times New Roman"/>
                      </a:endParaRPr>
                    </a:p>
                  </a:txBody>
                  <a:tcPr marL="61848" marR="6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alpha val="60000"/>
                      </a:srgbClr>
                    </a:solidFill>
                  </a:tcPr>
                </a:tc>
                <a:tc hMerge="1">
                  <a:txBody>
                    <a:bodyPr/>
                    <a:lstStyle/>
                    <a:p>
                      <a:endParaRPr lang="en-US"/>
                    </a:p>
                  </a:txBody>
                  <a:tcPr/>
                </a:tc>
              </a:tr>
              <a:tr h="295275">
                <a:tc vMerge="1">
                  <a:txBody>
                    <a:bodyPr/>
                    <a:lstStyle/>
                    <a:p>
                      <a:endParaRPr lang="en-US"/>
                    </a:p>
                  </a:txBody>
                  <a:tcPr/>
                </a:tc>
                <a:tc>
                  <a:txBody>
                    <a:bodyPr/>
                    <a:lstStyle/>
                    <a:p>
                      <a:pPr marL="457200" marR="0">
                        <a:spcBef>
                          <a:spcPts val="0"/>
                        </a:spcBef>
                        <a:spcAft>
                          <a:spcPts val="0"/>
                        </a:spcAft>
                      </a:pPr>
                      <a:endParaRPr lang="en-US" sz="1600" dirty="0">
                        <a:latin typeface="Times New Roman"/>
                        <a:ea typeface="Times New Roman"/>
                      </a:endParaRPr>
                    </a:p>
                  </a:txBody>
                  <a:tcPr marL="61848" marR="61848"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225425" marR="0" indent="0">
                        <a:spcBef>
                          <a:spcPts val="0"/>
                        </a:spcBef>
                        <a:spcAft>
                          <a:spcPts val="0"/>
                        </a:spcAft>
                      </a:pPr>
                      <a:endParaRPr lang="en-US" sz="1600" dirty="0">
                        <a:latin typeface="Times New Roman"/>
                        <a:ea typeface="Times New Roman"/>
                      </a:endParaRPr>
                    </a:p>
                  </a:txBody>
                  <a:tcPr marL="61848" marR="61848"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590550">
                <a:tc vMerge="1">
                  <a:txBody>
                    <a:bodyPr/>
                    <a:lstStyle/>
                    <a:p>
                      <a:endParaRPr lang="en-US"/>
                    </a:p>
                  </a:txBody>
                  <a:tcPr/>
                </a:tc>
                <a:tc gridSpan="2">
                  <a:txBody>
                    <a:bodyPr/>
                    <a:lstStyle/>
                    <a:p>
                      <a:pPr marL="0" marR="0" algn="ctr">
                        <a:spcBef>
                          <a:spcPts val="0"/>
                        </a:spcBef>
                        <a:spcAft>
                          <a:spcPts val="0"/>
                        </a:spcAft>
                      </a:pPr>
                      <a:endParaRPr lang="en-US" sz="1800" dirty="0">
                        <a:solidFill>
                          <a:schemeClr val="bg1"/>
                        </a:solidFill>
                        <a:latin typeface="Times New Roman"/>
                        <a:ea typeface="Times New Roman"/>
                      </a:endParaRPr>
                    </a:p>
                  </a:txBody>
                  <a:tcPr marL="61848" marR="6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alpha val="60000"/>
                      </a:srgbClr>
                    </a:solidFill>
                  </a:tcPr>
                </a:tc>
                <a:tc hMerge="1">
                  <a:txBody>
                    <a:bodyPr/>
                    <a:lstStyle/>
                    <a:p>
                      <a:endParaRPr lang="en-US"/>
                    </a:p>
                  </a:txBody>
                  <a:tcPr/>
                </a:tc>
              </a:tr>
              <a:tr h="295275">
                <a:tc vMerge="1">
                  <a:txBody>
                    <a:bodyPr/>
                    <a:lstStyle/>
                    <a:p>
                      <a:endParaRPr lang="en-US"/>
                    </a:p>
                  </a:txBody>
                  <a:tcPr/>
                </a:tc>
                <a:tc>
                  <a:txBody>
                    <a:bodyPr/>
                    <a:lstStyle/>
                    <a:p>
                      <a:pPr marL="457200" marR="0">
                        <a:spcBef>
                          <a:spcPts val="0"/>
                        </a:spcBef>
                        <a:spcAft>
                          <a:spcPts val="0"/>
                        </a:spcAft>
                      </a:pPr>
                      <a:endParaRPr lang="en-US" sz="1600" dirty="0">
                        <a:latin typeface="Times New Roman"/>
                        <a:ea typeface="Times New Roman"/>
                      </a:endParaRPr>
                    </a:p>
                  </a:txBody>
                  <a:tcPr marL="61848" marR="61848"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225425" marR="0" indent="0">
                        <a:spcBef>
                          <a:spcPts val="0"/>
                        </a:spcBef>
                        <a:spcAft>
                          <a:spcPts val="0"/>
                        </a:spcAft>
                      </a:pPr>
                      <a:endParaRPr lang="en-US" sz="1600" dirty="0">
                        <a:latin typeface="Times New Roman"/>
                        <a:ea typeface="Times New Roman"/>
                      </a:endParaRPr>
                    </a:p>
                  </a:txBody>
                  <a:tcPr marL="61848" marR="61848"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6" name="Footer Placeholder 5"/>
          <p:cNvSpPr>
            <a:spLocks noGrp="1"/>
          </p:cNvSpPr>
          <p:nvPr>
            <p:ph type="ftr" sz="quarter" idx="11"/>
          </p:nvPr>
        </p:nvSpPr>
        <p:spPr/>
        <p:txBody>
          <a:bodyPr/>
          <a:lstStyle/>
          <a:p>
            <a:pPr>
              <a:defRPr/>
            </a:pPr>
            <a:r>
              <a:rPr lang="en-US" smtClean="0"/>
              <a:t>Sam Dyson - Quigg Symposium - 12/15/09</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p:txBody>
          <a:bodyPr/>
          <a:lstStyle/>
          <a:p>
            <a:r>
              <a:rPr lang="en-US" dirty="0" smtClean="0"/>
              <a:t>Enrollment</a:t>
            </a:r>
            <a:endParaRPr lang="en-US" dirty="0"/>
          </a:p>
        </p:txBody>
      </p:sp>
      <p:graphicFrame>
        <p:nvGraphicFramePr>
          <p:cNvPr id="5" name="Table 4"/>
          <p:cNvGraphicFramePr>
            <a:graphicFrameLocks noGrp="1"/>
          </p:cNvGraphicFramePr>
          <p:nvPr/>
        </p:nvGraphicFramePr>
        <p:xfrm>
          <a:off x="304800" y="1371600"/>
          <a:ext cx="8458199" cy="4762500"/>
        </p:xfrm>
        <a:graphic>
          <a:graphicData uri="http://schemas.openxmlformats.org/drawingml/2006/table">
            <a:tbl>
              <a:tblPr/>
              <a:tblGrid>
                <a:gridCol w="2866014"/>
                <a:gridCol w="2866014"/>
                <a:gridCol w="2726171"/>
              </a:tblGrid>
              <a:tr h="1181100">
                <a:tc rowSpan="9">
                  <a:txBody>
                    <a:bodyPr/>
                    <a:lstStyle/>
                    <a:p>
                      <a:pPr marL="0" marR="0" algn="ctr">
                        <a:spcBef>
                          <a:spcPts val="0"/>
                        </a:spcBef>
                        <a:spcAft>
                          <a:spcPts val="0"/>
                        </a:spcAft>
                      </a:pPr>
                      <a:r>
                        <a:rPr lang="en-US" sz="1800" b="1" dirty="0">
                          <a:latin typeface="Times New Roman"/>
                          <a:ea typeface="Times New Roman"/>
                        </a:rPr>
                        <a:t>Enrollment Targets</a:t>
                      </a:r>
                      <a:endParaRPr lang="en-US" sz="1800" dirty="0">
                        <a:latin typeface="Times New Roman"/>
                        <a:ea typeface="Times New Roman"/>
                      </a:endParaRPr>
                    </a:p>
                  </a:txBody>
                  <a:tcPr marL="61848" marR="61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i="1" dirty="0">
                          <a:latin typeface="Times New Roman"/>
                          <a:ea typeface="Times New Roman"/>
                        </a:rPr>
                        <a:t>Students</a:t>
                      </a:r>
                      <a:endParaRPr lang="en-US" sz="1600" dirty="0">
                        <a:latin typeface="Times New Roman"/>
                        <a:ea typeface="Times New Roman"/>
                      </a:endParaRPr>
                    </a:p>
                    <a:p>
                      <a:pPr marL="0" marR="0">
                        <a:spcBef>
                          <a:spcPts val="0"/>
                        </a:spcBef>
                        <a:spcAft>
                          <a:spcPts val="0"/>
                        </a:spcAft>
                        <a:tabLst>
                          <a:tab pos="269875" algn="l"/>
                          <a:tab pos="388620" algn="l"/>
                        </a:tabLst>
                      </a:pPr>
                      <a:r>
                        <a:rPr lang="en-US" sz="1600" dirty="0">
                          <a:latin typeface="Times New Roman"/>
                          <a:ea typeface="Times New Roman"/>
                          <a:sym typeface="Symbol"/>
                        </a:rPr>
                        <a:t></a:t>
                      </a:r>
                      <a:r>
                        <a:rPr lang="en-US" sz="1600" dirty="0">
                          <a:latin typeface="Times New Roman"/>
                          <a:ea typeface="Times New Roman"/>
                        </a:rPr>
                        <a:t> Two </a:t>
                      </a:r>
                      <a:r>
                        <a:rPr lang="en-US" sz="1600" dirty="0" smtClean="0">
                          <a:latin typeface="Times New Roman"/>
                          <a:ea typeface="Times New Roman"/>
                        </a:rPr>
                        <a:t>30-student </a:t>
                      </a:r>
                      <a:r>
                        <a:rPr lang="en-US" sz="1600" dirty="0">
                          <a:latin typeface="Times New Roman"/>
                          <a:ea typeface="Times New Roman"/>
                        </a:rPr>
                        <a:t>classrooms at each grade level</a:t>
                      </a:r>
                    </a:p>
                    <a:p>
                      <a:pPr marL="0" marR="0">
                        <a:spcBef>
                          <a:spcPts val="0"/>
                        </a:spcBef>
                        <a:spcAft>
                          <a:spcPts val="0"/>
                        </a:spcAft>
                        <a:tabLst>
                          <a:tab pos="269875" algn="l"/>
                          <a:tab pos="388620" algn="l"/>
                        </a:tabLst>
                      </a:pPr>
                      <a:r>
                        <a:rPr lang="en-US" sz="1600" dirty="0">
                          <a:latin typeface="Times New Roman"/>
                          <a:ea typeface="Times New Roman"/>
                          <a:sym typeface="Symbol"/>
                        </a:rPr>
                        <a:t></a:t>
                      </a:r>
                      <a:r>
                        <a:rPr lang="en-US" sz="1600" dirty="0">
                          <a:latin typeface="Times New Roman"/>
                          <a:ea typeface="Times New Roman"/>
                        </a:rPr>
                        <a:t> </a:t>
                      </a:r>
                      <a:r>
                        <a:rPr lang="en-US" sz="1600" dirty="0" smtClean="0">
                          <a:latin typeface="Times New Roman"/>
                          <a:ea typeface="Times New Roman"/>
                        </a:rPr>
                        <a:t>60 </a:t>
                      </a:r>
                      <a:r>
                        <a:rPr lang="en-US" sz="1600" dirty="0">
                          <a:latin typeface="Times New Roman"/>
                          <a:ea typeface="Times New Roman"/>
                        </a:rPr>
                        <a:t>students per grade level</a:t>
                      </a:r>
                    </a:p>
                  </a:txBody>
                  <a:tcPr marL="61848" marR="6184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i="1" dirty="0">
                          <a:latin typeface="Times New Roman"/>
                          <a:ea typeface="Times New Roman"/>
                        </a:rPr>
                        <a:t>Teachers</a:t>
                      </a:r>
                      <a:endParaRPr lang="en-US" sz="1600" dirty="0">
                        <a:latin typeface="Times New Roman"/>
                        <a:ea typeface="Times New Roman"/>
                      </a:endParaRPr>
                    </a:p>
                    <a:p>
                      <a:pPr marL="0" marR="0">
                        <a:spcBef>
                          <a:spcPts val="0"/>
                        </a:spcBef>
                        <a:spcAft>
                          <a:spcPts val="0"/>
                        </a:spcAft>
                      </a:pPr>
                      <a:r>
                        <a:rPr lang="en-US" sz="1600" dirty="0">
                          <a:latin typeface="Times New Roman"/>
                          <a:ea typeface="Times New Roman"/>
                          <a:sym typeface="Symbol"/>
                        </a:rPr>
                        <a:t></a:t>
                      </a:r>
                      <a:r>
                        <a:rPr lang="en-US" sz="1600" dirty="0">
                          <a:latin typeface="Times New Roman"/>
                          <a:ea typeface="Times New Roman"/>
                        </a:rPr>
                        <a:t> </a:t>
                      </a:r>
                      <a:r>
                        <a:rPr lang="en-US" sz="1600" dirty="0" smtClean="0">
                          <a:latin typeface="Times New Roman"/>
                          <a:ea typeface="Times New Roman"/>
                        </a:rPr>
                        <a:t>4 </a:t>
                      </a:r>
                      <a:r>
                        <a:rPr lang="en-US" sz="1600" dirty="0">
                          <a:latin typeface="Times New Roman"/>
                          <a:ea typeface="Times New Roman"/>
                        </a:rPr>
                        <a:t>teachers </a:t>
                      </a:r>
                      <a:r>
                        <a:rPr lang="en-US" sz="1600" dirty="0" smtClean="0">
                          <a:latin typeface="Times New Roman"/>
                          <a:ea typeface="Times New Roman"/>
                        </a:rPr>
                        <a:t>and 1</a:t>
                      </a:r>
                      <a:r>
                        <a:rPr lang="en-US" sz="1600" baseline="0" dirty="0" smtClean="0">
                          <a:latin typeface="Times New Roman"/>
                          <a:ea typeface="Times New Roman"/>
                        </a:rPr>
                        <a:t> mentor </a:t>
                      </a:r>
                      <a:r>
                        <a:rPr lang="en-US" sz="1600" dirty="0" smtClean="0">
                          <a:latin typeface="Times New Roman"/>
                          <a:ea typeface="Times New Roman"/>
                        </a:rPr>
                        <a:t>per classroom</a:t>
                      </a:r>
                      <a:endParaRPr lang="en-US" sz="1600" dirty="0">
                        <a:latin typeface="Times New Roman"/>
                        <a:ea typeface="Times New Roman"/>
                      </a:endParaRPr>
                    </a:p>
                    <a:p>
                      <a:pPr marL="0" marR="0">
                        <a:spcBef>
                          <a:spcPts val="0"/>
                        </a:spcBef>
                        <a:spcAft>
                          <a:spcPts val="0"/>
                        </a:spcAft>
                      </a:pPr>
                      <a:r>
                        <a:rPr lang="en-US" sz="1600" dirty="0">
                          <a:latin typeface="Times New Roman"/>
                          <a:ea typeface="Times New Roman"/>
                          <a:sym typeface="Symbol"/>
                        </a:rPr>
                        <a:t></a:t>
                      </a:r>
                      <a:r>
                        <a:rPr lang="en-US" sz="1600" dirty="0">
                          <a:latin typeface="Times New Roman"/>
                          <a:ea typeface="Times New Roman"/>
                        </a:rPr>
                        <a:t> </a:t>
                      </a:r>
                      <a:r>
                        <a:rPr lang="en-US" sz="1600" dirty="0" smtClean="0">
                          <a:latin typeface="Times New Roman"/>
                          <a:ea typeface="Times New Roman"/>
                        </a:rPr>
                        <a:t>8 teachers + 2 mentors per </a:t>
                      </a:r>
                      <a:r>
                        <a:rPr lang="en-US" sz="1600" dirty="0">
                          <a:latin typeface="Times New Roman"/>
                          <a:ea typeface="Times New Roman"/>
                        </a:rPr>
                        <a:t>grade level</a:t>
                      </a:r>
                    </a:p>
                  </a:txBody>
                  <a:tcPr marL="61848" marR="6184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0550">
                <a:tc vMerge="1">
                  <a:txBody>
                    <a:bodyPr/>
                    <a:lstStyle/>
                    <a:p>
                      <a:endParaRPr lang="en-US"/>
                    </a:p>
                  </a:txBody>
                  <a:tcPr/>
                </a:tc>
                <a:tc gridSpan="2">
                  <a:txBody>
                    <a:bodyPr/>
                    <a:lstStyle/>
                    <a:p>
                      <a:pPr marL="0" marR="0" algn="ctr">
                        <a:spcBef>
                          <a:spcPts val="0"/>
                        </a:spcBef>
                        <a:spcAft>
                          <a:spcPts val="0"/>
                        </a:spcAft>
                      </a:pPr>
                      <a:r>
                        <a:rPr lang="en-US" sz="1800" dirty="0">
                          <a:solidFill>
                            <a:schemeClr val="bg1"/>
                          </a:solidFill>
                          <a:latin typeface="Times New Roman"/>
                          <a:ea typeface="Times New Roman"/>
                        </a:rPr>
                        <a:t>Operation Year 1—2011</a:t>
                      </a:r>
                    </a:p>
                    <a:p>
                      <a:pPr marL="0" marR="0" algn="ctr">
                        <a:spcBef>
                          <a:spcPts val="0"/>
                        </a:spcBef>
                        <a:spcAft>
                          <a:spcPts val="0"/>
                        </a:spcAft>
                      </a:pPr>
                      <a:r>
                        <a:rPr lang="en-US" sz="1800" dirty="0">
                          <a:solidFill>
                            <a:schemeClr val="bg1"/>
                          </a:solidFill>
                          <a:latin typeface="Times New Roman"/>
                          <a:ea typeface="Times New Roman"/>
                        </a:rPr>
                        <a:t>Grades 6 &amp; 9</a:t>
                      </a:r>
                    </a:p>
                  </a:txBody>
                  <a:tcPr marL="61848" marR="6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alpha val="60000"/>
                      </a:srgbClr>
                    </a:solidFill>
                  </a:tcPr>
                </a:tc>
                <a:tc hMerge="1">
                  <a:txBody>
                    <a:bodyPr/>
                    <a:lstStyle/>
                    <a:p>
                      <a:endParaRPr lang="en-US"/>
                    </a:p>
                  </a:txBody>
                  <a:tcPr/>
                </a:tc>
              </a:tr>
              <a:tr h="295275">
                <a:tc vMerge="1">
                  <a:txBody>
                    <a:bodyPr/>
                    <a:lstStyle/>
                    <a:p>
                      <a:endParaRPr lang="en-US"/>
                    </a:p>
                  </a:txBody>
                  <a:tcPr/>
                </a:tc>
                <a:tc>
                  <a:txBody>
                    <a:bodyPr/>
                    <a:lstStyle/>
                    <a:p>
                      <a:pPr marL="457200" marR="0">
                        <a:spcBef>
                          <a:spcPts val="0"/>
                        </a:spcBef>
                        <a:spcAft>
                          <a:spcPts val="0"/>
                        </a:spcAft>
                      </a:pPr>
                      <a:r>
                        <a:rPr lang="en-US" sz="1600" dirty="0">
                          <a:latin typeface="Times New Roman"/>
                          <a:ea typeface="Times New Roman"/>
                          <a:sym typeface="Symbol"/>
                        </a:rPr>
                        <a:t></a:t>
                      </a:r>
                      <a:r>
                        <a:rPr lang="en-US" sz="1600" dirty="0">
                          <a:latin typeface="Times New Roman"/>
                          <a:ea typeface="Times New Roman"/>
                        </a:rPr>
                        <a:t> </a:t>
                      </a:r>
                      <a:r>
                        <a:rPr lang="en-US" sz="1600" dirty="0" smtClean="0">
                          <a:latin typeface="Times New Roman"/>
                          <a:ea typeface="Times New Roman"/>
                        </a:rPr>
                        <a:t>120 </a:t>
                      </a:r>
                      <a:r>
                        <a:rPr lang="en-US" sz="1600" dirty="0">
                          <a:latin typeface="Times New Roman"/>
                          <a:ea typeface="Times New Roman"/>
                        </a:rPr>
                        <a:t>students</a:t>
                      </a:r>
                    </a:p>
                  </a:txBody>
                  <a:tcPr marL="61848" marR="61848"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225425" marR="0" indent="0">
                        <a:spcBef>
                          <a:spcPts val="0"/>
                        </a:spcBef>
                        <a:spcAft>
                          <a:spcPts val="0"/>
                        </a:spcAft>
                      </a:pPr>
                      <a:r>
                        <a:rPr lang="en-US" sz="1600" dirty="0">
                          <a:latin typeface="Times New Roman"/>
                          <a:ea typeface="Times New Roman"/>
                          <a:sym typeface="Symbol"/>
                        </a:rPr>
                        <a:t></a:t>
                      </a:r>
                      <a:r>
                        <a:rPr lang="en-US" sz="1600" dirty="0">
                          <a:latin typeface="Times New Roman"/>
                          <a:ea typeface="Times New Roman"/>
                        </a:rPr>
                        <a:t> </a:t>
                      </a:r>
                      <a:r>
                        <a:rPr lang="en-US" sz="1600" dirty="0" smtClean="0">
                          <a:latin typeface="Times New Roman"/>
                          <a:ea typeface="Times New Roman"/>
                        </a:rPr>
                        <a:t>16 teachers + 4 mentors</a:t>
                      </a:r>
                      <a:endParaRPr lang="en-US" sz="1600" dirty="0">
                        <a:latin typeface="Times New Roman"/>
                        <a:ea typeface="Times New Roman"/>
                      </a:endParaRPr>
                    </a:p>
                  </a:txBody>
                  <a:tcPr marL="61848" marR="61848"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590550">
                <a:tc vMerge="1">
                  <a:txBody>
                    <a:bodyPr/>
                    <a:lstStyle/>
                    <a:p>
                      <a:endParaRPr lang="en-US"/>
                    </a:p>
                  </a:txBody>
                  <a:tcPr/>
                </a:tc>
                <a:tc gridSpan="2">
                  <a:txBody>
                    <a:bodyPr/>
                    <a:lstStyle/>
                    <a:p>
                      <a:pPr marL="0" marR="0" algn="ctr">
                        <a:spcBef>
                          <a:spcPts val="0"/>
                        </a:spcBef>
                        <a:spcAft>
                          <a:spcPts val="0"/>
                        </a:spcAft>
                      </a:pPr>
                      <a:r>
                        <a:rPr lang="en-US" sz="1800" dirty="0">
                          <a:solidFill>
                            <a:schemeClr val="bg1"/>
                          </a:solidFill>
                          <a:latin typeface="Times New Roman"/>
                          <a:ea typeface="Times New Roman"/>
                        </a:rPr>
                        <a:t>Operation Year 2—2012</a:t>
                      </a:r>
                    </a:p>
                    <a:p>
                      <a:pPr marL="0" marR="0" algn="ctr">
                        <a:spcBef>
                          <a:spcPts val="0"/>
                        </a:spcBef>
                        <a:spcAft>
                          <a:spcPts val="0"/>
                        </a:spcAft>
                      </a:pPr>
                      <a:r>
                        <a:rPr lang="en-US" sz="1800" dirty="0">
                          <a:solidFill>
                            <a:schemeClr val="bg1"/>
                          </a:solidFill>
                          <a:latin typeface="Times New Roman"/>
                          <a:ea typeface="Times New Roman"/>
                        </a:rPr>
                        <a:t>Grades 6, 7, 9, 10</a:t>
                      </a:r>
                    </a:p>
                  </a:txBody>
                  <a:tcPr marL="61848" marR="6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alpha val="60000"/>
                      </a:srgbClr>
                    </a:solidFill>
                  </a:tcPr>
                </a:tc>
                <a:tc hMerge="1">
                  <a:txBody>
                    <a:bodyPr/>
                    <a:lstStyle/>
                    <a:p>
                      <a:endParaRPr lang="en-US"/>
                    </a:p>
                  </a:txBody>
                  <a:tcPr/>
                </a:tc>
              </a:tr>
              <a:tr h="295275">
                <a:tc vMerge="1">
                  <a:txBody>
                    <a:bodyPr/>
                    <a:lstStyle/>
                    <a:p>
                      <a:endParaRPr lang="en-US"/>
                    </a:p>
                  </a:txBody>
                  <a:tcPr/>
                </a:tc>
                <a:tc>
                  <a:txBody>
                    <a:bodyPr/>
                    <a:lstStyle/>
                    <a:p>
                      <a:pPr marL="457200" marR="0">
                        <a:spcBef>
                          <a:spcPts val="0"/>
                        </a:spcBef>
                        <a:spcAft>
                          <a:spcPts val="0"/>
                        </a:spcAft>
                      </a:pPr>
                      <a:r>
                        <a:rPr lang="en-US" sz="1600" dirty="0">
                          <a:latin typeface="Times New Roman"/>
                          <a:ea typeface="Times New Roman"/>
                          <a:sym typeface="Symbol"/>
                        </a:rPr>
                        <a:t></a:t>
                      </a:r>
                      <a:r>
                        <a:rPr lang="en-US" sz="1600" dirty="0">
                          <a:latin typeface="Times New Roman"/>
                          <a:ea typeface="Times New Roman"/>
                        </a:rPr>
                        <a:t> </a:t>
                      </a:r>
                      <a:r>
                        <a:rPr lang="en-US" sz="1600" dirty="0" smtClean="0">
                          <a:latin typeface="Times New Roman"/>
                          <a:ea typeface="Times New Roman"/>
                        </a:rPr>
                        <a:t>240 </a:t>
                      </a:r>
                      <a:r>
                        <a:rPr lang="en-US" sz="1600" dirty="0">
                          <a:latin typeface="Times New Roman"/>
                          <a:ea typeface="Times New Roman"/>
                        </a:rPr>
                        <a:t>students</a:t>
                      </a:r>
                    </a:p>
                  </a:txBody>
                  <a:tcPr marL="61848" marR="61848"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225425" marR="0" indent="0">
                        <a:spcBef>
                          <a:spcPts val="0"/>
                        </a:spcBef>
                        <a:spcAft>
                          <a:spcPts val="0"/>
                        </a:spcAft>
                      </a:pPr>
                      <a:r>
                        <a:rPr lang="en-US" sz="1600" dirty="0">
                          <a:latin typeface="Times New Roman"/>
                          <a:ea typeface="Times New Roman"/>
                          <a:sym typeface="Symbol"/>
                        </a:rPr>
                        <a:t></a:t>
                      </a:r>
                      <a:r>
                        <a:rPr lang="en-US" sz="1600" dirty="0">
                          <a:latin typeface="Times New Roman"/>
                          <a:ea typeface="Times New Roman"/>
                        </a:rPr>
                        <a:t> </a:t>
                      </a:r>
                      <a:r>
                        <a:rPr lang="en-US" sz="1600" dirty="0" smtClean="0">
                          <a:latin typeface="Times New Roman"/>
                          <a:ea typeface="Times New Roman"/>
                        </a:rPr>
                        <a:t>32 teachers + 8 mentors</a:t>
                      </a:r>
                      <a:endParaRPr lang="en-US" sz="1600" dirty="0">
                        <a:latin typeface="Times New Roman"/>
                        <a:ea typeface="Times New Roman"/>
                      </a:endParaRPr>
                    </a:p>
                  </a:txBody>
                  <a:tcPr marL="61848" marR="61848"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590550">
                <a:tc vMerge="1">
                  <a:txBody>
                    <a:bodyPr/>
                    <a:lstStyle/>
                    <a:p>
                      <a:endParaRPr lang="en-US"/>
                    </a:p>
                  </a:txBody>
                  <a:tcPr/>
                </a:tc>
                <a:tc gridSpan="2">
                  <a:txBody>
                    <a:bodyPr/>
                    <a:lstStyle/>
                    <a:p>
                      <a:pPr marL="0" marR="0" algn="ctr">
                        <a:spcBef>
                          <a:spcPts val="0"/>
                        </a:spcBef>
                        <a:spcAft>
                          <a:spcPts val="0"/>
                        </a:spcAft>
                      </a:pPr>
                      <a:r>
                        <a:rPr lang="en-US" sz="1800" dirty="0">
                          <a:solidFill>
                            <a:schemeClr val="bg1"/>
                          </a:solidFill>
                          <a:latin typeface="Times New Roman"/>
                          <a:ea typeface="Times New Roman"/>
                        </a:rPr>
                        <a:t>Operation Year 3—2013</a:t>
                      </a:r>
                    </a:p>
                    <a:p>
                      <a:pPr marL="0" marR="0" algn="ctr">
                        <a:spcBef>
                          <a:spcPts val="0"/>
                        </a:spcBef>
                        <a:spcAft>
                          <a:spcPts val="0"/>
                        </a:spcAft>
                      </a:pPr>
                      <a:r>
                        <a:rPr lang="en-US" sz="1800" dirty="0">
                          <a:solidFill>
                            <a:schemeClr val="bg1"/>
                          </a:solidFill>
                          <a:latin typeface="Times New Roman"/>
                          <a:ea typeface="Times New Roman"/>
                        </a:rPr>
                        <a:t>Grades 6 – 11</a:t>
                      </a:r>
                    </a:p>
                  </a:txBody>
                  <a:tcPr marL="61848" marR="6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alpha val="60000"/>
                      </a:srgbClr>
                    </a:solidFill>
                  </a:tcPr>
                </a:tc>
                <a:tc hMerge="1">
                  <a:txBody>
                    <a:bodyPr/>
                    <a:lstStyle/>
                    <a:p>
                      <a:endParaRPr lang="en-US"/>
                    </a:p>
                  </a:txBody>
                  <a:tcPr/>
                </a:tc>
              </a:tr>
              <a:tr h="295275">
                <a:tc vMerge="1">
                  <a:txBody>
                    <a:bodyPr/>
                    <a:lstStyle/>
                    <a:p>
                      <a:endParaRPr lang="en-US"/>
                    </a:p>
                  </a:txBody>
                  <a:tcPr/>
                </a:tc>
                <a:tc>
                  <a:txBody>
                    <a:bodyPr/>
                    <a:lstStyle/>
                    <a:p>
                      <a:pPr marL="457200" marR="0">
                        <a:spcBef>
                          <a:spcPts val="0"/>
                        </a:spcBef>
                        <a:spcAft>
                          <a:spcPts val="0"/>
                        </a:spcAft>
                      </a:pPr>
                      <a:r>
                        <a:rPr lang="en-US" sz="1600" dirty="0">
                          <a:latin typeface="Times New Roman"/>
                          <a:ea typeface="Times New Roman"/>
                          <a:sym typeface="Symbol"/>
                        </a:rPr>
                        <a:t></a:t>
                      </a:r>
                      <a:r>
                        <a:rPr lang="en-US" sz="1600" dirty="0">
                          <a:latin typeface="Times New Roman"/>
                          <a:ea typeface="Times New Roman"/>
                        </a:rPr>
                        <a:t> </a:t>
                      </a:r>
                      <a:r>
                        <a:rPr lang="en-US" sz="1600" dirty="0" smtClean="0">
                          <a:latin typeface="Times New Roman"/>
                          <a:ea typeface="Times New Roman"/>
                        </a:rPr>
                        <a:t>360 </a:t>
                      </a:r>
                      <a:r>
                        <a:rPr lang="en-US" sz="1600" dirty="0">
                          <a:latin typeface="Times New Roman"/>
                          <a:ea typeface="Times New Roman"/>
                        </a:rPr>
                        <a:t>students</a:t>
                      </a:r>
                    </a:p>
                  </a:txBody>
                  <a:tcPr marL="61848" marR="61848"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225425" marR="0" indent="0">
                        <a:spcBef>
                          <a:spcPts val="0"/>
                        </a:spcBef>
                        <a:spcAft>
                          <a:spcPts val="0"/>
                        </a:spcAft>
                      </a:pPr>
                      <a:r>
                        <a:rPr lang="en-US" sz="1600" dirty="0">
                          <a:latin typeface="Times New Roman"/>
                          <a:ea typeface="Times New Roman"/>
                          <a:sym typeface="Symbol"/>
                        </a:rPr>
                        <a:t></a:t>
                      </a:r>
                      <a:r>
                        <a:rPr lang="en-US" sz="1600" dirty="0">
                          <a:latin typeface="Times New Roman"/>
                          <a:ea typeface="Times New Roman"/>
                        </a:rPr>
                        <a:t> </a:t>
                      </a:r>
                      <a:r>
                        <a:rPr lang="en-US" sz="1600" dirty="0" smtClean="0">
                          <a:latin typeface="Times New Roman"/>
                          <a:ea typeface="Times New Roman"/>
                        </a:rPr>
                        <a:t>48 teachers + 12 mentors</a:t>
                      </a:r>
                      <a:endParaRPr lang="en-US" sz="1600" dirty="0">
                        <a:latin typeface="Times New Roman"/>
                        <a:ea typeface="Times New Roman"/>
                      </a:endParaRPr>
                    </a:p>
                  </a:txBody>
                  <a:tcPr marL="61848" marR="61848"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590550">
                <a:tc vMerge="1">
                  <a:txBody>
                    <a:bodyPr/>
                    <a:lstStyle/>
                    <a:p>
                      <a:endParaRPr lang="en-US"/>
                    </a:p>
                  </a:txBody>
                  <a:tcPr/>
                </a:tc>
                <a:tc gridSpan="2">
                  <a:txBody>
                    <a:bodyPr/>
                    <a:lstStyle/>
                    <a:p>
                      <a:pPr marL="0" marR="0" algn="ctr">
                        <a:spcBef>
                          <a:spcPts val="0"/>
                        </a:spcBef>
                        <a:spcAft>
                          <a:spcPts val="0"/>
                        </a:spcAft>
                      </a:pPr>
                      <a:endParaRPr lang="en-US" sz="1800" dirty="0">
                        <a:solidFill>
                          <a:schemeClr val="bg1"/>
                        </a:solidFill>
                        <a:latin typeface="Times New Roman"/>
                        <a:ea typeface="Times New Roman"/>
                      </a:endParaRPr>
                    </a:p>
                  </a:txBody>
                  <a:tcPr marL="61848" marR="6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alpha val="60000"/>
                      </a:srgbClr>
                    </a:solidFill>
                  </a:tcPr>
                </a:tc>
                <a:tc hMerge="1">
                  <a:txBody>
                    <a:bodyPr/>
                    <a:lstStyle/>
                    <a:p>
                      <a:endParaRPr lang="en-US"/>
                    </a:p>
                  </a:txBody>
                  <a:tcPr/>
                </a:tc>
              </a:tr>
              <a:tr h="295275">
                <a:tc vMerge="1">
                  <a:txBody>
                    <a:bodyPr/>
                    <a:lstStyle/>
                    <a:p>
                      <a:endParaRPr lang="en-US"/>
                    </a:p>
                  </a:txBody>
                  <a:tcPr/>
                </a:tc>
                <a:tc>
                  <a:txBody>
                    <a:bodyPr/>
                    <a:lstStyle/>
                    <a:p>
                      <a:pPr marL="457200" marR="0">
                        <a:spcBef>
                          <a:spcPts val="0"/>
                        </a:spcBef>
                        <a:spcAft>
                          <a:spcPts val="0"/>
                        </a:spcAft>
                      </a:pPr>
                      <a:endParaRPr lang="en-US" sz="1600" dirty="0">
                        <a:latin typeface="Times New Roman"/>
                        <a:ea typeface="Times New Roman"/>
                      </a:endParaRPr>
                    </a:p>
                  </a:txBody>
                  <a:tcPr marL="61848" marR="61848"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225425" marR="0" indent="0">
                        <a:spcBef>
                          <a:spcPts val="0"/>
                        </a:spcBef>
                        <a:spcAft>
                          <a:spcPts val="0"/>
                        </a:spcAft>
                      </a:pPr>
                      <a:endParaRPr lang="en-US" sz="1600" dirty="0">
                        <a:latin typeface="Times New Roman"/>
                        <a:ea typeface="Times New Roman"/>
                      </a:endParaRPr>
                    </a:p>
                  </a:txBody>
                  <a:tcPr marL="61848" marR="61848"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6" name="Footer Placeholder 5"/>
          <p:cNvSpPr>
            <a:spLocks noGrp="1"/>
          </p:cNvSpPr>
          <p:nvPr>
            <p:ph type="ftr" sz="quarter" idx="11"/>
          </p:nvPr>
        </p:nvSpPr>
        <p:spPr/>
        <p:txBody>
          <a:bodyPr/>
          <a:lstStyle/>
          <a:p>
            <a:pPr>
              <a:defRPr/>
            </a:pPr>
            <a:r>
              <a:rPr lang="en-US" smtClean="0"/>
              <a:t>Sam Dyson - Quigg Symposium - 12/15/09</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p:txBody>
          <a:bodyPr/>
          <a:lstStyle/>
          <a:p>
            <a:r>
              <a:rPr lang="en-US" dirty="0" smtClean="0"/>
              <a:t>Enrollment</a:t>
            </a:r>
            <a:endParaRPr lang="en-US" dirty="0"/>
          </a:p>
        </p:txBody>
      </p:sp>
      <p:graphicFrame>
        <p:nvGraphicFramePr>
          <p:cNvPr id="5" name="Table 4"/>
          <p:cNvGraphicFramePr>
            <a:graphicFrameLocks noGrp="1"/>
          </p:cNvGraphicFramePr>
          <p:nvPr/>
        </p:nvGraphicFramePr>
        <p:xfrm>
          <a:off x="304800" y="1371600"/>
          <a:ext cx="8458199" cy="4762500"/>
        </p:xfrm>
        <a:graphic>
          <a:graphicData uri="http://schemas.openxmlformats.org/drawingml/2006/table">
            <a:tbl>
              <a:tblPr/>
              <a:tblGrid>
                <a:gridCol w="2866014"/>
                <a:gridCol w="2866014"/>
                <a:gridCol w="2726171"/>
              </a:tblGrid>
              <a:tr h="1181100">
                <a:tc rowSpan="9">
                  <a:txBody>
                    <a:bodyPr/>
                    <a:lstStyle/>
                    <a:p>
                      <a:pPr marL="0" marR="0" algn="ctr">
                        <a:spcBef>
                          <a:spcPts val="0"/>
                        </a:spcBef>
                        <a:spcAft>
                          <a:spcPts val="0"/>
                        </a:spcAft>
                      </a:pPr>
                      <a:r>
                        <a:rPr lang="en-US" sz="1800" b="1" dirty="0">
                          <a:latin typeface="Times New Roman"/>
                          <a:ea typeface="Times New Roman"/>
                        </a:rPr>
                        <a:t>Enrollment Targets</a:t>
                      </a:r>
                      <a:endParaRPr lang="en-US" sz="1800" dirty="0">
                        <a:latin typeface="Times New Roman"/>
                        <a:ea typeface="Times New Roman"/>
                      </a:endParaRPr>
                    </a:p>
                  </a:txBody>
                  <a:tcPr marL="61848" marR="61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i="1" dirty="0">
                          <a:latin typeface="Times New Roman"/>
                          <a:ea typeface="Times New Roman"/>
                        </a:rPr>
                        <a:t>Students</a:t>
                      </a:r>
                      <a:endParaRPr lang="en-US" sz="1600" dirty="0">
                        <a:latin typeface="Times New Roman"/>
                        <a:ea typeface="Times New Roman"/>
                      </a:endParaRPr>
                    </a:p>
                    <a:p>
                      <a:pPr marL="0" marR="0">
                        <a:spcBef>
                          <a:spcPts val="0"/>
                        </a:spcBef>
                        <a:spcAft>
                          <a:spcPts val="0"/>
                        </a:spcAft>
                        <a:tabLst>
                          <a:tab pos="269875" algn="l"/>
                          <a:tab pos="388620" algn="l"/>
                        </a:tabLst>
                      </a:pPr>
                      <a:r>
                        <a:rPr lang="en-US" sz="1600" dirty="0">
                          <a:latin typeface="Times New Roman"/>
                          <a:ea typeface="Times New Roman"/>
                          <a:sym typeface="Symbol"/>
                        </a:rPr>
                        <a:t></a:t>
                      </a:r>
                      <a:r>
                        <a:rPr lang="en-US" sz="1600" dirty="0">
                          <a:latin typeface="Times New Roman"/>
                          <a:ea typeface="Times New Roman"/>
                        </a:rPr>
                        <a:t> Two </a:t>
                      </a:r>
                      <a:r>
                        <a:rPr lang="en-US" sz="1600" dirty="0" smtClean="0">
                          <a:latin typeface="Times New Roman"/>
                          <a:ea typeface="Times New Roman"/>
                        </a:rPr>
                        <a:t>30-student </a:t>
                      </a:r>
                      <a:r>
                        <a:rPr lang="en-US" sz="1600" dirty="0">
                          <a:latin typeface="Times New Roman"/>
                          <a:ea typeface="Times New Roman"/>
                        </a:rPr>
                        <a:t>classrooms at each grade level</a:t>
                      </a:r>
                    </a:p>
                    <a:p>
                      <a:pPr marL="0" marR="0">
                        <a:spcBef>
                          <a:spcPts val="0"/>
                        </a:spcBef>
                        <a:spcAft>
                          <a:spcPts val="0"/>
                        </a:spcAft>
                        <a:tabLst>
                          <a:tab pos="269875" algn="l"/>
                          <a:tab pos="388620" algn="l"/>
                        </a:tabLst>
                      </a:pPr>
                      <a:r>
                        <a:rPr lang="en-US" sz="1600" dirty="0">
                          <a:latin typeface="Times New Roman"/>
                          <a:ea typeface="Times New Roman"/>
                          <a:sym typeface="Symbol"/>
                        </a:rPr>
                        <a:t></a:t>
                      </a:r>
                      <a:r>
                        <a:rPr lang="en-US" sz="1600" dirty="0">
                          <a:latin typeface="Times New Roman"/>
                          <a:ea typeface="Times New Roman"/>
                        </a:rPr>
                        <a:t> </a:t>
                      </a:r>
                      <a:r>
                        <a:rPr lang="en-US" sz="1600" dirty="0" smtClean="0">
                          <a:latin typeface="Times New Roman"/>
                          <a:ea typeface="Times New Roman"/>
                        </a:rPr>
                        <a:t>60 </a:t>
                      </a:r>
                      <a:r>
                        <a:rPr lang="en-US" sz="1600" dirty="0">
                          <a:latin typeface="Times New Roman"/>
                          <a:ea typeface="Times New Roman"/>
                        </a:rPr>
                        <a:t>students per grade level</a:t>
                      </a:r>
                    </a:p>
                  </a:txBody>
                  <a:tcPr marL="61848" marR="6184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i="1" dirty="0">
                          <a:latin typeface="Times New Roman"/>
                          <a:ea typeface="Times New Roman"/>
                        </a:rPr>
                        <a:t>Teachers</a:t>
                      </a:r>
                      <a:endParaRPr lang="en-US" sz="1600" dirty="0">
                        <a:latin typeface="Times New Roman"/>
                        <a:ea typeface="Times New Roman"/>
                      </a:endParaRPr>
                    </a:p>
                    <a:p>
                      <a:pPr marL="0" marR="0">
                        <a:spcBef>
                          <a:spcPts val="0"/>
                        </a:spcBef>
                        <a:spcAft>
                          <a:spcPts val="0"/>
                        </a:spcAft>
                      </a:pPr>
                      <a:r>
                        <a:rPr lang="en-US" sz="1600" dirty="0">
                          <a:latin typeface="Times New Roman"/>
                          <a:ea typeface="Times New Roman"/>
                          <a:sym typeface="Symbol"/>
                        </a:rPr>
                        <a:t></a:t>
                      </a:r>
                      <a:r>
                        <a:rPr lang="en-US" sz="1600" dirty="0">
                          <a:latin typeface="Times New Roman"/>
                          <a:ea typeface="Times New Roman"/>
                        </a:rPr>
                        <a:t> </a:t>
                      </a:r>
                      <a:r>
                        <a:rPr lang="en-US" sz="1600" dirty="0" smtClean="0">
                          <a:latin typeface="Times New Roman"/>
                          <a:ea typeface="Times New Roman"/>
                        </a:rPr>
                        <a:t>4 </a:t>
                      </a:r>
                      <a:r>
                        <a:rPr lang="en-US" sz="1600" dirty="0">
                          <a:latin typeface="Times New Roman"/>
                          <a:ea typeface="Times New Roman"/>
                        </a:rPr>
                        <a:t>teachers </a:t>
                      </a:r>
                      <a:r>
                        <a:rPr lang="en-US" sz="1600" dirty="0" smtClean="0">
                          <a:latin typeface="Times New Roman"/>
                          <a:ea typeface="Times New Roman"/>
                        </a:rPr>
                        <a:t>and 1</a:t>
                      </a:r>
                      <a:r>
                        <a:rPr lang="en-US" sz="1600" baseline="0" dirty="0" smtClean="0">
                          <a:latin typeface="Times New Roman"/>
                          <a:ea typeface="Times New Roman"/>
                        </a:rPr>
                        <a:t> mentor </a:t>
                      </a:r>
                      <a:r>
                        <a:rPr lang="en-US" sz="1600" dirty="0" smtClean="0">
                          <a:latin typeface="Times New Roman"/>
                          <a:ea typeface="Times New Roman"/>
                        </a:rPr>
                        <a:t>per classroom</a:t>
                      </a:r>
                      <a:endParaRPr lang="en-US" sz="1600" dirty="0">
                        <a:latin typeface="Times New Roman"/>
                        <a:ea typeface="Times New Roman"/>
                      </a:endParaRPr>
                    </a:p>
                    <a:p>
                      <a:pPr marL="0" marR="0">
                        <a:spcBef>
                          <a:spcPts val="0"/>
                        </a:spcBef>
                        <a:spcAft>
                          <a:spcPts val="0"/>
                        </a:spcAft>
                      </a:pPr>
                      <a:r>
                        <a:rPr lang="en-US" sz="1600" dirty="0">
                          <a:latin typeface="Times New Roman"/>
                          <a:ea typeface="Times New Roman"/>
                          <a:sym typeface="Symbol"/>
                        </a:rPr>
                        <a:t></a:t>
                      </a:r>
                      <a:r>
                        <a:rPr lang="en-US" sz="1600" dirty="0">
                          <a:latin typeface="Times New Roman"/>
                          <a:ea typeface="Times New Roman"/>
                        </a:rPr>
                        <a:t> </a:t>
                      </a:r>
                      <a:r>
                        <a:rPr lang="en-US" sz="1600" dirty="0" smtClean="0">
                          <a:latin typeface="Times New Roman"/>
                          <a:ea typeface="Times New Roman"/>
                        </a:rPr>
                        <a:t>8 teachers + 2 mentors per </a:t>
                      </a:r>
                      <a:r>
                        <a:rPr lang="en-US" sz="1600" dirty="0">
                          <a:latin typeface="Times New Roman"/>
                          <a:ea typeface="Times New Roman"/>
                        </a:rPr>
                        <a:t>grade level</a:t>
                      </a:r>
                    </a:p>
                  </a:txBody>
                  <a:tcPr marL="61848" marR="6184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0550">
                <a:tc vMerge="1">
                  <a:txBody>
                    <a:bodyPr/>
                    <a:lstStyle/>
                    <a:p>
                      <a:endParaRPr lang="en-US"/>
                    </a:p>
                  </a:txBody>
                  <a:tcPr/>
                </a:tc>
                <a:tc gridSpan="2">
                  <a:txBody>
                    <a:bodyPr/>
                    <a:lstStyle/>
                    <a:p>
                      <a:pPr marL="0" marR="0" algn="ctr">
                        <a:spcBef>
                          <a:spcPts val="0"/>
                        </a:spcBef>
                        <a:spcAft>
                          <a:spcPts val="0"/>
                        </a:spcAft>
                      </a:pPr>
                      <a:r>
                        <a:rPr lang="en-US" sz="1800" dirty="0">
                          <a:solidFill>
                            <a:schemeClr val="bg1"/>
                          </a:solidFill>
                          <a:latin typeface="Times New Roman"/>
                          <a:ea typeface="Times New Roman"/>
                        </a:rPr>
                        <a:t>Operation Year 1—2011</a:t>
                      </a:r>
                    </a:p>
                    <a:p>
                      <a:pPr marL="0" marR="0" algn="ctr">
                        <a:spcBef>
                          <a:spcPts val="0"/>
                        </a:spcBef>
                        <a:spcAft>
                          <a:spcPts val="0"/>
                        </a:spcAft>
                      </a:pPr>
                      <a:r>
                        <a:rPr lang="en-US" sz="1800" dirty="0">
                          <a:solidFill>
                            <a:schemeClr val="bg1"/>
                          </a:solidFill>
                          <a:latin typeface="Times New Roman"/>
                          <a:ea typeface="Times New Roman"/>
                        </a:rPr>
                        <a:t>Grades 6 &amp; 9</a:t>
                      </a:r>
                    </a:p>
                  </a:txBody>
                  <a:tcPr marL="61848" marR="6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alpha val="60000"/>
                      </a:srgbClr>
                    </a:solidFill>
                  </a:tcPr>
                </a:tc>
                <a:tc hMerge="1">
                  <a:txBody>
                    <a:bodyPr/>
                    <a:lstStyle/>
                    <a:p>
                      <a:endParaRPr lang="en-US"/>
                    </a:p>
                  </a:txBody>
                  <a:tcPr/>
                </a:tc>
              </a:tr>
              <a:tr h="295275">
                <a:tc vMerge="1">
                  <a:txBody>
                    <a:bodyPr/>
                    <a:lstStyle/>
                    <a:p>
                      <a:endParaRPr lang="en-US"/>
                    </a:p>
                  </a:txBody>
                  <a:tcPr/>
                </a:tc>
                <a:tc>
                  <a:txBody>
                    <a:bodyPr/>
                    <a:lstStyle/>
                    <a:p>
                      <a:pPr marL="457200" marR="0">
                        <a:spcBef>
                          <a:spcPts val="0"/>
                        </a:spcBef>
                        <a:spcAft>
                          <a:spcPts val="0"/>
                        </a:spcAft>
                      </a:pPr>
                      <a:r>
                        <a:rPr lang="en-US" sz="1600" dirty="0">
                          <a:latin typeface="Times New Roman"/>
                          <a:ea typeface="Times New Roman"/>
                          <a:sym typeface="Symbol"/>
                        </a:rPr>
                        <a:t></a:t>
                      </a:r>
                      <a:r>
                        <a:rPr lang="en-US" sz="1600" dirty="0">
                          <a:latin typeface="Times New Roman"/>
                          <a:ea typeface="Times New Roman"/>
                        </a:rPr>
                        <a:t> </a:t>
                      </a:r>
                      <a:r>
                        <a:rPr lang="en-US" sz="1600" dirty="0" smtClean="0">
                          <a:latin typeface="Times New Roman"/>
                          <a:ea typeface="Times New Roman"/>
                        </a:rPr>
                        <a:t>120 </a:t>
                      </a:r>
                      <a:r>
                        <a:rPr lang="en-US" sz="1600" dirty="0">
                          <a:latin typeface="Times New Roman"/>
                          <a:ea typeface="Times New Roman"/>
                        </a:rPr>
                        <a:t>students</a:t>
                      </a:r>
                    </a:p>
                  </a:txBody>
                  <a:tcPr marL="61848" marR="61848"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225425" marR="0" indent="0">
                        <a:spcBef>
                          <a:spcPts val="0"/>
                        </a:spcBef>
                        <a:spcAft>
                          <a:spcPts val="0"/>
                        </a:spcAft>
                      </a:pPr>
                      <a:r>
                        <a:rPr lang="en-US" sz="1600" dirty="0">
                          <a:latin typeface="Times New Roman"/>
                          <a:ea typeface="Times New Roman"/>
                          <a:sym typeface="Symbol"/>
                        </a:rPr>
                        <a:t></a:t>
                      </a:r>
                      <a:r>
                        <a:rPr lang="en-US" sz="1600" dirty="0">
                          <a:latin typeface="Times New Roman"/>
                          <a:ea typeface="Times New Roman"/>
                        </a:rPr>
                        <a:t> </a:t>
                      </a:r>
                      <a:r>
                        <a:rPr lang="en-US" sz="1600" dirty="0" smtClean="0">
                          <a:latin typeface="Times New Roman"/>
                          <a:ea typeface="Times New Roman"/>
                        </a:rPr>
                        <a:t>16 teachers + 4 mentors</a:t>
                      </a:r>
                      <a:endParaRPr lang="en-US" sz="1600" dirty="0">
                        <a:latin typeface="Times New Roman"/>
                        <a:ea typeface="Times New Roman"/>
                      </a:endParaRPr>
                    </a:p>
                  </a:txBody>
                  <a:tcPr marL="61848" marR="61848"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590550">
                <a:tc vMerge="1">
                  <a:txBody>
                    <a:bodyPr/>
                    <a:lstStyle/>
                    <a:p>
                      <a:endParaRPr lang="en-US"/>
                    </a:p>
                  </a:txBody>
                  <a:tcPr/>
                </a:tc>
                <a:tc gridSpan="2">
                  <a:txBody>
                    <a:bodyPr/>
                    <a:lstStyle/>
                    <a:p>
                      <a:pPr marL="0" marR="0" algn="ctr">
                        <a:spcBef>
                          <a:spcPts val="0"/>
                        </a:spcBef>
                        <a:spcAft>
                          <a:spcPts val="0"/>
                        </a:spcAft>
                      </a:pPr>
                      <a:r>
                        <a:rPr lang="en-US" sz="1800" dirty="0">
                          <a:solidFill>
                            <a:schemeClr val="bg1"/>
                          </a:solidFill>
                          <a:latin typeface="Times New Roman"/>
                          <a:ea typeface="Times New Roman"/>
                        </a:rPr>
                        <a:t>Operation Year 2—2012</a:t>
                      </a:r>
                    </a:p>
                    <a:p>
                      <a:pPr marL="0" marR="0" algn="ctr">
                        <a:spcBef>
                          <a:spcPts val="0"/>
                        </a:spcBef>
                        <a:spcAft>
                          <a:spcPts val="0"/>
                        </a:spcAft>
                      </a:pPr>
                      <a:r>
                        <a:rPr lang="en-US" sz="1800" dirty="0">
                          <a:solidFill>
                            <a:schemeClr val="bg1"/>
                          </a:solidFill>
                          <a:latin typeface="Times New Roman"/>
                          <a:ea typeface="Times New Roman"/>
                        </a:rPr>
                        <a:t>Grades 6, 7, 9, 10</a:t>
                      </a:r>
                    </a:p>
                  </a:txBody>
                  <a:tcPr marL="61848" marR="6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alpha val="60000"/>
                      </a:srgbClr>
                    </a:solidFill>
                  </a:tcPr>
                </a:tc>
                <a:tc hMerge="1">
                  <a:txBody>
                    <a:bodyPr/>
                    <a:lstStyle/>
                    <a:p>
                      <a:endParaRPr lang="en-US"/>
                    </a:p>
                  </a:txBody>
                  <a:tcPr/>
                </a:tc>
              </a:tr>
              <a:tr h="295275">
                <a:tc vMerge="1">
                  <a:txBody>
                    <a:bodyPr/>
                    <a:lstStyle/>
                    <a:p>
                      <a:endParaRPr lang="en-US"/>
                    </a:p>
                  </a:txBody>
                  <a:tcPr/>
                </a:tc>
                <a:tc>
                  <a:txBody>
                    <a:bodyPr/>
                    <a:lstStyle/>
                    <a:p>
                      <a:pPr marL="457200" marR="0">
                        <a:spcBef>
                          <a:spcPts val="0"/>
                        </a:spcBef>
                        <a:spcAft>
                          <a:spcPts val="0"/>
                        </a:spcAft>
                      </a:pPr>
                      <a:r>
                        <a:rPr lang="en-US" sz="1600" dirty="0">
                          <a:latin typeface="Times New Roman"/>
                          <a:ea typeface="Times New Roman"/>
                          <a:sym typeface="Symbol"/>
                        </a:rPr>
                        <a:t></a:t>
                      </a:r>
                      <a:r>
                        <a:rPr lang="en-US" sz="1600" dirty="0">
                          <a:latin typeface="Times New Roman"/>
                          <a:ea typeface="Times New Roman"/>
                        </a:rPr>
                        <a:t> </a:t>
                      </a:r>
                      <a:r>
                        <a:rPr lang="en-US" sz="1600" dirty="0" smtClean="0">
                          <a:latin typeface="Times New Roman"/>
                          <a:ea typeface="Times New Roman"/>
                        </a:rPr>
                        <a:t>240 </a:t>
                      </a:r>
                      <a:r>
                        <a:rPr lang="en-US" sz="1600" dirty="0">
                          <a:latin typeface="Times New Roman"/>
                          <a:ea typeface="Times New Roman"/>
                        </a:rPr>
                        <a:t>students</a:t>
                      </a:r>
                    </a:p>
                  </a:txBody>
                  <a:tcPr marL="61848" marR="61848"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225425" marR="0" indent="0">
                        <a:spcBef>
                          <a:spcPts val="0"/>
                        </a:spcBef>
                        <a:spcAft>
                          <a:spcPts val="0"/>
                        </a:spcAft>
                      </a:pPr>
                      <a:r>
                        <a:rPr lang="en-US" sz="1600" dirty="0">
                          <a:latin typeface="Times New Roman"/>
                          <a:ea typeface="Times New Roman"/>
                          <a:sym typeface="Symbol"/>
                        </a:rPr>
                        <a:t></a:t>
                      </a:r>
                      <a:r>
                        <a:rPr lang="en-US" sz="1600" dirty="0">
                          <a:latin typeface="Times New Roman"/>
                          <a:ea typeface="Times New Roman"/>
                        </a:rPr>
                        <a:t> </a:t>
                      </a:r>
                      <a:r>
                        <a:rPr lang="en-US" sz="1600" dirty="0" smtClean="0">
                          <a:latin typeface="Times New Roman"/>
                          <a:ea typeface="Times New Roman"/>
                        </a:rPr>
                        <a:t>32 teachers + 8 mentors</a:t>
                      </a:r>
                      <a:endParaRPr lang="en-US" sz="1600" dirty="0">
                        <a:latin typeface="Times New Roman"/>
                        <a:ea typeface="Times New Roman"/>
                      </a:endParaRPr>
                    </a:p>
                  </a:txBody>
                  <a:tcPr marL="61848" marR="61848"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590550">
                <a:tc vMerge="1">
                  <a:txBody>
                    <a:bodyPr/>
                    <a:lstStyle/>
                    <a:p>
                      <a:endParaRPr lang="en-US"/>
                    </a:p>
                  </a:txBody>
                  <a:tcPr/>
                </a:tc>
                <a:tc gridSpan="2">
                  <a:txBody>
                    <a:bodyPr/>
                    <a:lstStyle/>
                    <a:p>
                      <a:pPr marL="0" marR="0" algn="ctr">
                        <a:spcBef>
                          <a:spcPts val="0"/>
                        </a:spcBef>
                        <a:spcAft>
                          <a:spcPts val="0"/>
                        </a:spcAft>
                      </a:pPr>
                      <a:r>
                        <a:rPr lang="en-US" sz="1800" dirty="0">
                          <a:solidFill>
                            <a:schemeClr val="bg1"/>
                          </a:solidFill>
                          <a:latin typeface="Times New Roman"/>
                          <a:ea typeface="Times New Roman"/>
                        </a:rPr>
                        <a:t>Operation Year 3—2013</a:t>
                      </a:r>
                    </a:p>
                    <a:p>
                      <a:pPr marL="0" marR="0" algn="ctr">
                        <a:spcBef>
                          <a:spcPts val="0"/>
                        </a:spcBef>
                        <a:spcAft>
                          <a:spcPts val="0"/>
                        </a:spcAft>
                      </a:pPr>
                      <a:r>
                        <a:rPr lang="en-US" sz="1800" dirty="0">
                          <a:solidFill>
                            <a:schemeClr val="bg1"/>
                          </a:solidFill>
                          <a:latin typeface="Times New Roman"/>
                          <a:ea typeface="Times New Roman"/>
                        </a:rPr>
                        <a:t>Grades 6 – 11</a:t>
                      </a:r>
                    </a:p>
                  </a:txBody>
                  <a:tcPr marL="61848" marR="6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alpha val="60000"/>
                      </a:srgbClr>
                    </a:solidFill>
                  </a:tcPr>
                </a:tc>
                <a:tc hMerge="1">
                  <a:txBody>
                    <a:bodyPr/>
                    <a:lstStyle/>
                    <a:p>
                      <a:endParaRPr lang="en-US"/>
                    </a:p>
                  </a:txBody>
                  <a:tcPr/>
                </a:tc>
              </a:tr>
              <a:tr h="295275">
                <a:tc vMerge="1">
                  <a:txBody>
                    <a:bodyPr/>
                    <a:lstStyle/>
                    <a:p>
                      <a:endParaRPr lang="en-US"/>
                    </a:p>
                  </a:txBody>
                  <a:tcPr/>
                </a:tc>
                <a:tc>
                  <a:txBody>
                    <a:bodyPr/>
                    <a:lstStyle/>
                    <a:p>
                      <a:pPr marL="457200" marR="0">
                        <a:spcBef>
                          <a:spcPts val="0"/>
                        </a:spcBef>
                        <a:spcAft>
                          <a:spcPts val="0"/>
                        </a:spcAft>
                      </a:pPr>
                      <a:r>
                        <a:rPr lang="en-US" sz="1600" dirty="0">
                          <a:latin typeface="Times New Roman"/>
                          <a:ea typeface="Times New Roman"/>
                          <a:sym typeface="Symbol"/>
                        </a:rPr>
                        <a:t></a:t>
                      </a:r>
                      <a:r>
                        <a:rPr lang="en-US" sz="1600" dirty="0">
                          <a:latin typeface="Times New Roman"/>
                          <a:ea typeface="Times New Roman"/>
                        </a:rPr>
                        <a:t> </a:t>
                      </a:r>
                      <a:r>
                        <a:rPr lang="en-US" sz="1600" dirty="0" smtClean="0">
                          <a:latin typeface="Times New Roman"/>
                          <a:ea typeface="Times New Roman"/>
                        </a:rPr>
                        <a:t>360 </a:t>
                      </a:r>
                      <a:r>
                        <a:rPr lang="en-US" sz="1600" dirty="0">
                          <a:latin typeface="Times New Roman"/>
                          <a:ea typeface="Times New Roman"/>
                        </a:rPr>
                        <a:t>students</a:t>
                      </a:r>
                    </a:p>
                  </a:txBody>
                  <a:tcPr marL="61848" marR="61848"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225425" marR="0" indent="0">
                        <a:spcBef>
                          <a:spcPts val="0"/>
                        </a:spcBef>
                        <a:spcAft>
                          <a:spcPts val="0"/>
                        </a:spcAft>
                      </a:pPr>
                      <a:r>
                        <a:rPr lang="en-US" sz="1600" dirty="0">
                          <a:latin typeface="Times New Roman"/>
                          <a:ea typeface="Times New Roman"/>
                          <a:sym typeface="Symbol"/>
                        </a:rPr>
                        <a:t></a:t>
                      </a:r>
                      <a:r>
                        <a:rPr lang="en-US" sz="1600" dirty="0">
                          <a:latin typeface="Times New Roman"/>
                          <a:ea typeface="Times New Roman"/>
                        </a:rPr>
                        <a:t> </a:t>
                      </a:r>
                      <a:r>
                        <a:rPr lang="en-US" sz="1600" dirty="0" smtClean="0">
                          <a:latin typeface="Times New Roman"/>
                          <a:ea typeface="Times New Roman"/>
                        </a:rPr>
                        <a:t>48 teachers + 12 mentors</a:t>
                      </a:r>
                      <a:endParaRPr lang="en-US" sz="1600" dirty="0">
                        <a:latin typeface="Times New Roman"/>
                        <a:ea typeface="Times New Roman"/>
                      </a:endParaRPr>
                    </a:p>
                  </a:txBody>
                  <a:tcPr marL="61848" marR="61848"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590550">
                <a:tc vMerge="1">
                  <a:txBody>
                    <a:bodyPr/>
                    <a:lstStyle/>
                    <a:p>
                      <a:endParaRPr lang="en-US"/>
                    </a:p>
                  </a:txBody>
                  <a:tcPr/>
                </a:tc>
                <a:tc gridSpan="2">
                  <a:txBody>
                    <a:bodyPr/>
                    <a:lstStyle/>
                    <a:p>
                      <a:pPr marL="0" marR="0" algn="ctr">
                        <a:spcBef>
                          <a:spcPts val="0"/>
                        </a:spcBef>
                        <a:spcAft>
                          <a:spcPts val="0"/>
                        </a:spcAft>
                      </a:pPr>
                      <a:r>
                        <a:rPr lang="en-US" sz="1800" dirty="0">
                          <a:solidFill>
                            <a:schemeClr val="bg1"/>
                          </a:solidFill>
                          <a:latin typeface="Times New Roman"/>
                          <a:ea typeface="Times New Roman"/>
                        </a:rPr>
                        <a:t>Operation Years 4+—2014 onward</a:t>
                      </a:r>
                    </a:p>
                    <a:p>
                      <a:pPr marL="0" marR="0" algn="ctr">
                        <a:spcBef>
                          <a:spcPts val="0"/>
                        </a:spcBef>
                        <a:spcAft>
                          <a:spcPts val="0"/>
                        </a:spcAft>
                      </a:pPr>
                      <a:r>
                        <a:rPr lang="en-US" sz="1800" dirty="0">
                          <a:solidFill>
                            <a:schemeClr val="bg1"/>
                          </a:solidFill>
                          <a:latin typeface="Times New Roman"/>
                          <a:ea typeface="Times New Roman"/>
                        </a:rPr>
                        <a:t>Grades 6 – 12</a:t>
                      </a:r>
                    </a:p>
                  </a:txBody>
                  <a:tcPr marL="61848" marR="6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alpha val="60000"/>
                      </a:srgbClr>
                    </a:solidFill>
                  </a:tcPr>
                </a:tc>
                <a:tc hMerge="1">
                  <a:txBody>
                    <a:bodyPr/>
                    <a:lstStyle/>
                    <a:p>
                      <a:endParaRPr lang="en-US"/>
                    </a:p>
                  </a:txBody>
                  <a:tcPr/>
                </a:tc>
              </a:tr>
              <a:tr h="295275">
                <a:tc vMerge="1">
                  <a:txBody>
                    <a:bodyPr/>
                    <a:lstStyle/>
                    <a:p>
                      <a:endParaRPr lang="en-US"/>
                    </a:p>
                  </a:txBody>
                  <a:tcPr/>
                </a:tc>
                <a:tc>
                  <a:txBody>
                    <a:bodyPr/>
                    <a:lstStyle/>
                    <a:p>
                      <a:pPr marL="457200" marR="0">
                        <a:spcBef>
                          <a:spcPts val="0"/>
                        </a:spcBef>
                        <a:spcAft>
                          <a:spcPts val="0"/>
                        </a:spcAft>
                      </a:pPr>
                      <a:r>
                        <a:rPr lang="en-US" sz="1600" dirty="0">
                          <a:latin typeface="Times New Roman"/>
                          <a:ea typeface="Times New Roman"/>
                          <a:sym typeface="Symbol"/>
                        </a:rPr>
                        <a:t></a:t>
                      </a:r>
                      <a:r>
                        <a:rPr lang="en-US" sz="1600" dirty="0">
                          <a:latin typeface="Times New Roman"/>
                          <a:ea typeface="Times New Roman"/>
                        </a:rPr>
                        <a:t> </a:t>
                      </a:r>
                      <a:r>
                        <a:rPr lang="en-US" sz="1600" dirty="0" smtClean="0">
                          <a:latin typeface="Times New Roman"/>
                          <a:ea typeface="Times New Roman"/>
                        </a:rPr>
                        <a:t>420 </a:t>
                      </a:r>
                      <a:r>
                        <a:rPr lang="en-US" sz="1600" dirty="0">
                          <a:latin typeface="Times New Roman"/>
                          <a:ea typeface="Times New Roman"/>
                        </a:rPr>
                        <a:t>students</a:t>
                      </a:r>
                    </a:p>
                  </a:txBody>
                  <a:tcPr marL="61848" marR="61848"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225425" marR="0" indent="0">
                        <a:spcBef>
                          <a:spcPts val="0"/>
                        </a:spcBef>
                        <a:spcAft>
                          <a:spcPts val="0"/>
                        </a:spcAft>
                      </a:pPr>
                      <a:r>
                        <a:rPr lang="en-US" sz="1600" dirty="0">
                          <a:latin typeface="Times New Roman"/>
                          <a:ea typeface="Times New Roman"/>
                          <a:sym typeface="Symbol"/>
                        </a:rPr>
                        <a:t></a:t>
                      </a:r>
                      <a:r>
                        <a:rPr lang="en-US" sz="1600" dirty="0">
                          <a:latin typeface="Times New Roman"/>
                          <a:ea typeface="Times New Roman"/>
                        </a:rPr>
                        <a:t> </a:t>
                      </a:r>
                      <a:r>
                        <a:rPr lang="en-US" sz="1600" dirty="0" smtClean="0">
                          <a:latin typeface="Times New Roman"/>
                          <a:ea typeface="Times New Roman"/>
                        </a:rPr>
                        <a:t>56</a:t>
                      </a:r>
                      <a:r>
                        <a:rPr lang="en-US" sz="1600" baseline="0" dirty="0" smtClean="0">
                          <a:latin typeface="Times New Roman"/>
                          <a:ea typeface="Times New Roman"/>
                        </a:rPr>
                        <a:t> </a:t>
                      </a:r>
                      <a:r>
                        <a:rPr lang="en-US" sz="1600" dirty="0" smtClean="0">
                          <a:latin typeface="Times New Roman"/>
                          <a:ea typeface="Times New Roman"/>
                        </a:rPr>
                        <a:t>teachers + 14 mentors</a:t>
                      </a:r>
                      <a:endParaRPr lang="en-US" sz="1600" dirty="0">
                        <a:latin typeface="Times New Roman"/>
                        <a:ea typeface="Times New Roman"/>
                      </a:endParaRPr>
                    </a:p>
                  </a:txBody>
                  <a:tcPr marL="61848" marR="61848"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6" name="Footer Placeholder 5"/>
          <p:cNvSpPr>
            <a:spLocks noGrp="1"/>
          </p:cNvSpPr>
          <p:nvPr>
            <p:ph type="ftr" sz="quarter" idx="11"/>
          </p:nvPr>
        </p:nvSpPr>
        <p:spPr/>
        <p:txBody>
          <a:bodyPr/>
          <a:lstStyle/>
          <a:p>
            <a:pPr>
              <a:defRPr/>
            </a:pPr>
            <a:r>
              <a:rPr lang="en-US" smtClean="0"/>
              <a:t>Sam Dyson - Quigg Symposium - 12/15/09</a:t>
            </a: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59" name="Rectangle 119"/>
          <p:cNvSpPr>
            <a:spLocks noGrp="1"/>
          </p:cNvSpPr>
          <p:nvPr>
            <p:ph type="title"/>
          </p:nvPr>
        </p:nvSpPr>
        <p:spPr/>
        <p:txBody>
          <a:bodyPr/>
          <a:lstStyle/>
          <a:p>
            <a:r>
              <a:rPr lang="en-US" sz="3200"/>
              <a:t>Summer Institute Principles and Outcomes, 1</a:t>
            </a:r>
          </a:p>
        </p:txBody>
      </p:sp>
      <p:graphicFrame>
        <p:nvGraphicFramePr>
          <p:cNvPr id="61619" name="Group 179"/>
          <p:cNvGraphicFramePr>
            <a:graphicFrameLocks noGrp="1"/>
          </p:cNvGraphicFramePr>
          <p:nvPr>
            <p:ph idx="1"/>
          </p:nvPr>
        </p:nvGraphicFramePr>
        <p:xfrm>
          <a:off x="457200" y="1600200"/>
          <a:ext cx="8229600" cy="4525963"/>
        </p:xfrm>
        <a:graphic>
          <a:graphicData uri="http://schemas.openxmlformats.org/drawingml/2006/table">
            <a:tbl>
              <a:tblPr/>
              <a:tblGrid>
                <a:gridCol w="3367088"/>
                <a:gridCol w="598487"/>
                <a:gridCol w="4264025"/>
              </a:tblGrid>
              <a:tr h="538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tx1"/>
                          </a:solidFill>
                          <a:effectLst/>
                          <a:latin typeface="Times New Roman" pitchFamily="18" charset="0"/>
                          <a:cs typeface="Times New Roman" pitchFamily="18" charset="0"/>
                        </a:rPr>
                        <a:t>Guiding Principles</a:t>
                      </a:r>
                      <a:endParaRPr kumimoji="0" lang="en-US"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1600" b="0"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chemeClr val="tx1"/>
                          </a:solidFill>
                          <a:effectLst/>
                          <a:latin typeface="Times New Roman" pitchFamily="18" charset="0"/>
                          <a:cs typeface="Times New Roman" pitchFamily="18" charset="0"/>
                        </a:rPr>
                        <a:t>Desired Outcomes</a:t>
                      </a:r>
                      <a:endParaRPr kumimoji="0" lang="en-US" sz="16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r h="2184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lumMod val="50000"/>
                            </a:schemeClr>
                          </a:solidFill>
                          <a:effectLst/>
                          <a:latin typeface="Times New Roman" pitchFamily="18" charset="0"/>
                          <a:cs typeface="Times New Roman" pitchFamily="18" charset="0"/>
                          <a:sym typeface="Symbol" pitchFamily="18" charset="2"/>
                        </a:rPr>
                        <a:t></a:t>
                      </a:r>
                      <a:r>
                        <a:rPr kumimoji="0" lang="en-US" sz="1400" b="0" i="0" u="none" strike="noStrike" cap="none" normalizeH="0" baseline="0" dirty="0" smtClean="0">
                          <a:ln>
                            <a:noFill/>
                          </a:ln>
                          <a:solidFill>
                            <a:schemeClr val="tx1">
                              <a:lumMod val="50000"/>
                            </a:schemeClr>
                          </a:solidFill>
                          <a:effectLst/>
                          <a:latin typeface="Times New Roman" pitchFamily="18" charset="0"/>
                          <a:cs typeface="Times New Roman" pitchFamily="18" charset="0"/>
                        </a:rPr>
                        <a:t> Successful math and science instruction in CPS requires a </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committed core </a:t>
                      </a:r>
                      <a:r>
                        <a:rPr kumimoji="0" lang="en-US" sz="1400" b="0" i="0" u="none" strike="noStrike" cap="none" normalizeH="0" baseline="0" dirty="0" smtClean="0">
                          <a:ln>
                            <a:noFill/>
                          </a:ln>
                          <a:solidFill>
                            <a:schemeClr val="tx1">
                              <a:lumMod val="50000"/>
                            </a:schemeClr>
                          </a:solidFill>
                          <a:effectLst/>
                          <a:latin typeface="Times New Roman" pitchFamily="18" charset="0"/>
                          <a:cs typeface="Times New Roman" pitchFamily="18" charset="0"/>
                        </a:rPr>
                        <a:t>of outstanding teachers and students throughout the district whose efforts produce exceptional scholarly achievement.</a:t>
                      </a:r>
                      <a:endParaRPr kumimoji="0" lang="en-US" sz="1400" b="0" i="0" u="none" strike="noStrike" cap="none" normalizeH="0" baseline="0" dirty="0" smtClean="0">
                        <a:ln>
                          <a:noFill/>
                        </a:ln>
                        <a:solidFill>
                          <a:schemeClr val="tx1">
                            <a:lumMod val="50000"/>
                          </a:schemeClr>
                        </a:solidFill>
                        <a:effectLst/>
                        <a:latin typeface="Times New Roman" pitchFamily="18" charset="0"/>
                        <a:cs typeface="Times New Roman" pitchFamily="18" charset="0"/>
                        <a:sym typeface="Symbol" pitchFamily="18" charset="2"/>
                      </a:endParaRPr>
                    </a:p>
                  </a:txBody>
                  <a:tcP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lumMod val="50000"/>
                            </a:schemeClr>
                          </a:solidFill>
                          <a:effectLst/>
                          <a:latin typeface="Times New Roman" pitchFamily="18" charset="0"/>
                          <a:cs typeface="Times New Roman" pitchFamily="18" charset="0"/>
                          <a:sym typeface="Wingdings" pitchFamily="2" charset="2"/>
                        </a:rPr>
                        <a:t></a:t>
                      </a: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lumMod val="50000"/>
                            </a:schemeClr>
                          </a:solidFill>
                          <a:effectLst/>
                          <a:latin typeface="Times New Roman" pitchFamily="18" charset="0"/>
                          <a:cs typeface="Times New Roman" pitchFamily="18" charset="0"/>
                          <a:sym typeface="Symbol" pitchFamily="18" charset="2"/>
                        </a:rPr>
                        <a:t></a:t>
                      </a:r>
                      <a:r>
                        <a:rPr kumimoji="0" lang="en-US" sz="1400" b="0" i="0" u="none" strike="noStrike" cap="none" normalizeH="0" baseline="0" dirty="0" smtClean="0">
                          <a:ln>
                            <a:noFill/>
                          </a:ln>
                          <a:solidFill>
                            <a:schemeClr val="tx1">
                              <a:lumMod val="50000"/>
                            </a:schemeClr>
                          </a:solidFill>
                          <a:effectLst/>
                          <a:latin typeface="Times New Roman" pitchFamily="18" charset="0"/>
                          <a:cs typeface="Times New Roman" pitchFamily="18" charset="0"/>
                        </a:rPr>
                        <a:t> Student scholarship and teacher practice will provide a model of excellence within the district by </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advancing math, science, and urban education nationally</a:t>
                      </a:r>
                      <a:r>
                        <a:rPr kumimoji="0" lang="en-US" sz="1400" b="0" i="0" u="none" strike="noStrike" cap="none" normalizeH="0" baseline="0" dirty="0" smtClean="0">
                          <a:ln>
                            <a:noFill/>
                          </a:ln>
                          <a:solidFill>
                            <a:schemeClr val="tx1">
                              <a:lumMod val="50000"/>
                            </a:schemeClr>
                          </a:solidFill>
                          <a:effectLst/>
                          <a:latin typeface="Times New Roman" pitchFamily="18" charset="0"/>
                          <a:cs typeface="Times New Roman" pitchFamily="18" charset="0"/>
                        </a:rPr>
                        <a:t>.</a:t>
                      </a:r>
                      <a:endParaRPr kumimoji="0" lang="en-US" sz="1400" b="0" i="0" u="none" strike="noStrike" cap="none" normalizeH="0" baseline="0" dirty="0" smtClean="0">
                        <a:ln>
                          <a:noFill/>
                        </a:ln>
                        <a:solidFill>
                          <a:schemeClr val="tx1">
                            <a:lumMod val="50000"/>
                          </a:schemeClr>
                        </a:solidFill>
                        <a:effectLst/>
                        <a:latin typeface="Times New Roman" pitchFamily="18" charset="0"/>
                        <a:cs typeface="Times New Roman" pitchFamily="18" charset="0"/>
                        <a:sym typeface="Symbol"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lumMod val="50000"/>
                            </a:schemeClr>
                          </a:solidFill>
                          <a:effectLst/>
                          <a:latin typeface="Times New Roman" pitchFamily="18" charset="0"/>
                          <a:cs typeface="Times New Roman" pitchFamily="18" charset="0"/>
                          <a:sym typeface="Symbol" pitchFamily="18" charset="2"/>
                        </a:rPr>
                        <a:t></a:t>
                      </a:r>
                      <a:r>
                        <a:rPr kumimoji="0" lang="en-US" sz="1400" b="0" i="0" u="none" strike="noStrike" cap="none" normalizeH="0" baseline="0" dirty="0" smtClean="0">
                          <a:ln>
                            <a:noFill/>
                          </a:ln>
                          <a:solidFill>
                            <a:schemeClr val="tx1">
                              <a:lumMod val="50000"/>
                            </a:schemeClr>
                          </a:solidFill>
                          <a:effectLst/>
                          <a:latin typeface="Times New Roman" pitchFamily="18" charset="0"/>
                          <a:cs typeface="Times New Roman" pitchFamily="18" charset="0"/>
                        </a:rPr>
                        <a:t> Teachers will demonstrate the ability to </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teach honors and college-level subjects for understanding</a:t>
                      </a:r>
                      <a:r>
                        <a:rPr kumimoji="0" lang="en-US" sz="1400" b="0" i="0" u="none" strike="noStrike" cap="none" normalizeH="0" baseline="0" dirty="0" smtClean="0">
                          <a:ln>
                            <a:noFill/>
                          </a:ln>
                          <a:solidFill>
                            <a:schemeClr val="tx1">
                              <a:lumMod val="50000"/>
                            </a:schemeClr>
                          </a:solidFill>
                          <a:effectLst/>
                          <a:latin typeface="Times New Roman" pitchFamily="18" charset="0"/>
                          <a:cs typeface="Times New Roman" pitchFamily="18" charset="0"/>
                        </a:rPr>
                        <a:t>.</a:t>
                      </a:r>
                      <a:endParaRPr kumimoji="0" lang="en-US" sz="1400" b="0" i="0" u="none" strike="noStrike" cap="none" normalizeH="0" baseline="0" dirty="0" smtClean="0">
                        <a:ln>
                          <a:noFill/>
                        </a:ln>
                        <a:solidFill>
                          <a:schemeClr val="tx1">
                            <a:lumMod val="50000"/>
                          </a:schemeClr>
                        </a:solidFill>
                        <a:effectLst/>
                        <a:latin typeface="Times New Roman" pitchFamily="18" charset="0"/>
                        <a:cs typeface="Times New Roman" pitchFamily="18" charset="0"/>
                        <a:sym typeface="Symbol"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lumMod val="50000"/>
                            </a:schemeClr>
                          </a:solidFill>
                          <a:effectLst/>
                          <a:latin typeface="Times New Roman" pitchFamily="18" charset="0"/>
                          <a:cs typeface="Times New Roman" pitchFamily="18" charset="0"/>
                          <a:sym typeface="Symbol" pitchFamily="18" charset="2"/>
                        </a:rPr>
                        <a:t></a:t>
                      </a:r>
                      <a:r>
                        <a:rPr kumimoji="0" lang="en-US" sz="1400" b="0" i="0" u="none" strike="noStrike" cap="none" normalizeH="0" baseline="0" dirty="0" smtClean="0">
                          <a:ln>
                            <a:noFill/>
                          </a:ln>
                          <a:solidFill>
                            <a:schemeClr val="tx1">
                              <a:lumMod val="50000"/>
                            </a:schemeClr>
                          </a:solidFill>
                          <a:effectLst/>
                          <a:latin typeface="Times New Roman" pitchFamily="18" charset="0"/>
                          <a:cs typeface="Times New Roman" pitchFamily="18" charset="0"/>
                        </a:rPr>
                        <a:t> Participating students will demonstrate </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college readiness</a:t>
                      </a:r>
                      <a:r>
                        <a:rPr kumimoji="0" lang="en-US" sz="1400" b="0" i="0" u="none" strike="noStrike" cap="none" normalizeH="0" baseline="0" dirty="0" smtClean="0">
                          <a:ln>
                            <a:noFill/>
                          </a:ln>
                          <a:solidFill>
                            <a:schemeClr val="tx1">
                              <a:lumMod val="50000"/>
                            </a:schemeClr>
                          </a:solidFill>
                          <a:effectLst/>
                          <a:latin typeface="Times New Roman" pitchFamily="18" charset="0"/>
                          <a:cs typeface="Times New Roman" pitchFamily="18" charset="0"/>
                        </a:rPr>
                        <a:t> </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by earning a 3 or better in AP Calculus and in one or more AP science courses </a:t>
                      </a:r>
                      <a:r>
                        <a:rPr kumimoji="0" lang="en-US" sz="1400" b="0" i="0" u="none" strike="noStrike" cap="none" normalizeH="0" baseline="0" dirty="0" smtClean="0">
                          <a:ln>
                            <a:noFill/>
                          </a:ln>
                          <a:solidFill>
                            <a:schemeClr val="tx1">
                              <a:lumMod val="50000"/>
                            </a:schemeClr>
                          </a:solidFill>
                          <a:effectLst/>
                          <a:latin typeface="Times New Roman" pitchFamily="18" charset="0"/>
                          <a:cs typeface="Times New Roman" pitchFamily="18" charset="0"/>
                        </a:rPr>
                        <a:t>during or before their senior year.</a:t>
                      </a:r>
                      <a:r>
                        <a:rPr kumimoji="0" lang="en-US" sz="1400" b="0" i="0" u="none" strike="noStrike" cap="none" normalizeH="0" baseline="0" dirty="0" smtClean="0">
                          <a:ln>
                            <a:noFill/>
                          </a:ln>
                          <a:solidFill>
                            <a:schemeClr val="tx1">
                              <a:lumMod val="50000"/>
                            </a:schemeClr>
                          </a:solidFill>
                          <a:effectLst/>
                          <a:latin typeface="Times New Roman" pitchFamily="18" charset="0"/>
                          <a:cs typeface="Times New Roman" pitchFamily="18" charset="0"/>
                          <a:sym typeface="Symbol" pitchFamily="18" charset="2"/>
                        </a:rPr>
                        <a:t>  </a:t>
                      </a:r>
                    </a:p>
                  </a:txBody>
                  <a:tcP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r h="1803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lumMod val="50000"/>
                            </a:schemeClr>
                          </a:solidFill>
                          <a:effectLst/>
                          <a:latin typeface="Times New Roman" pitchFamily="18" charset="0"/>
                          <a:cs typeface="Times New Roman" pitchFamily="18" charset="0"/>
                          <a:sym typeface="Symbol" pitchFamily="18" charset="2"/>
                        </a:rPr>
                        <a:t></a:t>
                      </a:r>
                      <a:r>
                        <a:rPr kumimoji="0" lang="en-US" sz="1400" b="0" i="0" u="none" strike="noStrike" cap="none" normalizeH="0" baseline="0" dirty="0" smtClean="0">
                          <a:ln>
                            <a:noFill/>
                          </a:ln>
                          <a:solidFill>
                            <a:schemeClr val="tx1">
                              <a:lumMod val="50000"/>
                            </a:schemeClr>
                          </a:solidFill>
                          <a:effectLst/>
                          <a:latin typeface="Times New Roman" pitchFamily="18" charset="0"/>
                          <a:cs typeface="Times New Roman" pitchFamily="18" charset="0"/>
                        </a:rPr>
                        <a:t> Improving math and science instruction requires </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nurturing that </a:t>
                      </a:r>
                      <a:r>
                        <a:rPr kumimoji="0" lang="en-US" sz="1400" b="0" i="0" u="none" strike="noStrike" cap="none" normalizeH="0" baseline="0" dirty="0" smtClean="0">
                          <a:ln>
                            <a:noFill/>
                          </a:ln>
                          <a:solidFill>
                            <a:schemeClr val="tx1"/>
                          </a:solidFill>
                          <a:effectLst/>
                          <a:latin typeface="Calibri"/>
                          <a:cs typeface="Times New Roman" pitchFamily="18" charset="0"/>
                        </a:rPr>
                        <a:t>“</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committed core.</a:t>
                      </a:r>
                      <a:r>
                        <a:rPr kumimoji="0" lang="en-US" sz="1400" b="0" i="0" u="none" strike="noStrike" cap="none" normalizeH="0" baseline="0" dirty="0" smtClean="0">
                          <a:ln>
                            <a:noFill/>
                          </a:ln>
                          <a:solidFill>
                            <a:schemeClr val="tx1"/>
                          </a:solidFill>
                          <a:effectLst/>
                          <a:latin typeface="Calibri"/>
                          <a:cs typeface="Times New Roman" pitchFamily="18" charset="0"/>
                        </a:rPr>
                        <a:t>”</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endParaRPr>
                    </a:p>
                  </a:txBody>
                  <a:tcP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lumMod val="50000"/>
                            </a:schemeClr>
                          </a:solidFill>
                          <a:effectLst/>
                          <a:latin typeface="Times New Roman" pitchFamily="18" charset="0"/>
                          <a:cs typeface="Times New Roman" pitchFamily="18" charset="0"/>
                          <a:sym typeface="Wingdings" pitchFamily="2" charset="2"/>
                        </a:rPr>
                        <a:t></a:t>
                      </a: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400" b="0" i="0" u="none" strike="noStrike" cap="none" normalizeH="0" baseline="0" dirty="0" smtClean="0">
                          <a:ln>
                            <a:noFill/>
                          </a:ln>
                          <a:solidFill>
                            <a:schemeClr val="tx1">
                              <a:lumMod val="50000"/>
                            </a:schemeClr>
                          </a:solidFill>
                          <a:effectLst/>
                          <a:latin typeface="Times New Roman" pitchFamily="18" charset="0"/>
                          <a:cs typeface="Times New Roman" pitchFamily="18" charset="0"/>
                          <a:sym typeface="Symbol" pitchFamily="18" charset="2"/>
                        </a:rPr>
                        <a:t> Summer residencies will give teachers </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rPr>
                        <a:t>ongoing, collaborative, in-the-field professional growth</a:t>
                      </a:r>
                      <a:r>
                        <a:rPr kumimoji="0" lang="en-US" sz="1400" b="0" i="0" u="none" strike="noStrike" cap="none" normalizeH="0" baseline="0" dirty="0" smtClean="0">
                          <a:ln>
                            <a:noFill/>
                          </a:ln>
                          <a:solidFill>
                            <a:schemeClr val="tx1">
                              <a:lumMod val="50000"/>
                            </a:schemeClr>
                          </a:solidFill>
                          <a:effectLst/>
                          <a:latin typeface="Times New Roman" pitchFamily="18" charset="0"/>
                          <a:cs typeface="Times New Roman" pitchFamily="18" charset="0"/>
                          <a:sym typeface="Symbol" pitchFamily="18" charset="2"/>
                        </a:rPr>
                        <a:t>.</a:t>
                      </a:r>
                    </a:p>
                    <a:p>
                      <a:pPr marL="0" marR="0" lvl="0" indent="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400" b="0" i="0" u="none" strike="noStrike" cap="none" normalizeH="0" baseline="0" dirty="0" smtClean="0">
                          <a:ln>
                            <a:noFill/>
                          </a:ln>
                          <a:solidFill>
                            <a:schemeClr val="tx1">
                              <a:lumMod val="50000"/>
                            </a:schemeClr>
                          </a:solidFill>
                          <a:effectLst/>
                          <a:latin typeface="Times New Roman" pitchFamily="18" charset="0"/>
                          <a:cs typeface="Times New Roman" pitchFamily="18" charset="0"/>
                          <a:sym typeface="Symbol" pitchFamily="18" charset="2"/>
                        </a:rPr>
                        <a:t></a:t>
                      </a:r>
                      <a:r>
                        <a:rPr kumimoji="0" lang="en-US" sz="1400" b="0" i="0" u="none" strike="noStrike" cap="none" normalizeH="0" baseline="0" dirty="0" smtClean="0">
                          <a:ln>
                            <a:noFill/>
                          </a:ln>
                          <a:solidFill>
                            <a:schemeClr val="tx1">
                              <a:lumMod val="50000"/>
                            </a:schemeClr>
                          </a:solidFill>
                          <a:effectLst/>
                          <a:latin typeface="Times New Roman" pitchFamily="18" charset="0"/>
                          <a:cs typeface="Times New Roman" pitchFamily="18" charset="0"/>
                        </a:rPr>
                        <a:t> CPS and its partners will create a </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network</a:t>
                      </a:r>
                      <a:r>
                        <a:rPr kumimoji="0" lang="en-US" sz="1400" b="0" i="0" u="none" strike="noStrike" cap="none" normalizeH="0" baseline="0" dirty="0" smtClean="0">
                          <a:ln>
                            <a:noFill/>
                          </a:ln>
                          <a:solidFill>
                            <a:schemeClr val="tx1">
                              <a:lumMod val="50000"/>
                            </a:schemeClr>
                          </a:solidFill>
                          <a:effectLst/>
                          <a:latin typeface="Times New Roman" pitchFamily="18" charset="0"/>
                          <a:cs typeface="Times New Roman" pitchFamily="18" charset="0"/>
                        </a:rPr>
                        <a:t> of science and math teachers supported by regular meetings and online resources serving new and experienced teachers.</a:t>
                      </a:r>
                      <a:endParaRPr kumimoji="0" lang="en-US" sz="1400" b="0" i="0" u="none" strike="noStrike" cap="none" normalizeH="0" baseline="0" dirty="0" smtClean="0">
                        <a:ln>
                          <a:noFill/>
                        </a:ln>
                        <a:solidFill>
                          <a:schemeClr val="tx1">
                            <a:lumMod val="50000"/>
                          </a:schemeClr>
                        </a:solidFill>
                        <a:effectLst/>
                        <a:latin typeface="Times New Roman" pitchFamily="18" charset="0"/>
                        <a:cs typeface="Times New Roman" pitchFamily="18" charset="0"/>
                        <a:sym typeface="Symbol"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lumMod val="50000"/>
                            </a:schemeClr>
                          </a:solidFill>
                          <a:effectLst/>
                          <a:latin typeface="Times New Roman" pitchFamily="18" charset="0"/>
                          <a:cs typeface="Times New Roman" pitchFamily="18" charset="0"/>
                          <a:sym typeface="Symbol" pitchFamily="18" charset="2"/>
                        </a:rPr>
                        <a:t></a:t>
                      </a:r>
                      <a:r>
                        <a:rPr kumimoji="0" lang="en-US" sz="1400" b="0" i="0" u="none" strike="noStrike" cap="none" normalizeH="0" baseline="0" dirty="0" smtClean="0">
                          <a:ln>
                            <a:noFill/>
                          </a:ln>
                          <a:solidFill>
                            <a:schemeClr val="tx1">
                              <a:lumMod val="50000"/>
                            </a:schemeClr>
                          </a:solidFill>
                          <a:effectLst/>
                          <a:latin typeface="Times New Roman" pitchFamily="18" charset="0"/>
                          <a:cs typeface="Times New Roman" pitchFamily="18" charset="0"/>
                        </a:rPr>
                        <a:t> CPS students will receive </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academic-year supports </a:t>
                      </a:r>
                      <a:r>
                        <a:rPr kumimoji="0" lang="en-US" sz="1400" b="0" i="0" u="none" strike="noStrike" cap="none" normalizeH="0" baseline="0" dirty="0" smtClean="0">
                          <a:ln>
                            <a:noFill/>
                          </a:ln>
                          <a:solidFill>
                            <a:schemeClr val="tx1">
                              <a:lumMod val="50000"/>
                            </a:schemeClr>
                          </a:solidFill>
                          <a:effectLst/>
                          <a:latin typeface="Times New Roman" pitchFamily="18" charset="0"/>
                          <a:cs typeface="Times New Roman" pitchFamily="18" charset="0"/>
                        </a:rPr>
                        <a:t>through individual and group study sessions supporting a growing peer group.</a:t>
                      </a:r>
                    </a:p>
                  </a:txBody>
                  <a:tcP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bl>
          </a:graphicData>
        </a:graphic>
      </p:graphicFrame>
      <p:sp>
        <p:nvSpPr>
          <p:cNvPr id="5" name="Footer Placeholder 4"/>
          <p:cNvSpPr>
            <a:spLocks noGrp="1"/>
          </p:cNvSpPr>
          <p:nvPr>
            <p:ph type="ftr" sz="quarter" idx="11"/>
          </p:nvPr>
        </p:nvSpPr>
        <p:spPr/>
        <p:txBody>
          <a:bodyPr/>
          <a:lstStyle/>
          <a:p>
            <a:pPr>
              <a:defRPr/>
            </a:pPr>
            <a:r>
              <a:rPr lang="en-US" smtClean="0"/>
              <a:t>Sam Dyson - Quigg Symposium - 12/15/09</a:t>
            </a: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p:cNvSpPr>
          <p:nvPr>
            <p:ph type="title"/>
          </p:nvPr>
        </p:nvSpPr>
        <p:spPr/>
        <p:txBody>
          <a:bodyPr/>
          <a:lstStyle/>
          <a:p>
            <a:r>
              <a:rPr lang="en-US" sz="3200"/>
              <a:t>Summer Institute Principles and Outcomes, 2</a:t>
            </a:r>
          </a:p>
        </p:txBody>
      </p:sp>
      <p:graphicFrame>
        <p:nvGraphicFramePr>
          <p:cNvPr id="64620" name="Group 108"/>
          <p:cNvGraphicFramePr>
            <a:graphicFrameLocks noGrp="1"/>
          </p:cNvGraphicFramePr>
          <p:nvPr>
            <p:ph idx="1"/>
          </p:nvPr>
        </p:nvGraphicFramePr>
        <p:xfrm>
          <a:off x="457200" y="1600200"/>
          <a:ext cx="8229600" cy="4525964"/>
        </p:xfrm>
        <a:graphic>
          <a:graphicData uri="http://schemas.openxmlformats.org/drawingml/2006/table">
            <a:tbl>
              <a:tblPr/>
              <a:tblGrid>
                <a:gridCol w="3367088"/>
                <a:gridCol w="598487"/>
                <a:gridCol w="4264025"/>
              </a:tblGrid>
              <a:tr h="6016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tx1"/>
                          </a:solidFill>
                          <a:effectLst/>
                          <a:latin typeface="Times New Roman" pitchFamily="18" charset="0"/>
                          <a:cs typeface="Times New Roman" pitchFamily="18" charset="0"/>
                        </a:rPr>
                        <a:t>Guiding Principles</a:t>
                      </a:r>
                      <a:endParaRPr kumimoji="0" lang="en-US"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1600" b="0"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chemeClr val="tx1"/>
                          </a:solidFill>
                          <a:effectLst/>
                          <a:latin typeface="Times New Roman" pitchFamily="18" charset="0"/>
                          <a:cs typeface="Times New Roman" pitchFamily="18" charset="0"/>
                        </a:rPr>
                        <a:t>Desired Outcomes</a:t>
                      </a:r>
                      <a:endParaRPr kumimoji="0" lang="en-US" sz="16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r h="9540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lumMod val="50000"/>
                            </a:schemeClr>
                          </a:solidFill>
                          <a:effectLst/>
                          <a:latin typeface="Times New Roman" pitchFamily="18" charset="0"/>
                          <a:cs typeface="Times New Roman" pitchFamily="18" charset="0"/>
                          <a:sym typeface="Symbol" pitchFamily="18" charset="2"/>
                        </a:rPr>
                        <a:t></a:t>
                      </a:r>
                      <a:r>
                        <a:rPr kumimoji="0" lang="en-US" sz="1400" b="0" i="0" u="none" strike="noStrike" cap="none" normalizeH="0" baseline="0" dirty="0" smtClean="0">
                          <a:ln>
                            <a:noFill/>
                          </a:ln>
                          <a:solidFill>
                            <a:schemeClr val="tx1">
                              <a:lumMod val="50000"/>
                            </a:schemeClr>
                          </a:solidFill>
                          <a:effectLst/>
                          <a:latin typeface="Times New Roman" pitchFamily="18" charset="0"/>
                          <a:cs typeface="Times New Roman" pitchFamily="18" charset="0"/>
                        </a:rPr>
                        <a:t> </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Learning for understanding </a:t>
                      </a:r>
                      <a:r>
                        <a:rPr kumimoji="0" lang="en-US" sz="1400" b="0" i="0" u="none" strike="noStrike" cap="none" normalizeH="0" baseline="0" dirty="0" smtClean="0">
                          <a:ln>
                            <a:noFill/>
                          </a:ln>
                          <a:solidFill>
                            <a:schemeClr val="tx1">
                              <a:lumMod val="50000"/>
                            </a:schemeClr>
                          </a:solidFill>
                          <a:effectLst/>
                          <a:latin typeface="Times New Roman" pitchFamily="18" charset="0"/>
                          <a:cs typeface="Times New Roman" pitchFamily="18" charset="0"/>
                        </a:rPr>
                        <a:t>is significantly different from learning to acquire information, differing both in method and outcome.</a:t>
                      </a:r>
                      <a:endParaRPr kumimoji="0" lang="en-US" sz="1400" b="0" i="0" u="none" strike="noStrike" cap="none" normalizeH="0" baseline="0" dirty="0" smtClean="0">
                        <a:ln>
                          <a:noFill/>
                        </a:ln>
                        <a:solidFill>
                          <a:schemeClr val="tx1">
                            <a:lumMod val="50000"/>
                          </a:schemeClr>
                        </a:solidFill>
                        <a:effectLst/>
                        <a:latin typeface="Times New Roman" pitchFamily="18" charset="0"/>
                        <a:cs typeface="Times New Roman" pitchFamily="18" charset="0"/>
                        <a:sym typeface="Symbol" pitchFamily="18" charset="2"/>
                      </a:endParaRPr>
                    </a:p>
                  </a:txBody>
                  <a:tcP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lumMod val="50000"/>
                            </a:schemeClr>
                          </a:solidFill>
                          <a:effectLst/>
                          <a:latin typeface="Times New Roman" pitchFamily="18" charset="0"/>
                          <a:cs typeface="Times New Roman" pitchFamily="18" charset="0"/>
                          <a:sym typeface="Wingdings" pitchFamily="2" charset="2"/>
                        </a:rPr>
                        <a:t></a:t>
                      </a: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lumMod val="50000"/>
                            </a:schemeClr>
                          </a:solidFill>
                          <a:effectLst/>
                          <a:latin typeface="Times New Roman" pitchFamily="18" charset="0"/>
                          <a:cs typeface="Times New Roman" pitchFamily="18" charset="0"/>
                          <a:sym typeface="Symbol" pitchFamily="18" charset="2"/>
                        </a:rPr>
                        <a:t></a:t>
                      </a:r>
                      <a:r>
                        <a:rPr kumimoji="0" lang="en-US" sz="1400" b="0" i="0" u="none" strike="noStrike" cap="none" normalizeH="0" baseline="0" dirty="0" smtClean="0">
                          <a:ln>
                            <a:noFill/>
                          </a:ln>
                          <a:solidFill>
                            <a:schemeClr val="tx1">
                              <a:lumMod val="50000"/>
                            </a:schemeClr>
                          </a:solidFill>
                          <a:effectLst/>
                          <a:latin typeface="Times New Roman" pitchFamily="18" charset="0"/>
                          <a:cs typeface="Times New Roman" pitchFamily="18" charset="0"/>
                        </a:rPr>
                        <a:t> The lessons prepared by teachers and the problems solved by </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students will reflect their ability to make new connections</a:t>
                      </a:r>
                      <a:r>
                        <a:rPr kumimoji="0" lang="en-US" sz="1400" b="0" i="0" u="none" strike="noStrike" cap="none" normalizeH="0" baseline="0" dirty="0" smtClean="0">
                          <a:ln>
                            <a:noFill/>
                          </a:ln>
                          <a:solidFill>
                            <a:schemeClr val="tx1">
                              <a:lumMod val="50000"/>
                            </a:schemeClr>
                          </a:solidFill>
                          <a:effectLst/>
                          <a:latin typeface="Times New Roman" pitchFamily="18" charset="0"/>
                          <a:cs typeface="Times New Roman" pitchFamily="18" charset="0"/>
                        </a:rPr>
                        <a:t>, an essential indicator of understanding.</a:t>
                      </a:r>
                      <a:endParaRPr kumimoji="0" lang="en-US" sz="1400" b="0" i="0" u="none" strike="noStrike" cap="none" normalizeH="0" baseline="0" dirty="0" smtClean="0">
                        <a:ln>
                          <a:noFill/>
                        </a:ln>
                        <a:solidFill>
                          <a:schemeClr val="tx1">
                            <a:lumMod val="50000"/>
                          </a:schemeClr>
                        </a:solidFill>
                        <a:effectLst/>
                        <a:latin typeface="Times New Roman" pitchFamily="18" charset="0"/>
                        <a:cs typeface="Times New Roman" pitchFamily="18" charset="0"/>
                        <a:sym typeface="Symbol" pitchFamily="18" charset="2"/>
                      </a:endParaRPr>
                    </a:p>
                  </a:txBody>
                  <a:tcP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r h="1166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lumMod val="50000"/>
                            </a:schemeClr>
                          </a:solidFill>
                          <a:effectLst/>
                          <a:latin typeface="Times New Roman" pitchFamily="18" charset="0"/>
                          <a:cs typeface="Times New Roman" pitchFamily="18" charset="0"/>
                          <a:sym typeface="Symbol" pitchFamily="18" charset="2"/>
                        </a:rPr>
                        <a:t></a:t>
                      </a:r>
                      <a:r>
                        <a:rPr kumimoji="0" lang="en-US" sz="1400" b="0" i="0" u="none" strike="noStrike" cap="none" normalizeH="0" baseline="0" dirty="0" smtClean="0">
                          <a:ln>
                            <a:noFill/>
                          </a:ln>
                          <a:solidFill>
                            <a:schemeClr val="tx1">
                              <a:lumMod val="50000"/>
                            </a:schemeClr>
                          </a:solidFill>
                          <a:effectLst/>
                          <a:latin typeface="Times New Roman" pitchFamily="18" charset="0"/>
                          <a:cs typeface="Times New Roman" pitchFamily="18" charset="0"/>
                        </a:rPr>
                        <a:t> A teacher</a:t>
                      </a:r>
                      <a:r>
                        <a:rPr kumimoji="0" lang="en-US" sz="1400" b="0" i="0" u="none" strike="noStrike" cap="none" normalizeH="0" baseline="0" dirty="0" smtClean="0">
                          <a:ln>
                            <a:noFill/>
                          </a:ln>
                          <a:solidFill>
                            <a:schemeClr val="tx1">
                              <a:lumMod val="50000"/>
                            </a:schemeClr>
                          </a:solidFill>
                          <a:effectLst/>
                          <a:latin typeface="Calibri"/>
                          <a:cs typeface="Times New Roman" pitchFamily="18" charset="0"/>
                        </a:rPr>
                        <a:t>’</a:t>
                      </a:r>
                      <a:r>
                        <a:rPr kumimoji="0" lang="en-US" sz="1400" b="0" i="0" u="none" strike="noStrike" cap="none" normalizeH="0" baseline="0" dirty="0" smtClean="0">
                          <a:ln>
                            <a:noFill/>
                          </a:ln>
                          <a:solidFill>
                            <a:schemeClr val="tx1">
                              <a:lumMod val="50000"/>
                            </a:schemeClr>
                          </a:solidFill>
                          <a:effectLst/>
                          <a:latin typeface="Times New Roman" pitchFamily="18" charset="0"/>
                          <a:cs typeface="Times New Roman" pitchFamily="18" charset="0"/>
                        </a:rPr>
                        <a:t>s ability to implement and design experiences that </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lead students to construct their own understanding </a:t>
                      </a:r>
                      <a:r>
                        <a:rPr kumimoji="0" lang="en-US" sz="1400" b="0" i="0" u="none" strike="noStrike" cap="none" normalizeH="0" baseline="0" dirty="0" smtClean="0">
                          <a:ln>
                            <a:noFill/>
                          </a:ln>
                          <a:solidFill>
                            <a:schemeClr val="tx1">
                              <a:lumMod val="50000"/>
                            </a:schemeClr>
                          </a:solidFill>
                          <a:effectLst/>
                          <a:latin typeface="Times New Roman" pitchFamily="18" charset="0"/>
                          <a:cs typeface="Times New Roman" pitchFamily="18" charset="0"/>
                        </a:rPr>
                        <a:t>is an essential skill of rigorous instruction.</a:t>
                      </a:r>
                      <a:endParaRPr kumimoji="0" lang="en-US" sz="1400" b="0" i="0" u="none" strike="noStrike" cap="none" normalizeH="0" baseline="0" dirty="0" smtClean="0">
                        <a:ln>
                          <a:noFill/>
                        </a:ln>
                        <a:solidFill>
                          <a:schemeClr val="tx1">
                            <a:lumMod val="50000"/>
                          </a:schemeClr>
                        </a:solidFill>
                        <a:effectLst/>
                        <a:latin typeface="Times New Roman" pitchFamily="18" charset="0"/>
                        <a:cs typeface="Times New Roman" pitchFamily="18" charset="0"/>
                        <a:sym typeface="Symbol" pitchFamily="18" charset="2"/>
                      </a:endParaRPr>
                    </a:p>
                  </a:txBody>
                  <a:tcP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lumMod val="50000"/>
                            </a:schemeClr>
                          </a:solidFill>
                          <a:effectLst/>
                          <a:latin typeface="Times New Roman" pitchFamily="18" charset="0"/>
                          <a:cs typeface="Times New Roman" pitchFamily="18" charset="0"/>
                          <a:sym typeface="Wingdings" pitchFamily="2" charset="2"/>
                        </a:rPr>
                        <a:t></a:t>
                      </a: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lumMod val="50000"/>
                            </a:schemeClr>
                          </a:solidFill>
                          <a:effectLst/>
                          <a:latin typeface="Times New Roman" pitchFamily="18" charset="0"/>
                          <a:cs typeface="Times New Roman" pitchFamily="18" charset="0"/>
                          <a:sym typeface="Symbol" pitchFamily="18" charset="2"/>
                        </a:rPr>
                        <a:t></a:t>
                      </a:r>
                      <a:r>
                        <a:rPr kumimoji="0" lang="en-US" sz="1400" b="0" i="0" u="none" strike="noStrike" cap="none" normalizeH="0" baseline="0" dirty="0" smtClean="0">
                          <a:ln>
                            <a:noFill/>
                          </a:ln>
                          <a:solidFill>
                            <a:schemeClr val="tx1">
                              <a:lumMod val="50000"/>
                            </a:schemeClr>
                          </a:solidFill>
                          <a:effectLst/>
                          <a:latin typeface="Times New Roman" pitchFamily="18" charset="0"/>
                          <a:cs typeface="Times New Roman" pitchFamily="18" charset="0"/>
                        </a:rPr>
                        <a:t> Teachers and their mentors will </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collaboratively modify </a:t>
                      </a:r>
                      <a:r>
                        <a:rPr kumimoji="0" lang="en-US" sz="1400" b="0" i="0" u="none" strike="noStrike" cap="none" normalizeH="0" baseline="0" dirty="0" smtClean="0">
                          <a:ln>
                            <a:noFill/>
                          </a:ln>
                          <a:solidFill>
                            <a:schemeClr val="tx1">
                              <a:lumMod val="50000"/>
                            </a:schemeClr>
                          </a:solidFill>
                          <a:effectLst/>
                          <a:latin typeface="Times New Roman" pitchFamily="18" charset="0"/>
                          <a:cs typeface="Times New Roman" pitchFamily="18" charset="0"/>
                        </a:rPr>
                        <a:t>and create a curriculum supporting students</a:t>
                      </a:r>
                      <a:r>
                        <a:rPr kumimoji="0" lang="en-US" sz="1400" b="0" i="0" u="none" strike="noStrike" cap="none" normalizeH="0" baseline="0" dirty="0" smtClean="0">
                          <a:ln>
                            <a:noFill/>
                          </a:ln>
                          <a:solidFill>
                            <a:schemeClr val="tx1">
                              <a:lumMod val="50000"/>
                            </a:schemeClr>
                          </a:solidFill>
                          <a:effectLst/>
                          <a:latin typeface="Calibri"/>
                          <a:cs typeface="Times New Roman" pitchFamily="18" charset="0"/>
                        </a:rPr>
                        <a:t>’</a:t>
                      </a:r>
                      <a:r>
                        <a:rPr kumimoji="0" lang="en-US" sz="1400" b="0" i="0" u="none" strike="noStrike" cap="none" normalizeH="0" baseline="0" dirty="0" smtClean="0">
                          <a:ln>
                            <a:noFill/>
                          </a:ln>
                          <a:solidFill>
                            <a:schemeClr val="tx1">
                              <a:lumMod val="50000"/>
                            </a:schemeClr>
                          </a:solidFill>
                          <a:effectLst/>
                          <a:latin typeface="Times New Roman" pitchFamily="18" charset="0"/>
                          <a:cs typeface="Times New Roman" pitchFamily="18" charset="0"/>
                        </a:rPr>
                        <a:t> efforts to construct novel intellectual connections.</a:t>
                      </a:r>
                      <a:endParaRPr kumimoji="0" lang="en-US" sz="1400" b="0" i="0" u="none" strike="noStrike" cap="none" normalizeH="0" baseline="0" dirty="0" smtClean="0">
                        <a:ln>
                          <a:noFill/>
                        </a:ln>
                        <a:solidFill>
                          <a:schemeClr val="tx1">
                            <a:lumMod val="50000"/>
                          </a:schemeClr>
                        </a:solidFill>
                        <a:effectLst/>
                        <a:latin typeface="Times New Roman" pitchFamily="18" charset="0"/>
                        <a:cs typeface="Times New Roman" pitchFamily="18" charset="0"/>
                        <a:sym typeface="Symbol" pitchFamily="18" charset="2"/>
                      </a:endParaRPr>
                    </a:p>
                  </a:txBody>
                  <a:tcP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r h="1803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lumMod val="50000"/>
                            </a:schemeClr>
                          </a:solidFill>
                          <a:effectLst/>
                          <a:latin typeface="Times New Roman" pitchFamily="18" charset="0"/>
                          <a:cs typeface="Times New Roman" pitchFamily="18" charset="0"/>
                          <a:sym typeface="Symbol" pitchFamily="18" charset="2"/>
                        </a:rPr>
                        <a:t></a:t>
                      </a:r>
                      <a:r>
                        <a:rPr kumimoji="0" lang="en-US" sz="1400" b="0" i="0" u="none" strike="noStrike" cap="none" normalizeH="0" baseline="0" dirty="0" smtClean="0">
                          <a:ln>
                            <a:noFill/>
                          </a:ln>
                          <a:solidFill>
                            <a:schemeClr val="tx1">
                              <a:lumMod val="50000"/>
                            </a:schemeClr>
                          </a:solidFill>
                          <a:effectLst/>
                          <a:latin typeface="Times New Roman" pitchFamily="18" charset="0"/>
                          <a:cs typeface="Times New Roman" pitchFamily="18" charset="0"/>
                        </a:rPr>
                        <a:t> Although intellectual poverty is a greater obstacle to students</a:t>
                      </a:r>
                      <a:r>
                        <a:rPr kumimoji="0" lang="en-US" sz="1400" b="0" i="0" u="none" strike="noStrike" cap="none" normalizeH="0" baseline="0" dirty="0" smtClean="0">
                          <a:ln>
                            <a:noFill/>
                          </a:ln>
                          <a:solidFill>
                            <a:schemeClr val="tx1">
                              <a:lumMod val="50000"/>
                            </a:schemeClr>
                          </a:solidFill>
                          <a:effectLst/>
                          <a:latin typeface="Calibri"/>
                          <a:cs typeface="Times New Roman" pitchFamily="18" charset="0"/>
                        </a:rPr>
                        <a:t>’</a:t>
                      </a:r>
                      <a:r>
                        <a:rPr kumimoji="0" lang="en-US" sz="1400" b="0" i="0" u="none" strike="noStrike" cap="none" normalizeH="0" baseline="0" dirty="0" smtClean="0">
                          <a:ln>
                            <a:noFill/>
                          </a:ln>
                          <a:solidFill>
                            <a:schemeClr val="tx1">
                              <a:lumMod val="50000"/>
                            </a:schemeClr>
                          </a:solidFill>
                          <a:effectLst/>
                          <a:latin typeface="Times New Roman" pitchFamily="18" charset="0"/>
                          <a:cs typeface="Times New Roman" pitchFamily="18" charset="0"/>
                        </a:rPr>
                        <a:t> future development than financial poverty, students</a:t>
                      </a:r>
                      <a:r>
                        <a:rPr kumimoji="0" lang="en-US" sz="1400" b="0" i="0" u="none" strike="noStrike" cap="none" normalizeH="0" baseline="0" dirty="0" smtClean="0">
                          <a:ln>
                            <a:noFill/>
                          </a:ln>
                          <a:solidFill>
                            <a:schemeClr val="tx1">
                              <a:lumMod val="50000"/>
                            </a:schemeClr>
                          </a:solidFill>
                          <a:effectLst/>
                          <a:latin typeface="Calibri"/>
                          <a:cs typeface="Times New Roman" pitchFamily="18" charset="0"/>
                        </a:rPr>
                        <a:t>’</a:t>
                      </a:r>
                      <a:r>
                        <a:rPr kumimoji="0" lang="en-US" sz="1400" b="0" i="0" u="none" strike="noStrike" cap="none" normalizeH="0" baseline="0" dirty="0" smtClean="0">
                          <a:ln>
                            <a:noFill/>
                          </a:ln>
                          <a:solidFill>
                            <a:schemeClr val="tx1">
                              <a:lumMod val="50000"/>
                            </a:schemeClr>
                          </a:solidFill>
                          <a:effectLst/>
                          <a:latin typeface="Times New Roman" pitchFamily="18" charset="0"/>
                          <a:cs typeface="Times New Roman" pitchFamily="18" charset="0"/>
                        </a:rPr>
                        <a:t> intellectual </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potential will be more fully realized as their basic financial needs are met</a:t>
                      </a:r>
                      <a:r>
                        <a:rPr kumimoji="0" lang="en-US" sz="1400" b="0" i="0" u="none" strike="noStrike" cap="none" normalizeH="0" baseline="0" dirty="0" smtClean="0">
                          <a:ln>
                            <a:noFill/>
                          </a:ln>
                          <a:solidFill>
                            <a:schemeClr val="tx1">
                              <a:lumMod val="50000"/>
                            </a:schemeClr>
                          </a:solidFill>
                          <a:effectLst/>
                          <a:latin typeface="Times New Roman" pitchFamily="18" charset="0"/>
                          <a:cs typeface="Times New Roman" pitchFamily="18" charset="0"/>
                        </a:rPr>
                        <a:t>.</a:t>
                      </a:r>
                      <a:endParaRPr kumimoji="0" lang="en-US" sz="1400" b="0" i="0" u="none" strike="noStrike" cap="none" normalizeH="0" baseline="0" dirty="0" smtClean="0">
                        <a:ln>
                          <a:noFill/>
                        </a:ln>
                        <a:solidFill>
                          <a:schemeClr val="tx1">
                            <a:lumMod val="50000"/>
                          </a:schemeClr>
                        </a:solidFill>
                        <a:effectLst/>
                        <a:latin typeface="Times New Roman" pitchFamily="18" charset="0"/>
                        <a:cs typeface="Times New Roman" pitchFamily="18" charset="0"/>
                        <a:sym typeface="Symbol" pitchFamily="18" charset="2"/>
                      </a:endParaRPr>
                    </a:p>
                  </a:txBody>
                  <a:tcP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lumMod val="50000"/>
                            </a:schemeClr>
                          </a:solidFill>
                          <a:effectLst/>
                          <a:latin typeface="Times New Roman" pitchFamily="18" charset="0"/>
                          <a:cs typeface="Times New Roman" pitchFamily="18" charset="0"/>
                          <a:sym typeface="Wingdings" pitchFamily="2" charset="2"/>
                        </a:rPr>
                        <a:t></a:t>
                      </a: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lumMod val="50000"/>
                            </a:schemeClr>
                          </a:solidFill>
                          <a:effectLst/>
                          <a:latin typeface="Times New Roman" pitchFamily="18" charset="0"/>
                          <a:cs typeface="Times New Roman" pitchFamily="18" charset="0"/>
                          <a:sym typeface="Symbol" pitchFamily="18" charset="2"/>
                        </a:rPr>
                        <a:t></a:t>
                      </a:r>
                      <a:r>
                        <a:rPr kumimoji="0" lang="en-US" sz="1400" b="0" i="0" u="none" strike="noStrike" cap="none" normalizeH="0" baseline="0" dirty="0" smtClean="0">
                          <a:ln>
                            <a:noFill/>
                          </a:ln>
                          <a:solidFill>
                            <a:schemeClr val="tx1">
                              <a:lumMod val="50000"/>
                            </a:schemeClr>
                          </a:solidFill>
                          <a:effectLst/>
                          <a:latin typeface="Times New Roman" pitchFamily="18" charset="0"/>
                          <a:cs typeface="Times New Roman" pitchFamily="18" charset="0"/>
                        </a:rPr>
                        <a:t> </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Student and teacher pay </a:t>
                      </a:r>
                      <a:r>
                        <a:rPr kumimoji="0" lang="en-US" sz="1400" b="0" i="0" u="none" strike="noStrike" cap="none" normalizeH="0" baseline="0" dirty="0" smtClean="0">
                          <a:ln>
                            <a:noFill/>
                          </a:ln>
                          <a:solidFill>
                            <a:schemeClr val="tx1">
                              <a:lumMod val="50000"/>
                            </a:schemeClr>
                          </a:solidFill>
                          <a:effectLst/>
                          <a:latin typeface="Times New Roman" pitchFamily="18" charset="0"/>
                          <a:cs typeface="Times New Roman" pitchFamily="18" charset="0"/>
                        </a:rPr>
                        <a:t>and aggressive promotion of learning for understanding will result in </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greater than 90% student retention</a:t>
                      </a:r>
                      <a:r>
                        <a:rPr kumimoji="0" lang="en-US" sz="1400" b="0" i="0" u="none" strike="noStrike" cap="none" normalizeH="0" baseline="0" dirty="0" smtClean="0">
                          <a:ln>
                            <a:noFill/>
                          </a:ln>
                          <a:solidFill>
                            <a:schemeClr val="tx1">
                              <a:lumMod val="50000"/>
                            </a:schemeClr>
                          </a:solidFill>
                          <a:effectLst/>
                          <a:latin typeface="Times New Roman" pitchFamily="18" charset="0"/>
                          <a:cs typeface="Times New Roman" pitchFamily="18" charset="0"/>
                        </a:rPr>
                        <a:t> from the summer before 6</a:t>
                      </a:r>
                      <a:r>
                        <a:rPr kumimoji="0" lang="en-US" sz="1400" b="0" i="0" u="none" strike="noStrike" cap="none" normalizeH="0" baseline="30000" dirty="0" smtClean="0">
                          <a:ln>
                            <a:noFill/>
                          </a:ln>
                          <a:solidFill>
                            <a:schemeClr val="tx1">
                              <a:lumMod val="50000"/>
                            </a:schemeClr>
                          </a:solidFill>
                          <a:effectLst/>
                          <a:latin typeface="Times New Roman" pitchFamily="18" charset="0"/>
                          <a:cs typeface="Times New Roman" pitchFamily="18" charset="0"/>
                          <a:sym typeface="Symbol" pitchFamily="18" charset="2"/>
                        </a:rPr>
                        <a:t>th</a:t>
                      </a:r>
                      <a:r>
                        <a:rPr kumimoji="0" lang="en-US" sz="1400" b="0" i="0" u="none" strike="noStrike" cap="none" normalizeH="0" baseline="0" dirty="0" smtClean="0">
                          <a:ln>
                            <a:noFill/>
                          </a:ln>
                          <a:solidFill>
                            <a:schemeClr val="tx1">
                              <a:lumMod val="50000"/>
                            </a:schemeClr>
                          </a:solidFill>
                          <a:effectLst/>
                          <a:latin typeface="Times New Roman" pitchFamily="18" charset="0"/>
                          <a:cs typeface="Times New Roman" pitchFamily="18" charset="0"/>
                          <a:sym typeface="Symbol" pitchFamily="18" charset="2"/>
                        </a:rPr>
                        <a:t> grade to the summer before 12</a:t>
                      </a:r>
                      <a:r>
                        <a:rPr kumimoji="0" lang="en-US" sz="1400" b="0" i="0" u="none" strike="noStrike" cap="none" normalizeH="0" baseline="30000" dirty="0" smtClean="0">
                          <a:ln>
                            <a:noFill/>
                          </a:ln>
                          <a:solidFill>
                            <a:schemeClr val="tx1">
                              <a:lumMod val="50000"/>
                            </a:schemeClr>
                          </a:solidFill>
                          <a:effectLst/>
                          <a:latin typeface="Times New Roman" pitchFamily="18" charset="0"/>
                          <a:cs typeface="Times New Roman" pitchFamily="18" charset="0"/>
                          <a:sym typeface="Symbol" pitchFamily="18" charset="2"/>
                        </a:rPr>
                        <a:t>th</a:t>
                      </a:r>
                      <a:r>
                        <a:rPr kumimoji="0" lang="en-US" sz="1400" b="0" i="0" u="none" strike="noStrike" cap="none" normalizeH="0" baseline="0" dirty="0" smtClean="0">
                          <a:ln>
                            <a:noFill/>
                          </a:ln>
                          <a:solidFill>
                            <a:schemeClr val="tx1">
                              <a:lumMod val="50000"/>
                            </a:schemeClr>
                          </a:solidFill>
                          <a:effectLst/>
                          <a:latin typeface="Times New Roman" pitchFamily="18" charset="0"/>
                          <a:cs typeface="Times New Roman" pitchFamily="18" charset="0"/>
                          <a:sym typeface="Symbol" pitchFamily="18" charset="2"/>
                        </a:rPr>
                        <a:t> grade, excluding transfers out of CPS.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lumMod val="50000"/>
                            </a:schemeClr>
                          </a:solidFill>
                          <a:effectLst/>
                          <a:latin typeface="Times New Roman" pitchFamily="18" charset="0"/>
                          <a:cs typeface="Times New Roman" pitchFamily="18" charset="0"/>
                          <a:sym typeface="Symbol" pitchFamily="18" charset="2"/>
                        </a:rPr>
                        <a:t></a:t>
                      </a:r>
                      <a:r>
                        <a:rPr kumimoji="0" lang="en-US" sz="1400" b="0" i="0" u="none" strike="noStrike" cap="none" normalizeH="0" baseline="0" dirty="0" smtClean="0">
                          <a:ln>
                            <a:noFill/>
                          </a:ln>
                          <a:solidFill>
                            <a:schemeClr val="tx1">
                              <a:lumMod val="50000"/>
                            </a:schemeClr>
                          </a:solidFill>
                          <a:effectLst/>
                          <a:latin typeface="Times New Roman" pitchFamily="18" charset="0"/>
                          <a:cs typeface="Times New Roman" pitchFamily="18" charset="0"/>
                        </a:rPr>
                        <a:t> A </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significant positive shift in math and science attitudes and achievement </a:t>
                      </a:r>
                      <a:r>
                        <a:rPr kumimoji="0" lang="en-US" sz="1400" b="0" i="0" u="none" strike="noStrike" cap="none" normalizeH="0" baseline="0" dirty="0" smtClean="0">
                          <a:ln>
                            <a:noFill/>
                          </a:ln>
                          <a:solidFill>
                            <a:schemeClr val="tx1">
                              <a:lumMod val="50000"/>
                            </a:schemeClr>
                          </a:solidFill>
                          <a:effectLst/>
                          <a:latin typeface="Times New Roman" pitchFamily="18" charset="0"/>
                          <a:cs typeface="Times New Roman" pitchFamily="18" charset="0"/>
                        </a:rPr>
                        <a:t>will be observed relative to non-participant peers.</a:t>
                      </a:r>
                      <a:endParaRPr kumimoji="0" lang="en-US" sz="1400" b="0" i="0" u="none" strike="noStrike" cap="none" normalizeH="0" baseline="0" dirty="0" smtClean="0">
                        <a:ln>
                          <a:noFill/>
                        </a:ln>
                        <a:solidFill>
                          <a:schemeClr val="tx1">
                            <a:lumMod val="50000"/>
                          </a:schemeClr>
                        </a:solidFill>
                        <a:effectLst/>
                        <a:latin typeface="Times New Roman" pitchFamily="18" charset="0"/>
                        <a:cs typeface="Times New Roman" pitchFamily="18" charset="0"/>
                        <a:sym typeface="Symbol" pitchFamily="18" charset="2"/>
                      </a:endParaRPr>
                    </a:p>
                  </a:txBody>
                  <a:tcP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bl>
          </a:graphicData>
        </a:graphic>
      </p:graphicFrame>
      <p:sp>
        <p:nvSpPr>
          <p:cNvPr id="5" name="Footer Placeholder 4"/>
          <p:cNvSpPr>
            <a:spLocks noGrp="1"/>
          </p:cNvSpPr>
          <p:nvPr>
            <p:ph type="ftr" sz="quarter" idx="11"/>
          </p:nvPr>
        </p:nvSpPr>
        <p:spPr/>
        <p:txBody>
          <a:bodyPr/>
          <a:lstStyle/>
          <a:p>
            <a:pPr>
              <a:defRPr/>
            </a:pPr>
            <a:r>
              <a:rPr lang="en-US" smtClean="0"/>
              <a:t>Sam Dyson - Quigg Symposium - 12/15/09</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Model—Lesson Study</a:t>
            </a:r>
            <a:endParaRPr lang="en-US" dirty="0"/>
          </a:p>
        </p:txBody>
      </p:sp>
      <p:sp>
        <p:nvSpPr>
          <p:cNvPr id="3" name="Content Placeholder 2"/>
          <p:cNvSpPr>
            <a:spLocks noGrp="1"/>
          </p:cNvSpPr>
          <p:nvPr>
            <p:ph idx="1"/>
          </p:nvPr>
        </p:nvSpPr>
        <p:spPr/>
        <p:txBody>
          <a:bodyPr/>
          <a:lstStyle/>
          <a:p>
            <a:r>
              <a:rPr lang="en-US" dirty="0" smtClean="0"/>
              <a:t>A strategy for collaborative problem-solving:</a:t>
            </a:r>
          </a:p>
          <a:p>
            <a:pPr lvl="1">
              <a:buNone/>
            </a:pPr>
            <a:r>
              <a:rPr lang="en-US" dirty="0" smtClean="0"/>
              <a:t>1. Team develops the research lesson</a:t>
            </a:r>
          </a:p>
          <a:p>
            <a:pPr lvl="1">
              <a:buNone/>
            </a:pPr>
            <a:endParaRPr lang="en-US" dirty="0" smtClean="0"/>
          </a:p>
          <a:p>
            <a:pPr lvl="1">
              <a:buNone/>
            </a:pPr>
            <a:r>
              <a:rPr lang="en-US" dirty="0" smtClean="0"/>
              <a:t>2. Live research lesson w/ one teacher, many observers</a:t>
            </a:r>
          </a:p>
          <a:p>
            <a:pPr lvl="1">
              <a:buNone/>
            </a:pPr>
            <a:endParaRPr lang="en-US" dirty="0" smtClean="0"/>
          </a:p>
          <a:p>
            <a:pPr lvl="1">
              <a:buNone/>
            </a:pPr>
            <a:r>
              <a:rPr lang="en-US" dirty="0" smtClean="0"/>
              <a:t>3. Post-lesson discussion w/ teacher-researchers and observers</a:t>
            </a:r>
            <a:endParaRPr lang="en-US" dirty="0"/>
          </a:p>
        </p:txBody>
      </p:sp>
      <p:sp>
        <p:nvSpPr>
          <p:cNvPr id="5" name="Footer Placeholder 4"/>
          <p:cNvSpPr>
            <a:spLocks noGrp="1"/>
          </p:cNvSpPr>
          <p:nvPr>
            <p:ph type="ftr" sz="quarter" idx="11"/>
          </p:nvPr>
        </p:nvSpPr>
        <p:spPr/>
        <p:txBody>
          <a:bodyPr/>
          <a:lstStyle/>
          <a:p>
            <a:pPr>
              <a:defRPr/>
            </a:pPr>
            <a:r>
              <a:rPr lang="en-US" smtClean="0"/>
              <a:t>Sam Dyson - Quigg Symposium - 12/15/09</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to Ponder</a:t>
            </a:r>
            <a:endParaRPr lang="en-US" dirty="0"/>
          </a:p>
        </p:txBody>
      </p:sp>
      <p:sp>
        <p:nvSpPr>
          <p:cNvPr id="3" name="Content Placeholder 2"/>
          <p:cNvSpPr>
            <a:spLocks noGrp="1"/>
          </p:cNvSpPr>
          <p:nvPr>
            <p:ph idx="1"/>
          </p:nvPr>
        </p:nvSpPr>
        <p:spPr/>
        <p:txBody>
          <a:bodyPr/>
          <a:lstStyle/>
          <a:p>
            <a:r>
              <a:rPr lang="en-US" dirty="0" smtClean="0"/>
              <a:t>Why are we still so clueless?</a:t>
            </a:r>
          </a:p>
          <a:p>
            <a:pPr>
              <a:buNone/>
            </a:pPr>
            <a:endParaRPr lang="en-US" dirty="0" smtClean="0"/>
          </a:p>
          <a:p>
            <a:pPr marL="342900" lvl="2" indent="-342900">
              <a:buNone/>
            </a:pPr>
            <a:r>
              <a:rPr lang="en-US" dirty="0" smtClean="0"/>
              <a:t>Our ignorance can be divided into problems and mysteries. When we face a problem, we may not know its solution, but we have insight, increasing knowledge, and an inkling of what we are looking for. When we face a mystery, however, we can only stare in wonder and bewilderment, not knowing what an explanation would even look like.									-Chomsky</a:t>
            </a:r>
          </a:p>
          <a:p>
            <a:pPr>
              <a:buNone/>
            </a:pPr>
            <a:endParaRPr lang="en-US" dirty="0" smtClean="0"/>
          </a:p>
        </p:txBody>
      </p:sp>
      <p:sp>
        <p:nvSpPr>
          <p:cNvPr id="4" name="Footer Placeholder 3"/>
          <p:cNvSpPr>
            <a:spLocks noGrp="1"/>
          </p:cNvSpPr>
          <p:nvPr>
            <p:ph type="ftr" sz="quarter" idx="11"/>
          </p:nvPr>
        </p:nvSpPr>
        <p:spPr/>
        <p:txBody>
          <a:bodyPr/>
          <a:lstStyle/>
          <a:p>
            <a:pPr>
              <a:defRPr/>
            </a:pPr>
            <a:r>
              <a:rPr lang="en-US" smtClean="0"/>
              <a:t>Sam Dyson - Quigg Symposium - 12/15/09</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What’s the Big Idea?</a:t>
            </a:r>
            <a:endParaRPr lang="en-US" dirty="0"/>
          </a:p>
        </p:txBody>
      </p:sp>
      <p:sp>
        <p:nvSpPr>
          <p:cNvPr id="3" name="Content Placeholder 2"/>
          <p:cNvSpPr>
            <a:spLocks noGrp="1"/>
          </p:cNvSpPr>
          <p:nvPr>
            <p:ph idx="1"/>
          </p:nvPr>
        </p:nvSpPr>
        <p:spPr/>
        <p:txBody>
          <a:bodyPr/>
          <a:lstStyle/>
          <a:p>
            <a:r>
              <a:rPr lang="en-US" dirty="0" smtClean="0"/>
              <a:t>Even the best teachers in the best classrooms will encounter problems they can’t solve alone.</a:t>
            </a:r>
          </a:p>
          <a:p>
            <a:pPr lvl="1"/>
            <a:r>
              <a:rPr lang="en-US" dirty="0" smtClean="0"/>
              <a:t>i.e. Teaching is hard.</a:t>
            </a:r>
          </a:p>
          <a:p>
            <a:r>
              <a:rPr lang="en-US" dirty="0" smtClean="0"/>
              <a:t>Problems </a:t>
            </a:r>
            <a:r>
              <a:rPr lang="en-US" dirty="0" smtClean="0"/>
              <a:t>should be </a:t>
            </a:r>
            <a:r>
              <a:rPr lang="en-US" dirty="0" smtClean="0"/>
              <a:t>a source of progress, not the </a:t>
            </a:r>
            <a:r>
              <a:rPr lang="en-US" dirty="0" smtClean="0"/>
              <a:t>barrier thereto.</a:t>
            </a:r>
            <a:endParaRPr lang="en-US" dirty="0" smtClean="0"/>
          </a:p>
          <a:p>
            <a:r>
              <a:rPr lang="en-US" dirty="0" smtClean="0"/>
              <a:t>The training should suit the </a:t>
            </a:r>
            <a:r>
              <a:rPr lang="en-US" dirty="0" smtClean="0"/>
              <a:t>difficulty and </a:t>
            </a:r>
            <a:r>
              <a:rPr lang="en-US" dirty="0" smtClean="0"/>
              <a:t>importance of the </a:t>
            </a:r>
            <a:r>
              <a:rPr lang="en-US" dirty="0" smtClean="0"/>
              <a:t>task.</a:t>
            </a:r>
            <a:endParaRPr lang="en-US" dirty="0" smtClean="0"/>
          </a:p>
          <a:p>
            <a:endParaRPr lang="en-US" dirty="0" smtClean="0"/>
          </a:p>
        </p:txBody>
      </p:sp>
      <p:sp>
        <p:nvSpPr>
          <p:cNvPr id="4" name="Footer Placeholder 3"/>
          <p:cNvSpPr>
            <a:spLocks noGrp="1"/>
          </p:cNvSpPr>
          <p:nvPr>
            <p:ph type="ftr" sz="quarter" idx="11"/>
          </p:nvPr>
        </p:nvSpPr>
        <p:spPr/>
        <p:txBody>
          <a:bodyPr/>
          <a:lstStyle/>
          <a:p>
            <a:pPr>
              <a:defRPr/>
            </a:pPr>
            <a:r>
              <a:rPr lang="en-US" smtClean="0"/>
              <a:t>Sam Dyson - Quigg Symposium - 12/15/09</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Chris!</a:t>
            </a:r>
            <a:endParaRPr lang="en-US" dirty="0"/>
          </a:p>
        </p:txBody>
      </p:sp>
      <p:sp>
        <p:nvSpPr>
          <p:cNvPr id="4" name="Footer Placeholder 3"/>
          <p:cNvSpPr>
            <a:spLocks noGrp="1"/>
          </p:cNvSpPr>
          <p:nvPr>
            <p:ph type="ftr" sz="quarter" idx="11"/>
          </p:nvPr>
        </p:nvSpPr>
        <p:spPr/>
        <p:txBody>
          <a:bodyPr/>
          <a:lstStyle/>
          <a:p>
            <a:pPr>
              <a:defRPr/>
            </a:pPr>
            <a:r>
              <a:rPr lang="en-US" smtClean="0"/>
              <a:t>Sam Dyson - Quigg Symposium - 12/15/09</a:t>
            </a:r>
            <a:endParaRPr lang="en-US"/>
          </a:p>
        </p:txBody>
      </p:sp>
      <p:pic>
        <p:nvPicPr>
          <p:cNvPr id="3074" name="Picture 2"/>
          <p:cNvPicPr>
            <a:picLocks noGrp="1" noChangeAspect="1" noChangeArrowheads="1"/>
          </p:cNvPicPr>
          <p:nvPr>
            <p:ph idx="1"/>
          </p:nvPr>
        </p:nvPicPr>
        <p:blipFill>
          <a:blip r:embed="rId2"/>
          <a:srcRect/>
          <a:stretch>
            <a:fillRect/>
          </a:stretch>
        </p:blipFill>
        <p:spPr bwMode="auto">
          <a:xfrm>
            <a:off x="-76200" y="2023269"/>
            <a:ext cx="9282774" cy="338693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randombar(horizont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to Ponder</a:t>
            </a:r>
            <a:endParaRPr lang="en-US" dirty="0"/>
          </a:p>
        </p:txBody>
      </p:sp>
      <p:sp>
        <p:nvSpPr>
          <p:cNvPr id="3" name="Content Placeholder 2"/>
          <p:cNvSpPr>
            <a:spLocks noGrp="1"/>
          </p:cNvSpPr>
          <p:nvPr>
            <p:ph idx="1"/>
          </p:nvPr>
        </p:nvSpPr>
        <p:spPr/>
        <p:txBody>
          <a:bodyPr/>
          <a:lstStyle/>
          <a:p>
            <a:r>
              <a:rPr lang="en-US" dirty="0" smtClean="0"/>
              <a:t>How does a profession evolve?</a:t>
            </a:r>
          </a:p>
          <a:p>
            <a:pPr>
              <a:buNone/>
            </a:pPr>
            <a:r>
              <a:rPr lang="en-US" sz="2400" i="1" dirty="0" smtClean="0"/>
              <a:t>American </a:t>
            </a:r>
            <a:r>
              <a:rPr lang="en-US" sz="2400" i="1" dirty="0" smtClean="0"/>
              <a:t>Medical Education 100 Years after the Flexner </a:t>
            </a:r>
            <a:r>
              <a:rPr lang="en-US" sz="2400" i="1" dirty="0" smtClean="0"/>
              <a:t>Report:</a:t>
            </a:r>
            <a:endParaRPr lang="en-US" sz="2400" dirty="0" smtClean="0"/>
          </a:p>
          <a:p>
            <a:pPr>
              <a:buNone/>
            </a:pPr>
            <a:r>
              <a:rPr lang="en-US" sz="2400" dirty="0" smtClean="0"/>
              <a:t>All </a:t>
            </a:r>
            <a:r>
              <a:rPr lang="en-US" sz="2400" dirty="0" smtClean="0"/>
              <a:t>forms of professional education share the goal of readying students for accomplished and responsible practice in service to others.  Thus, professionals in training must master both abundant theory and large bodies of knowledge; the final test of their efforts, however, will be not what they know but what they do.</a:t>
            </a:r>
          </a:p>
          <a:p>
            <a:pPr>
              <a:buNone/>
            </a:pPr>
            <a:r>
              <a:rPr lang="en-US" sz="2400" dirty="0" smtClean="0"/>
              <a:t>Cognitive psychology has demonstrated that facts and concepts are best recalled and put into service when they are taught, practiced, and assessed in the context in which they will be </a:t>
            </a:r>
            <a:r>
              <a:rPr lang="en-US" sz="2400" dirty="0" smtClean="0"/>
              <a:t>used.</a:t>
            </a:r>
            <a:endParaRPr lang="en-US" sz="1800" i="1" dirty="0" smtClean="0"/>
          </a:p>
          <a:p>
            <a:pPr>
              <a:buNone/>
            </a:pPr>
            <a:endParaRPr lang="en-US" sz="2400" dirty="0" smtClean="0"/>
          </a:p>
          <a:p>
            <a:pPr>
              <a:buNone/>
            </a:pPr>
            <a:endParaRPr lang="en-US" dirty="0" smtClean="0"/>
          </a:p>
          <a:p>
            <a:endParaRPr lang="en-US" dirty="0" smtClean="0"/>
          </a:p>
        </p:txBody>
      </p:sp>
      <p:sp>
        <p:nvSpPr>
          <p:cNvPr id="4" name="Footer Placeholder 3"/>
          <p:cNvSpPr>
            <a:spLocks noGrp="1"/>
          </p:cNvSpPr>
          <p:nvPr>
            <p:ph type="ftr" sz="quarter" idx="11"/>
          </p:nvPr>
        </p:nvSpPr>
        <p:spPr/>
        <p:txBody>
          <a:bodyPr/>
          <a:lstStyle/>
          <a:p>
            <a:pPr>
              <a:defRPr/>
            </a:pPr>
            <a:r>
              <a:rPr lang="en-US" smtClean="0"/>
              <a:t>Sam Dyson - Quigg Symposium - 12/15/09</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to Ponder</a:t>
            </a:r>
            <a:endParaRPr lang="en-US" dirty="0"/>
          </a:p>
        </p:txBody>
      </p:sp>
      <p:sp>
        <p:nvSpPr>
          <p:cNvPr id="3" name="Content Placeholder 2"/>
          <p:cNvSpPr>
            <a:spLocks noGrp="1"/>
          </p:cNvSpPr>
          <p:nvPr>
            <p:ph idx="1"/>
          </p:nvPr>
        </p:nvSpPr>
        <p:spPr/>
        <p:txBody>
          <a:bodyPr/>
          <a:lstStyle/>
          <a:p>
            <a:r>
              <a:rPr lang="en-US" dirty="0" smtClean="0"/>
              <a:t>Why are we still so clueless?</a:t>
            </a:r>
          </a:p>
          <a:p>
            <a:pPr lvl="2"/>
            <a:r>
              <a:rPr lang="en-US" dirty="0" smtClean="0"/>
              <a:t>From Mysteries to Problems</a:t>
            </a:r>
          </a:p>
          <a:p>
            <a:r>
              <a:rPr lang="en-US" dirty="0" smtClean="0"/>
              <a:t>How does a profession evolve?</a:t>
            </a:r>
          </a:p>
          <a:p>
            <a:pPr lvl="2"/>
            <a:r>
              <a:rPr lang="en-US" dirty="0" smtClean="0"/>
              <a:t>From Problem-Constrained  to Problem-Driven</a:t>
            </a:r>
          </a:p>
          <a:p>
            <a:endParaRPr lang="en-US" dirty="0" smtClean="0"/>
          </a:p>
          <a:p>
            <a:r>
              <a:rPr lang="en-US" dirty="0" smtClean="0"/>
              <a:t>How do we reconcile the successes of physics research with the failures of (physics) education?</a:t>
            </a:r>
            <a:endParaRPr lang="en-US" dirty="0"/>
          </a:p>
        </p:txBody>
      </p:sp>
      <p:sp>
        <p:nvSpPr>
          <p:cNvPr id="4" name="Footer Placeholder 3"/>
          <p:cNvSpPr>
            <a:spLocks noGrp="1"/>
          </p:cNvSpPr>
          <p:nvPr>
            <p:ph type="ftr" sz="quarter" idx="11"/>
          </p:nvPr>
        </p:nvSpPr>
        <p:spPr/>
        <p:txBody>
          <a:bodyPr/>
          <a:lstStyle/>
          <a:p>
            <a:pPr>
              <a:defRPr/>
            </a:pPr>
            <a:r>
              <a:rPr lang="en-US" smtClean="0"/>
              <a:t>Sam Dyson - Quigg Symposium - 12/15/09</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28600" y="762000"/>
            <a:ext cx="8658225" cy="5476875"/>
          </a:xfrm>
          <a:prstGeom prst="rect">
            <a:avLst/>
          </a:prstGeom>
          <a:noFill/>
          <a:ln w="9525">
            <a:noFill/>
            <a:miter lim="800000"/>
            <a:headEnd/>
            <a:tailEnd/>
          </a:ln>
          <a:effectLst/>
        </p:spPr>
      </p:pic>
      <p:sp>
        <p:nvSpPr>
          <p:cNvPr id="4" name="Footer Placeholder 3"/>
          <p:cNvSpPr>
            <a:spLocks noGrp="1"/>
          </p:cNvSpPr>
          <p:nvPr>
            <p:ph type="ftr" sz="quarter" idx="11"/>
          </p:nvPr>
        </p:nvSpPr>
        <p:spPr/>
        <p:txBody>
          <a:bodyPr/>
          <a:lstStyle/>
          <a:p>
            <a:pPr>
              <a:defRPr/>
            </a:pPr>
            <a:r>
              <a:rPr lang="en-US" smtClean="0"/>
              <a:t>Sam Dyson - Quigg Symposium - 12/15/09</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2009 CPS AP Participation</a:t>
            </a:r>
            <a:endParaRPr lang="en-US" dirty="0"/>
          </a:p>
        </p:txBody>
      </p:sp>
      <p:graphicFrame>
        <p:nvGraphicFramePr>
          <p:cNvPr id="4" name="Content Placeholder 3"/>
          <p:cNvGraphicFramePr>
            <a:graphicFrameLocks noGrp="1"/>
          </p:cNvGraphicFramePr>
          <p:nvPr>
            <p:ph idx="1"/>
          </p:nvPr>
        </p:nvGraphicFramePr>
        <p:xfrm>
          <a:off x="0" y="533400"/>
          <a:ext cx="9143997" cy="5882640"/>
        </p:xfrm>
        <a:graphic>
          <a:graphicData uri="http://schemas.openxmlformats.org/drawingml/2006/table">
            <a:tbl>
              <a:tblPr firstRow="1" bandRow="1">
                <a:tableStyleId>{5C22544A-7EE6-4342-B048-85BDC9FD1C3A}</a:tableStyleId>
              </a:tblPr>
              <a:tblGrid>
                <a:gridCol w="1219200"/>
                <a:gridCol w="880533"/>
                <a:gridCol w="880533"/>
                <a:gridCol w="880533"/>
                <a:gridCol w="880533"/>
                <a:gridCol w="880533"/>
                <a:gridCol w="880533"/>
                <a:gridCol w="880533"/>
                <a:gridCol w="880533"/>
                <a:gridCol w="880533"/>
              </a:tblGrid>
              <a:tr h="370840">
                <a:tc>
                  <a:txBody>
                    <a:bodyPr/>
                    <a:lstStyle/>
                    <a:p>
                      <a:endParaRPr lang="en-US" dirty="0"/>
                    </a:p>
                  </a:txBody>
                  <a:tcPr/>
                </a:tc>
                <a:tc gridSpan="9">
                  <a:txBody>
                    <a:bodyPr/>
                    <a:lstStyle/>
                    <a:p>
                      <a:pPr algn="ctr"/>
                      <a:r>
                        <a:rPr lang="en-US" dirty="0" smtClean="0"/>
                        <a:t>Number of AP Test</a:t>
                      </a:r>
                      <a:r>
                        <a:rPr lang="en-US" baseline="0" dirty="0" smtClean="0"/>
                        <a:t> Takers </a:t>
                      </a:r>
                    </a:p>
                    <a:p>
                      <a:pPr algn="ctr"/>
                      <a:r>
                        <a:rPr lang="en-US" dirty="0" smtClean="0"/>
                        <a:t>(and As</a:t>
                      </a:r>
                      <a:r>
                        <a:rPr lang="en-US" baseline="0" dirty="0" smtClean="0"/>
                        <a:t> </a:t>
                      </a:r>
                      <a:r>
                        <a:rPr lang="en-US" dirty="0" smtClean="0"/>
                        <a:t>Percentages of</a:t>
                      </a:r>
                      <a:r>
                        <a:rPr lang="en-US" baseline="0" dirty="0" smtClean="0"/>
                        <a:t> Entire CPS HS Subgroup Enrollments, incl. Charter)</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dirty="0" smtClean="0"/>
                        <a:t>Subgroup</a:t>
                      </a:r>
                      <a:r>
                        <a:rPr lang="en-US" baseline="0" dirty="0" smtClean="0"/>
                        <a:t> </a:t>
                      </a:r>
                      <a:r>
                        <a:rPr lang="en-US" sz="1600" baseline="0" dirty="0" smtClean="0"/>
                        <a:t>(w/ </a:t>
                      </a:r>
                      <a:r>
                        <a:rPr lang="en-US" sz="1600" dirty="0" smtClean="0"/>
                        <a:t>CPS HS Enrollment)</a:t>
                      </a:r>
                      <a:endParaRPr lang="en-US" dirty="0"/>
                    </a:p>
                  </a:txBody>
                  <a:tcPr/>
                </a:tc>
                <a:tc>
                  <a:txBody>
                    <a:bodyPr/>
                    <a:lstStyle/>
                    <a:p>
                      <a:pPr algn="ctr"/>
                      <a:r>
                        <a:rPr lang="en-US" b="1" dirty="0" smtClean="0"/>
                        <a:t>Stats</a:t>
                      </a:r>
                      <a:endParaRPr lang="en-US" b="1" dirty="0"/>
                    </a:p>
                  </a:txBody>
                  <a:tcPr anchor="ctr"/>
                </a:tc>
                <a:tc>
                  <a:txBody>
                    <a:bodyPr/>
                    <a:lstStyle/>
                    <a:p>
                      <a:pPr algn="ctr"/>
                      <a:r>
                        <a:rPr lang="en-US" b="1" dirty="0" smtClean="0"/>
                        <a:t>Calc AB</a:t>
                      </a:r>
                      <a:endParaRPr lang="en-US" b="1" dirty="0"/>
                    </a:p>
                  </a:txBody>
                  <a:tcPr anchor="ctr"/>
                </a:tc>
                <a:tc>
                  <a:txBody>
                    <a:bodyPr/>
                    <a:lstStyle/>
                    <a:p>
                      <a:pPr algn="ctr"/>
                      <a:r>
                        <a:rPr lang="en-US" b="1" dirty="0" smtClean="0"/>
                        <a:t>Calc</a:t>
                      </a:r>
                    </a:p>
                    <a:p>
                      <a:pPr algn="ctr"/>
                      <a:r>
                        <a:rPr lang="en-US" b="1" dirty="0" smtClean="0"/>
                        <a:t>BC</a:t>
                      </a:r>
                      <a:endParaRPr lang="en-US" b="1" dirty="0"/>
                    </a:p>
                  </a:txBody>
                  <a:tcPr anchor="ctr"/>
                </a:tc>
                <a:tc>
                  <a:txBody>
                    <a:bodyPr/>
                    <a:lstStyle/>
                    <a:p>
                      <a:pPr algn="ctr"/>
                      <a:r>
                        <a:rPr lang="en-US" b="1" dirty="0" smtClean="0"/>
                        <a:t>Bio</a:t>
                      </a:r>
                      <a:endParaRPr lang="en-US" b="1" dirty="0"/>
                    </a:p>
                  </a:txBody>
                  <a:tcPr anchor="ctr"/>
                </a:tc>
                <a:tc>
                  <a:txBody>
                    <a:bodyPr/>
                    <a:lstStyle/>
                    <a:p>
                      <a:pPr algn="ctr"/>
                      <a:r>
                        <a:rPr lang="en-US" b="1" dirty="0" smtClean="0"/>
                        <a:t>Chem</a:t>
                      </a:r>
                      <a:endParaRPr lang="en-US" b="1" dirty="0"/>
                    </a:p>
                  </a:txBody>
                  <a:tcPr anchor="ctr"/>
                </a:tc>
                <a:tc>
                  <a:txBody>
                    <a:bodyPr/>
                    <a:lstStyle/>
                    <a:p>
                      <a:pPr algn="ctr"/>
                      <a:r>
                        <a:rPr lang="en-US" b="1" dirty="0" err="1" smtClean="0"/>
                        <a:t>Env</a:t>
                      </a:r>
                      <a:r>
                        <a:rPr lang="en-US" b="1" baseline="0" dirty="0" smtClean="0"/>
                        <a:t> </a:t>
                      </a:r>
                      <a:r>
                        <a:rPr lang="en-US" b="1" baseline="0" dirty="0" err="1" smtClean="0"/>
                        <a:t>Sci</a:t>
                      </a:r>
                      <a:endParaRPr lang="en-US" b="1" dirty="0"/>
                    </a:p>
                  </a:txBody>
                  <a:tcPr anchor="ctr"/>
                </a:tc>
                <a:tc>
                  <a:txBody>
                    <a:bodyPr/>
                    <a:lstStyle/>
                    <a:p>
                      <a:pPr algn="ctr"/>
                      <a:r>
                        <a:rPr lang="en-US" b="1" dirty="0" smtClean="0"/>
                        <a:t>Phys B</a:t>
                      </a:r>
                      <a:endParaRPr lang="en-US" b="1" dirty="0"/>
                    </a:p>
                  </a:txBody>
                  <a:tcPr anchor="ctr"/>
                </a:tc>
                <a:tc>
                  <a:txBody>
                    <a:bodyPr/>
                    <a:lstStyle/>
                    <a:p>
                      <a:pPr algn="ctr"/>
                      <a:r>
                        <a:rPr lang="en-US" b="1" dirty="0" smtClean="0"/>
                        <a:t>Phys</a:t>
                      </a:r>
                      <a:r>
                        <a:rPr lang="en-US" b="1" baseline="0" dirty="0" smtClean="0"/>
                        <a:t> C </a:t>
                      </a:r>
                      <a:r>
                        <a:rPr lang="en-US" b="1" baseline="0" dirty="0" err="1" smtClean="0"/>
                        <a:t>Mech</a:t>
                      </a:r>
                      <a:endParaRPr lang="en-US" b="1" baseline="0" dirty="0" smtClean="0"/>
                    </a:p>
                  </a:txBody>
                  <a:tcPr anchor="ctr"/>
                </a:tc>
                <a:tc>
                  <a:txBody>
                    <a:bodyPr/>
                    <a:lstStyle/>
                    <a:p>
                      <a:pPr algn="ctr"/>
                      <a:r>
                        <a:rPr lang="en-US" b="1" dirty="0" smtClean="0"/>
                        <a:t>Phys C</a:t>
                      </a:r>
                      <a:r>
                        <a:rPr lang="en-US" b="1" baseline="0" dirty="0" smtClean="0"/>
                        <a:t> E&amp;M</a:t>
                      </a:r>
                      <a:endParaRPr lang="en-US" b="1" dirty="0" smtClean="0"/>
                    </a:p>
                  </a:txBody>
                  <a:tcPr anchor="ctr"/>
                </a:tc>
              </a:tr>
              <a:tr h="370840">
                <a:tc>
                  <a:txBody>
                    <a:bodyPr/>
                    <a:lstStyle/>
                    <a:p>
                      <a:r>
                        <a:rPr lang="en-US" dirty="0" smtClean="0"/>
                        <a:t>White</a:t>
                      </a:r>
                    </a:p>
                    <a:p>
                      <a:r>
                        <a:rPr lang="en-US" dirty="0" smtClean="0"/>
                        <a:t>(9,817</a:t>
                      </a:r>
                      <a:r>
                        <a:rPr lang="en-US" dirty="0"/>
                        <a:t>)</a:t>
                      </a:r>
                      <a:endParaRPr lang="en-US" dirty="0" smtClean="0"/>
                    </a:p>
                  </a:txBody>
                  <a:tcPr/>
                </a:tc>
                <a:tc>
                  <a:txBody>
                    <a:bodyPr/>
                    <a:lstStyle/>
                    <a:p>
                      <a:pPr algn="ctr"/>
                      <a:r>
                        <a:rPr lang="en-US" dirty="0" smtClean="0"/>
                        <a:t>137</a:t>
                      </a:r>
                    </a:p>
                    <a:p>
                      <a:pPr algn="ctr"/>
                      <a:r>
                        <a:rPr lang="en-US" dirty="0" smtClean="0"/>
                        <a:t>(1.40)</a:t>
                      </a:r>
                      <a:endParaRPr lang="en-US" dirty="0"/>
                    </a:p>
                  </a:txBody>
                  <a:tcPr/>
                </a:tc>
                <a:tc>
                  <a:txBody>
                    <a:bodyPr/>
                    <a:lstStyle/>
                    <a:p>
                      <a:pPr algn="ctr"/>
                      <a:r>
                        <a:rPr lang="en-US" dirty="0" smtClean="0"/>
                        <a:t>160</a:t>
                      </a:r>
                    </a:p>
                    <a:p>
                      <a:pPr algn="ctr"/>
                      <a:r>
                        <a:rPr lang="en-US" dirty="0" smtClean="0"/>
                        <a:t>(1.63)</a:t>
                      </a:r>
                      <a:endParaRPr lang="en-US" dirty="0"/>
                    </a:p>
                  </a:txBody>
                  <a:tcPr/>
                </a:tc>
                <a:tc>
                  <a:txBody>
                    <a:bodyPr/>
                    <a:lstStyle/>
                    <a:p>
                      <a:pPr algn="ctr"/>
                      <a:r>
                        <a:rPr lang="en-US" dirty="0" smtClean="0"/>
                        <a:t>55</a:t>
                      </a:r>
                    </a:p>
                    <a:p>
                      <a:pPr algn="ctr"/>
                      <a:r>
                        <a:rPr lang="en-US" dirty="0" smtClean="0"/>
                        <a:t>(0.56)</a:t>
                      </a:r>
                      <a:endParaRPr lang="en-US" dirty="0"/>
                    </a:p>
                  </a:txBody>
                  <a:tcPr/>
                </a:tc>
                <a:tc>
                  <a:txBody>
                    <a:bodyPr/>
                    <a:lstStyle/>
                    <a:p>
                      <a:pPr algn="ctr"/>
                      <a:r>
                        <a:rPr lang="en-US" dirty="0" smtClean="0"/>
                        <a:t>179</a:t>
                      </a:r>
                    </a:p>
                    <a:p>
                      <a:pPr algn="ctr"/>
                      <a:r>
                        <a:rPr lang="en-US" dirty="0" smtClean="0"/>
                        <a:t>(1.82)</a:t>
                      </a:r>
                      <a:endParaRPr lang="en-US" dirty="0"/>
                    </a:p>
                  </a:txBody>
                  <a:tcPr/>
                </a:tc>
                <a:tc>
                  <a:txBody>
                    <a:bodyPr/>
                    <a:lstStyle/>
                    <a:p>
                      <a:pPr algn="ctr"/>
                      <a:r>
                        <a:rPr lang="en-US" dirty="0" smtClean="0"/>
                        <a:t>120</a:t>
                      </a:r>
                    </a:p>
                    <a:p>
                      <a:pPr algn="ctr"/>
                      <a:r>
                        <a:rPr lang="en-US" dirty="0" smtClean="0"/>
                        <a:t> (1.22)</a:t>
                      </a:r>
                      <a:endParaRPr lang="en-US" dirty="0"/>
                    </a:p>
                  </a:txBody>
                  <a:tcPr/>
                </a:tc>
                <a:tc>
                  <a:txBody>
                    <a:bodyPr/>
                    <a:lstStyle/>
                    <a:p>
                      <a:pPr algn="ctr"/>
                      <a:r>
                        <a:rPr lang="en-US" dirty="0" smtClean="0"/>
                        <a:t>101</a:t>
                      </a:r>
                    </a:p>
                    <a:p>
                      <a:pPr algn="ctr"/>
                      <a:r>
                        <a:rPr lang="en-US" dirty="0" smtClean="0"/>
                        <a:t>(1.03)</a:t>
                      </a:r>
                      <a:endParaRPr lang="en-US" dirty="0"/>
                    </a:p>
                  </a:txBody>
                  <a:tcPr/>
                </a:tc>
                <a:tc>
                  <a:txBody>
                    <a:bodyPr/>
                    <a:lstStyle/>
                    <a:p>
                      <a:pPr algn="ctr"/>
                      <a:r>
                        <a:rPr lang="en-US" dirty="0" smtClean="0"/>
                        <a:t>90</a:t>
                      </a:r>
                    </a:p>
                    <a:p>
                      <a:pPr algn="ctr"/>
                      <a:r>
                        <a:rPr lang="en-US" dirty="0" smtClean="0"/>
                        <a:t>(0.92)</a:t>
                      </a:r>
                      <a:endParaRPr lang="en-US" dirty="0"/>
                    </a:p>
                  </a:txBody>
                  <a:tcPr/>
                </a:tc>
                <a:tc>
                  <a:txBody>
                    <a:bodyPr/>
                    <a:lstStyle/>
                    <a:p>
                      <a:pPr algn="ctr"/>
                      <a:r>
                        <a:rPr lang="en-US" dirty="0" smtClean="0"/>
                        <a:t>18</a:t>
                      </a:r>
                    </a:p>
                    <a:p>
                      <a:pPr algn="ctr"/>
                      <a:r>
                        <a:rPr lang="en-US" dirty="0" smtClean="0"/>
                        <a:t>(0.18)</a:t>
                      </a:r>
                      <a:endParaRPr lang="en-US" dirty="0"/>
                    </a:p>
                  </a:txBody>
                  <a:tcPr/>
                </a:tc>
                <a:tc>
                  <a:txBody>
                    <a:bodyPr/>
                    <a:lstStyle/>
                    <a:p>
                      <a:pPr algn="ctr"/>
                      <a:r>
                        <a:rPr lang="en-US" dirty="0" smtClean="0"/>
                        <a:t>18</a:t>
                      </a:r>
                    </a:p>
                    <a:p>
                      <a:pPr algn="ctr"/>
                      <a:r>
                        <a:rPr lang="en-US" dirty="0" smtClean="0"/>
                        <a:t>(0.18)</a:t>
                      </a:r>
                      <a:endParaRPr lang="en-US" dirty="0"/>
                    </a:p>
                  </a:txBody>
                  <a:tcPr/>
                </a:tc>
              </a:tr>
              <a:tr h="370840">
                <a:tc>
                  <a:txBody>
                    <a:bodyPr/>
                    <a:lstStyle/>
                    <a:p>
                      <a:r>
                        <a:rPr lang="en-US" dirty="0" smtClean="0"/>
                        <a:t>Asian</a:t>
                      </a:r>
                    </a:p>
                    <a:p>
                      <a:r>
                        <a:rPr lang="en-US" dirty="0" smtClean="0"/>
                        <a:t>(4,338</a:t>
                      </a:r>
                      <a:r>
                        <a:rPr lang="en-US" dirty="0"/>
                        <a:t>)</a:t>
                      </a:r>
                      <a:endParaRPr lang="en-US" dirty="0" smtClean="0"/>
                    </a:p>
                  </a:txBody>
                  <a:tcPr/>
                </a:tc>
                <a:tc>
                  <a:txBody>
                    <a:bodyPr/>
                    <a:lstStyle/>
                    <a:p>
                      <a:pPr algn="ctr"/>
                      <a:r>
                        <a:rPr lang="en-US" dirty="0" smtClean="0"/>
                        <a:t>126</a:t>
                      </a:r>
                    </a:p>
                    <a:p>
                      <a:pPr algn="ctr"/>
                      <a:r>
                        <a:rPr lang="en-US" dirty="0" smtClean="0"/>
                        <a:t>(2.90)</a:t>
                      </a:r>
                      <a:endParaRPr lang="en-US" dirty="0"/>
                    </a:p>
                  </a:txBody>
                  <a:tcPr/>
                </a:tc>
                <a:tc>
                  <a:txBody>
                    <a:bodyPr/>
                    <a:lstStyle/>
                    <a:p>
                      <a:pPr algn="ctr"/>
                      <a:r>
                        <a:rPr lang="en-US" dirty="0" smtClean="0"/>
                        <a:t>211</a:t>
                      </a:r>
                    </a:p>
                    <a:p>
                      <a:pPr algn="ctr"/>
                      <a:r>
                        <a:rPr lang="en-US" dirty="0" smtClean="0"/>
                        <a:t>(4.86)</a:t>
                      </a:r>
                      <a:endParaRPr lang="en-US" dirty="0"/>
                    </a:p>
                  </a:txBody>
                  <a:tcPr/>
                </a:tc>
                <a:tc>
                  <a:txBody>
                    <a:bodyPr/>
                    <a:lstStyle/>
                    <a:p>
                      <a:pPr algn="ctr"/>
                      <a:r>
                        <a:rPr lang="en-US" dirty="0" smtClean="0"/>
                        <a:t>56</a:t>
                      </a:r>
                    </a:p>
                    <a:p>
                      <a:pPr algn="ctr"/>
                      <a:r>
                        <a:rPr lang="en-US" dirty="0" smtClean="0"/>
                        <a:t>(1.29)</a:t>
                      </a:r>
                      <a:endParaRPr lang="en-US" dirty="0"/>
                    </a:p>
                  </a:txBody>
                  <a:tcPr/>
                </a:tc>
                <a:tc>
                  <a:txBody>
                    <a:bodyPr/>
                    <a:lstStyle/>
                    <a:p>
                      <a:pPr algn="ctr"/>
                      <a:r>
                        <a:rPr lang="en-US" dirty="0" smtClean="0"/>
                        <a:t>165</a:t>
                      </a:r>
                    </a:p>
                    <a:p>
                      <a:pPr algn="ctr"/>
                      <a:r>
                        <a:rPr lang="en-US" dirty="0" smtClean="0"/>
                        <a:t>(3.80)</a:t>
                      </a:r>
                      <a:endParaRPr lang="en-US" dirty="0"/>
                    </a:p>
                  </a:txBody>
                  <a:tcPr/>
                </a:tc>
                <a:tc>
                  <a:txBody>
                    <a:bodyPr/>
                    <a:lstStyle/>
                    <a:p>
                      <a:pPr algn="ctr"/>
                      <a:r>
                        <a:rPr lang="en-US" dirty="0" smtClean="0"/>
                        <a:t>153</a:t>
                      </a:r>
                    </a:p>
                    <a:p>
                      <a:pPr algn="ctr"/>
                      <a:r>
                        <a:rPr lang="en-US" dirty="0" smtClean="0"/>
                        <a:t>(3.53)</a:t>
                      </a:r>
                      <a:endParaRPr lang="en-US" dirty="0"/>
                    </a:p>
                  </a:txBody>
                  <a:tcPr/>
                </a:tc>
                <a:tc>
                  <a:txBody>
                    <a:bodyPr/>
                    <a:lstStyle/>
                    <a:p>
                      <a:pPr algn="ctr"/>
                      <a:r>
                        <a:rPr lang="en-US" dirty="0" smtClean="0"/>
                        <a:t>101</a:t>
                      </a:r>
                    </a:p>
                    <a:p>
                      <a:pPr algn="ctr"/>
                      <a:r>
                        <a:rPr lang="en-US" dirty="0" smtClean="0"/>
                        <a:t>(2.33)</a:t>
                      </a:r>
                      <a:endParaRPr lang="en-US" dirty="0"/>
                    </a:p>
                  </a:txBody>
                  <a:tcPr/>
                </a:tc>
                <a:tc>
                  <a:txBody>
                    <a:bodyPr/>
                    <a:lstStyle/>
                    <a:p>
                      <a:pPr algn="ctr"/>
                      <a:r>
                        <a:rPr lang="en-US" dirty="0" smtClean="0"/>
                        <a:t>103</a:t>
                      </a:r>
                    </a:p>
                    <a:p>
                      <a:pPr algn="ctr"/>
                      <a:r>
                        <a:rPr lang="en-US" dirty="0" smtClean="0"/>
                        <a:t>(2.37)</a:t>
                      </a:r>
                      <a:endParaRPr lang="en-US" dirty="0"/>
                    </a:p>
                  </a:txBody>
                  <a:tcPr/>
                </a:tc>
                <a:tc>
                  <a:txBody>
                    <a:bodyPr/>
                    <a:lstStyle/>
                    <a:p>
                      <a:pPr algn="ctr"/>
                      <a:r>
                        <a:rPr lang="en-US" dirty="0" smtClean="0"/>
                        <a:t>21</a:t>
                      </a:r>
                    </a:p>
                    <a:p>
                      <a:pPr algn="ctr"/>
                      <a:r>
                        <a:rPr lang="en-US" dirty="0" smtClean="0"/>
                        <a:t>(0.48)</a:t>
                      </a:r>
                      <a:endParaRPr lang="en-US" dirty="0"/>
                    </a:p>
                  </a:txBody>
                  <a:tcPr/>
                </a:tc>
                <a:tc>
                  <a:txBody>
                    <a:bodyPr/>
                    <a:lstStyle/>
                    <a:p>
                      <a:pPr algn="ctr"/>
                      <a:r>
                        <a:rPr lang="en-US" dirty="0" smtClean="0"/>
                        <a:t>19</a:t>
                      </a:r>
                    </a:p>
                    <a:p>
                      <a:pPr algn="ctr"/>
                      <a:r>
                        <a:rPr lang="en-US" dirty="0" smtClean="0"/>
                        <a:t>(0.44)</a:t>
                      </a:r>
                      <a:endParaRPr lang="en-US" dirty="0"/>
                    </a:p>
                  </a:txBody>
                  <a:tcPr/>
                </a:tc>
              </a:tr>
              <a:tr h="370840">
                <a:tc>
                  <a:txBody>
                    <a:bodyPr/>
                    <a:lstStyle/>
                    <a:p>
                      <a:r>
                        <a:rPr lang="en-US" dirty="0" smtClean="0"/>
                        <a:t>Black</a:t>
                      </a:r>
                    </a:p>
                    <a:p>
                      <a:r>
                        <a:rPr lang="en-US" dirty="0" smtClean="0"/>
                        <a:t>(59,089)</a:t>
                      </a:r>
                      <a:endParaRPr lang="en-US" dirty="0"/>
                    </a:p>
                  </a:txBody>
                  <a:tcPr/>
                </a:tc>
                <a:tc>
                  <a:txBody>
                    <a:bodyPr/>
                    <a:lstStyle/>
                    <a:p>
                      <a:pPr algn="ctr"/>
                      <a:r>
                        <a:rPr lang="en-US" dirty="0" smtClean="0"/>
                        <a:t>293</a:t>
                      </a:r>
                    </a:p>
                    <a:p>
                      <a:pPr algn="ctr"/>
                      <a:r>
                        <a:rPr lang="en-US" dirty="0" smtClean="0"/>
                        <a:t>(0.50)</a:t>
                      </a:r>
                    </a:p>
                  </a:txBody>
                  <a:tcPr/>
                </a:tc>
                <a:tc>
                  <a:txBody>
                    <a:bodyPr/>
                    <a:lstStyle/>
                    <a:p>
                      <a:pPr algn="ctr"/>
                      <a:r>
                        <a:rPr lang="en-US" dirty="0" smtClean="0"/>
                        <a:t>223</a:t>
                      </a:r>
                    </a:p>
                    <a:p>
                      <a:pPr algn="ctr"/>
                      <a:r>
                        <a:rPr lang="en-US" dirty="0" smtClean="0"/>
                        <a:t>(0.38)</a:t>
                      </a:r>
                      <a:endParaRPr lang="en-US" dirty="0"/>
                    </a:p>
                  </a:txBody>
                  <a:tcPr/>
                </a:tc>
                <a:tc>
                  <a:txBody>
                    <a:bodyPr/>
                    <a:lstStyle/>
                    <a:p>
                      <a:pPr algn="ctr"/>
                      <a:r>
                        <a:rPr lang="en-US" dirty="0" smtClean="0"/>
                        <a:t>7</a:t>
                      </a:r>
                    </a:p>
                    <a:p>
                      <a:pPr algn="ctr"/>
                      <a:r>
                        <a:rPr lang="en-US" dirty="0" smtClean="0"/>
                        <a:t>(0.01)</a:t>
                      </a:r>
                      <a:endParaRPr lang="en-US" dirty="0"/>
                    </a:p>
                  </a:txBody>
                  <a:tcPr/>
                </a:tc>
                <a:tc>
                  <a:txBody>
                    <a:bodyPr/>
                    <a:lstStyle/>
                    <a:p>
                      <a:pPr algn="ctr"/>
                      <a:r>
                        <a:rPr lang="en-US" dirty="0" smtClean="0"/>
                        <a:t>270</a:t>
                      </a:r>
                    </a:p>
                    <a:p>
                      <a:pPr algn="ctr"/>
                      <a:r>
                        <a:rPr lang="en-US" dirty="0" smtClean="0"/>
                        <a:t>(0.46)</a:t>
                      </a:r>
                      <a:endParaRPr lang="en-US" dirty="0"/>
                    </a:p>
                  </a:txBody>
                  <a:tcPr/>
                </a:tc>
                <a:tc>
                  <a:txBody>
                    <a:bodyPr/>
                    <a:lstStyle/>
                    <a:p>
                      <a:pPr algn="ctr"/>
                      <a:r>
                        <a:rPr lang="en-US" dirty="0" smtClean="0"/>
                        <a:t>122</a:t>
                      </a:r>
                    </a:p>
                    <a:p>
                      <a:pPr algn="ctr"/>
                      <a:r>
                        <a:rPr lang="en-US" dirty="0" smtClean="0"/>
                        <a:t>(0.21)</a:t>
                      </a:r>
                      <a:endParaRPr lang="en-US" dirty="0"/>
                    </a:p>
                  </a:txBody>
                  <a:tcPr/>
                </a:tc>
                <a:tc>
                  <a:txBody>
                    <a:bodyPr/>
                    <a:lstStyle/>
                    <a:p>
                      <a:pPr algn="ctr"/>
                      <a:r>
                        <a:rPr lang="en-US" dirty="0" smtClean="0"/>
                        <a:t>183</a:t>
                      </a:r>
                    </a:p>
                    <a:p>
                      <a:pPr algn="ctr"/>
                      <a:r>
                        <a:rPr lang="en-US" dirty="0" smtClean="0"/>
                        <a:t>(0.31)</a:t>
                      </a:r>
                      <a:endParaRPr lang="en-US" dirty="0"/>
                    </a:p>
                  </a:txBody>
                  <a:tcPr/>
                </a:tc>
                <a:tc>
                  <a:txBody>
                    <a:bodyPr/>
                    <a:lstStyle/>
                    <a:p>
                      <a:pPr algn="ctr"/>
                      <a:r>
                        <a:rPr lang="en-US" dirty="0" smtClean="0"/>
                        <a:t>82</a:t>
                      </a:r>
                    </a:p>
                    <a:p>
                      <a:pPr algn="ctr"/>
                      <a:r>
                        <a:rPr lang="en-US" dirty="0" smtClean="0"/>
                        <a:t>(0.14)</a:t>
                      </a:r>
                      <a:endParaRPr lang="en-US" dirty="0"/>
                    </a:p>
                  </a:txBody>
                  <a:tcPr/>
                </a:tc>
                <a:tc>
                  <a:txBody>
                    <a:bodyPr/>
                    <a:lstStyle/>
                    <a:p>
                      <a:pPr algn="ctr"/>
                      <a:r>
                        <a:rPr lang="en-US" dirty="0" smtClean="0"/>
                        <a:t>17</a:t>
                      </a:r>
                    </a:p>
                    <a:p>
                      <a:pPr algn="ctr"/>
                      <a:r>
                        <a:rPr lang="en-US" dirty="0" smtClean="0"/>
                        <a:t>(0.03)</a:t>
                      </a:r>
                      <a:endParaRPr lang="en-US" dirty="0"/>
                    </a:p>
                  </a:txBody>
                  <a:tcPr/>
                </a:tc>
                <a:tc>
                  <a:txBody>
                    <a:bodyPr/>
                    <a:lstStyle/>
                    <a:p>
                      <a:pPr algn="ctr"/>
                      <a:r>
                        <a:rPr lang="en-US" dirty="0" smtClean="0"/>
                        <a:t>4</a:t>
                      </a:r>
                    </a:p>
                    <a:p>
                      <a:pPr algn="ctr"/>
                      <a:r>
                        <a:rPr lang="en-US" dirty="0" smtClean="0"/>
                        <a:t>(0.01)</a:t>
                      </a:r>
                      <a:endParaRPr lang="en-US" dirty="0"/>
                    </a:p>
                  </a:txBody>
                  <a:tcPr/>
                </a:tc>
              </a:tr>
              <a:tr h="370840">
                <a:tc>
                  <a:txBody>
                    <a:bodyPr/>
                    <a:lstStyle/>
                    <a:p>
                      <a:r>
                        <a:rPr lang="en-US" dirty="0" smtClean="0"/>
                        <a:t>Chicano</a:t>
                      </a:r>
                    </a:p>
                    <a:p>
                      <a:r>
                        <a:rPr lang="en-US" dirty="0" smtClean="0"/>
                        <a:t>(23,228*)</a:t>
                      </a:r>
                    </a:p>
                  </a:txBody>
                  <a:tcPr/>
                </a:tc>
                <a:tc>
                  <a:txBody>
                    <a:bodyPr/>
                    <a:lstStyle/>
                    <a:p>
                      <a:pPr algn="ctr"/>
                      <a:r>
                        <a:rPr lang="en-US" dirty="0" smtClean="0"/>
                        <a:t>184</a:t>
                      </a:r>
                    </a:p>
                    <a:p>
                      <a:pPr algn="ctr"/>
                      <a:r>
                        <a:rPr lang="en-US" dirty="0" smtClean="0"/>
                        <a:t>(0.79)</a:t>
                      </a:r>
                      <a:endParaRPr lang="en-US" dirty="0"/>
                    </a:p>
                  </a:txBody>
                  <a:tcPr/>
                </a:tc>
                <a:tc>
                  <a:txBody>
                    <a:bodyPr/>
                    <a:lstStyle/>
                    <a:p>
                      <a:pPr algn="ctr"/>
                      <a:r>
                        <a:rPr lang="en-US" dirty="0" smtClean="0"/>
                        <a:t>239</a:t>
                      </a:r>
                    </a:p>
                    <a:p>
                      <a:pPr algn="ctr"/>
                      <a:r>
                        <a:rPr lang="en-US" dirty="0" smtClean="0"/>
                        <a:t>(1.03)</a:t>
                      </a:r>
                      <a:endParaRPr lang="en-US" dirty="0"/>
                    </a:p>
                  </a:txBody>
                  <a:tcPr/>
                </a:tc>
                <a:tc>
                  <a:txBody>
                    <a:bodyPr/>
                    <a:lstStyle/>
                    <a:p>
                      <a:pPr algn="ctr"/>
                      <a:r>
                        <a:rPr lang="en-US" dirty="0" smtClean="0"/>
                        <a:t>16</a:t>
                      </a:r>
                    </a:p>
                    <a:p>
                      <a:pPr algn="ctr"/>
                      <a:r>
                        <a:rPr lang="en-US" dirty="0" smtClean="0"/>
                        <a:t>(0.07)</a:t>
                      </a:r>
                      <a:endParaRPr lang="en-US" dirty="0"/>
                    </a:p>
                  </a:txBody>
                  <a:tcPr/>
                </a:tc>
                <a:tc>
                  <a:txBody>
                    <a:bodyPr/>
                    <a:lstStyle/>
                    <a:p>
                      <a:pPr algn="ctr"/>
                      <a:r>
                        <a:rPr lang="en-US" dirty="0" smtClean="0"/>
                        <a:t>242</a:t>
                      </a:r>
                    </a:p>
                    <a:p>
                      <a:pPr algn="ctr"/>
                      <a:r>
                        <a:rPr lang="en-US" dirty="0" smtClean="0"/>
                        <a:t>(1.04)</a:t>
                      </a:r>
                      <a:endParaRPr lang="en-US" dirty="0"/>
                    </a:p>
                  </a:txBody>
                  <a:tcPr/>
                </a:tc>
                <a:tc>
                  <a:txBody>
                    <a:bodyPr/>
                    <a:lstStyle/>
                    <a:p>
                      <a:pPr algn="ctr"/>
                      <a:r>
                        <a:rPr lang="en-US" dirty="0" smtClean="0"/>
                        <a:t>111</a:t>
                      </a:r>
                    </a:p>
                    <a:p>
                      <a:pPr algn="ctr"/>
                      <a:r>
                        <a:rPr lang="en-US" dirty="0" smtClean="0"/>
                        <a:t>(0.48)</a:t>
                      </a:r>
                      <a:endParaRPr lang="en-US" dirty="0"/>
                    </a:p>
                  </a:txBody>
                  <a:tcPr/>
                </a:tc>
                <a:tc>
                  <a:txBody>
                    <a:bodyPr/>
                    <a:lstStyle/>
                    <a:p>
                      <a:pPr algn="ctr"/>
                      <a:r>
                        <a:rPr lang="en-US" dirty="0" smtClean="0"/>
                        <a:t>95</a:t>
                      </a:r>
                    </a:p>
                    <a:p>
                      <a:pPr algn="ctr"/>
                      <a:r>
                        <a:rPr lang="en-US" dirty="0" smtClean="0"/>
                        <a:t>(0.41)</a:t>
                      </a:r>
                      <a:endParaRPr lang="en-US" dirty="0"/>
                    </a:p>
                  </a:txBody>
                  <a:tcPr/>
                </a:tc>
                <a:tc>
                  <a:txBody>
                    <a:bodyPr/>
                    <a:lstStyle/>
                    <a:p>
                      <a:pPr algn="ctr"/>
                      <a:r>
                        <a:rPr lang="en-US" dirty="0" smtClean="0"/>
                        <a:t>72</a:t>
                      </a:r>
                    </a:p>
                    <a:p>
                      <a:pPr algn="ctr"/>
                      <a:r>
                        <a:rPr lang="en-US" dirty="0" smtClean="0"/>
                        <a:t>(0.31)</a:t>
                      </a:r>
                      <a:endParaRPr lang="en-US" dirty="0"/>
                    </a:p>
                  </a:txBody>
                  <a:tcPr/>
                </a:tc>
                <a:tc>
                  <a:txBody>
                    <a:bodyPr/>
                    <a:lstStyle/>
                    <a:p>
                      <a:pPr algn="ctr"/>
                      <a:r>
                        <a:rPr lang="en-US" dirty="0" smtClean="0"/>
                        <a:t>5</a:t>
                      </a:r>
                    </a:p>
                    <a:p>
                      <a:pPr algn="ctr"/>
                      <a:r>
                        <a:rPr lang="en-US" dirty="0" smtClean="0"/>
                        <a:t>(0.02)</a:t>
                      </a:r>
                      <a:endParaRPr lang="en-US" dirty="0"/>
                    </a:p>
                  </a:txBody>
                  <a:tcPr/>
                </a:tc>
                <a:tc>
                  <a:txBody>
                    <a:bodyPr/>
                    <a:lstStyle/>
                    <a:p>
                      <a:pPr algn="ctr"/>
                      <a:r>
                        <a:rPr lang="en-US" dirty="0" smtClean="0"/>
                        <a:t>5</a:t>
                      </a:r>
                    </a:p>
                    <a:p>
                      <a:pPr algn="ctr"/>
                      <a:r>
                        <a:rPr lang="en-US" dirty="0" smtClean="0"/>
                        <a:t>(0.02)</a:t>
                      </a:r>
                      <a:endParaRPr lang="en-US" dirty="0"/>
                    </a:p>
                  </a:txBody>
                  <a:tcPr/>
                </a:tc>
              </a:tr>
              <a:tr h="370840">
                <a:tc>
                  <a:txBody>
                    <a:bodyPr/>
                    <a:lstStyle/>
                    <a:p>
                      <a:r>
                        <a:rPr lang="en-US" dirty="0" smtClean="0"/>
                        <a:t>Puerto Rican</a:t>
                      </a:r>
                    </a:p>
                    <a:p>
                      <a:r>
                        <a:rPr lang="en-US" dirty="0" smtClean="0"/>
                        <a:t>(4142*)</a:t>
                      </a:r>
                    </a:p>
                  </a:txBody>
                  <a:tcPr/>
                </a:tc>
                <a:tc>
                  <a:txBody>
                    <a:bodyPr/>
                    <a:lstStyle/>
                    <a:p>
                      <a:pPr algn="ctr"/>
                      <a:r>
                        <a:rPr lang="en-US" dirty="0" smtClean="0"/>
                        <a:t>39</a:t>
                      </a:r>
                    </a:p>
                    <a:p>
                      <a:pPr algn="ctr"/>
                      <a:r>
                        <a:rPr lang="en-US" dirty="0" smtClean="0"/>
                        <a:t>(0.94)</a:t>
                      </a:r>
                      <a:endParaRPr lang="en-US" dirty="0"/>
                    </a:p>
                  </a:txBody>
                  <a:tcPr/>
                </a:tc>
                <a:tc>
                  <a:txBody>
                    <a:bodyPr/>
                    <a:lstStyle/>
                    <a:p>
                      <a:pPr algn="ctr"/>
                      <a:r>
                        <a:rPr lang="en-US" dirty="0" smtClean="0"/>
                        <a:t>34</a:t>
                      </a:r>
                    </a:p>
                    <a:p>
                      <a:pPr algn="ctr"/>
                      <a:r>
                        <a:rPr lang="en-US" dirty="0" smtClean="0"/>
                        <a:t>(0.82)</a:t>
                      </a:r>
                      <a:endParaRPr lang="en-US" dirty="0"/>
                    </a:p>
                  </a:txBody>
                  <a:tcPr/>
                </a:tc>
                <a:tc>
                  <a:txBody>
                    <a:bodyPr/>
                    <a:lstStyle/>
                    <a:p>
                      <a:pPr algn="ctr"/>
                      <a:r>
                        <a:rPr lang="en-US" dirty="0" smtClean="0"/>
                        <a:t>3</a:t>
                      </a:r>
                    </a:p>
                    <a:p>
                      <a:pPr algn="ctr"/>
                      <a:r>
                        <a:rPr lang="en-US" dirty="0" smtClean="0"/>
                        <a:t>(0.07)</a:t>
                      </a:r>
                      <a:endParaRPr lang="en-US" dirty="0"/>
                    </a:p>
                  </a:txBody>
                  <a:tcPr/>
                </a:tc>
                <a:tc>
                  <a:txBody>
                    <a:bodyPr/>
                    <a:lstStyle/>
                    <a:p>
                      <a:pPr algn="ctr"/>
                      <a:r>
                        <a:rPr lang="en-US" dirty="0" smtClean="0"/>
                        <a:t>58</a:t>
                      </a:r>
                    </a:p>
                    <a:p>
                      <a:pPr algn="ctr"/>
                      <a:r>
                        <a:rPr lang="en-US" dirty="0" smtClean="0"/>
                        <a:t>(1.40)</a:t>
                      </a:r>
                      <a:endParaRPr lang="en-US" dirty="0"/>
                    </a:p>
                  </a:txBody>
                  <a:tcPr/>
                </a:tc>
                <a:tc>
                  <a:txBody>
                    <a:bodyPr/>
                    <a:lstStyle/>
                    <a:p>
                      <a:pPr algn="ctr"/>
                      <a:r>
                        <a:rPr lang="en-US" dirty="0" smtClean="0"/>
                        <a:t>17</a:t>
                      </a:r>
                    </a:p>
                    <a:p>
                      <a:pPr algn="ctr"/>
                      <a:r>
                        <a:rPr lang="en-US" dirty="0" smtClean="0"/>
                        <a:t>(0.41)</a:t>
                      </a:r>
                      <a:endParaRPr lang="en-US" dirty="0"/>
                    </a:p>
                  </a:txBody>
                  <a:tcPr/>
                </a:tc>
                <a:tc>
                  <a:txBody>
                    <a:bodyPr/>
                    <a:lstStyle/>
                    <a:p>
                      <a:pPr algn="ctr"/>
                      <a:r>
                        <a:rPr lang="en-US" dirty="0" smtClean="0"/>
                        <a:t>18</a:t>
                      </a:r>
                    </a:p>
                    <a:p>
                      <a:pPr algn="ctr"/>
                      <a:r>
                        <a:rPr lang="en-US" dirty="0" smtClean="0"/>
                        <a:t>(0.43)</a:t>
                      </a:r>
                      <a:endParaRPr lang="en-US" dirty="0"/>
                    </a:p>
                  </a:txBody>
                  <a:tcPr/>
                </a:tc>
                <a:tc>
                  <a:txBody>
                    <a:bodyPr/>
                    <a:lstStyle/>
                    <a:p>
                      <a:pPr algn="ctr"/>
                      <a:r>
                        <a:rPr lang="en-US" dirty="0" smtClean="0"/>
                        <a:t>15</a:t>
                      </a:r>
                    </a:p>
                    <a:p>
                      <a:pPr algn="ctr"/>
                      <a:r>
                        <a:rPr lang="en-US" dirty="0" smtClean="0"/>
                        <a:t>(0.36)</a:t>
                      </a:r>
                      <a:endParaRPr lang="en-US" dirty="0"/>
                    </a:p>
                  </a:txBody>
                  <a:tcPr/>
                </a:tc>
                <a:tc>
                  <a:txBody>
                    <a:bodyPr/>
                    <a:lstStyle/>
                    <a:p>
                      <a:pPr algn="ctr"/>
                      <a:r>
                        <a:rPr lang="en-US" dirty="0" smtClean="0"/>
                        <a:t>1</a:t>
                      </a:r>
                    </a:p>
                    <a:p>
                      <a:pPr algn="ctr"/>
                      <a:r>
                        <a:rPr lang="en-US" dirty="0" smtClean="0"/>
                        <a:t>(0.02)</a:t>
                      </a:r>
                      <a:endParaRPr lang="en-US" dirty="0"/>
                    </a:p>
                  </a:txBody>
                  <a:tcPr/>
                </a:tc>
                <a:tc>
                  <a:txBody>
                    <a:bodyPr/>
                    <a:lstStyle/>
                    <a:p>
                      <a:pPr algn="ctr"/>
                      <a:r>
                        <a:rPr lang="en-US" dirty="0" smtClean="0"/>
                        <a:t>1</a:t>
                      </a:r>
                    </a:p>
                    <a:p>
                      <a:pPr algn="ctr"/>
                      <a:r>
                        <a:rPr lang="en-US" dirty="0" smtClean="0"/>
                        <a:t>(0.02)</a:t>
                      </a:r>
                      <a:endParaRPr lang="en-US" dirty="0"/>
                    </a:p>
                  </a:txBody>
                  <a:tcPr/>
                </a:tc>
              </a:tr>
              <a:tr h="370840">
                <a:tc>
                  <a:txBody>
                    <a:bodyPr/>
                    <a:lstStyle/>
                    <a:p>
                      <a:r>
                        <a:rPr lang="en-US" dirty="0" smtClean="0"/>
                        <a:t>Native American</a:t>
                      </a:r>
                    </a:p>
                    <a:p>
                      <a:r>
                        <a:rPr lang="en-US" dirty="0" smtClean="0"/>
                        <a:t>(197</a:t>
                      </a:r>
                      <a:r>
                        <a:rPr lang="en-US" dirty="0"/>
                        <a:t>)</a:t>
                      </a:r>
                      <a:endParaRPr lang="en-US" dirty="0" smtClean="0"/>
                    </a:p>
                  </a:txBody>
                  <a:tcPr/>
                </a:tc>
                <a:tc>
                  <a:txBody>
                    <a:bodyPr/>
                    <a:lstStyle/>
                    <a:p>
                      <a:pPr algn="ctr"/>
                      <a:r>
                        <a:rPr lang="en-US" dirty="0" smtClean="0"/>
                        <a:t>2</a:t>
                      </a:r>
                    </a:p>
                    <a:p>
                      <a:pPr algn="ctr"/>
                      <a:r>
                        <a:rPr lang="en-US" dirty="0" smtClean="0"/>
                        <a:t>(1.02)</a:t>
                      </a:r>
                      <a:endParaRPr lang="en-US" dirty="0"/>
                    </a:p>
                  </a:txBody>
                  <a:tcPr/>
                </a:tc>
                <a:tc>
                  <a:txBody>
                    <a:bodyPr/>
                    <a:lstStyle/>
                    <a:p>
                      <a:pPr algn="ctr"/>
                      <a:r>
                        <a:rPr lang="en-US" dirty="0" smtClean="0"/>
                        <a:t>1</a:t>
                      </a:r>
                    </a:p>
                    <a:p>
                      <a:pPr algn="ctr"/>
                      <a:r>
                        <a:rPr lang="en-US" dirty="0" smtClean="0"/>
                        <a:t>(0.51)</a:t>
                      </a:r>
                      <a:endParaRPr lang="en-US" dirty="0"/>
                    </a:p>
                  </a:txBody>
                  <a:tcPr/>
                </a:tc>
                <a:tc>
                  <a:txBody>
                    <a:bodyPr/>
                    <a:lstStyle/>
                    <a:p>
                      <a:pPr algn="ctr"/>
                      <a:r>
                        <a:rPr lang="en-US" dirty="0" smtClean="0"/>
                        <a:t>0</a:t>
                      </a:r>
                    </a:p>
                    <a:p>
                      <a:pPr algn="ctr"/>
                      <a:r>
                        <a:rPr lang="en-US" dirty="0" smtClean="0"/>
                        <a:t>(0.00)</a:t>
                      </a:r>
                      <a:endParaRPr lang="en-US" dirty="0"/>
                    </a:p>
                  </a:txBody>
                  <a:tcPr/>
                </a:tc>
                <a:tc>
                  <a:txBody>
                    <a:bodyPr/>
                    <a:lstStyle/>
                    <a:p>
                      <a:pPr algn="ctr"/>
                      <a:r>
                        <a:rPr lang="en-US" dirty="0" smtClean="0"/>
                        <a:t>4</a:t>
                      </a:r>
                    </a:p>
                    <a:p>
                      <a:pPr algn="ctr"/>
                      <a:r>
                        <a:rPr lang="en-US" dirty="0" smtClean="0"/>
                        <a:t>(2.03)</a:t>
                      </a:r>
                      <a:endParaRPr lang="en-US" dirty="0"/>
                    </a:p>
                  </a:txBody>
                  <a:tcPr/>
                </a:tc>
                <a:tc>
                  <a:txBody>
                    <a:bodyPr/>
                    <a:lstStyle/>
                    <a:p>
                      <a:pPr algn="ctr"/>
                      <a:r>
                        <a:rPr lang="en-US" dirty="0" smtClean="0"/>
                        <a:t>1</a:t>
                      </a:r>
                    </a:p>
                    <a:p>
                      <a:pPr algn="ctr"/>
                      <a:r>
                        <a:rPr lang="en-US" dirty="0" smtClean="0"/>
                        <a:t>(0.51)</a:t>
                      </a:r>
                      <a:endParaRPr lang="en-US" dirty="0"/>
                    </a:p>
                  </a:txBody>
                  <a:tcPr/>
                </a:tc>
                <a:tc>
                  <a:txBody>
                    <a:bodyPr/>
                    <a:lstStyle/>
                    <a:p>
                      <a:pPr algn="ctr"/>
                      <a:r>
                        <a:rPr lang="en-US" dirty="0" smtClean="0"/>
                        <a:t>2</a:t>
                      </a:r>
                    </a:p>
                    <a:p>
                      <a:pPr algn="ctr"/>
                      <a:r>
                        <a:rPr lang="en-US" dirty="0" smtClean="0"/>
                        <a:t>(1.02)</a:t>
                      </a:r>
                      <a:endParaRPr lang="en-US" dirty="0"/>
                    </a:p>
                  </a:txBody>
                  <a:tcPr/>
                </a:tc>
                <a:tc>
                  <a:txBody>
                    <a:bodyPr/>
                    <a:lstStyle/>
                    <a:p>
                      <a:pPr algn="ctr"/>
                      <a:r>
                        <a:rPr lang="en-US" dirty="0" smtClean="0"/>
                        <a:t>1</a:t>
                      </a:r>
                    </a:p>
                    <a:p>
                      <a:pPr algn="ctr"/>
                      <a:r>
                        <a:rPr lang="en-US" dirty="0" smtClean="0"/>
                        <a:t>(0.51)</a:t>
                      </a:r>
                      <a:endParaRPr lang="en-US" dirty="0"/>
                    </a:p>
                  </a:txBody>
                  <a:tcPr/>
                </a:tc>
                <a:tc>
                  <a:txBody>
                    <a:bodyPr/>
                    <a:lstStyle/>
                    <a:p>
                      <a:pPr algn="ctr"/>
                      <a:r>
                        <a:rPr lang="en-US" dirty="0" smtClean="0"/>
                        <a:t>0</a:t>
                      </a:r>
                    </a:p>
                    <a:p>
                      <a:pPr algn="ctr"/>
                      <a:r>
                        <a:rPr lang="en-US" dirty="0" smtClean="0"/>
                        <a:t>(0.00)</a:t>
                      </a:r>
                      <a:endParaRPr lang="en-US" dirty="0"/>
                    </a:p>
                  </a:txBody>
                  <a:tcPr/>
                </a:tc>
                <a:tc>
                  <a:txBody>
                    <a:bodyPr/>
                    <a:lstStyle/>
                    <a:p>
                      <a:pPr algn="ctr"/>
                      <a:r>
                        <a:rPr lang="en-US" dirty="0" smtClean="0"/>
                        <a:t>0</a:t>
                      </a:r>
                    </a:p>
                    <a:p>
                      <a:pPr algn="ctr"/>
                      <a:r>
                        <a:rPr lang="en-US" dirty="0" smtClean="0"/>
                        <a:t>(0.00)</a:t>
                      </a:r>
                      <a:endParaRPr lang="en-US" dirty="0"/>
                    </a:p>
                  </a:txBody>
                  <a:tcPr/>
                </a:tc>
              </a:tr>
            </a:tbl>
          </a:graphicData>
        </a:graphic>
      </p:graphicFrame>
      <p:sp>
        <p:nvSpPr>
          <p:cNvPr id="5" name="TextBox 4"/>
          <p:cNvSpPr txBox="1"/>
          <p:nvPr/>
        </p:nvSpPr>
        <p:spPr>
          <a:xfrm>
            <a:off x="152400" y="6519446"/>
            <a:ext cx="9124614" cy="338554"/>
          </a:xfrm>
          <a:prstGeom prst="rect">
            <a:avLst/>
          </a:prstGeom>
          <a:noFill/>
        </p:spPr>
        <p:txBody>
          <a:bodyPr wrap="none" rtlCol="0">
            <a:spAutoFit/>
          </a:bodyPr>
          <a:lstStyle/>
          <a:p>
            <a:r>
              <a:rPr lang="en-US" sz="1600" dirty="0" smtClean="0">
                <a:solidFill>
                  <a:schemeClr val="bg1"/>
                </a:solidFill>
              </a:rPr>
              <a:t>* Initial enrollment estimates based on 2008 Racial Ethnic Survey data; %s likely larger than actual</a:t>
            </a:r>
            <a:endParaRPr lang="en-US" sz="1600" dirty="0">
              <a:solidFill>
                <a:schemeClr val="bg1"/>
              </a:solidFill>
            </a:endParaRPr>
          </a:p>
        </p:txBody>
      </p:sp>
      <p:sp>
        <p:nvSpPr>
          <p:cNvPr id="7" name="Footer Placeholder 6"/>
          <p:cNvSpPr>
            <a:spLocks noGrp="1"/>
          </p:cNvSpPr>
          <p:nvPr>
            <p:ph type="ftr" sz="quarter" idx="11"/>
          </p:nvPr>
        </p:nvSpPr>
        <p:spPr/>
        <p:txBody>
          <a:bodyPr/>
          <a:lstStyle/>
          <a:p>
            <a:pPr>
              <a:defRPr/>
            </a:pPr>
            <a:r>
              <a:rPr lang="en-US" smtClean="0"/>
              <a:t>Sam Dyson - Quigg Symposium - 12/15/09</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2009 CPS AP Participation Summary</a:t>
            </a:r>
            <a:endParaRPr lang="en-US" dirty="0"/>
          </a:p>
        </p:txBody>
      </p:sp>
      <p:sp>
        <p:nvSpPr>
          <p:cNvPr id="6" name="Content Placeholder 5"/>
          <p:cNvSpPr>
            <a:spLocks noGrp="1"/>
          </p:cNvSpPr>
          <p:nvPr>
            <p:ph idx="1"/>
          </p:nvPr>
        </p:nvSpPr>
        <p:spPr/>
        <p:txBody>
          <a:bodyPr/>
          <a:lstStyle/>
          <a:p>
            <a:r>
              <a:rPr lang="en-US" dirty="0" smtClean="0"/>
              <a:t>AP participation varies by subgroup by &gt; 10 x</a:t>
            </a:r>
          </a:p>
          <a:p>
            <a:endParaRPr lang="en-US" dirty="0" smtClean="0"/>
          </a:p>
          <a:p>
            <a:r>
              <a:rPr lang="en-US" dirty="0" smtClean="0"/>
              <a:t>In AP Calculus and Physical Sciences </a:t>
            </a:r>
          </a:p>
          <a:p>
            <a:pPr lvl="1"/>
            <a:r>
              <a:rPr lang="en-US" dirty="0" smtClean="0"/>
              <a:t>more than 6% of Asian CPS students took them</a:t>
            </a:r>
          </a:p>
          <a:p>
            <a:pPr lvl="1"/>
            <a:r>
              <a:rPr lang="en-US" dirty="0" smtClean="0"/>
              <a:t>compared to less than 0.4% of Black CPS students</a:t>
            </a:r>
          </a:p>
        </p:txBody>
      </p:sp>
      <p:sp>
        <p:nvSpPr>
          <p:cNvPr id="5" name="Footer Placeholder 4"/>
          <p:cNvSpPr>
            <a:spLocks noGrp="1"/>
          </p:cNvSpPr>
          <p:nvPr>
            <p:ph type="ftr" sz="quarter" idx="11"/>
          </p:nvPr>
        </p:nvSpPr>
        <p:spPr/>
        <p:txBody>
          <a:bodyPr/>
          <a:lstStyle/>
          <a:p>
            <a:pPr>
              <a:defRPr/>
            </a:pPr>
            <a:r>
              <a:rPr lang="en-US" smtClean="0"/>
              <a:t>Sam Dyson - Quigg Symposium - 12/15/09</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2009 CPS AP Performance</a:t>
            </a:r>
            <a:endParaRPr lang="en-US" dirty="0"/>
          </a:p>
        </p:txBody>
      </p:sp>
      <p:graphicFrame>
        <p:nvGraphicFramePr>
          <p:cNvPr id="4" name="Content Placeholder 3"/>
          <p:cNvGraphicFramePr>
            <a:graphicFrameLocks noGrp="1"/>
          </p:cNvGraphicFramePr>
          <p:nvPr>
            <p:ph idx="1"/>
          </p:nvPr>
        </p:nvGraphicFramePr>
        <p:xfrm>
          <a:off x="0" y="1600200"/>
          <a:ext cx="9143997" cy="3774440"/>
        </p:xfrm>
        <a:graphic>
          <a:graphicData uri="http://schemas.openxmlformats.org/drawingml/2006/table">
            <a:tbl>
              <a:tblPr firstRow="1" bandRow="1">
                <a:tableStyleId>{5C22544A-7EE6-4342-B048-85BDC9FD1C3A}</a:tableStyleId>
              </a:tblPr>
              <a:tblGrid>
                <a:gridCol w="1219200"/>
                <a:gridCol w="880533"/>
                <a:gridCol w="880533"/>
                <a:gridCol w="880533"/>
                <a:gridCol w="880533"/>
                <a:gridCol w="880533"/>
                <a:gridCol w="880533"/>
                <a:gridCol w="880533"/>
                <a:gridCol w="880533"/>
                <a:gridCol w="880533"/>
              </a:tblGrid>
              <a:tr h="370840">
                <a:tc>
                  <a:txBody>
                    <a:bodyPr/>
                    <a:lstStyle/>
                    <a:p>
                      <a:endParaRPr lang="en-US" dirty="0"/>
                    </a:p>
                  </a:txBody>
                  <a:tcPr/>
                </a:tc>
                <a:tc gridSpan="9">
                  <a:txBody>
                    <a:bodyPr/>
                    <a:lstStyle/>
                    <a:p>
                      <a:pPr algn="ctr"/>
                      <a:r>
                        <a:rPr lang="en-US" dirty="0" smtClean="0"/>
                        <a:t>Mean Score (on</a:t>
                      </a:r>
                      <a:r>
                        <a:rPr lang="en-US" baseline="0" dirty="0" smtClean="0"/>
                        <a:t> a scale from 1 to 5)</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endParaRPr lang="en-US"/>
                    </a:p>
                  </a:txBody>
                  <a:tcPr/>
                </a:tc>
                <a:tc>
                  <a:txBody>
                    <a:bodyPr/>
                    <a:lstStyle/>
                    <a:p>
                      <a:pPr algn="ctr"/>
                      <a:r>
                        <a:rPr lang="en-US" dirty="0" smtClean="0"/>
                        <a:t>Stats</a:t>
                      </a:r>
                      <a:endParaRPr lang="en-US" dirty="0"/>
                    </a:p>
                  </a:txBody>
                  <a:tcPr/>
                </a:tc>
                <a:tc>
                  <a:txBody>
                    <a:bodyPr/>
                    <a:lstStyle/>
                    <a:p>
                      <a:pPr algn="ctr"/>
                      <a:r>
                        <a:rPr lang="en-US" dirty="0" smtClean="0"/>
                        <a:t>Calc AB</a:t>
                      </a:r>
                      <a:endParaRPr lang="en-US" dirty="0"/>
                    </a:p>
                  </a:txBody>
                  <a:tcPr/>
                </a:tc>
                <a:tc>
                  <a:txBody>
                    <a:bodyPr/>
                    <a:lstStyle/>
                    <a:p>
                      <a:pPr algn="ctr"/>
                      <a:r>
                        <a:rPr lang="en-US" dirty="0" smtClean="0"/>
                        <a:t>Calc BC</a:t>
                      </a:r>
                      <a:endParaRPr lang="en-US" dirty="0"/>
                    </a:p>
                  </a:txBody>
                  <a:tcPr/>
                </a:tc>
                <a:tc>
                  <a:txBody>
                    <a:bodyPr/>
                    <a:lstStyle/>
                    <a:p>
                      <a:pPr algn="ctr"/>
                      <a:r>
                        <a:rPr lang="en-US" dirty="0" smtClean="0"/>
                        <a:t>Bio</a:t>
                      </a:r>
                      <a:endParaRPr lang="en-US" dirty="0"/>
                    </a:p>
                  </a:txBody>
                  <a:tcPr/>
                </a:tc>
                <a:tc>
                  <a:txBody>
                    <a:bodyPr/>
                    <a:lstStyle/>
                    <a:p>
                      <a:pPr algn="ctr"/>
                      <a:r>
                        <a:rPr lang="en-US" dirty="0" smtClean="0"/>
                        <a:t>Chem</a:t>
                      </a:r>
                      <a:endParaRPr lang="en-US" dirty="0"/>
                    </a:p>
                  </a:txBody>
                  <a:tcPr/>
                </a:tc>
                <a:tc>
                  <a:txBody>
                    <a:bodyPr/>
                    <a:lstStyle/>
                    <a:p>
                      <a:pPr algn="ctr"/>
                      <a:r>
                        <a:rPr lang="en-US" dirty="0" err="1" smtClean="0"/>
                        <a:t>Env</a:t>
                      </a:r>
                      <a:r>
                        <a:rPr lang="en-US" baseline="0" dirty="0" smtClean="0"/>
                        <a:t> </a:t>
                      </a:r>
                      <a:r>
                        <a:rPr lang="en-US" baseline="0" dirty="0" err="1" smtClean="0"/>
                        <a:t>Sci</a:t>
                      </a:r>
                      <a:endParaRPr lang="en-US" dirty="0"/>
                    </a:p>
                  </a:txBody>
                  <a:tcPr/>
                </a:tc>
                <a:tc>
                  <a:txBody>
                    <a:bodyPr/>
                    <a:lstStyle/>
                    <a:p>
                      <a:pPr algn="ctr"/>
                      <a:r>
                        <a:rPr lang="en-US" dirty="0" smtClean="0"/>
                        <a:t>Phys B</a:t>
                      </a:r>
                      <a:endParaRPr lang="en-US" dirty="0"/>
                    </a:p>
                  </a:txBody>
                  <a:tcPr/>
                </a:tc>
                <a:tc>
                  <a:txBody>
                    <a:bodyPr/>
                    <a:lstStyle/>
                    <a:p>
                      <a:pPr algn="ctr"/>
                      <a:r>
                        <a:rPr lang="en-US" dirty="0" smtClean="0"/>
                        <a:t>Phys</a:t>
                      </a:r>
                      <a:r>
                        <a:rPr lang="en-US" baseline="0" dirty="0" smtClean="0"/>
                        <a:t> C </a:t>
                      </a:r>
                      <a:r>
                        <a:rPr lang="en-US" baseline="0" dirty="0" err="1" smtClean="0"/>
                        <a:t>Mech</a:t>
                      </a:r>
                      <a:endParaRPr lang="en-US" baseline="0" dirty="0" smtClean="0"/>
                    </a:p>
                  </a:txBody>
                  <a:tcPr/>
                </a:tc>
                <a:tc>
                  <a:txBody>
                    <a:bodyPr/>
                    <a:lstStyle/>
                    <a:p>
                      <a:pPr algn="ctr"/>
                      <a:r>
                        <a:rPr lang="en-US" dirty="0" smtClean="0"/>
                        <a:t>Phys C</a:t>
                      </a:r>
                      <a:r>
                        <a:rPr lang="en-US" baseline="0" dirty="0" smtClean="0"/>
                        <a:t> E&amp;M</a:t>
                      </a:r>
                      <a:endParaRPr lang="en-US" dirty="0" smtClean="0"/>
                    </a:p>
                  </a:txBody>
                  <a:tcPr/>
                </a:tc>
              </a:tr>
              <a:tr h="370840">
                <a:tc>
                  <a:txBody>
                    <a:bodyPr/>
                    <a:lstStyle/>
                    <a:p>
                      <a:r>
                        <a:rPr lang="en-US" dirty="0" smtClean="0"/>
                        <a:t>White</a:t>
                      </a:r>
                      <a:endParaRPr lang="en-US" dirty="0"/>
                    </a:p>
                  </a:txBody>
                  <a:tcPr/>
                </a:tc>
                <a:tc>
                  <a:txBody>
                    <a:bodyPr/>
                    <a:lstStyle/>
                    <a:p>
                      <a:pPr algn="ctr"/>
                      <a:r>
                        <a:rPr lang="en-US" dirty="0" smtClean="0"/>
                        <a:t>3.2</a:t>
                      </a:r>
                      <a:endParaRPr lang="en-US" dirty="0"/>
                    </a:p>
                  </a:txBody>
                  <a:tcPr/>
                </a:tc>
                <a:tc>
                  <a:txBody>
                    <a:bodyPr/>
                    <a:lstStyle/>
                    <a:p>
                      <a:pPr algn="ctr"/>
                      <a:r>
                        <a:rPr lang="en-US" dirty="0" smtClean="0"/>
                        <a:t>2.6</a:t>
                      </a:r>
                      <a:endParaRPr lang="en-US" dirty="0"/>
                    </a:p>
                  </a:txBody>
                  <a:tcPr/>
                </a:tc>
                <a:tc>
                  <a:txBody>
                    <a:bodyPr/>
                    <a:lstStyle/>
                    <a:p>
                      <a:pPr algn="ctr"/>
                      <a:r>
                        <a:rPr lang="en-US" dirty="0" smtClean="0"/>
                        <a:t>3.9</a:t>
                      </a:r>
                      <a:endParaRPr lang="en-US" dirty="0"/>
                    </a:p>
                  </a:txBody>
                  <a:tcPr/>
                </a:tc>
                <a:tc>
                  <a:txBody>
                    <a:bodyPr/>
                    <a:lstStyle/>
                    <a:p>
                      <a:pPr algn="ctr"/>
                      <a:r>
                        <a:rPr lang="en-US" dirty="0" smtClean="0"/>
                        <a:t>2.8</a:t>
                      </a:r>
                      <a:endParaRPr lang="en-US" dirty="0"/>
                    </a:p>
                  </a:txBody>
                  <a:tcPr/>
                </a:tc>
                <a:tc>
                  <a:txBody>
                    <a:bodyPr/>
                    <a:lstStyle/>
                    <a:p>
                      <a:pPr algn="ctr"/>
                      <a:r>
                        <a:rPr lang="en-US" dirty="0" smtClean="0"/>
                        <a:t>2.5</a:t>
                      </a:r>
                      <a:endParaRPr lang="en-US" dirty="0"/>
                    </a:p>
                  </a:txBody>
                  <a:tcPr/>
                </a:tc>
                <a:tc>
                  <a:txBody>
                    <a:bodyPr/>
                    <a:lstStyle/>
                    <a:p>
                      <a:pPr algn="ctr"/>
                      <a:r>
                        <a:rPr lang="en-US" dirty="0" smtClean="0"/>
                        <a:t>2.7</a:t>
                      </a:r>
                      <a:endParaRPr lang="en-US" dirty="0"/>
                    </a:p>
                  </a:txBody>
                  <a:tcPr/>
                </a:tc>
                <a:tc>
                  <a:txBody>
                    <a:bodyPr/>
                    <a:lstStyle/>
                    <a:p>
                      <a:pPr algn="ctr"/>
                      <a:r>
                        <a:rPr lang="en-US" dirty="0" smtClean="0"/>
                        <a:t>2.4</a:t>
                      </a:r>
                      <a:endParaRPr lang="en-US" dirty="0"/>
                    </a:p>
                  </a:txBody>
                  <a:tcPr/>
                </a:tc>
                <a:tc>
                  <a:txBody>
                    <a:bodyPr/>
                    <a:lstStyle/>
                    <a:p>
                      <a:pPr algn="ctr"/>
                      <a:r>
                        <a:rPr lang="en-US" dirty="0" smtClean="0"/>
                        <a:t>3.2</a:t>
                      </a:r>
                      <a:endParaRPr lang="en-US" dirty="0"/>
                    </a:p>
                  </a:txBody>
                  <a:tcPr/>
                </a:tc>
                <a:tc>
                  <a:txBody>
                    <a:bodyPr/>
                    <a:lstStyle/>
                    <a:p>
                      <a:pPr algn="ctr"/>
                      <a:r>
                        <a:rPr lang="en-US" dirty="0" smtClean="0"/>
                        <a:t>3.1</a:t>
                      </a:r>
                      <a:endParaRPr lang="en-US" dirty="0"/>
                    </a:p>
                  </a:txBody>
                  <a:tcPr/>
                </a:tc>
              </a:tr>
              <a:tr h="370840">
                <a:tc>
                  <a:txBody>
                    <a:bodyPr/>
                    <a:lstStyle/>
                    <a:p>
                      <a:r>
                        <a:rPr lang="en-US" dirty="0" smtClean="0"/>
                        <a:t>Asian</a:t>
                      </a:r>
                      <a:endParaRPr lang="en-US" dirty="0"/>
                    </a:p>
                  </a:txBody>
                  <a:tcPr/>
                </a:tc>
                <a:tc>
                  <a:txBody>
                    <a:bodyPr/>
                    <a:lstStyle/>
                    <a:p>
                      <a:pPr algn="ctr"/>
                      <a:r>
                        <a:rPr lang="en-US" dirty="0" smtClean="0"/>
                        <a:t>2.8</a:t>
                      </a:r>
                      <a:endParaRPr lang="en-US" dirty="0"/>
                    </a:p>
                  </a:txBody>
                  <a:tcPr/>
                </a:tc>
                <a:tc>
                  <a:txBody>
                    <a:bodyPr/>
                    <a:lstStyle/>
                    <a:p>
                      <a:pPr algn="ctr"/>
                      <a:r>
                        <a:rPr lang="en-US" dirty="0" smtClean="0"/>
                        <a:t>2.4</a:t>
                      </a:r>
                      <a:endParaRPr lang="en-US" dirty="0"/>
                    </a:p>
                  </a:txBody>
                  <a:tcPr/>
                </a:tc>
                <a:tc>
                  <a:txBody>
                    <a:bodyPr/>
                    <a:lstStyle/>
                    <a:p>
                      <a:pPr algn="ctr"/>
                      <a:r>
                        <a:rPr lang="en-US" dirty="0" smtClean="0"/>
                        <a:t>3.6</a:t>
                      </a:r>
                      <a:endParaRPr lang="en-US" dirty="0"/>
                    </a:p>
                  </a:txBody>
                  <a:tcPr/>
                </a:tc>
                <a:tc>
                  <a:txBody>
                    <a:bodyPr/>
                    <a:lstStyle/>
                    <a:p>
                      <a:pPr algn="ctr"/>
                      <a:r>
                        <a:rPr lang="en-US" dirty="0" smtClean="0"/>
                        <a:t>2.6</a:t>
                      </a:r>
                      <a:endParaRPr lang="en-US" dirty="0"/>
                    </a:p>
                  </a:txBody>
                  <a:tcPr/>
                </a:tc>
                <a:tc>
                  <a:txBody>
                    <a:bodyPr/>
                    <a:lstStyle/>
                    <a:p>
                      <a:pPr algn="ctr"/>
                      <a:r>
                        <a:rPr lang="en-US" smtClean="0"/>
                        <a:t>2.3</a:t>
                      </a:r>
                    </a:p>
                  </a:txBody>
                  <a:tcPr/>
                </a:tc>
                <a:tc>
                  <a:txBody>
                    <a:bodyPr/>
                    <a:lstStyle/>
                    <a:p>
                      <a:pPr algn="ctr"/>
                      <a:r>
                        <a:rPr lang="en-US" dirty="0" smtClean="0"/>
                        <a:t>2.3</a:t>
                      </a:r>
                      <a:endParaRPr lang="en-US" dirty="0"/>
                    </a:p>
                  </a:txBody>
                  <a:tcPr/>
                </a:tc>
                <a:tc>
                  <a:txBody>
                    <a:bodyPr/>
                    <a:lstStyle/>
                    <a:p>
                      <a:pPr algn="ctr"/>
                      <a:r>
                        <a:rPr lang="en-US" dirty="0" smtClean="0"/>
                        <a:t>2.3</a:t>
                      </a:r>
                      <a:endParaRPr lang="en-US" dirty="0"/>
                    </a:p>
                  </a:txBody>
                  <a:tcPr/>
                </a:tc>
                <a:tc>
                  <a:txBody>
                    <a:bodyPr/>
                    <a:lstStyle/>
                    <a:p>
                      <a:pPr algn="ctr"/>
                      <a:r>
                        <a:rPr lang="en-US" dirty="0" smtClean="0"/>
                        <a:t>3.5</a:t>
                      </a:r>
                      <a:endParaRPr lang="en-US" dirty="0"/>
                    </a:p>
                  </a:txBody>
                  <a:tcPr/>
                </a:tc>
                <a:tc>
                  <a:txBody>
                    <a:bodyPr/>
                    <a:lstStyle/>
                    <a:p>
                      <a:pPr algn="ctr"/>
                      <a:r>
                        <a:rPr lang="en-US" dirty="0" smtClean="0"/>
                        <a:t>3.1</a:t>
                      </a:r>
                      <a:endParaRPr lang="en-US" dirty="0"/>
                    </a:p>
                  </a:txBody>
                  <a:tcPr/>
                </a:tc>
              </a:tr>
              <a:tr h="370840">
                <a:tc>
                  <a:txBody>
                    <a:bodyPr/>
                    <a:lstStyle/>
                    <a:p>
                      <a:r>
                        <a:rPr lang="en-US" dirty="0" smtClean="0"/>
                        <a:t>Black</a:t>
                      </a:r>
                      <a:endParaRPr lang="en-US" dirty="0"/>
                    </a:p>
                  </a:txBody>
                  <a:tcPr/>
                </a:tc>
                <a:tc>
                  <a:txBody>
                    <a:bodyPr/>
                    <a:lstStyle/>
                    <a:p>
                      <a:pPr algn="ctr"/>
                      <a:r>
                        <a:rPr lang="en-US" dirty="0" smtClean="0"/>
                        <a:t>1.2</a:t>
                      </a:r>
                      <a:endParaRPr lang="en-US" dirty="0"/>
                    </a:p>
                  </a:txBody>
                  <a:tcPr/>
                </a:tc>
                <a:tc>
                  <a:txBody>
                    <a:bodyPr/>
                    <a:lstStyle/>
                    <a:p>
                      <a:pPr algn="ctr"/>
                      <a:r>
                        <a:rPr lang="en-US" dirty="0" smtClean="0"/>
                        <a:t>1.3</a:t>
                      </a:r>
                      <a:endParaRPr lang="en-US" dirty="0"/>
                    </a:p>
                  </a:txBody>
                  <a:tcPr/>
                </a:tc>
                <a:tc>
                  <a:txBody>
                    <a:bodyPr/>
                    <a:lstStyle/>
                    <a:p>
                      <a:pPr algn="ctr"/>
                      <a:r>
                        <a:rPr lang="en-US" dirty="0" smtClean="0"/>
                        <a:t>2.4</a:t>
                      </a:r>
                      <a:endParaRPr lang="en-US" dirty="0"/>
                    </a:p>
                  </a:txBody>
                  <a:tcPr/>
                </a:tc>
                <a:tc>
                  <a:txBody>
                    <a:bodyPr/>
                    <a:lstStyle/>
                    <a:p>
                      <a:pPr algn="ctr"/>
                      <a:r>
                        <a:rPr lang="en-US" dirty="0" smtClean="0"/>
                        <a:t>1.2</a:t>
                      </a:r>
                      <a:endParaRPr lang="en-US" dirty="0"/>
                    </a:p>
                  </a:txBody>
                  <a:tcPr/>
                </a:tc>
                <a:tc>
                  <a:txBody>
                    <a:bodyPr/>
                    <a:lstStyle/>
                    <a:p>
                      <a:pPr algn="ctr"/>
                      <a:r>
                        <a:rPr lang="en-US" dirty="0" smtClean="0"/>
                        <a:t>1.3</a:t>
                      </a:r>
                      <a:endParaRPr lang="en-US" dirty="0"/>
                    </a:p>
                  </a:txBody>
                  <a:tcPr/>
                </a:tc>
                <a:tc>
                  <a:txBody>
                    <a:bodyPr/>
                    <a:lstStyle/>
                    <a:p>
                      <a:pPr algn="ctr"/>
                      <a:r>
                        <a:rPr lang="en-US" dirty="0" smtClean="0"/>
                        <a:t>1.3</a:t>
                      </a:r>
                      <a:endParaRPr lang="en-US" dirty="0"/>
                    </a:p>
                  </a:txBody>
                  <a:tcPr/>
                </a:tc>
                <a:tc>
                  <a:txBody>
                    <a:bodyPr/>
                    <a:lstStyle/>
                    <a:p>
                      <a:pPr algn="ctr"/>
                      <a:r>
                        <a:rPr lang="en-US" dirty="0" smtClean="0"/>
                        <a:t>1.3</a:t>
                      </a:r>
                      <a:endParaRPr lang="en-US" dirty="0"/>
                    </a:p>
                  </a:txBody>
                  <a:tcPr/>
                </a:tc>
                <a:tc>
                  <a:txBody>
                    <a:bodyPr/>
                    <a:lstStyle/>
                    <a:p>
                      <a:pPr algn="ctr"/>
                      <a:r>
                        <a:rPr lang="en-US" dirty="0" smtClean="0"/>
                        <a:t>1.7</a:t>
                      </a:r>
                      <a:endParaRPr lang="en-US" dirty="0"/>
                    </a:p>
                  </a:txBody>
                  <a:tcPr/>
                </a:tc>
                <a:tc>
                  <a:txBody>
                    <a:bodyPr/>
                    <a:lstStyle/>
                    <a:p>
                      <a:pPr algn="ctr"/>
                      <a:r>
                        <a:rPr lang="en-US" dirty="0" smtClean="0"/>
                        <a:t>3.3</a:t>
                      </a:r>
                      <a:endParaRPr lang="en-US" dirty="0"/>
                    </a:p>
                  </a:txBody>
                  <a:tcPr/>
                </a:tc>
              </a:tr>
              <a:tr h="370840">
                <a:tc>
                  <a:txBody>
                    <a:bodyPr/>
                    <a:lstStyle/>
                    <a:p>
                      <a:r>
                        <a:rPr lang="en-US" dirty="0" smtClean="0"/>
                        <a:t>Chicano</a:t>
                      </a:r>
                      <a:endParaRPr lang="en-US" dirty="0"/>
                    </a:p>
                  </a:txBody>
                  <a:tcPr/>
                </a:tc>
                <a:tc>
                  <a:txBody>
                    <a:bodyPr/>
                    <a:lstStyle/>
                    <a:p>
                      <a:pPr algn="ctr"/>
                      <a:r>
                        <a:rPr lang="en-US" dirty="0" smtClean="0"/>
                        <a:t>1.4</a:t>
                      </a:r>
                      <a:endParaRPr lang="en-US" dirty="0"/>
                    </a:p>
                  </a:txBody>
                  <a:tcPr/>
                </a:tc>
                <a:tc>
                  <a:txBody>
                    <a:bodyPr/>
                    <a:lstStyle/>
                    <a:p>
                      <a:pPr algn="ctr"/>
                      <a:r>
                        <a:rPr lang="en-US" dirty="0" smtClean="0"/>
                        <a:t>1.4</a:t>
                      </a:r>
                      <a:endParaRPr lang="en-US" dirty="0"/>
                    </a:p>
                  </a:txBody>
                  <a:tcPr/>
                </a:tc>
                <a:tc>
                  <a:txBody>
                    <a:bodyPr/>
                    <a:lstStyle/>
                    <a:p>
                      <a:pPr algn="ctr"/>
                      <a:r>
                        <a:rPr lang="en-US" dirty="0" smtClean="0"/>
                        <a:t>2.6</a:t>
                      </a:r>
                      <a:endParaRPr lang="en-US" dirty="0"/>
                    </a:p>
                  </a:txBody>
                  <a:tcPr/>
                </a:tc>
                <a:tc>
                  <a:txBody>
                    <a:bodyPr/>
                    <a:lstStyle/>
                    <a:p>
                      <a:pPr algn="ctr"/>
                      <a:r>
                        <a:rPr lang="en-US" dirty="0" smtClean="0"/>
                        <a:t>1.3</a:t>
                      </a:r>
                      <a:endParaRPr lang="en-US" dirty="0"/>
                    </a:p>
                  </a:txBody>
                  <a:tcPr/>
                </a:tc>
                <a:tc>
                  <a:txBody>
                    <a:bodyPr/>
                    <a:lstStyle/>
                    <a:p>
                      <a:pPr algn="ctr"/>
                      <a:r>
                        <a:rPr lang="en-US" dirty="0" smtClean="0"/>
                        <a:t>1.6</a:t>
                      </a:r>
                      <a:endParaRPr lang="en-US" dirty="0"/>
                    </a:p>
                  </a:txBody>
                  <a:tcPr/>
                </a:tc>
                <a:tc>
                  <a:txBody>
                    <a:bodyPr/>
                    <a:lstStyle/>
                    <a:p>
                      <a:pPr algn="ctr"/>
                      <a:r>
                        <a:rPr lang="en-US" dirty="0" smtClean="0"/>
                        <a:t>1.6</a:t>
                      </a:r>
                      <a:endParaRPr lang="en-US" dirty="0"/>
                    </a:p>
                  </a:txBody>
                  <a:tcPr/>
                </a:tc>
                <a:tc>
                  <a:txBody>
                    <a:bodyPr/>
                    <a:lstStyle/>
                    <a:p>
                      <a:pPr algn="ctr"/>
                      <a:r>
                        <a:rPr lang="en-US" dirty="0" smtClean="0"/>
                        <a:t>1.4</a:t>
                      </a:r>
                      <a:endParaRPr lang="en-US" dirty="0"/>
                    </a:p>
                  </a:txBody>
                  <a:tcPr/>
                </a:tc>
                <a:tc>
                  <a:txBody>
                    <a:bodyPr/>
                    <a:lstStyle/>
                    <a:p>
                      <a:pPr algn="ctr"/>
                      <a:r>
                        <a:rPr lang="en-US" dirty="0" smtClean="0"/>
                        <a:t>3</a:t>
                      </a:r>
                      <a:endParaRPr lang="en-US" dirty="0"/>
                    </a:p>
                  </a:txBody>
                  <a:tcPr/>
                </a:tc>
                <a:tc>
                  <a:txBody>
                    <a:bodyPr/>
                    <a:lstStyle/>
                    <a:p>
                      <a:pPr algn="ctr"/>
                      <a:r>
                        <a:rPr lang="en-US" dirty="0" smtClean="0"/>
                        <a:t>3.2</a:t>
                      </a:r>
                      <a:endParaRPr lang="en-US" dirty="0"/>
                    </a:p>
                  </a:txBody>
                  <a:tcPr/>
                </a:tc>
              </a:tr>
              <a:tr h="370840">
                <a:tc>
                  <a:txBody>
                    <a:bodyPr/>
                    <a:lstStyle/>
                    <a:p>
                      <a:r>
                        <a:rPr lang="en-US" dirty="0" smtClean="0"/>
                        <a:t>Puerto Rican</a:t>
                      </a:r>
                      <a:endParaRPr lang="en-US" dirty="0"/>
                    </a:p>
                  </a:txBody>
                  <a:tcPr/>
                </a:tc>
                <a:tc>
                  <a:txBody>
                    <a:bodyPr/>
                    <a:lstStyle/>
                    <a:p>
                      <a:pPr algn="ctr"/>
                      <a:r>
                        <a:rPr lang="en-US" dirty="0" smtClean="0"/>
                        <a:t>1.5</a:t>
                      </a:r>
                      <a:endParaRPr lang="en-US" dirty="0"/>
                    </a:p>
                  </a:txBody>
                  <a:tcPr/>
                </a:tc>
                <a:tc>
                  <a:txBody>
                    <a:bodyPr/>
                    <a:lstStyle/>
                    <a:p>
                      <a:pPr algn="ctr"/>
                      <a:r>
                        <a:rPr lang="en-US" dirty="0" smtClean="0"/>
                        <a:t>1.5</a:t>
                      </a:r>
                      <a:endParaRPr lang="en-US" dirty="0"/>
                    </a:p>
                  </a:txBody>
                  <a:tcPr/>
                </a:tc>
                <a:tc>
                  <a:txBody>
                    <a:bodyPr/>
                    <a:lstStyle/>
                    <a:p>
                      <a:pPr algn="ctr"/>
                      <a:r>
                        <a:rPr lang="en-US" dirty="0" smtClean="0"/>
                        <a:t>2.3</a:t>
                      </a:r>
                      <a:endParaRPr lang="en-US" dirty="0"/>
                    </a:p>
                  </a:txBody>
                  <a:tcPr/>
                </a:tc>
                <a:tc>
                  <a:txBody>
                    <a:bodyPr/>
                    <a:lstStyle/>
                    <a:p>
                      <a:pPr algn="ctr"/>
                      <a:r>
                        <a:rPr lang="en-US" dirty="0" smtClean="0"/>
                        <a:t>1.4</a:t>
                      </a:r>
                      <a:endParaRPr lang="en-US" dirty="0"/>
                    </a:p>
                  </a:txBody>
                  <a:tcPr/>
                </a:tc>
                <a:tc>
                  <a:txBody>
                    <a:bodyPr/>
                    <a:lstStyle/>
                    <a:p>
                      <a:pPr algn="ctr"/>
                      <a:r>
                        <a:rPr lang="en-US" dirty="0" smtClean="0"/>
                        <a:t>1.4</a:t>
                      </a:r>
                      <a:endParaRPr lang="en-US" dirty="0"/>
                    </a:p>
                  </a:txBody>
                  <a:tcPr/>
                </a:tc>
                <a:tc>
                  <a:txBody>
                    <a:bodyPr/>
                    <a:lstStyle/>
                    <a:p>
                      <a:pPr algn="ctr"/>
                      <a:r>
                        <a:rPr lang="en-US" dirty="0" smtClean="0"/>
                        <a:t>1.4</a:t>
                      </a:r>
                      <a:endParaRPr lang="en-US" dirty="0"/>
                    </a:p>
                  </a:txBody>
                  <a:tcPr/>
                </a:tc>
                <a:tc>
                  <a:txBody>
                    <a:bodyPr/>
                    <a:lstStyle/>
                    <a:p>
                      <a:pPr algn="ctr"/>
                      <a:r>
                        <a:rPr lang="en-US" dirty="0" smtClean="0"/>
                        <a:t>1.3</a:t>
                      </a:r>
                      <a:endParaRPr lang="en-US" dirty="0"/>
                    </a:p>
                  </a:txBody>
                  <a:tcPr/>
                </a:tc>
                <a:tc>
                  <a:txBody>
                    <a:bodyPr/>
                    <a:lstStyle/>
                    <a:p>
                      <a:pPr algn="ctr"/>
                      <a:r>
                        <a:rPr lang="en-US" dirty="0" smtClean="0"/>
                        <a:t>4.0</a:t>
                      </a:r>
                      <a:endParaRPr lang="en-US" dirty="0"/>
                    </a:p>
                  </a:txBody>
                  <a:tcPr/>
                </a:tc>
                <a:tc>
                  <a:txBody>
                    <a:bodyPr/>
                    <a:lstStyle/>
                    <a:p>
                      <a:pPr algn="ctr"/>
                      <a:r>
                        <a:rPr lang="en-US" dirty="0" smtClean="0"/>
                        <a:t>2.0</a:t>
                      </a:r>
                      <a:endParaRPr lang="en-US" dirty="0"/>
                    </a:p>
                  </a:txBody>
                  <a:tcPr/>
                </a:tc>
              </a:tr>
              <a:tr h="370840">
                <a:tc>
                  <a:txBody>
                    <a:bodyPr/>
                    <a:lstStyle/>
                    <a:p>
                      <a:r>
                        <a:rPr lang="en-US" dirty="0" smtClean="0"/>
                        <a:t>Native American</a:t>
                      </a:r>
                      <a:endParaRPr lang="en-US" dirty="0"/>
                    </a:p>
                  </a:txBody>
                  <a:tcPr/>
                </a:tc>
                <a:tc>
                  <a:txBody>
                    <a:bodyPr/>
                    <a:lstStyle/>
                    <a:p>
                      <a:pPr algn="ctr"/>
                      <a:r>
                        <a:rPr lang="en-US" dirty="0" smtClean="0"/>
                        <a:t>3.0</a:t>
                      </a:r>
                      <a:endParaRPr lang="en-US" dirty="0"/>
                    </a:p>
                  </a:txBody>
                  <a:tcPr/>
                </a:tc>
                <a:tc>
                  <a:txBody>
                    <a:bodyPr/>
                    <a:lstStyle/>
                    <a:p>
                      <a:pPr algn="ctr"/>
                      <a:r>
                        <a:rPr lang="en-US" dirty="0" smtClean="0"/>
                        <a:t>3.0</a:t>
                      </a:r>
                      <a:endParaRPr lang="en-US" dirty="0"/>
                    </a:p>
                  </a:txBody>
                  <a:tcPr/>
                </a:tc>
                <a:tc>
                  <a:txBody>
                    <a:bodyPr/>
                    <a:lstStyle/>
                    <a:p>
                      <a:pPr algn="ctr"/>
                      <a:r>
                        <a:rPr lang="en-US" dirty="0" smtClean="0"/>
                        <a:t>--</a:t>
                      </a:r>
                      <a:endParaRPr lang="en-US" dirty="0"/>
                    </a:p>
                  </a:txBody>
                  <a:tcPr/>
                </a:tc>
                <a:tc>
                  <a:txBody>
                    <a:bodyPr/>
                    <a:lstStyle/>
                    <a:p>
                      <a:pPr algn="ctr"/>
                      <a:r>
                        <a:rPr lang="en-US" dirty="0" smtClean="0"/>
                        <a:t>1.5</a:t>
                      </a:r>
                      <a:endParaRPr lang="en-US" dirty="0"/>
                    </a:p>
                  </a:txBody>
                  <a:tcPr/>
                </a:tc>
                <a:tc>
                  <a:txBody>
                    <a:bodyPr/>
                    <a:lstStyle/>
                    <a:p>
                      <a:pPr algn="ctr"/>
                      <a:r>
                        <a:rPr lang="en-US" dirty="0" smtClean="0"/>
                        <a:t>1.0</a:t>
                      </a:r>
                      <a:endParaRPr lang="en-US" dirty="0"/>
                    </a:p>
                  </a:txBody>
                  <a:tcPr/>
                </a:tc>
                <a:tc>
                  <a:txBody>
                    <a:bodyPr/>
                    <a:lstStyle/>
                    <a:p>
                      <a:pPr algn="ctr"/>
                      <a:r>
                        <a:rPr lang="en-US" dirty="0" smtClean="0"/>
                        <a:t>1.0</a:t>
                      </a:r>
                      <a:endParaRPr lang="en-US" dirty="0"/>
                    </a:p>
                  </a:txBody>
                  <a:tcPr/>
                </a:tc>
                <a:tc>
                  <a:txBody>
                    <a:bodyPr/>
                    <a:lstStyle/>
                    <a:p>
                      <a:pPr algn="ctr"/>
                      <a:r>
                        <a:rPr lang="en-US" dirty="0" smtClean="0"/>
                        <a:t>1.0</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r>
            </a:tbl>
          </a:graphicData>
        </a:graphic>
      </p:graphicFrame>
      <p:sp>
        <p:nvSpPr>
          <p:cNvPr id="6" name="Footer Placeholder 5"/>
          <p:cNvSpPr>
            <a:spLocks noGrp="1"/>
          </p:cNvSpPr>
          <p:nvPr>
            <p:ph type="ftr" sz="quarter" idx="11"/>
          </p:nvPr>
        </p:nvSpPr>
        <p:spPr/>
        <p:txBody>
          <a:bodyPr/>
          <a:lstStyle/>
          <a:p>
            <a:pPr>
              <a:defRPr/>
            </a:pPr>
            <a:r>
              <a:rPr lang="en-US" smtClean="0"/>
              <a:t>Sam Dyson - Quigg Symposium - 12/15/09</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1F497D"/>
      </a:dk1>
      <a:lt1>
        <a:srgbClr val="FFFFFF"/>
      </a:lt1>
      <a:dk2>
        <a:srgbClr val="000000"/>
      </a:dk2>
      <a:lt2>
        <a:srgbClr val="EEECE1"/>
      </a:lt2>
      <a:accent1>
        <a:srgbClr val="4F81BD"/>
      </a:accent1>
      <a:accent2>
        <a:srgbClr val="C0504D"/>
      </a:accent2>
      <a:accent3>
        <a:srgbClr val="AAAAAA"/>
      </a:accent3>
      <a:accent4>
        <a:srgbClr val="DADADA"/>
      </a:accent4>
      <a:accent5>
        <a:srgbClr val="B2C1DB"/>
      </a:accent5>
      <a:accent6>
        <a:srgbClr val="AE4845"/>
      </a:accent6>
      <a:hlink>
        <a:srgbClr val="0000FF"/>
      </a:hlink>
      <a:folHlink>
        <a:srgbClr val="800080"/>
      </a:folHlink>
    </a:clrScheme>
    <a:fontScheme name="Office Them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1F497D"/>
        </a:dk1>
        <a:lt1>
          <a:srgbClr val="FFFFFF"/>
        </a:lt1>
        <a:dk2>
          <a:srgbClr val="000000"/>
        </a:dk2>
        <a:lt2>
          <a:srgbClr val="EEECE1"/>
        </a:lt2>
        <a:accent1>
          <a:srgbClr val="4F81BD"/>
        </a:accent1>
        <a:accent2>
          <a:srgbClr val="C0504D"/>
        </a:accent2>
        <a:accent3>
          <a:srgbClr val="AAAAAA"/>
        </a:accent3>
        <a:accent4>
          <a:srgbClr val="DADADA"/>
        </a:accent4>
        <a:accent5>
          <a:srgbClr val="B2C1DB"/>
        </a:accent5>
        <a:accent6>
          <a:srgbClr val="AE4845"/>
        </a:accent6>
        <a:hlink>
          <a:srgbClr val="0000FF"/>
        </a:hlink>
        <a:folHlink>
          <a:srgbClr val="8000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30001216</Template>
  <TotalTime>2976</TotalTime>
  <Words>2789</Words>
  <Application>Microsoft Office PowerPoint</Application>
  <PresentationFormat>On-screen Show (4:3)</PresentationFormat>
  <Paragraphs>619</Paragraphs>
  <Slides>31</Slides>
  <Notes>3</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Hard and Important</vt:lpstr>
      <vt:lpstr>My Path to This Conversation</vt:lpstr>
      <vt:lpstr>Questions to Ponder</vt:lpstr>
      <vt:lpstr>Questions to Ponder</vt:lpstr>
      <vt:lpstr>Questions to Ponder</vt:lpstr>
      <vt:lpstr>Slide 6</vt:lpstr>
      <vt:lpstr>2009 CPS AP Participation</vt:lpstr>
      <vt:lpstr>2009 CPS AP Participation Summary</vt:lpstr>
      <vt:lpstr>2009 CPS AP Performance</vt:lpstr>
      <vt:lpstr>Clarifying What We Mean By…</vt:lpstr>
      <vt:lpstr>Slide 11</vt:lpstr>
      <vt:lpstr>Clarifying What We Mean By…</vt:lpstr>
      <vt:lpstr>The Astronaut and the Teacher: Training Appropriate for the Task</vt:lpstr>
      <vt:lpstr>In Problem-Driven Professions…</vt:lpstr>
      <vt:lpstr>How Do We Get There From Here?</vt:lpstr>
      <vt:lpstr>The Strategy</vt:lpstr>
      <vt:lpstr>Project Goals and Audiences</vt:lpstr>
      <vt:lpstr>Summer Component</vt:lpstr>
      <vt:lpstr>Summer Component</vt:lpstr>
      <vt:lpstr>Summer Component</vt:lpstr>
      <vt:lpstr>Summer Component</vt:lpstr>
      <vt:lpstr>Enrollment</vt:lpstr>
      <vt:lpstr>Enrollment</vt:lpstr>
      <vt:lpstr>Enrollment</vt:lpstr>
      <vt:lpstr>Enrollment</vt:lpstr>
      <vt:lpstr>Enrollment</vt:lpstr>
      <vt:lpstr>Summer Institute Principles and Outcomes, 1</vt:lpstr>
      <vt:lpstr>Summer Institute Principles and Outcomes, 2</vt:lpstr>
      <vt:lpstr>Another Model—Lesson Study</vt:lpstr>
      <vt:lpstr>So What’s the Big Idea?</vt:lpstr>
      <vt:lpstr>Thank you, Chris!</vt:lpstr>
    </vt:vector>
  </TitlesOfParts>
  <Company>Walter Payton College Prep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and Science Summer Institute</dc:title>
  <dc:creator>dysons</dc:creator>
  <cp:lastModifiedBy>SEDyson</cp:lastModifiedBy>
  <cp:revision>120</cp:revision>
  <dcterms:created xsi:type="dcterms:W3CDTF">2009-05-25T18:04:20Z</dcterms:created>
  <dcterms:modified xsi:type="dcterms:W3CDTF">2009-12-15T14:19:23Z</dcterms:modified>
</cp:coreProperties>
</file>