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14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Default Extension="rels" ContentType="application/vnd.openxmlformats-package.relationships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49" r:id="rId2"/>
  </p:sldMasterIdLst>
  <p:sldIdLst>
    <p:sldId id="357" r:id="rId3"/>
    <p:sldId id="358" r:id="rId4"/>
    <p:sldId id="349" r:id="rId5"/>
    <p:sldId id="331" r:id="rId6"/>
    <p:sldId id="396" r:id="rId7"/>
    <p:sldId id="397" r:id="rId8"/>
    <p:sldId id="445" r:id="rId9"/>
    <p:sldId id="428" r:id="rId10"/>
    <p:sldId id="430" r:id="rId11"/>
    <p:sldId id="446" r:id="rId12"/>
    <p:sldId id="447" r:id="rId13"/>
    <p:sldId id="266" r:id="rId14"/>
    <p:sldId id="433" r:id="rId15"/>
    <p:sldId id="257" r:id="rId16"/>
    <p:sldId id="395" r:id="rId17"/>
    <p:sldId id="435" r:id="rId18"/>
    <p:sldId id="434" r:id="rId19"/>
    <p:sldId id="448" r:id="rId20"/>
    <p:sldId id="436" r:id="rId21"/>
    <p:sldId id="439" r:id="rId22"/>
    <p:sldId id="438" r:id="rId23"/>
    <p:sldId id="444" r:id="rId24"/>
    <p:sldId id="443" r:id="rId25"/>
    <p:sldId id="440" r:id="rId26"/>
    <p:sldId id="411" r:id="rId27"/>
    <p:sldId id="441" r:id="rId28"/>
    <p:sldId id="412" r:id="rId29"/>
    <p:sldId id="413" r:id="rId30"/>
    <p:sldId id="416" r:id="rId31"/>
    <p:sldId id="414" r:id="rId32"/>
    <p:sldId id="417" r:id="rId33"/>
    <p:sldId id="422" r:id="rId34"/>
    <p:sldId id="431" r:id="rId35"/>
    <p:sldId id="415" r:id="rId36"/>
    <p:sldId id="418" r:id="rId37"/>
    <p:sldId id="419" r:id="rId38"/>
    <p:sldId id="420" r:id="rId39"/>
    <p:sldId id="421" r:id="rId40"/>
    <p:sldId id="427" r:id="rId41"/>
    <p:sldId id="451" r:id="rId42"/>
    <p:sldId id="455" r:id="rId43"/>
    <p:sldId id="452" r:id="rId44"/>
    <p:sldId id="454" r:id="rId45"/>
    <p:sldId id="453" r:id="rId46"/>
    <p:sldId id="393" r:id="rId47"/>
    <p:sldId id="450" r:id="rId4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8000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3322" autoAdjust="0"/>
    <p:restoredTop sz="94660"/>
  </p:normalViewPr>
  <p:slideViewPr>
    <p:cSldViewPr snapToObjects="1">
      <p:cViewPr>
        <p:scale>
          <a:sx n="100" d="100"/>
          <a:sy n="100" d="100"/>
        </p:scale>
        <p:origin x="-1224" y="-4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7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7.xml"/><Relationship Id="rId7" Type="http://schemas.openxmlformats.org/officeDocument/2006/relationships/slide" Target="slides/slide5.xml"/><Relationship Id="rId43" Type="http://schemas.openxmlformats.org/officeDocument/2006/relationships/slide" Target="slides/slide41.xml"/><Relationship Id="rId25" Type="http://schemas.openxmlformats.org/officeDocument/2006/relationships/slide" Target="slides/slide23.xml"/><Relationship Id="rId10" Type="http://schemas.openxmlformats.org/officeDocument/2006/relationships/slide" Target="slides/slide8.xml"/><Relationship Id="rId50" Type="http://schemas.openxmlformats.org/officeDocument/2006/relationships/presProps" Target="presProps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27" Type="http://schemas.openxmlformats.org/officeDocument/2006/relationships/slide" Target="slides/slide25.xml"/><Relationship Id="rId14" Type="http://schemas.openxmlformats.org/officeDocument/2006/relationships/slide" Target="slides/slide12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45" Type="http://schemas.openxmlformats.org/officeDocument/2006/relationships/slide" Target="slides/slide43.xml"/><Relationship Id="rId42" Type="http://schemas.openxmlformats.org/officeDocument/2006/relationships/slide" Target="slides/slide40.xml"/><Relationship Id="rId6" Type="http://schemas.openxmlformats.org/officeDocument/2006/relationships/slide" Target="slides/slide4.xml"/><Relationship Id="rId49" Type="http://schemas.openxmlformats.org/officeDocument/2006/relationships/printerSettings" Target="printerSettings/printerSettings1.bin"/><Relationship Id="rId44" Type="http://schemas.openxmlformats.org/officeDocument/2006/relationships/slide" Target="slides/slide42.xml"/><Relationship Id="rId19" Type="http://schemas.openxmlformats.org/officeDocument/2006/relationships/slide" Target="slides/slide17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4.xml"/><Relationship Id="rId35" Type="http://schemas.openxmlformats.org/officeDocument/2006/relationships/slide" Target="slides/slide33.xml"/><Relationship Id="rId51" Type="http://schemas.openxmlformats.org/officeDocument/2006/relationships/viewProps" Target="viewProps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40" Type="http://schemas.openxmlformats.org/officeDocument/2006/relationships/slide" Target="slides/slide38.xml"/><Relationship Id="rId36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2" Type="http://schemas.openxmlformats.org/officeDocument/2006/relationships/theme" Target="theme/theme1.xml"/><Relationship Id="rId12" Type="http://schemas.openxmlformats.org/officeDocument/2006/relationships/slide" Target="slides/slide10.xml"/><Relationship Id="rId3" Type="http://schemas.openxmlformats.org/officeDocument/2006/relationships/slide" Target="slides/slide1.xml"/><Relationship Id="rId23" Type="http://schemas.openxmlformats.org/officeDocument/2006/relationships/slide" Target="slides/slide21.xml"/><Relationship Id="rId53" Type="http://schemas.openxmlformats.org/officeDocument/2006/relationships/tableStyles" Target="tableStyles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29" Type="http://schemas.openxmlformats.org/officeDocument/2006/relationships/slide" Target="slides/slide27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41" Type="http://schemas.openxmlformats.org/officeDocument/2006/relationships/slide" Target="slides/slide3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2" Type="http://schemas.openxmlformats.org/officeDocument/2006/relationships/slide" Target="slides/slide20.xml"/><Relationship Id="rId21" Type="http://schemas.openxmlformats.org/officeDocument/2006/relationships/slide" Target="slides/slide1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Slawek Tkaczyk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Warsztaty Krakowsko Warszawskie 2009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50230-61E8-4B07-9DB3-B7C625CF0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Slawek Tkaczyk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Warsztaty Krakowsko Warszawskie 2009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A3A9E-FD9F-4386-82EF-CE350201C4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Slawek Tkaczyk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Warsztaty Krakowsko Warszawskie 2009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C0EA5-8090-4D9A-81D8-5A02EB2D3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FD4F8-82FE-4F36-8091-6A134D44FBCE}" type="datetimeFigureOut">
              <a:rPr lang="en-US"/>
              <a:pPr>
                <a:defRPr/>
              </a:pPr>
              <a:t>12/14/09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B68C6-C04D-482F-BDE4-CEEEC6014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3F9CA-CBA3-45C1-8513-C3232517633E}" type="datetimeFigureOut">
              <a:rPr lang="en-US"/>
              <a:pPr>
                <a:defRPr/>
              </a:pPr>
              <a:t>12/14/09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411923-753D-40A4-8CAA-0586B469F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1D027-E79D-413E-93A6-D2C97EDF46AB}" type="datetimeFigureOut">
              <a:rPr lang="en-US"/>
              <a:pPr>
                <a:defRPr/>
              </a:pPr>
              <a:t>12/14/09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5C935-BC0A-4584-9D93-CB38CEBFC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04B59-A712-4FEE-838D-586AD033F990}" type="datetimeFigureOut">
              <a:rPr lang="en-US"/>
              <a:pPr>
                <a:defRPr/>
              </a:pPr>
              <a:t>12/14/09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92CEC-8B95-4F26-B2A4-4D0CAB3159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02EE0-5AB7-43AB-98FE-DD643E347449}" type="datetimeFigureOut">
              <a:rPr lang="en-US"/>
              <a:pPr>
                <a:defRPr/>
              </a:pPr>
              <a:t>12/14/09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69BDB-3C83-4A91-ABFB-3B2B8FD8E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DF77F-558C-4D74-995C-532ED964F59F}" type="datetimeFigureOut">
              <a:rPr lang="en-US"/>
              <a:pPr>
                <a:defRPr/>
              </a:pPr>
              <a:t>12/14/09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79792-3EE8-40B8-97D2-CBAB55E78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1A9CF-BF96-46BC-B342-6390E90226DA}" type="datetimeFigureOut">
              <a:rPr lang="en-US"/>
              <a:pPr>
                <a:defRPr/>
              </a:pPr>
              <a:t>12/14/09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E7A58-5224-4FF8-815D-6271DBF86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D5700-EB0B-4BB0-B373-B6C5A15611C4}" type="datetimeFigureOut">
              <a:rPr lang="en-US"/>
              <a:pPr>
                <a:defRPr/>
              </a:pPr>
              <a:t>12/14/09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9811E-1047-4ECF-9097-7281A665B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Slawek Tkaczyk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Warsztaty Krakowsko Warszawskie 2009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B583A-F83B-4DD4-92EF-6E584C26A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21873-15F1-4D42-9CAF-75791003488A}" type="datetimeFigureOut">
              <a:rPr lang="en-US"/>
              <a:pPr>
                <a:defRPr/>
              </a:pPr>
              <a:t>12/14/09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AE83F-3A7D-4F5C-A776-83D80A7CE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99BDA-7297-4CEF-812D-2D91C050D319}" type="datetimeFigureOut">
              <a:rPr lang="en-US"/>
              <a:pPr>
                <a:defRPr/>
              </a:pPr>
              <a:t>12/14/09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06A2E-AAD6-4C36-B0B7-31A4F6A59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35B5E-5F71-4648-9BDF-A710BD3F3195}" type="datetimeFigureOut">
              <a:rPr lang="en-US"/>
              <a:pPr>
                <a:defRPr/>
              </a:pPr>
              <a:t>12/14/09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3D622-AC70-47CE-9A20-549EDBBEA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Slawek Tkaczyk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Warsztaty Krakowsko Warszawskie 2009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BF7CD-BBFC-40EB-B904-17722B9C4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Slawek Tkaczyk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Warsztaty Krakowsko Warszawskie 2009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C0111-7E7E-415B-97D8-26CCEEC0D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Slawek Tkaczyk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Warsztaty Krakowsko Warszawskie 2009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CF10E-9089-4728-9B89-7075327685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Slawek Tkaczyk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Warsztaty Krakowsko Warszawskie 2009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92AA1-85F9-4F0C-860C-5EFB73DDD0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Slawek Tkaczyk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Warsztaty Krakowsko Warszawskie 2009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5F375-C323-48FC-9B45-5DB0B4F14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Slawek Tkaczyk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Warsztaty Krakowsko Warszawskie 2009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73D6B-B4F3-4B78-AA09-02F6C0312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Slawek Tkaczyk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Warsztaty Krakowsko Warszawskie 2009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07BCA-07AE-4080-9DD6-2B3DAE5E9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Slawek Tkaczyk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en-US"/>
              <a:t>Warsztaty Krakowsko Warszawskie 2009</a:t>
            </a:r>
          </a:p>
        </p:txBody>
      </p:sp>
      <p:pic>
        <p:nvPicPr>
          <p:cNvPr id="1028" name="Picture 7"/>
          <p:cNvPicPr>
            <a:picLocks noChangeAspect="1" noChangeArrowheads="1"/>
          </p:cNvPicPr>
          <p:nvPr userDrawn="1"/>
        </p:nvPicPr>
        <p:blipFill>
          <a:blip r:embed="rId13"/>
          <a:srcRect l="30704"/>
          <a:stretch>
            <a:fillRect/>
          </a:stretch>
        </p:blipFill>
        <p:spPr bwMode="auto">
          <a:xfrm>
            <a:off x="-17463" y="0"/>
            <a:ext cx="931863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8382000" y="6388100"/>
            <a:ext cx="336550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fld id="{12D53F40-324E-48A0-AC38-0717E38C71E7}" type="slidenum">
              <a:rPr lang="en-US" sz="1000" b="1">
                <a:solidFill>
                  <a:schemeClr val="tx2"/>
                </a:solidFill>
              </a:rPr>
              <a:pPr eaLnBrk="0" hangingPunct="0">
                <a:defRPr/>
              </a:pPr>
              <a:t>‹#›</a:t>
            </a:fld>
            <a:endParaRPr lang="en-US" sz="1000" b="1">
              <a:solidFill>
                <a:schemeClr val="tx2"/>
              </a:solidFill>
            </a:endParaRPr>
          </a:p>
        </p:txBody>
      </p:sp>
      <p:sp>
        <p:nvSpPr>
          <p:cNvPr id="103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153400" cy="510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0"/>
            <a:ext cx="6934200" cy="9525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3333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64516" name="Picture 4" descr="12A_0016 as Smart Object-1_re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848600" y="0"/>
            <a:ext cx="1295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AD62A01-D0A5-402F-8AF6-358F41FD0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b="1" kern="1200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b="1" kern="1200">
          <a:solidFill>
            <a:schemeClr val="hlink"/>
          </a:solidFill>
          <a:latin typeface="Arial" charset="0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800000"/>
          </a:solidFill>
          <a:latin typeface="Arial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388916A3-0618-4472-A165-D9D5356B80B4}" type="datetimeFigureOut">
              <a:rPr lang="en-US"/>
              <a:pPr>
                <a:defRPr/>
              </a:pPr>
              <a:t>12/14/09</a:t>
            </a:fld>
            <a:endParaRPr lang="en-US"/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2C54908-77A9-49C1-A762-7AA50BC55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wmf"/><Relationship Id="rId3" Type="http://schemas.openxmlformats.org/officeDocument/2006/relationships/image" Target="../media/image4.wmf"/><Relationship Id="rId6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7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6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8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5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image" Target="../media/image46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eg"/><Relationship Id="rId5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9" Type="http://schemas.openxmlformats.org/officeDocument/2006/relationships/image" Target="../media/image54.png"/><Relationship Id="rId3" Type="http://schemas.openxmlformats.org/officeDocument/2006/relationships/image" Target="../media/image48.png"/><Relationship Id="rId6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5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image" Target="../media/image69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5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jpeg"/><Relationship Id="rId5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4" Type="http://schemas.openxmlformats.org/officeDocument/2006/relationships/image" Target="../media/image78.png"/><Relationship Id="rId10" Type="http://schemas.openxmlformats.org/officeDocument/2006/relationships/image" Target="../media/image84.png"/><Relationship Id="rId5" Type="http://schemas.openxmlformats.org/officeDocument/2006/relationships/image" Target="../media/image79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9" Type="http://schemas.openxmlformats.org/officeDocument/2006/relationships/image" Target="../media/image83.png"/><Relationship Id="rId3" Type="http://schemas.openxmlformats.org/officeDocument/2006/relationships/image" Target="../media/image77.png"/><Relationship Id="rId6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3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4.jpe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8.png"/><Relationship Id="rId5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Relationship Id="rId5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3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Relationship Id="rId5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3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7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wmf"/><Relationship Id="rId3" Type="http://schemas.openxmlformats.org/officeDocument/2006/relationships/image" Target="../media/image116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3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5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2.pn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5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5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6934200" cy="2057400"/>
          </a:xfrm>
        </p:spPr>
        <p:txBody>
          <a:bodyPr/>
          <a:lstStyle/>
          <a:p>
            <a:r>
              <a:rPr lang="en-US" sz="3600" b="1" dirty="0" smtClean="0"/>
              <a:t>CMS Growing UP </a:t>
            </a: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2667000" y="2057400"/>
            <a:ext cx="3028950" cy="1200328"/>
          </a:xfrm>
          <a:prstGeom prst="rect">
            <a:avLst/>
          </a:prstGeom>
          <a:solidFill>
            <a:schemeClr val="accent1">
              <a:alpha val="14902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/>
            <a:r>
              <a:rPr lang="en-US" sz="2400" b="1" dirty="0" err="1"/>
              <a:t>Slawek</a:t>
            </a:r>
            <a:r>
              <a:rPr lang="en-US" sz="2400" b="1" dirty="0"/>
              <a:t> </a:t>
            </a:r>
            <a:r>
              <a:rPr lang="en-US" sz="2400" b="1" dirty="0" err="1"/>
              <a:t>Tkaczyk</a:t>
            </a:r>
            <a:endParaRPr lang="en-US" sz="2400" b="1" dirty="0"/>
          </a:p>
          <a:p>
            <a:pPr algn="ctr" defTabSz="914400"/>
            <a:endParaRPr lang="en-US" sz="2400" b="1" dirty="0"/>
          </a:p>
          <a:p>
            <a:pPr algn="ctr" defTabSz="914400"/>
            <a:r>
              <a:rPr lang="en-US" sz="2400" b="1" dirty="0" smtClean="0"/>
              <a:t>FNAL</a:t>
            </a:r>
            <a:endParaRPr lang="en-US" sz="2400" b="1" dirty="0"/>
          </a:p>
        </p:txBody>
      </p:sp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2438400" y="3657600"/>
            <a:ext cx="3657600" cy="1200328"/>
          </a:xfrm>
          <a:prstGeom prst="rect">
            <a:avLst/>
          </a:prstGeom>
          <a:solidFill>
            <a:schemeClr val="accent1">
              <a:alpha val="14902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Chris </a:t>
            </a:r>
            <a:r>
              <a:rPr lang="en-US" sz="2400" b="1" dirty="0" err="1" smtClean="0"/>
              <a:t>Quigg</a:t>
            </a:r>
            <a:r>
              <a:rPr lang="en-US" sz="2400" b="1" dirty="0" smtClean="0"/>
              <a:t> Symposium</a:t>
            </a:r>
          </a:p>
          <a:p>
            <a:pPr algn="ctr"/>
            <a:r>
              <a:rPr lang="en-US" sz="2400" b="1" dirty="0" smtClean="0"/>
              <a:t>14-15 December </a:t>
            </a:r>
            <a:r>
              <a:rPr lang="en-US" sz="2400" b="1" dirty="0"/>
              <a:t>2009</a:t>
            </a:r>
          </a:p>
        </p:txBody>
      </p:sp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03788"/>
            <a:ext cx="3124200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4876800"/>
            <a:ext cx="3048000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4892675"/>
            <a:ext cx="297180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run123592event2003169-b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6777" y="2057401"/>
            <a:ext cx="3317222" cy="2819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228600" y="1752600"/>
            <a:ext cx="3020547" cy="3200402"/>
            <a:chOff x="4731223" y="679449"/>
            <a:chExt cx="4088858" cy="3067789"/>
          </a:xfrm>
        </p:grpSpPr>
        <p:pic>
          <p:nvPicPr>
            <p:cNvPr id="12" name="Picture 11" descr="06-25-56-77543-r123592_e526063.png"/>
            <p:cNvPicPr>
              <a:picLocks noChangeAspect="1"/>
            </p:cNvPicPr>
            <p:nvPr/>
          </p:nvPicPr>
          <p:blipFill>
            <a:blip r:embed="rId6"/>
            <a:srcRect l="8273" t="30865" r="28497" b="12575"/>
            <a:stretch>
              <a:fillRect/>
            </a:stretch>
          </p:blipFill>
          <p:spPr>
            <a:xfrm>
              <a:off x="4937523" y="954508"/>
              <a:ext cx="3882558" cy="2792730"/>
            </a:xfrm>
            <a:prstGeom prst="rect">
              <a:avLst/>
            </a:prstGeom>
          </p:spPr>
        </p:pic>
        <p:pic>
          <p:nvPicPr>
            <p:cNvPr id="13" name="Picture 8" descr="CMS_Logo.gif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31223" y="679449"/>
              <a:ext cx="1134656" cy="1168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7"/>
            <p:cNvSpPr txBox="1">
              <a:spLocks noChangeArrowheads="1"/>
            </p:cNvSpPr>
            <p:nvPr/>
          </p:nvSpPr>
          <p:spPr bwMode="auto">
            <a:xfrm>
              <a:off x="5576605" y="917575"/>
              <a:ext cx="1826643" cy="67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800" dirty="0">
                  <a:solidFill>
                    <a:srgbClr val="FFFFFA"/>
                  </a:solidFill>
                </a:rPr>
                <a:t>CMS Experiment at the LHC, CERN</a:t>
              </a:r>
              <a:endParaRPr lang="en-US" sz="800" dirty="0" smtClean="0">
                <a:solidFill>
                  <a:srgbClr val="FFFFFA"/>
                </a:solidFill>
              </a:endParaRPr>
            </a:p>
            <a:p>
              <a:pPr algn="l"/>
              <a:r>
                <a:rPr lang="en-US" sz="800" dirty="0" smtClean="0">
                  <a:solidFill>
                    <a:srgbClr val="FFFFFA"/>
                  </a:solidFill>
                </a:rPr>
                <a:t>Run</a:t>
              </a:r>
              <a:r>
                <a:rPr lang="en-US" sz="800" dirty="0">
                  <a:solidFill>
                    <a:srgbClr val="FFFFFA"/>
                  </a:solidFill>
                </a:rPr>
                <a:t>/Event:</a:t>
              </a:r>
              <a:r>
                <a:rPr lang="en-US" sz="800" dirty="0" smtClean="0">
                  <a:solidFill>
                    <a:srgbClr val="FFFFFA"/>
                  </a:solidFill>
                </a:rPr>
                <a:t> 123592/526063</a:t>
              </a:r>
            </a:p>
            <a:p>
              <a:pPr algn="l"/>
              <a:r>
                <a:rPr lang="en-US" sz="800" dirty="0">
                  <a:solidFill>
                    <a:srgbClr val="FFFFFA"/>
                  </a:solidFill>
                </a:rPr>
                <a:t>Candidate</a:t>
              </a:r>
              <a:r>
                <a:rPr lang="en-US" sz="800" dirty="0" smtClean="0">
                  <a:solidFill>
                    <a:srgbClr val="FFFFFA"/>
                  </a:solidFill>
                </a:rPr>
                <a:t> </a:t>
              </a:r>
              <a:r>
                <a:rPr lang="en-US" sz="800" dirty="0" err="1" smtClean="0">
                  <a:solidFill>
                    <a:srgbClr val="FFFFFA"/>
                  </a:solidFill>
                </a:rPr>
                <a:t>Muon</a:t>
              </a:r>
              <a:r>
                <a:rPr lang="en-US" sz="800" dirty="0" smtClean="0">
                  <a:solidFill>
                    <a:srgbClr val="FFFFFA"/>
                  </a:solidFill>
                </a:rPr>
                <a:t> Event </a:t>
              </a:r>
              <a:endParaRPr lang="en-US" sz="800" dirty="0">
                <a:solidFill>
                  <a:srgbClr val="FFFFFA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Assembly on Surface</a:t>
            </a:r>
            <a:endParaRPr lang="en-US" dirty="0"/>
          </a:p>
        </p:txBody>
      </p:sp>
      <p:pic>
        <p:nvPicPr>
          <p:cNvPr id="4" name="Picture 3" descr="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0"/>
            <a:ext cx="1693154" cy="2324100"/>
          </a:xfrm>
          <a:prstGeom prst="rect">
            <a:avLst/>
          </a:prstGeom>
        </p:spPr>
      </p:pic>
      <p:pic>
        <p:nvPicPr>
          <p:cNvPr id="5" name="Picture 4" descr="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154" y="946600"/>
            <a:ext cx="2039380" cy="2330000"/>
          </a:xfrm>
          <a:prstGeom prst="rect">
            <a:avLst/>
          </a:prstGeom>
        </p:spPr>
      </p:pic>
      <p:pic>
        <p:nvPicPr>
          <p:cNvPr id="6" name="Picture 5" descr="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6" y="3019618"/>
            <a:ext cx="5696174" cy="3838382"/>
          </a:xfrm>
          <a:prstGeom prst="rect">
            <a:avLst/>
          </a:prstGeom>
        </p:spPr>
      </p:pic>
      <p:pic>
        <p:nvPicPr>
          <p:cNvPr id="8" name="Picture 7" descr="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946601"/>
            <a:ext cx="3217295" cy="2253799"/>
          </a:xfrm>
          <a:prstGeom prst="rect">
            <a:avLst/>
          </a:prstGeom>
        </p:spPr>
      </p:pic>
      <p:pic>
        <p:nvPicPr>
          <p:cNvPr id="7" name="Picture 6" descr="1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952500"/>
            <a:ext cx="2478144" cy="3771900"/>
          </a:xfrm>
          <a:prstGeom prst="rect">
            <a:avLst/>
          </a:prstGeom>
        </p:spPr>
      </p:pic>
      <p:pic>
        <p:nvPicPr>
          <p:cNvPr id="9" name="Picture 8" descr="1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400" y="3138494"/>
            <a:ext cx="2394472" cy="1585906"/>
          </a:xfrm>
          <a:prstGeom prst="rect">
            <a:avLst/>
          </a:prstGeom>
        </p:spPr>
      </p:pic>
      <p:pic>
        <p:nvPicPr>
          <p:cNvPr id="10" name="Picture 9" descr="18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0" y="4572294"/>
            <a:ext cx="3429000" cy="2281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15 Modules Lowered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YE-1 </a:t>
            </a:r>
            <a:r>
              <a:rPr lang="en-US" sz="2000" dirty="0" smtClean="0"/>
              <a:t>Last :  22 Jan 2008</a:t>
            </a:r>
            <a:endParaRPr lang="en-US" sz="2000" dirty="0"/>
          </a:p>
        </p:txBody>
      </p:sp>
      <p:pic>
        <p:nvPicPr>
          <p:cNvPr id="4" name="Picture 3" descr="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074"/>
            <a:ext cx="4187193" cy="3124200"/>
          </a:xfrm>
          <a:prstGeom prst="rect">
            <a:avLst/>
          </a:prstGeom>
        </p:spPr>
      </p:pic>
      <p:pic>
        <p:nvPicPr>
          <p:cNvPr id="5" name="Picture 4" descr="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914400"/>
            <a:ext cx="4538626" cy="3083202"/>
          </a:xfrm>
          <a:prstGeom prst="rect">
            <a:avLst/>
          </a:prstGeom>
        </p:spPr>
      </p:pic>
      <p:pic>
        <p:nvPicPr>
          <p:cNvPr id="6" name="Picture 5" descr="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962400"/>
            <a:ext cx="4572000" cy="2896460"/>
          </a:xfrm>
          <a:prstGeom prst="rect">
            <a:avLst/>
          </a:prstGeom>
        </p:spPr>
      </p:pic>
      <p:pic>
        <p:nvPicPr>
          <p:cNvPr id="7" name="Picture 6" descr="1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20274"/>
            <a:ext cx="4633307" cy="2873485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-76200" y="5486400"/>
            <a:ext cx="28956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endParaRPr lang="en-US" sz="2000" b="1" dirty="0" smtClean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Masses:  400 – 2000 </a:t>
            </a:r>
            <a:r>
              <a:rPr lang="en-US" sz="1200" b="1" dirty="0" err="1" smtClean="0">
                <a:solidFill>
                  <a:schemeClr val="bg1"/>
                </a:solidFill>
                <a:latin typeface="Calibri" pitchFamily="34" charset="0"/>
              </a:rPr>
              <a:t>t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YE0 critical clearances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YE1 </a:t>
            </a:r>
            <a:r>
              <a:rPr lang="en-US" sz="1200" b="1" dirty="0">
                <a:solidFill>
                  <a:schemeClr val="bg1"/>
                </a:solidFill>
                <a:latin typeface="Calibri" pitchFamily="34" charset="0"/>
              </a:rPr>
              <a:t>most difficult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: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COG out of the plane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1430 </a:t>
            </a:r>
            <a:r>
              <a:rPr lang="en-US" sz="1200" b="1" dirty="0" err="1" smtClean="0">
                <a:solidFill>
                  <a:schemeClr val="bg1"/>
                </a:solidFill>
                <a:latin typeface="Calibri" pitchFamily="34" charset="0"/>
              </a:rPr>
              <a:t>t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 &amp; nose </a:t>
            </a:r>
            <a:r>
              <a:rPr lang="en-US" sz="1200" b="1" dirty="0">
                <a:solidFill>
                  <a:schemeClr val="bg1"/>
                </a:solidFill>
                <a:latin typeface="Calibri" pitchFamily="34" charset="0"/>
              </a:rPr>
              <a:t>of 465 </a:t>
            </a:r>
            <a:r>
              <a:rPr lang="en-US" sz="1200" b="1" dirty="0" err="1" smtClean="0">
                <a:solidFill>
                  <a:schemeClr val="bg1"/>
                </a:solidFill>
                <a:latin typeface="Calibri" pitchFamily="34" charset="0"/>
              </a:rPr>
              <a:t>t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Calibri" pitchFamily="34" charset="0"/>
              </a:rPr>
              <a:t>out </a:t>
            </a:r>
            <a:r>
              <a:rPr lang="en-US" sz="1200" b="1" dirty="0" smtClean="0">
                <a:solidFill>
                  <a:schemeClr val="bg1"/>
                </a:solidFill>
                <a:latin typeface="Calibri" pitchFamily="34" charset="0"/>
              </a:rPr>
              <a:t>of plane</a:t>
            </a:r>
          </a:p>
        </p:txBody>
      </p:sp>
      <p:pic>
        <p:nvPicPr>
          <p:cNvPr id="9" name="Picture 5" descr="red_DSC9940 as Smart Object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9939" y="914400"/>
            <a:ext cx="2070261" cy="311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7828087" y="4025497"/>
            <a:ext cx="13159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en-US" sz="2000" b="1" dirty="0" smtClean="0">
                <a:solidFill>
                  <a:schemeClr val="bg1"/>
                </a:solidFill>
                <a:latin typeface="Calibri" pitchFamily="34" charset="0"/>
              </a:rPr>
              <a:t>Feb 2007</a:t>
            </a:r>
            <a:endParaRPr lang="en-US" sz="1200" b="1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 descr="YB0_Serv_R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086600" cy="990600"/>
          </a:xfrm>
        </p:spPr>
        <p:txBody>
          <a:bodyPr/>
          <a:lstStyle/>
          <a:p>
            <a:pPr eaLnBrk="1" hangingPunct="1"/>
            <a:r>
              <a:rPr lang="en-GB" sz="3600" b="1" smtClean="0"/>
              <a:t>Cabling of CMS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0" y="5942013"/>
            <a:ext cx="4857750" cy="915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1800" b="1"/>
              <a:t>All services for Tracker, ECAL, HCAL </a:t>
            </a:r>
          </a:p>
          <a:p>
            <a:pPr defTabSz="914400"/>
            <a:r>
              <a:rPr lang="en-US" sz="1800" b="1"/>
              <a:t>250 km cables, pipes, fibres</a:t>
            </a:r>
          </a:p>
          <a:p>
            <a:pPr defTabSz="914400"/>
            <a:r>
              <a:rPr lang="en-US" sz="1800" b="1"/>
              <a:t>6100 cables, 4000 fibre ribbons, 1000 pipes</a:t>
            </a:r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7086600" y="6232525"/>
            <a:ext cx="2057400" cy="581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/>
              <a:t>50000 person hours </a:t>
            </a:r>
          </a:p>
          <a:p>
            <a:pPr defTabSz="914400"/>
            <a:r>
              <a:rPr lang="en-US"/>
              <a:t>8 months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Ready for Closure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626" y="952500"/>
            <a:ext cx="8186174" cy="590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027" descr="20080905_160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2488"/>
            <a:ext cx="9144000" cy="608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Rectangle 1029"/>
          <p:cNvSpPr>
            <a:spLocks noChangeArrowheads="1"/>
          </p:cNvSpPr>
          <p:nvPr/>
        </p:nvSpPr>
        <p:spPr bwMode="auto">
          <a:xfrm>
            <a:off x="6324600" y="914400"/>
            <a:ext cx="2757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GB" sz="2400" b="1" dirty="0">
                <a:solidFill>
                  <a:schemeClr val="bg1"/>
                </a:solidFill>
                <a:latin typeface="Calibri" pitchFamily="34" charset="0"/>
              </a:rPr>
              <a:t>3rd September 2008</a:t>
            </a:r>
            <a:endParaRPr kumimoji="1"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4035" name="Rectangle 2"/>
          <p:cNvSpPr>
            <a:spLocks/>
          </p:cNvSpPr>
          <p:nvPr/>
        </p:nvSpPr>
        <p:spPr bwMode="auto">
          <a:xfrm>
            <a:off x="914400" y="0"/>
            <a:ext cx="7010400" cy="852488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rgbClr val="AAAA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 b="1" dirty="0">
                <a:latin typeface="Calibri" pitchFamily="34" charset="0"/>
              </a:rPr>
              <a:t>CMS Final Closure </a:t>
            </a:r>
            <a:r>
              <a:rPr lang="en-US" sz="3600" b="1" dirty="0" smtClean="0">
                <a:latin typeface="Calibri" pitchFamily="34" charset="0"/>
              </a:rPr>
              <a:t>and</a:t>
            </a:r>
          </a:p>
          <a:p>
            <a:pPr algn="ctr" eaLnBrk="0" hangingPunct="0"/>
            <a:r>
              <a:rPr lang="en-US" sz="3600" b="1" dirty="0" smtClean="0">
                <a:latin typeface="Calibri" pitchFamily="34" charset="0"/>
              </a:rPr>
              <a:t> </a:t>
            </a:r>
            <a:r>
              <a:rPr lang="en-US" sz="3600" b="1" dirty="0">
                <a:latin typeface="Calibri" pitchFamily="34" charset="0"/>
              </a:rPr>
              <a:t>Ready for Collisions</a:t>
            </a:r>
            <a:endParaRPr lang="en-US" sz="4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6934200" cy="1066800"/>
          </a:xfrm>
          <a:gradFill>
            <a:gsLst>
              <a:gs pos="0">
                <a:schemeClr val="hlink"/>
              </a:gs>
              <a:gs pos="100000">
                <a:srgbClr val="AAAAFF"/>
              </a:gs>
            </a:gsLst>
          </a:gradFill>
        </p:spPr>
        <p:txBody>
          <a:bodyPr/>
          <a:lstStyle/>
          <a:p>
            <a:r>
              <a:rPr lang="en-US" sz="4000" b="1" dirty="0" smtClean="0"/>
              <a:t>10 Sep 08 – Media Splash Event</a:t>
            </a:r>
          </a:p>
        </p:txBody>
      </p:sp>
      <p:pic>
        <p:nvPicPr>
          <p:cNvPr id="70658" name="Picture 4" descr="lhc_goog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9144000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5" descr="Wikipedia_z5684534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90800"/>
            <a:ext cx="3886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7" descr="Sandor_z5676278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2590800"/>
            <a:ext cx="3962400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6" descr="PR08_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4216400"/>
            <a:ext cx="39624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8" descr="CMS_abortz5684857X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98750" y="3733800"/>
            <a:ext cx="24828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CMS Commissioning</a:t>
            </a:r>
            <a:br>
              <a:rPr lang="en-US" sz="4000" dirty="0" smtClean="0"/>
            </a:br>
            <a:r>
              <a:rPr lang="en-US" sz="4000" dirty="0" smtClean="0"/>
              <a:t>with Cosmic </a:t>
            </a:r>
            <a:r>
              <a:rPr lang="en-US" sz="4000" dirty="0" err="1" smtClean="0"/>
              <a:t>Muons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715000"/>
          </a:xfrm>
        </p:spPr>
        <p:txBody>
          <a:bodyPr/>
          <a:lstStyle/>
          <a:p>
            <a:r>
              <a:rPr lang="en-US" dirty="0" smtClean="0"/>
              <a:t>Regular Global Run exercises since 2008</a:t>
            </a:r>
          </a:p>
          <a:p>
            <a:pPr lvl="1"/>
            <a:r>
              <a:rPr lang="en-US" sz="1800" dirty="0" smtClean="0"/>
              <a:t>Varying frequency </a:t>
            </a:r>
          </a:p>
          <a:p>
            <a:pPr lvl="1"/>
            <a:r>
              <a:rPr lang="en-US" sz="1800" dirty="0" smtClean="0"/>
              <a:t>Specific goals set</a:t>
            </a:r>
          </a:p>
          <a:p>
            <a:r>
              <a:rPr lang="en-US" dirty="0" smtClean="0"/>
              <a:t>Cosmic </a:t>
            </a:r>
            <a:r>
              <a:rPr lang="en-US" dirty="0" err="1" smtClean="0"/>
              <a:t>RUn</a:t>
            </a:r>
            <a:r>
              <a:rPr lang="en-US" dirty="0" smtClean="0"/>
              <a:t> at </a:t>
            </a:r>
            <a:r>
              <a:rPr lang="en-US" dirty="0" err="1" smtClean="0"/>
              <a:t>ZEro</a:t>
            </a:r>
            <a:r>
              <a:rPr lang="en-US" dirty="0" smtClean="0"/>
              <a:t> Tesla –CRUZET</a:t>
            </a:r>
          </a:p>
          <a:p>
            <a:pPr lvl="1"/>
            <a:r>
              <a:rPr lang="en-US" sz="2000" dirty="0" smtClean="0"/>
              <a:t>Global exercise to accumulate cosmic </a:t>
            </a:r>
            <a:r>
              <a:rPr lang="en-US" sz="2000" dirty="0" err="1" smtClean="0"/>
              <a:t>muon</a:t>
            </a:r>
            <a:r>
              <a:rPr lang="en-US" sz="2000" dirty="0" smtClean="0"/>
              <a:t> data from entire detector</a:t>
            </a:r>
          </a:p>
          <a:p>
            <a:r>
              <a:rPr lang="en-US" dirty="0" smtClean="0"/>
              <a:t>Cosmic Run At Four Tesla-CRAFT</a:t>
            </a:r>
            <a:endParaRPr lang="en-US" sz="1800" dirty="0" smtClean="0"/>
          </a:p>
          <a:p>
            <a:pPr lvl="1"/>
            <a:r>
              <a:rPr lang="en-US" sz="1800" dirty="0" smtClean="0"/>
              <a:t>Gain experience in operation of CMS with magnetic field </a:t>
            </a:r>
          </a:p>
          <a:p>
            <a:pPr lvl="1"/>
            <a:r>
              <a:rPr lang="en-US" sz="1800" dirty="0" smtClean="0"/>
              <a:t>Stability of subsystems and infrastructure</a:t>
            </a:r>
          </a:p>
          <a:p>
            <a:pPr lvl="1"/>
            <a:r>
              <a:rPr lang="en-US" sz="1800" dirty="0" smtClean="0"/>
              <a:t>Oct 2008 – 23 days ; Aug 2009 – 40 days – leading to beams </a:t>
            </a:r>
          </a:p>
          <a:p>
            <a:r>
              <a:rPr lang="en-US" dirty="0" smtClean="0"/>
              <a:t>1 billion cosmic </a:t>
            </a:r>
            <a:r>
              <a:rPr lang="en-US" dirty="0" err="1" smtClean="0"/>
              <a:t>muon</a:t>
            </a:r>
            <a:r>
              <a:rPr lang="en-US" dirty="0" smtClean="0"/>
              <a:t> events recorded and analyzed!</a:t>
            </a:r>
          </a:p>
          <a:p>
            <a:pPr lvl="1"/>
            <a:r>
              <a:rPr lang="en-US" sz="2000" dirty="0" smtClean="0"/>
              <a:t>Data distributed widely</a:t>
            </a:r>
          </a:p>
          <a:p>
            <a:pPr lvl="1"/>
            <a:r>
              <a:rPr lang="en-US" sz="2000" dirty="0" smtClean="0"/>
              <a:t>Analyses done with advanced versions of the </a:t>
            </a:r>
            <a:r>
              <a:rPr lang="en-US" sz="2000" dirty="0" err="1" smtClean="0"/>
              <a:t>sw</a:t>
            </a:r>
            <a:r>
              <a:rPr lang="en-US" sz="2000" dirty="0" smtClean="0"/>
              <a:t> releases and using LHC Grid infrastructure</a:t>
            </a:r>
          </a:p>
          <a:p>
            <a:pPr lvl="1"/>
            <a:r>
              <a:rPr lang="en-US" sz="2000" dirty="0" smtClean="0"/>
              <a:t>Submitted &gt;23 publication from CRAFT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8991600" cy="5486400"/>
          </a:xfrm>
        </p:spPr>
        <p:txBody>
          <a:bodyPr/>
          <a:lstStyle/>
          <a:p>
            <a:r>
              <a:rPr lang="en-US" dirty="0" smtClean="0"/>
              <a:t>Conflicting Interests: assembly and integration concurrent with operation</a:t>
            </a:r>
          </a:p>
          <a:p>
            <a:r>
              <a:rPr lang="en-US" dirty="0" smtClean="0"/>
              <a:t>Commissioning work on single components</a:t>
            </a:r>
          </a:p>
          <a:p>
            <a:pPr lvl="1"/>
            <a:r>
              <a:rPr lang="en-US" dirty="0" smtClean="0"/>
              <a:t>Check &amp; Repair of hardware components</a:t>
            </a:r>
          </a:p>
          <a:p>
            <a:pPr lvl="1"/>
            <a:r>
              <a:rPr lang="en-US" dirty="0" smtClean="0"/>
              <a:t>Tuning of firmware and software </a:t>
            </a:r>
          </a:p>
          <a:p>
            <a:pPr lvl="1"/>
            <a:r>
              <a:rPr lang="en-US" dirty="0" smtClean="0"/>
              <a:t>Local runs for better understanding of noise</a:t>
            </a:r>
          </a:p>
          <a:p>
            <a:pPr lvl="1"/>
            <a:r>
              <a:rPr lang="en-US" dirty="0" smtClean="0"/>
              <a:t>Calibration and alignment</a:t>
            </a:r>
          </a:p>
          <a:p>
            <a:r>
              <a:rPr lang="en-US" dirty="0" smtClean="0"/>
              <a:t>Global commissioning: bring whole detector to work</a:t>
            </a:r>
          </a:p>
          <a:p>
            <a:pPr lvl="1"/>
            <a:r>
              <a:rPr lang="en-US" dirty="0" smtClean="0"/>
              <a:t>Verify integrity of services: trigger, timing, DAQ, DCS</a:t>
            </a:r>
          </a:p>
          <a:p>
            <a:pPr lvl="1"/>
            <a:r>
              <a:rPr lang="en-US" dirty="0" smtClean="0"/>
              <a:t>Exercise data flow from detector to Tier-2 centers</a:t>
            </a:r>
          </a:p>
          <a:p>
            <a:pPr lvl="1"/>
            <a:r>
              <a:rPr lang="en-US" dirty="0" smtClean="0"/>
              <a:t>Optimize performance </a:t>
            </a:r>
          </a:p>
          <a:p>
            <a:pPr lvl="1"/>
            <a:r>
              <a:rPr lang="en-US" dirty="0" smtClean="0"/>
              <a:t>Improve procedures for good running efficiency 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954088"/>
            <a:ext cx="5027401" cy="399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54088"/>
            <a:ext cx="6629400" cy="399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show_pictu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39800"/>
            <a:ext cx="9144000" cy="401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From Straight to Bent Tracks</a:t>
            </a:r>
            <a:endParaRPr lang="en-US" sz="3600" dirty="0"/>
          </a:p>
        </p:txBody>
      </p:sp>
      <p:pic>
        <p:nvPicPr>
          <p:cNvPr id="7" name="Picture 4" descr="Picture 7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17962" y="1005728"/>
            <a:ext cx="5978238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939800"/>
            <a:ext cx="5943600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64901" y="939800"/>
            <a:ext cx="6131299" cy="59495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5" descr="20 48 42-66404-Picture_40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0600" y="954088"/>
            <a:ext cx="7655298" cy="588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20 48 41-14773-Picture_40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90600" y="954088"/>
            <a:ext cx="7671724" cy="588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Performance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97490"/>
            <a:ext cx="7543800" cy="57444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 rot="16200000">
            <a:off x="-578170" y="3601244"/>
            <a:ext cx="157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/>
              <a:t>Subdetectors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5954572" y="4790182"/>
            <a:ext cx="1970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Will investigate possibility of repairs during longer shutdowns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OUTLINE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endParaRPr lang="en-US" dirty="0" smtClean="0"/>
          </a:p>
          <a:p>
            <a:r>
              <a:rPr lang="en-US" dirty="0" smtClean="0"/>
              <a:t>Construction </a:t>
            </a:r>
          </a:p>
          <a:p>
            <a:endParaRPr lang="en-US" dirty="0" smtClean="0"/>
          </a:p>
          <a:p>
            <a:r>
              <a:rPr lang="en-US" dirty="0" smtClean="0"/>
              <a:t>Commissioning and Operation </a:t>
            </a:r>
          </a:p>
          <a:p>
            <a:pPr lvl="1"/>
            <a:r>
              <a:rPr lang="en-US" dirty="0" smtClean="0"/>
              <a:t>Cosmic </a:t>
            </a:r>
            <a:r>
              <a:rPr lang="en-US" dirty="0" err="1" smtClean="0"/>
              <a:t>Muons</a:t>
            </a:r>
            <a:endParaRPr lang="en-US" dirty="0" smtClean="0"/>
          </a:p>
          <a:p>
            <a:pPr lvl="1"/>
            <a:r>
              <a:rPr lang="en-US" dirty="0" smtClean="0"/>
              <a:t>First LHC beams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Conclusions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Operational Efficiency in CRAFT2009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5562600" cy="1905000"/>
          </a:xfrm>
        </p:spPr>
        <p:txBody>
          <a:bodyPr/>
          <a:lstStyle/>
          <a:p>
            <a:r>
              <a:rPr lang="en-US" sz="2000" dirty="0" smtClean="0"/>
              <a:t>Automated Run Time Logger in CRAFT’09</a:t>
            </a:r>
          </a:p>
          <a:p>
            <a:r>
              <a:rPr lang="en-US" sz="2000" dirty="0" smtClean="0"/>
              <a:t>Average efficiency: 71% between 24 July – 1 Sep ’09</a:t>
            </a:r>
          </a:p>
          <a:p>
            <a:r>
              <a:rPr lang="en-US" sz="2000" dirty="0" smtClean="0"/>
              <a:t>Weekend effect visible</a:t>
            </a:r>
          </a:p>
          <a:p>
            <a:r>
              <a:rPr lang="en-US" sz="2000" dirty="0" smtClean="0"/>
              <a:t>Human action required to assign </a:t>
            </a:r>
            <a:r>
              <a:rPr lang="en-US" sz="2000" dirty="0" err="1" smtClean="0"/>
              <a:t>cathegory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944813"/>
            <a:ext cx="8915400" cy="3913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22375" y="5707062"/>
            <a:ext cx="2359025" cy="328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tabLst>
                <a:tab pos="723900" algn="l"/>
                <a:tab pos="1447800" algn="l"/>
                <a:tab pos="2171700" algn="l"/>
              </a:tabLst>
            </a:pPr>
            <a:r>
              <a:rPr lang="en-US" sz="2000" b="0">
                <a:solidFill>
                  <a:srgbClr val="666666"/>
                </a:solidFill>
                <a:ea typeface="msmincho" charset="0"/>
                <a:cs typeface="msmincho" charset="0"/>
              </a:rPr>
              <a:t>CMS preliminary</a:t>
            </a: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5965825" y="5302250"/>
            <a:ext cx="1355725" cy="1587"/>
          </a:xfrm>
          <a:prstGeom prst="line">
            <a:avLst/>
          </a:prstGeom>
          <a:noFill/>
          <a:ln w="36720">
            <a:solidFill>
              <a:srgbClr val="8000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970588" y="5383212"/>
            <a:ext cx="1350962" cy="263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>
              <a:tabLst>
                <a:tab pos="723900" algn="l"/>
              </a:tabLst>
            </a:pPr>
            <a:r>
              <a:rPr lang="en-US" b="0">
                <a:solidFill>
                  <a:srgbClr val="800000"/>
                </a:solidFill>
                <a:ea typeface="msmincho" charset="0"/>
                <a:cs typeface="msmincho" charset="0"/>
              </a:rPr>
              <a:t> maintenance 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7405688" y="5286375"/>
            <a:ext cx="1433512" cy="17462"/>
          </a:xfrm>
          <a:prstGeom prst="line">
            <a:avLst/>
          </a:prstGeom>
          <a:noFill/>
          <a:ln w="36720">
            <a:solidFill>
              <a:srgbClr val="8000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770813" y="5383212"/>
            <a:ext cx="912812" cy="263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pPr>
              <a:tabLst>
                <a:tab pos="723900" algn="l"/>
              </a:tabLst>
            </a:pPr>
            <a:r>
              <a:rPr lang="en-US" b="0">
                <a:solidFill>
                  <a:srgbClr val="800000"/>
                </a:solidFill>
                <a:ea typeface="msmincho" charset="0"/>
                <a:cs typeface="msmincho" charset="0"/>
              </a:rPr>
              <a:t>high rate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0181" y="914400"/>
            <a:ext cx="3233819" cy="2324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Tracker Performance - CRAFT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4764087"/>
            <a:ext cx="4419600" cy="1143000"/>
          </a:xfrm>
        </p:spPr>
        <p:txBody>
          <a:bodyPr/>
          <a:lstStyle/>
          <a:p>
            <a:r>
              <a:rPr lang="en-US" sz="1600" dirty="0" smtClean="0"/>
              <a:t>Tag </a:t>
            </a:r>
            <a:r>
              <a:rPr lang="en-US" sz="1600" dirty="0" err="1" smtClean="0"/>
              <a:t>muons</a:t>
            </a:r>
            <a:r>
              <a:rPr lang="en-US" sz="1600" dirty="0" smtClean="0"/>
              <a:t> with tracks reconstructed in the </a:t>
            </a:r>
            <a:r>
              <a:rPr lang="en-US" sz="1600" dirty="0" err="1" smtClean="0"/>
              <a:t>muon</a:t>
            </a:r>
            <a:r>
              <a:rPr lang="en-US" sz="1600" dirty="0" smtClean="0"/>
              <a:t> chambers</a:t>
            </a:r>
          </a:p>
          <a:p>
            <a:r>
              <a:rPr lang="en-US" sz="1600" dirty="0" smtClean="0"/>
              <a:t>Two algorithms: Combinatorial Track Finding &amp; Cosmic Track Finder  </a:t>
            </a:r>
            <a:endParaRPr lang="en-US" sz="16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4297" y="952501"/>
            <a:ext cx="3919703" cy="3848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5783239"/>
            <a:ext cx="2667000" cy="107476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60775"/>
            <a:ext cx="4706938" cy="319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990600"/>
            <a:ext cx="52578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b="1" dirty="0" smtClean="0">
                <a:solidFill>
                  <a:srgbClr val="FF0000"/>
                </a:solidFill>
                <a:latin typeface="+mn-lt"/>
              </a:rPr>
              <a:t>Hit Efficiency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9" name="Group 3"/>
          <p:cNvGrpSpPr>
            <a:grpSpLocks/>
          </p:cNvGrpSpPr>
          <p:nvPr/>
        </p:nvGrpSpPr>
        <p:grpSpPr bwMode="auto">
          <a:xfrm>
            <a:off x="76197" y="952500"/>
            <a:ext cx="5182056" cy="2974186"/>
            <a:chOff x="4373" y="3014"/>
            <a:chExt cx="3671" cy="2492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73" y="3014"/>
              <a:ext cx="3467" cy="24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6460" y="3046"/>
              <a:ext cx="1584" cy="20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pPr>
                <a:tabLst>
                  <a:tab pos="723900" algn="l"/>
                  <a:tab pos="1447800" algn="l"/>
                  <a:tab pos="2171700" algn="l"/>
                </a:tabLst>
              </a:pPr>
              <a:r>
                <a:rPr lang="en-US" sz="2000" b="0" dirty="0">
                  <a:solidFill>
                    <a:srgbClr val="666666"/>
                  </a:solidFill>
                  <a:ea typeface="msmincho" charset="0"/>
                  <a:cs typeface="msmincho" charset="0"/>
                </a:rPr>
                <a:t>CMS Preliminary</a:t>
              </a:r>
            </a:p>
          </p:txBody>
        </p:sp>
      </p:grp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85800" y="3963593"/>
            <a:ext cx="2392363" cy="328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>
              <a:tabLst>
                <a:tab pos="723900" algn="l"/>
                <a:tab pos="1447800" algn="l"/>
                <a:tab pos="2171700" algn="l"/>
              </a:tabLst>
            </a:pPr>
            <a:r>
              <a:rPr lang="en-US" sz="2000" b="0" dirty="0">
                <a:solidFill>
                  <a:srgbClr val="666666"/>
                </a:solidFill>
                <a:ea typeface="msmincho" charset="0"/>
                <a:cs typeface="msmincho" charset="0"/>
              </a:rPr>
              <a:t>CMS preliminary  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057400" y="2057400"/>
            <a:ext cx="32051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 smtClean="0">
                <a:solidFill>
                  <a:srgbClr val="00547E"/>
                </a:solidFill>
                <a:latin typeface="Helvetica"/>
              </a:rPr>
              <a:t>99.9% - after excluding faulty modules</a:t>
            </a:r>
          </a:p>
          <a:p>
            <a:pPr eaLnBrk="0" hangingPunct="0"/>
            <a:r>
              <a:rPr lang="en-US" sz="1400" dirty="0" smtClean="0">
                <a:solidFill>
                  <a:srgbClr val="00547E"/>
                </a:solidFill>
                <a:latin typeface="Helvetica"/>
              </a:rPr>
              <a:t>98.2% - with all modules</a:t>
            </a:r>
            <a:endParaRPr lang="en-US" sz="1400" dirty="0">
              <a:solidFill>
                <a:srgbClr val="00547E"/>
              </a:solidFill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4343400" cy="2057400"/>
          </a:xfrm>
        </p:spPr>
        <p:txBody>
          <a:bodyPr/>
          <a:lstStyle/>
          <a:p>
            <a:r>
              <a:rPr lang="en-US" dirty="0" smtClean="0"/>
              <a:t>Momentum comparison between Standalone and Tracker </a:t>
            </a:r>
            <a:r>
              <a:rPr lang="en-US" dirty="0" err="1" smtClean="0"/>
              <a:t>Muons</a:t>
            </a:r>
            <a:r>
              <a:rPr lang="en-US" dirty="0" smtClean="0"/>
              <a:t> </a:t>
            </a:r>
          </a:p>
          <a:p>
            <a:r>
              <a:rPr lang="en-US" dirty="0" smtClean="0"/>
              <a:t>Test of B field map</a:t>
            </a:r>
          </a:p>
        </p:txBody>
      </p:sp>
      <p:pic>
        <p:nvPicPr>
          <p:cNvPr id="5" name="Immagine 11" descr="comp_pT_Craft08_Craft09_mean.gif"/>
          <p:cNvPicPr>
            <a:picLocks noChangeAspect="1"/>
          </p:cNvPicPr>
          <p:nvPr/>
        </p:nvPicPr>
        <p:blipFill>
          <a:blip r:embed="rId2" cstate="screen"/>
          <a:srcRect r="6507"/>
          <a:stretch>
            <a:fillRect/>
          </a:stretch>
        </p:blipFill>
        <p:spPr bwMode="auto">
          <a:xfrm>
            <a:off x="4343400" y="1899538"/>
            <a:ext cx="4800600" cy="497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24400" y="1281973"/>
            <a:ext cx="2879725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422797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CRAFT 2008 Performance</a:t>
            </a:r>
            <a:br>
              <a:rPr lang="en-US" dirty="0" smtClean="0"/>
            </a:br>
            <a:r>
              <a:rPr lang="en-US" sz="2400" dirty="0" smtClean="0"/>
              <a:t>over 23 papers submitted to JINST</a:t>
            </a:r>
            <a:endParaRPr lang="en-US" sz="2400" dirty="0"/>
          </a:p>
        </p:txBody>
      </p:sp>
      <p:pic>
        <p:nvPicPr>
          <p:cNvPr id="4" name="Picture 3" descr="dedx_w_ratio_bot_ef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5281" y="4063304"/>
            <a:ext cx="3372909" cy="2794696"/>
          </a:xfrm>
          <a:prstGeom prst="rect">
            <a:avLst/>
          </a:prstGeom>
        </p:spPr>
      </p:pic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3068486" y="1772216"/>
            <a:ext cx="3832225" cy="2418784"/>
            <a:chOff x="2976885" y="1648752"/>
            <a:chExt cx="3831903" cy="2418784"/>
          </a:xfrm>
        </p:grpSpPr>
        <p:pic>
          <p:nvPicPr>
            <p:cNvPr id="6" name="Picture 2"/>
            <p:cNvPicPr>
              <a:picLocks noChangeAspect="1"/>
            </p:cNvPicPr>
            <p:nvPr/>
          </p:nvPicPr>
          <p:blipFill>
            <a:blip r:embed="rId3" cstate="screen"/>
            <a:srcRect t="4353" b="2177"/>
            <a:stretch>
              <a:fillRect/>
            </a:stretch>
          </p:blipFill>
          <p:spPr bwMode="auto">
            <a:xfrm>
              <a:off x="2976885" y="1648752"/>
              <a:ext cx="3831903" cy="2418784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469010" y="1814513"/>
              <a:ext cx="787334" cy="368300"/>
            </a:xfrm>
            <a:prstGeom prst="rect">
              <a:avLst/>
            </a:prstGeom>
            <a:gradFill rotWithShape="1">
              <a:gsLst>
                <a:gs pos="0">
                  <a:srgbClr val="E1E1FF"/>
                </a:gs>
                <a:gs pos="64999">
                  <a:srgbClr val="B6B6FF"/>
                </a:gs>
                <a:gs pos="100000">
                  <a:srgbClr val="9595FF"/>
                </a:gs>
              </a:gsLst>
              <a:lin ang="5400000" scaled="1"/>
            </a:gradFill>
            <a:ln w="9525">
              <a:solidFill>
                <a:srgbClr val="2E2ECB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0000FF"/>
                  </a:solidFill>
                  <a:ea typeface="Arial" charset="0"/>
                  <a:cs typeface="Arial" charset="0"/>
                </a:rPr>
                <a:t>ECAL</a:t>
              </a:r>
              <a:endParaRPr lang="en-US" sz="1800" dirty="0">
                <a:solidFill>
                  <a:srgbClr val="000000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5369046" y="3408363"/>
              <a:ext cx="766699" cy="27622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64999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accent2"/>
                  </a:solidFill>
                  <a:cs typeface="Arial"/>
                </a:rPr>
                <a:t>radiative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734058" y="3427413"/>
              <a:ext cx="834955" cy="27622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64999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FF0000"/>
                  </a:solidFill>
                  <a:cs typeface="Arial"/>
                </a:rPr>
                <a:t>ionisation</a:t>
              </a: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3486429" y="2471738"/>
              <a:ext cx="1006390" cy="277812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64999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22228B"/>
                  </a:solidFill>
                  <a:cs typeface="Arial"/>
                </a:rPr>
                <a:t>Points- data</a:t>
              </a: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5888115" y="1957388"/>
              <a:ext cx="476210" cy="276225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64999">
                  <a:srgbClr val="FFFFFF"/>
                </a:gs>
                <a:gs pos="100000">
                  <a:srgbClr val="FFFFFF"/>
                </a:gs>
              </a:gsLst>
              <a:lin ang="5400000" scaled="1"/>
            </a:gradFill>
            <a:ln w="9525">
              <a:solidFill>
                <a:srgbClr val="F9F9F9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  <a:cs typeface="Arial"/>
                </a:rPr>
                <a:t>total</a:t>
              </a:r>
            </a:p>
          </p:txBody>
        </p:sp>
      </p:grpSp>
      <p:pic>
        <p:nvPicPr>
          <p:cNvPr id="12" name="Picture 11" descr="bpix_rez_u.pn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328219"/>
            <a:ext cx="3333618" cy="2453581"/>
          </a:xfrm>
          <a:prstGeom prst="rect">
            <a:avLst/>
          </a:prstGeom>
        </p:spPr>
      </p:pic>
      <p:pic>
        <p:nvPicPr>
          <p:cNvPr id="13" name="Picture 12" descr="tob_rez_u.pn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024172"/>
            <a:ext cx="3290271" cy="2395428"/>
          </a:xfrm>
          <a:prstGeom prst="rect">
            <a:avLst/>
          </a:prstGeom>
        </p:spPr>
      </p:pic>
      <p:pic>
        <p:nvPicPr>
          <p:cNvPr id="14" name="Picture 13" descr="MB_rez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0979" y="1750829"/>
            <a:ext cx="2482652" cy="5107171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063641" y="4460639"/>
            <a:ext cx="1057275" cy="646113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  <a:ea typeface="Arial"/>
                <a:cs typeface="Arial"/>
              </a:rPr>
              <a:t> </a:t>
            </a:r>
            <a:r>
              <a:rPr lang="en-US" sz="1800" dirty="0" err="1">
                <a:solidFill>
                  <a:srgbClr val="0000FF"/>
                </a:solidFill>
                <a:ea typeface="Arial"/>
                <a:cs typeface="Arial"/>
              </a:rPr>
              <a:t>Bpix</a:t>
            </a:r>
            <a:endParaRPr lang="en-US" sz="1800" dirty="0">
              <a:solidFill>
                <a:srgbClr val="0000FF"/>
              </a:solidFill>
              <a:ea typeface="Arial"/>
              <a:cs typeface="Arial"/>
            </a:endParaRPr>
          </a:p>
          <a:p>
            <a:pPr algn="ctr"/>
            <a:r>
              <a:rPr lang="en-US" sz="1800" dirty="0">
                <a:solidFill>
                  <a:srgbClr val="0000FF"/>
                </a:solidFill>
                <a:ea typeface="Arial"/>
                <a:cs typeface="Arial"/>
              </a:rPr>
              <a:t>Modules</a:t>
            </a:r>
            <a:endParaRPr lang="en-US" sz="1800" dirty="0">
              <a:solidFill>
                <a:srgbClr val="000000"/>
              </a:solidFill>
              <a:ea typeface="Arial"/>
              <a:cs typeface="Arial"/>
            </a:endParaRPr>
          </a:p>
        </p:txBody>
      </p:sp>
      <p:sp>
        <p:nvSpPr>
          <p:cNvPr id="16" name="Rectangle 38"/>
          <p:cNvSpPr>
            <a:spLocks noChangeArrowheads="1"/>
          </p:cNvSpPr>
          <p:nvPr/>
        </p:nvSpPr>
        <p:spPr bwMode="auto">
          <a:xfrm>
            <a:off x="2149223" y="5258851"/>
            <a:ext cx="890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>
                <a:solidFill>
                  <a:srgbClr val="FF0000"/>
                </a:solidFill>
              </a:rPr>
              <a:t>PXB</a:t>
            </a:r>
            <a:r>
              <a:rPr lang="en-US" sz="1800" baseline="-25000" dirty="0" err="1">
                <a:solidFill>
                  <a:srgbClr val="FF0000"/>
                </a:solidFill>
              </a:rPr>
              <a:t>x</a:t>
            </a:r>
            <a:endParaRPr lang="en-US" sz="1800" baseline="-25000" dirty="0" smtClean="0">
              <a:solidFill>
                <a:srgbClr val="FF0000"/>
              </a:solidFill>
            </a:endParaRP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2.6 </a:t>
            </a:r>
            <a:r>
              <a:rPr lang="en-US" sz="1800" dirty="0">
                <a:solidFill>
                  <a:srgbClr val="FF0000"/>
                </a:solidFill>
              </a:rPr>
              <a:t>um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020375" y="2085136"/>
            <a:ext cx="1057275" cy="646113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  <a:ea typeface="Arial"/>
                <a:cs typeface="Arial"/>
              </a:rPr>
              <a:t>Si </a:t>
            </a:r>
            <a:r>
              <a:rPr lang="en-US" sz="1800" dirty="0" err="1">
                <a:solidFill>
                  <a:srgbClr val="0000FF"/>
                </a:solidFill>
                <a:ea typeface="Arial"/>
                <a:cs typeface="Arial"/>
              </a:rPr>
              <a:t>Trkr</a:t>
            </a:r>
            <a:endParaRPr lang="en-US" sz="1800" dirty="0">
              <a:solidFill>
                <a:srgbClr val="0000FF"/>
              </a:solidFill>
              <a:ea typeface="Arial"/>
              <a:cs typeface="Arial"/>
            </a:endParaRPr>
          </a:p>
          <a:p>
            <a:pPr algn="ctr"/>
            <a:r>
              <a:rPr lang="en-US" sz="1800" dirty="0">
                <a:solidFill>
                  <a:srgbClr val="0000FF"/>
                </a:solidFill>
                <a:ea typeface="Arial"/>
                <a:cs typeface="Arial"/>
              </a:rPr>
              <a:t>Modules</a:t>
            </a:r>
            <a:endParaRPr lang="en-US" sz="1800" dirty="0">
              <a:solidFill>
                <a:srgbClr val="000000"/>
              </a:solidFill>
              <a:ea typeface="Arial"/>
              <a:cs typeface="Arial"/>
            </a:endParaRPr>
          </a:p>
        </p:txBody>
      </p:sp>
      <p:sp>
        <p:nvSpPr>
          <p:cNvPr id="18" name="Rectangle 37"/>
          <p:cNvSpPr>
            <a:spLocks noChangeArrowheads="1"/>
          </p:cNvSpPr>
          <p:nvPr/>
        </p:nvSpPr>
        <p:spPr bwMode="auto">
          <a:xfrm>
            <a:off x="2111006" y="2898206"/>
            <a:ext cx="8903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err="1">
                <a:solidFill>
                  <a:srgbClr val="FF0000"/>
                </a:solidFill>
              </a:rPr>
              <a:t>TOB</a:t>
            </a:r>
            <a:r>
              <a:rPr lang="en-US" sz="1800" baseline="-25000" dirty="0" err="1">
                <a:solidFill>
                  <a:srgbClr val="FF0000"/>
                </a:solidFill>
              </a:rPr>
              <a:t>x</a:t>
            </a:r>
            <a:endParaRPr lang="en-US" sz="1800" baseline="-25000" dirty="0" smtClean="0">
              <a:solidFill>
                <a:srgbClr val="FF0000"/>
              </a:solidFill>
            </a:endParaRP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2.6 </a:t>
            </a:r>
            <a:r>
              <a:rPr lang="en-US" sz="1800" dirty="0">
                <a:solidFill>
                  <a:srgbClr val="FF0000"/>
                </a:solidFill>
              </a:rPr>
              <a:t>um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302000" y="947738"/>
            <a:ext cx="3459238" cy="400110"/>
          </a:xfrm>
          <a:prstGeom prst="rect">
            <a:avLst/>
          </a:prstGeom>
          <a:gradFill rotWithShape="1">
            <a:gsLst>
              <a:gs pos="0">
                <a:srgbClr val="E0FFF4"/>
              </a:gs>
              <a:gs pos="64999">
                <a:srgbClr val="B2FFE3"/>
              </a:gs>
              <a:gs pos="100000">
                <a:srgbClr val="90FFDA"/>
              </a:gs>
            </a:gsLst>
            <a:lin ang="5400000" scaled="1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00FF"/>
                </a:solidFill>
                <a:cs typeface="+mn-cs"/>
              </a:rPr>
              <a:t>Energy deposited by muons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045325" y="733425"/>
            <a:ext cx="2082801" cy="708025"/>
          </a:xfrm>
          <a:prstGeom prst="rect">
            <a:avLst/>
          </a:prstGeom>
          <a:gradFill rotWithShape="1">
            <a:gsLst>
              <a:gs pos="0">
                <a:srgbClr val="E0FFF4"/>
              </a:gs>
              <a:gs pos="64999">
                <a:srgbClr val="B2FFE3"/>
              </a:gs>
              <a:gs pos="100000">
                <a:srgbClr val="90FFDA"/>
              </a:gs>
            </a:gsLst>
            <a:lin ang="5400000" scaled="1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00FF"/>
                </a:solidFill>
                <a:cs typeface="Arial"/>
              </a:rPr>
              <a:t>Muon Chambers  </a:t>
            </a:r>
          </a:p>
          <a:p>
            <a:pPr algn="ctr">
              <a:defRPr/>
            </a:pPr>
            <a:r>
              <a:rPr lang="en-US" sz="2000" dirty="0">
                <a:solidFill>
                  <a:srgbClr val="0000FF"/>
                </a:solidFill>
                <a:cs typeface="Arial"/>
              </a:rPr>
              <a:t>Point Resolution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27361" y="1027390"/>
            <a:ext cx="2579552" cy="338554"/>
          </a:xfrm>
          <a:prstGeom prst="rect">
            <a:avLst/>
          </a:prstGeom>
          <a:gradFill rotWithShape="1">
            <a:gsLst>
              <a:gs pos="0">
                <a:srgbClr val="E0FFF4"/>
              </a:gs>
              <a:gs pos="64999">
                <a:srgbClr val="B2FFE3"/>
              </a:gs>
              <a:gs pos="100000">
                <a:srgbClr val="90FFDA"/>
              </a:gs>
            </a:gsLst>
            <a:lin ang="5400000" scaled="1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FF"/>
                </a:solidFill>
                <a:cs typeface="Arial"/>
              </a:rPr>
              <a:t>Alignment in Inner Tracker</a:t>
            </a:r>
            <a:r>
              <a:rPr lang="en-US" sz="1600" dirty="0" smtClean="0">
                <a:solidFill>
                  <a:srgbClr val="0000FF"/>
                </a:solidFill>
                <a:cs typeface="Arial"/>
              </a:rPr>
              <a:t> </a:t>
            </a:r>
            <a:endParaRPr lang="en-US" sz="1600" dirty="0">
              <a:solidFill>
                <a:srgbClr val="0000FF"/>
              </a:solidFill>
              <a:cs typeface="Arial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724400" y="4191000"/>
            <a:ext cx="791841" cy="369332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ea typeface="Arial" charset="0"/>
                <a:cs typeface="Arial" charset="0"/>
              </a:rPr>
              <a:t>H</a:t>
            </a:r>
            <a:r>
              <a:rPr lang="en-US" sz="1800" dirty="0" smtClean="0">
                <a:solidFill>
                  <a:srgbClr val="0000FF"/>
                </a:solidFill>
                <a:ea typeface="Arial" charset="0"/>
                <a:cs typeface="Arial" charset="0"/>
              </a:rPr>
              <a:t>CAL</a:t>
            </a:r>
            <a:endParaRPr lang="en-US" sz="1800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Splash Events</a:t>
            </a:r>
            <a:endParaRPr lang="en-US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85800" y="1676400"/>
            <a:ext cx="7686675" cy="1733550"/>
            <a:chOff x="932" y="2329"/>
            <a:chExt cx="4842" cy="1092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63" y="2329"/>
              <a:ext cx="3312" cy="109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32" y="2517"/>
              <a:ext cx="1931" cy="8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276475" y="3276600"/>
            <a:ext cx="5343525" cy="1587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1066800"/>
            <a:ext cx="8443913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90513" marR="0" lvl="0" indent="-182563" algn="l" defTabSz="457200" rtl="0" eaLnBrk="1" fontAlgn="base" latinLnBrk="0" hangingPunct="0">
              <a:lnSpc>
                <a:spcPct val="10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8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~2x10</a:t>
            </a:r>
            <a:r>
              <a:rPr kumimoji="0" lang="en-US" sz="2000" b="1" i="0" u="none" strike="noStrike" kern="0" cap="none" spc="0" normalizeH="0" baseline="33000" noProof="0" dirty="0" smtClean="0">
                <a:ln>
                  <a:noFill/>
                </a:ln>
                <a:solidFill>
                  <a:srgbClr val="28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9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8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protons @ 450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8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8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collimator 150m upstream of CMS</a:t>
            </a:r>
          </a:p>
          <a:p>
            <a:pPr marL="290513" marR="0" lvl="0" indent="-182563" algn="l" defTabSz="457200" rtl="0" eaLnBrk="1" fontAlgn="base" latinLnBrk="0" hangingPunct="0">
              <a:lnSpc>
                <a:spcPct val="104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sz="2000" b="1" kern="0" dirty="0" smtClean="0">
                <a:solidFill>
                  <a:srgbClr val="280099"/>
                </a:solidFill>
                <a:latin typeface="+mn-lt"/>
              </a:rPr>
              <a:t>Many secondary particles traverse  the detectors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28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 b="5038"/>
          <a:stretch>
            <a:fillRect/>
          </a:stretch>
        </p:blipFill>
        <p:spPr bwMode="auto">
          <a:xfrm>
            <a:off x="0" y="3498627"/>
            <a:ext cx="4713288" cy="335937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3288" y="3308423"/>
            <a:ext cx="3660775" cy="35495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LHC Injects and Circulates Beams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Friday 20Nov to Monday 23Nov2009 </a:t>
            </a:r>
            <a:endParaRPr lang="en-US" sz="32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4260145" cy="5943600"/>
          </a:xfrm>
        </p:spPr>
        <p:txBody>
          <a:bodyPr/>
          <a:lstStyle/>
          <a:p>
            <a:r>
              <a:rPr lang="en-US" sz="2400" dirty="0" smtClean="0">
                <a:solidFill>
                  <a:srgbClr val="560491"/>
                </a:solidFill>
                <a:ea typeface="ＭＳ Ｐゴシック" pitchFamily="-110" charset="-128"/>
                <a:cs typeface="ＭＳ Ｐゴシック" pitchFamily="-110" charset="-128"/>
              </a:rPr>
              <a:t>Splashes </a:t>
            </a:r>
            <a:r>
              <a:rPr lang="en-US" sz="2400" dirty="0" smtClean="0">
                <a:ea typeface="ＭＳ Ｐゴシック" pitchFamily="-110" charset="-128"/>
                <a:cs typeface="ＭＳ Ｐゴシック" pitchFamily="-110" charset="-128"/>
              </a:rPr>
              <a:t>on both sides on CMS during threading</a:t>
            </a:r>
          </a:p>
          <a:p>
            <a:r>
              <a:rPr lang="en-US" sz="2400" dirty="0" smtClean="0">
                <a:ea typeface="ＭＳ Ｐゴシック" pitchFamily="-110" charset="-128"/>
                <a:cs typeface="ＭＳ Ｐゴシック" pitchFamily="-110" charset="-128"/>
              </a:rPr>
              <a:t>Adjust timing of critical trigger parameters</a:t>
            </a:r>
          </a:p>
          <a:p>
            <a:pPr lvl="1"/>
            <a:r>
              <a:rPr lang="en-US" sz="2000" dirty="0" smtClean="0">
                <a:ea typeface="ＭＳ Ｐゴシック" pitchFamily="-110" charset="-128"/>
                <a:cs typeface="ＭＳ Ｐゴシック" pitchFamily="-110" charset="-128"/>
              </a:rPr>
              <a:t>Beam Pickup and Beam </a:t>
            </a:r>
            <a:r>
              <a:rPr lang="en-US" sz="2000" dirty="0" err="1" smtClean="0">
                <a:ea typeface="ＭＳ Ｐゴシック" pitchFamily="-110" charset="-128"/>
                <a:cs typeface="ＭＳ Ｐゴシック" pitchFamily="-110" charset="-128"/>
              </a:rPr>
              <a:t>Scintillators</a:t>
            </a:r>
            <a:endParaRPr lang="en-US" sz="2000" dirty="0" smtClean="0">
              <a:ea typeface="ＭＳ Ｐゴシック" pitchFamily="-110" charset="-128"/>
              <a:cs typeface="ＭＳ Ｐゴシック" pitchFamily="-110" charset="-128"/>
            </a:endParaRPr>
          </a:p>
          <a:p>
            <a:pPr lvl="1"/>
            <a:r>
              <a:rPr lang="en-US" sz="2000" dirty="0" smtClean="0">
                <a:ea typeface="ＭＳ Ｐゴシック" pitchFamily="-110" charset="-128"/>
                <a:cs typeface="ＭＳ Ｐゴシック" pitchFamily="-110" charset="-128"/>
              </a:rPr>
              <a:t>Feedback to LHC on RF cogging</a:t>
            </a:r>
          </a:p>
          <a:p>
            <a:r>
              <a:rPr lang="en-US" sz="2400" dirty="0" smtClean="0">
                <a:ea typeface="ＭＳ Ｐゴシック" pitchFamily="-110" charset="-128"/>
                <a:cs typeface="ＭＳ Ｐゴシック" pitchFamily="-110" charset="-128"/>
              </a:rPr>
              <a:t>CMS in special configuration:</a:t>
            </a:r>
          </a:p>
          <a:p>
            <a:pPr lvl="1"/>
            <a:r>
              <a:rPr lang="en-US" sz="1800" dirty="0" smtClean="0">
                <a:solidFill>
                  <a:srgbClr val="008000"/>
                </a:solidFill>
                <a:ea typeface="ＭＳ Ｐゴシック" pitchFamily="-110" charset="-128"/>
                <a:cs typeface="ＭＳ Ｐゴシック" pitchFamily="-110" charset="-128"/>
              </a:rPr>
              <a:t>Calorimeters ON</a:t>
            </a:r>
          </a:p>
          <a:p>
            <a:pPr lvl="1"/>
            <a:r>
              <a:rPr lang="en-US" sz="1800" dirty="0" err="1" smtClean="0">
                <a:solidFill>
                  <a:srgbClr val="FF6600"/>
                </a:solidFill>
                <a:ea typeface="ＭＳ Ｐゴシック" pitchFamily="-110" charset="-128"/>
                <a:cs typeface="ＭＳ Ｐゴシック" pitchFamily="-110" charset="-128"/>
              </a:rPr>
              <a:t>Muon</a:t>
            </a:r>
            <a:r>
              <a:rPr lang="en-US" sz="1800" dirty="0" smtClean="0">
                <a:solidFill>
                  <a:srgbClr val="FF6600"/>
                </a:solidFill>
                <a:ea typeface="ＭＳ Ｐゴシック" pitchFamily="-110" charset="-128"/>
                <a:cs typeface="ＭＳ Ｐゴシック" pitchFamily="-110" charset="-128"/>
              </a:rPr>
              <a:t> at standby </a:t>
            </a:r>
            <a:r>
              <a:rPr lang="en-US" sz="1800" dirty="0" smtClean="0">
                <a:ea typeface="ＭＳ Ｐゴシック" pitchFamily="-110" charset="-128"/>
                <a:cs typeface="ＭＳ Ｐゴシック" pitchFamily="-110" charset="-128"/>
              </a:rPr>
              <a:t>voltages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Inner </a:t>
            </a:r>
            <a:r>
              <a:rPr lang="en-US" sz="1800" dirty="0" err="1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Trk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, magnet OFF</a:t>
            </a:r>
          </a:p>
          <a:p>
            <a:r>
              <a:rPr lang="en-US" sz="2400" dirty="0" smtClean="0">
                <a:ea typeface="ＭＳ Ｐゴシック" pitchFamily="-110" charset="-128"/>
                <a:cs typeface="ＭＳ Ｐゴシック" pitchFamily="-110" charset="-128"/>
              </a:rPr>
              <a:t>Circulating beams with lifetimes exceeding 5hr</a:t>
            </a:r>
          </a:p>
          <a:p>
            <a:r>
              <a:rPr lang="en-US" sz="2400" dirty="0" smtClean="0">
                <a:ea typeface="ＭＳ Ｐゴシック" pitchFamily="-110" charset="-128"/>
                <a:cs typeface="ＭＳ Ｐゴシック" pitchFamily="-110" charset="-128"/>
              </a:rPr>
              <a:t>Accumulation of Beam Halo events</a:t>
            </a:r>
          </a:p>
        </p:txBody>
      </p:sp>
      <p:pic>
        <p:nvPicPr>
          <p:cNvPr id="5" name="Picture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0145" y="952500"/>
            <a:ext cx="4883855" cy="331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575425" y="3540664"/>
            <a:ext cx="2546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A"/>
                </a:solidFill>
              </a:rPr>
              <a:t>Run 121964 </a:t>
            </a:r>
            <a:r>
              <a:rPr lang="en-US" dirty="0" err="1">
                <a:solidFill>
                  <a:srgbClr val="FFFFFA"/>
                </a:solidFill>
              </a:rPr>
              <a:t>Evt</a:t>
            </a:r>
            <a:r>
              <a:rPr lang="en-US" dirty="0">
                <a:solidFill>
                  <a:srgbClr val="FFFFFA"/>
                </a:solidFill>
              </a:rPr>
              <a:t> 62138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86288" y="3581400"/>
            <a:ext cx="18907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A"/>
                </a:solidFill>
              </a:rPr>
              <a:t>Fri 20 Nov 21:29</a:t>
            </a:r>
          </a:p>
        </p:txBody>
      </p:sp>
      <p:pic>
        <p:nvPicPr>
          <p:cNvPr id="9" name="Picture 8" descr="22-47-25-88760-long_hal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144" y="4181076"/>
            <a:ext cx="4883855" cy="2676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Beam Halo </a:t>
            </a:r>
            <a:r>
              <a:rPr lang="en-US" sz="3600" dirty="0" err="1" smtClean="0"/>
              <a:t>Muons</a:t>
            </a:r>
            <a:r>
              <a:rPr lang="en-US" sz="3600" dirty="0" smtClean="0"/>
              <a:t> in </a:t>
            </a:r>
            <a:r>
              <a:rPr lang="en-US" sz="3600" dirty="0" err="1" smtClean="0"/>
              <a:t>Endcaps</a:t>
            </a:r>
            <a:r>
              <a:rPr lang="en-US" sz="3600" dirty="0" smtClean="0"/>
              <a:t> - CSC</a:t>
            </a:r>
            <a:endParaRPr lang="en-US" sz="3600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76200" y="685800"/>
            <a:ext cx="9310687" cy="2667000"/>
            <a:chOff x="0" y="489"/>
            <a:chExt cx="5865" cy="1680"/>
          </a:xfrm>
        </p:grpSpPr>
        <p:pic>
          <p:nvPicPr>
            <p:cNvPr id="5" name="Picture 5" descr="rHglobal_station_-4_62096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4224" y="699"/>
              <a:ext cx="1641" cy="1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 descr="rHglobal_station_-1_62096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0" y="709"/>
              <a:ext cx="1641" cy="1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7" descr="rHglobal_station_-2_62096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1431" y="700"/>
              <a:ext cx="1641" cy="1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 descr="rHglobal_station_-3_62096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2823" y="700"/>
              <a:ext cx="1641" cy="1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4752" y="489"/>
              <a:ext cx="5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dirty="0"/>
                <a:t>ME</a:t>
              </a:r>
              <a:r>
                <a:rPr lang="en-US" sz="1800" dirty="0">
                  <a:sym typeface="Symbol" charset="2"/>
                </a:rPr>
                <a:t>-4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360" y="489"/>
              <a:ext cx="5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dirty="0"/>
                <a:t>ME</a:t>
              </a:r>
              <a:r>
                <a:rPr lang="en-US" sz="1800" dirty="0">
                  <a:sym typeface="Symbol" charset="2"/>
                </a:rPr>
                <a:t>-3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016" y="489"/>
              <a:ext cx="5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dirty="0"/>
                <a:t>ME</a:t>
              </a:r>
              <a:r>
                <a:rPr lang="en-US" sz="1800" dirty="0">
                  <a:sym typeface="Symbol" charset="2"/>
                </a:rPr>
                <a:t>-2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528" y="489"/>
              <a:ext cx="5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 dirty="0"/>
                <a:t>ME</a:t>
              </a:r>
              <a:r>
                <a:rPr lang="en-US" sz="1800" dirty="0">
                  <a:sym typeface="Symbol" charset="2"/>
                </a:rPr>
                <a:t>-1</a:t>
              </a:r>
            </a:p>
          </p:txBody>
        </p:sp>
      </p:grpSp>
      <p:sp>
        <p:nvSpPr>
          <p:cNvPr id="13" name="Line 22"/>
          <p:cNvSpPr>
            <a:spLocks noChangeShapeType="1"/>
          </p:cNvSpPr>
          <p:nvPr/>
        </p:nvSpPr>
        <p:spPr bwMode="auto">
          <a:xfrm flipH="1">
            <a:off x="132020" y="1981200"/>
            <a:ext cx="8715437" cy="3967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76200" y="3138487"/>
            <a:ext cx="9296400" cy="2652713"/>
            <a:chOff x="0" y="2217"/>
            <a:chExt cx="5856" cy="1671"/>
          </a:xfrm>
        </p:grpSpPr>
        <p:pic>
          <p:nvPicPr>
            <p:cNvPr id="15" name="Picture 14" descr="rHglobal_station_+4_62096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4215" y="2427"/>
              <a:ext cx="1641" cy="1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rHglobal_station_+1_62096"/>
            <p:cNvPicPr>
              <a:picLocks noChangeAspect="1" noChangeArrowheads="1"/>
            </p:cNvPicPr>
            <p:nvPr/>
          </p:nvPicPr>
          <p:blipFill>
            <a:blip r:embed="rId7" cstate="screen"/>
            <a:srcRect/>
            <a:stretch>
              <a:fillRect/>
            </a:stretch>
          </p:blipFill>
          <p:spPr bwMode="auto">
            <a:xfrm>
              <a:off x="0" y="2427"/>
              <a:ext cx="1641" cy="1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rHglobal_station_+2_62096"/>
            <p:cNvPicPr>
              <a:picLocks noChangeAspect="1" noChangeArrowheads="1"/>
            </p:cNvPicPr>
            <p:nvPr/>
          </p:nvPicPr>
          <p:blipFill>
            <a:blip r:embed="rId8" cstate="screen"/>
            <a:srcRect/>
            <a:stretch>
              <a:fillRect/>
            </a:stretch>
          </p:blipFill>
          <p:spPr bwMode="auto">
            <a:xfrm>
              <a:off x="1479" y="2427"/>
              <a:ext cx="1641" cy="1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rHglobal_station_+3_62096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2871" y="2427"/>
              <a:ext cx="1641" cy="1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528" y="2217"/>
              <a:ext cx="5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/>
                <a:t>ME</a:t>
              </a:r>
              <a:r>
                <a:rPr lang="en-US" sz="1800">
                  <a:sym typeface="Symbol" charset="2"/>
                </a:rPr>
                <a:t>+1</a:t>
              </a: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1968" y="2217"/>
              <a:ext cx="5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/>
                <a:t>ME</a:t>
              </a:r>
              <a:r>
                <a:rPr lang="en-US" sz="1800">
                  <a:sym typeface="Symbol" charset="2"/>
                </a:rPr>
                <a:t>+2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3456" y="2217"/>
              <a:ext cx="5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/>
                <a:t>ME</a:t>
              </a:r>
              <a:r>
                <a:rPr lang="en-US" sz="1800">
                  <a:sym typeface="Symbol" charset="2"/>
                </a:rPr>
                <a:t>+3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4752" y="2217"/>
              <a:ext cx="5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1800"/>
                <a:t>ME</a:t>
              </a:r>
              <a:r>
                <a:rPr lang="en-US" sz="1800">
                  <a:sym typeface="Symbol" charset="2"/>
                </a:rPr>
                <a:t>+4</a:t>
              </a:r>
            </a:p>
          </p:txBody>
        </p:sp>
      </p:grpSp>
      <p:sp>
        <p:nvSpPr>
          <p:cNvPr id="23" name="Line 23"/>
          <p:cNvSpPr>
            <a:spLocks noChangeShapeType="1"/>
          </p:cNvSpPr>
          <p:nvPr/>
        </p:nvSpPr>
        <p:spPr bwMode="auto">
          <a:xfrm flipH="1" flipV="1">
            <a:off x="111639" y="4495800"/>
            <a:ext cx="8839199" cy="4253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4" name="Straight Connector 23"/>
          <p:cNvCxnSpPr/>
          <p:nvPr/>
        </p:nvCxnSpPr>
        <p:spPr bwMode="auto">
          <a:xfrm rot="5400000">
            <a:off x="-1074680" y="3260395"/>
            <a:ext cx="2316821" cy="15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lg" len="lg"/>
          </a:ln>
        </p:spPr>
      </p:cxnSp>
      <p:pic>
        <p:nvPicPr>
          <p:cNvPr id="25" name="Picture 5" descr="doublelong_twotrack_r62232_e1831882.png"/>
          <p:cNvPicPr>
            <a:picLocks noChangeAspect="1"/>
          </p:cNvPicPr>
          <p:nvPr/>
        </p:nvPicPr>
        <p:blipFill>
          <a:blip r:embed="rId10">
            <a:lum bright="26000" contrast="2000"/>
          </a:blip>
          <a:srcRect/>
          <a:stretch>
            <a:fillRect/>
          </a:stretch>
        </p:blipFill>
        <p:spPr bwMode="auto">
          <a:xfrm>
            <a:off x="2009775" y="5484813"/>
            <a:ext cx="512445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2 LHC Circulating Beams</a:t>
            </a:r>
            <a:br>
              <a:rPr lang="en-US" sz="4000" dirty="0" smtClean="0"/>
            </a:br>
            <a:r>
              <a:rPr lang="en-US" sz="2800" dirty="0" smtClean="0"/>
              <a:t>Monday 23Nov2009 - 13:30 </a:t>
            </a:r>
            <a:endParaRPr lang="en-US" sz="2800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86288" y="3581400"/>
            <a:ext cx="18907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A"/>
                </a:solidFill>
              </a:rPr>
              <a:t>Fri 20 Nov 21:29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3999" cy="5105400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Amazing progress in commissioning single beams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RF capture, Orbit corrections, aperture scans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Optical dispersion remarkably good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Beam lifetimes increasing ~10hr</a:t>
            </a:r>
          </a:p>
          <a:p>
            <a:r>
              <a:rPr lang="en-US" sz="24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Sunday PM - information of possible simultaneous two beam circulation within 24hr:</a:t>
            </a:r>
            <a:endParaRPr lang="en-US" sz="900" dirty="0" smtClean="0">
              <a:ea typeface="ＭＳ Ｐゴシック" pitchFamily="-110" charset="-128"/>
              <a:cs typeface="ＭＳ Ｐゴシック" pitchFamily="-110" charset="-128"/>
            </a:endParaRPr>
          </a:p>
          <a:p>
            <a:pPr lvl="1"/>
            <a:r>
              <a:rPr lang="en-US" sz="1800" dirty="0" smtClean="0">
                <a:ea typeface="ＭＳ Ｐゴシック" pitchFamily="-110" charset="-128"/>
                <a:cs typeface="ＭＳ Ｐゴシック" pitchFamily="-110" charset="-128"/>
              </a:rPr>
              <a:t>Machine experts advise 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prudence for sensitive systems </a:t>
            </a:r>
            <a:r>
              <a:rPr lang="en-US" sz="1800" dirty="0" smtClean="0">
                <a:ea typeface="ＭＳ Ｐゴシック" pitchFamily="-110" charset="-128"/>
                <a:cs typeface="ＭＳ Ｐゴシック" pitchFamily="-110" charset="-128"/>
              </a:rPr>
              <a:t>close to the beam. </a:t>
            </a:r>
          </a:p>
          <a:p>
            <a:pPr lvl="1"/>
            <a:r>
              <a:rPr lang="en-US" sz="1800" dirty="0" smtClean="0">
                <a:ea typeface="ＭＳ Ｐゴシック" pitchFamily="-110" charset="-128"/>
                <a:cs typeface="ＭＳ Ｐゴシック" pitchFamily="-110" charset="-128"/>
              </a:rPr>
              <a:t>Machine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 protection systems, collimators and solenoid compensation not yet fully commissioned. </a:t>
            </a:r>
          </a:p>
          <a:p>
            <a:pPr lvl="1"/>
            <a:r>
              <a:rPr lang="en-US" sz="1800" dirty="0" smtClean="0">
                <a:ea typeface="ＭＳ Ｐゴシック" pitchFamily="-110" charset="-128"/>
                <a:cs typeface="ＭＳ Ｐゴシック" pitchFamily="-110" charset="-128"/>
              </a:rPr>
              <a:t>Very special CMS configuration: </a:t>
            </a:r>
            <a:r>
              <a:rPr lang="en-US" sz="1800" dirty="0" smtClean="0">
                <a:solidFill>
                  <a:srgbClr val="008000"/>
                </a:solidFill>
                <a:ea typeface="ＭＳ Ｐゴシック" pitchFamily="-110" charset="-128"/>
                <a:cs typeface="ＭＳ Ｐゴシック" pitchFamily="-110" charset="-128"/>
              </a:rPr>
              <a:t>Calorimeters and </a:t>
            </a:r>
            <a:r>
              <a:rPr lang="en-US" sz="1800" dirty="0" err="1" smtClean="0">
                <a:solidFill>
                  <a:srgbClr val="008000"/>
                </a:solidFill>
                <a:ea typeface="ＭＳ Ｐゴシック" pitchFamily="-110" charset="-128"/>
                <a:cs typeface="ＭＳ Ｐゴシック" pitchFamily="-110" charset="-128"/>
              </a:rPr>
              <a:t>Muon</a:t>
            </a:r>
            <a:r>
              <a:rPr lang="en-US" sz="1800" dirty="0" smtClean="0">
                <a:solidFill>
                  <a:srgbClr val="008000"/>
                </a:solidFill>
                <a:ea typeface="ＭＳ Ｐゴシック" pitchFamily="-110" charset="-128"/>
                <a:cs typeface="ＭＳ Ｐゴシック" pitchFamily="-110" charset="-128"/>
              </a:rPr>
              <a:t> Systems ON, Tracker Outer Barrel (TOB) ON.</a:t>
            </a:r>
            <a:r>
              <a:rPr lang="en-US" sz="1800" dirty="0" smtClean="0"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Magnet OFF. </a:t>
            </a:r>
          </a:p>
          <a:p>
            <a:r>
              <a:rPr lang="en-US" sz="240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Preparations for circulating beams with bunches in the same bucket …</a:t>
            </a:r>
            <a:r>
              <a:rPr lang="en-US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and a possibility of crossings in CMS and ATLAS</a:t>
            </a:r>
          </a:p>
          <a:p>
            <a:pPr lvl="1"/>
            <a:endParaRPr lang="en-US" dirty="0" smtClean="0">
              <a:ea typeface="ＭＳ Ｐゴシック" pitchFamily="-110" charset="-128"/>
              <a:cs typeface="ＭＳ Ｐゴシック" pitchFamily="-110" charset="-128"/>
            </a:endParaRPr>
          </a:p>
          <a:p>
            <a:pPr lvl="1" algn="ctr"/>
            <a:endParaRPr lang="en-US" dirty="0" smtClean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Monday 23 Nov 2009</a:t>
            </a:r>
            <a:br>
              <a:rPr lang="en-US" dirty="0" smtClean="0"/>
            </a:br>
            <a:r>
              <a:rPr lang="en-US" sz="3200" dirty="0" smtClean="0"/>
              <a:t>Afternoon Fill</a:t>
            </a:r>
            <a:endParaRPr lang="en-US" sz="3200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86288" y="3581400"/>
            <a:ext cx="18907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A"/>
                </a:solidFill>
              </a:rPr>
              <a:t>Fri 20 Nov 21:29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1752600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Beams were injected at ~13:30  and ‘quiet conditions’ declared.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lack of evidence of collisions, LHC ops try steering beams, first at P1 then P5, to bring them ‘closer’ to each other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Steering difficulties at P5 provoked large losses in Beam 2. 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  <a:ea typeface="ＭＳ Ｐゴシック" pitchFamily="-110" charset="-128"/>
                <a:cs typeface="ＭＳ Ｐゴシック" pitchFamily="-110" charset="-128"/>
              </a:rPr>
              <a:t>Fill dumped soon afterwards due to deteriorating beam conditions. </a:t>
            </a:r>
          </a:p>
          <a:p>
            <a:pPr algn="ctr">
              <a:buNone/>
            </a:pPr>
            <a:endParaRPr lang="en-US" dirty="0" smtClean="0">
              <a:solidFill>
                <a:srgbClr val="0000FF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lvl="1" algn="ctr"/>
            <a:endParaRPr lang="en-US" dirty="0" smtClean="0">
              <a:ea typeface="ＭＳ Ｐゴシック" pitchFamily="-110" charset="-128"/>
              <a:cs typeface="ＭＳ Ｐゴシック" pitchFamily="-110" charset="-128"/>
            </a:endParaRPr>
          </a:p>
          <a:p>
            <a:pPr algn="ctr"/>
            <a:endParaRPr lang="en-US" dirty="0" smtClean="0"/>
          </a:p>
          <a:p>
            <a:pPr lvl="1" algn="ctr"/>
            <a:endParaRPr lang="en-US" dirty="0" smtClean="0">
              <a:ea typeface="ＭＳ Ｐゴシック" pitchFamily="-110" charset="-128"/>
              <a:cs typeface="ＭＳ Ｐゴシック" pitchFamily="-110" charset="-128"/>
            </a:endParaRPr>
          </a:p>
        </p:txBody>
      </p: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762000" y="2651289"/>
            <a:ext cx="7848602" cy="3597111"/>
            <a:chOff x="444500" y="390689"/>
            <a:chExt cx="7848602" cy="3597111"/>
          </a:xfrm>
        </p:grpSpPr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457201" y="390689"/>
              <a:ext cx="7835901" cy="3597111"/>
              <a:chOff x="457200" y="1121833"/>
              <a:chExt cx="8051800" cy="6286500"/>
            </a:xfrm>
          </p:grpSpPr>
          <p:pic>
            <p:nvPicPr>
              <p:cNvPr id="20" name="Picture 6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635000" y="1192101"/>
                <a:ext cx="7874000" cy="59054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11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57200" y="1121833"/>
                <a:ext cx="520700" cy="6286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3" name="TextBox 7"/>
            <p:cNvSpPr txBox="1">
              <a:spLocks noChangeArrowheads="1"/>
            </p:cNvSpPr>
            <p:nvPr/>
          </p:nvSpPr>
          <p:spPr bwMode="auto">
            <a:xfrm>
              <a:off x="4495800" y="533400"/>
              <a:ext cx="31242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Adjust beam for CMS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5400000">
              <a:off x="4802981" y="1145381"/>
              <a:ext cx="833438" cy="533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 flipV="1">
              <a:off x="4865688" y="3124200"/>
              <a:ext cx="455613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6"/>
            <p:cNvSpPr txBox="1">
              <a:spLocks noChangeArrowheads="1"/>
            </p:cNvSpPr>
            <p:nvPr/>
          </p:nvSpPr>
          <p:spPr bwMode="auto">
            <a:xfrm>
              <a:off x="5029200" y="3420646"/>
              <a:ext cx="11303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TOB ON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2425700" y="2099846"/>
              <a:ext cx="9906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TOB ON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5400000" flipH="1" flipV="1">
              <a:off x="4495799" y="1651000"/>
              <a:ext cx="455613" cy="158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444500" y="3759200"/>
              <a:ext cx="5461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  <a:ea typeface="ＭＳ Ｐゴシック" pitchFamily="-110" charset="-128"/>
                <a:cs typeface="ＭＳ Ｐゴシック" pitchFamily="-110" charset="-128"/>
              </a:endParaRPr>
            </a:p>
          </p:txBody>
        </p:sp>
      </p:grpSp>
      <p:sp>
        <p:nvSpPr>
          <p:cNvPr id="23" name="Left Brace 22"/>
          <p:cNvSpPr/>
          <p:nvPr/>
        </p:nvSpPr>
        <p:spPr>
          <a:xfrm rot="16200000">
            <a:off x="2820194" y="2515394"/>
            <a:ext cx="762000" cy="2894012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grpSp>
        <p:nvGrpSpPr>
          <p:cNvPr id="24" name="Group 39"/>
          <p:cNvGrpSpPr>
            <a:grpSpLocks/>
          </p:cNvGrpSpPr>
          <p:nvPr/>
        </p:nvGrpSpPr>
        <p:grpSpPr bwMode="auto">
          <a:xfrm>
            <a:off x="0" y="3429001"/>
            <a:ext cx="9144000" cy="3428996"/>
            <a:chOff x="444500" y="-211086"/>
            <a:chExt cx="11020532" cy="7100648"/>
          </a:xfrm>
        </p:grpSpPr>
        <p:grpSp>
          <p:nvGrpSpPr>
            <p:cNvPr id="25" name="Group 30"/>
            <p:cNvGrpSpPr>
              <a:grpSpLocks/>
            </p:cNvGrpSpPr>
            <p:nvPr/>
          </p:nvGrpSpPr>
          <p:grpSpPr bwMode="auto">
            <a:xfrm>
              <a:off x="444500" y="-211086"/>
              <a:ext cx="11020532" cy="7100648"/>
              <a:chOff x="2641601" y="-58686"/>
              <a:chExt cx="11020532" cy="7100648"/>
            </a:xfrm>
          </p:grpSpPr>
          <p:grpSp>
            <p:nvGrpSpPr>
              <p:cNvPr id="28" name="Group 28"/>
              <p:cNvGrpSpPr>
                <a:grpSpLocks/>
              </p:cNvGrpSpPr>
              <p:nvPr/>
            </p:nvGrpSpPr>
            <p:grpSpPr bwMode="auto">
              <a:xfrm>
                <a:off x="2641601" y="-58686"/>
                <a:ext cx="6076599" cy="7100648"/>
                <a:chOff x="2641601" y="-58686"/>
                <a:chExt cx="6076599" cy="7100648"/>
              </a:xfrm>
            </p:grpSpPr>
            <p:pic>
              <p:nvPicPr>
                <p:cNvPr id="30" name="Picture 24"/>
                <p:cNvPicPr>
                  <a:picLocks noChangeAspect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641601" y="3807453"/>
                  <a:ext cx="6076599" cy="32345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31" name="Straight Connector 30"/>
                <p:cNvCxnSpPr/>
                <p:nvPr/>
              </p:nvCxnSpPr>
              <p:spPr>
                <a:xfrm flipV="1">
                  <a:off x="5304895" y="-58686"/>
                  <a:ext cx="2438400" cy="3454653"/>
                </a:xfrm>
                <a:prstGeom prst="line">
                  <a:avLst/>
                </a:prstGeom>
                <a:ln w="50800">
                  <a:solidFill>
                    <a:srgbClr val="FFFFA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9" name="TextBox 29"/>
              <p:cNvSpPr txBox="1">
                <a:spLocks noChangeArrowheads="1"/>
              </p:cNvSpPr>
              <p:nvPr/>
            </p:nvSpPr>
            <p:spPr bwMode="auto">
              <a:xfrm>
                <a:off x="9544740" y="5306250"/>
                <a:ext cx="4117393" cy="17357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CMS Beam </a:t>
                </a:r>
                <a:r>
                  <a:rPr lang="en-US" dirty="0" smtClean="0"/>
                  <a:t>Monitoring sees </a:t>
                </a:r>
                <a:r>
                  <a:rPr lang="en-US" dirty="0"/>
                  <a:t>the losses during the several  trims attempted by</a:t>
                </a:r>
                <a:r>
                  <a:rPr lang="en-US" dirty="0" smtClean="0"/>
                  <a:t> an </a:t>
                </a:r>
                <a:r>
                  <a:rPr lang="en-US" dirty="0"/>
                  <a:t>operator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4065402" y="4267201"/>
              <a:ext cx="1981200" cy="1586"/>
            </a:xfrm>
            <a:prstGeom prst="line">
              <a:avLst/>
            </a:prstGeom>
            <a:ln w="34925"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38"/>
            <p:cNvSpPr txBox="1">
              <a:spLocks noChangeArrowheads="1"/>
            </p:cNvSpPr>
            <p:nvPr/>
          </p:nvSpPr>
          <p:spPr bwMode="auto">
            <a:xfrm>
              <a:off x="4267201" y="3733800"/>
              <a:ext cx="1447798" cy="701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1 min.</a:t>
              </a:r>
            </a:p>
          </p:txBody>
        </p:sp>
      </p:grpSp>
      <p:sp>
        <p:nvSpPr>
          <p:cNvPr id="33" name="Left Brace 32"/>
          <p:cNvSpPr/>
          <p:nvPr/>
        </p:nvSpPr>
        <p:spPr>
          <a:xfrm rot="16200000">
            <a:off x="5637213" y="5183188"/>
            <a:ext cx="381000" cy="835025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ea typeface="ＭＳ Ｐゴシック" pitchFamily="-111" charset="-128"/>
              <a:cs typeface="ＭＳ Ｐゴシック" pitchFamily="-11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 candidate Event-Afternoon Fill</a:t>
            </a:r>
            <a:endParaRPr lang="en-US" sz="4000" dirty="0"/>
          </a:p>
        </p:txBody>
      </p:sp>
      <p:pic>
        <p:nvPicPr>
          <p:cNvPr id="4" name="Picture 6" descr="snapshot1bis.png"/>
          <p:cNvPicPr>
            <a:picLocks noChangeAspect="1"/>
          </p:cNvPicPr>
          <p:nvPr/>
        </p:nvPicPr>
        <p:blipFill>
          <a:blip r:embed="rId2"/>
          <a:srcRect t="11057"/>
          <a:stretch>
            <a:fillRect/>
          </a:stretch>
        </p:blipFill>
        <p:spPr bwMode="auto">
          <a:xfrm>
            <a:off x="136176" y="1209801"/>
            <a:ext cx="8855424" cy="511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450975" y="1465263"/>
            <a:ext cx="2070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A"/>
                </a:solidFill>
              </a:rPr>
              <a:t>Mon 23 Nov 14:46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325438" y="5691188"/>
            <a:ext cx="27559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A"/>
                </a:solidFill>
              </a:rPr>
              <a:t>Difficult to conclude that we see collisions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5092700" y="1866900"/>
            <a:ext cx="2852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A"/>
                </a:solidFill>
              </a:rPr>
              <a:t>Apparent vertex at -60 cm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35175" y="1855788"/>
            <a:ext cx="2930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A"/>
                </a:solidFill>
              </a:rPr>
              <a:t>Run 122294 Evt 36157242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/>
          </p:cNvSpPr>
          <p:nvPr>
            <p:ph type="body" idx="1"/>
          </p:nvPr>
        </p:nvSpPr>
        <p:spPr>
          <a:xfrm>
            <a:off x="0" y="1066800"/>
            <a:ext cx="9144000" cy="5334000"/>
          </a:xfrm>
        </p:spPr>
        <p:txBody>
          <a:bodyPr lIns="91440" tIns="45720" rIns="91440" bIns="45720"/>
          <a:lstStyle/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How do particles acquire mass?</a:t>
            </a:r>
          </a:p>
          <a:p>
            <a:pPr lvl="1"/>
            <a:r>
              <a:rPr lang="en-US" dirty="0" smtClean="0"/>
              <a:t>What is the origin of the spontaneous symmetry breaking?</a:t>
            </a:r>
          </a:p>
          <a:p>
            <a:pPr lvl="1"/>
            <a:r>
              <a:rPr lang="en-US" dirty="0" smtClean="0"/>
              <a:t>Is the Universe super-symmetric?</a:t>
            </a:r>
          </a:p>
          <a:p>
            <a:pPr lvl="1"/>
            <a:r>
              <a:rPr lang="en-US" dirty="0" smtClean="0"/>
              <a:t>What explains dark matter?</a:t>
            </a:r>
          </a:p>
          <a:p>
            <a:pPr lvl="1"/>
            <a:r>
              <a:rPr lang="en-US" dirty="0" smtClean="0"/>
              <a:t>Are there extra dimensions?</a:t>
            </a:r>
          </a:p>
          <a:p>
            <a:pPr lvl="1"/>
            <a:endParaRPr lang="en-US" dirty="0" smtClean="0"/>
          </a:p>
          <a:p>
            <a:r>
              <a:rPr lang="en-US" sz="4000" dirty="0" smtClean="0"/>
              <a:t>BIG unsolved questions need POWERFUL apparatus to look for answers!</a:t>
            </a:r>
            <a:endParaRPr lang="en-US" sz="4000" baseline="-25000" dirty="0" smtClean="0"/>
          </a:p>
        </p:txBody>
      </p:sp>
      <p:sp>
        <p:nvSpPr>
          <p:cNvPr id="28674" name="Rectangle 2"/>
          <p:cNvSpPr>
            <a:spLocks/>
          </p:cNvSpPr>
          <p:nvPr/>
        </p:nvSpPr>
        <p:spPr bwMode="auto">
          <a:xfrm>
            <a:off x="914400" y="0"/>
            <a:ext cx="7086600" cy="9906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rgbClr val="AAAAF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5400" b="1" dirty="0" smtClean="0">
                <a:latin typeface="Calibri" pitchFamily="34" charset="0"/>
              </a:rPr>
              <a:t>Physics Cruxes of Today</a:t>
            </a:r>
            <a:r>
              <a:rPr lang="en-US" sz="5400" dirty="0" smtClean="0">
                <a:latin typeface="Calibri" pitchFamily="34" charset="0"/>
              </a:rPr>
              <a:t> </a:t>
            </a:r>
            <a:endParaRPr lang="en-US" sz="5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DSC_0115.JPG"/>
          <p:cNvPicPr>
            <a:picLocks noChangeAspect="1"/>
          </p:cNvPicPr>
          <p:nvPr/>
        </p:nvPicPr>
        <p:blipFill>
          <a:blip r:embed="rId2"/>
          <a:srcRect t="14870" r="30833" b="22397"/>
          <a:stretch>
            <a:fillRect/>
          </a:stretch>
        </p:blipFill>
        <p:spPr bwMode="auto">
          <a:xfrm>
            <a:off x="3624672" y="3535538"/>
            <a:ext cx="5530442" cy="3331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Monday 23 Nov 2009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 smtClean="0"/>
              <a:t>Evening Fill</a:t>
            </a:r>
            <a:endParaRPr lang="en-US" sz="3200" dirty="0"/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586288" y="3581400"/>
            <a:ext cx="18907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A"/>
                </a:solidFill>
              </a:rPr>
              <a:t>Fri 20 Nov 21:29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4267201"/>
            <a:ext cx="3624672" cy="1447800"/>
          </a:xfrm>
        </p:spPr>
        <p:txBody>
          <a:bodyPr/>
          <a:lstStyle/>
          <a:p>
            <a:r>
              <a:rPr lang="en-US" sz="24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After successful steering at P5: crossing beams.</a:t>
            </a:r>
          </a:p>
          <a:p>
            <a:r>
              <a:rPr lang="en-US" sz="2000" dirty="0" smtClean="0">
                <a:solidFill>
                  <a:srgbClr val="0000FF"/>
                </a:solidFill>
                <a:ea typeface="ＭＳ Ｐゴシック" pitchFamily="-110" charset="-128"/>
                <a:cs typeface="ＭＳ Ｐゴシック" pitchFamily="-110" charset="-128"/>
              </a:rPr>
              <a:t>Collisions seen shortly after!</a:t>
            </a:r>
          </a:p>
          <a:p>
            <a:pPr lvl="1" algn="ctr"/>
            <a:endParaRPr lang="en-US" dirty="0" smtClean="0">
              <a:ea typeface="ＭＳ Ｐゴシック" pitchFamily="-110" charset="-128"/>
              <a:cs typeface="ＭＳ Ｐゴシック" pitchFamily="-110" charset="-128"/>
            </a:endParaRPr>
          </a:p>
          <a:p>
            <a:pPr algn="ctr"/>
            <a:endParaRPr lang="en-US" dirty="0" smtClean="0"/>
          </a:p>
          <a:p>
            <a:pPr lvl="1" algn="ctr"/>
            <a:endParaRPr lang="en-US" dirty="0" smtClean="0"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6" name="Picture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72" y="990600"/>
            <a:ext cx="910442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3429000" y="3119478"/>
            <a:ext cx="152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TOB ON</a:t>
            </a:r>
          </a:p>
        </p:txBody>
      </p:sp>
      <p:sp>
        <p:nvSpPr>
          <p:cNvPr id="11" name="TextBox 29"/>
          <p:cNvSpPr txBox="1">
            <a:spLocks noChangeArrowheads="1"/>
          </p:cNvSpPr>
          <p:nvPr/>
        </p:nvSpPr>
        <p:spPr bwMode="auto">
          <a:xfrm>
            <a:off x="1066800" y="2891175"/>
            <a:ext cx="16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Steering</a:t>
            </a:r>
          </a:p>
        </p:txBody>
      </p:sp>
      <p:sp>
        <p:nvSpPr>
          <p:cNvPr id="12" name="Left Brace 11"/>
          <p:cNvSpPr/>
          <p:nvPr/>
        </p:nvSpPr>
        <p:spPr bwMode="auto">
          <a:xfrm rot="16200000">
            <a:off x="1460500" y="2057400"/>
            <a:ext cx="457200" cy="1219200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3" name="Left Brace 12"/>
          <p:cNvSpPr/>
          <p:nvPr/>
        </p:nvSpPr>
        <p:spPr bwMode="auto">
          <a:xfrm rot="16200000">
            <a:off x="3701256" y="1175544"/>
            <a:ext cx="762000" cy="3198812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6200" y="5867400"/>
            <a:ext cx="2895600" cy="7620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First Event – Evening Fill</a:t>
            </a:r>
            <a:endParaRPr lang="en-US" dirty="0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/>
          <a:srcRect l="15723" t="11641"/>
          <a:stretch>
            <a:fillRect/>
          </a:stretch>
        </p:blipFill>
        <p:spPr bwMode="auto">
          <a:xfrm>
            <a:off x="0" y="2438400"/>
            <a:ext cx="553871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457200" y="6291263"/>
            <a:ext cx="2825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First candidate collision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736778" y="2438400"/>
            <a:ext cx="28019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A"/>
                </a:solidFill>
              </a:rPr>
              <a:t>Run 122314 </a:t>
            </a:r>
            <a:r>
              <a:rPr lang="en-US" dirty="0" err="1">
                <a:solidFill>
                  <a:srgbClr val="FFFFFA"/>
                </a:solidFill>
              </a:rPr>
              <a:t>Evt</a:t>
            </a:r>
            <a:r>
              <a:rPr lang="en-US" dirty="0">
                <a:solidFill>
                  <a:srgbClr val="FFFFFA"/>
                </a:solidFill>
              </a:rPr>
              <a:t> 8605569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596900" y="2438400"/>
            <a:ext cx="207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A"/>
                </a:solidFill>
              </a:rPr>
              <a:t>Mon 23 Nov 19:26</a:t>
            </a:r>
          </a:p>
        </p:txBody>
      </p:sp>
      <p:pic>
        <p:nvPicPr>
          <p:cNvPr id="10" name="Picture 8" descr="CMS_Logo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61925" y="2185193"/>
            <a:ext cx="962025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snapshot2.png"/>
          <p:cNvPicPr>
            <a:picLocks noChangeAspect="1"/>
          </p:cNvPicPr>
          <p:nvPr/>
        </p:nvPicPr>
        <p:blipFill>
          <a:blip r:embed="rId4"/>
          <a:srcRect t="10988"/>
          <a:stretch>
            <a:fillRect/>
          </a:stretch>
        </p:blipFill>
        <p:spPr bwMode="auto">
          <a:xfrm>
            <a:off x="2480072" y="963214"/>
            <a:ext cx="6663928" cy="3761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6342063" y="963214"/>
            <a:ext cx="28019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A"/>
                </a:solidFill>
              </a:rPr>
              <a:t>Run 122314 </a:t>
            </a:r>
            <a:r>
              <a:rPr lang="en-US" dirty="0" err="1">
                <a:solidFill>
                  <a:srgbClr val="FFFFFA"/>
                </a:solidFill>
              </a:rPr>
              <a:t>Evt</a:t>
            </a:r>
            <a:r>
              <a:rPr lang="en-US" dirty="0">
                <a:solidFill>
                  <a:srgbClr val="FFFFFA"/>
                </a:solidFill>
              </a:rPr>
              <a:t> 8605569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644900" y="914400"/>
            <a:ext cx="207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FFFA"/>
                </a:solidFill>
              </a:rPr>
              <a:t>Mon 23 Nov 19:26</a:t>
            </a:r>
          </a:p>
        </p:txBody>
      </p:sp>
      <p:pic>
        <p:nvPicPr>
          <p:cNvPr id="14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38716" y="4006332"/>
            <a:ext cx="3811660" cy="2851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DSC_011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963214"/>
            <a:ext cx="2535635" cy="1684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LHC Team!</a:t>
            </a:r>
            <a:endParaRPr lang="en-US" dirty="0"/>
          </a:p>
        </p:txBody>
      </p:sp>
      <p:pic>
        <p:nvPicPr>
          <p:cNvPr id="4" name="Picture 3" descr="globeSplash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274" y="952501"/>
            <a:ext cx="8853326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30 Nov 2009</a:t>
            </a:r>
            <a:br>
              <a:rPr lang="en-US" dirty="0" smtClean="0"/>
            </a:br>
            <a:r>
              <a:rPr lang="en-US" sz="2800" dirty="0" smtClean="0"/>
              <a:t>Two beams at 1.18 </a:t>
            </a:r>
            <a:r>
              <a:rPr lang="en-US" sz="2800" dirty="0" err="1" smtClean="0"/>
              <a:t>TeV</a:t>
            </a:r>
            <a:endParaRPr lang="en-US" sz="2800" dirty="0"/>
          </a:p>
        </p:txBody>
      </p:sp>
      <p:pic>
        <p:nvPicPr>
          <p:cNvPr id="4" name="Picture 6" descr="0911205_74-A4-at-144-dp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090" y="952501"/>
            <a:ext cx="743077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Trigger configuration</a:t>
            </a:r>
            <a:endParaRPr lang="en-US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11563"/>
            <a:ext cx="4603750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5175" y="3611563"/>
            <a:ext cx="4568825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760413" y="3730625"/>
            <a:ext cx="1620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Afternoon fill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5175250" y="3770313"/>
            <a:ext cx="1416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Evening fill</a:t>
            </a:r>
          </a:p>
        </p:txBody>
      </p:sp>
      <p:cxnSp>
        <p:nvCxnSpPr>
          <p:cNvPr id="8" name="Straight Arrow Connector 15"/>
          <p:cNvCxnSpPr>
            <a:cxnSpLocks noChangeShapeType="1"/>
          </p:cNvCxnSpPr>
          <p:nvPr/>
        </p:nvCxnSpPr>
        <p:spPr bwMode="auto">
          <a:xfrm>
            <a:off x="2500313" y="5494338"/>
            <a:ext cx="935037" cy="6350"/>
          </a:xfrm>
          <a:prstGeom prst="straightConnector1">
            <a:avLst/>
          </a:prstGeom>
          <a:noFill/>
          <a:ln w="9525">
            <a:solidFill>
              <a:srgbClr val="000090"/>
            </a:solidFill>
            <a:round/>
            <a:headEnd/>
            <a:tailEnd type="triangle" w="lg" len="lg"/>
          </a:ln>
        </p:spPr>
      </p:cxn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2443163" y="5210175"/>
            <a:ext cx="803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0.5 Hz !</a:t>
            </a:r>
          </a:p>
        </p:txBody>
      </p:sp>
      <p:cxnSp>
        <p:nvCxnSpPr>
          <p:cNvPr id="10" name="Straight Arrow Connector 18"/>
          <p:cNvCxnSpPr>
            <a:cxnSpLocks noChangeShapeType="1"/>
          </p:cNvCxnSpPr>
          <p:nvPr/>
        </p:nvCxnSpPr>
        <p:spPr bwMode="auto">
          <a:xfrm>
            <a:off x="5510213" y="6269038"/>
            <a:ext cx="935037" cy="6350"/>
          </a:xfrm>
          <a:prstGeom prst="straightConnector1">
            <a:avLst/>
          </a:prstGeom>
          <a:noFill/>
          <a:ln w="9525">
            <a:solidFill>
              <a:srgbClr val="000090"/>
            </a:solidFill>
            <a:round/>
            <a:headEnd/>
            <a:tailEnd type="triangle" w="lg" len="lg"/>
          </a:ln>
        </p:spPr>
      </p:cxn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5453063" y="5986463"/>
            <a:ext cx="8032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0.06 Hz</a:t>
            </a:r>
          </a:p>
        </p:txBody>
      </p:sp>
      <p:cxnSp>
        <p:nvCxnSpPr>
          <p:cNvPr id="12" name="Straight Arrow Connector 14"/>
          <p:cNvCxnSpPr>
            <a:cxnSpLocks noChangeShapeType="1"/>
          </p:cNvCxnSpPr>
          <p:nvPr/>
        </p:nvCxnSpPr>
        <p:spPr bwMode="auto">
          <a:xfrm rot="10800000" flipV="1">
            <a:off x="5908675" y="5681663"/>
            <a:ext cx="657225" cy="11112"/>
          </a:xfrm>
          <a:prstGeom prst="straightConnector1">
            <a:avLst/>
          </a:prstGeom>
          <a:noFill/>
          <a:ln w="9525">
            <a:solidFill>
              <a:srgbClr val="000090"/>
            </a:solidFill>
            <a:round/>
            <a:headEnd type="triangle" w="lg" len="lg"/>
            <a:tailEnd type="triangle" w="lg" len="lg"/>
          </a:ln>
        </p:spPr>
      </p:cxn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2378075"/>
          </a:xfrm>
        </p:spPr>
        <p:txBody>
          <a:bodyPr/>
          <a:lstStyle/>
          <a:p>
            <a:r>
              <a:rPr lang="en-US" sz="2400" dirty="0" smtClean="0"/>
              <a:t>Beam Pickups timed in with splash events</a:t>
            </a:r>
          </a:p>
          <a:p>
            <a:r>
              <a:rPr lang="en-US" sz="2400" dirty="0" smtClean="0"/>
              <a:t>Beam </a:t>
            </a:r>
            <a:r>
              <a:rPr lang="en-US" sz="2400" dirty="0" err="1" smtClean="0"/>
              <a:t>Scintillators</a:t>
            </a:r>
            <a:r>
              <a:rPr lang="en-US" sz="2400" dirty="0" smtClean="0"/>
              <a:t> timed in with single beams</a:t>
            </a:r>
          </a:p>
          <a:p>
            <a:r>
              <a:rPr lang="en-US" sz="2400" u="sng" dirty="0" smtClean="0">
                <a:solidFill>
                  <a:srgbClr val="FF0000"/>
                </a:solidFill>
              </a:rPr>
              <a:t>L1:</a:t>
            </a:r>
            <a:r>
              <a:rPr lang="en-US" sz="2400" dirty="0" smtClean="0">
                <a:solidFill>
                  <a:srgbClr val="FF0000"/>
                </a:solidFill>
              </a:rPr>
              <a:t> trigger on Beam Pickups, record decisions of min. bias triggers</a:t>
            </a:r>
          </a:p>
          <a:p>
            <a:r>
              <a:rPr lang="en-US" sz="2400" u="sng" dirty="0" smtClean="0">
                <a:solidFill>
                  <a:srgbClr val="008000"/>
                </a:solidFill>
              </a:rPr>
              <a:t>High Level Trigger: </a:t>
            </a:r>
            <a:r>
              <a:rPr lang="en-US" sz="2400" dirty="0" smtClean="0">
                <a:solidFill>
                  <a:srgbClr val="008000"/>
                </a:solidFill>
              </a:rPr>
              <a:t>Select events with L1 min. bias decisions in a    +- 2bx window around BPTX or with activity in calorimeters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1562100" y="4721225"/>
            <a:ext cx="1562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Partial beam loss</a:t>
            </a:r>
          </a:p>
        </p:txBody>
      </p:sp>
      <p:cxnSp>
        <p:nvCxnSpPr>
          <p:cNvPr id="16" name="Straight Arrow Connector 14"/>
          <p:cNvCxnSpPr>
            <a:cxnSpLocks noChangeShapeType="1"/>
          </p:cNvCxnSpPr>
          <p:nvPr/>
        </p:nvCxnSpPr>
        <p:spPr bwMode="auto">
          <a:xfrm rot="16200000" flipV="1">
            <a:off x="2644774" y="4500563"/>
            <a:ext cx="817563" cy="11112"/>
          </a:xfrm>
          <a:prstGeom prst="straightConnector1">
            <a:avLst/>
          </a:prstGeom>
          <a:noFill/>
          <a:ln w="9525">
            <a:solidFill>
              <a:srgbClr val="000090"/>
            </a:solidFill>
            <a:round/>
            <a:headEnd/>
            <a:tailEnd type="triangle" w="lg" len="lg"/>
          </a:ln>
        </p:spPr>
      </p:cxnSp>
      <p:cxnSp>
        <p:nvCxnSpPr>
          <p:cNvPr id="17" name="Straight Arrow Connector 14"/>
          <p:cNvCxnSpPr>
            <a:cxnSpLocks noChangeShapeType="1"/>
          </p:cNvCxnSpPr>
          <p:nvPr/>
        </p:nvCxnSpPr>
        <p:spPr bwMode="auto">
          <a:xfrm rot="10800000" flipV="1">
            <a:off x="5908675" y="5681663"/>
            <a:ext cx="657225" cy="11112"/>
          </a:xfrm>
          <a:prstGeom prst="straightConnector1">
            <a:avLst/>
          </a:prstGeom>
          <a:noFill/>
          <a:ln w="9525">
            <a:solidFill>
              <a:srgbClr val="000090"/>
            </a:solidFill>
            <a:round/>
            <a:headEnd type="triangle" w="lg" len="lg"/>
            <a:tailEnd type="triangle" w="lg" len="lg"/>
          </a:ln>
        </p:spPr>
      </p:cxn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5595938" y="5254625"/>
            <a:ext cx="1341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Beam steering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3554412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Prompt Track Information</a:t>
            </a:r>
            <a:br>
              <a:rPr lang="en-US" sz="3600" b="1" dirty="0" smtClean="0"/>
            </a:br>
            <a:r>
              <a:rPr lang="en-US" sz="3600" b="1" dirty="0" smtClean="0"/>
              <a:t>Evening Fill</a:t>
            </a:r>
            <a:endParaRPr lang="en-US" sz="3600" b="1" dirty="0"/>
          </a:p>
        </p:txBody>
      </p:sp>
      <p:sp>
        <p:nvSpPr>
          <p:cNvPr id="6" name="TextBox 20"/>
          <p:cNvSpPr txBox="1">
            <a:spLocks noChangeArrowheads="1"/>
          </p:cNvSpPr>
          <p:nvPr/>
        </p:nvSpPr>
        <p:spPr bwMode="auto">
          <a:xfrm>
            <a:off x="52387" y="6248400"/>
            <a:ext cx="337661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Beam gas or wall interactions or collisions far away from center?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152400" y="4233446"/>
            <a:ext cx="32305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Collisions close to the center</a:t>
            </a:r>
          </a:p>
        </p:txBody>
      </p:sp>
      <p:pic>
        <p:nvPicPr>
          <p:cNvPr id="8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946077"/>
            <a:ext cx="3733800" cy="3092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3365500" y="990600"/>
            <a:ext cx="2425700" cy="498475"/>
          </a:xfrm>
          <a:prstGeom prst="rect">
            <a:avLst/>
          </a:prstGeom>
          <a:ln w="25400" cap="flat" cmpd="sng" algn="ctr">
            <a:solidFill>
              <a:schemeClr val="accent4"/>
            </a:solidFill>
            <a:prstDash val="solid"/>
            <a:miter lim="800000"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 dirty="0">
                <a:solidFill>
                  <a:schemeClr val="tx2"/>
                </a:solidFill>
              </a:rPr>
              <a:t>CMS 2009 Preliminary</a:t>
            </a:r>
          </a:p>
          <a:p>
            <a:pPr algn="ctr" eaLnBrk="0" hangingPunct="0"/>
            <a:r>
              <a:rPr lang="en-US" sz="1400" b="1" dirty="0">
                <a:solidFill>
                  <a:schemeClr val="tx2"/>
                </a:solidFill>
              </a:rPr>
              <a:t>Uncorrected Distribution</a:t>
            </a:r>
          </a:p>
          <a:p>
            <a:pPr algn="ctr" eaLnBrk="0" hangingPunct="0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429000" y="5130224"/>
            <a:ext cx="282257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/>
              <a:t>Events </a:t>
            </a:r>
            <a:r>
              <a:rPr lang="en-US" b="1" dirty="0"/>
              <a:t>triggering BSC</a:t>
            </a:r>
            <a:r>
              <a:rPr lang="en-US" b="1" dirty="0" smtClean="0"/>
              <a:t> and </a:t>
            </a:r>
            <a:r>
              <a:rPr lang="en-US" b="1" dirty="0"/>
              <a:t>having at least 3 tracks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572000"/>
            <a:ext cx="3297238" cy="70802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410109"/>
                </a:solidFill>
              </a:rPr>
              <a:t>All tracks with &gt; 6 hits</a:t>
            </a:r>
          </a:p>
          <a:p>
            <a:r>
              <a:rPr lang="en-US" sz="2000" b="1" dirty="0">
                <a:solidFill>
                  <a:srgbClr val="410109"/>
                </a:solidFill>
              </a:rPr>
              <a:t>and </a:t>
            </a:r>
            <a:r>
              <a:rPr lang="en-US" sz="2000" b="1" dirty="0">
                <a:solidFill>
                  <a:srgbClr val="410109"/>
                </a:solidFill>
                <a:latin typeface="Symbol" pitchFamily="-110" charset="2"/>
                <a:ea typeface="Symbol" pitchFamily="-110" charset="2"/>
                <a:cs typeface="Symbol" pitchFamily="-110" charset="2"/>
              </a:rPr>
              <a:t>c</a:t>
            </a:r>
            <a:r>
              <a:rPr lang="en-US" sz="2000" b="1" baseline="30000" dirty="0">
                <a:solidFill>
                  <a:srgbClr val="410109"/>
                </a:solidFill>
              </a:rPr>
              <a:t>2</a:t>
            </a:r>
            <a:r>
              <a:rPr lang="en-US" sz="2000" b="1" dirty="0">
                <a:solidFill>
                  <a:srgbClr val="410109"/>
                </a:solidFill>
              </a:rPr>
              <a:t> &lt; 10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191000"/>
            <a:ext cx="3066087" cy="268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553200" y="5511224"/>
            <a:ext cx="2362200" cy="338554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rgbClr val="FF0000"/>
            </a:solidFill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410109"/>
                </a:solidFill>
              </a:rPr>
              <a:t>Mean z = -1.1 ± 0.9 cm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48000" y="5857725"/>
            <a:ext cx="3328726" cy="40011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410109"/>
                </a:solidFill>
              </a:rPr>
              <a:t>Clean vertices (≥ 3 tracks)</a:t>
            </a:r>
          </a:p>
        </p:txBody>
      </p:sp>
      <p:pic>
        <p:nvPicPr>
          <p:cNvPr id="4" name="Picture 5" descr="122314Map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2352796"/>
            <a:ext cx="2743199" cy="252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Track Energy Loss</a:t>
            </a:r>
            <a:endParaRPr lang="en-US" b="1" dirty="0"/>
          </a:p>
        </p:txBody>
      </p:sp>
      <p:pic>
        <p:nvPicPr>
          <p:cNvPr id="4" name="Picture 4" descr="dedxCMStracker20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637" y="952500"/>
            <a:ext cx="5879963" cy="592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116388" y="3682424"/>
            <a:ext cx="231298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rgbClr val="410109"/>
                </a:solidFill>
              </a:rPr>
              <a:t>3 </a:t>
            </a:r>
            <a:r>
              <a:rPr lang="en-US" b="1" dirty="0" err="1">
                <a:solidFill>
                  <a:srgbClr val="410109"/>
                </a:solidFill>
              </a:rPr>
              <a:t>MeV</a:t>
            </a:r>
            <a:r>
              <a:rPr lang="en-US" b="1" dirty="0">
                <a:solidFill>
                  <a:srgbClr val="410109"/>
                </a:solidFill>
              </a:rPr>
              <a:t>/cm compatible with MIP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524625" y="4178300"/>
            <a:ext cx="2312988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80975" indent="-180975">
              <a:buFont typeface="Arial" pitchFamily="-110" charset="0"/>
              <a:buChar char="•"/>
            </a:pPr>
            <a:r>
              <a:rPr lang="en-US" b="1" dirty="0"/>
              <a:t>Loose quality track selection</a:t>
            </a:r>
          </a:p>
          <a:p>
            <a:pPr marL="180975" indent="-180975">
              <a:buFont typeface="Arial" pitchFamily="-110" charset="0"/>
              <a:buChar char="•"/>
            </a:pPr>
            <a:endParaRPr lang="en-US" b="1" dirty="0"/>
          </a:p>
          <a:p>
            <a:pPr marL="180975" indent="-180975">
              <a:buFont typeface="Arial" pitchFamily="-110" charset="0"/>
              <a:buChar char="•"/>
            </a:pPr>
            <a:r>
              <a:rPr lang="en-US" b="1" dirty="0"/>
              <a:t>Upper tail from low momentum tracks (no B-field)</a:t>
            </a:r>
          </a:p>
          <a:p>
            <a:pPr marL="180975" indent="-180975">
              <a:buFont typeface="Arial" pitchFamily="-110" charset="0"/>
              <a:buChar char="•"/>
            </a:pPr>
            <a:endParaRPr lang="en-US" b="1" dirty="0">
              <a:solidFill>
                <a:srgbClr val="41010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Calorimeters timing in collision data</a:t>
            </a:r>
            <a:endParaRPr lang="en-US" sz="3600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143000"/>
            <a:ext cx="8599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0" y="1900237"/>
            <a:ext cx="1066800" cy="461665"/>
          </a:xfrm>
          <a:prstGeom prst="rect">
            <a:avLst/>
          </a:prstGeom>
          <a:solidFill>
            <a:srgbClr val="C3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ECAL</a:t>
            </a:r>
          </a:p>
        </p:txBody>
      </p:sp>
      <p:pic>
        <p:nvPicPr>
          <p:cNvPr id="6" name="Picture 3" descr="hbhetiming_compare_skim12231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7330" y="3962400"/>
            <a:ext cx="3014662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33338" y="5091113"/>
            <a:ext cx="1033462" cy="461962"/>
          </a:xfrm>
          <a:prstGeom prst="rect">
            <a:avLst/>
          </a:prstGeom>
          <a:solidFill>
            <a:srgbClr val="C3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HCAL</a:t>
            </a:r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2514601" y="4121943"/>
            <a:ext cx="1752600" cy="584776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latin typeface="Symbol" pitchFamily="-110" charset="2"/>
                <a:ea typeface="Symbol" pitchFamily="-110" charset="2"/>
                <a:cs typeface="Symbol" pitchFamily="-110" charset="2"/>
              </a:rPr>
              <a:t>h</a:t>
            </a:r>
            <a:r>
              <a:rPr lang="en-US" b="1" dirty="0"/>
              <a:t>&gt;0: 6.9 ± 0.3 ns</a:t>
            </a:r>
          </a:p>
          <a:p>
            <a:r>
              <a:rPr lang="en-US" b="1" dirty="0" err="1">
                <a:latin typeface="Symbol" pitchFamily="-110" charset="2"/>
                <a:ea typeface="Symbol" pitchFamily="-110" charset="2"/>
                <a:cs typeface="Symbol" pitchFamily="-110" charset="2"/>
              </a:rPr>
              <a:t>h</a:t>
            </a:r>
            <a:r>
              <a:rPr lang="en-US" b="1" dirty="0"/>
              <a:t>&lt;0: 6.7 ± 0.4 ns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4267200" y="4910316"/>
            <a:ext cx="439102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Signal timing on</a:t>
            </a:r>
            <a:r>
              <a:rPr lang="en-US" sz="2000" b="1" dirty="0" smtClean="0"/>
              <a:t> “plus” </a:t>
            </a:r>
            <a:r>
              <a:rPr lang="en-US" sz="2000" b="1" dirty="0"/>
              <a:t>and</a:t>
            </a:r>
            <a:r>
              <a:rPr lang="en-US" sz="2000" b="1" dirty="0" smtClean="0"/>
              <a:t> “minus” </a:t>
            </a:r>
            <a:r>
              <a:rPr lang="en-US" sz="2000" b="1" dirty="0"/>
              <a:t>sides of ECAL and </a:t>
            </a:r>
            <a:r>
              <a:rPr lang="en-US" sz="2000" b="1" dirty="0" smtClean="0"/>
              <a:t>HCAL </a:t>
            </a:r>
            <a:r>
              <a:rPr lang="en-US" sz="2000" b="1" dirty="0"/>
              <a:t>consistent with collisions</a:t>
            </a:r>
          </a:p>
          <a:p>
            <a:pPr>
              <a:spcAft>
                <a:spcPts val="1800"/>
              </a:spcAft>
            </a:pPr>
            <a:r>
              <a:rPr lang="en-US" sz="1600" b="1" dirty="0"/>
              <a:t>(phase </a:t>
            </a:r>
            <a:r>
              <a:rPr lang="en-US" sz="1600" b="1" dirty="0" err="1"/>
              <a:t>wrt</a:t>
            </a:r>
            <a:r>
              <a:rPr lang="en-US" sz="1600" b="1" dirty="0"/>
              <a:t> bunch clock is arbitrary)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First </a:t>
            </a:r>
            <a:r>
              <a:rPr lang="en-US" sz="4000" dirty="0" err="1" smtClean="0"/>
              <a:t>diphoton</a:t>
            </a:r>
            <a:r>
              <a:rPr lang="en-US" sz="4000" dirty="0" smtClean="0"/>
              <a:t> resonance in CMS  </a:t>
            </a:r>
            <a:endParaRPr lang="en-US" sz="4000" dirty="0"/>
          </a:p>
        </p:txBody>
      </p:sp>
      <p:pic>
        <p:nvPicPr>
          <p:cNvPr id="4" name="Picture 27" descr="masspi0_EB_fit_final"/>
          <p:cNvPicPr>
            <a:picLocks noChangeAspect="1" noChangeArrowheads="1"/>
          </p:cNvPicPr>
          <p:nvPr/>
        </p:nvPicPr>
        <p:blipFill>
          <a:blip r:embed="rId2"/>
          <a:srcRect l="1250" t="6573" r="8749"/>
          <a:stretch>
            <a:fillRect/>
          </a:stretch>
        </p:blipFill>
        <p:spPr bwMode="auto">
          <a:xfrm>
            <a:off x="185738" y="1304925"/>
            <a:ext cx="400685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4800600" y="1228725"/>
            <a:ext cx="4127500" cy="3800475"/>
            <a:chOff x="4392372" y="1229097"/>
            <a:chExt cx="4536174" cy="4214012"/>
          </a:xfrm>
        </p:grpSpPr>
        <p:pic>
          <p:nvPicPr>
            <p:cNvPr id="6" name="Picture 14"/>
            <p:cNvPicPr>
              <a:picLocks noChangeAspect="1"/>
            </p:cNvPicPr>
            <p:nvPr/>
          </p:nvPicPr>
          <p:blipFill>
            <a:blip r:embed="rId3"/>
            <a:srcRect l="3751" t="9203" r="8749" b="5260"/>
            <a:stretch>
              <a:fillRect/>
            </a:stretch>
          </p:blipFill>
          <p:spPr bwMode="auto">
            <a:xfrm>
              <a:off x="4392372" y="1229097"/>
              <a:ext cx="4536174" cy="4214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7" descr="25%"/>
            <p:cNvSpPr txBox="1">
              <a:spLocks noChangeArrowheads="1"/>
            </p:cNvSpPr>
            <p:nvPr/>
          </p:nvSpPr>
          <p:spPr bwMode="auto">
            <a:xfrm>
              <a:off x="5711784" y="3974950"/>
              <a:ext cx="3199298" cy="375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MC (MinBias 900 GeV no B)</a:t>
              </a:r>
            </a:p>
          </p:txBody>
        </p:sp>
      </p:grpSp>
      <p:sp>
        <p:nvSpPr>
          <p:cNvPr id="8" name="Footer Placeholder 3"/>
          <p:cNvSpPr txBox="1">
            <a:spLocks/>
          </p:cNvSpPr>
          <p:nvPr/>
        </p:nvSpPr>
        <p:spPr bwMode="auto">
          <a:xfrm>
            <a:off x="762000" y="980281"/>
            <a:ext cx="2424113" cy="496888"/>
          </a:xfrm>
          <a:prstGeom prst="rect">
            <a:avLst/>
          </a:prstGeom>
          <a:ln w="25400" cap="flat" cmpd="sng" algn="ctr">
            <a:solidFill>
              <a:schemeClr val="accent4"/>
            </a:solidFill>
            <a:prstDash val="solid"/>
            <a:miter lim="800000"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400" b="1" dirty="0">
                <a:solidFill>
                  <a:schemeClr val="tx2"/>
                </a:solidFill>
              </a:rPr>
              <a:t>CMS 2009 Preliminary</a:t>
            </a:r>
          </a:p>
          <a:p>
            <a:pPr algn="ctr" eaLnBrk="0" hangingPunct="0"/>
            <a:r>
              <a:rPr lang="en-US" sz="1400" b="1" dirty="0">
                <a:solidFill>
                  <a:schemeClr val="tx2"/>
                </a:solidFill>
              </a:rPr>
              <a:t>Uncorrected Distribution</a:t>
            </a:r>
          </a:p>
          <a:p>
            <a:pPr algn="ctr" eaLnBrk="0" hangingPunct="0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533400" y="5348768"/>
            <a:ext cx="7848600" cy="1094146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80975" indent="-180975">
              <a:lnSpc>
                <a:spcPct val="90000"/>
              </a:lnSpc>
              <a:buFont typeface="Arial" pitchFamily="-110" charset="0"/>
              <a:buChar char="•"/>
            </a:pPr>
            <a:r>
              <a:rPr lang="en-US" sz="1800" b="1" dirty="0">
                <a:solidFill>
                  <a:srgbClr val="0000FF"/>
                </a:solidFill>
              </a:rPr>
              <a:t>M(</a:t>
            </a:r>
            <a:r>
              <a:rPr lang="en-US" sz="1800" b="1" dirty="0">
                <a:solidFill>
                  <a:srgbClr val="0000FF"/>
                </a:solidFill>
                <a:latin typeface="Symbol" pitchFamily="-110" charset="2"/>
                <a:ea typeface="Symbol" pitchFamily="-110" charset="2"/>
                <a:cs typeface="Symbol" pitchFamily="-110" charset="2"/>
              </a:rPr>
              <a:t>p</a:t>
            </a:r>
            <a:r>
              <a:rPr lang="en-US" sz="1800" b="1" baseline="30000" dirty="0">
                <a:solidFill>
                  <a:srgbClr val="0000FF"/>
                </a:solidFill>
              </a:rPr>
              <a:t>0</a:t>
            </a:r>
            <a:r>
              <a:rPr lang="en-US" sz="1800" b="1" dirty="0">
                <a:solidFill>
                  <a:srgbClr val="0000FF"/>
                </a:solidFill>
              </a:rPr>
              <a:t>) is lower in both data and MC </a:t>
            </a:r>
          </a:p>
          <a:p>
            <a:pPr marL="180975" indent="-180975">
              <a:lnSpc>
                <a:spcPct val="90000"/>
              </a:lnSpc>
              <a:buFont typeface="Arial" pitchFamily="-110" charset="0"/>
              <a:buChar char="•"/>
            </a:pPr>
            <a:r>
              <a:rPr lang="en-US" sz="1800" b="1" dirty="0">
                <a:solidFill>
                  <a:srgbClr val="0000FF"/>
                </a:solidFill>
              </a:rPr>
              <a:t>Mostly due to the readout threshold (100 </a:t>
            </a:r>
            <a:r>
              <a:rPr lang="en-US" sz="1800" b="1" dirty="0" err="1">
                <a:solidFill>
                  <a:srgbClr val="0000FF"/>
                </a:solidFill>
              </a:rPr>
              <a:t>MeV</a:t>
            </a:r>
            <a:r>
              <a:rPr lang="en-US" sz="1800" b="1" dirty="0">
                <a:solidFill>
                  <a:srgbClr val="0000FF"/>
                </a:solidFill>
              </a:rPr>
              <a:t>/Crystal).</a:t>
            </a:r>
          </a:p>
          <a:p>
            <a:pPr marL="180975" indent="-180975">
              <a:lnSpc>
                <a:spcPct val="90000"/>
              </a:lnSpc>
              <a:buFont typeface="Arial" pitchFamily="-110" charset="0"/>
              <a:buChar char="•"/>
            </a:pPr>
            <a:r>
              <a:rPr lang="en-US" sz="1800" b="1" dirty="0">
                <a:solidFill>
                  <a:srgbClr val="0000FF"/>
                </a:solidFill>
              </a:rPr>
              <a:t>Conversions: part of the energy is deposited upstream of ECAL.</a:t>
            </a:r>
          </a:p>
          <a:p>
            <a:pPr marL="180975" indent="-180975">
              <a:lnSpc>
                <a:spcPct val="90000"/>
              </a:lnSpc>
              <a:buFont typeface="Arial" pitchFamily="-110" charset="0"/>
              <a:buChar char="•"/>
            </a:pPr>
            <a:r>
              <a:rPr lang="en-US" sz="1800" b="1" dirty="0">
                <a:solidFill>
                  <a:srgbClr val="0000FF"/>
                </a:solidFill>
              </a:rPr>
              <a:t>Event timing is consistent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Event with Magnet ON</a:t>
            </a:r>
            <a:br>
              <a:rPr lang="en-US" dirty="0" smtClean="0"/>
            </a:br>
            <a:r>
              <a:rPr lang="en-US" sz="3200" dirty="0" smtClean="0"/>
              <a:t>Nov 30 2009</a:t>
            </a:r>
            <a:endParaRPr lang="en-US" sz="3200" dirty="0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371600"/>
            <a:ext cx="9144000" cy="539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382588" y="744538"/>
            <a:ext cx="2598737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b="1">
                <a:solidFill>
                  <a:srgbClr val="FFF2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27 km circumference</a:t>
            </a:r>
          </a:p>
          <a:p>
            <a:pPr algn="ctr" eaLnBrk="0" hangingPunct="0">
              <a:defRPr/>
            </a:pPr>
            <a:r>
              <a:rPr lang="en-US" sz="1800" b="1">
                <a:solidFill>
                  <a:srgbClr val="FFF2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1200 dipole magnets</a:t>
            </a:r>
          </a:p>
          <a:p>
            <a:pPr algn="ctr" eaLnBrk="0" hangingPunct="0">
              <a:buFontTx/>
              <a:buChar char="•"/>
              <a:defRPr/>
            </a:pPr>
            <a:r>
              <a:rPr lang="en-US" sz="1800" b="1">
                <a:solidFill>
                  <a:srgbClr val="FFF2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14m long</a:t>
            </a:r>
          </a:p>
          <a:p>
            <a:pPr algn="ctr" eaLnBrk="0" hangingPunct="0">
              <a:buFontTx/>
              <a:buChar char="•"/>
              <a:defRPr/>
            </a:pPr>
            <a:r>
              <a:rPr lang="en-US" sz="1800" b="1">
                <a:solidFill>
                  <a:srgbClr val="FFF2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8.4 T field</a:t>
            </a:r>
          </a:p>
          <a:p>
            <a:pPr algn="ctr" eaLnBrk="0" hangingPunct="0">
              <a:buFontTx/>
              <a:buChar char="•"/>
              <a:defRPr/>
            </a:pPr>
            <a:r>
              <a:rPr lang="en-US" sz="1800" b="1">
                <a:solidFill>
                  <a:srgbClr val="FFF2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Dual aperture</a:t>
            </a:r>
            <a:endParaRPr lang="en-US" sz="2400" b="1">
              <a:latin typeface="Tahoma" pitchFamily="34" charset="0"/>
            </a:endParaRPr>
          </a:p>
        </p:txBody>
      </p:sp>
      <p:grpSp>
        <p:nvGrpSpPr>
          <p:cNvPr id="29699" name="Group 6"/>
          <p:cNvGrpSpPr>
            <a:grpSpLocks/>
          </p:cNvGrpSpPr>
          <p:nvPr/>
        </p:nvGrpSpPr>
        <p:grpSpPr bwMode="auto">
          <a:xfrm>
            <a:off x="3235325" y="2209800"/>
            <a:ext cx="2722563" cy="3124200"/>
            <a:chOff x="2208" y="1392"/>
            <a:chExt cx="1857" cy="1968"/>
          </a:xfrm>
        </p:grpSpPr>
        <p:sp>
          <p:nvSpPr>
            <p:cNvPr id="139271" name="Text Box 7"/>
            <p:cNvSpPr txBox="1">
              <a:spLocks noChangeArrowheads="1"/>
            </p:cNvSpPr>
            <p:nvPr/>
          </p:nvSpPr>
          <p:spPr bwMode="auto">
            <a:xfrm>
              <a:off x="2208" y="1392"/>
              <a:ext cx="58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 b="1" dirty="0">
                  <a:solidFill>
                    <a:srgbClr val="B5E8FF"/>
                  </a:solidFill>
                  <a:latin typeface="Tahoma" pitchFamily="34" charset="0"/>
                </a:rPr>
                <a:t>CMS</a:t>
              </a:r>
              <a:endParaRPr lang="en-US" sz="2400" b="1" dirty="0">
                <a:latin typeface="Tahoma" pitchFamily="34" charset="0"/>
              </a:endParaRPr>
            </a:p>
          </p:txBody>
        </p:sp>
        <p:sp>
          <p:nvSpPr>
            <p:cNvPr id="139272" name="Text Box 8"/>
            <p:cNvSpPr txBox="1">
              <a:spLocks noChangeArrowheads="1"/>
            </p:cNvSpPr>
            <p:nvPr/>
          </p:nvSpPr>
          <p:spPr bwMode="auto">
            <a:xfrm>
              <a:off x="3277" y="3072"/>
              <a:ext cx="7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 b="1">
                  <a:solidFill>
                    <a:srgbClr val="B5E8FF"/>
                  </a:solidFill>
                  <a:latin typeface="Tahoma" pitchFamily="34" charset="0"/>
                </a:rPr>
                <a:t>ATLAS</a:t>
              </a:r>
              <a:endParaRPr lang="en-US" sz="2400" b="1">
                <a:latin typeface="Tahoma" pitchFamily="34" charset="0"/>
              </a:endParaRPr>
            </a:p>
          </p:txBody>
        </p:sp>
      </p:grpSp>
      <p:grpSp>
        <p:nvGrpSpPr>
          <p:cNvPr id="29700" name="Group 9"/>
          <p:cNvGrpSpPr>
            <a:grpSpLocks/>
          </p:cNvGrpSpPr>
          <p:nvPr/>
        </p:nvGrpSpPr>
        <p:grpSpPr bwMode="auto">
          <a:xfrm>
            <a:off x="2536825" y="3733800"/>
            <a:ext cx="5387975" cy="1524000"/>
            <a:chOff x="1558" y="2352"/>
            <a:chExt cx="3677" cy="960"/>
          </a:xfrm>
        </p:grpSpPr>
        <p:sp>
          <p:nvSpPr>
            <p:cNvPr id="139274" name="Text Box 10"/>
            <p:cNvSpPr txBox="1">
              <a:spLocks noChangeArrowheads="1"/>
            </p:cNvSpPr>
            <p:nvPr/>
          </p:nvSpPr>
          <p:spPr bwMode="auto">
            <a:xfrm>
              <a:off x="4625" y="2352"/>
              <a:ext cx="6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B5E8FF"/>
                  </a:solidFill>
                  <a:latin typeface="Tahoma" pitchFamily="34" charset="0"/>
                </a:rPr>
                <a:t>LHCb</a:t>
              </a:r>
              <a:endParaRPr lang="en-US" sz="2400">
                <a:latin typeface="Tahoma" pitchFamily="34" charset="0"/>
              </a:endParaRPr>
            </a:p>
          </p:txBody>
        </p:sp>
        <p:sp>
          <p:nvSpPr>
            <p:cNvPr id="139275" name="Text Box 11"/>
            <p:cNvSpPr txBox="1">
              <a:spLocks noChangeArrowheads="1"/>
            </p:cNvSpPr>
            <p:nvPr/>
          </p:nvSpPr>
          <p:spPr bwMode="auto">
            <a:xfrm>
              <a:off x="1558" y="3024"/>
              <a:ext cx="6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tx2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B5E8FF"/>
                  </a:solidFill>
                  <a:latin typeface="Tahoma" pitchFamily="34" charset="0"/>
                </a:rPr>
                <a:t>ALICE</a:t>
              </a:r>
              <a:endParaRPr lang="en-US" sz="2400">
                <a:latin typeface="Tahoma" pitchFamily="34" charset="0"/>
              </a:endParaRPr>
            </a:p>
          </p:txBody>
        </p:sp>
      </p:grp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4960938" y="790575"/>
            <a:ext cx="41068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800" b="1">
                <a:solidFill>
                  <a:srgbClr val="FFF2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Proton-Proton collisions at 14 TeV</a:t>
            </a:r>
          </a:p>
          <a:p>
            <a:pPr algn="ctr" eaLnBrk="0" hangingPunct="0">
              <a:defRPr/>
            </a:pPr>
            <a:r>
              <a:rPr lang="en-US" sz="1800" b="1">
                <a:solidFill>
                  <a:srgbClr val="FFF2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25ns between beam crossings</a:t>
            </a:r>
          </a:p>
          <a:p>
            <a:pPr algn="ctr" eaLnBrk="0" hangingPunct="0">
              <a:defRPr/>
            </a:pPr>
            <a:r>
              <a:rPr lang="en-US" sz="1800" b="1">
                <a:solidFill>
                  <a:srgbClr val="FFF2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Peak Luminosity 10</a:t>
            </a:r>
            <a:r>
              <a:rPr lang="en-US" sz="1800" b="1" baseline="30000">
                <a:solidFill>
                  <a:srgbClr val="FFF2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34</a:t>
            </a:r>
            <a:r>
              <a:rPr lang="en-US" sz="1800" b="1">
                <a:solidFill>
                  <a:srgbClr val="FFF2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</a:t>
            </a:r>
            <a:r>
              <a:rPr lang="en-US" sz="1800" b="1" baseline="30000">
                <a:solidFill>
                  <a:srgbClr val="FFF2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-1</a:t>
            </a:r>
            <a:r>
              <a:rPr lang="en-US" sz="1800" b="1">
                <a:solidFill>
                  <a:srgbClr val="FFF2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cm</a:t>
            </a:r>
            <a:r>
              <a:rPr lang="en-US" sz="1800" b="1" baseline="30000">
                <a:solidFill>
                  <a:srgbClr val="FFF2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-2</a:t>
            </a:r>
          </a:p>
          <a:p>
            <a:pPr algn="ctr" eaLnBrk="0" hangingPunct="0">
              <a:defRPr/>
            </a:pPr>
            <a:r>
              <a:rPr lang="en-US" sz="1800" b="1">
                <a:solidFill>
                  <a:srgbClr val="FFF23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20 collisions per beam crossing</a:t>
            </a:r>
            <a:endParaRPr lang="en-US" sz="2400" b="1">
              <a:latin typeface="Tahoma" pitchFamily="34" charset="0"/>
            </a:endParaRPr>
          </a:p>
        </p:txBody>
      </p:sp>
      <p:sp>
        <p:nvSpPr>
          <p:cNvPr id="29702" name="Text Box 12"/>
          <p:cNvSpPr txBox="1">
            <a:spLocks noChangeArrowheads="1"/>
          </p:cNvSpPr>
          <p:nvPr/>
        </p:nvSpPr>
        <p:spPr bwMode="auto">
          <a:xfrm>
            <a:off x="1600200" y="228600"/>
            <a:ext cx="6111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en-US" sz="2800" b="1">
                <a:solidFill>
                  <a:srgbClr val="FF0000"/>
                </a:solidFill>
              </a:rPr>
              <a:t>CERN LARGE HADRON COLLIDER</a:t>
            </a:r>
          </a:p>
        </p:txBody>
      </p:sp>
      <p:pic>
        <p:nvPicPr>
          <p:cNvPr id="12" name="Picture 6" descr="Picture 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3662" y="4648200"/>
            <a:ext cx="2307489" cy="233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Dijet Candidate Event</a:t>
            </a:r>
            <a:endParaRPr lang="en-US" dirty="0"/>
          </a:p>
        </p:txBody>
      </p:sp>
      <p:pic>
        <p:nvPicPr>
          <p:cNvPr id="4" name="Picture 3" descr="Dijet-3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79714"/>
            <a:ext cx="8229600" cy="5878286"/>
          </a:xfrm>
          <a:prstGeom prst="rect">
            <a:avLst/>
          </a:prstGeom>
        </p:spPr>
      </p:pic>
      <p:pic>
        <p:nvPicPr>
          <p:cNvPr id="5" name="Picture 4" descr="Dijet-rph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023375"/>
            <a:ext cx="8229600" cy="5834625"/>
          </a:xfrm>
          <a:prstGeom prst="rect">
            <a:avLst/>
          </a:prstGeom>
        </p:spPr>
      </p:pic>
      <p:pic>
        <p:nvPicPr>
          <p:cNvPr id="6" name="Picture 5" descr="Dijet-RZ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960183"/>
            <a:ext cx="8077200" cy="5897817"/>
          </a:xfrm>
          <a:prstGeom prst="rect">
            <a:avLst/>
          </a:prstGeom>
        </p:spPr>
      </p:pic>
      <p:pic>
        <p:nvPicPr>
          <p:cNvPr id="7" name="Picture 6" descr="Dijet-le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023376"/>
            <a:ext cx="7696147" cy="5834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Dijet Candidate Event</a:t>
            </a:r>
            <a:endParaRPr lang="en-US" dirty="0"/>
          </a:p>
        </p:txBody>
      </p:sp>
      <p:pic>
        <p:nvPicPr>
          <p:cNvPr id="4" name="Picture 33" descr="Dijet_3D_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30613"/>
            <a:ext cx="4860312" cy="3227387"/>
          </a:xfrm>
          <a:prstGeom prst="rect">
            <a:avLst/>
          </a:prstGeom>
          <a:noFill/>
        </p:spPr>
      </p:pic>
      <p:pic>
        <p:nvPicPr>
          <p:cNvPr id="5" name="Picture 34" descr="Dijet_lego_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307875"/>
            <a:ext cx="4191000" cy="3550126"/>
          </a:xfrm>
          <a:prstGeom prst="rect">
            <a:avLst/>
          </a:prstGeom>
          <a:noFill/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524000" y="1447800"/>
          <a:ext cx="5638800" cy="1905000"/>
        </p:xfrm>
        <a:graphic>
          <a:graphicData uri="http://schemas.openxmlformats.org/drawingml/2006/table">
            <a:tbl>
              <a:tblPr/>
              <a:tblGrid>
                <a:gridCol w="2397125"/>
                <a:gridCol w="1362075"/>
                <a:gridCol w="1879600"/>
              </a:tblGrid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Jet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Jet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Corrected p</a:t>
                      </a:r>
                      <a:r>
                        <a:rPr kumimoji="0" 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(GeV)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-0.7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EM Energy Fraction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CFED"/>
                    </a:solidFill>
                  </a:tcPr>
                </a:tc>
              </a:tr>
            </a:tbl>
          </a:graphicData>
        </a:graphic>
      </p:graphicFrame>
      <p:sp>
        <p:nvSpPr>
          <p:cNvPr id="8" name="Content Placeholder 2"/>
          <p:cNvSpPr>
            <a:spLocks noGrp="1"/>
          </p:cNvSpPr>
          <p:nvPr>
            <p:ph idx="4294967295"/>
          </p:nvPr>
        </p:nvSpPr>
        <p:spPr>
          <a:xfrm>
            <a:off x="2209800" y="990600"/>
            <a:ext cx="4038600" cy="457200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sz="1800" dirty="0"/>
              <a:t>Anti-K</a:t>
            </a:r>
            <a:r>
              <a:rPr lang="en-US" sz="1800" baseline="-25000" dirty="0"/>
              <a:t>T </a:t>
            </a:r>
            <a:r>
              <a:rPr lang="en-US" sz="1800" dirty="0"/>
              <a:t>algorithm with cone size R=0.7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600" y="4415135"/>
            <a:ext cx="1804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1 (13/24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57620" y="6472535"/>
            <a:ext cx="1804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 2 (12/23 </a:t>
            </a:r>
            <a:r>
              <a:rPr lang="en-US" dirty="0" err="1" smtClean="0"/>
              <a:t>GeV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14725"/>
            <a:ext cx="54102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Barrel </a:t>
            </a:r>
            <a:r>
              <a:rPr lang="en-US" dirty="0" err="1" smtClean="0"/>
              <a:t>Muon</a:t>
            </a:r>
            <a:r>
              <a:rPr lang="en-US" dirty="0" smtClean="0"/>
              <a:t> Candidate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4880" y="952500"/>
            <a:ext cx="4366678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952500"/>
            <a:ext cx="5141905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Ks Candidate Events </a:t>
            </a:r>
            <a:endParaRPr lang="en-US" dirty="0"/>
          </a:p>
        </p:txBody>
      </p:sp>
      <p:pic>
        <p:nvPicPr>
          <p:cNvPr id="4" name="Picture 6" descr="K0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106" y="952500"/>
            <a:ext cx="8014607" cy="5905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Ks and Lambda Events</a:t>
            </a:r>
            <a:endParaRPr lang="en-US" dirty="0"/>
          </a:p>
        </p:txBody>
      </p:sp>
      <p:pic>
        <p:nvPicPr>
          <p:cNvPr id="4" name="Picture 3" descr="Ks_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4797412" cy="4604789"/>
          </a:xfrm>
          <a:prstGeom prst="rect">
            <a:avLst/>
          </a:prstGeom>
          <a:noFill/>
        </p:spPr>
      </p:pic>
      <p:pic>
        <p:nvPicPr>
          <p:cNvPr id="5" name="Picture 4" descr="Lambda_fi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295400"/>
            <a:ext cx="4524738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>
          <a:gradFill>
            <a:gsLst>
              <a:gs pos="0">
                <a:schemeClr val="hlink"/>
              </a:gs>
              <a:gs pos="100000">
                <a:srgbClr val="AAAAFF"/>
              </a:gs>
            </a:gsLst>
          </a:gradFill>
        </p:spPr>
        <p:txBody>
          <a:bodyPr/>
          <a:lstStyle/>
          <a:p>
            <a:r>
              <a:rPr lang="en-US" dirty="0" smtClean="0"/>
              <a:t>CMS Near Term Plans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991600" cy="5105400"/>
          </a:xfrm>
        </p:spPr>
        <p:txBody>
          <a:bodyPr/>
          <a:lstStyle/>
          <a:p>
            <a:r>
              <a:rPr lang="en-US" dirty="0" smtClean="0"/>
              <a:t>Exploit the collisions at 0.9, 2.36, 7 </a:t>
            </a:r>
            <a:r>
              <a:rPr lang="en-US" dirty="0" err="1" smtClean="0"/>
              <a:t>TeV</a:t>
            </a:r>
            <a:r>
              <a:rPr lang="en-US" dirty="0" smtClean="0"/>
              <a:t> and any </a:t>
            </a:r>
            <a:r>
              <a:rPr lang="en-US" dirty="0" err="1" smtClean="0"/>
              <a:t>lumi</a:t>
            </a:r>
            <a:endParaRPr lang="en-US" dirty="0" smtClean="0"/>
          </a:p>
          <a:p>
            <a:r>
              <a:rPr lang="en-US" dirty="0" smtClean="0"/>
              <a:t>Commission detector with first beams</a:t>
            </a:r>
          </a:p>
          <a:p>
            <a:r>
              <a:rPr lang="en-US" dirty="0" smtClean="0"/>
              <a:t>Understand its performance, calibrations, alignment, efficiencies and resolutions</a:t>
            </a:r>
          </a:p>
          <a:p>
            <a:r>
              <a:rPr lang="en-US" dirty="0" smtClean="0"/>
              <a:t>Optimize trigger selection and rates</a:t>
            </a:r>
          </a:p>
          <a:p>
            <a:r>
              <a:rPr lang="en-US" dirty="0" smtClean="0"/>
              <a:t>Target First Physics: Measure particle spectra, jets, PDF, Standard Model processes, W/Z, top’s, and VV,…</a:t>
            </a:r>
          </a:p>
          <a:p>
            <a:r>
              <a:rPr lang="en-US" dirty="0" smtClean="0"/>
              <a:t>Tune underlying event and pile-up effects</a:t>
            </a:r>
          </a:p>
          <a:p>
            <a:r>
              <a:rPr lang="en-US" dirty="0" smtClean="0"/>
              <a:t>Start exploring huge physics potential of LHC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/>
              <a:t>Conclusions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343400"/>
          </a:xfrm>
        </p:spPr>
        <p:txBody>
          <a:bodyPr/>
          <a:lstStyle/>
          <a:p>
            <a:r>
              <a:rPr lang="en-US" sz="3200" dirty="0" smtClean="0"/>
              <a:t>CMS Construction is over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latin typeface="Arial" charset="0"/>
              </a:rPr>
              <a:t>Commissioning with beams progresses rapidly</a:t>
            </a:r>
          </a:p>
          <a:p>
            <a:pPr>
              <a:buNone/>
            </a:pPr>
            <a:endParaRPr lang="en-US" dirty="0" smtClean="0">
              <a:latin typeface="Arial" charset="0"/>
            </a:endParaRPr>
          </a:p>
          <a:p>
            <a:r>
              <a:rPr lang="en-US" dirty="0" err="1" smtClean="0">
                <a:latin typeface="Arial" charset="0"/>
              </a:rPr>
              <a:t>LHC’s</a:t>
            </a:r>
            <a:r>
              <a:rPr lang="en-US" dirty="0" smtClean="0">
                <a:latin typeface="Arial" charset="0"/>
              </a:rPr>
              <a:t> leaps in energy and luminosity present enormous exploration opportunities</a:t>
            </a:r>
          </a:p>
          <a:p>
            <a:pPr>
              <a:buNone/>
            </a:pPr>
            <a:endParaRPr kumimoji="1" lang="en-US" dirty="0" smtClean="0">
              <a:latin typeface="Arial" charset="0"/>
            </a:endParaRPr>
          </a:p>
          <a:p>
            <a:r>
              <a:rPr kumimoji="1" lang="en-US" dirty="0" smtClean="0">
                <a:latin typeface="Arial" charset="0"/>
              </a:rPr>
              <a:t>Excitement of Discoveries is arriving!</a:t>
            </a:r>
            <a:endParaRPr kumimoji="1" lang="en-GB" dirty="0" smtClean="0">
              <a:latin typeface="Arial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09_001_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505200"/>
            <a:ext cx="3581400" cy="33719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Detector Concept</a:t>
            </a:r>
            <a:endParaRPr lang="en-US" dirty="0"/>
          </a:p>
        </p:txBody>
      </p:sp>
      <p:pic>
        <p:nvPicPr>
          <p:cNvPr id="6" name="Picture 5" descr="oreach-2009-001_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499"/>
            <a:ext cx="3528794" cy="3314701"/>
          </a:xfrm>
          <a:prstGeom prst="rect">
            <a:avLst/>
          </a:prstGeom>
        </p:spPr>
      </p:pic>
      <p:pic>
        <p:nvPicPr>
          <p:cNvPr id="9" name="Picture 8" descr="half_size_001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504" y="952500"/>
            <a:ext cx="3587496" cy="33683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Concept</a:t>
            </a:r>
            <a:endParaRPr lang="en-US" dirty="0"/>
          </a:p>
        </p:txBody>
      </p:sp>
      <p:pic>
        <p:nvPicPr>
          <p:cNvPr id="5" name="Picture 4" descr="oreach-2009-001_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952500"/>
            <a:ext cx="3666893" cy="3445410"/>
          </a:xfrm>
          <a:prstGeom prst="rect">
            <a:avLst/>
          </a:prstGeom>
        </p:spPr>
      </p:pic>
      <p:pic>
        <p:nvPicPr>
          <p:cNvPr id="10" name="Picture 9" descr="2009_001_20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3048"/>
            <a:ext cx="3240024" cy="3044952"/>
          </a:xfrm>
          <a:prstGeom prst="rect">
            <a:avLst/>
          </a:prstGeom>
        </p:spPr>
      </p:pic>
      <p:pic>
        <p:nvPicPr>
          <p:cNvPr id="11" name="Picture 10" descr="2009_001_0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3811488"/>
            <a:ext cx="3241683" cy="3046511"/>
          </a:xfrm>
          <a:prstGeom prst="rect">
            <a:avLst/>
          </a:prstGeom>
        </p:spPr>
      </p:pic>
      <p:pic>
        <p:nvPicPr>
          <p:cNvPr id="12" name="Picture 11" descr="2009_001_08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3976" y="3813048"/>
            <a:ext cx="3240024" cy="3044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 Design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1371600"/>
            <a:ext cx="66294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1"/>
          <p:cNvSpPr>
            <a:spLocks noChangeArrowheads="1"/>
          </p:cNvSpPr>
          <p:nvPr/>
        </p:nvSpPr>
        <p:spPr bwMode="auto">
          <a:xfrm>
            <a:off x="457200" y="1066800"/>
            <a:ext cx="3276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Superconducting Coil,</a:t>
            </a:r>
            <a:r>
              <a:rPr lang="en-US" sz="1800" dirty="0">
                <a:solidFill>
                  <a:srgbClr val="003399"/>
                </a:solidFill>
              </a:rPr>
              <a:t> </a:t>
            </a:r>
            <a:r>
              <a:rPr lang="en-US" sz="1800" dirty="0"/>
              <a:t>4 Tesla</a:t>
            </a:r>
            <a:endParaRPr lang="en-US" sz="2800" dirty="0">
              <a:latin typeface="Arial"/>
            </a:endParaRPr>
          </a:p>
        </p:txBody>
      </p:sp>
      <p:sp>
        <p:nvSpPr>
          <p:cNvPr id="6" name="Line 33"/>
          <p:cNvSpPr>
            <a:spLocks noChangeShapeType="1"/>
          </p:cNvSpPr>
          <p:nvPr/>
        </p:nvSpPr>
        <p:spPr bwMode="auto">
          <a:xfrm>
            <a:off x="685800" y="1295400"/>
            <a:ext cx="2355850" cy="13668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038600" y="955675"/>
            <a:ext cx="18212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CALORIMETERS</a:t>
            </a:r>
            <a:endParaRPr lang="en-US" sz="28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H="1">
            <a:off x="3165475" y="1600200"/>
            <a:ext cx="796925" cy="13192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3668713" y="1524000"/>
            <a:ext cx="1817687" cy="15017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3962400" y="1260475"/>
            <a:ext cx="55854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3399"/>
                </a:solidFill>
              </a:rPr>
              <a:t>ECAL</a:t>
            </a:r>
            <a:endParaRPr lang="en-US" sz="1600" dirty="0">
              <a:latin typeface="Arial"/>
            </a:endParaRP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3962400" y="1495425"/>
            <a:ext cx="147075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76k scintillating </a:t>
            </a:r>
          </a:p>
          <a:p>
            <a:r>
              <a:rPr lang="en-US" sz="1600" dirty="0"/>
              <a:t>PbWO4 crystals</a:t>
            </a:r>
          </a:p>
        </p:txBody>
      </p:sp>
      <p:sp>
        <p:nvSpPr>
          <p:cNvPr id="12" name="Rectangle 39"/>
          <p:cNvSpPr>
            <a:spLocks noChangeArrowheads="1"/>
          </p:cNvSpPr>
          <p:nvPr/>
        </p:nvSpPr>
        <p:spPr bwMode="auto">
          <a:xfrm>
            <a:off x="5548313" y="1241425"/>
            <a:ext cx="5698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3399"/>
                </a:solidFill>
              </a:rPr>
              <a:t>HCAL</a:t>
            </a:r>
            <a:endParaRPr lang="en-US" sz="1600" dirty="0">
              <a:latin typeface="Arial"/>
            </a:endParaRPr>
          </a:p>
        </p:txBody>
      </p:sp>
      <p:sp>
        <p:nvSpPr>
          <p:cNvPr id="13" name="Rectangle 40"/>
          <p:cNvSpPr>
            <a:spLocks noChangeArrowheads="1"/>
          </p:cNvSpPr>
          <p:nvPr/>
        </p:nvSpPr>
        <p:spPr bwMode="auto">
          <a:xfrm>
            <a:off x="5562600" y="1489075"/>
            <a:ext cx="213229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Plastic scintillator/brass</a:t>
            </a:r>
          </a:p>
          <a:p>
            <a:r>
              <a:rPr lang="en-US" sz="1600" dirty="0"/>
              <a:t>sandwich</a:t>
            </a:r>
            <a:endParaRPr lang="en-US" sz="3200" dirty="0"/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6400800" y="2209800"/>
            <a:ext cx="12275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Steel </a:t>
            </a:r>
            <a:r>
              <a:rPr lang="en-US" sz="1800" dirty="0">
                <a:solidFill>
                  <a:srgbClr val="0000FF"/>
                </a:solidFill>
              </a:rPr>
              <a:t>YOKE</a:t>
            </a:r>
          </a:p>
        </p:txBody>
      </p:sp>
      <p:sp>
        <p:nvSpPr>
          <p:cNvPr id="16" name="Line 35"/>
          <p:cNvSpPr>
            <a:spLocks noChangeShapeType="1"/>
          </p:cNvSpPr>
          <p:nvPr/>
        </p:nvSpPr>
        <p:spPr bwMode="auto">
          <a:xfrm flipH="1">
            <a:off x="4649788" y="2362200"/>
            <a:ext cx="1674812" cy="2905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45"/>
          <p:cNvSpPr>
            <a:spLocks noChangeArrowheads="1"/>
          </p:cNvSpPr>
          <p:nvPr/>
        </p:nvSpPr>
        <p:spPr bwMode="auto">
          <a:xfrm>
            <a:off x="6410831" y="2910696"/>
            <a:ext cx="2819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68275" indent="-168275"/>
            <a:r>
              <a:rPr lang="en-US" sz="1800" dirty="0">
                <a:solidFill>
                  <a:srgbClr val="0000FF"/>
                </a:solidFill>
              </a:rPr>
              <a:t>Level-1 Trigger Output</a:t>
            </a:r>
            <a:endParaRPr lang="en-US" sz="1800" dirty="0" smtClean="0"/>
          </a:p>
          <a:p>
            <a:pPr marL="168275" indent="-168275">
              <a:buFont typeface="Times New Roman" charset="0"/>
              <a:buChar char="•"/>
            </a:pPr>
            <a:r>
              <a:rPr lang="en-US" dirty="0" smtClean="0">
                <a:solidFill>
                  <a:srgbClr val="FF0000"/>
                </a:solidFill>
                <a:sym typeface="Symbol" charset="2"/>
              </a:rPr>
              <a:t>Up to </a:t>
            </a:r>
            <a:r>
              <a:rPr lang="en-US" sz="1600" dirty="0" smtClean="0">
                <a:solidFill>
                  <a:srgbClr val="FF0000"/>
                </a:solidFill>
                <a:sym typeface="Symbol" charset="2"/>
              </a:rPr>
              <a:t>100 kHz</a:t>
            </a:r>
          </a:p>
          <a:p>
            <a:pPr marL="342900" indent="-171450">
              <a:buFont typeface="Times New Roman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sym typeface="Symbol" charset="2"/>
              </a:rPr>
              <a:t>Directly feeds Higher Level Trigger CPU farm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339048" y="4390270"/>
            <a:ext cx="2919068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4080"/>
                </a:solidFill>
              </a:rPr>
              <a:t>Pixels</a:t>
            </a:r>
            <a:br>
              <a:rPr lang="en-US" sz="1600" b="1" dirty="0">
                <a:solidFill>
                  <a:srgbClr val="004080"/>
                </a:solidFill>
              </a:rPr>
            </a:br>
            <a:r>
              <a:rPr lang="en-US" sz="1600" b="1" dirty="0">
                <a:solidFill>
                  <a:srgbClr val="004080"/>
                </a:solidFill>
              </a:rPr>
              <a:t>Silicon </a:t>
            </a:r>
            <a:r>
              <a:rPr lang="en-US" sz="1600" b="1" dirty="0" err="1">
                <a:solidFill>
                  <a:srgbClr val="004080"/>
                </a:solidFill>
              </a:rPr>
              <a:t>Microstrips</a:t>
            </a:r>
            <a:endParaRPr lang="en-US" sz="1600" b="1" dirty="0">
              <a:solidFill>
                <a:srgbClr val="004080"/>
              </a:solidFill>
            </a:endParaRPr>
          </a:p>
          <a:p>
            <a:r>
              <a:rPr lang="en-US" sz="1600" dirty="0" smtClean="0"/>
              <a:t>220 </a:t>
            </a:r>
            <a:r>
              <a:rPr lang="en-US" sz="1600" dirty="0"/>
              <a:t>m</a:t>
            </a:r>
            <a:r>
              <a:rPr lang="en-US" sz="1600" baseline="30000" dirty="0"/>
              <a:t>2</a:t>
            </a:r>
            <a:r>
              <a:rPr lang="en-US" sz="1600" dirty="0"/>
              <a:t> of silicon sensors</a:t>
            </a:r>
          </a:p>
          <a:p>
            <a:r>
              <a:rPr lang="en-US" sz="1600" dirty="0" smtClean="0"/>
              <a:t>9.6M (</a:t>
            </a:r>
            <a:r>
              <a:rPr lang="en-US" sz="1600" dirty="0" err="1" smtClean="0"/>
              <a:t>Str</a:t>
            </a:r>
            <a:r>
              <a:rPr lang="en-US" sz="1600" dirty="0" smtClean="0"/>
              <a:t>) &amp; 66M (Pix) </a:t>
            </a:r>
            <a:r>
              <a:rPr lang="en-US" sz="1600" dirty="0"/>
              <a:t>channels</a:t>
            </a:r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 flipV="1">
            <a:off x="1066800" y="3076575"/>
            <a:ext cx="1944688" cy="10382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37"/>
          <p:cNvSpPr>
            <a:spLocks noChangeArrowheads="1"/>
          </p:cNvSpPr>
          <p:nvPr/>
        </p:nvSpPr>
        <p:spPr bwMode="auto">
          <a:xfrm>
            <a:off x="339048" y="4085470"/>
            <a:ext cx="11029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TRACKER</a:t>
            </a:r>
            <a:endParaRPr lang="en-US" sz="28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2209800" y="5778500"/>
            <a:ext cx="16930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MUON BARREL</a:t>
            </a:r>
            <a:endParaRPr lang="en-US" sz="28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 flipV="1">
            <a:off x="3200400" y="4057650"/>
            <a:ext cx="681038" cy="17335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1503595" y="6113463"/>
            <a:ext cx="9535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4080"/>
                </a:solidFill>
              </a:rPr>
              <a:t>Drift Tube</a:t>
            </a:r>
            <a:endParaRPr lang="en-US" sz="3200" b="1" dirty="0">
              <a:solidFill>
                <a:srgbClr val="004080"/>
              </a:solidFill>
              <a:latin typeface="Arial"/>
            </a:endParaRPr>
          </a:p>
        </p:txBody>
      </p:sp>
      <p:sp>
        <p:nvSpPr>
          <p:cNvPr id="24" name="Rectangle 27"/>
          <p:cNvSpPr>
            <a:spLocks noChangeArrowheads="1"/>
          </p:cNvSpPr>
          <p:nvPr/>
        </p:nvSpPr>
        <p:spPr bwMode="auto">
          <a:xfrm>
            <a:off x="1503595" y="6315075"/>
            <a:ext cx="147065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4080"/>
                </a:solidFill>
              </a:rPr>
              <a:t>Chambers</a:t>
            </a:r>
            <a:r>
              <a:rPr lang="en-US" sz="1600"/>
              <a:t> (</a:t>
            </a:r>
            <a:r>
              <a:rPr lang="en-US" sz="1600" b="1">
                <a:solidFill>
                  <a:schemeClr val="tx2"/>
                </a:solidFill>
              </a:rPr>
              <a:t>DT</a:t>
            </a:r>
            <a:r>
              <a:rPr lang="en-US" sz="1600"/>
              <a:t>)</a:t>
            </a:r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3124200" y="6083300"/>
            <a:ext cx="14485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4080"/>
                </a:solidFill>
              </a:rPr>
              <a:t>Resistive Plate</a:t>
            </a:r>
            <a:endParaRPr lang="en-US" sz="3200" b="1" dirty="0">
              <a:solidFill>
                <a:srgbClr val="004080"/>
              </a:solidFill>
              <a:latin typeface="Arial"/>
            </a:endParaRPr>
          </a:p>
        </p:txBody>
      </p:sp>
      <p:sp>
        <p:nvSpPr>
          <p:cNvPr id="26" name="Rectangle 30"/>
          <p:cNvSpPr>
            <a:spLocks noChangeArrowheads="1"/>
          </p:cNvSpPr>
          <p:nvPr/>
        </p:nvSpPr>
        <p:spPr bwMode="auto">
          <a:xfrm>
            <a:off x="3124200" y="6296025"/>
            <a:ext cx="1676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4080"/>
                </a:solidFill>
              </a:rPr>
              <a:t>Chambers </a:t>
            </a:r>
            <a:r>
              <a:rPr lang="en-US" sz="1600" b="1">
                <a:solidFill>
                  <a:schemeClr val="tx2"/>
                </a:solidFill>
              </a:rPr>
              <a:t>(RPC)</a:t>
            </a:r>
            <a:endParaRPr lang="en-US" sz="1600" b="1">
              <a:solidFill>
                <a:srgbClr val="004080"/>
              </a:solidFill>
            </a:endParaRPr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 flipH="1" flipV="1">
            <a:off x="4954588" y="4651375"/>
            <a:ext cx="1522412" cy="9112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3"/>
          <p:cNvSpPr>
            <a:spLocks noChangeArrowheads="1"/>
          </p:cNvSpPr>
          <p:nvPr/>
        </p:nvSpPr>
        <p:spPr bwMode="auto">
          <a:xfrm>
            <a:off x="5130800" y="6035675"/>
            <a:ext cx="30324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4080"/>
                </a:solidFill>
              </a:rPr>
              <a:t>Cathode Strip Chambers</a:t>
            </a:r>
            <a:r>
              <a:rPr lang="en-US" sz="1600"/>
              <a:t> (</a:t>
            </a:r>
            <a:r>
              <a:rPr lang="en-US" sz="1600" b="1">
                <a:solidFill>
                  <a:schemeClr val="tx2"/>
                </a:solidFill>
              </a:rPr>
              <a:t>CSC</a:t>
            </a:r>
            <a:r>
              <a:rPr lang="en-US" sz="1600"/>
              <a:t>)</a:t>
            </a:r>
            <a:endParaRPr lang="en-US" sz="1600">
              <a:solidFill>
                <a:srgbClr val="003399"/>
              </a:solidFill>
            </a:endParaRPr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auto">
          <a:xfrm>
            <a:off x="5130800" y="6264275"/>
            <a:ext cx="313587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004080"/>
                </a:solidFill>
              </a:rPr>
              <a:t>Resistive Plate Chambers</a:t>
            </a:r>
            <a:r>
              <a:rPr lang="en-US" sz="1600"/>
              <a:t> (</a:t>
            </a:r>
            <a:r>
              <a:rPr lang="en-US" sz="1600" b="1">
                <a:solidFill>
                  <a:schemeClr val="tx2"/>
                </a:solidFill>
              </a:rPr>
              <a:t>RPC</a:t>
            </a:r>
            <a:r>
              <a:rPr lang="en-US" sz="1600"/>
              <a:t>)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30" name="Rectangle 38"/>
          <p:cNvSpPr>
            <a:spLocks noChangeArrowheads="1"/>
          </p:cNvSpPr>
          <p:nvPr/>
        </p:nvSpPr>
        <p:spPr bwMode="auto">
          <a:xfrm>
            <a:off x="6477000" y="5486400"/>
            <a:ext cx="111595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MUON</a:t>
            </a:r>
          </a:p>
          <a:p>
            <a:r>
              <a:rPr lang="en-US" sz="1800" dirty="0">
                <a:solidFill>
                  <a:srgbClr val="0000FF"/>
                </a:solidFill>
              </a:rPr>
              <a:t>ENDCAPS</a:t>
            </a:r>
            <a:endParaRPr lang="en-US" sz="280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0" y="6019800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solidFill>
                  <a:srgbClr val="004080"/>
                </a:solidFill>
              </a:rPr>
              <a:t>Weight: 1250T</a:t>
            </a:r>
            <a:endParaRPr lang="en-US" sz="1400" b="1" dirty="0" smtClean="0">
              <a:solidFill>
                <a:srgbClr val="004080"/>
              </a:solidFill>
              <a:latin typeface="Arial"/>
            </a:endParaRPr>
          </a:p>
          <a:p>
            <a:r>
              <a:rPr lang="en-US" sz="1400" b="1" dirty="0" smtClean="0">
                <a:solidFill>
                  <a:srgbClr val="004080"/>
                </a:solidFill>
                <a:latin typeface="Arial"/>
              </a:rPr>
              <a:t>Diameter: 15m</a:t>
            </a:r>
          </a:p>
          <a:p>
            <a:r>
              <a:rPr lang="en-US" sz="1400" b="1" dirty="0" smtClean="0">
                <a:solidFill>
                  <a:srgbClr val="004080"/>
                </a:solidFill>
                <a:latin typeface="Arial"/>
              </a:rPr>
              <a:t>Length: 22m</a:t>
            </a:r>
            <a:endParaRPr lang="en-US" sz="1400" b="1" dirty="0" smtClean="0">
              <a:solidFill>
                <a:srgbClr val="00408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71268"/>
            <a:ext cx="4572000" cy="3659816"/>
          </a:xfrm>
          <a:prstGeom prst="rect">
            <a:avLst/>
          </a:prstGeom>
        </p:spPr>
      </p:pic>
      <p:pic>
        <p:nvPicPr>
          <p:cNvPr id="7" name="Picture 6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0860"/>
            <a:ext cx="4876800" cy="3817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Aerial view of P5 - 1998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Gallo Roman vestiges</a:t>
            </a:r>
            <a:endParaRPr lang="en-US" sz="3600" dirty="0"/>
          </a:p>
        </p:txBody>
      </p:sp>
      <p:pic>
        <p:nvPicPr>
          <p:cNvPr id="8" name="Picture 2" descr="PM54_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3581399"/>
            <a:ext cx="4367787" cy="3276599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52499"/>
            <a:ext cx="4917878" cy="327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Picture 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7878" y="914400"/>
            <a:ext cx="4226122" cy="2663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Finishing Point 5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1 February 2005</a:t>
            </a:r>
            <a:endParaRPr lang="en-US" sz="2800" dirty="0"/>
          </a:p>
        </p:txBody>
      </p:sp>
      <p:pic>
        <p:nvPicPr>
          <p:cNvPr id="4" name="Picture 2" descr="UXC55_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4216190" cy="3368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190" y="914400"/>
            <a:ext cx="4891889" cy="3368910"/>
          </a:xfrm>
          <a:prstGeom prst="rect">
            <a:avLst/>
          </a:prstGeom>
        </p:spPr>
      </p:pic>
      <p:pic>
        <p:nvPicPr>
          <p:cNvPr id="5" name="Picture 3" descr="0502001_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14800"/>
            <a:ext cx="420548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4280490"/>
            <a:ext cx="3607397" cy="2588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4635</TotalTime>
  <Words>1574</Words>
  <Application>Microsoft Macintosh PowerPoint</Application>
  <PresentationFormat>On-screen Show (4:3)</PresentationFormat>
  <Paragraphs>317</Paragraphs>
  <Slides>46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Custom Design</vt:lpstr>
      <vt:lpstr>CMS Growing UP </vt:lpstr>
      <vt:lpstr>OUTLINE</vt:lpstr>
      <vt:lpstr>Slide 3</vt:lpstr>
      <vt:lpstr>Slide 4</vt:lpstr>
      <vt:lpstr>CMS Detector Concept</vt:lpstr>
      <vt:lpstr>CMS Concept</vt:lpstr>
      <vt:lpstr>CMS Design</vt:lpstr>
      <vt:lpstr>Aerial view of P5 - 1998 Gallo Roman vestiges</vt:lpstr>
      <vt:lpstr>Finishing Point 5 1 February 2005</vt:lpstr>
      <vt:lpstr>CMS Assembly on Surface</vt:lpstr>
      <vt:lpstr>15 Modules Lowered YE-1 Last :  22 Jan 2008</vt:lpstr>
      <vt:lpstr>Cabling of CMS</vt:lpstr>
      <vt:lpstr>CMS Ready for Closure</vt:lpstr>
      <vt:lpstr>Slide 14</vt:lpstr>
      <vt:lpstr>10 Sep 08 – Media Splash Event</vt:lpstr>
      <vt:lpstr>CMS Commissioning with Cosmic Muons</vt:lpstr>
      <vt:lpstr>CMS Commissioning</vt:lpstr>
      <vt:lpstr>From Straight to Bent Tracks</vt:lpstr>
      <vt:lpstr>CMS Performance</vt:lpstr>
      <vt:lpstr>Operational Efficiency in CRAFT2009</vt:lpstr>
      <vt:lpstr>Tracker Performance - CRAFT</vt:lpstr>
      <vt:lpstr>CMS Performance</vt:lpstr>
      <vt:lpstr>CRAFT 2008 Performance over 23 papers submitted to JINST</vt:lpstr>
      <vt:lpstr>CMS Splash Events</vt:lpstr>
      <vt:lpstr>LHC Injects and Circulates Beams Friday 20Nov to Monday 23Nov2009 </vt:lpstr>
      <vt:lpstr>Beam Halo Muons in Endcaps - CSC</vt:lpstr>
      <vt:lpstr>2 LHC Circulating Beams Monday 23Nov2009 - 13:30 </vt:lpstr>
      <vt:lpstr>Monday 23 Nov 2009 Afternoon Fill</vt:lpstr>
      <vt:lpstr>A candidate Event-Afternoon Fill</vt:lpstr>
      <vt:lpstr>Monday 23 Nov 2009 Evening Fill</vt:lpstr>
      <vt:lpstr>A First Event – Evening Fill</vt:lpstr>
      <vt:lpstr>Thank you LHC Team!</vt:lpstr>
      <vt:lpstr>30 Nov 2009 Two beams at 1.18 TeV</vt:lpstr>
      <vt:lpstr>CMS Trigger configuration</vt:lpstr>
      <vt:lpstr>Prompt Track Information Evening Fill</vt:lpstr>
      <vt:lpstr>Track Energy Loss</vt:lpstr>
      <vt:lpstr>Calorimeters timing in collision data</vt:lpstr>
      <vt:lpstr>First diphoton resonance in CMS  </vt:lpstr>
      <vt:lpstr>First Event with Magnet ON Nov 30 2009</vt:lpstr>
      <vt:lpstr>Dijet Candidate Event</vt:lpstr>
      <vt:lpstr>Dijet Candidate Event</vt:lpstr>
      <vt:lpstr>Barrel Muon Candidate</vt:lpstr>
      <vt:lpstr>Ks Candidate Events </vt:lpstr>
      <vt:lpstr>Ks and Lambda Events</vt:lpstr>
      <vt:lpstr>CMS Near Term Plans</vt:lpstr>
      <vt:lpstr>Conclusions</vt:lpstr>
    </vt:vector>
  </TitlesOfParts>
  <Company>fnal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Swavek Tkaczyk</dc:creator>
  <cp:lastModifiedBy>Swavek Tkaczyk</cp:lastModifiedBy>
  <cp:revision>279</cp:revision>
  <dcterms:created xsi:type="dcterms:W3CDTF">2009-12-14T05:03:09Z</dcterms:created>
  <dcterms:modified xsi:type="dcterms:W3CDTF">2009-12-14T05:04:49Z</dcterms:modified>
</cp:coreProperties>
</file>