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341" r:id="rId3"/>
    <p:sldId id="313" r:id="rId4"/>
    <p:sldId id="328" r:id="rId5"/>
    <p:sldId id="334" r:id="rId6"/>
    <p:sldId id="355" r:id="rId7"/>
    <p:sldId id="345" r:id="rId8"/>
    <p:sldId id="324" r:id="rId9"/>
    <p:sldId id="351" r:id="rId10"/>
    <p:sldId id="353" r:id="rId11"/>
    <p:sldId id="354" r:id="rId12"/>
    <p:sldId id="349" r:id="rId13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udy Stout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udy Stout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udy Stout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udy Stout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FFCC99"/>
    <a:srgbClr val="FF3300"/>
    <a:srgbClr val="F05010"/>
    <a:srgbClr val="08F8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2016" autoAdjust="0"/>
  </p:normalViewPr>
  <p:slideViewPr>
    <p:cSldViewPr>
      <p:cViewPr>
        <p:scale>
          <a:sx n="66" d="100"/>
          <a:sy n="66" d="100"/>
        </p:scale>
        <p:origin x="-677" y="-4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5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34" y="-84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B6F24C9-B451-4BA7-B203-15B8A8B38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98F50-3500-4492-8BFC-41A68875528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C70B9-558C-4001-BF0E-4BE7BD3D5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B07FB-2FBD-43E3-BEB6-120D4A4C3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2546F-2072-4A74-BAD1-1A4CB1E01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9296E-FA02-4650-B0AC-0549E817E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65DC4-7CFC-48FC-BA37-B50B09AC1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C66D0-A50A-4349-B4AE-559ACEE7A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AAB72-D9D0-44D2-8B94-2734AA4FC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8ED6-03C8-4693-93E2-3EBB3D600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AE0FD-2F54-49D7-8868-3D0313AB4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DC838-7C4F-49C5-A172-0FC96A221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928B-500E-42B7-A214-B2C6173E3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94CE238-F471-4C5E-896E-8D670D28C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352800"/>
            <a:ext cx="7772400" cy="11271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RCWG Activities</a:t>
            </a:r>
            <a:br>
              <a:rPr lang="en-US" sz="3200" b="1" dirty="0" smtClean="0"/>
            </a:br>
            <a:r>
              <a:rPr lang="en-US" sz="3200" b="1" dirty="0" smtClean="0"/>
              <a:t>&amp;</a:t>
            </a:r>
            <a:br>
              <a:rPr lang="en-US" sz="3200" b="1" dirty="0" smtClean="0"/>
            </a:br>
            <a:r>
              <a:rPr lang="en-US" sz="3200" b="1" dirty="0" smtClean="0"/>
              <a:t>ECS Upgrade Survey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4191000"/>
            <a:ext cx="64008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Sheila Cisko, Chair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Fermilab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rcwg@es.net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22, 2009</a:t>
            </a: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8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6EA87-7D02-48FB-8531-471FD8D04E1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3048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Summer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09 ESCC</a:t>
            </a:r>
            <a:endParaRPr lang="en-US" sz="5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9" name="Picture 8" descr="UIPUI Camp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295400"/>
            <a:ext cx="2839065" cy="146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381000"/>
            <a:ext cx="7772400" cy="517525"/>
          </a:xfrm>
        </p:spPr>
        <p:txBody>
          <a:bodyPr/>
          <a:lstStyle/>
          <a:p>
            <a:r>
              <a:rPr lang="en-US" sz="3600" dirty="0" smtClean="0"/>
              <a:t>ECS Upgrade Survey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sz="quarter" idx="1"/>
          </p:nvPr>
        </p:nvSpPr>
        <p:spPr>
          <a:xfrm>
            <a:off x="533400" y="1143000"/>
            <a:ext cx="8382000" cy="4876800"/>
          </a:xfrm>
        </p:spPr>
        <p:txBody>
          <a:bodyPr/>
          <a:lstStyle/>
          <a:p>
            <a:pPr marL="285750" indent="-285750" algn="l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Questions</a:t>
            </a:r>
          </a:p>
          <a:p>
            <a:pPr lvl="1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current use of ECS services</a:t>
            </a:r>
          </a:p>
          <a:p>
            <a:pPr lvl="1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accessibility to services </a:t>
            </a:r>
          </a:p>
          <a:p>
            <a:pPr lvl="1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rank of proposed enhancements</a:t>
            </a:r>
          </a:p>
          <a:p>
            <a:pPr lvl="1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rank proposed enhancements to projected needs</a:t>
            </a:r>
          </a:p>
          <a:p>
            <a:pPr lvl="1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prioritization of long term strategic directions for ESnet to pursue</a:t>
            </a:r>
          </a:p>
          <a:p>
            <a:pPr lvl="1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site classification</a:t>
            </a:r>
          </a:p>
          <a:p>
            <a:pPr algn="l" eaLnBrk="1" hangingPunct="1">
              <a:buClr>
                <a:srgbClr val="FFC000"/>
              </a:buClr>
              <a:buSzPct val="100000"/>
              <a:defRPr/>
            </a:pPr>
            <a:endParaRPr lang="en-US" sz="2000" dirty="0" smtClean="0">
              <a:solidFill>
                <a:srgbClr val="FFFFFF"/>
              </a:solidFill>
            </a:endParaRPr>
          </a:p>
          <a:p>
            <a:pPr algn="l" eaLnBrk="1" hangingPunct="1">
              <a:buClr>
                <a:srgbClr val="FFC000"/>
              </a:buClr>
              <a:buSzPct val="100000"/>
              <a:buFont typeface="Verdana" pitchFamily="34" charset="0"/>
              <a:buChar char="&gt;"/>
              <a:defRPr/>
            </a:pPr>
            <a:r>
              <a:rPr lang="en-US" sz="2000" dirty="0" smtClean="0"/>
              <a:t>Recipients of survey are encouraged to provide comments </a:t>
            </a:r>
          </a:p>
          <a:p>
            <a:pPr algn="l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FFFFFF"/>
              </a:solidFill>
            </a:endParaRPr>
          </a:p>
          <a:p>
            <a:pPr algn="l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http://indico.fnal.gov/getFile.py/access?sessionId=12&amp;resId=0&amp;materialId=0&amp;confId=2643</a:t>
            </a:r>
          </a:p>
          <a:p>
            <a:pPr algn="l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endParaRPr lang="en-US" sz="1600" dirty="0" smtClean="0">
              <a:solidFill>
                <a:srgbClr val="FFFFFF"/>
              </a:solidFill>
            </a:endParaRPr>
          </a:p>
          <a:p>
            <a:pPr lvl="1" eaLnBrk="1" hangingPunct="1"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Cisko - RCWG Update - ESCC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296E-FA02-4650-B0AC-0549E817E5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ECS </a:t>
            </a:r>
            <a:r>
              <a:rPr lang="en-US" sz="3600" dirty="0" smtClean="0"/>
              <a:t>Upgrade</a:t>
            </a:r>
            <a:r>
              <a:rPr lang="en-US" sz="4000" dirty="0" smtClean="0"/>
              <a:t> Survey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US" sz="2800" dirty="0" smtClean="0"/>
              <a:t>ECSTF members concerned about to whom the survey will be sent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dirty="0" smtClean="0"/>
              <a:t>491 institutions in ECS database</a:t>
            </a:r>
          </a:p>
          <a:p>
            <a:pPr lvl="2"/>
            <a:r>
              <a:rPr lang="en-US" dirty="0" smtClean="0"/>
              <a:t>189 audio</a:t>
            </a:r>
          </a:p>
          <a:p>
            <a:pPr lvl="2"/>
            <a:r>
              <a:rPr lang="en-US" dirty="0" smtClean="0"/>
              <a:t>302 video</a:t>
            </a:r>
          </a:p>
          <a:p>
            <a:pPr lvl="2"/>
            <a:endParaRPr lang="en-US" dirty="0" smtClean="0"/>
          </a:p>
          <a:p>
            <a:pPr lvl="2">
              <a:buClr>
                <a:srgbClr val="FFC000"/>
              </a:buClr>
              <a:buSzPct val="100000"/>
              <a:buFont typeface="Verdana" pitchFamily="34" charset="0"/>
              <a:buChar char="&gt;"/>
            </a:pPr>
            <a:r>
              <a:rPr lang="en-US" dirty="0" smtClean="0"/>
              <a:t>14 are DOE/OS National Labs, HQ, &amp; ESnet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Cisko - RCWG Update - ESCC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296E-FA02-4650-B0AC-0549E817E5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Cisko - RCWG Update - ESCC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B8335-6A7D-4110-B22D-03E73260B56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050" name="Picture 2" descr="C:\Documents and Settings\scisko\Local Settings\Temporary Internet Files\Content.IE5\SJWWNQIV\MCBD06663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447800"/>
            <a:ext cx="3855793" cy="3344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ECS Stats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Cisko - RCWG Update - ESCC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8C471-9E1B-4AA0-B4FE-64675EF2D3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4572000" y="4495800"/>
            <a:ext cx="43434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1600" dirty="0">
                <a:latin typeface="Calibri" pitchFamily="34" charset="0"/>
              </a:rPr>
              <a:t>Missing, corrupt or incomplete data for MCU3  Oct. to Dec.08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US" sz="1600" dirty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 Total registrants </a:t>
            </a:r>
            <a:r>
              <a:rPr lang="en-US" sz="2000" dirty="0" smtClean="0">
                <a:latin typeface="Calibri" pitchFamily="34" charset="0"/>
              </a:rPr>
              <a:t>2098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546937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Missing data from April 09 due to failed audio bridge server</a:t>
            </a:r>
          </a:p>
          <a:p>
            <a:pPr>
              <a:defRPr/>
            </a:pPr>
            <a:endParaRPr lang="en-US" sz="16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Total </a:t>
            </a:r>
            <a:r>
              <a:rPr lang="en-US" sz="1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registrants </a:t>
            </a:r>
            <a:r>
              <a:rPr lang="en-US" sz="1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956 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295400"/>
            <a:ext cx="43060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19080"/>
            <a:ext cx="4267200" cy="256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Where we’re 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ECS</a:t>
            </a:r>
            <a:r>
              <a:rPr lang="en-US" dirty="0" smtClean="0"/>
              <a:t> </a:t>
            </a:r>
            <a:r>
              <a:rPr lang="en-US" b="1" dirty="0" smtClean="0"/>
              <a:t>Video </a:t>
            </a:r>
            <a:r>
              <a:rPr lang="en-US" dirty="0" smtClean="0">
                <a:solidFill>
                  <a:schemeClr val="folHlink"/>
                </a:solidFill>
              </a:rPr>
              <a:t>Infrastructure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Tandberg </a:t>
            </a:r>
            <a:r>
              <a:rPr lang="en-US" sz="2800" dirty="0" smtClean="0">
                <a:solidFill>
                  <a:srgbClr val="FFC000"/>
                </a:solidFill>
              </a:rPr>
              <a:t>V</a:t>
            </a:r>
            <a:r>
              <a:rPr lang="en-US" sz="2800" dirty="0" smtClean="0"/>
              <a:t>ideo </a:t>
            </a:r>
            <a:r>
              <a:rPr lang="en-US" sz="2800" dirty="0" smtClean="0">
                <a:solidFill>
                  <a:srgbClr val="FFC000"/>
                </a:solidFill>
              </a:rPr>
              <a:t>C</a:t>
            </a:r>
            <a:r>
              <a:rPr lang="en-US" sz="2800" dirty="0" smtClean="0"/>
              <a:t>ommunication </a:t>
            </a:r>
            <a:r>
              <a:rPr lang="en-US" sz="2800" dirty="0" smtClean="0">
                <a:solidFill>
                  <a:srgbClr val="FFC000"/>
                </a:solidFill>
              </a:rPr>
              <a:t>S</a:t>
            </a:r>
            <a:r>
              <a:rPr lang="en-US" sz="2800" dirty="0" smtClean="0"/>
              <a:t>erver</a:t>
            </a:r>
          </a:p>
          <a:p>
            <a:pPr algn="ctr" eaLnBrk="1" hangingPunct="1">
              <a:defRPr/>
            </a:pPr>
            <a:r>
              <a:rPr lang="en-US" sz="2000" dirty="0" smtClean="0"/>
              <a:t>aka the Gatekeeper</a:t>
            </a:r>
          </a:p>
          <a:p>
            <a:pPr lvl="1" eaLnBrk="1" hangingPunct="1">
              <a:defRPr/>
            </a:pPr>
            <a:r>
              <a:rPr lang="en-US" sz="2400" dirty="0" smtClean="0"/>
              <a:t>Early March legacy Polycom users experienced dropped calls</a:t>
            </a:r>
          </a:p>
          <a:p>
            <a:pPr lvl="1" eaLnBrk="1" hangingPunct="1">
              <a:defRPr/>
            </a:pPr>
            <a:r>
              <a:rPr lang="en-US" sz="2400" dirty="0" smtClean="0"/>
              <a:t>Phone calls thru gateway were dropped</a:t>
            </a:r>
          </a:p>
          <a:p>
            <a:pPr lvl="1" eaLnBrk="1" hangingPunct="1">
              <a:defRPr/>
            </a:pPr>
            <a:r>
              <a:rPr lang="en-US" sz="2400" dirty="0" smtClean="0"/>
              <a:t>Rollback to </a:t>
            </a:r>
            <a:r>
              <a:rPr lang="en-US" sz="2400" dirty="0" err="1" smtClean="0"/>
              <a:t>Radvision</a:t>
            </a:r>
            <a:r>
              <a:rPr lang="en-US" sz="2400" dirty="0" smtClean="0"/>
              <a:t> gatekeeper</a:t>
            </a:r>
          </a:p>
          <a:p>
            <a:pPr lvl="1" eaLnBrk="1" hangingPunct="1">
              <a:defRPr/>
            </a:pPr>
            <a:r>
              <a:rPr lang="en-US" sz="2400" dirty="0" smtClean="0"/>
              <a:t>Tandberg support involved and provided loaner test system</a:t>
            </a:r>
          </a:p>
          <a:p>
            <a:pPr lvl="2" eaLnBrk="1" hangingPunct="1">
              <a:defRPr/>
            </a:pPr>
            <a:r>
              <a:rPr lang="en-US" sz="2000" dirty="0" smtClean="0"/>
              <a:t>Recent tests replicated drops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buNone/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Cisko - RCWG Update - ESCC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10BB-AE29-4BDC-ADD9-19D293915DA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Where we’re 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ECS</a:t>
            </a:r>
            <a:r>
              <a:rPr lang="en-US" dirty="0" smtClean="0"/>
              <a:t> </a:t>
            </a:r>
            <a:r>
              <a:rPr lang="en-US" b="1" dirty="0" smtClean="0"/>
              <a:t>Audio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folHlink"/>
                </a:solidFill>
              </a:rPr>
              <a:t>Infrastructure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02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Meeting Place audio/data bridge </a:t>
            </a:r>
          </a:p>
          <a:p>
            <a:pPr lvl="1">
              <a:defRPr/>
            </a:pPr>
            <a:r>
              <a:rPr lang="en-US" dirty="0" smtClean="0"/>
              <a:t>Upgraded to v5.4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Improvement over old version </a:t>
            </a:r>
          </a:p>
          <a:p>
            <a:pPr lvl="3">
              <a:buNone/>
              <a:defRPr/>
            </a:pPr>
            <a:r>
              <a:rPr lang="en-US" i="1" dirty="0" smtClean="0"/>
              <a:t>but still isn’t WebEx or Adobe Connect</a:t>
            </a:r>
          </a:p>
          <a:p>
            <a:pPr lvl="2">
              <a:defRPr/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 lvl="2">
              <a:buFont typeface="Wingdings" pitchFamily="2" charset="2"/>
              <a:buNone/>
              <a:defRPr/>
            </a:pPr>
            <a:endParaRPr lang="en-US" dirty="0" smtClean="0"/>
          </a:p>
          <a:p>
            <a:pPr lvl="2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Cisko - RCWG Update - ESCC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AF1EF-F3A7-4472-8B60-6C1CE1D955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 descr="MeetingPl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276600"/>
            <a:ext cx="4343400" cy="2826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3048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What we’re doing</a:t>
            </a:r>
            <a:br>
              <a:rPr lang="en-US" sz="3200" dirty="0" smtClean="0"/>
            </a:br>
            <a:r>
              <a:rPr lang="en-US" sz="4000" dirty="0" smtClean="0">
                <a:solidFill>
                  <a:schemeClr val="tx1"/>
                </a:solidFill>
              </a:rPr>
              <a:t>Investigating solutions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sz="quarter" idx="1"/>
          </p:nvPr>
        </p:nvSpPr>
        <p:spPr>
          <a:xfrm>
            <a:off x="228600" y="1371600"/>
            <a:ext cx="8686800" cy="4876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dirty="0" err="1" smtClean="0"/>
              <a:t>ReadyTalk</a:t>
            </a:r>
            <a:r>
              <a:rPr lang="en-US" sz="2800" dirty="0" smtClean="0"/>
              <a:t> - </a:t>
            </a:r>
            <a:r>
              <a:rPr lang="en-US" sz="2000" dirty="0" smtClean="0"/>
              <a:t>audio meetings &amp; web collaboration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University of CA Office of the President (UCOP) signed contract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for UC campuses and could be extended to ESnet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replacement solution for ECS </a:t>
            </a:r>
            <a:r>
              <a:rPr lang="en-US" sz="2400" dirty="0" err="1" smtClean="0"/>
              <a:t>MeetingPlace</a:t>
            </a:r>
            <a:r>
              <a:rPr lang="en-US" sz="2400" dirty="0" smtClean="0"/>
              <a:t> audio/data bridge?</a:t>
            </a:r>
          </a:p>
          <a:p>
            <a:pPr lvl="3">
              <a:buFont typeface="Arial" pitchFamily="34" charset="0"/>
              <a:buChar char="•"/>
            </a:pPr>
            <a:r>
              <a:rPr lang="en-US" sz="1600" i="1" dirty="0" smtClean="0"/>
              <a:t>still not WebEx or Adobe Connect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need to consider short &amp; long term issues </a:t>
            </a:r>
          </a:p>
          <a:p>
            <a:pPr lvl="3">
              <a:buFont typeface="Arial" pitchFamily="34" charset="0"/>
              <a:buChar char="•"/>
            </a:pPr>
            <a:r>
              <a:rPr lang="en-US" sz="1600" dirty="0" smtClean="0"/>
              <a:t>registration process</a:t>
            </a:r>
          </a:p>
          <a:p>
            <a:pPr lvl="3">
              <a:buFont typeface="Arial" pitchFamily="34" charset="0"/>
              <a:buChar char="•"/>
            </a:pPr>
            <a:r>
              <a:rPr lang="en-US" sz="1600" dirty="0" smtClean="0"/>
              <a:t>acceptable use policy </a:t>
            </a:r>
          </a:p>
          <a:p>
            <a:pPr lvl="3">
              <a:buClr>
                <a:srgbClr val="FFC000"/>
              </a:buClr>
              <a:buFont typeface="Verdana" pitchFamily="34" charset="0"/>
              <a:buChar char="&gt;"/>
            </a:pPr>
            <a:r>
              <a:rPr lang="en-US" sz="1600" dirty="0" smtClean="0"/>
              <a:t>strategic direction of outsourcing services</a:t>
            </a:r>
          </a:p>
          <a:p>
            <a:pPr lvl="2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Cisko - RCWG Update - ESCC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DF0A9-55C3-4450-9CF4-92445DFDA3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Investigating solutions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/>
              <a:t>LHC Collaborative Environment Board</a:t>
            </a:r>
            <a:endParaRPr lang="en-US" sz="2000" dirty="0" smtClean="0"/>
          </a:p>
          <a:p>
            <a:pPr lvl="2">
              <a:buSzPct val="100000"/>
              <a:buFont typeface="Arial" pitchFamily="34" charset="0"/>
              <a:buChar char="•"/>
            </a:pPr>
            <a:r>
              <a:rPr lang="en-US" sz="1600" dirty="0" smtClean="0"/>
              <a:t>CERN/IT AV &amp; Collaborative Services </a:t>
            </a:r>
          </a:p>
          <a:p>
            <a:pPr lvl="2">
              <a:buSzPct val="100000"/>
              <a:buFont typeface="Arial" pitchFamily="34" charset="0"/>
              <a:buChar char="•"/>
            </a:pPr>
            <a:r>
              <a:rPr lang="en-US" sz="1600" dirty="0" smtClean="0"/>
              <a:t>LHC experiment representatives</a:t>
            </a:r>
          </a:p>
          <a:p>
            <a:pPr lvl="2">
              <a:buSzPct val="100000"/>
              <a:buFont typeface="Arial" pitchFamily="34" charset="0"/>
              <a:buChar char="•"/>
            </a:pPr>
            <a:r>
              <a:rPr lang="en-US" sz="1600" dirty="0" smtClean="0"/>
              <a:t>technical experts</a:t>
            </a:r>
          </a:p>
          <a:p>
            <a:pPr lvl="3">
              <a:buSzPct val="100000"/>
              <a:buFont typeface="Arial" pitchFamily="34" charset="0"/>
              <a:buChar char="•"/>
            </a:pPr>
            <a:r>
              <a:rPr lang="en-US" sz="1600" dirty="0" smtClean="0"/>
              <a:t>three RCWG members </a:t>
            </a:r>
          </a:p>
          <a:p>
            <a:pPr lvl="3">
              <a:buSzPct val="100000"/>
              <a:buFont typeface="Arial" pitchFamily="34" charset="0"/>
              <a:buChar char="•"/>
            </a:pPr>
            <a:endParaRPr lang="en-US" sz="1600" dirty="0" smtClean="0"/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2400" dirty="0" smtClean="0"/>
              <a:t>Purpose is to select and operate a LHC remote collaboration environment</a:t>
            </a:r>
            <a:r>
              <a:rPr lang="en-US" dirty="0" smtClean="0"/>
              <a:t>	</a:t>
            </a:r>
          </a:p>
          <a:p>
            <a:pPr>
              <a:buSzPct val="100000"/>
            </a:pPr>
            <a:r>
              <a:rPr lang="en-US" sz="2400" dirty="0" smtClean="0"/>
              <a:t>Activities so far:</a:t>
            </a:r>
          </a:p>
          <a:p>
            <a:pPr lvl="2">
              <a:buSzPct val="100000"/>
              <a:buFont typeface="Arial" pitchFamily="34" charset="0"/>
              <a:buChar char="•"/>
            </a:pPr>
            <a:r>
              <a:rPr lang="en-US" dirty="0" smtClean="0"/>
              <a:t>Collected requirements from community</a:t>
            </a:r>
          </a:p>
          <a:p>
            <a:pPr lvl="2">
              <a:buSzPct val="100000"/>
              <a:buFont typeface="Arial" pitchFamily="34" charset="0"/>
              <a:buChar char="•"/>
            </a:pPr>
            <a:r>
              <a:rPr lang="en-US" dirty="0" smtClean="0"/>
              <a:t>Selected tools to evaluate </a:t>
            </a:r>
          </a:p>
          <a:p>
            <a:pPr lvl="2">
              <a:buSzPct val="100000"/>
              <a:buFont typeface="Arial" pitchFamily="34" charset="0"/>
              <a:buChar char="•"/>
            </a:pPr>
            <a:r>
              <a:rPr lang="en-US" dirty="0" smtClean="0"/>
              <a:t>Starting pilot project phase soon</a:t>
            </a:r>
          </a:p>
          <a:p>
            <a:pPr lvl="2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lvl="2">
              <a:buSzPct val="100000"/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SzPct val="100000"/>
              <a:buFont typeface="Arial" pitchFamily="34" charset="0"/>
              <a:buChar char="•"/>
            </a:pP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Cisko - RCWG Update - ESCC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296E-FA02-4650-B0AC-0549E817E5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C66"/>
                </a:solidFill>
              </a:rPr>
              <a:t>Pending </a:t>
            </a:r>
            <a:r>
              <a:rPr lang="en-US" dirty="0" smtClean="0"/>
              <a:t>Action Item for RCWG?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“The RCWG has been tasked by the NLCIO to develop a path forward which should include a security model; this plan should be shared with the NLCIO”</a:t>
            </a:r>
          </a:p>
          <a:p>
            <a:pPr lvl="1">
              <a:defRPr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 smtClean="0"/>
              <a:t>What are the security issues?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 smtClean="0"/>
              <a:t>What are the security requirements?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 smtClean="0"/>
              <a:t>How should the security requirements be gathered?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600" dirty="0" smtClean="0"/>
              <a:t>RCWG active membership represents mostly the HEP and open science labs that use ECS 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sz="1200" dirty="0" smtClean="0"/>
              <a:t>One RCWG member is also a member of the National Nuclear Security </a:t>
            </a:r>
            <a:r>
              <a:rPr lang="en-US" sz="1200" dirty="0" err="1" smtClean="0"/>
              <a:t>Administraion</a:t>
            </a:r>
            <a:r>
              <a:rPr lang="en-US" sz="1200" dirty="0" smtClean="0"/>
              <a:t> (NNSA) videoconferencing operations working group</a:t>
            </a:r>
            <a:endParaRPr lang="en-US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Cisko - RCWG Update - ESCC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0D17F-6C2B-427B-AA55-FC4B4D34AA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43" name="Picture 19" descr="C:\Documents and Settings\scisko\Local Settings\Temporary Internet Files\Content.IE5\DNBVMFPZ\MCBS02091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04800"/>
            <a:ext cx="1311243" cy="1133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228601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ECS          Plans 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" y="1295400"/>
            <a:ext cx="8686800" cy="4267200"/>
          </a:xfrm>
        </p:spPr>
        <p:txBody>
          <a:bodyPr/>
          <a:lstStyle/>
          <a:p>
            <a:pPr algn="l" eaLnBrk="1" hangingPunct="1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Submitted plans which</a:t>
            </a:r>
          </a:p>
          <a:p>
            <a:pPr algn="l" eaLnBrk="1" hangingPunct="1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lvl="1" eaLnBrk="1" hangingPunct="1"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include technology upgrade (support for </a:t>
            </a:r>
            <a:r>
              <a:rPr lang="en-US" sz="2400" dirty="0" err="1" smtClean="0"/>
              <a:t>HiDef</a:t>
            </a:r>
            <a:r>
              <a:rPr lang="en-US" sz="2400" dirty="0" smtClean="0"/>
              <a:t>)</a:t>
            </a:r>
          </a:p>
          <a:p>
            <a:pPr lvl="1" eaLnBrk="1" hangingPunct="1"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resource expansion (increased number of ports)</a:t>
            </a:r>
          </a:p>
          <a:p>
            <a:pPr lvl="1" eaLnBrk="1" hangingPunct="1"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redundancy (back-up systems)</a:t>
            </a:r>
          </a:p>
          <a:p>
            <a:pPr lvl="1" eaLnBrk="1" hangingPunct="1"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improved registration (thru automation)</a:t>
            </a:r>
          </a:p>
          <a:p>
            <a:pPr algn="l" eaLnBrk="1" hangingPunct="1">
              <a:buNone/>
              <a:defRPr/>
            </a:pPr>
            <a:endParaRPr lang="en-US" sz="2400" dirty="0" smtClean="0"/>
          </a:p>
          <a:p>
            <a:pPr algn="l" eaLnBrk="1" hangingPunct="1">
              <a:buNone/>
              <a:defRPr/>
            </a:pPr>
            <a:endParaRPr lang="en-US" sz="2400" dirty="0" smtClean="0"/>
          </a:p>
          <a:p>
            <a:pPr algn="l" eaLnBrk="1" hangingPunct="1">
              <a:buNone/>
              <a:defRPr/>
            </a:pPr>
            <a:endParaRPr lang="en-US" sz="2400" dirty="0" smtClean="0"/>
          </a:p>
          <a:p>
            <a:pPr algn="l" eaLnBrk="1" hangingPunct="1">
              <a:buNone/>
              <a:defRPr/>
            </a:pPr>
            <a:r>
              <a:rPr lang="en-US" sz="2400" dirty="0" smtClean="0"/>
              <a:t>	</a:t>
            </a:r>
          </a:p>
          <a:p>
            <a:pPr algn="l" eaLnBrk="1" hangingPunct="1">
              <a:buNone/>
              <a:defRPr/>
            </a:pPr>
            <a:endParaRPr lang="en-US" sz="2400" dirty="0" smtClean="0"/>
          </a:p>
          <a:p>
            <a:pPr algn="l" eaLnBrk="1" hangingPunct="1">
              <a:buNone/>
              <a:defRPr/>
            </a:pPr>
            <a:r>
              <a:rPr lang="en-US" sz="2400" dirty="0" smtClean="0"/>
              <a:t>	</a:t>
            </a:r>
            <a:endParaRPr lang="en-US" sz="16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914400" lvl="1" indent="-457200" eaLnBrk="1" hangingPunct="1">
              <a:defRPr/>
            </a:pP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S. Cisko - RCWG Update - ESCC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F0DEC-6238-4820-957A-E8752B1FE19B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053" name="Picture 5" descr="C:\Documents and Settings\scisko\Local Settings\Temporary Internet Files\Content.IE5\NZI7PE2X\MCj042609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52400"/>
            <a:ext cx="1440931" cy="127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ECS Task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Cisko - RCWG Update - ESCC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296E-FA02-4650-B0AC-0549E817E5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295400"/>
            <a:ext cx="8229600" cy="367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To ensure these plans are meeting community requirements the ECS Task Force was formed to gather criteria and create a survey to distribute to NLCIOs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RCWG members (5)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collaboration expert  (1)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DOE/OS lab collaboration reps (2)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r>
              <a:rPr lang="en-US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ESCC chair</a:t>
            </a:r>
            <a:endParaRPr lang="en-US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FFFFFF"/>
              </a:buClr>
              <a:buSzPct val="100000"/>
              <a:defRPr/>
            </a:pPr>
            <a:endParaRPr lang="en-US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pPr marL="285750" indent="-285750" eaLnBrk="1" hangingPunct="1">
              <a:spcBef>
                <a:spcPct val="20000"/>
              </a:spcBef>
              <a:buClr>
                <a:srgbClr val="FFFFFF"/>
              </a:buClr>
              <a:buSzPct val="100000"/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</p:txBody>
      </p:sp>
      <p:pic>
        <p:nvPicPr>
          <p:cNvPr id="4098" name="Picture 2" descr="C:\Documents and Settings\scisko\Local Settings\Temporary Internet Files\Content.IE5\NZI7PE2X\MCj03013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886200"/>
            <a:ext cx="1374775" cy="153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oudy Stou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oudy Stout" pitchFamily="18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8996</TotalTime>
  <Words>607</Words>
  <Application>Microsoft Office PowerPoint</Application>
  <PresentationFormat>On-screen Show (4:3)</PresentationFormat>
  <Paragraphs>143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Globe</vt:lpstr>
      <vt:lpstr>RCWG Activities &amp; ECS Upgrade Survey</vt:lpstr>
      <vt:lpstr>ECS Stats</vt:lpstr>
      <vt:lpstr>Where we’re at  ECS Video Infrastructure</vt:lpstr>
      <vt:lpstr>Where we’re at  ECS Audio Infrastructure</vt:lpstr>
      <vt:lpstr>    What we’re doing Investigating solutions</vt:lpstr>
      <vt:lpstr>Investigating solutions (cont’d)</vt:lpstr>
      <vt:lpstr>Pending Action Item for RCWG?</vt:lpstr>
      <vt:lpstr>ECS          Plans  </vt:lpstr>
      <vt:lpstr>ECS Task Force</vt:lpstr>
      <vt:lpstr>ECS Upgrade Survey</vt:lpstr>
      <vt:lpstr>ECS Upgrade Survey (cont’d)</vt:lpstr>
      <vt:lpstr>Questions?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ESCC  RCWG Status Report</dc:title>
  <dc:creator>scisko</dc:creator>
  <cp:lastModifiedBy>scisko</cp:lastModifiedBy>
  <cp:revision>462</cp:revision>
  <dcterms:created xsi:type="dcterms:W3CDTF">2005-07-03T22:58:22Z</dcterms:created>
  <dcterms:modified xsi:type="dcterms:W3CDTF">2009-07-22T02:19:15Z</dcterms:modified>
</cp:coreProperties>
</file>