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4" r:id="rId1"/>
  </p:sldMasterIdLst>
  <p:notesMasterIdLst>
    <p:notesMasterId r:id="rId31"/>
  </p:notesMasterIdLst>
  <p:handoutMasterIdLst>
    <p:handoutMasterId r:id="rId32"/>
  </p:handoutMasterIdLst>
  <p:sldIdLst>
    <p:sldId id="256" r:id="rId2"/>
    <p:sldId id="258" r:id="rId3"/>
    <p:sldId id="260" r:id="rId4"/>
    <p:sldId id="295" r:id="rId5"/>
    <p:sldId id="297" r:id="rId6"/>
    <p:sldId id="296" r:id="rId7"/>
    <p:sldId id="301" r:id="rId8"/>
    <p:sldId id="265" r:id="rId9"/>
    <p:sldId id="305" r:id="rId10"/>
    <p:sldId id="266" r:id="rId11"/>
    <p:sldId id="270" r:id="rId12"/>
    <p:sldId id="267" r:id="rId13"/>
    <p:sldId id="269" r:id="rId14"/>
    <p:sldId id="303" r:id="rId15"/>
    <p:sldId id="271" r:id="rId16"/>
    <p:sldId id="302" r:id="rId17"/>
    <p:sldId id="304" r:id="rId18"/>
    <p:sldId id="308" r:id="rId19"/>
    <p:sldId id="259" r:id="rId20"/>
    <p:sldId id="272" r:id="rId21"/>
    <p:sldId id="300" r:id="rId22"/>
    <p:sldId id="273" r:id="rId23"/>
    <p:sldId id="276" r:id="rId24"/>
    <p:sldId id="277" r:id="rId25"/>
    <p:sldId id="291" r:id="rId26"/>
    <p:sldId id="290" r:id="rId27"/>
    <p:sldId id="289" r:id="rId28"/>
    <p:sldId id="306" r:id="rId29"/>
    <p:sldId id="307" r:id="rId30"/>
  </p:sldIdLst>
  <p:sldSz cx="9144000" cy="6858000" type="screen4x3"/>
  <p:notesSz cx="7162800" cy="94488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00"/>
    <a:srgbClr val="FFFF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465" autoAdjust="0"/>
    <p:restoredTop sz="94595" autoAdjust="0"/>
  </p:normalViewPr>
  <p:slideViewPr>
    <p:cSldViewPr>
      <p:cViewPr varScale="1">
        <p:scale>
          <a:sx n="78" d="100"/>
          <a:sy n="78" d="100"/>
        </p:scale>
        <p:origin x="-216"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3" d="100"/>
          <a:sy n="63" d="100"/>
        </p:scale>
        <p:origin x="-1704" y="-102"/>
      </p:cViewPr>
      <p:guideLst>
        <p:guide orient="horz" pos="2976"/>
        <p:guide pos="2256"/>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03880" cy="472440"/>
          </a:xfrm>
          <a:prstGeom prst="rect">
            <a:avLst/>
          </a:prstGeom>
        </p:spPr>
        <p:txBody>
          <a:bodyPr vert="horz" lIns="94915" tIns="47457" rIns="94915" bIns="47457" rtlCol="0"/>
          <a:lstStyle>
            <a:lvl1pPr algn="l">
              <a:defRPr sz="1200"/>
            </a:lvl1pPr>
          </a:lstStyle>
          <a:p>
            <a:endParaRPr lang="en-US"/>
          </a:p>
        </p:txBody>
      </p:sp>
      <p:sp>
        <p:nvSpPr>
          <p:cNvPr id="3" name="Date Placeholder 2"/>
          <p:cNvSpPr>
            <a:spLocks noGrp="1"/>
          </p:cNvSpPr>
          <p:nvPr>
            <p:ph type="dt" sz="quarter" idx="1"/>
          </p:nvPr>
        </p:nvSpPr>
        <p:spPr>
          <a:xfrm>
            <a:off x="4057262" y="0"/>
            <a:ext cx="3103880" cy="472440"/>
          </a:xfrm>
          <a:prstGeom prst="rect">
            <a:avLst/>
          </a:prstGeom>
        </p:spPr>
        <p:txBody>
          <a:bodyPr vert="horz" lIns="94915" tIns="47457" rIns="94915" bIns="47457" rtlCol="0"/>
          <a:lstStyle>
            <a:lvl1pPr algn="r">
              <a:defRPr sz="1200"/>
            </a:lvl1pPr>
          </a:lstStyle>
          <a:p>
            <a:fld id="{3DADC0BC-17EF-49F1-B5D3-0D684B9BB555}" type="datetimeFigureOut">
              <a:rPr lang="en-US" smtClean="0"/>
              <a:pPr/>
              <a:t>8/5/2009</a:t>
            </a:fld>
            <a:endParaRPr lang="en-US"/>
          </a:p>
        </p:txBody>
      </p:sp>
      <p:sp>
        <p:nvSpPr>
          <p:cNvPr id="4" name="Footer Placeholder 3"/>
          <p:cNvSpPr>
            <a:spLocks noGrp="1"/>
          </p:cNvSpPr>
          <p:nvPr>
            <p:ph type="ftr" sz="quarter" idx="2"/>
          </p:nvPr>
        </p:nvSpPr>
        <p:spPr>
          <a:xfrm>
            <a:off x="0" y="8974720"/>
            <a:ext cx="3103880" cy="472440"/>
          </a:xfrm>
          <a:prstGeom prst="rect">
            <a:avLst/>
          </a:prstGeom>
        </p:spPr>
        <p:txBody>
          <a:bodyPr vert="horz" lIns="94915" tIns="47457" rIns="94915" bIns="47457" rtlCol="0" anchor="b"/>
          <a:lstStyle>
            <a:lvl1pPr algn="l">
              <a:defRPr sz="1200"/>
            </a:lvl1pPr>
          </a:lstStyle>
          <a:p>
            <a:endParaRPr lang="en-US"/>
          </a:p>
        </p:txBody>
      </p:sp>
      <p:sp>
        <p:nvSpPr>
          <p:cNvPr id="5" name="Slide Number Placeholder 4"/>
          <p:cNvSpPr>
            <a:spLocks noGrp="1"/>
          </p:cNvSpPr>
          <p:nvPr>
            <p:ph type="sldNum" sz="quarter" idx="3"/>
          </p:nvPr>
        </p:nvSpPr>
        <p:spPr>
          <a:xfrm>
            <a:off x="4057262" y="8974720"/>
            <a:ext cx="3103880" cy="472440"/>
          </a:xfrm>
          <a:prstGeom prst="rect">
            <a:avLst/>
          </a:prstGeom>
        </p:spPr>
        <p:txBody>
          <a:bodyPr vert="horz" lIns="94915" tIns="47457" rIns="94915" bIns="47457" rtlCol="0" anchor="b"/>
          <a:lstStyle>
            <a:lvl1pPr algn="r">
              <a:defRPr sz="1200"/>
            </a:lvl1pPr>
          </a:lstStyle>
          <a:p>
            <a:fld id="{4BB7402A-2D04-4381-9911-1B35861605C3}"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03880" cy="472440"/>
          </a:xfrm>
          <a:prstGeom prst="rect">
            <a:avLst/>
          </a:prstGeom>
        </p:spPr>
        <p:txBody>
          <a:bodyPr vert="horz" lIns="94915" tIns="47457" rIns="94915" bIns="47457" rtlCol="0"/>
          <a:lstStyle>
            <a:lvl1pPr algn="l">
              <a:defRPr sz="1200"/>
            </a:lvl1pPr>
          </a:lstStyle>
          <a:p>
            <a:endParaRPr lang="en-US"/>
          </a:p>
        </p:txBody>
      </p:sp>
      <p:sp>
        <p:nvSpPr>
          <p:cNvPr id="3" name="Date Placeholder 2"/>
          <p:cNvSpPr>
            <a:spLocks noGrp="1"/>
          </p:cNvSpPr>
          <p:nvPr>
            <p:ph type="dt" idx="1"/>
          </p:nvPr>
        </p:nvSpPr>
        <p:spPr>
          <a:xfrm>
            <a:off x="4057262" y="0"/>
            <a:ext cx="3103880" cy="472440"/>
          </a:xfrm>
          <a:prstGeom prst="rect">
            <a:avLst/>
          </a:prstGeom>
        </p:spPr>
        <p:txBody>
          <a:bodyPr vert="horz" lIns="94915" tIns="47457" rIns="94915" bIns="47457" rtlCol="0"/>
          <a:lstStyle>
            <a:lvl1pPr algn="r">
              <a:defRPr sz="1200"/>
            </a:lvl1pPr>
          </a:lstStyle>
          <a:p>
            <a:fld id="{339DE467-2A44-4488-92D1-0F151AA79318}" type="datetimeFigureOut">
              <a:rPr lang="en-US" smtClean="0"/>
              <a:pPr/>
              <a:t>8/5/2009</a:t>
            </a:fld>
            <a:endParaRPr lang="en-US"/>
          </a:p>
        </p:txBody>
      </p:sp>
      <p:sp>
        <p:nvSpPr>
          <p:cNvPr id="4" name="Slide Image Placeholder 3"/>
          <p:cNvSpPr>
            <a:spLocks noGrp="1" noRot="1" noChangeAspect="1"/>
          </p:cNvSpPr>
          <p:nvPr>
            <p:ph type="sldImg" idx="2"/>
          </p:nvPr>
        </p:nvSpPr>
        <p:spPr>
          <a:xfrm>
            <a:off x="1219200" y="708025"/>
            <a:ext cx="4724400" cy="3543300"/>
          </a:xfrm>
          <a:prstGeom prst="rect">
            <a:avLst/>
          </a:prstGeom>
          <a:noFill/>
          <a:ln w="12700">
            <a:solidFill>
              <a:prstClr val="black"/>
            </a:solidFill>
          </a:ln>
        </p:spPr>
        <p:txBody>
          <a:bodyPr vert="horz" lIns="94915" tIns="47457" rIns="94915" bIns="47457" rtlCol="0" anchor="ctr"/>
          <a:lstStyle/>
          <a:p>
            <a:endParaRPr lang="en-US"/>
          </a:p>
        </p:txBody>
      </p:sp>
      <p:sp>
        <p:nvSpPr>
          <p:cNvPr id="5" name="Notes Placeholder 4"/>
          <p:cNvSpPr>
            <a:spLocks noGrp="1"/>
          </p:cNvSpPr>
          <p:nvPr>
            <p:ph type="body" sz="quarter" idx="3"/>
          </p:nvPr>
        </p:nvSpPr>
        <p:spPr>
          <a:xfrm>
            <a:off x="716280" y="4488180"/>
            <a:ext cx="5730240" cy="4251960"/>
          </a:xfrm>
          <a:prstGeom prst="rect">
            <a:avLst/>
          </a:prstGeom>
        </p:spPr>
        <p:txBody>
          <a:bodyPr vert="horz" lIns="94915" tIns="47457" rIns="94915" bIns="47457"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974720"/>
            <a:ext cx="3103880" cy="472440"/>
          </a:xfrm>
          <a:prstGeom prst="rect">
            <a:avLst/>
          </a:prstGeom>
        </p:spPr>
        <p:txBody>
          <a:bodyPr vert="horz" lIns="94915" tIns="47457" rIns="94915" bIns="47457" rtlCol="0" anchor="b"/>
          <a:lstStyle>
            <a:lvl1pPr algn="l">
              <a:defRPr sz="1200"/>
            </a:lvl1pPr>
          </a:lstStyle>
          <a:p>
            <a:endParaRPr lang="en-US"/>
          </a:p>
        </p:txBody>
      </p:sp>
      <p:sp>
        <p:nvSpPr>
          <p:cNvPr id="7" name="Slide Number Placeholder 6"/>
          <p:cNvSpPr>
            <a:spLocks noGrp="1"/>
          </p:cNvSpPr>
          <p:nvPr>
            <p:ph type="sldNum" sz="quarter" idx="5"/>
          </p:nvPr>
        </p:nvSpPr>
        <p:spPr>
          <a:xfrm>
            <a:off x="4057262" y="8974720"/>
            <a:ext cx="3103880" cy="472440"/>
          </a:xfrm>
          <a:prstGeom prst="rect">
            <a:avLst/>
          </a:prstGeom>
        </p:spPr>
        <p:txBody>
          <a:bodyPr vert="horz" lIns="94915" tIns="47457" rIns="94915" bIns="47457" rtlCol="0" anchor="b"/>
          <a:lstStyle>
            <a:lvl1pPr algn="r">
              <a:defRPr sz="1200"/>
            </a:lvl1pPr>
          </a:lstStyle>
          <a:p>
            <a:fld id="{7A817C74-7EA0-4EF8-A0CA-5E370D980CDC}"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A817C74-7EA0-4EF8-A0CA-5E370D980CDC}" type="slidenum">
              <a:rPr lang="en-US" smtClean="0"/>
              <a:pPr/>
              <a:t>8</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smtClean="0"/>
              <a:t>Click to edit Master title style</a:t>
            </a:r>
            <a:endParaRPr kumimoji="0"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fld id="{3F96CD42-A68E-4B4F-9DF4-49A7458173A3}" type="datetimeFigureOut">
              <a:rPr lang="en-US" smtClean="0"/>
              <a:pPr/>
              <a:t>8/5/2009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8B6040C-AF27-4017-A2EB-66E05D9E0247}" type="slidenum">
              <a:rPr lang="en-US" smtClean="0"/>
              <a:pPr/>
              <a:t>‹#›</a:t>
            </a:fld>
            <a:endParaRPr lang="en-US" dirty="0"/>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F96CD42-A68E-4B4F-9DF4-49A7458173A3}" type="datetimeFigureOut">
              <a:rPr lang="en-US" smtClean="0"/>
              <a:pPr/>
              <a:t>8/5/2009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8B6040C-AF27-4017-A2EB-66E05D9E0247}"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2" name="Vertical Title 1"/>
          <p:cNvSpPr>
            <a:spLocks noGrp="1"/>
          </p:cNvSpPr>
          <p:nvPr>
            <p:ph type="title" orient="vert"/>
          </p:nvPr>
        </p:nvSpPr>
        <p:spPr>
          <a:xfrm>
            <a:off x="6781800" y="274640"/>
            <a:ext cx="19050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F96CD42-A68E-4B4F-9DF4-49A7458173A3}" type="datetimeFigureOut">
              <a:rPr lang="en-US" smtClean="0"/>
              <a:pPr/>
              <a:t>8/5/2009</a:t>
            </a:fld>
            <a:endParaRPr lang="en-US" dirty="0"/>
          </a:p>
        </p:txBody>
      </p:sp>
      <p:sp>
        <p:nvSpPr>
          <p:cNvPr id="5" name="Footer Placeholder 4"/>
          <p:cNvSpPr>
            <a:spLocks noGrp="1"/>
          </p:cNvSpPr>
          <p:nvPr>
            <p:ph type="ftr" sz="quarter" idx="11"/>
          </p:nvPr>
        </p:nvSpPr>
        <p:spPr>
          <a:xfrm>
            <a:off x="2640597" y="6377459"/>
            <a:ext cx="3836404" cy="365125"/>
          </a:xfrm>
        </p:spPr>
        <p:txBody>
          <a:bodyPr/>
          <a:lstStyle/>
          <a:p>
            <a:endParaRPr lang="en-US" dirty="0"/>
          </a:p>
        </p:txBody>
      </p:sp>
      <p:sp>
        <p:nvSpPr>
          <p:cNvPr id="6" name="Slide Number Placeholder 5"/>
          <p:cNvSpPr>
            <a:spLocks noGrp="1"/>
          </p:cNvSpPr>
          <p:nvPr>
            <p:ph type="sldNum" sz="quarter" idx="12"/>
          </p:nvPr>
        </p:nvSpPr>
        <p:spPr/>
        <p:txBody>
          <a:bodyPr/>
          <a:lstStyle/>
          <a:p>
            <a:fld id="{98B6040C-AF27-4017-A2EB-66E05D9E0247}"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F96CD42-A68E-4B4F-9DF4-49A7458173A3}" type="datetimeFigureOut">
              <a:rPr lang="en-US" smtClean="0"/>
              <a:pPr/>
              <a:t>8/5/2009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8B6040C-AF27-4017-A2EB-66E05D9E0247}"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3F96CD42-A68E-4B4F-9DF4-49A7458173A3}" type="datetimeFigureOut">
              <a:rPr lang="en-US" smtClean="0"/>
              <a:pPr/>
              <a:t>8/5/2009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8B6040C-AF27-4017-A2EB-66E05D9E0247}"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3F96CD42-A68E-4B4F-9DF4-49A7458173A3}" type="datetimeFigureOut">
              <a:rPr lang="en-US" smtClean="0"/>
              <a:pPr/>
              <a:t>8/5/2009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8B6040C-AF27-4017-A2EB-66E05D9E0247}"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3F96CD42-A68E-4B4F-9DF4-49A7458173A3}" type="datetimeFigureOut">
              <a:rPr lang="en-US" smtClean="0"/>
              <a:pPr/>
              <a:t>8/5/2009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8B6040C-AF27-4017-A2EB-66E05D9E0247}"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3F96CD42-A68E-4B4F-9DF4-49A7458173A3}" type="datetimeFigureOut">
              <a:rPr lang="en-US" smtClean="0"/>
              <a:pPr/>
              <a:t>8/5/2009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8B6040C-AF27-4017-A2EB-66E05D9E0247}"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96CD42-A68E-4B4F-9DF4-49A7458173A3}" type="datetimeFigureOut">
              <a:rPr lang="en-US" smtClean="0"/>
              <a:pPr/>
              <a:t>8/5/2009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8B6040C-AF27-4017-A2EB-66E05D9E0247}"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3F96CD42-A68E-4B4F-9DF4-49A7458173A3}" type="datetimeFigureOut">
              <a:rPr lang="en-US" smtClean="0"/>
              <a:pPr/>
              <a:t>8/5/2009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8B6040C-AF27-4017-A2EB-66E05D9E0247}" type="slidenum">
              <a:rPr lang="en-US" smtClean="0"/>
              <a:pPr/>
              <a:t>‹#›</a:t>
            </a:fld>
            <a:endParaRPr lang="en-US" dirty="0"/>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dirty="0" smtClean="0"/>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3F96CD42-A68E-4B4F-9DF4-49A7458173A3}" type="datetimeFigureOut">
              <a:rPr lang="en-US" smtClean="0"/>
              <a:pPr/>
              <a:t>8/5/2009</a:t>
            </a:fld>
            <a:endParaRPr lang="en-US" dirty="0"/>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n-US" dirty="0"/>
          </a:p>
        </p:txBody>
      </p:sp>
      <p:sp>
        <p:nvSpPr>
          <p:cNvPr id="7" name="Slide Number Placeholder 6"/>
          <p:cNvSpPr>
            <a:spLocks noGrp="1"/>
          </p:cNvSpPr>
          <p:nvPr>
            <p:ph type="sldNum" sz="quarter" idx="12"/>
          </p:nvPr>
        </p:nvSpPr>
        <p:spPr>
          <a:xfrm>
            <a:off x="8339328" y="1170432"/>
            <a:ext cx="733864" cy="201168"/>
          </a:xfrm>
        </p:spPr>
        <p:txBody>
          <a:bodyPr/>
          <a:lstStyle/>
          <a:p>
            <a:fld id="{98B6040C-AF27-4017-A2EB-66E05D9E0247}"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3F96CD42-A68E-4B4F-9DF4-49A7458173A3}" type="datetimeFigureOut">
              <a:rPr lang="en-US" smtClean="0"/>
              <a:pPr/>
              <a:t>8/5/2009</a:t>
            </a:fld>
            <a:endParaRPr lang="en-US" dirty="0"/>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n-US" dirty="0"/>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98B6040C-AF27-4017-A2EB-66E05D9E0247}"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5.jpe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7.w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1.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bg2">
                <a:tint val="48000"/>
                <a:satMod val="300000"/>
              </a:schemeClr>
            </a:gs>
            <a:gs pos="12000">
              <a:schemeClr val="bg2">
                <a:tint val="48000"/>
                <a:satMod val="300000"/>
              </a:schemeClr>
            </a:gs>
            <a:gs pos="20000">
              <a:schemeClr val="bg2">
                <a:tint val="49000"/>
                <a:satMod val="300000"/>
              </a:schemeClr>
            </a:gs>
            <a:gs pos="100000">
              <a:schemeClr val="bg2">
                <a:shade val="30000"/>
              </a:schemeClr>
            </a:gs>
          </a:gsLst>
          <a:path path="circle">
            <a:fillToRect l="10000" t="-25000" r="10000" b="125000"/>
          </a:path>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33400" y="304800"/>
            <a:ext cx="8077200" cy="1673352"/>
          </a:xfrm>
        </p:spPr>
        <p:txBody>
          <a:bodyPr>
            <a:noAutofit/>
          </a:bodyPr>
          <a:lstStyle/>
          <a:p>
            <a:pPr algn="ctr"/>
            <a:r>
              <a:rPr lang="en-US" sz="4000" dirty="0" smtClean="0">
                <a:latin typeface="Baskerville Old Face" pitchFamily="18" charset="0"/>
              </a:rPr>
              <a:t>Implementing a Time-to-Digital Converter (TDC</a:t>
            </a:r>
            <a:r>
              <a:rPr lang="en-US" sz="4000" dirty="0" smtClean="0">
                <a:latin typeface="Baskerville Old Face" pitchFamily="18" charset="0"/>
              </a:rPr>
              <a:t>) in an FPGA</a:t>
            </a:r>
            <a:endParaRPr lang="en-US" sz="4000" dirty="0">
              <a:latin typeface="Baskerville Old Face" pitchFamily="18" charset="0"/>
            </a:endParaRPr>
          </a:p>
        </p:txBody>
      </p:sp>
      <p:sp>
        <p:nvSpPr>
          <p:cNvPr id="3" name="Subtitle 2"/>
          <p:cNvSpPr>
            <a:spLocks noGrp="1"/>
          </p:cNvSpPr>
          <p:nvPr>
            <p:ph type="subTitle" idx="1"/>
          </p:nvPr>
        </p:nvSpPr>
        <p:spPr>
          <a:xfrm>
            <a:off x="609600" y="2209800"/>
            <a:ext cx="7696200" cy="2590800"/>
          </a:xfrm>
        </p:spPr>
        <p:txBody>
          <a:bodyPr>
            <a:normAutofit lnSpcReduction="10000"/>
          </a:bodyPr>
          <a:lstStyle/>
          <a:p>
            <a:pPr algn="ctr"/>
            <a:endParaRPr lang="en-US" dirty="0" smtClean="0">
              <a:solidFill>
                <a:schemeClr val="tx1"/>
              </a:solidFill>
              <a:latin typeface="Baskerville Old Face" pitchFamily="18" charset="0"/>
            </a:endParaRPr>
          </a:p>
          <a:p>
            <a:pPr algn="ctr"/>
            <a:endParaRPr lang="en-US" dirty="0" smtClean="0">
              <a:solidFill>
                <a:schemeClr val="tx1"/>
              </a:solidFill>
              <a:latin typeface="Baskerville Old Face" pitchFamily="18" charset="0"/>
            </a:endParaRPr>
          </a:p>
          <a:p>
            <a:pPr algn="ctr"/>
            <a:endParaRPr lang="en-US" dirty="0" smtClean="0">
              <a:solidFill>
                <a:schemeClr val="tx1"/>
              </a:solidFill>
              <a:latin typeface="Baskerville Old Face" pitchFamily="18" charset="0"/>
            </a:endParaRPr>
          </a:p>
          <a:p>
            <a:pPr algn="ctr"/>
            <a:endParaRPr lang="en-US" dirty="0" smtClean="0">
              <a:solidFill>
                <a:schemeClr val="tx1"/>
              </a:solidFill>
              <a:latin typeface="Baskerville Old Face" pitchFamily="18" charset="0"/>
            </a:endParaRPr>
          </a:p>
          <a:p>
            <a:pPr algn="ctr"/>
            <a:r>
              <a:rPr lang="en-US" dirty="0" smtClean="0">
                <a:solidFill>
                  <a:schemeClr val="tx1"/>
                </a:solidFill>
                <a:latin typeface="Baskerville Old Face" pitchFamily="18" charset="0"/>
              </a:rPr>
              <a:t>Fermi National Laboratories &amp;</a:t>
            </a:r>
          </a:p>
          <a:p>
            <a:pPr algn="ctr"/>
            <a:r>
              <a:rPr lang="en-US" dirty="0" smtClean="0">
                <a:solidFill>
                  <a:schemeClr val="tx1"/>
                </a:solidFill>
                <a:latin typeface="Baskerville Old Face" pitchFamily="18" charset="0"/>
              </a:rPr>
              <a:t>Tuskegee University</a:t>
            </a:r>
          </a:p>
          <a:p>
            <a:pPr algn="ctr"/>
            <a:r>
              <a:rPr lang="en-US" dirty="0" smtClean="0">
                <a:solidFill>
                  <a:schemeClr val="tx1"/>
                </a:solidFill>
                <a:latin typeface="Baskerville Old Face" pitchFamily="18" charset="0"/>
              </a:rPr>
              <a:t>College of Electrical Engineering</a:t>
            </a:r>
          </a:p>
          <a:p>
            <a:pPr algn="ctr"/>
            <a:endParaRPr lang="en-US" dirty="0" smtClean="0">
              <a:solidFill>
                <a:schemeClr val="tx1"/>
              </a:solidFill>
              <a:latin typeface="Baskerville Old Face" pitchFamily="18" charset="0"/>
            </a:endParaRPr>
          </a:p>
          <a:p>
            <a:pPr algn="ctr"/>
            <a:r>
              <a:rPr lang="en-US" dirty="0" smtClean="0">
                <a:solidFill>
                  <a:schemeClr val="tx1"/>
                </a:solidFill>
                <a:latin typeface="Baskerville Old Face" pitchFamily="18" charset="0"/>
              </a:rPr>
              <a:t> </a:t>
            </a:r>
          </a:p>
          <a:p>
            <a:pPr algn="ctr"/>
            <a:endParaRPr lang="en-US" dirty="0">
              <a:solidFill>
                <a:schemeClr val="tx1"/>
              </a:solidFill>
            </a:endParaRPr>
          </a:p>
        </p:txBody>
      </p:sp>
      <p:pic>
        <p:nvPicPr>
          <p:cNvPr id="5" name="Picture 4" descr="tuskegee_university.jpg"/>
          <p:cNvPicPr>
            <a:picLocks noChangeAspect="1"/>
          </p:cNvPicPr>
          <p:nvPr/>
        </p:nvPicPr>
        <p:blipFill>
          <a:blip r:embed="rId2" cstate="print"/>
          <a:stretch>
            <a:fillRect/>
          </a:stretch>
        </p:blipFill>
        <p:spPr>
          <a:xfrm>
            <a:off x="0" y="5181600"/>
            <a:ext cx="1676400" cy="1676400"/>
          </a:xfrm>
          <a:prstGeom prst="rect">
            <a:avLst/>
          </a:prstGeom>
        </p:spPr>
      </p:pic>
      <p:pic>
        <p:nvPicPr>
          <p:cNvPr id="6" name="Picture 5" descr="fermilab_logo.jpg"/>
          <p:cNvPicPr>
            <a:picLocks noChangeAspect="1"/>
          </p:cNvPicPr>
          <p:nvPr/>
        </p:nvPicPr>
        <p:blipFill>
          <a:blip r:embed="rId3" cstate="print"/>
          <a:stretch>
            <a:fillRect/>
          </a:stretch>
        </p:blipFill>
        <p:spPr>
          <a:xfrm>
            <a:off x="7315200" y="5181600"/>
            <a:ext cx="1828800" cy="1676400"/>
          </a:xfrm>
          <a:prstGeom prst="rect">
            <a:avLst/>
          </a:prstGeom>
        </p:spPr>
      </p:pic>
      <p:sp>
        <p:nvSpPr>
          <p:cNvPr id="7" name="Rectangle 6"/>
          <p:cNvSpPr/>
          <p:nvPr/>
        </p:nvSpPr>
        <p:spPr>
          <a:xfrm>
            <a:off x="1676400" y="5181600"/>
            <a:ext cx="5638800" cy="1664208"/>
          </a:xfrm>
          <a:prstGeom prst="rect">
            <a:avLst/>
          </a:prstGeom>
          <a:solidFill>
            <a:schemeClr val="bg1"/>
          </a:solidFill>
          <a:ln w="0"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latin typeface="Baskerville Old Face" pitchFamily="18" charset="0"/>
              </a:rPr>
              <a:t>Aaron Ragsdale: SIST Intern</a:t>
            </a:r>
          </a:p>
          <a:p>
            <a:pPr algn="ctr"/>
            <a:r>
              <a:rPr lang="en-US" sz="2400" dirty="0" smtClean="0">
                <a:solidFill>
                  <a:schemeClr val="tx1"/>
                </a:solidFill>
                <a:latin typeface="Baskerville Old Face" pitchFamily="18" charset="0"/>
              </a:rPr>
              <a:t>Mentor: Jin-Yuan Wu</a:t>
            </a:r>
          </a:p>
          <a:p>
            <a:pPr algn="ctr"/>
            <a:endParaRPr lang="en-US" dirty="0"/>
          </a:p>
        </p:txBody>
      </p:sp>
      <p:sp>
        <p:nvSpPr>
          <p:cNvPr id="8" name="TextBox 7"/>
          <p:cNvSpPr txBox="1"/>
          <p:nvPr/>
        </p:nvSpPr>
        <p:spPr>
          <a:xfrm>
            <a:off x="2093440" y="2286000"/>
            <a:ext cx="4612160" cy="523220"/>
          </a:xfrm>
          <a:prstGeom prst="rect">
            <a:avLst/>
          </a:prstGeom>
          <a:noFill/>
        </p:spPr>
        <p:txBody>
          <a:bodyPr wrap="none" rtlCol="0">
            <a:spAutoFit/>
          </a:bodyPr>
          <a:lstStyle/>
          <a:p>
            <a:pPr algn="ctr"/>
            <a:r>
              <a:rPr lang="en-US" sz="2800" dirty="0" smtClean="0">
                <a:latin typeface="Baskerville Old Face" pitchFamily="18" charset="0"/>
              </a:rPr>
              <a:t>Summer 2009 SIST Internship</a:t>
            </a:r>
            <a:endParaRPr lang="en-US" sz="2800" dirty="0">
              <a:latin typeface="Baskerville Old Face"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5448"/>
            <a:ext cx="8229600" cy="1252728"/>
          </a:xfrm>
        </p:spPr>
        <p:txBody>
          <a:bodyPr/>
          <a:lstStyle/>
          <a:p>
            <a:pPr algn="ctr"/>
            <a:r>
              <a:rPr lang="en-US" dirty="0" smtClean="0">
                <a:latin typeface="Baskerville Old Face" pitchFamily="18" charset="0"/>
              </a:rPr>
              <a:t>Hardware</a:t>
            </a:r>
            <a:endParaRPr lang="en-US" dirty="0">
              <a:latin typeface="Baskerville Old Face" pitchFamily="18" charset="0"/>
            </a:endParaRPr>
          </a:p>
        </p:txBody>
      </p:sp>
      <p:sp>
        <p:nvSpPr>
          <p:cNvPr id="3" name="Content Placeholder 2"/>
          <p:cNvSpPr>
            <a:spLocks noGrp="1"/>
          </p:cNvSpPr>
          <p:nvPr>
            <p:ph idx="1"/>
          </p:nvPr>
        </p:nvSpPr>
        <p:spPr/>
        <p:txBody>
          <a:bodyPr>
            <a:normAutofit lnSpcReduction="10000"/>
          </a:bodyPr>
          <a:lstStyle/>
          <a:p>
            <a:r>
              <a:rPr lang="en-US" dirty="0" smtClean="0">
                <a:latin typeface="Andalus" pitchFamily="18" charset="-78"/>
                <a:cs typeface="Andalus" pitchFamily="18" charset="-78"/>
              </a:rPr>
              <a:t>Altera Cyclone II FPGA EP25Q208</a:t>
            </a:r>
          </a:p>
          <a:p>
            <a:r>
              <a:rPr lang="en-US" dirty="0" smtClean="0">
                <a:latin typeface="Andalus" pitchFamily="18" charset="-78"/>
                <a:cs typeface="Andalus" pitchFamily="18" charset="-78"/>
              </a:rPr>
              <a:t>Altera Cyclone II FPGA </a:t>
            </a:r>
            <a:r>
              <a:rPr lang="en-US" dirty="0" smtClean="0">
                <a:latin typeface="Andalus" pitchFamily="18" charset="-78"/>
                <a:cs typeface="Andalus" pitchFamily="18" charset="-78"/>
              </a:rPr>
              <a:t>EP2C8T144</a:t>
            </a:r>
            <a:endParaRPr lang="en-US" dirty="0" smtClean="0">
              <a:latin typeface="Andalus" pitchFamily="18" charset="-78"/>
              <a:cs typeface="Andalus" pitchFamily="18" charset="-78"/>
            </a:endParaRPr>
          </a:p>
          <a:p>
            <a:r>
              <a:rPr lang="en-US" dirty="0" smtClean="0">
                <a:latin typeface="Andalus" pitchFamily="18" charset="-78"/>
                <a:cs typeface="Andalus" pitchFamily="18" charset="-78"/>
              </a:rPr>
              <a:t>Ethernet Port</a:t>
            </a:r>
            <a:r>
              <a:rPr lang="en-US" dirty="0" smtClean="0">
                <a:cs typeface="Andalus" pitchFamily="18" charset="-78"/>
              </a:rPr>
              <a:t>:</a:t>
            </a:r>
            <a:r>
              <a:rPr lang="en-US" dirty="0" smtClean="0">
                <a:latin typeface="Andalus" pitchFamily="18" charset="-78"/>
                <a:cs typeface="Andalus" pitchFamily="18" charset="-78"/>
              </a:rPr>
              <a:t> DB9 Converter </a:t>
            </a:r>
          </a:p>
          <a:p>
            <a:r>
              <a:rPr lang="en-US" dirty="0" smtClean="0">
                <a:latin typeface="Andalus" pitchFamily="18" charset="-78"/>
                <a:cs typeface="Andalus" pitchFamily="18" charset="-78"/>
              </a:rPr>
              <a:t>Serial Port</a:t>
            </a:r>
            <a:r>
              <a:rPr lang="en-US" dirty="0" smtClean="0">
                <a:cs typeface="Andalus" pitchFamily="18" charset="-78"/>
              </a:rPr>
              <a:t>:</a:t>
            </a:r>
            <a:r>
              <a:rPr lang="en-US" dirty="0" smtClean="0">
                <a:latin typeface="Andalus" pitchFamily="18" charset="-78"/>
                <a:cs typeface="Andalus" pitchFamily="18" charset="-78"/>
              </a:rPr>
              <a:t> RJ-45 connector</a:t>
            </a:r>
          </a:p>
          <a:p>
            <a:r>
              <a:rPr lang="en-US" dirty="0" smtClean="0">
                <a:latin typeface="Andalus" pitchFamily="18" charset="-78"/>
                <a:cs typeface="Andalus" pitchFamily="18" charset="-78"/>
              </a:rPr>
              <a:t>On-Board Signal: Crystal Oscillator (25 MHz)</a:t>
            </a:r>
          </a:p>
          <a:p>
            <a:r>
              <a:rPr lang="en-US" dirty="0" smtClean="0">
                <a:latin typeface="Andalus" pitchFamily="18" charset="-78"/>
                <a:cs typeface="Andalus" pitchFamily="18" charset="-78"/>
              </a:rPr>
              <a:t>External Signal</a:t>
            </a:r>
            <a:r>
              <a:rPr lang="en-US" dirty="0" smtClean="0">
                <a:cs typeface="Andalus" pitchFamily="18" charset="-78"/>
              </a:rPr>
              <a:t>:</a:t>
            </a:r>
            <a:r>
              <a:rPr lang="en-US" dirty="0" smtClean="0">
                <a:latin typeface="Andalus" pitchFamily="18" charset="-78"/>
                <a:cs typeface="Andalus" pitchFamily="18" charset="-78"/>
              </a:rPr>
              <a:t> BNC Connectors</a:t>
            </a:r>
          </a:p>
          <a:p>
            <a:r>
              <a:rPr lang="en-US" dirty="0" smtClean="0">
                <a:latin typeface="Andalus" pitchFamily="18" charset="-78"/>
                <a:cs typeface="Andalus" pitchFamily="18" charset="-78"/>
              </a:rPr>
              <a:t>Clock: Crystal Oscillators (50 and 25 MHz)</a:t>
            </a:r>
          </a:p>
          <a:p>
            <a:r>
              <a:rPr lang="en-US" dirty="0" smtClean="0">
                <a:latin typeface="Andalus" pitchFamily="18" charset="-78"/>
                <a:cs typeface="Andalus" pitchFamily="18" charset="-78"/>
              </a:rPr>
              <a:t>Configuration Chip </a:t>
            </a:r>
          </a:p>
          <a:p>
            <a:r>
              <a:rPr lang="en-US" dirty="0" smtClean="0">
                <a:latin typeface="Andalus" pitchFamily="18" charset="-78"/>
                <a:cs typeface="Andalus" pitchFamily="18" charset="-78"/>
              </a:rPr>
              <a:t>Serial Connector to USB Blaster</a:t>
            </a:r>
            <a:br>
              <a:rPr lang="en-US" dirty="0" smtClean="0">
                <a:latin typeface="Andalus" pitchFamily="18" charset="-78"/>
                <a:cs typeface="Andalus" pitchFamily="18" charset="-78"/>
              </a:rPr>
            </a:br>
            <a:endParaRPr lang="en-US" dirty="0" smtClean="0">
              <a:latin typeface="Andalus" pitchFamily="18" charset="-78"/>
              <a:cs typeface="Andalus" pitchFamily="18" charset="-78"/>
            </a:endParaRPr>
          </a:p>
          <a:p>
            <a:endParaRPr lang="en-US" dirty="0">
              <a:latin typeface="Andalus" pitchFamily="18" charset="-78"/>
              <a:cs typeface="Andalus" pitchFamily="18" charset="-78"/>
            </a:endParaRPr>
          </a:p>
        </p:txBody>
      </p:sp>
      <p:pic>
        <p:nvPicPr>
          <p:cNvPr id="4" name="Picture 2" descr="C:\Users\Public\Pictures\6369_1160341885607_1139580797_30588637_2711582_n.jpg"/>
          <p:cNvPicPr>
            <a:picLocks noChangeAspect="1" noChangeArrowheads="1"/>
          </p:cNvPicPr>
          <p:nvPr/>
        </p:nvPicPr>
        <p:blipFill>
          <a:blip r:embed="rId2" cstate="print"/>
          <a:srcRect l="29466" t="20535" r="30356" b="25892"/>
          <a:stretch>
            <a:fillRect/>
          </a:stretch>
        </p:blipFill>
        <p:spPr bwMode="auto">
          <a:xfrm>
            <a:off x="7848600" y="152400"/>
            <a:ext cx="1143000" cy="1143000"/>
          </a:xfrm>
          <a:prstGeom prst="rect">
            <a:avLst/>
          </a:prstGeom>
          <a:noFill/>
          <a:ln>
            <a:solidFill>
              <a:schemeClr val="bg1"/>
            </a:solidFill>
          </a:ln>
          <a:effectLst>
            <a:glow rad="228600">
              <a:schemeClr val="accent1">
                <a:satMod val="175000"/>
                <a:alpha val="40000"/>
              </a:schemeClr>
            </a:glow>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srcRect/>
          <a:stretch>
            <a:fillRect/>
          </a:stretch>
        </p:blipFill>
        <p:spPr bwMode="auto">
          <a:xfrm>
            <a:off x="-1" y="0"/>
            <a:ext cx="9144001" cy="6858000"/>
          </a:xfrm>
          <a:prstGeom prst="rect">
            <a:avLst/>
          </a:prstGeom>
          <a:noFill/>
          <a:ln w="9525">
            <a:noFill/>
            <a:miter lim="800000"/>
            <a:headEnd/>
            <a:tailEnd/>
          </a:ln>
        </p:spPr>
      </p:pic>
      <p:cxnSp>
        <p:nvCxnSpPr>
          <p:cNvPr id="6" name="Straight Arrow Connector 5"/>
          <p:cNvCxnSpPr/>
          <p:nvPr/>
        </p:nvCxnSpPr>
        <p:spPr>
          <a:xfrm rot="5400000">
            <a:off x="7162800" y="3886200"/>
            <a:ext cx="762000" cy="4572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7" name="TextBox 6"/>
          <p:cNvSpPr txBox="1"/>
          <p:nvPr/>
        </p:nvSpPr>
        <p:spPr>
          <a:xfrm>
            <a:off x="7696200" y="3352800"/>
            <a:ext cx="1143000"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smtClean="0"/>
              <a:t>Ethernet Port</a:t>
            </a:r>
            <a:endParaRPr lang="en-US" dirty="0"/>
          </a:p>
        </p:txBody>
      </p:sp>
      <p:cxnSp>
        <p:nvCxnSpPr>
          <p:cNvPr id="9" name="Straight Arrow Connector 8"/>
          <p:cNvCxnSpPr/>
          <p:nvPr/>
        </p:nvCxnSpPr>
        <p:spPr>
          <a:xfrm rot="5400000">
            <a:off x="5981700" y="4381500"/>
            <a:ext cx="533400" cy="3048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0" name="TextBox 9"/>
          <p:cNvSpPr txBox="1"/>
          <p:nvPr/>
        </p:nvSpPr>
        <p:spPr>
          <a:xfrm>
            <a:off x="6019800" y="3581400"/>
            <a:ext cx="1066800"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smtClean="0"/>
              <a:t>Ethernet Chip</a:t>
            </a:r>
            <a:endParaRPr lang="en-US" dirty="0"/>
          </a:p>
        </p:txBody>
      </p:sp>
      <p:cxnSp>
        <p:nvCxnSpPr>
          <p:cNvPr id="12" name="Straight Arrow Connector 11"/>
          <p:cNvCxnSpPr/>
          <p:nvPr/>
        </p:nvCxnSpPr>
        <p:spPr>
          <a:xfrm rot="10800000">
            <a:off x="4953000" y="2743200"/>
            <a:ext cx="381000" cy="2286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3" name="TextBox 12"/>
          <p:cNvSpPr txBox="1"/>
          <p:nvPr/>
        </p:nvSpPr>
        <p:spPr>
          <a:xfrm>
            <a:off x="5334000" y="2819400"/>
            <a:ext cx="1524000"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smtClean="0"/>
              <a:t>Configuration Chip</a:t>
            </a:r>
            <a:endParaRPr lang="en-US" dirty="0"/>
          </a:p>
        </p:txBody>
      </p:sp>
      <p:cxnSp>
        <p:nvCxnSpPr>
          <p:cNvPr id="15" name="Straight Arrow Connector 14"/>
          <p:cNvCxnSpPr/>
          <p:nvPr/>
        </p:nvCxnSpPr>
        <p:spPr>
          <a:xfrm>
            <a:off x="1524000" y="1676400"/>
            <a:ext cx="990600" cy="6096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6" name="TextBox 15"/>
          <p:cNvSpPr txBox="1"/>
          <p:nvPr/>
        </p:nvSpPr>
        <p:spPr>
          <a:xfrm rot="10800000" flipV="1">
            <a:off x="533400" y="1283732"/>
            <a:ext cx="15240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smtClean="0"/>
              <a:t>Power Supply</a:t>
            </a:r>
            <a:endParaRPr lang="en-US" dirty="0"/>
          </a:p>
        </p:txBody>
      </p:sp>
      <p:cxnSp>
        <p:nvCxnSpPr>
          <p:cNvPr id="18" name="Straight Arrow Connector 17"/>
          <p:cNvCxnSpPr/>
          <p:nvPr/>
        </p:nvCxnSpPr>
        <p:spPr>
          <a:xfrm rot="10800000">
            <a:off x="7239000" y="1905000"/>
            <a:ext cx="762000" cy="3810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9" name="TextBox 18"/>
          <p:cNvSpPr txBox="1"/>
          <p:nvPr/>
        </p:nvSpPr>
        <p:spPr>
          <a:xfrm>
            <a:off x="7848600" y="2209800"/>
            <a:ext cx="1295400"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smtClean="0"/>
              <a:t>BNC Connectors</a:t>
            </a:r>
            <a:endParaRPr lang="en-US" dirty="0"/>
          </a:p>
        </p:txBody>
      </p:sp>
      <p:cxnSp>
        <p:nvCxnSpPr>
          <p:cNvPr id="23" name="Straight Arrow Connector 22"/>
          <p:cNvCxnSpPr/>
          <p:nvPr/>
        </p:nvCxnSpPr>
        <p:spPr>
          <a:xfrm rot="16200000" flipH="1">
            <a:off x="3390900" y="1943100"/>
            <a:ext cx="533400" cy="3048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25" name="TextBox 24"/>
          <p:cNvSpPr txBox="1"/>
          <p:nvPr/>
        </p:nvSpPr>
        <p:spPr>
          <a:xfrm>
            <a:off x="3048000" y="1219200"/>
            <a:ext cx="990600"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smtClean="0"/>
              <a:t>TDC FPGA</a:t>
            </a:r>
            <a:endParaRPr lang="en-US" dirty="0"/>
          </a:p>
        </p:txBody>
      </p:sp>
      <p:cxnSp>
        <p:nvCxnSpPr>
          <p:cNvPr id="27" name="Straight Arrow Connector 26"/>
          <p:cNvCxnSpPr/>
          <p:nvPr/>
        </p:nvCxnSpPr>
        <p:spPr>
          <a:xfrm rot="5400000">
            <a:off x="4762500" y="1028700"/>
            <a:ext cx="381000" cy="1524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28" name="TextBox 27"/>
          <p:cNvSpPr txBox="1"/>
          <p:nvPr/>
        </p:nvSpPr>
        <p:spPr>
          <a:xfrm>
            <a:off x="4876800" y="304800"/>
            <a:ext cx="1066800"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smtClean="0"/>
              <a:t>Serial Port</a:t>
            </a:r>
            <a:endParaRPr lang="en-US" dirty="0"/>
          </a:p>
        </p:txBody>
      </p:sp>
      <p:cxnSp>
        <p:nvCxnSpPr>
          <p:cNvPr id="30" name="Straight Arrow Connector 29"/>
          <p:cNvCxnSpPr/>
          <p:nvPr/>
        </p:nvCxnSpPr>
        <p:spPr>
          <a:xfrm flipV="1">
            <a:off x="2819400" y="4495800"/>
            <a:ext cx="838200" cy="762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31" name="TextBox 30"/>
          <p:cNvSpPr txBox="1"/>
          <p:nvPr/>
        </p:nvSpPr>
        <p:spPr>
          <a:xfrm>
            <a:off x="2209800" y="4267200"/>
            <a:ext cx="914400"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smtClean="0"/>
              <a:t>DAQ FPGA</a:t>
            </a:r>
            <a:endParaRPr lang="en-US" dirty="0"/>
          </a:p>
        </p:txBody>
      </p:sp>
      <p:cxnSp>
        <p:nvCxnSpPr>
          <p:cNvPr id="33" name="Straight Arrow Connector 32"/>
          <p:cNvCxnSpPr/>
          <p:nvPr/>
        </p:nvCxnSpPr>
        <p:spPr>
          <a:xfrm rot="5400000">
            <a:off x="4686300" y="4838700"/>
            <a:ext cx="533400" cy="1524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36" name="TextBox 35"/>
          <p:cNvSpPr txBox="1"/>
          <p:nvPr/>
        </p:nvSpPr>
        <p:spPr>
          <a:xfrm>
            <a:off x="4495800" y="5181600"/>
            <a:ext cx="1143000"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smtClean="0"/>
              <a:t>Crystal Oscillator</a:t>
            </a:r>
            <a:endParaRPr lang="en-US" dirty="0"/>
          </a:p>
        </p:txBody>
      </p:sp>
      <p:cxnSp>
        <p:nvCxnSpPr>
          <p:cNvPr id="38" name="Straight Arrow Connector 37"/>
          <p:cNvCxnSpPr/>
          <p:nvPr/>
        </p:nvCxnSpPr>
        <p:spPr>
          <a:xfrm rot="5400000" flipH="1" flipV="1">
            <a:off x="4229100" y="2628900"/>
            <a:ext cx="609600" cy="3810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39" name="TextBox 38"/>
          <p:cNvSpPr txBox="1"/>
          <p:nvPr/>
        </p:nvSpPr>
        <p:spPr>
          <a:xfrm>
            <a:off x="3124200" y="2971800"/>
            <a:ext cx="1295400" cy="92333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smtClean="0"/>
              <a:t>USB Blaster Connection</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n1139580797_30588641_2090015.jpg"/>
          <p:cNvPicPr>
            <a:picLocks noGrp="1" noChangeAspect="1"/>
          </p:cNvPicPr>
          <p:nvPr>
            <p:ph type="pic" idx="1"/>
          </p:nvPr>
        </p:nvPicPr>
        <p:blipFill>
          <a:blip r:embed="rId2" cstate="print"/>
          <a:srcRect l="6396" r="6396"/>
          <a:stretch>
            <a:fillRect/>
          </a:stretch>
        </p:blipFill>
        <p:spPr>
          <a:xfrm>
            <a:off x="2896603" y="1484808"/>
            <a:ext cx="6247397" cy="5373192"/>
          </a:xfrm>
        </p:spPr>
      </p:pic>
      <p:sp>
        <p:nvSpPr>
          <p:cNvPr id="3" name="Content Placeholder 2"/>
          <p:cNvSpPr>
            <a:spLocks noGrp="1"/>
          </p:cNvSpPr>
          <p:nvPr>
            <p:ph type="body" sz="half" idx="2"/>
          </p:nvPr>
        </p:nvSpPr>
        <p:spPr>
          <a:xfrm>
            <a:off x="164592" y="1728216"/>
            <a:ext cx="2578608" cy="633984"/>
          </a:xfrm>
        </p:spPr>
        <p:txBody>
          <a:bodyPr>
            <a:normAutofit fontScale="85000" lnSpcReduction="20000"/>
          </a:bodyPr>
          <a:lstStyle/>
          <a:p>
            <a:r>
              <a:rPr lang="en-US" sz="4400" dirty="0" smtClean="0">
                <a:latin typeface="Andalus" pitchFamily="18" charset="-78"/>
                <a:cs typeface="Andalus" pitchFamily="18" charset="-78"/>
              </a:rPr>
              <a:t>Firmware:</a:t>
            </a:r>
            <a:endParaRPr lang="en-US" sz="3200" dirty="0" smtClean="0">
              <a:latin typeface="Andalus" pitchFamily="18" charset="-78"/>
              <a:cs typeface="Andalus" pitchFamily="18" charset="-78"/>
            </a:endParaRPr>
          </a:p>
          <a:p>
            <a:pPr algn="ctr">
              <a:buNone/>
            </a:pPr>
            <a:endParaRPr lang="en-US" dirty="0">
              <a:latin typeface="Andalus" pitchFamily="18" charset="-78"/>
              <a:cs typeface="Andalus" pitchFamily="18" charset="-78"/>
            </a:endParaRPr>
          </a:p>
        </p:txBody>
      </p:sp>
      <p:sp>
        <p:nvSpPr>
          <p:cNvPr id="6" name="Title 5"/>
          <p:cNvSpPr>
            <a:spLocks noGrp="1"/>
          </p:cNvSpPr>
          <p:nvPr>
            <p:ph type="title"/>
          </p:nvPr>
        </p:nvSpPr>
        <p:spPr>
          <a:xfrm>
            <a:off x="3494650" y="142107"/>
            <a:ext cx="2525150" cy="978408"/>
          </a:xfrm>
        </p:spPr>
        <p:txBody>
          <a:bodyPr>
            <a:normAutofit fontScale="90000"/>
          </a:bodyPr>
          <a:lstStyle/>
          <a:p>
            <a:r>
              <a:rPr lang="en-US" sz="4500" dirty="0" smtClean="0">
                <a:latin typeface="Baskerville Old Face" pitchFamily="18" charset="0"/>
              </a:rPr>
              <a:t>Firmware</a:t>
            </a:r>
            <a:endParaRPr lang="en-US" sz="4500" dirty="0">
              <a:latin typeface="Baskerville Old Face" pitchFamily="18" charset="0"/>
            </a:endParaRPr>
          </a:p>
        </p:txBody>
      </p:sp>
      <p:sp>
        <p:nvSpPr>
          <p:cNvPr id="7" name="TextBox 6"/>
          <p:cNvSpPr txBox="1"/>
          <p:nvPr/>
        </p:nvSpPr>
        <p:spPr>
          <a:xfrm>
            <a:off x="1" y="2590800"/>
            <a:ext cx="2895600" cy="1477328"/>
          </a:xfrm>
          <a:prstGeom prst="rect">
            <a:avLst/>
          </a:prstGeom>
          <a:noFill/>
        </p:spPr>
        <p:txBody>
          <a:bodyPr wrap="square" rtlCol="0">
            <a:spAutoFit/>
          </a:bodyPr>
          <a:lstStyle/>
          <a:p>
            <a:pPr>
              <a:buFont typeface="Wingdings" pitchFamily="2" charset="2"/>
              <a:buChar char="§"/>
            </a:pPr>
            <a:r>
              <a:rPr lang="en-US" dirty="0" smtClean="0">
                <a:solidFill>
                  <a:srgbClr val="FFCC00"/>
                </a:solidFill>
                <a:latin typeface="Andalus" pitchFamily="18" charset="-78"/>
                <a:cs typeface="Andalus" pitchFamily="18" charset="-78"/>
              </a:rPr>
              <a:t> </a:t>
            </a:r>
            <a:r>
              <a:rPr lang="en-US" dirty="0" smtClean="0">
                <a:latin typeface="Baskerville Old Face"/>
                <a:cs typeface="Andalus" pitchFamily="18" charset="-78"/>
              </a:rPr>
              <a:t>Schematic-based entry</a:t>
            </a:r>
          </a:p>
          <a:p>
            <a:pPr>
              <a:buFont typeface="Wingdings" pitchFamily="2" charset="2"/>
              <a:buChar char="§"/>
            </a:pPr>
            <a:endParaRPr lang="en-US" dirty="0" smtClean="0">
              <a:latin typeface="Baskerville Old Face"/>
              <a:cs typeface="Andalus" pitchFamily="18" charset="-78"/>
            </a:endParaRPr>
          </a:p>
          <a:p>
            <a:pPr>
              <a:buFont typeface="Wingdings" pitchFamily="2" charset="2"/>
              <a:buChar char="§"/>
            </a:pPr>
            <a:r>
              <a:rPr lang="en-US" dirty="0" smtClean="0">
                <a:solidFill>
                  <a:srgbClr val="FFCC00"/>
                </a:solidFill>
                <a:latin typeface="Baskerville Old Face"/>
              </a:rPr>
              <a:t> </a:t>
            </a:r>
            <a:r>
              <a:rPr lang="en-US" dirty="0" smtClean="0">
                <a:latin typeface="Baskerville Old Face"/>
              </a:rPr>
              <a:t>Altera Quartus II Software</a:t>
            </a:r>
            <a:endParaRPr lang="en-US" dirty="0">
              <a:solidFill>
                <a:srgbClr val="FFCC00"/>
              </a:solidFill>
              <a:latin typeface="Baskerville Old Face"/>
            </a:endParaRPr>
          </a:p>
        </p:txBody>
      </p:sp>
      <p:pic>
        <p:nvPicPr>
          <p:cNvPr id="8" name="Picture 2" descr="C:\Users\Public\Pictures\6369_1160341885607_1139580797_30588637_2711582_n.jpg"/>
          <p:cNvPicPr>
            <a:picLocks noChangeAspect="1" noChangeArrowheads="1"/>
          </p:cNvPicPr>
          <p:nvPr/>
        </p:nvPicPr>
        <p:blipFill>
          <a:blip r:embed="rId3" cstate="print"/>
          <a:srcRect l="29466" t="20535" r="30356" b="25892"/>
          <a:stretch>
            <a:fillRect/>
          </a:stretch>
        </p:blipFill>
        <p:spPr bwMode="auto">
          <a:xfrm>
            <a:off x="7848600" y="152400"/>
            <a:ext cx="1143000" cy="1143000"/>
          </a:xfrm>
          <a:prstGeom prst="rect">
            <a:avLst/>
          </a:prstGeom>
          <a:noFill/>
          <a:ln>
            <a:solidFill>
              <a:schemeClr val="bg1"/>
            </a:solidFill>
          </a:ln>
          <a:effectLst>
            <a:glow rad="228600">
              <a:schemeClr val="accent1">
                <a:satMod val="175000"/>
                <a:alpha val="40000"/>
              </a:schemeClr>
            </a:glow>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Baskerville Old Face" pitchFamily="18" charset="0"/>
              </a:rPr>
              <a:t>	  </a:t>
            </a:r>
            <a:r>
              <a:rPr lang="en-US" dirty="0" smtClean="0">
                <a:latin typeface="Baskerville Old Face" pitchFamily="18" charset="0"/>
              </a:rPr>
              <a:t>TDC </a:t>
            </a:r>
            <a:r>
              <a:rPr lang="en-US" dirty="0" smtClean="0">
                <a:latin typeface="Baskerville Old Face" pitchFamily="18" charset="0"/>
              </a:rPr>
              <a:t>FPGA Firmware</a:t>
            </a:r>
            <a:endParaRPr lang="en-US" dirty="0">
              <a:latin typeface="Baskerville Old Face" pitchFamily="18" charset="0"/>
            </a:endParaRPr>
          </a:p>
        </p:txBody>
      </p:sp>
      <p:sp>
        <p:nvSpPr>
          <p:cNvPr id="3" name="Content Placeholder 2"/>
          <p:cNvSpPr>
            <a:spLocks noGrp="1"/>
          </p:cNvSpPr>
          <p:nvPr>
            <p:ph idx="1"/>
          </p:nvPr>
        </p:nvSpPr>
        <p:spPr/>
        <p:txBody>
          <a:bodyPr/>
          <a:lstStyle/>
          <a:p>
            <a:r>
              <a:rPr lang="en-US" dirty="0" smtClean="0">
                <a:latin typeface="Baskerville Old Face" pitchFamily="18" charset="0"/>
              </a:rPr>
              <a:t>There were two major problems:</a:t>
            </a:r>
          </a:p>
          <a:p>
            <a:endParaRPr lang="en-US" dirty="0" smtClean="0">
              <a:latin typeface="Baskerville Old Face" pitchFamily="18" charset="0"/>
            </a:endParaRPr>
          </a:p>
          <a:p>
            <a:r>
              <a:rPr lang="en-US" dirty="0" smtClean="0">
                <a:latin typeface="Baskerville Old Face" pitchFamily="18" charset="0"/>
              </a:rPr>
              <a:t> The temperature and the voltage power supply were causing uneven bin widths.</a:t>
            </a:r>
          </a:p>
          <a:p>
            <a:endParaRPr lang="en-US" dirty="0" smtClean="0">
              <a:latin typeface="Baskerville Old Face" pitchFamily="18" charset="0"/>
            </a:endParaRPr>
          </a:p>
          <a:p>
            <a:r>
              <a:rPr lang="en-US" dirty="0" smtClean="0">
                <a:latin typeface="Baskerville Old Face" pitchFamily="18" charset="0"/>
              </a:rPr>
              <a:t>The wide bins would then limited the time resolution and precision of the TDC.</a:t>
            </a:r>
          </a:p>
          <a:p>
            <a:pPr>
              <a:buNone/>
            </a:pPr>
            <a:endParaRPr lang="en-US" dirty="0" smtClean="0"/>
          </a:p>
          <a:p>
            <a:pPr>
              <a:buNone/>
            </a:pPr>
            <a:endParaRPr lang="en-US" dirty="0" smtClean="0"/>
          </a:p>
        </p:txBody>
      </p:sp>
      <p:pic>
        <p:nvPicPr>
          <p:cNvPr id="1026" name="Picture 2" descr="C:\Users\Public\Pictures\6369_1160341885607_1139580797_30588637_2711582_n.jpg"/>
          <p:cNvPicPr>
            <a:picLocks noChangeAspect="1" noChangeArrowheads="1"/>
          </p:cNvPicPr>
          <p:nvPr/>
        </p:nvPicPr>
        <p:blipFill>
          <a:blip r:embed="rId2" cstate="print"/>
          <a:srcRect l="29466" t="20535" r="30356" b="25892"/>
          <a:stretch>
            <a:fillRect/>
          </a:stretch>
        </p:blipFill>
        <p:spPr bwMode="auto">
          <a:xfrm>
            <a:off x="7848600" y="152400"/>
            <a:ext cx="1143000" cy="1143000"/>
          </a:xfrm>
          <a:prstGeom prst="rect">
            <a:avLst/>
          </a:prstGeom>
          <a:noFill/>
          <a:ln>
            <a:solidFill>
              <a:schemeClr val="bg1"/>
            </a:solidFill>
          </a:ln>
          <a:effectLst>
            <a:glow rad="228600">
              <a:schemeClr val="accent1">
                <a:satMod val="175000"/>
                <a:alpha val="40000"/>
              </a:schemeClr>
            </a:glow>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pPr algn="ctr"/>
            <a:r>
              <a:rPr lang="en-US" dirty="0" smtClean="0">
                <a:latin typeface="Baskerville Old Face"/>
              </a:rPr>
              <a:t>Carry Chain</a:t>
            </a:r>
            <a:endParaRPr lang="en-US" dirty="0">
              <a:latin typeface="Baskerville Old Face"/>
            </a:endParaRPr>
          </a:p>
        </p:txBody>
      </p:sp>
      <p:sp>
        <p:nvSpPr>
          <p:cNvPr id="16" name="Content Placeholder 376"/>
          <p:cNvSpPr>
            <a:spLocks noGrp="1"/>
          </p:cNvSpPr>
          <p:nvPr>
            <p:ph sz="half" idx="2"/>
          </p:nvPr>
        </p:nvSpPr>
        <p:spPr/>
        <p:txBody>
          <a:bodyPr>
            <a:normAutofit fontScale="92500" lnSpcReduction="10000"/>
          </a:bodyPr>
          <a:lstStyle/>
          <a:p>
            <a:r>
              <a:rPr lang="en-US" sz="2400" dirty="0" smtClean="0"/>
              <a:t>The Cyclone II utilizes a carry chain adder as it delay chain.</a:t>
            </a:r>
          </a:p>
          <a:p>
            <a:endParaRPr lang="en-US" sz="2400" dirty="0" smtClean="0"/>
          </a:p>
          <a:p>
            <a:r>
              <a:rPr lang="en-US" sz="2400" dirty="0" smtClean="0"/>
              <a:t>The registers recodes each bit of the adder result, and  a priority encoder follows the array</a:t>
            </a:r>
            <a:r>
              <a:rPr lang="en-US" sz="2400" dirty="0" smtClean="0"/>
              <a:t>.</a:t>
            </a:r>
          </a:p>
          <a:p>
            <a:endParaRPr lang="en-US" sz="2400" dirty="0" smtClean="0"/>
          </a:p>
          <a:p>
            <a:pPr algn="ctr">
              <a:buNone/>
            </a:pPr>
            <a:r>
              <a:rPr lang="en-US" dirty="0" smtClean="0"/>
              <a:t>Questions!?</a:t>
            </a:r>
            <a:endParaRPr lang="en-US" sz="2400" dirty="0" smtClean="0"/>
          </a:p>
          <a:p>
            <a:r>
              <a:rPr lang="en-US" sz="2400" dirty="0" smtClean="0"/>
              <a:t>Calibrate:</a:t>
            </a:r>
          </a:p>
          <a:p>
            <a:pPr>
              <a:buNone/>
            </a:pPr>
            <a:r>
              <a:rPr lang="en-US" sz="2400" dirty="0" smtClean="0"/>
              <a:t>Temperature/Voltage</a:t>
            </a:r>
          </a:p>
          <a:p>
            <a:r>
              <a:rPr lang="en-US" sz="2400" dirty="0" smtClean="0"/>
              <a:t>Clock too fast?/ too slow?</a:t>
            </a:r>
          </a:p>
          <a:p>
            <a:r>
              <a:rPr lang="en-US" sz="2400" dirty="0" smtClean="0"/>
              <a:t>Synchronizing Input </a:t>
            </a:r>
          </a:p>
          <a:p>
            <a:r>
              <a:rPr lang="en-US" sz="2400" dirty="0" smtClean="0"/>
              <a:t>Timing Reference</a:t>
            </a:r>
            <a:endParaRPr lang="en-US" sz="2400" dirty="0" smtClean="0"/>
          </a:p>
          <a:p>
            <a:endParaRPr lang="en-US" dirty="0" smtClean="0"/>
          </a:p>
          <a:p>
            <a:endParaRPr lang="en-US" dirty="0"/>
          </a:p>
        </p:txBody>
      </p:sp>
      <p:pic>
        <p:nvPicPr>
          <p:cNvPr id="17" name="Picture 4"/>
          <p:cNvPicPr>
            <a:picLocks noGrp="1" noChangeAspect="1" noChangeArrowheads="1"/>
          </p:cNvPicPr>
          <p:nvPr>
            <p:ph sz="half" idx="1"/>
          </p:nvPr>
        </p:nvPicPr>
        <p:blipFill>
          <a:blip r:embed="rId2" cstate="print"/>
          <a:srcRect/>
          <a:stretch>
            <a:fillRect/>
          </a:stretch>
        </p:blipFill>
        <p:spPr bwMode="auto">
          <a:xfrm>
            <a:off x="609600" y="1773238"/>
            <a:ext cx="2981210" cy="4624387"/>
          </a:xfrm>
          <a:prstGeom prst="rect">
            <a:avLst/>
          </a:prstGeom>
          <a:noFill/>
          <a:ln w="9525">
            <a:noFill/>
            <a:miter lim="800000"/>
            <a:headEnd/>
            <a:tailEnd/>
          </a:ln>
        </p:spPr>
      </p:pic>
      <p:pic>
        <p:nvPicPr>
          <p:cNvPr id="18" name="Picture 2" descr="C:\Users\Public\Pictures\6369_1160341885607_1139580797_30588637_2711582_n.jpg"/>
          <p:cNvPicPr>
            <a:picLocks noChangeAspect="1" noChangeArrowheads="1"/>
          </p:cNvPicPr>
          <p:nvPr/>
        </p:nvPicPr>
        <p:blipFill>
          <a:blip r:embed="rId3" cstate="print"/>
          <a:srcRect l="29466" t="20535" r="30356" b="25892"/>
          <a:stretch>
            <a:fillRect/>
          </a:stretch>
        </p:blipFill>
        <p:spPr bwMode="auto">
          <a:xfrm>
            <a:off x="7848600" y="152400"/>
            <a:ext cx="1143000" cy="1143000"/>
          </a:xfrm>
          <a:prstGeom prst="rect">
            <a:avLst/>
          </a:prstGeom>
          <a:noFill/>
          <a:ln>
            <a:solidFill>
              <a:schemeClr val="bg1"/>
            </a:solidFill>
          </a:ln>
          <a:effectLst>
            <a:glow rad="228600">
              <a:schemeClr val="accent1">
                <a:satMod val="175000"/>
                <a:alpha val="40000"/>
              </a:schemeClr>
            </a:glow>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0"/>
          <p:cNvPicPr>
            <a:picLocks noGrp="1" noChangeAspect="1" noChangeArrowheads="1"/>
          </p:cNvPicPr>
          <p:nvPr>
            <p:ph idx="1"/>
          </p:nvPr>
        </p:nvPicPr>
        <p:blipFill>
          <a:blip r:embed="rId2" cstate="print"/>
          <a:srcRect/>
          <a:stretch>
            <a:fillRect/>
          </a:stretch>
        </p:blipFill>
        <p:spPr bwMode="auto">
          <a:xfrm>
            <a:off x="1524000" y="1676400"/>
            <a:ext cx="5791200" cy="3486150"/>
          </a:xfrm>
          <a:prstGeom prst="rect">
            <a:avLst/>
          </a:prstGeom>
          <a:noFill/>
          <a:ln w="22225">
            <a:solidFill>
              <a:schemeClr val="tx1"/>
            </a:solidFill>
            <a:miter lim="800000"/>
            <a:headEnd/>
            <a:tailEnd/>
          </a:ln>
        </p:spPr>
      </p:pic>
      <p:sp>
        <p:nvSpPr>
          <p:cNvPr id="6" name="Oval 5"/>
          <p:cNvSpPr/>
          <p:nvPr/>
        </p:nvSpPr>
        <p:spPr>
          <a:xfrm>
            <a:off x="2843784" y="2286000"/>
            <a:ext cx="304800" cy="381000"/>
          </a:xfrm>
          <a:prstGeom prst="ellipse">
            <a:avLst/>
          </a:prstGeom>
          <a:noFill/>
          <a:ln>
            <a:solidFill>
              <a:schemeClr val="accent6"/>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dirty="0"/>
          </a:p>
        </p:txBody>
      </p:sp>
      <p:sp>
        <p:nvSpPr>
          <p:cNvPr id="7" name="Oval 6"/>
          <p:cNvSpPr/>
          <p:nvPr/>
        </p:nvSpPr>
        <p:spPr>
          <a:xfrm>
            <a:off x="3996265" y="2133600"/>
            <a:ext cx="304800" cy="381000"/>
          </a:xfrm>
          <a:prstGeom prst="ellipse">
            <a:avLst/>
          </a:prstGeom>
          <a:noFill/>
          <a:ln>
            <a:solidFill>
              <a:schemeClr val="accent6"/>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dirty="0"/>
          </a:p>
        </p:txBody>
      </p:sp>
      <p:sp>
        <p:nvSpPr>
          <p:cNvPr id="8" name="Oval 7"/>
          <p:cNvSpPr/>
          <p:nvPr/>
        </p:nvSpPr>
        <p:spPr>
          <a:xfrm>
            <a:off x="5164666" y="2286000"/>
            <a:ext cx="304800" cy="381000"/>
          </a:xfrm>
          <a:prstGeom prst="ellipse">
            <a:avLst/>
          </a:prstGeom>
          <a:noFill/>
          <a:ln>
            <a:solidFill>
              <a:schemeClr val="accent6"/>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dirty="0"/>
          </a:p>
        </p:txBody>
      </p:sp>
      <p:sp>
        <p:nvSpPr>
          <p:cNvPr id="9" name="Title 1"/>
          <p:cNvSpPr txBox="1">
            <a:spLocks/>
          </p:cNvSpPr>
          <p:nvPr/>
        </p:nvSpPr>
        <p:spPr>
          <a:xfrm>
            <a:off x="457200" y="155448"/>
            <a:ext cx="8229600" cy="1252728"/>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500" b="1" i="0" u="none" strike="noStrike" kern="1200" cap="none" spc="0" normalizeH="0" baseline="0" noProof="0" dirty="0" smtClean="0">
                <a:ln>
                  <a:noFill/>
                </a:ln>
                <a:solidFill>
                  <a:schemeClr val="accent1">
                    <a:satMod val="150000"/>
                  </a:schemeClr>
                </a:solidFill>
                <a:effectLst/>
                <a:uLnTx/>
                <a:uFillTx/>
                <a:latin typeface="Baskerville Old Face" pitchFamily="18" charset="0"/>
                <a:ea typeface="+mj-ea"/>
                <a:cs typeface="+mj-cs"/>
              </a:rPr>
              <a:t>	  </a:t>
            </a:r>
            <a:r>
              <a:rPr kumimoji="0" lang="en-US" sz="4500" b="1" i="0" u="none" strike="noStrike" kern="1200" cap="none" spc="0" normalizeH="0" baseline="0" noProof="0" dirty="0" smtClean="0">
                <a:ln>
                  <a:noFill/>
                </a:ln>
                <a:solidFill>
                  <a:schemeClr val="accent1">
                    <a:satMod val="150000"/>
                  </a:schemeClr>
                </a:solidFill>
                <a:effectLst/>
                <a:uLnTx/>
                <a:uFillTx/>
                <a:latin typeface="Baskerville Old Face" pitchFamily="18" charset="0"/>
                <a:ea typeface="+mj-ea"/>
                <a:cs typeface="+mj-cs"/>
              </a:rPr>
              <a:t>TDC </a:t>
            </a:r>
            <a:r>
              <a:rPr kumimoji="0" lang="en-US" sz="4500" b="1" i="0" u="none" strike="noStrike" kern="1200" cap="none" spc="0" normalizeH="0" baseline="0" noProof="0" dirty="0" smtClean="0">
                <a:ln>
                  <a:noFill/>
                </a:ln>
                <a:solidFill>
                  <a:schemeClr val="accent1">
                    <a:satMod val="150000"/>
                  </a:schemeClr>
                </a:solidFill>
                <a:effectLst/>
                <a:uLnTx/>
                <a:uFillTx/>
                <a:latin typeface="Baskerville Old Face" pitchFamily="18" charset="0"/>
                <a:ea typeface="+mj-ea"/>
                <a:cs typeface="+mj-cs"/>
              </a:rPr>
              <a:t>FPGA Firmware</a:t>
            </a:r>
            <a:endParaRPr kumimoji="0" lang="en-US" sz="4500" b="1" i="0" u="none" strike="noStrike" kern="1200" cap="none" spc="0" normalizeH="0" baseline="0" noProof="0" dirty="0">
              <a:ln>
                <a:noFill/>
              </a:ln>
              <a:solidFill>
                <a:schemeClr val="accent1">
                  <a:satMod val="150000"/>
                </a:schemeClr>
              </a:solidFill>
              <a:effectLst/>
              <a:uLnTx/>
              <a:uFillTx/>
              <a:latin typeface="Baskerville Old Face" pitchFamily="18" charset="0"/>
              <a:ea typeface="+mj-ea"/>
              <a:cs typeface="+mj-cs"/>
            </a:endParaRPr>
          </a:p>
        </p:txBody>
      </p:sp>
      <p:pic>
        <p:nvPicPr>
          <p:cNvPr id="10" name="Picture 2" descr="C:\Users\Public\Pictures\6369_1160341885607_1139580797_30588637_2711582_n.jpg"/>
          <p:cNvPicPr>
            <a:picLocks noChangeAspect="1" noChangeArrowheads="1"/>
          </p:cNvPicPr>
          <p:nvPr/>
        </p:nvPicPr>
        <p:blipFill>
          <a:blip r:embed="rId3" cstate="print"/>
          <a:srcRect l="29466" t="20535" r="30356" b="25892"/>
          <a:stretch>
            <a:fillRect/>
          </a:stretch>
        </p:blipFill>
        <p:spPr bwMode="auto">
          <a:xfrm>
            <a:off x="7848600" y="152400"/>
            <a:ext cx="1143000" cy="1143000"/>
          </a:xfrm>
          <a:prstGeom prst="rect">
            <a:avLst/>
          </a:prstGeom>
          <a:noFill/>
          <a:ln>
            <a:solidFill>
              <a:schemeClr val="bg1"/>
            </a:solidFill>
          </a:ln>
          <a:effectLst>
            <a:glow rad="228600">
              <a:schemeClr val="accent1">
                <a:satMod val="175000"/>
                <a:alpha val="40000"/>
              </a:schemeClr>
            </a:glow>
          </a:effectLst>
        </p:spPr>
      </p:pic>
      <p:sp>
        <p:nvSpPr>
          <p:cNvPr id="12" name="Oval 11"/>
          <p:cNvSpPr/>
          <p:nvPr/>
        </p:nvSpPr>
        <p:spPr>
          <a:xfrm>
            <a:off x="4572000" y="2514600"/>
            <a:ext cx="304800" cy="381000"/>
          </a:xfrm>
          <a:prstGeom prst="ellipse">
            <a:avLst/>
          </a:prstGeom>
          <a:noFill/>
          <a:ln>
            <a:solidFill>
              <a:schemeClr val="accent6"/>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dirty="0"/>
          </a:p>
        </p:txBody>
      </p:sp>
      <p:sp>
        <p:nvSpPr>
          <p:cNvPr id="15" name="TextBox 14"/>
          <p:cNvSpPr txBox="1"/>
          <p:nvPr/>
        </p:nvSpPr>
        <p:spPr>
          <a:xfrm>
            <a:off x="0" y="5410200"/>
            <a:ext cx="8991600" cy="769441"/>
          </a:xfrm>
          <a:prstGeom prst="rect">
            <a:avLst/>
          </a:prstGeom>
          <a:noFill/>
        </p:spPr>
        <p:txBody>
          <a:bodyPr wrap="square" rtlCol="0">
            <a:spAutoFit/>
          </a:bodyPr>
          <a:lstStyle/>
          <a:p>
            <a:pPr marL="533400" indent="-533400">
              <a:spcBef>
                <a:spcPct val="20000"/>
              </a:spcBef>
              <a:buFontTx/>
              <a:buAutoNum type="arabicPeriod"/>
            </a:pPr>
            <a:r>
              <a:rPr lang="en-US" sz="2000" dirty="0" smtClean="0">
                <a:latin typeface="Times New Roman" pitchFamily="18" charset="0"/>
              </a:rPr>
              <a:t>Widths of bins are different and varies with supply voltage and temperature.</a:t>
            </a:r>
          </a:p>
          <a:p>
            <a:pPr marL="533400" indent="-533400">
              <a:spcBef>
                <a:spcPct val="20000"/>
              </a:spcBef>
              <a:buFontTx/>
              <a:buAutoNum type="arabicPeriod"/>
            </a:pPr>
            <a:r>
              <a:rPr lang="en-US" sz="2000" dirty="0" smtClean="0">
                <a:latin typeface="Times New Roman" pitchFamily="18" charset="0"/>
              </a:rPr>
              <a:t>Some bins are ultra-wide due to LAB </a:t>
            </a:r>
            <a:r>
              <a:rPr lang="en-US" sz="2000" dirty="0" smtClean="0">
                <a:latin typeface="Times New Roman" pitchFamily="18" charset="0"/>
              </a:rPr>
              <a:t>structure </a:t>
            </a:r>
            <a:endParaRPr lang="en-US" sz="2000" dirty="0">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half" idx="2"/>
          </p:nvPr>
        </p:nvSpPr>
        <p:spPr/>
        <p:txBody>
          <a:bodyPr>
            <a:normAutofit lnSpcReduction="10000"/>
          </a:bodyPr>
          <a:lstStyle/>
          <a:p>
            <a:pPr marL="342900" indent="-342900">
              <a:spcBef>
                <a:spcPct val="20000"/>
              </a:spcBef>
            </a:pPr>
            <a:r>
              <a:rPr lang="en-US" sz="2400" dirty="0" smtClean="0">
                <a:latin typeface="Baskerville Old Face"/>
              </a:rPr>
              <a:t>Longer </a:t>
            </a:r>
            <a:r>
              <a:rPr lang="en-US" sz="2400" dirty="0" smtClean="0">
                <a:latin typeface="Baskerville Old Face"/>
              </a:rPr>
              <a:t>delay </a:t>
            </a:r>
            <a:r>
              <a:rPr lang="en-US" sz="2400" dirty="0" smtClean="0">
                <a:latin typeface="Baskerville Old Face"/>
              </a:rPr>
              <a:t>line</a:t>
            </a:r>
            <a:endParaRPr lang="en-US" dirty="0" smtClean="0">
              <a:latin typeface="Baskerville Old Face"/>
            </a:endParaRPr>
          </a:p>
          <a:p>
            <a:pPr marL="342900" indent="-342900">
              <a:spcBef>
                <a:spcPct val="20000"/>
              </a:spcBef>
            </a:pPr>
            <a:r>
              <a:rPr lang="en-US" sz="2400" dirty="0" smtClean="0">
                <a:latin typeface="Baskerville Old Face"/>
              </a:rPr>
              <a:t>Some signals may be registered twice at two consecutive clock edges</a:t>
            </a:r>
            <a:r>
              <a:rPr lang="en-US" dirty="0" smtClean="0">
                <a:solidFill>
                  <a:schemeClr val="accent2"/>
                </a:solidFill>
                <a:latin typeface="Times New Roman" pitchFamily="18" charset="0"/>
              </a:rPr>
              <a:t>.</a:t>
            </a:r>
          </a:p>
          <a:p>
            <a:pPr marL="342900" indent="-342900">
              <a:spcBef>
                <a:spcPct val="20000"/>
              </a:spcBef>
            </a:pPr>
            <a:r>
              <a:rPr lang="en-US" sz="2400" dirty="0" smtClean="0">
                <a:latin typeface="Baskerville Old Face"/>
              </a:rPr>
              <a:t>The two measurements can be used:</a:t>
            </a:r>
          </a:p>
          <a:p>
            <a:pPr marL="742950" lvl="1" indent="-285750">
              <a:buFontTx/>
              <a:buChar char="–"/>
            </a:pPr>
            <a:r>
              <a:rPr lang="en-US" sz="2600" dirty="0" smtClean="0">
                <a:latin typeface="Baskerville Old Face"/>
              </a:rPr>
              <a:t>to calibrate the delay.</a:t>
            </a:r>
          </a:p>
          <a:p>
            <a:pPr marL="742950" lvl="1" indent="-285750">
              <a:buFontTx/>
              <a:buChar char="–"/>
            </a:pPr>
            <a:r>
              <a:rPr lang="en-US" sz="2600" dirty="0" smtClean="0">
                <a:latin typeface="Baskerville Old Face"/>
              </a:rPr>
              <a:t>to reduce digitization errors.</a:t>
            </a:r>
          </a:p>
          <a:p>
            <a:pPr marL="342900" indent="-342900">
              <a:spcBef>
                <a:spcPct val="20000"/>
              </a:spcBef>
            </a:pPr>
            <a:endParaRPr lang="en-US" dirty="0"/>
          </a:p>
        </p:txBody>
      </p:sp>
      <p:pic>
        <p:nvPicPr>
          <p:cNvPr id="1026" name="Picture 2"/>
          <p:cNvPicPr>
            <a:picLocks noGrp="1" noChangeAspect="1" noChangeArrowheads="1"/>
          </p:cNvPicPr>
          <p:nvPr>
            <p:ph sz="half" idx="1"/>
          </p:nvPr>
        </p:nvPicPr>
        <p:blipFill>
          <a:blip r:embed="rId2" cstate="print"/>
          <a:srcRect/>
          <a:stretch>
            <a:fillRect/>
          </a:stretch>
        </p:blipFill>
        <p:spPr bwMode="auto">
          <a:xfrm>
            <a:off x="685800" y="1884216"/>
            <a:ext cx="3581399" cy="4440384"/>
          </a:xfrm>
          <a:prstGeom prst="rect">
            <a:avLst/>
          </a:prstGeom>
          <a:noFill/>
          <a:ln w="9525">
            <a:noFill/>
            <a:miter lim="800000"/>
            <a:headEnd/>
            <a:tailEnd/>
          </a:ln>
        </p:spPr>
      </p:pic>
      <p:sp>
        <p:nvSpPr>
          <p:cNvPr id="9" name="Title 7"/>
          <p:cNvSpPr>
            <a:spLocks noGrp="1"/>
          </p:cNvSpPr>
          <p:nvPr>
            <p:ph type="title"/>
          </p:nvPr>
        </p:nvSpPr>
        <p:spPr/>
        <p:txBody>
          <a:bodyPr/>
          <a:lstStyle/>
          <a:p>
            <a:pPr algn="ctr"/>
            <a:r>
              <a:rPr lang="en-US" dirty="0" smtClean="0">
                <a:latin typeface="Baskerville Old Face" pitchFamily="18" charset="0"/>
              </a:rPr>
              <a:t>Auto- Calibration</a:t>
            </a:r>
            <a:endParaRPr lang="en-US" dirty="0">
              <a:latin typeface="Baskerville Old Face" pitchFamily="18" charset="0"/>
            </a:endParaRPr>
          </a:p>
        </p:txBody>
      </p:sp>
      <p:pic>
        <p:nvPicPr>
          <p:cNvPr id="10" name="Picture 2" descr="C:\Users\Public\Pictures\6369_1160341885607_1139580797_30588637_2711582_n.jpg"/>
          <p:cNvPicPr>
            <a:picLocks noChangeAspect="1" noChangeArrowheads="1"/>
          </p:cNvPicPr>
          <p:nvPr/>
        </p:nvPicPr>
        <p:blipFill>
          <a:blip r:embed="rId3" cstate="print"/>
          <a:srcRect l="29466" t="20535" r="30356" b="25892"/>
          <a:stretch>
            <a:fillRect/>
          </a:stretch>
        </p:blipFill>
        <p:spPr bwMode="auto">
          <a:xfrm>
            <a:off x="7848600" y="152400"/>
            <a:ext cx="1143000" cy="1143000"/>
          </a:xfrm>
          <a:prstGeom prst="rect">
            <a:avLst/>
          </a:prstGeom>
          <a:noFill/>
          <a:ln>
            <a:solidFill>
              <a:schemeClr val="bg1"/>
            </a:solidFill>
          </a:ln>
          <a:effectLst>
            <a:glow rad="228600">
              <a:schemeClr val="accent1">
                <a:satMod val="175000"/>
                <a:alpha val="40000"/>
              </a:schemeClr>
            </a:glow>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Baskerville Old Face"/>
              </a:rPr>
              <a:t>Auto-Calibration</a:t>
            </a:r>
            <a:endParaRPr lang="en-US" dirty="0">
              <a:latin typeface="Baskerville Old Face"/>
            </a:endParaRPr>
          </a:p>
        </p:txBody>
      </p:sp>
      <p:sp>
        <p:nvSpPr>
          <p:cNvPr id="3" name="Content Placeholder 2"/>
          <p:cNvSpPr>
            <a:spLocks noGrp="1"/>
          </p:cNvSpPr>
          <p:nvPr>
            <p:ph sz="half" idx="1"/>
          </p:nvPr>
        </p:nvSpPr>
        <p:spPr/>
        <p:txBody>
          <a:bodyPr>
            <a:normAutofit/>
          </a:bodyPr>
          <a:lstStyle/>
          <a:p>
            <a:pPr marL="342900" indent="-342900">
              <a:spcBef>
                <a:spcPct val="20000"/>
              </a:spcBef>
            </a:pPr>
            <a:r>
              <a:rPr lang="en-US" sz="2600" dirty="0" smtClean="0">
                <a:latin typeface="Baskerville Old Face"/>
              </a:rPr>
              <a:t>It provides a bin-by-bin calibration at certain temperature.</a:t>
            </a:r>
          </a:p>
          <a:p>
            <a:pPr marL="342900" indent="-342900">
              <a:spcBef>
                <a:spcPct val="20000"/>
              </a:spcBef>
            </a:pPr>
            <a:r>
              <a:rPr lang="en-US" sz="2600" dirty="0" smtClean="0">
                <a:latin typeface="Baskerville Old Face"/>
              </a:rPr>
              <a:t>It is a “turn-key” solution. </a:t>
            </a:r>
          </a:p>
          <a:p>
            <a:endParaRPr lang="en-US" dirty="0"/>
          </a:p>
        </p:txBody>
      </p:sp>
      <p:sp>
        <p:nvSpPr>
          <p:cNvPr id="4" name="Content Placeholder 3"/>
          <p:cNvSpPr>
            <a:spLocks noGrp="1"/>
          </p:cNvSpPr>
          <p:nvPr>
            <p:ph sz="half" idx="2"/>
          </p:nvPr>
        </p:nvSpPr>
        <p:spPr/>
        <p:txBody>
          <a:bodyPr>
            <a:normAutofit/>
          </a:bodyPr>
          <a:lstStyle/>
          <a:p>
            <a:pPr marL="342900" indent="-342900">
              <a:spcBef>
                <a:spcPct val="20000"/>
              </a:spcBef>
            </a:pPr>
            <a:r>
              <a:rPr lang="en-US" sz="2400" dirty="0" smtClean="0">
                <a:latin typeface="Baskerville Old Face"/>
              </a:rPr>
              <a:t>A DNL histogram is booked in the FPGA internal memory.  Once all hits are booked into the histogram, the lookup table (LUT) is integrated from the DNL histogram so that it outputs the actual time of the center of the addressed bin. </a:t>
            </a:r>
          </a:p>
        </p:txBody>
      </p:sp>
      <p:pic>
        <p:nvPicPr>
          <p:cNvPr id="2051" name="Picture 3"/>
          <p:cNvPicPr>
            <a:picLocks noChangeAspect="1" noChangeArrowheads="1"/>
          </p:cNvPicPr>
          <p:nvPr/>
        </p:nvPicPr>
        <p:blipFill>
          <a:blip r:embed="rId2" cstate="print"/>
          <a:srcRect/>
          <a:stretch>
            <a:fillRect/>
          </a:stretch>
        </p:blipFill>
        <p:spPr bwMode="auto">
          <a:xfrm>
            <a:off x="609600" y="4419600"/>
            <a:ext cx="3962400" cy="1905000"/>
          </a:xfrm>
          <a:prstGeom prst="rect">
            <a:avLst/>
          </a:prstGeom>
          <a:noFill/>
          <a:ln w="9525">
            <a:noFill/>
            <a:miter lim="800000"/>
            <a:headEnd/>
            <a:tailEnd/>
          </a:ln>
        </p:spPr>
      </p:pic>
      <p:pic>
        <p:nvPicPr>
          <p:cNvPr id="8" name="Picture 2" descr="C:\Users\Public\Pictures\6369_1160341885607_1139580797_30588637_2711582_n.jpg"/>
          <p:cNvPicPr>
            <a:picLocks noChangeAspect="1" noChangeArrowheads="1"/>
          </p:cNvPicPr>
          <p:nvPr/>
        </p:nvPicPr>
        <p:blipFill>
          <a:blip r:embed="rId3" cstate="print"/>
          <a:srcRect l="29466" t="20535" r="30356" b="25892"/>
          <a:stretch>
            <a:fillRect/>
          </a:stretch>
        </p:blipFill>
        <p:spPr bwMode="auto">
          <a:xfrm>
            <a:off x="7848600" y="152400"/>
            <a:ext cx="1143000" cy="1143000"/>
          </a:xfrm>
          <a:prstGeom prst="rect">
            <a:avLst/>
          </a:prstGeom>
          <a:noFill/>
          <a:ln>
            <a:solidFill>
              <a:schemeClr val="bg1"/>
            </a:solidFill>
          </a:ln>
          <a:effectLst>
            <a:glow rad="228600">
              <a:schemeClr val="accent1">
                <a:satMod val="175000"/>
                <a:alpha val="40000"/>
              </a:schemeClr>
            </a:glow>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Content Placeholder 69"/>
          <p:cNvSpPr>
            <a:spLocks noGrp="1"/>
          </p:cNvSpPr>
          <p:nvPr>
            <p:ph idx="1"/>
          </p:nvPr>
        </p:nvSpPr>
        <p:spPr>
          <a:xfrm>
            <a:off x="5410200" y="1676401"/>
            <a:ext cx="3276600" cy="4724400"/>
          </a:xfrm>
        </p:spPr>
        <p:txBody>
          <a:bodyPr>
            <a:normAutofit/>
          </a:bodyPr>
          <a:lstStyle/>
          <a:p>
            <a:r>
              <a:rPr lang="en-US" sz="2400" dirty="0" smtClean="0">
                <a:latin typeface="Times New Roman" pitchFamily="18" charset="0"/>
              </a:rPr>
              <a:t>The wave union launcher creates multiple logic transitions after receiving a input logic step</a:t>
            </a:r>
            <a:endParaRPr lang="en-US" sz="2400" dirty="0"/>
          </a:p>
        </p:txBody>
      </p:sp>
      <p:sp>
        <p:nvSpPr>
          <p:cNvPr id="13318" name="Rectangle 5"/>
          <p:cNvSpPr>
            <a:spLocks noChangeArrowheads="1"/>
          </p:cNvSpPr>
          <p:nvPr/>
        </p:nvSpPr>
        <p:spPr bwMode="auto">
          <a:xfrm>
            <a:off x="2514600" y="2438400"/>
            <a:ext cx="304800" cy="457200"/>
          </a:xfrm>
          <a:prstGeom prst="rect">
            <a:avLst/>
          </a:prstGeom>
          <a:solidFill>
            <a:srgbClr val="66CCFF"/>
          </a:solidFill>
          <a:ln w="9525">
            <a:solidFill>
              <a:schemeClr val="tx1"/>
            </a:solidFill>
            <a:miter lim="800000"/>
            <a:headEnd/>
            <a:tailEnd/>
          </a:ln>
        </p:spPr>
        <p:txBody>
          <a:bodyPr wrap="none" anchor="ctr"/>
          <a:lstStyle/>
          <a:p>
            <a:endParaRPr lang="en-US"/>
          </a:p>
        </p:txBody>
      </p:sp>
      <p:sp>
        <p:nvSpPr>
          <p:cNvPr id="13319" name="AutoShape 6"/>
          <p:cNvSpPr>
            <a:spLocks noChangeArrowheads="1"/>
          </p:cNvSpPr>
          <p:nvPr/>
        </p:nvSpPr>
        <p:spPr bwMode="auto">
          <a:xfrm rot="5400000">
            <a:off x="2478881" y="2702719"/>
            <a:ext cx="147638" cy="76200"/>
          </a:xfrm>
          <a:prstGeom prst="triangle">
            <a:avLst>
              <a:gd name="adj" fmla="val 50000"/>
            </a:avLst>
          </a:prstGeom>
          <a:solidFill>
            <a:srgbClr val="FFFF99"/>
          </a:solidFill>
          <a:ln w="9525">
            <a:solidFill>
              <a:schemeClr val="tx1"/>
            </a:solidFill>
            <a:miter lim="800000"/>
            <a:headEnd/>
            <a:tailEnd/>
          </a:ln>
        </p:spPr>
        <p:txBody>
          <a:bodyPr wrap="none" anchor="ctr"/>
          <a:lstStyle/>
          <a:p>
            <a:endParaRPr lang="en-US"/>
          </a:p>
        </p:txBody>
      </p:sp>
      <p:sp>
        <p:nvSpPr>
          <p:cNvPr id="13320" name="Line 7"/>
          <p:cNvSpPr>
            <a:spLocks noChangeShapeType="1"/>
          </p:cNvSpPr>
          <p:nvPr/>
        </p:nvSpPr>
        <p:spPr bwMode="auto">
          <a:xfrm flipH="1">
            <a:off x="2057400" y="2514600"/>
            <a:ext cx="457200" cy="0"/>
          </a:xfrm>
          <a:prstGeom prst="line">
            <a:avLst/>
          </a:prstGeom>
          <a:noFill/>
          <a:ln w="9525">
            <a:solidFill>
              <a:schemeClr val="tx1"/>
            </a:solidFill>
            <a:round/>
            <a:headEnd/>
            <a:tailEnd/>
          </a:ln>
        </p:spPr>
        <p:txBody>
          <a:bodyPr/>
          <a:lstStyle/>
          <a:p>
            <a:endParaRPr lang="en-US"/>
          </a:p>
        </p:txBody>
      </p:sp>
      <p:sp>
        <p:nvSpPr>
          <p:cNvPr id="13321" name="AutoShape 8"/>
          <p:cNvSpPr>
            <a:spLocks noChangeArrowheads="1"/>
          </p:cNvSpPr>
          <p:nvPr/>
        </p:nvSpPr>
        <p:spPr bwMode="auto">
          <a:xfrm rot="10800000">
            <a:off x="1905000" y="2667000"/>
            <a:ext cx="304800" cy="228600"/>
          </a:xfrm>
          <a:prstGeom prst="triangle">
            <a:avLst>
              <a:gd name="adj" fmla="val 50000"/>
            </a:avLst>
          </a:prstGeom>
          <a:solidFill>
            <a:srgbClr val="66CCFF"/>
          </a:solidFill>
          <a:ln w="9525">
            <a:solidFill>
              <a:schemeClr val="tx1"/>
            </a:solidFill>
            <a:miter lim="800000"/>
            <a:headEnd/>
            <a:tailEnd/>
          </a:ln>
        </p:spPr>
        <p:txBody>
          <a:bodyPr wrap="none" anchor="ctr"/>
          <a:lstStyle/>
          <a:p>
            <a:endParaRPr lang="en-US"/>
          </a:p>
        </p:txBody>
      </p:sp>
      <p:sp>
        <p:nvSpPr>
          <p:cNvPr id="13322" name="Line 9"/>
          <p:cNvSpPr>
            <a:spLocks noChangeShapeType="1"/>
          </p:cNvSpPr>
          <p:nvPr/>
        </p:nvSpPr>
        <p:spPr bwMode="auto">
          <a:xfrm flipV="1">
            <a:off x="2057400" y="2209800"/>
            <a:ext cx="0" cy="457200"/>
          </a:xfrm>
          <a:prstGeom prst="line">
            <a:avLst/>
          </a:prstGeom>
          <a:noFill/>
          <a:ln w="9525">
            <a:solidFill>
              <a:schemeClr val="tx1"/>
            </a:solidFill>
            <a:round/>
            <a:headEnd/>
            <a:tailEnd/>
          </a:ln>
        </p:spPr>
        <p:txBody>
          <a:bodyPr/>
          <a:lstStyle/>
          <a:p>
            <a:endParaRPr lang="en-US"/>
          </a:p>
        </p:txBody>
      </p:sp>
      <p:sp>
        <p:nvSpPr>
          <p:cNvPr id="13323" name="Line 10"/>
          <p:cNvSpPr>
            <a:spLocks noChangeShapeType="1"/>
          </p:cNvSpPr>
          <p:nvPr/>
        </p:nvSpPr>
        <p:spPr bwMode="auto">
          <a:xfrm flipH="1">
            <a:off x="2362200" y="2743200"/>
            <a:ext cx="152400" cy="0"/>
          </a:xfrm>
          <a:prstGeom prst="line">
            <a:avLst/>
          </a:prstGeom>
          <a:noFill/>
          <a:ln w="9525">
            <a:solidFill>
              <a:schemeClr val="tx1"/>
            </a:solidFill>
            <a:round/>
            <a:headEnd/>
            <a:tailEnd/>
          </a:ln>
        </p:spPr>
        <p:txBody>
          <a:bodyPr/>
          <a:lstStyle/>
          <a:p>
            <a:endParaRPr lang="en-US"/>
          </a:p>
        </p:txBody>
      </p:sp>
      <p:sp>
        <p:nvSpPr>
          <p:cNvPr id="13324" name="Rectangle 11"/>
          <p:cNvSpPr>
            <a:spLocks noChangeArrowheads="1"/>
          </p:cNvSpPr>
          <p:nvPr/>
        </p:nvSpPr>
        <p:spPr bwMode="auto">
          <a:xfrm>
            <a:off x="2514600" y="2971800"/>
            <a:ext cx="304800" cy="457200"/>
          </a:xfrm>
          <a:prstGeom prst="rect">
            <a:avLst/>
          </a:prstGeom>
          <a:solidFill>
            <a:srgbClr val="66CCFF"/>
          </a:solidFill>
          <a:ln w="9525">
            <a:solidFill>
              <a:schemeClr val="tx1"/>
            </a:solidFill>
            <a:miter lim="800000"/>
            <a:headEnd/>
            <a:tailEnd/>
          </a:ln>
        </p:spPr>
        <p:txBody>
          <a:bodyPr wrap="none" anchor="ctr"/>
          <a:lstStyle/>
          <a:p>
            <a:endParaRPr lang="en-US"/>
          </a:p>
        </p:txBody>
      </p:sp>
      <p:sp>
        <p:nvSpPr>
          <p:cNvPr id="13325" name="AutoShape 12"/>
          <p:cNvSpPr>
            <a:spLocks noChangeArrowheads="1"/>
          </p:cNvSpPr>
          <p:nvPr/>
        </p:nvSpPr>
        <p:spPr bwMode="auto">
          <a:xfrm rot="5400000">
            <a:off x="2478881" y="3236119"/>
            <a:ext cx="147638" cy="76200"/>
          </a:xfrm>
          <a:prstGeom prst="triangle">
            <a:avLst>
              <a:gd name="adj" fmla="val 50000"/>
            </a:avLst>
          </a:prstGeom>
          <a:solidFill>
            <a:srgbClr val="FFFF99"/>
          </a:solidFill>
          <a:ln w="9525">
            <a:solidFill>
              <a:schemeClr val="tx1"/>
            </a:solidFill>
            <a:miter lim="800000"/>
            <a:headEnd/>
            <a:tailEnd/>
          </a:ln>
        </p:spPr>
        <p:txBody>
          <a:bodyPr wrap="none" anchor="ctr"/>
          <a:lstStyle/>
          <a:p>
            <a:endParaRPr lang="en-US"/>
          </a:p>
        </p:txBody>
      </p:sp>
      <p:sp>
        <p:nvSpPr>
          <p:cNvPr id="13326" name="Line 13"/>
          <p:cNvSpPr>
            <a:spLocks noChangeShapeType="1"/>
          </p:cNvSpPr>
          <p:nvPr/>
        </p:nvSpPr>
        <p:spPr bwMode="auto">
          <a:xfrm flipH="1">
            <a:off x="2057400" y="3048000"/>
            <a:ext cx="457200" cy="0"/>
          </a:xfrm>
          <a:prstGeom prst="line">
            <a:avLst/>
          </a:prstGeom>
          <a:noFill/>
          <a:ln w="9525">
            <a:solidFill>
              <a:schemeClr val="tx1"/>
            </a:solidFill>
            <a:round/>
            <a:headEnd/>
            <a:tailEnd/>
          </a:ln>
        </p:spPr>
        <p:txBody>
          <a:bodyPr/>
          <a:lstStyle/>
          <a:p>
            <a:endParaRPr lang="en-US"/>
          </a:p>
        </p:txBody>
      </p:sp>
      <p:sp>
        <p:nvSpPr>
          <p:cNvPr id="13327" name="AutoShape 14"/>
          <p:cNvSpPr>
            <a:spLocks noChangeArrowheads="1"/>
          </p:cNvSpPr>
          <p:nvPr/>
        </p:nvSpPr>
        <p:spPr bwMode="auto">
          <a:xfrm rot="10800000">
            <a:off x="1905000" y="3200400"/>
            <a:ext cx="304800" cy="228600"/>
          </a:xfrm>
          <a:prstGeom prst="triangle">
            <a:avLst>
              <a:gd name="adj" fmla="val 50000"/>
            </a:avLst>
          </a:prstGeom>
          <a:solidFill>
            <a:srgbClr val="66CCFF"/>
          </a:solidFill>
          <a:ln w="9525">
            <a:solidFill>
              <a:schemeClr val="tx1"/>
            </a:solidFill>
            <a:miter lim="800000"/>
            <a:headEnd/>
            <a:tailEnd/>
          </a:ln>
        </p:spPr>
        <p:txBody>
          <a:bodyPr wrap="none" anchor="ctr"/>
          <a:lstStyle/>
          <a:p>
            <a:endParaRPr lang="en-US"/>
          </a:p>
        </p:txBody>
      </p:sp>
      <p:sp>
        <p:nvSpPr>
          <p:cNvPr id="13328" name="Line 15"/>
          <p:cNvSpPr>
            <a:spLocks noChangeShapeType="1"/>
          </p:cNvSpPr>
          <p:nvPr/>
        </p:nvSpPr>
        <p:spPr bwMode="auto">
          <a:xfrm flipV="1">
            <a:off x="2057400" y="2895600"/>
            <a:ext cx="0" cy="304800"/>
          </a:xfrm>
          <a:prstGeom prst="line">
            <a:avLst/>
          </a:prstGeom>
          <a:noFill/>
          <a:ln w="9525">
            <a:solidFill>
              <a:schemeClr val="tx1"/>
            </a:solidFill>
            <a:round/>
            <a:headEnd/>
            <a:tailEnd/>
          </a:ln>
        </p:spPr>
        <p:txBody>
          <a:bodyPr/>
          <a:lstStyle/>
          <a:p>
            <a:endParaRPr lang="en-US"/>
          </a:p>
        </p:txBody>
      </p:sp>
      <p:sp>
        <p:nvSpPr>
          <p:cNvPr id="13329" name="Line 16"/>
          <p:cNvSpPr>
            <a:spLocks noChangeShapeType="1"/>
          </p:cNvSpPr>
          <p:nvPr/>
        </p:nvSpPr>
        <p:spPr bwMode="auto">
          <a:xfrm flipH="1">
            <a:off x="2362200" y="3276600"/>
            <a:ext cx="152400" cy="0"/>
          </a:xfrm>
          <a:prstGeom prst="line">
            <a:avLst/>
          </a:prstGeom>
          <a:noFill/>
          <a:ln w="9525">
            <a:solidFill>
              <a:schemeClr val="tx1"/>
            </a:solidFill>
            <a:round/>
            <a:headEnd/>
            <a:tailEnd/>
          </a:ln>
        </p:spPr>
        <p:txBody>
          <a:bodyPr/>
          <a:lstStyle/>
          <a:p>
            <a:endParaRPr lang="en-US"/>
          </a:p>
        </p:txBody>
      </p:sp>
      <p:sp>
        <p:nvSpPr>
          <p:cNvPr id="13330" name="Rectangle 17"/>
          <p:cNvSpPr>
            <a:spLocks noChangeArrowheads="1"/>
          </p:cNvSpPr>
          <p:nvPr/>
        </p:nvSpPr>
        <p:spPr bwMode="auto">
          <a:xfrm>
            <a:off x="2514600" y="3505200"/>
            <a:ext cx="304800" cy="457200"/>
          </a:xfrm>
          <a:prstGeom prst="rect">
            <a:avLst/>
          </a:prstGeom>
          <a:solidFill>
            <a:srgbClr val="66CCFF"/>
          </a:solidFill>
          <a:ln w="9525">
            <a:solidFill>
              <a:schemeClr val="tx1"/>
            </a:solidFill>
            <a:miter lim="800000"/>
            <a:headEnd/>
            <a:tailEnd/>
          </a:ln>
        </p:spPr>
        <p:txBody>
          <a:bodyPr wrap="none" anchor="ctr"/>
          <a:lstStyle/>
          <a:p>
            <a:endParaRPr lang="en-US"/>
          </a:p>
        </p:txBody>
      </p:sp>
      <p:sp>
        <p:nvSpPr>
          <p:cNvPr id="13331" name="AutoShape 18"/>
          <p:cNvSpPr>
            <a:spLocks noChangeArrowheads="1"/>
          </p:cNvSpPr>
          <p:nvPr/>
        </p:nvSpPr>
        <p:spPr bwMode="auto">
          <a:xfrm rot="5400000">
            <a:off x="2478881" y="3769519"/>
            <a:ext cx="147638" cy="76200"/>
          </a:xfrm>
          <a:prstGeom prst="triangle">
            <a:avLst>
              <a:gd name="adj" fmla="val 50000"/>
            </a:avLst>
          </a:prstGeom>
          <a:solidFill>
            <a:srgbClr val="FFFF99"/>
          </a:solidFill>
          <a:ln w="9525">
            <a:solidFill>
              <a:schemeClr val="tx1"/>
            </a:solidFill>
            <a:miter lim="800000"/>
            <a:headEnd/>
            <a:tailEnd/>
          </a:ln>
        </p:spPr>
        <p:txBody>
          <a:bodyPr wrap="none" anchor="ctr"/>
          <a:lstStyle/>
          <a:p>
            <a:endParaRPr lang="en-US"/>
          </a:p>
        </p:txBody>
      </p:sp>
      <p:sp>
        <p:nvSpPr>
          <p:cNvPr id="13332" name="Line 19"/>
          <p:cNvSpPr>
            <a:spLocks noChangeShapeType="1"/>
          </p:cNvSpPr>
          <p:nvPr/>
        </p:nvSpPr>
        <p:spPr bwMode="auto">
          <a:xfrm flipH="1">
            <a:off x="2057400" y="3581400"/>
            <a:ext cx="457200" cy="0"/>
          </a:xfrm>
          <a:prstGeom prst="line">
            <a:avLst/>
          </a:prstGeom>
          <a:noFill/>
          <a:ln w="9525">
            <a:solidFill>
              <a:schemeClr val="tx1"/>
            </a:solidFill>
            <a:round/>
            <a:headEnd/>
            <a:tailEnd/>
          </a:ln>
        </p:spPr>
        <p:txBody>
          <a:bodyPr/>
          <a:lstStyle/>
          <a:p>
            <a:endParaRPr lang="en-US"/>
          </a:p>
        </p:txBody>
      </p:sp>
      <p:sp>
        <p:nvSpPr>
          <p:cNvPr id="13333" name="AutoShape 20"/>
          <p:cNvSpPr>
            <a:spLocks noChangeArrowheads="1"/>
          </p:cNvSpPr>
          <p:nvPr/>
        </p:nvSpPr>
        <p:spPr bwMode="auto">
          <a:xfrm rot="10800000">
            <a:off x="1905000" y="3733800"/>
            <a:ext cx="304800" cy="228600"/>
          </a:xfrm>
          <a:prstGeom prst="triangle">
            <a:avLst>
              <a:gd name="adj" fmla="val 50000"/>
            </a:avLst>
          </a:prstGeom>
          <a:solidFill>
            <a:srgbClr val="66CCFF"/>
          </a:solidFill>
          <a:ln w="9525">
            <a:solidFill>
              <a:schemeClr val="tx1"/>
            </a:solidFill>
            <a:miter lim="800000"/>
            <a:headEnd/>
            <a:tailEnd/>
          </a:ln>
        </p:spPr>
        <p:txBody>
          <a:bodyPr wrap="none" anchor="ctr"/>
          <a:lstStyle/>
          <a:p>
            <a:endParaRPr lang="en-US"/>
          </a:p>
        </p:txBody>
      </p:sp>
      <p:sp>
        <p:nvSpPr>
          <p:cNvPr id="13334" name="Line 21"/>
          <p:cNvSpPr>
            <a:spLocks noChangeShapeType="1"/>
          </p:cNvSpPr>
          <p:nvPr/>
        </p:nvSpPr>
        <p:spPr bwMode="auto">
          <a:xfrm flipV="1">
            <a:off x="2057400" y="3429000"/>
            <a:ext cx="0" cy="304800"/>
          </a:xfrm>
          <a:prstGeom prst="line">
            <a:avLst/>
          </a:prstGeom>
          <a:noFill/>
          <a:ln w="9525">
            <a:solidFill>
              <a:schemeClr val="tx1"/>
            </a:solidFill>
            <a:round/>
            <a:headEnd/>
            <a:tailEnd/>
          </a:ln>
        </p:spPr>
        <p:txBody>
          <a:bodyPr/>
          <a:lstStyle/>
          <a:p>
            <a:endParaRPr lang="en-US"/>
          </a:p>
        </p:txBody>
      </p:sp>
      <p:sp>
        <p:nvSpPr>
          <p:cNvPr id="13335" name="Line 22"/>
          <p:cNvSpPr>
            <a:spLocks noChangeShapeType="1"/>
          </p:cNvSpPr>
          <p:nvPr/>
        </p:nvSpPr>
        <p:spPr bwMode="auto">
          <a:xfrm flipH="1">
            <a:off x="2362200" y="3810000"/>
            <a:ext cx="152400" cy="0"/>
          </a:xfrm>
          <a:prstGeom prst="line">
            <a:avLst/>
          </a:prstGeom>
          <a:noFill/>
          <a:ln w="9525">
            <a:solidFill>
              <a:schemeClr val="tx1"/>
            </a:solidFill>
            <a:round/>
            <a:headEnd/>
            <a:tailEnd/>
          </a:ln>
        </p:spPr>
        <p:txBody>
          <a:bodyPr/>
          <a:lstStyle/>
          <a:p>
            <a:endParaRPr lang="en-US"/>
          </a:p>
        </p:txBody>
      </p:sp>
      <p:sp>
        <p:nvSpPr>
          <p:cNvPr id="13336" name="Rectangle 23"/>
          <p:cNvSpPr>
            <a:spLocks noChangeArrowheads="1"/>
          </p:cNvSpPr>
          <p:nvPr/>
        </p:nvSpPr>
        <p:spPr bwMode="auto">
          <a:xfrm>
            <a:off x="2514600" y="4038600"/>
            <a:ext cx="304800" cy="457200"/>
          </a:xfrm>
          <a:prstGeom prst="rect">
            <a:avLst/>
          </a:prstGeom>
          <a:solidFill>
            <a:srgbClr val="66CCFF"/>
          </a:solidFill>
          <a:ln w="9525">
            <a:solidFill>
              <a:schemeClr val="tx1"/>
            </a:solidFill>
            <a:miter lim="800000"/>
            <a:headEnd/>
            <a:tailEnd/>
          </a:ln>
        </p:spPr>
        <p:txBody>
          <a:bodyPr wrap="none" anchor="ctr"/>
          <a:lstStyle/>
          <a:p>
            <a:endParaRPr lang="en-US"/>
          </a:p>
        </p:txBody>
      </p:sp>
      <p:sp>
        <p:nvSpPr>
          <p:cNvPr id="13337" name="AutoShape 24"/>
          <p:cNvSpPr>
            <a:spLocks noChangeArrowheads="1"/>
          </p:cNvSpPr>
          <p:nvPr/>
        </p:nvSpPr>
        <p:spPr bwMode="auto">
          <a:xfrm rot="5400000">
            <a:off x="2478881" y="4302919"/>
            <a:ext cx="147638" cy="76200"/>
          </a:xfrm>
          <a:prstGeom prst="triangle">
            <a:avLst>
              <a:gd name="adj" fmla="val 50000"/>
            </a:avLst>
          </a:prstGeom>
          <a:solidFill>
            <a:srgbClr val="FFFF99"/>
          </a:solidFill>
          <a:ln w="9525">
            <a:solidFill>
              <a:schemeClr val="tx1"/>
            </a:solidFill>
            <a:miter lim="800000"/>
            <a:headEnd/>
            <a:tailEnd/>
          </a:ln>
        </p:spPr>
        <p:txBody>
          <a:bodyPr wrap="none" anchor="ctr"/>
          <a:lstStyle/>
          <a:p>
            <a:endParaRPr lang="en-US"/>
          </a:p>
        </p:txBody>
      </p:sp>
      <p:sp>
        <p:nvSpPr>
          <p:cNvPr id="13338" name="Line 25"/>
          <p:cNvSpPr>
            <a:spLocks noChangeShapeType="1"/>
          </p:cNvSpPr>
          <p:nvPr/>
        </p:nvSpPr>
        <p:spPr bwMode="auto">
          <a:xfrm flipH="1">
            <a:off x="2057400" y="4114800"/>
            <a:ext cx="457200" cy="0"/>
          </a:xfrm>
          <a:prstGeom prst="line">
            <a:avLst/>
          </a:prstGeom>
          <a:noFill/>
          <a:ln w="9525">
            <a:solidFill>
              <a:schemeClr val="tx1"/>
            </a:solidFill>
            <a:round/>
            <a:headEnd/>
            <a:tailEnd/>
          </a:ln>
        </p:spPr>
        <p:txBody>
          <a:bodyPr/>
          <a:lstStyle/>
          <a:p>
            <a:endParaRPr lang="en-US"/>
          </a:p>
        </p:txBody>
      </p:sp>
      <p:sp>
        <p:nvSpPr>
          <p:cNvPr id="13339" name="AutoShape 26"/>
          <p:cNvSpPr>
            <a:spLocks noChangeArrowheads="1"/>
          </p:cNvSpPr>
          <p:nvPr/>
        </p:nvSpPr>
        <p:spPr bwMode="auto">
          <a:xfrm rot="10800000">
            <a:off x="1905000" y="4267200"/>
            <a:ext cx="304800" cy="228600"/>
          </a:xfrm>
          <a:prstGeom prst="triangle">
            <a:avLst>
              <a:gd name="adj" fmla="val 50000"/>
            </a:avLst>
          </a:prstGeom>
          <a:solidFill>
            <a:srgbClr val="66CCFF"/>
          </a:solidFill>
          <a:ln w="9525">
            <a:solidFill>
              <a:schemeClr val="tx1"/>
            </a:solidFill>
            <a:miter lim="800000"/>
            <a:headEnd/>
            <a:tailEnd/>
          </a:ln>
        </p:spPr>
        <p:txBody>
          <a:bodyPr wrap="none" anchor="ctr"/>
          <a:lstStyle/>
          <a:p>
            <a:endParaRPr lang="en-US"/>
          </a:p>
        </p:txBody>
      </p:sp>
      <p:sp>
        <p:nvSpPr>
          <p:cNvPr id="13340" name="Line 27"/>
          <p:cNvSpPr>
            <a:spLocks noChangeShapeType="1"/>
          </p:cNvSpPr>
          <p:nvPr/>
        </p:nvSpPr>
        <p:spPr bwMode="auto">
          <a:xfrm flipV="1">
            <a:off x="2057400" y="3962400"/>
            <a:ext cx="0" cy="304800"/>
          </a:xfrm>
          <a:prstGeom prst="line">
            <a:avLst/>
          </a:prstGeom>
          <a:noFill/>
          <a:ln w="9525">
            <a:solidFill>
              <a:schemeClr val="tx1"/>
            </a:solidFill>
            <a:round/>
            <a:headEnd/>
            <a:tailEnd/>
          </a:ln>
        </p:spPr>
        <p:txBody>
          <a:bodyPr/>
          <a:lstStyle/>
          <a:p>
            <a:endParaRPr lang="en-US"/>
          </a:p>
        </p:txBody>
      </p:sp>
      <p:sp>
        <p:nvSpPr>
          <p:cNvPr id="13341" name="Line 28"/>
          <p:cNvSpPr>
            <a:spLocks noChangeShapeType="1"/>
          </p:cNvSpPr>
          <p:nvPr/>
        </p:nvSpPr>
        <p:spPr bwMode="auto">
          <a:xfrm flipH="1">
            <a:off x="2362200" y="4343400"/>
            <a:ext cx="152400" cy="0"/>
          </a:xfrm>
          <a:prstGeom prst="line">
            <a:avLst/>
          </a:prstGeom>
          <a:noFill/>
          <a:ln w="9525">
            <a:solidFill>
              <a:schemeClr val="tx1"/>
            </a:solidFill>
            <a:round/>
            <a:headEnd/>
            <a:tailEnd/>
          </a:ln>
        </p:spPr>
        <p:txBody>
          <a:bodyPr/>
          <a:lstStyle/>
          <a:p>
            <a:endParaRPr lang="en-US"/>
          </a:p>
        </p:txBody>
      </p:sp>
      <p:sp>
        <p:nvSpPr>
          <p:cNvPr id="13342" name="Rectangle 29"/>
          <p:cNvSpPr>
            <a:spLocks noChangeArrowheads="1"/>
          </p:cNvSpPr>
          <p:nvPr/>
        </p:nvSpPr>
        <p:spPr bwMode="auto">
          <a:xfrm>
            <a:off x="2514600" y="4572000"/>
            <a:ext cx="304800" cy="457200"/>
          </a:xfrm>
          <a:prstGeom prst="rect">
            <a:avLst/>
          </a:prstGeom>
          <a:solidFill>
            <a:srgbClr val="66CCFF"/>
          </a:solidFill>
          <a:ln w="9525">
            <a:solidFill>
              <a:schemeClr val="tx1"/>
            </a:solidFill>
            <a:miter lim="800000"/>
            <a:headEnd/>
            <a:tailEnd/>
          </a:ln>
        </p:spPr>
        <p:txBody>
          <a:bodyPr wrap="none" anchor="ctr"/>
          <a:lstStyle/>
          <a:p>
            <a:endParaRPr lang="en-US"/>
          </a:p>
        </p:txBody>
      </p:sp>
      <p:sp>
        <p:nvSpPr>
          <p:cNvPr id="13343" name="AutoShape 30"/>
          <p:cNvSpPr>
            <a:spLocks noChangeArrowheads="1"/>
          </p:cNvSpPr>
          <p:nvPr/>
        </p:nvSpPr>
        <p:spPr bwMode="auto">
          <a:xfrm rot="5400000">
            <a:off x="2478881" y="4836319"/>
            <a:ext cx="147638" cy="76200"/>
          </a:xfrm>
          <a:prstGeom prst="triangle">
            <a:avLst>
              <a:gd name="adj" fmla="val 50000"/>
            </a:avLst>
          </a:prstGeom>
          <a:solidFill>
            <a:srgbClr val="FFFF99"/>
          </a:solidFill>
          <a:ln w="9525">
            <a:solidFill>
              <a:schemeClr val="tx1"/>
            </a:solidFill>
            <a:miter lim="800000"/>
            <a:headEnd/>
            <a:tailEnd/>
          </a:ln>
        </p:spPr>
        <p:txBody>
          <a:bodyPr wrap="none" anchor="ctr"/>
          <a:lstStyle/>
          <a:p>
            <a:endParaRPr lang="en-US"/>
          </a:p>
        </p:txBody>
      </p:sp>
      <p:sp>
        <p:nvSpPr>
          <p:cNvPr id="13344" name="Line 31"/>
          <p:cNvSpPr>
            <a:spLocks noChangeShapeType="1"/>
          </p:cNvSpPr>
          <p:nvPr/>
        </p:nvSpPr>
        <p:spPr bwMode="auto">
          <a:xfrm flipH="1">
            <a:off x="2057400" y="4648200"/>
            <a:ext cx="457200" cy="0"/>
          </a:xfrm>
          <a:prstGeom prst="line">
            <a:avLst/>
          </a:prstGeom>
          <a:noFill/>
          <a:ln w="9525">
            <a:solidFill>
              <a:schemeClr val="tx1"/>
            </a:solidFill>
            <a:round/>
            <a:headEnd/>
            <a:tailEnd/>
          </a:ln>
        </p:spPr>
        <p:txBody>
          <a:bodyPr/>
          <a:lstStyle/>
          <a:p>
            <a:endParaRPr lang="en-US"/>
          </a:p>
        </p:txBody>
      </p:sp>
      <p:sp>
        <p:nvSpPr>
          <p:cNvPr id="13345" name="AutoShape 32"/>
          <p:cNvSpPr>
            <a:spLocks noChangeArrowheads="1"/>
          </p:cNvSpPr>
          <p:nvPr/>
        </p:nvSpPr>
        <p:spPr bwMode="auto">
          <a:xfrm rot="10800000">
            <a:off x="1905000" y="4800600"/>
            <a:ext cx="304800" cy="228600"/>
          </a:xfrm>
          <a:prstGeom prst="triangle">
            <a:avLst>
              <a:gd name="adj" fmla="val 50000"/>
            </a:avLst>
          </a:prstGeom>
          <a:solidFill>
            <a:srgbClr val="66CCFF"/>
          </a:solidFill>
          <a:ln w="9525">
            <a:solidFill>
              <a:schemeClr val="tx1"/>
            </a:solidFill>
            <a:miter lim="800000"/>
            <a:headEnd/>
            <a:tailEnd/>
          </a:ln>
        </p:spPr>
        <p:txBody>
          <a:bodyPr wrap="none" anchor="ctr"/>
          <a:lstStyle/>
          <a:p>
            <a:endParaRPr lang="en-US"/>
          </a:p>
        </p:txBody>
      </p:sp>
      <p:sp>
        <p:nvSpPr>
          <p:cNvPr id="13346" name="Line 33"/>
          <p:cNvSpPr>
            <a:spLocks noChangeShapeType="1"/>
          </p:cNvSpPr>
          <p:nvPr/>
        </p:nvSpPr>
        <p:spPr bwMode="auto">
          <a:xfrm flipV="1">
            <a:off x="2057400" y="4495800"/>
            <a:ext cx="0" cy="304800"/>
          </a:xfrm>
          <a:prstGeom prst="line">
            <a:avLst/>
          </a:prstGeom>
          <a:noFill/>
          <a:ln w="9525">
            <a:solidFill>
              <a:schemeClr val="tx1"/>
            </a:solidFill>
            <a:round/>
            <a:headEnd/>
            <a:tailEnd/>
          </a:ln>
        </p:spPr>
        <p:txBody>
          <a:bodyPr/>
          <a:lstStyle/>
          <a:p>
            <a:endParaRPr lang="en-US"/>
          </a:p>
        </p:txBody>
      </p:sp>
      <p:sp>
        <p:nvSpPr>
          <p:cNvPr id="13347" name="Line 34"/>
          <p:cNvSpPr>
            <a:spLocks noChangeShapeType="1"/>
          </p:cNvSpPr>
          <p:nvPr/>
        </p:nvSpPr>
        <p:spPr bwMode="auto">
          <a:xfrm flipH="1">
            <a:off x="2362200" y="4876800"/>
            <a:ext cx="152400" cy="0"/>
          </a:xfrm>
          <a:prstGeom prst="line">
            <a:avLst/>
          </a:prstGeom>
          <a:noFill/>
          <a:ln w="9525">
            <a:solidFill>
              <a:schemeClr val="tx1"/>
            </a:solidFill>
            <a:round/>
            <a:headEnd/>
            <a:tailEnd/>
          </a:ln>
        </p:spPr>
        <p:txBody>
          <a:bodyPr/>
          <a:lstStyle/>
          <a:p>
            <a:endParaRPr lang="en-US"/>
          </a:p>
        </p:txBody>
      </p:sp>
      <p:sp>
        <p:nvSpPr>
          <p:cNvPr id="13348" name="Rectangle 35"/>
          <p:cNvSpPr>
            <a:spLocks noChangeArrowheads="1"/>
          </p:cNvSpPr>
          <p:nvPr/>
        </p:nvSpPr>
        <p:spPr bwMode="auto">
          <a:xfrm>
            <a:off x="2514600" y="5105400"/>
            <a:ext cx="304800" cy="457200"/>
          </a:xfrm>
          <a:prstGeom prst="rect">
            <a:avLst/>
          </a:prstGeom>
          <a:solidFill>
            <a:srgbClr val="66CCFF"/>
          </a:solidFill>
          <a:ln w="9525">
            <a:solidFill>
              <a:schemeClr val="tx1"/>
            </a:solidFill>
            <a:miter lim="800000"/>
            <a:headEnd/>
            <a:tailEnd/>
          </a:ln>
        </p:spPr>
        <p:txBody>
          <a:bodyPr wrap="none" anchor="ctr"/>
          <a:lstStyle/>
          <a:p>
            <a:endParaRPr lang="en-US"/>
          </a:p>
        </p:txBody>
      </p:sp>
      <p:sp>
        <p:nvSpPr>
          <p:cNvPr id="13349" name="AutoShape 36"/>
          <p:cNvSpPr>
            <a:spLocks noChangeArrowheads="1"/>
          </p:cNvSpPr>
          <p:nvPr/>
        </p:nvSpPr>
        <p:spPr bwMode="auto">
          <a:xfrm rot="5400000">
            <a:off x="2478881" y="5369719"/>
            <a:ext cx="147638" cy="76200"/>
          </a:xfrm>
          <a:prstGeom prst="triangle">
            <a:avLst>
              <a:gd name="adj" fmla="val 50000"/>
            </a:avLst>
          </a:prstGeom>
          <a:solidFill>
            <a:srgbClr val="FFFF99"/>
          </a:solidFill>
          <a:ln w="9525">
            <a:solidFill>
              <a:schemeClr val="tx1"/>
            </a:solidFill>
            <a:miter lim="800000"/>
            <a:headEnd/>
            <a:tailEnd/>
          </a:ln>
        </p:spPr>
        <p:txBody>
          <a:bodyPr wrap="none" anchor="ctr"/>
          <a:lstStyle/>
          <a:p>
            <a:endParaRPr lang="en-US"/>
          </a:p>
        </p:txBody>
      </p:sp>
      <p:sp>
        <p:nvSpPr>
          <p:cNvPr id="13350" name="Line 37"/>
          <p:cNvSpPr>
            <a:spLocks noChangeShapeType="1"/>
          </p:cNvSpPr>
          <p:nvPr/>
        </p:nvSpPr>
        <p:spPr bwMode="auto">
          <a:xfrm flipH="1">
            <a:off x="2057400" y="5181600"/>
            <a:ext cx="457200" cy="0"/>
          </a:xfrm>
          <a:prstGeom prst="line">
            <a:avLst/>
          </a:prstGeom>
          <a:noFill/>
          <a:ln w="9525">
            <a:solidFill>
              <a:schemeClr val="tx1"/>
            </a:solidFill>
            <a:round/>
            <a:headEnd/>
            <a:tailEnd/>
          </a:ln>
        </p:spPr>
        <p:txBody>
          <a:bodyPr/>
          <a:lstStyle/>
          <a:p>
            <a:endParaRPr lang="en-US"/>
          </a:p>
        </p:txBody>
      </p:sp>
      <p:sp>
        <p:nvSpPr>
          <p:cNvPr id="13351" name="AutoShape 38"/>
          <p:cNvSpPr>
            <a:spLocks noChangeArrowheads="1"/>
          </p:cNvSpPr>
          <p:nvPr/>
        </p:nvSpPr>
        <p:spPr bwMode="auto">
          <a:xfrm rot="10800000">
            <a:off x="1905000" y="5334000"/>
            <a:ext cx="304800" cy="228600"/>
          </a:xfrm>
          <a:prstGeom prst="triangle">
            <a:avLst>
              <a:gd name="adj" fmla="val 50000"/>
            </a:avLst>
          </a:prstGeom>
          <a:solidFill>
            <a:srgbClr val="66CCFF"/>
          </a:solidFill>
          <a:ln w="9525">
            <a:solidFill>
              <a:schemeClr val="tx1"/>
            </a:solidFill>
            <a:miter lim="800000"/>
            <a:headEnd/>
            <a:tailEnd/>
          </a:ln>
        </p:spPr>
        <p:txBody>
          <a:bodyPr wrap="none" anchor="ctr"/>
          <a:lstStyle/>
          <a:p>
            <a:endParaRPr lang="en-US"/>
          </a:p>
        </p:txBody>
      </p:sp>
      <p:sp>
        <p:nvSpPr>
          <p:cNvPr id="13352" name="Line 39"/>
          <p:cNvSpPr>
            <a:spLocks noChangeShapeType="1"/>
          </p:cNvSpPr>
          <p:nvPr/>
        </p:nvSpPr>
        <p:spPr bwMode="auto">
          <a:xfrm flipV="1">
            <a:off x="2057400" y="5029200"/>
            <a:ext cx="0" cy="304800"/>
          </a:xfrm>
          <a:prstGeom prst="line">
            <a:avLst/>
          </a:prstGeom>
          <a:noFill/>
          <a:ln w="9525">
            <a:solidFill>
              <a:schemeClr val="tx1"/>
            </a:solidFill>
            <a:round/>
            <a:headEnd/>
            <a:tailEnd/>
          </a:ln>
        </p:spPr>
        <p:txBody>
          <a:bodyPr/>
          <a:lstStyle/>
          <a:p>
            <a:endParaRPr lang="en-US"/>
          </a:p>
        </p:txBody>
      </p:sp>
      <p:sp>
        <p:nvSpPr>
          <p:cNvPr id="13353" name="Line 40"/>
          <p:cNvSpPr>
            <a:spLocks noChangeShapeType="1"/>
          </p:cNvSpPr>
          <p:nvPr/>
        </p:nvSpPr>
        <p:spPr bwMode="auto">
          <a:xfrm flipH="1">
            <a:off x="2362200" y="5410200"/>
            <a:ext cx="152400" cy="0"/>
          </a:xfrm>
          <a:prstGeom prst="line">
            <a:avLst/>
          </a:prstGeom>
          <a:noFill/>
          <a:ln w="9525">
            <a:solidFill>
              <a:schemeClr val="tx1"/>
            </a:solidFill>
            <a:round/>
            <a:headEnd/>
            <a:tailEnd/>
          </a:ln>
        </p:spPr>
        <p:txBody>
          <a:bodyPr/>
          <a:lstStyle/>
          <a:p>
            <a:endParaRPr lang="en-US"/>
          </a:p>
        </p:txBody>
      </p:sp>
      <p:sp>
        <p:nvSpPr>
          <p:cNvPr id="13354" name="Rectangle 41"/>
          <p:cNvSpPr>
            <a:spLocks noChangeArrowheads="1"/>
          </p:cNvSpPr>
          <p:nvPr/>
        </p:nvSpPr>
        <p:spPr bwMode="auto">
          <a:xfrm>
            <a:off x="2514600" y="5638800"/>
            <a:ext cx="304800" cy="457200"/>
          </a:xfrm>
          <a:prstGeom prst="rect">
            <a:avLst/>
          </a:prstGeom>
          <a:solidFill>
            <a:srgbClr val="66CCFF"/>
          </a:solidFill>
          <a:ln w="9525">
            <a:solidFill>
              <a:schemeClr val="tx1"/>
            </a:solidFill>
            <a:miter lim="800000"/>
            <a:headEnd/>
            <a:tailEnd/>
          </a:ln>
        </p:spPr>
        <p:txBody>
          <a:bodyPr wrap="none" anchor="ctr"/>
          <a:lstStyle/>
          <a:p>
            <a:endParaRPr lang="en-US"/>
          </a:p>
        </p:txBody>
      </p:sp>
      <p:sp>
        <p:nvSpPr>
          <p:cNvPr id="13355" name="AutoShape 42"/>
          <p:cNvSpPr>
            <a:spLocks noChangeArrowheads="1"/>
          </p:cNvSpPr>
          <p:nvPr/>
        </p:nvSpPr>
        <p:spPr bwMode="auto">
          <a:xfrm rot="5400000">
            <a:off x="2478881" y="5903119"/>
            <a:ext cx="147638" cy="76200"/>
          </a:xfrm>
          <a:prstGeom prst="triangle">
            <a:avLst>
              <a:gd name="adj" fmla="val 50000"/>
            </a:avLst>
          </a:prstGeom>
          <a:solidFill>
            <a:srgbClr val="FFFF99"/>
          </a:solidFill>
          <a:ln w="9525">
            <a:solidFill>
              <a:schemeClr val="tx1"/>
            </a:solidFill>
            <a:miter lim="800000"/>
            <a:headEnd/>
            <a:tailEnd/>
          </a:ln>
        </p:spPr>
        <p:txBody>
          <a:bodyPr wrap="none" anchor="ctr"/>
          <a:lstStyle/>
          <a:p>
            <a:endParaRPr lang="en-US"/>
          </a:p>
        </p:txBody>
      </p:sp>
      <p:sp>
        <p:nvSpPr>
          <p:cNvPr id="13356" name="Line 43"/>
          <p:cNvSpPr>
            <a:spLocks noChangeShapeType="1"/>
          </p:cNvSpPr>
          <p:nvPr/>
        </p:nvSpPr>
        <p:spPr bwMode="auto">
          <a:xfrm flipH="1">
            <a:off x="2057400" y="5715000"/>
            <a:ext cx="457200" cy="0"/>
          </a:xfrm>
          <a:prstGeom prst="line">
            <a:avLst/>
          </a:prstGeom>
          <a:noFill/>
          <a:ln w="9525">
            <a:solidFill>
              <a:schemeClr val="tx1"/>
            </a:solidFill>
            <a:round/>
            <a:headEnd/>
            <a:tailEnd/>
          </a:ln>
        </p:spPr>
        <p:txBody>
          <a:bodyPr/>
          <a:lstStyle/>
          <a:p>
            <a:endParaRPr lang="en-US"/>
          </a:p>
        </p:txBody>
      </p:sp>
      <p:sp>
        <p:nvSpPr>
          <p:cNvPr id="13357" name="AutoShape 44"/>
          <p:cNvSpPr>
            <a:spLocks noChangeArrowheads="1"/>
          </p:cNvSpPr>
          <p:nvPr/>
        </p:nvSpPr>
        <p:spPr bwMode="auto">
          <a:xfrm rot="10800000">
            <a:off x="1905000" y="5867400"/>
            <a:ext cx="304800" cy="228600"/>
          </a:xfrm>
          <a:prstGeom prst="triangle">
            <a:avLst>
              <a:gd name="adj" fmla="val 50000"/>
            </a:avLst>
          </a:prstGeom>
          <a:solidFill>
            <a:srgbClr val="66CCFF"/>
          </a:solidFill>
          <a:ln w="9525">
            <a:solidFill>
              <a:schemeClr val="tx1"/>
            </a:solidFill>
            <a:miter lim="800000"/>
            <a:headEnd/>
            <a:tailEnd/>
          </a:ln>
        </p:spPr>
        <p:txBody>
          <a:bodyPr wrap="none" anchor="ctr"/>
          <a:lstStyle/>
          <a:p>
            <a:endParaRPr lang="en-US"/>
          </a:p>
        </p:txBody>
      </p:sp>
      <p:sp>
        <p:nvSpPr>
          <p:cNvPr id="13358" name="Line 45"/>
          <p:cNvSpPr>
            <a:spLocks noChangeShapeType="1"/>
          </p:cNvSpPr>
          <p:nvPr/>
        </p:nvSpPr>
        <p:spPr bwMode="auto">
          <a:xfrm flipV="1">
            <a:off x="2057400" y="5562600"/>
            <a:ext cx="0" cy="304800"/>
          </a:xfrm>
          <a:prstGeom prst="line">
            <a:avLst/>
          </a:prstGeom>
          <a:noFill/>
          <a:ln w="9525">
            <a:solidFill>
              <a:schemeClr val="tx1"/>
            </a:solidFill>
            <a:round/>
            <a:headEnd/>
            <a:tailEnd/>
          </a:ln>
        </p:spPr>
        <p:txBody>
          <a:bodyPr/>
          <a:lstStyle/>
          <a:p>
            <a:endParaRPr lang="en-US"/>
          </a:p>
        </p:txBody>
      </p:sp>
      <p:sp>
        <p:nvSpPr>
          <p:cNvPr id="13359" name="Line 46"/>
          <p:cNvSpPr>
            <a:spLocks noChangeShapeType="1"/>
          </p:cNvSpPr>
          <p:nvPr/>
        </p:nvSpPr>
        <p:spPr bwMode="auto">
          <a:xfrm flipH="1">
            <a:off x="2362200" y="5943600"/>
            <a:ext cx="152400" cy="0"/>
          </a:xfrm>
          <a:prstGeom prst="line">
            <a:avLst/>
          </a:prstGeom>
          <a:noFill/>
          <a:ln w="9525">
            <a:solidFill>
              <a:schemeClr val="tx1"/>
            </a:solidFill>
            <a:round/>
            <a:headEnd/>
            <a:tailEnd/>
          </a:ln>
        </p:spPr>
        <p:txBody>
          <a:bodyPr/>
          <a:lstStyle/>
          <a:p>
            <a:endParaRPr lang="en-US"/>
          </a:p>
        </p:txBody>
      </p:sp>
      <p:sp>
        <p:nvSpPr>
          <p:cNvPr id="13360" name="Rectangle 47"/>
          <p:cNvSpPr>
            <a:spLocks noChangeArrowheads="1"/>
          </p:cNvSpPr>
          <p:nvPr/>
        </p:nvSpPr>
        <p:spPr bwMode="auto">
          <a:xfrm>
            <a:off x="2514600" y="6172200"/>
            <a:ext cx="304800" cy="457200"/>
          </a:xfrm>
          <a:prstGeom prst="rect">
            <a:avLst/>
          </a:prstGeom>
          <a:solidFill>
            <a:srgbClr val="66CCFF"/>
          </a:solidFill>
          <a:ln w="9525">
            <a:solidFill>
              <a:schemeClr val="tx1"/>
            </a:solidFill>
            <a:miter lim="800000"/>
            <a:headEnd/>
            <a:tailEnd/>
          </a:ln>
        </p:spPr>
        <p:txBody>
          <a:bodyPr wrap="none" anchor="ctr"/>
          <a:lstStyle/>
          <a:p>
            <a:endParaRPr lang="en-US"/>
          </a:p>
        </p:txBody>
      </p:sp>
      <p:sp>
        <p:nvSpPr>
          <p:cNvPr id="13361" name="AutoShape 48"/>
          <p:cNvSpPr>
            <a:spLocks noChangeArrowheads="1"/>
          </p:cNvSpPr>
          <p:nvPr/>
        </p:nvSpPr>
        <p:spPr bwMode="auto">
          <a:xfrm rot="5400000">
            <a:off x="2478881" y="6436519"/>
            <a:ext cx="147638" cy="76200"/>
          </a:xfrm>
          <a:prstGeom prst="triangle">
            <a:avLst>
              <a:gd name="adj" fmla="val 50000"/>
            </a:avLst>
          </a:prstGeom>
          <a:solidFill>
            <a:srgbClr val="FFFF99"/>
          </a:solidFill>
          <a:ln w="9525">
            <a:solidFill>
              <a:schemeClr val="tx1"/>
            </a:solidFill>
            <a:miter lim="800000"/>
            <a:headEnd/>
            <a:tailEnd/>
          </a:ln>
        </p:spPr>
        <p:txBody>
          <a:bodyPr wrap="none" anchor="ctr"/>
          <a:lstStyle/>
          <a:p>
            <a:endParaRPr lang="en-US"/>
          </a:p>
        </p:txBody>
      </p:sp>
      <p:sp>
        <p:nvSpPr>
          <p:cNvPr id="13362" name="Line 49"/>
          <p:cNvSpPr>
            <a:spLocks noChangeShapeType="1"/>
          </p:cNvSpPr>
          <p:nvPr/>
        </p:nvSpPr>
        <p:spPr bwMode="auto">
          <a:xfrm flipH="1">
            <a:off x="2057400" y="6248400"/>
            <a:ext cx="457200" cy="0"/>
          </a:xfrm>
          <a:prstGeom prst="line">
            <a:avLst/>
          </a:prstGeom>
          <a:noFill/>
          <a:ln w="9525">
            <a:solidFill>
              <a:schemeClr val="tx1"/>
            </a:solidFill>
            <a:round/>
            <a:headEnd/>
            <a:tailEnd/>
          </a:ln>
        </p:spPr>
        <p:txBody>
          <a:bodyPr/>
          <a:lstStyle/>
          <a:p>
            <a:endParaRPr lang="en-US"/>
          </a:p>
        </p:txBody>
      </p:sp>
      <p:sp>
        <p:nvSpPr>
          <p:cNvPr id="13363" name="Line 51"/>
          <p:cNvSpPr>
            <a:spLocks noChangeShapeType="1"/>
          </p:cNvSpPr>
          <p:nvPr/>
        </p:nvSpPr>
        <p:spPr bwMode="auto">
          <a:xfrm flipV="1">
            <a:off x="2057400" y="6096000"/>
            <a:ext cx="0" cy="152400"/>
          </a:xfrm>
          <a:prstGeom prst="line">
            <a:avLst/>
          </a:prstGeom>
          <a:noFill/>
          <a:ln w="9525">
            <a:solidFill>
              <a:schemeClr val="tx1"/>
            </a:solidFill>
            <a:round/>
            <a:headEnd/>
            <a:tailEnd/>
          </a:ln>
        </p:spPr>
        <p:txBody>
          <a:bodyPr/>
          <a:lstStyle/>
          <a:p>
            <a:endParaRPr lang="en-US"/>
          </a:p>
        </p:txBody>
      </p:sp>
      <p:sp>
        <p:nvSpPr>
          <p:cNvPr id="13364" name="Line 52"/>
          <p:cNvSpPr>
            <a:spLocks noChangeShapeType="1"/>
          </p:cNvSpPr>
          <p:nvPr/>
        </p:nvSpPr>
        <p:spPr bwMode="auto">
          <a:xfrm flipH="1">
            <a:off x="2362200" y="6477000"/>
            <a:ext cx="152400" cy="0"/>
          </a:xfrm>
          <a:prstGeom prst="line">
            <a:avLst/>
          </a:prstGeom>
          <a:noFill/>
          <a:ln w="9525">
            <a:solidFill>
              <a:schemeClr val="tx1"/>
            </a:solidFill>
            <a:round/>
            <a:headEnd/>
            <a:tailEnd/>
          </a:ln>
        </p:spPr>
        <p:txBody>
          <a:bodyPr/>
          <a:lstStyle/>
          <a:p>
            <a:endParaRPr lang="en-US"/>
          </a:p>
        </p:txBody>
      </p:sp>
      <p:sp>
        <p:nvSpPr>
          <p:cNvPr id="13365" name="Line 53"/>
          <p:cNvSpPr>
            <a:spLocks noChangeShapeType="1"/>
          </p:cNvSpPr>
          <p:nvPr/>
        </p:nvSpPr>
        <p:spPr bwMode="auto">
          <a:xfrm>
            <a:off x="2362200" y="2743200"/>
            <a:ext cx="0" cy="3886200"/>
          </a:xfrm>
          <a:prstGeom prst="line">
            <a:avLst/>
          </a:prstGeom>
          <a:noFill/>
          <a:ln w="9525">
            <a:solidFill>
              <a:schemeClr val="tx1"/>
            </a:solidFill>
            <a:round/>
            <a:headEnd/>
            <a:tailEnd/>
          </a:ln>
        </p:spPr>
        <p:txBody>
          <a:bodyPr/>
          <a:lstStyle/>
          <a:p>
            <a:endParaRPr lang="en-US"/>
          </a:p>
        </p:txBody>
      </p:sp>
      <p:sp>
        <p:nvSpPr>
          <p:cNvPr id="13366" name="Rectangle 55"/>
          <p:cNvSpPr>
            <a:spLocks noChangeArrowheads="1"/>
          </p:cNvSpPr>
          <p:nvPr/>
        </p:nvSpPr>
        <p:spPr bwMode="auto">
          <a:xfrm>
            <a:off x="1752600" y="1752600"/>
            <a:ext cx="990600" cy="457200"/>
          </a:xfrm>
          <a:prstGeom prst="rect">
            <a:avLst/>
          </a:prstGeom>
          <a:solidFill>
            <a:srgbClr val="FF99FF"/>
          </a:solidFill>
          <a:ln w="9525">
            <a:solidFill>
              <a:schemeClr val="tx1"/>
            </a:solidFill>
            <a:miter lim="800000"/>
            <a:headEnd/>
            <a:tailEnd/>
          </a:ln>
        </p:spPr>
        <p:txBody>
          <a:bodyPr wrap="none" anchor="ctr"/>
          <a:lstStyle/>
          <a:p>
            <a:r>
              <a:rPr lang="en-US" sz="1400" dirty="0">
                <a:latin typeface="Times New Roman" pitchFamily="18" charset="0"/>
              </a:rPr>
              <a:t>Wave Union</a:t>
            </a:r>
          </a:p>
          <a:p>
            <a:r>
              <a:rPr lang="en-US" sz="1400" dirty="0">
                <a:latin typeface="Times New Roman" pitchFamily="18" charset="0"/>
              </a:rPr>
              <a:t>Launcher</a:t>
            </a:r>
          </a:p>
        </p:txBody>
      </p:sp>
      <p:sp>
        <p:nvSpPr>
          <p:cNvPr id="13367" name="Line 57"/>
          <p:cNvSpPr>
            <a:spLocks noChangeShapeType="1"/>
          </p:cNvSpPr>
          <p:nvPr/>
        </p:nvSpPr>
        <p:spPr bwMode="auto">
          <a:xfrm>
            <a:off x="1066800" y="1981200"/>
            <a:ext cx="685800" cy="0"/>
          </a:xfrm>
          <a:prstGeom prst="line">
            <a:avLst/>
          </a:prstGeom>
          <a:noFill/>
          <a:ln w="9525">
            <a:solidFill>
              <a:schemeClr val="tx1"/>
            </a:solidFill>
            <a:round/>
            <a:headEnd/>
            <a:tailEnd type="triangle" w="med" len="med"/>
          </a:ln>
        </p:spPr>
        <p:txBody>
          <a:bodyPr/>
          <a:lstStyle/>
          <a:p>
            <a:endParaRPr lang="en-US"/>
          </a:p>
        </p:txBody>
      </p:sp>
      <p:sp>
        <p:nvSpPr>
          <p:cNvPr id="13368" name="Line 58"/>
          <p:cNvSpPr>
            <a:spLocks noChangeShapeType="1"/>
          </p:cNvSpPr>
          <p:nvPr/>
        </p:nvSpPr>
        <p:spPr bwMode="auto">
          <a:xfrm>
            <a:off x="1066800" y="6629400"/>
            <a:ext cx="1295400" cy="0"/>
          </a:xfrm>
          <a:prstGeom prst="line">
            <a:avLst/>
          </a:prstGeom>
          <a:noFill/>
          <a:ln w="9525">
            <a:solidFill>
              <a:schemeClr val="tx1"/>
            </a:solidFill>
            <a:round/>
            <a:headEnd/>
            <a:tailEnd type="triangle" w="med" len="med"/>
          </a:ln>
        </p:spPr>
        <p:txBody>
          <a:bodyPr/>
          <a:lstStyle/>
          <a:p>
            <a:endParaRPr lang="en-US"/>
          </a:p>
        </p:txBody>
      </p:sp>
      <p:sp>
        <p:nvSpPr>
          <p:cNvPr id="13369" name="Text Box 59"/>
          <p:cNvSpPr txBox="1">
            <a:spLocks noChangeArrowheads="1"/>
          </p:cNvSpPr>
          <p:nvPr/>
        </p:nvSpPr>
        <p:spPr bwMode="auto">
          <a:xfrm>
            <a:off x="1143000" y="2057400"/>
            <a:ext cx="374650" cy="366713"/>
          </a:xfrm>
          <a:prstGeom prst="rect">
            <a:avLst/>
          </a:prstGeom>
          <a:noFill/>
          <a:ln w="9525">
            <a:noFill/>
            <a:miter lim="800000"/>
            <a:headEnd/>
            <a:tailEnd/>
          </a:ln>
        </p:spPr>
        <p:txBody>
          <a:bodyPr wrap="none">
            <a:spAutoFit/>
          </a:bodyPr>
          <a:lstStyle/>
          <a:p>
            <a:pPr algn="l"/>
            <a:r>
              <a:rPr lang="en-US">
                <a:latin typeface="Times New Roman" pitchFamily="18" charset="0"/>
              </a:rPr>
              <a:t>In</a:t>
            </a:r>
          </a:p>
        </p:txBody>
      </p:sp>
      <p:sp>
        <p:nvSpPr>
          <p:cNvPr id="13370" name="Text Box 60"/>
          <p:cNvSpPr txBox="1">
            <a:spLocks noChangeArrowheads="1"/>
          </p:cNvSpPr>
          <p:nvPr/>
        </p:nvSpPr>
        <p:spPr bwMode="auto">
          <a:xfrm>
            <a:off x="1143000" y="6172200"/>
            <a:ext cx="641350" cy="366713"/>
          </a:xfrm>
          <a:prstGeom prst="rect">
            <a:avLst/>
          </a:prstGeom>
          <a:noFill/>
          <a:ln w="9525">
            <a:noFill/>
            <a:miter lim="800000"/>
            <a:headEnd/>
            <a:tailEnd/>
          </a:ln>
        </p:spPr>
        <p:txBody>
          <a:bodyPr wrap="none">
            <a:spAutoFit/>
          </a:bodyPr>
          <a:lstStyle/>
          <a:p>
            <a:pPr algn="l"/>
            <a:r>
              <a:rPr lang="en-US">
                <a:latin typeface="Times New Roman" pitchFamily="18" charset="0"/>
              </a:rPr>
              <a:t>CLK</a:t>
            </a:r>
          </a:p>
        </p:txBody>
      </p:sp>
      <p:pic>
        <p:nvPicPr>
          <p:cNvPr id="13371" name="Picture 61" descr="TDCfloorplan"/>
          <p:cNvPicPr>
            <a:picLocks noChangeAspect="1" noChangeArrowheads="1"/>
          </p:cNvPicPr>
          <p:nvPr/>
        </p:nvPicPr>
        <p:blipFill>
          <a:blip r:embed="rId2" cstate="print"/>
          <a:srcRect/>
          <a:stretch>
            <a:fillRect/>
          </a:stretch>
        </p:blipFill>
        <p:spPr bwMode="auto">
          <a:xfrm>
            <a:off x="4114800" y="1477963"/>
            <a:ext cx="914400" cy="5303837"/>
          </a:xfrm>
          <a:prstGeom prst="rect">
            <a:avLst/>
          </a:prstGeom>
          <a:noFill/>
          <a:ln w="9525">
            <a:noFill/>
            <a:miter lim="800000"/>
            <a:headEnd/>
            <a:tailEnd/>
          </a:ln>
        </p:spPr>
      </p:pic>
      <p:sp>
        <p:nvSpPr>
          <p:cNvPr id="13372" name="AutoShape 63"/>
          <p:cNvSpPr>
            <a:spLocks/>
          </p:cNvSpPr>
          <p:nvPr/>
        </p:nvSpPr>
        <p:spPr bwMode="auto">
          <a:xfrm>
            <a:off x="3657600" y="2773363"/>
            <a:ext cx="457200" cy="3810000"/>
          </a:xfrm>
          <a:prstGeom prst="leftBrace">
            <a:avLst>
              <a:gd name="adj1" fmla="val 69444"/>
              <a:gd name="adj2" fmla="val 50000"/>
            </a:avLst>
          </a:prstGeom>
          <a:noFill/>
          <a:ln w="12700">
            <a:solidFill>
              <a:srgbClr val="FF0000"/>
            </a:solidFill>
            <a:round/>
            <a:headEnd/>
            <a:tailEnd/>
          </a:ln>
        </p:spPr>
        <p:txBody>
          <a:bodyPr wrap="none" anchor="ctr"/>
          <a:lstStyle/>
          <a:p>
            <a:endParaRPr lang="en-US"/>
          </a:p>
        </p:txBody>
      </p:sp>
      <p:sp>
        <p:nvSpPr>
          <p:cNvPr id="13373" name="AutoShape 64"/>
          <p:cNvSpPr>
            <a:spLocks/>
          </p:cNvSpPr>
          <p:nvPr/>
        </p:nvSpPr>
        <p:spPr bwMode="auto">
          <a:xfrm>
            <a:off x="3657600" y="1477963"/>
            <a:ext cx="457200" cy="1219200"/>
          </a:xfrm>
          <a:prstGeom prst="leftBrace">
            <a:avLst>
              <a:gd name="adj1" fmla="val 22222"/>
              <a:gd name="adj2" fmla="val 50000"/>
            </a:avLst>
          </a:prstGeom>
          <a:noFill/>
          <a:ln w="12700">
            <a:solidFill>
              <a:srgbClr val="FF0000"/>
            </a:solidFill>
            <a:round/>
            <a:headEnd/>
            <a:tailEnd/>
          </a:ln>
        </p:spPr>
        <p:txBody>
          <a:bodyPr wrap="none" anchor="ctr"/>
          <a:lstStyle/>
          <a:p>
            <a:endParaRPr lang="en-US"/>
          </a:p>
        </p:txBody>
      </p:sp>
      <p:sp>
        <p:nvSpPr>
          <p:cNvPr id="13374" name="Rectangle 66"/>
          <p:cNvSpPr>
            <a:spLocks noChangeArrowheads="1"/>
          </p:cNvSpPr>
          <p:nvPr/>
        </p:nvSpPr>
        <p:spPr bwMode="auto">
          <a:xfrm>
            <a:off x="5181600" y="1676400"/>
            <a:ext cx="3810000" cy="4800600"/>
          </a:xfrm>
          <a:prstGeom prst="rect">
            <a:avLst/>
          </a:prstGeom>
          <a:noFill/>
          <a:ln w="9525">
            <a:noFill/>
            <a:miter lim="800000"/>
            <a:headEnd/>
            <a:tailEnd/>
          </a:ln>
        </p:spPr>
        <p:txBody>
          <a:bodyPr/>
          <a:lstStyle/>
          <a:p>
            <a:pPr marL="342900" indent="-342900" algn="l">
              <a:spcBef>
                <a:spcPct val="20000"/>
              </a:spcBef>
            </a:pPr>
            <a:r>
              <a:rPr lang="en-US" sz="2000" dirty="0" smtClean="0">
                <a:latin typeface="Times New Roman" pitchFamily="18" charset="0"/>
              </a:rPr>
              <a:t>.</a:t>
            </a:r>
            <a:endParaRPr lang="en-US" sz="2000" dirty="0">
              <a:latin typeface="Times New Roman" pitchFamily="18" charset="0"/>
            </a:endParaRPr>
          </a:p>
          <a:p>
            <a:pPr marL="342900" indent="-342900" algn="l">
              <a:spcBef>
                <a:spcPct val="20000"/>
              </a:spcBef>
            </a:pPr>
            <a:endParaRPr lang="en-US" sz="2000" dirty="0">
              <a:latin typeface="Times New Roman" pitchFamily="18" charset="0"/>
            </a:endParaRPr>
          </a:p>
        </p:txBody>
      </p:sp>
      <p:sp>
        <p:nvSpPr>
          <p:cNvPr id="64" name="Title 7"/>
          <p:cNvSpPr txBox="1">
            <a:spLocks noGrp="1"/>
          </p:cNvSpPr>
          <p:nvPr>
            <p:ph type="title"/>
          </p:nvPr>
        </p:nvSpPr>
        <p:spPr>
          <a:prstGeom prst="rect">
            <a:avLst/>
          </a:prstGeom>
          <a:noFill/>
        </p:spPr>
        <p:txBody>
          <a:bodyPr wrap="square" rtlCol="0">
            <a:spAutoFit/>
          </a:bodyPr>
          <a:lstStyle/>
          <a:p>
            <a:pPr algn="ctr"/>
            <a:r>
              <a:rPr lang="en-US" dirty="0" smtClean="0">
                <a:latin typeface="Baskerville Old Face" pitchFamily="18" charset="0"/>
              </a:rPr>
              <a:t>Wave Union Launcher </a:t>
            </a:r>
            <a:endParaRPr lang="en-US" dirty="0">
              <a:latin typeface="Baskerville Old Face" pitchFamily="18" charset="0"/>
            </a:endParaRPr>
          </a:p>
        </p:txBody>
      </p:sp>
      <p:pic>
        <p:nvPicPr>
          <p:cNvPr id="65" name="Picture 2" descr="C:\Users\Public\Pictures\6369_1160341885607_1139580797_30588637_2711582_n.jpg"/>
          <p:cNvPicPr>
            <a:picLocks noChangeAspect="1" noChangeArrowheads="1"/>
          </p:cNvPicPr>
          <p:nvPr/>
        </p:nvPicPr>
        <p:blipFill>
          <a:blip r:embed="rId3" cstate="print"/>
          <a:srcRect l="29466" t="20535" r="30356" b="25892"/>
          <a:stretch>
            <a:fillRect/>
          </a:stretch>
        </p:blipFill>
        <p:spPr bwMode="auto">
          <a:xfrm>
            <a:off x="7848600" y="152400"/>
            <a:ext cx="1143000" cy="1143000"/>
          </a:xfrm>
          <a:prstGeom prst="rect">
            <a:avLst/>
          </a:prstGeom>
          <a:noFill/>
          <a:ln>
            <a:solidFill>
              <a:schemeClr val="bg1"/>
            </a:solidFill>
          </a:ln>
          <a:effectLst>
            <a:glow rad="228600">
              <a:schemeClr val="accent1">
                <a:satMod val="175000"/>
                <a:alpha val="40000"/>
              </a:schemeClr>
            </a:glow>
          </a:effectLst>
        </p:spPr>
      </p:pic>
    </p:spTree>
  </p:cSld>
  <p:clrMapOvr>
    <a:masterClrMapping/>
  </p:clrMapOvr>
  <p:transition spd="med">
    <p:push/>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7"/>
          <p:cNvSpPr txBox="1">
            <a:spLocks noGrp="1"/>
          </p:cNvSpPr>
          <p:nvPr>
            <p:ph type="title"/>
          </p:nvPr>
        </p:nvSpPr>
        <p:spPr>
          <a:prstGeom prst="rect">
            <a:avLst/>
          </a:prstGeom>
          <a:noFill/>
        </p:spPr>
        <p:txBody>
          <a:bodyPr wrap="square" rtlCol="0">
            <a:spAutoFit/>
          </a:bodyPr>
          <a:lstStyle/>
          <a:p>
            <a:pPr algn="ctr"/>
            <a:r>
              <a:rPr lang="en-US" dirty="0" smtClean="0">
                <a:latin typeface="Baskerville Old Face" pitchFamily="18" charset="0"/>
              </a:rPr>
              <a:t>Wave Union Launcher </a:t>
            </a:r>
            <a:endParaRPr lang="en-US" dirty="0">
              <a:latin typeface="Baskerville Old Face" pitchFamily="18" charset="0"/>
            </a:endParaRPr>
          </a:p>
        </p:txBody>
      </p:sp>
      <p:sp>
        <p:nvSpPr>
          <p:cNvPr id="17" name="Content Placeholder 16"/>
          <p:cNvSpPr>
            <a:spLocks noGrp="1"/>
          </p:cNvSpPr>
          <p:nvPr>
            <p:ph sz="half" idx="2"/>
          </p:nvPr>
        </p:nvSpPr>
        <p:spPr/>
        <p:txBody>
          <a:bodyPr>
            <a:normAutofit fontScale="47500" lnSpcReduction="20000"/>
          </a:bodyPr>
          <a:lstStyle/>
          <a:p>
            <a:r>
              <a:rPr lang="en-US" sz="3800" b="1" i="1" dirty="0" smtClean="0">
                <a:latin typeface="Baskerville Old Face"/>
              </a:rPr>
              <a:t>After arrival of the input, the wave union launcher B starts to oscillate launching a wave union into the carry chain.  The carry chain/register array structure takes 16 snap shots of the oscillation bit patterns in 16 clock cycles at 400MHz. The phase of the oscillation is determined by the arrival time of the input signal. </a:t>
            </a:r>
            <a:r>
              <a:rPr lang="en-US" sz="3800" b="1" i="1" dirty="0" smtClean="0">
                <a:latin typeface="Baskerville Old Face"/>
              </a:rPr>
              <a:t>Then </a:t>
            </a:r>
            <a:r>
              <a:rPr lang="en-US" sz="3800" b="1" i="1" dirty="0" smtClean="0">
                <a:latin typeface="Baskerville Old Face"/>
              </a:rPr>
              <a:t>in the 16 snap shots, the locations of the logic transitions can be utilized to compute the arrival time of the input signal to a higher resolution through the processing block “</a:t>
            </a:r>
            <a:r>
              <a:rPr lang="en-US" sz="3800" b="1" i="1" dirty="0" err="1" smtClean="0">
                <a:latin typeface="Baskerville Old Face"/>
              </a:rPr>
              <a:t>SumHitD</a:t>
            </a:r>
            <a:r>
              <a:rPr lang="en-US" sz="3800" b="1" i="1" dirty="0" smtClean="0">
                <a:latin typeface="Baskerville Old Face"/>
              </a:rPr>
              <a:t>”.</a:t>
            </a:r>
          </a:p>
          <a:p>
            <a:endParaRPr lang="en-US" dirty="0"/>
          </a:p>
        </p:txBody>
      </p:sp>
      <p:pic>
        <p:nvPicPr>
          <p:cNvPr id="12" name="Picture 2" descr="C:\Users\Public\Pictures\6369_1160341885607_1139580797_30588637_2711582_n.jpg"/>
          <p:cNvPicPr>
            <a:picLocks noChangeAspect="1" noChangeArrowheads="1"/>
          </p:cNvPicPr>
          <p:nvPr/>
        </p:nvPicPr>
        <p:blipFill>
          <a:blip r:embed="rId2" cstate="print"/>
          <a:srcRect l="29466" t="20535" r="30356" b="25892"/>
          <a:stretch>
            <a:fillRect/>
          </a:stretch>
        </p:blipFill>
        <p:spPr bwMode="auto">
          <a:xfrm>
            <a:off x="7848600" y="152400"/>
            <a:ext cx="1143000" cy="1143000"/>
          </a:xfrm>
          <a:prstGeom prst="rect">
            <a:avLst/>
          </a:prstGeom>
          <a:noFill/>
          <a:ln>
            <a:solidFill>
              <a:schemeClr val="bg1"/>
            </a:solidFill>
          </a:ln>
          <a:effectLst>
            <a:glow rad="228600">
              <a:schemeClr val="accent1">
                <a:satMod val="175000"/>
                <a:alpha val="40000"/>
              </a:schemeClr>
            </a:glow>
          </a:effectLst>
        </p:spPr>
      </p:pic>
      <p:pic>
        <p:nvPicPr>
          <p:cNvPr id="2" name="Picture 2"/>
          <p:cNvPicPr>
            <a:picLocks noGrp="1" noChangeAspect="1" noChangeArrowheads="1"/>
          </p:cNvPicPr>
          <p:nvPr>
            <p:ph sz="half" idx="1"/>
          </p:nvPr>
        </p:nvPicPr>
        <p:blipFill>
          <a:blip r:embed="rId3" cstate="print"/>
          <a:srcRect/>
          <a:stretch>
            <a:fillRect/>
          </a:stretch>
        </p:blipFill>
        <p:spPr bwMode="auto">
          <a:xfrm>
            <a:off x="228600" y="1752600"/>
            <a:ext cx="4267200" cy="4724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r>
              <a:rPr lang="en-US" dirty="0" smtClean="0">
                <a:latin typeface="Baskerville Old Face" pitchFamily="18" charset="0"/>
              </a:rPr>
              <a:t>		      Overview</a:t>
            </a:r>
            <a:endParaRPr lang="en-US" dirty="0">
              <a:latin typeface="Baskerville Old Face" pitchFamily="18" charset="0"/>
            </a:endParaRPr>
          </a:p>
        </p:txBody>
      </p:sp>
      <p:sp>
        <p:nvSpPr>
          <p:cNvPr id="3" name="Content Placeholder 2"/>
          <p:cNvSpPr>
            <a:spLocks noGrp="1"/>
          </p:cNvSpPr>
          <p:nvPr>
            <p:ph sz="half" idx="1"/>
          </p:nvPr>
        </p:nvSpPr>
        <p:spPr>
          <a:xfrm>
            <a:off x="457200" y="2234184"/>
            <a:ext cx="4038600" cy="4623816"/>
          </a:xfrm>
        </p:spPr>
        <p:txBody>
          <a:bodyPr>
            <a:normAutofit/>
          </a:bodyPr>
          <a:lstStyle/>
          <a:p>
            <a:r>
              <a:rPr lang="en-US" sz="3200" dirty="0" smtClean="0">
                <a:latin typeface="Baskerville Old Face" pitchFamily="18" charset="0"/>
                <a:cs typeface="Andalus" pitchFamily="18" charset="-78"/>
              </a:rPr>
              <a:t>Objective                              </a:t>
            </a:r>
          </a:p>
          <a:p>
            <a:endParaRPr lang="en-US" sz="3200" dirty="0" smtClean="0">
              <a:latin typeface="Baskerville Old Face" pitchFamily="18" charset="0"/>
              <a:cs typeface="Andalus" pitchFamily="18" charset="-78"/>
            </a:endParaRPr>
          </a:p>
          <a:p>
            <a:r>
              <a:rPr lang="en-US" sz="3200" dirty="0" smtClean="0">
                <a:latin typeface="Baskerville Old Face" pitchFamily="18" charset="0"/>
                <a:cs typeface="Andalus" pitchFamily="18" charset="-78"/>
              </a:rPr>
              <a:t>Introduction</a:t>
            </a:r>
          </a:p>
          <a:p>
            <a:endParaRPr lang="en-US" sz="3200" dirty="0" smtClean="0">
              <a:latin typeface="Baskerville Old Face" pitchFamily="18" charset="0"/>
              <a:cs typeface="Andalus" pitchFamily="18" charset="-78"/>
            </a:endParaRPr>
          </a:p>
          <a:p>
            <a:r>
              <a:rPr lang="en-US" sz="3200" dirty="0" smtClean="0">
                <a:latin typeface="Baskerville Old Face" pitchFamily="18" charset="0"/>
                <a:cs typeface="Andalus" pitchFamily="18" charset="-78"/>
              </a:rPr>
              <a:t>Hardware</a:t>
            </a:r>
          </a:p>
          <a:p>
            <a:endParaRPr lang="en-US" sz="3200" dirty="0" smtClean="0">
              <a:latin typeface="Baskerville Old Face" pitchFamily="18" charset="0"/>
              <a:cs typeface="Andalus" pitchFamily="18" charset="-78"/>
            </a:endParaRPr>
          </a:p>
          <a:p>
            <a:r>
              <a:rPr lang="en-US" sz="3200" dirty="0" smtClean="0">
                <a:latin typeface="Baskerville Old Face" pitchFamily="18" charset="0"/>
                <a:cs typeface="Andalus" pitchFamily="18" charset="-78"/>
              </a:rPr>
              <a:t>Firmware</a:t>
            </a:r>
            <a:endParaRPr lang="en-US" sz="3200" dirty="0">
              <a:latin typeface="Baskerville Old Face" pitchFamily="18" charset="0"/>
              <a:cs typeface="Andalus" pitchFamily="18" charset="-78"/>
            </a:endParaRPr>
          </a:p>
        </p:txBody>
      </p:sp>
      <p:sp>
        <p:nvSpPr>
          <p:cNvPr id="5" name="Content Placeholder 4"/>
          <p:cNvSpPr>
            <a:spLocks noGrp="1"/>
          </p:cNvSpPr>
          <p:nvPr>
            <p:ph sz="half" idx="2"/>
          </p:nvPr>
        </p:nvSpPr>
        <p:spPr>
          <a:xfrm>
            <a:off x="4267200" y="2232285"/>
            <a:ext cx="4572000" cy="4623816"/>
          </a:xfrm>
        </p:spPr>
        <p:txBody>
          <a:bodyPr/>
          <a:lstStyle/>
          <a:p>
            <a:r>
              <a:rPr lang="en-US" sz="3200" dirty="0" smtClean="0">
                <a:latin typeface="Baskerville Old Face" pitchFamily="18" charset="0"/>
                <a:cs typeface="Andalus" pitchFamily="18" charset="-78"/>
              </a:rPr>
              <a:t>Testing </a:t>
            </a:r>
          </a:p>
          <a:p>
            <a:endParaRPr lang="en-US" sz="3200" dirty="0" smtClean="0">
              <a:latin typeface="Baskerville Old Face" pitchFamily="18" charset="0"/>
              <a:cs typeface="Andalus" pitchFamily="18" charset="-78"/>
            </a:endParaRPr>
          </a:p>
          <a:p>
            <a:r>
              <a:rPr lang="en-US" sz="3200" dirty="0" smtClean="0">
                <a:latin typeface="Baskerville Old Face" pitchFamily="18" charset="0"/>
                <a:cs typeface="Andalus" pitchFamily="18" charset="-78"/>
              </a:rPr>
              <a:t>Conclusion</a:t>
            </a:r>
          </a:p>
          <a:p>
            <a:endParaRPr lang="en-US" sz="3200" dirty="0" smtClean="0">
              <a:latin typeface="Baskerville Old Face" pitchFamily="18" charset="0"/>
              <a:cs typeface="Andalus" pitchFamily="18" charset="-78"/>
            </a:endParaRPr>
          </a:p>
          <a:p>
            <a:r>
              <a:rPr lang="en-US" sz="3200" dirty="0" smtClean="0">
                <a:latin typeface="Baskerville Old Face" pitchFamily="18" charset="0"/>
                <a:cs typeface="Andalus" pitchFamily="18" charset="-78"/>
              </a:rPr>
              <a:t>Acknowledgements</a:t>
            </a:r>
          </a:p>
          <a:p>
            <a:endParaRPr lang="en-US" sz="3200" dirty="0" smtClean="0">
              <a:latin typeface="Baskerville Old Face" pitchFamily="18" charset="0"/>
              <a:cs typeface="Andalus" pitchFamily="18" charset="-78"/>
            </a:endParaRPr>
          </a:p>
          <a:p>
            <a:r>
              <a:rPr lang="en-US" sz="3200" dirty="0" smtClean="0">
                <a:latin typeface="Baskerville Old Face" pitchFamily="18" charset="0"/>
                <a:cs typeface="Andalus" pitchFamily="18" charset="-78"/>
              </a:rPr>
              <a:t>References</a:t>
            </a:r>
            <a:r>
              <a:rPr lang="en-US" sz="3200" dirty="0" smtClean="0">
                <a:latin typeface="Andalus" pitchFamily="18" charset="-78"/>
                <a:cs typeface="Andalus" pitchFamily="18" charset="-78"/>
              </a:rPr>
              <a:t>  </a:t>
            </a:r>
          </a:p>
          <a:p>
            <a:endParaRPr lang="en-US" dirty="0" smtClean="0"/>
          </a:p>
          <a:p>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txBox="1">
            <a:spLocks noGrp="1"/>
          </p:cNvSpPr>
          <p:nvPr>
            <p:ph type="title"/>
          </p:nvPr>
        </p:nvSpPr>
        <p:spPr>
          <a:prstGeom prst="rect">
            <a:avLst/>
          </a:prstGeom>
          <a:noFill/>
        </p:spPr>
        <p:txBody>
          <a:bodyPr wrap="square" rtlCol="0">
            <a:spAutoFit/>
          </a:bodyPr>
          <a:lstStyle/>
          <a:p>
            <a:pPr algn="ctr"/>
            <a:r>
              <a:rPr lang="en-US" dirty="0" smtClean="0">
                <a:latin typeface="Baskerville Old Face" pitchFamily="18" charset="0"/>
              </a:rPr>
              <a:t>Wave Union Launcher </a:t>
            </a:r>
            <a:endParaRPr lang="en-US" dirty="0">
              <a:latin typeface="Baskerville Old Face" pitchFamily="18" charset="0"/>
            </a:endParaRPr>
          </a:p>
        </p:txBody>
      </p:sp>
      <p:sp>
        <p:nvSpPr>
          <p:cNvPr id="15" name="Content Placeholder 14"/>
          <p:cNvSpPr>
            <a:spLocks noGrp="1"/>
          </p:cNvSpPr>
          <p:nvPr>
            <p:ph idx="1"/>
          </p:nvPr>
        </p:nvSpPr>
        <p:spPr/>
        <p:txBody>
          <a:bodyPr/>
          <a:lstStyle/>
          <a:p>
            <a:endParaRPr lang="en-US" dirty="0"/>
          </a:p>
        </p:txBody>
      </p:sp>
      <p:pic>
        <p:nvPicPr>
          <p:cNvPr id="5" name="Picture 2" descr="C:\Users\Public\Pictures\6369_1160341885607_1139580797_30588637_2711582_n.jpg"/>
          <p:cNvPicPr>
            <a:picLocks noChangeAspect="1" noChangeArrowheads="1"/>
          </p:cNvPicPr>
          <p:nvPr/>
        </p:nvPicPr>
        <p:blipFill>
          <a:blip r:embed="rId2" cstate="print"/>
          <a:srcRect l="29466" t="20535" r="30356" b="25892"/>
          <a:stretch>
            <a:fillRect/>
          </a:stretch>
        </p:blipFill>
        <p:spPr bwMode="auto">
          <a:xfrm>
            <a:off x="7848600" y="152400"/>
            <a:ext cx="1143000" cy="1143000"/>
          </a:xfrm>
          <a:prstGeom prst="rect">
            <a:avLst/>
          </a:prstGeom>
          <a:noFill/>
          <a:ln>
            <a:solidFill>
              <a:schemeClr val="bg1"/>
            </a:solidFill>
          </a:ln>
          <a:effectLst>
            <a:glow rad="228600">
              <a:schemeClr val="accent1">
                <a:satMod val="175000"/>
                <a:alpha val="40000"/>
              </a:schemeClr>
            </a:glow>
          </a:effectLst>
        </p:spPr>
      </p:pic>
      <p:pic>
        <p:nvPicPr>
          <p:cNvPr id="16" name="Picture 98" descr="Wavelet16"/>
          <p:cNvPicPr>
            <a:picLocks noChangeAspect="1" noChangeArrowheads="1"/>
          </p:cNvPicPr>
          <p:nvPr/>
        </p:nvPicPr>
        <p:blipFill>
          <a:blip r:embed="rId3" cstate="print"/>
          <a:srcRect r="8438" b="1250"/>
          <a:stretch>
            <a:fillRect/>
          </a:stretch>
        </p:blipFill>
        <p:spPr bwMode="auto">
          <a:xfrm>
            <a:off x="2438400" y="1752600"/>
            <a:ext cx="6248400" cy="4625975"/>
          </a:xfrm>
          <a:prstGeom prst="rect">
            <a:avLst/>
          </a:prstGeom>
          <a:noFill/>
          <a:ln w="9525">
            <a:noFill/>
            <a:miter lim="800000"/>
            <a:headEnd/>
            <a:tailEnd/>
          </a:ln>
        </p:spPr>
      </p:pic>
      <p:pic>
        <p:nvPicPr>
          <p:cNvPr id="5126" name="Picture 6"/>
          <p:cNvPicPr>
            <a:picLocks noChangeAspect="1" noChangeArrowheads="1"/>
          </p:cNvPicPr>
          <p:nvPr/>
        </p:nvPicPr>
        <p:blipFill>
          <a:blip r:embed="rId4" cstate="print"/>
          <a:srcRect/>
          <a:stretch>
            <a:fillRect/>
          </a:stretch>
        </p:blipFill>
        <p:spPr bwMode="auto">
          <a:xfrm>
            <a:off x="762000" y="1905000"/>
            <a:ext cx="1752600" cy="4648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457200" y="155448"/>
            <a:ext cx="8229600" cy="1252728"/>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500" b="1" i="0" u="none" strike="noStrike" kern="1200" cap="none" spc="0" normalizeH="0" baseline="0" noProof="0" dirty="0" smtClean="0">
                <a:ln>
                  <a:noFill/>
                </a:ln>
                <a:solidFill>
                  <a:schemeClr val="accent1">
                    <a:satMod val="150000"/>
                  </a:schemeClr>
                </a:solidFill>
                <a:effectLst/>
                <a:uLnTx/>
                <a:uFillTx/>
                <a:latin typeface="Baskerville Old Face" pitchFamily="18" charset="0"/>
                <a:ea typeface="+mj-ea"/>
                <a:cs typeface="+mj-cs"/>
              </a:rPr>
              <a:t>	  </a:t>
            </a:r>
            <a:r>
              <a:rPr kumimoji="0" lang="en-US" sz="4500" b="1" i="0" u="none" strike="noStrike" kern="1200" cap="none" spc="0" normalizeH="0" baseline="0" noProof="0" dirty="0" smtClean="0">
                <a:ln>
                  <a:noFill/>
                </a:ln>
                <a:solidFill>
                  <a:schemeClr val="accent1">
                    <a:satMod val="150000"/>
                  </a:schemeClr>
                </a:solidFill>
                <a:effectLst/>
                <a:uLnTx/>
                <a:uFillTx/>
                <a:latin typeface="Baskerville Old Face" pitchFamily="18" charset="0"/>
                <a:ea typeface="+mj-ea"/>
                <a:cs typeface="+mj-cs"/>
              </a:rPr>
              <a:t>TDC </a:t>
            </a:r>
            <a:r>
              <a:rPr kumimoji="0" lang="en-US" sz="4500" b="1" i="0" u="none" strike="noStrike" kern="1200" cap="none" spc="0" normalizeH="0" baseline="0" noProof="0" dirty="0" smtClean="0">
                <a:ln>
                  <a:noFill/>
                </a:ln>
                <a:solidFill>
                  <a:schemeClr val="accent1">
                    <a:satMod val="150000"/>
                  </a:schemeClr>
                </a:solidFill>
                <a:effectLst/>
                <a:uLnTx/>
                <a:uFillTx/>
                <a:latin typeface="Baskerville Old Face" pitchFamily="18" charset="0"/>
                <a:ea typeface="+mj-ea"/>
                <a:cs typeface="+mj-cs"/>
              </a:rPr>
              <a:t>FPGA Firmware</a:t>
            </a:r>
            <a:endParaRPr kumimoji="0" lang="en-US" sz="4500" b="1" i="0" u="none" strike="noStrike" kern="1200" cap="none" spc="0" normalizeH="0" baseline="0" noProof="0" dirty="0">
              <a:ln>
                <a:noFill/>
              </a:ln>
              <a:solidFill>
                <a:schemeClr val="accent1">
                  <a:satMod val="150000"/>
                </a:schemeClr>
              </a:solidFill>
              <a:effectLst/>
              <a:uLnTx/>
              <a:uFillTx/>
              <a:latin typeface="Baskerville Old Face" pitchFamily="18" charset="0"/>
              <a:ea typeface="+mj-ea"/>
              <a:cs typeface="+mj-cs"/>
            </a:endParaRPr>
          </a:p>
        </p:txBody>
      </p:sp>
      <p:pic>
        <p:nvPicPr>
          <p:cNvPr id="10" name="Picture 2" descr="C:\Users\Public\Pictures\6369_1160341885607_1139580797_30588637_2711582_n.jpg"/>
          <p:cNvPicPr>
            <a:picLocks noChangeAspect="1" noChangeArrowheads="1"/>
          </p:cNvPicPr>
          <p:nvPr/>
        </p:nvPicPr>
        <p:blipFill>
          <a:blip r:embed="rId2" cstate="print"/>
          <a:srcRect l="29466" t="20535" r="30356" b="25892"/>
          <a:stretch>
            <a:fillRect/>
          </a:stretch>
        </p:blipFill>
        <p:spPr bwMode="auto">
          <a:xfrm>
            <a:off x="7848600" y="152400"/>
            <a:ext cx="1143000" cy="1143000"/>
          </a:xfrm>
          <a:prstGeom prst="rect">
            <a:avLst/>
          </a:prstGeom>
          <a:noFill/>
          <a:ln>
            <a:solidFill>
              <a:schemeClr val="bg1"/>
            </a:solidFill>
          </a:ln>
          <a:effectLst>
            <a:glow rad="228600">
              <a:schemeClr val="accent1">
                <a:satMod val="175000"/>
                <a:alpha val="40000"/>
              </a:schemeClr>
            </a:glow>
          </a:effectLst>
        </p:spPr>
      </p:pic>
      <p:pic>
        <p:nvPicPr>
          <p:cNvPr id="12" name="Picture 5938"/>
          <p:cNvPicPr>
            <a:picLocks noChangeAspect="1" noChangeArrowheads="1"/>
          </p:cNvPicPr>
          <p:nvPr/>
        </p:nvPicPr>
        <p:blipFill>
          <a:blip r:embed="rId3" cstate="print"/>
          <a:srcRect l="15450" t="5673" r="12735"/>
          <a:stretch>
            <a:fillRect/>
          </a:stretch>
        </p:blipFill>
        <p:spPr bwMode="auto">
          <a:xfrm>
            <a:off x="1600200" y="2209800"/>
            <a:ext cx="6019800" cy="3352800"/>
          </a:xfrm>
          <a:prstGeom prst="rect">
            <a:avLst/>
          </a:prstGeom>
          <a:noFill/>
          <a:ln w="22225">
            <a:solidFill>
              <a:schemeClr val="tx1"/>
            </a:solidFill>
            <a:miter lim="800000"/>
            <a:headEnd/>
            <a:tailEnd/>
          </a:ln>
          <a:effectLst/>
        </p:spPr>
      </p:pic>
      <p:sp>
        <p:nvSpPr>
          <p:cNvPr id="13" name="Rectangle 12"/>
          <p:cNvSpPr/>
          <p:nvPr/>
        </p:nvSpPr>
        <p:spPr>
          <a:xfrm>
            <a:off x="7239000" y="3007936"/>
            <a:ext cx="381000" cy="1924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7"/>
          <p:cNvSpPr>
            <a:spLocks noGrp="1"/>
          </p:cNvSpPr>
          <p:nvPr>
            <p:ph idx="1"/>
          </p:nvPr>
        </p:nvSpPr>
        <p:spPr>
          <a:xfrm>
            <a:off x="609600" y="5715000"/>
            <a:ext cx="8077200" cy="685800"/>
          </a:xfrm>
        </p:spPr>
        <p:txBody>
          <a:bodyPr>
            <a:normAutofit/>
          </a:bodyPr>
          <a:lstStyle/>
          <a:p>
            <a:r>
              <a:rPr lang="en-US" sz="2400" dirty="0" smtClean="0">
                <a:latin typeface="Baskerville Old Face"/>
              </a:rPr>
              <a:t>Ultra-Wide bins  were eliminated </a:t>
            </a:r>
            <a:endParaRPr lang="en-US" sz="2400" dirty="0">
              <a:latin typeface="Baskerville Old Face"/>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7086600" y="1600200"/>
            <a:ext cx="2057400" cy="609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itle 7"/>
          <p:cNvSpPr txBox="1">
            <a:spLocks noGrp="1"/>
          </p:cNvSpPr>
          <p:nvPr>
            <p:ph type="title"/>
          </p:nvPr>
        </p:nvSpPr>
        <p:spPr>
          <a:prstGeom prst="rect">
            <a:avLst/>
          </a:prstGeom>
          <a:noFill/>
        </p:spPr>
        <p:txBody>
          <a:bodyPr wrap="square" rtlCol="0">
            <a:spAutoFit/>
          </a:bodyPr>
          <a:lstStyle/>
          <a:p>
            <a:pPr algn="ctr"/>
            <a:r>
              <a:rPr lang="en-US" dirty="0" smtClean="0">
                <a:latin typeface="Baskerville Old Face" pitchFamily="18" charset="0"/>
              </a:rPr>
              <a:t>TDC FPGA Firmware</a:t>
            </a:r>
            <a:endParaRPr lang="en-US" dirty="0">
              <a:latin typeface="Baskerville Old Face" pitchFamily="18" charset="0"/>
            </a:endParaRPr>
          </a:p>
        </p:txBody>
      </p:sp>
      <p:pic>
        <p:nvPicPr>
          <p:cNvPr id="7170" name="Picture 2"/>
          <p:cNvPicPr>
            <a:picLocks noGrp="1" noChangeAspect="1" noChangeArrowheads="1"/>
          </p:cNvPicPr>
          <p:nvPr>
            <p:ph sz="half" idx="1"/>
          </p:nvPr>
        </p:nvPicPr>
        <p:blipFill>
          <a:blip r:embed="rId2" cstate="print"/>
          <a:stretch>
            <a:fillRect/>
          </a:stretch>
        </p:blipFill>
        <p:spPr bwMode="auto">
          <a:xfrm>
            <a:off x="304800" y="2057400"/>
            <a:ext cx="4191000" cy="3200400"/>
          </a:xfrm>
          <a:prstGeom prst="rect">
            <a:avLst/>
          </a:prstGeom>
          <a:noFill/>
          <a:ln w="9525">
            <a:noFill/>
            <a:miter lim="800000"/>
            <a:headEnd/>
            <a:tailEnd/>
          </a:ln>
        </p:spPr>
      </p:pic>
      <p:sp>
        <p:nvSpPr>
          <p:cNvPr id="21" name="Content Placeholder 20"/>
          <p:cNvSpPr>
            <a:spLocks noGrp="1"/>
          </p:cNvSpPr>
          <p:nvPr>
            <p:ph sz="half" idx="2"/>
          </p:nvPr>
        </p:nvSpPr>
        <p:spPr/>
        <p:txBody>
          <a:bodyPr>
            <a:normAutofit/>
          </a:bodyPr>
          <a:lstStyle/>
          <a:p>
            <a:r>
              <a:rPr lang="en-US" sz="2400" dirty="0" smtClean="0">
                <a:latin typeface="Baskerville Old Face"/>
              </a:rPr>
              <a:t>Distributing a Timing Reference </a:t>
            </a:r>
          </a:p>
          <a:p>
            <a:endParaRPr lang="en-US" sz="2400" dirty="0" smtClean="0">
              <a:latin typeface="Baskerville Old Face"/>
            </a:endParaRPr>
          </a:p>
          <a:p>
            <a:r>
              <a:rPr lang="en-US" sz="2400" dirty="0" smtClean="0">
                <a:latin typeface="Baskerville Old Face"/>
              </a:rPr>
              <a:t>Once D0 is detected by the decoder the time stamp counter (TS) and event counter (EV) are reset.</a:t>
            </a:r>
          </a:p>
          <a:p>
            <a:r>
              <a:rPr lang="en-US" sz="2400" dirty="0" smtClean="0">
                <a:latin typeface="Baskerville Old Face"/>
              </a:rPr>
              <a:t>Each time the D0 marker arrives the least bits of the TS should be 0.</a:t>
            </a:r>
            <a:endParaRPr lang="en-US" sz="2400" dirty="0">
              <a:latin typeface="Baskerville Old Face"/>
            </a:endParaRPr>
          </a:p>
        </p:txBody>
      </p:sp>
      <p:pic>
        <p:nvPicPr>
          <p:cNvPr id="16" name="Picture 2" descr="C:\Users\Public\Pictures\6369_1160341885607_1139580797_30588637_2711582_n.jpg"/>
          <p:cNvPicPr>
            <a:picLocks noChangeAspect="1" noChangeArrowheads="1"/>
          </p:cNvPicPr>
          <p:nvPr/>
        </p:nvPicPr>
        <p:blipFill>
          <a:blip r:embed="rId3" cstate="print"/>
          <a:srcRect l="29466" t="20535" r="30356" b="25892"/>
          <a:stretch>
            <a:fillRect/>
          </a:stretch>
        </p:blipFill>
        <p:spPr bwMode="auto">
          <a:xfrm>
            <a:off x="7848600" y="152400"/>
            <a:ext cx="1143000" cy="1143000"/>
          </a:xfrm>
          <a:prstGeom prst="rect">
            <a:avLst/>
          </a:prstGeom>
          <a:noFill/>
          <a:ln>
            <a:solidFill>
              <a:schemeClr val="bg1"/>
            </a:solidFill>
          </a:ln>
          <a:effectLst>
            <a:glow rad="228600">
              <a:schemeClr val="accent1">
                <a:satMod val="175000"/>
                <a:alpha val="40000"/>
              </a:schemeClr>
            </a:glow>
          </a:effectLst>
        </p:spPr>
      </p:pic>
      <p:sp>
        <p:nvSpPr>
          <p:cNvPr id="20" name="TextBox 19"/>
          <p:cNvSpPr txBox="1"/>
          <p:nvPr/>
        </p:nvSpPr>
        <p:spPr>
          <a:xfrm>
            <a:off x="1752600" y="5334000"/>
            <a:ext cx="1346010" cy="369332"/>
          </a:xfrm>
          <a:prstGeom prst="rect">
            <a:avLst/>
          </a:prstGeom>
          <a:noFill/>
        </p:spPr>
        <p:txBody>
          <a:bodyPr wrap="none" rtlCol="0">
            <a:spAutoFit/>
          </a:bodyPr>
          <a:lstStyle/>
          <a:p>
            <a:r>
              <a:rPr lang="en-US" dirty="0" smtClean="0"/>
              <a:t>Time Stamp</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dirty="0" smtClean="0">
                <a:latin typeface="Baskerville Old Face" pitchFamily="18" charset="0"/>
              </a:rPr>
              <a:t>DAQ FPGA Firmware </a:t>
            </a:r>
            <a:endParaRPr lang="en-US" dirty="0">
              <a:latin typeface="Baskerville Old Face" pitchFamily="18" charset="0"/>
            </a:endParaRPr>
          </a:p>
        </p:txBody>
      </p:sp>
      <p:sp>
        <p:nvSpPr>
          <p:cNvPr id="6" name="Content Placeholder 5"/>
          <p:cNvSpPr>
            <a:spLocks noGrp="1"/>
          </p:cNvSpPr>
          <p:nvPr>
            <p:ph sz="half" idx="1"/>
          </p:nvPr>
        </p:nvSpPr>
        <p:spPr/>
        <p:txBody>
          <a:bodyPr>
            <a:normAutofit lnSpcReduction="10000"/>
          </a:bodyPr>
          <a:lstStyle/>
          <a:p>
            <a:r>
              <a:rPr lang="en-US" dirty="0" smtClean="0">
                <a:latin typeface="Baskerville Old Face" pitchFamily="18" charset="0"/>
              </a:rPr>
              <a:t>Interfaces the TDC FPGA, a Synchronous Dynamic Random Access Memory, the Serial Port, the Ethernet circuit and the VME bus, a flash memory and the USB connection.</a:t>
            </a:r>
          </a:p>
          <a:p>
            <a:pPr>
              <a:buNone/>
            </a:pPr>
            <a:endParaRPr lang="en-US" dirty="0" smtClean="0">
              <a:latin typeface="Baskerville Old Face" pitchFamily="18" charset="0"/>
            </a:endParaRPr>
          </a:p>
        </p:txBody>
      </p:sp>
      <p:pic>
        <p:nvPicPr>
          <p:cNvPr id="4" name="Picture 2" descr="C:\Users\Public\Pictures\6369_1160341885607_1139580797_30588637_2711582_n.jpg"/>
          <p:cNvPicPr>
            <a:picLocks noChangeAspect="1" noChangeArrowheads="1"/>
          </p:cNvPicPr>
          <p:nvPr/>
        </p:nvPicPr>
        <p:blipFill>
          <a:blip r:embed="rId2" cstate="print"/>
          <a:srcRect l="29466" t="20535" r="30356" b="25892"/>
          <a:stretch>
            <a:fillRect/>
          </a:stretch>
        </p:blipFill>
        <p:spPr bwMode="auto">
          <a:xfrm>
            <a:off x="7848600" y="152400"/>
            <a:ext cx="1143000" cy="1143000"/>
          </a:xfrm>
          <a:prstGeom prst="rect">
            <a:avLst/>
          </a:prstGeom>
          <a:noFill/>
          <a:ln>
            <a:solidFill>
              <a:schemeClr val="bg1"/>
            </a:solidFill>
          </a:ln>
          <a:effectLst>
            <a:glow rad="228600">
              <a:schemeClr val="accent1">
                <a:satMod val="175000"/>
                <a:alpha val="40000"/>
              </a:schemeClr>
            </a:glow>
          </a:effectLst>
        </p:spPr>
      </p:pic>
      <p:pic>
        <p:nvPicPr>
          <p:cNvPr id="6146" name="Picture 2"/>
          <p:cNvPicPr>
            <a:picLocks noGrp="1" noChangeAspect="1" noChangeArrowheads="1"/>
          </p:cNvPicPr>
          <p:nvPr>
            <p:ph sz="half" idx="2"/>
          </p:nvPr>
        </p:nvPicPr>
        <p:blipFill>
          <a:blip r:embed="rId3" cstate="print"/>
          <a:srcRect/>
          <a:stretch>
            <a:fillRect/>
          </a:stretch>
        </p:blipFill>
        <p:spPr bwMode="auto">
          <a:xfrm>
            <a:off x="4648200" y="1905000"/>
            <a:ext cx="4038600" cy="3694906"/>
          </a:xfrm>
          <a:prstGeom prst="rect">
            <a:avLst/>
          </a:prstGeom>
          <a:noFill/>
          <a:ln w="9525">
            <a:noFill/>
            <a:miter lim="800000"/>
            <a:headEnd/>
            <a:tailEnd/>
          </a:ln>
        </p:spPr>
      </p:pic>
      <p:sp>
        <p:nvSpPr>
          <p:cNvPr id="9" name="TextBox 8"/>
          <p:cNvSpPr txBox="1"/>
          <p:nvPr/>
        </p:nvSpPr>
        <p:spPr>
          <a:xfrm>
            <a:off x="4724400" y="5791200"/>
            <a:ext cx="3962400" cy="369332"/>
          </a:xfrm>
          <a:prstGeom prst="rect">
            <a:avLst/>
          </a:prstGeom>
          <a:noFill/>
        </p:spPr>
        <p:txBody>
          <a:bodyPr wrap="square" rtlCol="0">
            <a:spAutoFit/>
          </a:bodyPr>
          <a:lstStyle/>
          <a:p>
            <a:pPr algn="ctr"/>
            <a:r>
              <a:rPr lang="en-US" dirty="0" smtClean="0"/>
              <a:t>Element Configuration is essential</a:t>
            </a: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r>
              <a:rPr lang="en-US" dirty="0" smtClean="0">
                <a:latin typeface="Baskerville Old Face" pitchFamily="18" charset="0"/>
              </a:rPr>
              <a:t>			   Testing</a:t>
            </a:r>
            <a:endParaRPr lang="en-US" dirty="0">
              <a:latin typeface="Baskerville Old Face" pitchFamily="18" charset="0"/>
            </a:endParaRPr>
          </a:p>
        </p:txBody>
      </p:sp>
      <p:sp>
        <p:nvSpPr>
          <p:cNvPr id="3" name="Content Placeholder 2"/>
          <p:cNvSpPr>
            <a:spLocks noGrp="1"/>
          </p:cNvSpPr>
          <p:nvPr>
            <p:ph idx="1"/>
          </p:nvPr>
        </p:nvSpPr>
        <p:spPr/>
        <p:txBody>
          <a:bodyPr/>
          <a:lstStyle/>
          <a:p>
            <a:r>
              <a:rPr lang="en-US" dirty="0" smtClean="0">
                <a:latin typeface="Baskerville Old Face" pitchFamily="18" charset="0"/>
              </a:rPr>
              <a:t>The firmware was downloaded successfully.</a:t>
            </a:r>
          </a:p>
          <a:p>
            <a:endParaRPr lang="en-US" dirty="0" smtClean="0">
              <a:latin typeface="Baskerville Old Face" pitchFamily="18" charset="0"/>
            </a:endParaRPr>
          </a:p>
          <a:p>
            <a:r>
              <a:rPr lang="en-US" dirty="0" smtClean="0">
                <a:latin typeface="Baskerville Old Face" pitchFamily="18" charset="0"/>
              </a:rPr>
              <a:t>The next step was to test it.</a:t>
            </a:r>
          </a:p>
          <a:p>
            <a:pPr>
              <a:buNone/>
            </a:pPr>
            <a:r>
              <a:rPr lang="en-US" dirty="0" smtClean="0">
                <a:latin typeface="Baskerville Old Face" pitchFamily="18" charset="0"/>
              </a:rPr>
              <a:t> </a:t>
            </a:r>
            <a:endParaRPr lang="en-US" dirty="0">
              <a:latin typeface="Baskerville Old Face" pitchFamily="18" charset="0"/>
            </a:endParaRPr>
          </a:p>
        </p:txBody>
      </p:sp>
      <p:pic>
        <p:nvPicPr>
          <p:cNvPr id="7170" name="Picture 2" descr="C:\Users\Public\Pictures\n1139580797_30588642_3118197.jpg"/>
          <p:cNvPicPr>
            <a:picLocks noChangeAspect="1" noChangeArrowheads="1"/>
          </p:cNvPicPr>
          <p:nvPr/>
        </p:nvPicPr>
        <p:blipFill>
          <a:blip r:embed="rId2" cstate="print"/>
          <a:srcRect/>
          <a:stretch>
            <a:fillRect/>
          </a:stretch>
        </p:blipFill>
        <p:spPr bwMode="auto">
          <a:xfrm>
            <a:off x="1905000" y="3810000"/>
            <a:ext cx="5181600" cy="2743200"/>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Grp="1" noChangeAspect="1" noChangeArrowheads="1"/>
          </p:cNvPicPr>
          <p:nvPr>
            <p:ph idx="1"/>
          </p:nvPr>
        </p:nvPicPr>
        <p:blipFill>
          <a:blip r:embed="rId2" cstate="print"/>
          <a:srcRect/>
          <a:stretch>
            <a:fillRect/>
          </a:stretch>
        </p:blipFill>
        <p:spPr bwMode="auto">
          <a:xfrm>
            <a:off x="533400" y="1676401"/>
            <a:ext cx="8229599" cy="3886199"/>
          </a:xfrm>
          <a:prstGeom prst="rect">
            <a:avLst/>
          </a:prstGeom>
          <a:noFill/>
          <a:ln w="9525">
            <a:noFill/>
            <a:miter lim="800000"/>
            <a:headEnd/>
            <a:tailEnd/>
          </a:ln>
        </p:spPr>
      </p:pic>
      <p:sp>
        <p:nvSpPr>
          <p:cNvPr id="7" name="Title 1"/>
          <p:cNvSpPr>
            <a:spLocks noGrp="1"/>
          </p:cNvSpPr>
          <p:nvPr>
            <p:ph type="title"/>
          </p:nvPr>
        </p:nvSpPr>
        <p:spPr>
          <a:xfrm>
            <a:off x="457200" y="155448"/>
            <a:ext cx="8229600" cy="1252728"/>
          </a:xfrm>
        </p:spPr>
        <p:txBody>
          <a:bodyPr/>
          <a:lstStyle/>
          <a:p>
            <a:pPr algn="just"/>
            <a:r>
              <a:rPr lang="en-US" dirty="0" smtClean="0">
                <a:latin typeface="Baskerville Old Face" pitchFamily="18" charset="0"/>
              </a:rPr>
              <a:t>			   Testing</a:t>
            </a:r>
            <a:endParaRPr lang="en-US" dirty="0">
              <a:latin typeface="Baskerville Old Face" pitchFamily="18" charset="0"/>
            </a:endParaRPr>
          </a:p>
        </p:txBody>
      </p:sp>
      <p:sp>
        <p:nvSpPr>
          <p:cNvPr id="4" name="TextBox 3"/>
          <p:cNvSpPr txBox="1"/>
          <p:nvPr/>
        </p:nvSpPr>
        <p:spPr>
          <a:xfrm>
            <a:off x="1981200" y="6019800"/>
            <a:ext cx="5334000" cy="46166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2400" dirty="0" smtClean="0">
                <a:latin typeface="Baskerville Old Face"/>
              </a:rPr>
              <a:t>DAQ Counter as it collects data</a:t>
            </a:r>
            <a:endParaRPr lang="en-US" sz="2400" dirty="0">
              <a:latin typeface="Baskerville Old Face"/>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3048000" y="0"/>
            <a:ext cx="5715000" cy="1283208"/>
          </a:xfrm>
        </p:spPr>
        <p:txBody>
          <a:bodyPr/>
          <a:lstStyle/>
          <a:p>
            <a:pPr algn="just"/>
            <a:r>
              <a:rPr lang="en-US" dirty="0" smtClean="0">
                <a:latin typeface="Baskerville Old Face" pitchFamily="18" charset="0"/>
              </a:rPr>
              <a:t>	</a:t>
            </a:r>
            <a:endParaRPr lang="en-US" dirty="0">
              <a:latin typeface="Baskerville Old Face" pitchFamily="18" charset="0"/>
            </a:endParaRPr>
          </a:p>
        </p:txBody>
      </p:sp>
      <p:sp>
        <p:nvSpPr>
          <p:cNvPr id="9" name="Text Placeholder 8"/>
          <p:cNvSpPr>
            <a:spLocks noGrp="1"/>
          </p:cNvSpPr>
          <p:nvPr>
            <p:ph type="body" sz="half" idx="2"/>
          </p:nvPr>
        </p:nvSpPr>
        <p:spPr/>
        <p:txBody>
          <a:bodyPr>
            <a:normAutofit/>
          </a:bodyPr>
          <a:lstStyle/>
          <a:p>
            <a:pPr>
              <a:buFont typeface="Wingdings" pitchFamily="2" charset="2"/>
              <a:buChar char="§"/>
            </a:pPr>
            <a:r>
              <a:rPr lang="en-US" sz="2000" dirty="0" smtClean="0">
                <a:latin typeface="Baskerville Old Face"/>
              </a:rPr>
              <a:t>The TDC FPGA was able to simulate and transmit raw data.</a:t>
            </a:r>
          </a:p>
          <a:p>
            <a:pPr>
              <a:buFont typeface="Wingdings" pitchFamily="2" charset="2"/>
              <a:buChar char="§"/>
            </a:pPr>
            <a:endParaRPr lang="en-US" sz="2000" dirty="0" smtClean="0">
              <a:latin typeface="Baskerville Old Face"/>
            </a:endParaRPr>
          </a:p>
          <a:p>
            <a:pPr>
              <a:buFont typeface="Wingdings" pitchFamily="2" charset="2"/>
              <a:buChar char="§"/>
            </a:pPr>
            <a:r>
              <a:rPr lang="en-US" sz="2000" dirty="0" smtClean="0">
                <a:latin typeface="Baskerville Old Face"/>
              </a:rPr>
              <a:t>A histogram was displayed.</a:t>
            </a:r>
            <a:endParaRPr lang="en-US" sz="2000" dirty="0" smtClean="0">
              <a:latin typeface="Baskerville Old Face"/>
            </a:endParaRPr>
          </a:p>
          <a:p>
            <a:pPr>
              <a:buFont typeface="Arial" pitchFamily="34" charset="0"/>
              <a:buChar char="•"/>
            </a:pPr>
            <a:endParaRPr lang="en-US" sz="2000" dirty="0">
              <a:latin typeface="Baskerville Old Face"/>
            </a:endParaRPr>
          </a:p>
        </p:txBody>
      </p:sp>
      <p:pic>
        <p:nvPicPr>
          <p:cNvPr id="10" name="Picture 4"/>
          <p:cNvPicPr>
            <a:picLocks noGrp="1" noChangeAspect="1" noChangeArrowheads="1"/>
          </p:cNvPicPr>
          <p:nvPr>
            <p:ph type="pic" idx="1"/>
          </p:nvPr>
        </p:nvPicPr>
        <p:blipFill>
          <a:blip r:embed="rId2" cstate="print"/>
          <a:srcRect t="6999" b="6999"/>
          <a:stretch>
            <a:fillRect/>
          </a:stretch>
        </p:blipFill>
        <p:spPr bwMode="auto">
          <a:prstGeom prst="rect">
            <a:avLst/>
          </a:prstGeom>
          <a:noFill/>
          <a:ln w="9525">
            <a:noFill/>
            <a:miter lim="800000"/>
            <a:headEnd/>
            <a:tailEnd/>
          </a:ln>
        </p:spPr>
      </p:pic>
      <p:sp>
        <p:nvSpPr>
          <p:cNvPr id="15" name="TextBox 14"/>
          <p:cNvSpPr txBox="1"/>
          <p:nvPr/>
        </p:nvSpPr>
        <p:spPr>
          <a:xfrm>
            <a:off x="3822192" y="434370"/>
            <a:ext cx="2287806" cy="784830"/>
          </a:xfrm>
          <a:prstGeom prst="rect">
            <a:avLst/>
          </a:prstGeom>
          <a:noFill/>
        </p:spPr>
        <p:txBody>
          <a:bodyPr wrap="none" rtlCol="0">
            <a:spAutoFit/>
          </a:bodyPr>
          <a:lstStyle/>
          <a:p>
            <a:r>
              <a:rPr lang="en-US" sz="4500" b="1" dirty="0" smtClean="0">
                <a:solidFill>
                  <a:srgbClr val="FFCC00"/>
                </a:solidFill>
                <a:latin typeface="Baskerville Old Face" pitchFamily="18" charset="0"/>
              </a:rPr>
              <a:t>Testing</a:t>
            </a:r>
            <a:endParaRPr lang="en-US" sz="4500" b="1" dirty="0">
              <a:solidFill>
                <a:srgbClr val="FFCC00"/>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162943"/>
            <a:ext cx="8229600" cy="1252728"/>
          </a:xfrm>
        </p:spPr>
        <p:txBody>
          <a:bodyPr>
            <a:normAutofit fontScale="90000"/>
          </a:bodyPr>
          <a:lstStyle/>
          <a:p>
            <a:pPr algn="ctr"/>
            <a:r>
              <a:rPr lang="en-US" sz="4800" dirty="0" smtClean="0">
                <a:latin typeface="Andalus" pitchFamily="18" charset="-78"/>
                <a:cs typeface="Andalus" pitchFamily="18" charset="-78"/>
              </a:rPr>
              <a:t/>
            </a:r>
            <a:br>
              <a:rPr lang="en-US" sz="4800" dirty="0" smtClean="0">
                <a:latin typeface="Andalus" pitchFamily="18" charset="-78"/>
                <a:cs typeface="Andalus" pitchFamily="18" charset="-78"/>
              </a:rPr>
            </a:br>
            <a:r>
              <a:rPr lang="en-US" sz="5000" dirty="0" smtClean="0">
                <a:latin typeface="Baskerville Old Face" pitchFamily="18" charset="0"/>
                <a:cs typeface="Andalus" pitchFamily="18" charset="-78"/>
              </a:rPr>
              <a:t>Conclusion</a:t>
            </a:r>
            <a:br>
              <a:rPr lang="en-US" sz="5000" dirty="0" smtClean="0">
                <a:latin typeface="Baskerville Old Face" pitchFamily="18" charset="0"/>
                <a:cs typeface="Andalus" pitchFamily="18" charset="-78"/>
              </a:rPr>
            </a:br>
            <a:endParaRPr lang="en-US" sz="5000" dirty="0">
              <a:latin typeface="Baskerville Old Face" pitchFamily="18" charset="0"/>
            </a:endParaRPr>
          </a:p>
        </p:txBody>
      </p:sp>
      <p:sp>
        <p:nvSpPr>
          <p:cNvPr id="6" name="Content Placeholder 5"/>
          <p:cNvSpPr>
            <a:spLocks noGrp="1"/>
          </p:cNvSpPr>
          <p:nvPr>
            <p:ph idx="1"/>
          </p:nvPr>
        </p:nvSpPr>
        <p:spPr/>
        <p:txBody>
          <a:bodyPr/>
          <a:lstStyle/>
          <a:p>
            <a:r>
              <a:rPr lang="en-US" dirty="0" smtClean="0"/>
              <a:t>The Board functioned well.</a:t>
            </a:r>
          </a:p>
          <a:p>
            <a:r>
              <a:rPr lang="en-US" dirty="0" smtClean="0"/>
              <a:t>This </a:t>
            </a:r>
            <a:r>
              <a:rPr lang="en-US" dirty="0" smtClean="0"/>
              <a:t>TDC FPGA is innovative in that it solved many problems prevalent in the previously developed firmware. Its new flexible firmware enables it to be utilized in many practical applications.</a:t>
            </a: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0" dirty="0" smtClean="0">
                <a:latin typeface="Baskerville Old Face"/>
              </a:rPr>
              <a:t>Acknowledgements</a:t>
            </a:r>
            <a:r>
              <a:rPr lang="en-US" b="0" dirty="0" smtClean="0"/>
              <a:t> </a:t>
            </a:r>
            <a:endParaRPr lang="en-US" b="0" dirty="0"/>
          </a:p>
        </p:txBody>
      </p:sp>
      <p:sp>
        <p:nvSpPr>
          <p:cNvPr id="4" name="Content Placeholder 2"/>
          <p:cNvSpPr>
            <a:spLocks noGrp="1"/>
          </p:cNvSpPr>
          <p:nvPr>
            <p:ph idx="1"/>
          </p:nvPr>
        </p:nvSpPr>
        <p:spPr/>
        <p:txBody>
          <a:bodyPr>
            <a:normAutofit/>
          </a:bodyPr>
          <a:lstStyle/>
          <a:p>
            <a:r>
              <a:rPr lang="en-US" dirty="0" smtClean="0">
                <a:latin typeface="Baskerville Old Face"/>
              </a:rPr>
              <a:t>Jin-Yuan Wu, my Supervisor</a:t>
            </a:r>
            <a:endParaRPr lang="en-US" dirty="0" smtClean="0">
              <a:latin typeface="Baskerville Old Face"/>
            </a:endParaRPr>
          </a:p>
          <a:p>
            <a:r>
              <a:rPr lang="en-US" dirty="0" err="1" smtClean="0">
                <a:latin typeface="Baskerville Old Face"/>
              </a:rPr>
              <a:t>Sten</a:t>
            </a:r>
            <a:r>
              <a:rPr lang="en-US" dirty="0" smtClean="0">
                <a:latin typeface="Baskerville Old Face"/>
              </a:rPr>
              <a:t> Henson </a:t>
            </a:r>
            <a:endParaRPr lang="en-US" dirty="0" smtClean="0">
              <a:latin typeface="Baskerville Old Face"/>
            </a:endParaRPr>
          </a:p>
          <a:p>
            <a:r>
              <a:rPr lang="en-US" dirty="0" smtClean="0">
                <a:latin typeface="Baskerville Old Face"/>
              </a:rPr>
              <a:t>SIST </a:t>
            </a:r>
            <a:r>
              <a:rPr lang="en-US" dirty="0" smtClean="0">
                <a:latin typeface="Baskerville Old Face"/>
              </a:rPr>
              <a:t>Program Committee</a:t>
            </a:r>
          </a:p>
          <a:p>
            <a:r>
              <a:rPr lang="en-US" dirty="0" smtClean="0">
                <a:latin typeface="Baskerville Old Face"/>
              </a:rPr>
              <a:t>Dianne </a:t>
            </a:r>
            <a:r>
              <a:rPr lang="en-US" dirty="0" err="1" smtClean="0">
                <a:latin typeface="Baskerville Old Face"/>
              </a:rPr>
              <a:t>Engram</a:t>
            </a:r>
            <a:endParaRPr lang="en-US" dirty="0" smtClean="0">
              <a:latin typeface="Baskerville Old Face"/>
            </a:endParaRPr>
          </a:p>
          <a:p>
            <a:r>
              <a:rPr lang="en-US" dirty="0" smtClean="0">
                <a:latin typeface="Baskerville Old Face"/>
              </a:rPr>
              <a:t>Jamieson Olsen</a:t>
            </a:r>
          </a:p>
          <a:p>
            <a:r>
              <a:rPr lang="en-US" dirty="0" smtClean="0">
                <a:latin typeface="Baskerville Old Face"/>
              </a:rPr>
              <a:t>Dr. </a:t>
            </a:r>
            <a:r>
              <a:rPr lang="en-US" dirty="0" smtClean="0">
                <a:latin typeface="Baskerville Old Face"/>
              </a:rPr>
              <a:t>Davenport</a:t>
            </a:r>
          </a:p>
          <a:p>
            <a:r>
              <a:rPr lang="en-US" dirty="0" err="1" smtClean="0">
                <a:latin typeface="Baskerville Old Face"/>
              </a:rPr>
              <a:t>Kenie</a:t>
            </a:r>
            <a:r>
              <a:rPr lang="en-US" dirty="0" smtClean="0">
                <a:latin typeface="Baskerville Old Face"/>
              </a:rPr>
              <a:t> Moses</a:t>
            </a:r>
            <a:endParaRPr lang="en-US" dirty="0" smtClean="0">
              <a:latin typeface="Baskerville Old Face"/>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0" dirty="0" smtClean="0">
                <a:latin typeface="Baskerville Old Face"/>
              </a:rPr>
              <a:t>References</a:t>
            </a:r>
            <a:endParaRPr lang="en-US" b="0" dirty="0">
              <a:latin typeface="Baskerville Old Face"/>
            </a:endParaRPr>
          </a:p>
        </p:txBody>
      </p:sp>
      <p:sp>
        <p:nvSpPr>
          <p:cNvPr id="3" name="Content Placeholder 2"/>
          <p:cNvSpPr>
            <a:spLocks noGrp="1"/>
          </p:cNvSpPr>
          <p:nvPr>
            <p:ph idx="1"/>
          </p:nvPr>
        </p:nvSpPr>
        <p:spPr/>
        <p:txBody>
          <a:bodyPr>
            <a:normAutofit fontScale="55000" lnSpcReduction="20000"/>
          </a:bodyPr>
          <a:lstStyle/>
          <a:p>
            <a:pPr>
              <a:buNone/>
            </a:pPr>
            <a:r>
              <a:rPr lang="en-US" dirty="0" smtClean="0">
                <a:latin typeface="Baskerville Old Face"/>
              </a:rPr>
              <a:t>[1] A. </a:t>
            </a:r>
            <a:r>
              <a:rPr lang="en-US" dirty="0" err="1" smtClean="0">
                <a:latin typeface="Baskerville Old Face"/>
              </a:rPr>
              <a:t>Amiri</a:t>
            </a:r>
            <a:r>
              <a:rPr lang="en-US" dirty="0" smtClean="0">
                <a:latin typeface="Baskerville Old Face"/>
              </a:rPr>
              <a:t>, A. </a:t>
            </a:r>
            <a:r>
              <a:rPr lang="en-US" dirty="0" err="1" smtClean="0">
                <a:latin typeface="Baskerville Old Face"/>
              </a:rPr>
              <a:t>Khouas</a:t>
            </a:r>
            <a:r>
              <a:rPr lang="en-US" dirty="0" smtClean="0">
                <a:latin typeface="Baskerville Old Face"/>
              </a:rPr>
              <a:t> &amp; M. </a:t>
            </a:r>
            <a:r>
              <a:rPr lang="en-US" dirty="0" err="1" smtClean="0">
                <a:latin typeface="Baskerville Old Face"/>
              </a:rPr>
              <a:t>Boukadoum</a:t>
            </a:r>
            <a:r>
              <a:rPr lang="en-US" dirty="0" smtClean="0">
                <a:latin typeface="Baskerville Old Face"/>
              </a:rPr>
              <a:t>, “On the Timing Uncertainty in</a:t>
            </a:r>
          </a:p>
          <a:p>
            <a:pPr>
              <a:buNone/>
            </a:pPr>
            <a:r>
              <a:rPr lang="en-US" dirty="0" smtClean="0">
                <a:latin typeface="Baskerville Old Face"/>
              </a:rPr>
              <a:t>Delay-Line-based Time Measurement Applications Targeting FPGAs,”</a:t>
            </a:r>
          </a:p>
          <a:p>
            <a:pPr>
              <a:buNone/>
            </a:pPr>
            <a:r>
              <a:rPr lang="en-US" dirty="0" smtClean="0">
                <a:latin typeface="Baskerville Old Face"/>
              </a:rPr>
              <a:t>in </a:t>
            </a:r>
            <a:r>
              <a:rPr lang="en-US" i="1" dirty="0" smtClean="0">
                <a:latin typeface="Baskerville Old Face"/>
              </a:rPr>
              <a:t>Circuits and Systems, 2007, IEEE International Symposium on, 7-10</a:t>
            </a:r>
          </a:p>
          <a:p>
            <a:pPr>
              <a:buNone/>
            </a:pPr>
            <a:r>
              <a:rPr lang="en-US" dirty="0" smtClean="0">
                <a:latin typeface="Baskerville Old Face"/>
              </a:rPr>
              <a:t>27-30 May 2007 Page(s): 3772 - 3775.</a:t>
            </a:r>
          </a:p>
          <a:p>
            <a:pPr>
              <a:buNone/>
            </a:pPr>
            <a:endParaRPr lang="en-US" dirty="0" smtClean="0">
              <a:latin typeface="Baskerville Old Face"/>
            </a:endParaRPr>
          </a:p>
          <a:p>
            <a:pPr>
              <a:buNone/>
            </a:pPr>
            <a:r>
              <a:rPr lang="en-US" dirty="0" smtClean="0">
                <a:latin typeface="Baskerville Old Face"/>
              </a:rPr>
              <a:t>[</a:t>
            </a:r>
            <a:r>
              <a:rPr lang="en-US" dirty="0" smtClean="0">
                <a:latin typeface="Baskerville Old Face"/>
              </a:rPr>
              <a:t>2] J. Song, Q. An &amp; S. Liu, “A high-resolution time-to-digital converter</a:t>
            </a:r>
          </a:p>
          <a:p>
            <a:pPr>
              <a:buNone/>
            </a:pPr>
            <a:r>
              <a:rPr lang="en-US" dirty="0" smtClean="0">
                <a:latin typeface="Baskerville Old Face"/>
              </a:rPr>
              <a:t>implemented in field-programmable-gate-arrays,” in </a:t>
            </a:r>
            <a:r>
              <a:rPr lang="en-US" i="1" dirty="0" smtClean="0">
                <a:latin typeface="Baskerville Old Face"/>
              </a:rPr>
              <a:t>IEEE Transactions</a:t>
            </a:r>
          </a:p>
          <a:p>
            <a:pPr>
              <a:buNone/>
            </a:pPr>
            <a:r>
              <a:rPr lang="en-US" i="1" dirty="0" smtClean="0">
                <a:latin typeface="Baskerville Old Face"/>
              </a:rPr>
              <a:t>on Nuclear Science, 2005, Pages 236 - 241, vol. 53.</a:t>
            </a:r>
          </a:p>
          <a:p>
            <a:pPr>
              <a:buNone/>
            </a:pPr>
            <a:endParaRPr lang="en-US" dirty="0" smtClean="0">
              <a:latin typeface="Baskerville Old Face"/>
            </a:endParaRPr>
          </a:p>
          <a:p>
            <a:pPr>
              <a:buNone/>
            </a:pPr>
            <a:r>
              <a:rPr lang="en-US" dirty="0" smtClean="0">
                <a:latin typeface="Baskerville Old Face"/>
              </a:rPr>
              <a:t>[</a:t>
            </a:r>
            <a:r>
              <a:rPr lang="en-US" dirty="0" smtClean="0">
                <a:latin typeface="Baskerville Old Face"/>
              </a:rPr>
              <a:t>3] M. Lin, G. Tsai, C. Liu, S. Chu, “FPGA-Based High Area Efficient</a:t>
            </a:r>
          </a:p>
          <a:p>
            <a:pPr>
              <a:buNone/>
            </a:pPr>
            <a:r>
              <a:rPr lang="en-US" dirty="0" smtClean="0">
                <a:latin typeface="Baskerville Old Face"/>
              </a:rPr>
              <a:t>Time-To-Digital IP Design,” in </a:t>
            </a:r>
            <a:r>
              <a:rPr lang="en-US" i="1" dirty="0" smtClean="0">
                <a:latin typeface="Baskerville Old Face"/>
              </a:rPr>
              <a:t>TENCON 2006. 2006 IEEE Region 10</a:t>
            </a:r>
          </a:p>
          <a:p>
            <a:pPr>
              <a:buNone/>
            </a:pPr>
            <a:r>
              <a:rPr lang="en-US" i="1" dirty="0" smtClean="0">
                <a:latin typeface="Baskerville Old Face"/>
              </a:rPr>
              <a:t>Conference, Nov. 2006 Page(s):1 – 4.</a:t>
            </a:r>
          </a:p>
          <a:p>
            <a:pPr>
              <a:buNone/>
            </a:pPr>
            <a:endParaRPr lang="en-US" dirty="0" smtClean="0">
              <a:latin typeface="Baskerville Old Face"/>
            </a:endParaRPr>
          </a:p>
          <a:p>
            <a:pPr>
              <a:buNone/>
            </a:pPr>
            <a:r>
              <a:rPr lang="en-US" dirty="0" smtClean="0">
                <a:latin typeface="Baskerville Old Face"/>
              </a:rPr>
              <a:t>[</a:t>
            </a:r>
            <a:r>
              <a:rPr lang="en-US" dirty="0" smtClean="0">
                <a:latin typeface="Baskerville Old Face"/>
              </a:rPr>
              <a:t>4] J. Wu, Z. Shi &amp; I. Y. Wang, “Firmware-only implementation of time-</a:t>
            </a:r>
            <a:r>
              <a:rPr lang="en-US" dirty="0" err="1" smtClean="0">
                <a:latin typeface="Baskerville Old Face"/>
              </a:rPr>
              <a:t>todigital</a:t>
            </a:r>
            <a:endParaRPr lang="en-US" dirty="0" smtClean="0">
              <a:latin typeface="Baskerville Old Face"/>
            </a:endParaRPr>
          </a:p>
          <a:p>
            <a:pPr>
              <a:buNone/>
            </a:pPr>
            <a:r>
              <a:rPr lang="en-US" dirty="0" smtClean="0">
                <a:latin typeface="Baskerville Old Face"/>
              </a:rPr>
              <a:t>converter (TDC) in field programmable gate array (FPGA),” in</a:t>
            </a:r>
          </a:p>
          <a:p>
            <a:pPr>
              <a:buNone/>
            </a:pPr>
            <a:r>
              <a:rPr lang="en-US" i="1" dirty="0" smtClean="0">
                <a:latin typeface="Baskerville Old Face"/>
              </a:rPr>
              <a:t>Nuclear Science Symposium Conference Record, 2003 IEEE, 19-25 Oct.</a:t>
            </a:r>
          </a:p>
          <a:p>
            <a:pPr>
              <a:buNone/>
            </a:pPr>
            <a:r>
              <a:rPr lang="nl-NL" dirty="0" smtClean="0">
                <a:latin typeface="Baskerville Old Face"/>
              </a:rPr>
              <a:t>2003 Page(s):177 - 181 Vol. 1.</a:t>
            </a:r>
            <a:endParaRPr lang="en-US" dirty="0">
              <a:latin typeface="Baskerville Old Face"/>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r>
              <a:rPr lang="en-US" dirty="0" smtClean="0">
                <a:latin typeface="Baskerville Old Face" pitchFamily="18" charset="0"/>
              </a:rPr>
              <a:t>		      </a:t>
            </a:r>
            <a:r>
              <a:rPr lang="en-US" dirty="0" smtClean="0">
                <a:latin typeface="Baskerville Old Face" pitchFamily="18" charset="0"/>
              </a:rPr>
              <a:t>Objectives </a:t>
            </a:r>
            <a:endParaRPr lang="en-US" dirty="0">
              <a:latin typeface="Baskerville Old Face" pitchFamily="18" charset="0"/>
            </a:endParaRPr>
          </a:p>
        </p:txBody>
      </p:sp>
      <p:sp>
        <p:nvSpPr>
          <p:cNvPr id="5" name="Content Placeholder 4"/>
          <p:cNvSpPr>
            <a:spLocks noGrp="1"/>
          </p:cNvSpPr>
          <p:nvPr>
            <p:ph idx="1"/>
          </p:nvPr>
        </p:nvSpPr>
        <p:spPr>
          <a:xfrm>
            <a:off x="609600" y="1676400"/>
            <a:ext cx="8229600" cy="4625609"/>
          </a:xfrm>
        </p:spPr>
        <p:txBody>
          <a:bodyPr>
            <a:normAutofit fontScale="92500" lnSpcReduction="20000"/>
          </a:bodyPr>
          <a:lstStyle/>
          <a:p>
            <a:r>
              <a:rPr lang="en-US" dirty="0" smtClean="0">
                <a:latin typeface="Baskerville Old Face" pitchFamily="18" charset="0"/>
                <a:cs typeface="Andalus"/>
              </a:rPr>
              <a:t>Build an electronic board that utilizes two Field Programmable Gate Arrays(FPGA):</a:t>
            </a:r>
          </a:p>
          <a:p>
            <a:pPr>
              <a:buNone/>
            </a:pPr>
            <a:endParaRPr lang="en-US" dirty="0" smtClean="0">
              <a:latin typeface="Baskerville Old Face" pitchFamily="18" charset="0"/>
              <a:cs typeface="Andalus"/>
            </a:endParaRPr>
          </a:p>
          <a:p>
            <a:pPr lvl="1">
              <a:buFont typeface="Wingdings" pitchFamily="2" charset="2"/>
              <a:buChar char="v"/>
            </a:pPr>
            <a:r>
              <a:rPr lang="en-US" b="1" dirty="0" smtClean="0">
                <a:latin typeface="Baskerville Old Face" pitchFamily="18" charset="0"/>
                <a:cs typeface="Andalus"/>
              </a:rPr>
              <a:t>Time to Digital Converters(TDC) FPGA</a:t>
            </a:r>
            <a:r>
              <a:rPr lang="en-US" dirty="0" smtClean="0">
                <a:latin typeface="Baskerville Old Face" pitchFamily="18" charset="0"/>
                <a:cs typeface="Andalus"/>
              </a:rPr>
              <a:t>- Contains the TDC itself as well at Data Acquisition (DAQ) circuits.</a:t>
            </a:r>
          </a:p>
          <a:p>
            <a:pPr lvl="1">
              <a:buFont typeface="Wingdings" pitchFamily="2" charset="2"/>
              <a:buChar char="v"/>
            </a:pPr>
            <a:r>
              <a:rPr lang="en-US" b="1" dirty="0" smtClean="0">
                <a:latin typeface="Baskerville Old Face" pitchFamily="18" charset="0"/>
                <a:cs typeface="Andalus"/>
              </a:rPr>
              <a:t>Data Acquisition (DAQ) FPGA- </a:t>
            </a:r>
            <a:r>
              <a:rPr lang="en-US" dirty="0" smtClean="0">
                <a:latin typeface="Baskerville Old Face" pitchFamily="18" charset="0"/>
                <a:cs typeface="Andalus"/>
              </a:rPr>
              <a:t>interfaces the TDC FPGA, serial port, Ethernet connection, as well as other important components </a:t>
            </a:r>
          </a:p>
          <a:p>
            <a:pPr lvl="1">
              <a:buNone/>
            </a:pPr>
            <a:endParaRPr lang="en-US" dirty="0" smtClean="0">
              <a:latin typeface="Baskerville Old Face" pitchFamily="18" charset="0"/>
              <a:cs typeface="Andalus"/>
            </a:endParaRPr>
          </a:p>
          <a:p>
            <a:r>
              <a:rPr lang="en-US" dirty="0" smtClean="0">
                <a:latin typeface="Baskerville Old Face" pitchFamily="18" charset="0"/>
                <a:cs typeface="Andalus"/>
              </a:rPr>
              <a:t>Implement firmware that can be used in many practical applications</a:t>
            </a:r>
          </a:p>
        </p:txBody>
      </p:sp>
      <p:pic>
        <p:nvPicPr>
          <p:cNvPr id="2050" name="Picture 2" descr="C:\Program Files (x86)\Microsoft Office\MEDIA\CAGCAT10\j0240695.wmf"/>
          <p:cNvPicPr>
            <a:picLocks noChangeAspect="1" noChangeArrowheads="1"/>
          </p:cNvPicPr>
          <p:nvPr/>
        </p:nvPicPr>
        <p:blipFill>
          <a:blip r:embed="rId2" cstate="print"/>
          <a:srcRect/>
          <a:stretch>
            <a:fillRect/>
          </a:stretch>
        </p:blipFill>
        <p:spPr bwMode="auto">
          <a:xfrm>
            <a:off x="6781800" y="152400"/>
            <a:ext cx="1979466" cy="1238991"/>
          </a:xfrm>
          <a:prstGeom prst="rect">
            <a:avLst/>
          </a:prstGeom>
          <a:noFill/>
        </p:spPr>
      </p:pic>
      <p:pic>
        <p:nvPicPr>
          <p:cNvPr id="2051" name="Picture 3" descr="C:\Program Files (x86)\Microsoft Office\MEDIA\CAGCAT10\j0195812.wmf"/>
          <p:cNvPicPr>
            <a:picLocks noChangeAspect="1" noChangeArrowheads="1"/>
          </p:cNvPicPr>
          <p:nvPr/>
        </p:nvPicPr>
        <p:blipFill>
          <a:blip r:embed="rId3" cstate="print"/>
          <a:srcRect/>
          <a:stretch>
            <a:fillRect/>
          </a:stretch>
        </p:blipFill>
        <p:spPr bwMode="auto">
          <a:xfrm>
            <a:off x="990600" y="4401"/>
            <a:ext cx="1752600" cy="1332812"/>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752600"/>
            <a:ext cx="8534400" cy="4800600"/>
          </a:xfrm>
        </p:spPr>
        <p:txBody>
          <a:bodyPr/>
          <a:lstStyle/>
          <a:p>
            <a:pPr>
              <a:buNone/>
            </a:pPr>
            <a:r>
              <a:rPr lang="en-US" sz="2800" b="1" dirty="0" smtClean="0">
                <a:latin typeface="Baskerville Old Face" pitchFamily="18" charset="0"/>
              </a:rPr>
              <a:t>What are Field- Programmable Gate Arrays?(FPGAs)</a:t>
            </a:r>
          </a:p>
          <a:p>
            <a:endParaRPr lang="en-US" b="1" dirty="0" smtClean="0">
              <a:latin typeface="Baskerville Old Face" pitchFamily="18" charset="0"/>
            </a:endParaRPr>
          </a:p>
          <a:p>
            <a:endParaRPr lang="en-US" b="1" dirty="0" smtClean="0">
              <a:latin typeface="Baskerville Old Face" pitchFamily="18" charset="0"/>
            </a:endParaRPr>
          </a:p>
          <a:p>
            <a:pPr algn="just">
              <a:buNone/>
            </a:pPr>
            <a:r>
              <a:rPr lang="en-US" sz="2800" dirty="0" smtClean="0">
                <a:latin typeface="Baskerville Old Face" pitchFamily="18" charset="0"/>
                <a:cs typeface="Andalus" pitchFamily="18" charset="-78"/>
              </a:rPr>
              <a:t>FPGAs </a:t>
            </a:r>
            <a:r>
              <a:rPr lang="en-US" sz="2800" dirty="0" smtClean="0">
                <a:latin typeface="Baskerville Old Face" pitchFamily="18" charset="0"/>
                <a:cs typeface="Andalus" pitchFamily="18" charset="-78"/>
              </a:rPr>
              <a:t>are semiconductor devices</a:t>
            </a:r>
          </a:p>
          <a:p>
            <a:pPr algn="just">
              <a:buNone/>
            </a:pPr>
            <a:r>
              <a:rPr lang="en-US" sz="2800" dirty="0" smtClean="0">
                <a:latin typeface="Baskerville Old Face" pitchFamily="18" charset="0"/>
                <a:cs typeface="Andalus" pitchFamily="18" charset="-78"/>
              </a:rPr>
              <a:t>composed of programmable logic </a:t>
            </a:r>
          </a:p>
          <a:p>
            <a:pPr algn="just">
              <a:buNone/>
            </a:pPr>
            <a:r>
              <a:rPr lang="en-US" sz="2800" dirty="0" smtClean="0">
                <a:latin typeface="Baskerville Old Face" pitchFamily="18" charset="0"/>
                <a:cs typeface="Andalus" pitchFamily="18" charset="-78"/>
              </a:rPr>
              <a:t>components called “logic blocks” that</a:t>
            </a:r>
          </a:p>
          <a:p>
            <a:pPr algn="just">
              <a:buNone/>
            </a:pPr>
            <a:r>
              <a:rPr lang="en-US" sz="2800" dirty="0" smtClean="0">
                <a:latin typeface="Baskerville Old Face" pitchFamily="18" charset="0"/>
                <a:cs typeface="Andalus" pitchFamily="18" charset="-78"/>
              </a:rPr>
              <a:t>can be configured and re-configured </a:t>
            </a:r>
          </a:p>
          <a:p>
            <a:pPr algn="just">
              <a:buNone/>
            </a:pPr>
            <a:r>
              <a:rPr lang="en-US" sz="2800" dirty="0" smtClean="0">
                <a:latin typeface="Baskerville Old Face" pitchFamily="18" charset="0"/>
                <a:cs typeface="Andalus" pitchFamily="18" charset="-78"/>
              </a:rPr>
              <a:t>to perform complex combinational functions. </a:t>
            </a:r>
          </a:p>
          <a:p>
            <a:pPr>
              <a:buNone/>
            </a:pPr>
            <a:endParaRPr lang="en-US" dirty="0"/>
          </a:p>
        </p:txBody>
      </p:sp>
      <p:pic>
        <p:nvPicPr>
          <p:cNvPr id="17" name="Picture 4"/>
          <p:cNvPicPr>
            <a:picLocks noChangeAspect="1" noChangeArrowheads="1"/>
          </p:cNvPicPr>
          <p:nvPr/>
        </p:nvPicPr>
        <p:blipFill>
          <a:blip r:embed="rId2" cstate="print"/>
          <a:stretch>
            <a:fillRect/>
          </a:stretch>
        </p:blipFill>
        <p:spPr bwMode="auto">
          <a:xfrm>
            <a:off x="6629400" y="2362200"/>
            <a:ext cx="2279599" cy="2057400"/>
          </a:xfrm>
          <a:prstGeom prst="rect">
            <a:avLst/>
          </a:prstGeom>
          <a:noFill/>
          <a:ln w="9525">
            <a:noFill/>
            <a:miter lim="800000"/>
            <a:headEnd/>
            <a:tailEnd/>
          </a:ln>
        </p:spPr>
      </p:pic>
      <p:sp>
        <p:nvSpPr>
          <p:cNvPr id="7" name="Title 6"/>
          <p:cNvSpPr>
            <a:spLocks noGrp="1"/>
          </p:cNvSpPr>
          <p:nvPr>
            <p:ph type="title"/>
          </p:nvPr>
        </p:nvSpPr>
        <p:spPr/>
        <p:txBody>
          <a:bodyPr>
            <a:normAutofit/>
          </a:bodyPr>
          <a:lstStyle/>
          <a:p>
            <a:r>
              <a:rPr lang="en-US" sz="1400" dirty="0" smtClean="0"/>
              <a:t/>
            </a:r>
            <a:br>
              <a:rPr lang="en-US" sz="1400" dirty="0" smtClean="0"/>
            </a:br>
            <a:r>
              <a:rPr lang="en-US" sz="1400" dirty="0" smtClean="0"/>
              <a:t/>
            </a:r>
            <a:br>
              <a:rPr lang="en-US" sz="1400" dirty="0" smtClean="0"/>
            </a:br>
            <a:r>
              <a:rPr lang="en-US" sz="1400" dirty="0" smtClean="0"/>
              <a:t/>
            </a:r>
            <a:br>
              <a:rPr lang="en-US" sz="1400" dirty="0" smtClean="0"/>
            </a:br>
            <a:r>
              <a:rPr lang="en-US" sz="1400" dirty="0" smtClean="0"/>
              <a:t/>
            </a:r>
            <a:br>
              <a:rPr lang="en-US" sz="1400" dirty="0" smtClean="0"/>
            </a:br>
            <a:endParaRPr lang="en-US" sz="1400" dirty="0"/>
          </a:p>
        </p:txBody>
      </p:sp>
      <p:sp>
        <p:nvSpPr>
          <p:cNvPr id="8" name="Title 1"/>
          <p:cNvSpPr txBox="1">
            <a:spLocks/>
          </p:cNvSpPr>
          <p:nvPr/>
        </p:nvSpPr>
        <p:spPr>
          <a:xfrm>
            <a:off x="609600" y="152400"/>
            <a:ext cx="8229600" cy="1252728"/>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p>
            <a:pPr marL="0" marR="0" lvl="0" indent="0" algn="just" defTabSz="914400" rtl="0" eaLnBrk="1" fontAlgn="auto" latinLnBrk="0" hangingPunct="1">
              <a:lnSpc>
                <a:spcPct val="100000"/>
              </a:lnSpc>
              <a:spcBef>
                <a:spcPct val="0"/>
              </a:spcBef>
              <a:spcAft>
                <a:spcPts val="0"/>
              </a:spcAft>
              <a:buClrTx/>
              <a:buSzTx/>
              <a:buFontTx/>
              <a:buNone/>
              <a:tabLst/>
              <a:defRPr/>
            </a:pPr>
            <a:r>
              <a:rPr kumimoji="0" lang="en-US" sz="4500" b="1" i="0" u="none" strike="noStrike" kern="1200" cap="none" spc="0" normalizeH="0" baseline="0" noProof="0" dirty="0" smtClean="0">
                <a:ln>
                  <a:noFill/>
                </a:ln>
                <a:solidFill>
                  <a:schemeClr val="accent1">
                    <a:satMod val="150000"/>
                  </a:schemeClr>
                </a:solidFill>
                <a:effectLst/>
                <a:uLnTx/>
                <a:uFillTx/>
                <a:latin typeface="Baskerville Old Face" pitchFamily="18" charset="0"/>
                <a:ea typeface="+mj-ea"/>
                <a:cs typeface="+mj-cs"/>
              </a:rPr>
              <a:t>		   Introduction</a:t>
            </a:r>
            <a:r>
              <a:rPr kumimoji="0" lang="en-US" sz="4500" b="1" i="0" u="none" strike="noStrike" kern="1200" cap="none" spc="0" normalizeH="0" baseline="0" noProof="0" dirty="0" smtClean="0">
                <a:ln>
                  <a:noFill/>
                </a:ln>
                <a:solidFill>
                  <a:schemeClr val="accent1">
                    <a:satMod val="150000"/>
                  </a:schemeClr>
                </a:solidFill>
                <a:effectLst/>
                <a:uLnTx/>
                <a:uFillTx/>
                <a:latin typeface="+mj-lt"/>
                <a:ea typeface="+mj-ea"/>
                <a:cs typeface="+mj-cs"/>
              </a:rPr>
              <a:t> </a:t>
            </a:r>
            <a:endParaRPr kumimoji="0" lang="en-US" sz="4500" b="1" i="0" u="none" strike="noStrike" kern="1200" cap="none" spc="0" normalizeH="0" baseline="0" noProof="0" dirty="0">
              <a:ln>
                <a:noFill/>
              </a:ln>
              <a:solidFill>
                <a:schemeClr val="accent1">
                  <a:satMod val="150000"/>
                </a:schemeClr>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304800" y="1775191"/>
            <a:ext cx="8229600" cy="4625609"/>
          </a:xfrm>
        </p:spPr>
        <p:txBody>
          <a:bodyPr/>
          <a:lstStyle/>
          <a:p>
            <a:pPr algn="just">
              <a:buNone/>
            </a:pPr>
            <a:r>
              <a:rPr lang="en-US" dirty="0" smtClean="0">
                <a:latin typeface="Baskerville Old Face" pitchFamily="18" charset="0"/>
              </a:rPr>
              <a:t>   </a:t>
            </a:r>
            <a:r>
              <a:rPr lang="en-US" sz="2800" dirty="0" smtClean="0">
                <a:latin typeface="Baskerville Old Face" pitchFamily="18" charset="0"/>
              </a:rPr>
              <a:t>A </a:t>
            </a:r>
            <a:r>
              <a:rPr lang="en-US" sz="2800" b="1" dirty="0" smtClean="0">
                <a:latin typeface="Baskerville Old Face" pitchFamily="18" charset="0"/>
              </a:rPr>
              <a:t>Time to digital converter (TDC)</a:t>
            </a:r>
            <a:r>
              <a:rPr lang="en-US" sz="2800" dirty="0" smtClean="0">
                <a:latin typeface="Baskerville Old Face" pitchFamily="18" charset="0"/>
              </a:rPr>
              <a:t> is a device that converts  signals of pulses into a digital representation of time.</a:t>
            </a:r>
          </a:p>
        </p:txBody>
      </p:sp>
      <p:pic>
        <p:nvPicPr>
          <p:cNvPr id="4100" name="Picture 4"/>
          <p:cNvPicPr>
            <a:picLocks noChangeAspect="1" noChangeArrowheads="1"/>
          </p:cNvPicPr>
          <p:nvPr/>
        </p:nvPicPr>
        <p:blipFill>
          <a:blip r:embed="rId2" cstate="print"/>
          <a:srcRect/>
          <a:stretch>
            <a:fillRect/>
          </a:stretch>
        </p:blipFill>
        <p:spPr bwMode="auto">
          <a:xfrm>
            <a:off x="5334000" y="3733800"/>
            <a:ext cx="2590800" cy="2590800"/>
          </a:xfrm>
          <a:prstGeom prst="rect">
            <a:avLst/>
          </a:prstGeom>
          <a:noFill/>
          <a:ln w="9525">
            <a:noFill/>
            <a:miter lim="800000"/>
            <a:headEnd/>
            <a:tailEnd/>
          </a:ln>
        </p:spPr>
      </p:pic>
      <p:pic>
        <p:nvPicPr>
          <p:cNvPr id="4102" name="Picture 6" descr="C:\Users\Aaron\AppData\Local\Microsoft\Windows\Temporary Internet Files\Content.IE5\YTUI5AY0\MCj04242320000[1].wmf"/>
          <p:cNvPicPr>
            <a:picLocks noChangeAspect="1" noChangeArrowheads="1"/>
          </p:cNvPicPr>
          <p:nvPr/>
        </p:nvPicPr>
        <p:blipFill>
          <a:blip r:embed="rId3" cstate="print"/>
          <a:srcRect/>
          <a:stretch>
            <a:fillRect/>
          </a:stretch>
        </p:blipFill>
        <p:spPr bwMode="auto">
          <a:xfrm>
            <a:off x="685800" y="3810000"/>
            <a:ext cx="2527300" cy="2590800"/>
          </a:xfrm>
          <a:prstGeom prst="rect">
            <a:avLst/>
          </a:prstGeom>
        </p:spPr>
        <p:style>
          <a:lnRef idx="2">
            <a:schemeClr val="dk1"/>
          </a:lnRef>
          <a:fillRef idx="1">
            <a:schemeClr val="lt1"/>
          </a:fillRef>
          <a:effectRef idx="0">
            <a:schemeClr val="dk1"/>
          </a:effectRef>
          <a:fontRef idx="minor">
            <a:schemeClr val="dk1"/>
          </a:fontRef>
        </p:style>
      </p:pic>
      <p:sp>
        <p:nvSpPr>
          <p:cNvPr id="12" name="Right Arrow 11"/>
          <p:cNvSpPr/>
          <p:nvPr/>
        </p:nvSpPr>
        <p:spPr>
          <a:xfrm>
            <a:off x="3657600" y="4343400"/>
            <a:ext cx="1219200" cy="1676400"/>
          </a:xfrm>
          <a:prstGeom prst="rightArrow">
            <a:avLst>
              <a:gd name="adj1" fmla="val 50000"/>
              <a:gd name="adj2" fmla="val 50000"/>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n-US" dirty="0">
              <a:solidFill>
                <a:srgbClr val="FF0000"/>
              </a:solidFill>
            </a:endParaRPr>
          </a:p>
        </p:txBody>
      </p:sp>
      <p:sp>
        <p:nvSpPr>
          <p:cNvPr id="7" name="Title 1"/>
          <p:cNvSpPr txBox="1">
            <a:spLocks noGrp="1"/>
          </p:cNvSpPr>
          <p:nvPr>
            <p:ph type="title"/>
          </p:nvPr>
        </p:nvSpPr>
        <p:spPr>
          <a:xfrm>
            <a:off x="609600" y="147953"/>
            <a:ext cx="8229600" cy="1252728"/>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p>
            <a:pPr marL="0" marR="0" lvl="0" indent="0" algn="just" defTabSz="914400" rtl="0" eaLnBrk="1" fontAlgn="auto" latinLnBrk="0" hangingPunct="1">
              <a:lnSpc>
                <a:spcPct val="100000"/>
              </a:lnSpc>
              <a:spcBef>
                <a:spcPct val="0"/>
              </a:spcBef>
              <a:spcAft>
                <a:spcPts val="0"/>
              </a:spcAft>
              <a:buClrTx/>
              <a:buSzTx/>
              <a:buFontTx/>
              <a:buNone/>
              <a:tabLst/>
              <a:defRPr/>
            </a:pPr>
            <a:r>
              <a:rPr kumimoji="0" lang="en-US" sz="4500" b="1" i="0" u="none" strike="noStrike" kern="1200" cap="none" spc="0" normalizeH="0" baseline="0" noProof="0" dirty="0" smtClean="0">
                <a:ln>
                  <a:noFill/>
                </a:ln>
                <a:solidFill>
                  <a:schemeClr val="accent1">
                    <a:satMod val="150000"/>
                  </a:schemeClr>
                </a:solidFill>
                <a:effectLst/>
                <a:uLnTx/>
                <a:uFillTx/>
                <a:latin typeface="Baskerville Old Face" pitchFamily="18" charset="0"/>
                <a:ea typeface="+mj-ea"/>
                <a:cs typeface="+mj-cs"/>
              </a:rPr>
              <a:t>		   Introduction</a:t>
            </a:r>
            <a:r>
              <a:rPr kumimoji="0" lang="en-US" sz="4500" b="1" i="0" u="none" strike="noStrike" kern="1200" cap="none" spc="0" normalizeH="0" baseline="0" noProof="0" dirty="0" smtClean="0">
                <a:ln>
                  <a:noFill/>
                </a:ln>
                <a:solidFill>
                  <a:schemeClr val="accent1">
                    <a:satMod val="150000"/>
                  </a:schemeClr>
                </a:solidFill>
                <a:effectLst/>
                <a:uLnTx/>
                <a:uFillTx/>
                <a:latin typeface="+mj-lt"/>
                <a:ea typeface="+mj-ea"/>
                <a:cs typeface="+mj-cs"/>
              </a:rPr>
              <a:t> </a:t>
            </a:r>
            <a:endParaRPr kumimoji="0" lang="en-US" sz="4500" b="1" i="0" u="none" strike="noStrike" kern="1200" cap="none" spc="0" normalizeH="0" baseline="0" noProof="0" dirty="0">
              <a:ln>
                <a:noFill/>
              </a:ln>
              <a:solidFill>
                <a:schemeClr val="accent1">
                  <a:satMod val="150000"/>
                </a:schemeClr>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2209800"/>
            <a:ext cx="8229600" cy="4625609"/>
          </a:xfrm>
        </p:spPr>
        <p:txBody>
          <a:bodyPr>
            <a:normAutofit/>
          </a:bodyPr>
          <a:lstStyle/>
          <a:p>
            <a:r>
              <a:rPr lang="en-US" sz="3000" dirty="0" smtClean="0">
                <a:latin typeface="Baskerville Old Face" pitchFamily="18" charset="0"/>
                <a:cs typeface="Andalus" pitchFamily="18" charset="-78"/>
              </a:rPr>
              <a:t>The TDC FPGA has a wide range of applications: </a:t>
            </a:r>
          </a:p>
          <a:p>
            <a:pPr>
              <a:buNone/>
            </a:pPr>
            <a:endParaRPr lang="en-US" sz="3000" dirty="0" smtClean="0">
              <a:latin typeface="Baskerville Old Face" pitchFamily="18" charset="0"/>
              <a:cs typeface="Andalus" pitchFamily="18" charset="-78"/>
            </a:endParaRPr>
          </a:p>
          <a:p>
            <a:r>
              <a:rPr lang="en-US" sz="3000" dirty="0" smtClean="0">
                <a:latin typeface="Baskerville Old Face" pitchFamily="18" charset="0"/>
                <a:cs typeface="Andalus" pitchFamily="18" charset="-78"/>
              </a:rPr>
              <a:t> High energy Physics Experiments </a:t>
            </a:r>
          </a:p>
          <a:p>
            <a:endParaRPr lang="en-US" sz="3000" dirty="0" smtClean="0">
              <a:latin typeface="Baskerville Old Face" pitchFamily="18" charset="0"/>
              <a:cs typeface="Andalus" pitchFamily="18" charset="-78"/>
            </a:endParaRPr>
          </a:p>
          <a:p>
            <a:r>
              <a:rPr lang="en-US" sz="3000" dirty="0" smtClean="0">
                <a:latin typeface="Baskerville Old Face" pitchFamily="18" charset="0"/>
                <a:cs typeface="Andalus" pitchFamily="18" charset="-78"/>
              </a:rPr>
              <a:t>Time-of-Flight (TOF)</a:t>
            </a:r>
          </a:p>
          <a:p>
            <a:endParaRPr lang="en-US" sz="3000" dirty="0" smtClean="0">
              <a:latin typeface="Baskerville Old Face" pitchFamily="18" charset="0"/>
              <a:cs typeface="Andalus" pitchFamily="18" charset="-78"/>
            </a:endParaRPr>
          </a:p>
          <a:p>
            <a:r>
              <a:rPr lang="en-US" sz="3000" dirty="0" smtClean="0">
                <a:latin typeface="Baskerville Old Face" pitchFamily="18" charset="0"/>
                <a:cs typeface="Andalus" pitchFamily="18" charset="-78"/>
              </a:rPr>
              <a:t>Fermilab: Main Injector Particle Production Experiment </a:t>
            </a:r>
          </a:p>
          <a:p>
            <a:pPr>
              <a:buNone/>
            </a:pPr>
            <a:endParaRPr lang="en-US" sz="3000" dirty="0"/>
          </a:p>
        </p:txBody>
      </p:sp>
      <p:sp>
        <p:nvSpPr>
          <p:cNvPr id="4" name="Title 1"/>
          <p:cNvSpPr txBox="1">
            <a:spLocks/>
          </p:cNvSpPr>
          <p:nvPr/>
        </p:nvSpPr>
        <p:spPr>
          <a:xfrm>
            <a:off x="609600" y="152400"/>
            <a:ext cx="8229600" cy="1252728"/>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p>
            <a:pPr marL="0" marR="0" lvl="0" indent="0" algn="just" defTabSz="914400" rtl="0" eaLnBrk="1" fontAlgn="auto" latinLnBrk="0" hangingPunct="1">
              <a:lnSpc>
                <a:spcPct val="100000"/>
              </a:lnSpc>
              <a:spcBef>
                <a:spcPct val="0"/>
              </a:spcBef>
              <a:spcAft>
                <a:spcPts val="0"/>
              </a:spcAft>
              <a:buClrTx/>
              <a:buSzTx/>
              <a:buFontTx/>
              <a:buNone/>
              <a:tabLst/>
              <a:defRPr/>
            </a:pPr>
            <a:r>
              <a:rPr kumimoji="0" lang="en-US" sz="4500" b="1" i="0" u="none" strike="noStrike" kern="1200" cap="none" spc="0" normalizeH="0" baseline="0" noProof="0" dirty="0" smtClean="0">
                <a:ln>
                  <a:noFill/>
                </a:ln>
                <a:solidFill>
                  <a:schemeClr val="accent1">
                    <a:satMod val="150000"/>
                  </a:schemeClr>
                </a:solidFill>
                <a:effectLst/>
                <a:uLnTx/>
                <a:uFillTx/>
                <a:latin typeface="Baskerville Old Face" pitchFamily="18" charset="0"/>
                <a:ea typeface="+mj-ea"/>
                <a:cs typeface="+mj-cs"/>
              </a:rPr>
              <a:t>		   Introduction</a:t>
            </a:r>
            <a:r>
              <a:rPr kumimoji="0" lang="en-US" sz="4500" b="1" i="0" u="none" strike="noStrike" kern="1200" cap="none" spc="0" normalizeH="0" baseline="0" noProof="0" dirty="0" smtClean="0">
                <a:ln>
                  <a:noFill/>
                </a:ln>
                <a:solidFill>
                  <a:schemeClr val="accent1">
                    <a:satMod val="150000"/>
                  </a:schemeClr>
                </a:solidFill>
                <a:effectLst/>
                <a:uLnTx/>
                <a:uFillTx/>
                <a:latin typeface="+mj-lt"/>
                <a:ea typeface="+mj-ea"/>
                <a:cs typeface="+mj-cs"/>
              </a:rPr>
              <a:t> </a:t>
            </a:r>
            <a:endParaRPr kumimoji="0" lang="en-US" sz="4500" b="1" i="0" u="none" strike="noStrike" kern="1200" cap="none" spc="0" normalizeH="0" baseline="0" noProof="0" dirty="0">
              <a:ln>
                <a:noFill/>
              </a:ln>
              <a:solidFill>
                <a:schemeClr val="accent1">
                  <a:satMod val="150000"/>
                </a:schemeClr>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pPr algn="ctr"/>
            <a:r>
              <a:rPr lang="en-US" dirty="0" smtClean="0">
                <a:latin typeface="Baskerville Old Face"/>
              </a:rPr>
              <a:t/>
            </a:r>
            <a:br>
              <a:rPr lang="en-US" dirty="0" smtClean="0">
                <a:latin typeface="Baskerville Old Face"/>
              </a:rPr>
            </a:br>
            <a:r>
              <a:rPr lang="en-US" sz="5000" dirty="0" smtClean="0">
                <a:latin typeface="Baskerville Old Face"/>
              </a:rPr>
              <a:t>Introduction</a:t>
            </a:r>
            <a:r>
              <a:rPr lang="en-US" sz="5000" dirty="0" smtClean="0">
                <a:latin typeface="Baskerville Old Face"/>
              </a:rPr>
              <a:t/>
            </a:r>
            <a:br>
              <a:rPr lang="en-US" sz="5000" dirty="0" smtClean="0">
                <a:latin typeface="Baskerville Old Face"/>
              </a:rPr>
            </a:br>
            <a:r>
              <a:rPr lang="en-US" sz="1600" dirty="0" smtClean="0">
                <a:latin typeface="Baskerville Old Face"/>
              </a:rPr>
              <a:t/>
            </a:r>
            <a:br>
              <a:rPr lang="en-US" sz="1600" dirty="0" smtClean="0">
                <a:latin typeface="Baskerville Old Face"/>
              </a:rPr>
            </a:br>
            <a:endParaRPr lang="en-US" sz="1600" dirty="0">
              <a:latin typeface="Baskerville Old Face"/>
            </a:endParaRPr>
          </a:p>
        </p:txBody>
      </p:sp>
      <p:sp>
        <p:nvSpPr>
          <p:cNvPr id="6" name="Content Placeholder 5"/>
          <p:cNvSpPr>
            <a:spLocks noGrp="1"/>
          </p:cNvSpPr>
          <p:nvPr>
            <p:ph idx="1"/>
          </p:nvPr>
        </p:nvSpPr>
        <p:spPr/>
        <p:txBody>
          <a:bodyPr>
            <a:normAutofit fontScale="92500" lnSpcReduction="20000"/>
          </a:bodyPr>
          <a:lstStyle/>
          <a:p>
            <a:r>
              <a:rPr lang="en-US" dirty="0" smtClean="0"/>
              <a:t>MIPP is an experiment studying hadronic flavor particle production at Fermilab. The experiments will cover 1 to 120 </a:t>
            </a:r>
            <a:r>
              <a:rPr lang="en-US" dirty="0" err="1" smtClean="0"/>
              <a:t>GeV</a:t>
            </a:r>
            <a:r>
              <a:rPr lang="en-US" dirty="0" smtClean="0"/>
              <a:t>/c on multiple targets (liquid Hydrogen, </a:t>
            </a:r>
            <a:r>
              <a:rPr lang="en-US" dirty="0" err="1" smtClean="0"/>
              <a:t>Minos</a:t>
            </a:r>
            <a:r>
              <a:rPr lang="en-US" dirty="0" smtClean="0"/>
              <a:t> targets and various nuclear targets including Uranium) for six beam species (</a:t>
            </a:r>
            <a:r>
              <a:rPr lang="en-US" dirty="0" err="1" smtClean="0"/>
              <a:t>pion</a:t>
            </a:r>
            <a:r>
              <a:rPr lang="en-US" dirty="0" smtClean="0"/>
              <a:t>, </a:t>
            </a:r>
            <a:r>
              <a:rPr lang="en-US" dirty="0" err="1" smtClean="0"/>
              <a:t>kaon</a:t>
            </a:r>
            <a:r>
              <a:rPr lang="en-US" dirty="0" smtClean="0"/>
              <a:t>, protons and their antiparticles). </a:t>
            </a:r>
          </a:p>
          <a:p>
            <a:r>
              <a:rPr lang="en-US" dirty="0" smtClean="0"/>
              <a:t>Open geometry spectrometer used to study </a:t>
            </a:r>
            <a:r>
              <a:rPr lang="en-US" dirty="0" err="1" smtClean="0"/>
              <a:t>hadron</a:t>
            </a:r>
            <a:r>
              <a:rPr lang="en-US" dirty="0" smtClean="0"/>
              <a:t> production.</a:t>
            </a:r>
          </a:p>
          <a:p>
            <a:r>
              <a:rPr lang="en-US" dirty="0" smtClean="0"/>
              <a:t> Hadronic fragmentation – test scaling law of </a:t>
            </a:r>
            <a:r>
              <a:rPr lang="en-US" dirty="0" smtClean="0"/>
              <a:t>particle fragmentation</a:t>
            </a:r>
            <a:endParaRPr lang="en-US" dirty="0" smtClean="0"/>
          </a:p>
          <a:p>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800" dirty="0" smtClean="0"/>
              <a:t/>
            </a:r>
            <a:br>
              <a:rPr lang="en-US" sz="4800" dirty="0" smtClean="0"/>
            </a:br>
            <a:endParaRPr lang="en-US" dirty="0"/>
          </a:p>
        </p:txBody>
      </p:sp>
      <p:pic>
        <p:nvPicPr>
          <p:cNvPr id="6146" name="Picture 2"/>
          <p:cNvPicPr>
            <a:picLocks noGrp="1" noChangeAspect="1" noChangeArrowheads="1"/>
          </p:cNvPicPr>
          <p:nvPr>
            <p:ph idx="1"/>
          </p:nvPr>
        </p:nvPicPr>
        <p:blipFill>
          <a:blip r:embed="rId3" cstate="print"/>
          <a:srcRect/>
          <a:stretch>
            <a:fillRect/>
          </a:stretch>
        </p:blipFill>
        <p:spPr bwMode="auto">
          <a:xfrm>
            <a:off x="762000" y="1905000"/>
            <a:ext cx="8305800" cy="4648200"/>
          </a:xfrm>
          <a:prstGeom prst="rect">
            <a:avLst/>
          </a:prstGeom>
          <a:noFill/>
          <a:ln w="9525">
            <a:noFill/>
            <a:miter lim="800000"/>
            <a:headEnd/>
            <a:tailEnd/>
          </a:ln>
        </p:spPr>
      </p:pic>
      <p:sp>
        <p:nvSpPr>
          <p:cNvPr id="8" name="Up Arrow 7"/>
          <p:cNvSpPr/>
          <p:nvPr/>
        </p:nvSpPr>
        <p:spPr>
          <a:xfrm rot="14649101">
            <a:off x="4142149" y="2580700"/>
            <a:ext cx="381284" cy="97840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p:cNvSpPr txBox="1"/>
          <p:nvPr/>
        </p:nvSpPr>
        <p:spPr>
          <a:xfrm>
            <a:off x="5029200" y="2667000"/>
            <a:ext cx="1295400" cy="64633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b="1" cap="all" dirty="0" smtClean="0">
                <a:ln w="9000" cmpd="sng">
                  <a:solidFill>
                    <a:schemeClr val="accent4">
                      <a:shade val="50000"/>
                      <a:satMod val="120000"/>
                    </a:schemeClr>
                  </a:solidFill>
                  <a:prstDash val="solid"/>
                </a:ln>
                <a:solidFill>
                  <a:schemeClr val="tx1"/>
                </a:solidFill>
                <a:effectLst>
                  <a:reflection blurRad="12700" stA="28000" endPos="45000" dist="1000" dir="5400000" sy="-100000" algn="bl" rotWithShape="0"/>
                </a:effectLst>
              </a:rPr>
              <a:t>Time-of- Flight</a:t>
            </a:r>
            <a:endParaRPr lang="en-US" b="1" cap="all" dirty="0">
              <a:ln w="9000" cmpd="sng">
                <a:solidFill>
                  <a:schemeClr val="accent4">
                    <a:shade val="50000"/>
                    <a:satMod val="120000"/>
                  </a:schemeClr>
                </a:solidFill>
                <a:prstDash val="solid"/>
              </a:ln>
              <a:solidFill>
                <a:schemeClr val="tx1"/>
              </a:solidFill>
              <a:effectLst>
                <a:reflection blurRad="12700" stA="28000" endPos="45000" dist="1000" dir="5400000" sy="-100000" algn="bl" rotWithShape="0"/>
              </a:effectLst>
            </a:endParaRPr>
          </a:p>
        </p:txBody>
      </p:sp>
      <p:sp>
        <p:nvSpPr>
          <p:cNvPr id="7" name="Title 1"/>
          <p:cNvSpPr txBox="1">
            <a:spLocks/>
          </p:cNvSpPr>
          <p:nvPr/>
        </p:nvSpPr>
        <p:spPr>
          <a:xfrm>
            <a:off x="3048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p>
            <a:pPr marL="0" marR="0" lvl="0" indent="0" algn="just" defTabSz="914400" rtl="0" eaLnBrk="1" fontAlgn="auto" latinLnBrk="0" hangingPunct="1">
              <a:lnSpc>
                <a:spcPct val="100000"/>
              </a:lnSpc>
              <a:spcBef>
                <a:spcPct val="0"/>
              </a:spcBef>
              <a:spcAft>
                <a:spcPts val="0"/>
              </a:spcAft>
              <a:buClrTx/>
              <a:buSzTx/>
              <a:buFontTx/>
              <a:buNone/>
              <a:tabLst/>
              <a:defRPr/>
            </a:pPr>
            <a:r>
              <a:rPr kumimoji="0" lang="en-US" sz="4500" b="1" i="0" u="none" strike="noStrike" kern="1200" cap="none" spc="0" normalizeH="0" baseline="0" noProof="0" dirty="0" smtClean="0">
                <a:ln>
                  <a:noFill/>
                </a:ln>
                <a:solidFill>
                  <a:schemeClr val="accent1">
                    <a:satMod val="150000"/>
                  </a:schemeClr>
                </a:solidFill>
                <a:effectLst/>
                <a:uLnTx/>
                <a:uFillTx/>
                <a:latin typeface="Baskerville Old Face" pitchFamily="18" charset="0"/>
                <a:ea typeface="+mj-ea"/>
                <a:cs typeface="+mj-cs"/>
              </a:rPr>
              <a:t>		    Time of Flight</a:t>
            </a:r>
            <a:endParaRPr kumimoji="0" lang="en-US" sz="4500" b="1" i="0" u="none" strike="noStrike" kern="1200" cap="none" spc="0" normalizeH="0" baseline="0" noProof="0" dirty="0">
              <a:ln>
                <a:noFill/>
              </a:ln>
              <a:solidFill>
                <a:schemeClr val="accent1">
                  <a:satMod val="150000"/>
                </a:schemeClr>
              </a:solidFill>
              <a:effectLst/>
              <a:uLnTx/>
              <a:uFillTx/>
              <a:latin typeface="Baskerville Old Face" pitchFamily="18" charset="0"/>
              <a:ea typeface="+mj-ea"/>
              <a:cs typeface="+mj-cs"/>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sz="half" idx="1"/>
          </p:nvPr>
        </p:nvPicPr>
        <p:blipFill>
          <a:blip r:embed="rId2" cstate="print"/>
          <a:srcRect/>
          <a:stretch>
            <a:fillRect/>
          </a:stretch>
        </p:blipFill>
        <p:spPr bwMode="auto">
          <a:xfrm>
            <a:off x="457200" y="2438400"/>
            <a:ext cx="4114800" cy="3124199"/>
          </a:xfrm>
          <a:prstGeom prst="rect">
            <a:avLst/>
          </a:prstGeom>
          <a:noFill/>
          <a:ln w="9525">
            <a:noFill/>
            <a:miter lim="800000"/>
            <a:headEnd/>
            <a:tailEnd/>
          </a:ln>
        </p:spPr>
      </p:pic>
      <p:pic>
        <p:nvPicPr>
          <p:cNvPr id="3076" name="Picture 4"/>
          <p:cNvPicPr>
            <a:picLocks noChangeAspect="1" noChangeArrowheads="1"/>
          </p:cNvPicPr>
          <p:nvPr/>
        </p:nvPicPr>
        <p:blipFill>
          <a:blip r:embed="rId3" cstate="print"/>
          <a:srcRect/>
          <a:stretch>
            <a:fillRect/>
          </a:stretch>
        </p:blipFill>
        <p:spPr bwMode="auto">
          <a:xfrm>
            <a:off x="0" y="2286000"/>
            <a:ext cx="285750" cy="3514725"/>
          </a:xfrm>
          <a:prstGeom prst="rect">
            <a:avLst/>
          </a:prstGeom>
          <a:noFill/>
          <a:ln w="9525">
            <a:noFill/>
            <a:miter lim="800000"/>
            <a:headEnd/>
            <a:tailEnd/>
          </a:ln>
        </p:spPr>
      </p:pic>
      <p:cxnSp>
        <p:nvCxnSpPr>
          <p:cNvPr id="9" name="Straight Arrow Connector 8"/>
          <p:cNvCxnSpPr/>
          <p:nvPr/>
        </p:nvCxnSpPr>
        <p:spPr>
          <a:xfrm rot="16200000" flipH="1">
            <a:off x="76200" y="2971800"/>
            <a:ext cx="609600" cy="30480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3" name="Straight Arrow Connector 12"/>
          <p:cNvCxnSpPr/>
          <p:nvPr/>
        </p:nvCxnSpPr>
        <p:spPr>
          <a:xfrm>
            <a:off x="228600" y="3657600"/>
            <a:ext cx="304800" cy="7620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5" name="Straight Arrow Connector 14"/>
          <p:cNvCxnSpPr/>
          <p:nvPr/>
        </p:nvCxnSpPr>
        <p:spPr>
          <a:xfrm>
            <a:off x="228600" y="4572000"/>
            <a:ext cx="304800" cy="158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7" name="Straight Arrow Connector 16"/>
          <p:cNvCxnSpPr/>
          <p:nvPr/>
        </p:nvCxnSpPr>
        <p:spPr>
          <a:xfrm flipV="1">
            <a:off x="228600" y="5029200"/>
            <a:ext cx="533400" cy="30480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8" name="TextBox 17"/>
          <p:cNvSpPr txBox="1"/>
          <p:nvPr/>
        </p:nvSpPr>
        <p:spPr>
          <a:xfrm>
            <a:off x="0" y="5867400"/>
            <a:ext cx="885179" cy="646331"/>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US" dirty="0" smtClean="0"/>
              <a:t>AMP</a:t>
            </a:r>
          </a:p>
          <a:p>
            <a:r>
              <a:rPr lang="en-US" dirty="0" smtClean="0"/>
              <a:t>CARDS</a:t>
            </a:r>
            <a:endParaRPr lang="en-US" dirty="0"/>
          </a:p>
        </p:txBody>
      </p:sp>
      <p:sp>
        <p:nvSpPr>
          <p:cNvPr id="19" name="TextBox 18"/>
          <p:cNvSpPr txBox="1"/>
          <p:nvPr/>
        </p:nvSpPr>
        <p:spPr>
          <a:xfrm>
            <a:off x="1676400" y="5486400"/>
            <a:ext cx="914400"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smtClean="0"/>
              <a:t>TDC CARDS</a:t>
            </a:r>
            <a:endParaRPr lang="en-US" dirty="0"/>
          </a:p>
        </p:txBody>
      </p:sp>
      <p:pic>
        <p:nvPicPr>
          <p:cNvPr id="20" name="Picture 3"/>
          <p:cNvPicPr>
            <a:picLocks noGrp="1" noChangeAspect="1" noChangeArrowheads="1"/>
          </p:cNvPicPr>
          <p:nvPr>
            <p:ph sz="half" idx="2"/>
          </p:nvPr>
        </p:nvPicPr>
        <p:blipFill>
          <a:blip r:embed="rId4" cstate="print"/>
          <a:srcRect/>
          <a:stretch>
            <a:fillRect/>
          </a:stretch>
        </p:blipFill>
        <p:spPr bwMode="auto">
          <a:xfrm>
            <a:off x="5001391" y="1773238"/>
            <a:ext cx="3332217" cy="4624387"/>
          </a:xfrm>
          <a:prstGeom prst="rect">
            <a:avLst/>
          </a:prstGeom>
          <a:noFill/>
          <a:ln w="9525">
            <a:noFill/>
            <a:miter lim="800000"/>
            <a:headEnd/>
            <a:tailEnd/>
          </a:ln>
        </p:spPr>
      </p:pic>
      <p:sp>
        <p:nvSpPr>
          <p:cNvPr id="23" name="Title 1"/>
          <p:cNvSpPr>
            <a:spLocks noGrp="1"/>
          </p:cNvSpPr>
          <p:nvPr>
            <p:ph type="title"/>
          </p:nvPr>
        </p:nvSpPr>
        <p:spPr/>
        <p:txBody>
          <a:bodyPr/>
          <a:lstStyle/>
          <a:p>
            <a:pPr algn="just"/>
            <a:r>
              <a:rPr lang="en-US" dirty="0" smtClean="0">
                <a:latin typeface="Baskerville Old Face" pitchFamily="18" charset="0"/>
              </a:rPr>
              <a:t>		    Time of Flight</a:t>
            </a:r>
            <a:endParaRPr lang="en-US" dirty="0">
              <a:latin typeface="Baskerville Old Face" pitchFamily="18" charset="0"/>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5979</TotalTime>
  <Words>1065</Words>
  <Application>Microsoft Office PowerPoint</Application>
  <PresentationFormat>On-screen Show (4:3)</PresentationFormat>
  <Paragraphs>184</Paragraphs>
  <Slides>29</Slides>
  <Notes>1</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Module</vt:lpstr>
      <vt:lpstr>Implementing a Time-to-Digital Converter (TDC) in an FPGA</vt:lpstr>
      <vt:lpstr>        Overview</vt:lpstr>
      <vt:lpstr>        Objectives </vt:lpstr>
      <vt:lpstr>    </vt:lpstr>
      <vt:lpstr>     Introduction </vt:lpstr>
      <vt:lpstr>Slide 6</vt:lpstr>
      <vt:lpstr> Introduction  </vt:lpstr>
      <vt:lpstr> </vt:lpstr>
      <vt:lpstr>      Time of Flight</vt:lpstr>
      <vt:lpstr>Hardware</vt:lpstr>
      <vt:lpstr>Slide 11</vt:lpstr>
      <vt:lpstr>Firmware</vt:lpstr>
      <vt:lpstr>   TDC FPGA Firmware</vt:lpstr>
      <vt:lpstr>Carry Chain</vt:lpstr>
      <vt:lpstr>Slide 15</vt:lpstr>
      <vt:lpstr>Auto- Calibration</vt:lpstr>
      <vt:lpstr>Auto-Calibration</vt:lpstr>
      <vt:lpstr>Wave Union Launcher </vt:lpstr>
      <vt:lpstr>Wave Union Launcher </vt:lpstr>
      <vt:lpstr>Wave Union Launcher </vt:lpstr>
      <vt:lpstr>Slide 21</vt:lpstr>
      <vt:lpstr>TDC FPGA Firmware</vt:lpstr>
      <vt:lpstr>DAQ FPGA Firmware </vt:lpstr>
      <vt:lpstr>      Testing</vt:lpstr>
      <vt:lpstr>      Testing</vt:lpstr>
      <vt:lpstr> </vt:lpstr>
      <vt:lpstr> Conclusion </vt:lpstr>
      <vt:lpstr>Acknowledgements </vt:lpstr>
      <vt:lpstr>References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Aaron</dc:creator>
  <cp:lastModifiedBy>Aaron</cp:lastModifiedBy>
  <cp:revision>321</cp:revision>
  <dcterms:created xsi:type="dcterms:W3CDTF">2009-07-29T20:25:11Z</dcterms:created>
  <dcterms:modified xsi:type="dcterms:W3CDTF">2009-08-05T19:08:34Z</dcterms:modified>
</cp:coreProperties>
</file>