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drawings/drawing2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3" r:id="rId2"/>
    <p:sldId id="280" r:id="rId3"/>
    <p:sldId id="279" r:id="rId4"/>
    <p:sldId id="281" r:id="rId5"/>
    <p:sldId id="305" r:id="rId6"/>
    <p:sldId id="300" r:id="rId7"/>
    <p:sldId id="293" r:id="rId8"/>
    <p:sldId id="301" r:id="rId9"/>
    <p:sldId id="302" r:id="rId10"/>
    <p:sldId id="303" r:id="rId11"/>
    <p:sldId id="306" r:id="rId12"/>
    <p:sldId id="307" r:id="rId13"/>
    <p:sldId id="282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  <a:srgbClr val="663300"/>
    <a:srgbClr val="0066CC"/>
    <a:srgbClr val="FF9900"/>
    <a:srgbClr val="33CC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37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Owner\Documents\FFAG%20designs\Medical\2nd%20release%2018-150%20MeV\18_150_MeV_4cells_r2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Owner\Documents\FFAG%20designs\Medical\2nd%20release%2018-150%20MeV\18_150_MeV_4cells_r2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Owner\Documents\FFAG%20designs\Medical\2nd%20release%2018-150%20MeV\150_250_MeV_4cells_r1.xls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Owner\Documents\FFAG%20designs\Medical\2nd%20release%2018-150%20MeV\150_250_MeV_4cells_r1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scatterChart>
        <c:scatterStyle val="smoothMarker"/>
        <c:ser>
          <c:idx val="2"/>
          <c:order val="2"/>
          <c:spPr>
            <a:ln w="22225"/>
          </c:spPr>
          <c:xVal>
            <c:numRef>
              <c:f>Sheet1!$A$3:$A$13</c:f>
              <c:numCache>
                <c:formatCode>General</c:formatCode>
                <c:ptCount val="11"/>
                <c:pt idx="0">
                  <c:v>551.2700000000001</c:v>
                </c:pt>
                <c:pt idx="1">
                  <c:v>565.77900000000011</c:v>
                </c:pt>
                <c:pt idx="2">
                  <c:v>583.91399999999999</c:v>
                </c:pt>
                <c:pt idx="3">
                  <c:v>602.04999999999984</c:v>
                </c:pt>
                <c:pt idx="4">
                  <c:v>620.18600000000004</c:v>
                </c:pt>
                <c:pt idx="5">
                  <c:v>638.32099999999991</c:v>
                </c:pt>
                <c:pt idx="6">
                  <c:v>656.45699999999988</c:v>
                </c:pt>
                <c:pt idx="7">
                  <c:v>674.59299999999996</c:v>
                </c:pt>
                <c:pt idx="8">
                  <c:v>692.72900000000004</c:v>
                </c:pt>
                <c:pt idx="9">
                  <c:v>710.86399999999992</c:v>
                </c:pt>
                <c:pt idx="10">
                  <c:v>729</c:v>
                </c:pt>
              </c:numCache>
            </c:numRef>
          </c:xVal>
          <c:yVal>
            <c:numRef>
              <c:f>Sheet1!$F$3:$F$13</c:f>
              <c:numCache>
                <c:formatCode>General</c:formatCode>
                <c:ptCount val="11"/>
                <c:pt idx="0">
                  <c:v>1.2396399999999999</c:v>
                </c:pt>
                <c:pt idx="1">
                  <c:v>1.26417</c:v>
                </c:pt>
                <c:pt idx="2">
                  <c:v>1.2944199999999999</c:v>
                </c:pt>
                <c:pt idx="3">
                  <c:v>1.3242</c:v>
                </c:pt>
                <c:pt idx="4">
                  <c:v>1.3534899999999999</c:v>
                </c:pt>
                <c:pt idx="5">
                  <c:v>1.38229</c:v>
                </c:pt>
                <c:pt idx="6">
                  <c:v>1.4106399999999997</c:v>
                </c:pt>
                <c:pt idx="7">
                  <c:v>1.4385399999999997</c:v>
                </c:pt>
                <c:pt idx="8">
                  <c:v>1.4660299999999997</c:v>
                </c:pt>
                <c:pt idx="9">
                  <c:v>1.4931699999999999</c:v>
                </c:pt>
                <c:pt idx="10">
                  <c:v>1.5199899999999997</c:v>
                </c:pt>
              </c:numCache>
            </c:numRef>
          </c:yVal>
          <c:smooth val="1"/>
        </c:ser>
        <c:ser>
          <c:idx val="3"/>
          <c:order val="3"/>
          <c:spPr>
            <a:ln w="19050"/>
          </c:spPr>
          <c:xVal>
            <c:numRef>
              <c:f>Sheet1!$A$3:$A$13</c:f>
              <c:numCache>
                <c:formatCode>General</c:formatCode>
                <c:ptCount val="11"/>
                <c:pt idx="0">
                  <c:v>551.2700000000001</c:v>
                </c:pt>
                <c:pt idx="1">
                  <c:v>565.77900000000011</c:v>
                </c:pt>
                <c:pt idx="2">
                  <c:v>583.91399999999999</c:v>
                </c:pt>
                <c:pt idx="3">
                  <c:v>602.04999999999984</c:v>
                </c:pt>
                <c:pt idx="4">
                  <c:v>620.18600000000004</c:v>
                </c:pt>
                <c:pt idx="5">
                  <c:v>638.32099999999991</c:v>
                </c:pt>
                <c:pt idx="6">
                  <c:v>656.45699999999988</c:v>
                </c:pt>
                <c:pt idx="7">
                  <c:v>674.59299999999996</c:v>
                </c:pt>
                <c:pt idx="8">
                  <c:v>692.72900000000004</c:v>
                </c:pt>
                <c:pt idx="9">
                  <c:v>710.86399999999992</c:v>
                </c:pt>
                <c:pt idx="10">
                  <c:v>729</c:v>
                </c:pt>
              </c:numCache>
            </c:numRef>
          </c:xVal>
          <c:yVal>
            <c:numRef>
              <c:f>Sheet1!$Y$3:$Y$13</c:f>
              <c:numCache>
                <c:formatCode>General</c:formatCode>
                <c:ptCount val="11"/>
                <c:pt idx="0">
                  <c:v>1.2550362881996202</c:v>
                </c:pt>
                <c:pt idx="1">
                  <c:v>1.2793395799282403</c:v>
                </c:pt>
                <c:pt idx="2">
                  <c:v>1.3090229820367514</c:v>
                </c:pt>
                <c:pt idx="3">
                  <c:v>1.337945581315094</c:v>
                </c:pt>
                <c:pt idx="4">
                  <c:v>1.3661156159705583</c:v>
                </c:pt>
                <c:pt idx="5">
                  <c:v>1.3935424450781571</c:v>
                </c:pt>
                <c:pt idx="6">
                  <c:v>1.4202407850090466</c:v>
                </c:pt>
                <c:pt idx="7">
                  <c:v>1.4462215277740815</c:v>
                </c:pt>
                <c:pt idx="8">
                  <c:v>1.4714977281961017</c:v>
                </c:pt>
                <c:pt idx="9">
                  <c:v>1.4960816380261841</c:v>
                </c:pt>
                <c:pt idx="10">
                  <c:v>1.5199899999999997</c:v>
                </c:pt>
              </c:numCache>
            </c:numRef>
          </c:yVal>
          <c:smooth val="1"/>
        </c:ser>
        <c:ser>
          <c:idx val="0"/>
          <c:order val="0"/>
          <c:spPr>
            <a:ln w="22225"/>
          </c:spPr>
          <c:xVal>
            <c:numRef>
              <c:f>[1]Sheet1!$A$3:$A$13</c:f>
              <c:numCache>
                <c:formatCode>General</c:formatCode>
                <c:ptCount val="11"/>
                <c:pt idx="0">
                  <c:v>184.6</c:v>
                </c:pt>
                <c:pt idx="1">
                  <c:v>214.53200000000001</c:v>
                </c:pt>
                <c:pt idx="2">
                  <c:v>251.94800000000001</c:v>
                </c:pt>
                <c:pt idx="3">
                  <c:v>289.363</c:v>
                </c:pt>
                <c:pt idx="4">
                  <c:v>326.77799999999996</c:v>
                </c:pt>
                <c:pt idx="5">
                  <c:v>364.19299999999993</c:v>
                </c:pt>
                <c:pt idx="6">
                  <c:v>401.60899999999992</c:v>
                </c:pt>
                <c:pt idx="7">
                  <c:v>439.024</c:v>
                </c:pt>
                <c:pt idx="8">
                  <c:v>476.43899999999996</c:v>
                </c:pt>
                <c:pt idx="9">
                  <c:v>513.8549999999999</c:v>
                </c:pt>
                <c:pt idx="10">
                  <c:v>551.2700000000001</c:v>
                </c:pt>
              </c:numCache>
            </c:numRef>
          </c:xVal>
          <c:yVal>
            <c:numRef>
              <c:f>[1]Sheet1!$F$3:$F$13</c:f>
              <c:numCache>
                <c:formatCode>General</c:formatCode>
                <c:ptCount val="11"/>
                <c:pt idx="0">
                  <c:v>1.07206</c:v>
                </c:pt>
                <c:pt idx="1">
                  <c:v>1.2507599999999999</c:v>
                </c:pt>
                <c:pt idx="2">
                  <c:v>1.4632999999999998</c:v>
                </c:pt>
                <c:pt idx="3">
                  <c:v>1.6634500000000001</c:v>
                </c:pt>
                <c:pt idx="4">
                  <c:v>1.8523799999999999</c:v>
                </c:pt>
                <c:pt idx="5">
                  <c:v>2.0321599999999997</c:v>
                </c:pt>
                <c:pt idx="6">
                  <c:v>2.2050900000000002</c:v>
                </c:pt>
                <c:pt idx="7">
                  <c:v>2.3735300000000001</c:v>
                </c:pt>
                <c:pt idx="8">
                  <c:v>2.5398099999999997</c:v>
                </c:pt>
                <c:pt idx="9">
                  <c:v>2.70635</c:v>
                </c:pt>
                <c:pt idx="10">
                  <c:v>2.8756999999999997</c:v>
                </c:pt>
              </c:numCache>
            </c:numRef>
          </c:yVal>
          <c:smooth val="1"/>
        </c:ser>
        <c:ser>
          <c:idx val="1"/>
          <c:order val="1"/>
          <c:spPr>
            <a:ln w="19050"/>
          </c:spPr>
          <c:xVal>
            <c:numRef>
              <c:f>[1]Sheet1!$A$3:$A$13</c:f>
              <c:numCache>
                <c:formatCode>General</c:formatCode>
                <c:ptCount val="11"/>
                <c:pt idx="0">
                  <c:v>184.6</c:v>
                </c:pt>
                <c:pt idx="1">
                  <c:v>214.53200000000001</c:v>
                </c:pt>
                <c:pt idx="2">
                  <c:v>251.94800000000001</c:v>
                </c:pt>
                <c:pt idx="3">
                  <c:v>289.363</c:v>
                </c:pt>
                <c:pt idx="4">
                  <c:v>326.77799999999996</c:v>
                </c:pt>
                <c:pt idx="5">
                  <c:v>364.19299999999993</c:v>
                </c:pt>
                <c:pt idx="6">
                  <c:v>401.60899999999992</c:v>
                </c:pt>
                <c:pt idx="7">
                  <c:v>439.024</c:v>
                </c:pt>
                <c:pt idx="8">
                  <c:v>476.43899999999996</c:v>
                </c:pt>
                <c:pt idx="9">
                  <c:v>513.8549999999999</c:v>
                </c:pt>
                <c:pt idx="10">
                  <c:v>551.2700000000001</c:v>
                </c:pt>
              </c:numCache>
            </c:numRef>
          </c:xVal>
          <c:yVal>
            <c:numRef>
              <c:f>[1]Sheet1!$Y$3:$Y$13</c:f>
              <c:numCache>
                <c:formatCode>General</c:formatCode>
                <c:ptCount val="11"/>
                <c:pt idx="0">
                  <c:v>1.0959359915238582</c:v>
                </c:pt>
                <c:pt idx="1">
                  <c:v>1.2653929449898889</c:v>
                </c:pt>
                <c:pt idx="2">
                  <c:v>1.4722746702951108</c:v>
                </c:pt>
                <c:pt idx="3">
                  <c:v>1.6730468714929276</c:v>
                </c:pt>
                <c:pt idx="4">
                  <c:v>1.8671705214039822</c:v>
                </c:pt>
                <c:pt idx="5">
                  <c:v>2.0542160159072331</c:v>
                </c:pt>
                <c:pt idx="6">
                  <c:v>2.2338706674121696</c:v>
                </c:pt>
                <c:pt idx="7">
                  <c:v>2.4059136995007213</c:v>
                </c:pt>
                <c:pt idx="8">
                  <c:v>2.5702366359907001</c:v>
                </c:pt>
                <c:pt idx="9">
                  <c:v>2.7268178736893645</c:v>
                </c:pt>
                <c:pt idx="10">
                  <c:v>2.8756999999999997</c:v>
                </c:pt>
              </c:numCache>
            </c:numRef>
          </c:yVal>
          <c:smooth val="1"/>
        </c:ser>
        <c:axId val="61479168"/>
        <c:axId val="63967232"/>
      </c:scatterChart>
      <c:valAx>
        <c:axId val="61479168"/>
        <c:scaling>
          <c:orientation val="minMax"/>
          <c:max val="555"/>
          <c:min val="155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63967232"/>
        <c:crosses val="autoZero"/>
        <c:crossBetween val="midCat"/>
      </c:valAx>
      <c:valAx>
        <c:axId val="63967232"/>
        <c:scaling>
          <c:orientation val="minMax"/>
          <c:max val="3"/>
          <c:min val="1"/>
        </c:scaling>
        <c:axPos val="l"/>
        <c:majorGridlines/>
        <c:numFmt formatCode="General" sourceLinked="1"/>
        <c:tickLblPos val="nextTo"/>
        <c:crossAx val="61479168"/>
        <c:crosses val="autoZero"/>
        <c:crossBetween val="midCat"/>
      </c:valAx>
    </c:plotArea>
    <c:plotVisOnly val="1"/>
    <c:dispBlanksAs val="gap"/>
  </c:chart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/>
              <a:t>Deviation from isochronicity</a:t>
            </a:r>
          </a:p>
        </c:rich>
      </c:tx>
      <c:layout>
        <c:manualLayout>
          <c:xMode val="edge"/>
          <c:yMode val="edge"/>
          <c:x val="0.17408371762294653"/>
          <c:y val="8.5547848838644511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4629691208917622"/>
          <c:y val="8.357712339249139E-2"/>
          <c:w val="0.79998807917934567"/>
          <c:h val="0.78101350183891538"/>
        </c:manualLayout>
      </c:layout>
      <c:scatterChart>
        <c:scatterStyle val="smoothMarker"/>
        <c:ser>
          <c:idx val="0"/>
          <c:order val="0"/>
          <c:spPr>
            <a:ln w="12700">
              <a:solidFill>
                <a:srgbClr val="000080"/>
              </a:solidFill>
              <a:prstDash val="solid"/>
            </a:ln>
          </c:spPr>
          <c:marker>
            <c:symbol val="diamond"/>
            <c:size val="7"/>
            <c:spPr>
              <a:solidFill>
                <a:srgbClr val="FF0000"/>
              </a:solidFill>
            </c:spPr>
          </c:marker>
          <c:xVal>
            <c:numRef>
              <c:f>Sheet1!$A$3:$A$13</c:f>
              <c:numCache>
                <c:formatCode>General</c:formatCode>
                <c:ptCount val="11"/>
                <c:pt idx="0">
                  <c:v>184.6</c:v>
                </c:pt>
                <c:pt idx="1">
                  <c:v>214.53200000000001</c:v>
                </c:pt>
                <c:pt idx="2">
                  <c:v>251.94800000000001</c:v>
                </c:pt>
                <c:pt idx="3">
                  <c:v>289.363</c:v>
                </c:pt>
                <c:pt idx="4">
                  <c:v>326.77799999999996</c:v>
                </c:pt>
                <c:pt idx="5">
                  <c:v>364.19299999999993</c:v>
                </c:pt>
                <c:pt idx="6">
                  <c:v>401.60899999999992</c:v>
                </c:pt>
                <c:pt idx="7">
                  <c:v>439.024</c:v>
                </c:pt>
                <c:pt idx="8">
                  <c:v>476.43899999999996</c:v>
                </c:pt>
                <c:pt idx="9">
                  <c:v>513.8549999999999</c:v>
                </c:pt>
                <c:pt idx="10">
                  <c:v>551.2700000000001</c:v>
                </c:pt>
              </c:numCache>
            </c:numRef>
          </c:xVal>
          <c:yVal>
            <c:numRef>
              <c:f>Sheet1!$Z$3:$Z$13</c:f>
              <c:numCache>
                <c:formatCode>General</c:formatCode>
                <c:ptCount val="11"/>
                <c:pt idx="0">
                  <c:v>1.463294498988876E-2</c:v>
                </c:pt>
                <c:pt idx="1">
                  <c:v>8.9746702951110108E-3</c:v>
                </c:pt>
                <c:pt idx="2">
                  <c:v>8.9746702951110108E-3</c:v>
                </c:pt>
                <c:pt idx="3">
                  <c:v>9.5968714929273186E-3</c:v>
                </c:pt>
                <c:pt idx="4">
                  <c:v>1.4790521403982074E-2</c:v>
                </c:pt>
                <c:pt idx="5">
                  <c:v>2.2056015907232492E-2</c:v>
                </c:pt>
                <c:pt idx="6">
                  <c:v>2.8780667412169343E-2</c:v>
                </c:pt>
                <c:pt idx="7">
                  <c:v>3.2383699500721626E-2</c:v>
                </c:pt>
                <c:pt idx="8">
                  <c:v>3.042663599070039E-2</c:v>
                </c:pt>
                <c:pt idx="9">
                  <c:v>2.0467873689364435E-2</c:v>
                </c:pt>
                <c:pt idx="10">
                  <c:v>0</c:v>
                </c:pt>
              </c:numCache>
            </c:numRef>
          </c:yVal>
          <c:smooth val="1"/>
        </c:ser>
        <c:axId val="63981824"/>
        <c:axId val="63996672"/>
      </c:scatterChart>
      <c:valAx>
        <c:axId val="63981824"/>
        <c:scaling>
          <c:orientation val="minMax"/>
          <c:max val="560"/>
          <c:min val="160"/>
        </c:scaling>
        <c:axPos val="b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Momentum MeV/c</a:t>
                </a:r>
              </a:p>
            </c:rich>
          </c:tx>
          <c:layout/>
          <c:spPr>
            <a:noFill/>
            <a:ln w="25400">
              <a:noFill/>
            </a:ln>
          </c:spPr>
        </c:title>
        <c:numFmt formatCode="General" sourceLinked="1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63996672"/>
        <c:crosses val="autoZero"/>
        <c:crossBetween val="midCat"/>
      </c:valAx>
      <c:valAx>
        <c:axId val="63996672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Riso-Ravg</a:t>
                </a:r>
              </a:p>
            </c:rich>
          </c:tx>
          <c:layout/>
          <c:spPr>
            <a:noFill/>
            <a:ln w="25400">
              <a:noFill/>
            </a:ln>
          </c:spPr>
        </c:title>
        <c:numFmt formatCode="General" sourceLinked="1"/>
        <c:tickLblPos val="nextTo"/>
        <c:crossAx val="63981824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91927575786094451"/>
          <c:y val="0.61559894354898481"/>
          <c:w val="6.5897878303060708E-2"/>
          <c:h val="6.6852286097466671E-2"/>
        </c:manualLayout>
      </c:layout>
    </c:legend>
    <c:plotVisOnly val="1"/>
    <c:dispBlanksAs val="gap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/>
              <a:t>Deviation from isochronicity</a:t>
            </a:r>
          </a:p>
        </c:rich>
      </c:tx>
      <c:layout>
        <c:manualLayout>
          <c:xMode val="edge"/>
          <c:yMode val="edge"/>
          <c:x val="0.17408371762294653"/>
          <c:y val="8.5547848838644511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4629691208917622"/>
          <c:y val="8.357712339249139E-2"/>
          <c:w val="0.79998807917934567"/>
          <c:h val="0.78101350183891538"/>
        </c:manualLayout>
      </c:layout>
      <c:scatterChart>
        <c:scatterStyle val="smoothMarker"/>
        <c:ser>
          <c:idx val="0"/>
          <c:order val="0"/>
          <c:spPr>
            <a:ln w="12700">
              <a:solidFill>
                <a:srgbClr val="000080"/>
              </a:solidFill>
              <a:prstDash val="solid"/>
            </a:ln>
          </c:spPr>
          <c:marker>
            <c:symbol val="diamond"/>
            <c:size val="7"/>
            <c:spPr>
              <a:solidFill>
                <a:srgbClr val="FF0000"/>
              </a:solidFill>
            </c:spPr>
          </c:marker>
          <c:xVal>
            <c:numRef>
              <c:f>Sheet1!$A$3:$A$13</c:f>
              <c:numCache>
                <c:formatCode>General</c:formatCode>
                <c:ptCount val="11"/>
                <c:pt idx="0">
                  <c:v>551.2700000000001</c:v>
                </c:pt>
                <c:pt idx="1">
                  <c:v>565.77900000000011</c:v>
                </c:pt>
                <c:pt idx="2">
                  <c:v>583.91399999999999</c:v>
                </c:pt>
                <c:pt idx="3">
                  <c:v>602.04999999999984</c:v>
                </c:pt>
                <c:pt idx="4">
                  <c:v>620.18600000000004</c:v>
                </c:pt>
                <c:pt idx="5">
                  <c:v>638.32099999999991</c:v>
                </c:pt>
                <c:pt idx="6">
                  <c:v>656.45699999999988</c:v>
                </c:pt>
                <c:pt idx="7">
                  <c:v>674.59299999999996</c:v>
                </c:pt>
                <c:pt idx="8">
                  <c:v>692.72900000000004</c:v>
                </c:pt>
                <c:pt idx="9">
                  <c:v>710.86399999999992</c:v>
                </c:pt>
                <c:pt idx="10">
                  <c:v>729</c:v>
                </c:pt>
              </c:numCache>
            </c:numRef>
          </c:xVal>
          <c:yVal>
            <c:numRef>
              <c:f>Sheet1!$Z$3:$Z$13</c:f>
              <c:numCache>
                <c:formatCode>General</c:formatCode>
                <c:ptCount val="11"/>
                <c:pt idx="0">
                  <c:v>1.5169579928240308E-2</c:v>
                </c:pt>
                <c:pt idx="1">
                  <c:v>1.4602982036751255E-2</c:v>
                </c:pt>
                <c:pt idx="2">
                  <c:v>1.4602982036751255E-2</c:v>
                </c:pt>
                <c:pt idx="3">
                  <c:v>1.3745581315093741E-2</c:v>
                </c:pt>
                <c:pt idx="4">
                  <c:v>1.2625615970558224E-2</c:v>
                </c:pt>
                <c:pt idx="5">
                  <c:v>1.125244507815704E-2</c:v>
                </c:pt>
                <c:pt idx="6">
                  <c:v>9.6007850090469339E-3</c:v>
                </c:pt>
                <c:pt idx="7">
                  <c:v>7.6815277740818217E-3</c:v>
                </c:pt>
                <c:pt idx="8">
                  <c:v>5.4677281961017518E-3</c:v>
                </c:pt>
                <c:pt idx="9">
                  <c:v>2.9116380261842152E-3</c:v>
                </c:pt>
                <c:pt idx="10">
                  <c:v>0</c:v>
                </c:pt>
              </c:numCache>
            </c:numRef>
          </c:yVal>
          <c:smooth val="1"/>
        </c:ser>
        <c:axId val="64007552"/>
        <c:axId val="69093248"/>
      </c:scatterChart>
      <c:valAx>
        <c:axId val="64007552"/>
        <c:scaling>
          <c:orientation val="minMax"/>
          <c:max val="750"/>
          <c:min val="550"/>
        </c:scaling>
        <c:axPos val="b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Momentum MeV/c</a:t>
                </a:r>
              </a:p>
            </c:rich>
          </c:tx>
          <c:layout/>
          <c:spPr>
            <a:noFill/>
            <a:ln w="25400">
              <a:noFill/>
            </a:ln>
          </c:spPr>
        </c:title>
        <c:numFmt formatCode="General" sourceLinked="1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69093248"/>
        <c:crosses val="autoZero"/>
        <c:crossBetween val="midCat"/>
      </c:valAx>
      <c:valAx>
        <c:axId val="69093248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Riso-Ravg (m)</a:t>
                </a:r>
              </a:p>
            </c:rich>
          </c:tx>
          <c:layout/>
          <c:spPr>
            <a:noFill/>
            <a:ln w="25400">
              <a:noFill/>
            </a:ln>
          </c:spPr>
        </c:title>
        <c:numFmt formatCode="General" sourceLinked="1"/>
        <c:tickLblPos val="nextTo"/>
        <c:crossAx val="64007552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91927575786094451"/>
          <c:y val="0.61559894354898481"/>
          <c:w val="6.5897878303060708E-2"/>
          <c:h val="6.6852286097466671E-2"/>
        </c:manualLayout>
      </c:layout>
    </c:legend>
    <c:plotVisOnly val="1"/>
    <c:dispBlanksAs val="gap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scatterChart>
        <c:scatterStyle val="smoothMarker"/>
        <c:ser>
          <c:idx val="0"/>
          <c:order val="0"/>
          <c:spPr>
            <a:ln w="22225"/>
          </c:spPr>
          <c:xVal>
            <c:numRef>
              <c:f>Sheet1!$A$3:$A$13</c:f>
              <c:numCache>
                <c:formatCode>General</c:formatCode>
                <c:ptCount val="11"/>
                <c:pt idx="0">
                  <c:v>551.2700000000001</c:v>
                </c:pt>
                <c:pt idx="1">
                  <c:v>565.77900000000011</c:v>
                </c:pt>
                <c:pt idx="2">
                  <c:v>583.91399999999999</c:v>
                </c:pt>
                <c:pt idx="3">
                  <c:v>602.04999999999984</c:v>
                </c:pt>
                <c:pt idx="4">
                  <c:v>620.18600000000004</c:v>
                </c:pt>
                <c:pt idx="5">
                  <c:v>638.32099999999991</c:v>
                </c:pt>
                <c:pt idx="6">
                  <c:v>656.45699999999988</c:v>
                </c:pt>
                <c:pt idx="7">
                  <c:v>674.59299999999996</c:v>
                </c:pt>
                <c:pt idx="8">
                  <c:v>692.72900000000004</c:v>
                </c:pt>
                <c:pt idx="9">
                  <c:v>710.86399999999992</c:v>
                </c:pt>
                <c:pt idx="10">
                  <c:v>729</c:v>
                </c:pt>
              </c:numCache>
            </c:numRef>
          </c:xVal>
          <c:yVal>
            <c:numRef>
              <c:f>Sheet1!$F$3:$F$13</c:f>
              <c:numCache>
                <c:formatCode>General</c:formatCode>
                <c:ptCount val="11"/>
                <c:pt idx="0">
                  <c:v>1.2396399999999999</c:v>
                </c:pt>
                <c:pt idx="1">
                  <c:v>1.26417</c:v>
                </c:pt>
                <c:pt idx="2">
                  <c:v>1.2944199999999999</c:v>
                </c:pt>
                <c:pt idx="3">
                  <c:v>1.3242</c:v>
                </c:pt>
                <c:pt idx="4">
                  <c:v>1.3534899999999999</c:v>
                </c:pt>
                <c:pt idx="5">
                  <c:v>1.38229</c:v>
                </c:pt>
                <c:pt idx="6">
                  <c:v>1.4106399999999997</c:v>
                </c:pt>
                <c:pt idx="7">
                  <c:v>1.4385399999999997</c:v>
                </c:pt>
                <c:pt idx="8">
                  <c:v>1.4660299999999997</c:v>
                </c:pt>
                <c:pt idx="9">
                  <c:v>1.4931699999999999</c:v>
                </c:pt>
                <c:pt idx="10">
                  <c:v>1.5199899999999997</c:v>
                </c:pt>
              </c:numCache>
            </c:numRef>
          </c:yVal>
          <c:smooth val="1"/>
        </c:ser>
        <c:ser>
          <c:idx val="1"/>
          <c:order val="1"/>
          <c:spPr>
            <a:ln w="19050"/>
          </c:spPr>
          <c:xVal>
            <c:numRef>
              <c:f>Sheet1!$A$3:$A$13</c:f>
              <c:numCache>
                <c:formatCode>General</c:formatCode>
                <c:ptCount val="11"/>
                <c:pt idx="0">
                  <c:v>551.2700000000001</c:v>
                </c:pt>
                <c:pt idx="1">
                  <c:v>565.77900000000011</c:v>
                </c:pt>
                <c:pt idx="2">
                  <c:v>583.91399999999999</c:v>
                </c:pt>
                <c:pt idx="3">
                  <c:v>602.04999999999984</c:v>
                </c:pt>
                <c:pt idx="4">
                  <c:v>620.18600000000004</c:v>
                </c:pt>
                <c:pt idx="5">
                  <c:v>638.32099999999991</c:v>
                </c:pt>
                <c:pt idx="6">
                  <c:v>656.45699999999988</c:v>
                </c:pt>
                <c:pt idx="7">
                  <c:v>674.59299999999996</c:v>
                </c:pt>
                <c:pt idx="8">
                  <c:v>692.72900000000004</c:v>
                </c:pt>
                <c:pt idx="9">
                  <c:v>710.86399999999992</c:v>
                </c:pt>
                <c:pt idx="10">
                  <c:v>729</c:v>
                </c:pt>
              </c:numCache>
            </c:numRef>
          </c:xVal>
          <c:yVal>
            <c:numRef>
              <c:f>Sheet1!$Y$3:$Y$13</c:f>
              <c:numCache>
                <c:formatCode>General</c:formatCode>
                <c:ptCount val="11"/>
                <c:pt idx="0">
                  <c:v>1.2550362881996202</c:v>
                </c:pt>
                <c:pt idx="1">
                  <c:v>1.2793395799282403</c:v>
                </c:pt>
                <c:pt idx="2">
                  <c:v>1.3090229820367514</c:v>
                </c:pt>
                <c:pt idx="3">
                  <c:v>1.337945581315094</c:v>
                </c:pt>
                <c:pt idx="4">
                  <c:v>1.3661156159705583</c:v>
                </c:pt>
                <c:pt idx="5">
                  <c:v>1.3935424450781571</c:v>
                </c:pt>
                <c:pt idx="6">
                  <c:v>1.4202407850090466</c:v>
                </c:pt>
                <c:pt idx="7">
                  <c:v>1.4462215277740815</c:v>
                </c:pt>
                <c:pt idx="8">
                  <c:v>1.4714977281961017</c:v>
                </c:pt>
                <c:pt idx="9">
                  <c:v>1.4960816380261841</c:v>
                </c:pt>
                <c:pt idx="10">
                  <c:v>1.5199899999999997</c:v>
                </c:pt>
              </c:numCache>
            </c:numRef>
          </c:yVal>
          <c:smooth val="1"/>
        </c:ser>
        <c:axId val="69122688"/>
        <c:axId val="69124480"/>
      </c:scatterChart>
      <c:valAx>
        <c:axId val="69122688"/>
        <c:scaling>
          <c:orientation val="minMax"/>
          <c:max val="750"/>
          <c:min val="550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69124480"/>
        <c:crosses val="autoZero"/>
        <c:crossBetween val="midCat"/>
      </c:valAx>
      <c:valAx>
        <c:axId val="69124480"/>
        <c:scaling>
          <c:orientation val="minMax"/>
          <c:max val="1.6"/>
          <c:min val="1.2"/>
        </c:scaling>
        <c:axPos val="l"/>
        <c:majorGridlines/>
        <c:numFmt formatCode="General" sourceLinked="1"/>
        <c:tickLblPos val="nextTo"/>
        <c:crossAx val="69122688"/>
        <c:crosses val="autoZero"/>
        <c:crossBetween val="midCat"/>
      </c:valAx>
    </c:plotArea>
    <c:plotVisOnly val="1"/>
    <c:dispBlanksAs val="gap"/>
  </c:chart>
  <c:externalData r:id="rId1"/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0.12821</cdr:x>
      <cdr:y>0.06897</cdr:y>
    </cdr:from>
    <cdr:to>
      <cdr:x>1</cdr:x>
      <cdr:y>0.41379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81000" y="152400"/>
          <a:ext cx="2590800" cy="762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b="1" dirty="0" err="1"/>
            <a:t>R</a:t>
          </a:r>
          <a:r>
            <a:rPr lang="en-US" sz="1600" b="1" baseline="-25000" dirty="0" err="1"/>
            <a:t>avg</a:t>
          </a:r>
          <a:r>
            <a:rPr lang="en-US" sz="1600" b="1" baseline="0" dirty="0"/>
            <a:t> (blue) and </a:t>
          </a:r>
          <a:endParaRPr lang="en-US" sz="1600" b="1" baseline="0" dirty="0" smtClean="0"/>
        </a:p>
        <a:p xmlns:a="http://schemas.openxmlformats.org/drawingml/2006/main">
          <a:r>
            <a:rPr lang="en-US" sz="1600" b="1" baseline="0" dirty="0" err="1" smtClean="0"/>
            <a:t>R</a:t>
          </a:r>
          <a:r>
            <a:rPr lang="en-US" sz="1600" b="1" baseline="-25000" dirty="0" err="1" smtClean="0"/>
            <a:t>isochronous</a:t>
          </a:r>
          <a:r>
            <a:rPr lang="en-US" sz="1600" b="1" baseline="0" dirty="0" smtClean="0"/>
            <a:t> </a:t>
          </a:r>
          <a:r>
            <a:rPr lang="en-US" sz="1600" b="1" baseline="0" dirty="0"/>
            <a:t>(red)</a:t>
          </a:r>
          <a:endParaRPr lang="en-US" sz="16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0.09583</cdr:x>
      <cdr:y>0.05903</cdr:y>
    </cdr:from>
    <cdr:to>
      <cdr:x>0.69792</cdr:x>
      <cdr:y>0.23264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38150" y="161925"/>
          <a:ext cx="2752725" cy="4762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b="1"/>
            <a:t>R</a:t>
          </a:r>
          <a:r>
            <a:rPr lang="en-US" sz="1600" b="1" baseline="-25000"/>
            <a:t>avg</a:t>
          </a:r>
          <a:r>
            <a:rPr lang="en-US" sz="1600" b="1" baseline="0"/>
            <a:t> (blue) and R</a:t>
          </a:r>
          <a:r>
            <a:rPr lang="en-US" sz="1600" b="1" baseline="-25000"/>
            <a:t>isochronous</a:t>
          </a:r>
          <a:r>
            <a:rPr lang="en-US" sz="1600" b="1" baseline="0"/>
            <a:t> (red)</a:t>
          </a:r>
          <a:endParaRPr lang="en-US" sz="1600" b="1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ED5B2DA-89ED-4A6F-B222-A5060C710799}" type="datetimeFigureOut">
              <a:rPr lang="en-US"/>
              <a:pPr>
                <a:defRPr/>
              </a:pPr>
              <a:t>9/23/2009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0709A42-B0F8-4F11-B7D3-E3B4F9F6F8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32C22-917C-45C9-BDCC-D48950E1B2DD}" type="datetimeFigureOut">
              <a:rPr lang="en-US"/>
              <a:pPr>
                <a:defRPr/>
              </a:pPr>
              <a:t>9/23/2009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B328BF-DE6B-4CD7-B158-6DD3E619C6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D083F-28FB-4E71-96ED-3F6E6287CDBC}" type="datetimeFigureOut">
              <a:rPr lang="en-US"/>
              <a:pPr>
                <a:defRPr/>
              </a:pPr>
              <a:t>9/23/2009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AB7AA-121F-4E12-B40D-C08F3AC70D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D4EAA-9438-4B0B-91F6-9FE0DEBA0A2B}" type="datetimeFigureOut">
              <a:rPr lang="en-US"/>
              <a:pPr>
                <a:defRPr/>
              </a:pPr>
              <a:t>9/23/2009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EA677D-C5E4-418B-BC8D-F33500773B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43BBE-7598-49DA-BD56-F0C419FA7A11}" type="datetimeFigureOut">
              <a:rPr lang="en-US"/>
              <a:pPr>
                <a:defRPr/>
              </a:pPr>
              <a:t>9/23/2009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ECEC4-3C93-49A2-9788-6C61C232FF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43A5F-AEE7-4264-95D7-ABE0D2E7A5CF}" type="datetimeFigureOut">
              <a:rPr lang="en-US"/>
              <a:pPr>
                <a:defRPr/>
              </a:pPr>
              <a:t>9/23/2009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66239-8102-4121-9458-3D837FF111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F53E7-AA77-4230-A3D1-118C1C0202F7}" type="datetimeFigureOut">
              <a:rPr lang="en-US"/>
              <a:pPr>
                <a:defRPr/>
              </a:pPr>
              <a:t>9/23/2009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E5FC3-B637-4A2D-82ED-0CB841BE28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DCCB1A-667D-4AEF-8505-E0A975BC602D}" type="datetimeFigureOut">
              <a:rPr lang="en-US"/>
              <a:pPr>
                <a:defRPr/>
              </a:pPr>
              <a:t>9/23/2009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816D38-3E3B-431B-96E6-6BA111C10A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BA2583-20BE-415D-95A8-9EC5F662880B}" type="datetimeFigureOut">
              <a:rPr lang="en-US"/>
              <a:pPr>
                <a:defRPr/>
              </a:pPr>
              <a:t>9/23/2009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F6199-5A2C-472F-BAF6-4DA6F1C17A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84422-3134-49D6-9FC0-3279788889FB}" type="datetimeFigureOut">
              <a:rPr lang="en-US"/>
              <a:pPr>
                <a:defRPr/>
              </a:pPr>
              <a:t>9/23/2009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0EA5C-1474-4AE0-A088-440F543851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C8983-8F19-40D4-88DF-91B38BA9C4D0}" type="datetimeFigureOut">
              <a:rPr lang="en-US"/>
              <a:pPr>
                <a:defRPr/>
              </a:pPr>
              <a:t>9/23/2009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8D13F0-819C-474D-9F2B-6CA956E062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2DE5A6-194D-443B-AE77-10886F6AD3AB}" type="datetimeFigureOut">
              <a:rPr lang="en-US"/>
              <a:pPr>
                <a:defRPr/>
              </a:pPr>
              <a:t>9/23/2009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43629F-8A2D-4F51-A33B-78DEEBB791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70CF758-3EE2-4192-A8C1-4375CF00B470}" type="datetimeFigureOut">
              <a:rPr lang="en-US"/>
              <a:pPr>
                <a:defRPr/>
              </a:pPr>
              <a:t>9/23/2009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4A01FF3-472D-4653-B091-34632BAC77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emf"/><Relationship Id="rId5" Type="http://schemas.openxmlformats.org/officeDocument/2006/relationships/image" Target="../media/image29.emf"/><Relationship Id="rId4" Type="http://schemas.openxmlformats.org/officeDocument/2006/relationships/image" Target="../media/image28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10/23/2009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Dr. Carol Johnstone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8F7F9B-B09B-4D5F-8A49-24C4DD67D6D8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2053" name="Line 2"/>
          <p:cNvSpPr>
            <a:spLocks noChangeShapeType="1"/>
          </p:cNvSpPr>
          <p:nvPr/>
        </p:nvSpPr>
        <p:spPr bwMode="auto">
          <a:xfrm>
            <a:off x="228600" y="914400"/>
            <a:ext cx="87630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4" name="Line 3"/>
          <p:cNvSpPr>
            <a:spLocks noChangeShapeType="1"/>
          </p:cNvSpPr>
          <p:nvPr/>
        </p:nvSpPr>
        <p:spPr bwMode="auto">
          <a:xfrm>
            <a:off x="190500" y="6172200"/>
            <a:ext cx="8763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055" name="Picture 4" descr="beamsdivision1"/>
          <p:cNvPicPr>
            <a:picLocks noChangeAspect="1" noChangeArrowheads="1"/>
          </p:cNvPicPr>
          <p:nvPr/>
        </p:nvPicPr>
        <p:blipFill>
          <a:blip r:embed="rId2" cstate="print"/>
          <a:srcRect l="1108" t="7692" r="88330" b="15384"/>
          <a:stretch>
            <a:fillRect/>
          </a:stretch>
        </p:blipFill>
        <p:spPr bwMode="auto">
          <a:xfrm>
            <a:off x="8001000" y="0"/>
            <a:ext cx="7270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6" name="Rectangle 9"/>
          <p:cNvSpPr>
            <a:spLocks noGrp="1" noChangeArrowheads="1"/>
          </p:cNvSpPr>
          <p:nvPr>
            <p:ph type="ctrTitle"/>
          </p:nvPr>
        </p:nvSpPr>
        <p:spPr>
          <a:xfrm>
            <a:off x="685800" y="1752600"/>
            <a:ext cx="7924800" cy="200025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4000" dirty="0" err="1" smtClean="0"/>
              <a:t>Hadron</a:t>
            </a:r>
            <a:r>
              <a:rPr lang="en-US" sz="4000" dirty="0" smtClean="0"/>
              <a:t> Therapy FFAG designs: proton, carbon, isochronous</a:t>
            </a:r>
            <a:endParaRPr lang="en-US" sz="4000" dirty="0" smtClean="0"/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296988" y="4038600"/>
            <a:ext cx="6661150" cy="1981200"/>
          </a:xfrm>
        </p:spPr>
        <p:txBody>
          <a:bodyPr/>
          <a:lstStyle/>
          <a:p>
            <a:pPr>
              <a:defRPr/>
            </a:pPr>
            <a:r>
              <a:rPr lang="en-US" sz="2000" dirty="0"/>
              <a:t>Dr. Carol </a:t>
            </a:r>
            <a:r>
              <a:rPr lang="en-US" sz="2000" dirty="0" smtClean="0"/>
              <a:t>Johnstone</a:t>
            </a:r>
          </a:p>
          <a:p>
            <a:pPr>
              <a:defRPr/>
            </a:pPr>
            <a:r>
              <a:rPr lang="en-US" sz="2000" dirty="0" smtClean="0"/>
              <a:t>FFAG09</a:t>
            </a:r>
          </a:p>
          <a:p>
            <a:pPr>
              <a:defRPr/>
            </a:pPr>
            <a:r>
              <a:rPr lang="en-US" sz="2000" dirty="0" smtClean="0"/>
              <a:t>Sept </a:t>
            </a:r>
            <a:r>
              <a:rPr lang="en-US" sz="2000" dirty="0" smtClean="0"/>
              <a:t>23, </a:t>
            </a:r>
            <a:r>
              <a:rPr lang="en-US" sz="2000" dirty="0" smtClean="0"/>
              <a:t>2009</a:t>
            </a:r>
          </a:p>
          <a:p>
            <a:pPr>
              <a:defRPr/>
            </a:pPr>
            <a:r>
              <a:rPr lang="en-US" sz="2000" dirty="0" err="1" smtClean="0"/>
              <a:t>Fermilab</a:t>
            </a:r>
            <a:endParaRPr lang="en-US" sz="2000" dirty="0"/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6705600" y="228600"/>
            <a:ext cx="11969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0" dirty="0" err="1"/>
              <a:t>Fermilab</a:t>
            </a:r>
            <a:endParaRPr lang="en-US" b="1" i="0" dirty="0"/>
          </a:p>
        </p:txBody>
      </p:sp>
      <p:sp>
        <p:nvSpPr>
          <p:cNvPr id="25602" name="AutoShape 2" descr="http://mail.google.com/mail/?attid=0.2&amp;disp=emb&amp;view=att&amp;th=1239cff5da091a48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4" name="AutoShape 4" descr="http://mail.google.com/mail/?attid=0.2&amp;disp=emb&amp;view=att&amp;th=1239cff5da091a48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 descr="C:\Users\Owner\Documents\Conferences\FFAG09\ffag_logo_with_border_hi_r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04800"/>
            <a:ext cx="2057399" cy="4217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029200" y="3886201"/>
          <a:ext cx="3505200" cy="236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4495800" y="1295400"/>
          <a:ext cx="4114800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57200" y="2362200"/>
          <a:ext cx="3733800" cy="2851840"/>
        </p:xfrm>
        <a:graphic>
          <a:graphicData uri="http://schemas.openxmlformats.org/drawingml/2006/table">
            <a:tbl>
              <a:tblPr/>
              <a:tblGrid>
                <a:gridCol w="1678857"/>
                <a:gridCol w="720584"/>
                <a:gridCol w="676958"/>
                <a:gridCol w="657401"/>
              </a:tblGrid>
              <a:tr h="32653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i="1" dirty="0">
                          <a:latin typeface="Arial"/>
                          <a:ea typeface="MS Mincho"/>
                          <a:cs typeface="Times New Roman"/>
                        </a:rPr>
                        <a:t>Parameter</a:t>
                      </a:r>
                      <a:endParaRPr lang="en-US" sz="1000" b="1" dirty="0"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73025" marR="73025" marT="18415" marB="18415">
                    <a:lnL>
                      <a:noFill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i="1">
                          <a:latin typeface="Arial"/>
                          <a:ea typeface="MS Mincho"/>
                          <a:cs typeface="Times New Roman"/>
                        </a:rPr>
                        <a:t>Unit</a:t>
                      </a:r>
                      <a:endParaRPr lang="en-US" sz="1000" b="1"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73025" marR="73025" marT="18415" marB="18415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i="1" dirty="0">
                          <a:latin typeface="Arial"/>
                          <a:ea typeface="MS Mincho"/>
                          <a:cs typeface="Times New Roman"/>
                        </a:rPr>
                        <a:t>Injection</a:t>
                      </a:r>
                      <a:endParaRPr lang="en-US" sz="1000" b="1" dirty="0"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73025" marR="73025" marT="18415" marB="18415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000" b="1" i="1">
                          <a:latin typeface="Arial"/>
                          <a:ea typeface="MS Mincho"/>
                          <a:cs typeface="Times New Roman"/>
                        </a:rPr>
                        <a:t>Extraction</a:t>
                      </a:r>
                      <a:endParaRPr lang="en-US" sz="1000" b="1"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73025" marR="73025" marT="18415" marB="18415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86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000">
                          <a:latin typeface="Times New Roman"/>
                          <a:ea typeface="SimSun"/>
                        </a:rPr>
                        <a:t>Energy Range</a:t>
                      </a:r>
                      <a:endParaRPr lang="en-US" sz="1000">
                        <a:latin typeface="Times New Roman"/>
                        <a:ea typeface="SimSun"/>
                      </a:endParaRPr>
                    </a:p>
                  </a:txBody>
                  <a:tcPr marL="73025" marR="73025" marT="18415" marB="18415">
                    <a:lnL>
                      <a:noFill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571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latin typeface="Times New Roman"/>
                          <a:ea typeface="SimSun"/>
                        </a:rPr>
                        <a:t>MeV</a:t>
                      </a:r>
                      <a:endParaRPr lang="en-US" sz="1000">
                        <a:latin typeface="Times New Roman"/>
                        <a:ea typeface="SimSun"/>
                      </a:endParaRPr>
                    </a:p>
                  </a:txBody>
                  <a:tcPr marL="73025" marR="73025" marT="18415" marB="18415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571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 smtClean="0">
                          <a:latin typeface="Times New Roman"/>
                          <a:ea typeface="SimSun"/>
                        </a:rPr>
                        <a:t>150</a:t>
                      </a:r>
                      <a:endParaRPr lang="en-US" sz="1000" dirty="0">
                        <a:latin typeface="Times New Roman"/>
                        <a:ea typeface="SimSun"/>
                      </a:endParaRPr>
                    </a:p>
                  </a:txBody>
                  <a:tcPr marL="73025" marR="73025" marT="18415" marB="18415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571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latin typeface="Times New Roman"/>
                          <a:ea typeface="SimSun"/>
                        </a:rPr>
                        <a:t>2</a:t>
                      </a:r>
                      <a:r>
                        <a:rPr lang="en-GB" sz="1000" dirty="0" smtClean="0">
                          <a:latin typeface="Times New Roman"/>
                          <a:ea typeface="SimSun"/>
                        </a:rPr>
                        <a:t>50</a:t>
                      </a:r>
                      <a:endParaRPr lang="en-US" sz="1000" dirty="0">
                        <a:latin typeface="Times New Roman"/>
                        <a:ea typeface="SimSun"/>
                      </a:endParaRPr>
                    </a:p>
                  </a:txBody>
                  <a:tcPr marL="73025" marR="73025" marT="18415" marB="18415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12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kern="800">
                          <a:latin typeface="Times New Roman"/>
                          <a:ea typeface="SimSun"/>
                        </a:rPr>
                        <a:t>Tune/cell  </a:t>
                      </a:r>
                      <a:r>
                        <a:rPr lang="en-GB" sz="1000">
                          <a:latin typeface="Times New Roman"/>
                          <a:ea typeface="SimSun"/>
                        </a:rPr>
                        <a:t>(</a:t>
                      </a:r>
                      <a:r>
                        <a:rPr lang="en-GB" sz="1000">
                          <a:latin typeface="Times New Roman"/>
                          <a:ea typeface="SimSun"/>
                          <a:sym typeface="Symbol"/>
                        </a:rPr>
                        <a:t></a:t>
                      </a:r>
                      <a:r>
                        <a:rPr lang="en-GB" sz="1000">
                          <a:latin typeface="Times New Roman"/>
                          <a:ea typeface="SimSun"/>
                        </a:rPr>
                        <a:t> </a:t>
                      </a:r>
                      <a:r>
                        <a:rPr lang="en-GB" sz="1000" baseline="-25000">
                          <a:latin typeface="Times New Roman"/>
                          <a:ea typeface="SimSun"/>
                        </a:rPr>
                        <a:t>x </a:t>
                      </a:r>
                      <a:r>
                        <a:rPr lang="en-GB" sz="1000">
                          <a:latin typeface="Times New Roman"/>
                          <a:ea typeface="SimSun"/>
                        </a:rPr>
                        <a:t>/ </a:t>
                      </a:r>
                      <a:r>
                        <a:rPr lang="en-GB" sz="1000">
                          <a:latin typeface="Times New Roman"/>
                          <a:ea typeface="SimSun"/>
                          <a:sym typeface="Symbol"/>
                        </a:rPr>
                        <a:t></a:t>
                      </a:r>
                      <a:r>
                        <a:rPr lang="en-GB" sz="1000" baseline="-25000">
                          <a:latin typeface="Times New Roman"/>
                          <a:ea typeface="SimSun"/>
                        </a:rPr>
                        <a:t>y</a:t>
                      </a:r>
                      <a:r>
                        <a:rPr lang="en-GB" sz="1000">
                          <a:latin typeface="Times New Roman"/>
                          <a:ea typeface="SimSun"/>
                        </a:rPr>
                        <a:t>)</a:t>
                      </a:r>
                      <a:endParaRPr lang="en-US" sz="1000">
                        <a:latin typeface="Times New Roman"/>
                        <a:ea typeface="SimSun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kern="800">
                          <a:latin typeface="Times New Roman"/>
                          <a:ea typeface="SimSun"/>
                        </a:rPr>
                        <a:t>Ring tune  </a:t>
                      </a:r>
                      <a:r>
                        <a:rPr lang="en-GB" sz="1000">
                          <a:latin typeface="Times New Roman"/>
                          <a:ea typeface="SimSun"/>
                        </a:rPr>
                        <a:t>(</a:t>
                      </a:r>
                      <a:r>
                        <a:rPr lang="en-GB" sz="1000">
                          <a:latin typeface="Times New Roman"/>
                          <a:ea typeface="SimSun"/>
                          <a:sym typeface="Symbol"/>
                        </a:rPr>
                        <a:t></a:t>
                      </a:r>
                      <a:r>
                        <a:rPr lang="en-GB" sz="1000">
                          <a:latin typeface="Times New Roman"/>
                          <a:ea typeface="SimSun"/>
                        </a:rPr>
                        <a:t> </a:t>
                      </a:r>
                      <a:r>
                        <a:rPr lang="en-GB" sz="1000" baseline="-25000">
                          <a:latin typeface="Times New Roman"/>
                          <a:ea typeface="SimSun"/>
                        </a:rPr>
                        <a:t>x </a:t>
                      </a:r>
                      <a:r>
                        <a:rPr lang="en-GB" sz="1000">
                          <a:latin typeface="Times New Roman"/>
                          <a:ea typeface="SimSun"/>
                        </a:rPr>
                        <a:t>/ </a:t>
                      </a:r>
                      <a:r>
                        <a:rPr lang="en-GB" sz="1000">
                          <a:latin typeface="Times New Roman"/>
                          <a:ea typeface="SimSun"/>
                          <a:sym typeface="Symbol"/>
                        </a:rPr>
                        <a:t></a:t>
                      </a:r>
                      <a:r>
                        <a:rPr lang="en-GB" sz="1000" baseline="-25000">
                          <a:latin typeface="Times New Roman"/>
                          <a:ea typeface="SimSun"/>
                        </a:rPr>
                        <a:t>y</a:t>
                      </a:r>
                      <a:r>
                        <a:rPr lang="en-GB" sz="1000">
                          <a:latin typeface="Times New Roman"/>
                          <a:ea typeface="SimSun"/>
                        </a:rPr>
                        <a:t>)</a:t>
                      </a:r>
                      <a:endParaRPr lang="en-US" sz="1000">
                        <a:latin typeface="Times New Roman"/>
                        <a:ea typeface="SimSun"/>
                      </a:endParaRPr>
                    </a:p>
                  </a:txBody>
                  <a:tcPr marL="73025" marR="73025" marT="18415" marB="18415">
                    <a:lnL>
                      <a:noFill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571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latin typeface="Times New Roman"/>
                          <a:ea typeface="SimSun"/>
                        </a:rPr>
                        <a:t>2</a:t>
                      </a:r>
                      <a:r>
                        <a:rPr lang="en-GB" sz="1000">
                          <a:latin typeface="Times New Roman"/>
                          <a:ea typeface="SimSun"/>
                          <a:sym typeface="Symbol"/>
                        </a:rPr>
                        <a:t></a:t>
                      </a:r>
                      <a:r>
                        <a:rPr lang="en-GB" sz="1000">
                          <a:latin typeface="Times New Roman"/>
                          <a:ea typeface="SimSun"/>
                        </a:rPr>
                        <a:t>-rad</a:t>
                      </a:r>
                      <a:endParaRPr lang="en-US" sz="1000">
                        <a:latin typeface="Times New Roman"/>
                        <a:ea typeface="SimSun"/>
                      </a:endParaRPr>
                    </a:p>
                  </a:txBody>
                  <a:tcPr marL="73025" marR="73025" marT="18415" marB="18415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571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kern="800" dirty="0" smtClean="0">
                          <a:latin typeface="Times New Roman"/>
                          <a:ea typeface="SimSun"/>
                        </a:rPr>
                        <a:t>0.29/ 0.29</a:t>
                      </a:r>
                      <a:endParaRPr lang="en-US" sz="1000" dirty="0">
                        <a:latin typeface="Times New Roman"/>
                        <a:ea typeface="SimSun"/>
                      </a:endParaRPr>
                    </a:p>
                    <a:p>
                      <a:pPr marL="0" marR="0" indent="571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kern="800" dirty="0" smtClean="0">
                          <a:latin typeface="Times New Roman"/>
                          <a:ea typeface="SimSun"/>
                        </a:rPr>
                        <a:t>1.46/1.45</a:t>
                      </a:r>
                      <a:endParaRPr lang="en-US" sz="1000" dirty="0">
                        <a:latin typeface="Times New Roman"/>
                        <a:ea typeface="SimSun"/>
                      </a:endParaRPr>
                    </a:p>
                  </a:txBody>
                  <a:tcPr marL="73025" marR="73025" marT="18415" marB="18415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571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kern="800" dirty="0" smtClean="0">
                          <a:latin typeface="Times New Roman"/>
                          <a:ea typeface="SimSun"/>
                        </a:rPr>
                        <a:t>0.29 </a:t>
                      </a:r>
                      <a:r>
                        <a:rPr lang="en-GB" sz="900" kern="800" dirty="0">
                          <a:latin typeface="Times New Roman"/>
                          <a:ea typeface="SimSun"/>
                        </a:rPr>
                        <a:t>/ </a:t>
                      </a:r>
                      <a:r>
                        <a:rPr lang="en-GB" sz="900" kern="800" dirty="0" smtClean="0">
                          <a:latin typeface="Times New Roman"/>
                          <a:ea typeface="SimSun"/>
                        </a:rPr>
                        <a:t>0.29</a:t>
                      </a:r>
                      <a:endParaRPr lang="en-US" sz="1000" dirty="0">
                        <a:latin typeface="Times New Roman"/>
                        <a:ea typeface="SimSun"/>
                      </a:endParaRPr>
                    </a:p>
                    <a:p>
                      <a:pPr marL="0" marR="0" indent="571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kern="800" dirty="0" smtClean="0">
                          <a:latin typeface="Times New Roman"/>
                          <a:ea typeface="SimSun"/>
                        </a:rPr>
                        <a:t>1.46/1.47</a:t>
                      </a:r>
                      <a:endParaRPr lang="en-US" sz="1000" dirty="0">
                        <a:latin typeface="Times New Roman"/>
                        <a:ea typeface="SimSun"/>
                      </a:endParaRPr>
                    </a:p>
                  </a:txBody>
                  <a:tcPr marL="73025" marR="73025" marT="18415" marB="18415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43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kern="800">
                          <a:latin typeface="Times New Roman"/>
                          <a:ea typeface="SimSun"/>
                        </a:rPr>
                        <a:t>Average Radius</a:t>
                      </a:r>
                      <a:endParaRPr lang="en-US" sz="1000">
                        <a:latin typeface="Times New Roman"/>
                        <a:ea typeface="SimSun"/>
                      </a:endParaRPr>
                    </a:p>
                  </a:txBody>
                  <a:tcPr marL="73025" marR="73025" marT="18415" marB="18415">
                    <a:lnL>
                      <a:noFill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571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latin typeface="Times New Roman"/>
                          <a:ea typeface="SimSun"/>
                        </a:rPr>
                        <a:t>m</a:t>
                      </a:r>
                      <a:endParaRPr lang="en-US" sz="1000">
                        <a:latin typeface="Times New Roman"/>
                        <a:ea typeface="SimSun"/>
                      </a:endParaRPr>
                    </a:p>
                  </a:txBody>
                  <a:tcPr marL="73025" marR="73025" marT="18415" marB="18415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1.24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73025" marR="73025" marT="18415" marB="18415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571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kern="800" dirty="0" smtClean="0">
                          <a:latin typeface="Times New Roman"/>
                          <a:ea typeface="SimSun"/>
                        </a:rPr>
                        <a:t>1.52</a:t>
                      </a:r>
                      <a:endParaRPr lang="en-US" sz="1000" dirty="0">
                        <a:latin typeface="Times New Roman"/>
                        <a:ea typeface="SimSun"/>
                      </a:endParaRPr>
                    </a:p>
                  </a:txBody>
                  <a:tcPr marL="73025" marR="73025" marT="18415" marB="18415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86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kern="800">
                          <a:latin typeface="Times New Roman"/>
                          <a:ea typeface="SimSun"/>
                        </a:rPr>
                        <a:t>No. cells</a:t>
                      </a:r>
                      <a:endParaRPr lang="en-US" sz="1000">
                        <a:latin typeface="Times New Roman"/>
                        <a:ea typeface="SimSun"/>
                      </a:endParaRPr>
                    </a:p>
                  </a:txBody>
                  <a:tcPr marL="73025" marR="73025" marT="18415" marB="18415">
                    <a:lnL>
                      <a:noFill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571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CA" sz="1000">
                        <a:latin typeface="Times New Roman"/>
                        <a:ea typeface="SimSun"/>
                      </a:endParaRPr>
                    </a:p>
                  </a:txBody>
                  <a:tcPr marL="73025" marR="73025" marT="18415" marB="18415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571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000" dirty="0" smtClean="0">
                          <a:latin typeface="Times New Roman"/>
                          <a:ea typeface="SimSun"/>
                        </a:rPr>
                        <a:t>5</a:t>
                      </a:r>
                      <a:endParaRPr lang="en-US" sz="1000" dirty="0">
                        <a:latin typeface="Times New Roman"/>
                        <a:ea typeface="SimSun"/>
                      </a:endParaRPr>
                    </a:p>
                  </a:txBody>
                  <a:tcPr marL="73025" marR="73025" marT="18415" marB="18415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086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kern="800">
                          <a:latin typeface="Times New Roman"/>
                          <a:ea typeface="SimSun"/>
                        </a:rPr>
                        <a:t>Long Straight</a:t>
                      </a:r>
                      <a:endParaRPr lang="en-US" sz="1000">
                        <a:latin typeface="Times New Roman"/>
                        <a:ea typeface="SimSun"/>
                      </a:endParaRPr>
                    </a:p>
                  </a:txBody>
                  <a:tcPr marL="73025" marR="73025" marT="18415" marB="18415">
                    <a:lnL>
                      <a:noFill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571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latin typeface="Times New Roman"/>
                          <a:ea typeface="SimSun"/>
                        </a:rPr>
                        <a:t>m</a:t>
                      </a:r>
                      <a:endParaRPr lang="en-US" sz="1000" dirty="0">
                        <a:latin typeface="Times New Roman"/>
                        <a:ea typeface="SimSun"/>
                      </a:endParaRPr>
                    </a:p>
                  </a:txBody>
                  <a:tcPr marL="73025" marR="73025" marT="18415" marB="18415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571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kern="800" dirty="0" smtClean="0">
                          <a:latin typeface="Times New Roman"/>
                          <a:ea typeface="SimSun"/>
                        </a:rPr>
                        <a:t>2.0</a:t>
                      </a:r>
                      <a:endParaRPr lang="en-US" sz="1000" dirty="0">
                        <a:latin typeface="Times New Roman"/>
                        <a:ea typeface="SimSun"/>
                      </a:endParaRPr>
                    </a:p>
                  </a:txBody>
                  <a:tcPr marL="73025" marR="73025" marT="18415" marB="18415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571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 smtClean="0">
                          <a:latin typeface="Times New Roman"/>
                          <a:ea typeface="SimSun"/>
                        </a:rPr>
                        <a:t>2.0</a:t>
                      </a:r>
                      <a:endParaRPr lang="en-US" sz="1000" dirty="0">
                        <a:latin typeface="Times New Roman"/>
                        <a:ea typeface="SimSun"/>
                      </a:endParaRPr>
                    </a:p>
                  </a:txBody>
                  <a:tcPr marL="73025" marR="73025" marT="18415" marB="18415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50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kern="800">
                          <a:latin typeface="Times New Roman"/>
                          <a:ea typeface="SimSun"/>
                        </a:rPr>
                        <a:t>Peak Field</a:t>
                      </a:r>
                      <a:endParaRPr lang="en-US" sz="1000">
                        <a:latin typeface="Times New Roman"/>
                        <a:ea typeface="SimSun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kern="800">
                          <a:latin typeface="Times New Roman"/>
                          <a:ea typeface="SimSun"/>
                        </a:rPr>
                        <a:t>F</a:t>
                      </a:r>
                      <a:endParaRPr lang="en-US" sz="1000">
                        <a:latin typeface="Times New Roman"/>
                        <a:ea typeface="SimSun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kern="800">
                          <a:latin typeface="Times New Roman"/>
                          <a:ea typeface="SimSun"/>
                        </a:rPr>
                        <a:t>D</a:t>
                      </a:r>
                      <a:endParaRPr lang="en-US" sz="1000">
                        <a:latin typeface="Times New Roman"/>
                        <a:ea typeface="SimSun"/>
                      </a:endParaRPr>
                    </a:p>
                  </a:txBody>
                  <a:tcPr marL="73025" marR="73025" marT="18415" marB="18415">
                    <a:lnL>
                      <a:noFill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571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latin typeface="Times New Roman"/>
                          <a:ea typeface="SimSun"/>
                        </a:rPr>
                        <a:t>T</a:t>
                      </a:r>
                      <a:endParaRPr lang="en-US" sz="1000">
                        <a:latin typeface="Times New Roman"/>
                        <a:ea typeface="SimSun"/>
                      </a:endParaRPr>
                    </a:p>
                  </a:txBody>
                  <a:tcPr marL="73025" marR="73025" marT="18415" marB="18415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3.21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73025" marR="73025" marT="18415" marB="18415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571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900" dirty="0">
                        <a:latin typeface="Times New Roman"/>
                        <a:ea typeface="SimSun"/>
                      </a:endParaRPr>
                    </a:p>
                    <a:p>
                      <a:pPr marL="0" marR="0" indent="571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latin typeface="Times New Roman"/>
                          <a:ea typeface="SimSun"/>
                        </a:rPr>
                        <a:t>3.52</a:t>
                      </a:r>
                      <a:endParaRPr lang="en-US" sz="1000" dirty="0">
                        <a:latin typeface="Times New Roman"/>
                        <a:ea typeface="SimSun"/>
                      </a:endParaRPr>
                    </a:p>
                    <a:p>
                      <a:pPr marL="0" marR="0" indent="571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dirty="0" smtClean="0">
                          <a:latin typeface="Times New Roman"/>
                          <a:ea typeface="SimSun"/>
                        </a:rPr>
                        <a:t>-1.81</a:t>
                      </a:r>
                      <a:endParaRPr lang="en-US" sz="1000" dirty="0">
                        <a:latin typeface="Times New Roman"/>
                        <a:ea typeface="SimSun"/>
                      </a:endParaRPr>
                    </a:p>
                  </a:txBody>
                  <a:tcPr marL="73025" marR="73025" marT="18415" marB="18415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50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kern="800">
                          <a:latin typeface="Times New Roman"/>
                          <a:ea typeface="SimSun"/>
                        </a:rPr>
                        <a:t>Magnet Lengths</a:t>
                      </a:r>
                      <a:endParaRPr lang="en-US" sz="1000">
                        <a:latin typeface="Times New Roman"/>
                        <a:ea typeface="SimSun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kern="800">
                          <a:latin typeface="Times New Roman"/>
                          <a:ea typeface="SimSun"/>
                        </a:rPr>
                        <a:t>F</a:t>
                      </a:r>
                      <a:endParaRPr lang="en-US" sz="1000">
                        <a:latin typeface="Times New Roman"/>
                        <a:ea typeface="SimSun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kern="800">
                          <a:latin typeface="Times New Roman"/>
                          <a:ea typeface="SimSun"/>
                        </a:rPr>
                        <a:t>D</a:t>
                      </a:r>
                      <a:endParaRPr lang="en-US" sz="1000">
                        <a:latin typeface="Times New Roman"/>
                        <a:ea typeface="SimSun"/>
                      </a:endParaRPr>
                    </a:p>
                  </a:txBody>
                  <a:tcPr marL="73025" marR="73025" marT="18415" marB="18415">
                    <a:lnL>
                      <a:noFill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571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latin typeface="Times New Roman"/>
                          <a:ea typeface="SimSun"/>
                        </a:rPr>
                        <a:t>m</a:t>
                      </a:r>
                      <a:endParaRPr lang="en-US" sz="1000">
                        <a:latin typeface="Times New Roman"/>
                        <a:ea typeface="SimSun"/>
                      </a:endParaRPr>
                    </a:p>
                  </a:txBody>
                  <a:tcPr marL="73025" marR="73025" marT="18415" marB="18415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0.722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0.108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73025" marR="73025" marT="18415" marB="18415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571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dirty="0" smtClean="0">
                          <a:latin typeface="Times New Roman"/>
                          <a:ea typeface="SimSun"/>
                        </a:rPr>
                        <a:t>0.892</a:t>
                      </a:r>
                      <a:endParaRPr lang="en-US" sz="1000" dirty="0">
                        <a:latin typeface="Times New Roman"/>
                        <a:ea typeface="SimSun"/>
                      </a:endParaRPr>
                    </a:p>
                    <a:p>
                      <a:pPr marL="0" marR="0" indent="571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dirty="0" smtClean="0">
                          <a:latin typeface="Times New Roman"/>
                          <a:ea typeface="SimSun"/>
                        </a:rPr>
                        <a:t>0.344</a:t>
                      </a:r>
                      <a:endParaRPr lang="en-US" sz="1000" dirty="0">
                        <a:latin typeface="Times New Roman"/>
                        <a:ea typeface="SimSun"/>
                      </a:endParaRPr>
                    </a:p>
                  </a:txBody>
                  <a:tcPr marL="73025" marR="73025" marT="18415" marB="18415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50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kern="800">
                          <a:latin typeface="Times New Roman"/>
                          <a:ea typeface="SimSun"/>
                        </a:rPr>
                        <a:t>Apertures</a:t>
                      </a:r>
                      <a:endParaRPr lang="en-US" sz="1000">
                        <a:latin typeface="Times New Roman"/>
                        <a:ea typeface="SimSun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kern="800">
                          <a:latin typeface="Times New Roman"/>
                          <a:ea typeface="SimSun"/>
                        </a:rPr>
                        <a:t>F</a:t>
                      </a:r>
                      <a:endParaRPr lang="en-US" sz="1000">
                        <a:latin typeface="Times New Roman"/>
                        <a:ea typeface="SimSun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kern="800">
                          <a:latin typeface="Times New Roman"/>
                          <a:ea typeface="SimSun"/>
                        </a:rPr>
                        <a:t>D</a:t>
                      </a:r>
                      <a:endParaRPr lang="en-US" sz="1000">
                        <a:latin typeface="Times New Roman"/>
                        <a:ea typeface="SimSun"/>
                      </a:endParaRPr>
                    </a:p>
                  </a:txBody>
                  <a:tcPr marL="73025" marR="73025" marT="18415" marB="18415">
                    <a:lnL>
                      <a:noFill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571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000">
                          <a:latin typeface="Times New Roman"/>
                          <a:ea typeface="SimSun"/>
                        </a:rPr>
                        <a:t>m</a:t>
                      </a:r>
                      <a:endParaRPr lang="en-US" sz="1000">
                        <a:latin typeface="Times New Roman"/>
                        <a:ea typeface="SimSun"/>
                      </a:endParaRPr>
                    </a:p>
                  </a:txBody>
                  <a:tcPr marL="73025" marR="73025" marT="18415" marB="18415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571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900" kern="800" dirty="0">
                        <a:latin typeface="Times New Roman"/>
                        <a:ea typeface="SimSun"/>
                      </a:endParaRPr>
                    </a:p>
                    <a:p>
                      <a:pPr marL="0" marR="0" indent="571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800" dirty="0" smtClean="0">
                          <a:latin typeface="Times New Roman"/>
                          <a:ea typeface="SimSun"/>
                        </a:rPr>
                        <a:t>0.294</a:t>
                      </a:r>
                      <a:endParaRPr lang="en-US" sz="1000" dirty="0">
                        <a:latin typeface="Times New Roman"/>
                        <a:ea typeface="SimSun"/>
                      </a:endParaRPr>
                    </a:p>
                    <a:p>
                      <a:pPr marL="0" marR="0" indent="571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kern="800" dirty="0" smtClean="0">
                          <a:latin typeface="Times New Roman"/>
                          <a:ea typeface="SimSun"/>
                        </a:rPr>
                        <a:t>0.218</a:t>
                      </a:r>
                      <a:endParaRPr lang="en-US" sz="1000" dirty="0">
                        <a:latin typeface="Times New Roman"/>
                        <a:ea typeface="SimSun"/>
                      </a:endParaRPr>
                    </a:p>
                  </a:txBody>
                  <a:tcPr marL="73025" marR="73025" marT="18415" marB="18415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Machine Parameters for a 150-250 </a:t>
            </a:r>
            <a:r>
              <a:rPr lang="en-US" sz="3200" dirty="0" err="1" smtClean="0"/>
              <a:t>MeV</a:t>
            </a:r>
            <a:r>
              <a:rPr lang="en-US" sz="3200" dirty="0" smtClean="0"/>
              <a:t> isochronous proton FFAG: Superconducting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4876800" y="6260068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Isochronous vs. calculated orbits</a:t>
            </a:r>
            <a:endParaRPr lang="en-US" dirty="0"/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609600" y="1752600"/>
            <a:ext cx="457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400" dirty="0">
                <a:latin typeface="Times New Roman" pitchFamily="18" charset="0"/>
                <a:cs typeface="Times New Roman" pitchFamily="18" charset="0"/>
              </a:rPr>
              <a:t>General Parameters of the triplet </a:t>
            </a:r>
            <a:r>
              <a:rPr lang="en-GB" sz="1400" dirty="0" smtClean="0">
                <a:latin typeface="Times New Roman" pitchFamily="18" charset="0"/>
                <a:cs typeface="Times New Roman" pitchFamily="18" charset="0"/>
              </a:rPr>
              <a:t>150-250 </a:t>
            </a:r>
            <a:r>
              <a:rPr lang="en-GB" sz="1400" dirty="0" err="1">
                <a:latin typeface="Times New Roman" pitchFamily="18" charset="0"/>
                <a:cs typeface="Times New Roman" pitchFamily="18" charset="0"/>
              </a:rPr>
              <a:t>MeV</a:t>
            </a:r>
            <a:r>
              <a:rPr lang="en-GB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400" dirty="0" smtClean="0">
                <a:latin typeface="Times New Roman" pitchFamily="18" charset="0"/>
                <a:cs typeface="Times New Roman" pitchFamily="18" charset="0"/>
              </a:rPr>
              <a:t>isochronous </a:t>
            </a:r>
            <a:r>
              <a:rPr lang="en-GB" sz="1400" dirty="0" err="1" smtClean="0">
                <a:latin typeface="Times New Roman" pitchFamily="18" charset="0"/>
                <a:cs typeface="Times New Roman" pitchFamily="18" charset="0"/>
              </a:rPr>
              <a:t>nonscaling</a:t>
            </a:r>
            <a:r>
              <a:rPr lang="en-GB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400" dirty="0">
                <a:latin typeface="Times New Roman" pitchFamily="18" charset="0"/>
                <a:cs typeface="Times New Roman" pitchFamily="18" charset="0"/>
              </a:rPr>
              <a:t>FFAG 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0" y="5715000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Higher orders reduced deviation from </a:t>
            </a:r>
            <a:r>
              <a:rPr lang="en-US" b="1" dirty="0" err="1" smtClean="0">
                <a:solidFill>
                  <a:srgbClr val="FFC000"/>
                </a:solidFill>
              </a:rPr>
              <a:t>isochronicity</a:t>
            </a:r>
            <a:r>
              <a:rPr lang="en-US" b="1" dirty="0" smtClean="0">
                <a:solidFill>
                  <a:srgbClr val="FFC000"/>
                </a:solidFill>
              </a:rPr>
              <a:t> by a factor of 2</a:t>
            </a:r>
            <a:endParaRPr lang="en-US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Motivation for two rings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Inner ring drives “low-energy” treatment rooms – H- extraction</a:t>
            </a:r>
          </a:p>
          <a:p>
            <a:r>
              <a:rPr lang="en-US" sz="2800" dirty="0" smtClean="0"/>
              <a:t>CW – simultaneously inject into the outer small-aperture SC ring</a:t>
            </a:r>
          </a:p>
          <a:p>
            <a:r>
              <a:rPr lang="en-US" sz="2800" dirty="0" smtClean="0"/>
              <a:t>Outer ring drives the gantry treatment rooms</a:t>
            </a:r>
          </a:p>
          <a:p>
            <a:r>
              <a:rPr lang="en-US" sz="2800" dirty="0" smtClean="0"/>
              <a:t>Two treatment rooms operating simultaneously – potentially doubling patient throughput</a:t>
            </a:r>
            <a:endParaRPr lang="en-US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sz="2400" dirty="0" smtClean="0"/>
              <a:t>Shielding Considerations: applying MARS to optimize shielding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525963"/>
          </a:xfrm>
        </p:spPr>
        <p:txBody>
          <a:bodyPr/>
          <a:lstStyle/>
          <a:p>
            <a:r>
              <a:rPr lang="en-US" sz="1800" dirty="0" smtClean="0"/>
              <a:t>Dose distribution around the graphite degrader and copper collimators </a:t>
            </a:r>
            <a:r>
              <a:rPr lang="en-US" sz="1800" dirty="0" smtClean="0"/>
              <a:t>for 240, 200,160,120, and 70 </a:t>
            </a:r>
            <a:r>
              <a:rPr lang="en-US" sz="1800" dirty="0" err="1" smtClean="0"/>
              <a:t>MeV</a:t>
            </a:r>
            <a:endParaRPr lang="en-US" sz="1800" dirty="0" smtClean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 l="-1400"/>
          <a:stretch>
            <a:fillRect/>
          </a:stretch>
        </p:blipFill>
        <p:spPr bwMode="auto">
          <a:xfrm>
            <a:off x="457200" y="1587202"/>
            <a:ext cx="2590800" cy="2603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 cstate="print"/>
          <a:srcRect l="974"/>
          <a:stretch>
            <a:fillRect/>
          </a:stretch>
        </p:blipFill>
        <p:spPr bwMode="auto">
          <a:xfrm>
            <a:off x="3276600" y="1577757"/>
            <a:ext cx="2448981" cy="25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4" cstate="print"/>
          <a:srcRect l="-3096"/>
          <a:stretch>
            <a:fillRect/>
          </a:stretch>
        </p:blipFill>
        <p:spPr bwMode="auto">
          <a:xfrm>
            <a:off x="5791200" y="1600200"/>
            <a:ext cx="2670967" cy="264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5" cstate="print"/>
          <a:srcRect l="-2417"/>
          <a:stretch>
            <a:fillRect/>
          </a:stretch>
        </p:blipFill>
        <p:spPr bwMode="auto">
          <a:xfrm>
            <a:off x="381381" y="3962400"/>
            <a:ext cx="2603754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6"/>
          <p:cNvPicPr>
            <a:picLocks noChangeAspect="1" noChangeArrowheads="1"/>
          </p:cNvPicPr>
          <p:nvPr/>
        </p:nvPicPr>
        <p:blipFill>
          <a:blip r:embed="rId6" cstate="print"/>
          <a:srcRect l="3009"/>
          <a:stretch>
            <a:fillRect/>
          </a:stretch>
        </p:blipFill>
        <p:spPr bwMode="auto">
          <a:xfrm>
            <a:off x="3276600" y="4036136"/>
            <a:ext cx="2489832" cy="251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867400" y="4343400"/>
            <a:ext cx="2895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Dose peaks at 160 -120  </a:t>
            </a:r>
            <a:r>
              <a:rPr lang="en-US" sz="1600" dirty="0" err="1" smtClean="0"/>
              <a:t>MeV</a:t>
            </a:r>
            <a:r>
              <a:rPr lang="en-US" sz="1600" dirty="0" smtClean="0"/>
              <a:t> plus &lt;5% transmission translates into ~factor of 10 increase in dose, so radiation shielding grows rapidly with energy degrading.  Degrading the lower energy ring is much less of a shielding issue.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2800" b="1" dirty="0" smtClean="0"/>
              <a:t>Arguments </a:t>
            </a:r>
            <a:r>
              <a:rPr lang="en-US" sz="2800" b="1" dirty="0" smtClean="0"/>
              <a:t>for FFAG </a:t>
            </a:r>
            <a:r>
              <a:rPr lang="en-US" sz="2800" b="1" dirty="0" err="1" smtClean="0"/>
              <a:t>hadrontherapy</a:t>
            </a:r>
            <a:endParaRPr lang="en-US" sz="2800" dirty="0" smtClean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457200" y="1112837"/>
            <a:ext cx="8382000" cy="4525963"/>
          </a:xfrm>
        </p:spPr>
        <p:txBody>
          <a:bodyPr/>
          <a:lstStyle/>
          <a:p>
            <a:r>
              <a:rPr lang="en-US" sz="2000" dirty="0" smtClean="0"/>
              <a:t>FFAG designs are advancing rapidly internationally, particularly for medical and HEP applications</a:t>
            </a:r>
          </a:p>
          <a:p>
            <a:r>
              <a:rPr lang="en-US" sz="2000" dirty="0" smtClean="0"/>
              <a:t>Embedded rings for multi-ion cancer therapy </a:t>
            </a:r>
            <a:r>
              <a:rPr lang="en-US" sz="2000" dirty="0" smtClean="0"/>
              <a:t>make a compact </a:t>
            </a:r>
            <a:r>
              <a:rPr lang="en-US" sz="2000" dirty="0" smtClean="0"/>
              <a:t>accelerator chain competitive with cyclotrons.</a:t>
            </a:r>
          </a:p>
          <a:p>
            <a:r>
              <a:rPr lang="en-US" sz="2000" dirty="0" smtClean="0"/>
              <a:t>A CW (isochronous) </a:t>
            </a:r>
            <a:r>
              <a:rPr lang="en-US" sz="2000" dirty="0" err="1" smtClean="0"/>
              <a:t>nonscaling</a:t>
            </a:r>
            <a:r>
              <a:rPr lang="en-US" sz="2000" dirty="0" smtClean="0"/>
              <a:t> FFAG has been developed -very important for accurate dose delivery, lower intensity beams, reduced </a:t>
            </a:r>
            <a:r>
              <a:rPr lang="en-US" sz="2000" dirty="0" smtClean="0"/>
              <a:t>shielding</a:t>
            </a:r>
          </a:p>
          <a:p>
            <a:r>
              <a:rPr lang="en-US" sz="2000" dirty="0" smtClean="0"/>
              <a:t>A two-stage FFAG system could improve facility efficiency and reduce shielding requirements.</a:t>
            </a:r>
            <a:endParaRPr lang="en-US" sz="2000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2800" dirty="0" smtClean="0"/>
              <a:t>A 30-250 </a:t>
            </a:r>
            <a:r>
              <a:rPr lang="en-US" sz="2800" dirty="0" err="1" smtClean="0"/>
              <a:t>MeV</a:t>
            </a:r>
            <a:r>
              <a:rPr lang="en-US" sz="2800" dirty="0" smtClean="0"/>
              <a:t> Proton FFAG for </a:t>
            </a:r>
            <a:r>
              <a:rPr lang="en-US" sz="2800" dirty="0" err="1" smtClean="0"/>
              <a:t>Hadron</a:t>
            </a:r>
            <a:r>
              <a:rPr lang="en-US" sz="2800" dirty="0" smtClean="0"/>
              <a:t> Therapy</a:t>
            </a:r>
          </a:p>
        </p:txBody>
      </p:sp>
      <p:pic>
        <p:nvPicPr>
          <p:cNvPr id="11267" name="Content Placeholder 4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58000" y="1600200"/>
            <a:ext cx="1752600" cy="1600200"/>
          </a:xfrm>
        </p:spPr>
      </p:pic>
      <p:pic>
        <p:nvPicPr>
          <p:cNvPr id="11268" name="Picture 7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553200" y="3810000"/>
            <a:ext cx="2362200" cy="2303463"/>
          </a:xfrm>
        </p:spPr>
      </p:pic>
      <p:sp>
        <p:nvSpPr>
          <p:cNvPr id="11269" name="TextBox 7"/>
          <p:cNvSpPr txBox="1">
            <a:spLocks noChangeArrowheads="1"/>
          </p:cNvSpPr>
          <p:nvPr/>
        </p:nvSpPr>
        <p:spPr bwMode="auto">
          <a:xfrm>
            <a:off x="762000" y="6248400"/>
            <a:ext cx="73152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 smtClean="0"/>
              <a:t>Again strong tune splitting </a:t>
            </a:r>
            <a:r>
              <a:rPr lang="en-US" sz="1600" dirty="0" err="1" smtClean="0"/>
              <a:t>horz</a:t>
            </a:r>
            <a:r>
              <a:rPr lang="en-US" sz="1600" dirty="0" smtClean="0"/>
              <a:t>/</a:t>
            </a:r>
            <a:r>
              <a:rPr lang="en-US" sz="1600" dirty="0" err="1" smtClean="0"/>
              <a:t>vert</a:t>
            </a:r>
            <a:r>
              <a:rPr lang="en-US" sz="1600" dirty="0" smtClean="0"/>
              <a:t>, but radial dependence is well reproduced</a:t>
            </a:r>
            <a:endParaRPr lang="en-US" sz="1600" dirty="0"/>
          </a:p>
        </p:txBody>
      </p:sp>
      <p:sp>
        <p:nvSpPr>
          <p:cNvPr id="11270" name="Rectangle 9"/>
          <p:cNvSpPr>
            <a:spLocks noChangeArrowheads="1"/>
          </p:cNvSpPr>
          <p:nvPr/>
        </p:nvSpPr>
        <p:spPr bwMode="auto">
          <a:xfrm>
            <a:off x="1066800" y="2590800"/>
            <a:ext cx="36290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 </a:t>
            </a:r>
          </a:p>
        </p:txBody>
      </p:sp>
      <p:pic>
        <p:nvPicPr>
          <p:cNvPr id="1127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1828800"/>
            <a:ext cx="1600200" cy="1246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838200" y="914400"/>
            <a:ext cx="7162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 err="1" smtClean="0"/>
              <a:t>Mathematica</a:t>
            </a:r>
            <a:r>
              <a:rPr lang="en-US" sz="1600" dirty="0" smtClean="0"/>
              <a:t>® initial parameters  compared with </a:t>
            </a:r>
            <a:r>
              <a:rPr lang="en-US" sz="1600" b="1" dirty="0" smtClean="0"/>
              <a:t>COSY INFINITY and full field description</a:t>
            </a:r>
            <a:br>
              <a:rPr lang="en-US" sz="1600" b="1" dirty="0" smtClean="0"/>
            </a:br>
            <a:endParaRPr lang="en-US" sz="1600" dirty="0"/>
          </a:p>
        </p:txBody>
      </p:sp>
      <p:pic>
        <p:nvPicPr>
          <p:cNvPr id="10" name="Picture 17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1447800"/>
            <a:ext cx="4355384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6" cstate="print"/>
          <a:srcRect r="27083"/>
          <a:stretch>
            <a:fillRect/>
          </a:stretch>
        </p:blipFill>
        <p:spPr bwMode="auto">
          <a:xfrm>
            <a:off x="1447800" y="2552700"/>
            <a:ext cx="17526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7" cstate="print"/>
          <a:srcRect r="5405" b="12186"/>
          <a:stretch>
            <a:fillRect/>
          </a:stretch>
        </p:blipFill>
        <p:spPr bwMode="auto">
          <a:xfrm>
            <a:off x="4267200" y="3733800"/>
            <a:ext cx="23622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Straight Arrow Connector 13"/>
          <p:cNvCxnSpPr/>
          <p:nvPr/>
        </p:nvCxnSpPr>
        <p:spPr>
          <a:xfrm rot="5400000" flipH="1" flipV="1">
            <a:off x="2362200" y="2286000"/>
            <a:ext cx="1371600" cy="13716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18956156">
            <a:off x="2700085" y="2283430"/>
            <a:ext cx="114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3.4 m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/>
              <a:t>Hardware Concepts for a Nonlinear </a:t>
            </a:r>
            <a:r>
              <a:rPr lang="en-US" sz="2800" b="1" dirty="0" err="1" smtClean="0"/>
              <a:t>Nonscaling</a:t>
            </a:r>
            <a:r>
              <a:rPr lang="en-US" sz="2800" b="1" dirty="0" smtClean="0"/>
              <a:t> FFAG</a:t>
            </a:r>
            <a:endParaRPr lang="en-US" sz="2800" dirty="0" smtClean="0"/>
          </a:p>
        </p:txBody>
      </p:sp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2514600"/>
          </a:xfrm>
        </p:spPr>
        <p:txBody>
          <a:bodyPr/>
          <a:lstStyle/>
          <a:p>
            <a:pPr defTabSz="4389438">
              <a:spcBef>
                <a:spcPct val="50000"/>
              </a:spcBef>
              <a:buFontTx/>
              <a:buChar char="•"/>
            </a:pPr>
            <a:r>
              <a:rPr lang="en-US" sz="2000" dirty="0" smtClean="0"/>
              <a:t>An innovative new approach to a combined-function 4T magnet is under design based conventional </a:t>
            </a:r>
            <a:r>
              <a:rPr lang="en-US" sz="2000" dirty="0" err="1" smtClean="0"/>
              <a:t>NbTi</a:t>
            </a:r>
            <a:r>
              <a:rPr lang="en-US" sz="2000" dirty="0" smtClean="0"/>
              <a:t> superconducting magnet </a:t>
            </a:r>
            <a:r>
              <a:rPr lang="en-US" sz="2000" dirty="0" err="1" smtClean="0"/>
              <a:t>technologyand</a:t>
            </a:r>
            <a:r>
              <a:rPr lang="en-US" sz="2000" dirty="0" smtClean="0"/>
              <a:t> construction techniques.</a:t>
            </a:r>
          </a:p>
        </p:txBody>
      </p:sp>
      <p:pic>
        <p:nvPicPr>
          <p:cNvPr id="13317" name="Picture 8" descr="Fig6_041209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495800"/>
            <a:ext cx="25908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18" descr="Fig5_041209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4640263"/>
            <a:ext cx="1828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10" descr="Fig3_041209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3157538"/>
            <a:ext cx="2890838" cy="133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267200" cy="4525963"/>
          </a:xfrm>
        </p:spPr>
        <p:txBody>
          <a:bodyPr/>
          <a:lstStyle/>
          <a:p>
            <a:r>
              <a:rPr lang="en-US" sz="2000" dirty="0" smtClean="0"/>
              <a:t>For normal conducting/permanent magnets, inset trim coils are being designed for radial field adjustment and fringe field control –very important for vertical tune.  You can essentially “buck” fringe field effects.</a:t>
            </a:r>
          </a:p>
        </p:txBody>
      </p:sp>
      <p:pic>
        <p:nvPicPr>
          <p:cNvPr id="7171" name="Picture 3" descr="Fig3"/>
          <p:cNvPicPr>
            <a:picLocks noChangeAspect="1" noChangeArrowheads="1"/>
          </p:cNvPicPr>
          <p:nvPr/>
        </p:nvPicPr>
        <p:blipFill>
          <a:blip r:embed="rId5" cstate="print"/>
          <a:srcRect l="11618" t="12938" r="2075" b="9434"/>
          <a:stretch>
            <a:fillRect/>
          </a:stretch>
        </p:blipFill>
        <p:spPr bwMode="auto">
          <a:xfrm>
            <a:off x="5334000" y="4103076"/>
            <a:ext cx="3429000" cy="2373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4572000" y="1752600"/>
          <a:ext cx="3966209" cy="2819400"/>
        </p:xfrm>
        <a:graphic>
          <a:graphicData uri="http://schemas.openxmlformats.org/drawingml/2006/table">
            <a:tbl>
              <a:tblPr/>
              <a:tblGrid>
                <a:gridCol w="1783356"/>
                <a:gridCol w="765437"/>
                <a:gridCol w="719095"/>
                <a:gridCol w="698321"/>
              </a:tblGrid>
              <a:tr h="34395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i="1" dirty="0">
                          <a:latin typeface="Arial"/>
                          <a:ea typeface="MS Mincho"/>
                          <a:cs typeface="Times New Roman"/>
                        </a:rPr>
                        <a:t>Parameter</a:t>
                      </a:r>
                      <a:endParaRPr lang="en-US" sz="1000" b="1" dirty="0"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73025" marR="73025" marT="18415" marB="18415">
                    <a:lnL>
                      <a:noFill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i="1">
                          <a:latin typeface="Arial"/>
                          <a:ea typeface="MS Mincho"/>
                          <a:cs typeface="Times New Roman"/>
                        </a:rPr>
                        <a:t>Unit</a:t>
                      </a:r>
                      <a:endParaRPr lang="en-US" sz="1000" b="1"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73025" marR="73025" marT="18415" marB="18415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i="1">
                          <a:latin typeface="Arial"/>
                          <a:ea typeface="MS Mincho"/>
                          <a:cs typeface="Times New Roman"/>
                        </a:rPr>
                        <a:t>Injection</a:t>
                      </a:r>
                      <a:endParaRPr lang="en-US" sz="1000" b="1"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73025" marR="73025" marT="18415" marB="18415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000" b="1" i="1">
                          <a:latin typeface="Arial"/>
                          <a:ea typeface="MS Mincho"/>
                          <a:cs typeface="Times New Roman"/>
                        </a:rPr>
                        <a:t>Extraction</a:t>
                      </a:r>
                      <a:endParaRPr lang="en-US" sz="1000" b="1"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73025" marR="73025" marT="18415" marB="18415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17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000">
                          <a:latin typeface="Times New Roman"/>
                          <a:ea typeface="SimSun"/>
                        </a:rPr>
                        <a:t>Energy Range</a:t>
                      </a:r>
                      <a:endParaRPr lang="en-US" sz="1000">
                        <a:latin typeface="Times New Roman"/>
                        <a:ea typeface="SimSun"/>
                      </a:endParaRPr>
                    </a:p>
                  </a:txBody>
                  <a:tcPr marL="73025" marR="73025" marT="18415" marB="18415">
                    <a:lnL>
                      <a:noFill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571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latin typeface="Times New Roman"/>
                          <a:ea typeface="SimSun"/>
                        </a:rPr>
                        <a:t>MeV</a:t>
                      </a:r>
                      <a:endParaRPr lang="en-US" sz="1000">
                        <a:latin typeface="Times New Roman"/>
                        <a:ea typeface="SimSun"/>
                      </a:endParaRPr>
                    </a:p>
                  </a:txBody>
                  <a:tcPr marL="73025" marR="73025" marT="18415" marB="18415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571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latin typeface="Times New Roman"/>
                          <a:ea typeface="SimSun"/>
                        </a:rPr>
                        <a:t>30</a:t>
                      </a:r>
                      <a:endParaRPr lang="en-US" sz="1000">
                        <a:latin typeface="Times New Roman"/>
                        <a:ea typeface="SimSun"/>
                      </a:endParaRPr>
                    </a:p>
                  </a:txBody>
                  <a:tcPr marL="73025" marR="73025" marT="18415" marB="18415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571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latin typeface="Times New Roman"/>
                          <a:ea typeface="SimSun"/>
                        </a:rPr>
                        <a:t>250</a:t>
                      </a:r>
                      <a:endParaRPr lang="en-US" sz="1000">
                        <a:latin typeface="Times New Roman"/>
                        <a:ea typeface="SimSun"/>
                      </a:endParaRPr>
                    </a:p>
                  </a:txBody>
                  <a:tcPr marL="73025" marR="73025" marT="18415" marB="18415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95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kern="800" dirty="0">
                          <a:latin typeface="Times New Roman"/>
                          <a:ea typeface="SimSun"/>
                        </a:rPr>
                        <a:t>Tune/cell  </a:t>
                      </a:r>
                      <a:r>
                        <a:rPr lang="en-GB" sz="1000" dirty="0">
                          <a:latin typeface="Times New Roman"/>
                          <a:ea typeface="SimSun"/>
                        </a:rPr>
                        <a:t>(</a:t>
                      </a:r>
                      <a:r>
                        <a:rPr lang="en-GB" sz="1000" dirty="0">
                          <a:latin typeface="Times New Roman"/>
                          <a:ea typeface="SimSun"/>
                          <a:sym typeface="Symbol"/>
                        </a:rPr>
                        <a:t></a:t>
                      </a:r>
                      <a:r>
                        <a:rPr lang="en-GB" sz="1000" dirty="0">
                          <a:latin typeface="Times New Roman"/>
                          <a:ea typeface="SimSun"/>
                        </a:rPr>
                        <a:t> </a:t>
                      </a:r>
                      <a:r>
                        <a:rPr lang="en-GB" sz="1000" baseline="-25000" dirty="0">
                          <a:latin typeface="Times New Roman"/>
                          <a:ea typeface="SimSun"/>
                        </a:rPr>
                        <a:t>x </a:t>
                      </a:r>
                      <a:r>
                        <a:rPr lang="en-GB" sz="1000" dirty="0">
                          <a:latin typeface="Times New Roman"/>
                          <a:ea typeface="SimSun"/>
                        </a:rPr>
                        <a:t>/ </a:t>
                      </a:r>
                      <a:r>
                        <a:rPr lang="en-GB" sz="1000" dirty="0">
                          <a:latin typeface="Times New Roman"/>
                          <a:ea typeface="SimSun"/>
                          <a:sym typeface="Symbol"/>
                        </a:rPr>
                        <a:t></a:t>
                      </a:r>
                      <a:r>
                        <a:rPr lang="en-GB" sz="1000" baseline="-25000" dirty="0">
                          <a:latin typeface="Times New Roman"/>
                          <a:ea typeface="SimSun"/>
                        </a:rPr>
                        <a:t>y</a:t>
                      </a:r>
                      <a:r>
                        <a:rPr lang="en-GB" sz="1000" dirty="0">
                          <a:latin typeface="Times New Roman"/>
                          <a:ea typeface="SimSun"/>
                        </a:rPr>
                        <a:t>)</a:t>
                      </a:r>
                      <a:endParaRPr lang="en-US" sz="1000" dirty="0">
                        <a:latin typeface="Times New Roman"/>
                        <a:ea typeface="SimSun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kern="800" dirty="0">
                          <a:latin typeface="Times New Roman"/>
                          <a:ea typeface="SimSun"/>
                        </a:rPr>
                        <a:t>Ring tune  </a:t>
                      </a:r>
                      <a:r>
                        <a:rPr lang="en-GB" sz="1000" dirty="0">
                          <a:latin typeface="Times New Roman"/>
                          <a:ea typeface="SimSun"/>
                        </a:rPr>
                        <a:t>(</a:t>
                      </a:r>
                      <a:r>
                        <a:rPr lang="en-GB" sz="1000" dirty="0">
                          <a:latin typeface="Times New Roman"/>
                          <a:ea typeface="SimSun"/>
                          <a:sym typeface="Symbol"/>
                        </a:rPr>
                        <a:t></a:t>
                      </a:r>
                      <a:r>
                        <a:rPr lang="en-GB" sz="1000" dirty="0">
                          <a:latin typeface="Times New Roman"/>
                          <a:ea typeface="SimSun"/>
                        </a:rPr>
                        <a:t> </a:t>
                      </a:r>
                      <a:r>
                        <a:rPr lang="en-GB" sz="1000" baseline="-25000" dirty="0">
                          <a:latin typeface="Times New Roman"/>
                          <a:ea typeface="SimSun"/>
                        </a:rPr>
                        <a:t>x </a:t>
                      </a:r>
                      <a:r>
                        <a:rPr lang="en-GB" sz="1000" dirty="0">
                          <a:latin typeface="Times New Roman"/>
                          <a:ea typeface="SimSun"/>
                        </a:rPr>
                        <a:t>/ </a:t>
                      </a:r>
                      <a:r>
                        <a:rPr lang="en-GB" sz="1000" dirty="0">
                          <a:latin typeface="Times New Roman"/>
                          <a:ea typeface="SimSun"/>
                          <a:sym typeface="Symbol"/>
                        </a:rPr>
                        <a:t></a:t>
                      </a:r>
                      <a:r>
                        <a:rPr lang="en-GB" sz="1000" baseline="-25000" dirty="0">
                          <a:latin typeface="Times New Roman"/>
                          <a:ea typeface="SimSun"/>
                        </a:rPr>
                        <a:t>y</a:t>
                      </a:r>
                      <a:r>
                        <a:rPr lang="en-GB" sz="1000" dirty="0">
                          <a:latin typeface="Times New Roman"/>
                          <a:ea typeface="SimSun"/>
                        </a:rPr>
                        <a:t>)</a:t>
                      </a:r>
                      <a:endParaRPr lang="en-US" sz="1000" dirty="0">
                        <a:latin typeface="Times New Roman"/>
                        <a:ea typeface="SimSun"/>
                      </a:endParaRPr>
                    </a:p>
                  </a:txBody>
                  <a:tcPr marL="73025" marR="73025" marT="18415" marB="18415">
                    <a:lnL>
                      <a:noFill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571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latin typeface="Times New Roman"/>
                          <a:ea typeface="SimSun"/>
                        </a:rPr>
                        <a:t>2</a:t>
                      </a:r>
                      <a:r>
                        <a:rPr lang="en-GB" sz="1000">
                          <a:latin typeface="Times New Roman"/>
                          <a:ea typeface="SimSun"/>
                          <a:sym typeface="Symbol"/>
                        </a:rPr>
                        <a:t></a:t>
                      </a:r>
                      <a:r>
                        <a:rPr lang="en-GB" sz="1000">
                          <a:latin typeface="Times New Roman"/>
                          <a:ea typeface="SimSun"/>
                        </a:rPr>
                        <a:t>-rad</a:t>
                      </a:r>
                      <a:endParaRPr lang="en-US" sz="1000">
                        <a:latin typeface="Times New Roman"/>
                        <a:ea typeface="SimSun"/>
                      </a:endParaRPr>
                    </a:p>
                  </a:txBody>
                  <a:tcPr marL="73025" marR="73025" marT="18415" marB="18415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571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kern="800" dirty="0">
                          <a:latin typeface="Times New Roman"/>
                          <a:ea typeface="SimSun"/>
                        </a:rPr>
                        <a:t>0.31 / </a:t>
                      </a:r>
                      <a:r>
                        <a:rPr lang="en-GB" sz="900" kern="800" dirty="0" smtClean="0">
                          <a:latin typeface="Times New Roman"/>
                          <a:ea typeface="SimSun"/>
                        </a:rPr>
                        <a:t>0.22</a:t>
                      </a:r>
                      <a:endParaRPr lang="en-US" sz="1000" dirty="0">
                        <a:latin typeface="Times New Roman"/>
                        <a:ea typeface="SimSun"/>
                      </a:endParaRPr>
                    </a:p>
                    <a:p>
                      <a:pPr marL="0" marR="0" indent="571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kern="800" dirty="0" smtClean="0">
                          <a:latin typeface="Times New Roman"/>
                          <a:ea typeface="SimSun"/>
                        </a:rPr>
                        <a:t>2.48/1.75</a:t>
                      </a:r>
                      <a:endParaRPr lang="en-US" sz="1000" dirty="0">
                        <a:latin typeface="Times New Roman"/>
                        <a:ea typeface="SimSun"/>
                      </a:endParaRPr>
                    </a:p>
                  </a:txBody>
                  <a:tcPr marL="73025" marR="73025" marT="18415" marB="18415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571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kern="800" dirty="0">
                          <a:latin typeface="Times New Roman"/>
                          <a:ea typeface="SimSun"/>
                        </a:rPr>
                        <a:t>0.31 / </a:t>
                      </a:r>
                      <a:r>
                        <a:rPr lang="en-GB" sz="900" kern="800" dirty="0" smtClean="0">
                          <a:latin typeface="Times New Roman"/>
                          <a:ea typeface="SimSun"/>
                        </a:rPr>
                        <a:t>0.19</a:t>
                      </a:r>
                      <a:endParaRPr lang="en-US" sz="1000" dirty="0">
                        <a:latin typeface="Times New Roman"/>
                        <a:ea typeface="SimSun"/>
                      </a:endParaRPr>
                    </a:p>
                    <a:p>
                      <a:pPr marL="0" marR="0" indent="571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kern="800" dirty="0" smtClean="0">
                          <a:latin typeface="Times New Roman"/>
                          <a:ea typeface="SimSun"/>
                        </a:rPr>
                        <a:t>2.48/1.55</a:t>
                      </a:r>
                      <a:endParaRPr lang="en-US" sz="1000" dirty="0">
                        <a:latin typeface="Times New Roman"/>
                        <a:ea typeface="SimSun"/>
                      </a:endParaRPr>
                    </a:p>
                  </a:txBody>
                  <a:tcPr marL="73025" marR="73025" marT="18415" marB="18415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86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kern="800">
                          <a:latin typeface="Times New Roman"/>
                          <a:ea typeface="SimSun"/>
                        </a:rPr>
                        <a:t>Average Radius</a:t>
                      </a:r>
                      <a:endParaRPr lang="en-US" sz="1000">
                        <a:latin typeface="Times New Roman"/>
                        <a:ea typeface="SimSun"/>
                      </a:endParaRPr>
                    </a:p>
                  </a:txBody>
                  <a:tcPr marL="73025" marR="73025" marT="18415" marB="18415">
                    <a:lnL>
                      <a:noFill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571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latin typeface="Times New Roman"/>
                          <a:ea typeface="SimSun"/>
                        </a:rPr>
                        <a:t>m</a:t>
                      </a:r>
                      <a:endParaRPr lang="en-US" sz="1000">
                        <a:latin typeface="Times New Roman"/>
                        <a:ea typeface="SimSun"/>
                      </a:endParaRPr>
                    </a:p>
                  </a:txBody>
                  <a:tcPr marL="73025" marR="73025" marT="18415" marB="18415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2.75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73025" marR="73025" marT="18415" marB="18415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571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kern="800">
                          <a:latin typeface="Times New Roman"/>
                          <a:ea typeface="SimSun"/>
                        </a:rPr>
                        <a:t>3.39</a:t>
                      </a:r>
                      <a:endParaRPr lang="en-US" sz="1000">
                        <a:latin typeface="Times New Roman"/>
                        <a:ea typeface="SimSun"/>
                      </a:endParaRPr>
                    </a:p>
                  </a:txBody>
                  <a:tcPr marL="73025" marR="73025" marT="18415" marB="18415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17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kern="800">
                          <a:latin typeface="Times New Roman"/>
                          <a:ea typeface="SimSun"/>
                        </a:rPr>
                        <a:t>No. cells</a:t>
                      </a:r>
                      <a:endParaRPr lang="en-US" sz="1000">
                        <a:latin typeface="Times New Roman"/>
                        <a:ea typeface="SimSun"/>
                      </a:endParaRPr>
                    </a:p>
                  </a:txBody>
                  <a:tcPr marL="73025" marR="73025" marT="18415" marB="18415">
                    <a:lnL>
                      <a:noFill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571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CA" sz="1000">
                        <a:latin typeface="Times New Roman"/>
                        <a:ea typeface="SimSun"/>
                      </a:endParaRPr>
                    </a:p>
                  </a:txBody>
                  <a:tcPr marL="73025" marR="73025" marT="18415" marB="18415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571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000">
                          <a:latin typeface="Times New Roman"/>
                          <a:ea typeface="SimSun"/>
                        </a:rPr>
                        <a:t>8</a:t>
                      </a:r>
                      <a:endParaRPr lang="en-US" sz="1000">
                        <a:latin typeface="Times New Roman"/>
                        <a:ea typeface="SimSun"/>
                      </a:endParaRPr>
                    </a:p>
                  </a:txBody>
                  <a:tcPr marL="73025" marR="73025" marT="18415" marB="18415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17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kern="800">
                          <a:latin typeface="Times New Roman"/>
                          <a:ea typeface="SimSun"/>
                        </a:rPr>
                        <a:t>Long Straight</a:t>
                      </a:r>
                      <a:endParaRPr lang="en-US" sz="1000">
                        <a:latin typeface="Times New Roman"/>
                        <a:ea typeface="SimSun"/>
                      </a:endParaRPr>
                    </a:p>
                  </a:txBody>
                  <a:tcPr marL="73025" marR="73025" marT="18415" marB="18415">
                    <a:lnL>
                      <a:noFill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571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latin typeface="Times New Roman"/>
                          <a:ea typeface="SimSun"/>
                        </a:rPr>
                        <a:t>m</a:t>
                      </a:r>
                      <a:endParaRPr lang="en-US" sz="1000">
                        <a:latin typeface="Times New Roman"/>
                        <a:ea typeface="SimSun"/>
                      </a:endParaRPr>
                    </a:p>
                  </a:txBody>
                  <a:tcPr marL="73025" marR="73025" marT="18415" marB="18415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571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kern="800">
                          <a:latin typeface="Times New Roman"/>
                          <a:ea typeface="SimSun"/>
                        </a:rPr>
                        <a:t>1.17</a:t>
                      </a:r>
                      <a:endParaRPr lang="en-US" sz="1000">
                        <a:latin typeface="Times New Roman"/>
                        <a:ea typeface="SimSun"/>
                      </a:endParaRPr>
                    </a:p>
                  </a:txBody>
                  <a:tcPr marL="73025" marR="73025" marT="18415" marB="18415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571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latin typeface="Times New Roman"/>
                          <a:ea typeface="SimSun"/>
                        </a:rPr>
                        <a:t>1.17</a:t>
                      </a:r>
                      <a:endParaRPr lang="en-US" sz="1000">
                        <a:latin typeface="Times New Roman"/>
                        <a:ea typeface="SimSun"/>
                      </a:endParaRPr>
                    </a:p>
                  </a:txBody>
                  <a:tcPr marL="73025" marR="73025" marT="18415" marB="18415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136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kern="800" dirty="0">
                          <a:latin typeface="Times New Roman"/>
                          <a:ea typeface="SimSun"/>
                        </a:rPr>
                        <a:t>Peak Field</a:t>
                      </a:r>
                      <a:endParaRPr lang="en-US" sz="1000" dirty="0">
                        <a:latin typeface="Times New Roman"/>
                        <a:ea typeface="SimSun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kern="800" dirty="0">
                          <a:latin typeface="Times New Roman"/>
                          <a:ea typeface="SimSun"/>
                        </a:rPr>
                        <a:t>F</a:t>
                      </a:r>
                      <a:endParaRPr lang="en-US" sz="1000" dirty="0">
                        <a:latin typeface="Times New Roman"/>
                        <a:ea typeface="SimSun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kern="800" dirty="0">
                          <a:latin typeface="Times New Roman"/>
                          <a:ea typeface="SimSun"/>
                        </a:rPr>
                        <a:t>D</a:t>
                      </a:r>
                      <a:endParaRPr lang="en-US" sz="1000" dirty="0">
                        <a:latin typeface="Times New Roman"/>
                        <a:ea typeface="SimSun"/>
                      </a:endParaRPr>
                    </a:p>
                  </a:txBody>
                  <a:tcPr marL="73025" marR="73025" marT="18415" marB="18415">
                    <a:lnL>
                      <a:noFill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571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latin typeface="Times New Roman"/>
                          <a:ea typeface="SimSun"/>
                        </a:rPr>
                        <a:t>T</a:t>
                      </a:r>
                      <a:endParaRPr lang="en-US" sz="1000">
                        <a:latin typeface="Times New Roman"/>
                        <a:ea typeface="SimSun"/>
                      </a:endParaRPr>
                    </a:p>
                  </a:txBody>
                  <a:tcPr marL="73025" marR="73025" marT="18415" marB="18415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1.21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-1.37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73025" marR="73025" marT="18415" marB="18415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571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SimSun"/>
                      </a:endParaRPr>
                    </a:p>
                    <a:p>
                      <a:pPr marL="0" marR="0" indent="571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latin typeface="Times New Roman"/>
                          <a:ea typeface="SimSun"/>
                        </a:rPr>
                        <a:t>3.13</a:t>
                      </a:r>
                      <a:endParaRPr lang="en-US" sz="1000">
                        <a:latin typeface="Times New Roman"/>
                        <a:ea typeface="SimSun"/>
                      </a:endParaRPr>
                    </a:p>
                    <a:p>
                      <a:pPr marL="0" marR="0" indent="571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latin typeface="Times New Roman"/>
                          <a:ea typeface="SimSun"/>
                        </a:rPr>
                        <a:t>-3.41</a:t>
                      </a:r>
                      <a:endParaRPr lang="en-US" sz="1000">
                        <a:latin typeface="Times New Roman"/>
                        <a:ea typeface="SimSun"/>
                      </a:endParaRPr>
                    </a:p>
                  </a:txBody>
                  <a:tcPr marL="73025" marR="73025" marT="18415" marB="18415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136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kern="800">
                          <a:latin typeface="Times New Roman"/>
                          <a:ea typeface="SimSun"/>
                        </a:rPr>
                        <a:t>Magnet Lengths</a:t>
                      </a:r>
                      <a:endParaRPr lang="en-US" sz="1000">
                        <a:latin typeface="Times New Roman"/>
                        <a:ea typeface="SimSun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kern="800">
                          <a:latin typeface="Times New Roman"/>
                          <a:ea typeface="SimSun"/>
                        </a:rPr>
                        <a:t>F</a:t>
                      </a:r>
                      <a:endParaRPr lang="en-US" sz="1000">
                        <a:latin typeface="Times New Roman"/>
                        <a:ea typeface="SimSun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kern="800">
                          <a:latin typeface="Times New Roman"/>
                          <a:ea typeface="SimSun"/>
                        </a:rPr>
                        <a:t>D</a:t>
                      </a:r>
                      <a:endParaRPr lang="en-US" sz="1000">
                        <a:latin typeface="Times New Roman"/>
                        <a:ea typeface="SimSun"/>
                      </a:endParaRPr>
                    </a:p>
                  </a:txBody>
                  <a:tcPr marL="73025" marR="73025" marT="18415" marB="18415">
                    <a:lnL>
                      <a:noFill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571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latin typeface="Times New Roman"/>
                          <a:ea typeface="SimSun"/>
                        </a:rPr>
                        <a:t>m</a:t>
                      </a:r>
                      <a:endParaRPr lang="en-US" sz="1000">
                        <a:latin typeface="Times New Roman"/>
                        <a:ea typeface="SimSun"/>
                      </a:endParaRPr>
                    </a:p>
                  </a:txBody>
                  <a:tcPr marL="73025" marR="73025" marT="18415" marB="18415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0.646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0.129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73025" marR="73025" marT="18415" marB="18415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571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SimSun"/>
                      </a:endParaRPr>
                    </a:p>
                    <a:p>
                      <a:pPr marL="0" marR="0" indent="571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latin typeface="Times New Roman"/>
                          <a:ea typeface="SimSun"/>
                        </a:rPr>
                        <a:t>0.803</a:t>
                      </a:r>
                      <a:endParaRPr lang="en-US" sz="1000">
                        <a:latin typeface="Times New Roman"/>
                        <a:ea typeface="SimSun"/>
                      </a:endParaRPr>
                    </a:p>
                    <a:p>
                      <a:pPr marL="0" marR="0" indent="571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latin typeface="Times New Roman"/>
                          <a:ea typeface="SimSun"/>
                        </a:rPr>
                        <a:t>0.176</a:t>
                      </a:r>
                      <a:endParaRPr lang="en-US" sz="1000">
                        <a:latin typeface="Times New Roman"/>
                        <a:ea typeface="SimSun"/>
                      </a:endParaRPr>
                    </a:p>
                  </a:txBody>
                  <a:tcPr marL="73025" marR="73025" marT="18415" marB="18415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136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kern="800" dirty="0">
                          <a:latin typeface="Times New Roman"/>
                          <a:ea typeface="SimSun"/>
                        </a:rPr>
                        <a:t>Apertures</a:t>
                      </a:r>
                      <a:endParaRPr lang="en-US" sz="1000" dirty="0">
                        <a:latin typeface="Times New Roman"/>
                        <a:ea typeface="SimSun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kern="800" dirty="0">
                          <a:latin typeface="Times New Roman"/>
                          <a:ea typeface="SimSun"/>
                        </a:rPr>
                        <a:t>F</a:t>
                      </a:r>
                      <a:endParaRPr lang="en-US" sz="1000" dirty="0">
                        <a:latin typeface="Times New Roman"/>
                        <a:ea typeface="SimSun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kern="800" dirty="0">
                          <a:latin typeface="Times New Roman"/>
                          <a:ea typeface="SimSun"/>
                        </a:rPr>
                        <a:t>D</a:t>
                      </a:r>
                      <a:endParaRPr lang="en-US" sz="1000" dirty="0">
                        <a:latin typeface="Times New Roman"/>
                        <a:ea typeface="SimSun"/>
                      </a:endParaRPr>
                    </a:p>
                  </a:txBody>
                  <a:tcPr marL="73025" marR="73025" marT="18415" marB="18415">
                    <a:lnL>
                      <a:noFill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571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000">
                          <a:latin typeface="Times New Roman"/>
                          <a:ea typeface="SimSun"/>
                        </a:rPr>
                        <a:t>m</a:t>
                      </a:r>
                      <a:endParaRPr lang="en-US" sz="1000">
                        <a:latin typeface="Times New Roman"/>
                        <a:ea typeface="SimSun"/>
                      </a:endParaRPr>
                    </a:p>
                  </a:txBody>
                  <a:tcPr marL="73025" marR="73025" marT="18415" marB="18415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571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900" kern="800" dirty="0">
                        <a:latin typeface="Times New Roman"/>
                        <a:ea typeface="SimSun"/>
                      </a:endParaRPr>
                    </a:p>
                    <a:p>
                      <a:pPr marL="0" marR="0" indent="571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kern="800" dirty="0">
                          <a:latin typeface="Times New Roman"/>
                          <a:ea typeface="SimSun"/>
                        </a:rPr>
                        <a:t>0.63</a:t>
                      </a:r>
                      <a:endParaRPr lang="en-US" sz="1000" dirty="0">
                        <a:latin typeface="Times New Roman"/>
                        <a:ea typeface="SimSun"/>
                      </a:endParaRPr>
                    </a:p>
                    <a:p>
                      <a:pPr marL="0" marR="0" indent="571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kern="800" dirty="0">
                          <a:latin typeface="Times New Roman"/>
                          <a:ea typeface="SimSun"/>
                        </a:rPr>
                        <a:t>0.55</a:t>
                      </a:r>
                      <a:endParaRPr lang="en-US" sz="1000" dirty="0">
                        <a:latin typeface="Times New Roman"/>
                        <a:ea typeface="SimSun"/>
                      </a:endParaRPr>
                    </a:p>
                  </a:txBody>
                  <a:tcPr marL="73025" marR="73025" marT="18415" marB="18415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33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/>
              <a:t>COSY INFINITY results and DA </a:t>
            </a:r>
            <a:br>
              <a:rPr lang="en-US" sz="2800" b="1" dirty="0" smtClean="0"/>
            </a:br>
            <a:endParaRPr lang="en-US" sz="2800" dirty="0" smtClean="0"/>
          </a:p>
        </p:txBody>
      </p:sp>
      <p:pic>
        <p:nvPicPr>
          <p:cNvPr id="12340" name="Picture 6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3325" y="4527550"/>
            <a:ext cx="2149475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41" name="Picture 6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4595813"/>
            <a:ext cx="1905000" cy="14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42" name="Rectangle 4"/>
          <p:cNvSpPr>
            <a:spLocks noChangeArrowheads="1"/>
          </p:cNvSpPr>
          <p:nvPr/>
        </p:nvSpPr>
        <p:spPr bwMode="auto">
          <a:xfrm>
            <a:off x="381000" y="6032500"/>
            <a:ext cx="7772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r>
              <a:rPr lang="en-GB" sz="1600">
                <a:latin typeface="Times" pitchFamily="18" charset="0"/>
                <a:cs typeface="Times New Roman" pitchFamily="18" charset="0"/>
              </a:rPr>
              <a:t>Dynamic aperture a midpoint, 112 MeV., horizontal (left), vertical (right) DA at all energies for both planes is extremely large.</a:t>
            </a:r>
            <a:endParaRPr lang="en-GB" sz="1600"/>
          </a:p>
        </p:txBody>
      </p:sp>
      <p:sp>
        <p:nvSpPr>
          <p:cNvPr id="12343" name="Rectangle 5"/>
          <p:cNvSpPr>
            <a:spLocks noChangeArrowheads="1"/>
          </p:cNvSpPr>
          <p:nvPr/>
        </p:nvSpPr>
        <p:spPr bwMode="auto">
          <a:xfrm>
            <a:off x="4495800" y="1066800"/>
            <a:ext cx="42672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n-GB" altLang="ja-JP" sz="1100">
                <a:latin typeface="Times New Roman" pitchFamily="18" charset="0"/>
                <a:ea typeface="MS Mincho" pitchFamily="49" charset="-128"/>
              </a:rPr>
              <a:t>General Parameters of the triplet 30-250 MeV nonscaling FFAG design after tune optimization in COSY </a:t>
            </a:r>
            <a:r>
              <a:rPr lang="en-GB" altLang="ja-JP" sz="1100">
                <a:ea typeface="MS Mincho" pitchFamily="49" charset="-128"/>
              </a:rPr>
              <a:t>–</a:t>
            </a:r>
            <a:r>
              <a:rPr lang="en-GB" altLang="ja-JP" sz="1100">
                <a:latin typeface="Times New Roman" pitchFamily="18" charset="0"/>
                <a:ea typeface="MS Mincho" pitchFamily="49" charset="-128"/>
              </a:rPr>
              <a:t> only tune variations are affected.</a:t>
            </a:r>
            <a:endParaRPr lang="en-GB" altLang="ja-JP"/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304800" y="1752600"/>
          <a:ext cx="3733800" cy="2851840"/>
        </p:xfrm>
        <a:graphic>
          <a:graphicData uri="http://schemas.openxmlformats.org/drawingml/2006/table">
            <a:tbl>
              <a:tblPr/>
              <a:tblGrid>
                <a:gridCol w="1678857"/>
                <a:gridCol w="720584"/>
                <a:gridCol w="676958"/>
                <a:gridCol w="657401"/>
              </a:tblGrid>
              <a:tr h="32653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i="1" dirty="0">
                          <a:latin typeface="Arial"/>
                          <a:ea typeface="MS Mincho"/>
                          <a:cs typeface="Times New Roman"/>
                        </a:rPr>
                        <a:t>Parameter</a:t>
                      </a:r>
                      <a:endParaRPr lang="en-US" sz="1000" b="1" dirty="0"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73025" marR="73025" marT="18415" marB="18415">
                    <a:lnL>
                      <a:noFill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i="1">
                          <a:latin typeface="Arial"/>
                          <a:ea typeface="MS Mincho"/>
                          <a:cs typeface="Times New Roman"/>
                        </a:rPr>
                        <a:t>Unit</a:t>
                      </a:r>
                      <a:endParaRPr lang="en-US" sz="1000" b="1"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73025" marR="73025" marT="18415" marB="18415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i="1">
                          <a:latin typeface="Arial"/>
                          <a:ea typeface="MS Mincho"/>
                          <a:cs typeface="Times New Roman"/>
                        </a:rPr>
                        <a:t>Injection</a:t>
                      </a:r>
                      <a:endParaRPr lang="en-US" sz="1000" b="1"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73025" marR="73025" marT="18415" marB="18415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000" b="1" i="1">
                          <a:latin typeface="Arial"/>
                          <a:ea typeface="MS Mincho"/>
                          <a:cs typeface="Times New Roman"/>
                        </a:rPr>
                        <a:t>Extraction</a:t>
                      </a:r>
                      <a:endParaRPr lang="en-US" sz="1000" b="1"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73025" marR="73025" marT="18415" marB="18415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86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000">
                          <a:latin typeface="Times New Roman"/>
                          <a:ea typeface="SimSun"/>
                        </a:rPr>
                        <a:t>Energy Range</a:t>
                      </a:r>
                      <a:endParaRPr lang="en-US" sz="1000">
                        <a:latin typeface="Times New Roman"/>
                        <a:ea typeface="SimSun"/>
                      </a:endParaRPr>
                    </a:p>
                  </a:txBody>
                  <a:tcPr marL="73025" marR="73025" marT="18415" marB="18415">
                    <a:lnL>
                      <a:noFill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571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latin typeface="Times New Roman"/>
                          <a:ea typeface="SimSun"/>
                        </a:rPr>
                        <a:t>MeV</a:t>
                      </a:r>
                      <a:endParaRPr lang="en-US" sz="1000">
                        <a:latin typeface="Times New Roman"/>
                        <a:ea typeface="SimSun"/>
                      </a:endParaRPr>
                    </a:p>
                  </a:txBody>
                  <a:tcPr marL="73025" marR="73025" marT="18415" marB="18415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571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latin typeface="Times New Roman"/>
                          <a:ea typeface="SimSun"/>
                        </a:rPr>
                        <a:t>30</a:t>
                      </a:r>
                      <a:endParaRPr lang="en-US" sz="1000">
                        <a:latin typeface="Times New Roman"/>
                        <a:ea typeface="SimSun"/>
                      </a:endParaRPr>
                    </a:p>
                  </a:txBody>
                  <a:tcPr marL="73025" marR="73025" marT="18415" marB="18415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571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latin typeface="Times New Roman"/>
                          <a:ea typeface="SimSun"/>
                        </a:rPr>
                        <a:t>250</a:t>
                      </a:r>
                      <a:endParaRPr lang="en-US" sz="1000">
                        <a:latin typeface="Times New Roman"/>
                        <a:ea typeface="SimSun"/>
                      </a:endParaRPr>
                    </a:p>
                  </a:txBody>
                  <a:tcPr marL="73025" marR="73025" marT="18415" marB="18415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12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kern="800">
                          <a:latin typeface="Times New Roman"/>
                          <a:ea typeface="SimSun"/>
                        </a:rPr>
                        <a:t>Tune/cell  </a:t>
                      </a:r>
                      <a:r>
                        <a:rPr lang="en-GB" sz="1000">
                          <a:latin typeface="Times New Roman"/>
                          <a:ea typeface="SimSun"/>
                        </a:rPr>
                        <a:t>(</a:t>
                      </a:r>
                      <a:r>
                        <a:rPr lang="en-GB" sz="1000">
                          <a:latin typeface="Times New Roman"/>
                          <a:ea typeface="SimSun"/>
                          <a:sym typeface="Symbol"/>
                        </a:rPr>
                        <a:t></a:t>
                      </a:r>
                      <a:r>
                        <a:rPr lang="en-GB" sz="1000">
                          <a:latin typeface="Times New Roman"/>
                          <a:ea typeface="SimSun"/>
                        </a:rPr>
                        <a:t> </a:t>
                      </a:r>
                      <a:r>
                        <a:rPr lang="en-GB" sz="1000" baseline="-25000">
                          <a:latin typeface="Times New Roman"/>
                          <a:ea typeface="SimSun"/>
                        </a:rPr>
                        <a:t>x </a:t>
                      </a:r>
                      <a:r>
                        <a:rPr lang="en-GB" sz="1000">
                          <a:latin typeface="Times New Roman"/>
                          <a:ea typeface="SimSun"/>
                        </a:rPr>
                        <a:t>/ </a:t>
                      </a:r>
                      <a:r>
                        <a:rPr lang="en-GB" sz="1000">
                          <a:latin typeface="Times New Roman"/>
                          <a:ea typeface="SimSun"/>
                          <a:sym typeface="Symbol"/>
                        </a:rPr>
                        <a:t></a:t>
                      </a:r>
                      <a:r>
                        <a:rPr lang="en-GB" sz="1000" baseline="-25000">
                          <a:latin typeface="Times New Roman"/>
                          <a:ea typeface="SimSun"/>
                        </a:rPr>
                        <a:t>y</a:t>
                      </a:r>
                      <a:r>
                        <a:rPr lang="en-GB" sz="1000">
                          <a:latin typeface="Times New Roman"/>
                          <a:ea typeface="SimSun"/>
                        </a:rPr>
                        <a:t>)</a:t>
                      </a:r>
                      <a:endParaRPr lang="en-US" sz="1000">
                        <a:latin typeface="Times New Roman"/>
                        <a:ea typeface="SimSun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kern="800">
                          <a:latin typeface="Times New Roman"/>
                          <a:ea typeface="SimSun"/>
                        </a:rPr>
                        <a:t>Ring tune  </a:t>
                      </a:r>
                      <a:r>
                        <a:rPr lang="en-GB" sz="1000">
                          <a:latin typeface="Times New Roman"/>
                          <a:ea typeface="SimSun"/>
                        </a:rPr>
                        <a:t>(</a:t>
                      </a:r>
                      <a:r>
                        <a:rPr lang="en-GB" sz="1000">
                          <a:latin typeface="Times New Roman"/>
                          <a:ea typeface="SimSun"/>
                          <a:sym typeface="Symbol"/>
                        </a:rPr>
                        <a:t></a:t>
                      </a:r>
                      <a:r>
                        <a:rPr lang="en-GB" sz="1000">
                          <a:latin typeface="Times New Roman"/>
                          <a:ea typeface="SimSun"/>
                        </a:rPr>
                        <a:t> </a:t>
                      </a:r>
                      <a:r>
                        <a:rPr lang="en-GB" sz="1000" baseline="-25000">
                          <a:latin typeface="Times New Roman"/>
                          <a:ea typeface="SimSun"/>
                        </a:rPr>
                        <a:t>x </a:t>
                      </a:r>
                      <a:r>
                        <a:rPr lang="en-GB" sz="1000">
                          <a:latin typeface="Times New Roman"/>
                          <a:ea typeface="SimSun"/>
                        </a:rPr>
                        <a:t>/ </a:t>
                      </a:r>
                      <a:r>
                        <a:rPr lang="en-GB" sz="1000">
                          <a:latin typeface="Times New Roman"/>
                          <a:ea typeface="SimSun"/>
                          <a:sym typeface="Symbol"/>
                        </a:rPr>
                        <a:t></a:t>
                      </a:r>
                      <a:r>
                        <a:rPr lang="en-GB" sz="1000" baseline="-25000">
                          <a:latin typeface="Times New Roman"/>
                          <a:ea typeface="SimSun"/>
                        </a:rPr>
                        <a:t>y</a:t>
                      </a:r>
                      <a:r>
                        <a:rPr lang="en-GB" sz="1000">
                          <a:latin typeface="Times New Roman"/>
                          <a:ea typeface="SimSun"/>
                        </a:rPr>
                        <a:t>)</a:t>
                      </a:r>
                      <a:endParaRPr lang="en-US" sz="1000">
                        <a:latin typeface="Times New Roman"/>
                        <a:ea typeface="SimSun"/>
                      </a:endParaRPr>
                    </a:p>
                  </a:txBody>
                  <a:tcPr marL="73025" marR="73025" marT="18415" marB="18415">
                    <a:lnL>
                      <a:noFill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571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latin typeface="Times New Roman"/>
                          <a:ea typeface="SimSun"/>
                        </a:rPr>
                        <a:t>2</a:t>
                      </a:r>
                      <a:r>
                        <a:rPr lang="en-GB" sz="1000">
                          <a:latin typeface="Times New Roman"/>
                          <a:ea typeface="SimSun"/>
                          <a:sym typeface="Symbol"/>
                        </a:rPr>
                        <a:t></a:t>
                      </a:r>
                      <a:r>
                        <a:rPr lang="en-GB" sz="1000">
                          <a:latin typeface="Times New Roman"/>
                          <a:ea typeface="SimSun"/>
                        </a:rPr>
                        <a:t>-rad</a:t>
                      </a:r>
                      <a:endParaRPr lang="en-US" sz="1000">
                        <a:latin typeface="Times New Roman"/>
                        <a:ea typeface="SimSun"/>
                      </a:endParaRPr>
                    </a:p>
                  </a:txBody>
                  <a:tcPr marL="73025" marR="73025" marT="18415" marB="18415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571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kern="800">
                          <a:latin typeface="Times New Roman"/>
                          <a:ea typeface="SimSun"/>
                        </a:rPr>
                        <a:t>0.31 / 0.16</a:t>
                      </a:r>
                      <a:endParaRPr lang="en-US" sz="1000">
                        <a:latin typeface="Times New Roman"/>
                        <a:ea typeface="SimSun"/>
                      </a:endParaRPr>
                    </a:p>
                    <a:p>
                      <a:pPr marL="0" marR="0" indent="571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kern="800">
                          <a:latin typeface="Times New Roman"/>
                          <a:ea typeface="SimSun"/>
                        </a:rPr>
                        <a:t>2.51/1.28</a:t>
                      </a:r>
                      <a:endParaRPr lang="en-US" sz="1000">
                        <a:latin typeface="Times New Roman"/>
                        <a:ea typeface="SimSun"/>
                      </a:endParaRPr>
                    </a:p>
                  </a:txBody>
                  <a:tcPr marL="73025" marR="73025" marT="18415" marB="18415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571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kern="800" dirty="0">
                          <a:latin typeface="Times New Roman"/>
                          <a:ea typeface="SimSun"/>
                        </a:rPr>
                        <a:t>0.31 / 0.21</a:t>
                      </a:r>
                      <a:endParaRPr lang="en-US" sz="1000" dirty="0">
                        <a:latin typeface="Times New Roman"/>
                        <a:ea typeface="SimSun"/>
                      </a:endParaRPr>
                    </a:p>
                    <a:p>
                      <a:pPr marL="0" marR="0" indent="571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kern="800" dirty="0">
                          <a:latin typeface="Times New Roman"/>
                          <a:ea typeface="SimSun"/>
                        </a:rPr>
                        <a:t>2.51/1.66</a:t>
                      </a:r>
                      <a:endParaRPr lang="en-US" sz="1000" dirty="0">
                        <a:latin typeface="Times New Roman"/>
                        <a:ea typeface="SimSun"/>
                      </a:endParaRPr>
                    </a:p>
                  </a:txBody>
                  <a:tcPr marL="73025" marR="73025" marT="18415" marB="18415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43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kern="800">
                          <a:latin typeface="Times New Roman"/>
                          <a:ea typeface="SimSun"/>
                        </a:rPr>
                        <a:t>Average Radius</a:t>
                      </a:r>
                      <a:endParaRPr lang="en-US" sz="1000">
                        <a:latin typeface="Times New Roman"/>
                        <a:ea typeface="SimSun"/>
                      </a:endParaRPr>
                    </a:p>
                  </a:txBody>
                  <a:tcPr marL="73025" marR="73025" marT="18415" marB="18415">
                    <a:lnL>
                      <a:noFill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571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latin typeface="Times New Roman"/>
                          <a:ea typeface="SimSun"/>
                        </a:rPr>
                        <a:t>m</a:t>
                      </a:r>
                      <a:endParaRPr lang="en-US" sz="1000">
                        <a:latin typeface="Times New Roman"/>
                        <a:ea typeface="SimSun"/>
                      </a:endParaRPr>
                    </a:p>
                  </a:txBody>
                  <a:tcPr marL="73025" marR="73025" marT="18415" marB="18415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2.75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73025" marR="73025" marT="18415" marB="18415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571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kern="800">
                          <a:latin typeface="Times New Roman"/>
                          <a:ea typeface="SimSun"/>
                        </a:rPr>
                        <a:t>3.39</a:t>
                      </a:r>
                      <a:endParaRPr lang="en-US" sz="1000">
                        <a:latin typeface="Times New Roman"/>
                        <a:ea typeface="SimSun"/>
                      </a:endParaRPr>
                    </a:p>
                  </a:txBody>
                  <a:tcPr marL="73025" marR="73025" marT="18415" marB="18415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86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kern="800">
                          <a:latin typeface="Times New Roman"/>
                          <a:ea typeface="SimSun"/>
                        </a:rPr>
                        <a:t>No. cells</a:t>
                      </a:r>
                      <a:endParaRPr lang="en-US" sz="1000">
                        <a:latin typeface="Times New Roman"/>
                        <a:ea typeface="SimSun"/>
                      </a:endParaRPr>
                    </a:p>
                  </a:txBody>
                  <a:tcPr marL="73025" marR="73025" marT="18415" marB="18415">
                    <a:lnL>
                      <a:noFill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571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CA" sz="1000">
                        <a:latin typeface="Times New Roman"/>
                        <a:ea typeface="SimSun"/>
                      </a:endParaRPr>
                    </a:p>
                  </a:txBody>
                  <a:tcPr marL="73025" marR="73025" marT="18415" marB="18415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571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000">
                          <a:latin typeface="Times New Roman"/>
                          <a:ea typeface="SimSun"/>
                        </a:rPr>
                        <a:t>8</a:t>
                      </a:r>
                      <a:endParaRPr lang="en-US" sz="1000">
                        <a:latin typeface="Times New Roman"/>
                        <a:ea typeface="SimSun"/>
                      </a:endParaRPr>
                    </a:p>
                  </a:txBody>
                  <a:tcPr marL="73025" marR="73025" marT="18415" marB="18415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086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kern="800">
                          <a:latin typeface="Times New Roman"/>
                          <a:ea typeface="SimSun"/>
                        </a:rPr>
                        <a:t>Long Straight</a:t>
                      </a:r>
                      <a:endParaRPr lang="en-US" sz="1000">
                        <a:latin typeface="Times New Roman"/>
                        <a:ea typeface="SimSun"/>
                      </a:endParaRPr>
                    </a:p>
                  </a:txBody>
                  <a:tcPr marL="73025" marR="73025" marT="18415" marB="18415">
                    <a:lnL>
                      <a:noFill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571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latin typeface="Times New Roman"/>
                          <a:ea typeface="SimSun"/>
                        </a:rPr>
                        <a:t>m</a:t>
                      </a:r>
                      <a:endParaRPr lang="en-US" sz="1000" dirty="0">
                        <a:latin typeface="Times New Roman"/>
                        <a:ea typeface="SimSun"/>
                      </a:endParaRPr>
                    </a:p>
                  </a:txBody>
                  <a:tcPr marL="73025" marR="73025" marT="18415" marB="18415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571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kern="800">
                          <a:latin typeface="Times New Roman"/>
                          <a:ea typeface="SimSun"/>
                        </a:rPr>
                        <a:t>1.17</a:t>
                      </a:r>
                      <a:endParaRPr lang="en-US" sz="1000">
                        <a:latin typeface="Times New Roman"/>
                        <a:ea typeface="SimSun"/>
                      </a:endParaRPr>
                    </a:p>
                  </a:txBody>
                  <a:tcPr marL="73025" marR="73025" marT="18415" marB="18415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571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latin typeface="Times New Roman"/>
                          <a:ea typeface="SimSun"/>
                        </a:rPr>
                        <a:t>1.17</a:t>
                      </a:r>
                      <a:endParaRPr lang="en-US" sz="1000">
                        <a:latin typeface="Times New Roman"/>
                        <a:ea typeface="SimSun"/>
                      </a:endParaRPr>
                    </a:p>
                  </a:txBody>
                  <a:tcPr marL="73025" marR="73025" marT="18415" marB="18415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50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kern="800">
                          <a:latin typeface="Times New Roman"/>
                          <a:ea typeface="SimSun"/>
                        </a:rPr>
                        <a:t>Peak Field</a:t>
                      </a:r>
                      <a:endParaRPr lang="en-US" sz="1000">
                        <a:latin typeface="Times New Roman"/>
                        <a:ea typeface="SimSun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kern="800">
                          <a:latin typeface="Times New Roman"/>
                          <a:ea typeface="SimSun"/>
                        </a:rPr>
                        <a:t>F</a:t>
                      </a:r>
                      <a:endParaRPr lang="en-US" sz="1000">
                        <a:latin typeface="Times New Roman"/>
                        <a:ea typeface="SimSun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kern="800">
                          <a:latin typeface="Times New Roman"/>
                          <a:ea typeface="SimSun"/>
                        </a:rPr>
                        <a:t>D</a:t>
                      </a:r>
                      <a:endParaRPr lang="en-US" sz="1000">
                        <a:latin typeface="Times New Roman"/>
                        <a:ea typeface="SimSun"/>
                      </a:endParaRPr>
                    </a:p>
                  </a:txBody>
                  <a:tcPr marL="73025" marR="73025" marT="18415" marB="18415">
                    <a:lnL>
                      <a:noFill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571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latin typeface="Times New Roman"/>
                          <a:ea typeface="SimSun"/>
                        </a:rPr>
                        <a:t>T</a:t>
                      </a:r>
                      <a:endParaRPr lang="en-US" sz="1000">
                        <a:latin typeface="Times New Roman"/>
                        <a:ea typeface="SimSun"/>
                      </a:endParaRPr>
                    </a:p>
                  </a:txBody>
                  <a:tcPr marL="73025" marR="73025" marT="18415" marB="18415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1.21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-1.37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73025" marR="73025" marT="18415" marB="18415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571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SimSun"/>
                      </a:endParaRPr>
                    </a:p>
                    <a:p>
                      <a:pPr marL="0" marR="0" indent="571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latin typeface="Times New Roman"/>
                          <a:ea typeface="SimSun"/>
                        </a:rPr>
                        <a:t>3.13</a:t>
                      </a:r>
                      <a:endParaRPr lang="en-US" sz="1000">
                        <a:latin typeface="Times New Roman"/>
                        <a:ea typeface="SimSun"/>
                      </a:endParaRPr>
                    </a:p>
                    <a:p>
                      <a:pPr marL="0" marR="0" indent="571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latin typeface="Times New Roman"/>
                          <a:ea typeface="SimSun"/>
                        </a:rPr>
                        <a:t>-3.41</a:t>
                      </a:r>
                      <a:endParaRPr lang="en-US" sz="1000">
                        <a:latin typeface="Times New Roman"/>
                        <a:ea typeface="SimSun"/>
                      </a:endParaRPr>
                    </a:p>
                  </a:txBody>
                  <a:tcPr marL="73025" marR="73025" marT="18415" marB="18415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50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kern="800">
                          <a:latin typeface="Times New Roman"/>
                          <a:ea typeface="SimSun"/>
                        </a:rPr>
                        <a:t>Magnet Lengths</a:t>
                      </a:r>
                      <a:endParaRPr lang="en-US" sz="1000">
                        <a:latin typeface="Times New Roman"/>
                        <a:ea typeface="SimSun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kern="800">
                          <a:latin typeface="Times New Roman"/>
                          <a:ea typeface="SimSun"/>
                        </a:rPr>
                        <a:t>F</a:t>
                      </a:r>
                      <a:endParaRPr lang="en-US" sz="1000">
                        <a:latin typeface="Times New Roman"/>
                        <a:ea typeface="SimSun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kern="800">
                          <a:latin typeface="Times New Roman"/>
                          <a:ea typeface="SimSun"/>
                        </a:rPr>
                        <a:t>D</a:t>
                      </a:r>
                      <a:endParaRPr lang="en-US" sz="1000">
                        <a:latin typeface="Times New Roman"/>
                        <a:ea typeface="SimSun"/>
                      </a:endParaRPr>
                    </a:p>
                  </a:txBody>
                  <a:tcPr marL="73025" marR="73025" marT="18415" marB="18415">
                    <a:lnL>
                      <a:noFill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571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latin typeface="Times New Roman"/>
                          <a:ea typeface="SimSun"/>
                        </a:rPr>
                        <a:t>m</a:t>
                      </a:r>
                      <a:endParaRPr lang="en-US" sz="1000">
                        <a:latin typeface="Times New Roman"/>
                        <a:ea typeface="SimSun"/>
                      </a:endParaRPr>
                    </a:p>
                  </a:txBody>
                  <a:tcPr marL="73025" marR="73025" marT="18415" marB="18415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0.646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0.129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73025" marR="73025" marT="18415" marB="18415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571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Times New Roman"/>
                        <a:ea typeface="SimSun"/>
                      </a:endParaRPr>
                    </a:p>
                    <a:p>
                      <a:pPr marL="0" marR="0" indent="571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latin typeface="Times New Roman"/>
                          <a:ea typeface="SimSun"/>
                        </a:rPr>
                        <a:t>0.803</a:t>
                      </a:r>
                      <a:endParaRPr lang="en-US" sz="1000">
                        <a:latin typeface="Times New Roman"/>
                        <a:ea typeface="SimSun"/>
                      </a:endParaRPr>
                    </a:p>
                    <a:p>
                      <a:pPr marL="0" marR="0" indent="571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latin typeface="Times New Roman"/>
                          <a:ea typeface="SimSun"/>
                        </a:rPr>
                        <a:t>0.176</a:t>
                      </a:r>
                      <a:endParaRPr lang="en-US" sz="1000">
                        <a:latin typeface="Times New Roman"/>
                        <a:ea typeface="SimSun"/>
                      </a:endParaRPr>
                    </a:p>
                  </a:txBody>
                  <a:tcPr marL="73025" marR="73025" marT="18415" marB="18415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50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kern="800">
                          <a:latin typeface="Times New Roman"/>
                          <a:ea typeface="SimSun"/>
                        </a:rPr>
                        <a:t>Apertures</a:t>
                      </a:r>
                      <a:endParaRPr lang="en-US" sz="1000">
                        <a:latin typeface="Times New Roman"/>
                        <a:ea typeface="SimSun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kern="800">
                          <a:latin typeface="Times New Roman"/>
                          <a:ea typeface="SimSun"/>
                        </a:rPr>
                        <a:t>F</a:t>
                      </a:r>
                      <a:endParaRPr lang="en-US" sz="1000">
                        <a:latin typeface="Times New Roman"/>
                        <a:ea typeface="SimSun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kern="800">
                          <a:latin typeface="Times New Roman"/>
                          <a:ea typeface="SimSun"/>
                        </a:rPr>
                        <a:t>D</a:t>
                      </a:r>
                      <a:endParaRPr lang="en-US" sz="1000">
                        <a:latin typeface="Times New Roman"/>
                        <a:ea typeface="SimSun"/>
                      </a:endParaRPr>
                    </a:p>
                  </a:txBody>
                  <a:tcPr marL="73025" marR="73025" marT="18415" marB="18415">
                    <a:lnL>
                      <a:noFill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571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000">
                          <a:latin typeface="Times New Roman"/>
                          <a:ea typeface="SimSun"/>
                        </a:rPr>
                        <a:t>m</a:t>
                      </a:r>
                      <a:endParaRPr lang="en-US" sz="1000">
                        <a:latin typeface="Times New Roman"/>
                        <a:ea typeface="SimSun"/>
                      </a:endParaRPr>
                    </a:p>
                  </a:txBody>
                  <a:tcPr marL="73025" marR="73025" marT="18415" marB="18415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571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900" kern="800" dirty="0">
                        <a:latin typeface="Times New Roman"/>
                        <a:ea typeface="SimSun"/>
                      </a:endParaRPr>
                    </a:p>
                    <a:p>
                      <a:pPr marL="0" marR="0" indent="571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kern="800" dirty="0">
                          <a:latin typeface="Times New Roman"/>
                          <a:ea typeface="SimSun"/>
                        </a:rPr>
                        <a:t>0.63</a:t>
                      </a:r>
                      <a:endParaRPr lang="en-US" sz="1000" dirty="0">
                        <a:latin typeface="Times New Roman"/>
                        <a:ea typeface="SimSun"/>
                      </a:endParaRPr>
                    </a:p>
                    <a:p>
                      <a:pPr marL="0" marR="0" indent="571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kern="800" dirty="0">
                          <a:latin typeface="Times New Roman"/>
                          <a:ea typeface="SimSun"/>
                        </a:rPr>
                        <a:t>0.55</a:t>
                      </a:r>
                      <a:endParaRPr lang="en-US" sz="1000" dirty="0">
                        <a:latin typeface="Times New Roman"/>
                        <a:ea typeface="SimSun"/>
                      </a:endParaRPr>
                    </a:p>
                  </a:txBody>
                  <a:tcPr marL="73025" marR="73025" marT="18415" marB="18415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393" name="Rectangle 11"/>
          <p:cNvSpPr>
            <a:spLocks noChangeArrowheads="1"/>
          </p:cNvSpPr>
          <p:nvPr/>
        </p:nvSpPr>
        <p:spPr bwMode="auto">
          <a:xfrm>
            <a:off x="228600" y="1066800"/>
            <a:ext cx="45720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100" dirty="0">
                <a:latin typeface="Times New Roman" pitchFamily="18" charset="0"/>
                <a:cs typeface="Times New Roman" pitchFamily="18" charset="0"/>
              </a:rPr>
              <a:t>General Parameters of the triplet 30-250 </a:t>
            </a:r>
            <a:r>
              <a:rPr lang="en-GB" sz="1100" dirty="0" err="1">
                <a:latin typeface="Times New Roman" pitchFamily="18" charset="0"/>
                <a:cs typeface="Times New Roman" pitchFamily="18" charset="0"/>
              </a:rPr>
              <a:t>MeV</a:t>
            </a:r>
            <a:r>
              <a:rPr lang="en-GB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100" dirty="0" err="1">
                <a:latin typeface="Times New Roman" pitchFamily="18" charset="0"/>
                <a:cs typeface="Times New Roman" pitchFamily="18" charset="0"/>
              </a:rPr>
              <a:t>nonscaling</a:t>
            </a:r>
            <a:r>
              <a:rPr lang="en-GB" sz="1100" dirty="0">
                <a:latin typeface="Times New Roman" pitchFamily="18" charset="0"/>
                <a:cs typeface="Times New Roman" pitchFamily="18" charset="0"/>
              </a:rPr>
              <a:t> FFAG design.</a:t>
            </a:r>
            <a:endParaRPr lang="en-US" sz="11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2800" b="1" dirty="0" err="1" smtClean="0"/>
              <a:t>Nonscaling</a:t>
            </a:r>
            <a:r>
              <a:rPr lang="en-US" sz="2800" b="1" dirty="0" smtClean="0"/>
              <a:t> Carbon lattice</a:t>
            </a:r>
            <a:endParaRPr lang="en-US" sz="2800" dirty="0" smtClean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457200" y="1341437"/>
            <a:ext cx="8382000" cy="4525963"/>
          </a:xfrm>
        </p:spPr>
        <p:txBody>
          <a:bodyPr/>
          <a:lstStyle/>
          <a:p>
            <a:r>
              <a:rPr lang="en-US" sz="2400" dirty="0" smtClean="0"/>
              <a:t>Design was extended to carbon with longer (2m) straights</a:t>
            </a:r>
          </a:p>
          <a:p>
            <a:r>
              <a:rPr lang="en-US" sz="2400" dirty="0" smtClean="0"/>
              <a:t>Embedded rings for multi-ion cancer therapy </a:t>
            </a:r>
            <a:r>
              <a:rPr lang="en-US" sz="2400" smtClean="0"/>
              <a:t>make a compact </a:t>
            </a:r>
            <a:r>
              <a:rPr lang="en-US" sz="2400" dirty="0" smtClean="0"/>
              <a:t>accelerator chain competitive with cyclotrons</a:t>
            </a:r>
          </a:p>
        </p:txBody>
      </p:sp>
      <p:pic>
        <p:nvPicPr>
          <p:cNvPr id="14340" name="Picture 12"/>
          <p:cNvPicPr>
            <a:picLocks noChangeAspect="1" noChangeArrowheads="1"/>
          </p:cNvPicPr>
          <p:nvPr/>
        </p:nvPicPr>
        <p:blipFill>
          <a:blip r:embed="rId2" cstate="print"/>
          <a:srcRect r="8350"/>
          <a:stretch>
            <a:fillRect/>
          </a:stretch>
        </p:blipFill>
        <p:spPr bwMode="auto">
          <a:xfrm>
            <a:off x="533400" y="3352800"/>
            <a:ext cx="4267200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3525838"/>
            <a:ext cx="2590800" cy="264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17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4191000"/>
            <a:ext cx="1371600" cy="130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3" name="TextBox 184"/>
          <p:cNvSpPr txBox="1">
            <a:spLocks noChangeArrowheads="1"/>
          </p:cNvSpPr>
          <p:nvPr/>
        </p:nvSpPr>
        <p:spPr bwMode="auto">
          <a:xfrm rot="-5400000">
            <a:off x="6341269" y="4936331"/>
            <a:ext cx="762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 dirty="0"/>
              <a:t>3.5 m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rot="16200000" flipH="1">
            <a:off x="6564313" y="5094288"/>
            <a:ext cx="609600" cy="222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5" name="TextBox 10"/>
          <p:cNvSpPr txBox="1">
            <a:spLocks noChangeArrowheads="1"/>
          </p:cNvSpPr>
          <p:nvPr/>
        </p:nvSpPr>
        <p:spPr bwMode="auto">
          <a:xfrm rot="-2956520">
            <a:off x="6632415" y="4214753"/>
            <a:ext cx="122396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 dirty="0">
                <a:latin typeface="Calibri" pitchFamily="34" charset="0"/>
              </a:rPr>
              <a:t>5.5 – 6.9  m</a:t>
            </a:r>
          </a:p>
        </p:txBody>
      </p:sp>
      <p:cxnSp>
        <p:nvCxnSpPr>
          <p:cNvPr id="12" name="Straight Arrow Connector 11"/>
          <p:cNvCxnSpPr>
            <a:stCxn id="14345" idx="1"/>
          </p:cNvCxnSpPr>
          <p:nvPr/>
        </p:nvCxnSpPr>
        <p:spPr>
          <a:xfrm rot="5400000" flipH="1" flipV="1">
            <a:off x="6865758" y="3941767"/>
            <a:ext cx="886008" cy="9272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7" name="TextBox 34"/>
          <p:cNvSpPr txBox="1">
            <a:spLocks noChangeArrowheads="1"/>
          </p:cNvSpPr>
          <p:nvPr/>
        </p:nvSpPr>
        <p:spPr bwMode="auto">
          <a:xfrm>
            <a:off x="6705600" y="4005262"/>
            <a:ext cx="838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baseline="30000" dirty="0"/>
              <a:t>p</a:t>
            </a:r>
          </a:p>
        </p:txBody>
      </p:sp>
      <p:sp>
        <p:nvSpPr>
          <p:cNvPr id="14348" name="TextBox 14"/>
          <p:cNvSpPr txBox="1">
            <a:spLocks noChangeArrowheads="1"/>
          </p:cNvSpPr>
          <p:nvPr/>
        </p:nvSpPr>
        <p:spPr bwMode="auto">
          <a:xfrm>
            <a:off x="5410200" y="3886200"/>
            <a:ext cx="914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baseline="30000" dirty="0">
                <a:latin typeface="Calibri" pitchFamily="34" charset="0"/>
              </a:rPr>
              <a:t>12</a:t>
            </a:r>
            <a:r>
              <a:rPr lang="en-US" sz="2000" b="1" dirty="0">
                <a:latin typeface="Calibri" pitchFamily="34" charset="0"/>
              </a:rPr>
              <a:t>C </a:t>
            </a:r>
            <a:r>
              <a:rPr lang="en-US" sz="2000" b="1" baseline="30000" dirty="0">
                <a:latin typeface="Calibri" pitchFamily="34" charset="0"/>
              </a:rPr>
              <a:t>6+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Additional constraint: Isochronous Condition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addition to stable tune, the condition of “</a:t>
            </a:r>
            <a:r>
              <a:rPr lang="en-US" dirty="0" err="1" smtClean="0"/>
              <a:t>isochronism</a:t>
            </a:r>
            <a:r>
              <a:rPr lang="en-US" dirty="0" smtClean="0"/>
              <a:t>” was imposed on the orbits: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This equation is useful in determining initial “feasible” apertures and field strengths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286000" y="2743200"/>
          <a:ext cx="3886200" cy="2754774"/>
        </p:xfrm>
        <a:graphic>
          <a:graphicData uri="http://schemas.openxmlformats.org/presentationml/2006/ole">
            <p:oleObj spid="_x0000_s6146" name="Equation" r:id="rId3" imgW="2006280" imgH="1422360" progId="Equation.3">
              <p:embed/>
            </p:oleObj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2800" dirty="0" smtClean="0"/>
              <a:t>Isochronous Lattices: </a:t>
            </a:r>
            <a:r>
              <a:rPr lang="en-US" sz="2800" dirty="0" err="1" smtClean="0"/>
              <a:t>nonscaling</a:t>
            </a:r>
            <a:r>
              <a:rPr lang="en-US" sz="2800" dirty="0" smtClean="0"/>
              <a:t> nonlinear FFAGs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4754563"/>
          </a:xfrm>
        </p:spPr>
        <p:txBody>
          <a:bodyPr/>
          <a:lstStyle/>
          <a:p>
            <a:r>
              <a:rPr lang="en-US" sz="2000" dirty="0" smtClean="0"/>
              <a:t>First ring:  </a:t>
            </a:r>
            <a:r>
              <a:rPr lang="en-US" sz="2000" dirty="0" smtClean="0"/>
              <a:t>18 </a:t>
            </a:r>
            <a:r>
              <a:rPr lang="en-US" sz="2000" dirty="0" err="1" smtClean="0"/>
              <a:t>MeV</a:t>
            </a:r>
            <a:r>
              <a:rPr lang="en-US" sz="2000" dirty="0" smtClean="0"/>
              <a:t> – 150 </a:t>
            </a:r>
            <a:r>
              <a:rPr lang="en-US" sz="2000" dirty="0" err="1" smtClean="0"/>
              <a:t>MeV</a:t>
            </a:r>
            <a:r>
              <a:rPr lang="en-US" sz="2000" dirty="0" smtClean="0"/>
              <a:t> isochronous </a:t>
            </a:r>
            <a:r>
              <a:rPr lang="en-US" sz="2000" dirty="0" smtClean="0"/>
              <a:t>H- FFAG – this energy range was chosen to make a “standalone” therapy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       machine to drive “low-energy” fixed rooms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 </a:t>
            </a:r>
            <a:r>
              <a:rPr lang="en-US" sz="2000" dirty="0" smtClean="0"/>
              <a:t>      and SC high-energy ring</a:t>
            </a:r>
          </a:p>
          <a:p>
            <a:pPr>
              <a:buNone/>
            </a:pPr>
            <a:endParaRPr lang="en-US" sz="24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4876800" y="5791200"/>
            <a:ext cx="426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Tune per cell with just quad + </a:t>
            </a:r>
            <a:r>
              <a:rPr lang="en-US" sz="1600" dirty="0" err="1" smtClean="0"/>
              <a:t>sext</a:t>
            </a:r>
            <a:r>
              <a:rPr lang="en-US" sz="1600" dirty="0" smtClean="0"/>
              <a:t> field profile (top) and then adding </a:t>
            </a:r>
            <a:r>
              <a:rPr lang="en-US" sz="1600" dirty="0" err="1" smtClean="0"/>
              <a:t>octupole</a:t>
            </a:r>
            <a:r>
              <a:rPr lang="en-US" sz="1600" dirty="0" smtClean="0"/>
              <a:t> (middle) and ring tune (bottom)</a:t>
            </a:r>
            <a:endParaRPr lang="en-US" sz="1600" dirty="0"/>
          </a:p>
        </p:txBody>
      </p:sp>
      <p:sp>
        <p:nvSpPr>
          <p:cNvPr id="8" name="Rectangle 7"/>
          <p:cNvSpPr/>
          <p:nvPr/>
        </p:nvSpPr>
        <p:spPr>
          <a:xfrm>
            <a:off x="4447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9" name="Picture 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1600200"/>
            <a:ext cx="2438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838200" y="2433935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3 m outer machine radius, 1m straights, 1.07-1.87 m injection to extraction orbits</a:t>
            </a:r>
            <a:endParaRPr lang="en-US" sz="1200" dirty="0"/>
          </a:p>
        </p:txBody>
      </p:sp>
      <p:pic>
        <p:nvPicPr>
          <p:cNvPr id="15" name="Picture 1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4495800"/>
            <a:ext cx="2362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3048001"/>
            <a:ext cx="2362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2819400"/>
            <a:ext cx="2982071" cy="290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/>
          <p:cNvPicPr/>
          <p:nvPr/>
        </p:nvPicPr>
        <p:blipFill>
          <a:blip r:embed="rId6" cstate="print"/>
          <a:srcRect r="38750" b="37229"/>
          <a:stretch>
            <a:fillRect/>
          </a:stretch>
        </p:blipFill>
        <p:spPr bwMode="auto">
          <a:xfrm>
            <a:off x="1676400" y="3657600"/>
            <a:ext cx="1066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" name="Straight Arrow Connector 19"/>
          <p:cNvCxnSpPr>
            <a:endCxn id="18" idx="0"/>
          </p:cNvCxnSpPr>
          <p:nvPr/>
        </p:nvCxnSpPr>
        <p:spPr>
          <a:xfrm rot="5400000" flipH="1" flipV="1">
            <a:off x="1355118" y="3597882"/>
            <a:ext cx="1600200" cy="43236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81000" y="5943600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Physical layout of 18-150 </a:t>
            </a:r>
            <a:r>
              <a:rPr lang="en-US" sz="1600" dirty="0" err="1" smtClean="0"/>
              <a:t>MeV</a:t>
            </a:r>
            <a:r>
              <a:rPr lang="en-US" sz="1600" dirty="0" smtClean="0"/>
              <a:t> 4 sector isochronous NC ring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Machine Parameters for a 18-150 </a:t>
            </a:r>
            <a:r>
              <a:rPr lang="en-US" sz="3200" dirty="0" err="1" smtClean="0"/>
              <a:t>MeV</a:t>
            </a:r>
            <a:r>
              <a:rPr lang="en-US" sz="3200" dirty="0" smtClean="0"/>
              <a:t> H- isochronous FFAG: Normal conducting</a:t>
            </a:r>
            <a:endParaRPr lang="en-US" sz="32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62000" y="2286000"/>
          <a:ext cx="3733800" cy="2851840"/>
        </p:xfrm>
        <a:graphic>
          <a:graphicData uri="http://schemas.openxmlformats.org/drawingml/2006/table">
            <a:tbl>
              <a:tblPr/>
              <a:tblGrid>
                <a:gridCol w="1678857"/>
                <a:gridCol w="720584"/>
                <a:gridCol w="676958"/>
                <a:gridCol w="657401"/>
              </a:tblGrid>
              <a:tr h="32653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i="1" dirty="0">
                          <a:latin typeface="Arial"/>
                          <a:ea typeface="MS Mincho"/>
                          <a:cs typeface="Times New Roman"/>
                        </a:rPr>
                        <a:t>Parameter</a:t>
                      </a:r>
                      <a:endParaRPr lang="en-US" sz="1000" b="1" dirty="0"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73025" marR="73025" marT="18415" marB="18415">
                    <a:lnL>
                      <a:noFill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i="1">
                          <a:latin typeface="Arial"/>
                          <a:ea typeface="MS Mincho"/>
                          <a:cs typeface="Times New Roman"/>
                        </a:rPr>
                        <a:t>Unit</a:t>
                      </a:r>
                      <a:endParaRPr lang="en-US" sz="1000" b="1"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73025" marR="73025" marT="18415" marB="18415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i="1" dirty="0">
                          <a:latin typeface="Arial"/>
                          <a:ea typeface="MS Mincho"/>
                          <a:cs typeface="Times New Roman"/>
                        </a:rPr>
                        <a:t>Injection</a:t>
                      </a:r>
                      <a:endParaRPr lang="en-US" sz="1000" b="1" dirty="0"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73025" marR="73025" marT="18415" marB="18415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000" b="1" i="1">
                          <a:latin typeface="Arial"/>
                          <a:ea typeface="MS Mincho"/>
                          <a:cs typeface="Times New Roman"/>
                        </a:rPr>
                        <a:t>Extraction</a:t>
                      </a:r>
                      <a:endParaRPr lang="en-US" sz="1000" b="1"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73025" marR="73025" marT="18415" marB="18415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86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000">
                          <a:latin typeface="Times New Roman"/>
                          <a:ea typeface="SimSun"/>
                        </a:rPr>
                        <a:t>Energy Range</a:t>
                      </a:r>
                      <a:endParaRPr lang="en-US" sz="1000">
                        <a:latin typeface="Times New Roman"/>
                        <a:ea typeface="SimSun"/>
                      </a:endParaRPr>
                    </a:p>
                  </a:txBody>
                  <a:tcPr marL="73025" marR="73025" marT="18415" marB="18415">
                    <a:lnL>
                      <a:noFill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571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latin typeface="Times New Roman"/>
                          <a:ea typeface="SimSun"/>
                        </a:rPr>
                        <a:t>MeV</a:t>
                      </a:r>
                      <a:endParaRPr lang="en-US" sz="1000">
                        <a:latin typeface="Times New Roman"/>
                        <a:ea typeface="SimSun"/>
                      </a:endParaRPr>
                    </a:p>
                  </a:txBody>
                  <a:tcPr marL="73025" marR="73025" marT="18415" marB="18415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571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 smtClean="0">
                          <a:latin typeface="Times New Roman"/>
                          <a:ea typeface="SimSun"/>
                        </a:rPr>
                        <a:t>18</a:t>
                      </a:r>
                      <a:endParaRPr lang="en-US" sz="1000" dirty="0">
                        <a:latin typeface="Times New Roman"/>
                        <a:ea typeface="SimSun"/>
                      </a:endParaRPr>
                    </a:p>
                  </a:txBody>
                  <a:tcPr marL="73025" marR="73025" marT="18415" marB="18415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571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latin typeface="Times New Roman"/>
                          <a:ea typeface="SimSun"/>
                        </a:rPr>
                        <a:t>1</a:t>
                      </a:r>
                      <a:r>
                        <a:rPr lang="en-GB" sz="1000" dirty="0" smtClean="0">
                          <a:latin typeface="Times New Roman"/>
                          <a:ea typeface="SimSun"/>
                        </a:rPr>
                        <a:t>50</a:t>
                      </a:r>
                      <a:endParaRPr lang="en-US" sz="1000" dirty="0">
                        <a:latin typeface="Times New Roman"/>
                        <a:ea typeface="SimSun"/>
                      </a:endParaRPr>
                    </a:p>
                  </a:txBody>
                  <a:tcPr marL="73025" marR="73025" marT="18415" marB="18415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12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kern="800">
                          <a:latin typeface="Times New Roman"/>
                          <a:ea typeface="SimSun"/>
                        </a:rPr>
                        <a:t>Tune/cell  </a:t>
                      </a:r>
                      <a:r>
                        <a:rPr lang="en-GB" sz="1000">
                          <a:latin typeface="Times New Roman"/>
                          <a:ea typeface="SimSun"/>
                        </a:rPr>
                        <a:t>(</a:t>
                      </a:r>
                      <a:r>
                        <a:rPr lang="en-GB" sz="1000">
                          <a:latin typeface="Times New Roman"/>
                          <a:ea typeface="SimSun"/>
                          <a:sym typeface="Symbol"/>
                        </a:rPr>
                        <a:t></a:t>
                      </a:r>
                      <a:r>
                        <a:rPr lang="en-GB" sz="1000">
                          <a:latin typeface="Times New Roman"/>
                          <a:ea typeface="SimSun"/>
                        </a:rPr>
                        <a:t> </a:t>
                      </a:r>
                      <a:r>
                        <a:rPr lang="en-GB" sz="1000" baseline="-25000">
                          <a:latin typeface="Times New Roman"/>
                          <a:ea typeface="SimSun"/>
                        </a:rPr>
                        <a:t>x </a:t>
                      </a:r>
                      <a:r>
                        <a:rPr lang="en-GB" sz="1000">
                          <a:latin typeface="Times New Roman"/>
                          <a:ea typeface="SimSun"/>
                        </a:rPr>
                        <a:t>/ </a:t>
                      </a:r>
                      <a:r>
                        <a:rPr lang="en-GB" sz="1000">
                          <a:latin typeface="Times New Roman"/>
                          <a:ea typeface="SimSun"/>
                          <a:sym typeface="Symbol"/>
                        </a:rPr>
                        <a:t></a:t>
                      </a:r>
                      <a:r>
                        <a:rPr lang="en-GB" sz="1000" baseline="-25000">
                          <a:latin typeface="Times New Roman"/>
                          <a:ea typeface="SimSun"/>
                        </a:rPr>
                        <a:t>y</a:t>
                      </a:r>
                      <a:r>
                        <a:rPr lang="en-GB" sz="1000">
                          <a:latin typeface="Times New Roman"/>
                          <a:ea typeface="SimSun"/>
                        </a:rPr>
                        <a:t>)</a:t>
                      </a:r>
                      <a:endParaRPr lang="en-US" sz="1000">
                        <a:latin typeface="Times New Roman"/>
                        <a:ea typeface="SimSun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kern="800">
                          <a:latin typeface="Times New Roman"/>
                          <a:ea typeface="SimSun"/>
                        </a:rPr>
                        <a:t>Ring tune  </a:t>
                      </a:r>
                      <a:r>
                        <a:rPr lang="en-GB" sz="1000">
                          <a:latin typeface="Times New Roman"/>
                          <a:ea typeface="SimSun"/>
                        </a:rPr>
                        <a:t>(</a:t>
                      </a:r>
                      <a:r>
                        <a:rPr lang="en-GB" sz="1000">
                          <a:latin typeface="Times New Roman"/>
                          <a:ea typeface="SimSun"/>
                          <a:sym typeface="Symbol"/>
                        </a:rPr>
                        <a:t></a:t>
                      </a:r>
                      <a:r>
                        <a:rPr lang="en-GB" sz="1000">
                          <a:latin typeface="Times New Roman"/>
                          <a:ea typeface="SimSun"/>
                        </a:rPr>
                        <a:t> </a:t>
                      </a:r>
                      <a:r>
                        <a:rPr lang="en-GB" sz="1000" baseline="-25000">
                          <a:latin typeface="Times New Roman"/>
                          <a:ea typeface="SimSun"/>
                        </a:rPr>
                        <a:t>x </a:t>
                      </a:r>
                      <a:r>
                        <a:rPr lang="en-GB" sz="1000">
                          <a:latin typeface="Times New Roman"/>
                          <a:ea typeface="SimSun"/>
                        </a:rPr>
                        <a:t>/ </a:t>
                      </a:r>
                      <a:r>
                        <a:rPr lang="en-GB" sz="1000">
                          <a:latin typeface="Times New Roman"/>
                          <a:ea typeface="SimSun"/>
                          <a:sym typeface="Symbol"/>
                        </a:rPr>
                        <a:t></a:t>
                      </a:r>
                      <a:r>
                        <a:rPr lang="en-GB" sz="1000" baseline="-25000">
                          <a:latin typeface="Times New Roman"/>
                          <a:ea typeface="SimSun"/>
                        </a:rPr>
                        <a:t>y</a:t>
                      </a:r>
                      <a:r>
                        <a:rPr lang="en-GB" sz="1000">
                          <a:latin typeface="Times New Roman"/>
                          <a:ea typeface="SimSun"/>
                        </a:rPr>
                        <a:t>)</a:t>
                      </a:r>
                      <a:endParaRPr lang="en-US" sz="1000">
                        <a:latin typeface="Times New Roman"/>
                        <a:ea typeface="SimSun"/>
                      </a:endParaRPr>
                    </a:p>
                  </a:txBody>
                  <a:tcPr marL="73025" marR="73025" marT="18415" marB="18415">
                    <a:lnL>
                      <a:noFill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571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latin typeface="Times New Roman"/>
                          <a:ea typeface="SimSun"/>
                        </a:rPr>
                        <a:t>2</a:t>
                      </a:r>
                      <a:r>
                        <a:rPr lang="en-GB" sz="1000">
                          <a:latin typeface="Times New Roman"/>
                          <a:ea typeface="SimSun"/>
                          <a:sym typeface="Symbol"/>
                        </a:rPr>
                        <a:t></a:t>
                      </a:r>
                      <a:r>
                        <a:rPr lang="en-GB" sz="1000">
                          <a:latin typeface="Times New Roman"/>
                          <a:ea typeface="SimSun"/>
                        </a:rPr>
                        <a:t>-rad</a:t>
                      </a:r>
                      <a:endParaRPr lang="en-US" sz="1000">
                        <a:latin typeface="Times New Roman"/>
                        <a:ea typeface="SimSun"/>
                      </a:endParaRPr>
                    </a:p>
                  </a:txBody>
                  <a:tcPr marL="73025" marR="73025" marT="18415" marB="18415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571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kern="800" dirty="0" smtClean="0">
                          <a:latin typeface="Times New Roman"/>
                          <a:ea typeface="SimSun"/>
                        </a:rPr>
                        <a:t>0.30 </a:t>
                      </a:r>
                      <a:r>
                        <a:rPr lang="en-GB" sz="900" kern="800" dirty="0">
                          <a:latin typeface="Times New Roman"/>
                          <a:ea typeface="SimSun"/>
                        </a:rPr>
                        <a:t>/ </a:t>
                      </a:r>
                      <a:r>
                        <a:rPr lang="en-GB" sz="900" kern="800" dirty="0" smtClean="0">
                          <a:latin typeface="Times New Roman"/>
                          <a:ea typeface="SimSun"/>
                        </a:rPr>
                        <a:t>0.31</a:t>
                      </a:r>
                      <a:endParaRPr lang="en-US" sz="1000" dirty="0">
                        <a:latin typeface="Times New Roman"/>
                        <a:ea typeface="SimSun"/>
                      </a:endParaRPr>
                    </a:p>
                    <a:p>
                      <a:pPr marL="0" marR="0" indent="571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kern="800" dirty="0">
                          <a:latin typeface="Times New Roman"/>
                          <a:ea typeface="SimSun"/>
                        </a:rPr>
                        <a:t>2.51/1.28</a:t>
                      </a:r>
                      <a:endParaRPr lang="en-US" sz="1000" dirty="0">
                        <a:latin typeface="Times New Roman"/>
                        <a:ea typeface="SimSun"/>
                      </a:endParaRPr>
                    </a:p>
                  </a:txBody>
                  <a:tcPr marL="73025" marR="73025" marT="18415" marB="18415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571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kern="800" dirty="0" smtClean="0">
                          <a:latin typeface="Times New Roman"/>
                          <a:ea typeface="SimSun"/>
                        </a:rPr>
                        <a:t>0.29 </a:t>
                      </a:r>
                      <a:r>
                        <a:rPr lang="en-GB" sz="900" kern="800" dirty="0">
                          <a:latin typeface="Times New Roman"/>
                          <a:ea typeface="SimSun"/>
                        </a:rPr>
                        <a:t>/ </a:t>
                      </a:r>
                      <a:r>
                        <a:rPr lang="en-GB" sz="900" kern="800" dirty="0" smtClean="0">
                          <a:latin typeface="Times New Roman"/>
                          <a:ea typeface="SimSun"/>
                        </a:rPr>
                        <a:t>0.31</a:t>
                      </a:r>
                      <a:endParaRPr lang="en-US" sz="1000" dirty="0">
                        <a:latin typeface="Times New Roman"/>
                        <a:ea typeface="SimSun"/>
                      </a:endParaRPr>
                    </a:p>
                    <a:p>
                      <a:pPr marL="0" marR="0" indent="571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kern="800" dirty="0">
                          <a:latin typeface="Times New Roman"/>
                          <a:ea typeface="SimSun"/>
                        </a:rPr>
                        <a:t>2.51/1.66</a:t>
                      </a:r>
                      <a:endParaRPr lang="en-US" sz="1000" dirty="0">
                        <a:latin typeface="Times New Roman"/>
                        <a:ea typeface="SimSun"/>
                      </a:endParaRPr>
                    </a:p>
                  </a:txBody>
                  <a:tcPr marL="73025" marR="73025" marT="18415" marB="18415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43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kern="800">
                          <a:latin typeface="Times New Roman"/>
                          <a:ea typeface="SimSun"/>
                        </a:rPr>
                        <a:t>Average Radius</a:t>
                      </a:r>
                      <a:endParaRPr lang="en-US" sz="1000">
                        <a:latin typeface="Times New Roman"/>
                        <a:ea typeface="SimSun"/>
                      </a:endParaRPr>
                    </a:p>
                  </a:txBody>
                  <a:tcPr marL="73025" marR="73025" marT="18415" marB="18415">
                    <a:lnL>
                      <a:noFill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571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latin typeface="Times New Roman"/>
                          <a:ea typeface="SimSun"/>
                        </a:rPr>
                        <a:t>m</a:t>
                      </a:r>
                      <a:endParaRPr lang="en-US" sz="1000">
                        <a:latin typeface="Times New Roman"/>
                        <a:ea typeface="SimSun"/>
                      </a:endParaRPr>
                    </a:p>
                  </a:txBody>
                  <a:tcPr marL="73025" marR="73025" marT="18415" marB="18415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1.07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73025" marR="73025" marT="18415" marB="18415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571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kern="800" dirty="0" smtClean="0">
                          <a:latin typeface="Times New Roman"/>
                          <a:ea typeface="SimSun"/>
                        </a:rPr>
                        <a:t>2.88</a:t>
                      </a:r>
                      <a:endParaRPr lang="en-US" sz="1000" dirty="0">
                        <a:latin typeface="Times New Roman"/>
                        <a:ea typeface="SimSun"/>
                      </a:endParaRPr>
                    </a:p>
                  </a:txBody>
                  <a:tcPr marL="73025" marR="73025" marT="18415" marB="18415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86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kern="800">
                          <a:latin typeface="Times New Roman"/>
                          <a:ea typeface="SimSun"/>
                        </a:rPr>
                        <a:t>No. cells</a:t>
                      </a:r>
                      <a:endParaRPr lang="en-US" sz="1000">
                        <a:latin typeface="Times New Roman"/>
                        <a:ea typeface="SimSun"/>
                      </a:endParaRPr>
                    </a:p>
                  </a:txBody>
                  <a:tcPr marL="73025" marR="73025" marT="18415" marB="18415">
                    <a:lnL>
                      <a:noFill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571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CA" sz="1000">
                        <a:latin typeface="Times New Roman"/>
                        <a:ea typeface="SimSun"/>
                      </a:endParaRPr>
                    </a:p>
                  </a:txBody>
                  <a:tcPr marL="73025" marR="73025" marT="18415" marB="18415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571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000" dirty="0" smtClean="0">
                          <a:latin typeface="Times New Roman"/>
                          <a:ea typeface="SimSun"/>
                        </a:rPr>
                        <a:t>4</a:t>
                      </a:r>
                      <a:endParaRPr lang="en-US" sz="1000" dirty="0">
                        <a:latin typeface="Times New Roman"/>
                        <a:ea typeface="SimSun"/>
                      </a:endParaRPr>
                    </a:p>
                  </a:txBody>
                  <a:tcPr marL="73025" marR="73025" marT="18415" marB="18415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086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kern="800">
                          <a:latin typeface="Times New Roman"/>
                          <a:ea typeface="SimSun"/>
                        </a:rPr>
                        <a:t>Long Straight</a:t>
                      </a:r>
                      <a:endParaRPr lang="en-US" sz="1000">
                        <a:latin typeface="Times New Roman"/>
                        <a:ea typeface="SimSun"/>
                      </a:endParaRPr>
                    </a:p>
                  </a:txBody>
                  <a:tcPr marL="73025" marR="73025" marT="18415" marB="18415">
                    <a:lnL>
                      <a:noFill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571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latin typeface="Times New Roman"/>
                          <a:ea typeface="SimSun"/>
                        </a:rPr>
                        <a:t>m</a:t>
                      </a:r>
                      <a:endParaRPr lang="en-US" sz="1000" dirty="0">
                        <a:latin typeface="Times New Roman"/>
                        <a:ea typeface="SimSun"/>
                      </a:endParaRPr>
                    </a:p>
                  </a:txBody>
                  <a:tcPr marL="73025" marR="73025" marT="18415" marB="18415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571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kern="800" dirty="0" smtClean="0">
                          <a:latin typeface="Times New Roman"/>
                          <a:ea typeface="SimSun"/>
                        </a:rPr>
                        <a:t>1.0</a:t>
                      </a:r>
                      <a:endParaRPr lang="en-US" sz="1000" dirty="0">
                        <a:latin typeface="Times New Roman"/>
                        <a:ea typeface="SimSun"/>
                      </a:endParaRPr>
                    </a:p>
                  </a:txBody>
                  <a:tcPr marL="73025" marR="73025" marT="18415" marB="18415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571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 smtClean="0">
                          <a:latin typeface="Times New Roman"/>
                          <a:ea typeface="SimSun"/>
                        </a:rPr>
                        <a:t>1.0</a:t>
                      </a:r>
                      <a:endParaRPr lang="en-US" sz="1000" dirty="0">
                        <a:latin typeface="Times New Roman"/>
                        <a:ea typeface="SimSun"/>
                      </a:endParaRPr>
                    </a:p>
                  </a:txBody>
                  <a:tcPr marL="73025" marR="73025" marT="18415" marB="18415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50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kern="800">
                          <a:latin typeface="Times New Roman"/>
                          <a:ea typeface="SimSun"/>
                        </a:rPr>
                        <a:t>Peak Field</a:t>
                      </a:r>
                      <a:endParaRPr lang="en-US" sz="1000">
                        <a:latin typeface="Times New Roman"/>
                        <a:ea typeface="SimSun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kern="800">
                          <a:latin typeface="Times New Roman"/>
                          <a:ea typeface="SimSun"/>
                        </a:rPr>
                        <a:t>F</a:t>
                      </a:r>
                      <a:endParaRPr lang="en-US" sz="1000">
                        <a:latin typeface="Times New Roman"/>
                        <a:ea typeface="SimSun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kern="800">
                          <a:latin typeface="Times New Roman"/>
                          <a:ea typeface="SimSun"/>
                        </a:rPr>
                        <a:t>D</a:t>
                      </a:r>
                      <a:endParaRPr lang="en-US" sz="1000">
                        <a:latin typeface="Times New Roman"/>
                        <a:ea typeface="SimSun"/>
                      </a:endParaRPr>
                    </a:p>
                  </a:txBody>
                  <a:tcPr marL="73025" marR="73025" marT="18415" marB="18415">
                    <a:lnL>
                      <a:noFill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571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latin typeface="Times New Roman"/>
                          <a:ea typeface="SimSun"/>
                        </a:rPr>
                        <a:t>T</a:t>
                      </a:r>
                      <a:endParaRPr lang="en-US" sz="1000">
                        <a:latin typeface="Times New Roman"/>
                        <a:ea typeface="SimSun"/>
                      </a:endParaRPr>
                    </a:p>
                  </a:txBody>
                  <a:tcPr marL="73025" marR="73025" marT="18415" marB="18415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1.21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73025" marR="73025" marT="18415" marB="18415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571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900" dirty="0">
                        <a:latin typeface="Times New Roman"/>
                        <a:ea typeface="SimSun"/>
                      </a:endParaRPr>
                    </a:p>
                    <a:p>
                      <a:pPr marL="0" marR="0" indent="571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latin typeface="Times New Roman"/>
                          <a:ea typeface="SimSun"/>
                        </a:rPr>
                        <a:t>1.09</a:t>
                      </a:r>
                      <a:endParaRPr lang="en-US" sz="1000" dirty="0">
                        <a:latin typeface="Times New Roman"/>
                        <a:ea typeface="SimSun"/>
                      </a:endParaRPr>
                    </a:p>
                    <a:p>
                      <a:pPr marL="0" marR="0" indent="571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dirty="0" smtClean="0">
                          <a:latin typeface="Times New Roman"/>
                          <a:ea typeface="SimSun"/>
                        </a:rPr>
                        <a:t>-0.24</a:t>
                      </a:r>
                      <a:endParaRPr lang="en-US" sz="1000" dirty="0">
                        <a:latin typeface="Times New Roman"/>
                        <a:ea typeface="SimSun"/>
                      </a:endParaRPr>
                    </a:p>
                  </a:txBody>
                  <a:tcPr marL="73025" marR="73025" marT="18415" marB="18415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50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kern="800">
                          <a:latin typeface="Times New Roman"/>
                          <a:ea typeface="SimSun"/>
                        </a:rPr>
                        <a:t>Magnet Lengths</a:t>
                      </a:r>
                      <a:endParaRPr lang="en-US" sz="1000">
                        <a:latin typeface="Times New Roman"/>
                        <a:ea typeface="SimSun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kern="800">
                          <a:latin typeface="Times New Roman"/>
                          <a:ea typeface="SimSun"/>
                        </a:rPr>
                        <a:t>F</a:t>
                      </a:r>
                      <a:endParaRPr lang="en-US" sz="1000">
                        <a:latin typeface="Times New Roman"/>
                        <a:ea typeface="SimSun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kern="800">
                          <a:latin typeface="Times New Roman"/>
                          <a:ea typeface="SimSun"/>
                        </a:rPr>
                        <a:t>D</a:t>
                      </a:r>
                      <a:endParaRPr lang="en-US" sz="1000">
                        <a:latin typeface="Times New Roman"/>
                        <a:ea typeface="SimSun"/>
                      </a:endParaRPr>
                    </a:p>
                  </a:txBody>
                  <a:tcPr marL="73025" marR="73025" marT="18415" marB="18415">
                    <a:lnL>
                      <a:noFill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571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latin typeface="Times New Roman"/>
                          <a:ea typeface="SimSun"/>
                        </a:rPr>
                        <a:t>m</a:t>
                      </a:r>
                      <a:endParaRPr lang="en-US" sz="1000">
                        <a:latin typeface="Times New Roman"/>
                        <a:ea typeface="SimSun"/>
                      </a:endParaRPr>
                    </a:p>
                  </a:txBody>
                  <a:tcPr marL="73025" marR="73025" marT="18415" marB="18415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1.068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0.108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73025" marR="73025" marT="18415" marB="18415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571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900" dirty="0">
                        <a:latin typeface="Times New Roman"/>
                        <a:ea typeface="SimSun"/>
                      </a:endParaRPr>
                    </a:p>
                    <a:p>
                      <a:pPr marL="0" marR="0" indent="571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dirty="0" smtClean="0">
                          <a:latin typeface="Times New Roman"/>
                          <a:ea typeface="SimSun"/>
                        </a:rPr>
                        <a:t>1.892</a:t>
                      </a:r>
                      <a:endParaRPr lang="en-US" sz="1000" dirty="0">
                        <a:latin typeface="Times New Roman"/>
                        <a:ea typeface="SimSun"/>
                      </a:endParaRPr>
                    </a:p>
                    <a:p>
                      <a:pPr marL="0" marR="0" indent="571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dirty="0" smtClean="0">
                          <a:latin typeface="Times New Roman"/>
                          <a:ea typeface="SimSun"/>
                        </a:rPr>
                        <a:t>1.120</a:t>
                      </a:r>
                      <a:endParaRPr lang="en-US" sz="1000" dirty="0">
                        <a:latin typeface="Times New Roman"/>
                        <a:ea typeface="SimSun"/>
                      </a:endParaRPr>
                    </a:p>
                  </a:txBody>
                  <a:tcPr marL="73025" marR="73025" marT="18415" marB="18415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50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kern="800">
                          <a:latin typeface="Times New Roman"/>
                          <a:ea typeface="SimSun"/>
                        </a:rPr>
                        <a:t>Apertures</a:t>
                      </a:r>
                      <a:endParaRPr lang="en-US" sz="1000">
                        <a:latin typeface="Times New Roman"/>
                        <a:ea typeface="SimSun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kern="800">
                          <a:latin typeface="Times New Roman"/>
                          <a:ea typeface="SimSun"/>
                        </a:rPr>
                        <a:t>F</a:t>
                      </a:r>
                      <a:endParaRPr lang="en-US" sz="1000">
                        <a:latin typeface="Times New Roman"/>
                        <a:ea typeface="SimSun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kern="800">
                          <a:latin typeface="Times New Roman"/>
                          <a:ea typeface="SimSun"/>
                        </a:rPr>
                        <a:t>D</a:t>
                      </a:r>
                      <a:endParaRPr lang="en-US" sz="1000">
                        <a:latin typeface="Times New Roman"/>
                        <a:ea typeface="SimSun"/>
                      </a:endParaRPr>
                    </a:p>
                  </a:txBody>
                  <a:tcPr marL="73025" marR="73025" marT="18415" marB="18415">
                    <a:lnL>
                      <a:noFill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571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000">
                          <a:latin typeface="Times New Roman"/>
                          <a:ea typeface="SimSun"/>
                        </a:rPr>
                        <a:t>m</a:t>
                      </a:r>
                      <a:endParaRPr lang="en-US" sz="1000">
                        <a:latin typeface="Times New Roman"/>
                        <a:ea typeface="SimSun"/>
                      </a:endParaRPr>
                    </a:p>
                  </a:txBody>
                  <a:tcPr marL="73025" marR="73025" marT="18415" marB="18415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571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900" kern="800" dirty="0">
                        <a:latin typeface="Times New Roman"/>
                        <a:ea typeface="SimSun"/>
                      </a:endParaRPr>
                    </a:p>
                    <a:p>
                      <a:pPr marL="0" marR="0" indent="571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800" dirty="0" smtClean="0">
                          <a:latin typeface="Times New Roman"/>
                          <a:ea typeface="SimSun"/>
                        </a:rPr>
                        <a:t>2.00</a:t>
                      </a:r>
                      <a:endParaRPr lang="en-US" sz="1000" dirty="0">
                        <a:latin typeface="Times New Roman"/>
                        <a:ea typeface="SimSun"/>
                      </a:endParaRPr>
                    </a:p>
                    <a:p>
                      <a:pPr marL="0" marR="0" indent="571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kern="800" dirty="0" smtClean="0">
                          <a:latin typeface="Times New Roman"/>
                          <a:ea typeface="SimSun"/>
                        </a:rPr>
                        <a:t>1.25</a:t>
                      </a:r>
                      <a:endParaRPr lang="en-US" sz="1000" dirty="0">
                        <a:latin typeface="Times New Roman"/>
                        <a:ea typeface="SimSun"/>
                      </a:endParaRPr>
                    </a:p>
                  </a:txBody>
                  <a:tcPr marL="73025" marR="73025" marT="18415" marB="18415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609600" y="1752600"/>
            <a:ext cx="457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400" dirty="0">
                <a:latin typeface="Times New Roman" pitchFamily="18" charset="0"/>
                <a:cs typeface="Times New Roman" pitchFamily="18" charset="0"/>
              </a:rPr>
              <a:t>General Parameters of the triplet </a:t>
            </a:r>
            <a:r>
              <a:rPr lang="en-GB" sz="1400" dirty="0" smtClean="0">
                <a:latin typeface="Times New Roman" pitchFamily="18" charset="0"/>
                <a:cs typeface="Times New Roman" pitchFamily="18" charset="0"/>
              </a:rPr>
              <a:t>18-150 </a:t>
            </a:r>
            <a:r>
              <a:rPr lang="en-GB" sz="1400" dirty="0" err="1">
                <a:latin typeface="Times New Roman" pitchFamily="18" charset="0"/>
                <a:cs typeface="Times New Roman" pitchFamily="18" charset="0"/>
              </a:rPr>
              <a:t>MeV</a:t>
            </a:r>
            <a:r>
              <a:rPr lang="en-GB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400" dirty="0" smtClean="0">
                <a:latin typeface="Times New Roman" pitchFamily="18" charset="0"/>
                <a:cs typeface="Times New Roman" pitchFamily="18" charset="0"/>
              </a:rPr>
              <a:t>isochronous </a:t>
            </a:r>
            <a:r>
              <a:rPr lang="en-GB" sz="1400" dirty="0" err="1" smtClean="0">
                <a:latin typeface="Times New Roman" pitchFamily="18" charset="0"/>
                <a:cs typeface="Times New Roman" pitchFamily="18" charset="0"/>
              </a:rPr>
              <a:t>nonscaling</a:t>
            </a:r>
            <a:r>
              <a:rPr lang="en-GB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400" dirty="0">
                <a:latin typeface="Times New Roman" pitchFamily="18" charset="0"/>
                <a:cs typeface="Times New Roman" pitchFamily="18" charset="0"/>
              </a:rPr>
              <a:t>FFAG 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/>
        </p:nvGraphicFramePr>
        <p:xfrm>
          <a:off x="5334000" y="1371600"/>
          <a:ext cx="2971800" cy="220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876800" y="5867400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Isochronous vs. calculated orbits</a:t>
            </a:r>
            <a:endParaRPr lang="en-US" dirty="0"/>
          </a:p>
        </p:txBody>
      </p:sp>
      <p:graphicFrame>
        <p:nvGraphicFramePr>
          <p:cNvPr id="9" name="Chart 8"/>
          <p:cNvGraphicFramePr>
            <a:graphicFrameLocks/>
          </p:cNvGraphicFramePr>
          <p:nvPr/>
        </p:nvGraphicFramePr>
        <p:xfrm>
          <a:off x="5029200" y="3581400"/>
          <a:ext cx="3790950" cy="2047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438400"/>
            <a:ext cx="3716270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>
          <a:blip r:embed="rId3" cstate="print"/>
          <a:srcRect r="42944" b="47595"/>
          <a:stretch>
            <a:fillRect/>
          </a:stretch>
        </p:blipFill>
        <p:spPr bwMode="auto">
          <a:xfrm>
            <a:off x="1752600" y="3276600"/>
            <a:ext cx="1841617" cy="17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150-250 </a:t>
            </a:r>
            <a:r>
              <a:rPr lang="en-US" sz="2800" dirty="0" err="1" smtClean="0"/>
              <a:t>MeV</a:t>
            </a:r>
            <a:r>
              <a:rPr lang="en-US" sz="2800" dirty="0" smtClean="0"/>
              <a:t> Superconducting Isochronous Proton FFAG</a:t>
            </a:r>
            <a:endParaRPr lang="en-US" sz="2800" dirty="0"/>
          </a:p>
        </p:txBody>
      </p:sp>
      <p:cxnSp>
        <p:nvCxnSpPr>
          <p:cNvPr id="9" name="Straight Arrow Connector 8"/>
          <p:cNvCxnSpPr/>
          <p:nvPr/>
        </p:nvCxnSpPr>
        <p:spPr>
          <a:xfrm rot="5400000" flipH="1" flipV="1">
            <a:off x="2590800" y="2819400"/>
            <a:ext cx="1371600" cy="1219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38200" y="1752600"/>
            <a:ext cx="3733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1.75 m outer machine radius, </a:t>
            </a:r>
            <a:r>
              <a:rPr lang="en-US" sz="1400" b="1" dirty="0" smtClean="0"/>
              <a:t>2m</a:t>
            </a:r>
            <a:r>
              <a:rPr lang="en-US" sz="1400" dirty="0" smtClean="0"/>
              <a:t> straights, 1.24-1.52 m injection to extraction orbits (0.28 m orbit separation)</a:t>
            </a:r>
            <a:endParaRPr lang="en-US" sz="1400" dirty="0"/>
          </a:p>
        </p:txBody>
      </p:sp>
      <p:pic>
        <p:nvPicPr>
          <p:cNvPr id="11" name="Picture 10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1752600"/>
            <a:ext cx="3128962" cy="216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4191000"/>
            <a:ext cx="3233737" cy="1808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4648200" y="5968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Tune per cell with up to duo-</a:t>
            </a:r>
            <a:r>
              <a:rPr lang="en-US" sz="1600" dirty="0" err="1" smtClean="0"/>
              <a:t>decapole</a:t>
            </a:r>
            <a:r>
              <a:rPr lang="en-US" sz="1600" dirty="0" smtClean="0"/>
              <a:t> (top) and ring tune (bottom)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2733</TotalTime>
  <Words>992</Words>
  <Application>Microsoft Office PowerPoint</Application>
  <PresentationFormat>On-screen Show (4:3)</PresentationFormat>
  <Paragraphs>281</Paragraphs>
  <Slides>13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Office Theme</vt:lpstr>
      <vt:lpstr>Equation</vt:lpstr>
      <vt:lpstr>Hadron Therapy FFAG designs: proton, carbon, isochronous</vt:lpstr>
      <vt:lpstr>A 30-250 MeV Proton FFAG for Hadron Therapy</vt:lpstr>
      <vt:lpstr>Hardware Concepts for a Nonlinear Nonscaling FFAG</vt:lpstr>
      <vt:lpstr>COSY INFINITY results and DA  </vt:lpstr>
      <vt:lpstr>Nonscaling Carbon lattice</vt:lpstr>
      <vt:lpstr>Additional constraint: Isochronous Condition</vt:lpstr>
      <vt:lpstr>Isochronous Lattices: nonscaling nonlinear FFAGs</vt:lpstr>
      <vt:lpstr>Machine Parameters for a 18-150 MeV H- isochronous FFAG: Normal conducting</vt:lpstr>
      <vt:lpstr>150-250 MeV Superconducting Isochronous Proton FFAG</vt:lpstr>
      <vt:lpstr>Machine Parameters for a 150-250 MeV isochronous proton FFAG: Superconducting</vt:lpstr>
      <vt:lpstr>Motivation for two rings</vt:lpstr>
      <vt:lpstr>Shielding Considerations: applying MARS to optimize shielding</vt:lpstr>
      <vt:lpstr>Arguments for FFAG hadrontherapy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C. Johnstone</dc:creator>
  <cp:lastModifiedBy>C. Johnstone</cp:lastModifiedBy>
  <cp:revision>227</cp:revision>
  <dcterms:created xsi:type="dcterms:W3CDTF">2009-04-27T13:51:30Z</dcterms:created>
  <dcterms:modified xsi:type="dcterms:W3CDTF">2009-09-23T19:50:08Z</dcterms:modified>
</cp:coreProperties>
</file>