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3" r:id="rId2"/>
    <p:sldId id="313" r:id="rId3"/>
    <p:sldId id="314" r:id="rId4"/>
    <p:sldId id="315" r:id="rId5"/>
    <p:sldId id="316" r:id="rId6"/>
    <p:sldId id="318" r:id="rId7"/>
    <p:sldId id="317" r:id="rId8"/>
    <p:sldId id="319" r:id="rId9"/>
    <p:sldId id="320" r:id="rId10"/>
    <p:sldId id="321" r:id="rId11"/>
    <p:sldId id="322" r:id="rId12"/>
    <p:sldId id="324" r:id="rId13"/>
    <p:sldId id="323" r:id="rId14"/>
    <p:sldId id="32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3300"/>
    <a:srgbClr val="0066CC"/>
    <a:srgbClr val="FF9900"/>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37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D5B2DA-89ED-4A6F-B222-A5060C710799}" type="datetimeFigureOut">
              <a:rPr lang="en-US"/>
              <a:pPr>
                <a:defRPr/>
              </a:pPr>
              <a:t>9/23/2009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709A42-B0F8-4F11-B7D3-E3B4F9F6F81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F532C22-917C-45C9-BDCC-D48950E1B2DD}" type="datetimeFigureOut">
              <a:rPr lang="en-US"/>
              <a:pPr>
                <a:defRPr/>
              </a:pPr>
              <a:t>9/23/2009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B328BF-DE6B-4CD7-B158-6DD3E619C6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5D083F-28FB-4E71-96ED-3F6E6287CDBC}" type="datetimeFigureOut">
              <a:rPr lang="en-US"/>
              <a:pPr>
                <a:defRPr/>
              </a:pPr>
              <a:t>9/23/2009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EAB7AA-121F-4E12-B40D-C08F3AC70D5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4D4EAA-9438-4B0B-91F6-9FE0DEBA0A2B}" type="datetimeFigureOut">
              <a:rPr lang="en-US"/>
              <a:pPr>
                <a:defRPr/>
              </a:pPr>
              <a:t>9/23/2009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EA677D-C5E4-418B-BC8D-F33500773B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543BBE-7598-49DA-BD56-F0C419FA7A11}" type="datetimeFigureOut">
              <a:rPr lang="en-US"/>
              <a:pPr>
                <a:defRPr/>
              </a:pPr>
              <a:t>9/23/2009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1ECEC4-3C93-49A2-9788-6C61C232FF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643A5F-AEE7-4264-95D7-ABE0D2E7A5CF}" type="datetimeFigureOut">
              <a:rPr lang="en-US"/>
              <a:pPr>
                <a:defRPr/>
              </a:pPr>
              <a:t>9/23/2009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566239-8102-4121-9458-3D837FF111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8CF53E7-AA77-4230-A3D1-118C1C0202F7}" type="datetimeFigureOut">
              <a:rPr lang="en-US"/>
              <a:pPr>
                <a:defRPr/>
              </a:pPr>
              <a:t>9/23/2009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DE5FC3-B637-4A2D-82ED-0CB841BE28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1DCCB1A-667D-4AEF-8505-E0A975BC602D}" type="datetimeFigureOut">
              <a:rPr lang="en-US"/>
              <a:pPr>
                <a:defRPr/>
              </a:pPr>
              <a:t>9/23/2009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E816D38-3E3B-431B-96E6-6BA111C10A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EBA2583-20BE-415D-95A8-9EC5F662880B}" type="datetimeFigureOut">
              <a:rPr lang="en-US"/>
              <a:pPr>
                <a:defRPr/>
              </a:pPr>
              <a:t>9/23/2009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BF6199-5A2C-472F-BAF6-4DA6F1C17A9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F84422-3134-49D6-9FC0-3279788889FB}" type="datetimeFigureOut">
              <a:rPr lang="en-US"/>
              <a:pPr>
                <a:defRPr/>
              </a:pPr>
              <a:t>9/23/2009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990EA5C-1474-4AE0-A088-440F543851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0C8983-8F19-40D4-88DF-91B38BA9C4D0}" type="datetimeFigureOut">
              <a:rPr lang="en-US"/>
              <a:pPr>
                <a:defRPr/>
              </a:pPr>
              <a:t>9/23/2009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8D13F0-819C-474D-9F2B-6CA956E062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2DE5A6-194D-443B-AE77-10886F6AD3AB}" type="datetimeFigureOut">
              <a:rPr lang="en-US"/>
              <a:pPr>
                <a:defRPr/>
              </a:pPr>
              <a:t>9/23/2009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43629F-8A2D-4F51-A33B-78DEEBB7914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70CF758-3EE2-4192-A8C1-4375CF00B470}" type="datetimeFigureOut">
              <a:rPr lang="en-US"/>
              <a:pPr>
                <a:defRPr/>
              </a:pPr>
              <a:t>9/23/2009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4A01FF3-472D-4653-B091-34632BAC77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US" dirty="0" smtClean="0"/>
              <a:t>10/22/2009</a:t>
            </a:r>
            <a:endParaRPr lang="en-US" dirty="0"/>
          </a:p>
        </p:txBody>
      </p:sp>
      <p:sp>
        <p:nvSpPr>
          <p:cNvPr id="8" name="Footer Placeholder 4"/>
          <p:cNvSpPr>
            <a:spLocks noGrp="1"/>
          </p:cNvSpPr>
          <p:nvPr>
            <p:ph type="ftr" sz="quarter" idx="11"/>
          </p:nvPr>
        </p:nvSpPr>
        <p:spPr/>
        <p:txBody>
          <a:bodyPr/>
          <a:lstStyle/>
          <a:p>
            <a:pPr>
              <a:defRPr/>
            </a:pPr>
            <a:r>
              <a:rPr lang="en-US" dirty="0" smtClean="0"/>
              <a:t>Dr. Carol Johnstone</a:t>
            </a:r>
            <a:endParaRPr lang="en-US" dirty="0"/>
          </a:p>
        </p:txBody>
      </p:sp>
      <p:sp>
        <p:nvSpPr>
          <p:cNvPr id="9" name="Slide Number Placeholder 5"/>
          <p:cNvSpPr>
            <a:spLocks noGrp="1"/>
          </p:cNvSpPr>
          <p:nvPr>
            <p:ph type="sldNum" sz="quarter" idx="12"/>
          </p:nvPr>
        </p:nvSpPr>
        <p:spPr/>
        <p:txBody>
          <a:bodyPr/>
          <a:lstStyle/>
          <a:p>
            <a:pPr>
              <a:defRPr/>
            </a:pPr>
            <a:fld id="{608F7F9B-B09B-4D5F-8A49-24C4DD67D6D8}" type="slidenum">
              <a:rPr lang="en-US"/>
              <a:pPr>
                <a:defRPr/>
              </a:pPr>
              <a:t>1</a:t>
            </a:fld>
            <a:endParaRPr lang="en-US" dirty="0"/>
          </a:p>
        </p:txBody>
      </p:sp>
      <p:sp>
        <p:nvSpPr>
          <p:cNvPr id="2053" name="Line 2"/>
          <p:cNvSpPr>
            <a:spLocks noChangeShapeType="1"/>
          </p:cNvSpPr>
          <p:nvPr/>
        </p:nvSpPr>
        <p:spPr bwMode="auto">
          <a:xfrm>
            <a:off x="228600" y="914400"/>
            <a:ext cx="8763000" cy="0"/>
          </a:xfrm>
          <a:prstGeom prst="line">
            <a:avLst/>
          </a:prstGeom>
          <a:noFill/>
          <a:ln w="57150">
            <a:solidFill>
              <a:srgbClr val="0066FF"/>
            </a:solidFill>
            <a:round/>
            <a:headEnd/>
            <a:tailEnd/>
          </a:ln>
        </p:spPr>
        <p:txBody>
          <a:bodyPr/>
          <a:lstStyle/>
          <a:p>
            <a:endParaRPr lang="en-US" dirty="0"/>
          </a:p>
        </p:txBody>
      </p:sp>
      <p:sp>
        <p:nvSpPr>
          <p:cNvPr id="2054" name="Line 3"/>
          <p:cNvSpPr>
            <a:spLocks noChangeShapeType="1"/>
          </p:cNvSpPr>
          <p:nvPr/>
        </p:nvSpPr>
        <p:spPr bwMode="auto">
          <a:xfrm>
            <a:off x="190500" y="6172200"/>
            <a:ext cx="8763000" cy="0"/>
          </a:xfrm>
          <a:prstGeom prst="line">
            <a:avLst/>
          </a:prstGeom>
          <a:noFill/>
          <a:ln w="57150">
            <a:solidFill>
              <a:srgbClr val="FF0000"/>
            </a:solidFill>
            <a:round/>
            <a:headEnd/>
            <a:tailEnd/>
          </a:ln>
        </p:spPr>
        <p:txBody>
          <a:bodyPr/>
          <a:lstStyle/>
          <a:p>
            <a:endParaRPr lang="en-US" dirty="0"/>
          </a:p>
        </p:txBody>
      </p:sp>
      <p:pic>
        <p:nvPicPr>
          <p:cNvPr id="2055" name="Picture 4" descr="beamsdivision1"/>
          <p:cNvPicPr>
            <a:picLocks noChangeAspect="1" noChangeArrowheads="1"/>
          </p:cNvPicPr>
          <p:nvPr/>
        </p:nvPicPr>
        <p:blipFill>
          <a:blip r:embed="rId2" cstate="print"/>
          <a:srcRect l="1108" t="7692" r="88330" b="15384"/>
          <a:stretch>
            <a:fillRect/>
          </a:stretch>
        </p:blipFill>
        <p:spPr bwMode="auto">
          <a:xfrm>
            <a:off x="8001000" y="0"/>
            <a:ext cx="727075" cy="762000"/>
          </a:xfrm>
          <a:prstGeom prst="rect">
            <a:avLst/>
          </a:prstGeom>
          <a:noFill/>
          <a:ln w="9525">
            <a:noFill/>
            <a:miter lim="800000"/>
            <a:headEnd/>
            <a:tailEnd/>
          </a:ln>
        </p:spPr>
      </p:pic>
      <p:sp>
        <p:nvSpPr>
          <p:cNvPr id="2056" name="Rectangle 9"/>
          <p:cNvSpPr>
            <a:spLocks noGrp="1" noChangeArrowheads="1"/>
          </p:cNvSpPr>
          <p:nvPr>
            <p:ph type="ctrTitle"/>
          </p:nvPr>
        </p:nvSpPr>
        <p:spPr>
          <a:xfrm>
            <a:off x="685800" y="1752600"/>
            <a:ext cx="7924800" cy="2000250"/>
          </a:xfrm>
        </p:spPr>
        <p:txBody>
          <a:bodyPr/>
          <a:lstStyle/>
          <a:p>
            <a:pPr>
              <a:lnSpc>
                <a:spcPct val="150000"/>
              </a:lnSpc>
            </a:pPr>
            <a:r>
              <a:rPr lang="en-US" sz="4000" dirty="0" smtClean="0"/>
              <a:t>Clinical Specifications for Accelerators</a:t>
            </a:r>
            <a:endParaRPr lang="en-US" sz="4000" dirty="0" smtClean="0"/>
          </a:p>
        </p:txBody>
      </p:sp>
      <p:sp>
        <p:nvSpPr>
          <p:cNvPr id="5130" name="Rectangle 10"/>
          <p:cNvSpPr>
            <a:spLocks noGrp="1" noChangeArrowheads="1"/>
          </p:cNvSpPr>
          <p:nvPr>
            <p:ph type="subTitle" idx="1"/>
          </p:nvPr>
        </p:nvSpPr>
        <p:spPr>
          <a:xfrm>
            <a:off x="1296988" y="3886200"/>
            <a:ext cx="6661150" cy="1981200"/>
          </a:xfrm>
        </p:spPr>
        <p:txBody>
          <a:bodyPr/>
          <a:lstStyle/>
          <a:p>
            <a:pPr>
              <a:defRPr/>
            </a:pPr>
            <a:r>
              <a:rPr lang="en-US" sz="2000" dirty="0" smtClean="0"/>
              <a:t>Prof. George </a:t>
            </a:r>
            <a:r>
              <a:rPr lang="en-US" sz="2000" dirty="0" err="1" smtClean="0"/>
              <a:t>Coutrakon</a:t>
            </a:r>
            <a:endParaRPr lang="en-US" sz="2000" dirty="0" smtClean="0"/>
          </a:p>
          <a:p>
            <a:pPr>
              <a:defRPr/>
            </a:pPr>
            <a:r>
              <a:rPr lang="en-US" sz="2000" dirty="0" smtClean="0"/>
              <a:t>Northern Illinois University</a:t>
            </a:r>
            <a:endParaRPr lang="en-US" sz="2000" dirty="0" smtClean="0"/>
          </a:p>
          <a:p>
            <a:pPr>
              <a:defRPr/>
            </a:pPr>
            <a:r>
              <a:rPr lang="en-US" sz="2000" dirty="0" smtClean="0"/>
              <a:t>As interpreted by Dr</a:t>
            </a:r>
            <a:r>
              <a:rPr lang="en-US" sz="2000" dirty="0"/>
              <a:t>. Carol </a:t>
            </a:r>
            <a:r>
              <a:rPr lang="en-US" sz="2000" dirty="0" smtClean="0"/>
              <a:t>Johnstone</a:t>
            </a:r>
          </a:p>
          <a:p>
            <a:pPr>
              <a:defRPr/>
            </a:pPr>
            <a:r>
              <a:rPr lang="en-US" sz="2000" dirty="0" smtClean="0"/>
              <a:t>FFAG09</a:t>
            </a:r>
          </a:p>
          <a:p>
            <a:pPr>
              <a:defRPr/>
            </a:pPr>
            <a:r>
              <a:rPr lang="en-US" sz="2000" dirty="0" smtClean="0"/>
              <a:t>Sept </a:t>
            </a:r>
            <a:r>
              <a:rPr lang="en-US" sz="2000" dirty="0" smtClean="0"/>
              <a:t>23, </a:t>
            </a:r>
            <a:r>
              <a:rPr lang="en-US" sz="2000" dirty="0" smtClean="0"/>
              <a:t>2009</a:t>
            </a:r>
          </a:p>
          <a:p>
            <a:pPr>
              <a:defRPr/>
            </a:pPr>
            <a:r>
              <a:rPr lang="en-US" sz="2000" dirty="0" err="1" smtClean="0"/>
              <a:t>Fermilab</a:t>
            </a:r>
            <a:endParaRPr lang="en-US" sz="2000" dirty="0"/>
          </a:p>
        </p:txBody>
      </p:sp>
      <p:sp>
        <p:nvSpPr>
          <p:cNvPr id="11" name="Text Box 4"/>
          <p:cNvSpPr txBox="1">
            <a:spLocks noChangeArrowheads="1"/>
          </p:cNvSpPr>
          <p:nvPr/>
        </p:nvSpPr>
        <p:spPr bwMode="auto">
          <a:xfrm>
            <a:off x="6705600" y="228600"/>
            <a:ext cx="1196975" cy="369888"/>
          </a:xfrm>
          <a:prstGeom prst="rect">
            <a:avLst/>
          </a:prstGeom>
          <a:noFill/>
          <a:ln w="9525">
            <a:noFill/>
            <a:miter lim="800000"/>
            <a:headEnd/>
            <a:tailEnd/>
          </a:ln>
        </p:spPr>
        <p:txBody>
          <a:bodyPr wrap="none">
            <a:spAutoFit/>
          </a:bodyPr>
          <a:lstStyle/>
          <a:p>
            <a:r>
              <a:rPr lang="en-US" b="1" i="0" dirty="0" err="1"/>
              <a:t>Fermilab</a:t>
            </a:r>
            <a:endParaRPr lang="en-US" b="1" i="0" dirty="0"/>
          </a:p>
        </p:txBody>
      </p:sp>
      <p:sp>
        <p:nvSpPr>
          <p:cNvPr id="25602" name="AutoShape 2" descr="http://mail.google.com/mail/?attid=0.2&amp;disp=emb&amp;view=att&amp;th=1239cff5da091a48"/>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4" name="AutoShape 4" descr="http://mail.google.com/mail/?attid=0.2&amp;disp=emb&amp;view=att&amp;th=1239cff5da091a48"/>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6" name="Picture 2" descr="C:\Users\Owner\Documents\Conferences\FFAG09\ffag_logo_with_border_hi_res.png"/>
          <p:cNvPicPr>
            <a:picLocks noChangeAspect="1" noChangeArrowheads="1"/>
          </p:cNvPicPr>
          <p:nvPr/>
        </p:nvPicPr>
        <p:blipFill>
          <a:blip r:embed="rId3" cstate="print"/>
          <a:srcRect/>
          <a:stretch>
            <a:fillRect/>
          </a:stretch>
        </p:blipFill>
        <p:spPr bwMode="auto">
          <a:xfrm>
            <a:off x="228600" y="304800"/>
            <a:ext cx="2057399" cy="42173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t>Beam Delivery Systems and Gantry</a:t>
            </a:r>
            <a:endParaRPr lang="en-US" sz="2800" dirty="0"/>
          </a:p>
        </p:txBody>
      </p:sp>
      <p:sp>
        <p:nvSpPr>
          <p:cNvPr id="3" name="Content Placeholder 2"/>
          <p:cNvSpPr>
            <a:spLocks noGrp="1"/>
          </p:cNvSpPr>
          <p:nvPr>
            <p:ph idx="1"/>
          </p:nvPr>
        </p:nvSpPr>
        <p:spPr>
          <a:xfrm>
            <a:off x="533400" y="1447800"/>
            <a:ext cx="8229600" cy="4525963"/>
          </a:xfrm>
        </p:spPr>
        <p:txBody>
          <a:bodyPr/>
          <a:lstStyle/>
          <a:p>
            <a:r>
              <a:rPr lang="en-US" sz="2000" dirty="0" smtClean="0"/>
              <a:t>Clinical field sizes of 1-25 cm</a:t>
            </a:r>
            <a:r>
              <a:rPr lang="en-US" sz="2000" baseline="30000" dirty="0" smtClean="0"/>
              <a:t>2</a:t>
            </a:r>
            <a:r>
              <a:rPr lang="en-US" sz="2000" dirty="0" smtClean="0"/>
              <a:t> square area </a:t>
            </a:r>
            <a:r>
              <a:rPr lang="en-US" sz="2000" dirty="0" smtClean="0"/>
              <a:t>available </a:t>
            </a:r>
            <a:r>
              <a:rPr lang="en-US" sz="2000" dirty="0" smtClean="0"/>
              <a:t>in every treatment room except in one of the gantries having an IMPT beam delivery </a:t>
            </a:r>
            <a:r>
              <a:rPr lang="en-US" sz="2000" dirty="0" smtClean="0"/>
              <a:t>system</a:t>
            </a:r>
            <a:r>
              <a:rPr lang="en-US" sz="2000" dirty="0" smtClean="0"/>
              <a:t> </a:t>
            </a:r>
            <a:r>
              <a:rPr lang="en-US" sz="2000" dirty="0" smtClean="0"/>
              <a:t>where the maximum </a:t>
            </a:r>
            <a:r>
              <a:rPr lang="en-US" sz="2000" dirty="0" smtClean="0"/>
              <a:t>field size for the IMPT nozzle will be 30 x 40 cm (preferred spec) or 25 x 25 cm (minimum spec). </a:t>
            </a:r>
            <a:endParaRPr lang="en-US" sz="2000" dirty="0" smtClean="0"/>
          </a:p>
          <a:p>
            <a:r>
              <a:rPr lang="en-US" sz="2000" dirty="0" smtClean="0"/>
              <a:t>A user selectable spread out Bragg peak (SOBP) shall be generated with dose uniformity +/- 2 % across the depth of the target for all beam energies. The user must be able to select from a library of SOBP sizes which will range from 1 cm to 25 cm </a:t>
            </a:r>
            <a:r>
              <a:rPr lang="en-US" sz="2000" dirty="0" smtClean="0"/>
              <a:t>in </a:t>
            </a:r>
            <a:r>
              <a:rPr lang="en-US" sz="2000" dirty="0" smtClean="0"/>
              <a:t>0.5 cm </a:t>
            </a:r>
            <a:r>
              <a:rPr lang="en-US" sz="2000" dirty="0" smtClean="0"/>
              <a:t>steps – this implies 2 </a:t>
            </a:r>
            <a:r>
              <a:rPr lang="en-US" sz="2000" dirty="0" err="1" smtClean="0"/>
              <a:t>MeV</a:t>
            </a:r>
            <a:r>
              <a:rPr lang="en-US" sz="2000" dirty="0" smtClean="0"/>
              <a:t> steps rather than the previous 0.2 </a:t>
            </a:r>
            <a:r>
              <a:rPr lang="en-US" sz="2000" dirty="0" err="1" smtClean="0"/>
              <a:t>MeV</a:t>
            </a:r>
            <a:r>
              <a:rPr lang="en-US" sz="2000" dirty="0" smtClean="0"/>
              <a:t>.</a:t>
            </a:r>
          </a:p>
          <a:p>
            <a:r>
              <a:rPr lang="en-US" sz="2000" dirty="0" smtClean="0"/>
              <a:t>The useful SOBP range will be defined from the 98% of D(max) at the distal side to 98% of D(max) at the proximal side of the </a:t>
            </a:r>
            <a:r>
              <a:rPr lang="en-US" sz="2000" dirty="0" smtClean="0"/>
              <a:t>treatment </a:t>
            </a:r>
            <a:r>
              <a:rPr lang="en-US" sz="2000" dirty="0" smtClean="0"/>
              <a:t>volume</a:t>
            </a:r>
            <a:r>
              <a:rPr lang="en-US" sz="2000" dirty="0" smtClean="0"/>
              <a:t>.</a:t>
            </a:r>
          </a:p>
          <a:p>
            <a:r>
              <a:rPr lang="en-US" sz="2000" dirty="0" smtClean="0"/>
              <a:t>the measured dose ( in phantom) must be better  than +/-5% for more than 95% of the clinical  target volume.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t>Distal Edge and Penumbra</a:t>
            </a:r>
            <a:endParaRPr lang="en-US" sz="2800" b="1" i="1" dirty="0"/>
          </a:p>
        </p:txBody>
      </p:sp>
      <p:sp>
        <p:nvSpPr>
          <p:cNvPr id="3" name="Content Placeholder 2"/>
          <p:cNvSpPr>
            <a:spLocks noGrp="1"/>
          </p:cNvSpPr>
          <p:nvPr>
            <p:ph idx="1"/>
          </p:nvPr>
        </p:nvSpPr>
        <p:spPr>
          <a:xfrm>
            <a:off x="457200" y="1295400"/>
            <a:ext cx="8229600" cy="4525963"/>
          </a:xfrm>
        </p:spPr>
        <p:txBody>
          <a:bodyPr/>
          <a:lstStyle/>
          <a:p>
            <a:r>
              <a:rPr lang="en-US" sz="2000" dirty="0" smtClean="0"/>
              <a:t>Dose fall off (from 90% to 10% of the central target dose) on the distal edge of the Bragg peak will be less than 1 mm plus 3% of the range in </a:t>
            </a:r>
            <a:r>
              <a:rPr lang="en-US" sz="2000" dirty="0" smtClean="0"/>
              <a:t>water (reiterate: repeat range to 0.2 mm,  3% is due to “straggling”, then the momentum uncertainty or spread is allowed to add another 1 mm ! In </a:t>
            </a:r>
            <a:r>
              <a:rPr lang="en-US" sz="2000" dirty="0" err="1" smtClean="0"/>
              <a:t>quadrature</a:t>
            </a:r>
            <a:r>
              <a:rPr lang="en-US" sz="2000" dirty="0" smtClean="0"/>
              <a:t>! –  but spread and repeatability are linked)</a:t>
            </a:r>
          </a:p>
          <a:p>
            <a:r>
              <a:rPr lang="en-US" sz="2000" dirty="0" smtClean="0"/>
              <a:t>Lateral dose fall off or penumbra (from 90% to 10% of the central target dose) will be less than 2 mm plus 3% of the proton penetration depth (i.e. the natural penumbra due to multiple Coulomb scattering in water or tissue equivalent material</a:t>
            </a:r>
            <a:r>
              <a:rPr lang="en-US" sz="2000" dirty="0" smtClean="0"/>
              <a:t>).  This 2mm is essentially beam divergence: </a:t>
            </a:r>
            <a:r>
              <a:rPr lang="en-US" sz="2000" dirty="0" err="1" smtClean="0"/>
              <a:t>emittance</a:t>
            </a:r>
            <a:r>
              <a:rPr lang="en-US" sz="2000" dirty="0" smtClean="0"/>
              <a:t>/halo related.  How far does the beam size expand through the patient independent of Coulomb</a:t>
            </a:r>
          </a:p>
          <a:p>
            <a:pPr>
              <a:buNone/>
            </a:pPr>
            <a:endParaRPr lang="en-US" sz="2000" dirty="0" smtClean="0"/>
          </a:p>
          <a:p>
            <a:r>
              <a:rPr lang="en-US" sz="2000" dirty="0" smtClean="0">
                <a:solidFill>
                  <a:srgbClr val="C00000"/>
                </a:solidFill>
              </a:rPr>
              <a:t>AGAIN the </a:t>
            </a:r>
            <a:r>
              <a:rPr lang="en-US" sz="2000" dirty="0" err="1" smtClean="0">
                <a:solidFill>
                  <a:srgbClr val="C00000"/>
                </a:solidFill>
              </a:rPr>
              <a:t>quadrature</a:t>
            </a:r>
            <a:r>
              <a:rPr lang="en-US" sz="2000" dirty="0" smtClean="0">
                <a:solidFill>
                  <a:srgbClr val="C00000"/>
                </a:solidFill>
              </a:rPr>
              <a:t> addition translates 1 mm to 5 mm in energy @high energy</a:t>
            </a:r>
          </a:p>
          <a:p>
            <a:pPr lvl="1"/>
            <a:r>
              <a:rPr lang="en-US" sz="1600" dirty="0" smtClean="0"/>
              <a:t> as illustrated in the following specification table</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t>Penumbra and distal edge fall off limits</a:t>
            </a:r>
            <a:endParaRPr lang="en-US" sz="2800" b="1" i="1" dirty="0"/>
          </a:p>
        </p:txBody>
      </p:sp>
      <p:graphicFrame>
        <p:nvGraphicFramePr>
          <p:cNvPr id="4" name="Content Placeholder 3"/>
          <p:cNvGraphicFramePr>
            <a:graphicFrameLocks noGrp="1"/>
          </p:cNvGraphicFramePr>
          <p:nvPr>
            <p:ph idx="1"/>
          </p:nvPr>
        </p:nvGraphicFramePr>
        <p:xfrm>
          <a:off x="457200" y="1600200"/>
          <a:ext cx="8229600" cy="2595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spcBef>
                          <a:spcPts val="0"/>
                        </a:spcBef>
                        <a:spcAft>
                          <a:spcPts val="0"/>
                        </a:spcAft>
                      </a:pPr>
                      <a:r>
                        <a:rPr lang="en-US" sz="1200">
                          <a:latin typeface="Times New Roman"/>
                          <a:ea typeface="Times New Roman"/>
                        </a:rPr>
                        <a:t>Energy/ Range in H</a:t>
                      </a:r>
                      <a:r>
                        <a:rPr lang="en-US" sz="1200" baseline="-25000">
                          <a:latin typeface="Times New Roman"/>
                          <a:ea typeface="Times New Roman"/>
                        </a:rPr>
                        <a:t>2</a:t>
                      </a:r>
                      <a:r>
                        <a:rPr lang="en-US" sz="1200">
                          <a:latin typeface="Times New Roman"/>
                          <a:ea typeface="Times New Roman"/>
                        </a:rPr>
                        <a:t>O from Janni Tables</a:t>
                      </a:r>
                    </a:p>
                  </a:txBody>
                  <a:tcPr marL="68580" marR="68580" marT="0" marB="0"/>
                </a:tc>
                <a:tc>
                  <a:txBody>
                    <a:bodyPr/>
                    <a:lstStyle/>
                    <a:p>
                      <a:pPr marL="0" marR="0">
                        <a:spcBef>
                          <a:spcPts val="0"/>
                        </a:spcBef>
                        <a:spcAft>
                          <a:spcPts val="0"/>
                        </a:spcAft>
                      </a:pPr>
                      <a:r>
                        <a:rPr lang="en-US" sz="1200">
                          <a:latin typeface="Times New Roman"/>
                          <a:ea typeface="Times New Roman"/>
                        </a:rPr>
                        <a:t> Maximum  allowed Penumbra (90% to 10%)</a:t>
                      </a:r>
                    </a:p>
                  </a:txBody>
                  <a:tcPr marL="68580" marR="68580" marT="0" marB="0"/>
                </a:tc>
                <a:tc>
                  <a:txBody>
                    <a:bodyPr/>
                    <a:lstStyle/>
                    <a:p>
                      <a:pPr marL="0" marR="0">
                        <a:spcBef>
                          <a:spcPts val="0"/>
                        </a:spcBef>
                        <a:spcAft>
                          <a:spcPts val="0"/>
                        </a:spcAft>
                      </a:pPr>
                      <a:r>
                        <a:rPr lang="en-US" sz="1200" dirty="0">
                          <a:latin typeface="Times New Roman"/>
                          <a:ea typeface="Times New Roman"/>
                        </a:rPr>
                        <a:t>Max. allowed distal edge falloff  (90%-10%)</a:t>
                      </a:r>
                    </a:p>
                  </a:txBody>
                  <a:tcPr marL="68580" marR="68580" marT="0" marB="0"/>
                </a:tc>
              </a:tr>
              <a:tr h="370840">
                <a:tc>
                  <a:txBody>
                    <a:bodyPr/>
                    <a:lstStyle/>
                    <a:p>
                      <a:pPr marL="0" marR="0">
                        <a:spcBef>
                          <a:spcPts val="0"/>
                        </a:spcBef>
                        <a:spcAft>
                          <a:spcPts val="0"/>
                        </a:spcAft>
                      </a:pPr>
                      <a:r>
                        <a:rPr lang="en-US" sz="1200">
                          <a:latin typeface="Times New Roman"/>
                          <a:ea typeface="Times New Roman"/>
                        </a:rPr>
                        <a:t> 70 MeV /  4cm</a:t>
                      </a:r>
                    </a:p>
                  </a:txBody>
                  <a:tcPr marL="68580" marR="68580" marT="0" marB="0"/>
                </a:tc>
                <a:tc>
                  <a:txBody>
                    <a:bodyPr/>
                    <a:lstStyle/>
                    <a:p>
                      <a:pPr marL="0" marR="0">
                        <a:spcBef>
                          <a:spcPts val="0"/>
                        </a:spcBef>
                        <a:spcAft>
                          <a:spcPts val="0"/>
                        </a:spcAft>
                      </a:pPr>
                      <a:r>
                        <a:rPr lang="en-US" sz="1200">
                          <a:latin typeface="Times New Roman"/>
                          <a:ea typeface="Times New Roman"/>
                        </a:rPr>
                        <a:t> 3.2 mm </a:t>
                      </a:r>
                    </a:p>
                  </a:txBody>
                  <a:tcPr marL="68580" marR="68580" marT="0" marB="0"/>
                </a:tc>
                <a:tc>
                  <a:txBody>
                    <a:bodyPr/>
                    <a:lstStyle/>
                    <a:p>
                      <a:pPr marL="0" marR="0">
                        <a:spcBef>
                          <a:spcPts val="0"/>
                        </a:spcBef>
                        <a:spcAft>
                          <a:spcPts val="0"/>
                        </a:spcAft>
                      </a:pPr>
                      <a:r>
                        <a:rPr lang="en-US" sz="1200">
                          <a:latin typeface="Times New Roman"/>
                          <a:ea typeface="Times New Roman"/>
                        </a:rPr>
                        <a:t>   2.2 mm</a:t>
                      </a:r>
                    </a:p>
                  </a:txBody>
                  <a:tcPr marL="68580" marR="68580" marT="0" marB="0"/>
                </a:tc>
              </a:tr>
              <a:tr h="370840">
                <a:tc>
                  <a:txBody>
                    <a:bodyPr/>
                    <a:lstStyle/>
                    <a:p>
                      <a:pPr marL="0" marR="0">
                        <a:spcBef>
                          <a:spcPts val="0"/>
                        </a:spcBef>
                        <a:spcAft>
                          <a:spcPts val="0"/>
                        </a:spcAft>
                      </a:pPr>
                      <a:r>
                        <a:rPr lang="en-US" sz="1200">
                          <a:latin typeface="Times New Roman"/>
                          <a:ea typeface="Times New Roman"/>
                        </a:rPr>
                        <a:t>100 MeV /  7.7 cm </a:t>
                      </a:r>
                    </a:p>
                  </a:txBody>
                  <a:tcPr marL="68580" marR="68580" marT="0" marB="0"/>
                </a:tc>
                <a:tc>
                  <a:txBody>
                    <a:bodyPr/>
                    <a:lstStyle/>
                    <a:p>
                      <a:pPr marL="0" marR="0">
                        <a:spcBef>
                          <a:spcPts val="0"/>
                        </a:spcBef>
                        <a:spcAft>
                          <a:spcPts val="0"/>
                        </a:spcAft>
                      </a:pPr>
                      <a:r>
                        <a:rPr lang="en-US" sz="1200">
                          <a:latin typeface="Times New Roman"/>
                          <a:ea typeface="Times New Roman"/>
                        </a:rPr>
                        <a:t> 4.3 mm</a:t>
                      </a:r>
                    </a:p>
                  </a:txBody>
                  <a:tcPr marL="68580" marR="68580" marT="0" marB="0"/>
                </a:tc>
                <a:tc>
                  <a:txBody>
                    <a:bodyPr/>
                    <a:lstStyle/>
                    <a:p>
                      <a:pPr marL="0" marR="0">
                        <a:spcBef>
                          <a:spcPts val="0"/>
                        </a:spcBef>
                        <a:spcAft>
                          <a:spcPts val="0"/>
                        </a:spcAft>
                      </a:pPr>
                      <a:r>
                        <a:rPr lang="en-US" sz="1200">
                          <a:latin typeface="Times New Roman"/>
                          <a:ea typeface="Times New Roman"/>
                        </a:rPr>
                        <a:t>   3.3 mm</a:t>
                      </a:r>
                    </a:p>
                  </a:txBody>
                  <a:tcPr marL="68580" marR="68580" marT="0" marB="0"/>
                </a:tc>
              </a:tr>
              <a:tr h="370840">
                <a:tc>
                  <a:txBody>
                    <a:bodyPr/>
                    <a:lstStyle/>
                    <a:p>
                      <a:pPr marL="0" marR="0">
                        <a:spcBef>
                          <a:spcPts val="0"/>
                        </a:spcBef>
                        <a:spcAft>
                          <a:spcPts val="0"/>
                        </a:spcAft>
                      </a:pPr>
                      <a:r>
                        <a:rPr lang="en-US" sz="1200">
                          <a:latin typeface="Times New Roman"/>
                          <a:ea typeface="Times New Roman"/>
                        </a:rPr>
                        <a:t>130 MeV / 12.3 cm</a:t>
                      </a:r>
                    </a:p>
                  </a:txBody>
                  <a:tcPr marL="68580" marR="68580" marT="0" marB="0"/>
                </a:tc>
                <a:tc>
                  <a:txBody>
                    <a:bodyPr/>
                    <a:lstStyle/>
                    <a:p>
                      <a:pPr marL="0" marR="0">
                        <a:spcBef>
                          <a:spcPts val="0"/>
                        </a:spcBef>
                        <a:spcAft>
                          <a:spcPts val="0"/>
                        </a:spcAft>
                      </a:pPr>
                      <a:r>
                        <a:rPr lang="en-US" sz="1200">
                          <a:latin typeface="Times New Roman"/>
                          <a:ea typeface="Times New Roman"/>
                        </a:rPr>
                        <a:t> 5.7 mm</a:t>
                      </a:r>
                    </a:p>
                  </a:txBody>
                  <a:tcPr marL="68580" marR="68580" marT="0" marB="0"/>
                </a:tc>
                <a:tc>
                  <a:txBody>
                    <a:bodyPr/>
                    <a:lstStyle/>
                    <a:p>
                      <a:pPr marL="0" marR="0">
                        <a:spcBef>
                          <a:spcPts val="0"/>
                        </a:spcBef>
                        <a:spcAft>
                          <a:spcPts val="0"/>
                        </a:spcAft>
                      </a:pPr>
                      <a:r>
                        <a:rPr lang="en-US" sz="1200">
                          <a:latin typeface="Times New Roman"/>
                          <a:ea typeface="Times New Roman"/>
                        </a:rPr>
                        <a:t>   4.7 mm</a:t>
                      </a:r>
                    </a:p>
                  </a:txBody>
                  <a:tcPr marL="68580" marR="68580" marT="0" marB="0"/>
                </a:tc>
              </a:tr>
              <a:tr h="370840">
                <a:tc>
                  <a:txBody>
                    <a:bodyPr/>
                    <a:lstStyle/>
                    <a:p>
                      <a:pPr marL="0" marR="0">
                        <a:spcBef>
                          <a:spcPts val="0"/>
                        </a:spcBef>
                        <a:spcAft>
                          <a:spcPts val="0"/>
                        </a:spcAft>
                      </a:pPr>
                      <a:r>
                        <a:rPr lang="en-US" sz="1200">
                          <a:latin typeface="Times New Roman"/>
                          <a:ea typeface="Times New Roman"/>
                        </a:rPr>
                        <a:t>160 MeV /  17.7 cm</a:t>
                      </a:r>
                    </a:p>
                  </a:txBody>
                  <a:tcPr marL="68580" marR="68580" marT="0" marB="0"/>
                </a:tc>
                <a:tc>
                  <a:txBody>
                    <a:bodyPr/>
                    <a:lstStyle/>
                    <a:p>
                      <a:pPr marL="0" marR="0">
                        <a:spcBef>
                          <a:spcPts val="0"/>
                        </a:spcBef>
                        <a:spcAft>
                          <a:spcPts val="0"/>
                        </a:spcAft>
                      </a:pPr>
                      <a:r>
                        <a:rPr lang="en-US" sz="1200">
                          <a:latin typeface="Times New Roman"/>
                          <a:ea typeface="Times New Roman"/>
                        </a:rPr>
                        <a:t> 7.3 mm</a:t>
                      </a:r>
                    </a:p>
                  </a:txBody>
                  <a:tcPr marL="68580" marR="68580" marT="0" marB="0"/>
                </a:tc>
                <a:tc>
                  <a:txBody>
                    <a:bodyPr/>
                    <a:lstStyle/>
                    <a:p>
                      <a:pPr marL="0" marR="0">
                        <a:spcBef>
                          <a:spcPts val="0"/>
                        </a:spcBef>
                        <a:spcAft>
                          <a:spcPts val="0"/>
                        </a:spcAft>
                      </a:pPr>
                      <a:r>
                        <a:rPr lang="en-US" sz="1200">
                          <a:latin typeface="Times New Roman"/>
                          <a:ea typeface="Times New Roman"/>
                        </a:rPr>
                        <a:t>   6.3 mm</a:t>
                      </a:r>
                    </a:p>
                  </a:txBody>
                  <a:tcPr marL="68580" marR="68580" marT="0" marB="0"/>
                </a:tc>
              </a:tr>
              <a:tr h="370840">
                <a:tc>
                  <a:txBody>
                    <a:bodyPr/>
                    <a:lstStyle/>
                    <a:p>
                      <a:pPr marL="0" marR="0">
                        <a:spcBef>
                          <a:spcPts val="0"/>
                        </a:spcBef>
                        <a:spcAft>
                          <a:spcPts val="0"/>
                        </a:spcAft>
                      </a:pPr>
                      <a:r>
                        <a:rPr lang="en-US" sz="1200">
                          <a:latin typeface="Times New Roman"/>
                          <a:ea typeface="Times New Roman"/>
                        </a:rPr>
                        <a:t>190 MeV /  23.8 cm</a:t>
                      </a:r>
                    </a:p>
                  </a:txBody>
                  <a:tcPr marL="68580" marR="68580" marT="0" marB="0"/>
                </a:tc>
                <a:tc>
                  <a:txBody>
                    <a:bodyPr/>
                    <a:lstStyle/>
                    <a:p>
                      <a:pPr marL="0" marR="0">
                        <a:spcBef>
                          <a:spcPts val="0"/>
                        </a:spcBef>
                        <a:spcAft>
                          <a:spcPts val="0"/>
                        </a:spcAft>
                      </a:pPr>
                      <a:r>
                        <a:rPr lang="en-US" sz="1200">
                          <a:latin typeface="Times New Roman"/>
                          <a:ea typeface="Times New Roman"/>
                        </a:rPr>
                        <a:t> 9.1 mm</a:t>
                      </a:r>
                    </a:p>
                  </a:txBody>
                  <a:tcPr marL="68580" marR="68580" marT="0" marB="0"/>
                </a:tc>
                <a:tc>
                  <a:txBody>
                    <a:bodyPr/>
                    <a:lstStyle/>
                    <a:p>
                      <a:pPr marL="0" marR="0">
                        <a:spcBef>
                          <a:spcPts val="0"/>
                        </a:spcBef>
                        <a:spcAft>
                          <a:spcPts val="0"/>
                        </a:spcAft>
                      </a:pPr>
                      <a:r>
                        <a:rPr lang="en-US" sz="1200">
                          <a:latin typeface="Times New Roman"/>
                          <a:ea typeface="Times New Roman"/>
                        </a:rPr>
                        <a:t>   8.1 mm</a:t>
                      </a:r>
                    </a:p>
                  </a:txBody>
                  <a:tcPr marL="68580" marR="68580" marT="0" marB="0"/>
                </a:tc>
              </a:tr>
              <a:tr h="370840">
                <a:tc>
                  <a:txBody>
                    <a:bodyPr/>
                    <a:lstStyle/>
                    <a:p>
                      <a:pPr marL="0" marR="0">
                        <a:spcBef>
                          <a:spcPts val="0"/>
                        </a:spcBef>
                        <a:spcAft>
                          <a:spcPts val="0"/>
                        </a:spcAft>
                      </a:pPr>
                      <a:r>
                        <a:rPr lang="en-US" sz="1200">
                          <a:latin typeface="Times New Roman"/>
                          <a:ea typeface="Times New Roman"/>
                        </a:rPr>
                        <a:t>230 MeV /  33.0 cm</a:t>
                      </a:r>
                    </a:p>
                  </a:txBody>
                  <a:tcPr marL="68580" marR="68580" marT="0" marB="0"/>
                </a:tc>
                <a:tc>
                  <a:txBody>
                    <a:bodyPr/>
                    <a:lstStyle/>
                    <a:p>
                      <a:pPr marL="0" marR="0">
                        <a:spcBef>
                          <a:spcPts val="0"/>
                        </a:spcBef>
                        <a:spcAft>
                          <a:spcPts val="0"/>
                        </a:spcAft>
                      </a:pPr>
                      <a:r>
                        <a:rPr lang="en-US" sz="1200">
                          <a:latin typeface="Times New Roman"/>
                          <a:ea typeface="Times New Roman"/>
                        </a:rPr>
                        <a:t> 12 mm</a:t>
                      </a:r>
                    </a:p>
                  </a:txBody>
                  <a:tcPr marL="68580" marR="68580" marT="0" marB="0"/>
                </a:tc>
                <a:tc>
                  <a:txBody>
                    <a:bodyPr/>
                    <a:lstStyle/>
                    <a:p>
                      <a:pPr marL="0" marR="0">
                        <a:spcBef>
                          <a:spcPts val="0"/>
                        </a:spcBef>
                        <a:spcAft>
                          <a:spcPts val="0"/>
                        </a:spcAft>
                      </a:pPr>
                      <a:r>
                        <a:rPr lang="en-US" sz="1200" dirty="0">
                          <a:latin typeface="Times New Roman"/>
                          <a:ea typeface="Times New Roman"/>
                        </a:rPr>
                        <a:t>  11 mm </a:t>
                      </a: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The field flatness and symmetry in any plane normal to the central axis and passing through the clinical tumor volume (CTV), shall be within +/- 3% of the central axis dose value at the geometrical center of the target. This flatness and symmetry criteria shall apply to the </a:t>
            </a:r>
            <a:r>
              <a:rPr lang="en-US" sz="2000" dirty="0" smtClean="0"/>
              <a:t>volume enclosed </a:t>
            </a:r>
            <a:r>
              <a:rPr lang="en-US" sz="2000" dirty="0" smtClean="0"/>
              <a:t>by the 80%isodose surface</a:t>
            </a:r>
            <a:r>
              <a:rPr lang="en-US" sz="2000" dirty="0" smtClean="0"/>
              <a:t>. – This is almost an advertisement for spot scanning.</a:t>
            </a:r>
          </a:p>
          <a:p>
            <a:r>
              <a:rPr lang="en-US" sz="2000" dirty="0" smtClean="0"/>
              <a:t>Under normal treatment conditions (no interrupt faults), dose conformity requirements shall apply </a:t>
            </a:r>
            <a:r>
              <a:rPr lang="en-US" sz="2000" dirty="0" smtClean="0"/>
              <a:t>to pencil </a:t>
            </a:r>
            <a:r>
              <a:rPr lang="en-US" sz="2000" dirty="0" smtClean="0"/>
              <a:t>beams having diameter no greater than 8 mm (FWHM) at the entrance to the patient</a:t>
            </a:r>
            <a:endParaRPr lang="en-US" sz="2000" dirty="0" smtClean="0"/>
          </a:p>
          <a:p>
            <a:r>
              <a:rPr lang="en-US" sz="2000" dirty="0" smtClean="0"/>
              <a:t>Safety from accidental overdoses. At least two independent dose monitors shall prevent an overdose of no more than 30% of the prescribed dose to no more than  5% of the clinical target volume ( CTV).</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Conclusions</a:t>
            </a:r>
            <a:endParaRPr lang="en-US" b="1" i="1" dirty="0"/>
          </a:p>
        </p:txBody>
      </p:sp>
      <p:sp>
        <p:nvSpPr>
          <p:cNvPr id="3" name="Content Placeholder 2"/>
          <p:cNvSpPr>
            <a:spLocks noGrp="1"/>
          </p:cNvSpPr>
          <p:nvPr>
            <p:ph idx="1"/>
          </p:nvPr>
        </p:nvSpPr>
        <p:spPr/>
        <p:txBody>
          <a:bodyPr/>
          <a:lstStyle/>
          <a:p>
            <a:r>
              <a:rPr lang="en-US" sz="2400" dirty="0" smtClean="0"/>
              <a:t>It’s clear that there are inconsistencies with accelerator/beam transport specifications – some are difficult and others “lax”</a:t>
            </a:r>
          </a:p>
          <a:p>
            <a:r>
              <a:rPr lang="en-US" sz="2400" dirty="0" smtClean="0"/>
              <a:t>The cyclotron and synchrotron behave very differently – the burden in the cyclotron is on the energy selection section and beam transport.</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Clinical Specifications for Accelerators</a:t>
            </a:r>
            <a:endParaRPr lang="en-US" sz="3200" b="1" i="1" dirty="0"/>
          </a:p>
        </p:txBody>
      </p:sp>
      <p:sp>
        <p:nvSpPr>
          <p:cNvPr id="3" name="Content Placeholder 2"/>
          <p:cNvSpPr>
            <a:spLocks noGrp="1"/>
          </p:cNvSpPr>
          <p:nvPr>
            <p:ph idx="1"/>
          </p:nvPr>
        </p:nvSpPr>
        <p:spPr/>
        <p:txBody>
          <a:bodyPr/>
          <a:lstStyle/>
          <a:p>
            <a:r>
              <a:rPr lang="en-US" sz="2400" dirty="0" smtClean="0"/>
              <a:t>This </a:t>
            </a:r>
            <a:r>
              <a:rPr lang="en-US" sz="2400" dirty="0" smtClean="0"/>
              <a:t>talk is based on a document describing </a:t>
            </a:r>
            <a:r>
              <a:rPr lang="en-US" sz="2400" dirty="0" smtClean="0"/>
              <a:t>the baseline specifications </a:t>
            </a:r>
            <a:r>
              <a:rPr lang="en-US" sz="2400" dirty="0" smtClean="0"/>
              <a:t>developed for </a:t>
            </a:r>
            <a:r>
              <a:rPr lang="en-US" sz="2400" dirty="0" smtClean="0"/>
              <a:t>the Northern Illinois Proton </a:t>
            </a:r>
            <a:r>
              <a:rPr lang="en-US" sz="2400" dirty="0" smtClean="0"/>
              <a:t>Treatment </a:t>
            </a:r>
            <a:r>
              <a:rPr lang="en-US" sz="2400" dirty="0" smtClean="0"/>
              <a:t>and research Center</a:t>
            </a:r>
            <a:r>
              <a:rPr lang="en-US" sz="2400" dirty="0" smtClean="0"/>
              <a:t>.</a:t>
            </a:r>
          </a:p>
          <a:p>
            <a:r>
              <a:rPr lang="en-US" sz="2400" dirty="0" smtClean="0"/>
              <a:t>The baseline facility will have four treatment rooms consisting of two proton gantries and two fixed horizontal beam room (HBR</a:t>
            </a:r>
            <a:r>
              <a:rPr lang="en-US" sz="2400" dirty="0" smtClean="0"/>
              <a:t>).</a:t>
            </a:r>
          </a:p>
          <a:p>
            <a:pPr lvl="1"/>
            <a:r>
              <a:rPr lang="en-US" sz="2000" dirty="0" smtClean="0"/>
              <a:t>At least one gantry room will have pencil beam scanning </a:t>
            </a:r>
            <a:r>
              <a:rPr lang="en-US" sz="2000" dirty="0" smtClean="0"/>
              <a:t>capability</a:t>
            </a:r>
          </a:p>
          <a:p>
            <a:pPr lvl="1"/>
            <a:r>
              <a:rPr lang="en-US" sz="2000" dirty="0" smtClean="0"/>
              <a:t>A fifth room will be used for </a:t>
            </a:r>
            <a:r>
              <a:rPr lang="en-US" sz="2000" dirty="0" err="1" smtClean="0"/>
              <a:t>dosimetry</a:t>
            </a:r>
            <a:r>
              <a:rPr lang="en-US" sz="2000" dirty="0" smtClean="0"/>
              <a:t>, radiobiology and materials irradiation</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b="1" i="1" dirty="0" smtClean="0"/>
              <a:t>Accelerator and Beam Transport Systems</a:t>
            </a:r>
            <a:endParaRPr lang="en-US" sz="2800" dirty="0"/>
          </a:p>
        </p:txBody>
      </p:sp>
      <p:sp>
        <p:nvSpPr>
          <p:cNvPr id="3" name="Content Placeholder 2"/>
          <p:cNvSpPr>
            <a:spLocks noGrp="1"/>
          </p:cNvSpPr>
          <p:nvPr>
            <p:ph idx="1"/>
          </p:nvPr>
        </p:nvSpPr>
        <p:spPr/>
        <p:txBody>
          <a:bodyPr/>
          <a:lstStyle/>
          <a:p>
            <a:r>
              <a:rPr lang="en-US" sz="2800" dirty="0" smtClean="0"/>
              <a:t>Accelerator needs to achieve a </a:t>
            </a:r>
            <a:r>
              <a:rPr lang="en-US" sz="2800" dirty="0" smtClean="0"/>
              <a:t>dose rate of 2 </a:t>
            </a:r>
            <a:r>
              <a:rPr lang="en-US" sz="2800" dirty="0" err="1" smtClean="0"/>
              <a:t>Gy</a:t>
            </a:r>
            <a:r>
              <a:rPr lang="en-US" sz="2800" dirty="0" smtClean="0"/>
              <a:t>/min/liter to a cubic  target (10 x 10 x 10 cm</a:t>
            </a:r>
            <a:r>
              <a:rPr lang="en-US" sz="2800" baseline="30000" dirty="0" smtClean="0"/>
              <a:t>3</a:t>
            </a:r>
            <a:r>
              <a:rPr lang="en-US" sz="2800" dirty="0" smtClean="0"/>
              <a:t>) regardless of the depth of the target in the patient for passively scattered beams</a:t>
            </a:r>
            <a:r>
              <a:rPr lang="en-US" sz="2800" dirty="0" smtClean="0"/>
              <a:t>.</a:t>
            </a:r>
          </a:p>
          <a:p>
            <a:r>
              <a:rPr lang="en-US" sz="2800" dirty="0" smtClean="0"/>
              <a:t>For intensity modulated proton therapy (IMPT), the minimum dose rate is 1 </a:t>
            </a:r>
            <a:r>
              <a:rPr lang="en-US" sz="2800" dirty="0" err="1" smtClean="0"/>
              <a:t>Gy</a:t>
            </a:r>
            <a:r>
              <a:rPr lang="en-US" sz="2800" dirty="0" smtClean="0"/>
              <a:t>/liter/min</a:t>
            </a:r>
            <a:r>
              <a:rPr lang="en-US" sz="2800" dirty="0" smtClean="0"/>
              <a:t>.</a:t>
            </a:r>
          </a:p>
          <a:p>
            <a:r>
              <a:rPr lang="en-US" sz="2800" dirty="0" smtClean="0"/>
              <a:t>Clinical beams </a:t>
            </a:r>
            <a:r>
              <a:rPr lang="en-US" sz="2800" dirty="0" smtClean="0"/>
              <a:t>any </a:t>
            </a:r>
            <a:r>
              <a:rPr lang="en-US" sz="2800" dirty="0" smtClean="0"/>
              <a:t>treatment room </a:t>
            </a:r>
            <a:r>
              <a:rPr lang="en-US" sz="2800" dirty="0" smtClean="0"/>
              <a:t>require </a:t>
            </a:r>
            <a:r>
              <a:rPr lang="en-US" sz="2800" dirty="0" smtClean="0"/>
              <a:t>a proton range between 4.0 g/cm</a:t>
            </a:r>
            <a:r>
              <a:rPr lang="en-US" sz="2800" baseline="30000" dirty="0" smtClean="0"/>
              <a:t>2</a:t>
            </a:r>
            <a:r>
              <a:rPr lang="en-US" sz="2800" dirty="0" smtClean="0"/>
              <a:t> ( </a:t>
            </a:r>
            <a:r>
              <a:rPr lang="en-US" sz="2800" dirty="0" smtClean="0"/>
              <a:t>~70 </a:t>
            </a:r>
            <a:r>
              <a:rPr lang="en-US" sz="2800" dirty="0" err="1" smtClean="0"/>
              <a:t>MeV</a:t>
            </a:r>
            <a:r>
              <a:rPr lang="en-US" sz="2800" dirty="0" smtClean="0"/>
              <a:t>) and 32 g/cm</a:t>
            </a:r>
            <a:r>
              <a:rPr lang="en-US" sz="2800" baseline="30000" dirty="0" smtClean="0"/>
              <a:t>2</a:t>
            </a:r>
            <a:r>
              <a:rPr lang="en-US" sz="2800" dirty="0" smtClean="0"/>
              <a:t> </a:t>
            </a:r>
            <a:r>
              <a:rPr lang="en-US" sz="2800" dirty="0" smtClean="0"/>
              <a:t>(</a:t>
            </a:r>
            <a:r>
              <a:rPr lang="en-US" sz="2800" dirty="0" smtClean="0"/>
              <a:t>~</a:t>
            </a:r>
            <a:r>
              <a:rPr lang="en-US" sz="2800" dirty="0" smtClean="0"/>
              <a:t>230 </a:t>
            </a:r>
            <a:r>
              <a:rPr lang="en-US" sz="2800" dirty="0" err="1" smtClean="0"/>
              <a:t>MeV</a:t>
            </a:r>
            <a:r>
              <a:rPr lang="en-US" sz="2800" dirty="0" smtClean="0"/>
              <a:t>) in the patient with field sizes up to 25 x 25 cm</a:t>
            </a:r>
            <a:r>
              <a:rPr lang="en-US" sz="2800" baseline="30000" dirty="0" smtClean="0"/>
              <a:t>2</a:t>
            </a:r>
            <a:r>
              <a:rPr lang="en-US" sz="2800" dirty="0" smtClean="0"/>
              <a:t> and  reproducible </a:t>
            </a:r>
            <a:r>
              <a:rPr lang="en-US" sz="2800" dirty="0" smtClean="0"/>
              <a:t>to </a:t>
            </a:r>
            <a:r>
              <a:rPr lang="en-US" sz="2800" dirty="0" smtClean="0"/>
              <a:t>+/-0.02 g/cm</a:t>
            </a:r>
            <a:r>
              <a:rPr lang="en-US" sz="2800" baseline="30000" dirty="0" smtClean="0"/>
              <a:t>2</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Converting to Accelerator Conventions</a:t>
            </a:r>
            <a:endParaRPr lang="en-US" sz="3200" b="1" i="1" dirty="0"/>
          </a:p>
        </p:txBody>
      </p:sp>
      <p:sp>
        <p:nvSpPr>
          <p:cNvPr id="3" name="Content Placeholder 2"/>
          <p:cNvSpPr>
            <a:spLocks noGrp="1"/>
          </p:cNvSpPr>
          <p:nvPr>
            <p:ph idx="1"/>
          </p:nvPr>
        </p:nvSpPr>
        <p:spPr/>
        <p:txBody>
          <a:bodyPr/>
          <a:lstStyle/>
          <a:p>
            <a:r>
              <a:rPr lang="en-US" sz="2400" dirty="0" smtClean="0"/>
              <a:t>So what the heck is </a:t>
            </a:r>
            <a:r>
              <a:rPr lang="en-US" sz="2400" dirty="0" smtClean="0"/>
              <a:t>+/-0.02 </a:t>
            </a:r>
            <a:r>
              <a:rPr lang="en-US" sz="2400" dirty="0" smtClean="0"/>
              <a:t>g/cm</a:t>
            </a:r>
            <a:r>
              <a:rPr lang="en-US" sz="2400" baseline="30000" dirty="0" smtClean="0"/>
              <a:t>2 –</a:t>
            </a:r>
          </a:p>
          <a:p>
            <a:r>
              <a:rPr lang="en-US" sz="2400" dirty="0" smtClean="0"/>
              <a:t>Conversion to range in water:</a:t>
            </a:r>
          </a:p>
          <a:p>
            <a:pPr lvl="1"/>
            <a:r>
              <a:rPr lang="en-US" sz="2000" dirty="0" smtClean="0"/>
              <a:t>0.02 </a:t>
            </a:r>
            <a:r>
              <a:rPr lang="en-US" sz="2000" dirty="0" smtClean="0"/>
              <a:t>g/cm</a:t>
            </a:r>
            <a:r>
              <a:rPr lang="en-US" sz="2000" baseline="30000" dirty="0" smtClean="0"/>
              <a:t>2</a:t>
            </a:r>
            <a:r>
              <a:rPr lang="en-US" sz="2000" dirty="0" smtClean="0"/>
              <a:t>  </a:t>
            </a:r>
            <a:r>
              <a:rPr lang="en-US" sz="2000" dirty="0" smtClean="0"/>
              <a:t>  =  0.02 cm, or 100 </a:t>
            </a:r>
            <a:r>
              <a:rPr lang="en-US" sz="2000" dirty="0" smtClean="0">
                <a:sym typeface="Symbol"/>
              </a:rPr>
              <a:t>m</a:t>
            </a:r>
          </a:p>
          <a:p>
            <a:pPr lvl="1"/>
            <a:r>
              <a:rPr lang="en-US" sz="2000" dirty="0" smtClean="0">
                <a:sym typeface="Symbol"/>
              </a:rPr>
              <a:t>This number is the allowed variation in range of the Bragg peak – generally measured with respect to the distal edge</a:t>
            </a:r>
          </a:p>
          <a:p>
            <a:pPr lvl="1"/>
            <a:endParaRPr lang="en-US" sz="2000" dirty="0" smtClean="0">
              <a:sym typeface="Symbol"/>
            </a:endParaRPr>
          </a:p>
          <a:p>
            <a:r>
              <a:rPr lang="en-US" sz="2400" dirty="0" smtClean="0">
                <a:sym typeface="Symbol"/>
              </a:rPr>
              <a:t>Still not there – need conversion to energy</a:t>
            </a:r>
          </a:p>
          <a:p>
            <a:pPr lvl="1"/>
            <a:r>
              <a:rPr lang="en-US" sz="2000" dirty="0" smtClean="0">
                <a:sym typeface="Symbol"/>
              </a:rPr>
              <a:t>For 225 </a:t>
            </a:r>
            <a:r>
              <a:rPr lang="en-US" sz="2000" dirty="0" err="1" smtClean="0">
                <a:sym typeface="Symbol"/>
              </a:rPr>
              <a:t>MeV</a:t>
            </a:r>
            <a:r>
              <a:rPr lang="en-US" sz="2000" dirty="0" smtClean="0">
                <a:sym typeface="Symbol"/>
              </a:rPr>
              <a:t> protons this is </a:t>
            </a:r>
          </a:p>
          <a:p>
            <a:endParaRPr lang="en-US" sz="2400" dirty="0" smtClean="0"/>
          </a:p>
          <a:p>
            <a:pPr lvl="1">
              <a:buNone/>
            </a:pPr>
            <a:endParaRPr lang="en-US" sz="2000" dirty="0"/>
          </a:p>
        </p:txBody>
      </p:sp>
      <p:sp>
        <p:nvSpPr>
          <p:cNvPr id="4" name="Text Box 9"/>
          <p:cNvSpPr txBox="1">
            <a:spLocks noChangeArrowheads="1"/>
          </p:cNvSpPr>
          <p:nvPr/>
        </p:nvSpPr>
        <p:spPr bwMode="auto">
          <a:xfrm>
            <a:off x="2133600" y="4648200"/>
            <a:ext cx="3911600" cy="366712"/>
          </a:xfrm>
          <a:prstGeom prst="rect">
            <a:avLst/>
          </a:prstGeom>
          <a:noFill/>
          <a:ln w="9525">
            <a:noFill/>
            <a:miter lim="800000"/>
            <a:headEnd/>
            <a:tailEnd/>
          </a:ln>
          <a:effectLst/>
        </p:spPr>
        <p:txBody>
          <a:bodyPr wrap="none">
            <a:spAutoFit/>
          </a:bodyPr>
          <a:lstStyle/>
          <a:p>
            <a:r>
              <a:rPr lang="en-US" altLang="ja-JP" b="1" dirty="0" err="1">
                <a:solidFill>
                  <a:srgbClr val="FF3300"/>
                </a:solidFill>
                <a:latin typeface="Arial" charset="0"/>
              </a:rPr>
              <a:t>E</a:t>
            </a:r>
            <a:r>
              <a:rPr lang="en-US" altLang="ja-JP" b="1" baseline="-25000" dirty="0" err="1">
                <a:solidFill>
                  <a:srgbClr val="FF3300"/>
                </a:solidFill>
                <a:latin typeface="Arial" charset="0"/>
              </a:rPr>
              <a:t>loss</a:t>
            </a:r>
            <a:r>
              <a:rPr lang="en-US" altLang="ja-JP" b="1" dirty="0">
                <a:solidFill>
                  <a:srgbClr val="FF3300"/>
                </a:solidFill>
                <a:latin typeface="Arial" charset="0"/>
              </a:rPr>
              <a:t> </a:t>
            </a:r>
            <a:r>
              <a:rPr lang="en-US" altLang="ja-JP" b="1" dirty="0" smtClean="0">
                <a:solidFill>
                  <a:srgbClr val="FF3300"/>
                </a:solidFill>
                <a:latin typeface="Arial" charset="0"/>
              </a:rPr>
              <a:t>(</a:t>
            </a:r>
            <a:r>
              <a:rPr lang="en-US" altLang="ja-JP" b="1" dirty="0" err="1" smtClean="0">
                <a:solidFill>
                  <a:srgbClr val="FF3300"/>
                </a:solidFill>
                <a:latin typeface="Arial" charset="0"/>
              </a:rPr>
              <a:t>dE</a:t>
            </a:r>
            <a:r>
              <a:rPr lang="en-US" altLang="ja-JP" b="1" dirty="0" smtClean="0">
                <a:solidFill>
                  <a:srgbClr val="FF3300"/>
                </a:solidFill>
                <a:latin typeface="Arial" charset="0"/>
              </a:rPr>
              <a:t>/</a:t>
            </a:r>
            <a:r>
              <a:rPr lang="en-US" altLang="ja-JP" b="1" dirty="0" err="1" smtClean="0">
                <a:solidFill>
                  <a:srgbClr val="FF3300"/>
                </a:solidFill>
                <a:latin typeface="Arial" charset="0"/>
              </a:rPr>
              <a:t>dx</a:t>
            </a:r>
            <a:r>
              <a:rPr lang="en-US" altLang="ja-JP" b="1" dirty="0" smtClean="0">
                <a:solidFill>
                  <a:srgbClr val="FF3300"/>
                </a:solidFill>
                <a:latin typeface="Arial" charset="0"/>
              </a:rPr>
              <a:t>) </a:t>
            </a:r>
            <a:r>
              <a:rPr lang="en-US" altLang="ja-JP" b="1" dirty="0">
                <a:solidFill>
                  <a:srgbClr val="FF3300"/>
                </a:solidFill>
                <a:latin typeface="Arial" charset="0"/>
              </a:rPr>
              <a:t>= 0.0417 </a:t>
            </a:r>
            <a:r>
              <a:rPr lang="en-US" altLang="ja-JP" b="1" dirty="0" err="1">
                <a:solidFill>
                  <a:srgbClr val="FF3300"/>
                </a:solidFill>
                <a:latin typeface="Arial" charset="0"/>
              </a:rPr>
              <a:t>MeV</a:t>
            </a:r>
            <a:r>
              <a:rPr lang="en-US" altLang="ja-JP" b="1" dirty="0">
                <a:solidFill>
                  <a:srgbClr val="FF3300"/>
                </a:solidFill>
                <a:latin typeface="Arial" charset="0"/>
              </a:rPr>
              <a:t> / 100um</a:t>
            </a:r>
          </a:p>
        </p:txBody>
      </p:sp>
      <p:grpSp>
        <p:nvGrpSpPr>
          <p:cNvPr id="5" name="Group 14"/>
          <p:cNvGrpSpPr>
            <a:grpSpLocks/>
          </p:cNvGrpSpPr>
          <p:nvPr/>
        </p:nvGrpSpPr>
        <p:grpSpPr bwMode="auto">
          <a:xfrm>
            <a:off x="6400800" y="3733800"/>
            <a:ext cx="2584450" cy="1998662"/>
            <a:chOff x="2109" y="1298"/>
            <a:chExt cx="2679" cy="1817"/>
          </a:xfrm>
        </p:grpSpPr>
        <p:pic>
          <p:nvPicPr>
            <p:cNvPr id="6" name="Picture 10" descr="whole"/>
            <p:cNvPicPr>
              <a:picLocks noChangeAspect="1" noChangeArrowheads="1"/>
            </p:cNvPicPr>
            <p:nvPr/>
          </p:nvPicPr>
          <p:blipFill>
            <a:blip r:embed="rId2" cstate="print"/>
            <a:srcRect/>
            <a:stretch>
              <a:fillRect/>
            </a:stretch>
          </p:blipFill>
          <p:spPr bwMode="auto">
            <a:xfrm>
              <a:off x="2109" y="1298"/>
              <a:ext cx="2679" cy="1817"/>
            </a:xfrm>
            <a:prstGeom prst="rect">
              <a:avLst/>
            </a:prstGeom>
            <a:noFill/>
          </p:spPr>
        </p:pic>
        <p:pic>
          <p:nvPicPr>
            <p:cNvPr id="7" name="Picture 11" descr="c1"/>
            <p:cNvPicPr>
              <a:picLocks noChangeAspect="1" noChangeArrowheads="1"/>
            </p:cNvPicPr>
            <p:nvPr/>
          </p:nvPicPr>
          <p:blipFill>
            <a:blip r:embed="rId3" cstate="print"/>
            <a:srcRect/>
            <a:stretch>
              <a:fillRect/>
            </a:stretch>
          </p:blipFill>
          <p:spPr bwMode="auto">
            <a:xfrm>
              <a:off x="2472" y="1525"/>
              <a:ext cx="1542" cy="1046"/>
            </a:xfrm>
            <a:prstGeom prst="rect">
              <a:avLst/>
            </a:prstGeom>
            <a:noFill/>
            <a:ln w="9525">
              <a:solidFill>
                <a:srgbClr val="333333"/>
              </a:solidFill>
              <a:miter lim="800000"/>
              <a:headEnd/>
              <a:tailEnd/>
            </a:ln>
          </p:spPr>
        </p:pic>
      </p:grpSp>
      <p:sp>
        <p:nvSpPr>
          <p:cNvPr id="8" name="Rectangle 7"/>
          <p:cNvSpPr/>
          <p:nvPr/>
        </p:nvSpPr>
        <p:spPr>
          <a:xfrm>
            <a:off x="6324600" y="5715000"/>
            <a:ext cx="2590800" cy="938719"/>
          </a:xfrm>
          <a:prstGeom prst="rect">
            <a:avLst/>
          </a:prstGeom>
        </p:spPr>
        <p:txBody>
          <a:bodyPr wrap="square">
            <a:spAutoFit/>
          </a:bodyPr>
          <a:lstStyle/>
          <a:p>
            <a:r>
              <a:rPr lang="en-US" altLang="ja-JP" sz="1100" dirty="0" smtClean="0">
                <a:solidFill>
                  <a:srgbClr val="000000"/>
                </a:solidFill>
                <a:effectLst>
                  <a:outerShdw blurRad="38100" dist="38100" dir="2700000" algn="tl">
                    <a:srgbClr val="FFFFFF"/>
                  </a:outerShdw>
                </a:effectLst>
              </a:rPr>
              <a:t>(1)   </a:t>
            </a:r>
            <a:r>
              <a:rPr lang="en-US" altLang="ja-JP" sz="1100" dirty="0" err="1" smtClean="0">
                <a:solidFill>
                  <a:srgbClr val="000000"/>
                </a:solidFill>
                <a:effectLst>
                  <a:outerShdw blurRad="38100" dist="38100" dir="2700000" algn="tl">
                    <a:srgbClr val="FFFFFF"/>
                  </a:outerShdw>
                </a:effectLst>
              </a:rPr>
              <a:t>Ionisation</a:t>
            </a:r>
            <a:r>
              <a:rPr lang="en-US" altLang="ja-JP" sz="1100" dirty="0" smtClean="0">
                <a:solidFill>
                  <a:srgbClr val="000000"/>
                </a:solidFill>
                <a:effectLst>
                  <a:outerShdw blurRad="38100" dist="38100" dir="2700000" algn="tl">
                    <a:srgbClr val="FFFFFF"/>
                  </a:outerShdw>
                </a:effectLst>
              </a:rPr>
              <a:t> energy loss</a:t>
            </a:r>
          </a:p>
          <a:p>
            <a:r>
              <a:rPr lang="en-US" altLang="ja-JP" sz="1100" dirty="0" smtClean="0">
                <a:solidFill>
                  <a:schemeClr val="hlink"/>
                </a:solidFill>
              </a:rPr>
              <a:t>(2)   </a:t>
            </a:r>
            <a:r>
              <a:rPr lang="en-US" altLang="ja-JP" sz="1100" dirty="0" smtClean="0">
                <a:solidFill>
                  <a:srgbClr val="333333"/>
                </a:solidFill>
              </a:rPr>
              <a:t>(1)</a:t>
            </a:r>
            <a:r>
              <a:rPr lang="en-US" altLang="ja-JP" sz="1100" dirty="0" smtClean="0">
                <a:solidFill>
                  <a:schemeClr val="hlink"/>
                </a:solidFill>
              </a:rPr>
              <a:t>+Energy fluctuation</a:t>
            </a:r>
          </a:p>
          <a:p>
            <a:r>
              <a:rPr lang="en-US" altLang="ja-JP" sz="1100" dirty="0" smtClean="0">
                <a:solidFill>
                  <a:srgbClr val="FF0000"/>
                </a:solidFill>
              </a:rPr>
              <a:t>(3)   </a:t>
            </a:r>
            <a:r>
              <a:rPr lang="en-US" altLang="ja-JP" sz="1100" dirty="0" smtClean="0">
                <a:solidFill>
                  <a:schemeClr val="hlink"/>
                </a:solidFill>
              </a:rPr>
              <a:t>(2</a:t>
            </a:r>
            <a:r>
              <a:rPr lang="en-US" altLang="ja-JP" sz="1100" dirty="0" smtClean="0">
                <a:solidFill>
                  <a:srgbClr val="FF0000"/>
                </a:solidFill>
              </a:rPr>
              <a:t>)+Multiple Coulomb Scattering  </a:t>
            </a:r>
          </a:p>
          <a:p>
            <a:r>
              <a:rPr lang="en-US" altLang="ja-JP" sz="1100" dirty="0" smtClean="0">
                <a:solidFill>
                  <a:srgbClr val="CC0099"/>
                </a:solidFill>
              </a:rPr>
              <a:t>(4)  </a:t>
            </a:r>
            <a:r>
              <a:rPr lang="en-US" altLang="ja-JP" sz="1100" dirty="0" smtClean="0">
                <a:solidFill>
                  <a:srgbClr val="FF0000"/>
                </a:solidFill>
              </a:rPr>
              <a:t> (3)</a:t>
            </a:r>
            <a:r>
              <a:rPr lang="en-US" altLang="ja-JP" sz="1100" dirty="0" smtClean="0">
                <a:solidFill>
                  <a:srgbClr val="CC0099"/>
                </a:solidFill>
              </a:rPr>
              <a:t>+</a:t>
            </a:r>
            <a:r>
              <a:rPr lang="en-US" altLang="ja-JP" sz="1100" dirty="0" err="1" smtClean="0">
                <a:solidFill>
                  <a:srgbClr val="CC0099"/>
                </a:solidFill>
              </a:rPr>
              <a:t>Hadron</a:t>
            </a:r>
            <a:r>
              <a:rPr lang="en-US" altLang="ja-JP" sz="1100" dirty="0" smtClean="0">
                <a:solidFill>
                  <a:srgbClr val="CC0099"/>
                </a:solidFill>
              </a:rPr>
              <a:t> elastic scattering</a:t>
            </a:r>
          </a:p>
          <a:p>
            <a:r>
              <a:rPr lang="en-US" altLang="ja-JP" sz="1100" dirty="0" smtClean="0">
                <a:solidFill>
                  <a:srgbClr val="33CC33"/>
                </a:solidFill>
              </a:rPr>
              <a:t>(5)   </a:t>
            </a:r>
            <a:r>
              <a:rPr lang="en-US" altLang="ja-JP" sz="1100" dirty="0" smtClean="0">
                <a:solidFill>
                  <a:srgbClr val="CC0099"/>
                </a:solidFill>
              </a:rPr>
              <a:t>(4)</a:t>
            </a:r>
            <a:r>
              <a:rPr lang="en-US" altLang="ja-JP" sz="1100" dirty="0" smtClean="0">
                <a:solidFill>
                  <a:srgbClr val="33CC33"/>
                </a:solidFill>
              </a:rPr>
              <a:t>+</a:t>
            </a:r>
            <a:r>
              <a:rPr lang="en-US" altLang="ja-JP" sz="1100" dirty="0" err="1" smtClean="0">
                <a:solidFill>
                  <a:srgbClr val="33CC33"/>
                </a:solidFill>
              </a:rPr>
              <a:t>Hadron</a:t>
            </a:r>
            <a:r>
              <a:rPr lang="en-US" altLang="ja-JP" sz="1100" dirty="0" smtClean="0">
                <a:solidFill>
                  <a:srgbClr val="33CC33"/>
                </a:solidFill>
              </a:rPr>
              <a:t> inelastic scattering</a:t>
            </a:r>
            <a:endParaRPr 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t>Alternatively – you can derive this number approximately from standard tables</a:t>
            </a:r>
            <a:endParaRPr lang="en-US" sz="2800" b="1" i="1" dirty="0"/>
          </a:p>
        </p:txBody>
      </p:sp>
      <p:sp>
        <p:nvSpPr>
          <p:cNvPr id="3" name="Content Placeholder 2"/>
          <p:cNvSpPr>
            <a:spLocks noGrp="1"/>
          </p:cNvSpPr>
          <p:nvPr>
            <p:ph idx="1"/>
          </p:nvPr>
        </p:nvSpPr>
        <p:spPr/>
        <p:txBody>
          <a:bodyPr/>
          <a:lstStyle/>
          <a:p>
            <a:r>
              <a:rPr lang="en-US" sz="2800" dirty="0" smtClean="0"/>
              <a:t>Energy/ Range in H</a:t>
            </a:r>
            <a:r>
              <a:rPr lang="en-US" sz="2800" baseline="-25000" dirty="0" smtClean="0"/>
              <a:t>2</a:t>
            </a:r>
            <a:r>
              <a:rPr lang="en-US" sz="2800" dirty="0" smtClean="0"/>
              <a:t>O from </a:t>
            </a:r>
            <a:r>
              <a:rPr lang="en-US" sz="2800" dirty="0" err="1" smtClean="0"/>
              <a:t>Janni</a:t>
            </a:r>
            <a:r>
              <a:rPr lang="en-US" sz="2800" dirty="0" smtClean="0"/>
              <a:t> Tables</a:t>
            </a:r>
          </a:p>
          <a:p>
            <a:r>
              <a:rPr lang="en-US" sz="2800" dirty="0" smtClean="0"/>
              <a:t> 70 </a:t>
            </a:r>
            <a:r>
              <a:rPr lang="en-US" sz="2800" dirty="0" err="1" smtClean="0"/>
              <a:t>MeV</a:t>
            </a:r>
            <a:r>
              <a:rPr lang="en-US" sz="2800" dirty="0" smtClean="0"/>
              <a:t> /  4cm</a:t>
            </a:r>
          </a:p>
          <a:p>
            <a:r>
              <a:rPr lang="en-US" sz="2800" dirty="0" smtClean="0"/>
              <a:t>100 </a:t>
            </a:r>
            <a:r>
              <a:rPr lang="en-US" sz="2800" dirty="0" err="1" smtClean="0"/>
              <a:t>MeV</a:t>
            </a:r>
            <a:r>
              <a:rPr lang="en-US" sz="2800" dirty="0" smtClean="0"/>
              <a:t> /  7.7 cm </a:t>
            </a:r>
          </a:p>
          <a:p>
            <a:r>
              <a:rPr lang="en-US" sz="2800" dirty="0" smtClean="0"/>
              <a:t>130 </a:t>
            </a:r>
            <a:r>
              <a:rPr lang="en-US" sz="2800" dirty="0" err="1" smtClean="0"/>
              <a:t>MeV</a:t>
            </a:r>
            <a:r>
              <a:rPr lang="en-US" sz="2800" dirty="0" smtClean="0"/>
              <a:t> / 12.3 cm</a:t>
            </a:r>
          </a:p>
          <a:p>
            <a:r>
              <a:rPr lang="en-US" sz="2800" dirty="0" smtClean="0"/>
              <a:t>160 </a:t>
            </a:r>
            <a:r>
              <a:rPr lang="en-US" sz="2800" dirty="0" err="1" smtClean="0"/>
              <a:t>MeV</a:t>
            </a:r>
            <a:r>
              <a:rPr lang="en-US" sz="2800" dirty="0" smtClean="0"/>
              <a:t> /  17.7 cm</a:t>
            </a:r>
          </a:p>
          <a:p>
            <a:r>
              <a:rPr lang="en-US" sz="2800" dirty="0" smtClean="0"/>
              <a:t>190 </a:t>
            </a:r>
            <a:r>
              <a:rPr lang="en-US" sz="2800" dirty="0" err="1" smtClean="0"/>
              <a:t>MeV</a:t>
            </a:r>
            <a:r>
              <a:rPr lang="en-US" sz="2800" dirty="0" smtClean="0"/>
              <a:t> /  23.8 cm</a:t>
            </a:r>
          </a:p>
          <a:p>
            <a:r>
              <a:rPr lang="en-US" sz="2800" dirty="0" smtClean="0"/>
              <a:t>230 </a:t>
            </a:r>
            <a:r>
              <a:rPr lang="en-US" sz="2800" dirty="0" err="1" smtClean="0"/>
              <a:t>MeV</a:t>
            </a:r>
            <a:r>
              <a:rPr lang="en-US" sz="2800" dirty="0" smtClean="0"/>
              <a:t> /  33.0 cm</a:t>
            </a:r>
          </a:p>
          <a:p>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t>Energy constraints on delivered Beam</a:t>
            </a:r>
            <a:endParaRPr lang="en-US" sz="2800" b="1" i="1" dirty="0"/>
          </a:p>
        </p:txBody>
      </p:sp>
      <p:sp>
        <p:nvSpPr>
          <p:cNvPr id="3" name="Content Placeholder 2"/>
          <p:cNvSpPr>
            <a:spLocks noGrp="1"/>
          </p:cNvSpPr>
          <p:nvPr>
            <p:ph idx="1"/>
          </p:nvPr>
        </p:nvSpPr>
        <p:spPr>
          <a:xfrm>
            <a:off x="228600" y="1295400"/>
            <a:ext cx="8610600" cy="4525963"/>
          </a:xfrm>
        </p:spPr>
        <p:txBody>
          <a:bodyPr/>
          <a:lstStyle/>
          <a:p>
            <a:r>
              <a:rPr lang="en-US" sz="2400" dirty="0" smtClean="0"/>
              <a:t>“Energy </a:t>
            </a:r>
            <a:r>
              <a:rPr lang="en-US" sz="2400" dirty="0" smtClean="0"/>
              <a:t>stability (second to second) and reproducibility (day to day) of accelerated beam must yield a range constancy </a:t>
            </a:r>
            <a:r>
              <a:rPr lang="en-US" sz="2400" dirty="0" smtClean="0"/>
              <a:t>of          </a:t>
            </a:r>
            <a:r>
              <a:rPr lang="en-US" sz="2400" dirty="0" smtClean="0"/>
              <a:t>+/- 0.02 cm in water equivalent material. For synchrotrons, the energy stability is the constancy from one beam pulse to the next. For cyclotrons, it is the energy constancy from one second to the next</a:t>
            </a:r>
            <a:r>
              <a:rPr lang="en-US" sz="2400" dirty="0" smtClean="0"/>
              <a:t>.” (this is consistent with range requirement)</a:t>
            </a:r>
          </a:p>
          <a:p>
            <a:r>
              <a:rPr lang="en-US" sz="2400" dirty="0" smtClean="0"/>
              <a:t>Implies energy stability of delivered beam must be</a:t>
            </a:r>
          </a:p>
          <a:p>
            <a:pPr lvl="1"/>
            <a:r>
              <a:rPr lang="en-US" sz="2000" dirty="0" smtClean="0">
                <a:solidFill>
                  <a:srgbClr val="FF0000"/>
                </a:solidFill>
              </a:rPr>
              <a:t>+/-</a:t>
            </a:r>
            <a:r>
              <a:rPr lang="en-US" sz="2000" dirty="0" smtClean="0">
                <a:solidFill>
                  <a:srgbClr val="FF0000"/>
                </a:solidFill>
              </a:rPr>
              <a:t> 0.08 </a:t>
            </a:r>
            <a:r>
              <a:rPr lang="en-US" sz="2000" dirty="0" err="1" smtClean="0">
                <a:solidFill>
                  <a:srgbClr val="FF0000"/>
                </a:solidFill>
              </a:rPr>
              <a:t>MeV</a:t>
            </a:r>
            <a:r>
              <a:rPr lang="en-US" sz="2000" dirty="0" smtClean="0">
                <a:solidFill>
                  <a:srgbClr val="FF0000"/>
                </a:solidFill>
              </a:rPr>
              <a:t> (</a:t>
            </a:r>
            <a:r>
              <a:rPr lang="en-US" sz="2000" dirty="0" err="1" smtClean="0">
                <a:solidFill>
                  <a:srgbClr val="FF0000"/>
                </a:solidFill>
              </a:rPr>
              <a:t>rms</a:t>
            </a:r>
            <a:r>
              <a:rPr lang="en-US" sz="2000" dirty="0" smtClean="0">
                <a:solidFill>
                  <a:srgbClr val="FF0000"/>
                </a:solidFill>
              </a:rPr>
              <a:t>)</a:t>
            </a:r>
          </a:p>
          <a:p>
            <a:r>
              <a:rPr lang="en-US" sz="2400" dirty="0" smtClean="0"/>
              <a:t>C</a:t>
            </a:r>
            <a:r>
              <a:rPr lang="en-US" sz="2400" dirty="0" smtClean="0"/>
              <a:t>ompare with momentum spread in the 400-MeV </a:t>
            </a:r>
            <a:r>
              <a:rPr lang="en-US" sz="2400" dirty="0" err="1" smtClean="0"/>
              <a:t>Fermilab</a:t>
            </a:r>
            <a:r>
              <a:rPr lang="en-US" sz="2400" dirty="0" smtClean="0"/>
              <a:t> </a:t>
            </a:r>
            <a:r>
              <a:rPr lang="en-US" sz="2400" dirty="0" err="1" smtClean="0"/>
              <a:t>Linac</a:t>
            </a:r>
            <a:endParaRPr lang="en-US" sz="2400" dirty="0" smtClean="0"/>
          </a:p>
          <a:p>
            <a:pPr lvl="1"/>
            <a:r>
              <a:rPr lang="en-US" sz="2000" dirty="0" smtClean="0"/>
              <a:t>95%, full </a:t>
            </a:r>
            <a:r>
              <a:rPr lang="en-US" sz="2000" dirty="0" smtClean="0">
                <a:sym typeface="Symbol"/>
              </a:rPr>
              <a:t>p/p = 0.5%                   </a:t>
            </a:r>
            <a:r>
              <a:rPr lang="en-US" sz="2000" dirty="0" smtClean="0"/>
              <a:t>+/- </a:t>
            </a:r>
            <a:r>
              <a:rPr lang="en-US" sz="2000" dirty="0" smtClean="0">
                <a:sym typeface="Symbol"/>
              </a:rPr>
              <a:t>0.1% (</a:t>
            </a:r>
            <a:r>
              <a:rPr lang="en-US" sz="2000" dirty="0" err="1" smtClean="0">
                <a:sym typeface="Symbol"/>
              </a:rPr>
              <a:t>rms</a:t>
            </a:r>
            <a:r>
              <a:rPr lang="en-US" sz="2000" dirty="0" smtClean="0">
                <a:sym typeface="Symbol"/>
              </a:rPr>
              <a:t>)</a:t>
            </a:r>
          </a:p>
          <a:p>
            <a:pPr lvl="1"/>
            <a:r>
              <a:rPr lang="en-US" sz="2000" dirty="0" smtClean="0">
                <a:sym typeface="Symbol"/>
              </a:rPr>
              <a:t>This translates into </a:t>
            </a:r>
            <a:r>
              <a:rPr lang="en-US" sz="2000" dirty="0" err="1" smtClean="0">
                <a:sym typeface="Symbol"/>
              </a:rPr>
              <a:t>E</a:t>
            </a:r>
            <a:r>
              <a:rPr lang="en-US" sz="2000" baseline="-25000" dirty="0" err="1" smtClean="0">
                <a:sym typeface="Symbol"/>
              </a:rPr>
              <a:t>kin</a:t>
            </a:r>
            <a:r>
              <a:rPr lang="en-US" sz="2000" dirty="0" smtClean="0">
                <a:sym typeface="Symbol"/>
              </a:rPr>
              <a:t> </a:t>
            </a:r>
            <a:r>
              <a:rPr lang="en-US" sz="2000" dirty="0" smtClean="0">
                <a:sym typeface="Symbol"/>
              </a:rPr>
              <a:t>of  </a:t>
            </a:r>
            <a:r>
              <a:rPr lang="en-US" sz="2000" dirty="0" smtClean="0">
                <a:solidFill>
                  <a:srgbClr val="FF0000"/>
                </a:solidFill>
              </a:rPr>
              <a:t>+/- </a:t>
            </a:r>
            <a:r>
              <a:rPr lang="en-US" sz="2000" dirty="0" smtClean="0">
                <a:solidFill>
                  <a:srgbClr val="FF0000"/>
                </a:solidFill>
              </a:rPr>
              <a:t>0.68 </a:t>
            </a:r>
            <a:r>
              <a:rPr lang="en-US" sz="2000" dirty="0" err="1" smtClean="0">
                <a:solidFill>
                  <a:srgbClr val="FF0000"/>
                </a:solidFill>
              </a:rPr>
              <a:t>MeV</a:t>
            </a:r>
            <a:r>
              <a:rPr lang="en-US" sz="2000" dirty="0" smtClean="0">
                <a:solidFill>
                  <a:srgbClr val="FF0000"/>
                </a:solidFill>
              </a:rPr>
              <a:t> (</a:t>
            </a:r>
            <a:r>
              <a:rPr lang="en-US" sz="2000" dirty="0" err="1" smtClean="0">
                <a:solidFill>
                  <a:srgbClr val="FF0000"/>
                </a:solidFill>
              </a:rPr>
              <a:t>rms</a:t>
            </a:r>
            <a:r>
              <a:rPr lang="en-US" sz="2000" dirty="0" smtClean="0">
                <a:solidFill>
                  <a:srgbClr val="FF0000"/>
                </a:solidFill>
              </a:rPr>
              <a:t>)</a:t>
            </a:r>
            <a:endParaRPr lang="en-US" sz="2000" dirty="0" smtClean="0">
              <a:solidFill>
                <a:srgbClr val="FF0000"/>
              </a:solidFill>
            </a:endParaRPr>
          </a:p>
          <a:p>
            <a:pPr lvl="1">
              <a:buNone/>
            </a:pPr>
            <a:r>
              <a:rPr lang="en-US" b="1" smtClean="0">
                <a:solidFill>
                  <a:srgbClr val="C00000"/>
                </a:solidFill>
              </a:rPr>
              <a:t>Can be at </a:t>
            </a:r>
            <a:r>
              <a:rPr lang="en-US" b="1" dirty="0" smtClean="0">
                <a:solidFill>
                  <a:srgbClr val="C00000"/>
                </a:solidFill>
              </a:rPr>
              <a:t>the limits of accelerator energy stability </a:t>
            </a:r>
            <a:endParaRPr lang="en-US" b="1" dirty="0" smtClean="0">
              <a:solidFill>
                <a:srgbClr val="C00000"/>
              </a:solidFill>
            </a:endParaRPr>
          </a:p>
          <a:p>
            <a:pPr lvl="1">
              <a:buNone/>
            </a:pPr>
            <a:endParaRPr lang="en-US" sz="2000" dirty="0"/>
          </a:p>
        </p:txBody>
      </p:sp>
      <p:sp>
        <p:nvSpPr>
          <p:cNvPr id="4" name="Right Arrow 3"/>
          <p:cNvSpPr/>
          <p:nvPr/>
        </p:nvSpPr>
        <p:spPr>
          <a:xfrm>
            <a:off x="3581400" y="4953000"/>
            <a:ext cx="533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2800" b="1" i="1" dirty="0" smtClean="0"/>
              <a:t>Transmission</a:t>
            </a:r>
            <a:endParaRPr lang="en-US" sz="2800" b="1" i="1" dirty="0"/>
          </a:p>
        </p:txBody>
      </p:sp>
      <p:sp>
        <p:nvSpPr>
          <p:cNvPr id="3" name="Content Placeholder 2"/>
          <p:cNvSpPr>
            <a:spLocks noGrp="1"/>
          </p:cNvSpPr>
          <p:nvPr>
            <p:ph idx="1"/>
          </p:nvPr>
        </p:nvSpPr>
        <p:spPr>
          <a:xfrm>
            <a:off x="457200" y="990600"/>
            <a:ext cx="8229600" cy="4525963"/>
          </a:xfrm>
        </p:spPr>
        <p:txBody>
          <a:bodyPr/>
          <a:lstStyle/>
          <a:p>
            <a:r>
              <a:rPr lang="en-US" sz="2000" dirty="0" smtClean="0"/>
              <a:t>However, in a cyclotron this really represents the momentum acceptance of the </a:t>
            </a:r>
            <a:r>
              <a:rPr lang="en-US" sz="2000" dirty="0" err="1" smtClean="0"/>
              <a:t>beamline</a:t>
            </a:r>
            <a:r>
              <a:rPr lang="en-US" sz="2000" dirty="0" smtClean="0"/>
              <a:t> – the ESS or Energy Selection System used after a degrader</a:t>
            </a:r>
          </a:p>
          <a:p>
            <a:r>
              <a:rPr lang="en-US" sz="2000" dirty="0" smtClean="0"/>
              <a:t>Severe requirements on momentum aperture result in severe secondary losses after a “production” target (in addition to the rapid decline in the cross section for production of lower energy beams + increasing severe </a:t>
            </a:r>
            <a:r>
              <a:rPr lang="en-US" sz="2000" dirty="0" err="1" smtClean="0"/>
              <a:t>emittance</a:t>
            </a:r>
            <a:r>
              <a:rPr lang="en-US" sz="2000" dirty="0" smtClean="0"/>
              <a:t> blowup – geometric </a:t>
            </a:r>
            <a:r>
              <a:rPr lang="en-US" sz="2000" dirty="0" err="1" smtClean="0"/>
              <a:t>emittance</a:t>
            </a:r>
            <a:r>
              <a:rPr lang="en-US" sz="2000" dirty="0" smtClean="0"/>
              <a:t> is fixed by collimators )</a:t>
            </a:r>
          </a:p>
          <a:p>
            <a:r>
              <a:rPr lang="en-US" sz="2000" dirty="0" smtClean="0"/>
              <a:t>Below is a transmission table</a:t>
            </a:r>
          </a:p>
          <a:p>
            <a:endParaRPr lang="en-US" sz="2000" dirty="0"/>
          </a:p>
        </p:txBody>
      </p:sp>
      <p:graphicFrame>
        <p:nvGraphicFramePr>
          <p:cNvPr id="4" name="Table 3"/>
          <p:cNvGraphicFramePr>
            <a:graphicFrameLocks noGrp="1"/>
          </p:cNvGraphicFramePr>
          <p:nvPr/>
        </p:nvGraphicFramePr>
        <p:xfrm>
          <a:off x="1447800" y="4038600"/>
          <a:ext cx="6096000" cy="2225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Energy</a:t>
                      </a:r>
                      <a:endParaRPr lang="en-US" dirty="0"/>
                    </a:p>
                  </a:txBody>
                  <a:tcPr/>
                </a:tc>
                <a:tc>
                  <a:txBody>
                    <a:bodyPr/>
                    <a:lstStyle/>
                    <a:p>
                      <a:pPr algn="ctr"/>
                      <a:r>
                        <a:rPr lang="en-US" dirty="0" smtClean="0"/>
                        <a:t>PSI</a:t>
                      </a:r>
                      <a:endParaRPr lang="en-US" dirty="0"/>
                    </a:p>
                  </a:txBody>
                  <a:tcPr/>
                </a:tc>
                <a:tc>
                  <a:txBody>
                    <a:bodyPr/>
                    <a:lstStyle/>
                    <a:p>
                      <a:pPr algn="ctr"/>
                      <a:r>
                        <a:rPr lang="en-US" dirty="0" smtClean="0"/>
                        <a:t>Munich</a:t>
                      </a:r>
                      <a:endParaRPr lang="en-US" dirty="0"/>
                    </a:p>
                  </a:txBody>
                  <a:tcPr/>
                </a:tc>
              </a:tr>
              <a:tr h="370840">
                <a:tc>
                  <a:txBody>
                    <a:bodyPr/>
                    <a:lstStyle/>
                    <a:p>
                      <a:r>
                        <a:rPr lang="en-US" dirty="0" smtClean="0"/>
                        <a:t>250 </a:t>
                      </a:r>
                      <a:r>
                        <a:rPr lang="en-US" dirty="0" err="1" smtClean="0"/>
                        <a:t>MeV</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r>
              <a:tr h="370840">
                <a:tc>
                  <a:txBody>
                    <a:bodyPr/>
                    <a:lstStyle/>
                    <a:p>
                      <a:r>
                        <a:rPr lang="en-US" dirty="0" smtClean="0"/>
                        <a:t>240 </a:t>
                      </a:r>
                      <a:r>
                        <a:rPr lang="en-US" dirty="0" err="1" smtClean="0"/>
                        <a:t>MeV</a:t>
                      </a:r>
                      <a:endParaRPr lang="en-US" dirty="0"/>
                    </a:p>
                  </a:txBody>
                  <a:tcPr/>
                </a:tc>
                <a:tc>
                  <a:txBody>
                    <a:bodyPr/>
                    <a:lstStyle/>
                    <a:p>
                      <a:pPr algn="ctr"/>
                      <a:endParaRPr lang="en-US" dirty="0"/>
                    </a:p>
                  </a:txBody>
                  <a:tcPr/>
                </a:tc>
                <a:tc>
                  <a:txBody>
                    <a:bodyPr/>
                    <a:lstStyle/>
                    <a:p>
                      <a:pPr algn="ctr"/>
                      <a:r>
                        <a:rPr lang="en-US" dirty="0" smtClean="0"/>
                        <a:t>6.6%</a:t>
                      </a:r>
                      <a:endParaRPr lang="en-US" dirty="0"/>
                    </a:p>
                  </a:txBody>
                  <a:tcPr/>
                </a:tc>
              </a:tr>
              <a:tr h="370840">
                <a:tc>
                  <a:txBody>
                    <a:bodyPr/>
                    <a:lstStyle/>
                    <a:p>
                      <a:r>
                        <a:rPr lang="en-US" dirty="0" smtClean="0"/>
                        <a:t>230 </a:t>
                      </a:r>
                      <a:r>
                        <a:rPr lang="en-US" dirty="0" err="1" smtClean="0"/>
                        <a:t>MeV</a:t>
                      </a:r>
                      <a:endParaRPr lang="en-US" dirty="0"/>
                    </a:p>
                  </a:txBody>
                  <a:tcPr/>
                </a:tc>
                <a:tc>
                  <a:txBody>
                    <a:bodyPr/>
                    <a:lstStyle/>
                    <a:p>
                      <a:pPr algn="ctr"/>
                      <a:r>
                        <a:rPr lang="en-US" dirty="0" smtClean="0"/>
                        <a:t>10%</a:t>
                      </a:r>
                      <a:endParaRPr lang="en-US" dirty="0"/>
                    </a:p>
                  </a:txBody>
                  <a:tcPr/>
                </a:tc>
                <a:tc>
                  <a:txBody>
                    <a:bodyPr/>
                    <a:lstStyle/>
                    <a:p>
                      <a:pPr algn="ctr"/>
                      <a:endParaRPr lang="en-US" dirty="0"/>
                    </a:p>
                  </a:txBody>
                  <a:tcPr/>
                </a:tc>
              </a:tr>
              <a:tr h="370840">
                <a:tc>
                  <a:txBody>
                    <a:bodyPr/>
                    <a:lstStyle/>
                    <a:p>
                      <a:r>
                        <a:rPr lang="en-US" dirty="0" smtClean="0"/>
                        <a:t>100 </a:t>
                      </a:r>
                      <a:r>
                        <a:rPr lang="en-US" dirty="0" err="1" smtClean="0"/>
                        <a:t>MeV</a:t>
                      </a:r>
                      <a:endParaRPr lang="en-US" dirty="0"/>
                    </a:p>
                  </a:txBody>
                  <a:tcPr/>
                </a:tc>
                <a:tc>
                  <a:txBody>
                    <a:bodyPr/>
                    <a:lstStyle/>
                    <a:p>
                      <a:pPr algn="ctr"/>
                      <a:r>
                        <a:rPr lang="en-US" dirty="0" smtClean="0"/>
                        <a:t>3%</a:t>
                      </a:r>
                      <a:endParaRPr lang="en-US" dirty="0"/>
                    </a:p>
                  </a:txBody>
                  <a:tcPr/>
                </a:tc>
                <a:tc>
                  <a:txBody>
                    <a:bodyPr/>
                    <a:lstStyle/>
                    <a:p>
                      <a:pPr algn="ctr"/>
                      <a:r>
                        <a:rPr lang="en-US" dirty="0" smtClean="0"/>
                        <a:t>0.06%</a:t>
                      </a:r>
                      <a:endParaRPr lang="en-US" dirty="0"/>
                    </a:p>
                  </a:txBody>
                  <a:tcPr/>
                </a:tc>
              </a:tr>
              <a:tr h="370840">
                <a:tc>
                  <a:txBody>
                    <a:bodyPr/>
                    <a:lstStyle/>
                    <a:p>
                      <a:r>
                        <a:rPr lang="en-US" dirty="0" smtClean="0"/>
                        <a:t>70 </a:t>
                      </a:r>
                      <a:r>
                        <a:rPr lang="en-US" dirty="0" err="1" smtClean="0"/>
                        <a:t>MeV</a:t>
                      </a:r>
                      <a:endParaRPr lang="en-US" dirty="0"/>
                    </a:p>
                  </a:txBody>
                  <a:tcPr/>
                </a:tc>
                <a:tc>
                  <a:txBody>
                    <a:bodyPr/>
                    <a:lstStyle/>
                    <a:p>
                      <a:pPr algn="ctr"/>
                      <a:r>
                        <a:rPr lang="en-US" dirty="0" smtClean="0"/>
                        <a:t>1%</a:t>
                      </a:r>
                      <a:endParaRPr lang="en-US" dirty="0"/>
                    </a:p>
                  </a:txBody>
                  <a:tcPr/>
                </a:tc>
                <a:tc>
                  <a:txBody>
                    <a:bodyPr/>
                    <a:lstStyle/>
                    <a:p>
                      <a:pPr algn="ctr"/>
                      <a:r>
                        <a:rPr lang="en-US" dirty="0" smtClean="0"/>
                        <a:t>0.03%</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Energy Steps for treatment</a:t>
            </a:r>
            <a:endParaRPr lang="en-US" sz="3200" b="1" i="1" dirty="0"/>
          </a:p>
        </p:txBody>
      </p:sp>
      <p:sp>
        <p:nvSpPr>
          <p:cNvPr id="3" name="Content Placeholder 2"/>
          <p:cNvSpPr>
            <a:spLocks noGrp="1"/>
          </p:cNvSpPr>
          <p:nvPr>
            <p:ph idx="1"/>
          </p:nvPr>
        </p:nvSpPr>
        <p:spPr/>
        <p:txBody>
          <a:bodyPr/>
          <a:lstStyle/>
          <a:p>
            <a:r>
              <a:rPr lang="en-US" sz="2400" dirty="0" smtClean="0"/>
              <a:t>The range adjustment resolution will be 0.05 g/cm</a:t>
            </a:r>
            <a:r>
              <a:rPr lang="en-US" sz="2400" baseline="30000" dirty="0" smtClean="0"/>
              <a:t>2</a:t>
            </a:r>
            <a:r>
              <a:rPr lang="en-US" sz="2400" dirty="0" smtClean="0"/>
              <a:t> or 0.05 cm in water. </a:t>
            </a:r>
            <a:endParaRPr lang="en-US" sz="2400" dirty="0" smtClean="0"/>
          </a:p>
          <a:p>
            <a:pPr>
              <a:buNone/>
            </a:pPr>
            <a:r>
              <a:rPr lang="en-US" sz="2400" dirty="0" smtClean="0"/>
              <a:t>                         energy step of 0.2 </a:t>
            </a:r>
            <a:r>
              <a:rPr lang="en-US" sz="2400" dirty="0" err="1" smtClean="0"/>
              <a:t>MeV</a:t>
            </a:r>
            <a:endParaRPr lang="en-US" sz="2400" dirty="0" smtClean="0"/>
          </a:p>
          <a:p>
            <a:r>
              <a:rPr lang="en-US" sz="2400" dirty="0" smtClean="0"/>
              <a:t>Synchrotrons can handle this, especially with a matched well-tuned transport line.  Large Synchrotrons naturally are very sensitive to the central reference trajectory (large dispersion, small aperture, TOF accuracy …)</a:t>
            </a:r>
          </a:p>
          <a:p>
            <a:r>
              <a:rPr lang="en-US" sz="2400" dirty="0" smtClean="0"/>
              <a:t>In the cyclotron, the burden is again on the transport line </a:t>
            </a:r>
          </a:p>
          <a:p>
            <a:pPr>
              <a:buNone/>
            </a:pPr>
            <a:endParaRPr lang="en-US" sz="2400" dirty="0" smtClean="0"/>
          </a:p>
          <a:p>
            <a:endParaRPr lang="en-US" sz="2400" dirty="0"/>
          </a:p>
        </p:txBody>
      </p:sp>
      <p:sp>
        <p:nvSpPr>
          <p:cNvPr id="4" name="Right Arrow 3"/>
          <p:cNvSpPr/>
          <p:nvPr/>
        </p:nvSpPr>
        <p:spPr>
          <a:xfrm>
            <a:off x="1371600" y="2590800"/>
            <a:ext cx="533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t>Additional specifications on accelerator and transport</a:t>
            </a:r>
            <a:endParaRPr lang="en-US" sz="2800" b="1" i="1" dirty="0"/>
          </a:p>
        </p:txBody>
      </p:sp>
      <p:sp>
        <p:nvSpPr>
          <p:cNvPr id="3" name="Content Placeholder 2"/>
          <p:cNvSpPr>
            <a:spLocks noGrp="1"/>
          </p:cNvSpPr>
          <p:nvPr>
            <p:ph idx="1"/>
          </p:nvPr>
        </p:nvSpPr>
        <p:spPr>
          <a:xfrm>
            <a:off x="533400" y="1371600"/>
            <a:ext cx="8229600" cy="4525963"/>
          </a:xfrm>
        </p:spPr>
        <p:txBody>
          <a:bodyPr/>
          <a:lstStyle/>
          <a:p>
            <a:r>
              <a:rPr lang="en-US" sz="2000" dirty="0" smtClean="0"/>
              <a:t>The </a:t>
            </a:r>
            <a:r>
              <a:rPr lang="en-US" sz="2000" dirty="0" smtClean="0"/>
              <a:t>time to switch beam delivery between any two rooms and any two energies </a:t>
            </a:r>
            <a:endParaRPr lang="en-US" sz="2000" dirty="0" smtClean="0"/>
          </a:p>
          <a:p>
            <a:pPr lvl="1"/>
            <a:r>
              <a:rPr lang="en-US" sz="1600" dirty="0" smtClean="0"/>
              <a:t>&lt;</a:t>
            </a:r>
            <a:r>
              <a:rPr lang="en-US" sz="1600" dirty="0" smtClean="0"/>
              <a:t>1 </a:t>
            </a:r>
            <a:r>
              <a:rPr lang="en-US" sz="1600" dirty="0" smtClean="0"/>
              <a:t>minute for clinical </a:t>
            </a:r>
            <a:r>
              <a:rPr lang="en-US" sz="1600" dirty="0" smtClean="0"/>
              <a:t>operations – present claim is 30 sec</a:t>
            </a:r>
          </a:p>
          <a:p>
            <a:pPr lvl="2"/>
            <a:r>
              <a:rPr lang="en-US" sz="1400" dirty="0" smtClean="0"/>
              <a:t>Challenge with solid core magnets and hysteresis unless energies and therapy is carefully coordinated</a:t>
            </a:r>
          </a:p>
          <a:p>
            <a:r>
              <a:rPr lang="en-US" sz="2000" dirty="0" smtClean="0"/>
              <a:t>R</a:t>
            </a:r>
            <a:r>
              <a:rPr lang="en-US" sz="2000" dirty="0" smtClean="0"/>
              <a:t>esearch </a:t>
            </a:r>
            <a:r>
              <a:rPr lang="en-US" sz="2000" dirty="0" smtClean="0"/>
              <a:t>applications, in any room, </a:t>
            </a:r>
            <a:endParaRPr lang="en-US" sz="2000" dirty="0" smtClean="0"/>
          </a:p>
          <a:p>
            <a:pPr lvl="1"/>
            <a:r>
              <a:rPr lang="en-US" sz="1600" dirty="0" smtClean="0"/>
              <a:t>the </a:t>
            </a:r>
            <a:r>
              <a:rPr lang="en-US" sz="1600" dirty="0" smtClean="0"/>
              <a:t>dose rate must be </a:t>
            </a:r>
            <a:r>
              <a:rPr lang="en-US" sz="1600" dirty="0" smtClean="0"/>
              <a:t>lowered to ~10</a:t>
            </a:r>
            <a:r>
              <a:rPr lang="en-US" sz="1600" baseline="30000" dirty="0" smtClean="0"/>
              <a:t>-5</a:t>
            </a:r>
            <a:r>
              <a:rPr lang="en-US" sz="1600" dirty="0" smtClean="0"/>
              <a:t> from the </a:t>
            </a:r>
            <a:r>
              <a:rPr lang="en-US" sz="1600" dirty="0" smtClean="0"/>
              <a:t>1 </a:t>
            </a:r>
            <a:r>
              <a:rPr lang="en-US" sz="1600" dirty="0" err="1" smtClean="0"/>
              <a:t>Gy</a:t>
            </a:r>
            <a:r>
              <a:rPr lang="en-US" sz="1600" dirty="0" smtClean="0"/>
              <a:t>/liter/min. This “may “ include </a:t>
            </a:r>
            <a:r>
              <a:rPr lang="en-US" sz="1600" dirty="0" smtClean="0"/>
              <a:t>lowering beam current injected into the accelerator, lowering extraction efficiency and lowering beam transport </a:t>
            </a:r>
            <a:r>
              <a:rPr lang="en-US" sz="1600" dirty="0" smtClean="0"/>
              <a:t>efficiency (slamming beam into a component – just as a foot note we can activate a component to 40 </a:t>
            </a:r>
            <a:r>
              <a:rPr lang="en-US" sz="1600" dirty="0" err="1" smtClean="0"/>
              <a:t>mr</a:t>
            </a:r>
            <a:r>
              <a:rPr lang="en-US" sz="1600" dirty="0" smtClean="0"/>
              <a:t>/hour @1’ in an hour of </a:t>
            </a:r>
            <a:r>
              <a:rPr lang="en-US" sz="1600" dirty="0" err="1" smtClean="0"/>
              <a:t>Fermilab</a:t>
            </a:r>
            <a:r>
              <a:rPr lang="en-US" sz="1600" dirty="0" smtClean="0"/>
              <a:t> </a:t>
            </a:r>
            <a:r>
              <a:rPr lang="en-US" sz="1600" dirty="0" err="1" smtClean="0"/>
              <a:t>Linac</a:t>
            </a:r>
            <a:r>
              <a:rPr lang="en-US" sz="1600" dirty="0" smtClean="0"/>
              <a:t> beam)</a:t>
            </a:r>
          </a:p>
          <a:p>
            <a:pPr lvl="1"/>
            <a:r>
              <a:rPr lang="en-US" sz="1600" dirty="0" smtClean="0"/>
              <a:t>Beam energy from the accelerator / energy degrader must be able to be lowered to 30 </a:t>
            </a:r>
            <a:r>
              <a:rPr lang="en-US" sz="1600" dirty="0" err="1" smtClean="0"/>
              <a:t>MeV</a:t>
            </a:r>
            <a:r>
              <a:rPr lang="en-US" sz="1600" dirty="0" smtClean="0"/>
              <a:t> – this gets exciting for a 230-250 </a:t>
            </a:r>
            <a:r>
              <a:rPr lang="en-US" sz="1600" dirty="0" err="1" smtClean="0"/>
              <a:t>MeV</a:t>
            </a:r>
            <a:r>
              <a:rPr lang="en-US" sz="1600" dirty="0" smtClean="0"/>
              <a:t> cyclotron</a:t>
            </a:r>
          </a:p>
          <a:p>
            <a:pPr lvl="1"/>
            <a:r>
              <a:rPr lang="en-US" sz="1600" dirty="0" smtClean="0"/>
              <a:t>a fast beam abort system must be used to terminate beam in less than 200 </a:t>
            </a:r>
            <a:r>
              <a:rPr lang="en-US" sz="1600" dirty="0" smtClean="0">
                <a:sym typeface="Symbol"/>
              </a:rPr>
              <a:t></a:t>
            </a:r>
            <a:r>
              <a:rPr lang="en-US" sz="1600" dirty="0" smtClean="0"/>
              <a:t>sec. This requirement is driven by beam scanning safety considerations and low dose and low dose rate radiation biology experiments.</a:t>
            </a:r>
          </a:p>
          <a:p>
            <a:pPr lvl="2"/>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3125</TotalTime>
  <Words>1512</Words>
  <Application>Microsoft Office PowerPoint</Application>
  <PresentationFormat>On-screen Show (4:3)</PresentationFormat>
  <Paragraphs>122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Clinical Specifications for Accelerators</vt:lpstr>
      <vt:lpstr>Clinical Specifications for Accelerators</vt:lpstr>
      <vt:lpstr>Accelerator and Beam Transport Systems</vt:lpstr>
      <vt:lpstr>Converting to Accelerator Conventions</vt:lpstr>
      <vt:lpstr>Alternatively – you can derive this number approximately from standard tables</vt:lpstr>
      <vt:lpstr>Energy constraints on delivered Beam</vt:lpstr>
      <vt:lpstr>Transmission</vt:lpstr>
      <vt:lpstr>Energy Steps for treatment</vt:lpstr>
      <vt:lpstr>Additional specifications on accelerator and transport</vt:lpstr>
      <vt:lpstr>Beam Delivery Systems and Gantry</vt:lpstr>
      <vt:lpstr>Distal Edge and Penumbra</vt:lpstr>
      <vt:lpstr>Penumbra and distal edge fall off limits</vt:lpstr>
      <vt:lpstr>Slide 13</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 Johnstone</dc:creator>
  <cp:lastModifiedBy>C. Johnstone</cp:lastModifiedBy>
  <cp:revision>251</cp:revision>
  <dcterms:created xsi:type="dcterms:W3CDTF">2009-04-27T13:51:30Z</dcterms:created>
  <dcterms:modified xsi:type="dcterms:W3CDTF">2009-09-23T15:10:50Z</dcterms:modified>
</cp:coreProperties>
</file>