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vml" ContentType="application/vnd.openxmlformats-officedocument.vmlDrawing"/>
  <Override PartName="/ppt/notesSlides/notesSlide31.xml" ContentType="application/vnd.openxmlformats-officedocument.presentationml.notesSlide+xml"/>
  <Default Extension="gif" ContentType="image/gif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257" r:id="rId2"/>
    <p:sldId id="261" r:id="rId3"/>
    <p:sldId id="262" r:id="rId4"/>
    <p:sldId id="301" r:id="rId5"/>
    <p:sldId id="268" r:id="rId6"/>
    <p:sldId id="289" r:id="rId7"/>
    <p:sldId id="266" r:id="rId8"/>
    <p:sldId id="303" r:id="rId9"/>
    <p:sldId id="302" r:id="rId10"/>
    <p:sldId id="304" r:id="rId11"/>
    <p:sldId id="293" r:id="rId12"/>
    <p:sldId id="294" r:id="rId13"/>
    <p:sldId id="295" r:id="rId14"/>
    <p:sldId id="296" r:id="rId15"/>
    <p:sldId id="265" r:id="rId16"/>
    <p:sldId id="297" r:id="rId17"/>
    <p:sldId id="299" r:id="rId18"/>
    <p:sldId id="320" r:id="rId19"/>
    <p:sldId id="269" r:id="rId20"/>
    <p:sldId id="305" r:id="rId21"/>
    <p:sldId id="306" r:id="rId22"/>
    <p:sldId id="270" r:id="rId23"/>
    <p:sldId id="271" r:id="rId24"/>
    <p:sldId id="272" r:id="rId25"/>
    <p:sldId id="307" r:id="rId26"/>
    <p:sldId id="310" r:id="rId27"/>
    <p:sldId id="311" r:id="rId28"/>
    <p:sldId id="308" r:id="rId29"/>
    <p:sldId id="312" r:id="rId30"/>
    <p:sldId id="309" r:id="rId31"/>
    <p:sldId id="318" r:id="rId32"/>
    <p:sldId id="274" r:id="rId33"/>
    <p:sldId id="317" r:id="rId34"/>
    <p:sldId id="333" r:id="rId35"/>
    <p:sldId id="321" r:id="rId36"/>
    <p:sldId id="322" r:id="rId37"/>
    <p:sldId id="323" r:id="rId38"/>
    <p:sldId id="324" r:id="rId39"/>
    <p:sldId id="326" r:id="rId40"/>
    <p:sldId id="327" r:id="rId41"/>
    <p:sldId id="328" r:id="rId42"/>
    <p:sldId id="329" r:id="rId43"/>
    <p:sldId id="330" r:id="rId44"/>
    <p:sldId id="337" r:id="rId45"/>
    <p:sldId id="339" r:id="rId46"/>
    <p:sldId id="332" r:id="rId47"/>
    <p:sldId id="335" r:id="rId48"/>
    <p:sldId id="334" r:id="rId49"/>
    <p:sldId id="315" r:id="rId5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teve Korbly" initials="SK" lastIdx="1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 autoAdjust="0"/>
    <p:restoredTop sz="94667" autoAdjust="0"/>
  </p:normalViewPr>
  <p:slideViewPr>
    <p:cSldViewPr>
      <p:cViewPr varScale="1">
        <p:scale>
          <a:sx n="57" d="100"/>
          <a:sy n="57" d="100"/>
        </p:scale>
        <p:origin x="-91" y="-30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701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9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wmf"/><Relationship Id="rId1" Type="http://schemas.openxmlformats.org/officeDocument/2006/relationships/image" Target="../media/image10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C11AFCA-621C-4461-9711-A5296A9D6A9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EFE005-4AC6-4EC8-9A5E-26F6E52C0155}" type="slidenum">
              <a:rPr lang="en-US"/>
              <a:pPr/>
              <a:t>1</a:t>
            </a:fld>
            <a:endParaRPr lang="en-US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1AFCA-621C-4461-9711-A5296A9D6A9E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1F6AC9-D0D1-4C27-B6E5-655B7FFCF169}" type="slidenum">
              <a:rPr lang="en-US"/>
              <a:pPr/>
              <a:t>11</a:t>
            </a:fld>
            <a:endParaRPr lang="en-US"/>
          </a:p>
        </p:txBody>
      </p:sp>
      <p:sp>
        <p:nvSpPr>
          <p:cNvPr id="138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A2081-1F55-4769-B05A-4F5CF4CFB198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Spectral example…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A2081-1F55-4769-B05A-4F5CF4CFB198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Necessary, a good spectra</a:t>
            </a:r>
            <a:r>
              <a:rPr lang="en-US" baseline="0" dirty="0" smtClean="0"/>
              <a:t> of one of the materials to be discussed in the presentation.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1AFCA-621C-4461-9711-A5296A9D6A9E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Necessary, a good spectra</a:t>
            </a:r>
            <a:r>
              <a:rPr lang="en-US" baseline="0" dirty="0" smtClean="0"/>
              <a:t> of one of the materials to be discussed in the presentation.</a:t>
            </a: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915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1440" tIns="45720" rIns="91440" bIns="45720"/>
          <a:lstStyle/>
          <a:p>
            <a:pPr>
              <a:spcBef>
                <a:spcPct val="0"/>
              </a:spcBef>
            </a:pPr>
            <a:endParaRPr lang="en-US" smtClean="0">
              <a:latin typeface="Arial" pitchFamily="34" charset="0"/>
            </a:endParaRPr>
          </a:p>
        </p:txBody>
      </p:sp>
      <p:sp>
        <p:nvSpPr>
          <p:cNvPr id="49152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82B41C7-AD8C-473C-991B-DDD9ECD4BB4C}" type="slidenum">
              <a:rPr lang="en-US" sz="1200">
                <a:latin typeface="Calibri" pitchFamily="34" charset="0"/>
              </a:rPr>
              <a:pPr algn="r"/>
              <a:t>18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1AFCA-621C-4461-9711-A5296A9D6A9E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1AFCA-621C-4461-9711-A5296A9D6A9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7"/>
          <p:cNvSpPr txBox="1">
            <a:spLocks noGrp="1" noChangeArrowheads="1"/>
          </p:cNvSpPr>
          <p:nvPr/>
        </p:nvSpPr>
        <p:spPr bwMode="auto">
          <a:xfrm>
            <a:off x="3884232" y="8686096"/>
            <a:ext cx="2972215" cy="456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72" tIns="45785" rIns="91572" bIns="45785" anchor="b"/>
          <a:lstStyle/>
          <a:p>
            <a:pPr algn="r" defTabSz="916555"/>
            <a:fld id="{E6A8FF88-40B7-4F31-87B6-599749E7ABC2}" type="slidenum">
              <a:rPr lang="en-US" sz="1200">
                <a:cs typeface="Arial" charset="0"/>
              </a:rPr>
              <a:pPr algn="r" defTabSz="916555"/>
              <a:t>21</a:t>
            </a:fld>
            <a:endParaRPr lang="en-US" sz="1200" dirty="0">
              <a:cs typeface="Arial" charset="0"/>
            </a:endParaRPr>
          </a:p>
        </p:txBody>
      </p:sp>
      <p:sp>
        <p:nvSpPr>
          <p:cNvPr id="180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80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572" tIns="45785" rIns="91572" bIns="45785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1AFCA-621C-4461-9711-A5296A9D6A9E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99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0992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8" tIns="45714" rIns="91428" bIns="45714" anchor="b"/>
          <a:lstStyle/>
          <a:p>
            <a:pPr algn="r"/>
            <a:fld id="{6429432D-2A8D-4EB3-8D05-B565716E020A}" type="slidenum">
              <a:rPr lang="en-US" sz="1200"/>
              <a:pPr algn="r"/>
              <a:t>24</a:t>
            </a:fld>
            <a:endParaRPr lang="en-US" sz="120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1AFCA-621C-4461-9711-A5296A9D6A9E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1AFCA-621C-4461-9711-A5296A9D6A9E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C121C8-D754-4A4E-BDD4-0553D73D940E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1AFCA-621C-4461-9711-A5296A9D6A9E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C121C8-D754-4A4E-BDD4-0553D73D940E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1AFCA-621C-4461-9711-A5296A9D6A9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1AFCA-621C-4461-9711-A5296A9D6A9E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1AFCA-621C-4461-9711-A5296A9D6A9E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4343400"/>
            <a:ext cx="5489575" cy="4114800"/>
          </a:xfrm>
          <a:noFill/>
          <a:ln/>
        </p:spPr>
        <p:txBody>
          <a:bodyPr lIns="91422" tIns="45712" rIns="91422" bIns="45712"/>
          <a:lstStyle/>
          <a:p>
            <a:r>
              <a:rPr lang="en-US" dirty="0" smtClean="0"/>
              <a:t>Acceleration</a:t>
            </a:r>
            <a:r>
              <a:rPr lang="en-US" baseline="0" dirty="0" smtClean="0"/>
              <a:t> mechanism 1 slide overview</a:t>
            </a:r>
          </a:p>
          <a:p>
            <a:r>
              <a:rPr lang="en-US" baseline="0" dirty="0" smtClean="0"/>
              <a:t>High permeability core excited by current flowing in high </a:t>
            </a:r>
            <a:r>
              <a:rPr lang="en-US" baseline="0" dirty="0" err="1" smtClean="0"/>
              <a:t>cond</a:t>
            </a:r>
            <a:r>
              <a:rPr lang="en-US" baseline="0" dirty="0" smtClean="0"/>
              <a:t> outer surface of </a:t>
            </a:r>
            <a:r>
              <a:rPr lang="en-US" baseline="0" dirty="0" err="1" smtClean="0"/>
              <a:t>vac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cham</a:t>
            </a:r>
            <a:r>
              <a:rPr lang="en-US" baseline="0" dirty="0" smtClean="0"/>
              <a:t> </a:t>
            </a:r>
          </a:p>
          <a:p>
            <a:r>
              <a:rPr lang="en-US" baseline="0" dirty="0" smtClean="0"/>
              <a:t>Acts as inductive circuit during for interval up to saturation field giving E field with curl</a:t>
            </a:r>
          </a:p>
          <a:p>
            <a:r>
              <a:rPr lang="en-US" baseline="0" dirty="0" smtClean="0"/>
              <a:t>Chamber shields time-</a:t>
            </a:r>
            <a:r>
              <a:rPr lang="en-US" baseline="0" dirty="0" err="1" smtClean="0"/>
              <a:t>dep</a:t>
            </a:r>
            <a:r>
              <a:rPr lang="en-US" baseline="0" dirty="0" smtClean="0"/>
              <a:t> fields from penetrating except in 1 localized gap region</a:t>
            </a:r>
          </a:p>
          <a:p>
            <a:r>
              <a:rPr lang="en-US" baseline="0" dirty="0" smtClean="0"/>
              <a:t>Electrons inside chamber fed continuously from DC gun during pulse receive modest boost in energy traversing gap</a:t>
            </a:r>
          </a:p>
          <a:p>
            <a:r>
              <a:rPr lang="en-US" baseline="0" dirty="0" smtClean="0"/>
              <a:t>Orbits successively grow in scaling field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1AFCA-621C-4461-9711-A5296A9D6A9E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1AFCA-621C-4461-9711-A5296A9D6A9E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C121C8-D754-4A4E-BDD4-0553D73D940E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1AFCA-621C-4461-9711-A5296A9D6A9E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1AFCA-621C-4461-9711-A5296A9D6A9E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1AFCA-621C-4461-9711-A5296A9D6A9E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1AFCA-621C-4461-9711-A5296A9D6A9E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1AFCA-621C-4461-9711-A5296A9D6A9E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1AFCA-621C-4461-9711-A5296A9D6A9E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1AFCA-621C-4461-9711-A5296A9D6A9E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1AFCA-621C-4461-9711-A5296A9D6A9E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1AFCA-621C-4461-9711-A5296A9D6A9E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1AFCA-621C-4461-9711-A5296A9D6A9E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C121C8-D754-4A4E-BDD4-0553D73D940E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C121C8-D754-4A4E-BDD4-0553D73D940E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69F429-B4A5-4E68-BDC6-36AED5783B02}" type="slidenum">
              <a:rPr lang="en-US" smtClean="0"/>
              <a:pPr/>
              <a:t>48</a:t>
            </a:fld>
            <a:endParaRPr 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1AFCA-621C-4461-9711-A5296A9D6A9E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1AFCA-621C-4461-9711-A5296A9D6A9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5188F8-93FE-46D2-9CE1-6B34935F54B7}" type="slidenum">
              <a:rPr lang="en-US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1AFCA-621C-4461-9711-A5296A9D6A9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1AFCA-621C-4461-9711-A5296A9D6A9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2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Proprietary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BF180BB-9224-446F-8277-BA6670202E0A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11271" name="Group 7"/>
          <p:cNvGrpSpPr>
            <a:grpSpLocks/>
          </p:cNvGrpSpPr>
          <p:nvPr userDrawn="1"/>
        </p:nvGrpSpPr>
        <p:grpSpPr bwMode="auto">
          <a:xfrm>
            <a:off x="0" y="152400"/>
            <a:ext cx="9144000" cy="76200"/>
            <a:chOff x="0" y="2640"/>
            <a:chExt cx="5760" cy="48"/>
          </a:xfrm>
        </p:grpSpPr>
        <p:sp>
          <p:nvSpPr>
            <p:cNvPr id="11272" name="Line 8"/>
            <p:cNvSpPr>
              <a:spLocks noChangeShapeType="1"/>
            </p:cNvSpPr>
            <p:nvPr userDrawn="1"/>
          </p:nvSpPr>
          <p:spPr bwMode="auto">
            <a:xfrm>
              <a:off x="0" y="2640"/>
              <a:ext cx="5760" cy="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273" name="Line 9"/>
            <p:cNvSpPr>
              <a:spLocks noChangeShapeType="1"/>
            </p:cNvSpPr>
            <p:nvPr userDrawn="1"/>
          </p:nvSpPr>
          <p:spPr bwMode="auto">
            <a:xfrm>
              <a:off x="0" y="2688"/>
              <a:ext cx="5760" cy="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Proprietary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Proprietary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Proprietary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Proprietary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Proprietary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Proprietary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Proprietary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Proprietary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Proprietary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Proprietary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Proprietary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/>
              <a:t>Company Proprietary</a:t>
            </a:r>
          </a:p>
        </p:txBody>
      </p:sp>
      <p:grpSp>
        <p:nvGrpSpPr>
          <p:cNvPr id="1031" name="Group 7"/>
          <p:cNvGrpSpPr>
            <a:grpSpLocks/>
          </p:cNvGrpSpPr>
          <p:nvPr userDrawn="1"/>
        </p:nvGrpSpPr>
        <p:grpSpPr bwMode="auto">
          <a:xfrm>
            <a:off x="0" y="152400"/>
            <a:ext cx="9144000" cy="76200"/>
            <a:chOff x="0" y="2640"/>
            <a:chExt cx="5760" cy="48"/>
          </a:xfrm>
        </p:grpSpPr>
        <p:sp>
          <p:nvSpPr>
            <p:cNvPr id="1032" name="Line 8"/>
            <p:cNvSpPr>
              <a:spLocks noChangeShapeType="1"/>
            </p:cNvSpPr>
            <p:nvPr userDrawn="1"/>
          </p:nvSpPr>
          <p:spPr bwMode="auto">
            <a:xfrm>
              <a:off x="0" y="2640"/>
              <a:ext cx="5760" cy="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33" name="Line 9"/>
            <p:cNvSpPr>
              <a:spLocks noChangeShapeType="1"/>
            </p:cNvSpPr>
            <p:nvPr userDrawn="1"/>
          </p:nvSpPr>
          <p:spPr bwMode="auto">
            <a:xfrm>
              <a:off x="0" y="2688"/>
              <a:ext cx="5760" cy="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034" name="Picture 10" descr="10405_logo_final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543800" y="6172200"/>
            <a:ext cx="1447800" cy="53022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0099CC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0099CC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0099CC"/>
        </a:buClr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0099CC"/>
        </a:buClr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0099CC"/>
        </a:buClr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99CC"/>
        </a:buClr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99CC"/>
        </a:buClr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99CC"/>
        </a:buClr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99CC"/>
        </a:buClr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0.png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gif"/><Relationship Id="rId13" Type="http://schemas.openxmlformats.org/officeDocument/2006/relationships/image" Target="../media/image43.gif"/><Relationship Id="rId18" Type="http://schemas.openxmlformats.org/officeDocument/2006/relationships/image" Target="../media/image48.gif"/><Relationship Id="rId3" Type="http://schemas.openxmlformats.org/officeDocument/2006/relationships/image" Target="../media/image33.gif"/><Relationship Id="rId21" Type="http://schemas.openxmlformats.org/officeDocument/2006/relationships/image" Target="../media/image51.gif"/><Relationship Id="rId7" Type="http://schemas.openxmlformats.org/officeDocument/2006/relationships/image" Target="../media/image37.gif"/><Relationship Id="rId12" Type="http://schemas.openxmlformats.org/officeDocument/2006/relationships/image" Target="../media/image42.gif"/><Relationship Id="rId17" Type="http://schemas.openxmlformats.org/officeDocument/2006/relationships/image" Target="../media/image47.gif"/><Relationship Id="rId2" Type="http://schemas.openxmlformats.org/officeDocument/2006/relationships/notesSlide" Target="../notesSlides/notesSlide35.xml"/><Relationship Id="rId16" Type="http://schemas.openxmlformats.org/officeDocument/2006/relationships/image" Target="../media/image46.gif"/><Relationship Id="rId20" Type="http://schemas.openxmlformats.org/officeDocument/2006/relationships/image" Target="../media/image50.gi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6.gif"/><Relationship Id="rId11" Type="http://schemas.openxmlformats.org/officeDocument/2006/relationships/image" Target="../media/image41.gif"/><Relationship Id="rId24" Type="http://schemas.openxmlformats.org/officeDocument/2006/relationships/image" Target="../media/image54.gif"/><Relationship Id="rId5" Type="http://schemas.openxmlformats.org/officeDocument/2006/relationships/image" Target="../media/image35.gif"/><Relationship Id="rId15" Type="http://schemas.openxmlformats.org/officeDocument/2006/relationships/image" Target="../media/image45.gif"/><Relationship Id="rId23" Type="http://schemas.openxmlformats.org/officeDocument/2006/relationships/image" Target="../media/image53.gif"/><Relationship Id="rId10" Type="http://schemas.openxmlformats.org/officeDocument/2006/relationships/image" Target="../media/image40.gif"/><Relationship Id="rId19" Type="http://schemas.openxmlformats.org/officeDocument/2006/relationships/image" Target="../media/image49.gif"/><Relationship Id="rId4" Type="http://schemas.openxmlformats.org/officeDocument/2006/relationships/image" Target="../media/image34.gif"/><Relationship Id="rId9" Type="http://schemas.openxmlformats.org/officeDocument/2006/relationships/image" Target="../media/image39.gif"/><Relationship Id="rId14" Type="http://schemas.openxmlformats.org/officeDocument/2006/relationships/image" Target="../media/image44.gif"/><Relationship Id="rId22" Type="http://schemas.openxmlformats.org/officeDocument/2006/relationships/image" Target="../media/image52.gi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gif"/><Relationship Id="rId13" Type="http://schemas.openxmlformats.org/officeDocument/2006/relationships/image" Target="../media/image65.gif"/><Relationship Id="rId18" Type="http://schemas.openxmlformats.org/officeDocument/2006/relationships/image" Target="../media/image70.gif"/><Relationship Id="rId26" Type="http://schemas.openxmlformats.org/officeDocument/2006/relationships/image" Target="../media/image78.gif"/><Relationship Id="rId3" Type="http://schemas.openxmlformats.org/officeDocument/2006/relationships/image" Target="../media/image55.gif"/><Relationship Id="rId21" Type="http://schemas.openxmlformats.org/officeDocument/2006/relationships/image" Target="../media/image73.gif"/><Relationship Id="rId7" Type="http://schemas.openxmlformats.org/officeDocument/2006/relationships/image" Target="../media/image59.gif"/><Relationship Id="rId12" Type="http://schemas.openxmlformats.org/officeDocument/2006/relationships/image" Target="../media/image64.gif"/><Relationship Id="rId17" Type="http://schemas.openxmlformats.org/officeDocument/2006/relationships/image" Target="../media/image69.gif"/><Relationship Id="rId25" Type="http://schemas.openxmlformats.org/officeDocument/2006/relationships/image" Target="../media/image77.gif"/><Relationship Id="rId2" Type="http://schemas.openxmlformats.org/officeDocument/2006/relationships/notesSlide" Target="../notesSlides/notesSlide36.xml"/><Relationship Id="rId16" Type="http://schemas.openxmlformats.org/officeDocument/2006/relationships/image" Target="../media/image68.gif"/><Relationship Id="rId20" Type="http://schemas.openxmlformats.org/officeDocument/2006/relationships/image" Target="../media/image72.gif"/><Relationship Id="rId29" Type="http://schemas.openxmlformats.org/officeDocument/2006/relationships/image" Target="../media/image81.gi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8.gif"/><Relationship Id="rId11" Type="http://schemas.openxmlformats.org/officeDocument/2006/relationships/image" Target="../media/image63.gif"/><Relationship Id="rId24" Type="http://schemas.openxmlformats.org/officeDocument/2006/relationships/image" Target="../media/image76.gif"/><Relationship Id="rId5" Type="http://schemas.openxmlformats.org/officeDocument/2006/relationships/image" Target="../media/image57.gif"/><Relationship Id="rId15" Type="http://schemas.openxmlformats.org/officeDocument/2006/relationships/image" Target="../media/image67.gif"/><Relationship Id="rId23" Type="http://schemas.openxmlformats.org/officeDocument/2006/relationships/image" Target="../media/image75.gif"/><Relationship Id="rId28" Type="http://schemas.openxmlformats.org/officeDocument/2006/relationships/image" Target="../media/image80.gif"/><Relationship Id="rId10" Type="http://schemas.openxmlformats.org/officeDocument/2006/relationships/image" Target="../media/image62.gif"/><Relationship Id="rId19" Type="http://schemas.openxmlformats.org/officeDocument/2006/relationships/image" Target="../media/image71.gif"/><Relationship Id="rId4" Type="http://schemas.openxmlformats.org/officeDocument/2006/relationships/image" Target="../media/image56.gif"/><Relationship Id="rId9" Type="http://schemas.openxmlformats.org/officeDocument/2006/relationships/image" Target="../media/image61.gif"/><Relationship Id="rId14" Type="http://schemas.openxmlformats.org/officeDocument/2006/relationships/image" Target="../media/image66.gif"/><Relationship Id="rId22" Type="http://schemas.openxmlformats.org/officeDocument/2006/relationships/image" Target="../media/image74.gif"/><Relationship Id="rId27" Type="http://schemas.openxmlformats.org/officeDocument/2006/relationships/image" Target="../media/image79.gi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gi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gi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gif"/><Relationship Id="rId13" Type="http://schemas.openxmlformats.org/officeDocument/2006/relationships/image" Target="../media/image94.gif"/><Relationship Id="rId18" Type="http://schemas.openxmlformats.org/officeDocument/2006/relationships/image" Target="../media/image99.gif"/><Relationship Id="rId3" Type="http://schemas.openxmlformats.org/officeDocument/2006/relationships/image" Target="../media/image84.gif"/><Relationship Id="rId7" Type="http://schemas.openxmlformats.org/officeDocument/2006/relationships/image" Target="../media/image88.gif"/><Relationship Id="rId12" Type="http://schemas.openxmlformats.org/officeDocument/2006/relationships/image" Target="../media/image93.gif"/><Relationship Id="rId17" Type="http://schemas.openxmlformats.org/officeDocument/2006/relationships/image" Target="../media/image98.gif"/><Relationship Id="rId2" Type="http://schemas.openxmlformats.org/officeDocument/2006/relationships/notesSlide" Target="../notesSlides/notesSlide39.xml"/><Relationship Id="rId16" Type="http://schemas.openxmlformats.org/officeDocument/2006/relationships/image" Target="../media/image97.gi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7.gif"/><Relationship Id="rId11" Type="http://schemas.openxmlformats.org/officeDocument/2006/relationships/image" Target="../media/image92.gif"/><Relationship Id="rId5" Type="http://schemas.openxmlformats.org/officeDocument/2006/relationships/image" Target="../media/image86.gif"/><Relationship Id="rId15" Type="http://schemas.openxmlformats.org/officeDocument/2006/relationships/image" Target="../media/image96.gif"/><Relationship Id="rId10" Type="http://schemas.openxmlformats.org/officeDocument/2006/relationships/image" Target="../media/image91.gif"/><Relationship Id="rId4" Type="http://schemas.openxmlformats.org/officeDocument/2006/relationships/image" Target="../media/image85.gif"/><Relationship Id="rId9" Type="http://schemas.openxmlformats.org/officeDocument/2006/relationships/image" Target="../media/image90.gif"/><Relationship Id="rId14" Type="http://schemas.openxmlformats.org/officeDocument/2006/relationships/image" Target="../media/image95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gi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gi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gi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gi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5" Type="http://schemas.openxmlformats.org/officeDocument/2006/relationships/image" Target="../media/image109.png"/><Relationship Id="rId4" Type="http://schemas.openxmlformats.org/officeDocument/2006/relationships/image" Target="../media/image10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2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0"/>
            <a:ext cx="8229600" cy="1173162"/>
          </a:xfrm>
        </p:spPr>
        <p:txBody>
          <a:bodyPr/>
          <a:lstStyle/>
          <a:p>
            <a:r>
              <a:rPr lang="en-US" sz="3600" dirty="0" smtClean="0">
                <a:effectLst/>
              </a:rPr>
              <a:t>Accelerators in Homeland Security</a:t>
            </a:r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r>
              <a:rPr lang="en-US" dirty="0" smtClean="0">
                <a:effectLst/>
              </a:rPr>
              <a:t>William Bertozzi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b="0" dirty="0" smtClean="0">
                <a:effectLst/>
              </a:rPr>
              <a:t>Wilbur Franklin, Alexei Klimenko, Steve Korbly</a:t>
            </a:r>
            <a:br>
              <a:rPr lang="en-US" sz="2400" b="0" dirty="0" smtClean="0">
                <a:effectLst/>
              </a:rPr>
            </a:br>
            <a:r>
              <a:rPr lang="en-US" sz="2400" b="0" dirty="0" smtClean="0">
                <a:effectLst/>
              </a:rPr>
              <a:t>Robert Ledoux, Rustam Niyazov, Dave Swenson</a:t>
            </a:r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8195" name="Line 3"/>
          <p:cNvSpPr>
            <a:spLocks noChangeShapeType="1"/>
          </p:cNvSpPr>
          <p:nvPr/>
        </p:nvSpPr>
        <p:spPr bwMode="auto">
          <a:xfrm>
            <a:off x="0" y="3733800"/>
            <a:ext cx="914400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196" name="Line 4"/>
          <p:cNvSpPr>
            <a:spLocks noChangeShapeType="1"/>
          </p:cNvSpPr>
          <p:nvPr/>
        </p:nvSpPr>
        <p:spPr bwMode="auto">
          <a:xfrm>
            <a:off x="0" y="4838700"/>
            <a:ext cx="914400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8197" name="Picture 5" descr="containers long beac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3813175"/>
            <a:ext cx="1449388" cy="962025"/>
          </a:xfrm>
          <a:prstGeom prst="rect">
            <a:avLst/>
          </a:prstGeom>
          <a:noFill/>
        </p:spPr>
      </p:pic>
      <p:pic>
        <p:nvPicPr>
          <p:cNvPr id="8198" name="Picture 6" descr="CargoContainerTunnel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802063"/>
            <a:ext cx="1250950" cy="987425"/>
          </a:xfrm>
          <a:prstGeom prst="rect">
            <a:avLst/>
          </a:prstGeom>
          <a:noFill/>
        </p:spPr>
      </p:pic>
      <p:pic>
        <p:nvPicPr>
          <p:cNvPr id="8199" name="Picture 7" descr="Newark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10400" y="3802063"/>
            <a:ext cx="1052513" cy="974725"/>
          </a:xfrm>
          <a:prstGeom prst="rect">
            <a:avLst/>
          </a:prstGeom>
          <a:noFill/>
        </p:spPr>
      </p:pic>
      <p:pic>
        <p:nvPicPr>
          <p:cNvPr id="8200" name="Picture 8" descr="Boa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657600"/>
            <a:ext cx="1646238" cy="1258888"/>
          </a:xfrm>
          <a:prstGeom prst="rect">
            <a:avLst/>
          </a:prstGeom>
          <a:noFill/>
        </p:spPr>
      </p:pic>
      <p:pic>
        <p:nvPicPr>
          <p:cNvPr id="8201" name="Picture 9" descr="PLAN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0" y="3657600"/>
            <a:ext cx="1484313" cy="1250950"/>
          </a:xfrm>
          <a:prstGeom prst="rect">
            <a:avLst/>
          </a:prstGeom>
          <a:noFill/>
        </p:spPr>
      </p:pic>
      <p:pic>
        <p:nvPicPr>
          <p:cNvPr id="8202" name="Picture 10" descr="bluetruck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91200" y="3657600"/>
            <a:ext cx="1252538" cy="1250950"/>
          </a:xfrm>
          <a:prstGeom prst="rect">
            <a:avLst/>
          </a:prstGeom>
          <a:noFill/>
        </p:spPr>
      </p:pic>
      <p:pic>
        <p:nvPicPr>
          <p:cNvPr id="8203" name="Picture 11" descr="TRAIN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021638" y="3657600"/>
            <a:ext cx="1122362" cy="125095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447800" y="5562600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Consultants: Fred Mills, Martin Berz, Kyoko Makino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992562"/>
          </a:xfrm>
        </p:spPr>
        <p:txBody>
          <a:bodyPr/>
          <a:lstStyle/>
          <a:p>
            <a:r>
              <a:rPr lang="en-US" dirty="0" smtClean="0">
                <a:effectLst/>
              </a:rPr>
              <a:t>Nuclear Resonance Fluorescence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648200"/>
            <a:ext cx="8229600" cy="1477963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0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n-US" dirty="0">
                <a:effectLst/>
              </a:rPr>
              <a:t>Analogy: NRF to Optical Spectrometry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74625" y="2060575"/>
            <a:ext cx="5692775" cy="3643313"/>
            <a:chOff x="110" y="1316"/>
            <a:chExt cx="3586" cy="2295"/>
          </a:xfrm>
        </p:grpSpPr>
        <p:sp>
          <p:nvSpPr>
            <p:cNvPr id="1382404" name="Rectangle 4"/>
            <p:cNvSpPr>
              <a:spLocks noChangeArrowheads="1"/>
            </p:cNvSpPr>
            <p:nvPr/>
          </p:nvSpPr>
          <p:spPr bwMode="auto">
            <a:xfrm>
              <a:off x="110" y="1316"/>
              <a:ext cx="3547" cy="2295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382405" name="Picture 5" descr="spectra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4" y="1440"/>
              <a:ext cx="3552" cy="1585"/>
            </a:xfrm>
            <a:prstGeom prst="rect">
              <a:avLst/>
            </a:prstGeom>
            <a:noFill/>
            <a:ln>
              <a:noFill/>
            </a:ln>
            <a:effectLst/>
          </p:spPr>
        </p:pic>
      </p:grpSp>
      <p:sp>
        <p:nvSpPr>
          <p:cNvPr id="1382406" name="Text Box 6"/>
          <p:cNvSpPr txBox="1">
            <a:spLocks noChangeArrowheads="1"/>
          </p:cNvSpPr>
          <p:nvPr/>
        </p:nvSpPr>
        <p:spPr bwMode="auto">
          <a:xfrm>
            <a:off x="3352800" y="1524000"/>
            <a:ext cx="2590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latin typeface="Garamond" pitchFamily="18" charset="0"/>
              </a:rPr>
              <a:t>Optical Spectroscopy</a:t>
            </a:r>
          </a:p>
        </p:txBody>
      </p:sp>
      <p:sp>
        <p:nvSpPr>
          <p:cNvPr id="1382407" name="Text Box 7"/>
          <p:cNvSpPr txBox="1">
            <a:spLocks noChangeArrowheads="1"/>
          </p:cNvSpPr>
          <p:nvPr/>
        </p:nvSpPr>
        <p:spPr bwMode="auto">
          <a:xfrm>
            <a:off x="6400800" y="1524000"/>
            <a:ext cx="2590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latin typeface="Garamond" pitchFamily="18" charset="0"/>
              </a:rPr>
              <a:t>NRFI Spectroscopy</a:t>
            </a:r>
          </a:p>
        </p:txBody>
      </p:sp>
      <p:sp>
        <p:nvSpPr>
          <p:cNvPr id="1382408" name="Text Box 8"/>
          <p:cNvSpPr txBox="1">
            <a:spLocks noChangeArrowheads="1"/>
          </p:cNvSpPr>
          <p:nvPr/>
        </p:nvSpPr>
        <p:spPr bwMode="auto">
          <a:xfrm>
            <a:off x="6019800" y="2438400"/>
            <a:ext cx="297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latin typeface="Garamond" pitchFamily="18" charset="0"/>
              </a:rPr>
              <a:t>“Bremsstrahlung” Spectrum</a:t>
            </a:r>
          </a:p>
        </p:txBody>
      </p:sp>
      <p:sp>
        <p:nvSpPr>
          <p:cNvPr id="1382409" name="Text Box 9"/>
          <p:cNvSpPr txBox="1">
            <a:spLocks noChangeArrowheads="1"/>
          </p:cNvSpPr>
          <p:nvPr/>
        </p:nvSpPr>
        <p:spPr bwMode="auto">
          <a:xfrm>
            <a:off x="5867400" y="3352800"/>
            <a:ext cx="3124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dirty="0">
                <a:latin typeface="Garamond" pitchFamily="18" charset="0"/>
              </a:rPr>
              <a:t>3-D Imaging of Back-angle High-Energy Photons</a:t>
            </a:r>
          </a:p>
        </p:txBody>
      </p:sp>
      <p:sp>
        <p:nvSpPr>
          <p:cNvPr id="1382410" name="Text Box 10"/>
          <p:cNvSpPr txBox="1">
            <a:spLocks noChangeArrowheads="1"/>
          </p:cNvSpPr>
          <p:nvPr/>
        </p:nvSpPr>
        <p:spPr bwMode="auto">
          <a:xfrm>
            <a:off x="6096000" y="4267200"/>
            <a:ext cx="2590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latin typeface="Garamond" pitchFamily="18" charset="0"/>
              </a:rPr>
              <a:t>2-D Isotope Specific Transmission Imaging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noFill/>
          <a:ln/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  <a:effectLst/>
              </a:rPr>
              <a:t>Nuclear Resonance Fluorescence Physics</a:t>
            </a:r>
          </a:p>
        </p:txBody>
      </p:sp>
      <p:sp>
        <p:nvSpPr>
          <p:cNvPr id="188420" name="Text Box 4"/>
          <p:cNvSpPr txBox="1">
            <a:spLocks noChangeArrowheads="1"/>
          </p:cNvSpPr>
          <p:nvPr/>
        </p:nvSpPr>
        <p:spPr bwMode="auto">
          <a:xfrm rot="16200000">
            <a:off x="6823869" y="2728119"/>
            <a:ext cx="4222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>
                <a:cs typeface="Arial" charset="0"/>
              </a:rPr>
              <a:t>~</a:t>
            </a:r>
          </a:p>
        </p:txBody>
      </p:sp>
      <p:sp>
        <p:nvSpPr>
          <p:cNvPr id="188421" name="Freeform 5"/>
          <p:cNvSpPr>
            <a:spLocks/>
          </p:cNvSpPr>
          <p:nvPr/>
        </p:nvSpPr>
        <p:spPr bwMode="auto">
          <a:xfrm>
            <a:off x="419100" y="2465388"/>
            <a:ext cx="1524000" cy="209550"/>
          </a:xfrm>
          <a:custGeom>
            <a:avLst/>
            <a:gdLst/>
            <a:ahLst/>
            <a:cxnLst>
              <a:cxn ang="0">
                <a:pos x="0" y="125"/>
              </a:cxn>
              <a:cxn ang="0">
                <a:pos x="120" y="13"/>
              </a:cxn>
              <a:cxn ang="0">
                <a:pos x="264" y="205"/>
              </a:cxn>
              <a:cxn ang="0">
                <a:pos x="408" y="13"/>
              </a:cxn>
              <a:cxn ang="0">
                <a:pos x="552" y="205"/>
              </a:cxn>
              <a:cxn ang="0">
                <a:pos x="696" y="13"/>
              </a:cxn>
              <a:cxn ang="0">
                <a:pos x="840" y="205"/>
              </a:cxn>
              <a:cxn ang="0">
                <a:pos x="936" y="109"/>
              </a:cxn>
            </a:cxnLst>
            <a:rect l="0" t="0" r="r" b="b"/>
            <a:pathLst>
              <a:path w="936" h="221">
                <a:moveTo>
                  <a:pt x="0" y="125"/>
                </a:moveTo>
                <a:cubicBezTo>
                  <a:pt x="20" y="105"/>
                  <a:pt x="76" y="0"/>
                  <a:pt x="120" y="13"/>
                </a:cubicBezTo>
                <a:cubicBezTo>
                  <a:pt x="164" y="26"/>
                  <a:pt x="216" y="205"/>
                  <a:pt x="264" y="205"/>
                </a:cubicBezTo>
                <a:cubicBezTo>
                  <a:pt x="312" y="205"/>
                  <a:pt x="360" y="13"/>
                  <a:pt x="408" y="13"/>
                </a:cubicBezTo>
                <a:cubicBezTo>
                  <a:pt x="456" y="13"/>
                  <a:pt x="504" y="205"/>
                  <a:pt x="552" y="205"/>
                </a:cubicBezTo>
                <a:cubicBezTo>
                  <a:pt x="600" y="205"/>
                  <a:pt x="648" y="13"/>
                  <a:pt x="696" y="13"/>
                </a:cubicBezTo>
                <a:cubicBezTo>
                  <a:pt x="744" y="13"/>
                  <a:pt x="800" y="189"/>
                  <a:pt x="840" y="205"/>
                </a:cubicBezTo>
                <a:cubicBezTo>
                  <a:pt x="880" y="221"/>
                  <a:pt x="904" y="141"/>
                  <a:pt x="936" y="109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8422" name="Freeform 6"/>
          <p:cNvSpPr>
            <a:spLocks/>
          </p:cNvSpPr>
          <p:nvPr/>
        </p:nvSpPr>
        <p:spPr bwMode="auto">
          <a:xfrm>
            <a:off x="266700" y="2236788"/>
            <a:ext cx="2019300" cy="209550"/>
          </a:xfrm>
          <a:custGeom>
            <a:avLst/>
            <a:gdLst/>
            <a:ahLst/>
            <a:cxnLst>
              <a:cxn ang="0">
                <a:pos x="0" y="125"/>
              </a:cxn>
              <a:cxn ang="0">
                <a:pos x="120" y="13"/>
              </a:cxn>
              <a:cxn ang="0">
                <a:pos x="264" y="205"/>
              </a:cxn>
              <a:cxn ang="0">
                <a:pos x="408" y="13"/>
              </a:cxn>
              <a:cxn ang="0">
                <a:pos x="552" y="205"/>
              </a:cxn>
              <a:cxn ang="0">
                <a:pos x="696" y="13"/>
              </a:cxn>
              <a:cxn ang="0">
                <a:pos x="840" y="205"/>
              </a:cxn>
              <a:cxn ang="0">
                <a:pos x="936" y="109"/>
              </a:cxn>
            </a:cxnLst>
            <a:rect l="0" t="0" r="r" b="b"/>
            <a:pathLst>
              <a:path w="936" h="221">
                <a:moveTo>
                  <a:pt x="0" y="125"/>
                </a:moveTo>
                <a:cubicBezTo>
                  <a:pt x="20" y="105"/>
                  <a:pt x="76" y="0"/>
                  <a:pt x="120" y="13"/>
                </a:cubicBezTo>
                <a:cubicBezTo>
                  <a:pt x="164" y="26"/>
                  <a:pt x="216" y="205"/>
                  <a:pt x="264" y="205"/>
                </a:cubicBezTo>
                <a:cubicBezTo>
                  <a:pt x="312" y="205"/>
                  <a:pt x="360" y="13"/>
                  <a:pt x="408" y="13"/>
                </a:cubicBezTo>
                <a:cubicBezTo>
                  <a:pt x="456" y="13"/>
                  <a:pt x="504" y="205"/>
                  <a:pt x="552" y="205"/>
                </a:cubicBezTo>
                <a:cubicBezTo>
                  <a:pt x="600" y="205"/>
                  <a:pt x="648" y="13"/>
                  <a:pt x="696" y="13"/>
                </a:cubicBezTo>
                <a:cubicBezTo>
                  <a:pt x="744" y="13"/>
                  <a:pt x="800" y="189"/>
                  <a:pt x="840" y="205"/>
                </a:cubicBezTo>
                <a:cubicBezTo>
                  <a:pt x="880" y="221"/>
                  <a:pt x="904" y="141"/>
                  <a:pt x="936" y="109"/>
                </a:cubicBez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8423" name="Freeform 7"/>
          <p:cNvSpPr>
            <a:spLocks/>
          </p:cNvSpPr>
          <p:nvPr/>
        </p:nvSpPr>
        <p:spPr bwMode="auto">
          <a:xfrm>
            <a:off x="749300" y="1931988"/>
            <a:ext cx="1079500" cy="196850"/>
          </a:xfrm>
          <a:custGeom>
            <a:avLst/>
            <a:gdLst/>
            <a:ahLst/>
            <a:cxnLst>
              <a:cxn ang="0">
                <a:pos x="0" y="125"/>
              </a:cxn>
              <a:cxn ang="0">
                <a:pos x="120" y="13"/>
              </a:cxn>
              <a:cxn ang="0">
                <a:pos x="264" y="205"/>
              </a:cxn>
              <a:cxn ang="0">
                <a:pos x="408" y="13"/>
              </a:cxn>
              <a:cxn ang="0">
                <a:pos x="552" y="205"/>
              </a:cxn>
              <a:cxn ang="0">
                <a:pos x="696" y="13"/>
              </a:cxn>
              <a:cxn ang="0">
                <a:pos x="840" y="205"/>
              </a:cxn>
              <a:cxn ang="0">
                <a:pos x="936" y="109"/>
              </a:cxn>
            </a:cxnLst>
            <a:rect l="0" t="0" r="r" b="b"/>
            <a:pathLst>
              <a:path w="936" h="221">
                <a:moveTo>
                  <a:pt x="0" y="125"/>
                </a:moveTo>
                <a:cubicBezTo>
                  <a:pt x="20" y="105"/>
                  <a:pt x="76" y="0"/>
                  <a:pt x="120" y="13"/>
                </a:cubicBezTo>
                <a:cubicBezTo>
                  <a:pt x="164" y="26"/>
                  <a:pt x="216" y="205"/>
                  <a:pt x="264" y="205"/>
                </a:cubicBezTo>
                <a:cubicBezTo>
                  <a:pt x="312" y="205"/>
                  <a:pt x="360" y="13"/>
                  <a:pt x="408" y="13"/>
                </a:cubicBezTo>
                <a:cubicBezTo>
                  <a:pt x="456" y="13"/>
                  <a:pt x="504" y="205"/>
                  <a:pt x="552" y="205"/>
                </a:cubicBezTo>
                <a:cubicBezTo>
                  <a:pt x="600" y="205"/>
                  <a:pt x="648" y="13"/>
                  <a:pt x="696" y="13"/>
                </a:cubicBezTo>
                <a:cubicBezTo>
                  <a:pt x="744" y="13"/>
                  <a:pt x="800" y="189"/>
                  <a:pt x="840" y="205"/>
                </a:cubicBezTo>
                <a:cubicBezTo>
                  <a:pt x="880" y="221"/>
                  <a:pt x="904" y="141"/>
                  <a:pt x="936" y="109"/>
                </a:cubicBez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8424" name="Line 8"/>
          <p:cNvSpPr>
            <a:spLocks noChangeShapeType="1"/>
          </p:cNvSpPr>
          <p:nvPr/>
        </p:nvSpPr>
        <p:spPr bwMode="auto">
          <a:xfrm flipH="1">
            <a:off x="7975600" y="1511300"/>
            <a:ext cx="152400" cy="419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88425" name="Freeform 9"/>
          <p:cNvSpPr>
            <a:spLocks/>
          </p:cNvSpPr>
          <p:nvPr/>
        </p:nvSpPr>
        <p:spPr bwMode="auto">
          <a:xfrm>
            <a:off x="7140575" y="2247900"/>
            <a:ext cx="1485900" cy="1752600"/>
          </a:xfrm>
          <a:custGeom>
            <a:avLst/>
            <a:gdLst/>
            <a:ahLst/>
            <a:cxnLst>
              <a:cxn ang="0">
                <a:pos x="0" y="16570"/>
              </a:cxn>
              <a:cxn ang="0">
                <a:pos x="434" y="16550"/>
              </a:cxn>
              <a:cxn ang="0">
                <a:pos x="867" y="16518"/>
              </a:cxn>
              <a:cxn ang="0">
                <a:pos x="1301" y="16469"/>
              </a:cxn>
              <a:cxn ang="0">
                <a:pos x="1734" y="16397"/>
              </a:cxn>
              <a:cxn ang="0">
                <a:pos x="2168" y="16291"/>
              </a:cxn>
              <a:cxn ang="0">
                <a:pos x="2601" y="16142"/>
              </a:cxn>
              <a:cxn ang="0">
                <a:pos x="3035" y="15934"/>
              </a:cxn>
              <a:cxn ang="0">
                <a:pos x="3468" y="15654"/>
              </a:cxn>
              <a:cxn ang="0">
                <a:pos x="3902" y="15280"/>
              </a:cxn>
              <a:cxn ang="0">
                <a:pos x="4336" y="14798"/>
              </a:cxn>
              <a:cxn ang="0">
                <a:pos x="4770" y="14188"/>
              </a:cxn>
              <a:cxn ang="0">
                <a:pos x="5203" y="13439"/>
              </a:cxn>
              <a:cxn ang="0">
                <a:pos x="5637" y="12541"/>
              </a:cxn>
              <a:cxn ang="0">
                <a:pos x="6070" y="11493"/>
              </a:cxn>
              <a:cxn ang="0">
                <a:pos x="6504" y="10304"/>
              </a:cxn>
              <a:cxn ang="0">
                <a:pos x="6937" y="8996"/>
              </a:cxn>
              <a:cxn ang="0">
                <a:pos x="7371" y="7602"/>
              </a:cxn>
              <a:cxn ang="0">
                <a:pos x="7804" y="6167"/>
              </a:cxn>
              <a:cxn ang="0">
                <a:pos x="8238" y="4746"/>
              </a:cxn>
              <a:cxn ang="0">
                <a:pos x="8671" y="3406"/>
              </a:cxn>
              <a:cxn ang="0">
                <a:pos x="9105" y="2211"/>
              </a:cxn>
              <a:cxn ang="0">
                <a:pos x="9538" y="1223"/>
              </a:cxn>
              <a:cxn ang="0">
                <a:pos x="9972" y="501"/>
              </a:cxn>
              <a:cxn ang="0">
                <a:pos x="10404" y="85"/>
              </a:cxn>
              <a:cxn ang="0">
                <a:pos x="10838" y="0"/>
              </a:cxn>
              <a:cxn ang="0">
                <a:pos x="11271" y="253"/>
              </a:cxn>
              <a:cxn ang="0">
                <a:pos x="11705" y="826"/>
              </a:cxn>
              <a:cxn ang="0">
                <a:pos x="12138" y="1687"/>
              </a:cxn>
              <a:cxn ang="0">
                <a:pos x="12572" y="2786"/>
              </a:cxn>
              <a:cxn ang="0">
                <a:pos x="13006" y="4063"/>
              </a:cxn>
              <a:cxn ang="0">
                <a:pos x="13440" y="5451"/>
              </a:cxn>
              <a:cxn ang="0">
                <a:pos x="13873" y="6886"/>
              </a:cxn>
              <a:cxn ang="0">
                <a:pos x="14307" y="8307"/>
              </a:cxn>
              <a:cxn ang="0">
                <a:pos x="14740" y="9663"/>
              </a:cxn>
              <a:cxn ang="0">
                <a:pos x="15174" y="10915"/>
              </a:cxn>
              <a:cxn ang="0">
                <a:pos x="15607" y="12035"/>
              </a:cxn>
              <a:cxn ang="0">
                <a:pos x="16041" y="13009"/>
              </a:cxn>
              <a:cxn ang="0">
                <a:pos x="16474" y="13832"/>
              </a:cxn>
              <a:cxn ang="0">
                <a:pos x="16908" y="14510"/>
              </a:cxn>
              <a:cxn ang="0">
                <a:pos x="17341" y="15054"/>
              </a:cxn>
              <a:cxn ang="0">
                <a:pos x="17775" y="15479"/>
              </a:cxn>
              <a:cxn ang="0">
                <a:pos x="18208" y="15804"/>
              </a:cxn>
              <a:cxn ang="0">
                <a:pos x="18642" y="16047"/>
              </a:cxn>
              <a:cxn ang="0">
                <a:pos x="19075" y="16223"/>
              </a:cxn>
              <a:cxn ang="0">
                <a:pos x="19509" y="16349"/>
              </a:cxn>
              <a:cxn ang="0">
                <a:pos x="19942" y="16436"/>
              </a:cxn>
              <a:cxn ang="0">
                <a:pos x="20376" y="16496"/>
              </a:cxn>
              <a:cxn ang="0">
                <a:pos x="20809" y="16535"/>
              </a:cxn>
              <a:cxn ang="0">
                <a:pos x="21243" y="16562"/>
              </a:cxn>
            </a:cxnLst>
            <a:rect l="0" t="0" r="r" b="b"/>
            <a:pathLst>
              <a:path w="21460" h="16570">
                <a:moveTo>
                  <a:pt x="0" y="16570"/>
                </a:moveTo>
                <a:lnTo>
                  <a:pt x="0" y="16570"/>
                </a:lnTo>
                <a:lnTo>
                  <a:pt x="217" y="16562"/>
                </a:lnTo>
                <a:lnTo>
                  <a:pt x="434" y="16550"/>
                </a:lnTo>
                <a:lnTo>
                  <a:pt x="651" y="16535"/>
                </a:lnTo>
                <a:lnTo>
                  <a:pt x="867" y="16518"/>
                </a:lnTo>
                <a:lnTo>
                  <a:pt x="1084" y="16496"/>
                </a:lnTo>
                <a:lnTo>
                  <a:pt x="1301" y="16469"/>
                </a:lnTo>
                <a:lnTo>
                  <a:pt x="1518" y="16436"/>
                </a:lnTo>
                <a:lnTo>
                  <a:pt x="1734" y="16397"/>
                </a:lnTo>
                <a:lnTo>
                  <a:pt x="1951" y="16349"/>
                </a:lnTo>
                <a:lnTo>
                  <a:pt x="2168" y="16291"/>
                </a:lnTo>
                <a:lnTo>
                  <a:pt x="2385" y="16223"/>
                </a:lnTo>
                <a:lnTo>
                  <a:pt x="2601" y="16142"/>
                </a:lnTo>
                <a:lnTo>
                  <a:pt x="2818" y="16047"/>
                </a:lnTo>
                <a:lnTo>
                  <a:pt x="3035" y="15934"/>
                </a:lnTo>
                <a:lnTo>
                  <a:pt x="3252" y="15804"/>
                </a:lnTo>
                <a:lnTo>
                  <a:pt x="3468" y="15654"/>
                </a:lnTo>
                <a:lnTo>
                  <a:pt x="3685" y="15479"/>
                </a:lnTo>
                <a:lnTo>
                  <a:pt x="3902" y="15280"/>
                </a:lnTo>
                <a:lnTo>
                  <a:pt x="4119" y="15054"/>
                </a:lnTo>
                <a:lnTo>
                  <a:pt x="4336" y="14798"/>
                </a:lnTo>
                <a:lnTo>
                  <a:pt x="4552" y="14510"/>
                </a:lnTo>
                <a:lnTo>
                  <a:pt x="4770" y="14188"/>
                </a:lnTo>
                <a:lnTo>
                  <a:pt x="4986" y="13832"/>
                </a:lnTo>
                <a:lnTo>
                  <a:pt x="5203" y="13439"/>
                </a:lnTo>
                <a:lnTo>
                  <a:pt x="5419" y="13009"/>
                </a:lnTo>
                <a:lnTo>
                  <a:pt x="5637" y="12541"/>
                </a:lnTo>
                <a:lnTo>
                  <a:pt x="5853" y="12035"/>
                </a:lnTo>
                <a:lnTo>
                  <a:pt x="6070" y="11493"/>
                </a:lnTo>
                <a:lnTo>
                  <a:pt x="6286" y="10915"/>
                </a:lnTo>
                <a:lnTo>
                  <a:pt x="6504" y="10304"/>
                </a:lnTo>
                <a:lnTo>
                  <a:pt x="6720" y="9663"/>
                </a:lnTo>
                <a:lnTo>
                  <a:pt x="6937" y="8996"/>
                </a:lnTo>
                <a:lnTo>
                  <a:pt x="7153" y="8307"/>
                </a:lnTo>
                <a:lnTo>
                  <a:pt x="7371" y="7602"/>
                </a:lnTo>
                <a:lnTo>
                  <a:pt x="7587" y="6886"/>
                </a:lnTo>
                <a:lnTo>
                  <a:pt x="7804" y="6167"/>
                </a:lnTo>
                <a:lnTo>
                  <a:pt x="8020" y="5451"/>
                </a:lnTo>
                <a:lnTo>
                  <a:pt x="8238" y="4746"/>
                </a:lnTo>
                <a:lnTo>
                  <a:pt x="8454" y="4063"/>
                </a:lnTo>
                <a:lnTo>
                  <a:pt x="8671" y="3406"/>
                </a:lnTo>
                <a:lnTo>
                  <a:pt x="8888" y="2786"/>
                </a:lnTo>
                <a:lnTo>
                  <a:pt x="9105" y="2211"/>
                </a:lnTo>
                <a:lnTo>
                  <a:pt x="9322" y="1687"/>
                </a:lnTo>
                <a:lnTo>
                  <a:pt x="9538" y="1223"/>
                </a:lnTo>
                <a:lnTo>
                  <a:pt x="9755" y="826"/>
                </a:lnTo>
                <a:lnTo>
                  <a:pt x="9972" y="501"/>
                </a:lnTo>
                <a:lnTo>
                  <a:pt x="10189" y="253"/>
                </a:lnTo>
                <a:lnTo>
                  <a:pt x="10404" y="85"/>
                </a:lnTo>
                <a:lnTo>
                  <a:pt x="10621" y="0"/>
                </a:lnTo>
                <a:lnTo>
                  <a:pt x="10838" y="0"/>
                </a:lnTo>
                <a:lnTo>
                  <a:pt x="11055" y="85"/>
                </a:lnTo>
                <a:lnTo>
                  <a:pt x="11271" y="253"/>
                </a:lnTo>
                <a:lnTo>
                  <a:pt x="11488" y="501"/>
                </a:lnTo>
                <a:lnTo>
                  <a:pt x="11705" y="826"/>
                </a:lnTo>
                <a:lnTo>
                  <a:pt x="11922" y="1223"/>
                </a:lnTo>
                <a:lnTo>
                  <a:pt x="12138" y="1687"/>
                </a:lnTo>
                <a:lnTo>
                  <a:pt x="12355" y="2211"/>
                </a:lnTo>
                <a:lnTo>
                  <a:pt x="12572" y="2786"/>
                </a:lnTo>
                <a:lnTo>
                  <a:pt x="12789" y="3406"/>
                </a:lnTo>
                <a:lnTo>
                  <a:pt x="13006" y="4063"/>
                </a:lnTo>
                <a:lnTo>
                  <a:pt x="13222" y="4746"/>
                </a:lnTo>
                <a:lnTo>
                  <a:pt x="13440" y="5451"/>
                </a:lnTo>
                <a:lnTo>
                  <a:pt x="13656" y="6167"/>
                </a:lnTo>
                <a:lnTo>
                  <a:pt x="13873" y="6886"/>
                </a:lnTo>
                <a:lnTo>
                  <a:pt x="14089" y="7602"/>
                </a:lnTo>
                <a:lnTo>
                  <a:pt x="14307" y="8307"/>
                </a:lnTo>
                <a:lnTo>
                  <a:pt x="14523" y="8996"/>
                </a:lnTo>
                <a:lnTo>
                  <a:pt x="14740" y="9663"/>
                </a:lnTo>
                <a:lnTo>
                  <a:pt x="14956" y="10304"/>
                </a:lnTo>
                <a:lnTo>
                  <a:pt x="15174" y="10915"/>
                </a:lnTo>
                <a:lnTo>
                  <a:pt x="15390" y="11493"/>
                </a:lnTo>
                <a:lnTo>
                  <a:pt x="15607" y="12035"/>
                </a:lnTo>
                <a:lnTo>
                  <a:pt x="15823" y="12541"/>
                </a:lnTo>
                <a:lnTo>
                  <a:pt x="16041" y="13009"/>
                </a:lnTo>
                <a:lnTo>
                  <a:pt x="16257" y="13439"/>
                </a:lnTo>
                <a:lnTo>
                  <a:pt x="16474" y="13832"/>
                </a:lnTo>
                <a:lnTo>
                  <a:pt x="16690" y="14188"/>
                </a:lnTo>
                <a:lnTo>
                  <a:pt x="16908" y="14510"/>
                </a:lnTo>
                <a:lnTo>
                  <a:pt x="17124" y="14798"/>
                </a:lnTo>
                <a:lnTo>
                  <a:pt x="17341" y="15054"/>
                </a:lnTo>
                <a:lnTo>
                  <a:pt x="17558" y="15280"/>
                </a:lnTo>
                <a:lnTo>
                  <a:pt x="17775" y="15479"/>
                </a:lnTo>
                <a:lnTo>
                  <a:pt x="17992" y="15654"/>
                </a:lnTo>
                <a:lnTo>
                  <a:pt x="18208" y="15804"/>
                </a:lnTo>
                <a:lnTo>
                  <a:pt x="18425" y="15934"/>
                </a:lnTo>
                <a:lnTo>
                  <a:pt x="18642" y="16047"/>
                </a:lnTo>
                <a:lnTo>
                  <a:pt x="18859" y="16142"/>
                </a:lnTo>
                <a:lnTo>
                  <a:pt x="19075" y="16223"/>
                </a:lnTo>
                <a:lnTo>
                  <a:pt x="19292" y="16291"/>
                </a:lnTo>
                <a:lnTo>
                  <a:pt x="19509" y="16349"/>
                </a:lnTo>
                <a:lnTo>
                  <a:pt x="19726" y="16397"/>
                </a:lnTo>
                <a:lnTo>
                  <a:pt x="19942" y="16436"/>
                </a:lnTo>
                <a:lnTo>
                  <a:pt x="20159" y="16469"/>
                </a:lnTo>
                <a:lnTo>
                  <a:pt x="20376" y="16496"/>
                </a:lnTo>
                <a:lnTo>
                  <a:pt x="20593" y="16518"/>
                </a:lnTo>
                <a:lnTo>
                  <a:pt x="20809" y="16535"/>
                </a:lnTo>
                <a:lnTo>
                  <a:pt x="21026" y="16550"/>
                </a:lnTo>
                <a:lnTo>
                  <a:pt x="21243" y="16562"/>
                </a:lnTo>
                <a:lnTo>
                  <a:pt x="21460" y="16570"/>
                </a:lnTo>
              </a:path>
            </a:pathLst>
          </a:custGeom>
          <a:noFill/>
          <a:ln w="28575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8426" name="Freeform 10"/>
          <p:cNvSpPr>
            <a:spLocks/>
          </p:cNvSpPr>
          <p:nvPr/>
        </p:nvSpPr>
        <p:spPr bwMode="auto">
          <a:xfrm>
            <a:off x="7800975" y="1498600"/>
            <a:ext cx="165100" cy="2489200"/>
          </a:xfrm>
          <a:custGeom>
            <a:avLst/>
            <a:gdLst/>
            <a:ahLst/>
            <a:cxnLst>
              <a:cxn ang="0">
                <a:pos x="0" y="16570"/>
              </a:cxn>
              <a:cxn ang="0">
                <a:pos x="434" y="16550"/>
              </a:cxn>
              <a:cxn ang="0">
                <a:pos x="867" y="16518"/>
              </a:cxn>
              <a:cxn ang="0">
                <a:pos x="1301" y="16469"/>
              </a:cxn>
              <a:cxn ang="0">
                <a:pos x="1734" y="16397"/>
              </a:cxn>
              <a:cxn ang="0">
                <a:pos x="2168" y="16291"/>
              </a:cxn>
              <a:cxn ang="0">
                <a:pos x="2601" y="16142"/>
              </a:cxn>
              <a:cxn ang="0">
                <a:pos x="3035" y="15934"/>
              </a:cxn>
              <a:cxn ang="0">
                <a:pos x="3468" y="15654"/>
              </a:cxn>
              <a:cxn ang="0">
                <a:pos x="3902" y="15280"/>
              </a:cxn>
              <a:cxn ang="0">
                <a:pos x="4336" y="14798"/>
              </a:cxn>
              <a:cxn ang="0">
                <a:pos x="4770" y="14188"/>
              </a:cxn>
              <a:cxn ang="0">
                <a:pos x="5203" y="13439"/>
              </a:cxn>
              <a:cxn ang="0">
                <a:pos x="5637" y="12541"/>
              </a:cxn>
              <a:cxn ang="0">
                <a:pos x="6070" y="11493"/>
              </a:cxn>
              <a:cxn ang="0">
                <a:pos x="6504" y="10304"/>
              </a:cxn>
              <a:cxn ang="0">
                <a:pos x="6937" y="8996"/>
              </a:cxn>
              <a:cxn ang="0">
                <a:pos x="7371" y="7602"/>
              </a:cxn>
              <a:cxn ang="0">
                <a:pos x="7804" y="6167"/>
              </a:cxn>
              <a:cxn ang="0">
                <a:pos x="8238" y="4746"/>
              </a:cxn>
              <a:cxn ang="0">
                <a:pos x="8671" y="3406"/>
              </a:cxn>
              <a:cxn ang="0">
                <a:pos x="9105" y="2211"/>
              </a:cxn>
              <a:cxn ang="0">
                <a:pos x="9538" y="1223"/>
              </a:cxn>
              <a:cxn ang="0">
                <a:pos x="9972" y="501"/>
              </a:cxn>
              <a:cxn ang="0">
                <a:pos x="10404" y="85"/>
              </a:cxn>
              <a:cxn ang="0">
                <a:pos x="10838" y="0"/>
              </a:cxn>
              <a:cxn ang="0">
                <a:pos x="11271" y="253"/>
              </a:cxn>
              <a:cxn ang="0">
                <a:pos x="11705" y="826"/>
              </a:cxn>
              <a:cxn ang="0">
                <a:pos x="12138" y="1687"/>
              </a:cxn>
              <a:cxn ang="0">
                <a:pos x="12572" y="2786"/>
              </a:cxn>
              <a:cxn ang="0">
                <a:pos x="13006" y="4063"/>
              </a:cxn>
              <a:cxn ang="0">
                <a:pos x="13440" y="5451"/>
              </a:cxn>
              <a:cxn ang="0">
                <a:pos x="13873" y="6886"/>
              </a:cxn>
              <a:cxn ang="0">
                <a:pos x="14307" y="8307"/>
              </a:cxn>
              <a:cxn ang="0">
                <a:pos x="14740" y="9663"/>
              </a:cxn>
              <a:cxn ang="0">
                <a:pos x="15174" y="10915"/>
              </a:cxn>
              <a:cxn ang="0">
                <a:pos x="15607" y="12035"/>
              </a:cxn>
              <a:cxn ang="0">
                <a:pos x="16041" y="13009"/>
              </a:cxn>
              <a:cxn ang="0">
                <a:pos x="16474" y="13832"/>
              </a:cxn>
              <a:cxn ang="0">
                <a:pos x="16908" y="14510"/>
              </a:cxn>
              <a:cxn ang="0">
                <a:pos x="17341" y="15054"/>
              </a:cxn>
              <a:cxn ang="0">
                <a:pos x="17775" y="15479"/>
              </a:cxn>
              <a:cxn ang="0">
                <a:pos x="18208" y="15804"/>
              </a:cxn>
              <a:cxn ang="0">
                <a:pos x="18642" y="16047"/>
              </a:cxn>
              <a:cxn ang="0">
                <a:pos x="19075" y="16223"/>
              </a:cxn>
              <a:cxn ang="0">
                <a:pos x="19509" y="16349"/>
              </a:cxn>
              <a:cxn ang="0">
                <a:pos x="19942" y="16436"/>
              </a:cxn>
              <a:cxn ang="0">
                <a:pos x="20376" y="16496"/>
              </a:cxn>
              <a:cxn ang="0">
                <a:pos x="20809" y="16535"/>
              </a:cxn>
              <a:cxn ang="0">
                <a:pos x="21243" y="16562"/>
              </a:cxn>
            </a:cxnLst>
            <a:rect l="0" t="0" r="r" b="b"/>
            <a:pathLst>
              <a:path w="21460" h="16570">
                <a:moveTo>
                  <a:pt x="0" y="16570"/>
                </a:moveTo>
                <a:lnTo>
                  <a:pt x="0" y="16570"/>
                </a:lnTo>
                <a:lnTo>
                  <a:pt x="217" y="16562"/>
                </a:lnTo>
                <a:lnTo>
                  <a:pt x="434" y="16550"/>
                </a:lnTo>
                <a:lnTo>
                  <a:pt x="651" y="16535"/>
                </a:lnTo>
                <a:lnTo>
                  <a:pt x="867" y="16518"/>
                </a:lnTo>
                <a:lnTo>
                  <a:pt x="1084" y="16496"/>
                </a:lnTo>
                <a:lnTo>
                  <a:pt x="1301" y="16469"/>
                </a:lnTo>
                <a:lnTo>
                  <a:pt x="1518" y="16436"/>
                </a:lnTo>
                <a:lnTo>
                  <a:pt x="1734" y="16397"/>
                </a:lnTo>
                <a:lnTo>
                  <a:pt x="1951" y="16349"/>
                </a:lnTo>
                <a:lnTo>
                  <a:pt x="2168" y="16291"/>
                </a:lnTo>
                <a:lnTo>
                  <a:pt x="2385" y="16223"/>
                </a:lnTo>
                <a:lnTo>
                  <a:pt x="2601" y="16142"/>
                </a:lnTo>
                <a:lnTo>
                  <a:pt x="2818" y="16047"/>
                </a:lnTo>
                <a:lnTo>
                  <a:pt x="3035" y="15934"/>
                </a:lnTo>
                <a:lnTo>
                  <a:pt x="3252" y="15804"/>
                </a:lnTo>
                <a:lnTo>
                  <a:pt x="3468" y="15654"/>
                </a:lnTo>
                <a:lnTo>
                  <a:pt x="3685" y="15479"/>
                </a:lnTo>
                <a:lnTo>
                  <a:pt x="3902" y="15280"/>
                </a:lnTo>
                <a:lnTo>
                  <a:pt x="4119" y="15054"/>
                </a:lnTo>
                <a:lnTo>
                  <a:pt x="4336" y="14798"/>
                </a:lnTo>
                <a:lnTo>
                  <a:pt x="4552" y="14510"/>
                </a:lnTo>
                <a:lnTo>
                  <a:pt x="4770" y="14188"/>
                </a:lnTo>
                <a:lnTo>
                  <a:pt x="4986" y="13832"/>
                </a:lnTo>
                <a:lnTo>
                  <a:pt x="5203" y="13439"/>
                </a:lnTo>
                <a:lnTo>
                  <a:pt x="5419" y="13009"/>
                </a:lnTo>
                <a:lnTo>
                  <a:pt x="5637" y="12541"/>
                </a:lnTo>
                <a:lnTo>
                  <a:pt x="5853" y="12035"/>
                </a:lnTo>
                <a:lnTo>
                  <a:pt x="6070" y="11493"/>
                </a:lnTo>
                <a:lnTo>
                  <a:pt x="6286" y="10915"/>
                </a:lnTo>
                <a:lnTo>
                  <a:pt x="6504" y="10304"/>
                </a:lnTo>
                <a:lnTo>
                  <a:pt x="6720" y="9663"/>
                </a:lnTo>
                <a:lnTo>
                  <a:pt x="6937" y="8996"/>
                </a:lnTo>
                <a:lnTo>
                  <a:pt x="7153" y="8307"/>
                </a:lnTo>
                <a:lnTo>
                  <a:pt x="7371" y="7602"/>
                </a:lnTo>
                <a:lnTo>
                  <a:pt x="7587" y="6886"/>
                </a:lnTo>
                <a:lnTo>
                  <a:pt x="7804" y="6167"/>
                </a:lnTo>
                <a:lnTo>
                  <a:pt x="8020" y="5451"/>
                </a:lnTo>
                <a:lnTo>
                  <a:pt x="8238" y="4746"/>
                </a:lnTo>
                <a:lnTo>
                  <a:pt x="8454" y="4063"/>
                </a:lnTo>
                <a:lnTo>
                  <a:pt x="8671" y="3406"/>
                </a:lnTo>
                <a:lnTo>
                  <a:pt x="8888" y="2786"/>
                </a:lnTo>
                <a:lnTo>
                  <a:pt x="9105" y="2211"/>
                </a:lnTo>
                <a:lnTo>
                  <a:pt x="9322" y="1687"/>
                </a:lnTo>
                <a:lnTo>
                  <a:pt x="9538" y="1223"/>
                </a:lnTo>
                <a:lnTo>
                  <a:pt x="9755" y="826"/>
                </a:lnTo>
                <a:lnTo>
                  <a:pt x="9972" y="501"/>
                </a:lnTo>
                <a:lnTo>
                  <a:pt x="10189" y="253"/>
                </a:lnTo>
                <a:lnTo>
                  <a:pt x="10404" y="85"/>
                </a:lnTo>
                <a:lnTo>
                  <a:pt x="10621" y="0"/>
                </a:lnTo>
                <a:lnTo>
                  <a:pt x="10838" y="0"/>
                </a:lnTo>
                <a:lnTo>
                  <a:pt x="11055" y="85"/>
                </a:lnTo>
                <a:lnTo>
                  <a:pt x="11271" y="253"/>
                </a:lnTo>
                <a:lnTo>
                  <a:pt x="11488" y="501"/>
                </a:lnTo>
                <a:lnTo>
                  <a:pt x="11705" y="826"/>
                </a:lnTo>
                <a:lnTo>
                  <a:pt x="11922" y="1223"/>
                </a:lnTo>
                <a:lnTo>
                  <a:pt x="12138" y="1687"/>
                </a:lnTo>
                <a:lnTo>
                  <a:pt x="12355" y="2211"/>
                </a:lnTo>
                <a:lnTo>
                  <a:pt x="12572" y="2786"/>
                </a:lnTo>
                <a:lnTo>
                  <a:pt x="12789" y="3406"/>
                </a:lnTo>
                <a:lnTo>
                  <a:pt x="13006" y="4063"/>
                </a:lnTo>
                <a:lnTo>
                  <a:pt x="13222" y="4746"/>
                </a:lnTo>
                <a:lnTo>
                  <a:pt x="13440" y="5451"/>
                </a:lnTo>
                <a:lnTo>
                  <a:pt x="13656" y="6167"/>
                </a:lnTo>
                <a:lnTo>
                  <a:pt x="13873" y="6886"/>
                </a:lnTo>
                <a:lnTo>
                  <a:pt x="14089" y="7602"/>
                </a:lnTo>
                <a:lnTo>
                  <a:pt x="14307" y="8307"/>
                </a:lnTo>
                <a:lnTo>
                  <a:pt x="14523" y="8996"/>
                </a:lnTo>
                <a:lnTo>
                  <a:pt x="14740" y="9663"/>
                </a:lnTo>
                <a:lnTo>
                  <a:pt x="14956" y="10304"/>
                </a:lnTo>
                <a:lnTo>
                  <a:pt x="15174" y="10915"/>
                </a:lnTo>
                <a:lnTo>
                  <a:pt x="15390" y="11493"/>
                </a:lnTo>
                <a:lnTo>
                  <a:pt x="15607" y="12035"/>
                </a:lnTo>
                <a:lnTo>
                  <a:pt x="15823" y="12541"/>
                </a:lnTo>
                <a:lnTo>
                  <a:pt x="16041" y="13009"/>
                </a:lnTo>
                <a:lnTo>
                  <a:pt x="16257" y="13439"/>
                </a:lnTo>
                <a:lnTo>
                  <a:pt x="16474" y="13832"/>
                </a:lnTo>
                <a:lnTo>
                  <a:pt x="16690" y="14188"/>
                </a:lnTo>
                <a:lnTo>
                  <a:pt x="16908" y="14510"/>
                </a:lnTo>
                <a:lnTo>
                  <a:pt x="17124" y="14798"/>
                </a:lnTo>
                <a:lnTo>
                  <a:pt x="17341" y="15054"/>
                </a:lnTo>
                <a:lnTo>
                  <a:pt x="17558" y="15280"/>
                </a:lnTo>
                <a:lnTo>
                  <a:pt x="17775" y="15479"/>
                </a:lnTo>
                <a:lnTo>
                  <a:pt x="17992" y="15654"/>
                </a:lnTo>
                <a:lnTo>
                  <a:pt x="18208" y="15804"/>
                </a:lnTo>
                <a:lnTo>
                  <a:pt x="18425" y="15934"/>
                </a:lnTo>
                <a:lnTo>
                  <a:pt x="18642" y="16047"/>
                </a:lnTo>
                <a:lnTo>
                  <a:pt x="18859" y="16142"/>
                </a:lnTo>
                <a:lnTo>
                  <a:pt x="19075" y="16223"/>
                </a:lnTo>
                <a:lnTo>
                  <a:pt x="19292" y="16291"/>
                </a:lnTo>
                <a:lnTo>
                  <a:pt x="19509" y="16349"/>
                </a:lnTo>
                <a:lnTo>
                  <a:pt x="19726" y="16397"/>
                </a:lnTo>
                <a:lnTo>
                  <a:pt x="19942" y="16436"/>
                </a:lnTo>
                <a:lnTo>
                  <a:pt x="20159" y="16469"/>
                </a:lnTo>
                <a:lnTo>
                  <a:pt x="20376" y="16496"/>
                </a:lnTo>
                <a:lnTo>
                  <a:pt x="20593" y="16518"/>
                </a:lnTo>
                <a:lnTo>
                  <a:pt x="20809" y="16535"/>
                </a:lnTo>
                <a:lnTo>
                  <a:pt x="21026" y="16550"/>
                </a:lnTo>
                <a:lnTo>
                  <a:pt x="21243" y="16562"/>
                </a:lnTo>
                <a:lnTo>
                  <a:pt x="21460" y="16570"/>
                </a:lnTo>
              </a:path>
            </a:pathLst>
          </a:custGeom>
          <a:noFill/>
          <a:ln w="0">
            <a:solidFill>
              <a:schemeClr val="bg2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8427" name="Text Box 11"/>
          <p:cNvSpPr txBox="1">
            <a:spLocks noChangeArrowheads="1"/>
          </p:cNvSpPr>
          <p:nvPr/>
        </p:nvSpPr>
        <p:spPr bwMode="auto">
          <a:xfrm>
            <a:off x="7407275" y="923925"/>
            <a:ext cx="14255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cs typeface="Arial" charset="0"/>
              </a:rPr>
              <a:t>Natural width:</a:t>
            </a:r>
          </a:p>
          <a:p>
            <a:r>
              <a:rPr lang="en-US" sz="1600">
                <a:cs typeface="Arial" charset="0"/>
              </a:rPr>
              <a:t> ~ 100 meV</a:t>
            </a:r>
          </a:p>
        </p:txBody>
      </p:sp>
      <p:sp>
        <p:nvSpPr>
          <p:cNvPr id="188428" name="Text Box 12"/>
          <p:cNvSpPr txBox="1">
            <a:spLocks noChangeArrowheads="1"/>
          </p:cNvSpPr>
          <p:nvPr/>
        </p:nvSpPr>
        <p:spPr bwMode="auto">
          <a:xfrm>
            <a:off x="5534025" y="1152525"/>
            <a:ext cx="1798638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cs typeface="Arial" charset="0"/>
              </a:rPr>
              <a:t>Doppler </a:t>
            </a:r>
          </a:p>
          <a:p>
            <a:r>
              <a:rPr lang="en-US" sz="1600">
                <a:cs typeface="Arial" charset="0"/>
              </a:rPr>
              <a:t>broadened width: </a:t>
            </a:r>
          </a:p>
          <a:p>
            <a:r>
              <a:rPr lang="en-US" sz="1600">
                <a:cs typeface="Arial" charset="0"/>
              </a:rPr>
              <a:t>   ~ 12 eV (N),</a:t>
            </a:r>
          </a:p>
          <a:p>
            <a:r>
              <a:rPr lang="en-US" sz="1600">
                <a:cs typeface="Arial" charset="0"/>
              </a:rPr>
              <a:t>   ~ 3   eV (U)</a:t>
            </a:r>
          </a:p>
        </p:txBody>
      </p:sp>
      <p:sp>
        <p:nvSpPr>
          <p:cNvPr id="188429" name="Line 13"/>
          <p:cNvSpPr>
            <a:spLocks noChangeShapeType="1"/>
          </p:cNvSpPr>
          <p:nvPr/>
        </p:nvSpPr>
        <p:spPr bwMode="auto">
          <a:xfrm flipH="1">
            <a:off x="6477000" y="2184400"/>
            <a:ext cx="304800" cy="419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88430" name="Text Box 14"/>
          <p:cNvSpPr txBox="1">
            <a:spLocks noChangeArrowheads="1"/>
          </p:cNvSpPr>
          <p:nvPr/>
        </p:nvSpPr>
        <p:spPr bwMode="auto">
          <a:xfrm>
            <a:off x="304800" y="1255713"/>
            <a:ext cx="2074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cs typeface="Arial" charset="0"/>
              </a:rPr>
              <a:t>Incident Photons</a:t>
            </a:r>
          </a:p>
        </p:txBody>
      </p:sp>
      <p:sp>
        <p:nvSpPr>
          <p:cNvPr id="188431" name="Freeform 15"/>
          <p:cNvSpPr>
            <a:spLocks/>
          </p:cNvSpPr>
          <p:nvPr/>
        </p:nvSpPr>
        <p:spPr bwMode="auto">
          <a:xfrm rot="13831653">
            <a:off x="2044700" y="1411288"/>
            <a:ext cx="1524000" cy="209550"/>
          </a:xfrm>
          <a:custGeom>
            <a:avLst/>
            <a:gdLst/>
            <a:ahLst/>
            <a:cxnLst>
              <a:cxn ang="0">
                <a:pos x="0" y="125"/>
              </a:cxn>
              <a:cxn ang="0">
                <a:pos x="120" y="13"/>
              </a:cxn>
              <a:cxn ang="0">
                <a:pos x="264" y="205"/>
              </a:cxn>
              <a:cxn ang="0">
                <a:pos x="408" y="13"/>
              </a:cxn>
              <a:cxn ang="0">
                <a:pos x="552" y="205"/>
              </a:cxn>
              <a:cxn ang="0">
                <a:pos x="696" y="13"/>
              </a:cxn>
              <a:cxn ang="0">
                <a:pos x="840" y="205"/>
              </a:cxn>
              <a:cxn ang="0">
                <a:pos x="936" y="109"/>
              </a:cxn>
            </a:cxnLst>
            <a:rect l="0" t="0" r="r" b="b"/>
            <a:pathLst>
              <a:path w="936" h="221">
                <a:moveTo>
                  <a:pt x="0" y="125"/>
                </a:moveTo>
                <a:cubicBezTo>
                  <a:pt x="20" y="105"/>
                  <a:pt x="76" y="0"/>
                  <a:pt x="120" y="13"/>
                </a:cubicBezTo>
                <a:cubicBezTo>
                  <a:pt x="164" y="26"/>
                  <a:pt x="216" y="205"/>
                  <a:pt x="264" y="205"/>
                </a:cubicBezTo>
                <a:cubicBezTo>
                  <a:pt x="312" y="205"/>
                  <a:pt x="360" y="13"/>
                  <a:pt x="408" y="13"/>
                </a:cubicBezTo>
                <a:cubicBezTo>
                  <a:pt x="456" y="13"/>
                  <a:pt x="504" y="205"/>
                  <a:pt x="552" y="205"/>
                </a:cubicBezTo>
                <a:cubicBezTo>
                  <a:pt x="600" y="205"/>
                  <a:pt x="648" y="13"/>
                  <a:pt x="696" y="13"/>
                </a:cubicBezTo>
                <a:cubicBezTo>
                  <a:pt x="744" y="13"/>
                  <a:pt x="800" y="189"/>
                  <a:pt x="840" y="205"/>
                </a:cubicBezTo>
                <a:cubicBezTo>
                  <a:pt x="880" y="221"/>
                  <a:pt x="904" y="141"/>
                  <a:pt x="936" y="109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3238500" y="1930400"/>
            <a:ext cx="787400" cy="838200"/>
            <a:chOff x="3120" y="3056"/>
            <a:chExt cx="496" cy="528"/>
          </a:xfrm>
        </p:grpSpPr>
        <p:sp>
          <p:nvSpPr>
            <p:cNvPr id="188433" name="Oval 17"/>
            <p:cNvSpPr>
              <a:spLocks noChangeArrowheads="1"/>
            </p:cNvSpPr>
            <p:nvPr/>
          </p:nvSpPr>
          <p:spPr bwMode="auto">
            <a:xfrm>
              <a:off x="3376" y="3104"/>
              <a:ext cx="184" cy="16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8434" name="Oval 18"/>
            <p:cNvSpPr>
              <a:spLocks noChangeArrowheads="1"/>
            </p:cNvSpPr>
            <p:nvPr/>
          </p:nvSpPr>
          <p:spPr bwMode="auto">
            <a:xfrm>
              <a:off x="3216" y="3176"/>
              <a:ext cx="184" cy="16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8435" name="Oval 19"/>
            <p:cNvSpPr>
              <a:spLocks noChangeArrowheads="1"/>
            </p:cNvSpPr>
            <p:nvPr/>
          </p:nvSpPr>
          <p:spPr bwMode="auto">
            <a:xfrm>
              <a:off x="3328" y="3416"/>
              <a:ext cx="184" cy="16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8436" name="Oval 20"/>
            <p:cNvSpPr>
              <a:spLocks noChangeArrowheads="1"/>
            </p:cNvSpPr>
            <p:nvPr/>
          </p:nvSpPr>
          <p:spPr bwMode="auto">
            <a:xfrm>
              <a:off x="3200" y="3392"/>
              <a:ext cx="184" cy="16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8437" name="Oval 21"/>
            <p:cNvSpPr>
              <a:spLocks noChangeArrowheads="1"/>
            </p:cNvSpPr>
            <p:nvPr/>
          </p:nvSpPr>
          <p:spPr bwMode="auto">
            <a:xfrm>
              <a:off x="3296" y="3224"/>
              <a:ext cx="184" cy="16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8438" name="Oval 22"/>
            <p:cNvSpPr>
              <a:spLocks noChangeArrowheads="1"/>
            </p:cNvSpPr>
            <p:nvPr/>
          </p:nvSpPr>
          <p:spPr bwMode="auto">
            <a:xfrm>
              <a:off x="3232" y="3288"/>
              <a:ext cx="184" cy="16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8439" name="Oval 23"/>
            <p:cNvSpPr>
              <a:spLocks noChangeArrowheads="1"/>
            </p:cNvSpPr>
            <p:nvPr/>
          </p:nvSpPr>
          <p:spPr bwMode="auto">
            <a:xfrm>
              <a:off x="3408" y="3144"/>
              <a:ext cx="184" cy="16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8440" name="Oval 24"/>
            <p:cNvSpPr>
              <a:spLocks noChangeArrowheads="1"/>
            </p:cNvSpPr>
            <p:nvPr/>
          </p:nvSpPr>
          <p:spPr bwMode="auto">
            <a:xfrm>
              <a:off x="3432" y="3240"/>
              <a:ext cx="184" cy="16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8441" name="Oval 25"/>
            <p:cNvSpPr>
              <a:spLocks noChangeArrowheads="1"/>
            </p:cNvSpPr>
            <p:nvPr/>
          </p:nvSpPr>
          <p:spPr bwMode="auto">
            <a:xfrm>
              <a:off x="3160" y="3264"/>
              <a:ext cx="184" cy="16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8442" name="Oval 26"/>
            <p:cNvSpPr>
              <a:spLocks noChangeArrowheads="1"/>
            </p:cNvSpPr>
            <p:nvPr/>
          </p:nvSpPr>
          <p:spPr bwMode="auto">
            <a:xfrm>
              <a:off x="3256" y="3360"/>
              <a:ext cx="184" cy="16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8443" name="Oval 27"/>
            <p:cNvSpPr>
              <a:spLocks noChangeArrowheads="1"/>
            </p:cNvSpPr>
            <p:nvPr/>
          </p:nvSpPr>
          <p:spPr bwMode="auto">
            <a:xfrm>
              <a:off x="3296" y="3392"/>
              <a:ext cx="184" cy="16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8444" name="Oval 28"/>
            <p:cNvSpPr>
              <a:spLocks noChangeArrowheads="1"/>
            </p:cNvSpPr>
            <p:nvPr/>
          </p:nvSpPr>
          <p:spPr bwMode="auto">
            <a:xfrm>
              <a:off x="3384" y="3336"/>
              <a:ext cx="184" cy="16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8445" name="Oval 29"/>
            <p:cNvSpPr>
              <a:spLocks noChangeArrowheads="1"/>
            </p:cNvSpPr>
            <p:nvPr/>
          </p:nvSpPr>
          <p:spPr bwMode="auto">
            <a:xfrm>
              <a:off x="3176" y="3072"/>
              <a:ext cx="184" cy="16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8446" name="Oval 30"/>
            <p:cNvSpPr>
              <a:spLocks noChangeArrowheads="1"/>
            </p:cNvSpPr>
            <p:nvPr/>
          </p:nvSpPr>
          <p:spPr bwMode="auto">
            <a:xfrm>
              <a:off x="3272" y="3056"/>
              <a:ext cx="184" cy="16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8447" name="Oval 31"/>
            <p:cNvSpPr>
              <a:spLocks noChangeArrowheads="1"/>
            </p:cNvSpPr>
            <p:nvPr/>
          </p:nvSpPr>
          <p:spPr bwMode="auto">
            <a:xfrm>
              <a:off x="3288" y="3152"/>
              <a:ext cx="184" cy="16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8448" name="Oval 32"/>
            <p:cNvSpPr>
              <a:spLocks noChangeArrowheads="1"/>
            </p:cNvSpPr>
            <p:nvPr/>
          </p:nvSpPr>
          <p:spPr bwMode="auto">
            <a:xfrm>
              <a:off x="3120" y="3336"/>
              <a:ext cx="184" cy="16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8449" name="Oval 33"/>
            <p:cNvSpPr>
              <a:spLocks noChangeArrowheads="1"/>
            </p:cNvSpPr>
            <p:nvPr/>
          </p:nvSpPr>
          <p:spPr bwMode="auto">
            <a:xfrm>
              <a:off x="3128" y="3168"/>
              <a:ext cx="184" cy="16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8450" name="Freeform 34"/>
          <p:cNvSpPr>
            <a:spLocks/>
          </p:cNvSpPr>
          <p:nvPr/>
        </p:nvSpPr>
        <p:spPr bwMode="auto">
          <a:xfrm rot="8636647">
            <a:off x="1968500" y="3036888"/>
            <a:ext cx="1524000" cy="209550"/>
          </a:xfrm>
          <a:custGeom>
            <a:avLst/>
            <a:gdLst/>
            <a:ahLst/>
            <a:cxnLst>
              <a:cxn ang="0">
                <a:pos x="0" y="125"/>
              </a:cxn>
              <a:cxn ang="0">
                <a:pos x="120" y="13"/>
              </a:cxn>
              <a:cxn ang="0">
                <a:pos x="264" y="205"/>
              </a:cxn>
              <a:cxn ang="0">
                <a:pos x="408" y="13"/>
              </a:cxn>
              <a:cxn ang="0">
                <a:pos x="552" y="205"/>
              </a:cxn>
              <a:cxn ang="0">
                <a:pos x="696" y="13"/>
              </a:cxn>
              <a:cxn ang="0">
                <a:pos x="840" y="205"/>
              </a:cxn>
              <a:cxn ang="0">
                <a:pos x="936" y="109"/>
              </a:cxn>
            </a:cxnLst>
            <a:rect l="0" t="0" r="r" b="b"/>
            <a:pathLst>
              <a:path w="936" h="221">
                <a:moveTo>
                  <a:pt x="0" y="125"/>
                </a:moveTo>
                <a:cubicBezTo>
                  <a:pt x="20" y="105"/>
                  <a:pt x="76" y="0"/>
                  <a:pt x="120" y="13"/>
                </a:cubicBezTo>
                <a:cubicBezTo>
                  <a:pt x="164" y="26"/>
                  <a:pt x="216" y="205"/>
                  <a:pt x="264" y="205"/>
                </a:cubicBezTo>
                <a:cubicBezTo>
                  <a:pt x="312" y="205"/>
                  <a:pt x="360" y="13"/>
                  <a:pt x="408" y="13"/>
                </a:cubicBezTo>
                <a:cubicBezTo>
                  <a:pt x="456" y="13"/>
                  <a:pt x="504" y="205"/>
                  <a:pt x="552" y="205"/>
                </a:cubicBezTo>
                <a:cubicBezTo>
                  <a:pt x="600" y="205"/>
                  <a:pt x="648" y="13"/>
                  <a:pt x="696" y="13"/>
                </a:cubicBezTo>
                <a:cubicBezTo>
                  <a:pt x="744" y="13"/>
                  <a:pt x="800" y="189"/>
                  <a:pt x="840" y="205"/>
                </a:cubicBezTo>
                <a:cubicBezTo>
                  <a:pt x="880" y="221"/>
                  <a:pt x="904" y="141"/>
                  <a:pt x="936" y="109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8451" name="Freeform 35"/>
          <p:cNvSpPr>
            <a:spLocks/>
          </p:cNvSpPr>
          <p:nvPr/>
        </p:nvSpPr>
        <p:spPr bwMode="auto">
          <a:xfrm rot="4485318">
            <a:off x="3314700" y="3252788"/>
            <a:ext cx="1524000" cy="209550"/>
          </a:xfrm>
          <a:custGeom>
            <a:avLst/>
            <a:gdLst/>
            <a:ahLst/>
            <a:cxnLst>
              <a:cxn ang="0">
                <a:pos x="0" y="125"/>
              </a:cxn>
              <a:cxn ang="0">
                <a:pos x="120" y="13"/>
              </a:cxn>
              <a:cxn ang="0">
                <a:pos x="264" y="205"/>
              </a:cxn>
              <a:cxn ang="0">
                <a:pos x="408" y="13"/>
              </a:cxn>
              <a:cxn ang="0">
                <a:pos x="552" y="205"/>
              </a:cxn>
              <a:cxn ang="0">
                <a:pos x="696" y="13"/>
              </a:cxn>
              <a:cxn ang="0">
                <a:pos x="840" y="205"/>
              </a:cxn>
              <a:cxn ang="0">
                <a:pos x="936" y="109"/>
              </a:cxn>
            </a:cxnLst>
            <a:rect l="0" t="0" r="r" b="b"/>
            <a:pathLst>
              <a:path w="936" h="221">
                <a:moveTo>
                  <a:pt x="0" y="125"/>
                </a:moveTo>
                <a:cubicBezTo>
                  <a:pt x="20" y="105"/>
                  <a:pt x="76" y="0"/>
                  <a:pt x="120" y="13"/>
                </a:cubicBezTo>
                <a:cubicBezTo>
                  <a:pt x="164" y="26"/>
                  <a:pt x="216" y="205"/>
                  <a:pt x="264" y="205"/>
                </a:cubicBezTo>
                <a:cubicBezTo>
                  <a:pt x="312" y="205"/>
                  <a:pt x="360" y="13"/>
                  <a:pt x="408" y="13"/>
                </a:cubicBezTo>
                <a:cubicBezTo>
                  <a:pt x="456" y="13"/>
                  <a:pt x="504" y="205"/>
                  <a:pt x="552" y="205"/>
                </a:cubicBezTo>
                <a:cubicBezTo>
                  <a:pt x="600" y="205"/>
                  <a:pt x="648" y="13"/>
                  <a:pt x="696" y="13"/>
                </a:cubicBezTo>
                <a:cubicBezTo>
                  <a:pt x="744" y="13"/>
                  <a:pt x="800" y="189"/>
                  <a:pt x="840" y="205"/>
                </a:cubicBezTo>
                <a:cubicBezTo>
                  <a:pt x="880" y="221"/>
                  <a:pt x="904" y="141"/>
                  <a:pt x="936" y="109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8452" name="Freeform 36"/>
          <p:cNvSpPr>
            <a:spLocks/>
          </p:cNvSpPr>
          <p:nvPr/>
        </p:nvSpPr>
        <p:spPr bwMode="auto">
          <a:xfrm rot="-2368347">
            <a:off x="3771900" y="1474788"/>
            <a:ext cx="1524000" cy="209550"/>
          </a:xfrm>
          <a:custGeom>
            <a:avLst/>
            <a:gdLst/>
            <a:ahLst/>
            <a:cxnLst>
              <a:cxn ang="0">
                <a:pos x="0" y="125"/>
              </a:cxn>
              <a:cxn ang="0">
                <a:pos x="120" y="13"/>
              </a:cxn>
              <a:cxn ang="0">
                <a:pos x="264" y="205"/>
              </a:cxn>
              <a:cxn ang="0">
                <a:pos x="408" y="13"/>
              </a:cxn>
              <a:cxn ang="0">
                <a:pos x="552" y="205"/>
              </a:cxn>
              <a:cxn ang="0">
                <a:pos x="696" y="13"/>
              </a:cxn>
              <a:cxn ang="0">
                <a:pos x="840" y="205"/>
              </a:cxn>
              <a:cxn ang="0">
                <a:pos x="936" y="109"/>
              </a:cxn>
            </a:cxnLst>
            <a:rect l="0" t="0" r="r" b="b"/>
            <a:pathLst>
              <a:path w="936" h="221">
                <a:moveTo>
                  <a:pt x="0" y="125"/>
                </a:moveTo>
                <a:cubicBezTo>
                  <a:pt x="20" y="105"/>
                  <a:pt x="76" y="0"/>
                  <a:pt x="120" y="13"/>
                </a:cubicBezTo>
                <a:cubicBezTo>
                  <a:pt x="164" y="26"/>
                  <a:pt x="216" y="205"/>
                  <a:pt x="264" y="205"/>
                </a:cubicBezTo>
                <a:cubicBezTo>
                  <a:pt x="312" y="205"/>
                  <a:pt x="360" y="13"/>
                  <a:pt x="408" y="13"/>
                </a:cubicBezTo>
                <a:cubicBezTo>
                  <a:pt x="456" y="13"/>
                  <a:pt x="504" y="205"/>
                  <a:pt x="552" y="205"/>
                </a:cubicBezTo>
                <a:cubicBezTo>
                  <a:pt x="600" y="205"/>
                  <a:pt x="648" y="13"/>
                  <a:pt x="696" y="13"/>
                </a:cubicBezTo>
                <a:cubicBezTo>
                  <a:pt x="744" y="13"/>
                  <a:pt x="800" y="189"/>
                  <a:pt x="840" y="205"/>
                </a:cubicBezTo>
                <a:cubicBezTo>
                  <a:pt x="880" y="221"/>
                  <a:pt x="904" y="141"/>
                  <a:pt x="936" y="109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8453" name="Text Box 37"/>
          <p:cNvSpPr txBox="1">
            <a:spLocks noChangeArrowheads="1"/>
          </p:cNvSpPr>
          <p:nvPr/>
        </p:nvSpPr>
        <p:spPr bwMode="auto">
          <a:xfrm>
            <a:off x="225425" y="3032125"/>
            <a:ext cx="1752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cs typeface="Arial" charset="0"/>
              </a:rPr>
              <a:t>Resonant Photon</a:t>
            </a:r>
          </a:p>
        </p:txBody>
      </p:sp>
      <p:sp>
        <p:nvSpPr>
          <p:cNvPr id="188454" name="Line 38"/>
          <p:cNvSpPr>
            <a:spLocks noChangeShapeType="1"/>
          </p:cNvSpPr>
          <p:nvPr/>
        </p:nvSpPr>
        <p:spPr bwMode="auto">
          <a:xfrm flipV="1">
            <a:off x="1244600" y="2743200"/>
            <a:ext cx="76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88455" name="Text Box 39"/>
          <p:cNvSpPr txBox="1">
            <a:spLocks noChangeArrowheads="1"/>
          </p:cNvSpPr>
          <p:nvPr/>
        </p:nvSpPr>
        <p:spPr bwMode="auto">
          <a:xfrm>
            <a:off x="4271963" y="4305300"/>
            <a:ext cx="497283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>
                <a:cs typeface="Arial" charset="0"/>
              </a:rPr>
              <a:t>NRF Emitted Photons</a:t>
            </a:r>
          </a:p>
          <a:p>
            <a:pPr lvl="1">
              <a:lnSpc>
                <a:spcPct val="120000"/>
              </a:lnSpc>
              <a:buClr>
                <a:srgbClr val="0099CC"/>
              </a:buClr>
              <a:buSzPct val="75000"/>
              <a:buFont typeface="Wingdings" pitchFamily="2" charset="2"/>
              <a:buChar char="n"/>
            </a:pPr>
            <a:r>
              <a:rPr lang="en-US" sz="2000" dirty="0">
                <a:cs typeface="Arial" charset="0"/>
              </a:rPr>
              <a:t> Energy Range </a:t>
            </a:r>
            <a:r>
              <a:rPr lang="en-US" sz="2000" dirty="0" smtClean="0">
                <a:cs typeface="Arial" charset="0"/>
              </a:rPr>
              <a:t>1-8 </a:t>
            </a:r>
            <a:r>
              <a:rPr lang="en-US" sz="2000" dirty="0">
                <a:cs typeface="Arial" charset="0"/>
              </a:rPr>
              <a:t>MeV </a:t>
            </a:r>
          </a:p>
          <a:p>
            <a:pPr lvl="1">
              <a:lnSpc>
                <a:spcPct val="120000"/>
              </a:lnSpc>
              <a:buClr>
                <a:srgbClr val="0099CC"/>
              </a:buClr>
              <a:buSzPct val="75000"/>
              <a:buFont typeface="Wingdings" pitchFamily="2" charset="2"/>
              <a:buChar char="n"/>
            </a:pPr>
            <a:r>
              <a:rPr lang="en-US" sz="2000" dirty="0">
                <a:cs typeface="Arial" charset="0"/>
              </a:rPr>
              <a:t> Nearly Isotropic</a:t>
            </a:r>
          </a:p>
          <a:p>
            <a:pPr lvl="1">
              <a:lnSpc>
                <a:spcPct val="120000"/>
              </a:lnSpc>
              <a:buClr>
                <a:srgbClr val="0099CC"/>
              </a:buClr>
              <a:buSzPct val="75000"/>
              <a:buFont typeface="Wingdings" pitchFamily="2" charset="2"/>
              <a:buChar char="n"/>
            </a:pPr>
            <a:r>
              <a:rPr lang="en-US" sz="2000" dirty="0">
                <a:cs typeface="Arial" charset="0"/>
              </a:rPr>
              <a:t> Downshifted (Doppler recoil) ~ 1keV</a:t>
            </a:r>
          </a:p>
          <a:p>
            <a:pPr lvl="2">
              <a:lnSpc>
                <a:spcPct val="120000"/>
              </a:lnSpc>
              <a:buClr>
                <a:srgbClr val="0099CC"/>
              </a:buClr>
              <a:buSzPct val="75000"/>
              <a:buFont typeface="Wingdings" pitchFamily="2" charset="2"/>
              <a:buChar char="n"/>
            </a:pPr>
            <a:r>
              <a:rPr lang="en-US" sz="2000" dirty="0">
                <a:cs typeface="Arial" charset="0"/>
              </a:rPr>
              <a:t> </a:t>
            </a:r>
            <a:r>
              <a:rPr lang="en-US" dirty="0">
                <a:cs typeface="Arial" charset="0"/>
              </a:rPr>
              <a:t>No self absorption</a:t>
            </a:r>
          </a:p>
        </p:txBody>
      </p:sp>
      <p:sp>
        <p:nvSpPr>
          <p:cNvPr id="188456" name="Line 40"/>
          <p:cNvSpPr>
            <a:spLocks noChangeShapeType="1"/>
          </p:cNvSpPr>
          <p:nvPr/>
        </p:nvSpPr>
        <p:spPr bwMode="auto">
          <a:xfrm>
            <a:off x="5321300" y="4000500"/>
            <a:ext cx="3543300" cy="12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88457" name="Text Box 41"/>
          <p:cNvSpPr txBox="1">
            <a:spLocks noChangeArrowheads="1"/>
          </p:cNvSpPr>
          <p:nvPr/>
        </p:nvSpPr>
        <p:spPr bwMode="auto">
          <a:xfrm>
            <a:off x="8658225" y="3617913"/>
            <a:ext cx="354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cs typeface="Arial" charset="0"/>
              </a:rPr>
              <a:t>E</a:t>
            </a:r>
          </a:p>
        </p:txBody>
      </p:sp>
      <p:sp>
        <p:nvSpPr>
          <p:cNvPr id="188458" name="Line 42"/>
          <p:cNvSpPr>
            <a:spLocks noChangeShapeType="1"/>
          </p:cNvSpPr>
          <p:nvPr/>
        </p:nvSpPr>
        <p:spPr bwMode="auto">
          <a:xfrm>
            <a:off x="6616700" y="3022600"/>
            <a:ext cx="317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88459" name="Line 43"/>
          <p:cNvSpPr>
            <a:spLocks noChangeShapeType="1"/>
          </p:cNvSpPr>
          <p:nvPr/>
        </p:nvSpPr>
        <p:spPr bwMode="auto">
          <a:xfrm>
            <a:off x="7207250" y="3022600"/>
            <a:ext cx="317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88460" name="Freeform 44"/>
          <p:cNvSpPr>
            <a:spLocks/>
          </p:cNvSpPr>
          <p:nvPr/>
        </p:nvSpPr>
        <p:spPr bwMode="auto">
          <a:xfrm>
            <a:off x="5489575" y="2247900"/>
            <a:ext cx="1485900" cy="1752600"/>
          </a:xfrm>
          <a:custGeom>
            <a:avLst/>
            <a:gdLst/>
            <a:ahLst/>
            <a:cxnLst>
              <a:cxn ang="0">
                <a:pos x="0" y="16570"/>
              </a:cxn>
              <a:cxn ang="0">
                <a:pos x="434" y="16550"/>
              </a:cxn>
              <a:cxn ang="0">
                <a:pos x="867" y="16518"/>
              </a:cxn>
              <a:cxn ang="0">
                <a:pos x="1301" y="16469"/>
              </a:cxn>
              <a:cxn ang="0">
                <a:pos x="1734" y="16397"/>
              </a:cxn>
              <a:cxn ang="0">
                <a:pos x="2168" y="16291"/>
              </a:cxn>
              <a:cxn ang="0">
                <a:pos x="2601" y="16142"/>
              </a:cxn>
              <a:cxn ang="0">
                <a:pos x="3035" y="15934"/>
              </a:cxn>
              <a:cxn ang="0">
                <a:pos x="3468" y="15654"/>
              </a:cxn>
              <a:cxn ang="0">
                <a:pos x="3902" y="15280"/>
              </a:cxn>
              <a:cxn ang="0">
                <a:pos x="4336" y="14798"/>
              </a:cxn>
              <a:cxn ang="0">
                <a:pos x="4770" y="14188"/>
              </a:cxn>
              <a:cxn ang="0">
                <a:pos x="5203" y="13439"/>
              </a:cxn>
              <a:cxn ang="0">
                <a:pos x="5637" y="12541"/>
              </a:cxn>
              <a:cxn ang="0">
                <a:pos x="6070" y="11493"/>
              </a:cxn>
              <a:cxn ang="0">
                <a:pos x="6504" y="10304"/>
              </a:cxn>
              <a:cxn ang="0">
                <a:pos x="6937" y="8996"/>
              </a:cxn>
              <a:cxn ang="0">
                <a:pos x="7371" y="7602"/>
              </a:cxn>
              <a:cxn ang="0">
                <a:pos x="7804" y="6167"/>
              </a:cxn>
              <a:cxn ang="0">
                <a:pos x="8238" y="4746"/>
              </a:cxn>
              <a:cxn ang="0">
                <a:pos x="8671" y="3406"/>
              </a:cxn>
              <a:cxn ang="0">
                <a:pos x="9105" y="2211"/>
              </a:cxn>
              <a:cxn ang="0">
                <a:pos x="9538" y="1223"/>
              </a:cxn>
              <a:cxn ang="0">
                <a:pos x="9972" y="501"/>
              </a:cxn>
              <a:cxn ang="0">
                <a:pos x="10404" y="85"/>
              </a:cxn>
              <a:cxn ang="0">
                <a:pos x="10838" y="0"/>
              </a:cxn>
              <a:cxn ang="0">
                <a:pos x="11271" y="253"/>
              </a:cxn>
              <a:cxn ang="0">
                <a:pos x="11705" y="826"/>
              </a:cxn>
              <a:cxn ang="0">
                <a:pos x="12138" y="1687"/>
              </a:cxn>
              <a:cxn ang="0">
                <a:pos x="12572" y="2786"/>
              </a:cxn>
              <a:cxn ang="0">
                <a:pos x="13006" y="4063"/>
              </a:cxn>
              <a:cxn ang="0">
                <a:pos x="13440" y="5451"/>
              </a:cxn>
              <a:cxn ang="0">
                <a:pos x="13873" y="6886"/>
              </a:cxn>
              <a:cxn ang="0">
                <a:pos x="14307" y="8307"/>
              </a:cxn>
              <a:cxn ang="0">
                <a:pos x="14740" y="9663"/>
              </a:cxn>
              <a:cxn ang="0">
                <a:pos x="15174" y="10915"/>
              </a:cxn>
              <a:cxn ang="0">
                <a:pos x="15607" y="12035"/>
              </a:cxn>
              <a:cxn ang="0">
                <a:pos x="16041" y="13009"/>
              </a:cxn>
              <a:cxn ang="0">
                <a:pos x="16474" y="13832"/>
              </a:cxn>
              <a:cxn ang="0">
                <a:pos x="16908" y="14510"/>
              </a:cxn>
              <a:cxn ang="0">
                <a:pos x="17341" y="15054"/>
              </a:cxn>
              <a:cxn ang="0">
                <a:pos x="17775" y="15479"/>
              </a:cxn>
              <a:cxn ang="0">
                <a:pos x="18208" y="15804"/>
              </a:cxn>
              <a:cxn ang="0">
                <a:pos x="18642" y="16047"/>
              </a:cxn>
              <a:cxn ang="0">
                <a:pos x="19075" y="16223"/>
              </a:cxn>
              <a:cxn ang="0">
                <a:pos x="19509" y="16349"/>
              </a:cxn>
              <a:cxn ang="0">
                <a:pos x="19942" y="16436"/>
              </a:cxn>
              <a:cxn ang="0">
                <a:pos x="20376" y="16496"/>
              </a:cxn>
              <a:cxn ang="0">
                <a:pos x="20809" y="16535"/>
              </a:cxn>
              <a:cxn ang="0">
                <a:pos x="21243" y="16562"/>
              </a:cxn>
            </a:cxnLst>
            <a:rect l="0" t="0" r="r" b="b"/>
            <a:pathLst>
              <a:path w="21460" h="16570">
                <a:moveTo>
                  <a:pt x="0" y="16570"/>
                </a:moveTo>
                <a:lnTo>
                  <a:pt x="0" y="16570"/>
                </a:lnTo>
                <a:lnTo>
                  <a:pt x="217" y="16562"/>
                </a:lnTo>
                <a:lnTo>
                  <a:pt x="434" y="16550"/>
                </a:lnTo>
                <a:lnTo>
                  <a:pt x="651" y="16535"/>
                </a:lnTo>
                <a:lnTo>
                  <a:pt x="867" y="16518"/>
                </a:lnTo>
                <a:lnTo>
                  <a:pt x="1084" y="16496"/>
                </a:lnTo>
                <a:lnTo>
                  <a:pt x="1301" y="16469"/>
                </a:lnTo>
                <a:lnTo>
                  <a:pt x="1518" y="16436"/>
                </a:lnTo>
                <a:lnTo>
                  <a:pt x="1734" y="16397"/>
                </a:lnTo>
                <a:lnTo>
                  <a:pt x="1951" y="16349"/>
                </a:lnTo>
                <a:lnTo>
                  <a:pt x="2168" y="16291"/>
                </a:lnTo>
                <a:lnTo>
                  <a:pt x="2385" y="16223"/>
                </a:lnTo>
                <a:lnTo>
                  <a:pt x="2601" y="16142"/>
                </a:lnTo>
                <a:lnTo>
                  <a:pt x="2818" y="16047"/>
                </a:lnTo>
                <a:lnTo>
                  <a:pt x="3035" y="15934"/>
                </a:lnTo>
                <a:lnTo>
                  <a:pt x="3252" y="15804"/>
                </a:lnTo>
                <a:lnTo>
                  <a:pt x="3468" y="15654"/>
                </a:lnTo>
                <a:lnTo>
                  <a:pt x="3685" y="15479"/>
                </a:lnTo>
                <a:lnTo>
                  <a:pt x="3902" y="15280"/>
                </a:lnTo>
                <a:lnTo>
                  <a:pt x="4119" y="15054"/>
                </a:lnTo>
                <a:lnTo>
                  <a:pt x="4336" y="14798"/>
                </a:lnTo>
                <a:lnTo>
                  <a:pt x="4552" y="14510"/>
                </a:lnTo>
                <a:lnTo>
                  <a:pt x="4770" y="14188"/>
                </a:lnTo>
                <a:lnTo>
                  <a:pt x="4986" y="13832"/>
                </a:lnTo>
                <a:lnTo>
                  <a:pt x="5203" y="13439"/>
                </a:lnTo>
                <a:lnTo>
                  <a:pt x="5419" y="13009"/>
                </a:lnTo>
                <a:lnTo>
                  <a:pt x="5637" y="12541"/>
                </a:lnTo>
                <a:lnTo>
                  <a:pt x="5853" y="12035"/>
                </a:lnTo>
                <a:lnTo>
                  <a:pt x="6070" y="11493"/>
                </a:lnTo>
                <a:lnTo>
                  <a:pt x="6286" y="10915"/>
                </a:lnTo>
                <a:lnTo>
                  <a:pt x="6504" y="10304"/>
                </a:lnTo>
                <a:lnTo>
                  <a:pt x="6720" y="9663"/>
                </a:lnTo>
                <a:lnTo>
                  <a:pt x="6937" y="8996"/>
                </a:lnTo>
                <a:lnTo>
                  <a:pt x="7153" y="8307"/>
                </a:lnTo>
                <a:lnTo>
                  <a:pt x="7371" y="7602"/>
                </a:lnTo>
                <a:lnTo>
                  <a:pt x="7587" y="6886"/>
                </a:lnTo>
                <a:lnTo>
                  <a:pt x="7804" y="6167"/>
                </a:lnTo>
                <a:lnTo>
                  <a:pt x="8020" y="5451"/>
                </a:lnTo>
                <a:lnTo>
                  <a:pt x="8238" y="4746"/>
                </a:lnTo>
                <a:lnTo>
                  <a:pt x="8454" y="4063"/>
                </a:lnTo>
                <a:lnTo>
                  <a:pt x="8671" y="3406"/>
                </a:lnTo>
                <a:lnTo>
                  <a:pt x="8888" y="2786"/>
                </a:lnTo>
                <a:lnTo>
                  <a:pt x="9105" y="2211"/>
                </a:lnTo>
                <a:lnTo>
                  <a:pt x="9322" y="1687"/>
                </a:lnTo>
                <a:lnTo>
                  <a:pt x="9538" y="1223"/>
                </a:lnTo>
                <a:lnTo>
                  <a:pt x="9755" y="826"/>
                </a:lnTo>
                <a:lnTo>
                  <a:pt x="9972" y="501"/>
                </a:lnTo>
                <a:lnTo>
                  <a:pt x="10189" y="253"/>
                </a:lnTo>
                <a:lnTo>
                  <a:pt x="10404" y="85"/>
                </a:lnTo>
                <a:lnTo>
                  <a:pt x="10621" y="0"/>
                </a:lnTo>
                <a:lnTo>
                  <a:pt x="10838" y="0"/>
                </a:lnTo>
                <a:lnTo>
                  <a:pt x="11055" y="85"/>
                </a:lnTo>
                <a:lnTo>
                  <a:pt x="11271" y="253"/>
                </a:lnTo>
                <a:lnTo>
                  <a:pt x="11488" y="501"/>
                </a:lnTo>
                <a:lnTo>
                  <a:pt x="11705" y="826"/>
                </a:lnTo>
                <a:lnTo>
                  <a:pt x="11922" y="1223"/>
                </a:lnTo>
                <a:lnTo>
                  <a:pt x="12138" y="1687"/>
                </a:lnTo>
                <a:lnTo>
                  <a:pt x="12355" y="2211"/>
                </a:lnTo>
                <a:lnTo>
                  <a:pt x="12572" y="2786"/>
                </a:lnTo>
                <a:lnTo>
                  <a:pt x="12789" y="3406"/>
                </a:lnTo>
                <a:lnTo>
                  <a:pt x="13006" y="4063"/>
                </a:lnTo>
                <a:lnTo>
                  <a:pt x="13222" y="4746"/>
                </a:lnTo>
                <a:lnTo>
                  <a:pt x="13440" y="5451"/>
                </a:lnTo>
                <a:lnTo>
                  <a:pt x="13656" y="6167"/>
                </a:lnTo>
                <a:lnTo>
                  <a:pt x="13873" y="6886"/>
                </a:lnTo>
                <a:lnTo>
                  <a:pt x="14089" y="7602"/>
                </a:lnTo>
                <a:lnTo>
                  <a:pt x="14307" y="8307"/>
                </a:lnTo>
                <a:lnTo>
                  <a:pt x="14523" y="8996"/>
                </a:lnTo>
                <a:lnTo>
                  <a:pt x="14740" y="9663"/>
                </a:lnTo>
                <a:lnTo>
                  <a:pt x="14956" y="10304"/>
                </a:lnTo>
                <a:lnTo>
                  <a:pt x="15174" y="10915"/>
                </a:lnTo>
                <a:lnTo>
                  <a:pt x="15390" y="11493"/>
                </a:lnTo>
                <a:lnTo>
                  <a:pt x="15607" y="12035"/>
                </a:lnTo>
                <a:lnTo>
                  <a:pt x="15823" y="12541"/>
                </a:lnTo>
                <a:lnTo>
                  <a:pt x="16041" y="13009"/>
                </a:lnTo>
                <a:lnTo>
                  <a:pt x="16257" y="13439"/>
                </a:lnTo>
                <a:lnTo>
                  <a:pt x="16474" y="13832"/>
                </a:lnTo>
                <a:lnTo>
                  <a:pt x="16690" y="14188"/>
                </a:lnTo>
                <a:lnTo>
                  <a:pt x="16908" y="14510"/>
                </a:lnTo>
                <a:lnTo>
                  <a:pt x="17124" y="14798"/>
                </a:lnTo>
                <a:lnTo>
                  <a:pt x="17341" y="15054"/>
                </a:lnTo>
                <a:lnTo>
                  <a:pt x="17558" y="15280"/>
                </a:lnTo>
                <a:lnTo>
                  <a:pt x="17775" y="15479"/>
                </a:lnTo>
                <a:lnTo>
                  <a:pt x="17992" y="15654"/>
                </a:lnTo>
                <a:lnTo>
                  <a:pt x="18208" y="15804"/>
                </a:lnTo>
                <a:lnTo>
                  <a:pt x="18425" y="15934"/>
                </a:lnTo>
                <a:lnTo>
                  <a:pt x="18642" y="16047"/>
                </a:lnTo>
                <a:lnTo>
                  <a:pt x="18859" y="16142"/>
                </a:lnTo>
                <a:lnTo>
                  <a:pt x="19075" y="16223"/>
                </a:lnTo>
                <a:lnTo>
                  <a:pt x="19292" y="16291"/>
                </a:lnTo>
                <a:lnTo>
                  <a:pt x="19509" y="16349"/>
                </a:lnTo>
                <a:lnTo>
                  <a:pt x="19726" y="16397"/>
                </a:lnTo>
                <a:lnTo>
                  <a:pt x="19942" y="16436"/>
                </a:lnTo>
                <a:lnTo>
                  <a:pt x="20159" y="16469"/>
                </a:lnTo>
                <a:lnTo>
                  <a:pt x="20376" y="16496"/>
                </a:lnTo>
                <a:lnTo>
                  <a:pt x="20593" y="16518"/>
                </a:lnTo>
                <a:lnTo>
                  <a:pt x="20809" y="16535"/>
                </a:lnTo>
                <a:lnTo>
                  <a:pt x="21026" y="16550"/>
                </a:lnTo>
                <a:lnTo>
                  <a:pt x="21243" y="16562"/>
                </a:lnTo>
                <a:lnTo>
                  <a:pt x="21460" y="16570"/>
                </a:lnTo>
              </a:path>
            </a:pathLst>
          </a:custGeom>
          <a:noFill/>
          <a:ln w="28575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8461" name="Line 45"/>
          <p:cNvSpPr>
            <a:spLocks noChangeShapeType="1"/>
          </p:cNvSpPr>
          <p:nvPr/>
        </p:nvSpPr>
        <p:spPr bwMode="auto">
          <a:xfrm>
            <a:off x="6896100" y="2209800"/>
            <a:ext cx="736600" cy="40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88462" name="Text Box 46"/>
          <p:cNvSpPr txBox="1">
            <a:spLocks noChangeArrowheads="1"/>
          </p:cNvSpPr>
          <p:nvPr/>
        </p:nvSpPr>
        <p:spPr bwMode="auto">
          <a:xfrm rot="16200000">
            <a:off x="6761419" y="2641312"/>
            <a:ext cx="685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 dirty="0">
                <a:cs typeface="Arial" charset="0"/>
              </a:rPr>
              <a:t>~</a:t>
            </a:r>
          </a:p>
        </p:txBody>
      </p:sp>
      <p:grpSp>
        <p:nvGrpSpPr>
          <p:cNvPr id="3" name="Group 47"/>
          <p:cNvGrpSpPr>
            <a:grpSpLocks/>
          </p:cNvGrpSpPr>
          <p:nvPr/>
        </p:nvGrpSpPr>
        <p:grpSpPr bwMode="auto">
          <a:xfrm>
            <a:off x="236538" y="3629025"/>
            <a:ext cx="4106862" cy="2616200"/>
            <a:chOff x="149" y="2208"/>
            <a:chExt cx="2587" cy="1726"/>
          </a:xfrm>
        </p:grpSpPr>
        <p:sp>
          <p:nvSpPr>
            <p:cNvPr id="188464" name="Line 48"/>
            <p:cNvSpPr>
              <a:spLocks noChangeShapeType="1"/>
            </p:cNvSpPr>
            <p:nvPr/>
          </p:nvSpPr>
          <p:spPr bwMode="auto">
            <a:xfrm>
              <a:off x="239" y="2470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8465" name="Line 49"/>
            <p:cNvSpPr>
              <a:spLocks noChangeShapeType="1"/>
            </p:cNvSpPr>
            <p:nvPr/>
          </p:nvSpPr>
          <p:spPr bwMode="auto">
            <a:xfrm>
              <a:off x="239" y="2907"/>
              <a:ext cx="23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8466" name="Line 50"/>
            <p:cNvSpPr>
              <a:spLocks noChangeShapeType="1"/>
            </p:cNvSpPr>
            <p:nvPr/>
          </p:nvSpPr>
          <p:spPr bwMode="auto">
            <a:xfrm>
              <a:off x="239" y="3064"/>
              <a:ext cx="24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8467" name="Line 51"/>
            <p:cNvSpPr>
              <a:spLocks noChangeShapeType="1"/>
            </p:cNvSpPr>
            <p:nvPr/>
          </p:nvSpPr>
          <p:spPr bwMode="auto">
            <a:xfrm>
              <a:off x="239" y="3621"/>
              <a:ext cx="24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8468" name="Line 52"/>
            <p:cNvSpPr>
              <a:spLocks noChangeShapeType="1"/>
            </p:cNvSpPr>
            <p:nvPr/>
          </p:nvSpPr>
          <p:spPr bwMode="auto">
            <a:xfrm>
              <a:off x="239" y="3934"/>
              <a:ext cx="24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8469" name="Text Box 53"/>
            <p:cNvSpPr txBox="1">
              <a:spLocks noChangeArrowheads="1"/>
            </p:cNvSpPr>
            <p:nvPr/>
          </p:nvSpPr>
          <p:spPr bwMode="auto">
            <a:xfrm>
              <a:off x="149" y="2208"/>
              <a:ext cx="439" cy="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000"/>
                <a:t>Nitrogen </a:t>
              </a:r>
            </a:p>
            <a:p>
              <a:pPr algn="ctr"/>
              <a:r>
                <a:rPr lang="en-US" sz="1000"/>
                <a:t>(</a:t>
              </a:r>
              <a:r>
                <a:rPr lang="en-US" sz="1000" baseline="30000"/>
                <a:t>14</a:t>
              </a:r>
              <a:r>
                <a:rPr lang="en-US" sz="1000"/>
                <a:t>N)</a:t>
              </a:r>
            </a:p>
          </p:txBody>
        </p:sp>
        <p:sp>
          <p:nvSpPr>
            <p:cNvPr id="188470" name="Text Box 54"/>
            <p:cNvSpPr txBox="1">
              <a:spLocks noChangeArrowheads="1"/>
            </p:cNvSpPr>
            <p:nvPr/>
          </p:nvSpPr>
          <p:spPr bwMode="auto">
            <a:xfrm>
              <a:off x="766" y="2208"/>
              <a:ext cx="395" cy="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1000"/>
                <a:t>Oxygen (</a:t>
              </a:r>
              <a:r>
                <a:rPr lang="en-US" sz="1000" baseline="30000"/>
                <a:t>16</a:t>
              </a:r>
              <a:r>
                <a:rPr lang="en-US" sz="1000"/>
                <a:t>O)</a:t>
              </a:r>
            </a:p>
          </p:txBody>
        </p:sp>
        <p:sp>
          <p:nvSpPr>
            <p:cNvPr id="188471" name="Text Box 55"/>
            <p:cNvSpPr txBox="1">
              <a:spLocks noChangeArrowheads="1"/>
            </p:cNvSpPr>
            <p:nvPr/>
          </p:nvSpPr>
          <p:spPr bwMode="auto">
            <a:xfrm>
              <a:off x="1398" y="2208"/>
              <a:ext cx="385" cy="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1000"/>
                <a:t>Carbon (</a:t>
              </a:r>
              <a:r>
                <a:rPr lang="en-US" sz="1000" baseline="30000"/>
                <a:t>12</a:t>
              </a:r>
              <a:r>
                <a:rPr lang="en-US" sz="1000"/>
                <a:t>C)</a:t>
              </a:r>
            </a:p>
          </p:txBody>
        </p:sp>
        <p:sp>
          <p:nvSpPr>
            <p:cNvPr id="188472" name="Text Box 56"/>
            <p:cNvSpPr txBox="1">
              <a:spLocks noChangeArrowheads="1"/>
            </p:cNvSpPr>
            <p:nvPr/>
          </p:nvSpPr>
          <p:spPr bwMode="auto">
            <a:xfrm>
              <a:off x="2009" y="2208"/>
              <a:ext cx="387" cy="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1000"/>
                <a:t>Carbon (</a:t>
              </a:r>
              <a:r>
                <a:rPr lang="en-US" sz="1000" baseline="30000"/>
                <a:t>13</a:t>
              </a:r>
              <a:r>
                <a:rPr lang="en-US" sz="1000"/>
                <a:t>C)</a:t>
              </a:r>
            </a:p>
          </p:txBody>
        </p:sp>
        <p:sp>
          <p:nvSpPr>
            <p:cNvPr id="188473" name="Text Box 57"/>
            <p:cNvSpPr txBox="1">
              <a:spLocks noChangeArrowheads="1"/>
            </p:cNvSpPr>
            <p:nvPr/>
          </p:nvSpPr>
          <p:spPr bwMode="auto">
            <a:xfrm>
              <a:off x="1088" y="2393"/>
              <a:ext cx="428" cy="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800"/>
                <a:t>7.117 MeV</a:t>
              </a:r>
            </a:p>
          </p:txBody>
        </p:sp>
        <p:sp>
          <p:nvSpPr>
            <p:cNvPr id="188474" name="Text Box 58"/>
            <p:cNvSpPr txBox="1">
              <a:spLocks noChangeArrowheads="1"/>
            </p:cNvSpPr>
            <p:nvPr/>
          </p:nvSpPr>
          <p:spPr bwMode="auto">
            <a:xfrm>
              <a:off x="1088" y="2495"/>
              <a:ext cx="428" cy="1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800"/>
                <a:t>6.917 MeV</a:t>
              </a:r>
            </a:p>
          </p:txBody>
        </p:sp>
        <p:sp>
          <p:nvSpPr>
            <p:cNvPr id="188475" name="Text Box 59"/>
            <p:cNvSpPr txBox="1">
              <a:spLocks noChangeArrowheads="1"/>
            </p:cNvSpPr>
            <p:nvPr/>
          </p:nvSpPr>
          <p:spPr bwMode="auto">
            <a:xfrm>
              <a:off x="448" y="2415"/>
              <a:ext cx="428" cy="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800"/>
                <a:t>7.029 MeV</a:t>
              </a:r>
            </a:p>
          </p:txBody>
        </p:sp>
        <p:sp>
          <p:nvSpPr>
            <p:cNvPr id="188476" name="Text Box 60"/>
            <p:cNvSpPr txBox="1">
              <a:spLocks noChangeArrowheads="1"/>
            </p:cNvSpPr>
            <p:nvPr/>
          </p:nvSpPr>
          <p:spPr bwMode="auto">
            <a:xfrm>
              <a:off x="448" y="2848"/>
              <a:ext cx="428" cy="1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800"/>
                <a:t>5.691 MeV</a:t>
              </a:r>
            </a:p>
          </p:txBody>
        </p:sp>
        <p:sp>
          <p:nvSpPr>
            <p:cNvPr id="188477" name="Text Box 61"/>
            <p:cNvSpPr txBox="1">
              <a:spLocks noChangeArrowheads="1"/>
            </p:cNvSpPr>
            <p:nvPr/>
          </p:nvSpPr>
          <p:spPr bwMode="auto">
            <a:xfrm>
              <a:off x="445" y="3005"/>
              <a:ext cx="428" cy="1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800"/>
                <a:t>4.915 MeV</a:t>
              </a:r>
            </a:p>
          </p:txBody>
        </p:sp>
        <p:sp>
          <p:nvSpPr>
            <p:cNvPr id="188478" name="Text Box 62"/>
            <p:cNvSpPr txBox="1">
              <a:spLocks noChangeArrowheads="1"/>
            </p:cNvSpPr>
            <p:nvPr/>
          </p:nvSpPr>
          <p:spPr bwMode="auto">
            <a:xfrm>
              <a:off x="448" y="3568"/>
              <a:ext cx="428" cy="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800"/>
                <a:t>2.313 MeV</a:t>
              </a:r>
            </a:p>
          </p:txBody>
        </p:sp>
        <p:sp>
          <p:nvSpPr>
            <p:cNvPr id="188479" name="Text Box 63"/>
            <p:cNvSpPr txBox="1">
              <a:spLocks noChangeArrowheads="1"/>
            </p:cNvSpPr>
            <p:nvPr/>
          </p:nvSpPr>
          <p:spPr bwMode="auto">
            <a:xfrm>
              <a:off x="1700" y="3089"/>
              <a:ext cx="428" cy="1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800"/>
                <a:t>4.439 MeV</a:t>
              </a:r>
            </a:p>
          </p:txBody>
        </p:sp>
        <p:sp>
          <p:nvSpPr>
            <p:cNvPr id="188480" name="Line 64"/>
            <p:cNvSpPr>
              <a:spLocks noChangeShapeType="1"/>
            </p:cNvSpPr>
            <p:nvPr/>
          </p:nvSpPr>
          <p:spPr bwMode="auto">
            <a:xfrm>
              <a:off x="841" y="2455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8481" name="Line 65"/>
            <p:cNvSpPr>
              <a:spLocks noChangeShapeType="1"/>
            </p:cNvSpPr>
            <p:nvPr/>
          </p:nvSpPr>
          <p:spPr bwMode="auto">
            <a:xfrm>
              <a:off x="841" y="2527"/>
              <a:ext cx="23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8482" name="Line 66"/>
            <p:cNvSpPr>
              <a:spLocks noChangeShapeType="1"/>
            </p:cNvSpPr>
            <p:nvPr/>
          </p:nvSpPr>
          <p:spPr bwMode="auto">
            <a:xfrm>
              <a:off x="841" y="3934"/>
              <a:ext cx="24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8483" name="Line 67"/>
            <p:cNvSpPr>
              <a:spLocks noChangeShapeType="1"/>
            </p:cNvSpPr>
            <p:nvPr/>
          </p:nvSpPr>
          <p:spPr bwMode="auto">
            <a:xfrm>
              <a:off x="1475" y="3144"/>
              <a:ext cx="24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8484" name="Line 68"/>
            <p:cNvSpPr>
              <a:spLocks noChangeShapeType="1"/>
            </p:cNvSpPr>
            <p:nvPr/>
          </p:nvSpPr>
          <p:spPr bwMode="auto">
            <a:xfrm>
              <a:off x="1475" y="3934"/>
              <a:ext cx="24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8485" name="Text Box 69"/>
            <p:cNvSpPr txBox="1">
              <a:spLocks noChangeArrowheads="1"/>
            </p:cNvSpPr>
            <p:nvPr/>
          </p:nvSpPr>
          <p:spPr bwMode="auto">
            <a:xfrm>
              <a:off x="2308" y="3168"/>
              <a:ext cx="428" cy="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800"/>
                <a:t>3.685 MeV</a:t>
              </a:r>
            </a:p>
          </p:txBody>
        </p:sp>
        <p:sp>
          <p:nvSpPr>
            <p:cNvPr id="188486" name="Text Box 70"/>
            <p:cNvSpPr txBox="1">
              <a:spLocks noChangeArrowheads="1"/>
            </p:cNvSpPr>
            <p:nvPr/>
          </p:nvSpPr>
          <p:spPr bwMode="auto">
            <a:xfrm>
              <a:off x="2308" y="3389"/>
              <a:ext cx="428" cy="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800"/>
                <a:t>3.089 MeV</a:t>
              </a:r>
            </a:p>
          </p:txBody>
        </p:sp>
        <p:sp>
          <p:nvSpPr>
            <p:cNvPr id="188487" name="Line 71"/>
            <p:cNvSpPr>
              <a:spLocks noChangeShapeType="1"/>
            </p:cNvSpPr>
            <p:nvPr/>
          </p:nvSpPr>
          <p:spPr bwMode="auto">
            <a:xfrm>
              <a:off x="2093" y="3227"/>
              <a:ext cx="24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8488" name="Line 72"/>
            <p:cNvSpPr>
              <a:spLocks noChangeShapeType="1"/>
            </p:cNvSpPr>
            <p:nvPr/>
          </p:nvSpPr>
          <p:spPr bwMode="auto">
            <a:xfrm>
              <a:off x="2093" y="3934"/>
              <a:ext cx="24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8489" name="Line 73"/>
            <p:cNvSpPr>
              <a:spLocks noChangeShapeType="1"/>
            </p:cNvSpPr>
            <p:nvPr/>
          </p:nvSpPr>
          <p:spPr bwMode="auto">
            <a:xfrm>
              <a:off x="2095" y="3438"/>
              <a:ext cx="24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8490" name="Line 74"/>
            <p:cNvSpPr>
              <a:spLocks noChangeShapeType="1"/>
            </p:cNvSpPr>
            <p:nvPr/>
          </p:nvSpPr>
          <p:spPr bwMode="auto">
            <a:xfrm>
              <a:off x="268" y="2473"/>
              <a:ext cx="0" cy="1458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8491" name="Line 75"/>
            <p:cNvSpPr>
              <a:spLocks noChangeShapeType="1"/>
            </p:cNvSpPr>
            <p:nvPr/>
          </p:nvSpPr>
          <p:spPr bwMode="auto">
            <a:xfrm>
              <a:off x="306" y="2902"/>
              <a:ext cx="0" cy="1029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8492" name="Line 76"/>
            <p:cNvSpPr>
              <a:spLocks noChangeShapeType="1"/>
            </p:cNvSpPr>
            <p:nvPr/>
          </p:nvSpPr>
          <p:spPr bwMode="auto">
            <a:xfrm>
              <a:off x="343" y="3055"/>
              <a:ext cx="0" cy="876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8493" name="Line 77"/>
            <p:cNvSpPr>
              <a:spLocks noChangeShapeType="1"/>
            </p:cNvSpPr>
            <p:nvPr/>
          </p:nvSpPr>
          <p:spPr bwMode="auto">
            <a:xfrm>
              <a:off x="379" y="3617"/>
              <a:ext cx="0" cy="31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8494" name="Line 78"/>
            <p:cNvSpPr>
              <a:spLocks noChangeShapeType="1"/>
            </p:cNvSpPr>
            <p:nvPr/>
          </p:nvSpPr>
          <p:spPr bwMode="auto">
            <a:xfrm>
              <a:off x="417" y="2899"/>
              <a:ext cx="0" cy="71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8495" name="Line 79"/>
            <p:cNvSpPr>
              <a:spLocks noChangeShapeType="1"/>
            </p:cNvSpPr>
            <p:nvPr/>
          </p:nvSpPr>
          <p:spPr bwMode="auto">
            <a:xfrm>
              <a:off x="887" y="2465"/>
              <a:ext cx="0" cy="1458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8496" name="Line 80"/>
            <p:cNvSpPr>
              <a:spLocks noChangeShapeType="1"/>
            </p:cNvSpPr>
            <p:nvPr/>
          </p:nvSpPr>
          <p:spPr bwMode="auto">
            <a:xfrm>
              <a:off x="924" y="2519"/>
              <a:ext cx="0" cy="140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8497" name="Line 81"/>
            <p:cNvSpPr>
              <a:spLocks noChangeShapeType="1"/>
            </p:cNvSpPr>
            <p:nvPr/>
          </p:nvSpPr>
          <p:spPr bwMode="auto">
            <a:xfrm>
              <a:off x="1523" y="3139"/>
              <a:ext cx="0" cy="79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8498" name="Line 82"/>
            <p:cNvSpPr>
              <a:spLocks noChangeShapeType="1"/>
            </p:cNvSpPr>
            <p:nvPr/>
          </p:nvSpPr>
          <p:spPr bwMode="auto">
            <a:xfrm>
              <a:off x="2133" y="3227"/>
              <a:ext cx="0" cy="703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8499" name="Line 83"/>
            <p:cNvSpPr>
              <a:spLocks noChangeShapeType="1"/>
            </p:cNvSpPr>
            <p:nvPr/>
          </p:nvSpPr>
          <p:spPr bwMode="auto">
            <a:xfrm>
              <a:off x="2170" y="3434"/>
              <a:ext cx="0" cy="496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3" name="TextBox 82"/>
          <p:cNvSpPr txBox="1"/>
          <p:nvPr/>
        </p:nvSpPr>
        <p:spPr>
          <a:xfrm>
            <a:off x="7848600" y="4191000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Recoil Shift</a:t>
            </a:r>
            <a:endParaRPr lang="en-US" sz="1400" dirty="0">
              <a:solidFill>
                <a:srgbClr val="FF0000"/>
              </a:solidFill>
            </a:endParaRPr>
          </a:p>
        </p:txBody>
      </p:sp>
      <p:cxnSp>
        <p:nvCxnSpPr>
          <p:cNvPr id="85" name="Straight Arrow Connector 84"/>
          <p:cNvCxnSpPr/>
          <p:nvPr/>
        </p:nvCxnSpPr>
        <p:spPr bwMode="auto">
          <a:xfrm rot="16200000" flipV="1">
            <a:off x="6934200" y="3505200"/>
            <a:ext cx="990600" cy="685800"/>
          </a:xfrm>
          <a:prstGeom prst="straightConnector1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7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>
                <a:effectLst/>
              </a:rPr>
              <a:t>Alcohol NRF Spectrum</a:t>
            </a:r>
          </a:p>
        </p:txBody>
      </p:sp>
      <p:pic>
        <p:nvPicPr>
          <p:cNvPr id="84996" name="Picture 4" descr="AlcoholSpec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195212" y="1066800"/>
            <a:ext cx="6996642" cy="50292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effectLst/>
              </a:rPr>
              <a:t>NRF Spectrum from </a:t>
            </a:r>
            <a:r>
              <a:rPr lang="en-US" baseline="30000" smtClean="0">
                <a:effectLst/>
              </a:rPr>
              <a:t>235</a:t>
            </a:r>
            <a:r>
              <a:rPr lang="en-US" smtClean="0">
                <a:effectLst/>
              </a:rPr>
              <a:t>U</a:t>
            </a:r>
          </a:p>
        </p:txBody>
      </p:sp>
      <p:pic>
        <p:nvPicPr>
          <p:cNvPr id="122885" name="Picture 5" descr="235 with bgd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066800"/>
            <a:ext cx="7620000" cy="5029200"/>
          </a:xfrm>
          <a:prstGeom prst="rect">
            <a:avLst/>
          </a:prstGeom>
          <a:noFill/>
        </p:spPr>
      </p:pic>
      <p:sp>
        <p:nvSpPr>
          <p:cNvPr id="122887" name="Text Box 7"/>
          <p:cNvSpPr txBox="1">
            <a:spLocks noChangeArrowheads="1"/>
          </p:cNvSpPr>
          <p:nvPr/>
        </p:nvSpPr>
        <p:spPr bwMode="auto">
          <a:xfrm>
            <a:off x="1395413" y="4862513"/>
            <a:ext cx="14509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cs typeface="Arial" charset="0"/>
              </a:rPr>
              <a:t>E</a:t>
            </a:r>
            <a:r>
              <a:rPr lang="en-US" sz="1400" baseline="-25000">
                <a:cs typeface="Arial" charset="0"/>
              </a:rPr>
              <a:t>beam</a:t>
            </a:r>
            <a:r>
              <a:rPr lang="en-US" sz="1400">
                <a:cs typeface="Arial" charset="0"/>
              </a:rPr>
              <a:t> = 2.1 MeV</a:t>
            </a:r>
          </a:p>
        </p:txBody>
      </p:sp>
      <p:sp>
        <p:nvSpPr>
          <p:cNvPr id="122889" name="Text Box 9"/>
          <p:cNvSpPr txBox="1">
            <a:spLocks noChangeArrowheads="1"/>
          </p:cNvSpPr>
          <p:nvPr/>
        </p:nvSpPr>
        <p:spPr bwMode="auto">
          <a:xfrm>
            <a:off x="304800" y="6172200"/>
            <a:ext cx="3943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Measurements performed with PNNL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73562"/>
          </a:xfrm>
        </p:spPr>
        <p:txBody>
          <a:bodyPr/>
          <a:lstStyle/>
          <a:p>
            <a:r>
              <a:rPr lang="en-US" dirty="0" smtClean="0">
                <a:effectLst/>
              </a:rPr>
              <a:t>Effective – Z Determination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876800"/>
            <a:ext cx="8229600" cy="1249363"/>
          </a:xfrm>
        </p:spPr>
        <p:txBody>
          <a:bodyPr/>
          <a:lstStyle/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effectLst/>
              </a:rPr>
              <a:t>NRF Spectrum from </a:t>
            </a:r>
            <a:r>
              <a:rPr lang="en-US" baseline="30000" smtClean="0">
                <a:effectLst/>
              </a:rPr>
              <a:t>239</a:t>
            </a:r>
            <a:r>
              <a:rPr lang="en-US" smtClean="0">
                <a:effectLst/>
              </a:rPr>
              <a:t>Pu</a:t>
            </a:r>
          </a:p>
        </p:txBody>
      </p:sp>
      <p:pic>
        <p:nvPicPr>
          <p:cNvPr id="123909" name="Picture 5" descr="Pu and Blank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066800"/>
            <a:ext cx="7772400" cy="5029200"/>
          </a:xfrm>
          <a:prstGeom prst="rect">
            <a:avLst/>
          </a:prstGeom>
          <a:noFill/>
        </p:spPr>
      </p:pic>
      <p:sp>
        <p:nvSpPr>
          <p:cNvPr id="123911" name="Text Box 7"/>
          <p:cNvSpPr txBox="1">
            <a:spLocks noChangeArrowheads="1"/>
          </p:cNvSpPr>
          <p:nvPr/>
        </p:nvSpPr>
        <p:spPr bwMode="auto">
          <a:xfrm>
            <a:off x="1473200" y="4919663"/>
            <a:ext cx="14509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cs typeface="Arial" charset="0"/>
              </a:rPr>
              <a:t>E</a:t>
            </a:r>
            <a:r>
              <a:rPr lang="en-US" sz="1400" baseline="-25000">
                <a:cs typeface="Arial" charset="0"/>
              </a:rPr>
              <a:t>beam</a:t>
            </a:r>
            <a:r>
              <a:rPr lang="en-US" sz="1400">
                <a:cs typeface="Arial" charset="0"/>
              </a:rPr>
              <a:t> = 2.8 MeV</a:t>
            </a:r>
          </a:p>
        </p:txBody>
      </p:sp>
      <p:sp>
        <p:nvSpPr>
          <p:cNvPr id="123912" name="Text Box 8"/>
          <p:cNvSpPr txBox="1">
            <a:spLocks noChangeArrowheads="1"/>
          </p:cNvSpPr>
          <p:nvPr/>
        </p:nvSpPr>
        <p:spPr bwMode="auto">
          <a:xfrm>
            <a:off x="304800" y="6172200"/>
            <a:ext cx="3879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Measurements performed with LLNL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11162"/>
          </a:xfrm>
          <a:noFill/>
          <a:ln/>
        </p:spPr>
        <p:txBody>
          <a:bodyPr/>
          <a:lstStyle/>
          <a:p>
            <a:r>
              <a:rPr lang="en-US" sz="2000" dirty="0" smtClean="0">
                <a:effectLst/>
              </a:rPr>
              <a:t>EZ-3D</a:t>
            </a:r>
            <a:r>
              <a:rPr lang="en-US" sz="2000" baseline="30000" dirty="0" smtClean="0">
                <a:effectLst/>
              </a:rPr>
              <a:t>™</a:t>
            </a:r>
            <a:r>
              <a:rPr lang="en-US" sz="2000" dirty="0" smtClean="0">
                <a:effectLst/>
              </a:rPr>
              <a:t> Technology Summary</a:t>
            </a:r>
          </a:p>
        </p:txBody>
      </p:sp>
      <p:grpSp>
        <p:nvGrpSpPr>
          <p:cNvPr id="2" name="Group 56"/>
          <p:cNvGrpSpPr>
            <a:grpSpLocks/>
          </p:cNvGrpSpPr>
          <p:nvPr/>
        </p:nvGrpSpPr>
        <p:grpSpPr bwMode="auto">
          <a:xfrm>
            <a:off x="0" y="762000"/>
            <a:ext cx="9144000" cy="5745163"/>
            <a:chOff x="0" y="480"/>
            <a:chExt cx="5760" cy="3619"/>
          </a:xfrm>
        </p:grpSpPr>
        <p:pic>
          <p:nvPicPr>
            <p:cNvPr id="185401" name="Picture 5" descr="AveZSpectra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480"/>
              <a:ext cx="3600" cy="2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5402" name="Rectangle 58"/>
            <p:cNvSpPr>
              <a:spLocks noChangeArrowheads="1"/>
            </p:cNvSpPr>
            <p:nvPr/>
          </p:nvSpPr>
          <p:spPr bwMode="auto">
            <a:xfrm>
              <a:off x="288" y="3120"/>
              <a:ext cx="5184" cy="9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eaLnBrk="0" hangingPunct="0">
                <a:spcBef>
                  <a:spcPct val="20000"/>
                </a:spcBef>
                <a:buClr>
                  <a:srgbClr val="0099CC"/>
                </a:buClr>
                <a:buFont typeface="Wingdings" pitchFamily="2" charset="2"/>
                <a:buChar char="n"/>
              </a:pPr>
              <a:r>
                <a:rPr lang="en-US" sz="2000">
                  <a:latin typeface="Arial" charset="0"/>
                </a:rPr>
                <a:t>EZ-3D™ effect ~ Z</a:t>
              </a:r>
              <a:r>
                <a:rPr lang="en-US" sz="2400" b="1" baseline="30000">
                  <a:sym typeface="Symbol" pitchFamily="18" charset="2"/>
                </a:rPr>
                <a:t></a:t>
              </a:r>
            </a:p>
            <a:p>
              <a:pPr marL="342900" indent="-342900" eaLnBrk="0" hangingPunct="0">
                <a:spcBef>
                  <a:spcPct val="20000"/>
                </a:spcBef>
                <a:buClr>
                  <a:srgbClr val="0099CC"/>
                </a:buClr>
                <a:buFont typeface="Wingdings" pitchFamily="2" charset="2"/>
                <a:buChar char="n"/>
              </a:pPr>
              <a:r>
                <a:rPr lang="en-US" sz="2000">
                  <a:latin typeface="Arial" charset="0"/>
                </a:rPr>
                <a:t>Detection is automated</a:t>
              </a:r>
            </a:p>
            <a:p>
              <a:pPr marL="342900" indent="-342900" eaLnBrk="0" hangingPunct="0">
                <a:spcBef>
                  <a:spcPct val="20000"/>
                </a:spcBef>
                <a:buClr>
                  <a:srgbClr val="0099CC"/>
                </a:buClr>
                <a:buFont typeface="Wingdings" pitchFamily="2" charset="2"/>
                <a:buChar char="n"/>
              </a:pPr>
              <a:r>
                <a:rPr lang="en-US" sz="2000">
                  <a:latin typeface="Arial" charset="0"/>
                </a:rPr>
                <a:t>Rapidly identifies high-Z anomalies</a:t>
              </a:r>
            </a:p>
          </p:txBody>
        </p:sp>
        <p:grpSp>
          <p:nvGrpSpPr>
            <p:cNvPr id="3" name="Group 59"/>
            <p:cNvGrpSpPr>
              <a:grpSpLocks/>
            </p:cNvGrpSpPr>
            <p:nvPr/>
          </p:nvGrpSpPr>
          <p:grpSpPr bwMode="auto">
            <a:xfrm>
              <a:off x="3312" y="864"/>
              <a:ext cx="2448" cy="2888"/>
              <a:chOff x="3312" y="864"/>
              <a:chExt cx="2448" cy="2888"/>
            </a:xfrm>
          </p:grpSpPr>
          <p:grpSp>
            <p:nvGrpSpPr>
              <p:cNvPr id="4" name="Group 60"/>
              <p:cNvGrpSpPr>
                <a:grpSpLocks/>
              </p:cNvGrpSpPr>
              <p:nvPr/>
            </p:nvGrpSpPr>
            <p:grpSpPr bwMode="auto">
              <a:xfrm>
                <a:off x="3391" y="864"/>
                <a:ext cx="2369" cy="1306"/>
                <a:chOff x="3391" y="1249"/>
                <a:chExt cx="2369" cy="1306"/>
              </a:xfrm>
            </p:grpSpPr>
            <p:sp>
              <p:nvSpPr>
                <p:cNvPr id="185405" name="Line 10"/>
                <p:cNvSpPr>
                  <a:spLocks noChangeShapeType="1"/>
                </p:cNvSpPr>
                <p:nvPr/>
              </p:nvSpPr>
              <p:spPr bwMode="auto">
                <a:xfrm>
                  <a:off x="3905" y="1795"/>
                  <a:ext cx="275" cy="1"/>
                </a:xfrm>
                <a:prstGeom prst="line">
                  <a:avLst/>
                </a:prstGeom>
                <a:noFill/>
                <a:ln w="19050">
                  <a:solidFill>
                    <a:srgbClr val="0099CC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406" name="Line 11"/>
                <p:cNvSpPr>
                  <a:spLocks noChangeShapeType="1"/>
                </p:cNvSpPr>
                <p:nvPr/>
              </p:nvSpPr>
              <p:spPr bwMode="auto">
                <a:xfrm>
                  <a:off x="4180" y="1795"/>
                  <a:ext cx="221" cy="14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407" name="Line 12"/>
                <p:cNvSpPr>
                  <a:spLocks noChangeShapeType="1"/>
                </p:cNvSpPr>
                <p:nvPr/>
              </p:nvSpPr>
              <p:spPr bwMode="auto">
                <a:xfrm flipV="1">
                  <a:off x="4401" y="1795"/>
                  <a:ext cx="248" cy="117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408" name="Line 13"/>
                <p:cNvSpPr>
                  <a:spLocks noChangeShapeType="1"/>
                </p:cNvSpPr>
                <p:nvPr/>
              </p:nvSpPr>
              <p:spPr bwMode="auto">
                <a:xfrm>
                  <a:off x="4649" y="1795"/>
                  <a:ext cx="83" cy="293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409" name="Line 14"/>
                <p:cNvSpPr>
                  <a:spLocks noChangeShapeType="1"/>
                </p:cNvSpPr>
                <p:nvPr/>
              </p:nvSpPr>
              <p:spPr bwMode="auto">
                <a:xfrm flipH="1">
                  <a:off x="4346" y="2059"/>
                  <a:ext cx="359" cy="58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410" name="Line 15"/>
                <p:cNvSpPr>
                  <a:spLocks noChangeShapeType="1"/>
                </p:cNvSpPr>
                <p:nvPr/>
              </p:nvSpPr>
              <p:spPr bwMode="auto">
                <a:xfrm flipH="1">
                  <a:off x="4102" y="2117"/>
                  <a:ext cx="272" cy="34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411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3679" y="2305"/>
                  <a:ext cx="1494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000">
                      <a:solidFill>
                        <a:srgbClr val="FF0000"/>
                      </a:solidFill>
                      <a:latin typeface="Arial" charset="0"/>
                      <a:cs typeface="Arial" charset="0"/>
                    </a:rPr>
                    <a:t>Back-Angle Photon</a:t>
                  </a:r>
                  <a:r>
                    <a:rPr lang="en-US" sz="2000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 </a:t>
                  </a:r>
                </a:p>
              </p:txBody>
            </p:sp>
            <p:sp>
              <p:nvSpPr>
                <p:cNvPr id="185412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4783" y="1393"/>
                  <a:ext cx="977" cy="44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000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Coulomb Scattering</a:t>
                  </a:r>
                </a:p>
              </p:txBody>
            </p:sp>
            <p:sp>
              <p:nvSpPr>
                <p:cNvPr id="185413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3391" y="1729"/>
                  <a:ext cx="648" cy="44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000" dirty="0">
                      <a:solidFill>
                        <a:srgbClr val="0099CC"/>
                      </a:solidFill>
                      <a:latin typeface="Arial" charset="0"/>
                      <a:cs typeface="Arial" charset="0"/>
                    </a:rPr>
                    <a:t>Beam Photon</a:t>
                  </a:r>
                </a:p>
              </p:txBody>
            </p:sp>
            <p:sp>
              <p:nvSpPr>
                <p:cNvPr id="185414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3583" y="1249"/>
                  <a:ext cx="1248" cy="44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000" dirty="0">
                      <a:solidFill>
                        <a:srgbClr val="0099CC"/>
                      </a:solidFill>
                      <a:latin typeface="Arial" charset="0"/>
                      <a:cs typeface="Arial" charset="0"/>
                    </a:rPr>
                    <a:t>Compton     Pair Production</a:t>
                  </a:r>
                </a:p>
              </p:txBody>
            </p:sp>
            <p:sp>
              <p:nvSpPr>
                <p:cNvPr id="185415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4063" y="1777"/>
                  <a:ext cx="38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400">
                      <a:latin typeface="Arial" charset="0"/>
                      <a:cs typeface="Arial" charset="0"/>
                    </a:rPr>
                    <a:t>e</a:t>
                  </a:r>
                  <a:r>
                    <a:rPr lang="en-US" sz="2400" baseline="30000">
                      <a:latin typeface="Arial" charset="0"/>
                      <a:cs typeface="Arial" charset="0"/>
                    </a:rPr>
                    <a:t>-</a:t>
                  </a:r>
                </a:p>
              </p:txBody>
            </p:sp>
          </p:grpSp>
          <p:sp>
            <p:nvSpPr>
              <p:cNvPr id="185416" name="Text Box 72"/>
              <p:cNvSpPr txBox="1">
                <a:spLocks noChangeArrowheads="1"/>
              </p:cNvSpPr>
              <p:nvPr/>
            </p:nvSpPr>
            <p:spPr bwMode="auto">
              <a:xfrm>
                <a:off x="3312" y="3024"/>
                <a:ext cx="2361" cy="7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400">
                    <a:latin typeface="Arial" charset="0"/>
                  </a:rPr>
                  <a:t>Single Compton Scatter with Ebeam = 5 MeV</a:t>
                </a:r>
              </a:p>
              <a:p>
                <a:pPr lvl="1">
                  <a:buFontTx/>
                  <a:buChar char="•"/>
                </a:pPr>
                <a:r>
                  <a:rPr lang="en-US" sz="1400">
                    <a:latin typeface="Arial" charset="0"/>
                  </a:rPr>
                  <a:t>E</a:t>
                </a:r>
                <a:r>
                  <a:rPr lang="en-US" sz="1400" baseline="-25000">
                    <a:latin typeface="Arial" charset="0"/>
                  </a:rPr>
                  <a:t>photon</a:t>
                </a:r>
                <a:r>
                  <a:rPr lang="en-US" sz="1400">
                    <a:latin typeface="Arial" charset="0"/>
                  </a:rPr>
                  <a:t> (120</a:t>
                </a:r>
                <a:r>
                  <a:rPr lang="en-US" sz="1400" baseline="30000">
                    <a:latin typeface="Arial" charset="0"/>
                  </a:rPr>
                  <a:t>o</a:t>
                </a:r>
                <a:r>
                  <a:rPr lang="en-US" sz="1400">
                    <a:latin typeface="Arial" charset="0"/>
                  </a:rPr>
                  <a:t>) = 320 keV</a:t>
                </a:r>
              </a:p>
              <a:p>
                <a:pPr lvl="1">
                  <a:buFontTx/>
                  <a:buChar char="•"/>
                </a:pPr>
                <a:r>
                  <a:rPr lang="en-US" sz="1400">
                    <a:latin typeface="Arial" charset="0"/>
                  </a:rPr>
                  <a:t>E</a:t>
                </a:r>
                <a:r>
                  <a:rPr lang="en-US" sz="1400" baseline="-25000">
                    <a:latin typeface="Arial" charset="0"/>
                  </a:rPr>
                  <a:t>photon</a:t>
                </a:r>
                <a:r>
                  <a:rPr lang="en-US" sz="1400">
                    <a:latin typeface="Arial" charset="0"/>
                  </a:rPr>
                  <a:t> (180</a:t>
                </a:r>
                <a:r>
                  <a:rPr lang="en-US" sz="1400" baseline="30000">
                    <a:latin typeface="Arial" charset="0"/>
                  </a:rPr>
                  <a:t>o</a:t>
                </a:r>
                <a:r>
                  <a:rPr lang="en-US" sz="1400">
                    <a:latin typeface="Arial" charset="0"/>
                  </a:rPr>
                  <a:t>) = 240 keV</a:t>
                </a:r>
              </a:p>
              <a:p>
                <a:r>
                  <a:rPr lang="en-US" sz="1400">
                    <a:latin typeface="Arial" charset="0"/>
                  </a:rPr>
                  <a:t>Pair Production </a:t>
                </a:r>
                <a:r>
                  <a:rPr lang="en-US" sz="1400">
                    <a:solidFill>
                      <a:srgbClr val="000000"/>
                    </a:solidFill>
                    <a:latin typeface="Arial" charset="0"/>
                  </a:rPr>
                  <a:t>→ e+e- annihilation (</a:t>
                </a:r>
                <a:r>
                  <a:rPr lang="en-US" sz="1400">
                    <a:latin typeface="Arial" charset="0"/>
                  </a:rPr>
                  <a:t>~</a:t>
                </a:r>
                <a:r>
                  <a:rPr lang="en-US" sz="1400">
                    <a:solidFill>
                      <a:srgbClr val="000000"/>
                    </a:solidFill>
                    <a:latin typeface="Arial" charset="0"/>
                  </a:rPr>
                  <a:t>Z</a:t>
                </a:r>
                <a:r>
                  <a:rPr lang="en-US" sz="1400" baseline="30000">
                    <a:solidFill>
                      <a:srgbClr val="000000"/>
                    </a:solidFill>
                    <a:latin typeface="Arial" charset="0"/>
                  </a:rPr>
                  <a:t>2</a:t>
                </a:r>
                <a:r>
                  <a:rPr lang="en-US" sz="1400">
                    <a:solidFill>
                      <a:srgbClr val="000000"/>
                    </a:solidFill>
                    <a:latin typeface="Arial" charset="0"/>
                  </a:rPr>
                  <a:t>)</a:t>
                </a:r>
                <a:endParaRPr lang="en-US" sz="1400">
                  <a:latin typeface="Arial" charset="0"/>
                </a:endParaRPr>
              </a:p>
              <a:p>
                <a:pPr lvl="1">
                  <a:buFontTx/>
                  <a:buChar char="•"/>
                </a:pPr>
                <a:r>
                  <a:rPr lang="en-US" sz="1400">
                    <a:latin typeface="Arial" charset="0"/>
                  </a:rPr>
                  <a:t>E</a:t>
                </a:r>
                <a:r>
                  <a:rPr lang="en-US" sz="1400" baseline="-25000">
                    <a:latin typeface="Arial" charset="0"/>
                  </a:rPr>
                  <a:t>photon</a:t>
                </a:r>
                <a:r>
                  <a:rPr lang="en-US" sz="1400">
                    <a:latin typeface="Arial" charset="0"/>
                  </a:rPr>
                  <a:t> = 511 keV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248400" y="690563"/>
            <a:ext cx="2884488" cy="2698750"/>
            <a:chOff x="1219200" y="381000"/>
            <a:chExt cx="5105400" cy="4911882"/>
          </a:xfrm>
        </p:grpSpPr>
        <p:pic>
          <p:nvPicPr>
            <p:cNvPr id="490501" name="Picture 4" descr="C4_engine_density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19200" y="381000"/>
              <a:ext cx="5105400" cy="49118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Parallelogram 5"/>
            <p:cNvSpPr/>
            <p:nvPr/>
          </p:nvSpPr>
          <p:spPr>
            <a:xfrm rot="15411253">
              <a:off x="2040733" y="2742296"/>
              <a:ext cx="534527" cy="457998"/>
            </a:xfrm>
            <a:prstGeom prst="parallelogram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6181725" y="3429000"/>
            <a:ext cx="2962275" cy="2709863"/>
            <a:chOff x="1066800" y="434586"/>
            <a:chExt cx="5634724" cy="5406219"/>
          </a:xfrm>
        </p:grpSpPr>
        <p:pic>
          <p:nvPicPr>
            <p:cNvPr id="490504" name="Picture 7" descr="C4_engine_EZ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66800" y="434586"/>
              <a:ext cx="5634724" cy="5406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Parallelogram 8"/>
            <p:cNvSpPr/>
            <p:nvPr/>
          </p:nvSpPr>
          <p:spPr>
            <a:xfrm rot="4553220">
              <a:off x="1903542" y="3058044"/>
              <a:ext cx="376882" cy="304987"/>
            </a:xfrm>
            <a:prstGeom prst="parallelogram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381000" y="215900"/>
            <a:ext cx="8229600" cy="566738"/>
          </a:xfrm>
          <a:prstGeom prst="rect">
            <a:avLst/>
          </a:prstGeom>
          <a:noFill/>
        </p:spPr>
        <p:txBody>
          <a:bodyPr anchor="ctr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en-US" sz="2800" b="1" dirty="0">
                <a:solidFill>
                  <a:schemeClr val="tx2"/>
                </a:solidFill>
              </a:rPr>
              <a:t>Tests @ UCSB</a:t>
            </a:r>
            <a:r>
              <a:rPr lang="en-US" sz="2800" b="1" dirty="0"/>
              <a:t> Low Z Materials</a:t>
            </a:r>
          </a:p>
        </p:txBody>
      </p:sp>
      <p:sp>
        <p:nvSpPr>
          <p:cNvPr id="490507" name="Text Box 76"/>
          <p:cNvSpPr txBox="1">
            <a:spLocks noChangeArrowheads="1"/>
          </p:cNvSpPr>
          <p:nvPr/>
        </p:nvSpPr>
        <p:spPr bwMode="auto">
          <a:xfrm>
            <a:off x="0" y="1238250"/>
            <a:ext cx="3359150" cy="18002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99CC"/>
              </a:buClr>
              <a:buSzPct val="200000"/>
              <a:buFont typeface="Wingdings" pitchFamily="2" charset="2"/>
              <a:buChar char="§"/>
            </a:pPr>
            <a:r>
              <a:rPr lang="en-US" sz="2000" dirty="0">
                <a:latin typeface="Calibri" pitchFamily="34" charset="0"/>
              </a:rPr>
              <a:t>Truck engine with various materials embedded.</a:t>
            </a:r>
            <a:r>
              <a:rPr lang="en-US" dirty="0">
                <a:latin typeface="Calibri" pitchFamily="34" charset="0"/>
              </a:rPr>
              <a:t> </a:t>
            </a:r>
          </a:p>
          <a:p>
            <a:pPr lvl="1">
              <a:buClr>
                <a:srgbClr val="0099CC"/>
              </a:buClr>
              <a:buSzPct val="200000"/>
              <a:buFont typeface="Wingdings" pitchFamily="2" charset="2"/>
              <a:buChar char="§"/>
            </a:pPr>
            <a:r>
              <a:rPr lang="en-US" dirty="0" err="1">
                <a:latin typeface="Calibri" pitchFamily="34" charset="0"/>
              </a:rPr>
              <a:t>Pb</a:t>
            </a:r>
            <a:r>
              <a:rPr lang="en-US" dirty="0">
                <a:latin typeface="Calibri" pitchFamily="34" charset="0"/>
              </a:rPr>
              <a:t> </a:t>
            </a:r>
          </a:p>
          <a:p>
            <a:pPr lvl="1">
              <a:buClr>
                <a:srgbClr val="0099CC"/>
              </a:buClr>
              <a:buSzPct val="200000"/>
              <a:buFont typeface="Wingdings" pitchFamily="2" charset="2"/>
              <a:buChar char="§"/>
            </a:pPr>
            <a:r>
              <a:rPr lang="en-US" dirty="0" err="1">
                <a:latin typeface="Calibri" pitchFamily="34" charset="0"/>
              </a:rPr>
              <a:t>Sn</a:t>
            </a:r>
            <a:endParaRPr lang="en-US" dirty="0">
              <a:latin typeface="Calibri" pitchFamily="34" charset="0"/>
            </a:endParaRPr>
          </a:p>
          <a:p>
            <a:pPr lvl="1">
              <a:buClr>
                <a:srgbClr val="0099CC"/>
              </a:buClr>
              <a:buSzPct val="200000"/>
              <a:buFont typeface="Wingdings" pitchFamily="2" charset="2"/>
              <a:buChar char="§"/>
            </a:pPr>
            <a:r>
              <a:rPr lang="en-US" dirty="0">
                <a:latin typeface="Calibri" pitchFamily="34" charset="0"/>
              </a:rPr>
              <a:t>C4</a:t>
            </a:r>
          </a:p>
          <a:p>
            <a:endParaRPr lang="en-US" dirty="0">
              <a:latin typeface="Calibri" pitchFamily="34" charset="0"/>
            </a:endParaRPr>
          </a:p>
        </p:txBody>
      </p:sp>
      <p:sp>
        <p:nvSpPr>
          <p:cNvPr id="490508" name="Text Box 76"/>
          <p:cNvSpPr txBox="1">
            <a:spLocks noChangeArrowheads="1"/>
          </p:cNvSpPr>
          <p:nvPr/>
        </p:nvSpPr>
        <p:spPr bwMode="auto">
          <a:xfrm>
            <a:off x="0" y="3200400"/>
            <a:ext cx="3886200" cy="26241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99CC"/>
              </a:buClr>
              <a:buSzPct val="200000"/>
              <a:buFont typeface="Wingdings" pitchFamily="2" charset="2"/>
              <a:buChar char="§"/>
            </a:pPr>
            <a:r>
              <a:rPr lang="en-US" sz="2000">
                <a:latin typeface="Calibri" pitchFamily="34" charset="0"/>
              </a:rPr>
              <a:t>Density reconstruction</a:t>
            </a:r>
          </a:p>
          <a:p>
            <a:pPr lvl="1">
              <a:buClr>
                <a:srgbClr val="0099CC"/>
              </a:buClr>
              <a:buSzPct val="200000"/>
              <a:buFont typeface="Wingdings" pitchFamily="2" charset="2"/>
              <a:buChar char="§"/>
            </a:pPr>
            <a:r>
              <a:rPr lang="en-US">
                <a:latin typeface="Calibri" pitchFamily="34" charset="0"/>
              </a:rPr>
              <a:t>Two points of high density material: Pb, Sn</a:t>
            </a:r>
          </a:p>
          <a:p>
            <a:pPr lvl="1">
              <a:buClr>
                <a:srgbClr val="0099CC"/>
              </a:buClr>
              <a:buSzPct val="200000"/>
              <a:buFont typeface="Wingdings" pitchFamily="2" charset="2"/>
              <a:buChar char="§"/>
            </a:pPr>
            <a:r>
              <a:rPr lang="en-US">
                <a:latin typeface="Calibri" pitchFamily="34" charset="0"/>
              </a:rPr>
              <a:t>One point with low </a:t>
            </a:r>
            <a:r>
              <a:rPr lang="en-US" i="1">
                <a:latin typeface="Calibri" pitchFamily="34" charset="0"/>
              </a:rPr>
              <a:t>Z</a:t>
            </a:r>
            <a:r>
              <a:rPr lang="en-US" i="1" baseline="-25000">
                <a:latin typeface="Calibri" pitchFamily="34" charset="0"/>
              </a:rPr>
              <a:t>eff</a:t>
            </a:r>
            <a:r>
              <a:rPr lang="en-US">
                <a:latin typeface="Calibri" pitchFamily="34" charset="0"/>
              </a:rPr>
              <a:t> </a:t>
            </a:r>
          </a:p>
          <a:p>
            <a:pPr lvl="1">
              <a:buClr>
                <a:srgbClr val="0099CC"/>
              </a:buClr>
              <a:buSzPct val="200000"/>
              <a:buFont typeface="Wingdings" pitchFamily="2" charset="2"/>
              <a:buChar char="§"/>
            </a:pPr>
            <a:endParaRPr lang="en-US">
              <a:latin typeface="Calibri" pitchFamily="34" charset="0"/>
            </a:endParaRPr>
          </a:p>
          <a:p>
            <a:pPr>
              <a:buClr>
                <a:srgbClr val="0099CC"/>
              </a:buClr>
              <a:buSzPct val="200000"/>
              <a:buFont typeface="Wingdings" pitchFamily="2" charset="2"/>
              <a:buChar char="§"/>
            </a:pPr>
            <a:r>
              <a:rPr lang="en-US" sz="2000">
                <a:latin typeface="Calibri" pitchFamily="34" charset="0"/>
              </a:rPr>
              <a:t>Effective Z identification</a:t>
            </a:r>
          </a:p>
          <a:p>
            <a:pPr lvl="1">
              <a:buClr>
                <a:srgbClr val="0099CC"/>
              </a:buClr>
              <a:buSzPct val="200000"/>
              <a:buFont typeface="Wingdings" pitchFamily="2" charset="2"/>
              <a:buChar char="§"/>
            </a:pPr>
            <a:r>
              <a:rPr lang="en-US">
                <a:latin typeface="Calibri" pitchFamily="34" charset="0"/>
              </a:rPr>
              <a:t> Two points with high </a:t>
            </a:r>
            <a:r>
              <a:rPr lang="en-US" i="1">
                <a:latin typeface="Calibri" pitchFamily="34" charset="0"/>
              </a:rPr>
              <a:t>Z</a:t>
            </a:r>
            <a:r>
              <a:rPr lang="en-US" i="1" baseline="-25000">
                <a:latin typeface="Calibri" pitchFamily="34" charset="0"/>
              </a:rPr>
              <a:t>eff</a:t>
            </a:r>
            <a:r>
              <a:rPr lang="en-US">
                <a:latin typeface="Calibri" pitchFamily="34" charset="0"/>
              </a:rPr>
              <a:t>: Pb, Sn</a:t>
            </a:r>
          </a:p>
          <a:p>
            <a:pPr lvl="1">
              <a:buClr>
                <a:srgbClr val="0099CC"/>
              </a:buClr>
              <a:buSzPct val="200000"/>
              <a:buFont typeface="Wingdings" pitchFamily="2" charset="2"/>
              <a:buChar char="§"/>
            </a:pPr>
            <a:r>
              <a:rPr lang="en-US">
                <a:latin typeface="Calibri" pitchFamily="34" charset="0"/>
              </a:rPr>
              <a:t>One point with low </a:t>
            </a:r>
            <a:r>
              <a:rPr lang="en-US" i="1">
                <a:latin typeface="Calibri" pitchFamily="34" charset="0"/>
              </a:rPr>
              <a:t>Z</a:t>
            </a:r>
            <a:r>
              <a:rPr lang="en-US" i="1" baseline="-25000">
                <a:latin typeface="Calibri" pitchFamily="34" charset="0"/>
              </a:rPr>
              <a:t>eff</a:t>
            </a:r>
            <a:endParaRPr lang="en-US">
              <a:latin typeface="Calibri" pitchFamily="34" charset="0"/>
            </a:endParaRPr>
          </a:p>
          <a:p>
            <a:endParaRPr lang="en-US">
              <a:latin typeface="Calibri" pitchFamily="34" charset="0"/>
            </a:endParaRPr>
          </a:p>
        </p:txBody>
      </p:sp>
      <p:pic>
        <p:nvPicPr>
          <p:cNvPr id="490509" name="Picture 18" descr="engine_C4_picture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41763" y="3560763"/>
            <a:ext cx="1905000" cy="240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3276600" y="2438400"/>
            <a:ext cx="6096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C4</a:t>
            </a:r>
          </a:p>
        </p:txBody>
      </p: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3505200" y="1143000"/>
            <a:ext cx="2057400" cy="1828800"/>
            <a:chOff x="4114800" y="1143000"/>
            <a:chExt cx="2057400" cy="1828800"/>
          </a:xfrm>
        </p:grpSpPr>
        <p:sp>
          <p:nvSpPr>
            <p:cNvPr id="13" name="Trapezoid 12"/>
            <p:cNvSpPr>
              <a:spLocks noChangeArrowheads="1"/>
            </p:cNvSpPr>
            <p:nvPr/>
          </p:nvSpPr>
          <p:spPr bwMode="auto">
            <a:xfrm rot="10800000">
              <a:off x="4114800" y="1143000"/>
              <a:ext cx="2057400" cy="1828800"/>
            </a:xfrm>
            <a:custGeom>
              <a:avLst/>
              <a:gdLst>
                <a:gd name="T0" fmla="*/ 1028700 w 2057400"/>
                <a:gd name="T1" fmla="*/ 0 h 1828800"/>
                <a:gd name="T2" fmla="*/ 228600 w 2057400"/>
                <a:gd name="T3" fmla="*/ 914400 h 1828800"/>
                <a:gd name="T4" fmla="*/ 1028700 w 2057400"/>
                <a:gd name="T5" fmla="*/ 1828800 h 1828800"/>
                <a:gd name="T6" fmla="*/ 1828800 w 2057400"/>
                <a:gd name="T7" fmla="*/ 914400 h 18288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04800 w 2057400"/>
                <a:gd name="T13" fmla="*/ 270933 h 1828800"/>
                <a:gd name="T14" fmla="*/ 1752600 w 2057400"/>
                <a:gd name="T15" fmla="*/ 1828800 h 18288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57400" h="1828800">
                  <a:moveTo>
                    <a:pt x="0" y="1828800"/>
                  </a:moveTo>
                  <a:lnTo>
                    <a:pt x="457200" y="0"/>
                  </a:lnTo>
                  <a:lnTo>
                    <a:pt x="1600200" y="0"/>
                  </a:lnTo>
                  <a:lnTo>
                    <a:pt x="2057400" y="1828800"/>
                  </a:lnTo>
                  <a:close/>
                </a:path>
              </a:pathLst>
            </a:custGeom>
            <a:noFill/>
            <a:ln w="25400" algn="ctr">
              <a:solidFill>
                <a:srgbClr val="385D8A"/>
              </a:solidFill>
              <a:miter lim="800000"/>
              <a:headEnd/>
              <a:tailEnd/>
            </a:ln>
          </p:spPr>
          <p:txBody>
            <a:bodyPr rot="10800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419600" y="1295400"/>
              <a:ext cx="4572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 err="1"/>
                <a:t>Pb</a:t>
              </a:r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486400" y="1295400"/>
              <a:ext cx="4572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 err="1"/>
                <a:t>Sn</a:t>
              </a:r>
              <a:endParaRPr lang="en-US" dirty="0"/>
            </a:p>
          </p:txBody>
        </p:sp>
        <p:sp>
          <p:nvSpPr>
            <p:cNvPr id="490515" name="TextBox 16"/>
            <p:cNvSpPr txBox="1">
              <a:spLocks noChangeArrowheads="1"/>
            </p:cNvSpPr>
            <p:nvPr/>
          </p:nvSpPr>
          <p:spPr bwMode="auto">
            <a:xfrm>
              <a:off x="4800600" y="2057400"/>
              <a:ext cx="10668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Calibri" pitchFamily="34" charset="0"/>
                </a:rPr>
                <a:t>Engine</a:t>
              </a: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4572000" y="762000"/>
            <a:ext cx="914400" cy="3667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Beam</a:t>
            </a:r>
          </a:p>
        </p:txBody>
      </p:sp>
      <p:sp>
        <p:nvSpPr>
          <p:cNvPr id="490517" name="Line 21"/>
          <p:cNvSpPr>
            <a:spLocks noChangeShapeType="1"/>
          </p:cNvSpPr>
          <p:nvPr/>
        </p:nvSpPr>
        <p:spPr bwMode="auto">
          <a:xfrm>
            <a:off x="4572000" y="914400"/>
            <a:ext cx="0" cy="457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90520" name="Rectangle 6"/>
          <p:cNvSpPr txBox="1">
            <a:spLocks noGrp="1" noChangeArrowheads="1"/>
          </p:cNvSpPr>
          <p:nvPr/>
        </p:nvSpPr>
        <p:spPr bwMode="auto">
          <a:xfrm>
            <a:off x="142875" y="6237288"/>
            <a:ext cx="1296988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sz="1400"/>
          </a:p>
          <a:p>
            <a:fld id="{710EDA0E-6579-43A3-ACFC-8E7E3AD13EDF}" type="slidenum">
              <a:rPr lang="en-US" sz="1400"/>
              <a:pPr/>
              <a:t>18</a:t>
            </a:fld>
            <a:endParaRPr 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221162"/>
          </a:xfrm>
        </p:spPr>
        <p:txBody>
          <a:bodyPr/>
          <a:lstStyle/>
          <a:p>
            <a:r>
              <a:rPr lang="en-US" dirty="0" smtClean="0">
                <a:effectLst/>
              </a:rPr>
              <a:t>Prompt Neutrons from Photon Induced Fission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876800"/>
            <a:ext cx="8229600" cy="1249363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563562"/>
          </a:xfrm>
        </p:spPr>
        <p:txBody>
          <a:bodyPr/>
          <a:lstStyle/>
          <a:p>
            <a:r>
              <a:rPr lang="en-US" dirty="0" smtClean="0">
                <a:effectLst/>
              </a:rPr>
              <a:t>Introduction - Outline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/>
          <a:lstStyle/>
          <a:p>
            <a:r>
              <a:rPr lang="en-US" dirty="0" smtClean="0"/>
              <a:t>What are the events that Homeland Security is trying to prevent?</a:t>
            </a:r>
          </a:p>
          <a:p>
            <a:r>
              <a:rPr lang="en-US" dirty="0" smtClean="0"/>
              <a:t>What are the Dangers we want to discover?</a:t>
            </a:r>
          </a:p>
          <a:p>
            <a:r>
              <a:rPr lang="en-US" dirty="0" smtClean="0"/>
              <a:t>What processes are used to discover these dangers?</a:t>
            </a:r>
          </a:p>
          <a:p>
            <a:pPr lvl="1"/>
            <a:r>
              <a:rPr lang="en-US" dirty="0" smtClean="0"/>
              <a:t>Radiography (photon and neutron)</a:t>
            </a:r>
          </a:p>
          <a:p>
            <a:pPr lvl="1"/>
            <a:r>
              <a:rPr lang="en-US" dirty="0" smtClean="0"/>
              <a:t>Neutron induced reactions</a:t>
            </a:r>
          </a:p>
          <a:p>
            <a:pPr lvl="1"/>
            <a:r>
              <a:rPr lang="en-US" dirty="0" smtClean="0"/>
              <a:t>Photon induced reactions</a:t>
            </a:r>
          </a:p>
          <a:p>
            <a:r>
              <a:rPr lang="en-US" dirty="0" smtClean="0"/>
              <a:t>The role that accelerators play</a:t>
            </a:r>
          </a:p>
          <a:p>
            <a:pPr lvl="1"/>
            <a:r>
              <a:rPr lang="en-US" dirty="0" smtClean="0"/>
              <a:t>Neutron generation</a:t>
            </a:r>
          </a:p>
          <a:p>
            <a:pPr lvl="2"/>
            <a:r>
              <a:rPr lang="en-US" dirty="0" smtClean="0"/>
              <a:t>Reactions used</a:t>
            </a:r>
          </a:p>
          <a:p>
            <a:pPr lvl="2"/>
            <a:r>
              <a:rPr lang="en-US" dirty="0" smtClean="0"/>
              <a:t>Intensities required</a:t>
            </a:r>
          </a:p>
          <a:p>
            <a:pPr lvl="1"/>
            <a:r>
              <a:rPr lang="en-US" dirty="0" smtClean="0"/>
              <a:t>Photon generation</a:t>
            </a:r>
          </a:p>
          <a:p>
            <a:pPr lvl="2"/>
            <a:r>
              <a:rPr lang="en-US" dirty="0" err="1" smtClean="0"/>
              <a:t>Hadron</a:t>
            </a:r>
            <a:r>
              <a:rPr lang="en-US" dirty="0" smtClean="0"/>
              <a:t> induced reactions</a:t>
            </a:r>
          </a:p>
          <a:p>
            <a:pPr lvl="2"/>
            <a:r>
              <a:rPr lang="en-US" dirty="0" smtClean="0"/>
              <a:t>Bremsstrahlung</a:t>
            </a:r>
          </a:p>
          <a:p>
            <a:pPr lvl="2"/>
            <a:r>
              <a:rPr lang="en-US" dirty="0" smtClean="0"/>
              <a:t>Monochromatic photon sources</a:t>
            </a:r>
          </a:p>
          <a:p>
            <a:r>
              <a:rPr lang="en-US" dirty="0" smtClean="0"/>
              <a:t>Important characteristics of electron accelerators</a:t>
            </a:r>
            <a:endParaRPr lang="en-US" dirty="0"/>
          </a:p>
          <a:p>
            <a:r>
              <a:rPr lang="en-US" dirty="0" smtClean="0"/>
              <a:t>Novel approaches to accelerators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effectLst/>
              </a:rPr>
              <a:t>Prompt Neutrons from Photon Induced Fission</a:t>
            </a:r>
          </a:p>
        </p:txBody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C. P. Sargent, W. Bertozzi, P. T. Demos, J. L. Matthews, and W. Turchinetz, Prompt Neutrons from Thorium Photofission, Phys. Rev. </a:t>
            </a:r>
            <a:r>
              <a:rPr lang="en-US" b="1" smtClean="0"/>
              <a:t>137</a:t>
            </a:r>
            <a:r>
              <a:rPr lang="en-US" smtClean="0"/>
              <a:t>, B89 - B101 (1965)</a:t>
            </a:r>
          </a:p>
          <a:p>
            <a:pPr>
              <a:buFont typeface="Wingdings" pitchFamily="2" charset="2"/>
              <a:buNone/>
            </a:pPr>
            <a:endParaRPr lang="en-US" smtClean="0"/>
          </a:p>
          <a:p>
            <a:r>
              <a:rPr lang="en-US" smtClean="0"/>
              <a:t>Time-of- Flight Measurement of Neutron Energy Spectra and Angular Distribution </a:t>
            </a:r>
          </a:p>
          <a:p>
            <a:r>
              <a:rPr lang="en-US" smtClean="0"/>
              <a:t>Less than 7% of prompt neutrons come from scission at separation</a:t>
            </a:r>
          </a:p>
          <a:p>
            <a:r>
              <a:rPr lang="en-US" smtClean="0"/>
              <a:t>Prompt neutrons from photon induced fission result from fully accelerated fragments (velocity boost)</a:t>
            </a:r>
          </a:p>
          <a:p>
            <a:r>
              <a:rPr lang="en-US" smtClean="0"/>
              <a:t>Energy distribution of prompt neutrons extends past 8 MeV </a:t>
            </a:r>
          </a:p>
          <a:p>
            <a:r>
              <a:rPr lang="en-US" smtClean="0"/>
              <a:t>Energy distribution independent of photon energy below 10 MeV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658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457200" y="228600"/>
            <a:ext cx="8229600" cy="563563"/>
          </a:xfrm>
        </p:spPr>
        <p:txBody>
          <a:bodyPr/>
          <a:lstStyle/>
          <a:p>
            <a:pPr eaLnBrk="1" hangingPunct="1"/>
            <a:r>
              <a:rPr lang="en-US" sz="2000" dirty="0" smtClean="0">
                <a:effectLst/>
              </a:rPr>
              <a:t>Prompt </a:t>
            </a:r>
            <a:r>
              <a:rPr lang="en-US" sz="2000" dirty="0" err="1" smtClean="0">
                <a:effectLst/>
              </a:rPr>
              <a:t>Photofission</a:t>
            </a:r>
            <a:r>
              <a:rPr lang="en-US" sz="2000" dirty="0" smtClean="0">
                <a:effectLst/>
              </a:rPr>
              <a:t> Neutrons </a:t>
            </a:r>
            <a:endParaRPr lang="en-US" sz="1600" dirty="0" smtClean="0">
              <a:solidFill>
                <a:srgbClr val="FF0000"/>
              </a:solidFill>
              <a:effectLst/>
            </a:endParaRP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457200" y="838200"/>
            <a:ext cx="8153400" cy="5638800"/>
            <a:chOff x="288" y="528"/>
            <a:chExt cx="5324" cy="3628"/>
          </a:xfrm>
        </p:grpSpPr>
        <p:pic>
          <p:nvPicPr>
            <p:cNvPr id="179202" name="Picture 41" descr="PSD_HEU_Lead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64" y="1872"/>
              <a:ext cx="3627" cy="2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9204" name="Rectangle 28"/>
            <p:cNvSpPr>
              <a:spLocks noChangeArrowheads="1"/>
            </p:cNvSpPr>
            <p:nvPr/>
          </p:nvSpPr>
          <p:spPr bwMode="auto">
            <a:xfrm>
              <a:off x="288" y="528"/>
              <a:ext cx="5324" cy="15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rgbClr val="0099CC"/>
                </a:buClr>
                <a:buSzPct val="75000"/>
                <a:buFont typeface="Wingdings" pitchFamily="2" charset="2"/>
                <a:buChar char="n"/>
              </a:pPr>
              <a:r>
                <a:rPr lang="en-US" dirty="0">
                  <a:latin typeface="Arial" charset="0"/>
                  <a:cs typeface="Arial" charset="0"/>
                </a:rPr>
                <a:t>Prompt, high energy neutrons provide unique signal for fissile material</a:t>
              </a:r>
            </a:p>
            <a:p>
              <a:pPr marL="342900" indent="-342900">
                <a:spcBef>
                  <a:spcPct val="20000"/>
                </a:spcBef>
                <a:buClr>
                  <a:srgbClr val="0099CC"/>
                </a:buClr>
                <a:buSzPct val="75000"/>
                <a:buFont typeface="Wingdings" pitchFamily="2" charset="2"/>
                <a:buChar char="n"/>
              </a:pPr>
              <a:r>
                <a:rPr lang="en-US" dirty="0">
                  <a:latin typeface="Arial" charset="0"/>
                  <a:cs typeface="Arial" charset="0"/>
                </a:rPr>
                <a:t>Neutron energy distribution independent of incident photon energy </a:t>
              </a:r>
            </a:p>
            <a:p>
              <a:pPr marL="342900" indent="-342900">
                <a:spcBef>
                  <a:spcPct val="20000"/>
                </a:spcBef>
                <a:buClr>
                  <a:srgbClr val="0099CC"/>
                </a:buClr>
                <a:buSzPct val="75000"/>
                <a:buFont typeface="Wingdings" pitchFamily="2" charset="2"/>
                <a:buChar char="n"/>
              </a:pPr>
              <a:r>
                <a:rPr lang="en-US" dirty="0">
                  <a:latin typeface="Arial" charset="0"/>
                  <a:cs typeface="Arial" charset="0"/>
                </a:rPr>
                <a:t>Minimal background contamination above threshold</a:t>
              </a:r>
              <a:endParaRPr lang="en-US" baseline="-25000" dirty="0">
                <a:latin typeface="Arial" charset="0"/>
                <a:cs typeface="Arial" charset="0"/>
              </a:endParaRPr>
            </a:p>
            <a:p>
              <a:pPr marL="342900" indent="-342900">
                <a:spcBef>
                  <a:spcPct val="20000"/>
                </a:spcBef>
                <a:buClr>
                  <a:srgbClr val="0099CC"/>
                </a:buClr>
                <a:buSzPct val="75000"/>
                <a:buFont typeface="Wingdings" pitchFamily="2" charset="2"/>
                <a:buChar char="n"/>
              </a:pPr>
              <a:r>
                <a:rPr lang="en-US" dirty="0">
                  <a:latin typeface="Arial" charset="0"/>
                  <a:cs typeface="Arial" charset="0"/>
                </a:rPr>
                <a:t>Significant neutron yield for E &gt; 3 </a:t>
              </a:r>
              <a:r>
                <a:rPr lang="en-US" dirty="0" err="1">
                  <a:latin typeface="Arial" charset="0"/>
                  <a:cs typeface="Arial" charset="0"/>
                </a:rPr>
                <a:t>MeV</a:t>
              </a:r>
              <a:r>
                <a:rPr lang="en-US" dirty="0">
                  <a:latin typeface="Arial" charset="0"/>
                  <a:cs typeface="Arial" charset="0"/>
                </a:rPr>
                <a:t> → highly </a:t>
              </a:r>
              <a:r>
                <a:rPr lang="en-US" dirty="0" err="1">
                  <a:latin typeface="Arial" charset="0"/>
                  <a:cs typeface="Arial" charset="0"/>
                </a:rPr>
                <a:t>transmissive</a:t>
              </a:r>
              <a:endParaRPr lang="en-US" dirty="0">
                <a:latin typeface="Arial" charset="0"/>
                <a:cs typeface="Arial" charset="0"/>
              </a:endParaRPr>
            </a:p>
            <a:p>
              <a:pPr marL="342900" indent="-342900">
                <a:spcBef>
                  <a:spcPct val="20000"/>
                </a:spcBef>
                <a:buClr>
                  <a:srgbClr val="0099CC"/>
                </a:buClr>
                <a:buSzPct val="75000"/>
                <a:buFont typeface="Wingdings" pitchFamily="2" charset="2"/>
                <a:buChar char="n"/>
              </a:pPr>
              <a:r>
                <a:rPr lang="en-US" dirty="0">
                  <a:latin typeface="Arial" charset="0"/>
                  <a:cs typeface="Arial" charset="0"/>
                </a:rPr>
                <a:t>Relative to Prompt</a:t>
              </a:r>
            </a:p>
            <a:p>
              <a:pPr marL="742950" lvl="1" indent="-285750">
                <a:spcBef>
                  <a:spcPct val="20000"/>
                </a:spcBef>
                <a:buClr>
                  <a:srgbClr val="0099CC"/>
                </a:buClr>
                <a:buSzPct val="75000"/>
                <a:buFont typeface="Wingdings" pitchFamily="2" charset="2"/>
                <a:buChar char="n"/>
              </a:pPr>
              <a:r>
                <a:rPr lang="en-US" dirty="0">
                  <a:latin typeface="Arial" charset="0"/>
                  <a:cs typeface="Arial" charset="0"/>
                </a:rPr>
                <a:t>Delayed Photons ~1/10</a:t>
              </a:r>
            </a:p>
            <a:p>
              <a:pPr marL="742950" lvl="1" indent="-285750">
                <a:spcBef>
                  <a:spcPct val="20000"/>
                </a:spcBef>
                <a:buClr>
                  <a:srgbClr val="0099CC"/>
                </a:buClr>
                <a:buSzPct val="75000"/>
                <a:buFont typeface="Wingdings" pitchFamily="2" charset="2"/>
                <a:buChar char="n"/>
              </a:pPr>
              <a:r>
                <a:rPr lang="en-US" dirty="0">
                  <a:latin typeface="Arial" charset="0"/>
                  <a:cs typeface="Arial" charset="0"/>
                </a:rPr>
                <a:t>Delayed Neutrons ~1/200   </a:t>
              </a:r>
              <a:endParaRPr lang="en-US" baseline="-25000" dirty="0">
                <a:latin typeface="Arial" charset="0"/>
                <a:cs typeface="Arial" charset="0"/>
              </a:endParaRPr>
            </a:p>
          </p:txBody>
        </p:sp>
        <p:sp>
          <p:nvSpPr>
            <p:cNvPr id="179205" name="Text Box 37"/>
            <p:cNvSpPr txBox="1">
              <a:spLocks noChangeArrowheads="1"/>
            </p:cNvSpPr>
            <p:nvPr/>
          </p:nvSpPr>
          <p:spPr bwMode="auto">
            <a:xfrm>
              <a:off x="1584" y="2496"/>
              <a:ext cx="860" cy="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latin typeface="Arial" charset="0"/>
                  <a:cs typeface="Arial" charset="0"/>
                </a:rPr>
                <a:t>Photon events</a:t>
              </a:r>
            </a:p>
          </p:txBody>
        </p:sp>
        <p:sp>
          <p:nvSpPr>
            <p:cNvPr id="179206" name="Text Box 38"/>
            <p:cNvSpPr txBox="1">
              <a:spLocks noChangeArrowheads="1"/>
            </p:cNvSpPr>
            <p:nvPr/>
          </p:nvSpPr>
          <p:spPr bwMode="auto">
            <a:xfrm>
              <a:off x="2784" y="3264"/>
              <a:ext cx="905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latin typeface="Arial" charset="0"/>
                  <a:cs typeface="Arial" charset="0"/>
                </a:rPr>
                <a:t>Neutron events</a:t>
              </a:r>
            </a:p>
          </p:txBody>
        </p:sp>
        <p:sp>
          <p:nvSpPr>
            <p:cNvPr id="179207" name="Text Box 40"/>
            <p:cNvSpPr txBox="1">
              <a:spLocks noChangeArrowheads="1"/>
            </p:cNvSpPr>
            <p:nvPr/>
          </p:nvSpPr>
          <p:spPr bwMode="auto">
            <a:xfrm>
              <a:off x="2593" y="2145"/>
              <a:ext cx="851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dirty="0" err="1">
                  <a:latin typeface="Arial" charset="0"/>
                  <a:cs typeface="Arial" charset="0"/>
                </a:rPr>
                <a:t>E</a:t>
              </a:r>
              <a:r>
                <a:rPr lang="en-US" sz="1400" baseline="-25000" dirty="0" err="1">
                  <a:latin typeface="Arial" charset="0"/>
                  <a:cs typeface="Arial" charset="0"/>
                </a:rPr>
                <a:t>beam</a:t>
              </a:r>
              <a:r>
                <a:rPr lang="en-US" sz="1400" dirty="0">
                  <a:latin typeface="Arial" charset="0"/>
                  <a:cs typeface="Arial" charset="0"/>
                </a:rPr>
                <a:t> = 9 </a:t>
              </a:r>
              <a:r>
                <a:rPr lang="en-US" sz="1400" dirty="0" err="1">
                  <a:latin typeface="Arial" charset="0"/>
                  <a:cs typeface="Arial" charset="0"/>
                </a:rPr>
                <a:t>MeV</a:t>
              </a:r>
              <a:endParaRPr lang="en-US" sz="1400" dirty="0">
                <a:latin typeface="Arial" charset="0"/>
                <a:cs typeface="Arial" charset="0"/>
              </a:endParaRPr>
            </a:p>
          </p:txBody>
        </p:sp>
        <p:sp>
          <p:nvSpPr>
            <p:cNvPr id="179208" name="Line 43"/>
            <p:cNvSpPr>
              <a:spLocks noChangeShapeType="1"/>
            </p:cNvSpPr>
            <p:nvPr/>
          </p:nvSpPr>
          <p:spPr bwMode="auto">
            <a:xfrm>
              <a:off x="2160" y="3792"/>
              <a:ext cx="0" cy="9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209" name="Text Box 44"/>
            <p:cNvSpPr txBox="1">
              <a:spLocks noChangeArrowheads="1"/>
            </p:cNvSpPr>
            <p:nvPr/>
          </p:nvSpPr>
          <p:spPr bwMode="auto">
            <a:xfrm>
              <a:off x="1859" y="3552"/>
              <a:ext cx="572" cy="24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lang="en-US" sz="2000">
                  <a:solidFill>
                    <a:srgbClr val="FF0000"/>
                  </a:solidFill>
                  <a:latin typeface="Arial" charset="0"/>
                  <a:cs typeface="Arial" charset="0"/>
                </a:rPr>
                <a:t>3 Mev</a:t>
              </a:r>
            </a:p>
          </p:txBody>
        </p:sp>
        <p:sp>
          <p:nvSpPr>
            <p:cNvPr id="179210" name="Line 45"/>
            <p:cNvSpPr>
              <a:spLocks noChangeShapeType="1"/>
            </p:cNvSpPr>
            <p:nvPr/>
          </p:nvSpPr>
          <p:spPr bwMode="auto">
            <a:xfrm>
              <a:off x="2959" y="3817"/>
              <a:ext cx="0" cy="9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211" name="Text Box 46"/>
            <p:cNvSpPr txBox="1">
              <a:spLocks noChangeArrowheads="1"/>
            </p:cNvSpPr>
            <p:nvPr/>
          </p:nvSpPr>
          <p:spPr bwMode="auto">
            <a:xfrm>
              <a:off x="2675" y="3542"/>
              <a:ext cx="571" cy="24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lang="en-US" sz="2000">
                  <a:solidFill>
                    <a:srgbClr val="FF0000"/>
                  </a:solidFill>
                  <a:latin typeface="Arial" charset="0"/>
                  <a:cs typeface="Arial" charset="0"/>
                </a:rPr>
                <a:t>6 Mev</a:t>
              </a:r>
            </a:p>
          </p:txBody>
        </p:sp>
        <p:sp>
          <p:nvSpPr>
            <p:cNvPr id="179212" name="Text Box 47"/>
            <p:cNvSpPr txBox="1">
              <a:spLocks noChangeArrowheads="1"/>
            </p:cNvSpPr>
            <p:nvPr/>
          </p:nvSpPr>
          <p:spPr bwMode="auto">
            <a:xfrm>
              <a:off x="2832" y="2160"/>
              <a:ext cx="1200" cy="24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</a:pPr>
              <a:endParaRPr lang="en-US" sz="2000">
                <a:solidFill>
                  <a:schemeClr val="bg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9213" name="Text Box 48"/>
            <p:cNvSpPr txBox="1">
              <a:spLocks noChangeArrowheads="1"/>
            </p:cNvSpPr>
            <p:nvPr/>
          </p:nvSpPr>
          <p:spPr bwMode="auto">
            <a:xfrm>
              <a:off x="4320" y="2256"/>
              <a:ext cx="516" cy="470"/>
            </a:xfrm>
            <a:prstGeom prst="rect">
              <a:avLst/>
            </a:pr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lang="en-US" sz="2000">
                  <a:solidFill>
                    <a:srgbClr val="009900"/>
                  </a:solidFill>
                  <a:latin typeface="Arial" charset="0"/>
                  <a:cs typeface="Arial" charset="0"/>
                </a:rPr>
                <a:t>Lead</a:t>
              </a:r>
              <a:r>
                <a:rPr lang="en-US" sz="2000">
                  <a:solidFill>
                    <a:schemeClr val="bg2"/>
                  </a:solidFill>
                  <a:latin typeface="Arial" charset="0"/>
                  <a:cs typeface="Arial" charset="0"/>
                </a:rPr>
                <a:t> </a:t>
              </a:r>
            </a:p>
            <a:p>
              <a:pPr algn="ctr">
                <a:lnSpc>
                  <a:spcPct val="90000"/>
                </a:lnSpc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lang="en-US" sz="2000">
                  <a:solidFill>
                    <a:srgbClr val="0033CC"/>
                  </a:solidFill>
                  <a:latin typeface="Arial" charset="0"/>
                  <a:cs typeface="Arial" charset="0"/>
                </a:rPr>
                <a:t>HEU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639762"/>
          </a:xfrm>
        </p:spPr>
        <p:txBody>
          <a:bodyPr/>
          <a:lstStyle/>
          <a:p>
            <a:r>
              <a:rPr lang="en-US" dirty="0" smtClean="0">
                <a:effectLst/>
              </a:rPr>
              <a:t>Important Properties of Photon </a:t>
            </a:r>
            <a:r>
              <a:rPr lang="en-US" dirty="0">
                <a:effectLst/>
              </a:rPr>
              <a:t>B</a:t>
            </a:r>
            <a:r>
              <a:rPr lang="en-US" dirty="0" smtClean="0">
                <a:effectLst/>
              </a:rPr>
              <a:t>eams 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/>
          <a:lstStyle/>
          <a:p>
            <a:r>
              <a:rPr lang="en-US" dirty="0" smtClean="0"/>
              <a:t>Energy</a:t>
            </a:r>
          </a:p>
          <a:p>
            <a:pPr lvl="1"/>
            <a:r>
              <a:rPr lang="en-US" dirty="0" smtClean="0"/>
              <a:t>Radiography: </a:t>
            </a:r>
            <a:r>
              <a:rPr lang="en-US" dirty="0" smtClean="0">
                <a:cs typeface="Times New Roman"/>
              </a:rPr>
              <a:t>≤ 9 </a:t>
            </a:r>
            <a:r>
              <a:rPr lang="en-US" dirty="0" err="1" smtClean="0">
                <a:cs typeface="Times New Roman"/>
              </a:rPr>
              <a:t>MeV</a:t>
            </a:r>
            <a:endParaRPr lang="en-US" dirty="0" smtClean="0"/>
          </a:p>
          <a:p>
            <a:pPr lvl="1"/>
            <a:r>
              <a:rPr lang="en-US" dirty="0" smtClean="0"/>
              <a:t>NRF: 1.5 – 7.1 </a:t>
            </a:r>
            <a:r>
              <a:rPr lang="en-US" dirty="0" err="1" smtClean="0"/>
              <a:t>MeV</a:t>
            </a:r>
            <a:r>
              <a:rPr lang="en-US" dirty="0" smtClean="0"/>
              <a:t>; energy of states</a:t>
            </a:r>
            <a:endParaRPr lang="en-US" dirty="0"/>
          </a:p>
          <a:p>
            <a:pPr lvl="1"/>
            <a:r>
              <a:rPr lang="en-US" dirty="0" smtClean="0"/>
              <a:t>Effective – Z :  E ~ 9 </a:t>
            </a:r>
            <a:r>
              <a:rPr lang="en-US" dirty="0" err="1" smtClean="0"/>
              <a:t>MeV</a:t>
            </a:r>
            <a:r>
              <a:rPr lang="en-US" dirty="0" smtClean="0"/>
              <a:t> (but lower energy is effective)</a:t>
            </a:r>
          </a:p>
          <a:p>
            <a:pPr lvl="1"/>
            <a:r>
              <a:rPr lang="en-US" dirty="0" smtClean="0"/>
              <a:t>Photon induced fission:  5.3 </a:t>
            </a:r>
            <a:r>
              <a:rPr lang="en-US" dirty="0" err="1" smtClean="0"/>
              <a:t>MeV</a:t>
            </a:r>
            <a:r>
              <a:rPr lang="en-US" dirty="0"/>
              <a:t> </a:t>
            </a:r>
            <a:r>
              <a:rPr lang="en-US" dirty="0" smtClean="0"/>
              <a:t>&lt; E &lt; ~9 </a:t>
            </a:r>
            <a:r>
              <a:rPr lang="en-US" dirty="0" err="1" smtClean="0"/>
              <a:t>MeV</a:t>
            </a:r>
            <a:endParaRPr lang="en-US" dirty="0"/>
          </a:p>
          <a:p>
            <a:r>
              <a:rPr lang="en-US" dirty="0" smtClean="0"/>
              <a:t>Intensity: Depends on cargo attenuation, speed of detection, and counting system</a:t>
            </a:r>
          </a:p>
          <a:p>
            <a:pPr lvl="1"/>
            <a:r>
              <a:rPr lang="en-US" dirty="0" smtClean="0"/>
              <a:t>Radiography: presently use linear accelerators at &lt; 100 </a:t>
            </a:r>
            <a:r>
              <a:rPr lang="el-GR" dirty="0" smtClean="0">
                <a:latin typeface="Times New Roman"/>
                <a:cs typeface="Times New Roman"/>
              </a:rPr>
              <a:t>μ</a:t>
            </a:r>
            <a:r>
              <a:rPr lang="en-US" dirty="0" smtClean="0">
                <a:latin typeface="Times New Roman"/>
                <a:cs typeface="Times New Roman"/>
              </a:rPr>
              <a:t>A</a:t>
            </a:r>
            <a:endParaRPr lang="en-US" dirty="0" smtClean="0"/>
          </a:p>
          <a:p>
            <a:pPr lvl="1"/>
            <a:r>
              <a:rPr lang="en-US" dirty="0" smtClean="0"/>
              <a:t>NRF: </a:t>
            </a:r>
            <a:r>
              <a:rPr lang="en-US" dirty="0" smtClean="0">
                <a:latin typeface="Times New Roman"/>
                <a:cs typeface="Times New Roman"/>
              </a:rPr>
              <a:t>~</a:t>
            </a:r>
            <a:r>
              <a:rPr lang="en-US" dirty="0" smtClean="0"/>
              <a:t> 10</a:t>
            </a:r>
            <a:r>
              <a:rPr lang="en-US" baseline="30000" dirty="0" smtClean="0"/>
              <a:t>8</a:t>
            </a:r>
            <a:r>
              <a:rPr lang="en-US" dirty="0" smtClean="0"/>
              <a:t> </a:t>
            </a:r>
            <a:r>
              <a:rPr lang="el-GR" dirty="0" smtClean="0">
                <a:latin typeface="Times New Roman"/>
                <a:cs typeface="Times New Roman"/>
              </a:rPr>
              <a:t>γ</a:t>
            </a:r>
            <a:r>
              <a:rPr lang="en-US" dirty="0" smtClean="0"/>
              <a:t>/s/</a:t>
            </a:r>
            <a:r>
              <a:rPr lang="en-US" dirty="0" err="1" smtClean="0"/>
              <a:t>eV</a:t>
            </a:r>
            <a:endParaRPr lang="en-US" dirty="0" smtClean="0"/>
          </a:p>
          <a:p>
            <a:pPr lvl="1"/>
            <a:r>
              <a:rPr lang="en-US" dirty="0" smtClean="0"/>
              <a:t>Effective – Z: Intensities similar to NRF</a:t>
            </a:r>
          </a:p>
          <a:p>
            <a:pPr lvl="1"/>
            <a:r>
              <a:rPr lang="en-US" dirty="0" smtClean="0"/>
              <a:t>Photon Induced fission: As much as possible for dense cargoes, but very effective at intensities similar to NRF</a:t>
            </a:r>
          </a:p>
          <a:p>
            <a:r>
              <a:rPr lang="en-US" dirty="0" smtClean="0"/>
              <a:t>Duty Cycle</a:t>
            </a:r>
          </a:p>
          <a:p>
            <a:pPr lvl="1"/>
            <a:r>
              <a:rPr lang="en-US" dirty="0" smtClean="0"/>
              <a:t>Radiography: </a:t>
            </a:r>
            <a:r>
              <a:rPr lang="en-US" dirty="0" err="1" smtClean="0"/>
              <a:t>Linacs</a:t>
            </a:r>
            <a:r>
              <a:rPr lang="en-US" dirty="0" smtClean="0"/>
              <a:t> at 10</a:t>
            </a:r>
            <a:r>
              <a:rPr lang="en-US" baseline="30000" dirty="0" smtClean="0"/>
              <a:t>-3 </a:t>
            </a:r>
            <a:r>
              <a:rPr lang="en-US" dirty="0" smtClean="0"/>
              <a:t>duty; ion integration; (photon counting)</a:t>
            </a:r>
          </a:p>
          <a:p>
            <a:pPr lvl="1"/>
            <a:r>
              <a:rPr lang="en-US" dirty="0" smtClean="0"/>
              <a:t>All other techniques count individual events with spectral information</a:t>
            </a:r>
          </a:p>
          <a:p>
            <a:pPr lvl="1"/>
            <a:r>
              <a:rPr lang="en-US" dirty="0" smtClean="0"/>
              <a:t>High duty cycle is a premium for event counting at high intensities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8600"/>
            <a:ext cx="8229600" cy="411162"/>
          </a:xfrm>
          <a:noFill/>
        </p:spPr>
        <p:txBody>
          <a:bodyPr/>
          <a:lstStyle/>
          <a:p>
            <a:r>
              <a:rPr lang="en-US" dirty="0" smtClean="0">
                <a:effectLst/>
              </a:rPr>
              <a:t>Electron Accelerators For Inspection</a:t>
            </a:r>
          </a:p>
        </p:txBody>
      </p:sp>
      <p:sp>
        <p:nvSpPr>
          <p:cNvPr id="19968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762000"/>
            <a:ext cx="8651934" cy="5410200"/>
          </a:xfrm>
        </p:spPr>
        <p:txBody>
          <a:bodyPr/>
          <a:lstStyle/>
          <a:p>
            <a:r>
              <a:rPr lang="en-US" dirty="0" smtClean="0"/>
              <a:t>Electron accelerators are important tools for inspection applications</a:t>
            </a:r>
            <a:endParaRPr lang="en-US" sz="1800" dirty="0" smtClean="0"/>
          </a:p>
          <a:p>
            <a:r>
              <a:rPr lang="en-US" dirty="0" smtClean="0"/>
              <a:t>Important criteria for accelerators</a:t>
            </a:r>
          </a:p>
          <a:p>
            <a:pPr lvl="1"/>
            <a:r>
              <a:rPr lang="en-US" sz="1800" dirty="0" smtClean="0"/>
              <a:t>Energy: ~ 3, 6, 9 </a:t>
            </a:r>
            <a:r>
              <a:rPr lang="en-US" sz="1800" dirty="0" err="1" smtClean="0"/>
              <a:t>MeV</a:t>
            </a:r>
            <a:endParaRPr lang="en-US" sz="1800" dirty="0" smtClean="0"/>
          </a:p>
          <a:p>
            <a:pPr lvl="1"/>
            <a:r>
              <a:rPr lang="en-US" sz="1800" dirty="0" smtClean="0"/>
              <a:t>Intensity: several </a:t>
            </a:r>
            <a:r>
              <a:rPr lang="en-US" sz="1800" dirty="0" err="1" smtClean="0"/>
              <a:t>mA</a:t>
            </a:r>
            <a:endParaRPr lang="en-US" sz="1800" dirty="0" smtClean="0"/>
          </a:p>
          <a:p>
            <a:pPr lvl="1"/>
            <a:r>
              <a:rPr lang="en-US" sz="1800" dirty="0" smtClean="0"/>
              <a:t>Duty cycle:  As large as possible</a:t>
            </a:r>
            <a:endParaRPr lang="en-US" sz="1000" dirty="0" smtClean="0"/>
          </a:p>
          <a:p>
            <a:r>
              <a:rPr lang="en-US" dirty="0" smtClean="0"/>
              <a:t>Continuous time distribution (high duty cycle) desirable</a:t>
            </a:r>
          </a:p>
          <a:p>
            <a:pPr lvl="1"/>
            <a:r>
              <a:rPr lang="en-US" sz="1800" dirty="0" smtClean="0"/>
              <a:t>Discrete event counting enhanced</a:t>
            </a:r>
            <a:endParaRPr lang="en-US" dirty="0" smtClean="0"/>
          </a:p>
          <a:p>
            <a:pPr lvl="1"/>
            <a:r>
              <a:rPr lang="en-US" sz="1800" dirty="0" smtClean="0"/>
              <a:t>Improves detector performance </a:t>
            </a:r>
          </a:p>
          <a:p>
            <a:pPr lvl="1"/>
            <a:r>
              <a:rPr lang="en-US" dirty="0" smtClean="0"/>
              <a:t>Improves Signal to Noise, S/N</a:t>
            </a:r>
            <a:endParaRPr lang="en-US" sz="1800" dirty="0" smtClean="0"/>
          </a:p>
          <a:p>
            <a:r>
              <a:rPr lang="en-US" sz="2000" dirty="0" smtClean="0"/>
              <a:t>Existing technology for these applications is limited</a:t>
            </a:r>
          </a:p>
          <a:p>
            <a:pPr lvl="1"/>
            <a:r>
              <a:rPr lang="en-US" sz="1800" dirty="0" smtClean="0"/>
              <a:t>Duty cycle limited in prevailing technology (RF </a:t>
            </a:r>
            <a:r>
              <a:rPr lang="en-US" sz="1800" dirty="0" err="1" smtClean="0"/>
              <a:t>linacs</a:t>
            </a:r>
            <a:r>
              <a:rPr lang="en-US" sz="1800" dirty="0" smtClean="0"/>
              <a:t>)</a:t>
            </a:r>
          </a:p>
          <a:p>
            <a:pPr lvl="1"/>
            <a:r>
              <a:rPr lang="en-US" dirty="0" smtClean="0"/>
              <a:t>Large spatial profile for electrostatic machines</a:t>
            </a:r>
            <a:endParaRPr lang="en-US" sz="1800" dirty="0" smtClean="0"/>
          </a:p>
          <a:p>
            <a:pPr lvl="1"/>
            <a:r>
              <a:rPr lang="en-US" dirty="0" smtClean="0"/>
              <a:t>High initial and operating costs for commercial high duty cycle machines (e.g. IBA </a:t>
            </a:r>
            <a:r>
              <a:rPr lang="en-US" dirty="0" err="1" smtClean="0"/>
              <a:t>Rhodotron</a:t>
            </a:r>
            <a:r>
              <a:rPr lang="en-US" dirty="0" smtClean="0"/>
              <a:t>) </a:t>
            </a:r>
          </a:p>
          <a:p>
            <a:r>
              <a:rPr lang="en-US" sz="2000" dirty="0" smtClean="0"/>
              <a:t>Need for new technology providing high duty cycle beams at low cost, small spatial profile and portable design for widespread adoption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46031" y="690525"/>
            <a:ext cx="8229600" cy="566737"/>
          </a:xfrm>
          <a:noFill/>
          <a:ln/>
        </p:spPr>
        <p:txBody>
          <a:bodyPr/>
          <a:lstStyle/>
          <a:p>
            <a:r>
              <a:rPr lang="en-US" dirty="0" smtClean="0">
                <a:effectLst/>
              </a:rPr>
              <a:t>Passport Compact Accelerator Objectives</a:t>
            </a:r>
          </a:p>
        </p:txBody>
      </p:sp>
      <p:sp>
        <p:nvSpPr>
          <p:cNvPr id="20890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457298"/>
            <a:ext cx="8748713" cy="4892742"/>
          </a:xfrm>
        </p:spPr>
        <p:txBody>
          <a:bodyPr/>
          <a:lstStyle/>
          <a:p>
            <a:r>
              <a:rPr lang="en-US" dirty="0" smtClean="0"/>
              <a:t>Passport Systems has received SBIR funding to demonstrate a new type of compact, cost efficient electron accelerator</a:t>
            </a:r>
          </a:p>
          <a:p>
            <a:r>
              <a:rPr lang="en-US" dirty="0" smtClean="0"/>
              <a:t>Phase II - Design, build and demonstrate an operational prototype</a:t>
            </a:r>
          </a:p>
          <a:p>
            <a:pPr lvl="1"/>
            <a:r>
              <a:rPr lang="en-US" dirty="0" smtClean="0"/>
              <a:t>High duty cycle, variable intensity</a:t>
            </a:r>
          </a:p>
          <a:p>
            <a:pPr lvl="1"/>
            <a:r>
              <a:rPr lang="en-US" dirty="0" smtClean="0"/>
              <a:t>Accelerate electrons to energies for scanning applications</a:t>
            </a:r>
          </a:p>
          <a:p>
            <a:pPr lvl="1"/>
            <a:r>
              <a:rPr lang="en-US" dirty="0" smtClean="0"/>
              <a:t>Significantly lower cost, spatial requirements vs. existing technology</a:t>
            </a:r>
          </a:p>
          <a:p>
            <a:pPr lvl="1"/>
            <a:r>
              <a:rPr lang="en-US" dirty="0" smtClean="0"/>
              <a:t>Prototype product for demonstration to customers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/>
          <a:lstStyle/>
          <a:p>
            <a:r>
              <a:rPr lang="en-US" dirty="0" smtClean="0">
                <a:effectLst/>
              </a:rPr>
              <a:t>The FFAG Induction Accelerator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Simple concept of induction with static guide magnetic fields</a:t>
            </a:r>
          </a:p>
          <a:p>
            <a:r>
              <a:rPr lang="en-US" dirty="0" smtClean="0"/>
              <a:t>Simple power supply consideration </a:t>
            </a:r>
          </a:p>
          <a:p>
            <a:pPr lvl="1"/>
            <a:r>
              <a:rPr lang="en-US" dirty="0" smtClean="0"/>
              <a:t>Simple pulsed mode </a:t>
            </a:r>
          </a:p>
          <a:p>
            <a:pPr lvl="1"/>
            <a:r>
              <a:rPr lang="en-US" dirty="0" smtClean="0"/>
              <a:t>No radiofrequency power </a:t>
            </a:r>
          </a:p>
          <a:p>
            <a:r>
              <a:rPr lang="en-US" dirty="0" smtClean="0"/>
              <a:t>Induction Core requirements</a:t>
            </a:r>
          </a:p>
          <a:p>
            <a:pPr lvl="1"/>
            <a:r>
              <a:rPr lang="en-US" dirty="0" smtClean="0"/>
              <a:t>High permeability</a:t>
            </a:r>
          </a:p>
          <a:p>
            <a:pPr lvl="1"/>
            <a:r>
              <a:rPr lang="en-US" dirty="0" smtClean="0"/>
              <a:t>High saturation field</a:t>
            </a:r>
          </a:p>
          <a:p>
            <a:pPr lvl="1"/>
            <a:r>
              <a:rPr lang="en-US" dirty="0" smtClean="0"/>
              <a:t>Low losses</a:t>
            </a:r>
          </a:p>
          <a:p>
            <a:r>
              <a:rPr lang="en-US" dirty="0" smtClean="0"/>
              <a:t>High duty ratio possible: to 50% (</a:t>
            </a:r>
            <a:r>
              <a:rPr lang="en-US" dirty="0" err="1" smtClean="0"/>
              <a:t>Kerst</a:t>
            </a:r>
            <a:r>
              <a:rPr lang="en-US" dirty="0" smtClean="0"/>
              <a:t>)</a:t>
            </a:r>
          </a:p>
          <a:p>
            <a:r>
              <a:rPr lang="en-US" dirty="0" smtClean="0"/>
              <a:t>Dynamic beam current modalities easily achieved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Types of FFAG Electron Accelerators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Scaling Accelerators</a:t>
            </a:r>
          </a:p>
          <a:p>
            <a:pPr lvl="1"/>
            <a:r>
              <a:rPr lang="en-US" dirty="0" smtClean="0"/>
              <a:t>Radial sector</a:t>
            </a:r>
          </a:p>
          <a:p>
            <a:pPr lvl="2"/>
            <a:r>
              <a:rPr lang="en-US" dirty="0" smtClean="0"/>
              <a:t>Inventors: </a:t>
            </a:r>
            <a:r>
              <a:rPr lang="en-US" dirty="0" err="1" smtClean="0"/>
              <a:t>Kieth</a:t>
            </a:r>
            <a:r>
              <a:rPr lang="en-US" dirty="0" smtClean="0"/>
              <a:t> </a:t>
            </a:r>
            <a:r>
              <a:rPr lang="en-US" dirty="0" err="1" smtClean="0"/>
              <a:t>Symon</a:t>
            </a:r>
            <a:r>
              <a:rPr lang="en-US" dirty="0" smtClean="0"/>
              <a:t>, Andre </a:t>
            </a:r>
            <a:r>
              <a:rPr lang="en-US" dirty="0" err="1" smtClean="0"/>
              <a:t>Kolominsky</a:t>
            </a:r>
            <a:r>
              <a:rPr lang="en-US" dirty="0" smtClean="0"/>
              <a:t>, Andre </a:t>
            </a:r>
            <a:r>
              <a:rPr lang="en-US" dirty="0" err="1" smtClean="0"/>
              <a:t>Lebedev</a:t>
            </a:r>
            <a:r>
              <a:rPr lang="en-US" dirty="0" smtClean="0"/>
              <a:t>, </a:t>
            </a:r>
            <a:r>
              <a:rPr lang="en-US" dirty="0" err="1" smtClean="0"/>
              <a:t>Tihiro</a:t>
            </a:r>
            <a:r>
              <a:rPr lang="en-US" dirty="0" smtClean="0"/>
              <a:t> </a:t>
            </a:r>
            <a:r>
              <a:rPr lang="en-US" dirty="0" err="1" smtClean="0"/>
              <a:t>Ohkaiwa</a:t>
            </a:r>
            <a:endParaRPr lang="en-US" dirty="0" smtClean="0"/>
          </a:p>
          <a:p>
            <a:pPr lvl="1"/>
            <a:r>
              <a:rPr lang="en-US" dirty="0" smtClean="0"/>
              <a:t>Spiral sector</a:t>
            </a:r>
          </a:p>
          <a:p>
            <a:pPr lvl="2"/>
            <a:r>
              <a:rPr lang="en-US" dirty="0" smtClean="0"/>
              <a:t>Inventor:  Donald W. </a:t>
            </a:r>
            <a:r>
              <a:rPr lang="en-US" dirty="0" err="1" smtClean="0"/>
              <a:t>Kerst</a:t>
            </a:r>
            <a:endParaRPr lang="en-US" dirty="0" smtClean="0"/>
          </a:p>
          <a:p>
            <a:r>
              <a:rPr lang="en-US" dirty="0" smtClean="0"/>
              <a:t>Non Scaling</a:t>
            </a:r>
          </a:p>
          <a:p>
            <a:pPr lvl="1"/>
            <a:r>
              <a:rPr lang="en-US" dirty="0" smtClean="0"/>
              <a:t>Linear field with edge modifications</a:t>
            </a:r>
          </a:p>
          <a:p>
            <a:pPr lvl="2"/>
            <a:r>
              <a:rPr lang="en-US" dirty="0" smtClean="0"/>
              <a:t>Inventor: C. Johnstone</a:t>
            </a:r>
          </a:p>
          <a:p>
            <a:pPr lvl="1"/>
            <a:r>
              <a:rPr lang="en-US" dirty="0" smtClean="0"/>
              <a:t>Others to be invented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dirty="0" smtClean="0">
                <a:effectLst/>
              </a:rPr>
              <a:t>Theoretical Model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/>
          <a:lstStyle/>
          <a:p>
            <a:r>
              <a:rPr lang="en-US" dirty="0" smtClean="0"/>
              <a:t>Spiral ridge model</a:t>
            </a:r>
          </a:p>
          <a:p>
            <a:endParaRPr lang="en-US" dirty="0"/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217" name="Object 1"/>
          <p:cNvGraphicFramePr>
            <a:graphicFrameLocks noChangeAspect="1"/>
          </p:cNvGraphicFramePr>
          <p:nvPr/>
        </p:nvGraphicFramePr>
        <p:xfrm>
          <a:off x="533400" y="1295400"/>
          <a:ext cx="2649537" cy="990600"/>
        </p:xfrm>
        <a:graphic>
          <a:graphicData uri="http://schemas.openxmlformats.org/presentationml/2006/ole">
            <p:oleObj spid="_x0000_s83970" name="Equation" r:id="rId4" imgW="1371600" imgH="507960" progId="Equation.3">
              <p:embed/>
            </p:oleObj>
          </a:graphicData>
        </a:graphic>
      </p:graphicFrame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219" name="Object 3"/>
          <p:cNvGraphicFramePr>
            <a:graphicFrameLocks noChangeAspect="1"/>
          </p:cNvGraphicFramePr>
          <p:nvPr/>
        </p:nvGraphicFramePr>
        <p:xfrm>
          <a:off x="533400" y="2362200"/>
          <a:ext cx="2502742" cy="990600"/>
        </p:xfrm>
        <a:graphic>
          <a:graphicData uri="http://schemas.openxmlformats.org/presentationml/2006/ole">
            <p:oleObj spid="_x0000_s83971" name="Equation" r:id="rId5" imgW="1206360" imgH="482400" progId="Equation.3">
              <p:embed/>
            </p:oleObj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533400" y="4191000"/>
          <a:ext cx="2801983" cy="1981200"/>
        </p:xfrm>
        <a:graphic>
          <a:graphicData uri="http://schemas.openxmlformats.org/presentationml/2006/ole">
            <p:oleObj spid="_x0000_s83972" name="Equation" r:id="rId6" imgW="1257120" imgH="888840" progId="Equation.3">
              <p:embed/>
            </p:oleObj>
          </a:graphicData>
        </a:graphic>
      </p:graphicFrame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7" cstate="print"/>
          <a:srcRect l="11995" t="4252" r="40499" b="6012"/>
          <a:stretch>
            <a:fillRect/>
          </a:stretch>
        </p:blipFill>
        <p:spPr bwMode="auto">
          <a:xfrm>
            <a:off x="4495800" y="1295400"/>
            <a:ext cx="4343400" cy="4430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228600" y="4724400"/>
            <a:ext cx="10871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“Flutter”</a:t>
            </a:r>
            <a:endParaRPr lang="en-US" dirty="0"/>
          </a:p>
        </p:txBody>
      </p:sp>
      <p:sp>
        <p:nvSpPr>
          <p:cNvPr id="8397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397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3979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3978" name="Picture 10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3352800"/>
            <a:ext cx="4133877" cy="8229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dirty="0" smtClean="0">
                <a:effectLst/>
              </a:rPr>
              <a:t>A Spiral Sector FFAG </a:t>
            </a:r>
            <a:r>
              <a:rPr lang="en-US" sz="1200" dirty="0" smtClean="0">
                <a:effectLst/>
              </a:rPr>
              <a:t>(~ 125 </a:t>
            </a:r>
            <a:r>
              <a:rPr lang="en-US" sz="1200" dirty="0" err="1" smtClean="0">
                <a:effectLst/>
              </a:rPr>
              <a:t>keV</a:t>
            </a:r>
            <a:r>
              <a:rPr lang="en-US" sz="1200" dirty="0" smtClean="0">
                <a:effectLst/>
              </a:rPr>
              <a:t>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200" dirty="0" smtClean="0">
                <a:effectLst/>
              </a:rPr>
              <a:t>Inventor: Donald W. </a:t>
            </a:r>
            <a:r>
              <a:rPr lang="en-US" sz="1200" dirty="0" err="1" smtClean="0">
                <a:effectLst/>
              </a:rPr>
              <a:t>Kerst</a:t>
            </a:r>
            <a:endParaRPr lang="en-US" dirty="0">
              <a:effectLst/>
            </a:endParaRPr>
          </a:p>
        </p:txBody>
      </p:sp>
      <p:pic>
        <p:nvPicPr>
          <p:cNvPr id="819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1066800"/>
            <a:ext cx="3856452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143000" y="5867400"/>
            <a:ext cx="624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“Innovation Was Not Enough”: Jones, Mills, </a:t>
            </a:r>
            <a:r>
              <a:rPr lang="en-US" sz="1200" dirty="0" err="1" smtClean="0"/>
              <a:t>Sessler</a:t>
            </a:r>
            <a:r>
              <a:rPr lang="en-US" sz="1200" dirty="0" smtClean="0"/>
              <a:t>, </a:t>
            </a:r>
            <a:r>
              <a:rPr lang="en-US" sz="1200" dirty="0" err="1" smtClean="0"/>
              <a:t>Symon</a:t>
            </a:r>
            <a:r>
              <a:rPr lang="en-US" sz="1200" dirty="0" smtClean="0"/>
              <a:t> and Young; World Scientific, Singapore, To be published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Theoretical Model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524000"/>
            <a:ext cx="3810000" cy="4525963"/>
          </a:xfrm>
        </p:spPr>
        <p:txBody>
          <a:bodyPr/>
          <a:lstStyle/>
          <a:p>
            <a:r>
              <a:rPr lang="en-US" dirty="0" smtClean="0"/>
              <a:t>Radial sector model</a:t>
            </a:r>
          </a:p>
          <a:p>
            <a:endParaRPr lang="en-US" dirty="0"/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217" name="Object 1"/>
          <p:cNvGraphicFramePr>
            <a:graphicFrameLocks noChangeAspect="1"/>
          </p:cNvGraphicFramePr>
          <p:nvPr/>
        </p:nvGraphicFramePr>
        <p:xfrm>
          <a:off x="2774950" y="1979613"/>
          <a:ext cx="3017838" cy="1114425"/>
        </p:xfrm>
        <a:graphic>
          <a:graphicData uri="http://schemas.openxmlformats.org/presentationml/2006/ole">
            <p:oleObj spid="_x0000_s145410" name="Equation" r:id="rId4" imgW="1562040" imgH="571320" progId="Equation.3">
              <p:embed/>
            </p:oleObj>
          </a:graphicData>
        </a:graphic>
      </p:graphicFrame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3124200" y="4038600"/>
          <a:ext cx="2801983" cy="1981200"/>
        </p:xfrm>
        <a:graphic>
          <a:graphicData uri="http://schemas.openxmlformats.org/presentationml/2006/ole">
            <p:oleObj spid="_x0000_s145411" name="Equation" r:id="rId5" imgW="1257120" imgH="888840" progId="Equation.3">
              <p:embed/>
            </p:oleObj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590800" y="4572000"/>
            <a:ext cx="10871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“Flutter”</a:t>
            </a:r>
            <a:endParaRPr lang="en-US" dirty="0"/>
          </a:p>
        </p:txBody>
      </p:sp>
      <p:sp>
        <p:nvSpPr>
          <p:cNvPr id="8499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500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5002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5001" name="Picture 9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43200" y="3124200"/>
            <a:ext cx="4432720" cy="91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Some Important Dangers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Explosives</a:t>
            </a:r>
          </a:p>
          <a:p>
            <a:pPr lvl="1"/>
            <a:r>
              <a:rPr lang="en-US" dirty="0" smtClean="0"/>
              <a:t>Examples of extensive damage  </a:t>
            </a:r>
          </a:p>
          <a:p>
            <a:pPr lvl="2"/>
            <a:r>
              <a:rPr lang="en-US" sz="1800" dirty="0" smtClean="0"/>
              <a:t>Oklahoma, Lebanon, Lockerbie, Halifax (1917)</a:t>
            </a:r>
          </a:p>
          <a:p>
            <a:pPr lvl="1"/>
            <a:r>
              <a:rPr lang="en-US" dirty="0" smtClean="0"/>
              <a:t>Important elements: N, O, </a:t>
            </a:r>
            <a:r>
              <a:rPr lang="en-US" dirty="0" err="1" smtClean="0"/>
              <a:t>Cl</a:t>
            </a:r>
            <a:r>
              <a:rPr lang="en-US" dirty="0" smtClean="0"/>
              <a:t>, Na, S, K, P (and fulminates)</a:t>
            </a:r>
          </a:p>
          <a:p>
            <a:r>
              <a:rPr lang="en-US" dirty="0" smtClean="0"/>
              <a:t>Toxic Substances</a:t>
            </a:r>
          </a:p>
          <a:p>
            <a:pPr lvl="1"/>
            <a:r>
              <a:rPr lang="en-US" dirty="0" smtClean="0"/>
              <a:t>Mustard gas (C</a:t>
            </a:r>
            <a:r>
              <a:rPr lang="en-US" baseline="-25000" dirty="0" smtClean="0"/>
              <a:t>4</a:t>
            </a:r>
            <a:r>
              <a:rPr lang="en-US" dirty="0" smtClean="0"/>
              <a:t>H</a:t>
            </a:r>
            <a:r>
              <a:rPr lang="en-US" baseline="-25000" dirty="0" smtClean="0"/>
              <a:t>8</a:t>
            </a:r>
            <a:r>
              <a:rPr lang="en-US" dirty="0" smtClean="0"/>
              <a:t>Cl</a:t>
            </a:r>
            <a:r>
              <a:rPr lang="en-US" baseline="-25000" dirty="0" smtClean="0"/>
              <a:t>2</a:t>
            </a:r>
            <a:r>
              <a:rPr lang="en-US" dirty="0" smtClean="0"/>
              <a:t>S), </a:t>
            </a:r>
            <a:r>
              <a:rPr lang="en-US" dirty="0" err="1" smtClean="0"/>
              <a:t>Sarin</a:t>
            </a:r>
            <a:r>
              <a:rPr lang="en-US" dirty="0" smtClean="0"/>
              <a:t> (C</a:t>
            </a:r>
            <a:r>
              <a:rPr lang="en-US" baseline="-25000" dirty="0" smtClean="0"/>
              <a:t>4</a:t>
            </a:r>
            <a:r>
              <a:rPr lang="en-US" dirty="0" smtClean="0"/>
              <a:t>H</a:t>
            </a:r>
            <a:r>
              <a:rPr lang="en-US" baseline="-25000" dirty="0" smtClean="0"/>
              <a:t>10</a:t>
            </a:r>
            <a:r>
              <a:rPr lang="en-US" dirty="0" smtClean="0"/>
              <a:t>FO</a:t>
            </a:r>
            <a:r>
              <a:rPr lang="en-US" baseline="-25000" dirty="0" smtClean="0"/>
              <a:t>2</a:t>
            </a:r>
            <a:r>
              <a:rPr lang="en-US" dirty="0" smtClean="0"/>
              <a:t>P), Phosgene (CCl</a:t>
            </a:r>
            <a:r>
              <a:rPr lang="en-US" baseline="-25000" dirty="0" smtClean="0"/>
              <a:t>2</a:t>
            </a:r>
            <a:r>
              <a:rPr lang="en-US" dirty="0" smtClean="0"/>
              <a:t>O), etc.</a:t>
            </a:r>
          </a:p>
          <a:p>
            <a:r>
              <a:rPr lang="en-US" dirty="0" smtClean="0"/>
              <a:t>Dirty Bombs</a:t>
            </a:r>
          </a:p>
          <a:p>
            <a:pPr lvl="1"/>
            <a:r>
              <a:rPr lang="en-US" baseline="30000" dirty="0" smtClean="0"/>
              <a:t>137</a:t>
            </a:r>
            <a:r>
              <a:rPr lang="en-US" dirty="0" smtClean="0"/>
              <a:t>Cs, </a:t>
            </a:r>
            <a:r>
              <a:rPr lang="en-US" baseline="30000" dirty="0" smtClean="0"/>
              <a:t>60</a:t>
            </a:r>
            <a:r>
              <a:rPr lang="en-US" dirty="0" smtClean="0"/>
              <a:t>Co, etc.</a:t>
            </a:r>
          </a:p>
          <a:p>
            <a:pPr lvl="1"/>
            <a:r>
              <a:rPr lang="en-US" dirty="0" smtClean="0"/>
              <a:t>Shielding materials: </a:t>
            </a:r>
            <a:r>
              <a:rPr lang="en-US" dirty="0" err="1" smtClean="0"/>
              <a:t>Pb</a:t>
            </a:r>
            <a:r>
              <a:rPr lang="en-US" dirty="0" smtClean="0"/>
              <a:t>, W, Fe, etc.</a:t>
            </a:r>
          </a:p>
          <a:p>
            <a:r>
              <a:rPr lang="en-US" dirty="0" smtClean="0"/>
              <a:t>Special Nuclear materials</a:t>
            </a:r>
          </a:p>
          <a:p>
            <a:pPr lvl="1"/>
            <a:r>
              <a:rPr lang="en-US" baseline="30000" dirty="0" smtClean="0"/>
              <a:t>235</a:t>
            </a:r>
            <a:r>
              <a:rPr lang="en-US" dirty="0" smtClean="0"/>
              <a:t>U, </a:t>
            </a:r>
            <a:r>
              <a:rPr lang="en-US" baseline="30000" dirty="0" smtClean="0"/>
              <a:t>239</a:t>
            </a:r>
            <a:r>
              <a:rPr lang="en-US" dirty="0" smtClean="0"/>
              <a:t>Pu, </a:t>
            </a:r>
            <a:r>
              <a:rPr lang="en-US" baseline="30000" dirty="0" smtClean="0"/>
              <a:t>237</a:t>
            </a:r>
            <a:r>
              <a:rPr lang="en-US" dirty="0" smtClean="0"/>
              <a:t>Np</a:t>
            </a:r>
          </a:p>
          <a:p>
            <a:r>
              <a:rPr lang="en-US" dirty="0" smtClean="0"/>
              <a:t>Weapons of </a:t>
            </a:r>
            <a:r>
              <a:rPr lang="en-US" dirty="0"/>
              <a:t>M</a:t>
            </a:r>
            <a:r>
              <a:rPr lang="en-US" dirty="0" smtClean="0"/>
              <a:t>ass Destruction</a:t>
            </a:r>
          </a:p>
          <a:p>
            <a:pPr lvl="1"/>
            <a:r>
              <a:rPr lang="en-US" baseline="30000" dirty="0" smtClean="0"/>
              <a:t>235</a:t>
            </a:r>
            <a:r>
              <a:rPr lang="en-US" dirty="0" smtClean="0"/>
              <a:t>U, </a:t>
            </a:r>
            <a:r>
              <a:rPr lang="en-US" baseline="30000" dirty="0" smtClean="0"/>
              <a:t>239</a:t>
            </a:r>
            <a:r>
              <a:rPr lang="en-US" dirty="0" smtClean="0"/>
              <a:t>Pu, </a:t>
            </a:r>
            <a:r>
              <a:rPr lang="en-US" baseline="30000" dirty="0" smtClean="0"/>
              <a:t>237</a:t>
            </a:r>
            <a:r>
              <a:rPr lang="en-US" dirty="0" smtClean="0"/>
              <a:t>Np, Explosives, Tamper materials, etc.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dirty="0" smtClean="0">
                <a:effectLst/>
              </a:rPr>
              <a:t>A Radial Sector FFAG </a:t>
            </a:r>
            <a:r>
              <a:rPr lang="en-US" sz="1200" dirty="0" smtClean="0">
                <a:effectLst/>
              </a:rPr>
              <a:t>(~ 425 </a:t>
            </a:r>
            <a:r>
              <a:rPr lang="en-US" sz="1200" dirty="0" err="1" smtClean="0">
                <a:effectLst/>
              </a:rPr>
              <a:t>keV</a:t>
            </a:r>
            <a:r>
              <a:rPr lang="en-US" sz="1200" dirty="0" smtClean="0">
                <a:effectLst/>
              </a:rPr>
              <a:t>)</a:t>
            </a:r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r>
              <a:rPr lang="en-US" sz="1200" dirty="0" smtClean="0">
                <a:effectLst/>
              </a:rPr>
              <a:t>Inventors: </a:t>
            </a:r>
            <a:r>
              <a:rPr lang="en-US" sz="1200" dirty="0" err="1" smtClean="0">
                <a:effectLst/>
              </a:rPr>
              <a:t>Kieth</a:t>
            </a:r>
            <a:r>
              <a:rPr lang="en-US" sz="1200" dirty="0" smtClean="0">
                <a:effectLst/>
              </a:rPr>
              <a:t> </a:t>
            </a:r>
            <a:r>
              <a:rPr lang="en-US" sz="1200" dirty="0" err="1" smtClean="0">
                <a:effectLst/>
              </a:rPr>
              <a:t>Symon</a:t>
            </a:r>
            <a:r>
              <a:rPr lang="en-US" sz="1200" dirty="0" smtClean="0">
                <a:effectLst/>
              </a:rPr>
              <a:t>, Andre </a:t>
            </a:r>
            <a:r>
              <a:rPr lang="en-US" sz="1200" dirty="0" err="1" smtClean="0">
                <a:effectLst/>
              </a:rPr>
              <a:t>Kolominsky</a:t>
            </a:r>
            <a:r>
              <a:rPr lang="en-US" sz="1200" dirty="0" smtClean="0">
                <a:effectLst/>
              </a:rPr>
              <a:t>, Andre </a:t>
            </a:r>
            <a:r>
              <a:rPr lang="en-US" sz="1200" dirty="0" err="1" smtClean="0">
                <a:effectLst/>
              </a:rPr>
              <a:t>Lebedev</a:t>
            </a:r>
            <a:r>
              <a:rPr lang="en-US" sz="1200" dirty="0" smtClean="0">
                <a:effectLst/>
              </a:rPr>
              <a:t>, </a:t>
            </a:r>
            <a:r>
              <a:rPr lang="en-US" sz="1200" dirty="0" err="1" smtClean="0">
                <a:effectLst/>
              </a:rPr>
              <a:t>Tihiro</a:t>
            </a:r>
            <a:r>
              <a:rPr lang="en-US" sz="1200" dirty="0" smtClean="0">
                <a:effectLst/>
              </a:rPr>
              <a:t> </a:t>
            </a:r>
            <a:r>
              <a:rPr lang="en-US" sz="1200" dirty="0" err="1" smtClean="0">
                <a:effectLst/>
              </a:rPr>
              <a:t>Ohkaiwa</a:t>
            </a:r>
            <a:endParaRPr lang="en-US" dirty="0">
              <a:effectLst/>
            </a:endParaRPr>
          </a:p>
        </p:txBody>
      </p:sp>
      <p:pic>
        <p:nvPicPr>
          <p:cNvPr id="829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990600"/>
            <a:ext cx="5839968" cy="4474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752600" y="5638800"/>
            <a:ext cx="60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“Innovation Was Not Enough”: Jones, Mills, </a:t>
            </a:r>
            <a:r>
              <a:rPr lang="en-US" sz="1200" dirty="0" err="1" smtClean="0"/>
              <a:t>Sessler</a:t>
            </a:r>
            <a:r>
              <a:rPr lang="en-US" sz="1200" dirty="0" smtClean="0"/>
              <a:t>, </a:t>
            </a:r>
            <a:r>
              <a:rPr lang="en-US" sz="1200" dirty="0" err="1" smtClean="0"/>
              <a:t>Symon</a:t>
            </a:r>
            <a:r>
              <a:rPr lang="en-US" sz="1200" dirty="0" smtClean="0"/>
              <a:t> and Young; World Scientific, Singapore, To be published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>
                <a:effectLst/>
              </a:rPr>
              <a:t>50 </a:t>
            </a:r>
            <a:r>
              <a:rPr lang="en-US" dirty="0" err="1" smtClean="0">
                <a:effectLst/>
              </a:rPr>
              <a:t>MeV</a:t>
            </a:r>
            <a:r>
              <a:rPr lang="en-US" dirty="0" smtClean="0">
                <a:effectLst/>
              </a:rPr>
              <a:t> Radial Sector Electron Accelerator</a:t>
            </a:r>
            <a:br>
              <a:rPr lang="en-US" dirty="0" smtClean="0">
                <a:effectLst/>
              </a:rPr>
            </a:br>
            <a:r>
              <a:rPr lang="en-US" sz="1200" dirty="0" smtClean="0">
                <a:effectLst/>
              </a:rPr>
              <a:t>Two-Way Model at the Stoughton site, 1961</a:t>
            </a:r>
            <a:br>
              <a:rPr lang="en-US" sz="1200" dirty="0" smtClean="0">
                <a:effectLst/>
              </a:rPr>
            </a:br>
            <a:r>
              <a:rPr lang="en-US" sz="1200" dirty="0" smtClean="0">
                <a:effectLst/>
              </a:rPr>
              <a:t>MURA</a:t>
            </a:r>
            <a:endParaRPr lang="en-US" sz="1200" dirty="0">
              <a:effectLst/>
            </a:endParaRPr>
          </a:p>
        </p:txBody>
      </p:sp>
      <p:pic>
        <p:nvPicPr>
          <p:cNvPr id="156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1371600"/>
            <a:ext cx="5351211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676400" y="5867400"/>
            <a:ext cx="60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“Innovation Was Not Enough”: Jones, Mills, </a:t>
            </a:r>
            <a:r>
              <a:rPr lang="en-US" sz="1200" dirty="0" err="1" smtClean="0"/>
              <a:t>Sessler</a:t>
            </a:r>
            <a:r>
              <a:rPr lang="en-US" sz="1200" dirty="0" smtClean="0"/>
              <a:t>, </a:t>
            </a:r>
            <a:r>
              <a:rPr lang="en-US" sz="1200" dirty="0" err="1" smtClean="0"/>
              <a:t>Symon</a:t>
            </a:r>
            <a:r>
              <a:rPr lang="en-US" sz="1200" dirty="0" smtClean="0"/>
              <a:t> and Young; World Scientific, Singapore, To be published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93688"/>
            <a:ext cx="8229600" cy="298450"/>
          </a:xfrm>
          <a:noFill/>
          <a:ln/>
        </p:spPr>
        <p:txBody>
          <a:bodyPr/>
          <a:lstStyle/>
          <a:p>
            <a:r>
              <a:rPr lang="en-US" dirty="0" smtClean="0">
                <a:effectLst/>
              </a:rPr>
              <a:t>CAP Acceleration Mechanism - Simplified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762000" y="1371600"/>
            <a:ext cx="3581400" cy="3657600"/>
            <a:chOff x="1392" y="1536"/>
            <a:chExt cx="1824" cy="1824"/>
          </a:xfrm>
        </p:grpSpPr>
        <p:sp>
          <p:nvSpPr>
            <p:cNvPr id="258053" name="Oval 5"/>
            <p:cNvSpPr>
              <a:spLocks noChangeArrowheads="1"/>
            </p:cNvSpPr>
            <p:nvPr/>
          </p:nvSpPr>
          <p:spPr bwMode="auto">
            <a:xfrm>
              <a:off x="1392" y="1536"/>
              <a:ext cx="1824" cy="182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8054" name="Oval 4"/>
            <p:cNvSpPr>
              <a:spLocks noChangeArrowheads="1"/>
            </p:cNvSpPr>
            <p:nvPr/>
          </p:nvSpPr>
          <p:spPr bwMode="auto">
            <a:xfrm>
              <a:off x="1968" y="2112"/>
              <a:ext cx="672" cy="67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1200" dirty="0" smtClean="0"/>
                <a:t>Induction </a:t>
              </a:r>
            </a:p>
            <a:p>
              <a:r>
                <a:rPr lang="en-US" sz="1200" dirty="0" smtClean="0"/>
                <a:t>Core</a:t>
              </a:r>
              <a:endParaRPr lang="en-US" sz="1200" dirty="0"/>
            </a:p>
          </p:txBody>
        </p:sp>
        <p:sp>
          <p:nvSpPr>
            <p:cNvPr id="258055" name="Rectangle 6"/>
            <p:cNvSpPr>
              <a:spLocks noChangeArrowheads="1"/>
            </p:cNvSpPr>
            <p:nvPr/>
          </p:nvSpPr>
          <p:spPr bwMode="auto">
            <a:xfrm>
              <a:off x="2640" y="2448"/>
              <a:ext cx="576" cy="4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8056" name="Text Box 14"/>
          <p:cNvSpPr txBox="1">
            <a:spLocks noChangeArrowheads="1"/>
          </p:cNvSpPr>
          <p:nvPr/>
        </p:nvSpPr>
        <p:spPr bwMode="auto">
          <a:xfrm>
            <a:off x="3200400" y="4876800"/>
            <a:ext cx="1544638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Accelerating Gap</a:t>
            </a:r>
          </a:p>
          <a:p>
            <a:r>
              <a:rPr lang="en-US" sz="1400"/>
              <a:t>Imparts V = </a:t>
            </a:r>
            <a:r>
              <a:rPr lang="el-GR" sz="1400">
                <a:cs typeface="Arial" charset="0"/>
              </a:rPr>
              <a:t>Δ</a:t>
            </a:r>
            <a:r>
              <a:rPr lang="en-US" sz="1400">
                <a:cs typeface="Arial" charset="0"/>
              </a:rPr>
              <a:t>E </a:t>
            </a:r>
          </a:p>
          <a:p>
            <a:r>
              <a:rPr lang="en-US" sz="1400">
                <a:cs typeface="Arial" charset="0"/>
              </a:rPr>
              <a:t>On </a:t>
            </a:r>
            <a:r>
              <a:rPr lang="en-US" sz="1400"/>
              <a:t>Each Turn</a:t>
            </a:r>
          </a:p>
        </p:txBody>
      </p:sp>
      <p:grpSp>
        <p:nvGrpSpPr>
          <p:cNvPr id="3" name="Group 22"/>
          <p:cNvGrpSpPr>
            <a:grpSpLocks/>
          </p:cNvGrpSpPr>
          <p:nvPr/>
        </p:nvGrpSpPr>
        <p:grpSpPr bwMode="auto">
          <a:xfrm rot="5400000">
            <a:off x="2247900" y="4229100"/>
            <a:ext cx="457200" cy="3581400"/>
            <a:chOff x="3600" y="1536"/>
            <a:chExt cx="288" cy="1824"/>
          </a:xfrm>
        </p:grpSpPr>
        <p:sp>
          <p:nvSpPr>
            <p:cNvPr id="258058" name="Rectangle 18"/>
            <p:cNvSpPr>
              <a:spLocks noChangeArrowheads="1"/>
            </p:cNvSpPr>
            <p:nvPr/>
          </p:nvSpPr>
          <p:spPr bwMode="auto">
            <a:xfrm>
              <a:off x="3600" y="1536"/>
              <a:ext cx="48" cy="864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endParaRPr lang="en-US"/>
            </a:p>
          </p:txBody>
        </p:sp>
        <p:sp>
          <p:nvSpPr>
            <p:cNvPr id="258059" name="Rectangle 19"/>
            <p:cNvSpPr>
              <a:spLocks noChangeArrowheads="1"/>
            </p:cNvSpPr>
            <p:nvPr/>
          </p:nvSpPr>
          <p:spPr bwMode="auto">
            <a:xfrm>
              <a:off x="3600" y="2496"/>
              <a:ext cx="48" cy="864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endParaRPr lang="en-US"/>
            </a:p>
          </p:txBody>
        </p:sp>
        <p:sp>
          <p:nvSpPr>
            <p:cNvPr id="258060" name="Rectangle 20"/>
            <p:cNvSpPr>
              <a:spLocks noChangeArrowheads="1"/>
            </p:cNvSpPr>
            <p:nvPr/>
          </p:nvSpPr>
          <p:spPr bwMode="auto">
            <a:xfrm>
              <a:off x="3840" y="1536"/>
              <a:ext cx="48" cy="864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endParaRPr lang="en-US"/>
            </a:p>
          </p:txBody>
        </p:sp>
        <p:sp>
          <p:nvSpPr>
            <p:cNvPr id="258061" name="Rectangle 21"/>
            <p:cNvSpPr>
              <a:spLocks noChangeArrowheads="1"/>
            </p:cNvSpPr>
            <p:nvPr/>
          </p:nvSpPr>
          <p:spPr bwMode="auto">
            <a:xfrm>
              <a:off x="3840" y="2496"/>
              <a:ext cx="48" cy="864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endParaRPr lang="en-US"/>
            </a:p>
          </p:txBody>
        </p:sp>
      </p:grpSp>
      <p:sp>
        <p:nvSpPr>
          <p:cNvPr id="258062" name="Text Box 33"/>
          <p:cNvSpPr txBox="1">
            <a:spLocks noChangeArrowheads="1"/>
          </p:cNvSpPr>
          <p:nvPr/>
        </p:nvSpPr>
        <p:spPr bwMode="auto">
          <a:xfrm>
            <a:off x="1905000" y="762000"/>
            <a:ext cx="16684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chemeClr val="tx2"/>
                </a:solidFill>
              </a:rPr>
              <a:t>Top View</a:t>
            </a:r>
          </a:p>
        </p:txBody>
      </p:sp>
      <p:sp>
        <p:nvSpPr>
          <p:cNvPr id="258063" name="Text Box 34"/>
          <p:cNvSpPr txBox="1">
            <a:spLocks noChangeArrowheads="1"/>
          </p:cNvSpPr>
          <p:nvPr/>
        </p:nvSpPr>
        <p:spPr bwMode="auto">
          <a:xfrm>
            <a:off x="0" y="5105400"/>
            <a:ext cx="17668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chemeClr val="tx2"/>
                </a:solidFill>
              </a:rPr>
              <a:t>Side View</a:t>
            </a:r>
          </a:p>
        </p:txBody>
      </p:sp>
      <p:sp>
        <p:nvSpPr>
          <p:cNvPr id="43043" name="Oval 35"/>
          <p:cNvSpPr>
            <a:spLocks noChangeArrowheads="1"/>
          </p:cNvSpPr>
          <p:nvPr/>
        </p:nvSpPr>
        <p:spPr bwMode="auto">
          <a:xfrm>
            <a:off x="1676400" y="31242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44" name="Line 36"/>
          <p:cNvSpPr>
            <a:spLocks noChangeShapeType="1"/>
          </p:cNvSpPr>
          <p:nvPr/>
        </p:nvSpPr>
        <p:spPr bwMode="auto">
          <a:xfrm flipV="1">
            <a:off x="3276600" y="3124200"/>
            <a:ext cx="1588" cy="1524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3046" name="Oval 38"/>
          <p:cNvSpPr>
            <a:spLocks noChangeArrowheads="1"/>
          </p:cNvSpPr>
          <p:nvPr/>
        </p:nvSpPr>
        <p:spPr bwMode="auto">
          <a:xfrm rot="5400000">
            <a:off x="2209800" y="59436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47" name="Line 39"/>
          <p:cNvSpPr>
            <a:spLocks noChangeShapeType="1"/>
          </p:cNvSpPr>
          <p:nvPr/>
        </p:nvSpPr>
        <p:spPr bwMode="auto">
          <a:xfrm rot="5400000" flipV="1">
            <a:off x="2552700" y="5829300"/>
            <a:ext cx="0" cy="3810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3048" name="Oval 40"/>
          <p:cNvSpPr>
            <a:spLocks noChangeArrowheads="1"/>
          </p:cNvSpPr>
          <p:nvPr/>
        </p:nvSpPr>
        <p:spPr bwMode="auto">
          <a:xfrm>
            <a:off x="3200400" y="29718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8069" name="Rectangle 42"/>
          <p:cNvSpPr>
            <a:spLocks noChangeArrowheads="1"/>
          </p:cNvSpPr>
          <p:nvPr/>
        </p:nvSpPr>
        <p:spPr bwMode="auto">
          <a:xfrm rot="5400000">
            <a:off x="456407" y="5982493"/>
            <a:ext cx="457200" cy="746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51" name="Oval 43"/>
          <p:cNvSpPr>
            <a:spLocks noChangeArrowheads="1"/>
          </p:cNvSpPr>
          <p:nvPr/>
        </p:nvSpPr>
        <p:spPr bwMode="auto">
          <a:xfrm>
            <a:off x="3429000" y="32766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8071" name="Rectangle 44"/>
          <p:cNvSpPr>
            <a:spLocks noChangeArrowheads="1"/>
          </p:cNvSpPr>
          <p:nvPr/>
        </p:nvSpPr>
        <p:spPr bwMode="auto">
          <a:xfrm rot="5400000">
            <a:off x="4001294" y="5982494"/>
            <a:ext cx="457200" cy="746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8072" name="Line 45"/>
          <p:cNvSpPr>
            <a:spLocks noChangeShapeType="1"/>
          </p:cNvSpPr>
          <p:nvPr/>
        </p:nvSpPr>
        <p:spPr bwMode="auto">
          <a:xfrm flipH="1" flipV="1">
            <a:off x="4114800" y="33528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8073" name="Line 46"/>
          <p:cNvSpPr>
            <a:spLocks noChangeShapeType="1"/>
          </p:cNvSpPr>
          <p:nvPr/>
        </p:nvSpPr>
        <p:spPr bwMode="auto">
          <a:xfrm flipH="1">
            <a:off x="2514600" y="5486400"/>
            <a:ext cx="685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3055" name="Oval 47"/>
          <p:cNvSpPr>
            <a:spLocks noChangeArrowheads="1"/>
          </p:cNvSpPr>
          <p:nvPr/>
        </p:nvSpPr>
        <p:spPr bwMode="auto">
          <a:xfrm rot="5400000">
            <a:off x="2667000" y="59436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8075" name="Rectangle 34"/>
          <p:cNvSpPr>
            <a:spLocks noChangeArrowheads="1"/>
          </p:cNvSpPr>
          <p:nvPr/>
        </p:nvSpPr>
        <p:spPr bwMode="auto">
          <a:xfrm>
            <a:off x="4495800" y="5867400"/>
            <a:ext cx="1409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di/dt = V / L </a:t>
            </a:r>
          </a:p>
        </p:txBody>
      </p:sp>
      <p:grpSp>
        <p:nvGrpSpPr>
          <p:cNvPr id="4" name="Group 84"/>
          <p:cNvGrpSpPr>
            <a:grpSpLocks/>
          </p:cNvGrpSpPr>
          <p:nvPr/>
        </p:nvGrpSpPr>
        <p:grpSpPr bwMode="auto">
          <a:xfrm>
            <a:off x="4953000" y="1066800"/>
            <a:ext cx="4191000" cy="4826000"/>
            <a:chOff x="3120" y="672"/>
            <a:chExt cx="2640" cy="3040"/>
          </a:xfrm>
        </p:grpSpPr>
        <p:grpSp>
          <p:nvGrpSpPr>
            <p:cNvPr id="5" name="Group 83"/>
            <p:cNvGrpSpPr>
              <a:grpSpLocks/>
            </p:cNvGrpSpPr>
            <p:nvPr/>
          </p:nvGrpSpPr>
          <p:grpSpPr bwMode="auto">
            <a:xfrm>
              <a:off x="3120" y="672"/>
              <a:ext cx="2640" cy="3040"/>
              <a:chOff x="3120" y="672"/>
              <a:chExt cx="2640" cy="3040"/>
            </a:xfrm>
          </p:grpSpPr>
          <p:sp>
            <p:nvSpPr>
              <p:cNvPr id="258078" name="Text Box 4"/>
              <p:cNvSpPr txBox="1">
                <a:spLocks noChangeArrowheads="1"/>
              </p:cNvSpPr>
              <p:nvPr/>
            </p:nvSpPr>
            <p:spPr bwMode="auto">
              <a:xfrm>
                <a:off x="3387" y="3400"/>
                <a:ext cx="981" cy="31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sz="1200"/>
                  <a:t>Time for full  acceleration</a:t>
                </a:r>
                <a:endParaRPr lang="en-US"/>
              </a:p>
            </p:txBody>
          </p:sp>
          <p:sp>
            <p:nvSpPr>
              <p:cNvPr id="258079" name="Line 5"/>
              <p:cNvSpPr>
                <a:spLocks noChangeShapeType="1"/>
              </p:cNvSpPr>
              <p:nvPr/>
            </p:nvSpPr>
            <p:spPr bwMode="auto">
              <a:xfrm>
                <a:off x="3660" y="2742"/>
                <a:ext cx="0" cy="62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080" name="Line 6"/>
              <p:cNvSpPr>
                <a:spLocks noChangeShapeType="1"/>
              </p:cNvSpPr>
              <p:nvPr/>
            </p:nvSpPr>
            <p:spPr bwMode="auto">
              <a:xfrm>
                <a:off x="4044" y="3156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081" name="Line 7"/>
              <p:cNvSpPr>
                <a:spLocks noChangeShapeType="1"/>
              </p:cNvSpPr>
              <p:nvPr/>
            </p:nvSpPr>
            <p:spPr bwMode="auto">
              <a:xfrm>
                <a:off x="3226" y="2210"/>
                <a:ext cx="0" cy="112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082" name="Line 8"/>
              <p:cNvSpPr>
                <a:spLocks noChangeShapeType="1"/>
              </p:cNvSpPr>
              <p:nvPr/>
            </p:nvSpPr>
            <p:spPr bwMode="auto">
              <a:xfrm>
                <a:off x="3226" y="2795"/>
                <a:ext cx="223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083" name="Text Box 9"/>
              <p:cNvSpPr txBox="1">
                <a:spLocks noChangeArrowheads="1"/>
              </p:cNvSpPr>
              <p:nvPr/>
            </p:nvSpPr>
            <p:spPr bwMode="auto">
              <a:xfrm>
                <a:off x="3120" y="2108"/>
                <a:ext cx="164" cy="9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sz="1200"/>
                  <a:t>I</a:t>
                </a:r>
                <a:endParaRPr lang="en-US"/>
              </a:p>
            </p:txBody>
          </p:sp>
          <p:sp>
            <p:nvSpPr>
              <p:cNvPr id="258084" name="Line 10"/>
              <p:cNvSpPr>
                <a:spLocks noChangeShapeType="1"/>
              </p:cNvSpPr>
              <p:nvPr/>
            </p:nvSpPr>
            <p:spPr bwMode="auto">
              <a:xfrm flipV="1">
                <a:off x="3390" y="2345"/>
                <a:ext cx="491" cy="85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085" name="Line 11"/>
              <p:cNvSpPr>
                <a:spLocks noChangeShapeType="1"/>
              </p:cNvSpPr>
              <p:nvPr/>
            </p:nvSpPr>
            <p:spPr bwMode="auto">
              <a:xfrm>
                <a:off x="3881" y="2345"/>
                <a:ext cx="458" cy="86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086" name="Line 12"/>
              <p:cNvSpPr>
                <a:spLocks noChangeShapeType="1"/>
              </p:cNvSpPr>
              <p:nvPr/>
            </p:nvSpPr>
            <p:spPr bwMode="auto">
              <a:xfrm flipV="1">
                <a:off x="4339" y="2328"/>
                <a:ext cx="491" cy="85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087" name="Line 13"/>
              <p:cNvSpPr>
                <a:spLocks noChangeShapeType="1"/>
              </p:cNvSpPr>
              <p:nvPr/>
            </p:nvSpPr>
            <p:spPr bwMode="auto">
              <a:xfrm flipH="1" flipV="1">
                <a:off x="3387" y="1825"/>
                <a:ext cx="3" cy="155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088" name="Line 14"/>
              <p:cNvSpPr>
                <a:spLocks noChangeShapeType="1"/>
              </p:cNvSpPr>
              <p:nvPr/>
            </p:nvSpPr>
            <p:spPr bwMode="auto">
              <a:xfrm flipV="1">
                <a:off x="3881" y="1825"/>
                <a:ext cx="1" cy="5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089" name="Line 15"/>
              <p:cNvSpPr>
                <a:spLocks noChangeShapeType="1"/>
              </p:cNvSpPr>
              <p:nvPr/>
            </p:nvSpPr>
            <p:spPr bwMode="auto">
              <a:xfrm>
                <a:off x="3390" y="2111"/>
                <a:ext cx="491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090" name="Text Box 16"/>
              <p:cNvSpPr txBox="1">
                <a:spLocks noChangeArrowheads="1"/>
              </p:cNvSpPr>
              <p:nvPr/>
            </p:nvSpPr>
            <p:spPr bwMode="auto">
              <a:xfrm>
                <a:off x="3463" y="3246"/>
                <a:ext cx="164" cy="9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sz="1200"/>
                  <a:t>t</a:t>
                </a:r>
                <a:endParaRPr lang="en-US"/>
              </a:p>
            </p:txBody>
          </p:sp>
          <p:sp>
            <p:nvSpPr>
              <p:cNvPr id="258091" name="Line 17"/>
              <p:cNvSpPr>
                <a:spLocks noChangeShapeType="1"/>
              </p:cNvSpPr>
              <p:nvPr/>
            </p:nvSpPr>
            <p:spPr bwMode="auto">
              <a:xfrm>
                <a:off x="4044" y="1772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092" name="Line 18"/>
              <p:cNvSpPr>
                <a:spLocks noChangeShapeType="1"/>
              </p:cNvSpPr>
              <p:nvPr/>
            </p:nvSpPr>
            <p:spPr bwMode="auto">
              <a:xfrm>
                <a:off x="3226" y="826"/>
                <a:ext cx="0" cy="112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093" name="Line 19"/>
              <p:cNvSpPr>
                <a:spLocks noChangeShapeType="1"/>
              </p:cNvSpPr>
              <p:nvPr/>
            </p:nvSpPr>
            <p:spPr bwMode="auto">
              <a:xfrm>
                <a:off x="3226" y="1411"/>
                <a:ext cx="223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094" name="Text Box 20"/>
              <p:cNvSpPr txBox="1">
                <a:spLocks noChangeArrowheads="1"/>
              </p:cNvSpPr>
              <p:nvPr/>
            </p:nvSpPr>
            <p:spPr bwMode="auto">
              <a:xfrm>
                <a:off x="3120" y="672"/>
                <a:ext cx="164" cy="9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/>
                  <a:t>V</a:t>
                </a:r>
              </a:p>
            </p:txBody>
          </p:sp>
          <p:sp>
            <p:nvSpPr>
              <p:cNvPr id="258095" name="Line 21"/>
              <p:cNvSpPr>
                <a:spLocks noChangeShapeType="1"/>
              </p:cNvSpPr>
              <p:nvPr/>
            </p:nvSpPr>
            <p:spPr bwMode="auto">
              <a:xfrm flipH="1" flipV="1">
                <a:off x="3387" y="944"/>
                <a:ext cx="3" cy="87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096" name="Line 22"/>
              <p:cNvSpPr>
                <a:spLocks noChangeShapeType="1"/>
              </p:cNvSpPr>
              <p:nvPr/>
            </p:nvSpPr>
            <p:spPr bwMode="auto">
              <a:xfrm flipH="1" flipV="1">
                <a:off x="3387" y="944"/>
                <a:ext cx="49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097" name="Text Box 23"/>
              <p:cNvSpPr txBox="1">
                <a:spLocks noChangeArrowheads="1"/>
              </p:cNvSpPr>
              <p:nvPr/>
            </p:nvSpPr>
            <p:spPr bwMode="auto">
              <a:xfrm>
                <a:off x="3463" y="1950"/>
                <a:ext cx="521" cy="1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sz="1200"/>
                  <a:t>~10</a:t>
                </a:r>
                <a:r>
                  <a:rPr lang="en-US" sz="1200" baseline="30000"/>
                  <a:t>-4</a:t>
                </a:r>
                <a:r>
                  <a:rPr lang="en-US" sz="1200"/>
                  <a:t> s</a:t>
                </a:r>
                <a:endParaRPr lang="en-US"/>
              </a:p>
            </p:txBody>
          </p:sp>
          <p:sp>
            <p:nvSpPr>
              <p:cNvPr id="258098" name="Text Box 24"/>
              <p:cNvSpPr txBox="1">
                <a:spLocks noChangeArrowheads="1"/>
              </p:cNvSpPr>
              <p:nvPr/>
            </p:nvSpPr>
            <p:spPr bwMode="auto">
              <a:xfrm>
                <a:off x="5376" y="1440"/>
                <a:ext cx="384" cy="8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sz="1200"/>
                  <a:t>time</a:t>
                </a:r>
                <a:endParaRPr lang="en-US"/>
              </a:p>
            </p:txBody>
          </p:sp>
          <p:sp>
            <p:nvSpPr>
              <p:cNvPr id="258099" name="Line 25"/>
              <p:cNvSpPr>
                <a:spLocks noChangeShapeType="1"/>
              </p:cNvSpPr>
              <p:nvPr/>
            </p:nvSpPr>
            <p:spPr bwMode="auto">
              <a:xfrm flipH="1" flipV="1">
                <a:off x="3882" y="944"/>
                <a:ext cx="3" cy="87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100" name="Line 26"/>
              <p:cNvSpPr>
                <a:spLocks noChangeShapeType="1"/>
              </p:cNvSpPr>
              <p:nvPr/>
            </p:nvSpPr>
            <p:spPr bwMode="auto">
              <a:xfrm flipH="1" flipV="1">
                <a:off x="3882" y="1825"/>
                <a:ext cx="49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101" name="Line 27"/>
              <p:cNvSpPr>
                <a:spLocks noChangeShapeType="1"/>
              </p:cNvSpPr>
              <p:nvPr/>
            </p:nvSpPr>
            <p:spPr bwMode="auto">
              <a:xfrm flipH="1" flipV="1">
                <a:off x="4377" y="944"/>
                <a:ext cx="3" cy="87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102" name="Line 28"/>
              <p:cNvSpPr>
                <a:spLocks noChangeShapeType="1"/>
              </p:cNvSpPr>
              <p:nvPr/>
            </p:nvSpPr>
            <p:spPr bwMode="auto">
              <a:xfrm flipH="1" flipV="1">
                <a:off x="4377" y="944"/>
                <a:ext cx="49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103" name="Line 29"/>
              <p:cNvSpPr>
                <a:spLocks noChangeShapeType="1"/>
              </p:cNvSpPr>
              <p:nvPr/>
            </p:nvSpPr>
            <p:spPr bwMode="auto">
              <a:xfrm flipH="1" flipV="1">
                <a:off x="4872" y="944"/>
                <a:ext cx="3" cy="87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104" name="Line 30"/>
              <p:cNvSpPr>
                <a:spLocks noChangeShapeType="1"/>
              </p:cNvSpPr>
              <p:nvPr/>
            </p:nvSpPr>
            <p:spPr bwMode="auto">
              <a:xfrm flipH="1" flipV="1">
                <a:off x="4872" y="1825"/>
                <a:ext cx="49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105" name="Line 31"/>
              <p:cNvSpPr>
                <a:spLocks noChangeShapeType="1"/>
              </p:cNvSpPr>
              <p:nvPr/>
            </p:nvSpPr>
            <p:spPr bwMode="auto">
              <a:xfrm>
                <a:off x="4834" y="2328"/>
                <a:ext cx="458" cy="86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106" name="Text Box 32"/>
              <p:cNvSpPr txBox="1">
                <a:spLocks noChangeArrowheads="1"/>
              </p:cNvSpPr>
              <p:nvPr/>
            </p:nvSpPr>
            <p:spPr bwMode="auto">
              <a:xfrm>
                <a:off x="3577" y="2121"/>
                <a:ext cx="191" cy="15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sz="1200"/>
                  <a:t>T</a:t>
                </a:r>
                <a:endParaRPr lang="en-US"/>
              </a:p>
            </p:txBody>
          </p:sp>
          <p:sp>
            <p:nvSpPr>
              <p:cNvPr id="258107" name="Text Box 33"/>
              <p:cNvSpPr txBox="1">
                <a:spLocks noChangeArrowheads="1"/>
              </p:cNvSpPr>
              <p:nvPr/>
            </p:nvSpPr>
            <p:spPr bwMode="auto">
              <a:xfrm>
                <a:off x="5376" y="2832"/>
                <a:ext cx="384" cy="13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sz="1200"/>
                  <a:t>time</a:t>
                </a:r>
                <a:endParaRPr lang="en-US"/>
              </a:p>
            </p:txBody>
          </p:sp>
          <p:sp>
            <p:nvSpPr>
              <p:cNvPr id="258108" name="Line 34"/>
              <p:cNvSpPr>
                <a:spLocks noChangeShapeType="1"/>
              </p:cNvSpPr>
              <p:nvPr/>
            </p:nvSpPr>
            <p:spPr bwMode="auto">
              <a:xfrm>
                <a:off x="3387" y="3207"/>
                <a:ext cx="26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58109" name="Rectangle 36"/>
            <p:cNvSpPr>
              <a:spLocks noChangeArrowheads="1"/>
            </p:cNvSpPr>
            <p:nvPr/>
          </p:nvSpPr>
          <p:spPr bwMode="auto">
            <a:xfrm>
              <a:off x="4272" y="3360"/>
              <a:ext cx="1298" cy="3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  <a:buClr>
                  <a:srgbClr val="0099CC"/>
                </a:buClr>
                <a:buFont typeface="Wingdings" pitchFamily="2" charset="2"/>
                <a:buNone/>
              </a:pPr>
              <a:r>
                <a:rPr lang="en-US" sz="1200"/>
                <a:t>DC = [(T - t)/T] x 0.5</a:t>
              </a:r>
            </a:p>
            <a:p>
              <a:pPr>
                <a:spcBef>
                  <a:spcPct val="20000"/>
                </a:spcBef>
                <a:buClr>
                  <a:srgbClr val="0099CC"/>
                </a:buClr>
                <a:buFont typeface="Wingdings" pitchFamily="2" charset="2"/>
                <a:buNone/>
              </a:pPr>
              <a:r>
                <a:rPr lang="en-US" sz="1200"/>
                <a:t>For symmetric square pulse</a:t>
              </a:r>
            </a:p>
          </p:txBody>
        </p:sp>
      </p:grpSp>
      <p:sp>
        <p:nvSpPr>
          <p:cNvPr id="258110" name="Rectangle 82"/>
          <p:cNvSpPr>
            <a:spLocks noChangeArrowheads="1"/>
          </p:cNvSpPr>
          <p:nvPr/>
        </p:nvSpPr>
        <p:spPr bwMode="auto">
          <a:xfrm>
            <a:off x="6096000" y="5867400"/>
            <a:ext cx="99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V = E</a:t>
            </a:r>
            <a:r>
              <a:rPr lang="el-GR"/>
              <a:t>·</a:t>
            </a:r>
            <a:r>
              <a:rPr lang="en-US"/>
              <a:t>dl</a:t>
            </a:r>
          </a:p>
        </p:txBody>
      </p:sp>
      <p:sp>
        <p:nvSpPr>
          <p:cNvPr id="67" name="Oval 66"/>
          <p:cNvSpPr/>
          <p:nvPr/>
        </p:nvSpPr>
        <p:spPr bwMode="auto">
          <a:xfrm>
            <a:off x="1979577" y="2698740"/>
            <a:ext cx="912825" cy="949338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stealth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3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0.02083 C 0.00451 0.03611 0.0092 0.05162 0.01771 0.06597 C 0.02622 0.08032 0.03924 0.09838 0.05156 0.10671 C 0.06389 0.11505 0.07691 0.11736 0.09201 0.11551 C 0.10712 0.11366 0.13056 0.10532 0.14201 0.09606 C 0.15347 0.0868 0.15642 0.07245 0.16128 0.05949 C 0.16615 0.04653 0.16944 0.02546 0.17101 0.01875 " pathEditMode="relative" ptsTypes="aaaaaaA">
                                      <p:cBhvr>
                                        <p:cTn id="11" dur="2000" fill="hold"/>
                                        <p:tgtEl>
                                          <p:spTgt spid="430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025E-6 C -0.00277 -0.01942 -0.00538 -0.04047 -0.01458 -0.05596 C -0.02378 -0.07146 -0.04097 -0.08603 -0.0552 -0.09297 C -0.06944 -0.0999 -0.08524 -0.10175 -0.09965 -0.09736 C -0.11406 -0.09297 -0.13177 -0.07978 -0.14201 -0.06683 C -0.15225 -0.05388 -0.15677 -0.03399 -0.16128 -0.01942 C -0.1658 -0.00485 -0.17066 0.00417 -0.16944 0.02105 C -0.16823 0.03793 -0.16076 0.06591 -0.15364 0.08257 C -0.14652 0.09922 -0.13732 0.10986 -0.12656 0.12049 C -0.1158 0.13113 -0.10277 0.14339 -0.08854 0.14593 C -0.0743 0.14848 -0.05503 0.14085 -0.0408 0.13529 C -0.02656 0.12974 -0.01319 0.12581 -0.00277 0.11217 C 0.00764 0.09852 0.01702 0.06615 0.02223 0.05412 " pathEditMode="relative" rAng="0" ptsTypes="aaaaaaaaaaaaa">
                                      <p:cBhvr>
                                        <p:cTn id="40" dur="2000" fill="hold"/>
                                        <p:tgtEl>
                                          <p:spTgt spid="430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0.00115 C 0.00018 -0.00879 0.00382 -0.04024 0.00105 -0.05921 C -0.00173 -0.07817 -0.0052 -0.09667 -0.01666 -0.11309 C -0.02812 -0.12974 -0.04548 -0.15171 -0.06823 -0.15842 C -0.09097 -0.16513 -0.13194 -0.16513 -0.15364 -0.15403 C -0.17534 -0.14293 -0.18958 -0.11263 -0.19895 -0.09159 C -0.20833 -0.07054 -0.21128 -0.05134 -0.21024 -0.02706 C -0.2092 -0.00278 -0.20312 0.03029 -0.19236 0.05458 C -0.18159 0.07886 -0.16302 0.10592 -0.14566 0.1191 C -0.1283 0.13251 -0.10677 0.13644 -0.08767 0.13436 C -0.06857 0.13228 -0.04566 0.1191 -0.03107 0.10615 C -0.01649 0.0932 -0.0085 0.07562 -0.00052 0.05666 C 0.00747 0.03769 0.01528 0.01572 0.01719 -0.00787 C 0.0191 -0.03146 0.02014 -0.05643 0.01077 -0.08511 C 0.00139 -0.11379 -0.01857 -0.16143 -0.03923 -0.17993 C -0.05989 -0.19843 -0.09027 -0.1982 -0.11336 -0.19704 C -0.13645 -0.19589 -0.16128 -0.18849 -0.17795 -0.17345 C -0.19461 -0.15842 -0.20503 -0.13275 -0.21336 -0.10662 C -0.2217 -0.08072 -0.22812 -0.04811 -0.22795 -0.0185 C -0.22777 0.0111 -0.22118 0.04625 -0.2118 0.07169 C -0.20243 0.09713 -0.18628 0.1191 -0.17152 0.13436 C -0.15677 0.1494 -0.14184 0.15865 -0.12309 0.16212 C -0.10434 0.16558 -0.07899 0.16397 -0.0585 0.15587 C -0.03802 0.14778 -0.01527 0.13136 -0.00052 0.11262 C 0.01424 0.09412 0.02344 0.06984 0.03021 0.04371 C 0.03698 0.01757 0.04011 -0.01527 0.03976 -0.04418 C 0.03941 -0.07308 0.04063 -0.10222 0.02848 -0.13044 C 0.01632 -0.15842 -0.00486 -0.19589 -0.03281 -0.21208 C -0.06076 -0.22826 -0.10833 -0.23451 -0.13923 -0.22711 C -0.17014 -0.21971 -0.19965 -0.19311 -0.21823 -0.16698 C -0.2368 -0.14085 -0.24618 -0.10847 -0.25052 -0.07008 C -0.25486 -0.03169 -0.25399 0.0259 -0.24409 0.06313 C -0.2342 0.10037 -0.20955 0.13182 -0.1908 0.15356 C -0.17205 0.1753 -0.1533 0.18848 -0.13107 0.19449 C -0.10885 0.20051 -0.07916 0.1975 -0.05694 0.1901 C -0.03472 0.1827 -0.01354 0.16697 0.00278 0.1494 C 0.0191 0.13182 0.03125 0.11401 0.0415 0.08464 C 0.05174 0.05527 0.06146 0.0074 0.06407 -0.02706 C 0.06667 -0.06152 0.06823 -0.08974 0.05764 -0.12165 C 0.04705 -0.1538 0.02691 -0.19635 0.00105 -0.21855 C -0.02482 -0.24075 -0.06371 -0.25579 -0.09722 -0.25509 C -0.13073 -0.2544 -0.17222 -0.2396 -0.20052 -0.21416 C -0.22882 -0.18872 -0.25538 -0.1457 -0.26666 -0.10222 C -0.27795 -0.05898 -0.27326 0.00485 -0.26823 0.04602 C -0.26319 0.08718 -0.25069 0.11817 -0.23593 0.145 C -0.22118 0.1716 -0.20225 0.19125 -0.17951 0.20513 C -0.15677 0.21901 -0.12777 0.22895 -0.09895 0.22872 C -0.07014 0.22849 -0.03281 0.22155 -0.00694 0.20305 C 0.01893 0.18455 0.0408 0.15541 0.05591 0.11679 C 0.07101 0.0784 0.07709 0.02567 0.08334 -0.02706 " pathEditMode="relative" rAng="0" ptsTypes="aaaaaaaaaaaaaaaaaaaaaaaaaaaaaaaaaaaaaaaaaaaaaaaaaa">
                                      <p:cBhvr>
                                        <p:cTn id="51" dur="5000" fill="hold"/>
                                        <p:tgtEl>
                                          <p:spTgt spid="43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" y="-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43" grpId="0" animBg="1"/>
      <p:bldP spid="43043" grpId="1" animBg="1"/>
      <p:bldP spid="43043" grpId="2" animBg="1"/>
      <p:bldP spid="43044" grpId="0" animBg="1"/>
      <p:bldP spid="43044" grpId="1" animBg="1"/>
      <p:bldP spid="43046" grpId="0" animBg="1"/>
      <p:bldP spid="43046" grpId="1" animBg="1"/>
      <p:bldP spid="43047" grpId="0" animBg="1"/>
      <p:bldP spid="43047" grpId="1" animBg="1"/>
      <p:bldP spid="43048" grpId="0" animBg="1"/>
      <p:bldP spid="43048" grpId="1" animBg="1"/>
      <p:bldP spid="43048" grpId="2" animBg="1"/>
      <p:bldP spid="43051" grpId="0" animBg="1"/>
      <p:bldP spid="43051" grpId="1" animBg="1"/>
      <p:bldP spid="43051" grpId="2" animBg="1"/>
      <p:bldP spid="43055" grpId="0" animBg="1"/>
      <p:bldP spid="43055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/>
          <a:lstStyle/>
          <a:p>
            <a:r>
              <a:rPr lang="en-US" dirty="0" smtClean="0">
                <a:effectLst/>
              </a:rPr>
              <a:t>Tools Used in Design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/>
          <a:lstStyle/>
          <a:p>
            <a:r>
              <a:rPr lang="en-US" dirty="0" smtClean="0"/>
              <a:t>Opera from Vector fields</a:t>
            </a:r>
          </a:p>
          <a:p>
            <a:pPr lvl="1"/>
            <a:r>
              <a:rPr lang="en-US" dirty="0" smtClean="0"/>
              <a:t>FFAG Guide fields and relation to magnetic geometry</a:t>
            </a:r>
          </a:p>
          <a:p>
            <a:pPr lvl="1"/>
            <a:r>
              <a:rPr lang="en-US" dirty="0" smtClean="0"/>
              <a:t>Electron gun and injection optics integrated to FFAG guide orbits</a:t>
            </a:r>
          </a:p>
          <a:p>
            <a:r>
              <a:rPr lang="en-US" dirty="0" err="1" smtClean="0"/>
              <a:t>Omnitrak</a:t>
            </a:r>
            <a:endParaRPr lang="en-US" dirty="0" smtClean="0"/>
          </a:p>
          <a:p>
            <a:pPr lvl="1"/>
            <a:r>
              <a:rPr lang="en-US" dirty="0" smtClean="0"/>
              <a:t>Electron gun and injector optics</a:t>
            </a:r>
          </a:p>
          <a:p>
            <a:pPr lvl="2"/>
            <a:r>
              <a:rPr lang="en-US" dirty="0" smtClean="0"/>
              <a:t>Cathode parameters</a:t>
            </a:r>
          </a:p>
          <a:p>
            <a:pPr lvl="2"/>
            <a:r>
              <a:rPr lang="en-US" dirty="0" smtClean="0"/>
              <a:t>Thermal effects</a:t>
            </a:r>
          </a:p>
          <a:p>
            <a:pPr lvl="2"/>
            <a:r>
              <a:rPr lang="en-US" dirty="0" smtClean="0"/>
              <a:t>Electrode parameters</a:t>
            </a:r>
          </a:p>
          <a:p>
            <a:pPr lvl="2"/>
            <a:r>
              <a:rPr lang="en-US" dirty="0" err="1" smtClean="0"/>
              <a:t>Emittance</a:t>
            </a:r>
            <a:endParaRPr lang="en-US" dirty="0" smtClean="0"/>
          </a:p>
          <a:p>
            <a:r>
              <a:rPr lang="en-US" dirty="0" err="1" smtClean="0"/>
              <a:t>Cosy</a:t>
            </a:r>
            <a:endParaRPr lang="en-US" dirty="0" smtClean="0"/>
          </a:p>
          <a:p>
            <a:pPr lvl="1"/>
            <a:r>
              <a:rPr lang="en-US" dirty="0" smtClean="0"/>
              <a:t>Tracking orbits through fields</a:t>
            </a:r>
          </a:p>
          <a:p>
            <a:pPr lvl="1"/>
            <a:r>
              <a:rPr lang="en-US" dirty="0" smtClean="0"/>
              <a:t>Establishing  dynamic apertures</a:t>
            </a:r>
          </a:p>
          <a:p>
            <a:pPr lvl="1"/>
            <a:r>
              <a:rPr lang="en-US" dirty="0" smtClean="0"/>
              <a:t>Extension  for  tracking each orbit with energy gain during each orbit</a:t>
            </a:r>
          </a:p>
          <a:p>
            <a:pPr lvl="1"/>
            <a:r>
              <a:rPr lang="en-US" dirty="0" smtClean="0"/>
              <a:t>Establishing  injection  parameters to miss gun on first few turns</a:t>
            </a:r>
          </a:p>
          <a:p>
            <a:pPr lvl="1"/>
            <a:r>
              <a:rPr lang="en-US" dirty="0" smtClean="0"/>
              <a:t>Establishing  likely  resonances</a:t>
            </a:r>
          </a:p>
          <a:p>
            <a:pPr lvl="1"/>
            <a:r>
              <a:rPr lang="en-US" dirty="0" smtClean="0"/>
              <a:t>Establishing  tunes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Tracking Examples 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Mechanical Models</a:t>
            </a:r>
          </a:p>
          <a:p>
            <a:r>
              <a:rPr lang="en-US" dirty="0" smtClean="0"/>
              <a:t>Opera derived Magnetic Fields</a:t>
            </a:r>
          </a:p>
          <a:p>
            <a:r>
              <a:rPr lang="en-US" dirty="0" smtClean="0"/>
              <a:t>COSY tracking</a:t>
            </a:r>
          </a:p>
          <a:p>
            <a:pPr lvl="1"/>
            <a:r>
              <a:rPr lang="en-US" dirty="0" smtClean="0"/>
              <a:t>Dynamic apertures</a:t>
            </a:r>
          </a:p>
          <a:p>
            <a:pPr lvl="1"/>
            <a:r>
              <a:rPr lang="en-US" dirty="0" smtClean="0"/>
              <a:t>Tunes</a:t>
            </a:r>
          </a:p>
          <a:p>
            <a:pPr lvl="1"/>
            <a:r>
              <a:rPr lang="en-US" dirty="0" smtClean="0"/>
              <a:t>Orbit by orbit tracking</a:t>
            </a:r>
          </a:p>
          <a:p>
            <a:pPr lvl="1"/>
            <a:r>
              <a:rPr lang="en-US" dirty="0" smtClean="0"/>
              <a:t>Transmission through mechanical model</a:t>
            </a:r>
          </a:p>
          <a:p>
            <a:pPr lvl="1"/>
            <a:r>
              <a:rPr lang="en-US" dirty="0" smtClean="0"/>
              <a:t>Establish resonance examples</a:t>
            </a:r>
          </a:p>
          <a:p>
            <a:r>
              <a:rPr lang="en-US" dirty="0" smtClean="0"/>
              <a:t>Two </a:t>
            </a:r>
            <a:r>
              <a:rPr lang="en-US" dirty="0" err="1" smtClean="0"/>
              <a:t>emittance</a:t>
            </a:r>
            <a:r>
              <a:rPr lang="en-US" dirty="0" smtClean="0"/>
              <a:t> examples at injection</a:t>
            </a:r>
          </a:p>
          <a:p>
            <a:r>
              <a:rPr lang="en-US" dirty="0" smtClean="0"/>
              <a:t>Injection example</a:t>
            </a:r>
          </a:p>
          <a:p>
            <a:r>
              <a:rPr lang="en-US" dirty="0" smtClean="0"/>
              <a:t>Tunes and resonances</a:t>
            </a:r>
          </a:p>
          <a:p>
            <a:pPr lvl="1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Acceptances</a:t>
            </a:r>
            <a:endParaRPr lang="en-US" dirty="0">
              <a:effectLst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Horizontal acceptance	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Vertical acceptance</a:t>
            </a:r>
            <a:endParaRPr lang="en-US" dirty="0"/>
          </a:p>
        </p:txBody>
      </p:sp>
      <p:pic>
        <p:nvPicPr>
          <p:cNvPr id="15" name="Content Placeholder 14" descr="pic00050_x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04800" y="2514600"/>
            <a:ext cx="3980924" cy="2743200"/>
          </a:xfrm>
        </p:spPr>
      </p:pic>
      <p:pic>
        <p:nvPicPr>
          <p:cNvPr id="17" name="Content Placeholder 16" descr="pic00050_y.gif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4800600" y="2514600"/>
            <a:ext cx="3980923" cy="2743200"/>
          </a:xfrm>
        </p:spPr>
      </p:pic>
      <p:sp>
        <p:nvSpPr>
          <p:cNvPr id="19" name="TextBox 18"/>
          <p:cNvSpPr txBox="1"/>
          <p:nvPr/>
        </p:nvSpPr>
        <p:spPr>
          <a:xfrm>
            <a:off x="4023360" y="5486400"/>
            <a:ext cx="982961" cy="400110"/>
          </a:xfrm>
          <a:prstGeom prst="rect">
            <a:avLst/>
          </a:prstGeom>
          <a:gradFill>
            <a:gsLst>
              <a:gs pos="0">
                <a:srgbClr val="8488C4">
                  <a:alpha val="13000"/>
                </a:srgb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8900000" scaled="0"/>
          </a:gradFill>
        </p:spPr>
        <p:txBody>
          <a:bodyPr wrap="square" rtlCol="0">
            <a:spAutoFit/>
          </a:bodyPr>
          <a:lstStyle/>
          <a:p>
            <a:r>
              <a:rPr lang="en-US" dirty="0" smtClean="0"/>
              <a:t>50 </a:t>
            </a:r>
            <a:r>
              <a:rPr lang="en-US" dirty="0" err="1" smtClean="0"/>
              <a:t>keV</a:t>
            </a:r>
            <a:endParaRPr lang="en-US" dirty="0"/>
          </a:p>
        </p:txBody>
      </p:sp>
      <p:pic>
        <p:nvPicPr>
          <p:cNvPr id="20" name="Picture 19" descr="pic00150_x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0040" y="2514600"/>
            <a:ext cx="3980924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Picture 20" descr="pic00150_y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09160" y="2514600"/>
            <a:ext cx="3980924" cy="2667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2" name="TextBox 21"/>
          <p:cNvSpPr txBox="1"/>
          <p:nvPr/>
        </p:nvSpPr>
        <p:spPr>
          <a:xfrm>
            <a:off x="4023360" y="5486400"/>
            <a:ext cx="1219200" cy="400110"/>
          </a:xfrm>
          <a:prstGeom prst="rect">
            <a:avLst/>
          </a:prstGeom>
          <a:gradFill>
            <a:gsLst>
              <a:gs pos="0">
                <a:srgbClr val="8488C4">
                  <a:alpha val="13000"/>
                </a:srgb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8900000" scaled="0"/>
          </a:gradFill>
        </p:spPr>
        <p:txBody>
          <a:bodyPr wrap="square" rtlCol="0">
            <a:spAutoFit/>
          </a:bodyPr>
          <a:lstStyle/>
          <a:p>
            <a:r>
              <a:rPr lang="en-US" dirty="0" smtClean="0"/>
              <a:t>150 </a:t>
            </a:r>
            <a:r>
              <a:rPr lang="en-US" dirty="0" err="1" smtClean="0"/>
              <a:t>keV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4023360" y="5486400"/>
            <a:ext cx="1371600" cy="400110"/>
          </a:xfrm>
          <a:prstGeom prst="rect">
            <a:avLst/>
          </a:prstGeom>
          <a:gradFill>
            <a:gsLst>
              <a:gs pos="0">
                <a:srgbClr val="8488C4">
                  <a:alpha val="13000"/>
                </a:srgb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8900000" scaled="0"/>
          </a:gradFill>
        </p:spPr>
        <p:txBody>
          <a:bodyPr wrap="square" rtlCol="0">
            <a:spAutoFit/>
          </a:bodyPr>
          <a:lstStyle/>
          <a:p>
            <a:r>
              <a:rPr lang="en-US" dirty="0" smtClean="0"/>
              <a:t>500 </a:t>
            </a:r>
            <a:r>
              <a:rPr lang="en-US" dirty="0" err="1" smtClean="0"/>
              <a:t>keV</a:t>
            </a:r>
            <a:endParaRPr lang="en-US" dirty="0"/>
          </a:p>
        </p:txBody>
      </p:sp>
      <p:pic>
        <p:nvPicPr>
          <p:cNvPr id="24" name="Picture 23" descr="pic00500_x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0040" y="2514600"/>
            <a:ext cx="3980924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" name="Picture 24" descr="pic00500_y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709160" y="2514600"/>
            <a:ext cx="3980924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6" name="TextBox 25"/>
          <p:cNvSpPr txBox="1"/>
          <p:nvPr/>
        </p:nvSpPr>
        <p:spPr>
          <a:xfrm>
            <a:off x="4023360" y="5486400"/>
            <a:ext cx="1600200" cy="400110"/>
          </a:xfrm>
          <a:prstGeom prst="rect">
            <a:avLst/>
          </a:prstGeom>
          <a:gradFill>
            <a:gsLst>
              <a:gs pos="0">
                <a:srgbClr val="8488C4">
                  <a:alpha val="13000"/>
                </a:srgb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8900000" scaled="0"/>
          </a:gradFill>
        </p:spPr>
        <p:txBody>
          <a:bodyPr wrap="square" rtlCol="0">
            <a:spAutoFit/>
          </a:bodyPr>
          <a:lstStyle/>
          <a:p>
            <a:r>
              <a:rPr lang="en-US" dirty="0" smtClean="0"/>
              <a:t>6000 </a:t>
            </a:r>
            <a:r>
              <a:rPr lang="en-US" dirty="0" err="1" smtClean="0"/>
              <a:t>keV</a:t>
            </a:r>
            <a:endParaRPr lang="en-US" dirty="0"/>
          </a:p>
        </p:txBody>
      </p:sp>
      <p:pic>
        <p:nvPicPr>
          <p:cNvPr id="27" name="Picture 26" descr="pic01500_x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20040" y="2514600"/>
            <a:ext cx="3980924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8" name="Picture 27" descr="pic01500_y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709160" y="2514600"/>
            <a:ext cx="3980924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9" name="TextBox 28"/>
          <p:cNvSpPr txBox="1"/>
          <p:nvPr/>
        </p:nvSpPr>
        <p:spPr>
          <a:xfrm>
            <a:off x="4023360" y="5486400"/>
            <a:ext cx="1600200" cy="400110"/>
          </a:xfrm>
          <a:prstGeom prst="rect">
            <a:avLst/>
          </a:prstGeom>
          <a:gradFill>
            <a:gsLst>
              <a:gs pos="0">
                <a:srgbClr val="8488C4">
                  <a:alpha val="13000"/>
                </a:srgb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8900000" scaled="0"/>
          </a:gradFill>
        </p:spPr>
        <p:txBody>
          <a:bodyPr wrap="square" rtlCol="0">
            <a:spAutoFit/>
          </a:bodyPr>
          <a:lstStyle/>
          <a:p>
            <a:r>
              <a:rPr lang="en-US" dirty="0" smtClean="0"/>
              <a:t>1500 </a:t>
            </a:r>
            <a:r>
              <a:rPr lang="en-US" dirty="0" err="1" smtClean="0"/>
              <a:t>keV</a:t>
            </a:r>
            <a:endParaRPr lang="en-US" dirty="0"/>
          </a:p>
        </p:txBody>
      </p:sp>
      <p:pic>
        <p:nvPicPr>
          <p:cNvPr id="30" name="Picture 29" descr="pic03000_x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20040" y="2514600"/>
            <a:ext cx="3980924" cy="2743200"/>
          </a:xfrm>
          <a:prstGeom prst="rect">
            <a:avLst/>
          </a:prstGeom>
        </p:spPr>
      </p:pic>
      <p:pic>
        <p:nvPicPr>
          <p:cNvPr id="31" name="Picture 30" descr="pic03000_y.gi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663440" y="2514600"/>
            <a:ext cx="3980924" cy="274320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4023360" y="5486400"/>
            <a:ext cx="1295400" cy="400110"/>
          </a:xfrm>
          <a:prstGeom prst="rect">
            <a:avLst/>
          </a:prstGeom>
          <a:gradFill>
            <a:gsLst>
              <a:gs pos="0">
                <a:srgbClr val="8488C4">
                  <a:alpha val="13000"/>
                </a:srgb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8900000" scaled="0"/>
          </a:gradFill>
        </p:spPr>
        <p:txBody>
          <a:bodyPr wrap="square" rtlCol="0">
            <a:spAutoFit/>
          </a:bodyPr>
          <a:lstStyle/>
          <a:p>
            <a:r>
              <a:rPr lang="en-US" dirty="0" smtClean="0"/>
              <a:t>3000 </a:t>
            </a:r>
            <a:r>
              <a:rPr lang="en-US" dirty="0" err="1" smtClean="0"/>
              <a:t>keV</a:t>
            </a:r>
            <a:endParaRPr lang="en-US" dirty="0"/>
          </a:p>
        </p:txBody>
      </p:sp>
      <p:pic>
        <p:nvPicPr>
          <p:cNvPr id="33" name="Picture 32" descr="pic04000_x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20040" y="2514600"/>
            <a:ext cx="3980924" cy="2743200"/>
          </a:xfrm>
          <a:prstGeom prst="rect">
            <a:avLst/>
          </a:prstGeom>
        </p:spPr>
      </p:pic>
      <p:pic>
        <p:nvPicPr>
          <p:cNvPr id="34" name="Picture 33" descr="pic04000_y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4709160" y="2514600"/>
            <a:ext cx="3980924" cy="274320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4023360" y="5486400"/>
            <a:ext cx="1600200" cy="400110"/>
          </a:xfrm>
          <a:prstGeom prst="rect">
            <a:avLst/>
          </a:prstGeom>
          <a:gradFill>
            <a:gsLst>
              <a:gs pos="0">
                <a:srgbClr val="8488C4">
                  <a:alpha val="13000"/>
                </a:srgb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8900000" scaled="0"/>
          </a:gradFill>
        </p:spPr>
        <p:txBody>
          <a:bodyPr wrap="square" rtlCol="0">
            <a:spAutoFit/>
          </a:bodyPr>
          <a:lstStyle/>
          <a:p>
            <a:r>
              <a:rPr lang="en-US" dirty="0" smtClean="0"/>
              <a:t>4000 </a:t>
            </a:r>
            <a:r>
              <a:rPr lang="en-US" dirty="0" err="1" smtClean="0"/>
              <a:t>keV</a:t>
            </a:r>
            <a:endParaRPr lang="en-US" dirty="0"/>
          </a:p>
        </p:txBody>
      </p:sp>
      <p:pic>
        <p:nvPicPr>
          <p:cNvPr id="36" name="Picture 35" descr="pic05000_x.gif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320040" y="2514600"/>
            <a:ext cx="3980924" cy="2743200"/>
          </a:xfrm>
          <a:prstGeom prst="rect">
            <a:avLst/>
          </a:prstGeom>
        </p:spPr>
      </p:pic>
      <p:pic>
        <p:nvPicPr>
          <p:cNvPr id="37" name="Picture 36" descr="pic05000_y.gif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4709160" y="2514600"/>
            <a:ext cx="3980924" cy="2743200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4023360" y="5486400"/>
            <a:ext cx="1600200" cy="400110"/>
          </a:xfrm>
          <a:prstGeom prst="rect">
            <a:avLst/>
          </a:prstGeom>
          <a:gradFill>
            <a:gsLst>
              <a:gs pos="0">
                <a:srgbClr val="8488C4">
                  <a:alpha val="13000"/>
                </a:srgb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8900000" scaled="0"/>
          </a:gradFill>
        </p:spPr>
        <p:txBody>
          <a:bodyPr wrap="square" rtlCol="0">
            <a:spAutoFit/>
          </a:bodyPr>
          <a:lstStyle/>
          <a:p>
            <a:r>
              <a:rPr lang="en-US" dirty="0" smtClean="0"/>
              <a:t>5000 </a:t>
            </a:r>
            <a:r>
              <a:rPr lang="en-US" dirty="0" err="1" smtClean="0"/>
              <a:t>keV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4023360" y="5486400"/>
            <a:ext cx="1600200" cy="400110"/>
          </a:xfrm>
          <a:prstGeom prst="rect">
            <a:avLst/>
          </a:prstGeom>
          <a:gradFill>
            <a:gsLst>
              <a:gs pos="0">
                <a:srgbClr val="8488C4">
                  <a:alpha val="13000"/>
                </a:srgb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8900000" scaled="0"/>
          </a:gradFill>
        </p:spPr>
        <p:txBody>
          <a:bodyPr wrap="square" rtlCol="0">
            <a:spAutoFit/>
          </a:bodyPr>
          <a:lstStyle/>
          <a:p>
            <a:r>
              <a:rPr lang="en-US" dirty="0" smtClean="0"/>
              <a:t>7300 </a:t>
            </a:r>
            <a:r>
              <a:rPr lang="en-US" dirty="0" err="1" smtClean="0"/>
              <a:t>keV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4023360" y="5486400"/>
            <a:ext cx="1600200" cy="400110"/>
          </a:xfrm>
          <a:prstGeom prst="rect">
            <a:avLst/>
          </a:prstGeom>
          <a:gradFill>
            <a:gsLst>
              <a:gs pos="0">
                <a:srgbClr val="8488C4">
                  <a:alpha val="13000"/>
                </a:srgb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8900000" scaled="0"/>
          </a:gradFill>
        </p:spPr>
        <p:txBody>
          <a:bodyPr wrap="square" rtlCol="0">
            <a:spAutoFit/>
          </a:bodyPr>
          <a:lstStyle/>
          <a:p>
            <a:r>
              <a:rPr lang="en-US" dirty="0" smtClean="0"/>
              <a:t>8500 </a:t>
            </a:r>
            <a:r>
              <a:rPr lang="en-US" dirty="0" err="1" smtClean="0"/>
              <a:t>keV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4023360" y="5486400"/>
            <a:ext cx="1600200" cy="400110"/>
          </a:xfrm>
          <a:prstGeom prst="rect">
            <a:avLst/>
          </a:prstGeom>
          <a:gradFill>
            <a:gsLst>
              <a:gs pos="0">
                <a:srgbClr val="8488C4">
                  <a:alpha val="13000"/>
                </a:srgb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8900000" scaled="0"/>
          </a:gradFill>
        </p:spPr>
        <p:txBody>
          <a:bodyPr wrap="square" rtlCol="0">
            <a:spAutoFit/>
          </a:bodyPr>
          <a:lstStyle/>
          <a:p>
            <a:r>
              <a:rPr lang="en-US" dirty="0" smtClean="0"/>
              <a:t>9000 </a:t>
            </a:r>
            <a:r>
              <a:rPr lang="en-US" dirty="0" err="1" smtClean="0"/>
              <a:t>keV</a:t>
            </a:r>
            <a:endParaRPr lang="en-US" dirty="0"/>
          </a:p>
        </p:txBody>
      </p:sp>
      <p:pic>
        <p:nvPicPr>
          <p:cNvPr id="42" name="Picture 41" descr="pic06000_x.gif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320040" y="2514600"/>
            <a:ext cx="3980924" cy="2743200"/>
          </a:xfrm>
          <a:prstGeom prst="rect">
            <a:avLst/>
          </a:prstGeom>
        </p:spPr>
      </p:pic>
      <p:pic>
        <p:nvPicPr>
          <p:cNvPr id="43" name="Picture 42" descr="pic06000_y.gif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4709160" y="2514600"/>
            <a:ext cx="3980924" cy="2743200"/>
          </a:xfrm>
          <a:prstGeom prst="rect">
            <a:avLst/>
          </a:prstGeom>
        </p:spPr>
      </p:pic>
      <p:pic>
        <p:nvPicPr>
          <p:cNvPr id="44" name="Picture 43" descr="pic07300_x.gif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320040" y="2514600"/>
            <a:ext cx="3980924" cy="2743200"/>
          </a:xfrm>
          <a:prstGeom prst="rect">
            <a:avLst/>
          </a:prstGeom>
        </p:spPr>
      </p:pic>
      <p:pic>
        <p:nvPicPr>
          <p:cNvPr id="45" name="Picture 44" descr="pic07300_y.gif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4709160" y="2514600"/>
            <a:ext cx="3980924" cy="2743200"/>
          </a:xfrm>
          <a:prstGeom prst="rect">
            <a:avLst/>
          </a:prstGeom>
        </p:spPr>
      </p:pic>
      <p:pic>
        <p:nvPicPr>
          <p:cNvPr id="46" name="Picture 45" descr="pic08500_x.gif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320040" y="2514600"/>
            <a:ext cx="3980924" cy="2743200"/>
          </a:xfrm>
          <a:prstGeom prst="rect">
            <a:avLst/>
          </a:prstGeom>
        </p:spPr>
      </p:pic>
      <p:pic>
        <p:nvPicPr>
          <p:cNvPr id="47" name="Picture 46" descr="pic08500_y.gif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4709160" y="2514600"/>
            <a:ext cx="3980924" cy="2743200"/>
          </a:xfrm>
          <a:prstGeom prst="rect">
            <a:avLst/>
          </a:prstGeom>
        </p:spPr>
      </p:pic>
      <p:pic>
        <p:nvPicPr>
          <p:cNvPr id="48" name="Picture 47" descr="pic09000_x.gif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320040" y="2514600"/>
            <a:ext cx="3980924" cy="2743200"/>
          </a:xfrm>
          <a:prstGeom prst="rect">
            <a:avLst/>
          </a:prstGeom>
        </p:spPr>
      </p:pic>
      <p:pic>
        <p:nvPicPr>
          <p:cNvPr id="49" name="Picture 48" descr="pic09000_y.gif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4709160" y="2514600"/>
            <a:ext cx="3980924" cy="2743200"/>
          </a:xfrm>
          <a:prstGeom prst="rect">
            <a:avLst/>
          </a:prstGeom>
        </p:spPr>
      </p:pic>
    </p:spTree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allAtOnce" animBg="1"/>
      <p:bldP spid="22" grpId="0" build="allAtOnce" animBg="1"/>
      <p:bldP spid="23" grpId="0" animBg="1"/>
      <p:bldP spid="26" grpId="0" animBg="1"/>
      <p:bldP spid="29" grpId="0" animBg="1"/>
      <p:bldP spid="32" grpId="0" animBg="1"/>
      <p:bldP spid="35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Particle Tracking</a:t>
            </a:r>
            <a:endParaRPr lang="en-US" dirty="0">
              <a:effectLst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              Horizontal 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              Vertical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023360" y="5486400"/>
            <a:ext cx="945515" cy="369332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8900000" scaled="0"/>
            <a:tileRect/>
          </a:gradFill>
        </p:spPr>
        <p:txBody>
          <a:bodyPr wrap="square" rtlCol="0">
            <a:spAutoFit/>
          </a:bodyPr>
          <a:lstStyle/>
          <a:p>
            <a:r>
              <a:rPr lang="en-US" dirty="0" smtClean="0"/>
              <a:t>50 </a:t>
            </a:r>
            <a:r>
              <a:rPr lang="en-US" dirty="0" err="1" smtClean="0"/>
              <a:t>keV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023360" y="5486400"/>
            <a:ext cx="1172754" cy="369332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8900000" scaled="0"/>
            <a:tileRect/>
          </a:gradFill>
        </p:spPr>
        <p:txBody>
          <a:bodyPr wrap="square" rtlCol="0">
            <a:spAutoFit/>
          </a:bodyPr>
          <a:lstStyle/>
          <a:p>
            <a:r>
              <a:rPr lang="en-US" dirty="0" smtClean="0"/>
              <a:t>150 </a:t>
            </a:r>
            <a:r>
              <a:rPr lang="en-US" dirty="0" err="1" smtClean="0"/>
              <a:t>keV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4023360" y="5486400"/>
            <a:ext cx="1319349" cy="369332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8900000" scaled="0"/>
            <a:tileRect/>
          </a:gradFill>
        </p:spPr>
        <p:txBody>
          <a:bodyPr wrap="square" rtlCol="0">
            <a:spAutoFit/>
          </a:bodyPr>
          <a:lstStyle/>
          <a:p>
            <a:r>
              <a:rPr lang="en-US" dirty="0" smtClean="0"/>
              <a:t>500 </a:t>
            </a:r>
            <a:r>
              <a:rPr lang="en-US" dirty="0" err="1" smtClean="0"/>
              <a:t>keV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4023360" y="5486400"/>
            <a:ext cx="1539240" cy="369332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8900000" scaled="0"/>
            <a:tileRect/>
          </a:gradFill>
        </p:spPr>
        <p:txBody>
          <a:bodyPr wrap="square" rtlCol="0">
            <a:spAutoFit/>
          </a:bodyPr>
          <a:lstStyle/>
          <a:p>
            <a:r>
              <a:rPr lang="en-US" dirty="0" smtClean="0"/>
              <a:t>6000 </a:t>
            </a:r>
            <a:r>
              <a:rPr lang="en-US" dirty="0" err="1" smtClean="0"/>
              <a:t>keV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4023360" y="5486400"/>
            <a:ext cx="1539240" cy="369332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8900000" scaled="0"/>
            <a:tileRect/>
          </a:gradFill>
        </p:spPr>
        <p:txBody>
          <a:bodyPr wrap="square" rtlCol="0">
            <a:spAutoFit/>
          </a:bodyPr>
          <a:lstStyle/>
          <a:p>
            <a:r>
              <a:rPr lang="en-US" dirty="0" smtClean="0"/>
              <a:t>1500 </a:t>
            </a:r>
            <a:r>
              <a:rPr lang="en-US" dirty="0" err="1" smtClean="0"/>
              <a:t>keV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4023360" y="5486400"/>
            <a:ext cx="1246051" cy="369332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8900000" scaled="0"/>
            <a:tileRect/>
          </a:gradFill>
        </p:spPr>
        <p:txBody>
          <a:bodyPr wrap="square" rtlCol="0">
            <a:spAutoFit/>
          </a:bodyPr>
          <a:lstStyle/>
          <a:p>
            <a:r>
              <a:rPr lang="en-US" dirty="0" smtClean="0"/>
              <a:t>3000 </a:t>
            </a:r>
            <a:r>
              <a:rPr lang="en-US" dirty="0" err="1" smtClean="0"/>
              <a:t>keV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4023360" y="5486400"/>
            <a:ext cx="1539240" cy="369332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8900000" scaled="0"/>
            <a:tileRect/>
          </a:gradFill>
        </p:spPr>
        <p:txBody>
          <a:bodyPr wrap="square" rtlCol="0">
            <a:spAutoFit/>
          </a:bodyPr>
          <a:lstStyle/>
          <a:p>
            <a:r>
              <a:rPr lang="en-US" dirty="0" smtClean="0"/>
              <a:t>4000 </a:t>
            </a:r>
            <a:r>
              <a:rPr lang="en-US" dirty="0" err="1" smtClean="0"/>
              <a:t>keV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4023360" y="5486400"/>
            <a:ext cx="1539240" cy="369332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8900000" scaled="0"/>
            <a:tileRect/>
          </a:gradFill>
        </p:spPr>
        <p:txBody>
          <a:bodyPr wrap="square" rtlCol="0">
            <a:spAutoFit/>
          </a:bodyPr>
          <a:lstStyle/>
          <a:p>
            <a:r>
              <a:rPr lang="en-US" dirty="0" smtClean="0"/>
              <a:t>5000 </a:t>
            </a:r>
            <a:r>
              <a:rPr lang="en-US" dirty="0" err="1" smtClean="0"/>
              <a:t>keV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4023360" y="5486400"/>
            <a:ext cx="1539240" cy="369332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8900000" scaled="0"/>
            <a:tileRect/>
          </a:gradFill>
        </p:spPr>
        <p:txBody>
          <a:bodyPr wrap="square" rtlCol="0">
            <a:spAutoFit/>
          </a:bodyPr>
          <a:lstStyle/>
          <a:p>
            <a:r>
              <a:rPr lang="en-US" dirty="0" smtClean="0"/>
              <a:t>7300 </a:t>
            </a:r>
            <a:r>
              <a:rPr lang="en-US" dirty="0" err="1" smtClean="0"/>
              <a:t>keV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4023360" y="5486400"/>
            <a:ext cx="1539240" cy="369332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8900000" scaled="0"/>
            <a:tileRect/>
          </a:gradFill>
        </p:spPr>
        <p:txBody>
          <a:bodyPr wrap="square" rtlCol="0">
            <a:spAutoFit/>
          </a:bodyPr>
          <a:lstStyle/>
          <a:p>
            <a:r>
              <a:rPr lang="en-US" dirty="0" smtClean="0"/>
              <a:t>8500 </a:t>
            </a:r>
            <a:r>
              <a:rPr lang="en-US" dirty="0" err="1" smtClean="0"/>
              <a:t>keV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4023360" y="5486400"/>
            <a:ext cx="1539240" cy="369332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8900000" scaled="0"/>
            <a:tileRect/>
          </a:gradFill>
        </p:spPr>
        <p:txBody>
          <a:bodyPr wrap="square" rtlCol="0">
            <a:spAutoFit/>
          </a:bodyPr>
          <a:lstStyle/>
          <a:p>
            <a:r>
              <a:rPr lang="en-US" dirty="0" smtClean="0"/>
              <a:t>9000 </a:t>
            </a:r>
            <a:r>
              <a:rPr lang="en-US" dirty="0" err="1" smtClean="0"/>
              <a:t>keV</a:t>
            </a:r>
            <a:endParaRPr lang="en-US" dirty="0"/>
          </a:p>
        </p:txBody>
      </p:sp>
      <p:pic>
        <p:nvPicPr>
          <p:cNvPr id="51" name="Content Placeholder 50" descr="extraction_50_10000_1.0_1.0_x_page0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65760" y="2286000"/>
            <a:ext cx="4054792" cy="2880360"/>
          </a:xfrm>
        </p:spPr>
      </p:pic>
      <p:pic>
        <p:nvPicPr>
          <p:cNvPr id="53" name="Content Placeholder 52" descr="extraction_50_10000_1.0_1.0_y_page0.gif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4754880" y="2286000"/>
            <a:ext cx="4041775" cy="2871113"/>
          </a:xfrm>
        </p:spPr>
      </p:pic>
      <p:pic>
        <p:nvPicPr>
          <p:cNvPr id="55" name="Picture 54" descr="extraction_50_10000_1.0_1.0_y_page10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5760" y="2286000"/>
            <a:ext cx="4054792" cy="2880360"/>
          </a:xfrm>
          <a:prstGeom prst="rect">
            <a:avLst/>
          </a:prstGeom>
        </p:spPr>
      </p:pic>
      <p:pic>
        <p:nvPicPr>
          <p:cNvPr id="56" name="Picture 55" descr="extraction_50_10000_1.0_1.0_y_page10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54880" y="2286000"/>
            <a:ext cx="4054793" cy="2880360"/>
          </a:xfrm>
          <a:prstGeom prst="rect">
            <a:avLst/>
          </a:prstGeom>
        </p:spPr>
      </p:pic>
      <p:pic>
        <p:nvPicPr>
          <p:cNvPr id="57" name="Picture 56" descr="extraction_50_10000_1.0_1.0_x_page45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5760" y="2286000"/>
            <a:ext cx="4054793" cy="2880360"/>
          </a:xfrm>
          <a:prstGeom prst="rect">
            <a:avLst/>
          </a:prstGeom>
        </p:spPr>
      </p:pic>
      <p:pic>
        <p:nvPicPr>
          <p:cNvPr id="58" name="Picture 57" descr="extraction_50_10000_1.0_1.0_y_page45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754880" y="2286000"/>
            <a:ext cx="4054793" cy="2880360"/>
          </a:xfrm>
          <a:prstGeom prst="rect">
            <a:avLst/>
          </a:prstGeom>
        </p:spPr>
      </p:pic>
      <p:pic>
        <p:nvPicPr>
          <p:cNvPr id="59" name="Picture 58" descr="extraction_50_10000_1.0_1.0_x_page145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65760" y="2286000"/>
            <a:ext cx="4054792" cy="2880360"/>
          </a:xfrm>
          <a:prstGeom prst="rect">
            <a:avLst/>
          </a:prstGeom>
        </p:spPr>
      </p:pic>
      <p:pic>
        <p:nvPicPr>
          <p:cNvPr id="60" name="Picture 59" descr="extraction_50_10000_1.0_1.0_y_page145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754880" y="2286000"/>
            <a:ext cx="4054793" cy="2880360"/>
          </a:xfrm>
          <a:prstGeom prst="rect">
            <a:avLst/>
          </a:prstGeom>
        </p:spPr>
      </p:pic>
      <p:pic>
        <p:nvPicPr>
          <p:cNvPr id="61" name="Picture 60" descr="extraction_50_10000_1.0_1.0_x_page295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65760" y="2286000"/>
            <a:ext cx="4054793" cy="2880360"/>
          </a:xfrm>
          <a:prstGeom prst="rect">
            <a:avLst/>
          </a:prstGeom>
        </p:spPr>
      </p:pic>
      <p:pic>
        <p:nvPicPr>
          <p:cNvPr id="62" name="Picture 61" descr="extraction_50_10000_1.0_1.0_y_page295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754880" y="2286000"/>
            <a:ext cx="4054793" cy="2880360"/>
          </a:xfrm>
          <a:prstGeom prst="rect">
            <a:avLst/>
          </a:prstGeom>
        </p:spPr>
      </p:pic>
      <p:pic>
        <p:nvPicPr>
          <p:cNvPr id="63" name="Picture 62" descr="extraction_50_10000_1.0_1.0_x_page395.gi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65760" y="2286000"/>
            <a:ext cx="4054792" cy="2880360"/>
          </a:xfrm>
          <a:prstGeom prst="rect">
            <a:avLst/>
          </a:prstGeom>
        </p:spPr>
      </p:pic>
      <p:pic>
        <p:nvPicPr>
          <p:cNvPr id="64" name="Picture 63" descr="extraction_50_10000_1.0_1.0_y_page395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754880" y="2286000"/>
            <a:ext cx="4054793" cy="2880360"/>
          </a:xfrm>
          <a:prstGeom prst="rect">
            <a:avLst/>
          </a:prstGeom>
        </p:spPr>
      </p:pic>
      <p:pic>
        <p:nvPicPr>
          <p:cNvPr id="66" name="Picture 65" descr="extraction_50_10000_1.0_1.0_x_page495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65760" y="2286000"/>
            <a:ext cx="4054793" cy="2880360"/>
          </a:xfrm>
          <a:prstGeom prst="rect">
            <a:avLst/>
          </a:prstGeom>
        </p:spPr>
      </p:pic>
      <p:pic>
        <p:nvPicPr>
          <p:cNvPr id="67" name="Picture 66" descr="extraction_50_10000_1.0_1.0_y_page495.gif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4754880" y="2286000"/>
            <a:ext cx="4054793" cy="2880360"/>
          </a:xfrm>
          <a:prstGeom prst="rect">
            <a:avLst/>
          </a:prstGeom>
        </p:spPr>
      </p:pic>
      <p:pic>
        <p:nvPicPr>
          <p:cNvPr id="68" name="Picture 67" descr="extraction_50_10000_1.0_1.0_x_page595.gif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365760" y="2286000"/>
            <a:ext cx="4054793" cy="2880360"/>
          </a:xfrm>
          <a:prstGeom prst="rect">
            <a:avLst/>
          </a:prstGeom>
        </p:spPr>
      </p:pic>
      <p:pic>
        <p:nvPicPr>
          <p:cNvPr id="69" name="Picture 68" descr="extraction_50_10000_1.0_1.0_y_page595.gif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4754880" y="2286000"/>
            <a:ext cx="4054793" cy="2880360"/>
          </a:xfrm>
          <a:prstGeom prst="rect">
            <a:avLst/>
          </a:prstGeom>
        </p:spPr>
      </p:pic>
      <p:pic>
        <p:nvPicPr>
          <p:cNvPr id="70" name="Picture 69" descr="extraction_50_10000_1.0_1.0_x_page695.gif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365760" y="2286000"/>
            <a:ext cx="4054793" cy="2880360"/>
          </a:xfrm>
          <a:prstGeom prst="rect">
            <a:avLst/>
          </a:prstGeom>
        </p:spPr>
      </p:pic>
      <p:pic>
        <p:nvPicPr>
          <p:cNvPr id="71" name="Picture 70" descr="extraction_50_10000_1.0_1.0_y_page695.gif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4754880" y="2286000"/>
            <a:ext cx="4054793" cy="2880360"/>
          </a:xfrm>
          <a:prstGeom prst="rect">
            <a:avLst/>
          </a:prstGeom>
        </p:spPr>
      </p:pic>
      <p:sp>
        <p:nvSpPr>
          <p:cNvPr id="72" name="TextBox 71"/>
          <p:cNvSpPr txBox="1"/>
          <p:nvPr/>
        </p:nvSpPr>
        <p:spPr>
          <a:xfrm>
            <a:off x="4023360" y="5486400"/>
            <a:ext cx="1539240" cy="369332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8900000" scaled="0"/>
            <a:tileRect/>
          </a:gradFill>
        </p:spPr>
        <p:txBody>
          <a:bodyPr wrap="square" rtlCol="0">
            <a:spAutoFit/>
          </a:bodyPr>
          <a:lstStyle/>
          <a:p>
            <a:r>
              <a:rPr lang="en-US" dirty="0" smtClean="0"/>
              <a:t>8000 </a:t>
            </a:r>
            <a:r>
              <a:rPr lang="en-US" dirty="0" err="1" smtClean="0"/>
              <a:t>keV</a:t>
            </a:r>
            <a:endParaRPr lang="en-US" dirty="0"/>
          </a:p>
        </p:txBody>
      </p:sp>
      <p:sp>
        <p:nvSpPr>
          <p:cNvPr id="73" name="TextBox 72"/>
          <p:cNvSpPr txBox="1"/>
          <p:nvPr/>
        </p:nvSpPr>
        <p:spPr>
          <a:xfrm>
            <a:off x="4023360" y="5486400"/>
            <a:ext cx="1539240" cy="369332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8900000" scaled="0"/>
            <a:tileRect/>
          </a:gradFill>
        </p:spPr>
        <p:txBody>
          <a:bodyPr wrap="square" rtlCol="0">
            <a:spAutoFit/>
          </a:bodyPr>
          <a:lstStyle/>
          <a:p>
            <a:r>
              <a:rPr lang="en-US" dirty="0" smtClean="0"/>
              <a:t>7000 </a:t>
            </a:r>
            <a:r>
              <a:rPr lang="en-US" dirty="0" err="1" smtClean="0"/>
              <a:t>keV</a:t>
            </a:r>
            <a:endParaRPr lang="en-US" dirty="0"/>
          </a:p>
        </p:txBody>
      </p:sp>
      <p:pic>
        <p:nvPicPr>
          <p:cNvPr id="74" name="Picture 73" descr="extraction_50_10000_1.0_1.0_x_page725.gif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365760" y="2286000"/>
            <a:ext cx="4054793" cy="2880360"/>
          </a:xfrm>
          <a:prstGeom prst="rect">
            <a:avLst/>
          </a:prstGeom>
        </p:spPr>
      </p:pic>
      <p:pic>
        <p:nvPicPr>
          <p:cNvPr id="75" name="Picture 74" descr="extraction_50_10000_1.0_1.0_y_page725.gif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4754880" y="2286000"/>
            <a:ext cx="4054793" cy="2880360"/>
          </a:xfrm>
          <a:prstGeom prst="rect">
            <a:avLst/>
          </a:prstGeom>
        </p:spPr>
      </p:pic>
      <p:pic>
        <p:nvPicPr>
          <p:cNvPr id="76" name="Picture 75" descr="extraction_50_10000_1.0_1.0_x_page745.gif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365760" y="2286000"/>
            <a:ext cx="4054793" cy="2880360"/>
          </a:xfrm>
          <a:prstGeom prst="rect">
            <a:avLst/>
          </a:prstGeom>
        </p:spPr>
      </p:pic>
      <p:pic>
        <p:nvPicPr>
          <p:cNvPr id="77" name="Picture 76" descr="extraction_50_10000_1.0_1.0_y_page745.gif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4754880" y="2286000"/>
            <a:ext cx="4054793" cy="2880360"/>
          </a:xfrm>
          <a:prstGeom prst="rect">
            <a:avLst/>
          </a:prstGeom>
        </p:spPr>
      </p:pic>
      <p:sp>
        <p:nvSpPr>
          <p:cNvPr id="78" name="TextBox 77"/>
          <p:cNvSpPr txBox="1"/>
          <p:nvPr/>
        </p:nvSpPr>
        <p:spPr>
          <a:xfrm>
            <a:off x="4023360" y="5486400"/>
            <a:ext cx="1539240" cy="369332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8900000" scaled="0"/>
            <a:tileRect/>
          </a:gradFill>
        </p:spPr>
        <p:txBody>
          <a:bodyPr wrap="square" rtlCol="0">
            <a:spAutoFit/>
          </a:bodyPr>
          <a:lstStyle/>
          <a:p>
            <a:r>
              <a:rPr lang="en-US" dirty="0" smtClean="0"/>
              <a:t>7500 </a:t>
            </a:r>
            <a:r>
              <a:rPr lang="en-US" dirty="0" err="1" smtClean="0"/>
              <a:t>keV</a:t>
            </a:r>
            <a:endParaRPr lang="en-US" dirty="0"/>
          </a:p>
        </p:txBody>
      </p:sp>
      <p:pic>
        <p:nvPicPr>
          <p:cNvPr id="81" name="Picture 80" descr="extraction_50_10000_1.0_1.0_x_page795.gif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365760" y="2286000"/>
            <a:ext cx="4054793" cy="2880360"/>
          </a:xfrm>
          <a:prstGeom prst="rect">
            <a:avLst/>
          </a:prstGeom>
        </p:spPr>
      </p:pic>
      <p:pic>
        <p:nvPicPr>
          <p:cNvPr id="82" name="Picture 81" descr="extraction_50_10000_1.0_1.0_y_page795.gif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4754880" y="2286000"/>
            <a:ext cx="4054793" cy="2880360"/>
          </a:xfrm>
          <a:prstGeom prst="rect">
            <a:avLst/>
          </a:prstGeom>
        </p:spPr>
      </p:pic>
      <p:pic>
        <p:nvPicPr>
          <p:cNvPr id="83" name="Picture 82" descr="extraction_50_10000_1.0_1.0_x_page845.gif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365760" y="2286000"/>
            <a:ext cx="4054793" cy="2880360"/>
          </a:xfrm>
          <a:prstGeom prst="rect">
            <a:avLst/>
          </a:prstGeom>
        </p:spPr>
      </p:pic>
      <p:pic>
        <p:nvPicPr>
          <p:cNvPr id="84" name="Picture 83" descr="extraction_50_10000_1.0_1.0_y_page845.gif"/>
          <p:cNvPicPr>
            <a:picLocks noChangeAspect="1"/>
          </p:cNvPicPr>
          <p:nvPr/>
        </p:nvPicPr>
        <p:blipFill>
          <a:blip r:embed="rId27" cstate="print"/>
          <a:stretch>
            <a:fillRect/>
          </a:stretch>
        </p:blipFill>
        <p:spPr>
          <a:xfrm>
            <a:off x="4754880" y="2286000"/>
            <a:ext cx="4054793" cy="2880360"/>
          </a:xfrm>
          <a:prstGeom prst="rect">
            <a:avLst/>
          </a:prstGeom>
        </p:spPr>
      </p:pic>
      <p:pic>
        <p:nvPicPr>
          <p:cNvPr id="85" name="Picture 84" descr="extraction_50_10000_1.0_1.0_x_page895.gif"/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365760" y="2286000"/>
            <a:ext cx="4054793" cy="2880360"/>
          </a:xfrm>
          <a:prstGeom prst="rect">
            <a:avLst/>
          </a:prstGeom>
        </p:spPr>
      </p:pic>
      <p:pic>
        <p:nvPicPr>
          <p:cNvPr id="86" name="Picture 85" descr="extraction_50_10000_1.0_1.0_y_page895.gif"/>
          <p:cNvPicPr>
            <a:picLocks noChangeAspect="1"/>
          </p:cNvPicPr>
          <p:nvPr/>
        </p:nvPicPr>
        <p:blipFill>
          <a:blip r:embed="rId29" cstate="print"/>
          <a:stretch>
            <a:fillRect/>
          </a:stretch>
        </p:blipFill>
        <p:spPr>
          <a:xfrm>
            <a:off x="4754880" y="2286000"/>
            <a:ext cx="4054793" cy="2880360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3276600" y="1219200"/>
            <a:ext cx="21900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1.0x1.0 mm-</a:t>
            </a:r>
            <a:r>
              <a:rPr lang="en-US" dirty="0" err="1" smtClean="0"/>
              <a:t>mrad</a:t>
            </a:r>
            <a:endParaRPr lang="en-US" dirty="0"/>
          </a:p>
        </p:txBody>
      </p:sp>
    </p:spTree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uiExpand="1" build="allAtOnce" animBg="1"/>
      <p:bldP spid="22" grpId="0" uiExpand="1" build="allAtOnce" animBg="1"/>
      <p:bldP spid="23" grpId="0" animBg="1"/>
      <p:bldP spid="26" grpId="0" animBg="1"/>
      <p:bldP spid="29" grpId="0" animBg="1"/>
      <p:bldP spid="32" grpId="0" animBg="1"/>
      <p:bldP spid="35" grpId="0" animBg="1"/>
      <p:bldP spid="38" grpId="0" animBg="1"/>
      <p:bldP spid="39" grpId="0" animBg="1"/>
      <p:bldP spid="40" grpId="0" animBg="1"/>
      <p:bldP spid="72" grpId="0" animBg="1"/>
      <p:bldP spid="73" grpId="0" animBg="1"/>
      <p:bldP spid="7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err="1" smtClean="0">
                <a:effectLst/>
              </a:rPr>
              <a:t>Emittance</a:t>
            </a:r>
            <a:r>
              <a:rPr lang="en-US" dirty="0" smtClean="0">
                <a:effectLst/>
              </a:rPr>
              <a:t> in X and Y</a:t>
            </a:r>
            <a:endParaRPr lang="en-US" dirty="0">
              <a:effectLst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Company Proprietary</a:t>
            </a:r>
            <a:endParaRPr lang="en-US"/>
          </a:p>
        </p:txBody>
      </p:sp>
      <p:pic>
        <p:nvPicPr>
          <p:cNvPr id="16" name="Picture 15" descr="extraction_50_10000_1.0_1.0_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1447800"/>
            <a:ext cx="7877908" cy="5029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76600" y="1219200"/>
            <a:ext cx="21900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1.0x1.0 mm-</a:t>
            </a:r>
            <a:r>
              <a:rPr lang="en-US" dirty="0" err="1" smtClean="0"/>
              <a:t>mrad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>
                <a:effectLst/>
              </a:rPr>
              <a:t>Transmittance</a:t>
            </a:r>
            <a:endParaRPr lang="en-US" dirty="0">
              <a:effectLst/>
            </a:endParaRPr>
          </a:p>
        </p:txBody>
      </p:sp>
      <p:pic>
        <p:nvPicPr>
          <p:cNvPr id="7" name="Picture 6" descr="extraction_50_10000_1.0_1.0_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1143000"/>
            <a:ext cx="7877907" cy="5029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76600" y="1219200"/>
            <a:ext cx="21900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1.0x1.0 mm-</a:t>
            </a:r>
            <a:r>
              <a:rPr lang="en-US" dirty="0" err="1" smtClean="0"/>
              <a:t>mrad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Particle Tracking</a:t>
            </a:r>
            <a:endParaRPr lang="en-US" dirty="0">
              <a:effectLst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              Horizontal 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              Vertical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023360" y="5486400"/>
            <a:ext cx="982961" cy="400110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  <a:tileRect/>
          </a:gradFill>
        </p:spPr>
        <p:txBody>
          <a:bodyPr wrap="square" rtlCol="0">
            <a:spAutoFit/>
          </a:bodyPr>
          <a:lstStyle/>
          <a:p>
            <a:r>
              <a:rPr lang="en-US" dirty="0" smtClean="0"/>
              <a:t>50 </a:t>
            </a:r>
            <a:r>
              <a:rPr lang="en-US" dirty="0" err="1" smtClean="0"/>
              <a:t>keV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3276600" y="1219200"/>
            <a:ext cx="19768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0.5x2 mm-</a:t>
            </a:r>
            <a:r>
              <a:rPr lang="en-US" dirty="0" err="1" smtClean="0"/>
              <a:t>mrad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023360" y="5486400"/>
            <a:ext cx="1600200" cy="400110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  <a:tileRect/>
          </a:gradFill>
        </p:spPr>
        <p:txBody>
          <a:bodyPr wrap="square" rtlCol="0">
            <a:spAutoFit/>
          </a:bodyPr>
          <a:lstStyle/>
          <a:p>
            <a:r>
              <a:rPr lang="en-US" dirty="0" smtClean="0"/>
              <a:t>150 </a:t>
            </a:r>
            <a:r>
              <a:rPr lang="en-US" dirty="0" err="1" smtClean="0"/>
              <a:t>keV</a:t>
            </a:r>
            <a:endParaRPr lang="en-US" dirty="0" smtClean="0"/>
          </a:p>
        </p:txBody>
      </p:sp>
      <p:sp>
        <p:nvSpPr>
          <p:cNvPr id="21" name="TextBox 20"/>
          <p:cNvSpPr txBox="1"/>
          <p:nvPr/>
        </p:nvSpPr>
        <p:spPr>
          <a:xfrm>
            <a:off x="4023360" y="5486400"/>
            <a:ext cx="1600200" cy="400110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  <a:tileRect/>
          </a:gradFill>
        </p:spPr>
        <p:txBody>
          <a:bodyPr wrap="square" rtlCol="0">
            <a:spAutoFit/>
          </a:bodyPr>
          <a:lstStyle/>
          <a:p>
            <a:r>
              <a:rPr lang="en-US" dirty="0" smtClean="0"/>
              <a:t>500 </a:t>
            </a:r>
            <a:r>
              <a:rPr lang="en-US" dirty="0" err="1" smtClean="0"/>
              <a:t>keV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4023360" y="5486400"/>
            <a:ext cx="1600200" cy="400110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  <a:tileRect/>
          </a:gradFill>
        </p:spPr>
        <p:txBody>
          <a:bodyPr wrap="square" rtlCol="0">
            <a:spAutoFit/>
          </a:bodyPr>
          <a:lstStyle/>
          <a:p>
            <a:r>
              <a:rPr lang="en-US" dirty="0" smtClean="0"/>
              <a:t>7300 </a:t>
            </a:r>
            <a:r>
              <a:rPr lang="en-US" dirty="0" err="1" smtClean="0"/>
              <a:t>keV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4023360" y="5486400"/>
            <a:ext cx="1600200" cy="400110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  <a:tileRect/>
          </a:gradFill>
        </p:spPr>
        <p:txBody>
          <a:bodyPr wrap="square" rtlCol="0">
            <a:spAutoFit/>
          </a:bodyPr>
          <a:lstStyle/>
          <a:p>
            <a:r>
              <a:rPr lang="en-US" dirty="0" smtClean="0"/>
              <a:t>7500 </a:t>
            </a:r>
            <a:r>
              <a:rPr lang="en-US" dirty="0" err="1" smtClean="0"/>
              <a:t>keV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4023360" y="5486400"/>
            <a:ext cx="1600200" cy="400110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  <a:tileRect/>
          </a:gradFill>
        </p:spPr>
        <p:txBody>
          <a:bodyPr wrap="square" rtlCol="0">
            <a:spAutoFit/>
          </a:bodyPr>
          <a:lstStyle/>
          <a:p>
            <a:r>
              <a:rPr lang="en-US" dirty="0" smtClean="0"/>
              <a:t>8000 </a:t>
            </a:r>
            <a:r>
              <a:rPr lang="en-US" dirty="0" err="1" smtClean="0"/>
              <a:t>keV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4023360" y="5486400"/>
            <a:ext cx="1600200" cy="400110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  <a:tileRect/>
          </a:gradFill>
        </p:spPr>
        <p:txBody>
          <a:bodyPr wrap="square" rtlCol="0">
            <a:spAutoFit/>
          </a:bodyPr>
          <a:lstStyle/>
          <a:p>
            <a:r>
              <a:rPr lang="en-US" dirty="0" smtClean="0"/>
              <a:t>8500 </a:t>
            </a:r>
            <a:r>
              <a:rPr lang="en-US" dirty="0" err="1" smtClean="0"/>
              <a:t>keV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4023360" y="5486400"/>
            <a:ext cx="1600200" cy="400110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  <a:tileRect/>
          </a:gradFill>
        </p:spPr>
        <p:txBody>
          <a:bodyPr wrap="square" rtlCol="0">
            <a:spAutoFit/>
          </a:bodyPr>
          <a:lstStyle/>
          <a:p>
            <a:r>
              <a:rPr lang="en-US" dirty="0" smtClean="0"/>
              <a:t>9000 </a:t>
            </a:r>
            <a:r>
              <a:rPr lang="en-US" dirty="0" err="1" smtClean="0"/>
              <a:t>keV</a:t>
            </a:r>
            <a:endParaRPr lang="en-US" dirty="0"/>
          </a:p>
        </p:txBody>
      </p:sp>
      <p:pic>
        <p:nvPicPr>
          <p:cNvPr id="41" name="Content Placeholder 40" descr="vertical_05_2_x_page0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20040" y="2286000"/>
            <a:ext cx="4054792" cy="2880360"/>
          </a:xfrm>
        </p:spPr>
      </p:pic>
      <p:pic>
        <p:nvPicPr>
          <p:cNvPr id="42" name="Picture 41" descr="vertical_05_2_x_page10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0040" y="2286000"/>
            <a:ext cx="4054793" cy="2880360"/>
          </a:xfrm>
          <a:prstGeom prst="rect">
            <a:avLst/>
          </a:prstGeom>
        </p:spPr>
      </p:pic>
      <p:pic>
        <p:nvPicPr>
          <p:cNvPr id="43" name="Picture 42" descr="vertical_05_2_x_page45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0040" y="2286000"/>
            <a:ext cx="4054793" cy="2880360"/>
          </a:xfrm>
          <a:prstGeom prst="rect">
            <a:avLst/>
          </a:prstGeom>
        </p:spPr>
      </p:pic>
      <p:pic>
        <p:nvPicPr>
          <p:cNvPr id="44" name="Picture 43" descr="vertical_05_2_x_page725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0040" y="2286000"/>
            <a:ext cx="4054793" cy="2880360"/>
          </a:xfrm>
          <a:prstGeom prst="rect">
            <a:avLst/>
          </a:prstGeom>
        </p:spPr>
      </p:pic>
      <p:pic>
        <p:nvPicPr>
          <p:cNvPr id="45" name="Picture 44" descr="vertical_05_2_x_page745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0040" y="2286000"/>
            <a:ext cx="4054793" cy="2880360"/>
          </a:xfrm>
          <a:prstGeom prst="rect">
            <a:avLst/>
          </a:prstGeom>
        </p:spPr>
      </p:pic>
      <p:pic>
        <p:nvPicPr>
          <p:cNvPr id="46" name="Picture 45" descr="vertical_05_2_x_page795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0039" y="2286000"/>
            <a:ext cx="4054796" cy="2880360"/>
          </a:xfrm>
          <a:prstGeom prst="rect">
            <a:avLst/>
          </a:prstGeom>
        </p:spPr>
      </p:pic>
      <p:pic>
        <p:nvPicPr>
          <p:cNvPr id="47" name="Picture 46" descr="vertical_05_2_x_page845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20040" y="2286000"/>
            <a:ext cx="4054793" cy="2880360"/>
          </a:xfrm>
          <a:prstGeom prst="rect">
            <a:avLst/>
          </a:prstGeom>
        </p:spPr>
      </p:pic>
      <p:pic>
        <p:nvPicPr>
          <p:cNvPr id="48" name="Picture 47" descr="vertical_05_2_x_page895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20040" y="2286000"/>
            <a:ext cx="4054793" cy="2880360"/>
          </a:xfrm>
          <a:prstGeom prst="rect">
            <a:avLst/>
          </a:prstGeom>
        </p:spPr>
      </p:pic>
      <p:pic>
        <p:nvPicPr>
          <p:cNvPr id="50" name="Content Placeholder 49" descr="vertical_05_2_y_page0.gif"/>
          <p:cNvPicPr>
            <a:picLocks noGrp="1" noChangeAspect="1"/>
          </p:cNvPicPr>
          <p:nvPr>
            <p:ph sz="quarter" idx="4"/>
          </p:nvPr>
        </p:nvPicPr>
        <p:blipFill>
          <a:blip r:embed="rId11" cstate="print"/>
          <a:stretch>
            <a:fillRect/>
          </a:stretch>
        </p:blipFill>
        <p:spPr>
          <a:xfrm>
            <a:off x="4754880" y="2286000"/>
            <a:ext cx="4054792" cy="2880360"/>
          </a:xfrm>
        </p:spPr>
      </p:pic>
      <p:pic>
        <p:nvPicPr>
          <p:cNvPr id="51" name="Picture 50" descr="vertical_05_2_y_page10.gi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754880" y="2286000"/>
            <a:ext cx="4054793" cy="2880360"/>
          </a:xfrm>
          <a:prstGeom prst="rect">
            <a:avLst/>
          </a:prstGeom>
        </p:spPr>
      </p:pic>
      <p:pic>
        <p:nvPicPr>
          <p:cNvPr id="52" name="Picture 51" descr="vertical_05_2_y_page45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754880" y="2286000"/>
            <a:ext cx="4054793" cy="2880360"/>
          </a:xfrm>
          <a:prstGeom prst="rect">
            <a:avLst/>
          </a:prstGeom>
        </p:spPr>
      </p:pic>
      <p:pic>
        <p:nvPicPr>
          <p:cNvPr id="53" name="Picture 52" descr="vertical_05_2_y_page725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4754880" y="2286000"/>
            <a:ext cx="4054793" cy="2880360"/>
          </a:xfrm>
          <a:prstGeom prst="rect">
            <a:avLst/>
          </a:prstGeom>
        </p:spPr>
      </p:pic>
      <p:pic>
        <p:nvPicPr>
          <p:cNvPr id="55" name="Picture 54" descr="vertical_05_2_y_page745.gif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4754880" y="2286000"/>
            <a:ext cx="4054793" cy="2880360"/>
          </a:xfrm>
          <a:prstGeom prst="rect">
            <a:avLst/>
          </a:prstGeom>
        </p:spPr>
      </p:pic>
      <p:pic>
        <p:nvPicPr>
          <p:cNvPr id="56" name="Picture 55" descr="vertical_05_2_y_page795.gif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4754880" y="2286000"/>
            <a:ext cx="4054793" cy="2880360"/>
          </a:xfrm>
          <a:prstGeom prst="rect">
            <a:avLst/>
          </a:prstGeom>
        </p:spPr>
      </p:pic>
      <p:pic>
        <p:nvPicPr>
          <p:cNvPr id="57" name="Picture 56" descr="vertical_05_2_y_page845.gif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4754880" y="2286000"/>
            <a:ext cx="4054793" cy="2880360"/>
          </a:xfrm>
          <a:prstGeom prst="rect">
            <a:avLst/>
          </a:prstGeom>
        </p:spPr>
      </p:pic>
      <p:pic>
        <p:nvPicPr>
          <p:cNvPr id="58" name="Picture 57" descr="vertical_05_2_y_page895.gif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4754880" y="2286000"/>
            <a:ext cx="4054793" cy="2880360"/>
          </a:xfrm>
          <a:prstGeom prst="rect">
            <a:avLst/>
          </a:prstGeom>
        </p:spPr>
      </p:pic>
    </p:spTree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uiExpand="1" build="allAtOnce" animBg="1"/>
      <p:bldP spid="17" grpId="0" animBg="1"/>
      <p:bldP spid="21" grpId="0" animBg="1"/>
      <p:bldP spid="25" grpId="0" animBg="1"/>
      <p:bldP spid="30" grpId="0" animBg="1"/>
      <p:bldP spid="34" grpId="0" animBg="1"/>
      <p:bldP spid="37" grpId="0" animBg="1"/>
      <p:bldP spid="4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Rot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effectLst/>
              </a:rPr>
              <a:t>Detection: Possible Nuclear Pathways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28600" y="1752600"/>
            <a:ext cx="8915400" cy="3656013"/>
            <a:chOff x="144" y="1104"/>
            <a:chExt cx="5616" cy="2303"/>
          </a:xfrm>
        </p:grpSpPr>
        <p:sp>
          <p:nvSpPr>
            <p:cNvPr id="116740" name="Text Box 4"/>
            <p:cNvSpPr txBox="1">
              <a:spLocks noChangeArrowheads="1"/>
            </p:cNvSpPr>
            <p:nvPr/>
          </p:nvSpPr>
          <p:spPr bwMode="auto">
            <a:xfrm>
              <a:off x="144" y="1488"/>
              <a:ext cx="5616" cy="1919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r>
                <a:rPr kumimoji="1" lang="en-US" sz="2400" b="1" dirty="0">
                  <a:cs typeface="Arial" charset="0"/>
                </a:rPr>
                <a:t>Neutrons		</a:t>
              </a:r>
              <a:r>
                <a:rPr kumimoji="1" lang="en-US" sz="2400" b="1" dirty="0" err="1">
                  <a:cs typeface="Arial" charset="0"/>
                </a:rPr>
                <a:t>Neutrons</a:t>
              </a:r>
              <a:r>
                <a:rPr kumimoji="1" lang="en-US" sz="2400" b="1" dirty="0">
                  <a:cs typeface="Arial" charset="0"/>
                </a:rPr>
                <a:t>: Scattering, Fission (Neutrons)</a:t>
              </a:r>
            </a:p>
            <a:p>
              <a:r>
                <a:rPr kumimoji="1" lang="en-US" sz="2400" b="1" dirty="0">
                  <a:cs typeface="Arial" charset="0"/>
                </a:rPr>
                <a:t>			 Photons:  Capture, Scattering</a:t>
              </a:r>
            </a:p>
            <a:p>
              <a:endParaRPr kumimoji="1" lang="en-US" sz="2400" b="1" dirty="0">
                <a:cs typeface="Arial" charset="0"/>
              </a:endParaRPr>
            </a:p>
            <a:p>
              <a:endParaRPr kumimoji="1" lang="en-US" sz="2400" b="1" dirty="0">
                <a:cs typeface="Arial" charset="0"/>
              </a:endParaRPr>
            </a:p>
            <a:p>
              <a:r>
                <a:rPr kumimoji="1" lang="en-US" sz="2400" b="1" dirty="0">
                  <a:cs typeface="Arial" charset="0"/>
                </a:rPr>
                <a:t>Photons		</a:t>
              </a:r>
              <a:r>
                <a:rPr kumimoji="1" lang="en-US" sz="2400" b="1" dirty="0" err="1">
                  <a:solidFill>
                    <a:srgbClr val="FF0000"/>
                  </a:solidFill>
                  <a:cs typeface="Arial" charset="0"/>
                </a:rPr>
                <a:t>Photons</a:t>
              </a:r>
              <a:r>
                <a:rPr kumimoji="1" lang="en-US" sz="2400" b="1" dirty="0">
                  <a:solidFill>
                    <a:srgbClr val="FF0000"/>
                  </a:solidFill>
                  <a:cs typeface="Arial" charset="0"/>
                </a:rPr>
                <a:t>:  Nuclear Resonance </a:t>
              </a:r>
              <a:r>
                <a:rPr kumimoji="1" lang="en-US" sz="2400" b="1" dirty="0" smtClean="0">
                  <a:solidFill>
                    <a:srgbClr val="FF0000"/>
                  </a:solidFill>
                  <a:cs typeface="Arial" charset="0"/>
                </a:rPr>
                <a:t>						       Fluorescence</a:t>
              </a:r>
              <a:endParaRPr kumimoji="1" lang="en-US" sz="2400" b="1" dirty="0">
                <a:solidFill>
                  <a:srgbClr val="FF0000"/>
                </a:solidFill>
                <a:cs typeface="Arial" charset="0"/>
              </a:endParaRPr>
            </a:p>
            <a:p>
              <a:r>
                <a:rPr kumimoji="1" lang="en-US" sz="2400" b="1" dirty="0">
                  <a:solidFill>
                    <a:srgbClr val="FF0000"/>
                  </a:solidFill>
                  <a:cs typeface="Arial" charset="0"/>
                </a:rPr>
                <a:t>				      </a:t>
              </a:r>
              <a:r>
                <a:rPr kumimoji="1" lang="en-US" sz="2400" b="1" dirty="0" smtClean="0">
                  <a:solidFill>
                    <a:srgbClr val="FF0000"/>
                  </a:solidFill>
                  <a:cs typeface="Arial" charset="0"/>
                </a:rPr>
                <a:t> Effective </a:t>
              </a:r>
              <a:r>
                <a:rPr kumimoji="1" lang="en-US" sz="2400" b="1" dirty="0">
                  <a:solidFill>
                    <a:srgbClr val="FF0000"/>
                  </a:solidFill>
                  <a:cs typeface="Arial" charset="0"/>
                </a:rPr>
                <a:t>Z (EZ-3D</a:t>
              </a:r>
              <a:r>
                <a:rPr kumimoji="1" lang="en-US" sz="2400" b="1" baseline="30000" dirty="0">
                  <a:solidFill>
                    <a:srgbClr val="FF0000"/>
                  </a:solidFill>
                  <a:cs typeface="Arial" charset="0"/>
                </a:rPr>
                <a:t>TM</a:t>
              </a:r>
              <a:r>
                <a:rPr kumimoji="1" lang="en-US" sz="2400" b="1" dirty="0">
                  <a:solidFill>
                    <a:srgbClr val="FF0000"/>
                  </a:solidFill>
                  <a:cs typeface="Arial" charset="0"/>
                </a:rPr>
                <a:t>)</a:t>
              </a:r>
            </a:p>
            <a:p>
              <a:r>
                <a:rPr kumimoji="1" lang="en-US" sz="2400" b="1" dirty="0">
                  <a:cs typeface="Arial" charset="0"/>
                </a:rPr>
                <a:t>			</a:t>
              </a:r>
              <a:r>
                <a:rPr kumimoji="1" lang="en-US" sz="2400" b="1" dirty="0">
                  <a:solidFill>
                    <a:srgbClr val="FF0000"/>
                  </a:solidFill>
                  <a:cs typeface="Arial" charset="0"/>
                </a:rPr>
                <a:t>Neutrons: Fission (Prompt Neutrons)</a:t>
              </a:r>
            </a:p>
          </p:txBody>
        </p:sp>
        <p:sp>
          <p:nvSpPr>
            <p:cNvPr id="116741" name="Line 5"/>
            <p:cNvSpPr>
              <a:spLocks noChangeShapeType="1"/>
            </p:cNvSpPr>
            <p:nvPr/>
          </p:nvSpPr>
          <p:spPr bwMode="auto">
            <a:xfrm>
              <a:off x="1008" y="1632"/>
              <a:ext cx="816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6742" name="Line 6"/>
            <p:cNvSpPr>
              <a:spLocks noChangeShapeType="1"/>
            </p:cNvSpPr>
            <p:nvPr/>
          </p:nvSpPr>
          <p:spPr bwMode="auto">
            <a:xfrm>
              <a:off x="1008" y="1632"/>
              <a:ext cx="816" cy="24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6743" name="Line 7"/>
            <p:cNvSpPr>
              <a:spLocks noChangeShapeType="1"/>
            </p:cNvSpPr>
            <p:nvPr/>
          </p:nvSpPr>
          <p:spPr bwMode="auto">
            <a:xfrm>
              <a:off x="912" y="2544"/>
              <a:ext cx="960" cy="0"/>
            </a:xfrm>
            <a:prstGeom prst="line">
              <a:avLst/>
            </a:prstGeom>
            <a:noFill/>
            <a:ln w="12700" cap="sq">
              <a:solidFill>
                <a:srgbClr val="FF0000"/>
              </a:solidFill>
              <a:round/>
              <a:headEnd type="none" w="sm" len="sm"/>
              <a:tailEnd type="triangl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6744" name="Line 8"/>
            <p:cNvSpPr>
              <a:spLocks noChangeShapeType="1"/>
            </p:cNvSpPr>
            <p:nvPr/>
          </p:nvSpPr>
          <p:spPr bwMode="auto">
            <a:xfrm>
              <a:off x="912" y="2544"/>
              <a:ext cx="1592" cy="248"/>
            </a:xfrm>
            <a:prstGeom prst="line">
              <a:avLst/>
            </a:prstGeom>
            <a:noFill/>
            <a:ln w="12700" cap="sq">
              <a:solidFill>
                <a:srgbClr val="FF0000"/>
              </a:solidFill>
              <a:round/>
              <a:headEnd type="none" w="sm" len="sm"/>
              <a:tailEnd type="triangl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6745" name="Text Box 9"/>
            <p:cNvSpPr txBox="1">
              <a:spLocks noChangeArrowheads="1"/>
            </p:cNvSpPr>
            <p:nvPr/>
          </p:nvSpPr>
          <p:spPr bwMode="auto">
            <a:xfrm>
              <a:off x="192" y="1104"/>
              <a:ext cx="67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latin typeface="Garamond" pitchFamily="18" charset="0"/>
                  <a:cs typeface="Arial" charset="0"/>
                </a:rPr>
                <a:t>Beam</a:t>
              </a:r>
            </a:p>
          </p:txBody>
        </p:sp>
        <p:sp>
          <p:nvSpPr>
            <p:cNvPr id="116746" name="Text Box 10"/>
            <p:cNvSpPr txBox="1">
              <a:spLocks noChangeArrowheads="1"/>
            </p:cNvSpPr>
            <p:nvPr/>
          </p:nvSpPr>
          <p:spPr bwMode="auto">
            <a:xfrm>
              <a:off x="1968" y="1104"/>
              <a:ext cx="177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latin typeface="Garamond" pitchFamily="18" charset="0"/>
                  <a:cs typeface="Arial" charset="0"/>
                </a:rPr>
                <a:t>Measured Particle</a:t>
              </a:r>
            </a:p>
          </p:txBody>
        </p:sp>
        <p:sp>
          <p:nvSpPr>
            <p:cNvPr id="116747" name="Line 11"/>
            <p:cNvSpPr>
              <a:spLocks noChangeShapeType="1"/>
            </p:cNvSpPr>
            <p:nvPr/>
          </p:nvSpPr>
          <p:spPr bwMode="auto">
            <a:xfrm>
              <a:off x="912" y="2552"/>
              <a:ext cx="960" cy="44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effectLst/>
              </a:rPr>
              <a:t>Emittance</a:t>
            </a:r>
            <a:r>
              <a:rPr lang="en-US" dirty="0" smtClean="0">
                <a:effectLst/>
              </a:rPr>
              <a:t> in X and Y</a:t>
            </a:r>
            <a:endParaRPr lang="en-US" dirty="0"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6600" y="1219200"/>
            <a:ext cx="21900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0.5x2.0 mm-</a:t>
            </a:r>
            <a:r>
              <a:rPr lang="en-US" dirty="0" err="1" smtClean="0"/>
              <a:t>mrad</a:t>
            </a:r>
            <a:endParaRPr lang="en-US" dirty="0"/>
          </a:p>
        </p:txBody>
      </p:sp>
      <p:pic>
        <p:nvPicPr>
          <p:cNvPr id="8" name="Picture 7" descr="vertical_05_2_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0600" y="1600200"/>
            <a:ext cx="7086600" cy="452403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Transmittance</a:t>
            </a:r>
            <a:endParaRPr lang="en-US" dirty="0"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6600" y="1219200"/>
            <a:ext cx="21900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0.5x2.0 mm-</a:t>
            </a:r>
            <a:r>
              <a:rPr lang="en-US" dirty="0" err="1" smtClean="0"/>
              <a:t>mrad</a:t>
            </a:r>
            <a:endParaRPr lang="en-US" dirty="0"/>
          </a:p>
        </p:txBody>
      </p:sp>
      <p:pic>
        <p:nvPicPr>
          <p:cNvPr id="7" name="Picture 6" descr="vertical_05_2_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" y="1600200"/>
            <a:ext cx="7131894" cy="455295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Tune Calculations</a:t>
            </a:r>
            <a:endParaRPr lang="en-US" dirty="0">
              <a:effectLst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404813" y="3124200"/>
          <a:ext cx="8118475" cy="609600"/>
        </p:xfrm>
        <a:graphic>
          <a:graphicData uri="http://schemas.openxmlformats.org/presentationml/2006/ole">
            <p:oleObj spid="_x0000_s160770" name="Equation" r:id="rId4" imgW="3213000" imgH="241200" progId="Equation.3">
              <p:embed/>
            </p:oleObj>
          </a:graphicData>
        </a:graphic>
      </p:graphicFrame>
      <p:graphicFrame>
        <p:nvGraphicFramePr>
          <p:cNvPr id="6147" name="Object 3"/>
          <p:cNvGraphicFramePr>
            <a:graphicFrameLocks noChangeAspect="1"/>
          </p:cNvGraphicFramePr>
          <p:nvPr/>
        </p:nvGraphicFramePr>
        <p:xfrm>
          <a:off x="465138" y="4267200"/>
          <a:ext cx="8181975" cy="609600"/>
        </p:xfrm>
        <a:graphic>
          <a:graphicData uri="http://schemas.openxmlformats.org/presentationml/2006/ole">
            <p:oleObj spid="_x0000_s160771" name="Equation" r:id="rId5" imgW="3238200" imgH="24120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Horizontal Tunes and Amplitude Dependant Tune Shift</a:t>
            </a:r>
            <a:endParaRPr lang="en-US" dirty="0">
              <a:effectLst/>
            </a:endParaRPr>
          </a:p>
        </p:txBody>
      </p:sp>
      <p:pic>
        <p:nvPicPr>
          <p:cNvPr id="14" name="Picture 13" descr="tunes_2009_05_07_B3-2_38_2_1.gif"/>
          <p:cNvPicPr preferRelativeResize="0"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81200" y="1600200"/>
            <a:ext cx="5486400" cy="4572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Vertical Tunes and Amplitude Dependant Tune Shift</a:t>
            </a:r>
            <a:endParaRPr lang="en-US" dirty="0">
              <a:effectLst/>
            </a:endParaRPr>
          </a:p>
        </p:txBody>
      </p:sp>
      <p:pic>
        <p:nvPicPr>
          <p:cNvPr id="6" name="Picture 5" descr="tunes_2009_05_07_B3-2_38_2_3.gif"/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1447800"/>
            <a:ext cx="5486400" cy="4572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3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3013" y="490350"/>
            <a:ext cx="8822387" cy="5533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effectLst/>
              </a:rPr>
              <a:t>COSY Particle Tracking in Phase Space</a:t>
            </a:r>
            <a:endParaRPr lang="en-US" sz="3200" dirty="0">
              <a:effectLst/>
            </a:endParaRPr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219200"/>
            <a:ext cx="3112017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1295400"/>
            <a:ext cx="3138488" cy="214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41402" y="3743325"/>
            <a:ext cx="3249598" cy="22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57800" y="3795712"/>
            <a:ext cx="3124201" cy="214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609600" y="137160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6200" y="3657600"/>
            <a:ext cx="9525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Orbit 2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419600" y="3733800"/>
            <a:ext cx="9525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Orbit 3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457695" y="1219200"/>
            <a:ext cx="9525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Orbit 1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52400" y="1676400"/>
            <a:ext cx="11272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injection</a:t>
            </a: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 bwMode="auto">
          <a:xfrm rot="5400000">
            <a:off x="5980906" y="4838700"/>
            <a:ext cx="1600200" cy="1588"/>
          </a:xfrm>
          <a:prstGeom prst="line">
            <a:avLst/>
          </a:prstGeom>
          <a:noFill/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5791200" y="5562600"/>
            <a:ext cx="10823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inflector</a:t>
            </a:r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 bwMode="auto">
          <a:xfrm rot="5400000">
            <a:off x="1715294" y="4837906"/>
            <a:ext cx="1600200" cy="1588"/>
          </a:xfrm>
          <a:prstGeom prst="line">
            <a:avLst/>
          </a:prstGeom>
          <a:noFill/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 rot="5400000">
            <a:off x="5982494" y="2399506"/>
            <a:ext cx="1600200" cy="1588"/>
          </a:xfrm>
          <a:prstGeom prst="line">
            <a:avLst/>
          </a:prstGeom>
          <a:noFill/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2330912"/>
            <a:ext cx="4547043" cy="3275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Understanding One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effectLst/>
              </a:rPr>
              <a:t>50 </a:t>
            </a:r>
            <a:r>
              <a:rPr lang="en-US" dirty="0" err="1" smtClean="0">
                <a:effectLst/>
              </a:rPr>
              <a:t>keV</a:t>
            </a:r>
            <a:r>
              <a:rPr lang="en-US" dirty="0" smtClean="0">
                <a:effectLst/>
              </a:rPr>
              <a:t> Acceptance</a:t>
            </a:r>
            <a:endParaRPr lang="en-US" dirty="0">
              <a:effectLst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Vertical acceptance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572000" y="1600200"/>
            <a:ext cx="4041775" cy="639762"/>
          </a:xfrm>
        </p:spPr>
        <p:txBody>
          <a:bodyPr/>
          <a:lstStyle/>
          <a:p>
            <a:r>
              <a:rPr lang="en-US" sz="2000" dirty="0" smtClean="0"/>
              <a:t>Amplitude dependant tune shift</a:t>
            </a:r>
            <a:endParaRPr lang="en-US" sz="2000" dirty="0"/>
          </a:p>
        </p:txBody>
      </p:sp>
      <p:pic>
        <p:nvPicPr>
          <p:cNvPr id="1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8342" y="2799315"/>
            <a:ext cx="4359046" cy="2915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304800" y="2286000"/>
            <a:ext cx="19672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  <a:sym typeface="Mathematica1"/>
              </a:rPr>
              <a:t></a:t>
            </a:r>
            <a:r>
              <a:rPr lang="en-US" sz="1800" baseline="-25000" dirty="0" smtClean="0">
                <a:solidFill>
                  <a:srgbClr val="FF0000"/>
                </a:solidFill>
                <a:sym typeface="Mathematica1"/>
              </a:rPr>
              <a:t>y</a:t>
            </a:r>
            <a:r>
              <a:rPr lang="en-US" sz="1800" dirty="0" smtClean="0">
                <a:solidFill>
                  <a:srgbClr val="FF0000"/>
                </a:solidFill>
                <a:sym typeface="Mathematica1"/>
              </a:rPr>
              <a:t>=</a:t>
            </a:r>
            <a:r>
              <a:rPr lang="en-US" sz="1800" dirty="0" smtClean="0">
                <a:solidFill>
                  <a:srgbClr val="FF0000"/>
                </a:solidFill>
              </a:rPr>
              <a:t>8 </a:t>
            </a:r>
            <a:r>
              <a:rPr lang="en-US" sz="1800" dirty="0" smtClean="0">
                <a:solidFill>
                  <a:srgbClr val="FF0000"/>
                </a:solidFill>
                <a:latin typeface="Symbol" pitchFamily="18" charset="2"/>
              </a:rPr>
              <a:t>p</a:t>
            </a:r>
            <a:r>
              <a:rPr lang="en-US" sz="1800" dirty="0" smtClean="0">
                <a:solidFill>
                  <a:srgbClr val="FF0000"/>
                </a:solidFill>
              </a:rPr>
              <a:t> mm </a:t>
            </a:r>
            <a:r>
              <a:rPr lang="en-US" sz="1800" dirty="0" err="1" smtClean="0">
                <a:solidFill>
                  <a:srgbClr val="FF0000"/>
                </a:solidFill>
              </a:rPr>
              <a:t>mr</a:t>
            </a:r>
            <a:endParaRPr lang="en-US" sz="1800" dirty="0" smtClean="0">
              <a:solidFill>
                <a:srgbClr val="FF0000"/>
              </a:solidFill>
            </a:endParaRPr>
          </a:p>
          <a:p>
            <a:r>
              <a:rPr lang="en-US" sz="1800" dirty="0" smtClean="0">
                <a:solidFill>
                  <a:srgbClr val="FF0000"/>
                </a:solidFill>
              </a:rPr>
              <a:t>4X fold symmetry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38400" y="5486400"/>
            <a:ext cx="19672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  <a:sym typeface="Mathematica1"/>
              </a:rPr>
              <a:t></a:t>
            </a:r>
            <a:r>
              <a:rPr lang="en-US" sz="1800" baseline="-25000" dirty="0" smtClean="0">
                <a:solidFill>
                  <a:srgbClr val="FF0000"/>
                </a:solidFill>
                <a:sym typeface="Mathematica1"/>
              </a:rPr>
              <a:t>y</a:t>
            </a:r>
            <a:r>
              <a:rPr lang="en-US" sz="1800" dirty="0" smtClean="0">
                <a:solidFill>
                  <a:srgbClr val="FF0000"/>
                </a:solidFill>
                <a:sym typeface="Mathematica1"/>
              </a:rPr>
              <a:t>=</a:t>
            </a:r>
            <a:r>
              <a:rPr lang="en-US" sz="1800" dirty="0" smtClean="0">
                <a:solidFill>
                  <a:srgbClr val="FF0000"/>
                </a:solidFill>
              </a:rPr>
              <a:t>17 </a:t>
            </a:r>
            <a:r>
              <a:rPr lang="en-US" sz="1800" dirty="0" smtClean="0">
                <a:solidFill>
                  <a:srgbClr val="FF0000"/>
                </a:solidFill>
                <a:latin typeface="Symbol" pitchFamily="18" charset="2"/>
              </a:rPr>
              <a:t>p</a:t>
            </a:r>
            <a:r>
              <a:rPr lang="en-US" sz="1800" dirty="0" smtClean="0">
                <a:solidFill>
                  <a:srgbClr val="FF0000"/>
                </a:solidFill>
              </a:rPr>
              <a:t> mm </a:t>
            </a:r>
            <a:r>
              <a:rPr lang="en-US" sz="1800" dirty="0" err="1" smtClean="0">
                <a:solidFill>
                  <a:srgbClr val="FF0000"/>
                </a:solidFill>
              </a:rPr>
              <a:t>mr</a:t>
            </a:r>
            <a:endParaRPr lang="en-US" sz="1800" dirty="0" smtClean="0">
              <a:solidFill>
                <a:srgbClr val="FF0000"/>
              </a:solidFill>
            </a:endParaRPr>
          </a:p>
          <a:p>
            <a:r>
              <a:rPr lang="en-US" sz="1800" dirty="0" smtClean="0">
                <a:solidFill>
                  <a:srgbClr val="FF0000"/>
                </a:solidFill>
              </a:rPr>
              <a:t>5X fold symmetry</a:t>
            </a:r>
            <a:endParaRPr lang="en-US" sz="1800" dirty="0">
              <a:solidFill>
                <a:srgbClr val="FF000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 bwMode="auto">
          <a:xfrm rot="5400000">
            <a:off x="1181100" y="3314700"/>
            <a:ext cx="990600" cy="1588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rot="5400000" flipH="1" flipV="1">
            <a:off x="2971800" y="5181600"/>
            <a:ext cx="609600" cy="152400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 flipV="1">
            <a:off x="3200400" y="4800600"/>
            <a:ext cx="4191000" cy="762000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>
            <a:off x="1676400" y="2819400"/>
            <a:ext cx="4572000" cy="1905000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 rot="5400000">
            <a:off x="6896497" y="4457303"/>
            <a:ext cx="990600" cy="794"/>
          </a:xfrm>
          <a:prstGeom prst="lin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 rot="5400000">
            <a:off x="5981700" y="4686300"/>
            <a:ext cx="533400" cy="1588"/>
          </a:xfrm>
          <a:prstGeom prst="lin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7696200" y="3962400"/>
            <a:ext cx="1188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1.80=9/5</a:t>
            </a:r>
            <a:endParaRPr lang="en-US" dirty="0"/>
          </a:p>
        </p:txBody>
      </p:sp>
      <p:cxnSp>
        <p:nvCxnSpPr>
          <p:cNvPr id="28" name="Straight Arrow Connector 27"/>
          <p:cNvCxnSpPr>
            <a:stCxn id="26" idx="1"/>
          </p:cNvCxnSpPr>
          <p:nvPr/>
        </p:nvCxnSpPr>
        <p:spPr bwMode="auto">
          <a:xfrm rot="10800000">
            <a:off x="7391400" y="3962409"/>
            <a:ext cx="304800" cy="200047"/>
          </a:xfrm>
          <a:prstGeom prst="straightConnector1">
            <a:avLst/>
          </a:prstGeom>
          <a:noFill/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2" name="TextBox 31"/>
          <p:cNvSpPr txBox="1"/>
          <p:nvPr/>
        </p:nvSpPr>
        <p:spPr>
          <a:xfrm>
            <a:off x="7696200" y="4419600"/>
            <a:ext cx="1188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1.75=7/4</a:t>
            </a:r>
            <a:endParaRPr lang="en-US" dirty="0"/>
          </a:p>
        </p:txBody>
      </p:sp>
      <p:cxnSp>
        <p:nvCxnSpPr>
          <p:cNvPr id="34" name="Straight Arrow Connector 33"/>
          <p:cNvCxnSpPr>
            <a:stCxn id="32" idx="1"/>
          </p:cNvCxnSpPr>
          <p:nvPr/>
        </p:nvCxnSpPr>
        <p:spPr bwMode="auto">
          <a:xfrm rot="10800000">
            <a:off x="6248400" y="4419601"/>
            <a:ext cx="1447800" cy="200055"/>
          </a:xfrm>
          <a:prstGeom prst="straightConnector1">
            <a:avLst/>
          </a:prstGeom>
          <a:noFill/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ffectLst/>
              </a:rPr>
              <a:t>Conclusions</a:t>
            </a:r>
            <a:endParaRPr lang="en-US" dirty="0">
              <a:effectLst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Importance of High Duty Cycle</a:t>
            </a:r>
          </a:p>
          <a:p>
            <a:r>
              <a:rPr lang="en-US" dirty="0" smtClean="0"/>
              <a:t>Feasibility of Induction Accelerator Modality</a:t>
            </a:r>
          </a:p>
          <a:p>
            <a:pPr lvl="1"/>
            <a:r>
              <a:rPr lang="en-US" dirty="0" smtClean="0"/>
              <a:t>Large momentum range acceptance</a:t>
            </a:r>
          </a:p>
          <a:p>
            <a:pPr lvl="1"/>
            <a:r>
              <a:rPr lang="en-US" dirty="0" smtClean="0"/>
              <a:t>Good transmission</a:t>
            </a:r>
          </a:p>
          <a:p>
            <a:pPr lvl="1"/>
            <a:r>
              <a:rPr lang="en-US" dirty="0" smtClean="0"/>
              <a:t>Small footprint</a:t>
            </a:r>
          </a:p>
          <a:p>
            <a:pPr lvl="1"/>
            <a:r>
              <a:rPr lang="en-US" dirty="0" smtClean="0"/>
              <a:t>High intensities</a:t>
            </a:r>
          </a:p>
          <a:p>
            <a:pPr lvl="1"/>
            <a:r>
              <a:rPr lang="en-US" dirty="0" smtClean="0"/>
              <a:t>Duty cycle approaching 50%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38400" y="2590800"/>
            <a:ext cx="525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Thank You</a:t>
            </a:r>
            <a:endParaRPr lang="en-US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The Roles that Neutrons Play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Transmission radiography</a:t>
            </a:r>
          </a:p>
          <a:p>
            <a:r>
              <a:rPr lang="en-US" dirty="0" smtClean="0"/>
              <a:t>Capture reactions leading to specific decays</a:t>
            </a:r>
          </a:p>
          <a:p>
            <a:pPr lvl="1"/>
            <a:r>
              <a:rPr lang="en-US" dirty="0" smtClean="0"/>
              <a:t>Example: Many, but not ubiquitous if speed is needed, (even-even small cross sections)</a:t>
            </a:r>
          </a:p>
          <a:p>
            <a:r>
              <a:rPr lang="en-US" dirty="0" smtClean="0"/>
              <a:t>Inelastic scattering leading to specific decays</a:t>
            </a:r>
          </a:p>
          <a:p>
            <a:pPr lvl="1"/>
            <a:r>
              <a:rPr lang="en-US" dirty="0" smtClean="0"/>
              <a:t>Example: Many, but energetic neutrons produce backgrounds.</a:t>
            </a:r>
          </a:p>
          <a:p>
            <a:r>
              <a:rPr lang="en-US" dirty="0" smtClean="0"/>
              <a:t>Induced fission</a:t>
            </a:r>
          </a:p>
          <a:p>
            <a:pPr lvl="1"/>
            <a:r>
              <a:rPr lang="en-US" dirty="0" smtClean="0"/>
              <a:t>Thermal capture and fast capture</a:t>
            </a:r>
          </a:p>
          <a:p>
            <a:r>
              <a:rPr lang="en-US" dirty="0" smtClean="0"/>
              <a:t>Others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/>
              </a:rPr>
              <a:t>Neutron Generators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90600"/>
            <a:ext cx="4648200" cy="4800599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dirty="0" smtClean="0"/>
              <a:t>Accelerator-based fusion:</a:t>
            </a:r>
          </a:p>
          <a:p>
            <a:pPr lvl="1" eaLnBrk="1" hangingPunct="1"/>
            <a:r>
              <a:rPr lang="en-US" dirty="0" smtClean="0"/>
              <a:t>D-D: ~2.5 MeV </a:t>
            </a:r>
            <a:r>
              <a:rPr lang="en-US" baseline="30000" dirty="0" smtClean="0"/>
              <a:t>2</a:t>
            </a:r>
            <a:r>
              <a:rPr lang="en-US" dirty="0" smtClean="0"/>
              <a:t>H + </a:t>
            </a:r>
            <a:r>
              <a:rPr lang="en-US" baseline="30000" dirty="0" smtClean="0"/>
              <a:t>2</a:t>
            </a:r>
            <a:r>
              <a:rPr lang="en-US" dirty="0" smtClean="0"/>
              <a:t>H </a:t>
            </a:r>
            <a:r>
              <a:rPr lang="en-US" dirty="0" smtClean="0">
                <a:cs typeface="Arial" charset="0"/>
              </a:rPr>
              <a:t>→ </a:t>
            </a:r>
            <a:r>
              <a:rPr lang="en-US" baseline="30000" dirty="0" smtClean="0">
                <a:cs typeface="Arial" charset="0"/>
              </a:rPr>
              <a:t>3</a:t>
            </a:r>
            <a:r>
              <a:rPr lang="en-US" dirty="0" smtClean="0">
                <a:cs typeface="Arial" charset="0"/>
              </a:rPr>
              <a:t>He + n</a:t>
            </a:r>
          </a:p>
          <a:p>
            <a:pPr lvl="1" eaLnBrk="1" hangingPunct="1"/>
            <a:r>
              <a:rPr lang="en-US" dirty="0" smtClean="0"/>
              <a:t>D-T: ~14.1 MeV </a:t>
            </a:r>
            <a:r>
              <a:rPr lang="en-US" baseline="30000" dirty="0" smtClean="0"/>
              <a:t>3</a:t>
            </a:r>
            <a:r>
              <a:rPr lang="en-US" dirty="0" smtClean="0"/>
              <a:t>H + </a:t>
            </a:r>
            <a:r>
              <a:rPr lang="en-US" baseline="30000" dirty="0" smtClean="0"/>
              <a:t>2</a:t>
            </a:r>
            <a:r>
              <a:rPr lang="en-US" dirty="0" smtClean="0"/>
              <a:t>H </a:t>
            </a:r>
            <a:r>
              <a:rPr lang="en-US" dirty="0" smtClean="0">
                <a:cs typeface="Arial" charset="0"/>
              </a:rPr>
              <a:t>→ </a:t>
            </a:r>
            <a:r>
              <a:rPr lang="en-US" baseline="30000" dirty="0" smtClean="0">
                <a:cs typeface="Arial" charset="0"/>
              </a:rPr>
              <a:t>4</a:t>
            </a:r>
            <a:r>
              <a:rPr lang="en-US" dirty="0" smtClean="0">
                <a:cs typeface="Arial" charset="0"/>
              </a:rPr>
              <a:t>He + n</a:t>
            </a:r>
          </a:p>
          <a:p>
            <a:pPr lvl="1" eaLnBrk="1" hangingPunct="1"/>
            <a:endParaRPr lang="en-US" dirty="0" smtClean="0">
              <a:cs typeface="Arial" charset="0"/>
            </a:endParaRPr>
          </a:p>
          <a:p>
            <a:pPr eaLnBrk="1" hangingPunct="1"/>
            <a:r>
              <a:rPr lang="en-US" dirty="0" smtClean="0"/>
              <a:t>Adelphi Technology</a:t>
            </a:r>
          </a:p>
          <a:p>
            <a:pPr lvl="1" eaLnBrk="1" hangingPunct="1"/>
            <a:r>
              <a:rPr lang="en-US" dirty="0" smtClean="0"/>
              <a:t>DD 10</a:t>
            </a:r>
            <a:r>
              <a:rPr lang="en-US" baseline="30000" dirty="0" smtClean="0"/>
              <a:t>9</a:t>
            </a:r>
            <a:r>
              <a:rPr lang="en-US" dirty="0" smtClean="0"/>
              <a:t> n/s</a:t>
            </a:r>
          </a:p>
          <a:p>
            <a:pPr lvl="1" eaLnBrk="1" hangingPunct="1"/>
            <a:r>
              <a:rPr lang="en-US" dirty="0" smtClean="0"/>
              <a:t>DD 10</a:t>
            </a:r>
            <a:r>
              <a:rPr lang="en-US" baseline="30000" dirty="0" smtClean="0"/>
              <a:t>10</a:t>
            </a:r>
            <a:r>
              <a:rPr lang="en-US" dirty="0" smtClean="0"/>
              <a:t> n/s</a:t>
            </a:r>
          </a:p>
          <a:p>
            <a:pPr lvl="1" eaLnBrk="1" hangingPunct="1"/>
            <a:endParaRPr lang="en-US" dirty="0" smtClean="0"/>
          </a:p>
          <a:p>
            <a:pPr lvl="1" eaLnBrk="1" hangingPunct="1"/>
            <a:r>
              <a:rPr lang="en-US" dirty="0" smtClean="0"/>
              <a:t>DT 10</a:t>
            </a:r>
            <a:r>
              <a:rPr lang="en-US" baseline="30000" dirty="0" smtClean="0"/>
              <a:t>14</a:t>
            </a:r>
            <a:r>
              <a:rPr lang="en-US" dirty="0" smtClean="0"/>
              <a:t> n/s</a:t>
            </a:r>
          </a:p>
          <a:p>
            <a:pPr lvl="2" eaLnBrk="1" hangingPunct="1"/>
            <a:r>
              <a:rPr lang="en-US" dirty="0" smtClean="0"/>
              <a:t>DU amplifier</a:t>
            </a:r>
          </a:p>
          <a:p>
            <a:pPr lvl="2" eaLnBrk="1" hangingPunct="1"/>
            <a:r>
              <a:rPr lang="en-US" dirty="0" smtClean="0"/>
              <a:t>60 kW </a:t>
            </a:r>
          </a:p>
          <a:p>
            <a:pPr lvl="2" eaLnBrk="1" hangingPunct="1">
              <a:buNone/>
            </a:pPr>
            <a:endParaRPr lang="en-US" dirty="0" smtClean="0"/>
          </a:p>
          <a:p>
            <a:r>
              <a:rPr lang="en-US" dirty="0" smtClean="0"/>
              <a:t>Stripping reactions – example: 9Be(</a:t>
            </a:r>
            <a:r>
              <a:rPr lang="en-US" dirty="0" err="1" smtClean="0"/>
              <a:t>D,n</a:t>
            </a:r>
            <a:r>
              <a:rPr lang="en-US" dirty="0" smtClean="0"/>
              <a:t>)10B; Controllable energy, Van de </a:t>
            </a:r>
            <a:r>
              <a:rPr lang="en-US" dirty="0" err="1" smtClean="0"/>
              <a:t>Graaff</a:t>
            </a:r>
            <a:r>
              <a:rPr lang="en-US" dirty="0" smtClean="0"/>
              <a:t>, RFQ, Cyclotrons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5018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990600"/>
            <a:ext cx="350520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183" name="Picture 4" descr="Neutron System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3200400"/>
            <a:ext cx="2743200" cy="205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Detection Processes that Use Photons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Transmission Radiography</a:t>
            </a:r>
          </a:p>
          <a:p>
            <a:pPr lvl="1"/>
            <a:r>
              <a:rPr lang="en-US" dirty="0" smtClean="0"/>
              <a:t>Density dependence of penetration</a:t>
            </a:r>
            <a:endParaRPr lang="en-US" dirty="0"/>
          </a:p>
          <a:p>
            <a:r>
              <a:rPr lang="en-US" dirty="0" smtClean="0"/>
              <a:t>Nuclear Resonance Fluorescence</a:t>
            </a:r>
          </a:p>
          <a:p>
            <a:pPr lvl="1"/>
            <a:r>
              <a:rPr lang="en-US" dirty="0" smtClean="0"/>
              <a:t>Scattering from nuclear states</a:t>
            </a:r>
          </a:p>
          <a:p>
            <a:pPr lvl="1"/>
            <a:r>
              <a:rPr lang="en-US" dirty="0" smtClean="0"/>
              <a:t>Transmission absorption</a:t>
            </a:r>
          </a:p>
          <a:p>
            <a:r>
              <a:rPr lang="en-US" dirty="0" smtClean="0"/>
              <a:t>Effective –Z determination</a:t>
            </a:r>
          </a:p>
          <a:p>
            <a:pPr lvl="1"/>
            <a:r>
              <a:rPr lang="en-US" dirty="0" smtClean="0"/>
              <a:t>Multiple processes yielding strong Z-dependence</a:t>
            </a:r>
          </a:p>
          <a:p>
            <a:r>
              <a:rPr lang="en-US" dirty="0" smtClean="0"/>
              <a:t>Photon Induced Fission</a:t>
            </a:r>
          </a:p>
          <a:p>
            <a:pPr lvl="1"/>
            <a:r>
              <a:rPr lang="en-US" dirty="0" smtClean="0"/>
              <a:t>Distinctive properties of Prompt neutron energy spectra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  <a:noFill/>
          <a:ln/>
        </p:spPr>
        <p:txBody>
          <a:bodyPr/>
          <a:lstStyle/>
          <a:p>
            <a:r>
              <a:rPr lang="en-US" sz="2400" smtClean="0">
                <a:effectLst/>
              </a:rPr>
              <a:t>NRF and EZ-3D with 3D Voxels, 2-D NRF Transmission Detection and Prompt Photofission Neutrons</a:t>
            </a:r>
          </a:p>
        </p:txBody>
      </p:sp>
      <p:pic>
        <p:nvPicPr>
          <p:cNvPr id="191494" name="Picture 6" descr="scanned beam schematic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143000"/>
            <a:ext cx="7086600" cy="49768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/>
          <a:lstStyle/>
          <a:p>
            <a:r>
              <a:rPr lang="en-US" dirty="0" smtClean="0">
                <a:effectLst/>
              </a:rPr>
              <a:t>Radiography with Photons</a:t>
            </a:r>
            <a:endParaRPr lang="en-US" dirty="0">
              <a:effectLst/>
            </a:endParaRPr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7455" y="1752600"/>
            <a:ext cx="5396345" cy="356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066800"/>
            <a:ext cx="3024737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57200" y="5791200"/>
            <a:ext cx="304800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50" dirty="0">
                <a:latin typeface="Arial Black" pitchFamily="34" charset="0"/>
              </a:rPr>
              <a:t>Pictures courtesy Australian Customs and Border Protection Service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1503</TotalTime>
  <Words>1865</Words>
  <Application>Microsoft Office PowerPoint</Application>
  <PresentationFormat>On-screen Show (4:3)</PresentationFormat>
  <Paragraphs>435</Paragraphs>
  <Slides>49</Slides>
  <Notes>49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1" baseType="lpstr">
      <vt:lpstr>Default Design</vt:lpstr>
      <vt:lpstr>Equation</vt:lpstr>
      <vt:lpstr>Accelerators in Homeland Security  William Bertozzi  Wilbur Franklin, Alexei Klimenko, Steve Korbly Robert Ledoux, Rustam Niyazov, Dave Swenson     </vt:lpstr>
      <vt:lpstr>Introduction - Outline</vt:lpstr>
      <vt:lpstr>Some Important Dangers</vt:lpstr>
      <vt:lpstr>Detection: Possible Nuclear Pathways</vt:lpstr>
      <vt:lpstr>The Roles that Neutrons Play</vt:lpstr>
      <vt:lpstr>Neutron Generators</vt:lpstr>
      <vt:lpstr>Detection Processes that Use Photons</vt:lpstr>
      <vt:lpstr>NRF and EZ-3D with 3D Voxels, 2-D NRF Transmission Detection and Prompt Photofission Neutrons</vt:lpstr>
      <vt:lpstr>Radiography with Photons</vt:lpstr>
      <vt:lpstr>Nuclear Resonance Fluorescence</vt:lpstr>
      <vt:lpstr>Analogy: NRF to Optical Spectrometry</vt:lpstr>
      <vt:lpstr>Nuclear Resonance Fluorescence Physics</vt:lpstr>
      <vt:lpstr>Alcohol NRF Spectrum</vt:lpstr>
      <vt:lpstr>NRF Spectrum from 235U</vt:lpstr>
      <vt:lpstr>Effective – Z Determination</vt:lpstr>
      <vt:lpstr>NRF Spectrum from 239Pu</vt:lpstr>
      <vt:lpstr>EZ-3D™ Technology Summary</vt:lpstr>
      <vt:lpstr>Slide 18</vt:lpstr>
      <vt:lpstr>Prompt Neutrons from Photon Induced Fission</vt:lpstr>
      <vt:lpstr>Prompt Neutrons from Photon Induced Fission</vt:lpstr>
      <vt:lpstr>Prompt Photofission Neutrons </vt:lpstr>
      <vt:lpstr>Important Properties of Photon Beams </vt:lpstr>
      <vt:lpstr>Electron Accelerators For Inspection</vt:lpstr>
      <vt:lpstr>Passport Compact Accelerator Objectives</vt:lpstr>
      <vt:lpstr>The FFAG Induction Accelerator</vt:lpstr>
      <vt:lpstr>Types of FFAG Electron Accelerators</vt:lpstr>
      <vt:lpstr>Theoretical Model</vt:lpstr>
      <vt:lpstr>A Spiral Sector FFAG (~ 125 keV) Inventor: Donald W. Kerst</vt:lpstr>
      <vt:lpstr>Theoretical Model</vt:lpstr>
      <vt:lpstr>A Radial Sector FFAG (~ 425 keV) Inventors: Kieth Symon, Andre Kolominsky, Andre Lebedev, Tihiro Ohkaiwa</vt:lpstr>
      <vt:lpstr>50 MeV Radial Sector Electron Accelerator Two-Way Model at the Stoughton site, 1961 MURA</vt:lpstr>
      <vt:lpstr>CAP Acceleration Mechanism - Simplified</vt:lpstr>
      <vt:lpstr>Tools Used in Design</vt:lpstr>
      <vt:lpstr>Tracking Examples </vt:lpstr>
      <vt:lpstr>Acceptances</vt:lpstr>
      <vt:lpstr>Particle Tracking</vt:lpstr>
      <vt:lpstr>Emittance in X and Y</vt:lpstr>
      <vt:lpstr>Transmittance</vt:lpstr>
      <vt:lpstr>Particle Tracking</vt:lpstr>
      <vt:lpstr>Emittance in X and Y</vt:lpstr>
      <vt:lpstr>Transmittance</vt:lpstr>
      <vt:lpstr>Tune Calculations</vt:lpstr>
      <vt:lpstr>Horizontal Tunes and Amplitude Dependant Tune Shift</vt:lpstr>
      <vt:lpstr>Vertical Tunes and Amplitude Dependant Tune Shift</vt:lpstr>
      <vt:lpstr>Slide 45</vt:lpstr>
      <vt:lpstr>COSY Particle Tracking in Phase Space</vt:lpstr>
      <vt:lpstr>Understanding One 50 keV Acceptance</vt:lpstr>
      <vt:lpstr>Conclusions</vt:lpstr>
      <vt:lpstr>Slide 49</vt:lpstr>
    </vt:vector>
  </TitlesOfParts>
  <Company>Passport Systems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Steve Korbly</dc:creator>
  <cp:lastModifiedBy> </cp:lastModifiedBy>
  <cp:revision>144</cp:revision>
  <dcterms:created xsi:type="dcterms:W3CDTF">2007-01-15T18:23:35Z</dcterms:created>
  <dcterms:modified xsi:type="dcterms:W3CDTF">2009-09-24T18:41:54Z</dcterms:modified>
</cp:coreProperties>
</file>