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61"/>
  </p:notesMasterIdLst>
  <p:sldIdLst>
    <p:sldId id="310" r:id="rId2"/>
    <p:sldId id="346" r:id="rId3"/>
    <p:sldId id="485" r:id="rId4"/>
    <p:sldId id="486" r:id="rId5"/>
    <p:sldId id="487" r:id="rId6"/>
    <p:sldId id="489" r:id="rId7"/>
    <p:sldId id="495" r:id="rId8"/>
    <p:sldId id="488" r:id="rId9"/>
    <p:sldId id="490" r:id="rId10"/>
    <p:sldId id="491" r:id="rId11"/>
    <p:sldId id="492" r:id="rId12"/>
    <p:sldId id="480" r:id="rId13"/>
    <p:sldId id="493" r:id="rId14"/>
    <p:sldId id="494" r:id="rId15"/>
    <p:sldId id="496" r:id="rId16"/>
    <p:sldId id="530" r:id="rId17"/>
    <p:sldId id="533" r:id="rId18"/>
    <p:sldId id="535" r:id="rId19"/>
    <p:sldId id="513" r:id="rId20"/>
    <p:sldId id="536" r:id="rId21"/>
    <p:sldId id="514" r:id="rId22"/>
    <p:sldId id="537" r:id="rId23"/>
    <p:sldId id="539" r:id="rId24"/>
    <p:sldId id="540" r:id="rId25"/>
    <p:sldId id="497" r:id="rId26"/>
    <p:sldId id="498" r:id="rId27"/>
    <p:sldId id="517" r:id="rId28"/>
    <p:sldId id="473" r:id="rId29"/>
    <p:sldId id="439" r:id="rId30"/>
    <p:sldId id="506" r:id="rId31"/>
    <p:sldId id="504" r:id="rId32"/>
    <p:sldId id="507" r:id="rId33"/>
    <p:sldId id="505" r:id="rId34"/>
    <p:sldId id="508" r:id="rId35"/>
    <p:sldId id="509" r:id="rId36"/>
    <p:sldId id="510" r:id="rId37"/>
    <p:sldId id="516" r:id="rId38"/>
    <p:sldId id="511" r:id="rId39"/>
    <p:sldId id="512" r:id="rId40"/>
    <p:sldId id="354" r:id="rId41"/>
    <p:sldId id="415" r:id="rId42"/>
    <p:sldId id="417" r:id="rId43"/>
    <p:sldId id="414" r:id="rId44"/>
    <p:sldId id="474" r:id="rId45"/>
    <p:sldId id="446" r:id="rId46"/>
    <p:sldId id="526" r:id="rId47"/>
    <p:sldId id="524" r:id="rId48"/>
    <p:sldId id="525" r:id="rId49"/>
    <p:sldId id="499" r:id="rId50"/>
    <p:sldId id="500" r:id="rId51"/>
    <p:sldId id="501" r:id="rId52"/>
    <p:sldId id="502" r:id="rId53"/>
    <p:sldId id="503" r:id="rId54"/>
    <p:sldId id="518" r:id="rId55"/>
    <p:sldId id="520" r:id="rId56"/>
    <p:sldId id="522" r:id="rId57"/>
    <p:sldId id="523" r:id="rId58"/>
    <p:sldId id="527" r:id="rId59"/>
    <p:sldId id="528" r:id="rId60"/>
  </p:sldIdLst>
  <p:sldSz cx="9144000" cy="6858000" type="screen4x3"/>
  <p:notesSz cx="6858000" cy="9144000"/>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9FD75B"/>
    <a:srgbClr val="9999FF"/>
    <a:srgbClr val="003399"/>
    <a:srgbClr val="009799"/>
    <a:srgbClr val="009900"/>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01" autoAdjust="0"/>
    <p:restoredTop sz="94589" autoAdjust="0"/>
  </p:normalViewPr>
  <p:slideViewPr>
    <p:cSldViewPr snapToGrid="0">
      <p:cViewPr>
        <p:scale>
          <a:sx n="100" d="100"/>
          <a:sy n="100" d="100"/>
        </p:scale>
        <p:origin x="-2814"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52"/>
    </p:cViewPr>
  </p:sorterViewPr>
  <p:notesViewPr>
    <p:cSldViewPr snapToGrid="0">
      <p:cViewPr varScale="1">
        <p:scale>
          <a:sx n="56" d="100"/>
          <a:sy n="56" d="100"/>
        </p:scale>
        <p:origin x="-178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umiServer\grossman$\Desktop\20090908_InjuryRateswithError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NumiServer\grossman$\Desktop\20090908_InjuryRateswithError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ocuments%20and%20Settings\vaia\Desktop\Model-FY08\FY04-FY11_FY09real_June_50.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lrMapOvr bg1="lt1" tx1="dk1" bg2="lt2" tx2="dk2" accent1="accent1" accent2="accent2" accent3="accent3" accent4="accent4" accent5="accent5" accent6="accent6" hlink="hlink" folHlink="folHlink"/>
  <c:chart>
    <c:title>
      <c:tx>
        <c:rich>
          <a:bodyPr/>
          <a:lstStyle/>
          <a:p>
            <a:pPr>
              <a:defRPr/>
            </a:pPr>
            <a:r>
              <a:rPr lang="en-US" sz="2400"/>
              <a:t>DART Case Rate by Calendar Quarter</a:t>
            </a:r>
          </a:p>
          <a:p>
            <a:pPr>
              <a:defRPr/>
            </a:pPr>
            <a:r>
              <a:rPr lang="en-US"/>
              <a:t>(Error Bars are One Standard Deviation)</a:t>
            </a:r>
          </a:p>
        </c:rich>
      </c:tx>
      <c:layout/>
      <c:overlay val="1"/>
    </c:title>
    <c:plotArea>
      <c:layout/>
      <c:barChart>
        <c:barDir val="col"/>
        <c:grouping val="clustered"/>
        <c:ser>
          <c:idx val="0"/>
          <c:order val="0"/>
          <c:dLbls>
            <c:delete val="1"/>
          </c:dLbls>
          <c:errBars>
            <c:errBarType val="both"/>
            <c:errValType val="cust"/>
            <c:plus>
              <c:numRef>
                <c:f>Error!$F$2:$F$52</c:f>
                <c:numCache>
                  <c:formatCode>General</c:formatCode>
                  <c:ptCount val="51"/>
                  <c:pt idx="0">
                    <c:v>0.77542518048249898</c:v>
                  </c:pt>
                  <c:pt idx="1">
                    <c:v>0.62353829072479583</c:v>
                  </c:pt>
                  <c:pt idx="2">
                    <c:v>0.90399999999999991</c:v>
                  </c:pt>
                  <c:pt idx="3">
                    <c:v>0.73500000000000043</c:v>
                  </c:pt>
                  <c:pt idx="4">
                    <c:v>0.7736886438659023</c:v>
                  </c:pt>
                  <c:pt idx="5">
                    <c:v>0.49497474683058357</c:v>
                  </c:pt>
                  <c:pt idx="6">
                    <c:v>0.49497474683058357</c:v>
                  </c:pt>
                  <c:pt idx="7">
                    <c:v>0.56604770117013992</c:v>
                  </c:pt>
                  <c:pt idx="8">
                    <c:v>0.37000000000000022</c:v>
                  </c:pt>
                  <c:pt idx="9">
                    <c:v>0.49851028073651621</c:v>
                  </c:pt>
                  <c:pt idx="10">
                    <c:v>0.4837945254518109</c:v>
                  </c:pt>
                  <c:pt idx="11">
                    <c:v>0.55333333333333323</c:v>
                  </c:pt>
                  <c:pt idx="12">
                    <c:v>0.7050000000000004</c:v>
                  </c:pt>
                  <c:pt idx="13">
                    <c:v>0.41233077336850193</c:v>
                  </c:pt>
                  <c:pt idx="14">
                    <c:v>0.56985644125197321</c:v>
                  </c:pt>
                  <c:pt idx="15">
                    <c:v>0.3935479640399635</c:v>
                  </c:pt>
                  <c:pt idx="16">
                    <c:v>0.75660425586960622</c:v>
                  </c:pt>
                  <c:pt idx="17">
                    <c:v>0.47376154339498688</c:v>
                  </c:pt>
                  <c:pt idx="18">
                    <c:v>0.43843878869070391</c:v>
                  </c:pt>
                  <c:pt idx="19">
                    <c:v>0.57890178158930661</c:v>
                  </c:pt>
                  <c:pt idx="20">
                    <c:v>0.69197302452239273</c:v>
                  </c:pt>
                  <c:pt idx="21">
                    <c:v>0.6351692687780166</c:v>
                  </c:pt>
                  <c:pt idx="22">
                    <c:v>0.61017021584775211</c:v>
                  </c:pt>
                  <c:pt idx="23">
                    <c:v>0.4248529157249607</c:v>
                  </c:pt>
                  <c:pt idx="24">
                    <c:v>0.26870057685088833</c:v>
                  </c:pt>
                  <c:pt idx="25">
                    <c:v>0.26162950903902282</c:v>
                  </c:pt>
                  <c:pt idx="26">
                    <c:v>0.31176914536239791</c:v>
                  </c:pt>
                  <c:pt idx="27">
                    <c:v>0.43379718763495945</c:v>
                  </c:pt>
                  <c:pt idx="28">
                    <c:v>0.39000000000000024</c:v>
                  </c:pt>
                  <c:pt idx="29">
                    <c:v>0.19000000000000009</c:v>
                  </c:pt>
                  <c:pt idx="30">
                    <c:v>0.19000000000000009</c:v>
                  </c:pt>
                  <c:pt idx="31">
                    <c:v>0.48989794855663554</c:v>
                  </c:pt>
                  <c:pt idx="32">
                    <c:v>0.28284271247461934</c:v>
                  </c:pt>
                  <c:pt idx="33">
                    <c:v>0.35218366420567204</c:v>
                  </c:pt>
                  <c:pt idx="34">
                    <c:v>0</c:v>
                  </c:pt>
                  <c:pt idx="35">
                    <c:v>0.36373066958946454</c:v>
                  </c:pt>
                  <c:pt idx="36">
                    <c:v>0.29698484809835024</c:v>
                  </c:pt>
                  <c:pt idx="37">
                    <c:v>0</c:v>
                  </c:pt>
                  <c:pt idx="38">
                    <c:v>0.28284271247461934</c:v>
                  </c:pt>
                  <c:pt idx="39">
                    <c:v>0.28991378028648473</c:v>
                  </c:pt>
                  <c:pt idx="40">
                    <c:v>0.43500000000000022</c:v>
                  </c:pt>
                  <c:pt idx="41">
                    <c:v>0.35218366420567204</c:v>
                  </c:pt>
                  <c:pt idx="42">
                    <c:v>0.35795716689756818</c:v>
                  </c:pt>
                  <c:pt idx="43">
                    <c:v>0.29698484809835024</c:v>
                  </c:pt>
                  <c:pt idx="44">
                    <c:v>0</c:v>
                  </c:pt>
                  <c:pt idx="45">
                    <c:v>0</c:v>
                  </c:pt>
                  <c:pt idx="46">
                    <c:v>0.22000000000000008</c:v>
                  </c:pt>
                  <c:pt idx="47">
                    <c:v>0.31819805153394642</c:v>
                  </c:pt>
                  <c:pt idx="48">
                    <c:v>0.44943820224719117</c:v>
                  </c:pt>
                  <c:pt idx="49">
                    <c:v>0.42000000000000021</c:v>
                  </c:pt>
                  <c:pt idx="50">
                    <c:v>0.39501213623433368</c:v>
                  </c:pt>
                </c:numCache>
              </c:numRef>
            </c:plus>
            <c:minus>
              <c:numRef>
                <c:f>Error!$F$2:$F$52</c:f>
                <c:numCache>
                  <c:formatCode>General</c:formatCode>
                  <c:ptCount val="51"/>
                  <c:pt idx="0">
                    <c:v>0.77542518048249898</c:v>
                  </c:pt>
                  <c:pt idx="1">
                    <c:v>0.62353829072479583</c:v>
                  </c:pt>
                  <c:pt idx="2">
                    <c:v>0.90399999999999991</c:v>
                  </c:pt>
                  <c:pt idx="3">
                    <c:v>0.73500000000000043</c:v>
                  </c:pt>
                  <c:pt idx="4">
                    <c:v>0.7736886438659023</c:v>
                  </c:pt>
                  <c:pt idx="5">
                    <c:v>0.49497474683058357</c:v>
                  </c:pt>
                  <c:pt idx="6">
                    <c:v>0.49497474683058357</c:v>
                  </c:pt>
                  <c:pt idx="7">
                    <c:v>0.56604770117013992</c:v>
                  </c:pt>
                  <c:pt idx="8">
                    <c:v>0.37000000000000022</c:v>
                  </c:pt>
                  <c:pt idx="9">
                    <c:v>0.49851028073651621</c:v>
                  </c:pt>
                  <c:pt idx="10">
                    <c:v>0.4837945254518109</c:v>
                  </c:pt>
                  <c:pt idx="11">
                    <c:v>0.55333333333333323</c:v>
                  </c:pt>
                  <c:pt idx="12">
                    <c:v>0.7050000000000004</c:v>
                  </c:pt>
                  <c:pt idx="13">
                    <c:v>0.41233077336850193</c:v>
                  </c:pt>
                  <c:pt idx="14">
                    <c:v>0.56985644125197321</c:v>
                  </c:pt>
                  <c:pt idx="15">
                    <c:v>0.3935479640399635</c:v>
                  </c:pt>
                  <c:pt idx="16">
                    <c:v>0.75660425586960622</c:v>
                  </c:pt>
                  <c:pt idx="17">
                    <c:v>0.47376154339498688</c:v>
                  </c:pt>
                  <c:pt idx="18">
                    <c:v>0.43843878869070391</c:v>
                  </c:pt>
                  <c:pt idx="19">
                    <c:v>0.57890178158930661</c:v>
                  </c:pt>
                  <c:pt idx="20">
                    <c:v>0.69197302452239273</c:v>
                  </c:pt>
                  <c:pt idx="21">
                    <c:v>0.6351692687780166</c:v>
                  </c:pt>
                  <c:pt idx="22">
                    <c:v>0.61017021584775211</c:v>
                  </c:pt>
                  <c:pt idx="23">
                    <c:v>0.4248529157249607</c:v>
                  </c:pt>
                  <c:pt idx="24">
                    <c:v>0.26870057685088833</c:v>
                  </c:pt>
                  <c:pt idx="25">
                    <c:v>0.26162950903902282</c:v>
                  </c:pt>
                  <c:pt idx="26">
                    <c:v>0.31176914536239791</c:v>
                  </c:pt>
                  <c:pt idx="27">
                    <c:v>0.43379718763495945</c:v>
                  </c:pt>
                  <c:pt idx="28">
                    <c:v>0.39000000000000024</c:v>
                  </c:pt>
                  <c:pt idx="29">
                    <c:v>0.19000000000000009</c:v>
                  </c:pt>
                  <c:pt idx="30">
                    <c:v>0.19000000000000009</c:v>
                  </c:pt>
                  <c:pt idx="31">
                    <c:v>0.48989794855663554</c:v>
                  </c:pt>
                  <c:pt idx="32">
                    <c:v>0.28284271247461934</c:v>
                  </c:pt>
                  <c:pt idx="33">
                    <c:v>0.35218366420567204</c:v>
                  </c:pt>
                  <c:pt idx="34">
                    <c:v>0</c:v>
                  </c:pt>
                  <c:pt idx="35">
                    <c:v>0.36373066958946454</c:v>
                  </c:pt>
                  <c:pt idx="36">
                    <c:v>0.29698484809835024</c:v>
                  </c:pt>
                  <c:pt idx="37">
                    <c:v>0</c:v>
                  </c:pt>
                  <c:pt idx="38">
                    <c:v>0.28284271247461934</c:v>
                  </c:pt>
                  <c:pt idx="39">
                    <c:v>0.28991378028648473</c:v>
                  </c:pt>
                  <c:pt idx="40">
                    <c:v>0.43500000000000022</c:v>
                  </c:pt>
                  <c:pt idx="41">
                    <c:v>0.35218366420567204</c:v>
                  </c:pt>
                  <c:pt idx="42">
                    <c:v>0.35795716689756818</c:v>
                  </c:pt>
                  <c:pt idx="43">
                    <c:v>0.29698484809835024</c:v>
                  </c:pt>
                  <c:pt idx="44">
                    <c:v>0</c:v>
                  </c:pt>
                  <c:pt idx="45">
                    <c:v>0</c:v>
                  </c:pt>
                  <c:pt idx="46">
                    <c:v>0.22000000000000008</c:v>
                  </c:pt>
                  <c:pt idx="47">
                    <c:v>0.31819805153394642</c:v>
                  </c:pt>
                  <c:pt idx="48">
                    <c:v>0.44943820224719117</c:v>
                  </c:pt>
                  <c:pt idx="49">
                    <c:v>0.42000000000000021</c:v>
                  </c:pt>
                  <c:pt idx="50">
                    <c:v>0.39501213623433368</c:v>
                  </c:pt>
                </c:numCache>
              </c:numRef>
            </c:minus>
            <c:spPr>
              <a:ln w="38100">
                <a:solidFill>
                  <a:srgbClr val="002060"/>
                </a:solidFill>
              </a:ln>
            </c:spPr>
          </c:errBars>
          <c:cat>
            <c:strRef>
              <c:f>Error!$A$2:$A$52</c:f>
              <c:strCache>
                <c:ptCount val="51"/>
                <c:pt idx="0">
                  <c:v>CY97.1</c:v>
                </c:pt>
                <c:pt idx="1">
                  <c:v>CY97.2</c:v>
                </c:pt>
                <c:pt idx="2">
                  <c:v>CY97.3</c:v>
                </c:pt>
                <c:pt idx="3">
                  <c:v>CY97.4</c:v>
                </c:pt>
                <c:pt idx="4">
                  <c:v>CY98.1</c:v>
                </c:pt>
                <c:pt idx="5">
                  <c:v>CY98.2</c:v>
                </c:pt>
                <c:pt idx="6">
                  <c:v>CY98.3</c:v>
                </c:pt>
                <c:pt idx="7">
                  <c:v>CY98.4</c:v>
                </c:pt>
                <c:pt idx="8">
                  <c:v>CY99.1</c:v>
                </c:pt>
                <c:pt idx="9">
                  <c:v>CY99.2</c:v>
                </c:pt>
                <c:pt idx="10">
                  <c:v>CY99.3</c:v>
                </c:pt>
                <c:pt idx="11">
                  <c:v>CY99.4</c:v>
                </c:pt>
                <c:pt idx="12">
                  <c:v>CY00.1</c:v>
                </c:pt>
                <c:pt idx="13">
                  <c:v>CY00.2</c:v>
                </c:pt>
                <c:pt idx="14">
                  <c:v>CY00.3</c:v>
                </c:pt>
                <c:pt idx="15">
                  <c:v>CY00.4</c:v>
                </c:pt>
                <c:pt idx="16">
                  <c:v>CY01.1</c:v>
                </c:pt>
                <c:pt idx="17">
                  <c:v>CY01.2</c:v>
                </c:pt>
                <c:pt idx="18">
                  <c:v>CY01.3</c:v>
                </c:pt>
                <c:pt idx="19">
                  <c:v>CY01.4</c:v>
                </c:pt>
                <c:pt idx="20">
                  <c:v>CY02.1</c:v>
                </c:pt>
                <c:pt idx="21">
                  <c:v>CY02.2</c:v>
                </c:pt>
                <c:pt idx="22">
                  <c:v>CY02.3</c:v>
                </c:pt>
                <c:pt idx="23">
                  <c:v>CY02.4</c:v>
                </c:pt>
                <c:pt idx="24">
                  <c:v>CY03.1</c:v>
                </c:pt>
                <c:pt idx="25">
                  <c:v>CY03.2</c:v>
                </c:pt>
                <c:pt idx="26">
                  <c:v>CY03.3</c:v>
                </c:pt>
                <c:pt idx="27">
                  <c:v>CY03.4</c:v>
                </c:pt>
                <c:pt idx="28">
                  <c:v>CY04.1</c:v>
                </c:pt>
                <c:pt idx="29">
                  <c:v>CY04.2</c:v>
                </c:pt>
                <c:pt idx="30">
                  <c:v>CY04.3</c:v>
                </c:pt>
                <c:pt idx="31">
                  <c:v>CY04.4</c:v>
                </c:pt>
                <c:pt idx="32">
                  <c:v>CY05.1</c:v>
                </c:pt>
                <c:pt idx="33">
                  <c:v>CY05.2</c:v>
                </c:pt>
                <c:pt idx="34">
                  <c:v>CY05.3</c:v>
                </c:pt>
                <c:pt idx="35">
                  <c:v>CY05.4</c:v>
                </c:pt>
                <c:pt idx="36">
                  <c:v>CY06.1</c:v>
                </c:pt>
                <c:pt idx="37">
                  <c:v>CY06.2</c:v>
                </c:pt>
                <c:pt idx="38">
                  <c:v>CY06.3</c:v>
                </c:pt>
                <c:pt idx="39">
                  <c:v>CY06.4</c:v>
                </c:pt>
                <c:pt idx="40">
                  <c:v>CY07.1</c:v>
                </c:pt>
                <c:pt idx="41">
                  <c:v>CY07.2</c:v>
                </c:pt>
                <c:pt idx="42">
                  <c:v>CY07.3</c:v>
                </c:pt>
                <c:pt idx="43">
                  <c:v>CY07.4</c:v>
                </c:pt>
                <c:pt idx="44">
                  <c:v>CY08.1</c:v>
                </c:pt>
                <c:pt idx="45">
                  <c:v>CY08.2</c:v>
                </c:pt>
                <c:pt idx="46">
                  <c:v>CY08.3</c:v>
                </c:pt>
                <c:pt idx="47">
                  <c:v>CY08.4</c:v>
                </c:pt>
                <c:pt idx="48">
                  <c:v>CY09.1</c:v>
                </c:pt>
                <c:pt idx="49">
                  <c:v>CY09.2</c:v>
                </c:pt>
                <c:pt idx="50">
                  <c:v>CY09.3</c:v>
                </c:pt>
              </c:strCache>
            </c:strRef>
          </c:cat>
          <c:val>
            <c:numRef>
              <c:f>Error!$E$2:$E$52</c:f>
              <c:numCache>
                <c:formatCode>0.000</c:formatCode>
                <c:ptCount val="51"/>
                <c:pt idx="0">
                  <c:v>3.38</c:v>
                </c:pt>
                <c:pt idx="1">
                  <c:v>2.16</c:v>
                </c:pt>
                <c:pt idx="2">
                  <c:v>4.5199999999999996</c:v>
                </c:pt>
                <c:pt idx="3">
                  <c:v>2.94</c:v>
                </c:pt>
                <c:pt idx="4">
                  <c:v>3.19</c:v>
                </c:pt>
                <c:pt idx="5">
                  <c:v>1.4</c:v>
                </c:pt>
                <c:pt idx="6">
                  <c:v>1.4</c:v>
                </c:pt>
                <c:pt idx="7">
                  <c:v>1.7900000000000007</c:v>
                </c:pt>
                <c:pt idx="8">
                  <c:v>0.74000000000000044</c:v>
                </c:pt>
                <c:pt idx="9">
                  <c:v>1.41</c:v>
                </c:pt>
                <c:pt idx="10">
                  <c:v>1.28</c:v>
                </c:pt>
                <c:pt idx="11">
                  <c:v>1.6600000000000001</c:v>
                </c:pt>
                <c:pt idx="12">
                  <c:v>2.82</c:v>
                </c:pt>
                <c:pt idx="13">
                  <c:v>1.01</c:v>
                </c:pt>
                <c:pt idx="14">
                  <c:v>1.8900000000000001</c:v>
                </c:pt>
                <c:pt idx="15">
                  <c:v>0.88000000000000034</c:v>
                </c:pt>
                <c:pt idx="16">
                  <c:v>3.21</c:v>
                </c:pt>
                <c:pt idx="17">
                  <c:v>1.34</c:v>
                </c:pt>
                <c:pt idx="18">
                  <c:v>1.159999999999999</c:v>
                </c:pt>
                <c:pt idx="19">
                  <c:v>1.9200000000000002</c:v>
                </c:pt>
                <c:pt idx="20">
                  <c:v>2.68</c:v>
                </c:pt>
                <c:pt idx="21">
                  <c:v>2.46</c:v>
                </c:pt>
                <c:pt idx="22">
                  <c:v>2.2000000000000002</c:v>
                </c:pt>
                <c:pt idx="23">
                  <c:v>0.9500000000000004</c:v>
                </c:pt>
                <c:pt idx="24">
                  <c:v>0.38000000000000023</c:v>
                </c:pt>
                <c:pt idx="25">
                  <c:v>0.37000000000000022</c:v>
                </c:pt>
                <c:pt idx="26">
                  <c:v>0.54</c:v>
                </c:pt>
                <c:pt idx="27">
                  <c:v>0.97000000000000008</c:v>
                </c:pt>
                <c:pt idx="28">
                  <c:v>0.78</c:v>
                </c:pt>
                <c:pt idx="29">
                  <c:v>0.19000000000000009</c:v>
                </c:pt>
                <c:pt idx="30">
                  <c:v>0.19000000000000009</c:v>
                </c:pt>
                <c:pt idx="31">
                  <c:v>1.2</c:v>
                </c:pt>
                <c:pt idx="32">
                  <c:v>0.4</c:v>
                </c:pt>
                <c:pt idx="33">
                  <c:v>0.61000000000000043</c:v>
                </c:pt>
                <c:pt idx="34">
                  <c:v>0</c:v>
                </c:pt>
                <c:pt idx="35">
                  <c:v>0.63000000000000045</c:v>
                </c:pt>
                <c:pt idx="36">
                  <c:v>0.42000000000000021</c:v>
                </c:pt>
                <c:pt idx="37">
                  <c:v>0</c:v>
                </c:pt>
                <c:pt idx="38">
                  <c:v>0.4</c:v>
                </c:pt>
                <c:pt idx="39">
                  <c:v>0.4100000000000002</c:v>
                </c:pt>
                <c:pt idx="40">
                  <c:v>0.87000000000000044</c:v>
                </c:pt>
                <c:pt idx="41">
                  <c:v>0.61000000000000043</c:v>
                </c:pt>
                <c:pt idx="42">
                  <c:v>0.62000000000000044</c:v>
                </c:pt>
                <c:pt idx="43">
                  <c:v>0.42000000000000021</c:v>
                </c:pt>
                <c:pt idx="44">
                  <c:v>0</c:v>
                </c:pt>
                <c:pt idx="45">
                  <c:v>0</c:v>
                </c:pt>
                <c:pt idx="46">
                  <c:v>0.22000000000000008</c:v>
                </c:pt>
                <c:pt idx="47">
                  <c:v>0.45</c:v>
                </c:pt>
                <c:pt idx="48">
                  <c:v>0.89887640449438277</c:v>
                </c:pt>
                <c:pt idx="49">
                  <c:v>0.84000000000000041</c:v>
                </c:pt>
                <c:pt idx="50">
                  <c:v>0.55863152036456343</c:v>
                </c:pt>
              </c:numCache>
            </c:numRef>
          </c:val>
        </c:ser>
        <c:dLbls>
          <c:showVal val="1"/>
        </c:dLbls>
        <c:gapWidth val="0"/>
        <c:axId val="54868608"/>
        <c:axId val="54907264"/>
      </c:barChart>
      <c:catAx>
        <c:axId val="54868608"/>
        <c:scaling>
          <c:orientation val="minMax"/>
        </c:scaling>
        <c:axPos val="b"/>
        <c:tickLblPos val="nextTo"/>
        <c:txPr>
          <a:bodyPr/>
          <a:lstStyle/>
          <a:p>
            <a:pPr>
              <a:defRPr sz="1200" b="0">
                <a:latin typeface="Times New Roman" pitchFamily="18" charset="0"/>
                <a:cs typeface="Times New Roman" pitchFamily="18" charset="0"/>
              </a:defRPr>
            </a:pPr>
            <a:endParaRPr lang="en-US"/>
          </a:p>
        </c:txPr>
        <c:crossAx val="54907264"/>
        <c:crossesAt val="0"/>
        <c:auto val="1"/>
        <c:lblAlgn val="ctr"/>
        <c:lblOffset val="100"/>
      </c:catAx>
      <c:valAx>
        <c:axId val="54907264"/>
        <c:scaling>
          <c:orientation val="minMax"/>
        </c:scaling>
        <c:axPos val="l"/>
        <c:numFmt formatCode="0.0" sourceLinked="0"/>
        <c:tickLblPos val="nextTo"/>
        <c:txPr>
          <a:bodyPr/>
          <a:lstStyle/>
          <a:p>
            <a:pPr>
              <a:defRPr sz="1200" b="1"/>
            </a:pPr>
            <a:endParaRPr lang="en-US"/>
          </a:p>
        </c:txPr>
        <c:crossAx val="54868608"/>
        <c:crosses val="autoZero"/>
        <c:crossBetween val="between"/>
      </c:valAx>
    </c:plotArea>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lrMapOvr bg1="lt1" tx1="dk1" bg2="lt2" tx2="dk2" accent1="accent1" accent2="accent2" accent3="accent3" accent4="accent4" accent5="accent5" accent6="accent6" hlink="hlink" folHlink="folHlink"/>
  <c:chart>
    <c:title>
      <c:tx>
        <c:rich>
          <a:bodyPr/>
          <a:lstStyle/>
          <a:p>
            <a:pPr>
              <a:defRPr sz="2400"/>
            </a:pPr>
            <a:r>
              <a:rPr lang="en-US" sz="2400"/>
              <a:t>TRC Case Rate by Calendar Quarter</a:t>
            </a:r>
          </a:p>
          <a:p>
            <a:pPr>
              <a:defRPr sz="2400"/>
            </a:pPr>
            <a:r>
              <a:rPr lang="en-US" sz="1800"/>
              <a:t>(Error Bars are One Standard Deviation)</a:t>
            </a:r>
          </a:p>
        </c:rich>
      </c:tx>
      <c:layout>
        <c:manualLayout>
          <c:xMode val="edge"/>
          <c:yMode val="edge"/>
          <c:x val="0.2794777434737723"/>
          <c:y val="2.4108057765999235E-2"/>
        </c:manualLayout>
      </c:layout>
      <c:overlay val="1"/>
    </c:title>
    <c:plotArea>
      <c:layout>
        <c:manualLayout>
          <c:layoutTarget val="inner"/>
          <c:xMode val="edge"/>
          <c:yMode val="edge"/>
          <c:x val="4.2797706786519334E-2"/>
          <c:y val="2.6708006600602626E-2"/>
          <c:w val="0.94093515969280972"/>
          <c:h val="0.81803655106739359"/>
        </c:manualLayout>
      </c:layout>
      <c:barChart>
        <c:barDir val="col"/>
        <c:grouping val="clustered"/>
        <c:ser>
          <c:idx val="0"/>
          <c:order val="0"/>
          <c:tx>
            <c:strRef>
              <c:f>Error!$K$1</c:f>
              <c:strCache>
                <c:ptCount val="1"/>
                <c:pt idx="0">
                  <c:v>ONE SIGMA EROR TRC RATE</c:v>
                </c:pt>
              </c:strCache>
            </c:strRef>
          </c:tx>
          <c:errBars>
            <c:errBarType val="both"/>
            <c:errValType val="cust"/>
            <c:plus>
              <c:numRef>
                <c:f>Error!$K$2:$K$52</c:f>
                <c:numCache>
                  <c:formatCode>General</c:formatCode>
                  <c:ptCount val="51"/>
                  <c:pt idx="0">
                    <c:v>1.0817453364692511</c:v>
                  </c:pt>
                  <c:pt idx="1">
                    <c:v>0.86324967419628995</c:v>
                  </c:pt>
                  <c:pt idx="2">
                    <c:v>1.1864388771876644</c:v>
                  </c:pt>
                  <c:pt idx="3">
                    <c:v>0.91999999999999993</c:v>
                  </c:pt>
                  <c:pt idx="4">
                    <c:v>1.1266666666666665</c:v>
                  </c:pt>
                  <c:pt idx="5">
                    <c:v>1.0169866098950775</c:v>
                  </c:pt>
                  <c:pt idx="6">
                    <c:v>0.78262379212492661</c:v>
                  </c:pt>
                  <c:pt idx="7">
                    <c:v>0.91586235109531888</c:v>
                  </c:pt>
                  <c:pt idx="8">
                    <c:v>0.9300000000000006</c:v>
                  </c:pt>
                  <c:pt idx="9">
                    <c:v>0.90017306028426458</c:v>
                  </c:pt>
                  <c:pt idx="10">
                    <c:v>0.77781745930520263</c:v>
                  </c:pt>
                  <c:pt idx="11">
                    <c:v>0.80524922588567183</c:v>
                  </c:pt>
                  <c:pt idx="12">
                    <c:v>0.91606242711420616</c:v>
                  </c:pt>
                  <c:pt idx="13">
                    <c:v>0.73413034838579783</c:v>
                  </c:pt>
                  <c:pt idx="14">
                    <c:v>0.74789529241803276</c:v>
                  </c:pt>
                  <c:pt idx="15">
                    <c:v>0.84656852107172298</c:v>
                  </c:pt>
                  <c:pt idx="16">
                    <c:v>0.99321732020806475</c:v>
                  </c:pt>
                  <c:pt idx="17">
                    <c:v>0.82057906383236401</c:v>
                  </c:pt>
                  <c:pt idx="18">
                    <c:v>0.70474975858259337</c:v>
                  </c:pt>
                  <c:pt idx="19">
                    <c:v>0.83614280036887023</c:v>
                  </c:pt>
                  <c:pt idx="20">
                    <c:v>0.80051233594492388</c:v>
                  </c:pt>
                  <c:pt idx="21">
                    <c:v>0.85255389750334765</c:v>
                  </c:pt>
                  <c:pt idx="22">
                    <c:v>0.75802704437242885</c:v>
                  </c:pt>
                  <c:pt idx="23">
                    <c:v>0.62714359672174835</c:v>
                  </c:pt>
                  <c:pt idx="24">
                    <c:v>0.38000000000000023</c:v>
                  </c:pt>
                  <c:pt idx="25">
                    <c:v>0.49333333333333335</c:v>
                  </c:pt>
                  <c:pt idx="26">
                    <c:v>0.56288542350997206</c:v>
                  </c:pt>
                  <c:pt idx="27">
                    <c:v>0.61348186607266553</c:v>
                  </c:pt>
                  <c:pt idx="28">
                    <c:v>0.6198064213930029</c:v>
                  </c:pt>
                  <c:pt idx="29">
                    <c:v>0.33486315612998313</c:v>
                  </c:pt>
                  <c:pt idx="30">
                    <c:v>0.58333333333333326</c:v>
                  </c:pt>
                  <c:pt idx="31">
                    <c:v>0.52537061748282632</c:v>
                  </c:pt>
                  <c:pt idx="32">
                    <c:v>0.45168573145495777</c:v>
                  </c:pt>
                  <c:pt idx="33">
                    <c:v>0.49806291436591316</c:v>
                  </c:pt>
                  <c:pt idx="34">
                    <c:v>0.62929325437350847</c:v>
                  </c:pt>
                  <c:pt idx="35">
                    <c:v>0.59396969619669993</c:v>
                  </c:pt>
                  <c:pt idx="36">
                    <c:v>0.59043416229076651</c:v>
                  </c:pt>
                  <c:pt idx="37">
                    <c:v>0.43826932358995907</c:v>
                  </c:pt>
                  <c:pt idx="38">
                    <c:v>0.56568542494923812</c:v>
                  </c:pt>
                  <c:pt idx="39">
                    <c:v>0.40500000000000008</c:v>
                  </c:pt>
                  <c:pt idx="40">
                    <c:v>0.65000000000000036</c:v>
                  </c:pt>
                  <c:pt idx="41">
                    <c:v>0.64194236501418145</c:v>
                  </c:pt>
                  <c:pt idx="42">
                    <c:v>0.58336309447890156</c:v>
                  </c:pt>
                  <c:pt idx="43">
                    <c:v>0.42500000000000027</c:v>
                  </c:pt>
                  <c:pt idx="44">
                    <c:v>0.39837168574084247</c:v>
                  </c:pt>
                  <c:pt idx="45">
                    <c:v>0.25455844122715732</c:v>
                  </c:pt>
                  <c:pt idx="46">
                    <c:v>0.38105117766515323</c:v>
                  </c:pt>
                  <c:pt idx="47">
                    <c:v>0.45</c:v>
                  </c:pt>
                  <c:pt idx="48">
                    <c:v>0.59455085641900962</c:v>
                  </c:pt>
                  <c:pt idx="49">
                    <c:v>0.51439284598446688</c:v>
                  </c:pt>
                  <c:pt idx="50">
                    <c:v>0.68418108956418489</c:v>
                  </c:pt>
                </c:numCache>
              </c:numRef>
            </c:plus>
            <c:minus>
              <c:numRef>
                <c:f>Error!$K$2:$K$52</c:f>
                <c:numCache>
                  <c:formatCode>General</c:formatCode>
                  <c:ptCount val="51"/>
                  <c:pt idx="0">
                    <c:v>1.0817453364692511</c:v>
                  </c:pt>
                  <c:pt idx="1">
                    <c:v>0.86324967419628995</c:v>
                  </c:pt>
                  <c:pt idx="2">
                    <c:v>1.1864388771876644</c:v>
                  </c:pt>
                  <c:pt idx="3">
                    <c:v>0.91999999999999993</c:v>
                  </c:pt>
                  <c:pt idx="4">
                    <c:v>1.1266666666666665</c:v>
                  </c:pt>
                  <c:pt idx="5">
                    <c:v>1.0169866098950775</c:v>
                  </c:pt>
                  <c:pt idx="6">
                    <c:v>0.78262379212492661</c:v>
                  </c:pt>
                  <c:pt idx="7">
                    <c:v>0.91586235109531888</c:v>
                  </c:pt>
                  <c:pt idx="8">
                    <c:v>0.9300000000000006</c:v>
                  </c:pt>
                  <c:pt idx="9">
                    <c:v>0.90017306028426458</c:v>
                  </c:pt>
                  <c:pt idx="10">
                    <c:v>0.77781745930520263</c:v>
                  </c:pt>
                  <c:pt idx="11">
                    <c:v>0.80524922588567183</c:v>
                  </c:pt>
                  <c:pt idx="12">
                    <c:v>0.91606242711420616</c:v>
                  </c:pt>
                  <c:pt idx="13">
                    <c:v>0.73413034838579783</c:v>
                  </c:pt>
                  <c:pt idx="14">
                    <c:v>0.74789529241803276</c:v>
                  </c:pt>
                  <c:pt idx="15">
                    <c:v>0.84656852107172298</c:v>
                  </c:pt>
                  <c:pt idx="16">
                    <c:v>0.99321732020806475</c:v>
                  </c:pt>
                  <c:pt idx="17">
                    <c:v>0.82057906383236401</c:v>
                  </c:pt>
                  <c:pt idx="18">
                    <c:v>0.70474975858259337</c:v>
                  </c:pt>
                  <c:pt idx="19">
                    <c:v>0.83614280036887023</c:v>
                  </c:pt>
                  <c:pt idx="20">
                    <c:v>0.80051233594492388</c:v>
                  </c:pt>
                  <c:pt idx="21">
                    <c:v>0.85255389750334765</c:v>
                  </c:pt>
                  <c:pt idx="22">
                    <c:v>0.75802704437242885</c:v>
                  </c:pt>
                  <c:pt idx="23">
                    <c:v>0.62714359672174835</c:v>
                  </c:pt>
                  <c:pt idx="24">
                    <c:v>0.38000000000000023</c:v>
                  </c:pt>
                  <c:pt idx="25">
                    <c:v>0.49333333333333335</c:v>
                  </c:pt>
                  <c:pt idx="26">
                    <c:v>0.56288542350997206</c:v>
                  </c:pt>
                  <c:pt idx="27">
                    <c:v>0.61348186607266553</c:v>
                  </c:pt>
                  <c:pt idx="28">
                    <c:v>0.6198064213930029</c:v>
                  </c:pt>
                  <c:pt idx="29">
                    <c:v>0.33486315612998313</c:v>
                  </c:pt>
                  <c:pt idx="30">
                    <c:v>0.58333333333333326</c:v>
                  </c:pt>
                  <c:pt idx="31">
                    <c:v>0.52537061748282632</c:v>
                  </c:pt>
                  <c:pt idx="32">
                    <c:v>0.45168573145495777</c:v>
                  </c:pt>
                  <c:pt idx="33">
                    <c:v>0.49806291436591316</c:v>
                  </c:pt>
                  <c:pt idx="34">
                    <c:v>0.62929325437350847</c:v>
                  </c:pt>
                  <c:pt idx="35">
                    <c:v>0.59396969619669993</c:v>
                  </c:pt>
                  <c:pt idx="36">
                    <c:v>0.59043416229076651</c:v>
                  </c:pt>
                  <c:pt idx="37">
                    <c:v>0.43826932358995907</c:v>
                  </c:pt>
                  <c:pt idx="38">
                    <c:v>0.56568542494923812</c:v>
                  </c:pt>
                  <c:pt idx="39">
                    <c:v>0.40500000000000008</c:v>
                  </c:pt>
                  <c:pt idx="40">
                    <c:v>0.65000000000000036</c:v>
                  </c:pt>
                  <c:pt idx="41">
                    <c:v>0.64194236501418145</c:v>
                  </c:pt>
                  <c:pt idx="42">
                    <c:v>0.58336309447890156</c:v>
                  </c:pt>
                  <c:pt idx="43">
                    <c:v>0.42500000000000027</c:v>
                  </c:pt>
                  <c:pt idx="44">
                    <c:v>0.39837168574084247</c:v>
                  </c:pt>
                  <c:pt idx="45">
                    <c:v>0.25455844122715732</c:v>
                  </c:pt>
                  <c:pt idx="46">
                    <c:v>0.38105117766515323</c:v>
                  </c:pt>
                  <c:pt idx="47">
                    <c:v>0.45</c:v>
                  </c:pt>
                  <c:pt idx="48">
                    <c:v>0.59455085641900962</c:v>
                  </c:pt>
                  <c:pt idx="49">
                    <c:v>0.51439284598446688</c:v>
                  </c:pt>
                  <c:pt idx="50">
                    <c:v>0.68418108956418489</c:v>
                  </c:pt>
                </c:numCache>
              </c:numRef>
            </c:minus>
            <c:spPr>
              <a:ln w="38100">
                <a:solidFill>
                  <a:schemeClr val="accent2">
                    <a:lumMod val="75000"/>
                  </a:schemeClr>
                </a:solidFill>
              </a:ln>
            </c:spPr>
          </c:errBars>
          <c:cat>
            <c:strRef>
              <c:f>Error!$A$1:$A$52</c:f>
              <c:strCache>
                <c:ptCount val="52"/>
                <c:pt idx="0">
                  <c:v>CYQ</c:v>
                </c:pt>
                <c:pt idx="1">
                  <c:v>CY97.1</c:v>
                </c:pt>
                <c:pt idx="2">
                  <c:v>CY97.2</c:v>
                </c:pt>
                <c:pt idx="3">
                  <c:v>CY97.3</c:v>
                </c:pt>
                <c:pt idx="4">
                  <c:v>CY97.4</c:v>
                </c:pt>
                <c:pt idx="5">
                  <c:v>CY98.1</c:v>
                </c:pt>
                <c:pt idx="6">
                  <c:v>CY98.2</c:v>
                </c:pt>
                <c:pt idx="7">
                  <c:v>CY98.3</c:v>
                </c:pt>
                <c:pt idx="8">
                  <c:v>CY98.4</c:v>
                </c:pt>
                <c:pt idx="9">
                  <c:v>CY99.1</c:v>
                </c:pt>
                <c:pt idx="10">
                  <c:v>CY99.2</c:v>
                </c:pt>
                <c:pt idx="11">
                  <c:v>CY99.3</c:v>
                </c:pt>
                <c:pt idx="12">
                  <c:v>CY99.4</c:v>
                </c:pt>
                <c:pt idx="13">
                  <c:v>CY00.1</c:v>
                </c:pt>
                <c:pt idx="14">
                  <c:v>CY00.2</c:v>
                </c:pt>
                <c:pt idx="15">
                  <c:v>CY00.3</c:v>
                </c:pt>
                <c:pt idx="16">
                  <c:v>CY00.4</c:v>
                </c:pt>
                <c:pt idx="17">
                  <c:v>CY01.1</c:v>
                </c:pt>
                <c:pt idx="18">
                  <c:v>CY01.2</c:v>
                </c:pt>
                <c:pt idx="19">
                  <c:v>CY01.3</c:v>
                </c:pt>
                <c:pt idx="20">
                  <c:v>CY01.4</c:v>
                </c:pt>
                <c:pt idx="21">
                  <c:v>CY02.1</c:v>
                </c:pt>
                <c:pt idx="22">
                  <c:v>CY02.2</c:v>
                </c:pt>
                <c:pt idx="23">
                  <c:v>CY02.3</c:v>
                </c:pt>
                <c:pt idx="24">
                  <c:v>CY02.4</c:v>
                </c:pt>
                <c:pt idx="25">
                  <c:v>CY03.1</c:v>
                </c:pt>
                <c:pt idx="26">
                  <c:v>CY03.2</c:v>
                </c:pt>
                <c:pt idx="27">
                  <c:v>CY03.3</c:v>
                </c:pt>
                <c:pt idx="28">
                  <c:v>CY03.4</c:v>
                </c:pt>
                <c:pt idx="29">
                  <c:v>CY04.1</c:v>
                </c:pt>
                <c:pt idx="30">
                  <c:v>CY04.2</c:v>
                </c:pt>
                <c:pt idx="31">
                  <c:v>CY04.3</c:v>
                </c:pt>
                <c:pt idx="32">
                  <c:v>CY04.4</c:v>
                </c:pt>
                <c:pt idx="33">
                  <c:v>CY05.1</c:v>
                </c:pt>
                <c:pt idx="34">
                  <c:v>CY05.2</c:v>
                </c:pt>
                <c:pt idx="35">
                  <c:v>CY05.3</c:v>
                </c:pt>
                <c:pt idx="36">
                  <c:v>CY05.4</c:v>
                </c:pt>
                <c:pt idx="37">
                  <c:v>CY06.1</c:v>
                </c:pt>
                <c:pt idx="38">
                  <c:v>CY06.2</c:v>
                </c:pt>
                <c:pt idx="39">
                  <c:v>CY06.3</c:v>
                </c:pt>
                <c:pt idx="40">
                  <c:v>CY06.4</c:v>
                </c:pt>
                <c:pt idx="41">
                  <c:v>CY07.1</c:v>
                </c:pt>
                <c:pt idx="42">
                  <c:v>CY07.2</c:v>
                </c:pt>
                <c:pt idx="43">
                  <c:v>CY07.3</c:v>
                </c:pt>
                <c:pt idx="44">
                  <c:v>CY07.4</c:v>
                </c:pt>
                <c:pt idx="45">
                  <c:v>CY08.1</c:v>
                </c:pt>
                <c:pt idx="46">
                  <c:v>CY08.2</c:v>
                </c:pt>
                <c:pt idx="47">
                  <c:v>CY08.3</c:v>
                </c:pt>
                <c:pt idx="48">
                  <c:v>CY08.4</c:v>
                </c:pt>
                <c:pt idx="49">
                  <c:v>CY09.1</c:v>
                </c:pt>
                <c:pt idx="50">
                  <c:v>CY09.2</c:v>
                </c:pt>
                <c:pt idx="51">
                  <c:v>CY09.3</c:v>
                </c:pt>
              </c:strCache>
            </c:strRef>
          </c:cat>
          <c:val>
            <c:numRef>
              <c:f>Error!$J$2:$J$52</c:f>
              <c:numCache>
                <c:formatCode>0.000</c:formatCode>
                <c:ptCount val="51"/>
                <c:pt idx="0">
                  <c:v>6.58</c:v>
                </c:pt>
                <c:pt idx="1">
                  <c:v>4.1399999999999997</c:v>
                </c:pt>
                <c:pt idx="2">
                  <c:v>7.78</c:v>
                </c:pt>
                <c:pt idx="3">
                  <c:v>4.5999999999999996</c:v>
                </c:pt>
                <c:pt idx="4">
                  <c:v>6.76</c:v>
                </c:pt>
                <c:pt idx="5">
                  <c:v>5.9300000000000024</c:v>
                </c:pt>
                <c:pt idx="6">
                  <c:v>3.5</c:v>
                </c:pt>
                <c:pt idx="7">
                  <c:v>4.67</c:v>
                </c:pt>
                <c:pt idx="8">
                  <c:v>4.6499999999999995</c:v>
                </c:pt>
                <c:pt idx="9">
                  <c:v>4.59</c:v>
                </c:pt>
                <c:pt idx="10">
                  <c:v>3.3</c:v>
                </c:pt>
                <c:pt idx="11">
                  <c:v>3.51</c:v>
                </c:pt>
                <c:pt idx="12">
                  <c:v>4.76</c:v>
                </c:pt>
                <c:pt idx="13">
                  <c:v>3.2</c:v>
                </c:pt>
                <c:pt idx="14">
                  <c:v>3.2600000000000002</c:v>
                </c:pt>
                <c:pt idx="15">
                  <c:v>4.0599999999999996</c:v>
                </c:pt>
                <c:pt idx="16">
                  <c:v>5.53</c:v>
                </c:pt>
                <c:pt idx="17">
                  <c:v>4.0199999999999996</c:v>
                </c:pt>
                <c:pt idx="18">
                  <c:v>2.9899999999999998</c:v>
                </c:pt>
                <c:pt idx="19">
                  <c:v>4.01</c:v>
                </c:pt>
                <c:pt idx="20">
                  <c:v>3.58</c:v>
                </c:pt>
                <c:pt idx="21">
                  <c:v>4.4300000000000024</c:v>
                </c:pt>
                <c:pt idx="22">
                  <c:v>3.3899999999999997</c:v>
                </c:pt>
                <c:pt idx="23">
                  <c:v>2.08</c:v>
                </c:pt>
                <c:pt idx="24">
                  <c:v>0.76000000000000045</c:v>
                </c:pt>
                <c:pt idx="25">
                  <c:v>1.48</c:v>
                </c:pt>
                <c:pt idx="26">
                  <c:v>1.78</c:v>
                </c:pt>
                <c:pt idx="27">
                  <c:v>1.9400000000000008</c:v>
                </c:pt>
                <c:pt idx="28">
                  <c:v>1.9600000000000009</c:v>
                </c:pt>
                <c:pt idx="29">
                  <c:v>0.58000000000000007</c:v>
                </c:pt>
                <c:pt idx="30">
                  <c:v>1.75</c:v>
                </c:pt>
                <c:pt idx="31">
                  <c:v>1.3900000000000001</c:v>
                </c:pt>
                <c:pt idx="32">
                  <c:v>1.01</c:v>
                </c:pt>
                <c:pt idx="33">
                  <c:v>1.22</c:v>
                </c:pt>
                <c:pt idx="34">
                  <c:v>1.9900000000000009</c:v>
                </c:pt>
                <c:pt idx="35">
                  <c:v>1.6800000000000008</c:v>
                </c:pt>
                <c:pt idx="36">
                  <c:v>1.6700000000000008</c:v>
                </c:pt>
                <c:pt idx="37">
                  <c:v>0.98</c:v>
                </c:pt>
                <c:pt idx="38">
                  <c:v>1.6</c:v>
                </c:pt>
                <c:pt idx="39">
                  <c:v>0.81</c:v>
                </c:pt>
                <c:pt idx="40">
                  <c:v>1.9500000000000008</c:v>
                </c:pt>
                <c:pt idx="41">
                  <c:v>2.0299999999999998</c:v>
                </c:pt>
                <c:pt idx="42">
                  <c:v>1.6500000000000001</c:v>
                </c:pt>
                <c:pt idx="43">
                  <c:v>0.85000000000000042</c:v>
                </c:pt>
                <c:pt idx="44">
                  <c:v>0.69000000000000039</c:v>
                </c:pt>
                <c:pt idx="45">
                  <c:v>0.36000000000000021</c:v>
                </c:pt>
                <c:pt idx="46">
                  <c:v>0.66000000000000059</c:v>
                </c:pt>
                <c:pt idx="47">
                  <c:v>0.9</c:v>
                </c:pt>
                <c:pt idx="48">
                  <c:v>1.5730337078651677</c:v>
                </c:pt>
                <c:pt idx="49">
                  <c:v>1.26</c:v>
                </c:pt>
                <c:pt idx="50">
                  <c:v>1.6758945610936888</c:v>
                </c:pt>
              </c:numCache>
            </c:numRef>
          </c:val>
        </c:ser>
        <c:gapWidth val="0"/>
        <c:axId val="54921088"/>
        <c:axId val="54966144"/>
      </c:barChart>
      <c:catAx>
        <c:axId val="54921088"/>
        <c:scaling>
          <c:orientation val="minMax"/>
        </c:scaling>
        <c:axPos val="b"/>
        <c:tickLblPos val="nextTo"/>
        <c:txPr>
          <a:bodyPr/>
          <a:lstStyle/>
          <a:p>
            <a:pPr>
              <a:defRPr sz="1200" b="0">
                <a:latin typeface="Times New Roman" pitchFamily="18" charset="0"/>
                <a:cs typeface="Times New Roman" pitchFamily="18" charset="0"/>
              </a:defRPr>
            </a:pPr>
            <a:endParaRPr lang="en-US"/>
          </a:p>
        </c:txPr>
        <c:crossAx val="54966144"/>
        <c:crosses val="autoZero"/>
        <c:auto val="1"/>
        <c:lblAlgn val="ctr"/>
        <c:lblOffset val="100"/>
      </c:catAx>
      <c:valAx>
        <c:axId val="54966144"/>
        <c:scaling>
          <c:orientation val="minMax"/>
        </c:scaling>
        <c:axPos val="l"/>
        <c:numFmt formatCode="0.0" sourceLinked="0"/>
        <c:tickLblPos val="nextTo"/>
        <c:txPr>
          <a:bodyPr/>
          <a:lstStyle/>
          <a:p>
            <a:pPr>
              <a:defRPr sz="1200" b="1"/>
            </a:pPr>
            <a:endParaRPr lang="en-US"/>
          </a:p>
        </c:txPr>
        <c:crossAx val="54921088"/>
        <c:crosses val="autoZero"/>
        <c:crossBetween val="between"/>
      </c:valAx>
    </c:plotArea>
    <c:plotVisOnly val="1"/>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lineMarker"/>
        <c:ser>
          <c:idx val="0"/>
          <c:order val="0"/>
          <c:tx>
            <c:strRef>
              <c:f>Sheet1!$C$1</c:f>
              <c:strCache>
                <c:ptCount val="1"/>
                <c:pt idx="0">
                  <c:v>Lowest Integrated Luminosity </c:v>
                </c:pt>
              </c:strCache>
            </c:strRef>
          </c:tx>
          <c:spPr>
            <a:ln w="28575">
              <a:noFill/>
            </a:ln>
          </c:spPr>
          <c:marker>
            <c:symbol val="diamond"/>
            <c:size val="4"/>
            <c:spPr>
              <a:ln w="6350"/>
            </c:spPr>
          </c:marker>
          <c:xVal>
            <c:numRef>
              <c:f>Sheet1!$A$2:$A$420</c:f>
              <c:numCache>
                <c:formatCode>mm/dd/yy</c:formatCode>
                <c:ptCount val="419"/>
                <c:pt idx="1">
                  <c:v>37893</c:v>
                </c:pt>
                <c:pt idx="2">
                  <c:v>37900</c:v>
                </c:pt>
                <c:pt idx="3">
                  <c:v>37907</c:v>
                </c:pt>
                <c:pt idx="4">
                  <c:v>37914</c:v>
                </c:pt>
                <c:pt idx="5">
                  <c:v>37921</c:v>
                </c:pt>
                <c:pt idx="6">
                  <c:v>37928</c:v>
                </c:pt>
                <c:pt idx="7">
                  <c:v>37935</c:v>
                </c:pt>
                <c:pt idx="8">
                  <c:v>37942</c:v>
                </c:pt>
                <c:pt idx="9">
                  <c:v>37949</c:v>
                </c:pt>
                <c:pt idx="10">
                  <c:v>37956</c:v>
                </c:pt>
                <c:pt idx="11">
                  <c:v>37963</c:v>
                </c:pt>
                <c:pt idx="12">
                  <c:v>37970</c:v>
                </c:pt>
                <c:pt idx="13">
                  <c:v>37977</c:v>
                </c:pt>
                <c:pt idx="14">
                  <c:v>37984</c:v>
                </c:pt>
                <c:pt idx="15">
                  <c:v>37991</c:v>
                </c:pt>
                <c:pt idx="16">
                  <c:v>37998</c:v>
                </c:pt>
                <c:pt idx="17">
                  <c:v>38005</c:v>
                </c:pt>
                <c:pt idx="18">
                  <c:v>38012</c:v>
                </c:pt>
                <c:pt idx="19">
                  <c:v>38019</c:v>
                </c:pt>
                <c:pt idx="20">
                  <c:v>38026</c:v>
                </c:pt>
                <c:pt idx="21">
                  <c:v>38033</c:v>
                </c:pt>
                <c:pt idx="22">
                  <c:v>38040</c:v>
                </c:pt>
                <c:pt idx="23">
                  <c:v>38047</c:v>
                </c:pt>
                <c:pt idx="24">
                  <c:v>38054</c:v>
                </c:pt>
                <c:pt idx="25">
                  <c:v>38061</c:v>
                </c:pt>
                <c:pt idx="26">
                  <c:v>38068</c:v>
                </c:pt>
                <c:pt idx="27">
                  <c:v>38075</c:v>
                </c:pt>
                <c:pt idx="28">
                  <c:v>38082</c:v>
                </c:pt>
                <c:pt idx="29">
                  <c:v>38089</c:v>
                </c:pt>
                <c:pt idx="30">
                  <c:v>38096</c:v>
                </c:pt>
                <c:pt idx="31">
                  <c:v>38103</c:v>
                </c:pt>
                <c:pt idx="32">
                  <c:v>38110</c:v>
                </c:pt>
                <c:pt idx="33">
                  <c:v>38117</c:v>
                </c:pt>
                <c:pt idx="34">
                  <c:v>38124</c:v>
                </c:pt>
                <c:pt idx="35">
                  <c:v>38131</c:v>
                </c:pt>
                <c:pt idx="36">
                  <c:v>38138</c:v>
                </c:pt>
                <c:pt idx="37">
                  <c:v>38145</c:v>
                </c:pt>
                <c:pt idx="38">
                  <c:v>38152</c:v>
                </c:pt>
                <c:pt idx="39">
                  <c:v>38159</c:v>
                </c:pt>
                <c:pt idx="40">
                  <c:v>38166</c:v>
                </c:pt>
                <c:pt idx="41">
                  <c:v>38173</c:v>
                </c:pt>
                <c:pt idx="42">
                  <c:v>38180</c:v>
                </c:pt>
                <c:pt idx="43">
                  <c:v>38187</c:v>
                </c:pt>
                <c:pt idx="44">
                  <c:v>38194</c:v>
                </c:pt>
                <c:pt idx="45">
                  <c:v>38201</c:v>
                </c:pt>
                <c:pt idx="46">
                  <c:v>38208</c:v>
                </c:pt>
                <c:pt idx="47">
                  <c:v>38215</c:v>
                </c:pt>
                <c:pt idx="48">
                  <c:v>38222</c:v>
                </c:pt>
                <c:pt idx="49">
                  <c:v>38229</c:v>
                </c:pt>
                <c:pt idx="50">
                  <c:v>38236</c:v>
                </c:pt>
                <c:pt idx="51">
                  <c:v>38243</c:v>
                </c:pt>
                <c:pt idx="52">
                  <c:v>38250</c:v>
                </c:pt>
                <c:pt idx="53">
                  <c:v>38257</c:v>
                </c:pt>
                <c:pt idx="54">
                  <c:v>38264</c:v>
                </c:pt>
                <c:pt idx="55">
                  <c:v>38271</c:v>
                </c:pt>
                <c:pt idx="56">
                  <c:v>38278</c:v>
                </c:pt>
                <c:pt idx="57">
                  <c:v>38285</c:v>
                </c:pt>
                <c:pt idx="58">
                  <c:v>38292</c:v>
                </c:pt>
                <c:pt idx="59">
                  <c:v>38299</c:v>
                </c:pt>
                <c:pt idx="60">
                  <c:v>38306</c:v>
                </c:pt>
                <c:pt idx="61">
                  <c:v>38313</c:v>
                </c:pt>
                <c:pt idx="62">
                  <c:v>38320</c:v>
                </c:pt>
                <c:pt idx="63">
                  <c:v>38327</c:v>
                </c:pt>
                <c:pt idx="64">
                  <c:v>38334</c:v>
                </c:pt>
                <c:pt idx="65">
                  <c:v>38341</c:v>
                </c:pt>
                <c:pt idx="66">
                  <c:v>38348</c:v>
                </c:pt>
                <c:pt idx="67">
                  <c:v>38355</c:v>
                </c:pt>
                <c:pt idx="68">
                  <c:v>38362</c:v>
                </c:pt>
                <c:pt idx="69">
                  <c:v>38369</c:v>
                </c:pt>
                <c:pt idx="70">
                  <c:v>38376</c:v>
                </c:pt>
                <c:pt idx="71">
                  <c:v>38383</c:v>
                </c:pt>
                <c:pt idx="72">
                  <c:v>38390</c:v>
                </c:pt>
                <c:pt idx="73">
                  <c:v>38397</c:v>
                </c:pt>
                <c:pt idx="74">
                  <c:v>38404</c:v>
                </c:pt>
                <c:pt idx="75">
                  <c:v>38411</c:v>
                </c:pt>
                <c:pt idx="76">
                  <c:v>38418</c:v>
                </c:pt>
                <c:pt idx="77">
                  <c:v>38425</c:v>
                </c:pt>
                <c:pt idx="78">
                  <c:v>38432</c:v>
                </c:pt>
                <c:pt idx="79">
                  <c:v>38439</c:v>
                </c:pt>
                <c:pt idx="80">
                  <c:v>38446</c:v>
                </c:pt>
                <c:pt idx="81">
                  <c:v>38453</c:v>
                </c:pt>
                <c:pt idx="82">
                  <c:v>38460</c:v>
                </c:pt>
                <c:pt idx="83">
                  <c:v>38467</c:v>
                </c:pt>
                <c:pt idx="84">
                  <c:v>38474</c:v>
                </c:pt>
                <c:pt idx="85">
                  <c:v>38481</c:v>
                </c:pt>
                <c:pt idx="86">
                  <c:v>38488</c:v>
                </c:pt>
                <c:pt idx="87">
                  <c:v>38495</c:v>
                </c:pt>
                <c:pt idx="88">
                  <c:v>38502</c:v>
                </c:pt>
                <c:pt idx="89">
                  <c:v>38509</c:v>
                </c:pt>
                <c:pt idx="90">
                  <c:v>38516</c:v>
                </c:pt>
                <c:pt idx="91">
                  <c:v>38523</c:v>
                </c:pt>
                <c:pt idx="92">
                  <c:v>38530</c:v>
                </c:pt>
                <c:pt idx="93">
                  <c:v>38537</c:v>
                </c:pt>
                <c:pt idx="94">
                  <c:v>38544</c:v>
                </c:pt>
                <c:pt idx="95">
                  <c:v>38551</c:v>
                </c:pt>
                <c:pt idx="96">
                  <c:v>38558</c:v>
                </c:pt>
                <c:pt idx="97">
                  <c:v>38565</c:v>
                </c:pt>
                <c:pt idx="98">
                  <c:v>38572</c:v>
                </c:pt>
                <c:pt idx="99">
                  <c:v>38579</c:v>
                </c:pt>
                <c:pt idx="100">
                  <c:v>38586</c:v>
                </c:pt>
                <c:pt idx="101">
                  <c:v>38593</c:v>
                </c:pt>
                <c:pt idx="102">
                  <c:v>38600</c:v>
                </c:pt>
                <c:pt idx="103">
                  <c:v>38607</c:v>
                </c:pt>
                <c:pt idx="104">
                  <c:v>38614</c:v>
                </c:pt>
                <c:pt idx="105">
                  <c:v>38621</c:v>
                </c:pt>
                <c:pt idx="106">
                  <c:v>38628</c:v>
                </c:pt>
                <c:pt idx="107">
                  <c:v>38635</c:v>
                </c:pt>
                <c:pt idx="108">
                  <c:v>38642</c:v>
                </c:pt>
                <c:pt idx="109">
                  <c:v>38649</c:v>
                </c:pt>
                <c:pt idx="110">
                  <c:v>38656</c:v>
                </c:pt>
                <c:pt idx="111">
                  <c:v>38663</c:v>
                </c:pt>
                <c:pt idx="112">
                  <c:v>38670</c:v>
                </c:pt>
                <c:pt idx="113">
                  <c:v>38677</c:v>
                </c:pt>
                <c:pt idx="114">
                  <c:v>38684</c:v>
                </c:pt>
                <c:pt idx="115">
                  <c:v>38691</c:v>
                </c:pt>
                <c:pt idx="116">
                  <c:v>38698</c:v>
                </c:pt>
                <c:pt idx="117">
                  <c:v>38705</c:v>
                </c:pt>
                <c:pt idx="118">
                  <c:v>38712</c:v>
                </c:pt>
                <c:pt idx="119">
                  <c:v>38719</c:v>
                </c:pt>
                <c:pt idx="120">
                  <c:v>38726</c:v>
                </c:pt>
                <c:pt idx="121">
                  <c:v>38733</c:v>
                </c:pt>
                <c:pt idx="122">
                  <c:v>38740</c:v>
                </c:pt>
                <c:pt idx="123">
                  <c:v>38747</c:v>
                </c:pt>
                <c:pt idx="124">
                  <c:v>38754</c:v>
                </c:pt>
                <c:pt idx="125">
                  <c:v>38761</c:v>
                </c:pt>
                <c:pt idx="126">
                  <c:v>38768</c:v>
                </c:pt>
                <c:pt idx="127">
                  <c:v>38775</c:v>
                </c:pt>
                <c:pt idx="128">
                  <c:v>38782</c:v>
                </c:pt>
                <c:pt idx="129">
                  <c:v>38789</c:v>
                </c:pt>
                <c:pt idx="130">
                  <c:v>38796</c:v>
                </c:pt>
                <c:pt idx="131">
                  <c:v>38803</c:v>
                </c:pt>
                <c:pt idx="132">
                  <c:v>38810</c:v>
                </c:pt>
                <c:pt idx="133">
                  <c:v>38817</c:v>
                </c:pt>
                <c:pt idx="134">
                  <c:v>38824</c:v>
                </c:pt>
                <c:pt idx="135">
                  <c:v>38831</c:v>
                </c:pt>
                <c:pt idx="136">
                  <c:v>38838</c:v>
                </c:pt>
                <c:pt idx="137">
                  <c:v>38845</c:v>
                </c:pt>
                <c:pt idx="138">
                  <c:v>38852</c:v>
                </c:pt>
                <c:pt idx="139">
                  <c:v>38859</c:v>
                </c:pt>
                <c:pt idx="140">
                  <c:v>38866</c:v>
                </c:pt>
                <c:pt idx="141">
                  <c:v>38873</c:v>
                </c:pt>
                <c:pt idx="142">
                  <c:v>38880</c:v>
                </c:pt>
                <c:pt idx="143">
                  <c:v>38887</c:v>
                </c:pt>
                <c:pt idx="144">
                  <c:v>38894</c:v>
                </c:pt>
                <c:pt idx="145">
                  <c:v>38901</c:v>
                </c:pt>
                <c:pt idx="146">
                  <c:v>38908</c:v>
                </c:pt>
                <c:pt idx="147">
                  <c:v>38915</c:v>
                </c:pt>
                <c:pt idx="148">
                  <c:v>38922</c:v>
                </c:pt>
                <c:pt idx="149">
                  <c:v>38929</c:v>
                </c:pt>
                <c:pt idx="150">
                  <c:v>38936</c:v>
                </c:pt>
                <c:pt idx="151">
                  <c:v>38943</c:v>
                </c:pt>
                <c:pt idx="152">
                  <c:v>38950</c:v>
                </c:pt>
                <c:pt idx="153">
                  <c:v>38957</c:v>
                </c:pt>
                <c:pt idx="154">
                  <c:v>38964</c:v>
                </c:pt>
                <c:pt idx="155">
                  <c:v>38971</c:v>
                </c:pt>
                <c:pt idx="156">
                  <c:v>38978</c:v>
                </c:pt>
                <c:pt idx="157">
                  <c:v>38985</c:v>
                </c:pt>
                <c:pt idx="158" formatCode="m/d/yyyy">
                  <c:v>38991</c:v>
                </c:pt>
                <c:pt idx="159" formatCode="m/d/yyyy">
                  <c:v>38998</c:v>
                </c:pt>
                <c:pt idx="160" formatCode="m/d/yyyy">
                  <c:v>39005</c:v>
                </c:pt>
                <c:pt idx="161" formatCode="m/d/yyyy">
                  <c:v>39012</c:v>
                </c:pt>
                <c:pt idx="162" formatCode="m/d/yyyy">
                  <c:v>39019</c:v>
                </c:pt>
                <c:pt idx="163" formatCode="m/d/yyyy">
                  <c:v>39026</c:v>
                </c:pt>
                <c:pt idx="164" formatCode="m/d/yyyy">
                  <c:v>39033</c:v>
                </c:pt>
                <c:pt idx="165" formatCode="m/d/yyyy">
                  <c:v>39040</c:v>
                </c:pt>
                <c:pt idx="166" formatCode="m/d/yyyy">
                  <c:v>39047</c:v>
                </c:pt>
                <c:pt idx="167" formatCode="m/d/yyyy">
                  <c:v>39054</c:v>
                </c:pt>
                <c:pt idx="168" formatCode="m/d/yyyy">
                  <c:v>39061</c:v>
                </c:pt>
                <c:pt idx="169" formatCode="m/d/yyyy">
                  <c:v>39068</c:v>
                </c:pt>
                <c:pt idx="170" formatCode="m/d/yyyy">
                  <c:v>39075</c:v>
                </c:pt>
                <c:pt idx="171" formatCode="m/d/yyyy">
                  <c:v>39082</c:v>
                </c:pt>
                <c:pt idx="172" formatCode="m/d/yyyy">
                  <c:v>39089</c:v>
                </c:pt>
                <c:pt idx="173" formatCode="m/d/yyyy">
                  <c:v>39096</c:v>
                </c:pt>
                <c:pt idx="174" formatCode="m/d/yyyy">
                  <c:v>39103</c:v>
                </c:pt>
                <c:pt idx="175" formatCode="m/d/yyyy">
                  <c:v>39110</c:v>
                </c:pt>
                <c:pt idx="176" formatCode="m/d/yyyy">
                  <c:v>39117</c:v>
                </c:pt>
                <c:pt idx="177" formatCode="m/d/yyyy">
                  <c:v>39124</c:v>
                </c:pt>
                <c:pt idx="178" formatCode="m/d/yyyy">
                  <c:v>39131</c:v>
                </c:pt>
                <c:pt idx="179" formatCode="m/d/yyyy">
                  <c:v>39138</c:v>
                </c:pt>
                <c:pt idx="180" formatCode="m/d/yyyy">
                  <c:v>39145</c:v>
                </c:pt>
                <c:pt idx="181" formatCode="m/d/yyyy">
                  <c:v>39152</c:v>
                </c:pt>
                <c:pt idx="182" formatCode="m/d/yyyy">
                  <c:v>39159</c:v>
                </c:pt>
                <c:pt idx="183" formatCode="m/d/yyyy">
                  <c:v>39166</c:v>
                </c:pt>
                <c:pt idx="184" formatCode="m/d/yyyy">
                  <c:v>39173</c:v>
                </c:pt>
                <c:pt idx="185" formatCode="m/d/yyyy">
                  <c:v>39180</c:v>
                </c:pt>
                <c:pt idx="186" formatCode="m/d/yyyy">
                  <c:v>39187</c:v>
                </c:pt>
                <c:pt idx="187" formatCode="m/d/yyyy">
                  <c:v>39194</c:v>
                </c:pt>
                <c:pt idx="188" formatCode="m/d/yyyy">
                  <c:v>39201</c:v>
                </c:pt>
                <c:pt idx="189" formatCode="m/d/yyyy">
                  <c:v>39208</c:v>
                </c:pt>
                <c:pt idx="190" formatCode="m/d/yyyy">
                  <c:v>39215</c:v>
                </c:pt>
                <c:pt idx="191" formatCode="m/d/yyyy">
                  <c:v>39222</c:v>
                </c:pt>
                <c:pt idx="192" formatCode="m/d/yyyy">
                  <c:v>39229</c:v>
                </c:pt>
                <c:pt idx="193" formatCode="m/d/yyyy">
                  <c:v>39236</c:v>
                </c:pt>
                <c:pt idx="194" formatCode="m/d/yyyy">
                  <c:v>39243</c:v>
                </c:pt>
                <c:pt idx="195" formatCode="m/d/yyyy">
                  <c:v>39250</c:v>
                </c:pt>
                <c:pt idx="196" formatCode="m/d/yyyy">
                  <c:v>39257</c:v>
                </c:pt>
                <c:pt idx="197" formatCode="m/d/yyyy">
                  <c:v>39264</c:v>
                </c:pt>
                <c:pt idx="198" formatCode="m/d/yyyy">
                  <c:v>39271</c:v>
                </c:pt>
                <c:pt idx="199" formatCode="m/d/yyyy">
                  <c:v>39278</c:v>
                </c:pt>
                <c:pt idx="200" formatCode="m/d/yyyy">
                  <c:v>39285</c:v>
                </c:pt>
                <c:pt idx="201" formatCode="m/d/yyyy">
                  <c:v>39292</c:v>
                </c:pt>
                <c:pt idx="202" formatCode="m/d/yyyy">
                  <c:v>39299</c:v>
                </c:pt>
                <c:pt idx="203" formatCode="m/d/yyyy">
                  <c:v>39306</c:v>
                </c:pt>
                <c:pt idx="204" formatCode="m/d/yyyy">
                  <c:v>39313</c:v>
                </c:pt>
                <c:pt idx="205" formatCode="m/d/yyyy">
                  <c:v>39320</c:v>
                </c:pt>
                <c:pt idx="206" formatCode="m/d/yyyy">
                  <c:v>39327</c:v>
                </c:pt>
                <c:pt idx="207" formatCode="m/d/yyyy">
                  <c:v>39334</c:v>
                </c:pt>
                <c:pt idx="208" formatCode="m/d/yyyy">
                  <c:v>39341</c:v>
                </c:pt>
                <c:pt idx="209" formatCode="m/d/yyyy">
                  <c:v>39348</c:v>
                </c:pt>
                <c:pt idx="210" formatCode="m/d/yyyy">
                  <c:v>39355</c:v>
                </c:pt>
                <c:pt idx="211" formatCode="m/d/yyyy">
                  <c:v>39362</c:v>
                </c:pt>
                <c:pt idx="212" formatCode="m/d/yyyy">
                  <c:v>39369</c:v>
                </c:pt>
                <c:pt idx="213" formatCode="m/d/yyyy">
                  <c:v>39376</c:v>
                </c:pt>
                <c:pt idx="214" formatCode="m/d/yyyy">
                  <c:v>39383</c:v>
                </c:pt>
                <c:pt idx="215" formatCode="m/d/yyyy">
                  <c:v>39390</c:v>
                </c:pt>
                <c:pt idx="216" formatCode="m/d/yyyy">
                  <c:v>39397</c:v>
                </c:pt>
                <c:pt idx="217" formatCode="m/d/yyyy">
                  <c:v>39404</c:v>
                </c:pt>
                <c:pt idx="218" formatCode="m/d/yyyy">
                  <c:v>39411</c:v>
                </c:pt>
                <c:pt idx="219" formatCode="m/d/yyyy">
                  <c:v>39418</c:v>
                </c:pt>
                <c:pt idx="220" formatCode="m/d/yyyy">
                  <c:v>39425</c:v>
                </c:pt>
                <c:pt idx="221" formatCode="m/d/yyyy">
                  <c:v>39432</c:v>
                </c:pt>
                <c:pt idx="222" formatCode="m/d/yyyy">
                  <c:v>39439</c:v>
                </c:pt>
                <c:pt idx="223" formatCode="m/d/yyyy">
                  <c:v>39446</c:v>
                </c:pt>
                <c:pt idx="224" formatCode="m/d/yyyy">
                  <c:v>39453</c:v>
                </c:pt>
                <c:pt idx="225" formatCode="m/d/yyyy">
                  <c:v>39460</c:v>
                </c:pt>
                <c:pt idx="226" formatCode="m/d/yyyy">
                  <c:v>39467</c:v>
                </c:pt>
                <c:pt idx="227" formatCode="m/d/yyyy">
                  <c:v>39474</c:v>
                </c:pt>
                <c:pt idx="228" formatCode="m/d/yyyy">
                  <c:v>39481</c:v>
                </c:pt>
                <c:pt idx="229" formatCode="m/d/yyyy">
                  <c:v>39488</c:v>
                </c:pt>
                <c:pt idx="230" formatCode="m/d/yyyy">
                  <c:v>39495</c:v>
                </c:pt>
                <c:pt idx="231" formatCode="m/d/yyyy">
                  <c:v>39502</c:v>
                </c:pt>
                <c:pt idx="232" formatCode="m/d/yyyy">
                  <c:v>39509</c:v>
                </c:pt>
                <c:pt idx="233" formatCode="m/d/yyyy">
                  <c:v>39516</c:v>
                </c:pt>
                <c:pt idx="234" formatCode="m/d/yyyy">
                  <c:v>39523</c:v>
                </c:pt>
                <c:pt idx="235" formatCode="m/d/yyyy">
                  <c:v>39530</c:v>
                </c:pt>
                <c:pt idx="236" formatCode="m/d/yyyy">
                  <c:v>39537</c:v>
                </c:pt>
                <c:pt idx="237" formatCode="m/d/yyyy">
                  <c:v>39544</c:v>
                </c:pt>
                <c:pt idx="238" formatCode="m/d/yyyy">
                  <c:v>39551</c:v>
                </c:pt>
                <c:pt idx="239" formatCode="m/d/yyyy">
                  <c:v>39558</c:v>
                </c:pt>
                <c:pt idx="240" formatCode="m/d/yyyy">
                  <c:v>39565</c:v>
                </c:pt>
                <c:pt idx="241" formatCode="m/d/yyyy">
                  <c:v>39572</c:v>
                </c:pt>
                <c:pt idx="242" formatCode="m/d/yyyy">
                  <c:v>39579</c:v>
                </c:pt>
                <c:pt idx="243" formatCode="m/d/yyyy">
                  <c:v>39586</c:v>
                </c:pt>
                <c:pt idx="244" formatCode="m/d/yyyy">
                  <c:v>39593</c:v>
                </c:pt>
                <c:pt idx="245" formatCode="m/d/yyyy">
                  <c:v>39600</c:v>
                </c:pt>
                <c:pt idx="246" formatCode="m/d/yyyy">
                  <c:v>39607</c:v>
                </c:pt>
                <c:pt idx="247" formatCode="m/d/yyyy">
                  <c:v>39614</c:v>
                </c:pt>
                <c:pt idx="248" formatCode="m/d/yyyy">
                  <c:v>39621</c:v>
                </c:pt>
                <c:pt idx="249" formatCode="m/d/yyyy">
                  <c:v>39628</c:v>
                </c:pt>
                <c:pt idx="250" formatCode="m/d/yyyy">
                  <c:v>39635</c:v>
                </c:pt>
                <c:pt idx="251" formatCode="m/d/yyyy">
                  <c:v>39642</c:v>
                </c:pt>
                <c:pt idx="252" formatCode="m/d/yyyy">
                  <c:v>39649</c:v>
                </c:pt>
                <c:pt idx="253" formatCode="m/d/yyyy">
                  <c:v>39656</c:v>
                </c:pt>
                <c:pt idx="254" formatCode="m/d/yyyy">
                  <c:v>39663</c:v>
                </c:pt>
                <c:pt idx="255" formatCode="m/d/yyyy">
                  <c:v>39670</c:v>
                </c:pt>
                <c:pt idx="256" formatCode="m/d/yyyy">
                  <c:v>39677</c:v>
                </c:pt>
                <c:pt idx="257" formatCode="m/d/yyyy">
                  <c:v>39684</c:v>
                </c:pt>
                <c:pt idx="258" formatCode="m/d/yyyy">
                  <c:v>39691</c:v>
                </c:pt>
                <c:pt idx="259" formatCode="m/d/yyyy">
                  <c:v>39698</c:v>
                </c:pt>
                <c:pt idx="260" formatCode="m/d/yyyy">
                  <c:v>39705</c:v>
                </c:pt>
                <c:pt idx="261" formatCode="m/d/yyyy">
                  <c:v>39712</c:v>
                </c:pt>
                <c:pt idx="262" formatCode="m/d/yyyy">
                  <c:v>39719</c:v>
                </c:pt>
                <c:pt idx="263" formatCode="m/d/yyyy">
                  <c:v>39726</c:v>
                </c:pt>
                <c:pt idx="264" formatCode="m/d/yyyy">
                  <c:v>39733</c:v>
                </c:pt>
                <c:pt idx="265" formatCode="m/d/yyyy">
                  <c:v>39740</c:v>
                </c:pt>
                <c:pt idx="266" formatCode="m/d/yyyy">
                  <c:v>39747</c:v>
                </c:pt>
                <c:pt idx="267" formatCode="m/d/yyyy">
                  <c:v>39754</c:v>
                </c:pt>
                <c:pt idx="268" formatCode="m/d/yyyy">
                  <c:v>39761</c:v>
                </c:pt>
                <c:pt idx="269" formatCode="m/d/yyyy">
                  <c:v>39768</c:v>
                </c:pt>
                <c:pt idx="270" formatCode="m/d/yyyy">
                  <c:v>39775</c:v>
                </c:pt>
                <c:pt idx="271" formatCode="m/d/yyyy">
                  <c:v>39782</c:v>
                </c:pt>
                <c:pt idx="272" formatCode="m/d/yyyy">
                  <c:v>39789</c:v>
                </c:pt>
                <c:pt idx="273" formatCode="m/d/yyyy">
                  <c:v>39796</c:v>
                </c:pt>
                <c:pt idx="274" formatCode="m/d/yyyy">
                  <c:v>39803</c:v>
                </c:pt>
                <c:pt idx="275" formatCode="m/d/yyyy">
                  <c:v>39810</c:v>
                </c:pt>
                <c:pt idx="276" formatCode="m/d/yyyy">
                  <c:v>39817</c:v>
                </c:pt>
                <c:pt idx="277" formatCode="m/d/yyyy">
                  <c:v>39824</c:v>
                </c:pt>
                <c:pt idx="278" formatCode="m/d/yyyy">
                  <c:v>39831</c:v>
                </c:pt>
                <c:pt idx="279" formatCode="m/d/yyyy">
                  <c:v>39838</c:v>
                </c:pt>
                <c:pt idx="280" formatCode="m/d/yyyy">
                  <c:v>39845</c:v>
                </c:pt>
                <c:pt idx="281" formatCode="m/d/yyyy">
                  <c:v>39852</c:v>
                </c:pt>
                <c:pt idx="282" formatCode="m/d/yyyy">
                  <c:v>39859</c:v>
                </c:pt>
                <c:pt idx="283" formatCode="m/d/yyyy">
                  <c:v>39866</c:v>
                </c:pt>
                <c:pt idx="284" formatCode="m/d/yyyy">
                  <c:v>39873</c:v>
                </c:pt>
                <c:pt idx="285" formatCode="m/d/yyyy">
                  <c:v>39880</c:v>
                </c:pt>
                <c:pt idx="286" formatCode="m/d/yyyy">
                  <c:v>39887</c:v>
                </c:pt>
                <c:pt idx="287" formatCode="m/d/yyyy">
                  <c:v>39894</c:v>
                </c:pt>
                <c:pt idx="288" formatCode="m/d/yyyy">
                  <c:v>39901</c:v>
                </c:pt>
                <c:pt idx="289" formatCode="m/d/yyyy">
                  <c:v>39908</c:v>
                </c:pt>
                <c:pt idx="290" formatCode="m/d/yyyy">
                  <c:v>39915</c:v>
                </c:pt>
                <c:pt idx="291" formatCode="m/d/yyyy">
                  <c:v>39922</c:v>
                </c:pt>
                <c:pt idx="292" formatCode="m/d/yyyy">
                  <c:v>39929</c:v>
                </c:pt>
                <c:pt idx="293" formatCode="m/d/yyyy">
                  <c:v>39936</c:v>
                </c:pt>
                <c:pt idx="294" formatCode="m/d/yyyy">
                  <c:v>39943</c:v>
                </c:pt>
                <c:pt idx="295" formatCode="m/d/yyyy">
                  <c:v>39950</c:v>
                </c:pt>
                <c:pt idx="296" formatCode="m/d/yyyy">
                  <c:v>39957</c:v>
                </c:pt>
                <c:pt idx="297" formatCode="m/d/yyyy">
                  <c:v>39964</c:v>
                </c:pt>
                <c:pt idx="298" formatCode="m/d/yyyy">
                  <c:v>39971</c:v>
                </c:pt>
                <c:pt idx="299" formatCode="m/d/yyyy">
                  <c:v>39978</c:v>
                </c:pt>
                <c:pt idx="300" formatCode="m/d/yyyy">
                  <c:v>39985</c:v>
                </c:pt>
                <c:pt idx="301" formatCode="m/d/yyyy">
                  <c:v>39992</c:v>
                </c:pt>
                <c:pt idx="302" formatCode="m/d/yyyy">
                  <c:v>39999</c:v>
                </c:pt>
                <c:pt idx="303" formatCode="m/d/yyyy">
                  <c:v>40006</c:v>
                </c:pt>
                <c:pt idx="304" formatCode="m/d/yyyy">
                  <c:v>40013</c:v>
                </c:pt>
                <c:pt idx="305" formatCode="m/d/yyyy">
                  <c:v>40020</c:v>
                </c:pt>
                <c:pt idx="306" formatCode="m/d/yyyy">
                  <c:v>40027</c:v>
                </c:pt>
                <c:pt idx="307" formatCode="m/d/yyyy">
                  <c:v>40034</c:v>
                </c:pt>
                <c:pt idx="308" formatCode="m/d/yyyy">
                  <c:v>40041</c:v>
                </c:pt>
                <c:pt idx="309" formatCode="m/d/yyyy">
                  <c:v>40048</c:v>
                </c:pt>
                <c:pt idx="310" formatCode="m/d/yyyy">
                  <c:v>40055</c:v>
                </c:pt>
                <c:pt idx="311" formatCode="m/d/yyyy">
                  <c:v>40062</c:v>
                </c:pt>
                <c:pt idx="312" formatCode="m/d/yyyy">
                  <c:v>40069</c:v>
                </c:pt>
                <c:pt idx="313" formatCode="m/d/yyyy">
                  <c:v>40076</c:v>
                </c:pt>
                <c:pt idx="314" formatCode="m/d/yyyy">
                  <c:v>40083</c:v>
                </c:pt>
                <c:pt idx="315" formatCode="m/d/yyyy">
                  <c:v>40090</c:v>
                </c:pt>
                <c:pt idx="316" formatCode="m/d/yyyy">
                  <c:v>40097</c:v>
                </c:pt>
                <c:pt idx="317" formatCode="m/d/yyyy">
                  <c:v>40104</c:v>
                </c:pt>
                <c:pt idx="318" formatCode="m/d/yyyy">
                  <c:v>40111</c:v>
                </c:pt>
                <c:pt idx="319" formatCode="m/d/yyyy">
                  <c:v>40118</c:v>
                </c:pt>
                <c:pt idx="320" formatCode="m/d/yyyy">
                  <c:v>40125</c:v>
                </c:pt>
                <c:pt idx="321" formatCode="m/d/yyyy">
                  <c:v>40132</c:v>
                </c:pt>
                <c:pt idx="322" formatCode="m/d/yyyy">
                  <c:v>40139</c:v>
                </c:pt>
                <c:pt idx="323" formatCode="m/d/yyyy">
                  <c:v>40146</c:v>
                </c:pt>
                <c:pt idx="324" formatCode="m/d/yyyy">
                  <c:v>40153</c:v>
                </c:pt>
                <c:pt idx="325" formatCode="m/d/yyyy">
                  <c:v>40160</c:v>
                </c:pt>
                <c:pt idx="326" formatCode="m/d/yyyy">
                  <c:v>40167</c:v>
                </c:pt>
                <c:pt idx="327" formatCode="m/d/yyyy">
                  <c:v>40174</c:v>
                </c:pt>
                <c:pt idx="328" formatCode="m/d/yyyy">
                  <c:v>40181</c:v>
                </c:pt>
                <c:pt idx="329" formatCode="m/d/yyyy">
                  <c:v>40188</c:v>
                </c:pt>
                <c:pt idx="330" formatCode="m/d/yyyy">
                  <c:v>40195</c:v>
                </c:pt>
                <c:pt idx="331" formatCode="m/d/yyyy">
                  <c:v>40202</c:v>
                </c:pt>
                <c:pt idx="332" formatCode="m/d/yyyy">
                  <c:v>40209</c:v>
                </c:pt>
                <c:pt idx="333" formatCode="m/d/yyyy">
                  <c:v>40216</c:v>
                </c:pt>
                <c:pt idx="334" formatCode="m/d/yyyy">
                  <c:v>40223</c:v>
                </c:pt>
                <c:pt idx="335" formatCode="m/d/yyyy">
                  <c:v>40230</c:v>
                </c:pt>
                <c:pt idx="336" formatCode="m/d/yyyy">
                  <c:v>40237</c:v>
                </c:pt>
                <c:pt idx="337" formatCode="m/d/yyyy">
                  <c:v>40244</c:v>
                </c:pt>
                <c:pt idx="338" formatCode="m/d/yyyy">
                  <c:v>40251</c:v>
                </c:pt>
                <c:pt idx="339" formatCode="m/d/yyyy">
                  <c:v>40258</c:v>
                </c:pt>
                <c:pt idx="340" formatCode="m/d/yyyy">
                  <c:v>40265</c:v>
                </c:pt>
                <c:pt idx="341" formatCode="m/d/yyyy">
                  <c:v>40272</c:v>
                </c:pt>
                <c:pt idx="342" formatCode="m/d/yyyy">
                  <c:v>40279</c:v>
                </c:pt>
                <c:pt idx="343" formatCode="m/d/yyyy">
                  <c:v>40286</c:v>
                </c:pt>
                <c:pt idx="344" formatCode="m/d/yyyy">
                  <c:v>40293</c:v>
                </c:pt>
                <c:pt idx="345" formatCode="m/d/yyyy">
                  <c:v>40300</c:v>
                </c:pt>
                <c:pt idx="346" formatCode="m/d/yyyy">
                  <c:v>40307</c:v>
                </c:pt>
                <c:pt idx="347" formatCode="m/d/yyyy">
                  <c:v>40314</c:v>
                </c:pt>
                <c:pt idx="348" formatCode="m/d/yyyy">
                  <c:v>40321</c:v>
                </c:pt>
                <c:pt idx="349" formatCode="m/d/yyyy">
                  <c:v>40328</c:v>
                </c:pt>
                <c:pt idx="350" formatCode="m/d/yyyy">
                  <c:v>40335</c:v>
                </c:pt>
                <c:pt idx="351" formatCode="m/d/yyyy">
                  <c:v>40342</c:v>
                </c:pt>
                <c:pt idx="352" formatCode="m/d/yyyy">
                  <c:v>40349</c:v>
                </c:pt>
                <c:pt idx="353" formatCode="m/d/yyyy">
                  <c:v>40356</c:v>
                </c:pt>
                <c:pt idx="354" formatCode="m/d/yyyy">
                  <c:v>40363</c:v>
                </c:pt>
                <c:pt idx="355" formatCode="m/d/yyyy">
                  <c:v>40370</c:v>
                </c:pt>
                <c:pt idx="356" formatCode="m/d/yyyy">
                  <c:v>40377</c:v>
                </c:pt>
                <c:pt idx="357" formatCode="m/d/yyyy">
                  <c:v>40384</c:v>
                </c:pt>
                <c:pt idx="358" formatCode="m/d/yyyy">
                  <c:v>40391</c:v>
                </c:pt>
                <c:pt idx="359" formatCode="m/d/yyyy">
                  <c:v>40398</c:v>
                </c:pt>
                <c:pt idx="360" formatCode="m/d/yyyy">
                  <c:v>40405</c:v>
                </c:pt>
                <c:pt idx="361" formatCode="m/d/yyyy">
                  <c:v>40412</c:v>
                </c:pt>
                <c:pt idx="362" formatCode="m/d/yyyy">
                  <c:v>40419</c:v>
                </c:pt>
                <c:pt idx="363" formatCode="m/d/yyyy">
                  <c:v>40426</c:v>
                </c:pt>
                <c:pt idx="364" formatCode="m/d/yyyy">
                  <c:v>40433</c:v>
                </c:pt>
                <c:pt idx="365" formatCode="m/d/yyyy">
                  <c:v>40440</c:v>
                </c:pt>
                <c:pt idx="366" formatCode="m/d/yyyy">
                  <c:v>40447</c:v>
                </c:pt>
                <c:pt idx="367" formatCode="m/d/yyyy">
                  <c:v>40454</c:v>
                </c:pt>
                <c:pt idx="368" formatCode="m/d/yyyy">
                  <c:v>40461</c:v>
                </c:pt>
                <c:pt idx="369" formatCode="m/d/yyyy">
                  <c:v>40468</c:v>
                </c:pt>
                <c:pt idx="370" formatCode="m/d/yyyy">
                  <c:v>40475</c:v>
                </c:pt>
                <c:pt idx="371" formatCode="m/d/yyyy">
                  <c:v>40482</c:v>
                </c:pt>
                <c:pt idx="372" formatCode="m/d/yyyy">
                  <c:v>40489</c:v>
                </c:pt>
                <c:pt idx="373" formatCode="m/d/yyyy">
                  <c:v>40496</c:v>
                </c:pt>
                <c:pt idx="374" formatCode="m/d/yyyy">
                  <c:v>40503</c:v>
                </c:pt>
                <c:pt idx="375" formatCode="m/d/yyyy">
                  <c:v>40510</c:v>
                </c:pt>
                <c:pt idx="376" formatCode="m/d/yyyy">
                  <c:v>40517</c:v>
                </c:pt>
                <c:pt idx="377" formatCode="m/d/yyyy">
                  <c:v>40524</c:v>
                </c:pt>
                <c:pt idx="378" formatCode="m/d/yyyy">
                  <c:v>40531</c:v>
                </c:pt>
                <c:pt idx="379" formatCode="m/d/yyyy">
                  <c:v>40538</c:v>
                </c:pt>
                <c:pt idx="380" formatCode="m/d/yyyy">
                  <c:v>40545</c:v>
                </c:pt>
                <c:pt idx="381" formatCode="m/d/yyyy">
                  <c:v>40552</c:v>
                </c:pt>
                <c:pt idx="382" formatCode="m/d/yyyy">
                  <c:v>40559</c:v>
                </c:pt>
                <c:pt idx="383" formatCode="m/d/yyyy">
                  <c:v>40566</c:v>
                </c:pt>
                <c:pt idx="384" formatCode="m/d/yyyy">
                  <c:v>40573</c:v>
                </c:pt>
                <c:pt idx="385" formatCode="m/d/yyyy">
                  <c:v>40580</c:v>
                </c:pt>
                <c:pt idx="386" formatCode="m/d/yyyy">
                  <c:v>40587</c:v>
                </c:pt>
                <c:pt idx="387" formatCode="m/d/yyyy">
                  <c:v>40594</c:v>
                </c:pt>
                <c:pt idx="388" formatCode="m/d/yyyy">
                  <c:v>40601</c:v>
                </c:pt>
                <c:pt idx="389" formatCode="m/d/yyyy">
                  <c:v>40608</c:v>
                </c:pt>
                <c:pt idx="390" formatCode="m/d/yyyy">
                  <c:v>40615</c:v>
                </c:pt>
                <c:pt idx="391" formatCode="m/d/yyyy">
                  <c:v>40622</c:v>
                </c:pt>
                <c:pt idx="392" formatCode="m/d/yyyy">
                  <c:v>40629</c:v>
                </c:pt>
                <c:pt idx="393" formatCode="m/d/yyyy">
                  <c:v>40636</c:v>
                </c:pt>
                <c:pt idx="394" formatCode="m/d/yyyy">
                  <c:v>40643</c:v>
                </c:pt>
                <c:pt idx="395" formatCode="m/d/yyyy">
                  <c:v>40650</c:v>
                </c:pt>
                <c:pt idx="396" formatCode="m/d/yyyy">
                  <c:v>40657</c:v>
                </c:pt>
                <c:pt idx="397" formatCode="m/d/yyyy">
                  <c:v>40664</c:v>
                </c:pt>
                <c:pt idx="398" formatCode="m/d/yyyy">
                  <c:v>40671</c:v>
                </c:pt>
                <c:pt idx="399" formatCode="m/d/yyyy">
                  <c:v>40678</c:v>
                </c:pt>
                <c:pt idx="400" formatCode="m/d/yyyy">
                  <c:v>40685</c:v>
                </c:pt>
                <c:pt idx="401" formatCode="m/d/yyyy">
                  <c:v>40692</c:v>
                </c:pt>
                <c:pt idx="402" formatCode="m/d/yyyy">
                  <c:v>40699</c:v>
                </c:pt>
                <c:pt idx="403" formatCode="m/d/yyyy">
                  <c:v>40706</c:v>
                </c:pt>
                <c:pt idx="404" formatCode="m/d/yyyy">
                  <c:v>40713</c:v>
                </c:pt>
                <c:pt idx="405" formatCode="m/d/yyyy">
                  <c:v>40720</c:v>
                </c:pt>
                <c:pt idx="406" formatCode="m/d/yyyy">
                  <c:v>40727</c:v>
                </c:pt>
                <c:pt idx="407" formatCode="m/d/yyyy">
                  <c:v>40734</c:v>
                </c:pt>
                <c:pt idx="408" formatCode="m/d/yyyy">
                  <c:v>40741</c:v>
                </c:pt>
                <c:pt idx="409" formatCode="m/d/yyyy">
                  <c:v>40748</c:v>
                </c:pt>
                <c:pt idx="410" formatCode="m/d/yyyy">
                  <c:v>40755</c:v>
                </c:pt>
                <c:pt idx="411" formatCode="m/d/yyyy">
                  <c:v>40762</c:v>
                </c:pt>
                <c:pt idx="412" formatCode="m/d/yyyy">
                  <c:v>40769</c:v>
                </c:pt>
                <c:pt idx="413" formatCode="m/d/yyyy">
                  <c:v>40776</c:v>
                </c:pt>
                <c:pt idx="414" formatCode="m/d/yyyy">
                  <c:v>40783</c:v>
                </c:pt>
                <c:pt idx="415" formatCode="m/d/yyyy">
                  <c:v>40790</c:v>
                </c:pt>
                <c:pt idx="416" formatCode="m/d/yyyy">
                  <c:v>40797</c:v>
                </c:pt>
                <c:pt idx="417" formatCode="m/d/yyyy">
                  <c:v>40804</c:v>
                </c:pt>
                <c:pt idx="418" formatCode="m/d/yyyy">
                  <c:v>40811</c:v>
                </c:pt>
              </c:numCache>
            </c:numRef>
          </c:xVal>
          <c:yVal>
            <c:numRef>
              <c:f>Sheet1!$C$2:$C$420</c:f>
              <c:numCache>
                <c:formatCode>General</c:formatCode>
                <c:ptCount val="419"/>
                <c:pt idx="1">
                  <c:v>0.30400000000000038</c:v>
                </c:pt>
                <c:pt idx="2">
                  <c:v>0.30400000000000038</c:v>
                </c:pt>
                <c:pt idx="3">
                  <c:v>0.30400000000000038</c:v>
                </c:pt>
                <c:pt idx="4">
                  <c:v>0.30400000000000038</c:v>
                </c:pt>
                <c:pt idx="5">
                  <c:v>0.30400000000000038</c:v>
                </c:pt>
                <c:pt idx="6">
                  <c:v>0.30400000000000038</c:v>
                </c:pt>
                <c:pt idx="7">
                  <c:v>0.30400000000000038</c:v>
                </c:pt>
                <c:pt idx="8">
                  <c:v>0.30400000000000038</c:v>
                </c:pt>
                <c:pt idx="9">
                  <c:v>0.30736340000000162</c:v>
                </c:pt>
                <c:pt idx="10">
                  <c:v>0.30858250000000242</c:v>
                </c:pt>
                <c:pt idx="11">
                  <c:v>0.30858250000000242</c:v>
                </c:pt>
                <c:pt idx="12">
                  <c:v>0.31239450000000191</c:v>
                </c:pt>
                <c:pt idx="13">
                  <c:v>0.31239450000000191</c:v>
                </c:pt>
                <c:pt idx="14">
                  <c:v>0.31932150000000226</c:v>
                </c:pt>
                <c:pt idx="15">
                  <c:v>0.32751850000000265</c:v>
                </c:pt>
                <c:pt idx="16">
                  <c:v>0.33369930000000031</c:v>
                </c:pt>
                <c:pt idx="17">
                  <c:v>0.34266230000000131</c:v>
                </c:pt>
                <c:pt idx="18">
                  <c:v>0.35028530000000002</c:v>
                </c:pt>
                <c:pt idx="19">
                  <c:v>0.36258630000000214</c:v>
                </c:pt>
                <c:pt idx="20">
                  <c:v>0.37388630000000317</c:v>
                </c:pt>
                <c:pt idx="21">
                  <c:v>0.38636185000000162</c:v>
                </c:pt>
                <c:pt idx="22">
                  <c:v>0.39805385000000032</c:v>
                </c:pt>
                <c:pt idx="23">
                  <c:v>0.40864184999999997</c:v>
                </c:pt>
                <c:pt idx="24">
                  <c:v>0.41856985000000002</c:v>
                </c:pt>
                <c:pt idx="25">
                  <c:v>0.41856985000000002</c:v>
                </c:pt>
                <c:pt idx="26">
                  <c:v>0.42027285000000031</c:v>
                </c:pt>
                <c:pt idx="27">
                  <c:v>0.42859985</c:v>
                </c:pt>
                <c:pt idx="28">
                  <c:v>0.43894885000000144</c:v>
                </c:pt>
                <c:pt idx="29">
                  <c:v>0.44359885000000027</c:v>
                </c:pt>
                <c:pt idx="30">
                  <c:v>0.45067085000000001</c:v>
                </c:pt>
                <c:pt idx="31">
                  <c:v>0.46079884999999998</c:v>
                </c:pt>
                <c:pt idx="32">
                  <c:v>0.47225485</c:v>
                </c:pt>
                <c:pt idx="33">
                  <c:v>0.48134285000000032</c:v>
                </c:pt>
                <c:pt idx="34">
                  <c:v>0.49036085000000168</c:v>
                </c:pt>
                <c:pt idx="35">
                  <c:v>0.49875485000000008</c:v>
                </c:pt>
                <c:pt idx="36">
                  <c:v>0.51222685000000001</c:v>
                </c:pt>
                <c:pt idx="37">
                  <c:v>0.5251508499999995</c:v>
                </c:pt>
                <c:pt idx="38">
                  <c:v>0.53803685000000001</c:v>
                </c:pt>
                <c:pt idx="39">
                  <c:v>0.55661484999999988</c:v>
                </c:pt>
                <c:pt idx="40">
                  <c:v>0.56719084999999991</c:v>
                </c:pt>
                <c:pt idx="41">
                  <c:v>0.5768238500000038</c:v>
                </c:pt>
                <c:pt idx="42">
                  <c:v>0.59277284999999957</c:v>
                </c:pt>
                <c:pt idx="43">
                  <c:v>0.60814384999999993</c:v>
                </c:pt>
                <c:pt idx="44">
                  <c:v>0.62000284999999988</c:v>
                </c:pt>
                <c:pt idx="45">
                  <c:v>0.62813584999999994</c:v>
                </c:pt>
                <c:pt idx="46">
                  <c:v>0.63743084999999999</c:v>
                </c:pt>
                <c:pt idx="47">
                  <c:v>0.6464698499999999</c:v>
                </c:pt>
                <c:pt idx="48">
                  <c:v>0.64683185000000498</c:v>
                </c:pt>
                <c:pt idx="49">
                  <c:v>0.64683185000000498</c:v>
                </c:pt>
                <c:pt idx="50">
                  <c:v>0.64683185000000498</c:v>
                </c:pt>
                <c:pt idx="51">
                  <c:v>0.64683185000000498</c:v>
                </c:pt>
                <c:pt idx="52">
                  <c:v>0.64683185000000498</c:v>
                </c:pt>
                <c:pt idx="53">
                  <c:v>0.64683185000000498</c:v>
                </c:pt>
                <c:pt idx="54">
                  <c:v>0.64683185000000498</c:v>
                </c:pt>
                <c:pt idx="55">
                  <c:v>0.64683185000000498</c:v>
                </c:pt>
                <c:pt idx="56">
                  <c:v>0.64683185000000498</c:v>
                </c:pt>
                <c:pt idx="57">
                  <c:v>0.64683185000000498</c:v>
                </c:pt>
                <c:pt idx="58">
                  <c:v>0.64683185000000498</c:v>
                </c:pt>
                <c:pt idx="59">
                  <c:v>0.64683185000000498</c:v>
                </c:pt>
                <c:pt idx="60">
                  <c:v>0.64683185000000498</c:v>
                </c:pt>
                <c:pt idx="61">
                  <c:v>0.64683185000000498</c:v>
                </c:pt>
                <c:pt idx="62">
                  <c:v>0.64683185000000498</c:v>
                </c:pt>
                <c:pt idx="63">
                  <c:v>0.65170133000000441</c:v>
                </c:pt>
                <c:pt idx="64">
                  <c:v>0.65635916999999999</c:v>
                </c:pt>
                <c:pt idx="65">
                  <c:v>0.6658063099999999</c:v>
                </c:pt>
                <c:pt idx="66">
                  <c:v>0.67725742999999994</c:v>
                </c:pt>
                <c:pt idx="67">
                  <c:v>0.68305295999999949</c:v>
                </c:pt>
                <c:pt idx="68">
                  <c:v>0.69775520000000368</c:v>
                </c:pt>
                <c:pt idx="69">
                  <c:v>0.70818038999999711</c:v>
                </c:pt>
                <c:pt idx="70">
                  <c:v>0.72528807999999989</c:v>
                </c:pt>
                <c:pt idx="71">
                  <c:v>0.73851225999999959</c:v>
                </c:pt>
                <c:pt idx="72">
                  <c:v>0.7460375299999995</c:v>
                </c:pt>
                <c:pt idx="73">
                  <c:v>0.75772572000000371</c:v>
                </c:pt>
                <c:pt idx="74">
                  <c:v>0.77461835000000201</c:v>
                </c:pt>
                <c:pt idx="75">
                  <c:v>0.7875653899999957</c:v>
                </c:pt>
                <c:pt idx="76">
                  <c:v>0.79990832000000001</c:v>
                </c:pt>
                <c:pt idx="77">
                  <c:v>0.81688675999999949</c:v>
                </c:pt>
                <c:pt idx="78">
                  <c:v>0.83642700000000003</c:v>
                </c:pt>
                <c:pt idx="79">
                  <c:v>0.85211218999999583</c:v>
                </c:pt>
                <c:pt idx="80">
                  <c:v>0.86912497000000299</c:v>
                </c:pt>
                <c:pt idx="81">
                  <c:v>0.88271757999999956</c:v>
                </c:pt>
                <c:pt idx="82">
                  <c:v>0.89964403000000526</c:v>
                </c:pt>
                <c:pt idx="83">
                  <c:v>0.9198896100000038</c:v>
                </c:pt>
                <c:pt idx="84">
                  <c:v>0.93328735999999957</c:v>
                </c:pt>
                <c:pt idx="85">
                  <c:v>0.95082235000000015</c:v>
                </c:pt>
                <c:pt idx="86">
                  <c:v>0.96556485000000014</c:v>
                </c:pt>
                <c:pt idx="87">
                  <c:v>0.98115223000000018</c:v>
                </c:pt>
                <c:pt idx="88">
                  <c:v>0.99540148000000006</c:v>
                </c:pt>
                <c:pt idx="89">
                  <c:v>1.0102454700000001</c:v>
                </c:pt>
                <c:pt idx="90">
                  <c:v>1.0163205799999999</c:v>
                </c:pt>
                <c:pt idx="91">
                  <c:v>1.0303600000000002</c:v>
                </c:pt>
                <c:pt idx="92">
                  <c:v>1.0425110499999999</c:v>
                </c:pt>
                <c:pt idx="93">
                  <c:v>1.05632653</c:v>
                </c:pt>
                <c:pt idx="94">
                  <c:v>1.0678974499999998</c:v>
                </c:pt>
                <c:pt idx="95">
                  <c:v>1.0817602599999916</c:v>
                </c:pt>
                <c:pt idx="96">
                  <c:v>1.09449062</c:v>
                </c:pt>
                <c:pt idx="97">
                  <c:v>1.1145924100000002</c:v>
                </c:pt>
                <c:pt idx="98">
                  <c:v>1.1329511999999999</c:v>
                </c:pt>
                <c:pt idx="99">
                  <c:v>1.1457688099999999</c:v>
                </c:pt>
                <c:pt idx="100">
                  <c:v>1.1645611100000002</c:v>
                </c:pt>
                <c:pt idx="101">
                  <c:v>1.1820407200000072</c:v>
                </c:pt>
                <c:pt idx="102">
                  <c:v>1.1967934799999997</c:v>
                </c:pt>
                <c:pt idx="103">
                  <c:v>1.2133492999999886</c:v>
                </c:pt>
                <c:pt idx="104">
                  <c:v>1.2343248699999998</c:v>
                </c:pt>
                <c:pt idx="105">
                  <c:v>1.24500207</c:v>
                </c:pt>
                <c:pt idx="106">
                  <c:v>1.2630546799999998</c:v>
                </c:pt>
                <c:pt idx="107">
                  <c:v>1.27926802</c:v>
                </c:pt>
                <c:pt idx="108">
                  <c:v>1.2975800599999998</c:v>
                </c:pt>
                <c:pt idx="109">
                  <c:v>1.3193805899999997</c:v>
                </c:pt>
                <c:pt idx="110">
                  <c:v>1.3416754599999998</c:v>
                </c:pt>
                <c:pt idx="111">
                  <c:v>1.3664028700000057</c:v>
                </c:pt>
                <c:pt idx="112">
                  <c:v>1.3823362499999998</c:v>
                </c:pt>
                <c:pt idx="113">
                  <c:v>1.3852552199999997</c:v>
                </c:pt>
                <c:pt idx="114">
                  <c:v>1.3852552199999997</c:v>
                </c:pt>
                <c:pt idx="115">
                  <c:v>1.3852552199999997</c:v>
                </c:pt>
                <c:pt idx="116">
                  <c:v>1.3940189400000069</c:v>
                </c:pt>
                <c:pt idx="117">
                  <c:v>1.4166132199999932</c:v>
                </c:pt>
                <c:pt idx="118">
                  <c:v>1.4429102199999932</c:v>
                </c:pt>
                <c:pt idx="119">
                  <c:v>1.4607366099999928</c:v>
                </c:pt>
                <c:pt idx="120">
                  <c:v>1.479320439999994</c:v>
                </c:pt>
                <c:pt idx="121">
                  <c:v>1.479320439999994</c:v>
                </c:pt>
                <c:pt idx="122">
                  <c:v>1.4837538299999997</c:v>
                </c:pt>
                <c:pt idx="123">
                  <c:v>1.4957934499999925</c:v>
                </c:pt>
                <c:pt idx="124">
                  <c:v>1.5190364499999978</c:v>
                </c:pt>
                <c:pt idx="125">
                  <c:v>1.5285238999999939</c:v>
                </c:pt>
                <c:pt idx="126">
                  <c:v>1.534279289999994</c:v>
                </c:pt>
                <c:pt idx="127">
                  <c:v>1.534279289999994</c:v>
                </c:pt>
                <c:pt idx="128">
                  <c:v>1.534279289999994</c:v>
                </c:pt>
                <c:pt idx="129">
                  <c:v>1.534279289999994</c:v>
                </c:pt>
                <c:pt idx="130">
                  <c:v>1.534279289999994</c:v>
                </c:pt>
                <c:pt idx="131">
                  <c:v>1.534279289999994</c:v>
                </c:pt>
                <c:pt idx="132">
                  <c:v>1.534279289999994</c:v>
                </c:pt>
                <c:pt idx="133">
                  <c:v>1.534279289999994</c:v>
                </c:pt>
                <c:pt idx="134">
                  <c:v>1.534279289999994</c:v>
                </c:pt>
                <c:pt idx="135">
                  <c:v>1.534279289999994</c:v>
                </c:pt>
                <c:pt idx="136">
                  <c:v>1.534279289999994</c:v>
                </c:pt>
                <c:pt idx="137">
                  <c:v>1.534279289999994</c:v>
                </c:pt>
                <c:pt idx="138">
                  <c:v>1.534279289999994</c:v>
                </c:pt>
                <c:pt idx="139">
                  <c:v>1.534279289999994</c:v>
                </c:pt>
                <c:pt idx="140">
                  <c:v>1.534279289999994</c:v>
                </c:pt>
                <c:pt idx="141">
                  <c:v>1.534279289999994</c:v>
                </c:pt>
                <c:pt idx="142">
                  <c:v>1.5423436199999996</c:v>
                </c:pt>
                <c:pt idx="143">
                  <c:v>1.5565461899999995</c:v>
                </c:pt>
                <c:pt idx="144">
                  <c:v>1.5790302099999998</c:v>
                </c:pt>
                <c:pt idx="145">
                  <c:v>1.6010009599999997</c:v>
                </c:pt>
                <c:pt idx="146">
                  <c:v>1.6179614599999923</c:v>
                </c:pt>
                <c:pt idx="147">
                  <c:v>1.6418434599999996</c:v>
                </c:pt>
                <c:pt idx="148">
                  <c:v>1.6650661899999994</c:v>
                </c:pt>
                <c:pt idx="149">
                  <c:v>1.6780771600000106</c:v>
                </c:pt>
                <c:pt idx="150">
                  <c:v>1.7052338999999948</c:v>
                </c:pt>
                <c:pt idx="151">
                  <c:v>1.7318714899999947</c:v>
                </c:pt>
                <c:pt idx="152">
                  <c:v>1.762299099999995</c:v>
                </c:pt>
                <c:pt idx="153">
                  <c:v>1.7970331999999978</c:v>
                </c:pt>
                <c:pt idx="154">
                  <c:v>1.8288016299999994</c:v>
                </c:pt>
                <c:pt idx="155">
                  <c:v>1.8555111399999993</c:v>
                </c:pt>
                <c:pt idx="156">
                  <c:v>1.8870724800000001</c:v>
                </c:pt>
                <c:pt idx="157">
                  <c:v>1.8972231699999993</c:v>
                </c:pt>
                <c:pt idx="158">
                  <c:v>1.9176447299999968</c:v>
                </c:pt>
                <c:pt idx="159">
                  <c:v>1.9238711799999966</c:v>
                </c:pt>
                <c:pt idx="160">
                  <c:v>1.9238711799999966</c:v>
                </c:pt>
                <c:pt idx="161">
                  <c:v>1.945283449999998</c:v>
                </c:pt>
                <c:pt idx="162">
                  <c:v>1.947604129999998</c:v>
                </c:pt>
                <c:pt idx="163">
                  <c:v>1.96738608</c:v>
                </c:pt>
                <c:pt idx="164">
                  <c:v>1.9913955700000001</c:v>
                </c:pt>
                <c:pt idx="165">
                  <c:v>2.0211042200000002</c:v>
                </c:pt>
                <c:pt idx="166">
                  <c:v>2.0501293099999995</c:v>
                </c:pt>
                <c:pt idx="167">
                  <c:v>2.0767037499999996</c:v>
                </c:pt>
                <c:pt idx="168">
                  <c:v>2.1064933799999994</c:v>
                </c:pt>
                <c:pt idx="169">
                  <c:v>2.1367191199999978</c:v>
                </c:pt>
                <c:pt idx="170">
                  <c:v>2.1763453699999977</c:v>
                </c:pt>
                <c:pt idx="171">
                  <c:v>2.2211049399999991</c:v>
                </c:pt>
                <c:pt idx="172">
                  <c:v>2.2615367300000138</c:v>
                </c:pt>
                <c:pt idx="173">
                  <c:v>2.3006490999999967</c:v>
                </c:pt>
                <c:pt idx="174">
                  <c:v>2.3301751099999977</c:v>
                </c:pt>
                <c:pt idx="175">
                  <c:v>2.3472317500000166</c:v>
                </c:pt>
                <c:pt idx="176">
                  <c:v>2.3744987199999987</c:v>
                </c:pt>
                <c:pt idx="177">
                  <c:v>2.4136390599999995</c:v>
                </c:pt>
                <c:pt idx="178">
                  <c:v>2.4510043599999993</c:v>
                </c:pt>
                <c:pt idx="179">
                  <c:v>2.4815858199999994</c:v>
                </c:pt>
                <c:pt idx="180">
                  <c:v>2.5233891999999991</c:v>
                </c:pt>
                <c:pt idx="181">
                  <c:v>2.5554965699999994</c:v>
                </c:pt>
                <c:pt idx="182">
                  <c:v>2.5977979399999995</c:v>
                </c:pt>
                <c:pt idx="183">
                  <c:v>2.6301516799999995</c:v>
                </c:pt>
                <c:pt idx="184">
                  <c:v>2.6550943899999995</c:v>
                </c:pt>
                <c:pt idx="185">
                  <c:v>2.688233270000012</c:v>
                </c:pt>
                <c:pt idx="186">
                  <c:v>2.7262966899999994</c:v>
                </c:pt>
                <c:pt idx="187">
                  <c:v>2.7681428799999996</c:v>
                </c:pt>
                <c:pt idx="188">
                  <c:v>2.7996095899999998</c:v>
                </c:pt>
                <c:pt idx="189">
                  <c:v>2.8271980899999996</c:v>
                </c:pt>
                <c:pt idx="190">
                  <c:v>2.8478748399999994</c:v>
                </c:pt>
                <c:pt idx="191">
                  <c:v>2.8791530399999967</c:v>
                </c:pt>
                <c:pt idx="192">
                  <c:v>2.9231757299999996</c:v>
                </c:pt>
                <c:pt idx="193">
                  <c:v>2.9590624499999967</c:v>
                </c:pt>
                <c:pt idx="194">
                  <c:v>2.9906615999999993</c:v>
                </c:pt>
                <c:pt idx="195">
                  <c:v>3.0230365200000002</c:v>
                </c:pt>
                <c:pt idx="196">
                  <c:v>3.0534428299999967</c:v>
                </c:pt>
                <c:pt idx="197">
                  <c:v>3.088964260000012</c:v>
                </c:pt>
                <c:pt idx="198">
                  <c:v>3.1180493199999977</c:v>
                </c:pt>
                <c:pt idx="199">
                  <c:v>3.1468927299999989</c:v>
                </c:pt>
                <c:pt idx="200">
                  <c:v>3.1755964499999991</c:v>
                </c:pt>
                <c:pt idx="201">
                  <c:v>3.2085009899999992</c:v>
                </c:pt>
                <c:pt idx="202">
                  <c:v>3.2085009899999992</c:v>
                </c:pt>
                <c:pt idx="203">
                  <c:v>3.2085009899999992</c:v>
                </c:pt>
                <c:pt idx="204">
                  <c:v>3.2085009899999992</c:v>
                </c:pt>
                <c:pt idx="205">
                  <c:v>3.2085009899999992</c:v>
                </c:pt>
                <c:pt idx="206">
                  <c:v>3.2085009899999992</c:v>
                </c:pt>
                <c:pt idx="207">
                  <c:v>3.2085009899999992</c:v>
                </c:pt>
                <c:pt idx="208">
                  <c:v>3.2085009899999992</c:v>
                </c:pt>
                <c:pt idx="209">
                  <c:v>3.2085009899999992</c:v>
                </c:pt>
                <c:pt idx="210">
                  <c:v>3.2085009899999992</c:v>
                </c:pt>
                <c:pt idx="211">
                  <c:v>3.2085009899999992</c:v>
                </c:pt>
                <c:pt idx="212">
                  <c:v>3.2085009899999992</c:v>
                </c:pt>
                <c:pt idx="213">
                  <c:v>3.2085009899999992</c:v>
                </c:pt>
                <c:pt idx="214">
                  <c:v>3.217941989999999</c:v>
                </c:pt>
                <c:pt idx="215">
                  <c:v>3.2208379900000002</c:v>
                </c:pt>
                <c:pt idx="216">
                  <c:v>3.2339389899999991</c:v>
                </c:pt>
                <c:pt idx="217">
                  <c:v>3.2552149899999989</c:v>
                </c:pt>
                <c:pt idx="218">
                  <c:v>3.2757929899999989</c:v>
                </c:pt>
                <c:pt idx="219">
                  <c:v>3.2970719899999992</c:v>
                </c:pt>
                <c:pt idx="220">
                  <c:v>3.3288229899999977</c:v>
                </c:pt>
                <c:pt idx="221">
                  <c:v>3.3499019899999993</c:v>
                </c:pt>
                <c:pt idx="222">
                  <c:v>3.3499019899999993</c:v>
                </c:pt>
                <c:pt idx="223">
                  <c:v>3.3810029899999967</c:v>
                </c:pt>
                <c:pt idx="224">
                  <c:v>3.4205949900000001</c:v>
                </c:pt>
                <c:pt idx="225">
                  <c:v>3.4580859899999967</c:v>
                </c:pt>
                <c:pt idx="226">
                  <c:v>3.4879419899999999</c:v>
                </c:pt>
                <c:pt idx="227">
                  <c:v>3.5270779899999996</c:v>
                </c:pt>
                <c:pt idx="228">
                  <c:v>3.5643439899999998</c:v>
                </c:pt>
                <c:pt idx="229">
                  <c:v>3.6049009899999995</c:v>
                </c:pt>
                <c:pt idx="230">
                  <c:v>3.6263419899999993</c:v>
                </c:pt>
                <c:pt idx="231">
                  <c:v>3.6620769899999988</c:v>
                </c:pt>
                <c:pt idx="232">
                  <c:v>3.6786509899999977</c:v>
                </c:pt>
                <c:pt idx="233">
                  <c:v>3.7228379899999995</c:v>
                </c:pt>
                <c:pt idx="234">
                  <c:v>3.7662549899999993</c:v>
                </c:pt>
                <c:pt idx="235">
                  <c:v>3.8173969899999993</c:v>
                </c:pt>
                <c:pt idx="236">
                  <c:v>3.8428999899999967</c:v>
                </c:pt>
                <c:pt idx="237">
                  <c:v>3.8645709899999994</c:v>
                </c:pt>
                <c:pt idx="238">
                  <c:v>3.8850719899999993</c:v>
                </c:pt>
                <c:pt idx="239">
                  <c:v>3.9196099899999841</c:v>
                </c:pt>
                <c:pt idx="240">
                  <c:v>3.9544279899999997</c:v>
                </c:pt>
                <c:pt idx="241">
                  <c:v>4.0064899899999995</c:v>
                </c:pt>
                <c:pt idx="242">
                  <c:v>4.0624029899999945</c:v>
                </c:pt>
                <c:pt idx="243">
                  <c:v>4.1173029899999865</c:v>
                </c:pt>
                <c:pt idx="244">
                  <c:v>4.1604719899999845</c:v>
                </c:pt>
                <c:pt idx="245">
                  <c:v>4.206128989999999</c:v>
                </c:pt>
                <c:pt idx="246">
                  <c:v>4.254484989999967</c:v>
                </c:pt>
                <c:pt idx="247">
                  <c:v>4.3063239900000134</c:v>
                </c:pt>
                <c:pt idx="248">
                  <c:v>4.3582679899999999</c:v>
                </c:pt>
                <c:pt idx="249">
                  <c:v>4.4157479899999998</c:v>
                </c:pt>
                <c:pt idx="250">
                  <c:v>4.4464729900000259</c:v>
                </c:pt>
                <c:pt idx="251">
                  <c:v>4.4941399900000008</c:v>
                </c:pt>
                <c:pt idx="252">
                  <c:v>4.538267990000036</c:v>
                </c:pt>
                <c:pt idx="253">
                  <c:v>4.5803019899999997</c:v>
                </c:pt>
                <c:pt idx="254">
                  <c:v>4.6228379899999661</c:v>
                </c:pt>
                <c:pt idx="255">
                  <c:v>4.6758309900000006</c:v>
                </c:pt>
                <c:pt idx="256">
                  <c:v>4.7267539899999997</c:v>
                </c:pt>
                <c:pt idx="257">
                  <c:v>4.7823969900000014</c:v>
                </c:pt>
                <c:pt idx="258">
                  <c:v>4.8384879900000008</c:v>
                </c:pt>
                <c:pt idx="259">
                  <c:v>4.8982699900000277</c:v>
                </c:pt>
                <c:pt idx="260">
                  <c:v>4.9381979900000124</c:v>
                </c:pt>
                <c:pt idx="261">
                  <c:v>4.9844329900000002</c:v>
                </c:pt>
                <c:pt idx="262">
                  <c:v>5.0269409899999955</c:v>
                </c:pt>
                <c:pt idx="263">
                  <c:v>5.0278999899999945</c:v>
                </c:pt>
                <c:pt idx="264">
                  <c:v>5.06554299</c:v>
                </c:pt>
                <c:pt idx="265">
                  <c:v>5.1209489899999845</c:v>
                </c:pt>
                <c:pt idx="266">
                  <c:v>5.1631259899999717</c:v>
                </c:pt>
                <c:pt idx="267">
                  <c:v>5.1941349899999532</c:v>
                </c:pt>
                <c:pt idx="268">
                  <c:v>5.2272429899999997</c:v>
                </c:pt>
                <c:pt idx="269">
                  <c:v>5.2822919900000134</c:v>
                </c:pt>
                <c:pt idx="270">
                  <c:v>5.34608799</c:v>
                </c:pt>
                <c:pt idx="271">
                  <c:v>5.4029659900000002</c:v>
                </c:pt>
                <c:pt idx="272">
                  <c:v>5.4698339900000024</c:v>
                </c:pt>
                <c:pt idx="273">
                  <c:v>5.5195239900000024</c:v>
                </c:pt>
                <c:pt idx="274">
                  <c:v>5.5776309900000003</c:v>
                </c:pt>
                <c:pt idx="275">
                  <c:v>5.6309609900000002</c:v>
                </c:pt>
                <c:pt idx="276">
                  <c:v>5.6929789899999745</c:v>
                </c:pt>
                <c:pt idx="277">
                  <c:v>5.7414539900000134</c:v>
                </c:pt>
                <c:pt idx="278">
                  <c:v>5.8008219900000002</c:v>
                </c:pt>
                <c:pt idx="279">
                  <c:v>5.8594449900000001</c:v>
                </c:pt>
                <c:pt idx="280">
                  <c:v>5.9114479900000134</c:v>
                </c:pt>
                <c:pt idx="281">
                  <c:v>5.9397209900000378</c:v>
                </c:pt>
                <c:pt idx="282">
                  <c:v>6.0002039900000259</c:v>
                </c:pt>
                <c:pt idx="283">
                  <c:v>6.049099990000026</c:v>
                </c:pt>
                <c:pt idx="284">
                  <c:v>6.0988509899999945</c:v>
                </c:pt>
                <c:pt idx="285">
                  <c:v>6.1451569899999745</c:v>
                </c:pt>
                <c:pt idx="286">
                  <c:v>6.2111549900000007</c:v>
                </c:pt>
                <c:pt idx="287">
                  <c:v>6.2643309899999764</c:v>
                </c:pt>
                <c:pt idx="288">
                  <c:v>6.3307059900000002</c:v>
                </c:pt>
                <c:pt idx="289">
                  <c:v>6.3534229900000003</c:v>
                </c:pt>
                <c:pt idx="290">
                  <c:v>6.4212819900000024</c:v>
                </c:pt>
                <c:pt idx="291">
                  <c:v>6.4781309900000004</c:v>
                </c:pt>
                <c:pt idx="292">
                  <c:v>6.5363469900000259</c:v>
                </c:pt>
                <c:pt idx="293">
                  <c:v>6.5954099900000003</c:v>
                </c:pt>
                <c:pt idx="294">
                  <c:v>6.6522109899999764</c:v>
                </c:pt>
                <c:pt idx="295">
                  <c:v>6.6840399900000005</c:v>
                </c:pt>
                <c:pt idx="296">
                  <c:v>6.7414379900000014</c:v>
                </c:pt>
                <c:pt idx="297">
                  <c:v>6.7892689900000507</c:v>
                </c:pt>
                <c:pt idx="298">
                  <c:v>6.8429309899999735</c:v>
                </c:pt>
                <c:pt idx="299">
                  <c:v>6.8429309899999735</c:v>
                </c:pt>
                <c:pt idx="300">
                  <c:v>6.8429309899999735</c:v>
                </c:pt>
                <c:pt idx="301">
                  <c:v>6.8429309899999735</c:v>
                </c:pt>
                <c:pt idx="302">
                  <c:v>6.8429309899999735</c:v>
                </c:pt>
                <c:pt idx="303">
                  <c:v>6.8429309899999735</c:v>
                </c:pt>
                <c:pt idx="304">
                  <c:v>6.8429309899999735</c:v>
                </c:pt>
                <c:pt idx="305">
                  <c:v>6.8429309899999735</c:v>
                </c:pt>
                <c:pt idx="306">
                  <c:v>6.8429309899999735</c:v>
                </c:pt>
                <c:pt idx="307">
                  <c:v>6.8429309899999735</c:v>
                </c:pt>
                <c:pt idx="308">
                  <c:v>6.8429309899999735</c:v>
                </c:pt>
                <c:pt idx="309">
                  <c:v>6.8429309899999735</c:v>
                </c:pt>
                <c:pt idx="310">
                  <c:v>6.8429309899999735</c:v>
                </c:pt>
                <c:pt idx="311">
                  <c:v>6.8477609900000012</c:v>
                </c:pt>
                <c:pt idx="312">
                  <c:v>6.8574209900000005</c:v>
                </c:pt>
                <c:pt idx="313">
                  <c:v>6.8735209900000012</c:v>
                </c:pt>
                <c:pt idx="314">
                  <c:v>6.8960609900000014</c:v>
                </c:pt>
                <c:pt idx="315">
                  <c:v>6.9250409900000012</c:v>
                </c:pt>
                <c:pt idx="316">
                  <c:v>6.9572409900000034</c:v>
                </c:pt>
                <c:pt idx="317">
                  <c:v>6.9894409900000314</c:v>
                </c:pt>
                <c:pt idx="318">
                  <c:v>7.0216409899999999</c:v>
                </c:pt>
                <c:pt idx="319">
                  <c:v>7.0538409899999985</c:v>
                </c:pt>
                <c:pt idx="320">
                  <c:v>7.086040989999999</c:v>
                </c:pt>
                <c:pt idx="321">
                  <c:v>7.1182409899999985</c:v>
                </c:pt>
                <c:pt idx="322">
                  <c:v>7.1504409899999946</c:v>
                </c:pt>
                <c:pt idx="323">
                  <c:v>7.1826409899999977</c:v>
                </c:pt>
                <c:pt idx="324">
                  <c:v>7.2148409899999955</c:v>
                </c:pt>
                <c:pt idx="325">
                  <c:v>7.2470409899999968</c:v>
                </c:pt>
                <c:pt idx="326">
                  <c:v>7.279240990000039</c:v>
                </c:pt>
                <c:pt idx="327">
                  <c:v>7.3114409899999959</c:v>
                </c:pt>
                <c:pt idx="328">
                  <c:v>7.3436409899999964</c:v>
                </c:pt>
                <c:pt idx="329">
                  <c:v>7.375840989999995</c:v>
                </c:pt>
                <c:pt idx="330">
                  <c:v>7.4080409899999964</c:v>
                </c:pt>
                <c:pt idx="331">
                  <c:v>7.4402409900000199</c:v>
                </c:pt>
                <c:pt idx="332">
                  <c:v>7.4724409899999937</c:v>
                </c:pt>
                <c:pt idx="333">
                  <c:v>7.5046409899999915</c:v>
                </c:pt>
                <c:pt idx="334">
                  <c:v>7.5368409899999929</c:v>
                </c:pt>
                <c:pt idx="335">
                  <c:v>7.5690409899999915</c:v>
                </c:pt>
                <c:pt idx="336">
                  <c:v>7.601240989999992</c:v>
                </c:pt>
                <c:pt idx="337">
                  <c:v>7.6334409899999915</c:v>
                </c:pt>
                <c:pt idx="338">
                  <c:v>7.6656409899999876</c:v>
                </c:pt>
                <c:pt idx="339">
                  <c:v>7.6978409899999845</c:v>
                </c:pt>
                <c:pt idx="340">
                  <c:v>7.7300409899999902</c:v>
                </c:pt>
                <c:pt idx="341">
                  <c:v>7.7622409899999898</c:v>
                </c:pt>
                <c:pt idx="342">
                  <c:v>7.7944409899999885</c:v>
                </c:pt>
                <c:pt idx="343">
                  <c:v>7.8266409899999889</c:v>
                </c:pt>
                <c:pt idx="344">
                  <c:v>7.8588409899999885</c:v>
                </c:pt>
                <c:pt idx="345">
                  <c:v>7.891040989999988</c:v>
                </c:pt>
                <c:pt idx="346">
                  <c:v>7.9232409899999894</c:v>
                </c:pt>
                <c:pt idx="347">
                  <c:v>7.9554409899999872</c:v>
                </c:pt>
                <c:pt idx="348">
                  <c:v>7.9876409899999894</c:v>
                </c:pt>
                <c:pt idx="349">
                  <c:v>8.0198409899999863</c:v>
                </c:pt>
                <c:pt idx="350">
                  <c:v>8.0520409900000267</c:v>
                </c:pt>
                <c:pt idx="351">
                  <c:v>8.0842409899999854</c:v>
                </c:pt>
                <c:pt idx="352">
                  <c:v>8.1164409899999868</c:v>
                </c:pt>
                <c:pt idx="353">
                  <c:v>8.148640989999981</c:v>
                </c:pt>
                <c:pt idx="354">
                  <c:v>8.1808409899999841</c:v>
                </c:pt>
                <c:pt idx="355">
                  <c:v>8.2130409899999837</c:v>
                </c:pt>
                <c:pt idx="356">
                  <c:v>8.2452409899999832</c:v>
                </c:pt>
                <c:pt idx="357">
                  <c:v>8.2774409899999828</c:v>
                </c:pt>
                <c:pt idx="358">
                  <c:v>8.2774409899999828</c:v>
                </c:pt>
                <c:pt idx="359">
                  <c:v>8.2774409899999828</c:v>
                </c:pt>
                <c:pt idx="360">
                  <c:v>8.2774409899999828</c:v>
                </c:pt>
                <c:pt idx="361">
                  <c:v>8.2774409899999828</c:v>
                </c:pt>
                <c:pt idx="362">
                  <c:v>8.2774409899999828</c:v>
                </c:pt>
                <c:pt idx="363">
                  <c:v>8.287100989999983</c:v>
                </c:pt>
                <c:pt idx="364">
                  <c:v>8.3064209900000048</c:v>
                </c:pt>
                <c:pt idx="365">
                  <c:v>8.3321809900000048</c:v>
                </c:pt>
                <c:pt idx="366">
                  <c:v>8.3643809899999848</c:v>
                </c:pt>
                <c:pt idx="367">
                  <c:v>8.3965809900000448</c:v>
                </c:pt>
                <c:pt idx="368">
                  <c:v>8.4287809899999822</c:v>
                </c:pt>
                <c:pt idx="369">
                  <c:v>8.4609809900000048</c:v>
                </c:pt>
                <c:pt idx="370">
                  <c:v>8.4931809899999848</c:v>
                </c:pt>
                <c:pt idx="371">
                  <c:v>8.5253809899999808</c:v>
                </c:pt>
                <c:pt idx="372">
                  <c:v>8.5575809900000248</c:v>
                </c:pt>
                <c:pt idx="373">
                  <c:v>8.5897809900000048</c:v>
                </c:pt>
                <c:pt idx="374">
                  <c:v>8.6219809899999689</c:v>
                </c:pt>
                <c:pt idx="375">
                  <c:v>8.6541809899999791</c:v>
                </c:pt>
                <c:pt idx="376">
                  <c:v>8.6863809899999787</c:v>
                </c:pt>
                <c:pt idx="377">
                  <c:v>8.7185809899999782</c:v>
                </c:pt>
                <c:pt idx="378">
                  <c:v>8.7507809899999778</c:v>
                </c:pt>
                <c:pt idx="379">
                  <c:v>8.7829809899999773</c:v>
                </c:pt>
                <c:pt idx="380">
                  <c:v>8.8151809900000266</c:v>
                </c:pt>
                <c:pt idx="381">
                  <c:v>8.8473809899999729</c:v>
                </c:pt>
                <c:pt idx="382">
                  <c:v>8.8795809900000453</c:v>
                </c:pt>
                <c:pt idx="383">
                  <c:v>8.9117809899999756</c:v>
                </c:pt>
                <c:pt idx="384">
                  <c:v>8.9439809899999752</c:v>
                </c:pt>
                <c:pt idx="385">
                  <c:v>8.9761809899999747</c:v>
                </c:pt>
                <c:pt idx="386">
                  <c:v>9.0083809899999707</c:v>
                </c:pt>
                <c:pt idx="387">
                  <c:v>9.0405809899999738</c:v>
                </c:pt>
                <c:pt idx="388">
                  <c:v>9.0727809900000249</c:v>
                </c:pt>
                <c:pt idx="389">
                  <c:v>9.104980989999973</c:v>
                </c:pt>
                <c:pt idx="390">
                  <c:v>9.137180989999969</c:v>
                </c:pt>
                <c:pt idx="391">
                  <c:v>9.1693809899999721</c:v>
                </c:pt>
                <c:pt idx="392">
                  <c:v>9.2015809899999716</c:v>
                </c:pt>
                <c:pt idx="393">
                  <c:v>9.2337809899999712</c:v>
                </c:pt>
                <c:pt idx="394">
                  <c:v>9.2659809899999708</c:v>
                </c:pt>
                <c:pt idx="395">
                  <c:v>9.2981809899999686</c:v>
                </c:pt>
                <c:pt idx="396">
                  <c:v>9.3303809899999717</c:v>
                </c:pt>
                <c:pt idx="397">
                  <c:v>9.3625809900000565</c:v>
                </c:pt>
                <c:pt idx="398">
                  <c:v>9.3947809899999708</c:v>
                </c:pt>
                <c:pt idx="399">
                  <c:v>9.4269809899999704</c:v>
                </c:pt>
                <c:pt idx="400">
                  <c:v>9.459180990000025</c:v>
                </c:pt>
                <c:pt idx="401">
                  <c:v>9.4913809899999677</c:v>
                </c:pt>
                <c:pt idx="402">
                  <c:v>9.5235809899999708</c:v>
                </c:pt>
                <c:pt idx="403">
                  <c:v>9.5557809900000326</c:v>
                </c:pt>
                <c:pt idx="404">
                  <c:v>9.5879809899999664</c:v>
                </c:pt>
                <c:pt idx="405">
                  <c:v>9.620180989999966</c:v>
                </c:pt>
                <c:pt idx="406">
                  <c:v>9.6523809899999726</c:v>
                </c:pt>
                <c:pt idx="407">
                  <c:v>9.6845809899999704</c:v>
                </c:pt>
                <c:pt idx="408">
                  <c:v>9.7167809899999646</c:v>
                </c:pt>
                <c:pt idx="409">
                  <c:v>9.7489809899999589</c:v>
                </c:pt>
                <c:pt idx="410">
                  <c:v>9.7811809899999638</c:v>
                </c:pt>
                <c:pt idx="411">
                  <c:v>9.8133809899999704</c:v>
                </c:pt>
                <c:pt idx="412">
                  <c:v>9.8455809900000233</c:v>
                </c:pt>
                <c:pt idx="413">
                  <c:v>9.8777809899999767</c:v>
                </c:pt>
                <c:pt idx="414">
                  <c:v>9.9099809899999727</c:v>
                </c:pt>
                <c:pt idx="415">
                  <c:v>9.9421809899999705</c:v>
                </c:pt>
                <c:pt idx="416">
                  <c:v>9.9743809899999647</c:v>
                </c:pt>
                <c:pt idx="417">
                  <c:v>10.006580990000014</c:v>
                </c:pt>
                <c:pt idx="418">
                  <c:v>10.03418098999996</c:v>
                </c:pt>
              </c:numCache>
            </c:numRef>
          </c:yVal>
        </c:ser>
        <c:ser>
          <c:idx val="1"/>
          <c:order val="1"/>
          <c:tx>
            <c:strRef>
              <c:f>Sheet1!$E$1</c:f>
              <c:strCache>
                <c:ptCount val="1"/>
                <c:pt idx="0">
                  <c:v>Highest Integrated Luminosity</c:v>
                </c:pt>
              </c:strCache>
            </c:strRef>
          </c:tx>
          <c:spPr>
            <a:ln w="28575">
              <a:noFill/>
            </a:ln>
          </c:spPr>
          <c:marker>
            <c:symbol val="square"/>
            <c:size val="4"/>
          </c:marker>
          <c:xVal>
            <c:numRef>
              <c:f>Sheet1!$A$2:$A$420</c:f>
              <c:numCache>
                <c:formatCode>mm/dd/yy</c:formatCode>
                <c:ptCount val="419"/>
                <c:pt idx="1">
                  <c:v>37893</c:v>
                </c:pt>
                <c:pt idx="2">
                  <c:v>37900</c:v>
                </c:pt>
                <c:pt idx="3">
                  <c:v>37907</c:v>
                </c:pt>
                <c:pt idx="4">
                  <c:v>37914</c:v>
                </c:pt>
                <c:pt idx="5">
                  <c:v>37921</c:v>
                </c:pt>
                <c:pt idx="6">
                  <c:v>37928</c:v>
                </c:pt>
                <c:pt idx="7">
                  <c:v>37935</c:v>
                </c:pt>
                <c:pt idx="8">
                  <c:v>37942</c:v>
                </c:pt>
                <c:pt idx="9">
                  <c:v>37949</c:v>
                </c:pt>
                <c:pt idx="10">
                  <c:v>37956</c:v>
                </c:pt>
                <c:pt idx="11">
                  <c:v>37963</c:v>
                </c:pt>
                <c:pt idx="12">
                  <c:v>37970</c:v>
                </c:pt>
                <c:pt idx="13">
                  <c:v>37977</c:v>
                </c:pt>
                <c:pt idx="14">
                  <c:v>37984</c:v>
                </c:pt>
                <c:pt idx="15">
                  <c:v>37991</c:v>
                </c:pt>
                <c:pt idx="16">
                  <c:v>37998</c:v>
                </c:pt>
                <c:pt idx="17">
                  <c:v>38005</c:v>
                </c:pt>
                <c:pt idx="18">
                  <c:v>38012</c:v>
                </c:pt>
                <c:pt idx="19">
                  <c:v>38019</c:v>
                </c:pt>
                <c:pt idx="20">
                  <c:v>38026</c:v>
                </c:pt>
                <c:pt idx="21">
                  <c:v>38033</c:v>
                </c:pt>
                <c:pt idx="22">
                  <c:v>38040</c:v>
                </c:pt>
                <c:pt idx="23">
                  <c:v>38047</c:v>
                </c:pt>
                <c:pt idx="24">
                  <c:v>38054</c:v>
                </c:pt>
                <c:pt idx="25">
                  <c:v>38061</c:v>
                </c:pt>
                <c:pt idx="26">
                  <c:v>38068</c:v>
                </c:pt>
                <c:pt idx="27">
                  <c:v>38075</c:v>
                </c:pt>
                <c:pt idx="28">
                  <c:v>38082</c:v>
                </c:pt>
                <c:pt idx="29">
                  <c:v>38089</c:v>
                </c:pt>
                <c:pt idx="30">
                  <c:v>38096</c:v>
                </c:pt>
                <c:pt idx="31">
                  <c:v>38103</c:v>
                </c:pt>
                <c:pt idx="32">
                  <c:v>38110</c:v>
                </c:pt>
                <c:pt idx="33">
                  <c:v>38117</c:v>
                </c:pt>
                <c:pt idx="34">
                  <c:v>38124</c:v>
                </c:pt>
                <c:pt idx="35">
                  <c:v>38131</c:v>
                </c:pt>
                <c:pt idx="36">
                  <c:v>38138</c:v>
                </c:pt>
                <c:pt idx="37">
                  <c:v>38145</c:v>
                </c:pt>
                <c:pt idx="38">
                  <c:v>38152</c:v>
                </c:pt>
                <c:pt idx="39">
                  <c:v>38159</c:v>
                </c:pt>
                <c:pt idx="40">
                  <c:v>38166</c:v>
                </c:pt>
                <c:pt idx="41">
                  <c:v>38173</c:v>
                </c:pt>
                <c:pt idx="42">
                  <c:v>38180</c:v>
                </c:pt>
                <c:pt idx="43">
                  <c:v>38187</c:v>
                </c:pt>
                <c:pt idx="44">
                  <c:v>38194</c:v>
                </c:pt>
                <c:pt idx="45">
                  <c:v>38201</c:v>
                </c:pt>
                <c:pt idx="46">
                  <c:v>38208</c:v>
                </c:pt>
                <c:pt idx="47">
                  <c:v>38215</c:v>
                </c:pt>
                <c:pt idx="48">
                  <c:v>38222</c:v>
                </c:pt>
                <c:pt idx="49">
                  <c:v>38229</c:v>
                </c:pt>
                <c:pt idx="50">
                  <c:v>38236</c:v>
                </c:pt>
                <c:pt idx="51">
                  <c:v>38243</c:v>
                </c:pt>
                <c:pt idx="52">
                  <c:v>38250</c:v>
                </c:pt>
                <c:pt idx="53">
                  <c:v>38257</c:v>
                </c:pt>
                <c:pt idx="54">
                  <c:v>38264</c:v>
                </c:pt>
                <c:pt idx="55">
                  <c:v>38271</c:v>
                </c:pt>
                <c:pt idx="56">
                  <c:v>38278</c:v>
                </c:pt>
                <c:pt idx="57">
                  <c:v>38285</c:v>
                </c:pt>
                <c:pt idx="58">
                  <c:v>38292</c:v>
                </c:pt>
                <c:pt idx="59">
                  <c:v>38299</c:v>
                </c:pt>
                <c:pt idx="60">
                  <c:v>38306</c:v>
                </c:pt>
                <c:pt idx="61">
                  <c:v>38313</c:v>
                </c:pt>
                <c:pt idx="62">
                  <c:v>38320</c:v>
                </c:pt>
                <c:pt idx="63">
                  <c:v>38327</c:v>
                </c:pt>
                <c:pt idx="64">
                  <c:v>38334</c:v>
                </c:pt>
                <c:pt idx="65">
                  <c:v>38341</c:v>
                </c:pt>
                <c:pt idx="66">
                  <c:v>38348</c:v>
                </c:pt>
                <c:pt idx="67">
                  <c:v>38355</c:v>
                </c:pt>
                <c:pt idx="68">
                  <c:v>38362</c:v>
                </c:pt>
                <c:pt idx="69">
                  <c:v>38369</c:v>
                </c:pt>
                <c:pt idx="70">
                  <c:v>38376</c:v>
                </c:pt>
                <c:pt idx="71">
                  <c:v>38383</c:v>
                </c:pt>
                <c:pt idx="72">
                  <c:v>38390</c:v>
                </c:pt>
                <c:pt idx="73">
                  <c:v>38397</c:v>
                </c:pt>
                <c:pt idx="74">
                  <c:v>38404</c:v>
                </c:pt>
                <c:pt idx="75">
                  <c:v>38411</c:v>
                </c:pt>
                <c:pt idx="76">
                  <c:v>38418</c:v>
                </c:pt>
                <c:pt idx="77">
                  <c:v>38425</c:v>
                </c:pt>
                <c:pt idx="78">
                  <c:v>38432</c:v>
                </c:pt>
                <c:pt idx="79">
                  <c:v>38439</c:v>
                </c:pt>
                <c:pt idx="80">
                  <c:v>38446</c:v>
                </c:pt>
                <c:pt idx="81">
                  <c:v>38453</c:v>
                </c:pt>
                <c:pt idx="82">
                  <c:v>38460</c:v>
                </c:pt>
                <c:pt idx="83">
                  <c:v>38467</c:v>
                </c:pt>
                <c:pt idx="84">
                  <c:v>38474</c:v>
                </c:pt>
                <c:pt idx="85">
                  <c:v>38481</c:v>
                </c:pt>
                <c:pt idx="86">
                  <c:v>38488</c:v>
                </c:pt>
                <c:pt idx="87">
                  <c:v>38495</c:v>
                </c:pt>
                <c:pt idx="88">
                  <c:v>38502</c:v>
                </c:pt>
                <c:pt idx="89">
                  <c:v>38509</c:v>
                </c:pt>
                <c:pt idx="90">
                  <c:v>38516</c:v>
                </c:pt>
                <c:pt idx="91">
                  <c:v>38523</c:v>
                </c:pt>
                <c:pt idx="92">
                  <c:v>38530</c:v>
                </c:pt>
                <c:pt idx="93">
                  <c:v>38537</c:v>
                </c:pt>
                <c:pt idx="94">
                  <c:v>38544</c:v>
                </c:pt>
                <c:pt idx="95">
                  <c:v>38551</c:v>
                </c:pt>
                <c:pt idx="96">
                  <c:v>38558</c:v>
                </c:pt>
                <c:pt idx="97">
                  <c:v>38565</c:v>
                </c:pt>
                <c:pt idx="98">
                  <c:v>38572</c:v>
                </c:pt>
                <c:pt idx="99">
                  <c:v>38579</c:v>
                </c:pt>
                <c:pt idx="100">
                  <c:v>38586</c:v>
                </c:pt>
                <c:pt idx="101">
                  <c:v>38593</c:v>
                </c:pt>
                <c:pt idx="102">
                  <c:v>38600</c:v>
                </c:pt>
                <c:pt idx="103">
                  <c:v>38607</c:v>
                </c:pt>
                <c:pt idx="104">
                  <c:v>38614</c:v>
                </c:pt>
                <c:pt idx="105">
                  <c:v>38621</c:v>
                </c:pt>
                <c:pt idx="106">
                  <c:v>38628</c:v>
                </c:pt>
                <c:pt idx="107">
                  <c:v>38635</c:v>
                </c:pt>
                <c:pt idx="108">
                  <c:v>38642</c:v>
                </c:pt>
                <c:pt idx="109">
                  <c:v>38649</c:v>
                </c:pt>
                <c:pt idx="110">
                  <c:v>38656</c:v>
                </c:pt>
                <c:pt idx="111">
                  <c:v>38663</c:v>
                </c:pt>
                <c:pt idx="112">
                  <c:v>38670</c:v>
                </c:pt>
                <c:pt idx="113">
                  <c:v>38677</c:v>
                </c:pt>
                <c:pt idx="114">
                  <c:v>38684</c:v>
                </c:pt>
                <c:pt idx="115">
                  <c:v>38691</c:v>
                </c:pt>
                <c:pt idx="116">
                  <c:v>38698</c:v>
                </c:pt>
                <c:pt idx="117">
                  <c:v>38705</c:v>
                </c:pt>
                <c:pt idx="118">
                  <c:v>38712</c:v>
                </c:pt>
                <c:pt idx="119">
                  <c:v>38719</c:v>
                </c:pt>
                <c:pt idx="120">
                  <c:v>38726</c:v>
                </c:pt>
                <c:pt idx="121">
                  <c:v>38733</c:v>
                </c:pt>
                <c:pt idx="122">
                  <c:v>38740</c:v>
                </c:pt>
                <c:pt idx="123">
                  <c:v>38747</c:v>
                </c:pt>
                <c:pt idx="124">
                  <c:v>38754</c:v>
                </c:pt>
                <c:pt idx="125">
                  <c:v>38761</c:v>
                </c:pt>
                <c:pt idx="126">
                  <c:v>38768</c:v>
                </c:pt>
                <c:pt idx="127">
                  <c:v>38775</c:v>
                </c:pt>
                <c:pt idx="128">
                  <c:v>38782</c:v>
                </c:pt>
                <c:pt idx="129">
                  <c:v>38789</c:v>
                </c:pt>
                <c:pt idx="130">
                  <c:v>38796</c:v>
                </c:pt>
                <c:pt idx="131">
                  <c:v>38803</c:v>
                </c:pt>
                <c:pt idx="132">
                  <c:v>38810</c:v>
                </c:pt>
                <c:pt idx="133">
                  <c:v>38817</c:v>
                </c:pt>
                <c:pt idx="134">
                  <c:v>38824</c:v>
                </c:pt>
                <c:pt idx="135">
                  <c:v>38831</c:v>
                </c:pt>
                <c:pt idx="136">
                  <c:v>38838</c:v>
                </c:pt>
                <c:pt idx="137">
                  <c:v>38845</c:v>
                </c:pt>
                <c:pt idx="138">
                  <c:v>38852</c:v>
                </c:pt>
                <c:pt idx="139">
                  <c:v>38859</c:v>
                </c:pt>
                <c:pt idx="140">
                  <c:v>38866</c:v>
                </c:pt>
                <c:pt idx="141">
                  <c:v>38873</c:v>
                </c:pt>
                <c:pt idx="142">
                  <c:v>38880</c:v>
                </c:pt>
                <c:pt idx="143">
                  <c:v>38887</c:v>
                </c:pt>
                <c:pt idx="144">
                  <c:v>38894</c:v>
                </c:pt>
                <c:pt idx="145">
                  <c:v>38901</c:v>
                </c:pt>
                <c:pt idx="146">
                  <c:v>38908</c:v>
                </c:pt>
                <c:pt idx="147">
                  <c:v>38915</c:v>
                </c:pt>
                <c:pt idx="148">
                  <c:v>38922</c:v>
                </c:pt>
                <c:pt idx="149">
                  <c:v>38929</c:v>
                </c:pt>
                <c:pt idx="150">
                  <c:v>38936</c:v>
                </c:pt>
                <c:pt idx="151">
                  <c:v>38943</c:v>
                </c:pt>
                <c:pt idx="152">
                  <c:v>38950</c:v>
                </c:pt>
                <c:pt idx="153">
                  <c:v>38957</c:v>
                </c:pt>
                <c:pt idx="154">
                  <c:v>38964</c:v>
                </c:pt>
                <c:pt idx="155">
                  <c:v>38971</c:v>
                </c:pt>
                <c:pt idx="156">
                  <c:v>38978</c:v>
                </c:pt>
                <c:pt idx="157">
                  <c:v>38985</c:v>
                </c:pt>
                <c:pt idx="158" formatCode="m/d/yyyy">
                  <c:v>38991</c:v>
                </c:pt>
                <c:pt idx="159" formatCode="m/d/yyyy">
                  <c:v>38998</c:v>
                </c:pt>
                <c:pt idx="160" formatCode="m/d/yyyy">
                  <c:v>39005</c:v>
                </c:pt>
                <c:pt idx="161" formatCode="m/d/yyyy">
                  <c:v>39012</c:v>
                </c:pt>
                <c:pt idx="162" formatCode="m/d/yyyy">
                  <c:v>39019</c:v>
                </c:pt>
                <c:pt idx="163" formatCode="m/d/yyyy">
                  <c:v>39026</c:v>
                </c:pt>
                <c:pt idx="164" formatCode="m/d/yyyy">
                  <c:v>39033</c:v>
                </c:pt>
                <c:pt idx="165" formatCode="m/d/yyyy">
                  <c:v>39040</c:v>
                </c:pt>
                <c:pt idx="166" formatCode="m/d/yyyy">
                  <c:v>39047</c:v>
                </c:pt>
                <c:pt idx="167" formatCode="m/d/yyyy">
                  <c:v>39054</c:v>
                </c:pt>
                <c:pt idx="168" formatCode="m/d/yyyy">
                  <c:v>39061</c:v>
                </c:pt>
                <c:pt idx="169" formatCode="m/d/yyyy">
                  <c:v>39068</c:v>
                </c:pt>
                <c:pt idx="170" formatCode="m/d/yyyy">
                  <c:v>39075</c:v>
                </c:pt>
                <c:pt idx="171" formatCode="m/d/yyyy">
                  <c:v>39082</c:v>
                </c:pt>
                <c:pt idx="172" formatCode="m/d/yyyy">
                  <c:v>39089</c:v>
                </c:pt>
                <c:pt idx="173" formatCode="m/d/yyyy">
                  <c:v>39096</c:v>
                </c:pt>
                <c:pt idx="174" formatCode="m/d/yyyy">
                  <c:v>39103</c:v>
                </c:pt>
                <c:pt idx="175" formatCode="m/d/yyyy">
                  <c:v>39110</c:v>
                </c:pt>
                <c:pt idx="176" formatCode="m/d/yyyy">
                  <c:v>39117</c:v>
                </c:pt>
                <c:pt idx="177" formatCode="m/d/yyyy">
                  <c:v>39124</c:v>
                </c:pt>
                <c:pt idx="178" formatCode="m/d/yyyy">
                  <c:v>39131</c:v>
                </c:pt>
                <c:pt idx="179" formatCode="m/d/yyyy">
                  <c:v>39138</c:v>
                </c:pt>
                <c:pt idx="180" formatCode="m/d/yyyy">
                  <c:v>39145</c:v>
                </c:pt>
                <c:pt idx="181" formatCode="m/d/yyyy">
                  <c:v>39152</c:v>
                </c:pt>
                <c:pt idx="182" formatCode="m/d/yyyy">
                  <c:v>39159</c:v>
                </c:pt>
                <c:pt idx="183" formatCode="m/d/yyyy">
                  <c:v>39166</c:v>
                </c:pt>
                <c:pt idx="184" formatCode="m/d/yyyy">
                  <c:v>39173</c:v>
                </c:pt>
                <c:pt idx="185" formatCode="m/d/yyyy">
                  <c:v>39180</c:v>
                </c:pt>
                <c:pt idx="186" formatCode="m/d/yyyy">
                  <c:v>39187</c:v>
                </c:pt>
                <c:pt idx="187" formatCode="m/d/yyyy">
                  <c:v>39194</c:v>
                </c:pt>
                <c:pt idx="188" formatCode="m/d/yyyy">
                  <c:v>39201</c:v>
                </c:pt>
                <c:pt idx="189" formatCode="m/d/yyyy">
                  <c:v>39208</c:v>
                </c:pt>
                <c:pt idx="190" formatCode="m/d/yyyy">
                  <c:v>39215</c:v>
                </c:pt>
                <c:pt idx="191" formatCode="m/d/yyyy">
                  <c:v>39222</c:v>
                </c:pt>
                <c:pt idx="192" formatCode="m/d/yyyy">
                  <c:v>39229</c:v>
                </c:pt>
                <c:pt idx="193" formatCode="m/d/yyyy">
                  <c:v>39236</c:v>
                </c:pt>
                <c:pt idx="194" formatCode="m/d/yyyy">
                  <c:v>39243</c:v>
                </c:pt>
                <c:pt idx="195" formatCode="m/d/yyyy">
                  <c:v>39250</c:v>
                </c:pt>
                <c:pt idx="196" formatCode="m/d/yyyy">
                  <c:v>39257</c:v>
                </c:pt>
                <c:pt idx="197" formatCode="m/d/yyyy">
                  <c:v>39264</c:v>
                </c:pt>
                <c:pt idx="198" formatCode="m/d/yyyy">
                  <c:v>39271</c:v>
                </c:pt>
                <c:pt idx="199" formatCode="m/d/yyyy">
                  <c:v>39278</c:v>
                </c:pt>
                <c:pt idx="200" formatCode="m/d/yyyy">
                  <c:v>39285</c:v>
                </c:pt>
                <c:pt idx="201" formatCode="m/d/yyyy">
                  <c:v>39292</c:v>
                </c:pt>
                <c:pt idx="202" formatCode="m/d/yyyy">
                  <c:v>39299</c:v>
                </c:pt>
                <c:pt idx="203" formatCode="m/d/yyyy">
                  <c:v>39306</c:v>
                </c:pt>
                <c:pt idx="204" formatCode="m/d/yyyy">
                  <c:v>39313</c:v>
                </c:pt>
                <c:pt idx="205" formatCode="m/d/yyyy">
                  <c:v>39320</c:v>
                </c:pt>
                <c:pt idx="206" formatCode="m/d/yyyy">
                  <c:v>39327</c:v>
                </c:pt>
                <c:pt idx="207" formatCode="m/d/yyyy">
                  <c:v>39334</c:v>
                </c:pt>
                <c:pt idx="208" formatCode="m/d/yyyy">
                  <c:v>39341</c:v>
                </c:pt>
                <c:pt idx="209" formatCode="m/d/yyyy">
                  <c:v>39348</c:v>
                </c:pt>
                <c:pt idx="210" formatCode="m/d/yyyy">
                  <c:v>39355</c:v>
                </c:pt>
                <c:pt idx="211" formatCode="m/d/yyyy">
                  <c:v>39362</c:v>
                </c:pt>
                <c:pt idx="212" formatCode="m/d/yyyy">
                  <c:v>39369</c:v>
                </c:pt>
                <c:pt idx="213" formatCode="m/d/yyyy">
                  <c:v>39376</c:v>
                </c:pt>
                <c:pt idx="214" formatCode="m/d/yyyy">
                  <c:v>39383</c:v>
                </c:pt>
                <c:pt idx="215" formatCode="m/d/yyyy">
                  <c:v>39390</c:v>
                </c:pt>
                <c:pt idx="216" formatCode="m/d/yyyy">
                  <c:v>39397</c:v>
                </c:pt>
                <c:pt idx="217" formatCode="m/d/yyyy">
                  <c:v>39404</c:v>
                </c:pt>
                <c:pt idx="218" formatCode="m/d/yyyy">
                  <c:v>39411</c:v>
                </c:pt>
                <c:pt idx="219" formatCode="m/d/yyyy">
                  <c:v>39418</c:v>
                </c:pt>
                <c:pt idx="220" formatCode="m/d/yyyy">
                  <c:v>39425</c:v>
                </c:pt>
                <c:pt idx="221" formatCode="m/d/yyyy">
                  <c:v>39432</c:v>
                </c:pt>
                <c:pt idx="222" formatCode="m/d/yyyy">
                  <c:v>39439</c:v>
                </c:pt>
                <c:pt idx="223" formatCode="m/d/yyyy">
                  <c:v>39446</c:v>
                </c:pt>
                <c:pt idx="224" formatCode="m/d/yyyy">
                  <c:v>39453</c:v>
                </c:pt>
                <c:pt idx="225" formatCode="m/d/yyyy">
                  <c:v>39460</c:v>
                </c:pt>
                <c:pt idx="226" formatCode="m/d/yyyy">
                  <c:v>39467</c:v>
                </c:pt>
                <c:pt idx="227" formatCode="m/d/yyyy">
                  <c:v>39474</c:v>
                </c:pt>
                <c:pt idx="228" formatCode="m/d/yyyy">
                  <c:v>39481</c:v>
                </c:pt>
                <c:pt idx="229" formatCode="m/d/yyyy">
                  <c:v>39488</c:v>
                </c:pt>
                <c:pt idx="230" formatCode="m/d/yyyy">
                  <c:v>39495</c:v>
                </c:pt>
                <c:pt idx="231" formatCode="m/d/yyyy">
                  <c:v>39502</c:v>
                </c:pt>
                <c:pt idx="232" formatCode="m/d/yyyy">
                  <c:v>39509</c:v>
                </c:pt>
                <c:pt idx="233" formatCode="m/d/yyyy">
                  <c:v>39516</c:v>
                </c:pt>
                <c:pt idx="234" formatCode="m/d/yyyy">
                  <c:v>39523</c:v>
                </c:pt>
                <c:pt idx="235" formatCode="m/d/yyyy">
                  <c:v>39530</c:v>
                </c:pt>
                <c:pt idx="236" formatCode="m/d/yyyy">
                  <c:v>39537</c:v>
                </c:pt>
                <c:pt idx="237" formatCode="m/d/yyyy">
                  <c:v>39544</c:v>
                </c:pt>
                <c:pt idx="238" formatCode="m/d/yyyy">
                  <c:v>39551</c:v>
                </c:pt>
                <c:pt idx="239" formatCode="m/d/yyyy">
                  <c:v>39558</c:v>
                </c:pt>
                <c:pt idx="240" formatCode="m/d/yyyy">
                  <c:v>39565</c:v>
                </c:pt>
                <c:pt idx="241" formatCode="m/d/yyyy">
                  <c:v>39572</c:v>
                </c:pt>
                <c:pt idx="242" formatCode="m/d/yyyy">
                  <c:v>39579</c:v>
                </c:pt>
                <c:pt idx="243" formatCode="m/d/yyyy">
                  <c:v>39586</c:v>
                </c:pt>
                <c:pt idx="244" formatCode="m/d/yyyy">
                  <c:v>39593</c:v>
                </c:pt>
                <c:pt idx="245" formatCode="m/d/yyyy">
                  <c:v>39600</c:v>
                </c:pt>
                <c:pt idx="246" formatCode="m/d/yyyy">
                  <c:v>39607</c:v>
                </c:pt>
                <c:pt idx="247" formatCode="m/d/yyyy">
                  <c:v>39614</c:v>
                </c:pt>
                <c:pt idx="248" formatCode="m/d/yyyy">
                  <c:v>39621</c:v>
                </c:pt>
                <c:pt idx="249" formatCode="m/d/yyyy">
                  <c:v>39628</c:v>
                </c:pt>
                <c:pt idx="250" formatCode="m/d/yyyy">
                  <c:v>39635</c:v>
                </c:pt>
                <c:pt idx="251" formatCode="m/d/yyyy">
                  <c:v>39642</c:v>
                </c:pt>
                <c:pt idx="252" formatCode="m/d/yyyy">
                  <c:v>39649</c:v>
                </c:pt>
                <c:pt idx="253" formatCode="m/d/yyyy">
                  <c:v>39656</c:v>
                </c:pt>
                <c:pt idx="254" formatCode="m/d/yyyy">
                  <c:v>39663</c:v>
                </c:pt>
                <c:pt idx="255" formatCode="m/d/yyyy">
                  <c:v>39670</c:v>
                </c:pt>
                <c:pt idx="256" formatCode="m/d/yyyy">
                  <c:v>39677</c:v>
                </c:pt>
                <c:pt idx="257" formatCode="m/d/yyyy">
                  <c:v>39684</c:v>
                </c:pt>
                <c:pt idx="258" formatCode="m/d/yyyy">
                  <c:v>39691</c:v>
                </c:pt>
                <c:pt idx="259" formatCode="m/d/yyyy">
                  <c:v>39698</c:v>
                </c:pt>
                <c:pt idx="260" formatCode="m/d/yyyy">
                  <c:v>39705</c:v>
                </c:pt>
                <c:pt idx="261" formatCode="m/d/yyyy">
                  <c:v>39712</c:v>
                </c:pt>
                <c:pt idx="262" formatCode="m/d/yyyy">
                  <c:v>39719</c:v>
                </c:pt>
                <c:pt idx="263" formatCode="m/d/yyyy">
                  <c:v>39726</c:v>
                </c:pt>
                <c:pt idx="264" formatCode="m/d/yyyy">
                  <c:v>39733</c:v>
                </c:pt>
                <c:pt idx="265" formatCode="m/d/yyyy">
                  <c:v>39740</c:v>
                </c:pt>
                <c:pt idx="266" formatCode="m/d/yyyy">
                  <c:v>39747</c:v>
                </c:pt>
                <c:pt idx="267" formatCode="m/d/yyyy">
                  <c:v>39754</c:v>
                </c:pt>
                <c:pt idx="268" formatCode="m/d/yyyy">
                  <c:v>39761</c:v>
                </c:pt>
                <c:pt idx="269" formatCode="m/d/yyyy">
                  <c:v>39768</c:v>
                </c:pt>
                <c:pt idx="270" formatCode="m/d/yyyy">
                  <c:v>39775</c:v>
                </c:pt>
                <c:pt idx="271" formatCode="m/d/yyyy">
                  <c:v>39782</c:v>
                </c:pt>
                <c:pt idx="272" formatCode="m/d/yyyy">
                  <c:v>39789</c:v>
                </c:pt>
                <c:pt idx="273" formatCode="m/d/yyyy">
                  <c:v>39796</c:v>
                </c:pt>
                <c:pt idx="274" formatCode="m/d/yyyy">
                  <c:v>39803</c:v>
                </c:pt>
                <c:pt idx="275" formatCode="m/d/yyyy">
                  <c:v>39810</c:v>
                </c:pt>
                <c:pt idx="276" formatCode="m/d/yyyy">
                  <c:v>39817</c:v>
                </c:pt>
                <c:pt idx="277" formatCode="m/d/yyyy">
                  <c:v>39824</c:v>
                </c:pt>
                <c:pt idx="278" formatCode="m/d/yyyy">
                  <c:v>39831</c:v>
                </c:pt>
                <c:pt idx="279" formatCode="m/d/yyyy">
                  <c:v>39838</c:v>
                </c:pt>
                <c:pt idx="280" formatCode="m/d/yyyy">
                  <c:v>39845</c:v>
                </c:pt>
                <c:pt idx="281" formatCode="m/d/yyyy">
                  <c:v>39852</c:v>
                </c:pt>
                <c:pt idx="282" formatCode="m/d/yyyy">
                  <c:v>39859</c:v>
                </c:pt>
                <c:pt idx="283" formatCode="m/d/yyyy">
                  <c:v>39866</c:v>
                </c:pt>
                <c:pt idx="284" formatCode="m/d/yyyy">
                  <c:v>39873</c:v>
                </c:pt>
                <c:pt idx="285" formatCode="m/d/yyyy">
                  <c:v>39880</c:v>
                </c:pt>
                <c:pt idx="286" formatCode="m/d/yyyy">
                  <c:v>39887</c:v>
                </c:pt>
                <c:pt idx="287" formatCode="m/d/yyyy">
                  <c:v>39894</c:v>
                </c:pt>
                <c:pt idx="288" formatCode="m/d/yyyy">
                  <c:v>39901</c:v>
                </c:pt>
                <c:pt idx="289" formatCode="m/d/yyyy">
                  <c:v>39908</c:v>
                </c:pt>
                <c:pt idx="290" formatCode="m/d/yyyy">
                  <c:v>39915</c:v>
                </c:pt>
                <c:pt idx="291" formatCode="m/d/yyyy">
                  <c:v>39922</c:v>
                </c:pt>
                <c:pt idx="292" formatCode="m/d/yyyy">
                  <c:v>39929</c:v>
                </c:pt>
                <c:pt idx="293" formatCode="m/d/yyyy">
                  <c:v>39936</c:v>
                </c:pt>
                <c:pt idx="294" formatCode="m/d/yyyy">
                  <c:v>39943</c:v>
                </c:pt>
                <c:pt idx="295" formatCode="m/d/yyyy">
                  <c:v>39950</c:v>
                </c:pt>
                <c:pt idx="296" formatCode="m/d/yyyy">
                  <c:v>39957</c:v>
                </c:pt>
                <c:pt idx="297" formatCode="m/d/yyyy">
                  <c:v>39964</c:v>
                </c:pt>
                <c:pt idx="298" formatCode="m/d/yyyy">
                  <c:v>39971</c:v>
                </c:pt>
                <c:pt idx="299" formatCode="m/d/yyyy">
                  <c:v>39978</c:v>
                </c:pt>
                <c:pt idx="300" formatCode="m/d/yyyy">
                  <c:v>39985</c:v>
                </c:pt>
                <c:pt idx="301" formatCode="m/d/yyyy">
                  <c:v>39992</c:v>
                </c:pt>
                <c:pt idx="302" formatCode="m/d/yyyy">
                  <c:v>39999</c:v>
                </c:pt>
                <c:pt idx="303" formatCode="m/d/yyyy">
                  <c:v>40006</c:v>
                </c:pt>
                <c:pt idx="304" formatCode="m/d/yyyy">
                  <c:v>40013</c:v>
                </c:pt>
                <c:pt idx="305" formatCode="m/d/yyyy">
                  <c:v>40020</c:v>
                </c:pt>
                <c:pt idx="306" formatCode="m/d/yyyy">
                  <c:v>40027</c:v>
                </c:pt>
                <c:pt idx="307" formatCode="m/d/yyyy">
                  <c:v>40034</c:v>
                </c:pt>
                <c:pt idx="308" formatCode="m/d/yyyy">
                  <c:v>40041</c:v>
                </c:pt>
                <c:pt idx="309" formatCode="m/d/yyyy">
                  <c:v>40048</c:v>
                </c:pt>
                <c:pt idx="310" formatCode="m/d/yyyy">
                  <c:v>40055</c:v>
                </c:pt>
                <c:pt idx="311" formatCode="m/d/yyyy">
                  <c:v>40062</c:v>
                </c:pt>
                <c:pt idx="312" formatCode="m/d/yyyy">
                  <c:v>40069</c:v>
                </c:pt>
                <c:pt idx="313" formatCode="m/d/yyyy">
                  <c:v>40076</c:v>
                </c:pt>
                <c:pt idx="314" formatCode="m/d/yyyy">
                  <c:v>40083</c:v>
                </c:pt>
                <c:pt idx="315" formatCode="m/d/yyyy">
                  <c:v>40090</c:v>
                </c:pt>
                <c:pt idx="316" formatCode="m/d/yyyy">
                  <c:v>40097</c:v>
                </c:pt>
                <c:pt idx="317" formatCode="m/d/yyyy">
                  <c:v>40104</c:v>
                </c:pt>
                <c:pt idx="318" formatCode="m/d/yyyy">
                  <c:v>40111</c:v>
                </c:pt>
                <c:pt idx="319" formatCode="m/d/yyyy">
                  <c:v>40118</c:v>
                </c:pt>
                <c:pt idx="320" formatCode="m/d/yyyy">
                  <c:v>40125</c:v>
                </c:pt>
                <c:pt idx="321" formatCode="m/d/yyyy">
                  <c:v>40132</c:v>
                </c:pt>
                <c:pt idx="322" formatCode="m/d/yyyy">
                  <c:v>40139</c:v>
                </c:pt>
                <c:pt idx="323" formatCode="m/d/yyyy">
                  <c:v>40146</c:v>
                </c:pt>
                <c:pt idx="324" formatCode="m/d/yyyy">
                  <c:v>40153</c:v>
                </c:pt>
                <c:pt idx="325" formatCode="m/d/yyyy">
                  <c:v>40160</c:v>
                </c:pt>
                <c:pt idx="326" formatCode="m/d/yyyy">
                  <c:v>40167</c:v>
                </c:pt>
                <c:pt idx="327" formatCode="m/d/yyyy">
                  <c:v>40174</c:v>
                </c:pt>
                <c:pt idx="328" formatCode="m/d/yyyy">
                  <c:v>40181</c:v>
                </c:pt>
                <c:pt idx="329" formatCode="m/d/yyyy">
                  <c:v>40188</c:v>
                </c:pt>
                <c:pt idx="330" formatCode="m/d/yyyy">
                  <c:v>40195</c:v>
                </c:pt>
                <c:pt idx="331" formatCode="m/d/yyyy">
                  <c:v>40202</c:v>
                </c:pt>
                <c:pt idx="332" formatCode="m/d/yyyy">
                  <c:v>40209</c:v>
                </c:pt>
                <c:pt idx="333" formatCode="m/d/yyyy">
                  <c:v>40216</c:v>
                </c:pt>
                <c:pt idx="334" formatCode="m/d/yyyy">
                  <c:v>40223</c:v>
                </c:pt>
                <c:pt idx="335" formatCode="m/d/yyyy">
                  <c:v>40230</c:v>
                </c:pt>
                <c:pt idx="336" formatCode="m/d/yyyy">
                  <c:v>40237</c:v>
                </c:pt>
                <c:pt idx="337" formatCode="m/d/yyyy">
                  <c:v>40244</c:v>
                </c:pt>
                <c:pt idx="338" formatCode="m/d/yyyy">
                  <c:v>40251</c:v>
                </c:pt>
                <c:pt idx="339" formatCode="m/d/yyyy">
                  <c:v>40258</c:v>
                </c:pt>
                <c:pt idx="340" formatCode="m/d/yyyy">
                  <c:v>40265</c:v>
                </c:pt>
                <c:pt idx="341" formatCode="m/d/yyyy">
                  <c:v>40272</c:v>
                </c:pt>
                <c:pt idx="342" formatCode="m/d/yyyy">
                  <c:v>40279</c:v>
                </c:pt>
                <c:pt idx="343" formatCode="m/d/yyyy">
                  <c:v>40286</c:v>
                </c:pt>
                <c:pt idx="344" formatCode="m/d/yyyy">
                  <c:v>40293</c:v>
                </c:pt>
                <c:pt idx="345" formatCode="m/d/yyyy">
                  <c:v>40300</c:v>
                </c:pt>
                <c:pt idx="346" formatCode="m/d/yyyy">
                  <c:v>40307</c:v>
                </c:pt>
                <c:pt idx="347" formatCode="m/d/yyyy">
                  <c:v>40314</c:v>
                </c:pt>
                <c:pt idx="348" formatCode="m/d/yyyy">
                  <c:v>40321</c:v>
                </c:pt>
                <c:pt idx="349" formatCode="m/d/yyyy">
                  <c:v>40328</c:v>
                </c:pt>
                <c:pt idx="350" formatCode="m/d/yyyy">
                  <c:v>40335</c:v>
                </c:pt>
                <c:pt idx="351" formatCode="m/d/yyyy">
                  <c:v>40342</c:v>
                </c:pt>
                <c:pt idx="352" formatCode="m/d/yyyy">
                  <c:v>40349</c:v>
                </c:pt>
                <c:pt idx="353" formatCode="m/d/yyyy">
                  <c:v>40356</c:v>
                </c:pt>
                <c:pt idx="354" formatCode="m/d/yyyy">
                  <c:v>40363</c:v>
                </c:pt>
                <c:pt idx="355" formatCode="m/d/yyyy">
                  <c:v>40370</c:v>
                </c:pt>
                <c:pt idx="356" formatCode="m/d/yyyy">
                  <c:v>40377</c:v>
                </c:pt>
                <c:pt idx="357" formatCode="m/d/yyyy">
                  <c:v>40384</c:v>
                </c:pt>
                <c:pt idx="358" formatCode="m/d/yyyy">
                  <c:v>40391</c:v>
                </c:pt>
                <c:pt idx="359" formatCode="m/d/yyyy">
                  <c:v>40398</c:v>
                </c:pt>
                <c:pt idx="360" formatCode="m/d/yyyy">
                  <c:v>40405</c:v>
                </c:pt>
                <c:pt idx="361" formatCode="m/d/yyyy">
                  <c:v>40412</c:v>
                </c:pt>
                <c:pt idx="362" formatCode="m/d/yyyy">
                  <c:v>40419</c:v>
                </c:pt>
                <c:pt idx="363" formatCode="m/d/yyyy">
                  <c:v>40426</c:v>
                </c:pt>
                <c:pt idx="364" formatCode="m/d/yyyy">
                  <c:v>40433</c:v>
                </c:pt>
                <c:pt idx="365" formatCode="m/d/yyyy">
                  <c:v>40440</c:v>
                </c:pt>
                <c:pt idx="366" formatCode="m/d/yyyy">
                  <c:v>40447</c:v>
                </c:pt>
                <c:pt idx="367" formatCode="m/d/yyyy">
                  <c:v>40454</c:v>
                </c:pt>
                <c:pt idx="368" formatCode="m/d/yyyy">
                  <c:v>40461</c:v>
                </c:pt>
                <c:pt idx="369" formatCode="m/d/yyyy">
                  <c:v>40468</c:v>
                </c:pt>
                <c:pt idx="370" formatCode="m/d/yyyy">
                  <c:v>40475</c:v>
                </c:pt>
                <c:pt idx="371" formatCode="m/d/yyyy">
                  <c:v>40482</c:v>
                </c:pt>
                <c:pt idx="372" formatCode="m/d/yyyy">
                  <c:v>40489</c:v>
                </c:pt>
                <c:pt idx="373" formatCode="m/d/yyyy">
                  <c:v>40496</c:v>
                </c:pt>
                <c:pt idx="374" formatCode="m/d/yyyy">
                  <c:v>40503</c:v>
                </c:pt>
                <c:pt idx="375" formatCode="m/d/yyyy">
                  <c:v>40510</c:v>
                </c:pt>
                <c:pt idx="376" formatCode="m/d/yyyy">
                  <c:v>40517</c:v>
                </c:pt>
                <c:pt idx="377" formatCode="m/d/yyyy">
                  <c:v>40524</c:v>
                </c:pt>
                <c:pt idx="378" formatCode="m/d/yyyy">
                  <c:v>40531</c:v>
                </c:pt>
                <c:pt idx="379" formatCode="m/d/yyyy">
                  <c:v>40538</c:v>
                </c:pt>
                <c:pt idx="380" formatCode="m/d/yyyy">
                  <c:v>40545</c:v>
                </c:pt>
                <c:pt idx="381" formatCode="m/d/yyyy">
                  <c:v>40552</c:v>
                </c:pt>
                <c:pt idx="382" formatCode="m/d/yyyy">
                  <c:v>40559</c:v>
                </c:pt>
                <c:pt idx="383" formatCode="m/d/yyyy">
                  <c:v>40566</c:v>
                </c:pt>
                <c:pt idx="384" formatCode="m/d/yyyy">
                  <c:v>40573</c:v>
                </c:pt>
                <c:pt idx="385" formatCode="m/d/yyyy">
                  <c:v>40580</c:v>
                </c:pt>
                <c:pt idx="386" formatCode="m/d/yyyy">
                  <c:v>40587</c:v>
                </c:pt>
                <c:pt idx="387" formatCode="m/d/yyyy">
                  <c:v>40594</c:v>
                </c:pt>
                <c:pt idx="388" formatCode="m/d/yyyy">
                  <c:v>40601</c:v>
                </c:pt>
                <c:pt idx="389" formatCode="m/d/yyyy">
                  <c:v>40608</c:v>
                </c:pt>
                <c:pt idx="390" formatCode="m/d/yyyy">
                  <c:v>40615</c:v>
                </c:pt>
                <c:pt idx="391" formatCode="m/d/yyyy">
                  <c:v>40622</c:v>
                </c:pt>
                <c:pt idx="392" formatCode="m/d/yyyy">
                  <c:v>40629</c:v>
                </c:pt>
                <c:pt idx="393" formatCode="m/d/yyyy">
                  <c:v>40636</c:v>
                </c:pt>
                <c:pt idx="394" formatCode="m/d/yyyy">
                  <c:v>40643</c:v>
                </c:pt>
                <c:pt idx="395" formatCode="m/d/yyyy">
                  <c:v>40650</c:v>
                </c:pt>
                <c:pt idx="396" formatCode="m/d/yyyy">
                  <c:v>40657</c:v>
                </c:pt>
                <c:pt idx="397" formatCode="m/d/yyyy">
                  <c:v>40664</c:v>
                </c:pt>
                <c:pt idx="398" formatCode="m/d/yyyy">
                  <c:v>40671</c:v>
                </c:pt>
                <c:pt idx="399" formatCode="m/d/yyyy">
                  <c:v>40678</c:v>
                </c:pt>
                <c:pt idx="400" formatCode="m/d/yyyy">
                  <c:v>40685</c:v>
                </c:pt>
                <c:pt idx="401" formatCode="m/d/yyyy">
                  <c:v>40692</c:v>
                </c:pt>
                <c:pt idx="402" formatCode="m/d/yyyy">
                  <c:v>40699</c:v>
                </c:pt>
                <c:pt idx="403" formatCode="m/d/yyyy">
                  <c:v>40706</c:v>
                </c:pt>
                <c:pt idx="404" formatCode="m/d/yyyy">
                  <c:v>40713</c:v>
                </c:pt>
                <c:pt idx="405" formatCode="m/d/yyyy">
                  <c:v>40720</c:v>
                </c:pt>
                <c:pt idx="406" formatCode="m/d/yyyy">
                  <c:v>40727</c:v>
                </c:pt>
                <c:pt idx="407" formatCode="m/d/yyyy">
                  <c:v>40734</c:v>
                </c:pt>
                <c:pt idx="408" formatCode="m/d/yyyy">
                  <c:v>40741</c:v>
                </c:pt>
                <c:pt idx="409" formatCode="m/d/yyyy">
                  <c:v>40748</c:v>
                </c:pt>
                <c:pt idx="410" formatCode="m/d/yyyy">
                  <c:v>40755</c:v>
                </c:pt>
                <c:pt idx="411" formatCode="m/d/yyyy">
                  <c:v>40762</c:v>
                </c:pt>
                <c:pt idx="412" formatCode="m/d/yyyy">
                  <c:v>40769</c:v>
                </c:pt>
                <c:pt idx="413" formatCode="m/d/yyyy">
                  <c:v>40776</c:v>
                </c:pt>
                <c:pt idx="414" formatCode="m/d/yyyy">
                  <c:v>40783</c:v>
                </c:pt>
                <c:pt idx="415" formatCode="m/d/yyyy">
                  <c:v>40790</c:v>
                </c:pt>
                <c:pt idx="416" formatCode="m/d/yyyy">
                  <c:v>40797</c:v>
                </c:pt>
                <c:pt idx="417" formatCode="m/d/yyyy">
                  <c:v>40804</c:v>
                </c:pt>
                <c:pt idx="418" formatCode="m/d/yyyy">
                  <c:v>40811</c:v>
                </c:pt>
              </c:numCache>
            </c:numRef>
          </c:xVal>
          <c:yVal>
            <c:numRef>
              <c:f>Sheet1!$E$2:$E$420</c:f>
              <c:numCache>
                <c:formatCode>General</c:formatCode>
                <c:ptCount val="419"/>
                <c:pt idx="1">
                  <c:v>0.30400000000000038</c:v>
                </c:pt>
                <c:pt idx="2">
                  <c:v>0.30400000000000038</c:v>
                </c:pt>
                <c:pt idx="3">
                  <c:v>0.30400000000000038</c:v>
                </c:pt>
                <c:pt idx="4">
                  <c:v>0.30400000000000038</c:v>
                </c:pt>
                <c:pt idx="5">
                  <c:v>0.30400000000000038</c:v>
                </c:pt>
                <c:pt idx="6">
                  <c:v>0.30400000000000038</c:v>
                </c:pt>
                <c:pt idx="7">
                  <c:v>0.30400000000000038</c:v>
                </c:pt>
                <c:pt idx="8">
                  <c:v>0.30400000000000038</c:v>
                </c:pt>
                <c:pt idx="9">
                  <c:v>0.30736340000000162</c:v>
                </c:pt>
                <c:pt idx="10">
                  <c:v>0.30858250000000242</c:v>
                </c:pt>
                <c:pt idx="11">
                  <c:v>0.30858250000000242</c:v>
                </c:pt>
                <c:pt idx="12">
                  <c:v>0.31239450000000191</c:v>
                </c:pt>
                <c:pt idx="13">
                  <c:v>0.31239450000000191</c:v>
                </c:pt>
                <c:pt idx="14">
                  <c:v>0.31932150000000226</c:v>
                </c:pt>
                <c:pt idx="15">
                  <c:v>0.32751850000000265</c:v>
                </c:pt>
                <c:pt idx="16">
                  <c:v>0.33369930000000031</c:v>
                </c:pt>
                <c:pt idx="17">
                  <c:v>0.34266230000000131</c:v>
                </c:pt>
                <c:pt idx="18">
                  <c:v>0.35028530000000002</c:v>
                </c:pt>
                <c:pt idx="19">
                  <c:v>0.36258630000000214</c:v>
                </c:pt>
                <c:pt idx="20">
                  <c:v>0.37388630000000317</c:v>
                </c:pt>
                <c:pt idx="21">
                  <c:v>0.38636185000000162</c:v>
                </c:pt>
                <c:pt idx="22">
                  <c:v>0.39805385000000032</c:v>
                </c:pt>
                <c:pt idx="23">
                  <c:v>0.40864184999999997</c:v>
                </c:pt>
                <c:pt idx="24">
                  <c:v>0.41856985000000002</c:v>
                </c:pt>
                <c:pt idx="25">
                  <c:v>0.41856985000000002</c:v>
                </c:pt>
                <c:pt idx="26">
                  <c:v>0.42027285000000031</c:v>
                </c:pt>
                <c:pt idx="27">
                  <c:v>0.42859985</c:v>
                </c:pt>
                <c:pt idx="28">
                  <c:v>0.43894885000000144</c:v>
                </c:pt>
                <c:pt idx="29">
                  <c:v>0.44359885000000027</c:v>
                </c:pt>
                <c:pt idx="30">
                  <c:v>0.45067085000000001</c:v>
                </c:pt>
                <c:pt idx="31">
                  <c:v>0.46079884999999998</c:v>
                </c:pt>
                <c:pt idx="32">
                  <c:v>0.47225485</c:v>
                </c:pt>
                <c:pt idx="33">
                  <c:v>0.48134285000000032</c:v>
                </c:pt>
                <c:pt idx="34">
                  <c:v>0.49036085000000168</c:v>
                </c:pt>
                <c:pt idx="35">
                  <c:v>0.49875485000000008</c:v>
                </c:pt>
                <c:pt idx="36">
                  <c:v>0.51222685000000001</c:v>
                </c:pt>
                <c:pt idx="37">
                  <c:v>0.5251508499999995</c:v>
                </c:pt>
                <c:pt idx="38">
                  <c:v>0.53803685000000001</c:v>
                </c:pt>
                <c:pt idx="39">
                  <c:v>0.55661484999999988</c:v>
                </c:pt>
                <c:pt idx="40">
                  <c:v>0.56719084999999991</c:v>
                </c:pt>
                <c:pt idx="41">
                  <c:v>0.5768238500000038</c:v>
                </c:pt>
                <c:pt idx="42">
                  <c:v>0.59277284999999957</c:v>
                </c:pt>
                <c:pt idx="43">
                  <c:v>0.60814384999999993</c:v>
                </c:pt>
                <c:pt idx="44">
                  <c:v>0.62000284999999988</c:v>
                </c:pt>
                <c:pt idx="45">
                  <c:v>0.62813584999999994</c:v>
                </c:pt>
                <c:pt idx="46">
                  <c:v>0.63743084999999999</c:v>
                </c:pt>
                <c:pt idx="47">
                  <c:v>0.6464698499999999</c:v>
                </c:pt>
                <c:pt idx="48">
                  <c:v>0.64683185000000498</c:v>
                </c:pt>
                <c:pt idx="49">
                  <c:v>0.64683185000000498</c:v>
                </c:pt>
                <c:pt idx="50">
                  <c:v>0.64683185000000498</c:v>
                </c:pt>
                <c:pt idx="51">
                  <c:v>0.64683185000000498</c:v>
                </c:pt>
                <c:pt idx="52">
                  <c:v>0.64683185000000498</c:v>
                </c:pt>
                <c:pt idx="53">
                  <c:v>0.64683185000000498</c:v>
                </c:pt>
                <c:pt idx="54">
                  <c:v>0.64683185000000498</c:v>
                </c:pt>
                <c:pt idx="55">
                  <c:v>0.64683185000000498</c:v>
                </c:pt>
                <c:pt idx="56">
                  <c:v>0.64683185000000498</c:v>
                </c:pt>
                <c:pt idx="57">
                  <c:v>0.64683185000000498</c:v>
                </c:pt>
                <c:pt idx="58">
                  <c:v>0.64683185000000498</c:v>
                </c:pt>
                <c:pt idx="59">
                  <c:v>0.64683185000000498</c:v>
                </c:pt>
                <c:pt idx="60">
                  <c:v>0.64683185000000498</c:v>
                </c:pt>
                <c:pt idx="61">
                  <c:v>0.64683185000000498</c:v>
                </c:pt>
                <c:pt idx="62">
                  <c:v>0.64683185000000498</c:v>
                </c:pt>
                <c:pt idx="63">
                  <c:v>0.65170133000000441</c:v>
                </c:pt>
                <c:pt idx="64">
                  <c:v>0.65635916999999999</c:v>
                </c:pt>
                <c:pt idx="65">
                  <c:v>0.6658063099999999</c:v>
                </c:pt>
                <c:pt idx="66">
                  <c:v>0.67725742999999994</c:v>
                </c:pt>
                <c:pt idx="67">
                  <c:v>0.68305295999999949</c:v>
                </c:pt>
                <c:pt idx="68">
                  <c:v>0.69775520000000368</c:v>
                </c:pt>
                <c:pt idx="69">
                  <c:v>0.70818038999999711</c:v>
                </c:pt>
                <c:pt idx="70">
                  <c:v>0.72528807999999989</c:v>
                </c:pt>
                <c:pt idx="71">
                  <c:v>0.73851225999999959</c:v>
                </c:pt>
                <c:pt idx="72">
                  <c:v>0.7460375299999995</c:v>
                </c:pt>
                <c:pt idx="73">
                  <c:v>0.75772572000000371</c:v>
                </c:pt>
                <c:pt idx="74">
                  <c:v>0.77461835000000201</c:v>
                </c:pt>
                <c:pt idx="75">
                  <c:v>0.7875653899999957</c:v>
                </c:pt>
                <c:pt idx="76">
                  <c:v>0.79990832000000001</c:v>
                </c:pt>
                <c:pt idx="77">
                  <c:v>0.81688675999999949</c:v>
                </c:pt>
                <c:pt idx="78">
                  <c:v>0.83642700000000003</c:v>
                </c:pt>
                <c:pt idx="79">
                  <c:v>0.85211218999999583</c:v>
                </c:pt>
                <c:pt idx="80">
                  <c:v>0.86912497000000299</c:v>
                </c:pt>
                <c:pt idx="81">
                  <c:v>0.88271757999999956</c:v>
                </c:pt>
                <c:pt idx="82">
                  <c:v>0.89964403000000526</c:v>
                </c:pt>
                <c:pt idx="83">
                  <c:v>0.9198896100000038</c:v>
                </c:pt>
                <c:pt idx="84">
                  <c:v>0.93328735999999957</c:v>
                </c:pt>
                <c:pt idx="85">
                  <c:v>0.95082235000000015</c:v>
                </c:pt>
                <c:pt idx="86">
                  <c:v>0.96556485000000014</c:v>
                </c:pt>
                <c:pt idx="87">
                  <c:v>0.98115223000000018</c:v>
                </c:pt>
                <c:pt idx="88">
                  <c:v>0.99540148000000006</c:v>
                </c:pt>
                <c:pt idx="89">
                  <c:v>1.0102454700000001</c:v>
                </c:pt>
                <c:pt idx="90">
                  <c:v>1.0163205799999999</c:v>
                </c:pt>
                <c:pt idx="91">
                  <c:v>1.0303600000000002</c:v>
                </c:pt>
                <c:pt idx="92">
                  <c:v>1.0425110499999999</c:v>
                </c:pt>
                <c:pt idx="93">
                  <c:v>1.05632653</c:v>
                </c:pt>
                <c:pt idx="94">
                  <c:v>1.0678974499999998</c:v>
                </c:pt>
                <c:pt idx="95">
                  <c:v>1.0817602599999916</c:v>
                </c:pt>
                <c:pt idx="96">
                  <c:v>1.09449062</c:v>
                </c:pt>
                <c:pt idx="97">
                  <c:v>1.1145924100000002</c:v>
                </c:pt>
                <c:pt idx="98">
                  <c:v>1.1329511999999999</c:v>
                </c:pt>
                <c:pt idx="99">
                  <c:v>1.1457688099999999</c:v>
                </c:pt>
                <c:pt idx="100">
                  <c:v>1.1645611100000002</c:v>
                </c:pt>
                <c:pt idx="101">
                  <c:v>1.1820407200000072</c:v>
                </c:pt>
                <c:pt idx="102">
                  <c:v>1.1967934799999997</c:v>
                </c:pt>
                <c:pt idx="103">
                  <c:v>1.2133492999999886</c:v>
                </c:pt>
                <c:pt idx="104">
                  <c:v>1.2343248699999998</c:v>
                </c:pt>
                <c:pt idx="105">
                  <c:v>1.24500207</c:v>
                </c:pt>
                <c:pt idx="106">
                  <c:v>1.2630546799999998</c:v>
                </c:pt>
                <c:pt idx="107">
                  <c:v>1.27926802</c:v>
                </c:pt>
                <c:pt idx="108">
                  <c:v>1.2975800599999998</c:v>
                </c:pt>
                <c:pt idx="109">
                  <c:v>1.3193805899999997</c:v>
                </c:pt>
                <c:pt idx="110">
                  <c:v>1.3416754599999998</c:v>
                </c:pt>
                <c:pt idx="111">
                  <c:v>1.3664028700000057</c:v>
                </c:pt>
                <c:pt idx="112">
                  <c:v>1.3823362499999998</c:v>
                </c:pt>
                <c:pt idx="113">
                  <c:v>1.3852552199999997</c:v>
                </c:pt>
                <c:pt idx="114">
                  <c:v>1.3852552199999997</c:v>
                </c:pt>
                <c:pt idx="115">
                  <c:v>1.3852552199999997</c:v>
                </c:pt>
                <c:pt idx="116">
                  <c:v>1.3940189400000069</c:v>
                </c:pt>
                <c:pt idx="117">
                  <c:v>1.4166132199999932</c:v>
                </c:pt>
                <c:pt idx="118">
                  <c:v>1.4429102199999932</c:v>
                </c:pt>
                <c:pt idx="119">
                  <c:v>1.4607366099999928</c:v>
                </c:pt>
                <c:pt idx="120">
                  <c:v>1.479320439999994</c:v>
                </c:pt>
                <c:pt idx="121">
                  <c:v>1.479320439999994</c:v>
                </c:pt>
                <c:pt idx="122">
                  <c:v>1.4837538299999997</c:v>
                </c:pt>
                <c:pt idx="123">
                  <c:v>1.4957934499999925</c:v>
                </c:pt>
                <c:pt idx="124">
                  <c:v>1.5190364499999978</c:v>
                </c:pt>
                <c:pt idx="125">
                  <c:v>1.5285238999999939</c:v>
                </c:pt>
                <c:pt idx="126">
                  <c:v>1.534279289999994</c:v>
                </c:pt>
                <c:pt idx="127">
                  <c:v>1.534279289999994</c:v>
                </c:pt>
                <c:pt idx="128">
                  <c:v>1.534279289999994</c:v>
                </c:pt>
                <c:pt idx="129">
                  <c:v>1.534279289999994</c:v>
                </c:pt>
                <c:pt idx="130">
                  <c:v>1.534279289999994</c:v>
                </c:pt>
                <c:pt idx="131">
                  <c:v>1.534279289999994</c:v>
                </c:pt>
                <c:pt idx="132">
                  <c:v>1.534279289999994</c:v>
                </c:pt>
                <c:pt idx="133">
                  <c:v>1.534279289999994</c:v>
                </c:pt>
                <c:pt idx="134">
                  <c:v>1.534279289999994</c:v>
                </c:pt>
                <c:pt idx="135">
                  <c:v>1.534279289999994</c:v>
                </c:pt>
                <c:pt idx="136">
                  <c:v>1.534279289999994</c:v>
                </c:pt>
                <c:pt idx="137">
                  <c:v>1.534279289999994</c:v>
                </c:pt>
                <c:pt idx="138">
                  <c:v>1.534279289999994</c:v>
                </c:pt>
                <c:pt idx="139">
                  <c:v>1.534279289999994</c:v>
                </c:pt>
                <c:pt idx="140">
                  <c:v>1.534279289999994</c:v>
                </c:pt>
                <c:pt idx="141">
                  <c:v>1.534279289999994</c:v>
                </c:pt>
                <c:pt idx="142">
                  <c:v>1.5423436199999996</c:v>
                </c:pt>
                <c:pt idx="143">
                  <c:v>1.5565461899999995</c:v>
                </c:pt>
                <c:pt idx="144">
                  <c:v>1.5790302099999998</c:v>
                </c:pt>
                <c:pt idx="145">
                  <c:v>1.6010009599999997</c:v>
                </c:pt>
                <c:pt idx="146">
                  <c:v>1.6179614599999923</c:v>
                </c:pt>
                <c:pt idx="147">
                  <c:v>1.6418434599999996</c:v>
                </c:pt>
                <c:pt idx="148">
                  <c:v>1.6650661899999994</c:v>
                </c:pt>
                <c:pt idx="149">
                  <c:v>1.6780771600000106</c:v>
                </c:pt>
                <c:pt idx="150">
                  <c:v>1.7052338999999948</c:v>
                </c:pt>
                <c:pt idx="151">
                  <c:v>1.7318714899999947</c:v>
                </c:pt>
                <c:pt idx="152">
                  <c:v>1.762299099999995</c:v>
                </c:pt>
                <c:pt idx="153">
                  <c:v>1.7970331999999978</c:v>
                </c:pt>
                <c:pt idx="154">
                  <c:v>1.8288016299999994</c:v>
                </c:pt>
                <c:pt idx="155">
                  <c:v>1.8555111399999993</c:v>
                </c:pt>
                <c:pt idx="156">
                  <c:v>1.8870724800000001</c:v>
                </c:pt>
                <c:pt idx="157">
                  <c:v>1.8972231699999993</c:v>
                </c:pt>
                <c:pt idx="158">
                  <c:v>1.9176447299999968</c:v>
                </c:pt>
                <c:pt idx="159">
                  <c:v>1.9238711799999966</c:v>
                </c:pt>
                <c:pt idx="160">
                  <c:v>1.9238711799999966</c:v>
                </c:pt>
                <c:pt idx="161">
                  <c:v>1.945283449999998</c:v>
                </c:pt>
                <c:pt idx="162">
                  <c:v>1.947604129999998</c:v>
                </c:pt>
                <c:pt idx="163">
                  <c:v>1.96738608</c:v>
                </c:pt>
                <c:pt idx="164">
                  <c:v>1.9913955700000001</c:v>
                </c:pt>
                <c:pt idx="165">
                  <c:v>2.0211042200000002</c:v>
                </c:pt>
                <c:pt idx="166">
                  <c:v>2.0501293099999995</c:v>
                </c:pt>
                <c:pt idx="167">
                  <c:v>2.0767037499999996</c:v>
                </c:pt>
                <c:pt idx="168">
                  <c:v>2.1064933799999994</c:v>
                </c:pt>
                <c:pt idx="169">
                  <c:v>2.1367191199999978</c:v>
                </c:pt>
                <c:pt idx="170">
                  <c:v>2.1763453699999977</c:v>
                </c:pt>
                <c:pt idx="171">
                  <c:v>2.2211049399999991</c:v>
                </c:pt>
                <c:pt idx="172">
                  <c:v>2.2615367300000138</c:v>
                </c:pt>
                <c:pt idx="173">
                  <c:v>2.3006490999999967</c:v>
                </c:pt>
                <c:pt idx="174">
                  <c:v>2.3301751099999977</c:v>
                </c:pt>
                <c:pt idx="175">
                  <c:v>2.3472317500000166</c:v>
                </c:pt>
                <c:pt idx="176">
                  <c:v>2.3744987199999987</c:v>
                </c:pt>
                <c:pt idx="177">
                  <c:v>2.4136390599999995</c:v>
                </c:pt>
                <c:pt idx="178">
                  <c:v>2.4510043599999993</c:v>
                </c:pt>
                <c:pt idx="179">
                  <c:v>2.4815858199999994</c:v>
                </c:pt>
                <c:pt idx="180">
                  <c:v>2.5233891999999991</c:v>
                </c:pt>
                <c:pt idx="181">
                  <c:v>2.5554965699999994</c:v>
                </c:pt>
                <c:pt idx="182">
                  <c:v>2.5977979399999995</c:v>
                </c:pt>
                <c:pt idx="183">
                  <c:v>2.6301516799999995</c:v>
                </c:pt>
                <c:pt idx="184">
                  <c:v>2.6550943899999995</c:v>
                </c:pt>
                <c:pt idx="185">
                  <c:v>2.688233270000012</c:v>
                </c:pt>
                <c:pt idx="186">
                  <c:v>2.7262966899999994</c:v>
                </c:pt>
                <c:pt idx="187">
                  <c:v>2.7681428799999996</c:v>
                </c:pt>
                <c:pt idx="188">
                  <c:v>2.7996095899999998</c:v>
                </c:pt>
                <c:pt idx="189">
                  <c:v>2.8271980899999996</c:v>
                </c:pt>
                <c:pt idx="190">
                  <c:v>2.8478748399999994</c:v>
                </c:pt>
                <c:pt idx="191">
                  <c:v>2.8791530399999967</c:v>
                </c:pt>
                <c:pt idx="192">
                  <c:v>2.9231757299999996</c:v>
                </c:pt>
                <c:pt idx="193">
                  <c:v>2.9590624499999967</c:v>
                </c:pt>
                <c:pt idx="194">
                  <c:v>2.9906615999999993</c:v>
                </c:pt>
                <c:pt idx="195">
                  <c:v>3.0230365200000002</c:v>
                </c:pt>
                <c:pt idx="196">
                  <c:v>3.0534428299999967</c:v>
                </c:pt>
                <c:pt idx="197">
                  <c:v>3.088964260000012</c:v>
                </c:pt>
                <c:pt idx="198">
                  <c:v>3.1180493199999977</c:v>
                </c:pt>
                <c:pt idx="199">
                  <c:v>3.1468927299999989</c:v>
                </c:pt>
                <c:pt idx="200">
                  <c:v>3.1755964499999991</c:v>
                </c:pt>
                <c:pt idx="201">
                  <c:v>3.2085009899999992</c:v>
                </c:pt>
                <c:pt idx="202">
                  <c:v>3.2085009899999992</c:v>
                </c:pt>
                <c:pt idx="203">
                  <c:v>3.2085009899999992</c:v>
                </c:pt>
                <c:pt idx="204">
                  <c:v>3.2085009899999992</c:v>
                </c:pt>
                <c:pt idx="205">
                  <c:v>3.2085009899999992</c:v>
                </c:pt>
                <c:pt idx="206">
                  <c:v>3.2085009899999992</c:v>
                </c:pt>
                <c:pt idx="207">
                  <c:v>3.2085009899999992</c:v>
                </c:pt>
                <c:pt idx="208">
                  <c:v>3.2085009899999992</c:v>
                </c:pt>
                <c:pt idx="209">
                  <c:v>3.2085009899999992</c:v>
                </c:pt>
                <c:pt idx="210">
                  <c:v>3.2085009899999992</c:v>
                </c:pt>
                <c:pt idx="211">
                  <c:v>3.2085009899999992</c:v>
                </c:pt>
                <c:pt idx="212">
                  <c:v>3.2085009899999992</c:v>
                </c:pt>
                <c:pt idx="213">
                  <c:v>3.2085009899999992</c:v>
                </c:pt>
                <c:pt idx="214">
                  <c:v>3.217941989999999</c:v>
                </c:pt>
                <c:pt idx="215">
                  <c:v>3.2208379900000002</c:v>
                </c:pt>
                <c:pt idx="216">
                  <c:v>3.2339389899999991</c:v>
                </c:pt>
                <c:pt idx="217">
                  <c:v>3.2552149899999989</c:v>
                </c:pt>
                <c:pt idx="218">
                  <c:v>3.2757929899999989</c:v>
                </c:pt>
                <c:pt idx="219">
                  <c:v>3.2970719899999992</c:v>
                </c:pt>
                <c:pt idx="220">
                  <c:v>3.3288229899999977</c:v>
                </c:pt>
                <c:pt idx="221">
                  <c:v>3.3499019899999993</c:v>
                </c:pt>
                <c:pt idx="222">
                  <c:v>3.3499019899999993</c:v>
                </c:pt>
                <c:pt idx="223">
                  <c:v>3.3810029899999967</c:v>
                </c:pt>
                <c:pt idx="224">
                  <c:v>3.4205949900000001</c:v>
                </c:pt>
                <c:pt idx="225">
                  <c:v>3.4580859899999967</c:v>
                </c:pt>
                <c:pt idx="226">
                  <c:v>3.4879419899999999</c:v>
                </c:pt>
                <c:pt idx="227">
                  <c:v>3.5270779899999996</c:v>
                </c:pt>
                <c:pt idx="228">
                  <c:v>3.5643439899999998</c:v>
                </c:pt>
                <c:pt idx="229">
                  <c:v>3.6049009899999995</c:v>
                </c:pt>
                <c:pt idx="230">
                  <c:v>3.6263419899999993</c:v>
                </c:pt>
                <c:pt idx="231">
                  <c:v>3.6620769899999988</c:v>
                </c:pt>
                <c:pt idx="232">
                  <c:v>3.6786509899999977</c:v>
                </c:pt>
                <c:pt idx="233">
                  <c:v>3.7228379899999995</c:v>
                </c:pt>
                <c:pt idx="234">
                  <c:v>3.7662549899999993</c:v>
                </c:pt>
                <c:pt idx="235">
                  <c:v>3.8173969899999993</c:v>
                </c:pt>
                <c:pt idx="236">
                  <c:v>3.8428999899999967</c:v>
                </c:pt>
                <c:pt idx="237">
                  <c:v>3.8645709899999994</c:v>
                </c:pt>
                <c:pt idx="238">
                  <c:v>3.8850719899999993</c:v>
                </c:pt>
                <c:pt idx="239">
                  <c:v>3.9196099899999841</c:v>
                </c:pt>
                <c:pt idx="240">
                  <c:v>3.9544279899999997</c:v>
                </c:pt>
                <c:pt idx="241">
                  <c:v>4.0064899899999995</c:v>
                </c:pt>
                <c:pt idx="242">
                  <c:v>4.0624029899999945</c:v>
                </c:pt>
                <c:pt idx="243">
                  <c:v>4.1173029899999865</c:v>
                </c:pt>
                <c:pt idx="244">
                  <c:v>4.1604719899999845</c:v>
                </c:pt>
                <c:pt idx="245">
                  <c:v>4.206128989999999</c:v>
                </c:pt>
                <c:pt idx="246">
                  <c:v>4.254484989999967</c:v>
                </c:pt>
                <c:pt idx="247">
                  <c:v>4.3063239900000134</c:v>
                </c:pt>
                <c:pt idx="248">
                  <c:v>4.3582679899999999</c:v>
                </c:pt>
                <c:pt idx="249">
                  <c:v>4.4157479899999998</c:v>
                </c:pt>
                <c:pt idx="250">
                  <c:v>4.4464729900000259</c:v>
                </c:pt>
                <c:pt idx="251">
                  <c:v>4.4941399900000008</c:v>
                </c:pt>
                <c:pt idx="252">
                  <c:v>4.538267990000036</c:v>
                </c:pt>
                <c:pt idx="253">
                  <c:v>4.5803019899999997</c:v>
                </c:pt>
                <c:pt idx="254">
                  <c:v>4.6228379899999661</c:v>
                </c:pt>
                <c:pt idx="255">
                  <c:v>4.6758309900000006</c:v>
                </c:pt>
                <c:pt idx="256">
                  <c:v>4.7267539899999997</c:v>
                </c:pt>
                <c:pt idx="257">
                  <c:v>4.7823969900000014</c:v>
                </c:pt>
                <c:pt idx="258">
                  <c:v>4.8384879900000008</c:v>
                </c:pt>
                <c:pt idx="259">
                  <c:v>4.8982699900000277</c:v>
                </c:pt>
                <c:pt idx="260">
                  <c:v>4.9381979900000124</c:v>
                </c:pt>
                <c:pt idx="261">
                  <c:v>4.9844329900000002</c:v>
                </c:pt>
                <c:pt idx="262">
                  <c:v>5.0269409899999955</c:v>
                </c:pt>
                <c:pt idx="263">
                  <c:v>5.0278999899999945</c:v>
                </c:pt>
                <c:pt idx="264">
                  <c:v>5.06554299</c:v>
                </c:pt>
                <c:pt idx="265">
                  <c:v>5.1209489899999845</c:v>
                </c:pt>
                <c:pt idx="266">
                  <c:v>5.1631259899999717</c:v>
                </c:pt>
                <c:pt idx="267">
                  <c:v>5.1941349899999532</c:v>
                </c:pt>
                <c:pt idx="268">
                  <c:v>5.2272429899999997</c:v>
                </c:pt>
                <c:pt idx="269">
                  <c:v>5.2822919900000134</c:v>
                </c:pt>
                <c:pt idx="270">
                  <c:v>5.34608799</c:v>
                </c:pt>
                <c:pt idx="271">
                  <c:v>5.4029659900000002</c:v>
                </c:pt>
                <c:pt idx="272">
                  <c:v>5.4698339900000024</c:v>
                </c:pt>
                <c:pt idx="273">
                  <c:v>5.5195239900000024</c:v>
                </c:pt>
                <c:pt idx="274">
                  <c:v>5.5776309900000003</c:v>
                </c:pt>
                <c:pt idx="275">
                  <c:v>5.6309609900000002</c:v>
                </c:pt>
                <c:pt idx="276">
                  <c:v>5.6929789899999745</c:v>
                </c:pt>
                <c:pt idx="277">
                  <c:v>5.7414539900000134</c:v>
                </c:pt>
                <c:pt idx="278">
                  <c:v>5.8008219900000002</c:v>
                </c:pt>
                <c:pt idx="279">
                  <c:v>5.8594449900000001</c:v>
                </c:pt>
                <c:pt idx="280">
                  <c:v>5.9114479900000134</c:v>
                </c:pt>
                <c:pt idx="281">
                  <c:v>5.9397209900000378</c:v>
                </c:pt>
                <c:pt idx="282">
                  <c:v>6.0002039900000259</c:v>
                </c:pt>
                <c:pt idx="283">
                  <c:v>6.049099990000026</c:v>
                </c:pt>
                <c:pt idx="284">
                  <c:v>6.0988509899999945</c:v>
                </c:pt>
                <c:pt idx="285">
                  <c:v>6.1451569899999745</c:v>
                </c:pt>
                <c:pt idx="286">
                  <c:v>6.2111549900000007</c:v>
                </c:pt>
                <c:pt idx="287">
                  <c:v>6.2643309899999764</c:v>
                </c:pt>
                <c:pt idx="288">
                  <c:v>6.3307059900000002</c:v>
                </c:pt>
                <c:pt idx="289">
                  <c:v>6.3534229900000003</c:v>
                </c:pt>
                <c:pt idx="290">
                  <c:v>6.4212819900000024</c:v>
                </c:pt>
                <c:pt idx="291">
                  <c:v>6.4781309900000004</c:v>
                </c:pt>
                <c:pt idx="292">
                  <c:v>6.5363469900000259</c:v>
                </c:pt>
                <c:pt idx="293">
                  <c:v>6.5954099900000003</c:v>
                </c:pt>
                <c:pt idx="294">
                  <c:v>6.6522109899999764</c:v>
                </c:pt>
                <c:pt idx="295">
                  <c:v>6.6840399900000005</c:v>
                </c:pt>
                <c:pt idx="296">
                  <c:v>6.7414379900000014</c:v>
                </c:pt>
                <c:pt idx="297">
                  <c:v>6.7892689900000507</c:v>
                </c:pt>
                <c:pt idx="298">
                  <c:v>6.8429309899999735</c:v>
                </c:pt>
                <c:pt idx="299">
                  <c:v>6.8429309899999735</c:v>
                </c:pt>
                <c:pt idx="300">
                  <c:v>6.8429309899999735</c:v>
                </c:pt>
                <c:pt idx="301">
                  <c:v>6.8429309899999735</c:v>
                </c:pt>
                <c:pt idx="302">
                  <c:v>6.8429309899999735</c:v>
                </c:pt>
                <c:pt idx="303">
                  <c:v>6.8429309899999735</c:v>
                </c:pt>
                <c:pt idx="304">
                  <c:v>6.8429309899999735</c:v>
                </c:pt>
                <c:pt idx="305">
                  <c:v>6.8429309899999735</c:v>
                </c:pt>
                <c:pt idx="306">
                  <c:v>6.8429309899999735</c:v>
                </c:pt>
                <c:pt idx="307">
                  <c:v>6.8429309899999735</c:v>
                </c:pt>
                <c:pt idx="308">
                  <c:v>6.8429309899999735</c:v>
                </c:pt>
                <c:pt idx="309">
                  <c:v>6.8429309899999735</c:v>
                </c:pt>
                <c:pt idx="310">
                  <c:v>6.8429309899999735</c:v>
                </c:pt>
                <c:pt idx="311">
                  <c:v>6.850745990000001</c:v>
                </c:pt>
                <c:pt idx="312">
                  <c:v>6.8663759900000008</c:v>
                </c:pt>
                <c:pt idx="313">
                  <c:v>6.8924259899999845</c:v>
                </c:pt>
                <c:pt idx="314">
                  <c:v>6.92889599</c:v>
                </c:pt>
                <c:pt idx="315">
                  <c:v>6.9757859900000003</c:v>
                </c:pt>
                <c:pt idx="316">
                  <c:v>7.0278859899999642</c:v>
                </c:pt>
                <c:pt idx="317">
                  <c:v>7.0799859900000008</c:v>
                </c:pt>
                <c:pt idx="318">
                  <c:v>7.1320859899999745</c:v>
                </c:pt>
                <c:pt idx="319">
                  <c:v>7.1841859899999632</c:v>
                </c:pt>
                <c:pt idx="320">
                  <c:v>7.2362859900000034</c:v>
                </c:pt>
                <c:pt idx="321">
                  <c:v>7.2883859900000019</c:v>
                </c:pt>
                <c:pt idx="322">
                  <c:v>7.3404859899999781</c:v>
                </c:pt>
                <c:pt idx="323">
                  <c:v>7.392585989999966</c:v>
                </c:pt>
                <c:pt idx="324">
                  <c:v>7.4446859900000026</c:v>
                </c:pt>
                <c:pt idx="325">
                  <c:v>7.4967859900000029</c:v>
                </c:pt>
                <c:pt idx="326">
                  <c:v>7.5488859900000005</c:v>
                </c:pt>
                <c:pt idx="327">
                  <c:v>7.6009859899999688</c:v>
                </c:pt>
                <c:pt idx="328">
                  <c:v>7.6530859899999761</c:v>
                </c:pt>
                <c:pt idx="329">
                  <c:v>7.7051859899999799</c:v>
                </c:pt>
                <c:pt idx="330">
                  <c:v>7.7572859900000042</c:v>
                </c:pt>
                <c:pt idx="331">
                  <c:v>7.8093859900000044</c:v>
                </c:pt>
                <c:pt idx="332">
                  <c:v>7.8614859900000047</c:v>
                </c:pt>
                <c:pt idx="333">
                  <c:v>7.913585990000005</c:v>
                </c:pt>
                <c:pt idx="334">
                  <c:v>7.9656859900000052</c:v>
                </c:pt>
                <c:pt idx="335">
                  <c:v>8.0177859900000055</c:v>
                </c:pt>
                <c:pt idx="336">
                  <c:v>8.0698859900000048</c:v>
                </c:pt>
                <c:pt idx="337">
                  <c:v>8.1219859900000007</c:v>
                </c:pt>
                <c:pt idx="338">
                  <c:v>8.1740859900000036</c:v>
                </c:pt>
                <c:pt idx="339">
                  <c:v>8.2261859900000029</c:v>
                </c:pt>
                <c:pt idx="340">
                  <c:v>8.2782859899999988</c:v>
                </c:pt>
                <c:pt idx="341">
                  <c:v>8.3303859900000017</c:v>
                </c:pt>
                <c:pt idx="342">
                  <c:v>8.3824859900000739</c:v>
                </c:pt>
                <c:pt idx="343">
                  <c:v>8.4345859900000004</c:v>
                </c:pt>
                <c:pt idx="344">
                  <c:v>8.4866859900000247</c:v>
                </c:pt>
                <c:pt idx="345">
                  <c:v>8.5387859899999992</c:v>
                </c:pt>
                <c:pt idx="346">
                  <c:v>8.5908859900000003</c:v>
                </c:pt>
                <c:pt idx="347">
                  <c:v>8.6429859899999997</c:v>
                </c:pt>
                <c:pt idx="348">
                  <c:v>8.6950859900000008</c:v>
                </c:pt>
                <c:pt idx="349">
                  <c:v>8.7471859899999949</c:v>
                </c:pt>
                <c:pt idx="350">
                  <c:v>8.799285989999996</c:v>
                </c:pt>
                <c:pt idx="351">
                  <c:v>8.8513859900000025</c:v>
                </c:pt>
                <c:pt idx="352">
                  <c:v>8.9034859900000267</c:v>
                </c:pt>
                <c:pt idx="353">
                  <c:v>8.9555859900000723</c:v>
                </c:pt>
                <c:pt idx="354">
                  <c:v>9.0076859900000006</c:v>
                </c:pt>
                <c:pt idx="355">
                  <c:v>9.0597859900000248</c:v>
                </c:pt>
                <c:pt idx="356">
                  <c:v>9.1118859899999922</c:v>
                </c:pt>
                <c:pt idx="357">
                  <c:v>9.1639859900000005</c:v>
                </c:pt>
                <c:pt idx="358">
                  <c:v>9.1639859900000005</c:v>
                </c:pt>
                <c:pt idx="359">
                  <c:v>9.1639859900000005</c:v>
                </c:pt>
                <c:pt idx="360">
                  <c:v>9.1639859900000005</c:v>
                </c:pt>
                <c:pt idx="361">
                  <c:v>9.1639859900000005</c:v>
                </c:pt>
                <c:pt idx="362">
                  <c:v>9.1639859900000005</c:v>
                </c:pt>
                <c:pt idx="363">
                  <c:v>9.1796159899999967</c:v>
                </c:pt>
                <c:pt idx="364">
                  <c:v>9.210875989999991</c:v>
                </c:pt>
                <c:pt idx="365">
                  <c:v>9.2525559900000047</c:v>
                </c:pt>
                <c:pt idx="366">
                  <c:v>9.3046559900000005</c:v>
                </c:pt>
                <c:pt idx="367">
                  <c:v>9.3567559900000248</c:v>
                </c:pt>
                <c:pt idx="368">
                  <c:v>9.4088559899999886</c:v>
                </c:pt>
                <c:pt idx="369">
                  <c:v>9.4609559899999898</c:v>
                </c:pt>
                <c:pt idx="370">
                  <c:v>9.5130559899999874</c:v>
                </c:pt>
                <c:pt idx="371">
                  <c:v>9.5651559899999867</c:v>
                </c:pt>
                <c:pt idx="372">
                  <c:v>9.6172559899999719</c:v>
                </c:pt>
                <c:pt idx="373">
                  <c:v>9.6693559899999855</c:v>
                </c:pt>
                <c:pt idx="374">
                  <c:v>9.7214559899999831</c:v>
                </c:pt>
                <c:pt idx="375">
                  <c:v>9.7735559899999842</c:v>
                </c:pt>
                <c:pt idx="376">
                  <c:v>9.8256559900000067</c:v>
                </c:pt>
                <c:pt idx="377">
                  <c:v>9.8777559899999847</c:v>
                </c:pt>
                <c:pt idx="378">
                  <c:v>9.9298559899999823</c:v>
                </c:pt>
                <c:pt idx="379">
                  <c:v>9.9819559899999817</c:v>
                </c:pt>
                <c:pt idx="380">
                  <c:v>10.034055989999981</c:v>
                </c:pt>
                <c:pt idx="381">
                  <c:v>10.08615598999998</c:v>
                </c:pt>
                <c:pt idx="382">
                  <c:v>10.138255989999948</c:v>
                </c:pt>
                <c:pt idx="383">
                  <c:v>10.190355989999969</c:v>
                </c:pt>
                <c:pt idx="384">
                  <c:v>10.242455989999979</c:v>
                </c:pt>
                <c:pt idx="385">
                  <c:v>10.294555989999978</c:v>
                </c:pt>
                <c:pt idx="386">
                  <c:v>10.346655989999977</c:v>
                </c:pt>
                <c:pt idx="387">
                  <c:v>10.398755989999977</c:v>
                </c:pt>
                <c:pt idx="388">
                  <c:v>10.450855989999976</c:v>
                </c:pt>
                <c:pt idx="389">
                  <c:v>10.502955989999975</c:v>
                </c:pt>
                <c:pt idx="390">
                  <c:v>10.555055990000024</c:v>
                </c:pt>
                <c:pt idx="391">
                  <c:v>10.607155989999971</c:v>
                </c:pt>
                <c:pt idx="392">
                  <c:v>10.659255989999973</c:v>
                </c:pt>
                <c:pt idx="393">
                  <c:v>10.711355989999968</c:v>
                </c:pt>
                <c:pt idx="394">
                  <c:v>10.763455989999972</c:v>
                </c:pt>
                <c:pt idx="395">
                  <c:v>10.815555990000028</c:v>
                </c:pt>
                <c:pt idx="396">
                  <c:v>10.867655989999976</c:v>
                </c:pt>
                <c:pt idx="397">
                  <c:v>10.91975598999997</c:v>
                </c:pt>
                <c:pt idx="398">
                  <c:v>10.97185598999997</c:v>
                </c:pt>
                <c:pt idx="399">
                  <c:v>11.023955989999969</c:v>
                </c:pt>
                <c:pt idx="400">
                  <c:v>11.07605598999997</c:v>
                </c:pt>
                <c:pt idx="401">
                  <c:v>11.128155989999968</c:v>
                </c:pt>
                <c:pt idx="402">
                  <c:v>11.180255989999967</c:v>
                </c:pt>
                <c:pt idx="403">
                  <c:v>11.232355989999967</c:v>
                </c:pt>
                <c:pt idx="404">
                  <c:v>11.284455989999966</c:v>
                </c:pt>
                <c:pt idx="405">
                  <c:v>11.336555989999972</c:v>
                </c:pt>
                <c:pt idx="406">
                  <c:v>11.388655989999966</c:v>
                </c:pt>
                <c:pt idx="407">
                  <c:v>11.440755989999964</c:v>
                </c:pt>
                <c:pt idx="408">
                  <c:v>11.49285598999997</c:v>
                </c:pt>
                <c:pt idx="409">
                  <c:v>11.544955989999963</c:v>
                </c:pt>
                <c:pt idx="410">
                  <c:v>11.597055989999962</c:v>
                </c:pt>
                <c:pt idx="411">
                  <c:v>11.649155989999961</c:v>
                </c:pt>
                <c:pt idx="412">
                  <c:v>11.701255989999961</c:v>
                </c:pt>
                <c:pt idx="413">
                  <c:v>11.75335598999996</c:v>
                </c:pt>
                <c:pt idx="414">
                  <c:v>11.805455990000027</c:v>
                </c:pt>
                <c:pt idx="415">
                  <c:v>11.857555990000012</c:v>
                </c:pt>
                <c:pt idx="416">
                  <c:v>11.909655989999974</c:v>
                </c:pt>
                <c:pt idx="417">
                  <c:v>11.961755989999959</c:v>
                </c:pt>
                <c:pt idx="418">
                  <c:v>12.0064131328571</c:v>
                </c:pt>
              </c:numCache>
            </c:numRef>
          </c:yVal>
        </c:ser>
        <c:ser>
          <c:idx val="2"/>
          <c:order val="2"/>
          <c:tx>
            <c:strRef>
              <c:f>Sheet1!$G$1</c:f>
              <c:strCache>
                <c:ptCount val="1"/>
                <c:pt idx="0">
                  <c:v>Integrated Luminosity (FY09 rates)</c:v>
                </c:pt>
              </c:strCache>
            </c:strRef>
          </c:tx>
          <c:spPr>
            <a:ln w="28575">
              <a:noFill/>
            </a:ln>
          </c:spPr>
          <c:marker>
            <c:symbol val="triangle"/>
            <c:size val="4"/>
          </c:marker>
          <c:xVal>
            <c:numRef>
              <c:f>Sheet1!$A$2:$A$420</c:f>
              <c:numCache>
                <c:formatCode>mm/dd/yy</c:formatCode>
                <c:ptCount val="419"/>
                <c:pt idx="1">
                  <c:v>37893</c:v>
                </c:pt>
                <c:pt idx="2">
                  <c:v>37900</c:v>
                </c:pt>
                <c:pt idx="3">
                  <c:v>37907</c:v>
                </c:pt>
                <c:pt idx="4">
                  <c:v>37914</c:v>
                </c:pt>
                <c:pt idx="5">
                  <c:v>37921</c:v>
                </c:pt>
                <c:pt idx="6">
                  <c:v>37928</c:v>
                </c:pt>
                <c:pt idx="7">
                  <c:v>37935</c:v>
                </c:pt>
                <c:pt idx="8">
                  <c:v>37942</c:v>
                </c:pt>
                <c:pt idx="9">
                  <c:v>37949</c:v>
                </c:pt>
                <c:pt idx="10">
                  <c:v>37956</c:v>
                </c:pt>
                <c:pt idx="11">
                  <c:v>37963</c:v>
                </c:pt>
                <c:pt idx="12">
                  <c:v>37970</c:v>
                </c:pt>
                <c:pt idx="13">
                  <c:v>37977</c:v>
                </c:pt>
                <c:pt idx="14">
                  <c:v>37984</c:v>
                </c:pt>
                <c:pt idx="15">
                  <c:v>37991</c:v>
                </c:pt>
                <c:pt idx="16">
                  <c:v>37998</c:v>
                </c:pt>
                <c:pt idx="17">
                  <c:v>38005</c:v>
                </c:pt>
                <c:pt idx="18">
                  <c:v>38012</c:v>
                </c:pt>
                <c:pt idx="19">
                  <c:v>38019</c:v>
                </c:pt>
                <c:pt idx="20">
                  <c:v>38026</c:v>
                </c:pt>
                <c:pt idx="21">
                  <c:v>38033</c:v>
                </c:pt>
                <c:pt idx="22">
                  <c:v>38040</c:v>
                </c:pt>
                <c:pt idx="23">
                  <c:v>38047</c:v>
                </c:pt>
                <c:pt idx="24">
                  <c:v>38054</c:v>
                </c:pt>
                <c:pt idx="25">
                  <c:v>38061</c:v>
                </c:pt>
                <c:pt idx="26">
                  <c:v>38068</c:v>
                </c:pt>
                <c:pt idx="27">
                  <c:v>38075</c:v>
                </c:pt>
                <c:pt idx="28">
                  <c:v>38082</c:v>
                </c:pt>
                <c:pt idx="29">
                  <c:v>38089</c:v>
                </c:pt>
                <c:pt idx="30">
                  <c:v>38096</c:v>
                </c:pt>
                <c:pt idx="31">
                  <c:v>38103</c:v>
                </c:pt>
                <c:pt idx="32">
                  <c:v>38110</c:v>
                </c:pt>
                <c:pt idx="33">
                  <c:v>38117</c:v>
                </c:pt>
                <c:pt idx="34">
                  <c:v>38124</c:v>
                </c:pt>
                <c:pt idx="35">
                  <c:v>38131</c:v>
                </c:pt>
                <c:pt idx="36">
                  <c:v>38138</c:v>
                </c:pt>
                <c:pt idx="37">
                  <c:v>38145</c:v>
                </c:pt>
                <c:pt idx="38">
                  <c:v>38152</c:v>
                </c:pt>
                <c:pt idx="39">
                  <c:v>38159</c:v>
                </c:pt>
                <c:pt idx="40">
                  <c:v>38166</c:v>
                </c:pt>
                <c:pt idx="41">
                  <c:v>38173</c:v>
                </c:pt>
                <c:pt idx="42">
                  <c:v>38180</c:v>
                </c:pt>
                <c:pt idx="43">
                  <c:v>38187</c:v>
                </c:pt>
                <c:pt idx="44">
                  <c:v>38194</c:v>
                </c:pt>
                <c:pt idx="45">
                  <c:v>38201</c:v>
                </c:pt>
                <c:pt idx="46">
                  <c:v>38208</c:v>
                </c:pt>
                <c:pt idx="47">
                  <c:v>38215</c:v>
                </c:pt>
                <c:pt idx="48">
                  <c:v>38222</c:v>
                </c:pt>
                <c:pt idx="49">
                  <c:v>38229</c:v>
                </c:pt>
                <c:pt idx="50">
                  <c:v>38236</c:v>
                </c:pt>
                <c:pt idx="51">
                  <c:v>38243</c:v>
                </c:pt>
                <c:pt idx="52">
                  <c:v>38250</c:v>
                </c:pt>
                <c:pt idx="53">
                  <c:v>38257</c:v>
                </c:pt>
                <c:pt idx="54">
                  <c:v>38264</c:v>
                </c:pt>
                <c:pt idx="55">
                  <c:v>38271</c:v>
                </c:pt>
                <c:pt idx="56">
                  <c:v>38278</c:v>
                </c:pt>
                <c:pt idx="57">
                  <c:v>38285</c:v>
                </c:pt>
                <c:pt idx="58">
                  <c:v>38292</c:v>
                </c:pt>
                <c:pt idx="59">
                  <c:v>38299</c:v>
                </c:pt>
                <c:pt idx="60">
                  <c:v>38306</c:v>
                </c:pt>
                <c:pt idx="61">
                  <c:v>38313</c:v>
                </c:pt>
                <c:pt idx="62">
                  <c:v>38320</c:v>
                </c:pt>
                <c:pt idx="63">
                  <c:v>38327</c:v>
                </c:pt>
                <c:pt idx="64">
                  <c:v>38334</c:v>
                </c:pt>
                <c:pt idx="65">
                  <c:v>38341</c:v>
                </c:pt>
                <c:pt idx="66">
                  <c:v>38348</c:v>
                </c:pt>
                <c:pt idx="67">
                  <c:v>38355</c:v>
                </c:pt>
                <c:pt idx="68">
                  <c:v>38362</c:v>
                </c:pt>
                <c:pt idx="69">
                  <c:v>38369</c:v>
                </c:pt>
                <c:pt idx="70">
                  <c:v>38376</c:v>
                </c:pt>
                <c:pt idx="71">
                  <c:v>38383</c:v>
                </c:pt>
                <c:pt idx="72">
                  <c:v>38390</c:v>
                </c:pt>
                <c:pt idx="73">
                  <c:v>38397</c:v>
                </c:pt>
                <c:pt idx="74">
                  <c:v>38404</c:v>
                </c:pt>
                <c:pt idx="75">
                  <c:v>38411</c:v>
                </c:pt>
                <c:pt idx="76">
                  <c:v>38418</c:v>
                </c:pt>
                <c:pt idx="77">
                  <c:v>38425</c:v>
                </c:pt>
                <c:pt idx="78">
                  <c:v>38432</c:v>
                </c:pt>
                <c:pt idx="79">
                  <c:v>38439</c:v>
                </c:pt>
                <c:pt idx="80">
                  <c:v>38446</c:v>
                </c:pt>
                <c:pt idx="81">
                  <c:v>38453</c:v>
                </c:pt>
                <c:pt idx="82">
                  <c:v>38460</c:v>
                </c:pt>
                <c:pt idx="83">
                  <c:v>38467</c:v>
                </c:pt>
                <c:pt idx="84">
                  <c:v>38474</c:v>
                </c:pt>
                <c:pt idx="85">
                  <c:v>38481</c:v>
                </c:pt>
                <c:pt idx="86">
                  <c:v>38488</c:v>
                </c:pt>
                <c:pt idx="87">
                  <c:v>38495</c:v>
                </c:pt>
                <c:pt idx="88">
                  <c:v>38502</c:v>
                </c:pt>
                <c:pt idx="89">
                  <c:v>38509</c:v>
                </c:pt>
                <c:pt idx="90">
                  <c:v>38516</c:v>
                </c:pt>
                <c:pt idx="91">
                  <c:v>38523</c:v>
                </c:pt>
                <c:pt idx="92">
                  <c:v>38530</c:v>
                </c:pt>
                <c:pt idx="93">
                  <c:v>38537</c:v>
                </c:pt>
                <c:pt idx="94">
                  <c:v>38544</c:v>
                </c:pt>
                <c:pt idx="95">
                  <c:v>38551</c:v>
                </c:pt>
                <c:pt idx="96">
                  <c:v>38558</c:v>
                </c:pt>
                <c:pt idx="97">
                  <c:v>38565</c:v>
                </c:pt>
                <c:pt idx="98">
                  <c:v>38572</c:v>
                </c:pt>
                <c:pt idx="99">
                  <c:v>38579</c:v>
                </c:pt>
                <c:pt idx="100">
                  <c:v>38586</c:v>
                </c:pt>
                <c:pt idx="101">
                  <c:v>38593</c:v>
                </c:pt>
                <c:pt idx="102">
                  <c:v>38600</c:v>
                </c:pt>
                <c:pt idx="103">
                  <c:v>38607</c:v>
                </c:pt>
                <c:pt idx="104">
                  <c:v>38614</c:v>
                </c:pt>
                <c:pt idx="105">
                  <c:v>38621</c:v>
                </c:pt>
                <c:pt idx="106">
                  <c:v>38628</c:v>
                </c:pt>
                <c:pt idx="107">
                  <c:v>38635</c:v>
                </c:pt>
                <c:pt idx="108">
                  <c:v>38642</c:v>
                </c:pt>
                <c:pt idx="109">
                  <c:v>38649</c:v>
                </c:pt>
                <c:pt idx="110">
                  <c:v>38656</c:v>
                </c:pt>
                <c:pt idx="111">
                  <c:v>38663</c:v>
                </c:pt>
                <c:pt idx="112">
                  <c:v>38670</c:v>
                </c:pt>
                <c:pt idx="113">
                  <c:v>38677</c:v>
                </c:pt>
                <c:pt idx="114">
                  <c:v>38684</c:v>
                </c:pt>
                <c:pt idx="115">
                  <c:v>38691</c:v>
                </c:pt>
                <c:pt idx="116">
                  <c:v>38698</c:v>
                </c:pt>
                <c:pt idx="117">
                  <c:v>38705</c:v>
                </c:pt>
                <c:pt idx="118">
                  <c:v>38712</c:v>
                </c:pt>
                <c:pt idx="119">
                  <c:v>38719</c:v>
                </c:pt>
                <c:pt idx="120">
                  <c:v>38726</c:v>
                </c:pt>
                <c:pt idx="121">
                  <c:v>38733</c:v>
                </c:pt>
                <c:pt idx="122">
                  <c:v>38740</c:v>
                </c:pt>
                <c:pt idx="123">
                  <c:v>38747</c:v>
                </c:pt>
                <c:pt idx="124">
                  <c:v>38754</c:v>
                </c:pt>
                <c:pt idx="125">
                  <c:v>38761</c:v>
                </c:pt>
                <c:pt idx="126">
                  <c:v>38768</c:v>
                </c:pt>
                <c:pt idx="127">
                  <c:v>38775</c:v>
                </c:pt>
                <c:pt idx="128">
                  <c:v>38782</c:v>
                </c:pt>
                <c:pt idx="129">
                  <c:v>38789</c:v>
                </c:pt>
                <c:pt idx="130">
                  <c:v>38796</c:v>
                </c:pt>
                <c:pt idx="131">
                  <c:v>38803</c:v>
                </c:pt>
                <c:pt idx="132">
                  <c:v>38810</c:v>
                </c:pt>
                <c:pt idx="133">
                  <c:v>38817</c:v>
                </c:pt>
                <c:pt idx="134">
                  <c:v>38824</c:v>
                </c:pt>
                <c:pt idx="135">
                  <c:v>38831</c:v>
                </c:pt>
                <c:pt idx="136">
                  <c:v>38838</c:v>
                </c:pt>
                <c:pt idx="137">
                  <c:v>38845</c:v>
                </c:pt>
                <c:pt idx="138">
                  <c:v>38852</c:v>
                </c:pt>
                <c:pt idx="139">
                  <c:v>38859</c:v>
                </c:pt>
                <c:pt idx="140">
                  <c:v>38866</c:v>
                </c:pt>
                <c:pt idx="141">
                  <c:v>38873</c:v>
                </c:pt>
                <c:pt idx="142">
                  <c:v>38880</c:v>
                </c:pt>
                <c:pt idx="143">
                  <c:v>38887</c:v>
                </c:pt>
                <c:pt idx="144">
                  <c:v>38894</c:v>
                </c:pt>
                <c:pt idx="145">
                  <c:v>38901</c:v>
                </c:pt>
                <c:pt idx="146">
                  <c:v>38908</c:v>
                </c:pt>
                <c:pt idx="147">
                  <c:v>38915</c:v>
                </c:pt>
                <c:pt idx="148">
                  <c:v>38922</c:v>
                </c:pt>
                <c:pt idx="149">
                  <c:v>38929</c:v>
                </c:pt>
                <c:pt idx="150">
                  <c:v>38936</c:v>
                </c:pt>
                <c:pt idx="151">
                  <c:v>38943</c:v>
                </c:pt>
                <c:pt idx="152">
                  <c:v>38950</c:v>
                </c:pt>
                <c:pt idx="153">
                  <c:v>38957</c:v>
                </c:pt>
                <c:pt idx="154">
                  <c:v>38964</c:v>
                </c:pt>
                <c:pt idx="155">
                  <c:v>38971</c:v>
                </c:pt>
                <c:pt idx="156">
                  <c:v>38978</c:v>
                </c:pt>
                <c:pt idx="157">
                  <c:v>38985</c:v>
                </c:pt>
                <c:pt idx="158" formatCode="m/d/yyyy">
                  <c:v>38991</c:v>
                </c:pt>
                <c:pt idx="159" formatCode="m/d/yyyy">
                  <c:v>38998</c:v>
                </c:pt>
                <c:pt idx="160" formatCode="m/d/yyyy">
                  <c:v>39005</c:v>
                </c:pt>
                <c:pt idx="161" formatCode="m/d/yyyy">
                  <c:v>39012</c:v>
                </c:pt>
                <c:pt idx="162" formatCode="m/d/yyyy">
                  <c:v>39019</c:v>
                </c:pt>
                <c:pt idx="163" formatCode="m/d/yyyy">
                  <c:v>39026</c:v>
                </c:pt>
                <c:pt idx="164" formatCode="m/d/yyyy">
                  <c:v>39033</c:v>
                </c:pt>
                <c:pt idx="165" formatCode="m/d/yyyy">
                  <c:v>39040</c:v>
                </c:pt>
                <c:pt idx="166" formatCode="m/d/yyyy">
                  <c:v>39047</c:v>
                </c:pt>
                <c:pt idx="167" formatCode="m/d/yyyy">
                  <c:v>39054</c:v>
                </c:pt>
                <c:pt idx="168" formatCode="m/d/yyyy">
                  <c:v>39061</c:v>
                </c:pt>
                <c:pt idx="169" formatCode="m/d/yyyy">
                  <c:v>39068</c:v>
                </c:pt>
                <c:pt idx="170" formatCode="m/d/yyyy">
                  <c:v>39075</c:v>
                </c:pt>
                <c:pt idx="171" formatCode="m/d/yyyy">
                  <c:v>39082</c:v>
                </c:pt>
                <c:pt idx="172" formatCode="m/d/yyyy">
                  <c:v>39089</c:v>
                </c:pt>
                <c:pt idx="173" formatCode="m/d/yyyy">
                  <c:v>39096</c:v>
                </c:pt>
                <c:pt idx="174" formatCode="m/d/yyyy">
                  <c:v>39103</c:v>
                </c:pt>
                <c:pt idx="175" formatCode="m/d/yyyy">
                  <c:v>39110</c:v>
                </c:pt>
                <c:pt idx="176" formatCode="m/d/yyyy">
                  <c:v>39117</c:v>
                </c:pt>
                <c:pt idx="177" formatCode="m/d/yyyy">
                  <c:v>39124</c:v>
                </c:pt>
                <c:pt idx="178" formatCode="m/d/yyyy">
                  <c:v>39131</c:v>
                </c:pt>
                <c:pt idx="179" formatCode="m/d/yyyy">
                  <c:v>39138</c:v>
                </c:pt>
                <c:pt idx="180" formatCode="m/d/yyyy">
                  <c:v>39145</c:v>
                </c:pt>
                <c:pt idx="181" formatCode="m/d/yyyy">
                  <c:v>39152</c:v>
                </c:pt>
                <c:pt idx="182" formatCode="m/d/yyyy">
                  <c:v>39159</c:v>
                </c:pt>
                <c:pt idx="183" formatCode="m/d/yyyy">
                  <c:v>39166</c:v>
                </c:pt>
                <c:pt idx="184" formatCode="m/d/yyyy">
                  <c:v>39173</c:v>
                </c:pt>
                <c:pt idx="185" formatCode="m/d/yyyy">
                  <c:v>39180</c:v>
                </c:pt>
                <c:pt idx="186" formatCode="m/d/yyyy">
                  <c:v>39187</c:v>
                </c:pt>
                <c:pt idx="187" formatCode="m/d/yyyy">
                  <c:v>39194</c:v>
                </c:pt>
                <c:pt idx="188" formatCode="m/d/yyyy">
                  <c:v>39201</c:v>
                </c:pt>
                <c:pt idx="189" formatCode="m/d/yyyy">
                  <c:v>39208</c:v>
                </c:pt>
                <c:pt idx="190" formatCode="m/d/yyyy">
                  <c:v>39215</c:v>
                </c:pt>
                <c:pt idx="191" formatCode="m/d/yyyy">
                  <c:v>39222</c:v>
                </c:pt>
                <c:pt idx="192" formatCode="m/d/yyyy">
                  <c:v>39229</c:v>
                </c:pt>
                <c:pt idx="193" formatCode="m/d/yyyy">
                  <c:v>39236</c:v>
                </c:pt>
                <c:pt idx="194" formatCode="m/d/yyyy">
                  <c:v>39243</c:v>
                </c:pt>
                <c:pt idx="195" formatCode="m/d/yyyy">
                  <c:v>39250</c:v>
                </c:pt>
                <c:pt idx="196" formatCode="m/d/yyyy">
                  <c:v>39257</c:v>
                </c:pt>
                <c:pt idx="197" formatCode="m/d/yyyy">
                  <c:v>39264</c:v>
                </c:pt>
                <c:pt idx="198" formatCode="m/d/yyyy">
                  <c:v>39271</c:v>
                </c:pt>
                <c:pt idx="199" formatCode="m/d/yyyy">
                  <c:v>39278</c:v>
                </c:pt>
                <c:pt idx="200" formatCode="m/d/yyyy">
                  <c:v>39285</c:v>
                </c:pt>
                <c:pt idx="201" formatCode="m/d/yyyy">
                  <c:v>39292</c:v>
                </c:pt>
                <c:pt idx="202" formatCode="m/d/yyyy">
                  <c:v>39299</c:v>
                </c:pt>
                <c:pt idx="203" formatCode="m/d/yyyy">
                  <c:v>39306</c:v>
                </c:pt>
                <c:pt idx="204" formatCode="m/d/yyyy">
                  <c:v>39313</c:v>
                </c:pt>
                <c:pt idx="205" formatCode="m/d/yyyy">
                  <c:v>39320</c:v>
                </c:pt>
                <c:pt idx="206" formatCode="m/d/yyyy">
                  <c:v>39327</c:v>
                </c:pt>
                <c:pt idx="207" formatCode="m/d/yyyy">
                  <c:v>39334</c:v>
                </c:pt>
                <c:pt idx="208" formatCode="m/d/yyyy">
                  <c:v>39341</c:v>
                </c:pt>
                <c:pt idx="209" formatCode="m/d/yyyy">
                  <c:v>39348</c:v>
                </c:pt>
                <c:pt idx="210" formatCode="m/d/yyyy">
                  <c:v>39355</c:v>
                </c:pt>
                <c:pt idx="211" formatCode="m/d/yyyy">
                  <c:v>39362</c:v>
                </c:pt>
                <c:pt idx="212" formatCode="m/d/yyyy">
                  <c:v>39369</c:v>
                </c:pt>
                <c:pt idx="213" formatCode="m/d/yyyy">
                  <c:v>39376</c:v>
                </c:pt>
                <c:pt idx="214" formatCode="m/d/yyyy">
                  <c:v>39383</c:v>
                </c:pt>
                <c:pt idx="215" formatCode="m/d/yyyy">
                  <c:v>39390</c:v>
                </c:pt>
                <c:pt idx="216" formatCode="m/d/yyyy">
                  <c:v>39397</c:v>
                </c:pt>
                <c:pt idx="217" formatCode="m/d/yyyy">
                  <c:v>39404</c:v>
                </c:pt>
                <c:pt idx="218" formatCode="m/d/yyyy">
                  <c:v>39411</c:v>
                </c:pt>
                <c:pt idx="219" formatCode="m/d/yyyy">
                  <c:v>39418</c:v>
                </c:pt>
                <c:pt idx="220" formatCode="m/d/yyyy">
                  <c:v>39425</c:v>
                </c:pt>
                <c:pt idx="221" formatCode="m/d/yyyy">
                  <c:v>39432</c:v>
                </c:pt>
                <c:pt idx="222" formatCode="m/d/yyyy">
                  <c:v>39439</c:v>
                </c:pt>
                <c:pt idx="223" formatCode="m/d/yyyy">
                  <c:v>39446</c:v>
                </c:pt>
                <c:pt idx="224" formatCode="m/d/yyyy">
                  <c:v>39453</c:v>
                </c:pt>
                <c:pt idx="225" formatCode="m/d/yyyy">
                  <c:v>39460</c:v>
                </c:pt>
                <c:pt idx="226" formatCode="m/d/yyyy">
                  <c:v>39467</c:v>
                </c:pt>
                <c:pt idx="227" formatCode="m/d/yyyy">
                  <c:v>39474</c:v>
                </c:pt>
                <c:pt idx="228" formatCode="m/d/yyyy">
                  <c:v>39481</c:v>
                </c:pt>
                <c:pt idx="229" formatCode="m/d/yyyy">
                  <c:v>39488</c:v>
                </c:pt>
                <c:pt idx="230" formatCode="m/d/yyyy">
                  <c:v>39495</c:v>
                </c:pt>
                <c:pt idx="231" formatCode="m/d/yyyy">
                  <c:v>39502</c:v>
                </c:pt>
                <c:pt idx="232" formatCode="m/d/yyyy">
                  <c:v>39509</c:v>
                </c:pt>
                <c:pt idx="233" formatCode="m/d/yyyy">
                  <c:v>39516</c:v>
                </c:pt>
                <c:pt idx="234" formatCode="m/d/yyyy">
                  <c:v>39523</c:v>
                </c:pt>
                <c:pt idx="235" formatCode="m/d/yyyy">
                  <c:v>39530</c:v>
                </c:pt>
                <c:pt idx="236" formatCode="m/d/yyyy">
                  <c:v>39537</c:v>
                </c:pt>
                <c:pt idx="237" formatCode="m/d/yyyy">
                  <c:v>39544</c:v>
                </c:pt>
                <c:pt idx="238" formatCode="m/d/yyyy">
                  <c:v>39551</c:v>
                </c:pt>
                <c:pt idx="239" formatCode="m/d/yyyy">
                  <c:v>39558</c:v>
                </c:pt>
                <c:pt idx="240" formatCode="m/d/yyyy">
                  <c:v>39565</c:v>
                </c:pt>
                <c:pt idx="241" formatCode="m/d/yyyy">
                  <c:v>39572</c:v>
                </c:pt>
                <c:pt idx="242" formatCode="m/d/yyyy">
                  <c:v>39579</c:v>
                </c:pt>
                <c:pt idx="243" formatCode="m/d/yyyy">
                  <c:v>39586</c:v>
                </c:pt>
                <c:pt idx="244" formatCode="m/d/yyyy">
                  <c:v>39593</c:v>
                </c:pt>
                <c:pt idx="245" formatCode="m/d/yyyy">
                  <c:v>39600</c:v>
                </c:pt>
                <c:pt idx="246" formatCode="m/d/yyyy">
                  <c:v>39607</c:v>
                </c:pt>
                <c:pt idx="247" formatCode="m/d/yyyy">
                  <c:v>39614</c:v>
                </c:pt>
                <c:pt idx="248" formatCode="m/d/yyyy">
                  <c:v>39621</c:v>
                </c:pt>
                <c:pt idx="249" formatCode="m/d/yyyy">
                  <c:v>39628</c:v>
                </c:pt>
                <c:pt idx="250" formatCode="m/d/yyyy">
                  <c:v>39635</c:v>
                </c:pt>
                <c:pt idx="251" formatCode="m/d/yyyy">
                  <c:v>39642</c:v>
                </c:pt>
                <c:pt idx="252" formatCode="m/d/yyyy">
                  <c:v>39649</c:v>
                </c:pt>
                <c:pt idx="253" formatCode="m/d/yyyy">
                  <c:v>39656</c:v>
                </c:pt>
                <c:pt idx="254" formatCode="m/d/yyyy">
                  <c:v>39663</c:v>
                </c:pt>
                <c:pt idx="255" formatCode="m/d/yyyy">
                  <c:v>39670</c:v>
                </c:pt>
                <c:pt idx="256" formatCode="m/d/yyyy">
                  <c:v>39677</c:v>
                </c:pt>
                <c:pt idx="257" formatCode="m/d/yyyy">
                  <c:v>39684</c:v>
                </c:pt>
                <c:pt idx="258" formatCode="m/d/yyyy">
                  <c:v>39691</c:v>
                </c:pt>
                <c:pt idx="259" formatCode="m/d/yyyy">
                  <c:v>39698</c:v>
                </c:pt>
                <c:pt idx="260" formatCode="m/d/yyyy">
                  <c:v>39705</c:v>
                </c:pt>
                <c:pt idx="261" formatCode="m/d/yyyy">
                  <c:v>39712</c:v>
                </c:pt>
                <c:pt idx="262" formatCode="m/d/yyyy">
                  <c:v>39719</c:v>
                </c:pt>
                <c:pt idx="263" formatCode="m/d/yyyy">
                  <c:v>39726</c:v>
                </c:pt>
                <c:pt idx="264" formatCode="m/d/yyyy">
                  <c:v>39733</c:v>
                </c:pt>
                <c:pt idx="265" formatCode="m/d/yyyy">
                  <c:v>39740</c:v>
                </c:pt>
                <c:pt idx="266" formatCode="m/d/yyyy">
                  <c:v>39747</c:v>
                </c:pt>
                <c:pt idx="267" formatCode="m/d/yyyy">
                  <c:v>39754</c:v>
                </c:pt>
                <c:pt idx="268" formatCode="m/d/yyyy">
                  <c:v>39761</c:v>
                </c:pt>
                <c:pt idx="269" formatCode="m/d/yyyy">
                  <c:v>39768</c:v>
                </c:pt>
                <c:pt idx="270" formatCode="m/d/yyyy">
                  <c:v>39775</c:v>
                </c:pt>
                <c:pt idx="271" formatCode="m/d/yyyy">
                  <c:v>39782</c:v>
                </c:pt>
                <c:pt idx="272" formatCode="m/d/yyyy">
                  <c:v>39789</c:v>
                </c:pt>
                <c:pt idx="273" formatCode="m/d/yyyy">
                  <c:v>39796</c:v>
                </c:pt>
                <c:pt idx="274" formatCode="m/d/yyyy">
                  <c:v>39803</c:v>
                </c:pt>
                <c:pt idx="275" formatCode="m/d/yyyy">
                  <c:v>39810</c:v>
                </c:pt>
                <c:pt idx="276" formatCode="m/d/yyyy">
                  <c:v>39817</c:v>
                </c:pt>
                <c:pt idx="277" formatCode="m/d/yyyy">
                  <c:v>39824</c:v>
                </c:pt>
                <c:pt idx="278" formatCode="m/d/yyyy">
                  <c:v>39831</c:v>
                </c:pt>
                <c:pt idx="279" formatCode="m/d/yyyy">
                  <c:v>39838</c:v>
                </c:pt>
                <c:pt idx="280" formatCode="m/d/yyyy">
                  <c:v>39845</c:v>
                </c:pt>
                <c:pt idx="281" formatCode="m/d/yyyy">
                  <c:v>39852</c:v>
                </c:pt>
                <c:pt idx="282" formatCode="m/d/yyyy">
                  <c:v>39859</c:v>
                </c:pt>
                <c:pt idx="283" formatCode="m/d/yyyy">
                  <c:v>39866</c:v>
                </c:pt>
                <c:pt idx="284" formatCode="m/d/yyyy">
                  <c:v>39873</c:v>
                </c:pt>
                <c:pt idx="285" formatCode="m/d/yyyy">
                  <c:v>39880</c:v>
                </c:pt>
                <c:pt idx="286" formatCode="m/d/yyyy">
                  <c:v>39887</c:v>
                </c:pt>
                <c:pt idx="287" formatCode="m/d/yyyy">
                  <c:v>39894</c:v>
                </c:pt>
                <c:pt idx="288" formatCode="m/d/yyyy">
                  <c:v>39901</c:v>
                </c:pt>
                <c:pt idx="289" formatCode="m/d/yyyy">
                  <c:v>39908</c:v>
                </c:pt>
                <c:pt idx="290" formatCode="m/d/yyyy">
                  <c:v>39915</c:v>
                </c:pt>
                <c:pt idx="291" formatCode="m/d/yyyy">
                  <c:v>39922</c:v>
                </c:pt>
                <c:pt idx="292" formatCode="m/d/yyyy">
                  <c:v>39929</c:v>
                </c:pt>
                <c:pt idx="293" formatCode="m/d/yyyy">
                  <c:v>39936</c:v>
                </c:pt>
                <c:pt idx="294" formatCode="m/d/yyyy">
                  <c:v>39943</c:v>
                </c:pt>
                <c:pt idx="295" formatCode="m/d/yyyy">
                  <c:v>39950</c:v>
                </c:pt>
                <c:pt idx="296" formatCode="m/d/yyyy">
                  <c:v>39957</c:v>
                </c:pt>
                <c:pt idx="297" formatCode="m/d/yyyy">
                  <c:v>39964</c:v>
                </c:pt>
                <c:pt idx="298" formatCode="m/d/yyyy">
                  <c:v>39971</c:v>
                </c:pt>
                <c:pt idx="299" formatCode="m/d/yyyy">
                  <c:v>39978</c:v>
                </c:pt>
                <c:pt idx="300" formatCode="m/d/yyyy">
                  <c:v>39985</c:v>
                </c:pt>
                <c:pt idx="301" formatCode="m/d/yyyy">
                  <c:v>39992</c:v>
                </c:pt>
                <c:pt idx="302" formatCode="m/d/yyyy">
                  <c:v>39999</c:v>
                </c:pt>
                <c:pt idx="303" formatCode="m/d/yyyy">
                  <c:v>40006</c:v>
                </c:pt>
                <c:pt idx="304" formatCode="m/d/yyyy">
                  <c:v>40013</c:v>
                </c:pt>
                <c:pt idx="305" formatCode="m/d/yyyy">
                  <c:v>40020</c:v>
                </c:pt>
                <c:pt idx="306" formatCode="m/d/yyyy">
                  <c:v>40027</c:v>
                </c:pt>
                <c:pt idx="307" formatCode="m/d/yyyy">
                  <c:v>40034</c:v>
                </c:pt>
                <c:pt idx="308" formatCode="m/d/yyyy">
                  <c:v>40041</c:v>
                </c:pt>
                <c:pt idx="309" formatCode="m/d/yyyy">
                  <c:v>40048</c:v>
                </c:pt>
                <c:pt idx="310" formatCode="m/d/yyyy">
                  <c:v>40055</c:v>
                </c:pt>
                <c:pt idx="311" formatCode="m/d/yyyy">
                  <c:v>40062</c:v>
                </c:pt>
                <c:pt idx="312" formatCode="m/d/yyyy">
                  <c:v>40069</c:v>
                </c:pt>
                <c:pt idx="313" formatCode="m/d/yyyy">
                  <c:v>40076</c:v>
                </c:pt>
                <c:pt idx="314" formatCode="m/d/yyyy">
                  <c:v>40083</c:v>
                </c:pt>
                <c:pt idx="315" formatCode="m/d/yyyy">
                  <c:v>40090</c:v>
                </c:pt>
                <c:pt idx="316" formatCode="m/d/yyyy">
                  <c:v>40097</c:v>
                </c:pt>
                <c:pt idx="317" formatCode="m/d/yyyy">
                  <c:v>40104</c:v>
                </c:pt>
                <c:pt idx="318" formatCode="m/d/yyyy">
                  <c:v>40111</c:v>
                </c:pt>
                <c:pt idx="319" formatCode="m/d/yyyy">
                  <c:v>40118</c:v>
                </c:pt>
                <c:pt idx="320" formatCode="m/d/yyyy">
                  <c:v>40125</c:v>
                </c:pt>
                <c:pt idx="321" formatCode="m/d/yyyy">
                  <c:v>40132</c:v>
                </c:pt>
                <c:pt idx="322" formatCode="m/d/yyyy">
                  <c:v>40139</c:v>
                </c:pt>
                <c:pt idx="323" formatCode="m/d/yyyy">
                  <c:v>40146</c:v>
                </c:pt>
                <c:pt idx="324" formatCode="m/d/yyyy">
                  <c:v>40153</c:v>
                </c:pt>
                <c:pt idx="325" formatCode="m/d/yyyy">
                  <c:v>40160</c:v>
                </c:pt>
                <c:pt idx="326" formatCode="m/d/yyyy">
                  <c:v>40167</c:v>
                </c:pt>
                <c:pt idx="327" formatCode="m/d/yyyy">
                  <c:v>40174</c:v>
                </c:pt>
                <c:pt idx="328" formatCode="m/d/yyyy">
                  <c:v>40181</c:v>
                </c:pt>
                <c:pt idx="329" formatCode="m/d/yyyy">
                  <c:v>40188</c:v>
                </c:pt>
                <c:pt idx="330" formatCode="m/d/yyyy">
                  <c:v>40195</c:v>
                </c:pt>
                <c:pt idx="331" formatCode="m/d/yyyy">
                  <c:v>40202</c:v>
                </c:pt>
                <c:pt idx="332" formatCode="m/d/yyyy">
                  <c:v>40209</c:v>
                </c:pt>
                <c:pt idx="333" formatCode="m/d/yyyy">
                  <c:v>40216</c:v>
                </c:pt>
                <c:pt idx="334" formatCode="m/d/yyyy">
                  <c:v>40223</c:v>
                </c:pt>
                <c:pt idx="335" formatCode="m/d/yyyy">
                  <c:v>40230</c:v>
                </c:pt>
                <c:pt idx="336" formatCode="m/d/yyyy">
                  <c:v>40237</c:v>
                </c:pt>
                <c:pt idx="337" formatCode="m/d/yyyy">
                  <c:v>40244</c:v>
                </c:pt>
                <c:pt idx="338" formatCode="m/d/yyyy">
                  <c:v>40251</c:v>
                </c:pt>
                <c:pt idx="339" formatCode="m/d/yyyy">
                  <c:v>40258</c:v>
                </c:pt>
                <c:pt idx="340" formatCode="m/d/yyyy">
                  <c:v>40265</c:v>
                </c:pt>
                <c:pt idx="341" formatCode="m/d/yyyy">
                  <c:v>40272</c:v>
                </c:pt>
                <c:pt idx="342" formatCode="m/d/yyyy">
                  <c:v>40279</c:v>
                </c:pt>
                <c:pt idx="343" formatCode="m/d/yyyy">
                  <c:v>40286</c:v>
                </c:pt>
                <c:pt idx="344" formatCode="m/d/yyyy">
                  <c:v>40293</c:v>
                </c:pt>
                <c:pt idx="345" formatCode="m/d/yyyy">
                  <c:v>40300</c:v>
                </c:pt>
                <c:pt idx="346" formatCode="m/d/yyyy">
                  <c:v>40307</c:v>
                </c:pt>
                <c:pt idx="347" formatCode="m/d/yyyy">
                  <c:v>40314</c:v>
                </c:pt>
                <c:pt idx="348" formatCode="m/d/yyyy">
                  <c:v>40321</c:v>
                </c:pt>
                <c:pt idx="349" formatCode="m/d/yyyy">
                  <c:v>40328</c:v>
                </c:pt>
                <c:pt idx="350" formatCode="m/d/yyyy">
                  <c:v>40335</c:v>
                </c:pt>
                <c:pt idx="351" formatCode="m/d/yyyy">
                  <c:v>40342</c:v>
                </c:pt>
                <c:pt idx="352" formatCode="m/d/yyyy">
                  <c:v>40349</c:v>
                </c:pt>
                <c:pt idx="353" formatCode="m/d/yyyy">
                  <c:v>40356</c:v>
                </c:pt>
                <c:pt idx="354" formatCode="m/d/yyyy">
                  <c:v>40363</c:v>
                </c:pt>
                <c:pt idx="355" formatCode="m/d/yyyy">
                  <c:v>40370</c:v>
                </c:pt>
                <c:pt idx="356" formatCode="m/d/yyyy">
                  <c:v>40377</c:v>
                </c:pt>
                <c:pt idx="357" formatCode="m/d/yyyy">
                  <c:v>40384</c:v>
                </c:pt>
                <c:pt idx="358" formatCode="m/d/yyyy">
                  <c:v>40391</c:v>
                </c:pt>
                <c:pt idx="359" formatCode="m/d/yyyy">
                  <c:v>40398</c:v>
                </c:pt>
                <c:pt idx="360" formatCode="m/d/yyyy">
                  <c:v>40405</c:v>
                </c:pt>
                <c:pt idx="361" formatCode="m/d/yyyy">
                  <c:v>40412</c:v>
                </c:pt>
                <c:pt idx="362" formatCode="m/d/yyyy">
                  <c:v>40419</c:v>
                </c:pt>
                <c:pt idx="363" formatCode="m/d/yyyy">
                  <c:v>40426</c:v>
                </c:pt>
                <c:pt idx="364" formatCode="m/d/yyyy">
                  <c:v>40433</c:v>
                </c:pt>
                <c:pt idx="365" formatCode="m/d/yyyy">
                  <c:v>40440</c:v>
                </c:pt>
                <c:pt idx="366" formatCode="m/d/yyyy">
                  <c:v>40447</c:v>
                </c:pt>
                <c:pt idx="367" formatCode="m/d/yyyy">
                  <c:v>40454</c:v>
                </c:pt>
                <c:pt idx="368" formatCode="m/d/yyyy">
                  <c:v>40461</c:v>
                </c:pt>
                <c:pt idx="369" formatCode="m/d/yyyy">
                  <c:v>40468</c:v>
                </c:pt>
                <c:pt idx="370" formatCode="m/d/yyyy">
                  <c:v>40475</c:v>
                </c:pt>
                <c:pt idx="371" formatCode="m/d/yyyy">
                  <c:v>40482</c:v>
                </c:pt>
                <c:pt idx="372" formatCode="m/d/yyyy">
                  <c:v>40489</c:v>
                </c:pt>
                <c:pt idx="373" formatCode="m/d/yyyy">
                  <c:v>40496</c:v>
                </c:pt>
                <c:pt idx="374" formatCode="m/d/yyyy">
                  <c:v>40503</c:v>
                </c:pt>
                <c:pt idx="375" formatCode="m/d/yyyy">
                  <c:v>40510</c:v>
                </c:pt>
                <c:pt idx="376" formatCode="m/d/yyyy">
                  <c:v>40517</c:v>
                </c:pt>
                <c:pt idx="377" formatCode="m/d/yyyy">
                  <c:v>40524</c:v>
                </c:pt>
                <c:pt idx="378" formatCode="m/d/yyyy">
                  <c:v>40531</c:v>
                </c:pt>
                <c:pt idx="379" formatCode="m/d/yyyy">
                  <c:v>40538</c:v>
                </c:pt>
                <c:pt idx="380" formatCode="m/d/yyyy">
                  <c:v>40545</c:v>
                </c:pt>
                <c:pt idx="381" formatCode="m/d/yyyy">
                  <c:v>40552</c:v>
                </c:pt>
                <c:pt idx="382" formatCode="m/d/yyyy">
                  <c:v>40559</c:v>
                </c:pt>
                <c:pt idx="383" formatCode="m/d/yyyy">
                  <c:v>40566</c:v>
                </c:pt>
                <c:pt idx="384" formatCode="m/d/yyyy">
                  <c:v>40573</c:v>
                </c:pt>
                <c:pt idx="385" formatCode="m/d/yyyy">
                  <c:v>40580</c:v>
                </c:pt>
                <c:pt idx="386" formatCode="m/d/yyyy">
                  <c:v>40587</c:v>
                </c:pt>
                <c:pt idx="387" formatCode="m/d/yyyy">
                  <c:v>40594</c:v>
                </c:pt>
                <c:pt idx="388" formatCode="m/d/yyyy">
                  <c:v>40601</c:v>
                </c:pt>
                <c:pt idx="389" formatCode="m/d/yyyy">
                  <c:v>40608</c:v>
                </c:pt>
                <c:pt idx="390" formatCode="m/d/yyyy">
                  <c:v>40615</c:v>
                </c:pt>
                <c:pt idx="391" formatCode="m/d/yyyy">
                  <c:v>40622</c:v>
                </c:pt>
                <c:pt idx="392" formatCode="m/d/yyyy">
                  <c:v>40629</c:v>
                </c:pt>
                <c:pt idx="393" formatCode="m/d/yyyy">
                  <c:v>40636</c:v>
                </c:pt>
                <c:pt idx="394" formatCode="m/d/yyyy">
                  <c:v>40643</c:v>
                </c:pt>
                <c:pt idx="395" formatCode="m/d/yyyy">
                  <c:v>40650</c:v>
                </c:pt>
                <c:pt idx="396" formatCode="m/d/yyyy">
                  <c:v>40657</c:v>
                </c:pt>
                <c:pt idx="397" formatCode="m/d/yyyy">
                  <c:v>40664</c:v>
                </c:pt>
                <c:pt idx="398" formatCode="m/d/yyyy">
                  <c:v>40671</c:v>
                </c:pt>
                <c:pt idx="399" formatCode="m/d/yyyy">
                  <c:v>40678</c:v>
                </c:pt>
                <c:pt idx="400" formatCode="m/d/yyyy">
                  <c:v>40685</c:v>
                </c:pt>
                <c:pt idx="401" formatCode="m/d/yyyy">
                  <c:v>40692</c:v>
                </c:pt>
                <c:pt idx="402" formatCode="m/d/yyyy">
                  <c:v>40699</c:v>
                </c:pt>
                <c:pt idx="403" formatCode="m/d/yyyy">
                  <c:v>40706</c:v>
                </c:pt>
                <c:pt idx="404" formatCode="m/d/yyyy">
                  <c:v>40713</c:v>
                </c:pt>
                <c:pt idx="405" formatCode="m/d/yyyy">
                  <c:v>40720</c:v>
                </c:pt>
                <c:pt idx="406" formatCode="m/d/yyyy">
                  <c:v>40727</c:v>
                </c:pt>
                <c:pt idx="407" formatCode="m/d/yyyy">
                  <c:v>40734</c:v>
                </c:pt>
                <c:pt idx="408" formatCode="m/d/yyyy">
                  <c:v>40741</c:v>
                </c:pt>
                <c:pt idx="409" formatCode="m/d/yyyy">
                  <c:v>40748</c:v>
                </c:pt>
                <c:pt idx="410" formatCode="m/d/yyyy">
                  <c:v>40755</c:v>
                </c:pt>
                <c:pt idx="411" formatCode="m/d/yyyy">
                  <c:v>40762</c:v>
                </c:pt>
                <c:pt idx="412" formatCode="m/d/yyyy">
                  <c:v>40769</c:v>
                </c:pt>
                <c:pt idx="413" formatCode="m/d/yyyy">
                  <c:v>40776</c:v>
                </c:pt>
                <c:pt idx="414" formatCode="m/d/yyyy">
                  <c:v>40783</c:v>
                </c:pt>
                <c:pt idx="415" formatCode="m/d/yyyy">
                  <c:v>40790</c:v>
                </c:pt>
                <c:pt idx="416" formatCode="m/d/yyyy">
                  <c:v>40797</c:v>
                </c:pt>
                <c:pt idx="417" formatCode="m/d/yyyy">
                  <c:v>40804</c:v>
                </c:pt>
                <c:pt idx="418" formatCode="m/d/yyyy">
                  <c:v>40811</c:v>
                </c:pt>
              </c:numCache>
            </c:numRef>
          </c:xVal>
          <c:yVal>
            <c:numRef>
              <c:f>Sheet1!$G$2:$G$420</c:f>
              <c:numCache>
                <c:formatCode>General</c:formatCode>
                <c:ptCount val="419"/>
                <c:pt idx="1">
                  <c:v>0.30400000000000038</c:v>
                </c:pt>
                <c:pt idx="2">
                  <c:v>0.30400000000000038</c:v>
                </c:pt>
                <c:pt idx="3">
                  <c:v>0.30400000000000038</c:v>
                </c:pt>
                <c:pt idx="4">
                  <c:v>0.30400000000000038</c:v>
                </c:pt>
                <c:pt idx="5">
                  <c:v>0.30400000000000038</c:v>
                </c:pt>
                <c:pt idx="6">
                  <c:v>0.30400000000000038</c:v>
                </c:pt>
                <c:pt idx="7">
                  <c:v>0.30400000000000038</c:v>
                </c:pt>
                <c:pt idx="8">
                  <c:v>0.30400000000000038</c:v>
                </c:pt>
                <c:pt idx="9">
                  <c:v>0.30736340000000162</c:v>
                </c:pt>
                <c:pt idx="10">
                  <c:v>0.30858250000000242</c:v>
                </c:pt>
                <c:pt idx="11">
                  <c:v>0.30858250000000242</c:v>
                </c:pt>
                <c:pt idx="12">
                  <c:v>0.31239450000000191</c:v>
                </c:pt>
                <c:pt idx="13">
                  <c:v>0.31239450000000191</c:v>
                </c:pt>
                <c:pt idx="14">
                  <c:v>0.31932150000000226</c:v>
                </c:pt>
                <c:pt idx="15">
                  <c:v>0.32751850000000265</c:v>
                </c:pt>
                <c:pt idx="16">
                  <c:v>0.33369930000000031</c:v>
                </c:pt>
                <c:pt idx="17">
                  <c:v>0.34266230000000131</c:v>
                </c:pt>
                <c:pt idx="18">
                  <c:v>0.35028530000000002</c:v>
                </c:pt>
                <c:pt idx="19">
                  <c:v>0.36258630000000214</c:v>
                </c:pt>
                <c:pt idx="20">
                  <c:v>0.37388630000000317</c:v>
                </c:pt>
                <c:pt idx="21">
                  <c:v>0.38636185000000162</c:v>
                </c:pt>
                <c:pt idx="22">
                  <c:v>0.39805385000000032</c:v>
                </c:pt>
                <c:pt idx="23">
                  <c:v>0.40864184999999997</c:v>
                </c:pt>
                <c:pt idx="24">
                  <c:v>0.41856985000000002</c:v>
                </c:pt>
                <c:pt idx="25">
                  <c:v>0.41856985000000002</c:v>
                </c:pt>
                <c:pt idx="26">
                  <c:v>0.42027285000000031</c:v>
                </c:pt>
                <c:pt idx="27">
                  <c:v>0.42859985</c:v>
                </c:pt>
                <c:pt idx="28">
                  <c:v>0.43894885000000144</c:v>
                </c:pt>
                <c:pt idx="29">
                  <c:v>0.44359885000000027</c:v>
                </c:pt>
                <c:pt idx="30">
                  <c:v>0.45067085000000001</c:v>
                </c:pt>
                <c:pt idx="31">
                  <c:v>0.46079884999999998</c:v>
                </c:pt>
                <c:pt idx="32">
                  <c:v>0.47225485</c:v>
                </c:pt>
                <c:pt idx="33">
                  <c:v>0.48134285000000032</c:v>
                </c:pt>
                <c:pt idx="34">
                  <c:v>0.49036085000000168</c:v>
                </c:pt>
                <c:pt idx="35">
                  <c:v>0.49875485000000008</c:v>
                </c:pt>
                <c:pt idx="36">
                  <c:v>0.51222685000000001</c:v>
                </c:pt>
                <c:pt idx="37">
                  <c:v>0.5251508499999995</c:v>
                </c:pt>
                <c:pt idx="38">
                  <c:v>0.53803685000000001</c:v>
                </c:pt>
                <c:pt idx="39">
                  <c:v>0.55661484999999988</c:v>
                </c:pt>
                <c:pt idx="40">
                  <c:v>0.56719084999999991</c:v>
                </c:pt>
                <c:pt idx="41">
                  <c:v>0.5768238500000038</c:v>
                </c:pt>
                <c:pt idx="42">
                  <c:v>0.59277284999999957</c:v>
                </c:pt>
                <c:pt idx="43">
                  <c:v>0.60814384999999993</c:v>
                </c:pt>
                <c:pt idx="44">
                  <c:v>0.62000284999999988</c:v>
                </c:pt>
                <c:pt idx="45">
                  <c:v>0.62813584999999994</c:v>
                </c:pt>
                <c:pt idx="46">
                  <c:v>0.63743084999999999</c:v>
                </c:pt>
                <c:pt idx="47">
                  <c:v>0.6464698499999999</c:v>
                </c:pt>
                <c:pt idx="48">
                  <c:v>0.64683185000000498</c:v>
                </c:pt>
                <c:pt idx="49">
                  <c:v>0.64683185000000498</c:v>
                </c:pt>
                <c:pt idx="50">
                  <c:v>0.64683185000000498</c:v>
                </c:pt>
                <c:pt idx="51">
                  <c:v>0.64683185000000498</c:v>
                </c:pt>
                <c:pt idx="52">
                  <c:v>0.64683185000000498</c:v>
                </c:pt>
                <c:pt idx="53">
                  <c:v>0.64683185000000498</c:v>
                </c:pt>
                <c:pt idx="54">
                  <c:v>0.64683185000000498</c:v>
                </c:pt>
                <c:pt idx="55">
                  <c:v>0.64683185000000498</c:v>
                </c:pt>
                <c:pt idx="56">
                  <c:v>0.64683185000000498</c:v>
                </c:pt>
                <c:pt idx="57">
                  <c:v>0.64683185000000498</c:v>
                </c:pt>
                <c:pt idx="58">
                  <c:v>0.64683185000000498</c:v>
                </c:pt>
                <c:pt idx="59">
                  <c:v>0.64683185000000498</c:v>
                </c:pt>
                <c:pt idx="60">
                  <c:v>0.64683185000000498</c:v>
                </c:pt>
                <c:pt idx="61">
                  <c:v>0.64683185000000498</c:v>
                </c:pt>
                <c:pt idx="62">
                  <c:v>0.64683185000000498</c:v>
                </c:pt>
                <c:pt idx="63">
                  <c:v>0.65170133000000441</c:v>
                </c:pt>
                <c:pt idx="64">
                  <c:v>0.65635916999999999</c:v>
                </c:pt>
                <c:pt idx="65">
                  <c:v>0.6658063099999999</c:v>
                </c:pt>
                <c:pt idx="66">
                  <c:v>0.67725742999999994</c:v>
                </c:pt>
                <c:pt idx="67">
                  <c:v>0.68305295999999949</c:v>
                </c:pt>
                <c:pt idx="68">
                  <c:v>0.69775520000000368</c:v>
                </c:pt>
                <c:pt idx="69">
                  <c:v>0.70818038999999711</c:v>
                </c:pt>
                <c:pt idx="70">
                  <c:v>0.72528807999999989</c:v>
                </c:pt>
                <c:pt idx="71">
                  <c:v>0.73851225999999959</c:v>
                </c:pt>
                <c:pt idx="72">
                  <c:v>0.7460375299999995</c:v>
                </c:pt>
                <c:pt idx="73">
                  <c:v>0.75772572000000371</c:v>
                </c:pt>
                <c:pt idx="74">
                  <c:v>0.77461835000000201</c:v>
                </c:pt>
                <c:pt idx="75">
                  <c:v>0.7875653899999957</c:v>
                </c:pt>
                <c:pt idx="76">
                  <c:v>0.79990832000000001</c:v>
                </c:pt>
                <c:pt idx="77">
                  <c:v>0.81688675999999949</c:v>
                </c:pt>
                <c:pt idx="78">
                  <c:v>0.83642700000000003</c:v>
                </c:pt>
                <c:pt idx="79">
                  <c:v>0.85211218999999583</c:v>
                </c:pt>
                <c:pt idx="80">
                  <c:v>0.86912497000000299</c:v>
                </c:pt>
                <c:pt idx="81">
                  <c:v>0.88271757999999956</c:v>
                </c:pt>
                <c:pt idx="82">
                  <c:v>0.89964403000000526</c:v>
                </c:pt>
                <c:pt idx="83">
                  <c:v>0.9198896100000038</c:v>
                </c:pt>
                <c:pt idx="84">
                  <c:v>0.93328735999999957</c:v>
                </c:pt>
                <c:pt idx="85">
                  <c:v>0.95082235000000015</c:v>
                </c:pt>
                <c:pt idx="86">
                  <c:v>0.96556485000000014</c:v>
                </c:pt>
                <c:pt idx="87">
                  <c:v>0.98115223000000018</c:v>
                </c:pt>
                <c:pt idx="88">
                  <c:v>0.99540148000000006</c:v>
                </c:pt>
                <c:pt idx="89">
                  <c:v>1.0102454700000001</c:v>
                </c:pt>
                <c:pt idx="90">
                  <c:v>1.0163205799999999</c:v>
                </c:pt>
                <c:pt idx="91">
                  <c:v>1.0303600000000002</c:v>
                </c:pt>
                <c:pt idx="92">
                  <c:v>1.0425110499999999</c:v>
                </c:pt>
                <c:pt idx="93">
                  <c:v>1.05632653</c:v>
                </c:pt>
                <c:pt idx="94">
                  <c:v>1.0678974499999998</c:v>
                </c:pt>
                <c:pt idx="95">
                  <c:v>1.0817602599999916</c:v>
                </c:pt>
                <c:pt idx="96">
                  <c:v>1.09449062</c:v>
                </c:pt>
                <c:pt idx="97">
                  <c:v>1.1145924100000002</c:v>
                </c:pt>
                <c:pt idx="98">
                  <c:v>1.1329511999999999</c:v>
                </c:pt>
                <c:pt idx="99">
                  <c:v>1.1457688099999999</c:v>
                </c:pt>
                <c:pt idx="100">
                  <c:v>1.1645611100000002</c:v>
                </c:pt>
                <c:pt idx="101">
                  <c:v>1.1820407200000072</c:v>
                </c:pt>
                <c:pt idx="102">
                  <c:v>1.1967934799999997</c:v>
                </c:pt>
                <c:pt idx="103">
                  <c:v>1.2133492999999886</c:v>
                </c:pt>
                <c:pt idx="104">
                  <c:v>1.2343248699999998</c:v>
                </c:pt>
                <c:pt idx="105">
                  <c:v>1.24500207</c:v>
                </c:pt>
                <c:pt idx="106">
                  <c:v>1.2630546799999998</c:v>
                </c:pt>
                <c:pt idx="107">
                  <c:v>1.27926802</c:v>
                </c:pt>
                <c:pt idx="108">
                  <c:v>1.2975800599999998</c:v>
                </c:pt>
                <c:pt idx="109">
                  <c:v>1.3193805899999997</c:v>
                </c:pt>
                <c:pt idx="110">
                  <c:v>1.3416754599999998</c:v>
                </c:pt>
                <c:pt idx="111">
                  <c:v>1.3664028700000057</c:v>
                </c:pt>
                <c:pt idx="112">
                  <c:v>1.3823362499999998</c:v>
                </c:pt>
                <c:pt idx="113">
                  <c:v>1.3852552199999997</c:v>
                </c:pt>
                <c:pt idx="114">
                  <c:v>1.3852552199999997</c:v>
                </c:pt>
                <c:pt idx="115">
                  <c:v>1.3852552199999997</c:v>
                </c:pt>
                <c:pt idx="116">
                  <c:v>1.3940189400000069</c:v>
                </c:pt>
                <c:pt idx="117">
                  <c:v>1.4166132199999932</c:v>
                </c:pt>
                <c:pt idx="118">
                  <c:v>1.4429102199999932</c:v>
                </c:pt>
                <c:pt idx="119">
                  <c:v>1.4607366099999928</c:v>
                </c:pt>
                <c:pt idx="120">
                  <c:v>1.479320439999994</c:v>
                </c:pt>
                <c:pt idx="121">
                  <c:v>1.479320439999994</c:v>
                </c:pt>
                <c:pt idx="122">
                  <c:v>1.4837538299999997</c:v>
                </c:pt>
                <c:pt idx="123">
                  <c:v>1.4957934499999925</c:v>
                </c:pt>
                <c:pt idx="124">
                  <c:v>1.5190364499999978</c:v>
                </c:pt>
                <c:pt idx="125">
                  <c:v>1.5285238999999939</c:v>
                </c:pt>
                <c:pt idx="126">
                  <c:v>1.534279289999994</c:v>
                </c:pt>
                <c:pt idx="127">
                  <c:v>1.534279289999994</c:v>
                </c:pt>
                <c:pt idx="128">
                  <c:v>1.534279289999994</c:v>
                </c:pt>
                <c:pt idx="129">
                  <c:v>1.534279289999994</c:v>
                </c:pt>
                <c:pt idx="130">
                  <c:v>1.534279289999994</c:v>
                </c:pt>
                <c:pt idx="131">
                  <c:v>1.534279289999994</c:v>
                </c:pt>
                <c:pt idx="132">
                  <c:v>1.534279289999994</c:v>
                </c:pt>
                <c:pt idx="133">
                  <c:v>1.534279289999994</c:v>
                </c:pt>
                <c:pt idx="134">
                  <c:v>1.534279289999994</c:v>
                </c:pt>
                <c:pt idx="135">
                  <c:v>1.534279289999994</c:v>
                </c:pt>
                <c:pt idx="136">
                  <c:v>1.534279289999994</c:v>
                </c:pt>
                <c:pt idx="137">
                  <c:v>1.534279289999994</c:v>
                </c:pt>
                <c:pt idx="138">
                  <c:v>1.534279289999994</c:v>
                </c:pt>
                <c:pt idx="139">
                  <c:v>1.534279289999994</c:v>
                </c:pt>
                <c:pt idx="140">
                  <c:v>1.534279289999994</c:v>
                </c:pt>
                <c:pt idx="141">
                  <c:v>1.534279289999994</c:v>
                </c:pt>
                <c:pt idx="142">
                  <c:v>1.5423436199999996</c:v>
                </c:pt>
                <c:pt idx="143">
                  <c:v>1.5565461899999995</c:v>
                </c:pt>
                <c:pt idx="144">
                  <c:v>1.5790302099999998</c:v>
                </c:pt>
                <c:pt idx="145">
                  <c:v>1.6010009599999997</c:v>
                </c:pt>
                <c:pt idx="146">
                  <c:v>1.6179614599999923</c:v>
                </c:pt>
                <c:pt idx="147">
                  <c:v>1.6418434599999996</c:v>
                </c:pt>
                <c:pt idx="148">
                  <c:v>1.6650661899999994</c:v>
                </c:pt>
                <c:pt idx="149">
                  <c:v>1.6780771600000106</c:v>
                </c:pt>
                <c:pt idx="150">
                  <c:v>1.7052338999999948</c:v>
                </c:pt>
                <c:pt idx="151">
                  <c:v>1.7318714899999947</c:v>
                </c:pt>
                <c:pt idx="152">
                  <c:v>1.762299099999995</c:v>
                </c:pt>
                <c:pt idx="153">
                  <c:v>1.7970331999999978</c:v>
                </c:pt>
                <c:pt idx="154">
                  <c:v>1.8288016299999994</c:v>
                </c:pt>
                <c:pt idx="155">
                  <c:v>1.8555111399999993</c:v>
                </c:pt>
                <c:pt idx="156">
                  <c:v>1.8870724800000001</c:v>
                </c:pt>
                <c:pt idx="157">
                  <c:v>1.8972231699999993</c:v>
                </c:pt>
                <c:pt idx="158">
                  <c:v>1.9176447299999968</c:v>
                </c:pt>
                <c:pt idx="159">
                  <c:v>1.9238711799999966</c:v>
                </c:pt>
                <c:pt idx="160">
                  <c:v>1.9238711799999966</c:v>
                </c:pt>
                <c:pt idx="161">
                  <c:v>1.945283449999998</c:v>
                </c:pt>
                <c:pt idx="162">
                  <c:v>1.947604129999998</c:v>
                </c:pt>
                <c:pt idx="163">
                  <c:v>1.96738608</c:v>
                </c:pt>
                <c:pt idx="164">
                  <c:v>1.9913955700000001</c:v>
                </c:pt>
                <c:pt idx="165">
                  <c:v>2.0211042200000002</c:v>
                </c:pt>
                <c:pt idx="166">
                  <c:v>2.0501293099999995</c:v>
                </c:pt>
                <c:pt idx="167">
                  <c:v>2.0767037499999996</c:v>
                </c:pt>
                <c:pt idx="168">
                  <c:v>2.1064933799999994</c:v>
                </c:pt>
                <c:pt idx="169">
                  <c:v>2.1367191199999978</c:v>
                </c:pt>
                <c:pt idx="170">
                  <c:v>2.1763453699999977</c:v>
                </c:pt>
                <c:pt idx="171">
                  <c:v>2.2211049399999991</c:v>
                </c:pt>
                <c:pt idx="172">
                  <c:v>2.2615367300000138</c:v>
                </c:pt>
                <c:pt idx="173">
                  <c:v>2.3006490999999967</c:v>
                </c:pt>
                <c:pt idx="174">
                  <c:v>2.3301751099999977</c:v>
                </c:pt>
                <c:pt idx="175">
                  <c:v>2.3472317500000166</c:v>
                </c:pt>
                <c:pt idx="176">
                  <c:v>2.3744987199999987</c:v>
                </c:pt>
                <c:pt idx="177">
                  <c:v>2.4136390599999995</c:v>
                </c:pt>
                <c:pt idx="178">
                  <c:v>2.4510043599999993</c:v>
                </c:pt>
                <c:pt idx="179">
                  <c:v>2.4815858199999994</c:v>
                </c:pt>
                <c:pt idx="180">
                  <c:v>2.5233891999999991</c:v>
                </c:pt>
                <c:pt idx="181">
                  <c:v>2.5554965699999994</c:v>
                </c:pt>
                <c:pt idx="182">
                  <c:v>2.5977979399999995</c:v>
                </c:pt>
                <c:pt idx="183">
                  <c:v>2.6301516799999995</c:v>
                </c:pt>
                <c:pt idx="184">
                  <c:v>2.6550943899999995</c:v>
                </c:pt>
                <c:pt idx="185">
                  <c:v>2.688233270000012</c:v>
                </c:pt>
                <c:pt idx="186">
                  <c:v>2.7262966899999994</c:v>
                </c:pt>
                <c:pt idx="187">
                  <c:v>2.7681428799999996</c:v>
                </c:pt>
                <c:pt idx="188">
                  <c:v>2.7996095899999998</c:v>
                </c:pt>
                <c:pt idx="189">
                  <c:v>2.8271980899999996</c:v>
                </c:pt>
                <c:pt idx="190">
                  <c:v>2.8478748399999994</c:v>
                </c:pt>
                <c:pt idx="191">
                  <c:v>2.8791530399999967</c:v>
                </c:pt>
                <c:pt idx="192">
                  <c:v>2.9231757299999996</c:v>
                </c:pt>
                <c:pt idx="193">
                  <c:v>2.9590624499999967</c:v>
                </c:pt>
                <c:pt idx="194">
                  <c:v>2.9906615999999993</c:v>
                </c:pt>
                <c:pt idx="195">
                  <c:v>3.0230365200000002</c:v>
                </c:pt>
                <c:pt idx="196">
                  <c:v>3.0534428299999967</c:v>
                </c:pt>
                <c:pt idx="197">
                  <c:v>3.088964260000012</c:v>
                </c:pt>
                <c:pt idx="198">
                  <c:v>3.1180493199999977</c:v>
                </c:pt>
                <c:pt idx="199">
                  <c:v>3.1468927299999989</c:v>
                </c:pt>
                <c:pt idx="200">
                  <c:v>3.1755964499999991</c:v>
                </c:pt>
                <c:pt idx="201">
                  <c:v>3.2085009899999992</c:v>
                </c:pt>
                <c:pt idx="202">
                  <c:v>3.2085009899999992</c:v>
                </c:pt>
                <c:pt idx="203">
                  <c:v>3.2085009899999992</c:v>
                </c:pt>
                <c:pt idx="204">
                  <c:v>3.2085009899999992</c:v>
                </c:pt>
                <c:pt idx="205">
                  <c:v>3.2085009899999992</c:v>
                </c:pt>
                <c:pt idx="206">
                  <c:v>3.2085009899999992</c:v>
                </c:pt>
                <c:pt idx="207">
                  <c:v>3.2085009899999992</c:v>
                </c:pt>
                <c:pt idx="208">
                  <c:v>3.2085009899999992</c:v>
                </c:pt>
                <c:pt idx="209">
                  <c:v>3.2085009899999992</c:v>
                </c:pt>
                <c:pt idx="210">
                  <c:v>3.2085009899999992</c:v>
                </c:pt>
                <c:pt idx="211">
                  <c:v>3.2085009899999992</c:v>
                </c:pt>
                <c:pt idx="212">
                  <c:v>3.2085009899999992</c:v>
                </c:pt>
                <c:pt idx="213">
                  <c:v>3.2085009899999992</c:v>
                </c:pt>
                <c:pt idx="214">
                  <c:v>3.217941989999999</c:v>
                </c:pt>
                <c:pt idx="215">
                  <c:v>3.2208379900000002</c:v>
                </c:pt>
                <c:pt idx="216">
                  <c:v>3.2339389899999991</c:v>
                </c:pt>
                <c:pt idx="217">
                  <c:v>3.2552149899999989</c:v>
                </c:pt>
                <c:pt idx="218">
                  <c:v>3.2757929899999989</c:v>
                </c:pt>
                <c:pt idx="219">
                  <c:v>3.2970719899999992</c:v>
                </c:pt>
                <c:pt idx="220">
                  <c:v>3.3288229899999977</c:v>
                </c:pt>
                <c:pt idx="221">
                  <c:v>3.3499019899999993</c:v>
                </c:pt>
                <c:pt idx="222">
                  <c:v>3.3499019899999993</c:v>
                </c:pt>
                <c:pt idx="223">
                  <c:v>3.3810029899999967</c:v>
                </c:pt>
                <c:pt idx="224">
                  <c:v>3.4205949900000001</c:v>
                </c:pt>
                <c:pt idx="225">
                  <c:v>3.4580859899999967</c:v>
                </c:pt>
                <c:pt idx="226">
                  <c:v>3.4879419899999999</c:v>
                </c:pt>
                <c:pt idx="227">
                  <c:v>3.5270779899999996</c:v>
                </c:pt>
                <c:pt idx="228">
                  <c:v>3.5643439899999998</c:v>
                </c:pt>
                <c:pt idx="229">
                  <c:v>3.6049009899999995</c:v>
                </c:pt>
                <c:pt idx="230">
                  <c:v>3.6263419899999993</c:v>
                </c:pt>
                <c:pt idx="231">
                  <c:v>3.6620769899999988</c:v>
                </c:pt>
                <c:pt idx="232">
                  <c:v>3.6786509899999977</c:v>
                </c:pt>
                <c:pt idx="233">
                  <c:v>3.7228379899999995</c:v>
                </c:pt>
                <c:pt idx="234">
                  <c:v>3.7662549899999993</c:v>
                </c:pt>
                <c:pt idx="235">
                  <c:v>3.8173969899999993</c:v>
                </c:pt>
                <c:pt idx="236">
                  <c:v>3.8428999899999967</c:v>
                </c:pt>
                <c:pt idx="237">
                  <c:v>3.8645709899999994</c:v>
                </c:pt>
                <c:pt idx="238">
                  <c:v>3.8850719899999993</c:v>
                </c:pt>
                <c:pt idx="239">
                  <c:v>3.9196099899999841</c:v>
                </c:pt>
                <c:pt idx="240">
                  <c:v>3.9544279899999997</c:v>
                </c:pt>
                <c:pt idx="241">
                  <c:v>4.0064899899999995</c:v>
                </c:pt>
                <c:pt idx="242">
                  <c:v>4.0624029899999945</c:v>
                </c:pt>
                <c:pt idx="243">
                  <c:v>4.1173029899999865</c:v>
                </c:pt>
                <c:pt idx="244">
                  <c:v>4.1604719899999845</c:v>
                </c:pt>
                <c:pt idx="245">
                  <c:v>4.206128989999999</c:v>
                </c:pt>
                <c:pt idx="246">
                  <c:v>4.254484989999967</c:v>
                </c:pt>
                <c:pt idx="247">
                  <c:v>4.3063239900000134</c:v>
                </c:pt>
                <c:pt idx="248">
                  <c:v>4.3582679899999999</c:v>
                </c:pt>
                <c:pt idx="249">
                  <c:v>4.4157479899999998</c:v>
                </c:pt>
                <c:pt idx="250">
                  <c:v>4.4464729900000259</c:v>
                </c:pt>
                <c:pt idx="251">
                  <c:v>4.4941399900000008</c:v>
                </c:pt>
                <c:pt idx="252">
                  <c:v>4.538267990000036</c:v>
                </c:pt>
                <c:pt idx="253">
                  <c:v>4.5803019899999997</c:v>
                </c:pt>
                <c:pt idx="254">
                  <c:v>4.6228379899999661</c:v>
                </c:pt>
                <c:pt idx="255">
                  <c:v>4.6758309900000006</c:v>
                </c:pt>
                <c:pt idx="256">
                  <c:v>4.7267539899999997</c:v>
                </c:pt>
                <c:pt idx="257">
                  <c:v>4.7823969900000014</c:v>
                </c:pt>
                <c:pt idx="258">
                  <c:v>4.8384879900000008</c:v>
                </c:pt>
                <c:pt idx="259">
                  <c:v>4.8982699900000277</c:v>
                </c:pt>
                <c:pt idx="260">
                  <c:v>4.9381979900000124</c:v>
                </c:pt>
                <c:pt idx="261">
                  <c:v>4.9844329900000002</c:v>
                </c:pt>
                <c:pt idx="262">
                  <c:v>5.0269409899999955</c:v>
                </c:pt>
                <c:pt idx="263">
                  <c:v>5.0278999899999945</c:v>
                </c:pt>
                <c:pt idx="264">
                  <c:v>5.06554299</c:v>
                </c:pt>
                <c:pt idx="265">
                  <c:v>5.1209489899999845</c:v>
                </c:pt>
                <c:pt idx="266">
                  <c:v>5.1631259899999717</c:v>
                </c:pt>
                <c:pt idx="267">
                  <c:v>5.1941349899999532</c:v>
                </c:pt>
                <c:pt idx="268">
                  <c:v>5.2272429899999997</c:v>
                </c:pt>
                <c:pt idx="269">
                  <c:v>5.2822919900000134</c:v>
                </c:pt>
                <c:pt idx="270">
                  <c:v>5.34608799</c:v>
                </c:pt>
                <c:pt idx="271">
                  <c:v>5.4029659900000002</c:v>
                </c:pt>
                <c:pt idx="272">
                  <c:v>5.4698339900000024</c:v>
                </c:pt>
                <c:pt idx="273">
                  <c:v>5.5195239900000024</c:v>
                </c:pt>
                <c:pt idx="274">
                  <c:v>5.5776309900000003</c:v>
                </c:pt>
                <c:pt idx="275">
                  <c:v>5.6309609900000002</c:v>
                </c:pt>
                <c:pt idx="276">
                  <c:v>5.6929789899999745</c:v>
                </c:pt>
                <c:pt idx="277">
                  <c:v>5.7414539900000134</c:v>
                </c:pt>
                <c:pt idx="278">
                  <c:v>5.8008219900000002</c:v>
                </c:pt>
                <c:pt idx="279">
                  <c:v>5.8594449900000001</c:v>
                </c:pt>
                <c:pt idx="280">
                  <c:v>5.9114479900000134</c:v>
                </c:pt>
                <c:pt idx="281">
                  <c:v>5.9397209900000378</c:v>
                </c:pt>
                <c:pt idx="282">
                  <c:v>6.0002039900000259</c:v>
                </c:pt>
                <c:pt idx="283">
                  <c:v>6.049099990000026</c:v>
                </c:pt>
                <c:pt idx="284">
                  <c:v>6.0988509899999945</c:v>
                </c:pt>
                <c:pt idx="285">
                  <c:v>6.1451569899999745</c:v>
                </c:pt>
                <c:pt idx="286">
                  <c:v>6.2111549900000007</c:v>
                </c:pt>
                <c:pt idx="287">
                  <c:v>6.2643309899999764</c:v>
                </c:pt>
                <c:pt idx="288">
                  <c:v>6.3307059900000002</c:v>
                </c:pt>
                <c:pt idx="289">
                  <c:v>6.3534229900000003</c:v>
                </c:pt>
                <c:pt idx="290">
                  <c:v>6.4212819900000024</c:v>
                </c:pt>
                <c:pt idx="291">
                  <c:v>6.4781309900000004</c:v>
                </c:pt>
                <c:pt idx="292">
                  <c:v>6.5363469900000259</c:v>
                </c:pt>
                <c:pt idx="293">
                  <c:v>6.5954099900000003</c:v>
                </c:pt>
                <c:pt idx="294">
                  <c:v>6.6522109899999764</c:v>
                </c:pt>
                <c:pt idx="295">
                  <c:v>6.6840399900000005</c:v>
                </c:pt>
                <c:pt idx="296">
                  <c:v>6.7414379900000014</c:v>
                </c:pt>
                <c:pt idx="297">
                  <c:v>6.7892689900000507</c:v>
                </c:pt>
                <c:pt idx="298">
                  <c:v>6.8429309899999735</c:v>
                </c:pt>
                <c:pt idx="299">
                  <c:v>6.8429309899999735</c:v>
                </c:pt>
                <c:pt idx="300">
                  <c:v>6.8429309899999735</c:v>
                </c:pt>
                <c:pt idx="301">
                  <c:v>6.8429309899999735</c:v>
                </c:pt>
                <c:pt idx="302">
                  <c:v>6.8429309899999735</c:v>
                </c:pt>
                <c:pt idx="303">
                  <c:v>6.8429309899999735</c:v>
                </c:pt>
                <c:pt idx="304">
                  <c:v>6.8429309899999735</c:v>
                </c:pt>
                <c:pt idx="305">
                  <c:v>6.8429309899999735</c:v>
                </c:pt>
                <c:pt idx="306">
                  <c:v>6.8429309899999735</c:v>
                </c:pt>
                <c:pt idx="307">
                  <c:v>6.8429309899999735</c:v>
                </c:pt>
                <c:pt idx="308">
                  <c:v>6.8429309899999735</c:v>
                </c:pt>
                <c:pt idx="309">
                  <c:v>6.8429309899999735</c:v>
                </c:pt>
                <c:pt idx="310">
                  <c:v>6.8429309899999735</c:v>
                </c:pt>
                <c:pt idx="311">
                  <c:v>6.8504309899999845</c:v>
                </c:pt>
                <c:pt idx="312">
                  <c:v>6.8654309899999735</c:v>
                </c:pt>
                <c:pt idx="313">
                  <c:v>6.8904309900000005</c:v>
                </c:pt>
                <c:pt idx="314">
                  <c:v>6.9254309900000015</c:v>
                </c:pt>
                <c:pt idx="315">
                  <c:v>6.9704309900000014</c:v>
                </c:pt>
                <c:pt idx="316">
                  <c:v>7.0204309899999773</c:v>
                </c:pt>
                <c:pt idx="317">
                  <c:v>7.0704309900000011</c:v>
                </c:pt>
                <c:pt idx="318">
                  <c:v>7.1204309899999707</c:v>
                </c:pt>
                <c:pt idx="319">
                  <c:v>7.1704309900000007</c:v>
                </c:pt>
                <c:pt idx="320">
                  <c:v>7.2204309900000005</c:v>
                </c:pt>
                <c:pt idx="321">
                  <c:v>7.2704309900000004</c:v>
                </c:pt>
                <c:pt idx="322">
                  <c:v>7.3204309899999735</c:v>
                </c:pt>
                <c:pt idx="323">
                  <c:v>7.37043099</c:v>
                </c:pt>
                <c:pt idx="324">
                  <c:v>7.4204309899999945</c:v>
                </c:pt>
                <c:pt idx="325">
                  <c:v>7.4704309899999997</c:v>
                </c:pt>
                <c:pt idx="326">
                  <c:v>7.5204309899999755</c:v>
                </c:pt>
                <c:pt idx="327">
                  <c:v>7.5704309899999975</c:v>
                </c:pt>
                <c:pt idx="328">
                  <c:v>7.6204309899999689</c:v>
                </c:pt>
                <c:pt idx="329">
                  <c:v>7.6704309899999945</c:v>
                </c:pt>
                <c:pt idx="330">
                  <c:v>7.7204309899999846</c:v>
                </c:pt>
                <c:pt idx="331">
                  <c:v>7.7704309899999986</c:v>
                </c:pt>
                <c:pt idx="332">
                  <c:v>7.8204309899999718</c:v>
                </c:pt>
                <c:pt idx="333">
                  <c:v>7.8704309899999965</c:v>
                </c:pt>
                <c:pt idx="334">
                  <c:v>7.9204309899999945</c:v>
                </c:pt>
                <c:pt idx="335">
                  <c:v>7.9704309899999979</c:v>
                </c:pt>
                <c:pt idx="336">
                  <c:v>8.0204309900000048</c:v>
                </c:pt>
                <c:pt idx="337">
                  <c:v>8.0704309900000268</c:v>
                </c:pt>
                <c:pt idx="338">
                  <c:v>8.1204309900000027</c:v>
                </c:pt>
                <c:pt idx="339">
                  <c:v>8.1704309900000247</c:v>
                </c:pt>
                <c:pt idx="340">
                  <c:v>8.2204309900000005</c:v>
                </c:pt>
                <c:pt idx="341">
                  <c:v>8.2704309900000048</c:v>
                </c:pt>
                <c:pt idx="342">
                  <c:v>8.3204309900000268</c:v>
                </c:pt>
                <c:pt idx="343">
                  <c:v>8.370430990000072</c:v>
                </c:pt>
                <c:pt idx="344">
                  <c:v>8.4204309900000247</c:v>
                </c:pt>
                <c:pt idx="345">
                  <c:v>8.4704309900000663</c:v>
                </c:pt>
                <c:pt idx="346">
                  <c:v>8.5204309900000048</c:v>
                </c:pt>
                <c:pt idx="347">
                  <c:v>8.5704309900000268</c:v>
                </c:pt>
                <c:pt idx="348">
                  <c:v>8.6204309900000062</c:v>
                </c:pt>
                <c:pt idx="349">
                  <c:v>8.6704309900000247</c:v>
                </c:pt>
                <c:pt idx="350">
                  <c:v>8.7204309900000077</c:v>
                </c:pt>
                <c:pt idx="351">
                  <c:v>8.7704309900000208</c:v>
                </c:pt>
                <c:pt idx="352">
                  <c:v>8.8204309900000268</c:v>
                </c:pt>
                <c:pt idx="353">
                  <c:v>8.8704309900000773</c:v>
                </c:pt>
                <c:pt idx="354">
                  <c:v>8.9204309900000247</c:v>
                </c:pt>
                <c:pt idx="355">
                  <c:v>8.9704309900000734</c:v>
                </c:pt>
                <c:pt idx="356">
                  <c:v>9.0204309900000208</c:v>
                </c:pt>
                <c:pt idx="357">
                  <c:v>9.0704309900000268</c:v>
                </c:pt>
                <c:pt idx="358">
                  <c:v>9.0704309900000268</c:v>
                </c:pt>
                <c:pt idx="359">
                  <c:v>9.0704309900000268</c:v>
                </c:pt>
                <c:pt idx="360">
                  <c:v>9.0704309900000268</c:v>
                </c:pt>
                <c:pt idx="361">
                  <c:v>9.0704309900000268</c:v>
                </c:pt>
                <c:pt idx="362">
                  <c:v>9.0704309900000268</c:v>
                </c:pt>
                <c:pt idx="363">
                  <c:v>9.0854309900000771</c:v>
                </c:pt>
                <c:pt idx="364">
                  <c:v>9.1154309900000268</c:v>
                </c:pt>
                <c:pt idx="365">
                  <c:v>9.1554309900000845</c:v>
                </c:pt>
                <c:pt idx="366">
                  <c:v>9.2054309900000248</c:v>
                </c:pt>
                <c:pt idx="367">
                  <c:v>9.2554309900000753</c:v>
                </c:pt>
                <c:pt idx="368">
                  <c:v>9.3054309900000955</c:v>
                </c:pt>
                <c:pt idx="369">
                  <c:v>9.3554309900001105</c:v>
                </c:pt>
                <c:pt idx="370">
                  <c:v>9.4054309900000863</c:v>
                </c:pt>
                <c:pt idx="371">
                  <c:v>9.4554309900001012</c:v>
                </c:pt>
                <c:pt idx="372">
                  <c:v>9.5054309900000771</c:v>
                </c:pt>
                <c:pt idx="373">
                  <c:v>9.5554309900000991</c:v>
                </c:pt>
                <c:pt idx="374">
                  <c:v>9.6054309900000714</c:v>
                </c:pt>
                <c:pt idx="375">
                  <c:v>9.6554309900000881</c:v>
                </c:pt>
                <c:pt idx="376">
                  <c:v>9.7054309900000248</c:v>
                </c:pt>
                <c:pt idx="377">
                  <c:v>9.7554309900000789</c:v>
                </c:pt>
                <c:pt idx="378">
                  <c:v>9.8054309900001027</c:v>
                </c:pt>
                <c:pt idx="379">
                  <c:v>9.8554309900001176</c:v>
                </c:pt>
                <c:pt idx="380">
                  <c:v>9.9054309900000916</c:v>
                </c:pt>
                <c:pt idx="381">
                  <c:v>9.9554309900001066</c:v>
                </c:pt>
                <c:pt idx="382">
                  <c:v>10.005430990000088</c:v>
                </c:pt>
                <c:pt idx="383">
                  <c:v>10.055430990000106</c:v>
                </c:pt>
                <c:pt idx="384">
                  <c:v>10.105430990000084</c:v>
                </c:pt>
                <c:pt idx="385">
                  <c:v>10.155430990000104</c:v>
                </c:pt>
                <c:pt idx="386">
                  <c:v>10.205430990000076</c:v>
                </c:pt>
                <c:pt idx="387">
                  <c:v>10.255430990000095</c:v>
                </c:pt>
                <c:pt idx="388">
                  <c:v>10.305430990000112</c:v>
                </c:pt>
                <c:pt idx="389">
                  <c:v>10.355430990000128</c:v>
                </c:pt>
                <c:pt idx="390">
                  <c:v>10.405430990000106</c:v>
                </c:pt>
                <c:pt idx="391">
                  <c:v>10.455430990000124</c:v>
                </c:pt>
                <c:pt idx="392">
                  <c:v>10.505430990000102</c:v>
                </c:pt>
                <c:pt idx="393">
                  <c:v>10.555430990000115</c:v>
                </c:pt>
                <c:pt idx="394">
                  <c:v>10.605430990000089</c:v>
                </c:pt>
                <c:pt idx="395">
                  <c:v>10.655430990000108</c:v>
                </c:pt>
                <c:pt idx="396">
                  <c:v>10.705430990000076</c:v>
                </c:pt>
                <c:pt idx="397">
                  <c:v>10.755430990000104</c:v>
                </c:pt>
                <c:pt idx="398">
                  <c:v>10.805430990000119</c:v>
                </c:pt>
                <c:pt idx="399">
                  <c:v>10.855430990000135</c:v>
                </c:pt>
                <c:pt idx="400">
                  <c:v>10.905430990000111</c:v>
                </c:pt>
                <c:pt idx="401">
                  <c:v>10.955430990000128</c:v>
                </c:pt>
                <c:pt idx="402">
                  <c:v>11.005430990000107</c:v>
                </c:pt>
                <c:pt idx="403">
                  <c:v>11.055430990000122</c:v>
                </c:pt>
                <c:pt idx="404">
                  <c:v>11.105430990000096</c:v>
                </c:pt>
                <c:pt idx="405">
                  <c:v>11.155430990000115</c:v>
                </c:pt>
                <c:pt idx="406">
                  <c:v>11.205430990000076</c:v>
                </c:pt>
                <c:pt idx="407">
                  <c:v>11.255430990000109</c:v>
                </c:pt>
                <c:pt idx="408">
                  <c:v>11.305430990000124</c:v>
                </c:pt>
                <c:pt idx="409">
                  <c:v>11.355430990000142</c:v>
                </c:pt>
                <c:pt idx="410">
                  <c:v>11.405430990000118</c:v>
                </c:pt>
                <c:pt idx="411">
                  <c:v>11.455430990000135</c:v>
                </c:pt>
                <c:pt idx="412">
                  <c:v>11.505430990000111</c:v>
                </c:pt>
                <c:pt idx="413">
                  <c:v>11.555430990000126</c:v>
                </c:pt>
                <c:pt idx="414">
                  <c:v>11.605430990000102</c:v>
                </c:pt>
                <c:pt idx="415">
                  <c:v>11.655430990000122</c:v>
                </c:pt>
                <c:pt idx="416">
                  <c:v>11.705430990000076</c:v>
                </c:pt>
                <c:pt idx="417">
                  <c:v>11.755430990000114</c:v>
                </c:pt>
                <c:pt idx="418">
                  <c:v>11.798288132857126</c:v>
                </c:pt>
              </c:numCache>
            </c:numRef>
          </c:yVal>
        </c:ser>
        <c:axId val="55660544"/>
        <c:axId val="55662080"/>
      </c:scatterChart>
      <c:valAx>
        <c:axId val="55660544"/>
        <c:scaling>
          <c:orientation val="minMax"/>
          <c:max val="40895"/>
          <c:min val="37895"/>
        </c:scaling>
        <c:axPos val="b"/>
        <c:numFmt formatCode="m/d/yyyy" sourceLinked="0"/>
        <c:tickLblPos val="nextTo"/>
        <c:txPr>
          <a:bodyPr rot="-1620000" vert="horz"/>
          <a:lstStyle/>
          <a:p>
            <a:pPr>
              <a:defRPr sz="1150" b="0" i="0" u="none" strike="noStrike" baseline="0">
                <a:solidFill>
                  <a:srgbClr val="FFFFFF"/>
                </a:solidFill>
                <a:latin typeface="Calibri"/>
                <a:ea typeface="Calibri"/>
                <a:cs typeface="Calibri"/>
              </a:defRPr>
            </a:pPr>
            <a:endParaRPr lang="en-US"/>
          </a:p>
        </c:txPr>
        <c:crossAx val="55662080"/>
        <c:crosses val="autoZero"/>
        <c:crossBetween val="midCat"/>
        <c:majorUnit val="183"/>
      </c:valAx>
      <c:valAx>
        <c:axId val="55662080"/>
        <c:scaling>
          <c:orientation val="minMax"/>
          <c:max val="13"/>
        </c:scaling>
        <c:axPos val="l"/>
        <c:majorGridlines/>
        <c:numFmt formatCode="General" sourceLinked="1"/>
        <c:tickLblPos val="nextTo"/>
        <c:txPr>
          <a:bodyPr/>
          <a:lstStyle/>
          <a:p>
            <a:pPr>
              <a:defRPr sz="1350" baseline="0">
                <a:solidFill>
                  <a:srgbClr val="FFFFFF"/>
                </a:solidFill>
              </a:defRPr>
            </a:pPr>
            <a:endParaRPr lang="en-US"/>
          </a:p>
        </c:txPr>
        <c:crossAx val="55660544"/>
        <c:crosses val="autoZero"/>
        <c:crossBetween val="midCat"/>
        <c:majorUnit val="1"/>
      </c:valAx>
    </c:plotArea>
    <c:plotVisOnly val="1"/>
    <c:dispBlanksAs val="gap"/>
  </c:chart>
  <c:externalData r:id="rId2"/>
  <c:userShapes r:id="rId3"/>
</c:chartSpace>
</file>

<file path=ppt/drawings/_rels/drawing3.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cdr:x>
      <cdr:y>0</cdr:y>
    </cdr:from>
    <cdr:to>
      <cdr:x>0.00015</cdr:x>
      <cdr:y>0.64583</cdr:y>
    </cdr:to>
    <cdr:sp macro="" textlink="">
      <cdr:nvSpPr>
        <cdr:cNvPr id="2" name="Straight Connector 1"/>
        <cdr:cNvSpPr/>
      </cdr:nvSpPr>
      <cdr:spPr>
        <a:xfrm xmlns:a="http://schemas.openxmlformats.org/drawingml/2006/main" rot="5400000" flipH="1" flipV="1">
          <a:off x="-2083500" y="2083500"/>
          <a:ext cx="4168588" cy="1588"/>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0.41401</cdr:x>
      <cdr:y>0.15972</cdr:y>
    </cdr:from>
    <cdr:to>
      <cdr:x>0.51757</cdr:x>
      <cdr:y>0.27257</cdr:y>
    </cdr:to>
    <cdr:sp macro="" textlink="">
      <cdr:nvSpPr>
        <cdr:cNvPr id="3" name="TextBox 1"/>
        <cdr:cNvSpPr txBox="1"/>
      </cdr:nvSpPr>
      <cdr:spPr>
        <a:xfrm xmlns:a="http://schemas.openxmlformats.org/drawingml/2006/main">
          <a:off x="3841366" y="1030942"/>
          <a:ext cx="960847" cy="728383"/>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b="1">
              <a:solidFill>
                <a:srgbClr val="C00000"/>
              </a:solidFill>
            </a:rPr>
            <a:t>Fall </a:t>
          </a:r>
        </a:p>
        <a:p xmlns:a="http://schemas.openxmlformats.org/drawingml/2006/main">
          <a:pPr algn="ctr"/>
          <a:r>
            <a:rPr lang="en-US" sz="2000" b="1">
              <a:solidFill>
                <a:srgbClr val="C00000"/>
              </a:solidFill>
            </a:rPr>
            <a:t>2002</a:t>
          </a:r>
        </a:p>
      </cdr:txBody>
    </cdr:sp>
  </cdr:relSizeAnchor>
  <cdr:relSizeAnchor xmlns:cdr="http://schemas.openxmlformats.org/drawingml/2006/chartDrawing">
    <cdr:from>
      <cdr:x>0.00708</cdr:x>
      <cdr:y>0</cdr:y>
    </cdr:from>
    <cdr:to>
      <cdr:x>0.00725</cdr:x>
      <cdr:y>0.64583</cdr:y>
    </cdr:to>
    <cdr:sp macro="" textlink="">
      <cdr:nvSpPr>
        <cdr:cNvPr id="4" name="Straight Connector 3"/>
        <cdr:cNvSpPr/>
      </cdr:nvSpPr>
      <cdr:spPr>
        <a:xfrm xmlns:a="http://schemas.openxmlformats.org/drawingml/2006/main" rot="5400000" flipH="1" flipV="1">
          <a:off x="-2017837" y="2083495"/>
          <a:ext cx="4168567" cy="1577"/>
        </a:xfrm>
        <a:prstGeom xmlns:a="http://schemas.openxmlformats.org/drawingml/2006/main" prst="line">
          <a:avLst/>
        </a:prstGeom>
        <a:noFill xmlns:a="http://schemas.openxmlformats.org/drawingml/2006/main"/>
        <a:ln xmlns:a="http://schemas.openxmlformats.org/drawingml/2006/main" w="25400" cap="flat" cmpd="sng" algn="ctr">
          <a:solidFill>
            <a:sysClr val="windowText" lastClr="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0.46981</cdr:x>
      <cdr:y>0.26736</cdr:y>
    </cdr:from>
    <cdr:to>
      <cdr:x>0.47343</cdr:x>
      <cdr:y>0.88368</cdr:y>
    </cdr:to>
    <cdr:sp macro="" textlink="">
      <cdr:nvSpPr>
        <cdr:cNvPr id="6" name="Straight Connector 5"/>
        <cdr:cNvSpPr/>
      </cdr:nvSpPr>
      <cdr:spPr>
        <a:xfrm xmlns:a="http://schemas.openxmlformats.org/drawingml/2006/main" rot="16200000" flipV="1">
          <a:off x="4359088" y="1725707"/>
          <a:ext cx="33618" cy="3978089"/>
        </a:xfrm>
        <a:prstGeom xmlns:a="http://schemas.openxmlformats.org/drawingml/2006/main" prst="line">
          <a:avLst/>
        </a:prstGeom>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0.49445</cdr:x>
      <cdr:y>0.23152</cdr:y>
    </cdr:from>
    <cdr:to>
      <cdr:x>0.49462</cdr:x>
      <cdr:y>0.8464</cdr:y>
    </cdr:to>
    <cdr:sp macro="" textlink="">
      <cdr:nvSpPr>
        <cdr:cNvPr id="3" name="Straight Connector 2"/>
        <cdr:cNvSpPr/>
      </cdr:nvSpPr>
      <cdr:spPr>
        <a:xfrm xmlns:a="http://schemas.openxmlformats.org/drawingml/2006/main" rot="5400000" flipH="1" flipV="1">
          <a:off x="2476499" y="3653118"/>
          <a:ext cx="4168588" cy="1588"/>
        </a:xfrm>
        <a:prstGeom xmlns:a="http://schemas.openxmlformats.org/drawingml/2006/main" prst="line">
          <a:avLst/>
        </a:prstGeom>
        <a:ln xmlns:a="http://schemas.openxmlformats.org/drawingml/2006/mai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0.44107</cdr:x>
      <cdr:y>0.15372</cdr:y>
    </cdr:from>
    <cdr:to>
      <cdr:x>0.56136</cdr:x>
      <cdr:y>0.26116</cdr:y>
    </cdr:to>
    <cdr:sp macro="" textlink="">
      <cdr:nvSpPr>
        <cdr:cNvPr id="4" name="TextBox 3"/>
        <cdr:cNvSpPr txBox="1"/>
      </cdr:nvSpPr>
      <cdr:spPr>
        <a:xfrm xmlns:a="http://schemas.openxmlformats.org/drawingml/2006/main">
          <a:off x="4067735" y="1042147"/>
          <a:ext cx="1109383" cy="728383"/>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p xmlns:a="http://schemas.openxmlformats.org/drawingml/2006/main">
          <a:pPr algn="ctr"/>
          <a:r>
            <a:rPr lang="en-US" sz="2000" b="1">
              <a:solidFill>
                <a:srgbClr val="C00000"/>
              </a:solidFill>
            </a:rPr>
            <a:t>Fall </a:t>
          </a:r>
        </a:p>
        <a:p xmlns:a="http://schemas.openxmlformats.org/drawingml/2006/main">
          <a:pPr algn="ctr"/>
          <a:r>
            <a:rPr lang="en-US" sz="2000" b="1">
              <a:solidFill>
                <a:srgbClr val="C00000"/>
              </a:solidFill>
            </a:rPr>
            <a:t>2002</a:t>
          </a:r>
        </a:p>
      </cdr:txBody>
    </cdr:sp>
  </cdr:relSizeAnchor>
</c:userShapes>
</file>

<file path=ppt/drawings/drawing3.xml><?xml version="1.0" encoding="utf-8"?>
<c:userShapes xmlns:c="http://schemas.openxmlformats.org/drawingml/2006/chart">
  <cdr:relSizeAnchor xmlns:cdr="http://schemas.openxmlformats.org/drawingml/2006/chartDrawing">
    <cdr:from>
      <cdr:x>0.16616</cdr:x>
      <cdr:y>0.20341</cdr:y>
    </cdr:from>
    <cdr:to>
      <cdr:x>0.28183</cdr:x>
      <cdr:y>0.38273</cdr:y>
    </cdr:to>
    <cdr:sp macro="" textlink="">
      <cdr:nvSpPr>
        <cdr:cNvPr id="2" name="TextBox 1"/>
        <cdr:cNvSpPr txBox="1"/>
      </cdr:nvSpPr>
      <cdr:spPr>
        <a:xfrm xmlns:a="http://schemas.openxmlformats.org/drawingml/2006/main">
          <a:off x="1313597" y="10372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solidFill>
                <a:srgbClr val="9FD75B"/>
              </a:solidFill>
            </a:rPr>
            <a:t>Green curve: same rates as 09</a:t>
          </a:r>
          <a:endParaRPr lang="en-US" sz="2400" dirty="0">
            <a:solidFill>
              <a:srgbClr val="9FD75B"/>
            </a:solidFill>
          </a:endParaRPr>
        </a:p>
      </cdr:txBody>
    </cdr:sp>
  </cdr:relSizeAnchor>
  <cdr:relSizeAnchor xmlns:cdr="http://schemas.openxmlformats.org/drawingml/2006/chartDrawing">
    <cdr:from>
      <cdr:x>0.68019</cdr:x>
      <cdr:y>0.41485</cdr:y>
    </cdr:from>
    <cdr:to>
      <cdr:x>0.89689</cdr:x>
      <cdr:y>0.49256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77218" y="2115403"/>
          <a:ext cx="1713124" cy="39627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5672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5673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8598668F-C222-4E8D-972F-8C98555781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9CC561B-F9A7-4324-8CC0-0B68E1CFCF73}" type="slidenum">
              <a:rPr lang="en-US" smtClean="0">
                <a:latin typeface="Arial" pitchFamily="34" charset="0"/>
                <a:cs typeface="Times New Roman" pitchFamily="18" charset="0"/>
              </a:rPr>
              <a:pPr/>
              <a:t>12</a:t>
            </a:fld>
            <a:endParaRPr lang="en-US" smtClean="0">
              <a:latin typeface="Arial" pitchFamily="34" charset="0"/>
              <a:cs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D295616-3469-499A-BE3C-FE5C1DE5D8EF}" type="slidenum">
              <a:rPr lang="en-US" smtClean="0">
                <a:latin typeface="Arial" pitchFamily="34" charset="0"/>
              </a:rPr>
              <a:pPr/>
              <a:t>31</a:t>
            </a:fld>
            <a:endParaRPr lang="en-US" smtClean="0">
              <a:latin typeface="Arial" pitchFamily="34" charset="0"/>
            </a:endParaRPr>
          </a:p>
        </p:txBody>
      </p:sp>
      <p:sp>
        <p:nvSpPr>
          <p:cNvPr id="604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0" tIns="45716" rIns="91430" bIns="45716" anchor="b"/>
          <a:lstStyle/>
          <a:p>
            <a:fld id="{40BDA283-1A29-4B77-9017-C9E377537C87}" type="slidenum">
              <a:rPr lang="en-US" sz="1200"/>
              <a:pPr/>
              <a:t>31</a:t>
            </a:fld>
            <a:endParaRPr lang="en-US" sz="1200"/>
          </a:p>
        </p:txBody>
      </p:sp>
      <p:sp>
        <p:nvSpPr>
          <p:cNvPr id="6042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09" tIns="45704" rIns="91409" bIns="45704" anchor="b"/>
          <a:lstStyle/>
          <a:p>
            <a:pPr defTabSz="909638"/>
            <a:fld id="{F812B52D-9237-45A6-A67E-D245EF0DA646}" type="slidenum">
              <a:rPr lang="en-US" sz="1200"/>
              <a:pPr defTabSz="909638"/>
              <a:t>31</a:t>
            </a:fld>
            <a:endParaRPr lang="en-US" sz="1200"/>
          </a:p>
        </p:txBody>
      </p:sp>
      <p:sp>
        <p:nvSpPr>
          <p:cNvPr id="60421" name="Rectangle 2"/>
          <p:cNvSpPr>
            <a:spLocks noGrp="1" noRot="1" noChangeAspect="1" noChangeArrowheads="1" noTextEdit="1"/>
          </p:cNvSpPr>
          <p:nvPr>
            <p:ph type="sldImg"/>
          </p:nvPr>
        </p:nvSpPr>
        <p:spPr>
          <a:xfrm>
            <a:off x="1144588" y="685800"/>
            <a:ext cx="4572000" cy="3429000"/>
          </a:xfrm>
          <a:ln/>
        </p:spPr>
      </p:sp>
      <p:sp>
        <p:nvSpPr>
          <p:cNvPr id="60422" name="Rectangle 3"/>
          <p:cNvSpPr>
            <a:spLocks noGrp="1" noChangeArrowheads="1"/>
          </p:cNvSpPr>
          <p:nvPr>
            <p:ph type="body" idx="1"/>
          </p:nvPr>
        </p:nvSpPr>
        <p:spPr>
          <a:xfrm>
            <a:off x="685800" y="4343400"/>
            <a:ext cx="5486400" cy="4114800"/>
          </a:xfrm>
          <a:noFill/>
          <a:ln/>
        </p:spPr>
        <p:txBody>
          <a:bodyPr lIns="91409" tIns="45704" rIns="91409" bIns="45704"/>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solidFill>
            <a:srgbClr val="FFFFFF"/>
          </a:solidFill>
          <a:ln/>
        </p:spPr>
      </p:sp>
      <p:sp>
        <p:nvSpPr>
          <p:cNvPr id="61443" name="Rectangle 2"/>
          <p:cNvSpPr>
            <a:spLocks noGrp="1" noChangeArrowheads="1"/>
          </p:cNvSpPr>
          <p:nvPr>
            <p:ph type="body" idx="1"/>
          </p:nvPr>
        </p:nvSpPr>
        <p:spPr>
          <a:xfrm>
            <a:off x="685800" y="4343400"/>
            <a:ext cx="5486400" cy="4114800"/>
          </a:xfrm>
          <a:noFill/>
          <a:ln/>
        </p:spPr>
        <p:txBody>
          <a:bodyPr/>
          <a:lstStyle/>
          <a:p>
            <a:pPr eaLnBrk="1" hangingPunct="1"/>
            <a:r>
              <a:rPr lang="en-US" sz="2200" smtClean="0">
                <a:latin typeface="Lucida Grande"/>
                <a:ea typeface="Lucida Grande"/>
                <a:cs typeface="Lucida Grande"/>
                <a:sym typeface="Lucida Grande"/>
              </a:rPr>
              <a:t>This project requires a large team, some of whom are pictured above at a recent meeting at Argonne National Laboratory standing on a prototype of the first plane of the detector. We’re all looking forward to first data from the completed experiment in 2014.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5C5C1CD-C013-4FF5-AFE6-E01DAA2ECCE1}" type="slidenum">
              <a:rPr lang="en-US" smtClean="0">
                <a:latin typeface="Arial" pitchFamily="34" charset="0"/>
              </a:rPr>
              <a:pPr/>
              <a:t>48</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85800" y="4343400"/>
            <a:ext cx="5486400" cy="4114800"/>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8DB0061-E2B4-44F7-802E-81F35D2D554E}" type="slidenum">
              <a:rPr lang="en-US" smtClean="0">
                <a:latin typeface="Arial" pitchFamily="34" charset="0"/>
              </a:rPr>
              <a:pPr/>
              <a:t>55</a:t>
            </a:fld>
            <a:endParaRPr lang="en-US" smtClean="0">
              <a:latin typeface="Arial" pitchFamily="34" charset="0"/>
            </a:endParaRPr>
          </a:p>
        </p:txBody>
      </p:sp>
      <p:sp>
        <p:nvSpPr>
          <p:cNvPr id="6349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9363A4EC-4F1A-43BF-97D2-1BA60188C09A}" type="slidenum">
              <a:rPr lang="en-US" sz="1200"/>
              <a:pPr/>
              <a:t>55</a:t>
            </a:fld>
            <a:endParaRPr lang="en-US" sz="1200"/>
          </a:p>
        </p:txBody>
      </p:sp>
      <p:sp>
        <p:nvSpPr>
          <p:cNvPr id="6349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10" rIns="91419" bIns="45710" anchor="b"/>
          <a:lstStyle/>
          <a:p>
            <a:pPr defTabSz="912813">
              <a:spcBef>
                <a:spcPct val="0"/>
              </a:spcBef>
              <a:buClrTx/>
              <a:buSzTx/>
              <a:buFontTx/>
              <a:buNone/>
            </a:pPr>
            <a:fld id="{15B2E639-B04D-449B-A50E-AE0F35E13CEF}" type="slidenum">
              <a:rPr lang="en-US" sz="1200"/>
              <a:pPr defTabSz="912813">
                <a:spcBef>
                  <a:spcPct val="0"/>
                </a:spcBef>
                <a:buClrTx/>
                <a:buSzTx/>
                <a:buFontTx/>
                <a:buNone/>
              </a:pPr>
              <a:t>55</a:t>
            </a:fld>
            <a:endParaRPr lang="en-US" sz="1200"/>
          </a:p>
        </p:txBody>
      </p:sp>
      <p:sp>
        <p:nvSpPr>
          <p:cNvPr id="63493" name="Rectangle 2"/>
          <p:cNvSpPr>
            <a:spLocks noGrp="1" noRot="1" noChangeAspect="1" noChangeArrowheads="1" noTextEdit="1"/>
          </p:cNvSpPr>
          <p:nvPr>
            <p:ph type="sldImg"/>
          </p:nvPr>
        </p:nvSpPr>
        <p:spPr>
          <a:xfrm>
            <a:off x="1144588" y="685800"/>
            <a:ext cx="4572000" cy="3429000"/>
          </a:xfrm>
          <a:ln/>
        </p:spPr>
      </p:sp>
      <p:sp>
        <p:nvSpPr>
          <p:cNvPr id="63494" name="Rectangle 3"/>
          <p:cNvSpPr>
            <a:spLocks noGrp="1" noChangeArrowheads="1"/>
          </p:cNvSpPr>
          <p:nvPr>
            <p:ph type="body" idx="1"/>
          </p:nvPr>
        </p:nvSpPr>
        <p:spPr>
          <a:xfrm>
            <a:off x="685800" y="4343400"/>
            <a:ext cx="5486400" cy="4114800"/>
          </a:xfrm>
          <a:noFill/>
          <a:ln/>
        </p:spPr>
        <p:txBody>
          <a:bodyPr lIns="91419" tIns="45710" rIns="91419" bIns="45710"/>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B3FB9A3-C95D-4BA9-9EE9-8732B5EC8661}" type="slidenum">
              <a:rPr lang="en-US" smtClean="0">
                <a:latin typeface="Arial" pitchFamily="34" charset="0"/>
              </a:rPr>
              <a:pPr/>
              <a:t>56</a:t>
            </a:fld>
            <a:endParaRPr lang="en-US" smtClean="0">
              <a:latin typeface="Arial" pitchFamily="34" charset="0"/>
            </a:endParaRPr>
          </a:p>
        </p:txBody>
      </p:sp>
      <p:sp>
        <p:nvSpPr>
          <p:cNvPr id="6451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fld id="{81D6BB36-C5AE-4534-99E6-CD8987A2EF37}" type="slidenum">
              <a:rPr lang="en-US" sz="1200"/>
              <a:pPr/>
              <a:t>56</a:t>
            </a:fld>
            <a:endParaRPr lang="en-US" sz="120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r>
              <a:rPr kumimoji="0" lang="en-US" smtClean="0"/>
              <a:t>Spectra of thousands of Supernovae</a:t>
            </a:r>
          </a:p>
          <a:p>
            <a:r>
              <a:rPr kumimoji="0" lang="en-US" smtClean="0"/>
              <a:t>Map the Universe out to even higher redshift</a:t>
            </a:r>
          </a:p>
          <a:p>
            <a:r>
              <a:rPr kumimoji="0" lang="en-US" smtClean="0"/>
              <a:t>Weak Lensing from space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p:nvPicPr>
        <p:blipFill>
          <a:blip r:embed="rId2" cstate="print"/>
          <a:srcRect/>
          <a:stretch>
            <a:fillRect/>
          </a:stretch>
        </p:blipFill>
        <p:spPr bwMode="auto">
          <a:xfrm>
            <a:off x="0" y="19050"/>
            <a:ext cx="9144000" cy="6858000"/>
          </a:xfrm>
          <a:prstGeom prst="rect">
            <a:avLst/>
          </a:prstGeom>
          <a:noFill/>
          <a:ln w="9525">
            <a:noFill/>
            <a:miter lim="800000"/>
            <a:headEnd/>
            <a:tailEnd/>
          </a:ln>
        </p:spPr>
      </p:pic>
      <p:sp>
        <p:nvSpPr>
          <p:cNvPr id="4" name="Text Box 23"/>
          <p:cNvSpPr txBox="1">
            <a:spLocks noChangeArrowheads="1"/>
          </p:cNvSpPr>
          <p:nvPr/>
        </p:nvSpPr>
        <p:spPr bwMode="auto">
          <a:xfrm>
            <a:off x="3505200" y="3048000"/>
            <a:ext cx="5410200" cy="457200"/>
          </a:xfrm>
          <a:prstGeom prst="rect">
            <a:avLst/>
          </a:prstGeom>
          <a:noFill/>
          <a:ln w="9525">
            <a:noFill/>
            <a:miter lim="800000"/>
            <a:headEnd/>
            <a:tailEnd/>
          </a:ln>
          <a:effectLst/>
        </p:spPr>
        <p:txBody>
          <a:bodyPr>
            <a:spAutoFit/>
          </a:bodyPr>
          <a:lstStyle/>
          <a:p>
            <a:pPr algn="l">
              <a:spcBef>
                <a:spcPct val="0"/>
              </a:spcBef>
              <a:buClrTx/>
              <a:buSzTx/>
              <a:buFontTx/>
              <a:buNone/>
              <a:defRPr/>
            </a:pPr>
            <a:endParaRPr lang="en-US">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4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5" name="Rectangle 17"/>
          <p:cNvSpPr>
            <a:spLocks noGrp="1" noChangeArrowheads="1"/>
          </p:cNvSpPr>
          <p:nvPr>
            <p:ph type="sldNum" sz="quarter" idx="11"/>
          </p:nvPr>
        </p:nvSpPr>
        <p:spPr>
          <a:ln/>
        </p:spPr>
        <p:txBody>
          <a:bodyPr/>
          <a:lstStyle>
            <a:lvl1pPr>
              <a:defRPr/>
            </a:lvl1pPr>
          </a:lstStyle>
          <a:p>
            <a:pPr>
              <a:defRPr/>
            </a:pPr>
            <a:fld id="{4C26BF14-D85F-4FD0-9EBC-437E824A55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203200"/>
            <a:ext cx="1724025"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57338" y="203200"/>
            <a:ext cx="5024437"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5" name="Rectangle 17"/>
          <p:cNvSpPr>
            <a:spLocks noGrp="1" noChangeArrowheads="1"/>
          </p:cNvSpPr>
          <p:nvPr>
            <p:ph type="sldNum" sz="quarter" idx="11"/>
          </p:nvPr>
        </p:nvSpPr>
        <p:spPr>
          <a:ln/>
        </p:spPr>
        <p:txBody>
          <a:bodyPr/>
          <a:lstStyle>
            <a:lvl1pPr>
              <a:defRPr/>
            </a:lvl1pPr>
          </a:lstStyle>
          <a:p>
            <a:pPr>
              <a:defRPr/>
            </a:pPr>
            <a:fld id="{DDF65E12-7BA9-4139-B3FE-FC0F630396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6" name="Rectangle 17"/>
          <p:cNvSpPr>
            <a:spLocks noGrp="1" noChangeArrowheads="1"/>
          </p:cNvSpPr>
          <p:nvPr>
            <p:ph type="sldNum" sz="quarter" idx="11"/>
          </p:nvPr>
        </p:nvSpPr>
        <p:spPr>
          <a:ln/>
        </p:spPr>
        <p:txBody>
          <a:bodyPr/>
          <a:lstStyle>
            <a:lvl1pPr>
              <a:defRPr/>
            </a:lvl1pPr>
          </a:lstStyle>
          <a:p>
            <a:pPr>
              <a:defRPr/>
            </a:pPr>
            <a:fld id="{9FE26B29-4568-4F7D-9D95-3D96CC7CEE4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6858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54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6" name="Rectangle 17"/>
          <p:cNvSpPr>
            <a:spLocks noGrp="1" noChangeArrowheads="1"/>
          </p:cNvSpPr>
          <p:nvPr>
            <p:ph type="sldNum" sz="quarter" idx="11"/>
          </p:nvPr>
        </p:nvSpPr>
        <p:spPr>
          <a:ln/>
        </p:spPr>
        <p:txBody>
          <a:bodyPr/>
          <a:lstStyle>
            <a:lvl1pPr>
              <a:defRPr/>
            </a:lvl1pPr>
          </a:lstStyle>
          <a:p>
            <a:pPr>
              <a:defRPr/>
            </a:pPr>
            <a:fld id="{1B80AA36-6D0C-45C4-B348-91D6888F39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p:txBody>
          <a:bodyPr/>
          <a:lstStyle>
            <a:lvl1pPr>
              <a:defRPr/>
            </a:lvl1pPr>
          </a:lstStyle>
          <a:p>
            <a:pPr>
              <a:defRPr/>
            </a:pPr>
            <a:r>
              <a:rPr lang="en-US"/>
              <a:t>Pier </a:t>
            </a:r>
            <a:r>
              <a:rPr lang="en-US" err="1"/>
              <a:t>Oddone</a:t>
            </a:r>
            <a:r>
              <a:rPr lang="en-US"/>
              <a:t>,  All hands meeting, September 9th, 2009</a:t>
            </a:r>
          </a:p>
        </p:txBody>
      </p:sp>
      <p:sp>
        <p:nvSpPr>
          <p:cNvPr id="5" name="Rectangle 17"/>
          <p:cNvSpPr>
            <a:spLocks noGrp="1" noChangeArrowheads="1"/>
          </p:cNvSpPr>
          <p:nvPr>
            <p:ph type="sldNum" sz="quarter" idx="11"/>
          </p:nvPr>
        </p:nvSpPr>
        <p:spPr/>
        <p:txBody>
          <a:bodyPr/>
          <a:lstStyle>
            <a:lvl1pPr>
              <a:defRPr/>
            </a:lvl1pPr>
          </a:lstStyle>
          <a:p>
            <a:pPr>
              <a:defRPr/>
            </a:pPr>
            <a:fld id="{EDFFC995-F308-4975-8561-B159E45128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5" name="Rectangle 17"/>
          <p:cNvSpPr>
            <a:spLocks noGrp="1" noChangeArrowheads="1"/>
          </p:cNvSpPr>
          <p:nvPr>
            <p:ph type="sldNum" sz="quarter" idx="11"/>
          </p:nvPr>
        </p:nvSpPr>
        <p:spPr>
          <a:ln/>
        </p:spPr>
        <p:txBody>
          <a:bodyPr/>
          <a:lstStyle>
            <a:lvl1pPr>
              <a:defRPr/>
            </a:lvl1pPr>
          </a:lstStyle>
          <a:p>
            <a:pPr>
              <a:defRPr/>
            </a:pPr>
            <a:fld id="{C2BE508C-3055-4318-A16F-4E89B6A9C6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53035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3035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6" name="Rectangle 17"/>
          <p:cNvSpPr>
            <a:spLocks noGrp="1" noChangeArrowheads="1"/>
          </p:cNvSpPr>
          <p:nvPr>
            <p:ph type="sldNum" sz="quarter" idx="11"/>
          </p:nvPr>
        </p:nvSpPr>
        <p:spPr>
          <a:ln/>
        </p:spPr>
        <p:txBody>
          <a:bodyPr/>
          <a:lstStyle>
            <a:lvl1pPr>
              <a:defRPr/>
            </a:lvl1pPr>
          </a:lstStyle>
          <a:p>
            <a:pPr>
              <a:defRPr/>
            </a:pPr>
            <a:fld id="{D5EF1838-1BE2-4E1F-82DF-289991EA23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8" name="Rectangle 17"/>
          <p:cNvSpPr>
            <a:spLocks noGrp="1" noChangeArrowheads="1"/>
          </p:cNvSpPr>
          <p:nvPr>
            <p:ph type="sldNum" sz="quarter" idx="11"/>
          </p:nvPr>
        </p:nvSpPr>
        <p:spPr>
          <a:ln/>
        </p:spPr>
        <p:txBody>
          <a:bodyPr/>
          <a:lstStyle>
            <a:lvl1pPr>
              <a:defRPr/>
            </a:lvl1pPr>
          </a:lstStyle>
          <a:p>
            <a:pPr>
              <a:defRPr/>
            </a:pPr>
            <a:fld id="{78863C5E-48E2-471B-ADF2-ED80988271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4" name="Rectangle 17"/>
          <p:cNvSpPr>
            <a:spLocks noGrp="1" noChangeArrowheads="1"/>
          </p:cNvSpPr>
          <p:nvPr>
            <p:ph type="sldNum" sz="quarter" idx="11"/>
          </p:nvPr>
        </p:nvSpPr>
        <p:spPr>
          <a:ln/>
        </p:spPr>
        <p:txBody>
          <a:bodyPr/>
          <a:lstStyle>
            <a:lvl1pPr>
              <a:defRPr/>
            </a:lvl1pPr>
          </a:lstStyle>
          <a:p>
            <a:pPr>
              <a:defRPr/>
            </a:pPr>
            <a:fld id="{3500BAFF-22E6-493F-ADC9-34A7D5288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3" name="Rectangle 17"/>
          <p:cNvSpPr>
            <a:spLocks noGrp="1" noChangeArrowheads="1"/>
          </p:cNvSpPr>
          <p:nvPr>
            <p:ph type="sldNum" sz="quarter" idx="11"/>
          </p:nvPr>
        </p:nvSpPr>
        <p:spPr>
          <a:ln/>
        </p:spPr>
        <p:txBody>
          <a:bodyPr/>
          <a:lstStyle>
            <a:lvl1pPr>
              <a:defRPr/>
            </a:lvl1pPr>
          </a:lstStyle>
          <a:p>
            <a:pPr>
              <a:defRPr/>
            </a:pPr>
            <a:fld id="{30C4FF17-BB0C-4ADD-9773-4E71F9A953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6" name="Rectangle 17"/>
          <p:cNvSpPr>
            <a:spLocks noGrp="1" noChangeArrowheads="1"/>
          </p:cNvSpPr>
          <p:nvPr>
            <p:ph type="sldNum" sz="quarter" idx="11"/>
          </p:nvPr>
        </p:nvSpPr>
        <p:spPr>
          <a:ln/>
        </p:spPr>
        <p:txBody>
          <a:bodyPr/>
          <a:lstStyle>
            <a:lvl1pPr>
              <a:defRPr/>
            </a:lvl1pPr>
          </a:lstStyle>
          <a:p>
            <a:pPr>
              <a:defRPr/>
            </a:pPr>
            <a:fld id="{6774EE87-A6E3-4DD0-A964-FB340AA63E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Pier Oddone,  All hands meeting, September 9th, 2009</a:t>
            </a:r>
          </a:p>
        </p:txBody>
      </p:sp>
      <p:sp>
        <p:nvSpPr>
          <p:cNvPr id="6" name="Rectangle 17"/>
          <p:cNvSpPr>
            <a:spLocks noGrp="1" noChangeArrowheads="1"/>
          </p:cNvSpPr>
          <p:nvPr>
            <p:ph type="sldNum" sz="quarter" idx="11"/>
          </p:nvPr>
        </p:nvSpPr>
        <p:spPr>
          <a:ln/>
        </p:spPr>
        <p:txBody>
          <a:bodyPr/>
          <a:lstStyle>
            <a:lvl1pPr>
              <a:defRPr/>
            </a:lvl1pPr>
          </a:lstStyle>
          <a:p>
            <a:pPr>
              <a:defRPr/>
            </a:pPr>
            <a:fld id="{747E25A5-0F17-488F-8647-A7094DD575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Fermi_Blue_subpage"/>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2800350" y="6305550"/>
            <a:ext cx="44577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r>
              <a:rPr lang="en-US"/>
              <a:t>Pier Oddone,  All hands meeting, September 9th, 2009</a:t>
            </a:r>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B1D6E0DA-5A1F-427C-9E6B-BFB2E3F024FE}" type="slidenum">
              <a:rPr lang="en-US"/>
              <a:pPr>
                <a:defRPr/>
              </a:pPr>
              <a:t>‹#›</a:t>
            </a:fld>
            <a:endParaRPr lang="en-US"/>
          </a:p>
        </p:txBody>
      </p:sp>
      <p:sp>
        <p:nvSpPr>
          <p:cNvPr id="1029" name="Rectangle 25"/>
          <p:cNvSpPr>
            <a:spLocks noGrp="1" noChangeArrowheads="1"/>
          </p:cNvSpPr>
          <p:nvPr>
            <p:ph type="title"/>
          </p:nvPr>
        </p:nvSpPr>
        <p:spPr bwMode="auto">
          <a:xfrm>
            <a:off x="1557338" y="2032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530350"/>
            <a:ext cx="6858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spTree>
  </p:cSld>
  <p:clrMap bg1="dk2" tx1="lt1" bg2="dk1" tx2="lt2" accent1="accent1" accent2="accent2" accent3="accent3" accent4="accent4" accent5="accent5" accent6="accent6" hlink="hlink" folHlink="folHlink"/>
  <p:sldLayoutIdLst>
    <p:sldLayoutId id="2147484458" r:id="rId1"/>
    <p:sldLayoutId id="2147484459"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53.jpeg"/><Relationship Id="rId5" Type="http://schemas.openxmlformats.org/officeDocument/2006/relationships/image" Target="../media/image52.wmf"/><Relationship Id="rId4" Type="http://schemas.openxmlformats.org/officeDocument/2006/relationships/image" Target="../media/image51.wmf"/></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igh Rise.jpg"/>
          <p:cNvPicPr>
            <a:picLocks noChangeAspect="1"/>
          </p:cNvPicPr>
          <p:nvPr/>
        </p:nvPicPr>
        <p:blipFill>
          <a:blip r:embed="rId2" cstate="print"/>
          <a:srcRect/>
          <a:stretch>
            <a:fillRect/>
          </a:stretch>
        </p:blipFill>
        <p:spPr bwMode="auto">
          <a:xfrm>
            <a:off x="0" y="0"/>
            <a:ext cx="9144000" cy="6211888"/>
          </a:xfrm>
          <a:prstGeom prst="rect">
            <a:avLst/>
          </a:prstGeom>
          <a:noFill/>
          <a:ln w="9525">
            <a:noFill/>
            <a:miter lim="800000"/>
            <a:headEnd/>
            <a:tailEnd/>
          </a:ln>
        </p:spPr>
      </p:pic>
      <p:sp>
        <p:nvSpPr>
          <p:cNvPr id="4099" name="Rectangle 4"/>
          <p:cNvSpPr>
            <a:spLocks noGrp="1" noChangeArrowheads="1"/>
          </p:cNvSpPr>
          <p:nvPr>
            <p:ph type="ctrTitle"/>
          </p:nvPr>
        </p:nvSpPr>
        <p:spPr>
          <a:xfrm>
            <a:off x="4084638" y="865188"/>
            <a:ext cx="5480050" cy="1200150"/>
          </a:xfrm>
        </p:spPr>
        <p:txBody>
          <a:bodyPr/>
          <a:lstStyle/>
          <a:p>
            <a:pPr algn="ctr" eaLnBrk="1" hangingPunct="1"/>
            <a:r>
              <a:rPr lang="en-US" sz="4000" smtClean="0"/>
              <a:t>All Hands Meeting</a:t>
            </a:r>
            <a:br>
              <a:rPr lang="en-US" sz="4000" smtClean="0"/>
            </a:br>
            <a:r>
              <a:rPr lang="en-US" sz="4000" smtClean="0"/>
              <a:t>Status of Fermilab </a:t>
            </a:r>
            <a:br>
              <a:rPr lang="en-US" sz="4000" smtClean="0"/>
            </a:br>
            <a:endParaRPr lang="en-US" sz="4000" smtClean="0"/>
          </a:p>
        </p:txBody>
      </p:sp>
      <p:sp>
        <p:nvSpPr>
          <p:cNvPr id="4100" name="Rectangle 5"/>
          <p:cNvSpPr>
            <a:spLocks noGrp="1" noChangeArrowheads="1"/>
          </p:cNvSpPr>
          <p:nvPr>
            <p:ph type="subTitle" idx="4294967295"/>
          </p:nvPr>
        </p:nvSpPr>
        <p:spPr>
          <a:xfrm>
            <a:off x="3700463" y="1481138"/>
            <a:ext cx="6400800" cy="1752600"/>
          </a:xfrm>
          <a:noFill/>
        </p:spPr>
        <p:txBody>
          <a:bodyPr/>
          <a:lstStyle/>
          <a:p>
            <a:pPr marL="0" indent="0" algn="ctr" eaLnBrk="1" hangingPunct="1">
              <a:buFontTx/>
              <a:buNone/>
            </a:pPr>
            <a:r>
              <a:rPr lang="en-US" sz="1800" smtClean="0"/>
              <a:t>Pier Oddone</a:t>
            </a:r>
          </a:p>
          <a:p>
            <a:pPr marL="0" indent="0" algn="ctr" eaLnBrk="1" hangingPunct="1">
              <a:buFontTx/>
              <a:buNone/>
            </a:pPr>
            <a:r>
              <a:rPr lang="en-US" sz="1800" smtClean="0"/>
              <a:t>September 9, 2009</a:t>
            </a:r>
          </a:p>
          <a:p>
            <a:pPr marL="0" indent="0" eaLnBrk="1" hangingPunct="1">
              <a:buFontTx/>
              <a:buNone/>
            </a:pPr>
            <a:endParaRPr lang="en-US" sz="1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IQA: not free</a:t>
            </a:r>
          </a:p>
        </p:txBody>
      </p:sp>
      <p:sp>
        <p:nvSpPr>
          <p:cNvPr id="13315" name="Content Placeholder 2"/>
          <p:cNvSpPr>
            <a:spLocks noGrp="1"/>
          </p:cNvSpPr>
          <p:nvPr>
            <p:ph idx="1"/>
          </p:nvPr>
        </p:nvSpPr>
        <p:spPr/>
        <p:txBody>
          <a:bodyPr/>
          <a:lstStyle/>
          <a:p>
            <a:r>
              <a:rPr lang="en-US" smtClean="0"/>
              <a:t>It is a considerable effort by the laboratory and an investment for the future</a:t>
            </a:r>
          </a:p>
          <a:p>
            <a:endParaRPr lang="en-US" smtClean="0"/>
          </a:p>
          <a:p>
            <a:pPr eaLnBrk="1" hangingPunct="1">
              <a:lnSpc>
                <a:spcPct val="90000"/>
              </a:lnSpc>
            </a:pPr>
            <a:r>
              <a:rPr lang="en-US" smtClean="0"/>
              <a:t>We have four new QA Engineers (QAEs) under the guidance of the Office of Quality and Best Practices (OQBP)</a:t>
            </a:r>
          </a:p>
          <a:p>
            <a:pPr lvl="1" eaLnBrk="1" hangingPunct="1">
              <a:lnSpc>
                <a:spcPct val="90000"/>
              </a:lnSpc>
            </a:pPr>
            <a:r>
              <a:rPr lang="en-US" smtClean="0"/>
              <a:t>Provide support and guidance to D/S/Cs</a:t>
            </a:r>
          </a:p>
          <a:p>
            <a:pPr lvl="1" eaLnBrk="1" hangingPunct="1">
              <a:lnSpc>
                <a:spcPct val="90000"/>
              </a:lnSpc>
            </a:pPr>
            <a:r>
              <a:rPr lang="en-US" smtClean="0"/>
              <a:t>Train and support QARs</a:t>
            </a:r>
          </a:p>
          <a:p>
            <a:pPr lvl="1" eaLnBrk="1" hangingPunct="1">
              <a:lnSpc>
                <a:spcPct val="90000"/>
              </a:lnSpc>
            </a:pPr>
            <a:r>
              <a:rPr lang="en-US" smtClean="0"/>
              <a:t>Assist in development and review of Corrective Action Plans</a:t>
            </a:r>
          </a:p>
          <a:p>
            <a:pPr lvl="1" eaLnBrk="1" hangingPunct="1">
              <a:lnSpc>
                <a:spcPct val="90000"/>
              </a:lnSpc>
            </a:pPr>
            <a:r>
              <a:rPr lang="en-US" smtClean="0"/>
              <a:t>Perform Independent Assessments</a:t>
            </a:r>
          </a:p>
          <a:p>
            <a:endParaRPr lang="en-US" smtClean="0"/>
          </a:p>
        </p:txBody>
      </p:sp>
      <p:sp>
        <p:nvSpPr>
          <p:cNvPr id="13316"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3317" name="Slide Number Placeholder 4"/>
          <p:cNvSpPr>
            <a:spLocks noGrp="1"/>
          </p:cNvSpPr>
          <p:nvPr>
            <p:ph type="sldNum" sz="quarter" idx="11"/>
          </p:nvPr>
        </p:nvSpPr>
        <p:spPr>
          <a:noFill/>
        </p:spPr>
        <p:txBody>
          <a:bodyPr/>
          <a:lstStyle/>
          <a:p>
            <a:fld id="{301EC6E4-171E-491E-91B0-EE2F08DA416A}" type="slidenum">
              <a:rPr lang="en-US" smtClean="0">
                <a:latin typeface="Arial" pitchFamily="34" charset="0"/>
              </a:rPr>
              <a:pPr/>
              <a:t>10</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QAEs</a:t>
            </a:r>
          </a:p>
        </p:txBody>
      </p:sp>
      <p:sp>
        <p:nvSpPr>
          <p:cNvPr id="14339"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4340" name="Slide Number Placeholder 3"/>
          <p:cNvSpPr>
            <a:spLocks noGrp="1"/>
          </p:cNvSpPr>
          <p:nvPr>
            <p:ph type="sldNum" sz="quarter" idx="11"/>
          </p:nvPr>
        </p:nvSpPr>
        <p:spPr>
          <a:noFill/>
        </p:spPr>
        <p:txBody>
          <a:bodyPr/>
          <a:lstStyle/>
          <a:p>
            <a:fld id="{271BBCAA-9510-4F4F-BFFF-F314E72B5644}" type="slidenum">
              <a:rPr lang="en-US" smtClean="0">
                <a:latin typeface="Arial" pitchFamily="34" charset="0"/>
              </a:rPr>
              <a:pPr/>
              <a:t>11</a:t>
            </a:fld>
            <a:endParaRPr lang="en-US" smtClean="0">
              <a:latin typeface="Arial" pitchFamily="34" charset="0"/>
            </a:endParaRPr>
          </a:p>
        </p:txBody>
      </p:sp>
      <p:pic>
        <p:nvPicPr>
          <p:cNvPr id="14341" name="Picture 5" descr="Tom Gehrke"/>
          <p:cNvPicPr>
            <a:picLocks noChangeAspect="1" noChangeArrowheads="1"/>
          </p:cNvPicPr>
          <p:nvPr/>
        </p:nvPicPr>
        <p:blipFill>
          <a:blip r:embed="rId2" cstate="print"/>
          <a:srcRect/>
          <a:stretch>
            <a:fillRect/>
          </a:stretch>
        </p:blipFill>
        <p:spPr bwMode="auto">
          <a:xfrm>
            <a:off x="6210300" y="3414713"/>
            <a:ext cx="2044700" cy="2017712"/>
          </a:xfrm>
          <a:prstGeom prst="rect">
            <a:avLst/>
          </a:prstGeom>
          <a:noFill/>
          <a:ln w="9525">
            <a:solidFill>
              <a:srgbClr val="000066"/>
            </a:solidFill>
            <a:miter lim="800000"/>
            <a:headEnd/>
            <a:tailEnd/>
          </a:ln>
        </p:spPr>
      </p:pic>
      <p:pic>
        <p:nvPicPr>
          <p:cNvPr id="14342" name="Picture 6" descr="JHEYES1"/>
          <p:cNvPicPr>
            <a:picLocks noChangeAspect="1" noChangeArrowheads="1"/>
          </p:cNvPicPr>
          <p:nvPr/>
        </p:nvPicPr>
        <p:blipFill>
          <a:blip r:embed="rId3" cstate="print"/>
          <a:srcRect r="9113"/>
          <a:stretch>
            <a:fillRect/>
          </a:stretch>
        </p:blipFill>
        <p:spPr bwMode="auto">
          <a:xfrm>
            <a:off x="3981450" y="1335088"/>
            <a:ext cx="1881188" cy="1979612"/>
          </a:xfrm>
          <a:prstGeom prst="rect">
            <a:avLst/>
          </a:prstGeom>
          <a:noFill/>
          <a:ln w="9525">
            <a:solidFill>
              <a:srgbClr val="000066"/>
            </a:solidFill>
            <a:miter lim="800000"/>
            <a:headEnd/>
            <a:tailEnd/>
          </a:ln>
        </p:spPr>
      </p:pic>
      <p:grpSp>
        <p:nvGrpSpPr>
          <p:cNvPr id="14343" name="Group 15"/>
          <p:cNvGrpSpPr>
            <a:grpSpLocks/>
          </p:cNvGrpSpPr>
          <p:nvPr/>
        </p:nvGrpSpPr>
        <p:grpSpPr bwMode="auto">
          <a:xfrm>
            <a:off x="3970338" y="3414713"/>
            <a:ext cx="1952625" cy="2017712"/>
            <a:chOff x="4419600" y="4343400"/>
            <a:chExt cx="1219200" cy="1219200"/>
          </a:xfrm>
        </p:grpSpPr>
        <p:sp>
          <p:nvSpPr>
            <p:cNvPr id="14349" name="Rectangle 14"/>
            <p:cNvSpPr>
              <a:spLocks noChangeArrowheads="1"/>
            </p:cNvSpPr>
            <p:nvPr/>
          </p:nvSpPr>
          <p:spPr bwMode="auto">
            <a:xfrm>
              <a:off x="4419600" y="4343400"/>
              <a:ext cx="1219200" cy="1219200"/>
            </a:xfrm>
            <a:prstGeom prst="rect">
              <a:avLst/>
            </a:prstGeom>
            <a:solidFill>
              <a:srgbClr val="C6CCCC"/>
            </a:solidFill>
            <a:ln w="9525" algn="ctr">
              <a:solidFill>
                <a:srgbClr val="000066"/>
              </a:solidFill>
              <a:round/>
              <a:headEnd/>
              <a:tailEnd/>
            </a:ln>
          </p:spPr>
          <p:txBody>
            <a:bodyPr wrap="none" anchor="ctr"/>
            <a:lstStyle/>
            <a:p>
              <a:endParaRPr lang="en-US"/>
            </a:p>
          </p:txBody>
        </p:sp>
        <p:pic>
          <p:nvPicPr>
            <p:cNvPr id="14350" name="Picture 7" descr="Tom King"/>
            <p:cNvPicPr>
              <a:picLocks noChangeAspect="1" noChangeArrowheads="1"/>
            </p:cNvPicPr>
            <p:nvPr/>
          </p:nvPicPr>
          <p:blipFill>
            <a:blip r:embed="rId4" cstate="print"/>
            <a:srcRect l="7280" r="-2586" b="6667"/>
            <a:stretch>
              <a:fillRect/>
            </a:stretch>
          </p:blipFill>
          <p:spPr bwMode="auto">
            <a:xfrm>
              <a:off x="4589961" y="4382589"/>
              <a:ext cx="857250" cy="1143000"/>
            </a:xfrm>
            <a:prstGeom prst="rect">
              <a:avLst/>
            </a:prstGeom>
            <a:noFill/>
            <a:ln w="9525">
              <a:noFill/>
              <a:miter lim="800000"/>
              <a:headEnd/>
              <a:tailEnd/>
            </a:ln>
          </p:spPr>
        </p:pic>
      </p:grpSp>
      <p:pic>
        <p:nvPicPr>
          <p:cNvPr id="14344" name="Picture 10" descr="Kurt Mohr"/>
          <p:cNvPicPr>
            <a:picLocks noChangeAspect="1" noChangeArrowheads="1"/>
          </p:cNvPicPr>
          <p:nvPr/>
        </p:nvPicPr>
        <p:blipFill>
          <a:blip r:embed="rId5" cstate="print"/>
          <a:srcRect t="4286" b="14464"/>
          <a:stretch>
            <a:fillRect/>
          </a:stretch>
        </p:blipFill>
        <p:spPr bwMode="auto">
          <a:xfrm>
            <a:off x="1731963" y="3414713"/>
            <a:ext cx="1943100" cy="2003425"/>
          </a:xfrm>
          <a:prstGeom prst="rect">
            <a:avLst/>
          </a:prstGeom>
          <a:noFill/>
          <a:ln w="9525">
            <a:solidFill>
              <a:srgbClr val="000066"/>
            </a:solidFill>
            <a:miter lim="800000"/>
            <a:headEnd/>
            <a:tailEnd/>
          </a:ln>
        </p:spPr>
      </p:pic>
      <p:sp>
        <p:nvSpPr>
          <p:cNvPr id="14345" name="Rectangle 16"/>
          <p:cNvSpPr>
            <a:spLocks noChangeArrowheads="1"/>
          </p:cNvSpPr>
          <p:nvPr/>
        </p:nvSpPr>
        <p:spPr bwMode="auto">
          <a:xfrm>
            <a:off x="6103938" y="2254250"/>
            <a:ext cx="2339975" cy="768350"/>
          </a:xfrm>
          <a:prstGeom prst="rect">
            <a:avLst/>
          </a:prstGeom>
          <a:noFill/>
          <a:ln w="9525">
            <a:noFill/>
            <a:miter lim="800000"/>
            <a:headEnd/>
            <a:tailEnd/>
          </a:ln>
        </p:spPr>
        <p:txBody>
          <a:bodyPr>
            <a:spAutoFit/>
          </a:bodyPr>
          <a:lstStyle/>
          <a:p>
            <a:pPr algn="l"/>
            <a:r>
              <a:rPr lang="en-US" sz="2000"/>
              <a:t>Jed Heyes</a:t>
            </a:r>
          </a:p>
          <a:p>
            <a:pPr algn="l"/>
            <a:r>
              <a:rPr lang="en-US" sz="2000"/>
              <a:t>QA Manager</a:t>
            </a:r>
          </a:p>
        </p:txBody>
      </p:sp>
      <p:sp>
        <p:nvSpPr>
          <p:cNvPr id="14346" name="Rectangle 17"/>
          <p:cNvSpPr>
            <a:spLocks noChangeArrowheads="1"/>
          </p:cNvSpPr>
          <p:nvPr/>
        </p:nvSpPr>
        <p:spPr bwMode="auto">
          <a:xfrm>
            <a:off x="1665288" y="5500688"/>
            <a:ext cx="2416175" cy="400050"/>
          </a:xfrm>
          <a:prstGeom prst="rect">
            <a:avLst/>
          </a:prstGeom>
          <a:noFill/>
          <a:ln w="9525">
            <a:noFill/>
            <a:miter lim="800000"/>
            <a:headEnd/>
            <a:tailEnd/>
          </a:ln>
        </p:spPr>
        <p:txBody>
          <a:bodyPr>
            <a:spAutoFit/>
          </a:bodyPr>
          <a:lstStyle/>
          <a:p>
            <a:pPr algn="l"/>
            <a:r>
              <a:rPr lang="en-US" sz="2000"/>
              <a:t>Kurt Mohr, QAE</a:t>
            </a:r>
          </a:p>
        </p:txBody>
      </p:sp>
      <p:sp>
        <p:nvSpPr>
          <p:cNvPr id="14347" name="Rectangle 18"/>
          <p:cNvSpPr>
            <a:spLocks noChangeArrowheads="1"/>
          </p:cNvSpPr>
          <p:nvPr/>
        </p:nvSpPr>
        <p:spPr bwMode="auto">
          <a:xfrm>
            <a:off x="3889375" y="5500688"/>
            <a:ext cx="2333625" cy="400050"/>
          </a:xfrm>
          <a:prstGeom prst="rect">
            <a:avLst/>
          </a:prstGeom>
          <a:noFill/>
          <a:ln w="9525">
            <a:noFill/>
            <a:miter lim="800000"/>
            <a:headEnd/>
            <a:tailEnd/>
          </a:ln>
        </p:spPr>
        <p:txBody>
          <a:bodyPr>
            <a:spAutoFit/>
          </a:bodyPr>
          <a:lstStyle/>
          <a:p>
            <a:pPr algn="l"/>
            <a:r>
              <a:rPr lang="en-US" sz="2000"/>
              <a:t>Tom King, QAE</a:t>
            </a:r>
          </a:p>
        </p:txBody>
      </p:sp>
      <p:sp>
        <p:nvSpPr>
          <p:cNvPr id="14348" name="Rectangle 19"/>
          <p:cNvSpPr>
            <a:spLocks noChangeArrowheads="1"/>
          </p:cNvSpPr>
          <p:nvPr/>
        </p:nvSpPr>
        <p:spPr bwMode="auto">
          <a:xfrm>
            <a:off x="6121400" y="5473700"/>
            <a:ext cx="2968625" cy="400050"/>
          </a:xfrm>
          <a:prstGeom prst="rect">
            <a:avLst/>
          </a:prstGeom>
          <a:noFill/>
          <a:ln w="9525">
            <a:noFill/>
            <a:miter lim="800000"/>
            <a:headEnd/>
            <a:tailEnd/>
          </a:ln>
        </p:spPr>
        <p:txBody>
          <a:bodyPr>
            <a:spAutoFit/>
          </a:bodyPr>
          <a:lstStyle/>
          <a:p>
            <a:pPr algn="l"/>
            <a:r>
              <a:rPr lang="en-US" sz="2000"/>
              <a:t>Tom Gehrke, QAE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p:txBody>
          <a:bodyPr/>
          <a:lstStyle/>
          <a:p>
            <a:pPr eaLnBrk="1" hangingPunct="1"/>
            <a:r>
              <a:rPr lang="en-US" smtClean="0"/>
              <a:t>Quality Assurance Representatives</a:t>
            </a:r>
          </a:p>
        </p:txBody>
      </p:sp>
      <p:sp>
        <p:nvSpPr>
          <p:cNvPr id="15363" name="Slide Number Placeholder 4"/>
          <p:cNvSpPr>
            <a:spLocks noGrp="1"/>
          </p:cNvSpPr>
          <p:nvPr>
            <p:ph type="sldNum" sz="quarter" idx="11"/>
          </p:nvPr>
        </p:nvSpPr>
        <p:spPr>
          <a:noFill/>
        </p:spPr>
        <p:txBody>
          <a:bodyPr/>
          <a:lstStyle/>
          <a:p>
            <a:fld id="{77FFA000-5018-45F6-8495-85C6CA15C917}" type="slidenum">
              <a:rPr lang="en-US" smtClean="0">
                <a:latin typeface="Arial" pitchFamily="34" charset="0"/>
              </a:rPr>
              <a:pPr/>
              <a:t>12</a:t>
            </a:fld>
            <a:endParaRPr lang="en-US" smtClean="0">
              <a:latin typeface="Arial" pitchFamily="34" charset="0"/>
            </a:endParaRPr>
          </a:p>
        </p:txBody>
      </p:sp>
      <p:pic>
        <p:nvPicPr>
          <p:cNvPr id="15364" name="Picture 4" descr="2006Bakul-1"/>
          <p:cNvPicPr>
            <a:picLocks noChangeAspect="1" noChangeArrowheads="1"/>
          </p:cNvPicPr>
          <p:nvPr/>
        </p:nvPicPr>
        <p:blipFill>
          <a:blip r:embed="rId3" cstate="print"/>
          <a:srcRect/>
          <a:stretch>
            <a:fillRect/>
          </a:stretch>
        </p:blipFill>
        <p:spPr bwMode="auto">
          <a:xfrm>
            <a:off x="836613" y="1752600"/>
            <a:ext cx="1096962" cy="1293813"/>
          </a:xfrm>
          <a:prstGeom prst="rect">
            <a:avLst/>
          </a:prstGeom>
          <a:noFill/>
          <a:ln w="9525">
            <a:noFill/>
            <a:miter lim="800000"/>
            <a:headEnd/>
            <a:tailEnd/>
          </a:ln>
        </p:spPr>
      </p:pic>
      <p:pic>
        <p:nvPicPr>
          <p:cNvPr id="15365" name="Picture 5" descr="Frank Cesarano"/>
          <p:cNvPicPr>
            <a:picLocks noChangeAspect="1" noChangeArrowheads="1"/>
          </p:cNvPicPr>
          <p:nvPr/>
        </p:nvPicPr>
        <p:blipFill>
          <a:blip r:embed="rId4" cstate="print"/>
          <a:srcRect r="4472" b="729"/>
          <a:stretch>
            <a:fillRect/>
          </a:stretch>
        </p:blipFill>
        <p:spPr bwMode="auto">
          <a:xfrm>
            <a:off x="2312988" y="1752600"/>
            <a:ext cx="1177925" cy="1279525"/>
          </a:xfrm>
          <a:prstGeom prst="rect">
            <a:avLst/>
          </a:prstGeom>
          <a:noFill/>
          <a:ln w="9525">
            <a:noFill/>
            <a:miter lim="800000"/>
            <a:headEnd/>
            <a:tailEnd/>
          </a:ln>
        </p:spPr>
      </p:pic>
      <p:pic>
        <p:nvPicPr>
          <p:cNvPr id="15366" name="Picture 6" descr="Nicole Gee"/>
          <p:cNvPicPr>
            <a:picLocks noChangeAspect="1" noChangeArrowheads="1"/>
          </p:cNvPicPr>
          <p:nvPr/>
        </p:nvPicPr>
        <p:blipFill>
          <a:blip r:embed="rId5" cstate="print"/>
          <a:srcRect/>
          <a:stretch>
            <a:fillRect/>
          </a:stretch>
        </p:blipFill>
        <p:spPr bwMode="auto">
          <a:xfrm>
            <a:off x="3954463" y="1752600"/>
            <a:ext cx="1200150" cy="1295400"/>
          </a:xfrm>
          <a:prstGeom prst="rect">
            <a:avLst/>
          </a:prstGeom>
          <a:noFill/>
          <a:ln w="9525">
            <a:noFill/>
            <a:miter lim="800000"/>
            <a:headEnd/>
            <a:tailEnd/>
          </a:ln>
        </p:spPr>
      </p:pic>
      <p:pic>
        <p:nvPicPr>
          <p:cNvPr id="15367" name="Picture 7" descr="Tim Miller"/>
          <p:cNvPicPr>
            <a:picLocks noChangeAspect="1" noChangeArrowheads="1"/>
          </p:cNvPicPr>
          <p:nvPr/>
        </p:nvPicPr>
        <p:blipFill>
          <a:blip r:embed="rId6" cstate="print"/>
          <a:srcRect l="8012" b="4225"/>
          <a:stretch>
            <a:fillRect/>
          </a:stretch>
        </p:blipFill>
        <p:spPr bwMode="auto">
          <a:xfrm>
            <a:off x="5638800" y="1752600"/>
            <a:ext cx="1139825" cy="1295400"/>
          </a:xfrm>
          <a:prstGeom prst="rect">
            <a:avLst/>
          </a:prstGeom>
          <a:noFill/>
          <a:ln w="9525">
            <a:noFill/>
            <a:miter lim="800000"/>
            <a:headEnd/>
            <a:tailEnd/>
          </a:ln>
        </p:spPr>
      </p:pic>
      <p:pic>
        <p:nvPicPr>
          <p:cNvPr id="15368" name="Picture 8" descr="Jim Rife"/>
          <p:cNvPicPr>
            <a:picLocks noChangeAspect="1" noChangeArrowheads="1"/>
          </p:cNvPicPr>
          <p:nvPr/>
        </p:nvPicPr>
        <p:blipFill>
          <a:blip r:embed="rId7" cstate="print"/>
          <a:srcRect/>
          <a:stretch>
            <a:fillRect/>
          </a:stretch>
        </p:blipFill>
        <p:spPr bwMode="auto">
          <a:xfrm>
            <a:off x="7162800" y="1752600"/>
            <a:ext cx="1247775" cy="1314450"/>
          </a:xfrm>
          <a:prstGeom prst="rect">
            <a:avLst/>
          </a:prstGeom>
          <a:noFill/>
          <a:ln w="9525">
            <a:noFill/>
            <a:miter lim="800000"/>
            <a:headEnd/>
            <a:tailEnd/>
          </a:ln>
        </p:spPr>
      </p:pic>
      <p:pic>
        <p:nvPicPr>
          <p:cNvPr id="15369" name="Picture 9" descr="Don Rohde"/>
          <p:cNvPicPr>
            <a:picLocks noChangeAspect="1" noChangeArrowheads="1"/>
          </p:cNvPicPr>
          <p:nvPr/>
        </p:nvPicPr>
        <p:blipFill>
          <a:blip r:embed="rId8" cstate="print"/>
          <a:srcRect/>
          <a:stretch>
            <a:fillRect/>
          </a:stretch>
        </p:blipFill>
        <p:spPr bwMode="auto">
          <a:xfrm>
            <a:off x="914400" y="3886200"/>
            <a:ext cx="1190625" cy="1295400"/>
          </a:xfrm>
          <a:prstGeom prst="rect">
            <a:avLst/>
          </a:prstGeom>
          <a:noFill/>
          <a:ln w="9525">
            <a:noFill/>
            <a:miter lim="800000"/>
            <a:headEnd/>
            <a:tailEnd/>
          </a:ln>
        </p:spPr>
      </p:pic>
      <p:pic>
        <p:nvPicPr>
          <p:cNvPr id="15370" name="Picture 10" descr="Keith Schuh"/>
          <p:cNvPicPr>
            <a:picLocks noChangeAspect="1" noChangeArrowheads="1"/>
          </p:cNvPicPr>
          <p:nvPr/>
        </p:nvPicPr>
        <p:blipFill>
          <a:blip r:embed="rId9" cstate="print"/>
          <a:srcRect/>
          <a:stretch>
            <a:fillRect/>
          </a:stretch>
        </p:blipFill>
        <p:spPr bwMode="auto">
          <a:xfrm>
            <a:off x="2968625" y="3886200"/>
            <a:ext cx="1257300" cy="1352550"/>
          </a:xfrm>
          <a:prstGeom prst="rect">
            <a:avLst/>
          </a:prstGeom>
          <a:noFill/>
          <a:ln w="9525">
            <a:noFill/>
            <a:miter lim="800000"/>
            <a:headEnd/>
            <a:tailEnd/>
          </a:ln>
        </p:spPr>
      </p:pic>
      <p:pic>
        <p:nvPicPr>
          <p:cNvPr id="15371" name="Picture 11" descr="Rod Walton"/>
          <p:cNvPicPr>
            <a:picLocks noChangeAspect="1" noChangeArrowheads="1"/>
          </p:cNvPicPr>
          <p:nvPr/>
        </p:nvPicPr>
        <p:blipFill>
          <a:blip r:embed="rId10" cstate="print"/>
          <a:srcRect/>
          <a:stretch>
            <a:fillRect/>
          </a:stretch>
        </p:blipFill>
        <p:spPr bwMode="auto">
          <a:xfrm>
            <a:off x="5105400" y="3886200"/>
            <a:ext cx="1200150" cy="1323975"/>
          </a:xfrm>
          <a:prstGeom prst="rect">
            <a:avLst/>
          </a:prstGeom>
          <a:noFill/>
          <a:ln w="9525">
            <a:noFill/>
            <a:miter lim="800000"/>
            <a:headEnd/>
            <a:tailEnd/>
          </a:ln>
        </p:spPr>
      </p:pic>
      <p:pic>
        <p:nvPicPr>
          <p:cNvPr id="15372" name="Picture 12" descr="Jim Wollwert"/>
          <p:cNvPicPr>
            <a:picLocks noChangeAspect="1" noChangeArrowheads="1"/>
          </p:cNvPicPr>
          <p:nvPr/>
        </p:nvPicPr>
        <p:blipFill>
          <a:blip r:embed="rId11" cstate="print"/>
          <a:srcRect/>
          <a:stretch>
            <a:fillRect/>
          </a:stretch>
        </p:blipFill>
        <p:spPr bwMode="auto">
          <a:xfrm>
            <a:off x="7123113" y="3886200"/>
            <a:ext cx="1219200" cy="1314450"/>
          </a:xfrm>
          <a:prstGeom prst="rect">
            <a:avLst/>
          </a:prstGeom>
          <a:noFill/>
          <a:ln w="9525">
            <a:noFill/>
            <a:miter lim="800000"/>
            <a:headEnd/>
            <a:tailEnd/>
          </a:ln>
        </p:spPr>
      </p:pic>
      <p:sp>
        <p:nvSpPr>
          <p:cNvPr id="15373" name="Text Box 13"/>
          <p:cNvSpPr txBox="1">
            <a:spLocks noChangeArrowheads="1"/>
          </p:cNvSpPr>
          <p:nvPr/>
        </p:nvSpPr>
        <p:spPr bwMode="auto">
          <a:xfrm>
            <a:off x="685800" y="3133725"/>
            <a:ext cx="1400175" cy="523875"/>
          </a:xfrm>
          <a:prstGeom prst="rect">
            <a:avLst/>
          </a:prstGeom>
          <a:noFill/>
          <a:ln w="9525">
            <a:noFill/>
            <a:miter lim="800000"/>
            <a:headEnd/>
            <a:tailEnd/>
          </a:ln>
        </p:spPr>
        <p:txBody>
          <a:bodyPr wrap="none">
            <a:spAutoFit/>
          </a:bodyPr>
          <a:lstStyle/>
          <a:p>
            <a:r>
              <a:rPr lang="en-US" sz="1400"/>
              <a:t>Bakul Banerjee</a:t>
            </a:r>
          </a:p>
          <a:p>
            <a:r>
              <a:rPr lang="en-US" sz="1400"/>
              <a:t>CD</a:t>
            </a:r>
          </a:p>
        </p:txBody>
      </p:sp>
      <p:sp>
        <p:nvSpPr>
          <p:cNvPr id="15374" name="Text Box 14"/>
          <p:cNvSpPr txBox="1">
            <a:spLocks noChangeArrowheads="1"/>
          </p:cNvSpPr>
          <p:nvPr/>
        </p:nvSpPr>
        <p:spPr bwMode="auto">
          <a:xfrm>
            <a:off x="2203450" y="3133725"/>
            <a:ext cx="1466850" cy="523875"/>
          </a:xfrm>
          <a:prstGeom prst="rect">
            <a:avLst/>
          </a:prstGeom>
          <a:noFill/>
          <a:ln w="9525">
            <a:noFill/>
            <a:miter lim="800000"/>
            <a:headEnd/>
            <a:tailEnd/>
          </a:ln>
        </p:spPr>
        <p:txBody>
          <a:bodyPr wrap="none">
            <a:spAutoFit/>
          </a:bodyPr>
          <a:lstStyle/>
          <a:p>
            <a:r>
              <a:rPr lang="en-US" sz="1400"/>
              <a:t>Frank Cesarano</a:t>
            </a:r>
          </a:p>
          <a:p>
            <a:r>
              <a:rPr lang="en-US" sz="1400"/>
              <a:t>BSS</a:t>
            </a:r>
          </a:p>
        </p:txBody>
      </p:sp>
      <p:sp>
        <p:nvSpPr>
          <p:cNvPr id="15375" name="Text Box 15"/>
          <p:cNvSpPr txBox="1">
            <a:spLocks noChangeArrowheads="1"/>
          </p:cNvSpPr>
          <p:nvPr/>
        </p:nvSpPr>
        <p:spPr bwMode="auto">
          <a:xfrm>
            <a:off x="4019550" y="3133725"/>
            <a:ext cx="1069975" cy="523875"/>
          </a:xfrm>
          <a:prstGeom prst="rect">
            <a:avLst/>
          </a:prstGeom>
          <a:noFill/>
          <a:ln w="9525">
            <a:noFill/>
            <a:miter lim="800000"/>
            <a:headEnd/>
            <a:tailEnd/>
          </a:ln>
        </p:spPr>
        <p:txBody>
          <a:bodyPr wrap="none">
            <a:spAutoFit/>
          </a:bodyPr>
          <a:lstStyle/>
          <a:p>
            <a:r>
              <a:rPr lang="en-US" sz="1400"/>
              <a:t>Nicole Gee</a:t>
            </a:r>
          </a:p>
          <a:p>
            <a:r>
              <a:rPr lang="en-US" sz="1400"/>
              <a:t>WDRS</a:t>
            </a:r>
          </a:p>
        </p:txBody>
      </p:sp>
      <p:sp>
        <p:nvSpPr>
          <p:cNvPr id="15376" name="Text Box 16"/>
          <p:cNvSpPr txBox="1">
            <a:spLocks noChangeArrowheads="1"/>
          </p:cNvSpPr>
          <p:nvPr/>
        </p:nvSpPr>
        <p:spPr bwMode="auto">
          <a:xfrm>
            <a:off x="5730875" y="3133725"/>
            <a:ext cx="954088" cy="523875"/>
          </a:xfrm>
          <a:prstGeom prst="rect">
            <a:avLst/>
          </a:prstGeom>
          <a:noFill/>
          <a:ln w="9525">
            <a:noFill/>
            <a:miter lim="800000"/>
            <a:headEnd/>
            <a:tailEnd/>
          </a:ln>
        </p:spPr>
        <p:txBody>
          <a:bodyPr wrap="none">
            <a:spAutoFit/>
          </a:bodyPr>
          <a:lstStyle/>
          <a:p>
            <a:r>
              <a:rPr lang="en-US" sz="1400"/>
              <a:t>Tim Miller</a:t>
            </a:r>
          </a:p>
          <a:p>
            <a:r>
              <a:rPr lang="en-US" sz="1400"/>
              <a:t>ES&amp;H</a:t>
            </a:r>
          </a:p>
        </p:txBody>
      </p:sp>
      <p:sp>
        <p:nvSpPr>
          <p:cNvPr id="15377" name="Text Box 18"/>
          <p:cNvSpPr txBox="1">
            <a:spLocks noChangeArrowheads="1"/>
          </p:cNvSpPr>
          <p:nvPr/>
        </p:nvSpPr>
        <p:spPr bwMode="auto">
          <a:xfrm>
            <a:off x="7370763" y="3133725"/>
            <a:ext cx="831850" cy="523875"/>
          </a:xfrm>
          <a:prstGeom prst="rect">
            <a:avLst/>
          </a:prstGeom>
          <a:noFill/>
          <a:ln w="9525">
            <a:noFill/>
            <a:miter lim="800000"/>
            <a:headEnd/>
            <a:tailEnd/>
          </a:ln>
        </p:spPr>
        <p:txBody>
          <a:bodyPr wrap="none">
            <a:spAutoFit/>
          </a:bodyPr>
          <a:lstStyle/>
          <a:p>
            <a:r>
              <a:rPr lang="en-US" sz="1400"/>
              <a:t>Jim Rife</a:t>
            </a:r>
          </a:p>
          <a:p>
            <a:r>
              <a:rPr lang="en-US" sz="1400"/>
              <a:t>TD</a:t>
            </a:r>
          </a:p>
        </p:txBody>
      </p:sp>
      <p:sp>
        <p:nvSpPr>
          <p:cNvPr id="15378" name="Text Box 19"/>
          <p:cNvSpPr txBox="1">
            <a:spLocks noChangeArrowheads="1"/>
          </p:cNvSpPr>
          <p:nvPr/>
        </p:nvSpPr>
        <p:spPr bwMode="auto">
          <a:xfrm>
            <a:off x="965200" y="5343525"/>
            <a:ext cx="1089025" cy="523875"/>
          </a:xfrm>
          <a:prstGeom prst="rect">
            <a:avLst/>
          </a:prstGeom>
          <a:noFill/>
          <a:ln w="9525">
            <a:noFill/>
            <a:miter lim="800000"/>
            <a:headEnd/>
            <a:tailEnd/>
          </a:ln>
        </p:spPr>
        <p:txBody>
          <a:bodyPr wrap="none">
            <a:spAutoFit/>
          </a:bodyPr>
          <a:lstStyle/>
          <a:p>
            <a:r>
              <a:rPr lang="en-US" sz="1400"/>
              <a:t>Don Rhode</a:t>
            </a:r>
          </a:p>
          <a:p>
            <a:r>
              <a:rPr lang="en-US" sz="1400"/>
              <a:t>AD</a:t>
            </a:r>
          </a:p>
        </p:txBody>
      </p:sp>
      <p:sp>
        <p:nvSpPr>
          <p:cNvPr id="15379" name="Text Box 20"/>
          <p:cNvSpPr txBox="1">
            <a:spLocks noChangeArrowheads="1"/>
          </p:cNvSpPr>
          <p:nvPr/>
        </p:nvSpPr>
        <p:spPr bwMode="auto">
          <a:xfrm>
            <a:off x="3021013" y="5343525"/>
            <a:ext cx="1152525" cy="523875"/>
          </a:xfrm>
          <a:prstGeom prst="rect">
            <a:avLst/>
          </a:prstGeom>
          <a:noFill/>
          <a:ln w="9525">
            <a:noFill/>
            <a:miter lim="800000"/>
            <a:headEnd/>
            <a:tailEnd/>
          </a:ln>
        </p:spPr>
        <p:txBody>
          <a:bodyPr wrap="none">
            <a:spAutoFit/>
          </a:bodyPr>
          <a:lstStyle/>
          <a:p>
            <a:r>
              <a:rPr lang="en-US" sz="1400"/>
              <a:t>Kieth Schuh</a:t>
            </a:r>
          </a:p>
          <a:p>
            <a:r>
              <a:rPr lang="en-US" sz="1400"/>
              <a:t>PPD</a:t>
            </a:r>
          </a:p>
        </p:txBody>
      </p:sp>
      <p:sp>
        <p:nvSpPr>
          <p:cNvPr id="15380" name="Text Box 21"/>
          <p:cNvSpPr txBox="1">
            <a:spLocks noChangeArrowheads="1"/>
          </p:cNvSpPr>
          <p:nvPr/>
        </p:nvSpPr>
        <p:spPr bwMode="auto">
          <a:xfrm>
            <a:off x="5148263" y="5343525"/>
            <a:ext cx="1114425" cy="523875"/>
          </a:xfrm>
          <a:prstGeom prst="rect">
            <a:avLst/>
          </a:prstGeom>
          <a:noFill/>
          <a:ln w="9525">
            <a:noFill/>
            <a:miter lim="800000"/>
            <a:headEnd/>
            <a:tailEnd/>
          </a:ln>
        </p:spPr>
        <p:txBody>
          <a:bodyPr wrap="none">
            <a:spAutoFit/>
          </a:bodyPr>
          <a:lstStyle/>
          <a:p>
            <a:r>
              <a:rPr lang="en-US" sz="1400"/>
              <a:t>Rod Walton</a:t>
            </a:r>
          </a:p>
          <a:p>
            <a:r>
              <a:rPr lang="en-US" sz="1400"/>
              <a:t>FESS</a:t>
            </a:r>
          </a:p>
        </p:txBody>
      </p:sp>
      <p:sp>
        <p:nvSpPr>
          <p:cNvPr id="15381" name="Text Box 22"/>
          <p:cNvSpPr txBox="1">
            <a:spLocks noChangeArrowheads="1"/>
          </p:cNvSpPr>
          <p:nvPr/>
        </p:nvSpPr>
        <p:spPr bwMode="auto">
          <a:xfrm>
            <a:off x="7134225" y="5343525"/>
            <a:ext cx="1198563" cy="523875"/>
          </a:xfrm>
          <a:prstGeom prst="rect">
            <a:avLst/>
          </a:prstGeom>
          <a:noFill/>
          <a:ln w="9525">
            <a:noFill/>
            <a:miter lim="800000"/>
            <a:headEnd/>
            <a:tailEnd/>
          </a:ln>
        </p:spPr>
        <p:txBody>
          <a:bodyPr wrap="none">
            <a:spAutoFit/>
          </a:bodyPr>
          <a:lstStyle/>
          <a:p>
            <a:r>
              <a:rPr lang="en-US" sz="1400"/>
              <a:t>Jim Wollwert</a:t>
            </a:r>
          </a:p>
          <a:p>
            <a:r>
              <a:rPr lang="en-US" sz="1400"/>
              <a:t>FI</a:t>
            </a:r>
          </a:p>
        </p:txBody>
      </p:sp>
      <p:sp>
        <p:nvSpPr>
          <p:cNvPr id="15382" name="Footer Placeholder 21"/>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Where are we?</a:t>
            </a:r>
          </a:p>
        </p:txBody>
      </p:sp>
      <p:sp>
        <p:nvSpPr>
          <p:cNvPr id="16387" name="Content Placeholder 2"/>
          <p:cNvSpPr>
            <a:spLocks noGrp="1"/>
          </p:cNvSpPr>
          <p:nvPr>
            <p:ph idx="1"/>
          </p:nvPr>
        </p:nvSpPr>
        <p:spPr/>
        <p:txBody>
          <a:bodyPr/>
          <a:lstStyle/>
          <a:p>
            <a:pPr eaLnBrk="1" hangingPunct="1"/>
            <a:r>
              <a:rPr lang="en-US" smtClean="0"/>
              <a:t>Completed to Date:</a:t>
            </a:r>
          </a:p>
          <a:p>
            <a:pPr eaLnBrk="1" hangingPunct="1"/>
            <a:endParaRPr lang="en-US" smtClean="0"/>
          </a:p>
          <a:p>
            <a:pPr lvl="1" eaLnBrk="1" hangingPunct="1"/>
            <a:r>
              <a:rPr lang="en-US" smtClean="0"/>
              <a:t>Establish team of QA professionals; QAEs and D/S/C QARs</a:t>
            </a:r>
          </a:p>
          <a:p>
            <a:pPr lvl="1" eaLnBrk="1" hangingPunct="1"/>
            <a:r>
              <a:rPr lang="en-US" smtClean="0"/>
              <a:t>QAR orientation &amp; training, including Audit Training</a:t>
            </a:r>
          </a:p>
          <a:p>
            <a:pPr lvl="1" eaLnBrk="1" hangingPunct="1"/>
            <a:r>
              <a:rPr lang="en-US" smtClean="0"/>
              <a:t>As-Is baseline – WELL DONE!</a:t>
            </a:r>
          </a:p>
          <a:p>
            <a:pPr lvl="1" eaLnBrk="1" hangingPunct="1"/>
            <a:r>
              <a:rPr lang="en-US" smtClean="0"/>
              <a:t>Development of Corrective Action Plans to close gaps discovered during As-Is baseline</a:t>
            </a:r>
          </a:p>
          <a:p>
            <a:pPr lvl="1" eaLnBrk="1" hangingPunct="1"/>
            <a:r>
              <a:rPr lang="en-US" smtClean="0"/>
              <a:t>Reconciliation of all points from the DOE 2006 QA audit (21 findings completed, 5 nearing completion)</a:t>
            </a:r>
          </a:p>
          <a:p>
            <a:endParaRPr lang="en-US" smtClean="0"/>
          </a:p>
        </p:txBody>
      </p:sp>
      <p:sp>
        <p:nvSpPr>
          <p:cNvPr id="16388"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6389" name="Slide Number Placeholder 4"/>
          <p:cNvSpPr>
            <a:spLocks noGrp="1"/>
          </p:cNvSpPr>
          <p:nvPr>
            <p:ph type="sldNum" sz="quarter" idx="11"/>
          </p:nvPr>
        </p:nvSpPr>
        <p:spPr>
          <a:noFill/>
        </p:spPr>
        <p:txBody>
          <a:bodyPr/>
          <a:lstStyle/>
          <a:p>
            <a:fld id="{54F29C35-C3AE-414A-996E-8973525D2478}" type="slidenum">
              <a:rPr lang="en-US" smtClean="0">
                <a:latin typeface="Arial" pitchFamily="34" charset="0"/>
              </a:rPr>
              <a:pPr/>
              <a:t>13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Where are we going?</a:t>
            </a:r>
          </a:p>
        </p:txBody>
      </p:sp>
      <p:sp>
        <p:nvSpPr>
          <p:cNvPr id="17411" name="Content Placeholder 2"/>
          <p:cNvSpPr>
            <a:spLocks noGrp="1"/>
          </p:cNvSpPr>
          <p:nvPr>
            <p:ph idx="1"/>
          </p:nvPr>
        </p:nvSpPr>
        <p:spPr/>
        <p:txBody>
          <a:bodyPr/>
          <a:lstStyle/>
          <a:p>
            <a:pPr eaLnBrk="1" hangingPunct="1"/>
            <a:r>
              <a:rPr lang="en-US" dirty="0" smtClean="0"/>
              <a:t>Next</a:t>
            </a:r>
          </a:p>
          <a:p>
            <a:pPr lvl="1" eaLnBrk="1" hangingPunct="1"/>
            <a:r>
              <a:rPr lang="en-US" dirty="0" smtClean="0"/>
              <a:t>DOE audit starting September 14</a:t>
            </a:r>
            <a:r>
              <a:rPr lang="en-US" baseline="30000" dirty="0" smtClean="0"/>
              <a:t>th</a:t>
            </a:r>
            <a:r>
              <a:rPr lang="en-US" dirty="0" smtClean="0"/>
              <a:t>, 2009</a:t>
            </a:r>
          </a:p>
          <a:p>
            <a:pPr lvl="1" eaLnBrk="1" hangingPunct="1"/>
            <a:r>
              <a:rPr lang="en-US" dirty="0" smtClean="0"/>
              <a:t>Build Assessment Plans, identifying gaps and inadequacies </a:t>
            </a:r>
          </a:p>
          <a:p>
            <a:pPr lvl="1" eaLnBrk="1" hangingPunct="1"/>
            <a:r>
              <a:rPr lang="en-US" dirty="0" smtClean="0"/>
              <a:t>Determine response using a graded approach to ensure application of controls are “right-sized” for risks posed by </a:t>
            </a:r>
            <a:r>
              <a:rPr lang="en-US" dirty="0" err="1" smtClean="0"/>
              <a:t>Fermilab</a:t>
            </a:r>
            <a:r>
              <a:rPr lang="en-US" dirty="0" smtClean="0"/>
              <a:t> processes</a:t>
            </a:r>
          </a:p>
          <a:p>
            <a:pPr lvl="1" eaLnBrk="1" hangingPunct="1"/>
            <a:r>
              <a:rPr lang="en-US" dirty="0" smtClean="0"/>
              <a:t>Implement response and corrective actions</a:t>
            </a:r>
          </a:p>
          <a:p>
            <a:pPr lvl="1" eaLnBrk="1" hangingPunct="1"/>
            <a:r>
              <a:rPr lang="en-US" dirty="0" smtClean="0"/>
              <a:t>Embed in the culture of the </a:t>
            </a:r>
            <a:r>
              <a:rPr lang="en-US" dirty="0" smtClean="0"/>
              <a:t>laboratory</a:t>
            </a:r>
          </a:p>
          <a:p>
            <a:pPr lvl="1" eaLnBrk="1" hangingPunct="1"/>
            <a:endParaRPr lang="en-US" dirty="0" smtClean="0"/>
          </a:p>
          <a:p>
            <a:pPr lvl="1" eaLnBrk="1" hangingPunct="1"/>
            <a:r>
              <a:rPr lang="en-US" dirty="0" smtClean="0">
                <a:solidFill>
                  <a:srgbClr val="FFC000"/>
                </a:solidFill>
              </a:rPr>
              <a:t>http://www.fnal.gov/pub/quality/</a:t>
            </a:r>
            <a:endParaRPr lang="en-US" dirty="0" smtClean="0">
              <a:solidFill>
                <a:srgbClr val="FFC000"/>
              </a:solidFill>
            </a:endParaRPr>
          </a:p>
          <a:p>
            <a:pPr lvl="1" eaLnBrk="1" hangingPunct="1">
              <a:buFont typeface="Wingdings" pitchFamily="2" charset="2"/>
              <a:buNone/>
            </a:pPr>
            <a:endParaRPr lang="en-US" dirty="0" smtClean="0"/>
          </a:p>
          <a:p>
            <a:pPr lvl="1" eaLnBrk="1" hangingPunct="1"/>
            <a:endParaRPr lang="en-US" dirty="0" smtClean="0"/>
          </a:p>
          <a:p>
            <a:endParaRPr lang="en-US" dirty="0" smtClean="0"/>
          </a:p>
        </p:txBody>
      </p:sp>
      <p:sp>
        <p:nvSpPr>
          <p:cNvPr id="17412"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7413" name="Slide Number Placeholder 4"/>
          <p:cNvSpPr>
            <a:spLocks noGrp="1"/>
          </p:cNvSpPr>
          <p:nvPr>
            <p:ph type="sldNum" sz="quarter" idx="11"/>
          </p:nvPr>
        </p:nvSpPr>
        <p:spPr>
          <a:noFill/>
        </p:spPr>
        <p:txBody>
          <a:bodyPr/>
          <a:lstStyle/>
          <a:p>
            <a:fld id="{7B12832E-FEA0-4C3E-A59A-38E9066B2F6F}" type="slidenum">
              <a:rPr lang="en-US" smtClean="0">
                <a:latin typeface="Arial" pitchFamily="34" charset="0"/>
              </a:rPr>
              <a:pPr/>
              <a:t>14</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Engineering Manual</a:t>
            </a:r>
          </a:p>
        </p:txBody>
      </p:sp>
      <p:sp>
        <p:nvSpPr>
          <p:cNvPr id="18435" name="Content Placeholder 2"/>
          <p:cNvSpPr>
            <a:spLocks noGrp="1"/>
          </p:cNvSpPr>
          <p:nvPr>
            <p:ph idx="1"/>
          </p:nvPr>
        </p:nvSpPr>
        <p:spPr/>
        <p:txBody>
          <a:bodyPr/>
          <a:lstStyle/>
          <a:p>
            <a:r>
              <a:rPr lang="en-US" dirty="0" smtClean="0"/>
              <a:t>Root-cause analysis of the LHC triplet failure led to task force on engineering practices  </a:t>
            </a:r>
          </a:p>
          <a:p>
            <a:endParaRPr lang="en-US" dirty="0" smtClean="0"/>
          </a:p>
          <a:p>
            <a:r>
              <a:rPr lang="en-US" dirty="0" smtClean="0"/>
              <a:t>Events at LHC have further highlighted the need for systematic approach: standard practices, risk based reviews and documentation</a:t>
            </a:r>
          </a:p>
          <a:p>
            <a:endParaRPr lang="en-US" dirty="0" smtClean="0"/>
          </a:p>
          <a:p>
            <a:r>
              <a:rPr lang="en-US" dirty="0" smtClean="0"/>
              <a:t>With engineering in different </a:t>
            </a:r>
            <a:r>
              <a:rPr lang="en-US" dirty="0" err="1" smtClean="0"/>
              <a:t>Fermilab</a:t>
            </a:r>
            <a:r>
              <a:rPr lang="en-US" dirty="0" smtClean="0"/>
              <a:t> organizations, we must make special efforts to have common practices </a:t>
            </a:r>
          </a:p>
        </p:txBody>
      </p:sp>
      <p:sp>
        <p:nvSpPr>
          <p:cNvPr id="18436"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8437" name="Slide Number Placeholder 4"/>
          <p:cNvSpPr>
            <a:spLocks noGrp="1"/>
          </p:cNvSpPr>
          <p:nvPr>
            <p:ph type="sldNum" sz="quarter" idx="11"/>
          </p:nvPr>
        </p:nvSpPr>
        <p:spPr>
          <a:noFill/>
        </p:spPr>
        <p:txBody>
          <a:bodyPr/>
          <a:lstStyle/>
          <a:p>
            <a:fld id="{1671E37A-7F69-4173-81C6-F303A53C1AD7}" type="slidenum">
              <a:rPr lang="en-US" smtClean="0">
                <a:latin typeface="Arial" pitchFamily="34" charset="0"/>
              </a:rPr>
              <a:pPr/>
              <a:t>15</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Engineering Manual</a:t>
            </a:r>
            <a:endParaRPr lang="en-US" dirty="0"/>
          </a:p>
        </p:txBody>
      </p:sp>
      <p:sp>
        <p:nvSpPr>
          <p:cNvPr id="5" name="Content Placeholder 4"/>
          <p:cNvSpPr>
            <a:spLocks noGrp="1"/>
          </p:cNvSpPr>
          <p:nvPr>
            <p:ph idx="1"/>
          </p:nvPr>
        </p:nvSpPr>
        <p:spPr/>
        <p:txBody>
          <a:bodyPr/>
          <a:lstStyle/>
          <a:p>
            <a:r>
              <a:rPr lang="en-US" dirty="0" smtClean="0"/>
              <a:t>Nine Major Elements are covered in the manual:</a:t>
            </a:r>
          </a:p>
          <a:p>
            <a:pPr lvl="1"/>
            <a:r>
              <a:rPr lang="en-US" dirty="0" smtClean="0"/>
              <a:t>Requirements and Specifications</a:t>
            </a:r>
          </a:p>
          <a:p>
            <a:pPr lvl="1"/>
            <a:r>
              <a:rPr lang="en-US" dirty="0" smtClean="0"/>
              <a:t>Engineering Risk Assessment</a:t>
            </a:r>
          </a:p>
          <a:p>
            <a:pPr lvl="1"/>
            <a:r>
              <a:rPr lang="en-US" dirty="0" smtClean="0"/>
              <a:t>Requirements and Specifications Review</a:t>
            </a:r>
          </a:p>
          <a:p>
            <a:pPr lvl="1"/>
            <a:r>
              <a:rPr lang="en-US" dirty="0" smtClean="0"/>
              <a:t>System Design</a:t>
            </a:r>
          </a:p>
          <a:p>
            <a:pPr lvl="1"/>
            <a:r>
              <a:rPr lang="en-US" dirty="0" smtClean="0"/>
              <a:t>Engineering Design Review</a:t>
            </a:r>
          </a:p>
          <a:p>
            <a:pPr lvl="1"/>
            <a:r>
              <a:rPr lang="en-US" dirty="0" smtClean="0"/>
              <a:t>Procurement and Implementation</a:t>
            </a:r>
          </a:p>
          <a:p>
            <a:pPr lvl="1"/>
            <a:r>
              <a:rPr lang="en-US" dirty="0" smtClean="0"/>
              <a:t>Testing and Validation</a:t>
            </a:r>
          </a:p>
          <a:p>
            <a:pPr lvl="1"/>
            <a:r>
              <a:rPr lang="en-US" dirty="0" smtClean="0"/>
              <a:t>Release to Operations</a:t>
            </a:r>
          </a:p>
          <a:p>
            <a:pPr lvl="1"/>
            <a:r>
              <a:rPr lang="en-US" dirty="0" smtClean="0"/>
              <a:t>Final Documentation</a:t>
            </a:r>
            <a:endParaRPr lang="en-US" dirty="0"/>
          </a:p>
        </p:txBody>
      </p:sp>
      <p:sp>
        <p:nvSpPr>
          <p:cNvPr id="6" name="Slide Number Placeholder 5"/>
          <p:cNvSpPr>
            <a:spLocks noGrp="1"/>
          </p:cNvSpPr>
          <p:nvPr>
            <p:ph type="sldNum" sz="quarter" idx="11"/>
          </p:nvPr>
        </p:nvSpPr>
        <p:spPr/>
        <p:txBody>
          <a:bodyPr/>
          <a:lstStyle/>
          <a:p>
            <a:pPr>
              <a:defRPr/>
            </a:pPr>
            <a:fld id="{EDFFC995-F308-4975-8561-B159E451285A}" type="slidenum">
              <a:rPr lang="en-US" smtClean="0"/>
              <a:pPr>
                <a:defRPr/>
              </a:pPr>
              <a:t>16</a:t>
            </a:fld>
            <a:endParaRPr lang="en-US"/>
          </a:p>
        </p:txBody>
      </p:sp>
      <p:sp>
        <p:nvSpPr>
          <p:cNvPr id="7" name="Footer Placeholder 6"/>
          <p:cNvSpPr>
            <a:spLocks noGrp="1"/>
          </p:cNvSpPr>
          <p:nvPr>
            <p:ph type="ftr" sz="quarter" idx="10"/>
          </p:nvPr>
        </p:nvSpPr>
        <p:spPr/>
        <p:txBody>
          <a:bodyPr/>
          <a:lstStyle/>
          <a:p>
            <a:pPr>
              <a:defRPr/>
            </a:pPr>
            <a:r>
              <a:rPr lang="en-US" smtClean="0"/>
              <a:t>Pier Oddone,  All hands meeting, September 9th, 2009</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feature of the manual</a:t>
            </a:r>
            <a:endParaRPr lang="en-US" dirty="0"/>
          </a:p>
        </p:txBody>
      </p:sp>
      <p:sp>
        <p:nvSpPr>
          <p:cNvPr id="5" name="Content Placeholder 4"/>
          <p:cNvSpPr>
            <a:spLocks noGrp="1"/>
          </p:cNvSpPr>
          <p:nvPr>
            <p:ph idx="1"/>
          </p:nvPr>
        </p:nvSpPr>
        <p:spPr/>
        <p:txBody>
          <a:bodyPr/>
          <a:lstStyle/>
          <a:p>
            <a:r>
              <a:rPr lang="en-US" dirty="0" smtClean="0"/>
              <a:t>Created by engineers from different parts of the laboratory under guidance of Paul </a:t>
            </a:r>
            <a:r>
              <a:rPr lang="en-US" dirty="0" err="1" smtClean="0"/>
              <a:t>Czarapata</a:t>
            </a:r>
            <a:endParaRPr lang="en-US" dirty="0" smtClean="0"/>
          </a:p>
          <a:p>
            <a:endParaRPr lang="en-US" dirty="0" smtClean="0"/>
          </a:p>
          <a:p>
            <a:r>
              <a:rPr lang="en-US" dirty="0" smtClean="0"/>
              <a:t>The main body is short – 33 pages – to allow easy reading</a:t>
            </a:r>
          </a:p>
          <a:p>
            <a:endParaRPr lang="en-US" dirty="0" smtClean="0"/>
          </a:p>
          <a:p>
            <a:r>
              <a:rPr lang="en-US" dirty="0" smtClean="0"/>
              <a:t> Useful examples are shown in the Appendix</a:t>
            </a:r>
          </a:p>
          <a:p>
            <a:endParaRPr lang="en-US" dirty="0" smtClean="0"/>
          </a:p>
          <a:p>
            <a:r>
              <a:rPr lang="en-US" dirty="0" smtClean="0"/>
              <a:t>It is a LIVING document: controlled copy on the web</a:t>
            </a:r>
          </a:p>
        </p:txBody>
      </p:sp>
      <p:sp>
        <p:nvSpPr>
          <p:cNvPr id="6" name="Slide Number Placeholder 5"/>
          <p:cNvSpPr>
            <a:spLocks noGrp="1"/>
          </p:cNvSpPr>
          <p:nvPr>
            <p:ph type="sldNum" sz="quarter" idx="11"/>
          </p:nvPr>
        </p:nvSpPr>
        <p:spPr/>
        <p:txBody>
          <a:bodyPr/>
          <a:lstStyle/>
          <a:p>
            <a:pPr>
              <a:defRPr/>
            </a:pPr>
            <a:fld id="{EDFFC995-F308-4975-8561-B159E451285A}" type="slidenum">
              <a:rPr lang="en-US" smtClean="0"/>
              <a:pPr>
                <a:defRPr/>
              </a:pPr>
              <a:t>17</a:t>
            </a:fld>
            <a:endParaRPr lang="en-US"/>
          </a:p>
        </p:txBody>
      </p:sp>
      <p:sp>
        <p:nvSpPr>
          <p:cNvPr id="7" name="Footer Placeholder 6"/>
          <p:cNvSpPr>
            <a:spLocks noGrp="1"/>
          </p:cNvSpPr>
          <p:nvPr>
            <p:ph type="ftr" sz="quarter" idx="10"/>
          </p:nvPr>
        </p:nvSpPr>
        <p:spPr/>
        <p:txBody>
          <a:bodyPr/>
          <a:lstStyle/>
          <a:p>
            <a:pPr>
              <a:defRPr/>
            </a:pPr>
            <a:r>
              <a:rPr lang="en-US" smtClean="0"/>
              <a:t>Pier Oddone,  All hands meeting, September 9th, 2009</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feature of the manual</a:t>
            </a:r>
            <a:endParaRPr lang="en-US" dirty="0"/>
          </a:p>
        </p:txBody>
      </p:sp>
      <p:sp>
        <p:nvSpPr>
          <p:cNvPr id="5" name="Content Placeholder 4"/>
          <p:cNvSpPr>
            <a:spLocks noGrp="1"/>
          </p:cNvSpPr>
          <p:nvPr>
            <p:ph idx="1"/>
          </p:nvPr>
        </p:nvSpPr>
        <p:spPr/>
        <p:txBody>
          <a:bodyPr/>
          <a:lstStyle/>
          <a:p>
            <a:r>
              <a:rPr lang="en-US" dirty="0" smtClean="0"/>
              <a:t>Defines roles and responsibilities through the engineering process</a:t>
            </a:r>
          </a:p>
          <a:p>
            <a:endParaRPr lang="en-US" dirty="0" smtClean="0"/>
          </a:p>
          <a:p>
            <a:r>
              <a:rPr lang="en-US" dirty="0" smtClean="0"/>
              <a:t>Defines requirements for risk analysis and level of formality based on risk</a:t>
            </a:r>
          </a:p>
          <a:p>
            <a:endParaRPr lang="en-US" dirty="0" smtClean="0"/>
          </a:p>
          <a:p>
            <a:r>
              <a:rPr lang="en-US" dirty="0" smtClean="0"/>
              <a:t>Puts requirements on documentation on all phases of engineering process</a:t>
            </a:r>
          </a:p>
        </p:txBody>
      </p:sp>
      <p:sp>
        <p:nvSpPr>
          <p:cNvPr id="6" name="Slide Number Placeholder 5"/>
          <p:cNvSpPr>
            <a:spLocks noGrp="1"/>
          </p:cNvSpPr>
          <p:nvPr>
            <p:ph type="sldNum" sz="quarter" idx="11"/>
          </p:nvPr>
        </p:nvSpPr>
        <p:spPr/>
        <p:txBody>
          <a:bodyPr/>
          <a:lstStyle/>
          <a:p>
            <a:pPr>
              <a:defRPr/>
            </a:pPr>
            <a:fld id="{EDFFC995-F308-4975-8561-B159E451285A}" type="slidenum">
              <a:rPr lang="en-US" smtClean="0"/>
              <a:pPr>
                <a:defRPr/>
              </a:pPr>
              <a:t>18</a:t>
            </a:fld>
            <a:endParaRPr lang="en-US"/>
          </a:p>
        </p:txBody>
      </p:sp>
      <p:sp>
        <p:nvSpPr>
          <p:cNvPr id="7" name="Footer Placeholder 6"/>
          <p:cNvSpPr>
            <a:spLocks noGrp="1"/>
          </p:cNvSpPr>
          <p:nvPr>
            <p:ph type="ftr" sz="quarter" idx="10"/>
          </p:nvPr>
        </p:nvSpPr>
        <p:spPr/>
        <p:txBody>
          <a:bodyPr/>
          <a:lstStyle/>
          <a:p>
            <a:pPr>
              <a:defRPr/>
            </a:pPr>
            <a:r>
              <a:rPr lang="en-US" smtClean="0"/>
              <a:t>Pier Oddone,  All hands meeting, September 9th, 2009</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err="1" smtClean="0"/>
              <a:t>Teamcenter</a:t>
            </a:r>
            <a:endParaRPr lang="en-US" dirty="0" smtClean="0"/>
          </a:p>
        </p:txBody>
      </p:sp>
      <p:sp>
        <p:nvSpPr>
          <p:cNvPr id="19459" name="Content Placeholder 2"/>
          <p:cNvSpPr>
            <a:spLocks noGrp="1"/>
          </p:cNvSpPr>
          <p:nvPr>
            <p:ph idx="1"/>
          </p:nvPr>
        </p:nvSpPr>
        <p:spPr/>
        <p:txBody>
          <a:bodyPr/>
          <a:lstStyle/>
          <a:p>
            <a:r>
              <a:rPr lang="en-US" dirty="0" smtClean="0"/>
              <a:t>We are investing on </a:t>
            </a:r>
            <a:r>
              <a:rPr lang="en-US" dirty="0" err="1" smtClean="0"/>
              <a:t>Teamcenter</a:t>
            </a:r>
            <a:r>
              <a:rPr lang="en-US" dirty="0" smtClean="0"/>
              <a:t> license to use a modern EDMS system for engineering documentation</a:t>
            </a:r>
          </a:p>
          <a:p>
            <a:pPr eaLnBrk="1" hangingPunct="1">
              <a:defRPr/>
            </a:pPr>
            <a:r>
              <a:rPr lang="en-US" dirty="0" err="1" smtClean="0"/>
              <a:t>Teamcenter</a:t>
            </a:r>
            <a:r>
              <a:rPr lang="en-US" dirty="0" smtClean="0"/>
              <a:t> will be used to </a:t>
            </a:r>
          </a:p>
          <a:p>
            <a:pPr lvl="1" eaLnBrk="1" hangingPunct="1">
              <a:defRPr/>
            </a:pPr>
            <a:r>
              <a:rPr lang="en-US" dirty="0" smtClean="0"/>
              <a:t>Capture all elements of the approved </a:t>
            </a:r>
            <a:r>
              <a:rPr lang="en-US" dirty="0" err="1" smtClean="0"/>
              <a:t>Fermilab</a:t>
            </a:r>
            <a:r>
              <a:rPr lang="en-US" dirty="0" smtClean="0"/>
              <a:t> engineering process and documents</a:t>
            </a:r>
          </a:p>
          <a:p>
            <a:pPr lvl="1" eaLnBrk="1" hangingPunct="1">
              <a:defRPr/>
            </a:pPr>
            <a:r>
              <a:rPr lang="en-US" dirty="0" smtClean="0"/>
              <a:t>Connect and control engineering specifications, design analysis, CAD drawings, safety documentation, and QC reports in a central repository</a:t>
            </a:r>
          </a:p>
          <a:p>
            <a:pPr lvl="1" eaLnBrk="1" hangingPunct="1">
              <a:defRPr/>
            </a:pPr>
            <a:r>
              <a:rPr lang="en-US" dirty="0" smtClean="0"/>
              <a:t>Allow more efficient data sharing across organizations</a:t>
            </a:r>
          </a:p>
          <a:p>
            <a:endParaRPr lang="en-US" dirty="0" smtClean="0"/>
          </a:p>
        </p:txBody>
      </p:sp>
      <p:sp>
        <p:nvSpPr>
          <p:cNvPr id="19460"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9461" name="Slide Number Placeholder 4"/>
          <p:cNvSpPr>
            <a:spLocks noGrp="1"/>
          </p:cNvSpPr>
          <p:nvPr>
            <p:ph type="sldNum" sz="quarter" idx="11"/>
          </p:nvPr>
        </p:nvSpPr>
        <p:spPr>
          <a:noFill/>
        </p:spPr>
        <p:txBody>
          <a:bodyPr/>
          <a:lstStyle/>
          <a:p>
            <a:fld id="{5DD6C45C-0D82-47CB-B4F5-E46167C10C48}" type="slidenum">
              <a:rPr lang="en-US" smtClean="0">
                <a:latin typeface="Arial" pitchFamily="34" charset="0"/>
              </a:rPr>
              <a:pPr/>
              <a:t>19</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123" name="Slide Number Placeholder 4"/>
          <p:cNvSpPr>
            <a:spLocks noGrp="1"/>
          </p:cNvSpPr>
          <p:nvPr>
            <p:ph type="sldNum" sz="quarter" idx="11"/>
          </p:nvPr>
        </p:nvSpPr>
        <p:spPr>
          <a:noFill/>
        </p:spPr>
        <p:txBody>
          <a:bodyPr/>
          <a:lstStyle/>
          <a:p>
            <a:fld id="{F82E43BB-CF24-434A-969A-9803C3A1ED26}" type="slidenum">
              <a:rPr lang="en-US" smtClean="0">
                <a:latin typeface="Arial" pitchFamily="34" charset="0"/>
              </a:rPr>
              <a:pPr/>
              <a:t>2</a:t>
            </a:fld>
            <a:endParaRPr lang="en-US" smtClean="0">
              <a:latin typeface="Arial" pitchFamily="34" charset="0"/>
            </a:endParaRPr>
          </a:p>
        </p:txBody>
      </p:sp>
      <p:sp>
        <p:nvSpPr>
          <p:cNvPr id="5124" name="Rectangle 2"/>
          <p:cNvSpPr>
            <a:spLocks noGrp="1" noChangeArrowheads="1"/>
          </p:cNvSpPr>
          <p:nvPr>
            <p:ph type="title"/>
          </p:nvPr>
        </p:nvSpPr>
        <p:spPr/>
        <p:txBody>
          <a:bodyPr/>
          <a:lstStyle/>
          <a:p>
            <a:pPr eaLnBrk="1" hangingPunct="1"/>
            <a:r>
              <a:rPr lang="en-US" smtClean="0"/>
              <a:t>Outline</a:t>
            </a:r>
          </a:p>
        </p:txBody>
      </p:sp>
      <p:sp>
        <p:nvSpPr>
          <p:cNvPr id="5125" name="Rectangle 3"/>
          <p:cNvSpPr>
            <a:spLocks noGrp="1" noChangeArrowheads="1"/>
          </p:cNvSpPr>
          <p:nvPr>
            <p:ph type="body" idx="1"/>
          </p:nvPr>
        </p:nvSpPr>
        <p:spPr/>
        <p:txBody>
          <a:bodyPr/>
          <a:lstStyle/>
          <a:p>
            <a:pPr eaLnBrk="1" hangingPunct="1">
              <a:lnSpc>
                <a:spcPct val="80000"/>
              </a:lnSpc>
            </a:pPr>
            <a:r>
              <a:rPr lang="en-US" smtClean="0"/>
              <a:t>Operational Highlights</a:t>
            </a:r>
          </a:p>
          <a:p>
            <a:pPr lvl="1" eaLnBrk="1" hangingPunct="1">
              <a:lnSpc>
                <a:spcPct val="80000"/>
              </a:lnSpc>
            </a:pPr>
            <a:endParaRPr lang="en-US" sz="1400" smtClean="0"/>
          </a:p>
          <a:p>
            <a:pPr lvl="1" eaLnBrk="1" hangingPunct="1">
              <a:lnSpc>
                <a:spcPct val="80000"/>
              </a:lnSpc>
            </a:pPr>
            <a:r>
              <a:rPr lang="en-US" smtClean="0"/>
              <a:t>IQA: Integrated Quality Assurance</a:t>
            </a:r>
          </a:p>
          <a:p>
            <a:pPr lvl="1" eaLnBrk="1" hangingPunct="1">
              <a:lnSpc>
                <a:spcPct val="80000"/>
              </a:lnSpc>
            </a:pPr>
            <a:r>
              <a:rPr lang="en-US" smtClean="0"/>
              <a:t>Engineering Standards: Manual and Teamcenter</a:t>
            </a:r>
          </a:p>
          <a:p>
            <a:pPr lvl="1" eaLnBrk="1" hangingPunct="1">
              <a:lnSpc>
                <a:spcPct val="80000"/>
              </a:lnSpc>
            </a:pPr>
            <a:r>
              <a:rPr lang="en-US" smtClean="0"/>
              <a:t>Health and Safety: H1N1, needed improvement</a:t>
            </a:r>
            <a:endParaRPr lang="en-US" sz="1600" smtClean="0"/>
          </a:p>
          <a:p>
            <a:pPr eaLnBrk="1" hangingPunct="1">
              <a:lnSpc>
                <a:spcPct val="80000"/>
              </a:lnSpc>
              <a:buFontTx/>
              <a:buNone/>
            </a:pPr>
            <a:endParaRPr lang="en-US" smtClean="0"/>
          </a:p>
          <a:p>
            <a:pPr eaLnBrk="1" hangingPunct="1">
              <a:lnSpc>
                <a:spcPct val="80000"/>
              </a:lnSpc>
            </a:pPr>
            <a:r>
              <a:rPr lang="en-US" smtClean="0"/>
              <a:t>The future program</a:t>
            </a:r>
          </a:p>
          <a:p>
            <a:pPr eaLnBrk="1" hangingPunct="1">
              <a:lnSpc>
                <a:spcPct val="80000"/>
              </a:lnSpc>
            </a:pPr>
            <a:endParaRPr lang="en-US" smtClean="0"/>
          </a:p>
          <a:p>
            <a:pPr lvl="1" eaLnBrk="1" hangingPunct="1">
              <a:lnSpc>
                <a:spcPct val="80000"/>
              </a:lnSpc>
            </a:pPr>
            <a:r>
              <a:rPr lang="en-US" smtClean="0"/>
              <a:t>The big picture</a:t>
            </a:r>
          </a:p>
          <a:p>
            <a:pPr lvl="1" eaLnBrk="1" hangingPunct="1">
              <a:lnSpc>
                <a:spcPct val="80000"/>
              </a:lnSpc>
            </a:pPr>
            <a:r>
              <a:rPr lang="en-US" smtClean="0"/>
              <a:t>A strategy for the US and Fermilab</a:t>
            </a:r>
          </a:p>
          <a:p>
            <a:pPr eaLnBrk="1" hangingPunct="1">
              <a:lnSpc>
                <a:spcPct val="80000"/>
              </a:lnSpc>
              <a:buFontTx/>
              <a:buNone/>
            </a:pPr>
            <a:endParaRPr lang="en-US" smtClean="0"/>
          </a:p>
          <a:p>
            <a:pPr lvl="1" eaLnBrk="1" hangingPunct="1">
              <a:lnSpc>
                <a:spcPct val="80000"/>
              </a:lnSpc>
            </a:pPr>
            <a:endParaRPr lang="en-US" sz="1800" smtClean="0"/>
          </a:p>
          <a:p>
            <a:pPr eaLnBrk="1" hangingPunct="1">
              <a:lnSpc>
                <a:spcPct val="80000"/>
              </a:lnSpc>
            </a:pPr>
            <a:endParaRPr lang="en-US"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buFontTx/>
              <a:buNone/>
            </a:pPr>
            <a:endParaRPr lang="en-US"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Teamcenter</a:t>
            </a:r>
            <a:r>
              <a:rPr lang="en-US" dirty="0" smtClean="0"/>
              <a:t> and engineering </a:t>
            </a:r>
            <a:endParaRPr lang="en-US" dirty="0"/>
          </a:p>
        </p:txBody>
      </p:sp>
      <p:sp>
        <p:nvSpPr>
          <p:cNvPr id="3" name="Footer Placeholder 2"/>
          <p:cNvSpPr>
            <a:spLocks noGrp="1"/>
          </p:cNvSpPr>
          <p:nvPr>
            <p:ph type="ftr" sz="quarter" idx="10"/>
          </p:nvPr>
        </p:nvSpPr>
        <p:spPr/>
        <p:txBody>
          <a:bodyPr/>
          <a:lstStyle/>
          <a:p>
            <a:pPr>
              <a:defRPr/>
            </a:pPr>
            <a:r>
              <a:rPr lang="en-US" smtClean="0"/>
              <a:t>Pier Oddone,  All hands meeting, September 9th, 2009</a:t>
            </a:r>
            <a:endParaRPr lang="en-US"/>
          </a:p>
        </p:txBody>
      </p:sp>
      <p:sp>
        <p:nvSpPr>
          <p:cNvPr id="4" name="Slide Number Placeholder 3"/>
          <p:cNvSpPr>
            <a:spLocks noGrp="1"/>
          </p:cNvSpPr>
          <p:nvPr>
            <p:ph type="sldNum" sz="quarter" idx="11"/>
          </p:nvPr>
        </p:nvSpPr>
        <p:spPr/>
        <p:txBody>
          <a:bodyPr/>
          <a:lstStyle/>
          <a:p>
            <a:pPr>
              <a:defRPr/>
            </a:pPr>
            <a:fld id="{3500BAFF-22E6-493F-ADC9-34A7D5288406}" type="slidenum">
              <a:rPr lang="en-US" smtClean="0"/>
              <a:pPr>
                <a:defRPr/>
              </a:pPr>
              <a:t>20</a:t>
            </a:fld>
            <a:endParaRPr lang="en-US"/>
          </a:p>
        </p:txBody>
      </p:sp>
      <p:pic>
        <p:nvPicPr>
          <p:cNvPr id="5" name="Picture 2"/>
          <p:cNvPicPr>
            <a:picLocks noChangeAspect="1" noChangeArrowheads="1"/>
          </p:cNvPicPr>
          <p:nvPr/>
        </p:nvPicPr>
        <p:blipFill>
          <a:blip r:embed="rId2" cstate="print"/>
          <a:srcRect/>
          <a:stretch>
            <a:fillRect/>
          </a:stretch>
        </p:blipFill>
        <p:spPr>
          <a:xfrm>
            <a:off x="438150" y="1581150"/>
            <a:ext cx="8470900" cy="4495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EH&amp;S</a:t>
            </a:r>
          </a:p>
        </p:txBody>
      </p:sp>
      <p:sp>
        <p:nvSpPr>
          <p:cNvPr id="20483" name="Content Placeholder 2"/>
          <p:cNvSpPr>
            <a:spLocks noGrp="1"/>
          </p:cNvSpPr>
          <p:nvPr>
            <p:ph idx="1"/>
          </p:nvPr>
        </p:nvSpPr>
        <p:spPr/>
        <p:txBody>
          <a:bodyPr/>
          <a:lstStyle/>
          <a:p>
            <a:r>
              <a:rPr lang="en-US" dirty="0" smtClean="0"/>
              <a:t>H1N1 Pandemic</a:t>
            </a:r>
          </a:p>
          <a:p>
            <a:pPr>
              <a:buNone/>
            </a:pPr>
            <a:r>
              <a:rPr lang="en-US" dirty="0" smtClean="0"/>
              <a:t> </a:t>
            </a:r>
          </a:p>
          <a:p>
            <a:pPr lvl="1"/>
            <a:r>
              <a:rPr lang="en-US" dirty="0" smtClean="0"/>
              <a:t>Get a seasonal flu shot (available early October)</a:t>
            </a:r>
          </a:p>
          <a:p>
            <a:pPr lvl="1"/>
            <a:endParaRPr lang="en-US" dirty="0" smtClean="0"/>
          </a:p>
          <a:p>
            <a:pPr lvl="1"/>
            <a:r>
              <a:rPr lang="en-US" dirty="0" smtClean="0"/>
              <a:t>Practice good hand hygiene and cough etiquette</a:t>
            </a:r>
          </a:p>
          <a:p>
            <a:pPr lvl="1"/>
            <a:endParaRPr lang="en-US" dirty="0" smtClean="0"/>
          </a:p>
          <a:p>
            <a:pPr lvl="1"/>
            <a:r>
              <a:rPr lang="en-US" dirty="0" smtClean="0"/>
              <a:t>Stay home if you are sick - call medical (x3232) if you suspect you have the flu and stay home for 24 hours after you are fever free with no medication</a:t>
            </a:r>
          </a:p>
          <a:p>
            <a:pPr lvl="1"/>
            <a:endParaRPr lang="en-US" dirty="0" smtClean="0"/>
          </a:p>
          <a:p>
            <a:pPr lvl="1"/>
            <a:r>
              <a:rPr lang="en-US" dirty="0" smtClean="0"/>
              <a:t>Use our website for current </a:t>
            </a:r>
            <a:r>
              <a:rPr lang="en-US" dirty="0" smtClean="0"/>
              <a:t>information</a:t>
            </a:r>
            <a:r>
              <a:rPr lang="en-US" dirty="0" smtClean="0"/>
              <a:t>: </a:t>
            </a:r>
            <a:r>
              <a:rPr lang="en-US" dirty="0" smtClean="0">
                <a:solidFill>
                  <a:srgbClr val="FFC000"/>
                </a:solidFill>
              </a:rPr>
              <a:t>http</a:t>
            </a:r>
            <a:r>
              <a:rPr lang="en-US" dirty="0" smtClean="0">
                <a:solidFill>
                  <a:srgbClr val="FFC000"/>
                </a:solidFill>
              </a:rPr>
              <a:t>://www.fnal.gov/pub/fluquestions/</a:t>
            </a:r>
            <a:r>
              <a:rPr lang="en-US" dirty="0" smtClean="0"/>
              <a:t/>
            </a:r>
            <a:br>
              <a:rPr lang="en-US" dirty="0" smtClean="0"/>
            </a:br>
            <a:endParaRPr lang="en-US" dirty="0" smtClean="0"/>
          </a:p>
        </p:txBody>
      </p:sp>
      <p:sp>
        <p:nvSpPr>
          <p:cNvPr id="20484"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20485" name="Slide Number Placeholder 4"/>
          <p:cNvSpPr>
            <a:spLocks noGrp="1"/>
          </p:cNvSpPr>
          <p:nvPr>
            <p:ph type="sldNum" sz="quarter" idx="11"/>
          </p:nvPr>
        </p:nvSpPr>
        <p:spPr>
          <a:noFill/>
        </p:spPr>
        <p:txBody>
          <a:bodyPr/>
          <a:lstStyle/>
          <a:p>
            <a:fld id="{DA7019AA-7179-48A0-B40F-D2F010997560}" type="slidenum">
              <a:rPr lang="en-US" smtClean="0">
                <a:latin typeface="Arial" pitchFamily="34" charset="0"/>
              </a:rPr>
              <a:pPr/>
              <a:t>21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EH&amp;S</a:t>
            </a:r>
            <a:endParaRPr lang="en-US" dirty="0"/>
          </a:p>
        </p:txBody>
      </p:sp>
      <p:sp>
        <p:nvSpPr>
          <p:cNvPr id="3" name="Content Placeholder 2"/>
          <p:cNvSpPr>
            <a:spLocks noGrp="1"/>
          </p:cNvSpPr>
          <p:nvPr>
            <p:ph idx="1"/>
          </p:nvPr>
        </p:nvSpPr>
        <p:spPr/>
        <p:txBody>
          <a:bodyPr/>
          <a:lstStyle/>
          <a:p>
            <a:r>
              <a:rPr lang="en-US" dirty="0" err="1" smtClean="0"/>
              <a:t>Fermilab</a:t>
            </a:r>
            <a:r>
              <a:rPr lang="en-US" dirty="0" smtClean="0"/>
              <a:t> Director’s Triennial Self-Assessment of ES&amp;H – recommendations:</a:t>
            </a:r>
          </a:p>
          <a:p>
            <a:endParaRPr lang="en-US" dirty="0" smtClean="0"/>
          </a:p>
          <a:p>
            <a:pPr lvl="1"/>
            <a:r>
              <a:rPr lang="en-US" sz="1800" dirty="0" smtClean="0"/>
              <a:t>Educate supervisors in Human Performance Improvement</a:t>
            </a:r>
          </a:p>
          <a:p>
            <a:pPr lvl="1">
              <a:buNone/>
            </a:pPr>
            <a:r>
              <a:rPr lang="en-US" sz="1800" dirty="0" smtClean="0"/>
              <a:t> </a:t>
            </a:r>
          </a:p>
          <a:p>
            <a:pPr lvl="1"/>
            <a:r>
              <a:rPr lang="en-US" sz="1800" dirty="0" smtClean="0"/>
              <a:t>Standardize a Reward &amp; Recognition program for ES&amp;H </a:t>
            </a:r>
          </a:p>
          <a:p>
            <a:pPr lvl="1"/>
            <a:endParaRPr lang="en-US" sz="1800" dirty="0" smtClean="0"/>
          </a:p>
          <a:p>
            <a:pPr lvl="1"/>
            <a:r>
              <a:rPr lang="en-US" sz="1800" dirty="0" smtClean="0"/>
              <a:t>Document ES&amp;H performance on performance reviews</a:t>
            </a:r>
          </a:p>
          <a:p>
            <a:pPr lvl="1"/>
            <a:endParaRPr lang="en-US" sz="1800" dirty="0" smtClean="0"/>
          </a:p>
          <a:p>
            <a:pPr lvl="1"/>
            <a:r>
              <a:rPr lang="en-US" sz="1800" dirty="0" smtClean="0"/>
              <a:t>Communicate the importance of SMART (Specific, </a:t>
            </a:r>
            <a:r>
              <a:rPr lang="en-US" sz="1800" dirty="0" err="1" smtClean="0"/>
              <a:t>Measurable,Attainable</a:t>
            </a:r>
            <a:r>
              <a:rPr lang="en-US" sz="1800" dirty="0" smtClean="0"/>
              <a:t>, Relevant, and Time-bound) goals for </a:t>
            </a:r>
            <a:r>
              <a:rPr lang="en-US" sz="1800" dirty="0" err="1" smtClean="0"/>
              <a:t>Fermilab</a:t>
            </a:r>
            <a:r>
              <a:rPr lang="en-US" sz="1800" dirty="0" smtClean="0"/>
              <a:t> personnel ES&amp;H goals.</a:t>
            </a:r>
            <a:br>
              <a:rPr lang="en-US" sz="1800" dirty="0" smtClean="0"/>
            </a:br>
            <a:endParaRPr lang="en-US" sz="1800" dirty="0"/>
          </a:p>
        </p:txBody>
      </p:sp>
      <p:sp>
        <p:nvSpPr>
          <p:cNvPr id="4" name="Footer Placeholder 3"/>
          <p:cNvSpPr>
            <a:spLocks noGrp="1"/>
          </p:cNvSpPr>
          <p:nvPr>
            <p:ph type="ftr" sz="quarter" idx="10"/>
          </p:nvPr>
        </p:nvSpPr>
        <p:spPr/>
        <p:txBody>
          <a:bodyPr/>
          <a:lstStyle/>
          <a:p>
            <a:pPr>
              <a:defRPr/>
            </a:pPr>
            <a:r>
              <a:rPr lang="en-US" smtClean="0"/>
              <a:t>Pier Oddone,  All hands meeting, September 9th, 2009</a:t>
            </a:r>
            <a:endParaRPr lang="en-US"/>
          </a:p>
        </p:txBody>
      </p:sp>
      <p:sp>
        <p:nvSpPr>
          <p:cNvPr id="5" name="Slide Number Placeholder 4"/>
          <p:cNvSpPr>
            <a:spLocks noGrp="1"/>
          </p:cNvSpPr>
          <p:nvPr>
            <p:ph type="sldNum" sz="quarter" idx="11"/>
          </p:nvPr>
        </p:nvSpPr>
        <p:spPr/>
        <p:txBody>
          <a:bodyPr/>
          <a:lstStyle/>
          <a:p>
            <a:pPr>
              <a:defRPr/>
            </a:pPr>
            <a:fld id="{EDFFC995-F308-4975-8561-B159E451285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Injuries are a matter of concern</a:t>
            </a:r>
            <a:endParaRPr lang="en-US" dirty="0"/>
          </a:p>
        </p:txBody>
      </p:sp>
      <p:sp>
        <p:nvSpPr>
          <p:cNvPr id="5" name="Rectangle 4"/>
          <p:cNvSpPr/>
          <p:nvPr/>
        </p:nvSpPr>
        <p:spPr bwMode="auto">
          <a:xfrm>
            <a:off x="923925" y="1619250"/>
            <a:ext cx="7762875" cy="455295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graphicFrame>
        <p:nvGraphicFramePr>
          <p:cNvPr id="4" name="Chart 3"/>
          <p:cNvGraphicFramePr/>
          <p:nvPr/>
        </p:nvGraphicFramePr>
        <p:xfrm>
          <a:off x="907117" y="1613647"/>
          <a:ext cx="7806578" cy="4554071"/>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1"/>
          </p:nvPr>
        </p:nvSpPr>
        <p:spPr/>
        <p:txBody>
          <a:bodyPr/>
          <a:lstStyle/>
          <a:p>
            <a:pPr>
              <a:defRPr/>
            </a:pPr>
            <a:fld id="{3500BAFF-22E6-493F-ADC9-34A7D5288406}" type="slidenum">
              <a:rPr lang="en-US" smtClean="0"/>
              <a:pPr>
                <a:defRPr/>
              </a:pPr>
              <a:t>23</a:t>
            </a:fld>
            <a:endParaRPr lang="en-US"/>
          </a:p>
        </p:txBody>
      </p:sp>
      <p:sp>
        <p:nvSpPr>
          <p:cNvPr id="7" name="Footer Placeholder 6"/>
          <p:cNvSpPr>
            <a:spLocks noGrp="1"/>
          </p:cNvSpPr>
          <p:nvPr>
            <p:ph type="ftr" sz="quarter" idx="10"/>
          </p:nvPr>
        </p:nvSpPr>
        <p:spPr/>
        <p:txBody>
          <a:bodyPr/>
          <a:lstStyle/>
          <a:p>
            <a:pPr>
              <a:defRPr/>
            </a:pPr>
            <a:r>
              <a:rPr lang="en-US" smtClean="0"/>
              <a:t>Pier Oddone,  All hands meeting, September 9th, 2009</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23925" y="1619250"/>
            <a:ext cx="7762875" cy="455295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p:txBody>
      </p:sp>
      <p:graphicFrame>
        <p:nvGraphicFramePr>
          <p:cNvPr id="3" name="Chart 2"/>
          <p:cNvGraphicFramePr/>
          <p:nvPr/>
        </p:nvGraphicFramePr>
        <p:xfrm>
          <a:off x="1036546" y="1617009"/>
          <a:ext cx="7659220" cy="455070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smtClean="0"/>
              <a:t>Injuries are a matter of concern</a:t>
            </a:r>
            <a:endParaRPr lang="en-US" dirty="0"/>
          </a:p>
        </p:txBody>
      </p:sp>
      <p:sp>
        <p:nvSpPr>
          <p:cNvPr id="6" name="Slide Number Placeholder 5"/>
          <p:cNvSpPr>
            <a:spLocks noGrp="1"/>
          </p:cNvSpPr>
          <p:nvPr>
            <p:ph type="sldNum" sz="quarter" idx="11"/>
          </p:nvPr>
        </p:nvSpPr>
        <p:spPr/>
        <p:txBody>
          <a:bodyPr/>
          <a:lstStyle/>
          <a:p>
            <a:pPr>
              <a:defRPr/>
            </a:pPr>
            <a:fld id="{3500BAFF-22E6-493F-ADC9-34A7D5288406}" type="slidenum">
              <a:rPr lang="en-US" smtClean="0"/>
              <a:pPr>
                <a:defRPr/>
              </a:pPr>
              <a:t>24</a:t>
            </a:fld>
            <a:endParaRPr lang="en-US"/>
          </a:p>
        </p:txBody>
      </p:sp>
      <p:sp>
        <p:nvSpPr>
          <p:cNvPr id="7" name="Footer Placeholder 6"/>
          <p:cNvSpPr>
            <a:spLocks noGrp="1"/>
          </p:cNvSpPr>
          <p:nvPr>
            <p:ph type="ftr" sz="quarter" idx="10"/>
          </p:nvPr>
        </p:nvSpPr>
        <p:spPr/>
        <p:txBody>
          <a:bodyPr/>
          <a:lstStyle/>
          <a:p>
            <a:pPr>
              <a:defRPr/>
            </a:pPr>
            <a:r>
              <a:rPr lang="en-US" smtClean="0"/>
              <a:t>Pier Oddone,  All hands meeting, September 9th, 2009</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The big picture</a:t>
            </a:r>
          </a:p>
        </p:txBody>
      </p:sp>
      <p:sp>
        <p:nvSpPr>
          <p:cNvPr id="22531" name="Content Placeholder 2"/>
          <p:cNvSpPr>
            <a:spLocks noGrp="1"/>
          </p:cNvSpPr>
          <p:nvPr>
            <p:ph idx="1"/>
          </p:nvPr>
        </p:nvSpPr>
        <p:spPr>
          <a:xfrm>
            <a:off x="1600200" y="1520825"/>
            <a:ext cx="7172325" cy="4114800"/>
          </a:xfrm>
        </p:spPr>
        <p:txBody>
          <a:bodyPr/>
          <a:lstStyle/>
          <a:p>
            <a:r>
              <a:rPr lang="en-US" smtClean="0"/>
              <a:t>The laboratory is doing very well:  many results from the Tevatron, leading programs in neutrinos and particle astrophysics.  Fermilab provided most results at Lepton-Photon 2009</a:t>
            </a:r>
          </a:p>
          <a:p>
            <a:endParaRPr lang="en-US" smtClean="0"/>
          </a:p>
          <a:p>
            <a:r>
              <a:rPr lang="en-US" smtClean="0"/>
              <a:t>The shutdown has gone well and we are ready for a two year run with great discovery potential pending DOE support in FY11</a:t>
            </a:r>
          </a:p>
          <a:p>
            <a:endParaRPr lang="en-US" smtClean="0"/>
          </a:p>
          <a:p>
            <a:r>
              <a:rPr lang="en-US" smtClean="0"/>
              <a:t>Base budget is in reasonably good shape and we have received nearly $150M ARRA funds</a:t>
            </a:r>
          </a:p>
        </p:txBody>
      </p:sp>
      <p:sp>
        <p:nvSpPr>
          <p:cNvPr id="22532"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22533" name="Slide Number Placeholder 4"/>
          <p:cNvSpPr>
            <a:spLocks noGrp="1"/>
          </p:cNvSpPr>
          <p:nvPr>
            <p:ph type="sldNum" sz="quarter" idx="11"/>
          </p:nvPr>
        </p:nvSpPr>
        <p:spPr>
          <a:noFill/>
        </p:spPr>
        <p:txBody>
          <a:bodyPr/>
          <a:lstStyle/>
          <a:p>
            <a:fld id="{08C838C2-4917-469D-8353-CABDD193D796}" type="slidenum">
              <a:rPr lang="en-US" smtClean="0">
                <a:latin typeface="Arial" pitchFamily="34" charset="0"/>
              </a:rPr>
              <a:pPr/>
              <a:t>25</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The big picture</a:t>
            </a:r>
          </a:p>
        </p:txBody>
      </p:sp>
      <p:sp>
        <p:nvSpPr>
          <p:cNvPr id="23555" name="Content Placeholder 2"/>
          <p:cNvSpPr>
            <a:spLocks noGrp="1"/>
          </p:cNvSpPr>
          <p:nvPr>
            <p:ph idx="1"/>
          </p:nvPr>
        </p:nvSpPr>
        <p:spPr/>
        <p:txBody>
          <a:bodyPr/>
          <a:lstStyle/>
          <a:p>
            <a:r>
              <a:rPr lang="en-US" smtClean="0"/>
              <a:t>The strategy for the future has broad support: it is a challenging and exciting program</a:t>
            </a:r>
          </a:p>
          <a:p>
            <a:r>
              <a:rPr lang="en-US" smtClean="0"/>
              <a:t>  </a:t>
            </a:r>
          </a:p>
          <a:p>
            <a:r>
              <a:rPr lang="en-US" smtClean="0"/>
              <a:t>Several briefings to the Director of the Office of Science, Bill Brinkman: laboratory planning, neutrinos, Project X.  Also visit to the laboratory by Bill Brinkman and Pat Dehmer</a:t>
            </a:r>
          </a:p>
          <a:p>
            <a:endParaRPr lang="en-US" smtClean="0"/>
          </a:p>
          <a:p>
            <a:r>
              <a:rPr lang="en-US" smtClean="0"/>
              <a:t>The program places strong demands on us to manage well and efficiently and work closely with our partner institutions</a:t>
            </a:r>
          </a:p>
          <a:p>
            <a:endParaRPr lang="en-US" smtClean="0"/>
          </a:p>
          <a:p>
            <a:pPr>
              <a:buFontTx/>
              <a:buNone/>
            </a:pPr>
            <a:endParaRPr lang="en-US" smtClean="0"/>
          </a:p>
          <a:p>
            <a:pPr>
              <a:buFontTx/>
              <a:buNone/>
            </a:pPr>
            <a:endParaRPr lang="en-US" smtClean="0"/>
          </a:p>
          <a:p>
            <a:endParaRPr lang="en-US" smtClean="0"/>
          </a:p>
          <a:p>
            <a:endParaRPr lang="en-US" smtClean="0"/>
          </a:p>
        </p:txBody>
      </p:sp>
      <p:sp>
        <p:nvSpPr>
          <p:cNvPr id="23556"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23557" name="Slide Number Placeholder 4"/>
          <p:cNvSpPr>
            <a:spLocks noGrp="1"/>
          </p:cNvSpPr>
          <p:nvPr>
            <p:ph type="sldNum" sz="quarter" idx="11"/>
          </p:nvPr>
        </p:nvSpPr>
        <p:spPr>
          <a:noFill/>
        </p:spPr>
        <p:txBody>
          <a:bodyPr/>
          <a:lstStyle/>
          <a:p>
            <a:fld id="{79D3ED7B-B123-4711-A37C-00B634A86686}" type="slidenum">
              <a:rPr lang="en-US" smtClean="0">
                <a:latin typeface="Arial" pitchFamily="34" charset="0"/>
              </a:rPr>
              <a:pPr/>
              <a:t>26</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4"/>
          <p:cNvSpPr>
            <a:spLocks noChangeArrowheads="1"/>
          </p:cNvSpPr>
          <p:nvPr/>
        </p:nvSpPr>
        <p:spPr bwMode="auto">
          <a:xfrm>
            <a:off x="906463" y="4338638"/>
            <a:ext cx="7323137" cy="1368425"/>
          </a:xfrm>
          <a:prstGeom prst="rect">
            <a:avLst/>
          </a:prstGeom>
          <a:solidFill>
            <a:srgbClr val="00B0F0">
              <a:alpha val="20000"/>
            </a:srgbClr>
          </a:solidFill>
          <a:ln w="9525" algn="ctr">
            <a:solidFill>
              <a:srgbClr val="000000"/>
            </a:solidFill>
            <a:round/>
            <a:headEnd/>
            <a:tailEnd/>
          </a:ln>
        </p:spPr>
        <p:txBody>
          <a:bodyPr/>
          <a:lstStyle/>
          <a:p>
            <a:endParaRPr lang="en-US"/>
          </a:p>
        </p:txBody>
      </p:sp>
      <p:sp>
        <p:nvSpPr>
          <p:cNvPr id="24579" name="Rectangle 33"/>
          <p:cNvSpPr>
            <a:spLocks noChangeArrowheads="1"/>
          </p:cNvSpPr>
          <p:nvPr/>
        </p:nvSpPr>
        <p:spPr bwMode="auto">
          <a:xfrm>
            <a:off x="906463" y="2967038"/>
            <a:ext cx="7323137" cy="1363662"/>
          </a:xfrm>
          <a:prstGeom prst="rect">
            <a:avLst/>
          </a:prstGeom>
          <a:solidFill>
            <a:srgbClr val="FF0000">
              <a:alpha val="18823"/>
            </a:srgbClr>
          </a:solidFill>
          <a:ln w="9525" algn="ctr">
            <a:solidFill>
              <a:srgbClr val="000000"/>
            </a:solidFill>
            <a:round/>
            <a:headEnd/>
            <a:tailEnd/>
          </a:ln>
        </p:spPr>
        <p:txBody>
          <a:bodyPr/>
          <a:lstStyle/>
          <a:p>
            <a:endParaRPr lang="en-US"/>
          </a:p>
        </p:txBody>
      </p:sp>
      <p:sp>
        <p:nvSpPr>
          <p:cNvPr id="24580" name="Rectangle 32"/>
          <p:cNvSpPr>
            <a:spLocks noChangeArrowheads="1"/>
          </p:cNvSpPr>
          <p:nvPr/>
        </p:nvSpPr>
        <p:spPr bwMode="auto">
          <a:xfrm>
            <a:off x="906463" y="1604963"/>
            <a:ext cx="7323137" cy="1362075"/>
          </a:xfrm>
          <a:prstGeom prst="rect">
            <a:avLst/>
          </a:prstGeom>
          <a:solidFill>
            <a:srgbClr val="FFFF66">
              <a:alpha val="21176"/>
            </a:srgbClr>
          </a:solidFill>
          <a:ln w="9525" algn="ctr">
            <a:solidFill>
              <a:srgbClr val="000000"/>
            </a:solidFill>
            <a:round/>
            <a:headEnd/>
            <a:tailEnd/>
          </a:ln>
        </p:spPr>
        <p:txBody>
          <a:bodyPr/>
          <a:lstStyle/>
          <a:p>
            <a:endParaRPr lang="en-US"/>
          </a:p>
        </p:txBody>
      </p:sp>
      <p:sp>
        <p:nvSpPr>
          <p:cNvPr id="24581" name="Title 1"/>
          <p:cNvSpPr>
            <a:spLocks noGrp="1"/>
          </p:cNvSpPr>
          <p:nvPr>
            <p:ph type="title"/>
          </p:nvPr>
        </p:nvSpPr>
        <p:spPr/>
        <p:txBody>
          <a:bodyPr/>
          <a:lstStyle/>
          <a:p>
            <a:r>
              <a:rPr lang="en-US" smtClean="0"/>
              <a:t>Facilities and experiments</a:t>
            </a:r>
          </a:p>
        </p:txBody>
      </p:sp>
      <p:sp>
        <p:nvSpPr>
          <p:cNvPr id="24582"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24583" name="Slide Number Placeholder 3"/>
          <p:cNvSpPr>
            <a:spLocks noGrp="1"/>
          </p:cNvSpPr>
          <p:nvPr>
            <p:ph type="sldNum" sz="quarter" idx="11"/>
          </p:nvPr>
        </p:nvSpPr>
        <p:spPr>
          <a:noFill/>
        </p:spPr>
        <p:txBody>
          <a:bodyPr/>
          <a:lstStyle/>
          <a:p>
            <a:fld id="{C8E6FF4B-61B3-4DB6-A607-1DDDFB38FC70}" type="slidenum">
              <a:rPr lang="en-US" smtClean="0">
                <a:latin typeface="Arial" pitchFamily="34" charset="0"/>
              </a:rPr>
              <a:pPr/>
              <a:t>27</a:t>
            </a:fld>
            <a:endParaRPr lang="en-US" smtClean="0">
              <a:latin typeface="Arial" pitchFamily="34" charset="0"/>
            </a:endParaRPr>
          </a:p>
        </p:txBody>
      </p:sp>
      <p:cxnSp>
        <p:nvCxnSpPr>
          <p:cNvPr id="24584" name="Straight Connector 5"/>
          <p:cNvCxnSpPr>
            <a:cxnSpLocks noChangeShapeType="1"/>
          </p:cNvCxnSpPr>
          <p:nvPr/>
        </p:nvCxnSpPr>
        <p:spPr bwMode="auto">
          <a:xfrm rot="16200000" flipH="1">
            <a:off x="-1139031" y="3628232"/>
            <a:ext cx="4092575" cy="14287"/>
          </a:xfrm>
          <a:prstGeom prst="line">
            <a:avLst/>
          </a:prstGeom>
          <a:noFill/>
          <a:ln w="9525" algn="ctr">
            <a:solidFill>
              <a:srgbClr val="FFFFFF"/>
            </a:solidFill>
            <a:round/>
            <a:headEnd/>
            <a:tailEnd/>
          </a:ln>
        </p:spPr>
      </p:cxnSp>
      <p:cxnSp>
        <p:nvCxnSpPr>
          <p:cNvPr id="24585" name="Straight Connector 8"/>
          <p:cNvCxnSpPr>
            <a:cxnSpLocks noChangeShapeType="1"/>
          </p:cNvCxnSpPr>
          <p:nvPr/>
        </p:nvCxnSpPr>
        <p:spPr bwMode="auto">
          <a:xfrm>
            <a:off x="900113" y="1589088"/>
            <a:ext cx="7315200" cy="14287"/>
          </a:xfrm>
          <a:prstGeom prst="line">
            <a:avLst/>
          </a:prstGeom>
          <a:noFill/>
          <a:ln w="9525" algn="ctr">
            <a:solidFill>
              <a:srgbClr val="FFFFFF"/>
            </a:solidFill>
            <a:round/>
            <a:headEnd/>
            <a:tailEnd/>
          </a:ln>
        </p:spPr>
      </p:cxnSp>
      <p:cxnSp>
        <p:nvCxnSpPr>
          <p:cNvPr id="24586" name="Straight Connector 9"/>
          <p:cNvCxnSpPr>
            <a:cxnSpLocks noChangeShapeType="1"/>
          </p:cNvCxnSpPr>
          <p:nvPr/>
        </p:nvCxnSpPr>
        <p:spPr bwMode="auto">
          <a:xfrm rot="16200000" flipH="1">
            <a:off x="6169025" y="3654425"/>
            <a:ext cx="4110038" cy="14288"/>
          </a:xfrm>
          <a:prstGeom prst="line">
            <a:avLst/>
          </a:prstGeom>
          <a:noFill/>
          <a:ln w="9525" algn="ctr">
            <a:solidFill>
              <a:srgbClr val="FFFFFF"/>
            </a:solidFill>
            <a:round/>
            <a:headEnd/>
            <a:tailEnd/>
          </a:ln>
        </p:spPr>
      </p:cxnSp>
      <p:cxnSp>
        <p:nvCxnSpPr>
          <p:cNvPr id="24587" name="Straight Connector 10"/>
          <p:cNvCxnSpPr>
            <a:cxnSpLocks noChangeShapeType="1"/>
          </p:cNvCxnSpPr>
          <p:nvPr/>
        </p:nvCxnSpPr>
        <p:spPr bwMode="auto">
          <a:xfrm>
            <a:off x="900113" y="5711825"/>
            <a:ext cx="7331075" cy="3175"/>
          </a:xfrm>
          <a:prstGeom prst="line">
            <a:avLst/>
          </a:prstGeom>
          <a:noFill/>
          <a:ln w="9525" algn="ctr">
            <a:solidFill>
              <a:srgbClr val="FFFFFF"/>
            </a:solidFill>
            <a:round/>
            <a:headEnd/>
            <a:tailEnd/>
          </a:ln>
        </p:spPr>
      </p:cxnSp>
      <p:cxnSp>
        <p:nvCxnSpPr>
          <p:cNvPr id="24588" name="Straight Connector 11"/>
          <p:cNvCxnSpPr>
            <a:cxnSpLocks noChangeShapeType="1"/>
          </p:cNvCxnSpPr>
          <p:nvPr/>
        </p:nvCxnSpPr>
        <p:spPr bwMode="auto">
          <a:xfrm flipV="1">
            <a:off x="900113" y="2957513"/>
            <a:ext cx="7327900" cy="11112"/>
          </a:xfrm>
          <a:prstGeom prst="line">
            <a:avLst/>
          </a:prstGeom>
          <a:noFill/>
          <a:ln w="9525" algn="ctr">
            <a:solidFill>
              <a:srgbClr val="FFFFFF"/>
            </a:solidFill>
            <a:round/>
            <a:headEnd/>
            <a:tailEnd/>
          </a:ln>
        </p:spPr>
      </p:cxnSp>
      <p:cxnSp>
        <p:nvCxnSpPr>
          <p:cNvPr id="24589" name="Straight Connector 12"/>
          <p:cNvCxnSpPr>
            <a:cxnSpLocks noChangeShapeType="1"/>
          </p:cNvCxnSpPr>
          <p:nvPr/>
        </p:nvCxnSpPr>
        <p:spPr bwMode="auto">
          <a:xfrm>
            <a:off x="874713" y="4332288"/>
            <a:ext cx="7354887" cy="1587"/>
          </a:xfrm>
          <a:prstGeom prst="line">
            <a:avLst/>
          </a:prstGeom>
          <a:noFill/>
          <a:ln w="9525" algn="ctr">
            <a:solidFill>
              <a:srgbClr val="FFFFFF"/>
            </a:solidFill>
            <a:round/>
            <a:headEnd/>
            <a:tailEnd/>
          </a:ln>
        </p:spPr>
      </p:cxnSp>
      <p:cxnSp>
        <p:nvCxnSpPr>
          <p:cNvPr id="24590" name="Straight Connector 13"/>
          <p:cNvCxnSpPr>
            <a:cxnSpLocks noChangeShapeType="1"/>
          </p:cNvCxnSpPr>
          <p:nvPr/>
        </p:nvCxnSpPr>
        <p:spPr bwMode="auto">
          <a:xfrm rot="16200000" flipH="1">
            <a:off x="692150" y="3659188"/>
            <a:ext cx="4092575" cy="15875"/>
          </a:xfrm>
          <a:prstGeom prst="line">
            <a:avLst/>
          </a:prstGeom>
          <a:noFill/>
          <a:ln w="9525" algn="ctr">
            <a:solidFill>
              <a:srgbClr val="FFFFFF"/>
            </a:solidFill>
            <a:round/>
            <a:headEnd/>
            <a:tailEnd/>
          </a:ln>
        </p:spPr>
      </p:cxnSp>
      <p:cxnSp>
        <p:nvCxnSpPr>
          <p:cNvPr id="24591" name="Straight Connector 14"/>
          <p:cNvCxnSpPr>
            <a:cxnSpLocks noChangeShapeType="1"/>
          </p:cNvCxnSpPr>
          <p:nvPr/>
        </p:nvCxnSpPr>
        <p:spPr bwMode="auto">
          <a:xfrm rot="16200000" flipH="1">
            <a:off x="2520950" y="3659188"/>
            <a:ext cx="4092575" cy="15875"/>
          </a:xfrm>
          <a:prstGeom prst="line">
            <a:avLst/>
          </a:prstGeom>
          <a:noFill/>
          <a:ln w="9525" algn="ctr">
            <a:solidFill>
              <a:srgbClr val="FFFFFF"/>
            </a:solidFill>
            <a:round/>
            <a:headEnd/>
            <a:tailEnd/>
          </a:ln>
        </p:spPr>
      </p:cxnSp>
      <p:sp>
        <p:nvSpPr>
          <p:cNvPr id="24592" name="TextBox 15"/>
          <p:cNvSpPr txBox="1">
            <a:spLocks noChangeArrowheads="1"/>
          </p:cNvSpPr>
          <p:nvPr/>
        </p:nvSpPr>
        <p:spPr bwMode="auto">
          <a:xfrm>
            <a:off x="1289050" y="1903413"/>
            <a:ext cx="1069975" cy="701675"/>
          </a:xfrm>
          <a:prstGeom prst="rect">
            <a:avLst/>
          </a:prstGeom>
          <a:noFill/>
          <a:ln w="9525">
            <a:noFill/>
            <a:miter lim="800000"/>
            <a:headEnd/>
            <a:tailEnd/>
          </a:ln>
        </p:spPr>
        <p:txBody>
          <a:bodyPr wrap="none">
            <a:spAutoFit/>
          </a:bodyPr>
          <a:lstStyle/>
          <a:p>
            <a:r>
              <a:rPr lang="en-US" sz="1800"/>
              <a:t>Tevatron</a:t>
            </a:r>
          </a:p>
          <a:p>
            <a:r>
              <a:rPr lang="en-US" sz="1800"/>
              <a:t>LHC</a:t>
            </a:r>
          </a:p>
        </p:txBody>
      </p:sp>
      <p:sp>
        <p:nvSpPr>
          <p:cNvPr id="24593" name="TextBox 16"/>
          <p:cNvSpPr txBox="1">
            <a:spLocks noChangeArrowheads="1"/>
          </p:cNvSpPr>
          <p:nvPr/>
        </p:nvSpPr>
        <p:spPr bwMode="auto">
          <a:xfrm>
            <a:off x="2809875" y="1912938"/>
            <a:ext cx="1673225" cy="701675"/>
          </a:xfrm>
          <a:prstGeom prst="rect">
            <a:avLst/>
          </a:prstGeom>
          <a:noFill/>
          <a:ln w="9525">
            <a:noFill/>
            <a:miter lim="800000"/>
            <a:headEnd/>
            <a:tailEnd/>
          </a:ln>
        </p:spPr>
        <p:txBody>
          <a:bodyPr wrap="none">
            <a:spAutoFit/>
          </a:bodyPr>
          <a:lstStyle/>
          <a:p>
            <a:r>
              <a:rPr lang="en-US" sz="1800"/>
              <a:t>LHC</a:t>
            </a:r>
          </a:p>
          <a:p>
            <a:r>
              <a:rPr lang="en-US" sz="1800"/>
              <a:t>LHC upgrades</a:t>
            </a:r>
          </a:p>
        </p:txBody>
      </p:sp>
      <p:sp>
        <p:nvSpPr>
          <p:cNvPr id="24594" name="TextBox 17"/>
          <p:cNvSpPr txBox="1">
            <a:spLocks noChangeArrowheads="1"/>
          </p:cNvSpPr>
          <p:nvPr/>
        </p:nvSpPr>
        <p:spPr bwMode="auto">
          <a:xfrm>
            <a:off x="1154113" y="3325813"/>
            <a:ext cx="1339850" cy="701675"/>
          </a:xfrm>
          <a:prstGeom prst="rect">
            <a:avLst/>
          </a:prstGeom>
          <a:noFill/>
          <a:ln w="9525">
            <a:noFill/>
            <a:miter lim="800000"/>
            <a:headEnd/>
            <a:tailEnd/>
          </a:ln>
        </p:spPr>
        <p:txBody>
          <a:bodyPr wrap="none">
            <a:spAutoFit/>
          </a:bodyPr>
          <a:lstStyle/>
          <a:p>
            <a:r>
              <a:rPr lang="en-US" sz="1800"/>
              <a:t>Minos</a:t>
            </a:r>
          </a:p>
          <a:p>
            <a:r>
              <a:rPr lang="en-US" sz="1800"/>
              <a:t>MiniBooNE</a:t>
            </a:r>
          </a:p>
        </p:txBody>
      </p:sp>
      <p:sp>
        <p:nvSpPr>
          <p:cNvPr id="24595" name="TextBox 18"/>
          <p:cNvSpPr txBox="1">
            <a:spLocks noChangeArrowheads="1"/>
          </p:cNvSpPr>
          <p:nvPr/>
        </p:nvSpPr>
        <p:spPr bwMode="auto">
          <a:xfrm>
            <a:off x="2914650" y="3330575"/>
            <a:ext cx="1479550" cy="1033463"/>
          </a:xfrm>
          <a:prstGeom prst="rect">
            <a:avLst/>
          </a:prstGeom>
          <a:noFill/>
          <a:ln w="9525">
            <a:noFill/>
            <a:miter lim="800000"/>
            <a:headEnd/>
            <a:tailEnd/>
          </a:ln>
        </p:spPr>
        <p:txBody>
          <a:bodyPr wrap="none">
            <a:spAutoFit/>
          </a:bodyPr>
          <a:lstStyle/>
          <a:p>
            <a:r>
              <a:rPr lang="en-US" sz="1800"/>
              <a:t>NOvA</a:t>
            </a:r>
          </a:p>
          <a:p>
            <a:r>
              <a:rPr lang="en-US" sz="1800"/>
              <a:t>MicroBooNE</a:t>
            </a:r>
          </a:p>
          <a:p>
            <a:r>
              <a:rPr lang="en-US" sz="1800"/>
              <a:t>MINERvA</a:t>
            </a:r>
          </a:p>
        </p:txBody>
      </p:sp>
      <p:sp>
        <p:nvSpPr>
          <p:cNvPr id="24596" name="TextBox 19"/>
          <p:cNvSpPr txBox="1">
            <a:spLocks noChangeArrowheads="1"/>
          </p:cNvSpPr>
          <p:nvPr/>
        </p:nvSpPr>
        <p:spPr bwMode="auto">
          <a:xfrm>
            <a:off x="6594475" y="1890713"/>
            <a:ext cx="1608138" cy="1033462"/>
          </a:xfrm>
          <a:prstGeom prst="rect">
            <a:avLst/>
          </a:prstGeom>
          <a:noFill/>
          <a:ln w="9525">
            <a:noFill/>
            <a:miter lim="800000"/>
            <a:headEnd/>
            <a:tailEnd/>
          </a:ln>
        </p:spPr>
        <p:txBody>
          <a:bodyPr wrap="none">
            <a:spAutoFit/>
          </a:bodyPr>
          <a:lstStyle/>
          <a:p>
            <a:r>
              <a:rPr lang="en-US" sz="1800"/>
              <a:t>LHC</a:t>
            </a:r>
          </a:p>
          <a:p>
            <a:r>
              <a:rPr lang="en-US" sz="1800"/>
              <a:t>ILC or</a:t>
            </a:r>
          </a:p>
          <a:p>
            <a:r>
              <a:rPr lang="en-US" sz="1800"/>
              <a:t>Muon Collider</a:t>
            </a:r>
          </a:p>
        </p:txBody>
      </p:sp>
      <p:sp>
        <p:nvSpPr>
          <p:cNvPr id="24597" name="TextBox 20"/>
          <p:cNvSpPr txBox="1">
            <a:spLocks noChangeArrowheads="1"/>
          </p:cNvSpPr>
          <p:nvPr/>
        </p:nvSpPr>
        <p:spPr bwMode="auto">
          <a:xfrm>
            <a:off x="777875" y="5830888"/>
            <a:ext cx="711200" cy="369887"/>
          </a:xfrm>
          <a:prstGeom prst="rect">
            <a:avLst/>
          </a:prstGeom>
          <a:noFill/>
          <a:ln w="9525">
            <a:noFill/>
            <a:miter lim="800000"/>
            <a:headEnd/>
            <a:tailEnd/>
          </a:ln>
        </p:spPr>
        <p:txBody>
          <a:bodyPr wrap="none">
            <a:spAutoFit/>
          </a:bodyPr>
          <a:lstStyle/>
          <a:p>
            <a:r>
              <a:rPr lang="en-US" sz="1800"/>
              <a:t>Now </a:t>
            </a:r>
          </a:p>
        </p:txBody>
      </p:sp>
      <p:sp>
        <p:nvSpPr>
          <p:cNvPr id="24598" name="TextBox 21"/>
          <p:cNvSpPr txBox="1">
            <a:spLocks noChangeArrowheads="1"/>
          </p:cNvSpPr>
          <p:nvPr/>
        </p:nvSpPr>
        <p:spPr bwMode="auto">
          <a:xfrm>
            <a:off x="4144963" y="5770563"/>
            <a:ext cx="762000" cy="369887"/>
          </a:xfrm>
          <a:prstGeom prst="rect">
            <a:avLst/>
          </a:prstGeom>
          <a:noFill/>
          <a:ln w="9525">
            <a:noFill/>
            <a:miter lim="800000"/>
            <a:headEnd/>
            <a:tailEnd/>
          </a:ln>
        </p:spPr>
        <p:txBody>
          <a:bodyPr wrap="none">
            <a:spAutoFit/>
          </a:bodyPr>
          <a:lstStyle/>
          <a:p>
            <a:r>
              <a:rPr lang="en-US" sz="1800"/>
              <a:t> 2015</a:t>
            </a:r>
          </a:p>
        </p:txBody>
      </p:sp>
      <p:cxnSp>
        <p:nvCxnSpPr>
          <p:cNvPr id="24599" name="Straight Connector 26"/>
          <p:cNvCxnSpPr>
            <a:cxnSpLocks noChangeShapeType="1"/>
          </p:cNvCxnSpPr>
          <p:nvPr/>
        </p:nvCxnSpPr>
        <p:spPr bwMode="auto">
          <a:xfrm rot="16200000" flipH="1">
            <a:off x="4352925" y="3648075"/>
            <a:ext cx="4090988" cy="14288"/>
          </a:xfrm>
          <a:prstGeom prst="line">
            <a:avLst/>
          </a:prstGeom>
          <a:noFill/>
          <a:ln w="9525" algn="ctr">
            <a:solidFill>
              <a:srgbClr val="FFFFFF"/>
            </a:solidFill>
            <a:round/>
            <a:headEnd/>
            <a:tailEnd/>
          </a:ln>
        </p:spPr>
      </p:cxnSp>
      <p:sp>
        <p:nvSpPr>
          <p:cNvPr id="24600" name="TextBox 27"/>
          <p:cNvSpPr txBox="1">
            <a:spLocks noChangeArrowheads="1"/>
          </p:cNvSpPr>
          <p:nvPr/>
        </p:nvSpPr>
        <p:spPr bwMode="auto">
          <a:xfrm>
            <a:off x="5065713" y="1903413"/>
            <a:ext cx="800100" cy="701675"/>
          </a:xfrm>
          <a:prstGeom prst="rect">
            <a:avLst/>
          </a:prstGeom>
          <a:noFill/>
          <a:ln w="9525">
            <a:noFill/>
            <a:miter lim="800000"/>
            <a:headEnd/>
            <a:tailEnd/>
          </a:ln>
        </p:spPr>
        <p:txBody>
          <a:bodyPr wrap="none">
            <a:spAutoFit/>
          </a:bodyPr>
          <a:lstStyle/>
          <a:p>
            <a:r>
              <a:rPr lang="en-US" sz="1800"/>
              <a:t>LHC</a:t>
            </a:r>
          </a:p>
          <a:p>
            <a:r>
              <a:rPr lang="en-US" sz="1800"/>
              <a:t>ILC??</a:t>
            </a:r>
          </a:p>
        </p:txBody>
      </p:sp>
      <p:sp>
        <p:nvSpPr>
          <p:cNvPr id="24601" name="TextBox 28"/>
          <p:cNvSpPr txBox="1">
            <a:spLocks noChangeArrowheads="1"/>
          </p:cNvSpPr>
          <p:nvPr/>
        </p:nvSpPr>
        <p:spPr bwMode="auto">
          <a:xfrm>
            <a:off x="5064125" y="3327400"/>
            <a:ext cx="787400" cy="701675"/>
          </a:xfrm>
          <a:prstGeom prst="rect">
            <a:avLst/>
          </a:prstGeom>
          <a:noFill/>
          <a:ln w="9525">
            <a:noFill/>
            <a:miter lim="800000"/>
            <a:headEnd/>
            <a:tailEnd/>
          </a:ln>
        </p:spPr>
        <p:txBody>
          <a:bodyPr wrap="none">
            <a:spAutoFit/>
          </a:bodyPr>
          <a:lstStyle/>
          <a:p>
            <a:r>
              <a:rPr lang="en-US" sz="1800"/>
              <a:t>LBNE</a:t>
            </a:r>
          </a:p>
          <a:p>
            <a:r>
              <a:rPr lang="en-US" sz="1800"/>
              <a:t>Mu2e</a:t>
            </a:r>
          </a:p>
        </p:txBody>
      </p:sp>
      <p:sp>
        <p:nvSpPr>
          <p:cNvPr id="24602" name="TextBox 29"/>
          <p:cNvSpPr txBox="1">
            <a:spLocks noChangeArrowheads="1"/>
          </p:cNvSpPr>
          <p:nvPr/>
        </p:nvSpPr>
        <p:spPr bwMode="auto">
          <a:xfrm>
            <a:off x="6353175" y="3328988"/>
            <a:ext cx="1858963" cy="1033462"/>
          </a:xfrm>
          <a:prstGeom prst="rect">
            <a:avLst/>
          </a:prstGeom>
          <a:noFill/>
          <a:ln w="9525">
            <a:noFill/>
            <a:miter lim="800000"/>
            <a:headEnd/>
            <a:tailEnd/>
          </a:ln>
        </p:spPr>
        <p:txBody>
          <a:bodyPr wrap="none">
            <a:spAutoFit/>
          </a:bodyPr>
          <a:lstStyle/>
          <a:p>
            <a:r>
              <a:rPr lang="en-US" sz="1800"/>
              <a:t>Project X+LBNE</a:t>
            </a:r>
          </a:p>
          <a:p>
            <a:r>
              <a:rPr lang="en-US" sz="1800"/>
              <a:t>Mu2e</a:t>
            </a:r>
          </a:p>
          <a:p>
            <a:r>
              <a:rPr lang="en-US" sz="1800">
                <a:latin typeface="Symbol" pitchFamily="18" charset="2"/>
              </a:rPr>
              <a:t>n</a:t>
            </a:r>
            <a:r>
              <a:rPr lang="en-US" sz="1800"/>
              <a:t> Factory</a:t>
            </a:r>
          </a:p>
        </p:txBody>
      </p:sp>
      <p:sp>
        <p:nvSpPr>
          <p:cNvPr id="24603" name="TextBox 30"/>
          <p:cNvSpPr txBox="1">
            <a:spLocks noChangeArrowheads="1"/>
          </p:cNvSpPr>
          <p:nvPr/>
        </p:nvSpPr>
        <p:spPr bwMode="auto">
          <a:xfrm>
            <a:off x="2425700" y="5786438"/>
            <a:ext cx="696913" cy="369887"/>
          </a:xfrm>
          <a:prstGeom prst="rect">
            <a:avLst/>
          </a:prstGeom>
          <a:noFill/>
          <a:ln w="9525">
            <a:noFill/>
            <a:miter lim="800000"/>
            <a:headEnd/>
            <a:tailEnd/>
          </a:ln>
        </p:spPr>
        <p:txBody>
          <a:bodyPr wrap="none">
            <a:spAutoFit/>
          </a:bodyPr>
          <a:lstStyle/>
          <a:p>
            <a:r>
              <a:rPr lang="en-US" sz="1800"/>
              <a:t>2012</a:t>
            </a:r>
          </a:p>
        </p:txBody>
      </p:sp>
      <p:sp>
        <p:nvSpPr>
          <p:cNvPr id="24604" name="TextBox 31"/>
          <p:cNvSpPr txBox="1">
            <a:spLocks noChangeArrowheads="1"/>
          </p:cNvSpPr>
          <p:nvPr/>
        </p:nvSpPr>
        <p:spPr bwMode="auto">
          <a:xfrm>
            <a:off x="6053138" y="5741988"/>
            <a:ext cx="696912" cy="368300"/>
          </a:xfrm>
          <a:prstGeom prst="rect">
            <a:avLst/>
          </a:prstGeom>
          <a:noFill/>
          <a:ln w="9525">
            <a:noFill/>
            <a:miter lim="800000"/>
            <a:headEnd/>
            <a:tailEnd/>
          </a:ln>
        </p:spPr>
        <p:txBody>
          <a:bodyPr wrap="none">
            <a:spAutoFit/>
          </a:bodyPr>
          <a:lstStyle/>
          <a:p>
            <a:r>
              <a:rPr lang="en-US" sz="1800"/>
              <a:t>2018</a:t>
            </a:r>
          </a:p>
        </p:txBody>
      </p:sp>
      <p:sp>
        <p:nvSpPr>
          <p:cNvPr id="24605" name="TextBox 32"/>
          <p:cNvSpPr txBox="1">
            <a:spLocks noChangeArrowheads="1"/>
          </p:cNvSpPr>
          <p:nvPr/>
        </p:nvSpPr>
        <p:spPr bwMode="auto">
          <a:xfrm>
            <a:off x="1041400" y="4667250"/>
            <a:ext cx="1581150" cy="701675"/>
          </a:xfrm>
          <a:prstGeom prst="rect">
            <a:avLst/>
          </a:prstGeom>
          <a:noFill/>
          <a:ln w="9525">
            <a:noFill/>
            <a:miter lim="800000"/>
            <a:headEnd/>
            <a:tailEnd/>
          </a:ln>
        </p:spPr>
        <p:txBody>
          <a:bodyPr wrap="none">
            <a:spAutoFit/>
          </a:bodyPr>
          <a:lstStyle/>
          <a:p>
            <a:r>
              <a:rPr lang="en-US" sz="1800"/>
              <a:t>P Auger</a:t>
            </a:r>
          </a:p>
          <a:p>
            <a:r>
              <a:rPr lang="en-US" sz="1800"/>
              <a:t>DM Searches</a:t>
            </a:r>
          </a:p>
        </p:txBody>
      </p:sp>
      <p:sp>
        <p:nvSpPr>
          <p:cNvPr id="24606" name="TextBox 33"/>
          <p:cNvSpPr txBox="1">
            <a:spLocks noChangeArrowheads="1"/>
          </p:cNvSpPr>
          <p:nvPr/>
        </p:nvSpPr>
        <p:spPr bwMode="auto">
          <a:xfrm>
            <a:off x="2871788" y="4352925"/>
            <a:ext cx="1646237" cy="1033463"/>
          </a:xfrm>
          <a:prstGeom prst="rect">
            <a:avLst/>
          </a:prstGeom>
          <a:noFill/>
          <a:ln w="9525">
            <a:noFill/>
            <a:miter lim="800000"/>
            <a:headEnd/>
            <a:tailEnd/>
          </a:ln>
        </p:spPr>
        <p:txBody>
          <a:bodyPr wrap="none">
            <a:spAutoFit/>
          </a:bodyPr>
          <a:lstStyle/>
          <a:p>
            <a:r>
              <a:rPr lang="en-US" sz="1800"/>
              <a:t>P Auger</a:t>
            </a:r>
          </a:p>
          <a:p>
            <a:r>
              <a:rPr lang="en-US" sz="1800"/>
              <a:t>DM: scalable?</a:t>
            </a:r>
          </a:p>
          <a:p>
            <a:r>
              <a:rPr lang="en-US" sz="1800"/>
              <a:t>DES</a:t>
            </a:r>
          </a:p>
        </p:txBody>
      </p:sp>
      <p:sp>
        <p:nvSpPr>
          <p:cNvPr id="24607" name="TextBox 34"/>
          <p:cNvSpPr txBox="1">
            <a:spLocks noChangeArrowheads="1"/>
          </p:cNvSpPr>
          <p:nvPr/>
        </p:nvSpPr>
        <p:spPr bwMode="auto">
          <a:xfrm>
            <a:off x="4660900" y="4371975"/>
            <a:ext cx="1543050" cy="1033463"/>
          </a:xfrm>
          <a:prstGeom prst="rect">
            <a:avLst/>
          </a:prstGeom>
          <a:noFill/>
          <a:ln w="9525">
            <a:noFill/>
            <a:miter lim="800000"/>
            <a:headEnd/>
            <a:tailEnd/>
          </a:ln>
        </p:spPr>
        <p:txBody>
          <a:bodyPr wrap="none">
            <a:spAutoFit/>
          </a:bodyPr>
          <a:lstStyle/>
          <a:p>
            <a:endParaRPr lang="en-US" sz="1800"/>
          </a:p>
          <a:p>
            <a:r>
              <a:rPr lang="en-US" sz="1800"/>
              <a:t>JDEM</a:t>
            </a:r>
          </a:p>
          <a:p>
            <a:r>
              <a:rPr lang="en-US" sz="1800"/>
              <a:t>DM searches</a:t>
            </a:r>
          </a:p>
        </p:txBody>
      </p:sp>
      <p:sp>
        <p:nvSpPr>
          <p:cNvPr id="24608" name="TextBox 35"/>
          <p:cNvSpPr txBox="1">
            <a:spLocks noChangeArrowheads="1"/>
          </p:cNvSpPr>
          <p:nvPr/>
        </p:nvSpPr>
        <p:spPr bwMode="auto">
          <a:xfrm>
            <a:off x="6896100" y="4714875"/>
            <a:ext cx="812800" cy="369888"/>
          </a:xfrm>
          <a:prstGeom prst="rect">
            <a:avLst/>
          </a:prstGeom>
          <a:noFill/>
          <a:ln w="9525">
            <a:noFill/>
            <a:miter lim="800000"/>
            <a:headEnd/>
            <a:tailEnd/>
          </a:ln>
        </p:spPr>
        <p:txBody>
          <a:bodyPr wrap="none">
            <a:spAutoFit/>
          </a:bodyPr>
          <a:lstStyle/>
          <a:p>
            <a:pPr algn="just"/>
            <a:r>
              <a:rPr lang="en-US" sz="1800"/>
              <a:t>JDEM</a:t>
            </a:r>
          </a:p>
        </p:txBody>
      </p:sp>
      <p:sp>
        <p:nvSpPr>
          <p:cNvPr id="24609" name="TextBox 29"/>
          <p:cNvSpPr txBox="1">
            <a:spLocks noChangeArrowheads="1"/>
          </p:cNvSpPr>
          <p:nvPr/>
        </p:nvSpPr>
        <p:spPr bwMode="auto">
          <a:xfrm rot="-5400000">
            <a:off x="101601" y="2019300"/>
            <a:ext cx="1162050" cy="460375"/>
          </a:xfrm>
          <a:prstGeom prst="rect">
            <a:avLst/>
          </a:prstGeom>
          <a:noFill/>
          <a:ln w="9525">
            <a:noFill/>
            <a:miter lim="800000"/>
            <a:headEnd/>
            <a:tailEnd/>
          </a:ln>
        </p:spPr>
        <p:txBody>
          <a:bodyPr wrap="none">
            <a:spAutoFit/>
          </a:bodyPr>
          <a:lstStyle/>
          <a:p>
            <a:r>
              <a:rPr lang="en-US"/>
              <a:t>Energy</a:t>
            </a:r>
          </a:p>
        </p:txBody>
      </p:sp>
      <p:sp>
        <p:nvSpPr>
          <p:cNvPr id="24610" name="TextBox 30"/>
          <p:cNvSpPr txBox="1">
            <a:spLocks noChangeArrowheads="1"/>
          </p:cNvSpPr>
          <p:nvPr/>
        </p:nvSpPr>
        <p:spPr bwMode="auto">
          <a:xfrm rot="-5400000">
            <a:off x="27781" y="3485357"/>
            <a:ext cx="1330325" cy="461962"/>
          </a:xfrm>
          <a:prstGeom prst="rect">
            <a:avLst/>
          </a:prstGeom>
          <a:noFill/>
          <a:ln w="9525">
            <a:noFill/>
            <a:miter lim="800000"/>
            <a:headEnd/>
            <a:tailEnd/>
          </a:ln>
        </p:spPr>
        <p:txBody>
          <a:bodyPr wrap="none">
            <a:spAutoFit/>
          </a:bodyPr>
          <a:lstStyle/>
          <a:p>
            <a:r>
              <a:rPr lang="en-US"/>
              <a:t>Intensity</a:t>
            </a:r>
          </a:p>
        </p:txBody>
      </p:sp>
      <p:sp>
        <p:nvSpPr>
          <p:cNvPr id="24611" name="TextBox 31"/>
          <p:cNvSpPr txBox="1">
            <a:spLocks noChangeArrowheads="1"/>
          </p:cNvSpPr>
          <p:nvPr/>
        </p:nvSpPr>
        <p:spPr bwMode="auto">
          <a:xfrm rot="-5400000">
            <a:off x="84932" y="4839493"/>
            <a:ext cx="1212850" cy="461963"/>
          </a:xfrm>
          <a:prstGeom prst="rect">
            <a:avLst/>
          </a:prstGeom>
          <a:noFill/>
          <a:ln w="9525">
            <a:noFill/>
            <a:miter lim="800000"/>
            <a:headEnd/>
            <a:tailEnd/>
          </a:ln>
        </p:spPr>
        <p:txBody>
          <a:bodyPr wrap="none">
            <a:spAutoFit/>
          </a:bodyPr>
          <a:lstStyle/>
          <a:p>
            <a:r>
              <a:rPr lang="en-US"/>
              <a:t>Cosmic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Energy Frontier: Tevatron</a:t>
            </a:r>
          </a:p>
        </p:txBody>
      </p:sp>
      <p:sp>
        <p:nvSpPr>
          <p:cNvPr id="25603"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25604" name="Slide Number Placeholder 3"/>
          <p:cNvSpPr>
            <a:spLocks noGrp="1"/>
          </p:cNvSpPr>
          <p:nvPr>
            <p:ph type="sldNum" sz="quarter" idx="11"/>
          </p:nvPr>
        </p:nvSpPr>
        <p:spPr>
          <a:noFill/>
        </p:spPr>
        <p:txBody>
          <a:bodyPr/>
          <a:lstStyle/>
          <a:p>
            <a:fld id="{1A5B41FA-6E70-47A5-BB65-F5273C673514}" type="slidenum">
              <a:rPr lang="en-US" smtClean="0">
                <a:latin typeface="Arial" pitchFamily="34" charset="0"/>
              </a:rPr>
              <a:pPr/>
              <a:t>28</a:t>
            </a:fld>
            <a:endParaRPr lang="en-US" smtClean="0">
              <a:latin typeface="Arial" pitchFamily="34" charset="0"/>
            </a:endParaRPr>
          </a:p>
        </p:txBody>
      </p:sp>
      <p:graphicFrame>
        <p:nvGraphicFramePr>
          <p:cNvPr id="5" name="Chart 4"/>
          <p:cNvGraphicFramePr>
            <a:graphicFrameLocks noGrp="1"/>
          </p:cNvGraphicFramePr>
          <p:nvPr/>
        </p:nvGraphicFramePr>
        <p:xfrm>
          <a:off x="597090" y="1187356"/>
          <a:ext cx="7905466" cy="5099215"/>
        </p:xfrm>
        <a:graphic>
          <a:graphicData uri="http://schemas.openxmlformats.org/drawingml/2006/chart">
            <c:chart xmlns:c="http://schemas.openxmlformats.org/drawingml/2006/chart" xmlns:r="http://schemas.openxmlformats.org/officeDocument/2006/relationships" r:id="rId2"/>
          </a:graphicData>
        </a:graphic>
      </p:graphicFrame>
      <p:sp>
        <p:nvSpPr>
          <p:cNvPr id="25606" name="Oval 38"/>
          <p:cNvSpPr>
            <a:spLocks noChangeArrowheads="1"/>
          </p:cNvSpPr>
          <p:nvPr/>
        </p:nvSpPr>
        <p:spPr bwMode="auto">
          <a:xfrm flipH="1">
            <a:off x="6075363" y="3216275"/>
            <a:ext cx="203200" cy="176213"/>
          </a:xfrm>
          <a:prstGeom prst="ellipse">
            <a:avLst/>
          </a:prstGeom>
          <a:solidFill>
            <a:srgbClr val="FFFF00"/>
          </a:solidFill>
          <a:ln w="9525">
            <a:solidFill>
              <a:srgbClr val="CC0000"/>
            </a:solidFill>
            <a:round/>
            <a:headEnd/>
            <a:tailEnd/>
          </a:ln>
        </p:spPr>
        <p:txBody>
          <a:bodyPr wrap="none" anchor="ctr"/>
          <a:lstStyle/>
          <a:p>
            <a:endParaRPr lang="en-US" sz="100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1"/>
          </p:nvPr>
        </p:nvSpPr>
        <p:spPr>
          <a:xfrm>
            <a:off x="6553200" y="6480175"/>
            <a:ext cx="2133600" cy="457200"/>
          </a:xfrm>
          <a:noFill/>
        </p:spPr>
        <p:txBody>
          <a:bodyPr/>
          <a:lstStyle/>
          <a:p>
            <a:fld id="{57A9581B-9043-4754-A95E-4659D7BEAF3F}" type="slidenum">
              <a:rPr lang="en-US" smtClean="0">
                <a:latin typeface="Arial" pitchFamily="34" charset="0"/>
              </a:rPr>
              <a:pPr/>
              <a:t>29</a:t>
            </a:fld>
            <a:endParaRPr lang="en-US" smtClean="0">
              <a:latin typeface="Arial" pitchFamily="34" charset="0"/>
            </a:endParaRPr>
          </a:p>
        </p:txBody>
      </p:sp>
      <p:sp>
        <p:nvSpPr>
          <p:cNvPr id="26627" name="Rectangle 2"/>
          <p:cNvSpPr>
            <a:spLocks noGrp="1" noChangeArrowheads="1"/>
          </p:cNvSpPr>
          <p:nvPr>
            <p:ph type="title"/>
          </p:nvPr>
        </p:nvSpPr>
        <p:spPr/>
        <p:txBody>
          <a:bodyPr/>
          <a:lstStyle/>
          <a:p>
            <a:pPr eaLnBrk="1" hangingPunct="1"/>
            <a:endParaRPr lang="en-US" smtClean="0"/>
          </a:p>
        </p:txBody>
      </p:sp>
      <p:sp>
        <p:nvSpPr>
          <p:cNvPr id="26628" name="Rectangle 3"/>
          <p:cNvSpPr>
            <a:spLocks noGrp="1" noChangeArrowheads="1"/>
          </p:cNvSpPr>
          <p:nvPr>
            <p:ph type="body" idx="1"/>
          </p:nvPr>
        </p:nvSpPr>
        <p:spPr/>
        <p:txBody>
          <a:bodyPr/>
          <a:lstStyle/>
          <a:p>
            <a:pPr eaLnBrk="1" hangingPunct="1"/>
            <a:endParaRPr lang="en-US" smtClean="0"/>
          </a:p>
        </p:txBody>
      </p:sp>
      <p:pic>
        <p:nvPicPr>
          <p:cNvPr id="26629" name="Picture 4" descr="CMS"/>
          <p:cNvPicPr>
            <a:picLocks noChangeAspect="1" noChangeArrowheads="1"/>
          </p:cNvPicPr>
          <p:nvPr/>
        </p:nvPicPr>
        <p:blipFill>
          <a:blip r:embed="rId2" cstate="print"/>
          <a:srcRect/>
          <a:stretch>
            <a:fillRect/>
          </a:stretch>
        </p:blipFill>
        <p:spPr bwMode="auto">
          <a:xfrm>
            <a:off x="0" y="0"/>
            <a:ext cx="9391650" cy="7086600"/>
          </a:xfrm>
          <a:prstGeom prst="rect">
            <a:avLst/>
          </a:prstGeom>
          <a:noFill/>
          <a:ln w="9525">
            <a:noFill/>
            <a:miter lim="800000"/>
            <a:headEnd/>
            <a:tailEnd/>
          </a:ln>
        </p:spPr>
      </p:pic>
      <p:sp>
        <p:nvSpPr>
          <p:cNvPr id="26630" name="Text Box 5"/>
          <p:cNvSpPr txBox="1">
            <a:spLocks noChangeArrowheads="1"/>
          </p:cNvSpPr>
          <p:nvPr/>
        </p:nvSpPr>
        <p:spPr bwMode="auto">
          <a:xfrm>
            <a:off x="8056563" y="6278563"/>
            <a:ext cx="1087437" cy="579437"/>
          </a:xfrm>
          <a:prstGeom prst="rect">
            <a:avLst/>
          </a:prstGeom>
          <a:noFill/>
          <a:ln w="12700">
            <a:noFill/>
            <a:miter lim="800000"/>
            <a:headEnd/>
            <a:tailEnd/>
          </a:ln>
        </p:spPr>
        <p:txBody>
          <a:bodyPr wrap="none">
            <a:spAutoFit/>
          </a:bodyPr>
          <a:lstStyle/>
          <a:p>
            <a:r>
              <a:rPr lang="en-US" sz="3200"/>
              <a:t>CMS</a:t>
            </a:r>
          </a:p>
        </p:txBody>
      </p:sp>
      <p:sp>
        <p:nvSpPr>
          <p:cNvPr id="26631" name="Footer Placeholder 7"/>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Quality</a:t>
            </a:r>
          </a:p>
        </p:txBody>
      </p:sp>
      <p:sp>
        <p:nvSpPr>
          <p:cNvPr id="6147" name="Content Placeholder 2"/>
          <p:cNvSpPr>
            <a:spLocks noGrp="1"/>
          </p:cNvSpPr>
          <p:nvPr>
            <p:ph idx="1"/>
          </p:nvPr>
        </p:nvSpPr>
        <p:spPr/>
        <p:txBody>
          <a:bodyPr/>
          <a:lstStyle/>
          <a:p>
            <a:r>
              <a:rPr lang="en-US" smtClean="0"/>
              <a:t>We all have an intuitive understanding of a quality product: it does what it is supposed to do without trouble</a:t>
            </a:r>
          </a:p>
          <a:p>
            <a:endParaRPr lang="en-US" smtClean="0"/>
          </a:p>
          <a:p>
            <a:r>
              <a:rPr lang="en-US" smtClean="0"/>
              <a:t>In scientific research quality means achieving correct, reproducible results, maximizing the information we get from data</a:t>
            </a:r>
          </a:p>
          <a:p>
            <a:endParaRPr lang="en-US" smtClean="0"/>
          </a:p>
          <a:p>
            <a:r>
              <a:rPr lang="en-US" smtClean="0"/>
              <a:t>There are many processes to get there: administrative, operational, scientific.  They all must be done with quality</a:t>
            </a:r>
          </a:p>
          <a:p>
            <a:endParaRPr lang="en-US" smtClean="0"/>
          </a:p>
          <a:p>
            <a:endParaRPr lang="en-US" smtClean="0"/>
          </a:p>
        </p:txBody>
      </p:sp>
      <p:sp>
        <p:nvSpPr>
          <p:cNvPr id="6148"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6149" name="Slide Number Placeholder 4"/>
          <p:cNvSpPr>
            <a:spLocks noGrp="1"/>
          </p:cNvSpPr>
          <p:nvPr>
            <p:ph type="sldNum" sz="quarter" idx="11"/>
          </p:nvPr>
        </p:nvSpPr>
        <p:spPr>
          <a:noFill/>
        </p:spPr>
        <p:txBody>
          <a:bodyPr/>
          <a:lstStyle/>
          <a:p>
            <a:fld id="{A4081FA1-F54C-4F7A-9C8E-E9B5B6453D4B}" type="slidenum">
              <a:rPr lang="en-US" smtClean="0">
                <a:latin typeface="Arial" pitchFamily="34" charset="0"/>
              </a:rPr>
              <a:pPr/>
              <a:t>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sp>
        <p:nvSpPr>
          <p:cNvPr id="27651"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27652" name="Slide Number Placeholder 3"/>
          <p:cNvSpPr>
            <a:spLocks noGrp="1"/>
          </p:cNvSpPr>
          <p:nvPr>
            <p:ph type="sldNum" sz="quarter" idx="11"/>
          </p:nvPr>
        </p:nvSpPr>
        <p:spPr>
          <a:noFill/>
        </p:spPr>
        <p:txBody>
          <a:bodyPr/>
          <a:lstStyle/>
          <a:p>
            <a:fld id="{E6D47FCD-E2BA-4976-A6F3-07783C215605}" type="slidenum">
              <a:rPr lang="en-US" smtClean="0">
                <a:latin typeface="Arial" pitchFamily="34" charset="0"/>
              </a:rPr>
              <a:pPr/>
              <a:t>30</a:t>
            </a:fld>
            <a:endParaRPr lang="en-US" smtClean="0">
              <a:latin typeface="Arial" pitchFamily="34" charset="0"/>
            </a:endParaRPr>
          </a:p>
        </p:txBody>
      </p:sp>
      <p:pic>
        <p:nvPicPr>
          <p:cNvPr id="27653" name="Picture 4" descr="Collider_Comparision_Map_II 072809.jpg"/>
          <p:cNvPicPr>
            <a:picLocks noChangeAspect="1"/>
          </p:cNvPicPr>
          <p:nvPr/>
        </p:nvPicPr>
        <p:blipFill>
          <a:blip r:embed="rId2" cstate="print"/>
          <a:srcRect/>
          <a:stretch>
            <a:fillRect/>
          </a:stretch>
        </p:blipFill>
        <p:spPr bwMode="auto">
          <a:xfrm>
            <a:off x="528638" y="112713"/>
            <a:ext cx="8094662" cy="628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28675" name="Slide Number Placeholder 3"/>
          <p:cNvSpPr>
            <a:spLocks noGrp="1"/>
          </p:cNvSpPr>
          <p:nvPr>
            <p:ph type="sldNum" sz="quarter" idx="11"/>
          </p:nvPr>
        </p:nvSpPr>
        <p:spPr>
          <a:noFill/>
        </p:spPr>
        <p:txBody>
          <a:bodyPr/>
          <a:lstStyle/>
          <a:p>
            <a:fld id="{D6C549BC-383A-4835-B8BE-1BD309A3A2D6}" type="slidenum">
              <a:rPr lang="en-US" smtClean="0">
                <a:latin typeface="Arial" pitchFamily="34" charset="0"/>
              </a:rPr>
              <a:pPr/>
              <a:t>31</a:t>
            </a:fld>
            <a:endParaRPr lang="en-US" smtClean="0">
              <a:latin typeface="Arial" pitchFamily="34" charset="0"/>
            </a:endParaRPr>
          </a:p>
        </p:txBody>
      </p:sp>
      <p:sp>
        <p:nvSpPr>
          <p:cNvPr id="28676" name="Slide Number Placeholder 4"/>
          <p:cNvSpPr txBox="1">
            <a:spLocks noGrp="1"/>
          </p:cNvSpPr>
          <p:nvPr/>
        </p:nvSpPr>
        <p:spPr bwMode="auto">
          <a:xfrm>
            <a:off x="381000" y="6305550"/>
            <a:ext cx="1905000" cy="457200"/>
          </a:xfrm>
          <a:prstGeom prst="rect">
            <a:avLst/>
          </a:prstGeom>
          <a:noFill/>
          <a:ln w="9525">
            <a:noFill/>
            <a:miter lim="800000"/>
            <a:headEnd/>
            <a:tailEnd/>
          </a:ln>
        </p:spPr>
        <p:txBody>
          <a:bodyPr anchor="b"/>
          <a:lstStyle/>
          <a:p>
            <a:fld id="{E4FABB22-02BD-4EE5-ADC8-A3853015661B}" type="slidenum">
              <a:rPr lang="en-US" sz="1200">
                <a:solidFill>
                  <a:srgbClr val="FFFFFF"/>
                </a:solidFill>
              </a:rPr>
              <a:pPr/>
              <a:t>31</a:t>
            </a:fld>
            <a:endParaRPr lang="en-US" sz="1200">
              <a:solidFill>
                <a:srgbClr val="FFFFFF"/>
              </a:solidFill>
            </a:endParaRPr>
          </a:p>
        </p:txBody>
      </p:sp>
      <p:sp>
        <p:nvSpPr>
          <p:cNvPr id="28677" name="Rectangle 2"/>
          <p:cNvSpPr>
            <a:spLocks noGrp="1" noChangeArrowheads="1"/>
          </p:cNvSpPr>
          <p:nvPr>
            <p:ph type="title"/>
          </p:nvPr>
        </p:nvSpPr>
        <p:spPr/>
        <p:txBody>
          <a:bodyPr/>
          <a:lstStyle/>
          <a:p>
            <a:pPr eaLnBrk="1" hangingPunct="1"/>
            <a:r>
              <a:rPr lang="en-US" smtClean="0"/>
              <a:t>Lepton colliders beyond LHC</a:t>
            </a:r>
          </a:p>
        </p:txBody>
      </p:sp>
      <p:grpSp>
        <p:nvGrpSpPr>
          <p:cNvPr id="28678" name="Group 17"/>
          <p:cNvGrpSpPr>
            <a:grpSpLocks/>
          </p:cNvGrpSpPr>
          <p:nvPr/>
        </p:nvGrpSpPr>
        <p:grpSpPr bwMode="auto">
          <a:xfrm>
            <a:off x="547688" y="1744663"/>
            <a:ext cx="7780337" cy="4017962"/>
            <a:chOff x="1157288" y="1981200"/>
            <a:chExt cx="7780337" cy="4017963"/>
          </a:xfrm>
        </p:grpSpPr>
        <p:sp>
          <p:nvSpPr>
            <p:cNvPr id="28681" name="Text Box 6"/>
            <p:cNvSpPr txBox="1">
              <a:spLocks noChangeArrowheads="1"/>
            </p:cNvSpPr>
            <p:nvPr/>
          </p:nvSpPr>
          <p:spPr bwMode="auto">
            <a:xfrm>
              <a:off x="1481138" y="3182938"/>
              <a:ext cx="1957387" cy="466725"/>
            </a:xfrm>
            <a:prstGeom prst="rect">
              <a:avLst/>
            </a:prstGeom>
            <a:noFill/>
            <a:ln w="9525">
              <a:solidFill>
                <a:srgbClr val="FFFFFF"/>
              </a:solidFill>
              <a:miter lim="800000"/>
              <a:headEnd/>
              <a:tailEnd/>
            </a:ln>
          </p:spPr>
          <p:txBody>
            <a:bodyPr>
              <a:spAutoFit/>
            </a:bodyPr>
            <a:lstStyle/>
            <a:p>
              <a:pPr>
                <a:spcBef>
                  <a:spcPct val="50000"/>
                </a:spcBef>
              </a:pPr>
              <a:r>
                <a:rPr lang="en-US"/>
                <a:t>LHC Results</a:t>
              </a:r>
            </a:p>
          </p:txBody>
        </p:sp>
        <p:sp>
          <p:nvSpPr>
            <p:cNvPr id="28682" name="Line 7"/>
            <p:cNvSpPr>
              <a:spLocks noChangeShapeType="1"/>
            </p:cNvSpPr>
            <p:nvPr/>
          </p:nvSpPr>
          <p:spPr bwMode="auto">
            <a:xfrm flipV="1">
              <a:off x="1157288" y="3417888"/>
              <a:ext cx="319087" cy="6350"/>
            </a:xfrm>
            <a:prstGeom prst="line">
              <a:avLst/>
            </a:prstGeom>
            <a:noFill/>
            <a:ln w="9525">
              <a:solidFill>
                <a:srgbClr val="FFFFFF"/>
              </a:solidFill>
              <a:round/>
              <a:headEnd/>
              <a:tailEnd/>
            </a:ln>
          </p:spPr>
          <p:txBody>
            <a:bodyPr/>
            <a:lstStyle/>
            <a:p>
              <a:endParaRPr lang="en-US"/>
            </a:p>
          </p:txBody>
        </p:sp>
        <p:sp>
          <p:nvSpPr>
            <p:cNvPr id="28683" name="Text Box 8"/>
            <p:cNvSpPr txBox="1">
              <a:spLocks noChangeArrowheads="1"/>
            </p:cNvSpPr>
            <p:nvPr/>
          </p:nvSpPr>
          <p:spPr bwMode="auto">
            <a:xfrm>
              <a:off x="3833813" y="1981200"/>
              <a:ext cx="1957387" cy="466725"/>
            </a:xfrm>
            <a:prstGeom prst="rect">
              <a:avLst/>
            </a:prstGeom>
            <a:noFill/>
            <a:ln w="9525">
              <a:solidFill>
                <a:srgbClr val="FFFFFF"/>
              </a:solidFill>
              <a:miter lim="800000"/>
              <a:headEnd/>
              <a:tailEnd/>
            </a:ln>
          </p:spPr>
          <p:txBody>
            <a:bodyPr>
              <a:spAutoFit/>
            </a:bodyPr>
            <a:lstStyle/>
            <a:p>
              <a:pPr>
                <a:spcBef>
                  <a:spcPct val="50000"/>
                </a:spcBef>
              </a:pPr>
              <a:r>
                <a:rPr lang="en-US"/>
                <a:t>ILC Enough</a:t>
              </a:r>
            </a:p>
          </p:txBody>
        </p:sp>
        <p:sp>
          <p:nvSpPr>
            <p:cNvPr id="28684" name="Text Box 9"/>
            <p:cNvSpPr txBox="1">
              <a:spLocks noChangeArrowheads="1"/>
            </p:cNvSpPr>
            <p:nvPr/>
          </p:nvSpPr>
          <p:spPr bwMode="auto">
            <a:xfrm>
              <a:off x="3948113" y="4564063"/>
              <a:ext cx="2422525" cy="466725"/>
            </a:xfrm>
            <a:prstGeom prst="rect">
              <a:avLst/>
            </a:prstGeom>
            <a:noFill/>
            <a:ln w="9525">
              <a:solidFill>
                <a:srgbClr val="FFFFFF"/>
              </a:solidFill>
              <a:miter lim="800000"/>
              <a:headEnd/>
              <a:tailEnd/>
            </a:ln>
          </p:spPr>
          <p:txBody>
            <a:bodyPr>
              <a:spAutoFit/>
            </a:bodyPr>
            <a:lstStyle/>
            <a:p>
              <a:pPr>
                <a:spcBef>
                  <a:spcPct val="50000"/>
                </a:spcBef>
              </a:pPr>
              <a:r>
                <a:rPr lang="en-US"/>
                <a:t>ILC not enough</a:t>
              </a:r>
            </a:p>
          </p:txBody>
        </p:sp>
        <p:sp>
          <p:nvSpPr>
            <p:cNvPr id="28685" name="Line 10"/>
            <p:cNvSpPr>
              <a:spLocks noChangeShapeType="1"/>
            </p:cNvSpPr>
            <p:nvPr/>
          </p:nvSpPr>
          <p:spPr bwMode="auto">
            <a:xfrm flipV="1">
              <a:off x="3435350" y="2222500"/>
              <a:ext cx="393700" cy="1187450"/>
            </a:xfrm>
            <a:prstGeom prst="line">
              <a:avLst/>
            </a:prstGeom>
            <a:noFill/>
            <a:ln w="9525">
              <a:solidFill>
                <a:srgbClr val="FFFFFF"/>
              </a:solidFill>
              <a:round/>
              <a:headEnd/>
              <a:tailEnd/>
            </a:ln>
          </p:spPr>
          <p:txBody>
            <a:bodyPr/>
            <a:lstStyle/>
            <a:p>
              <a:endParaRPr lang="en-US"/>
            </a:p>
          </p:txBody>
        </p:sp>
        <p:sp>
          <p:nvSpPr>
            <p:cNvPr id="28686" name="Line 11"/>
            <p:cNvSpPr>
              <a:spLocks noChangeShapeType="1"/>
            </p:cNvSpPr>
            <p:nvPr/>
          </p:nvSpPr>
          <p:spPr bwMode="auto">
            <a:xfrm>
              <a:off x="3435350" y="3409950"/>
              <a:ext cx="508000" cy="1384300"/>
            </a:xfrm>
            <a:prstGeom prst="line">
              <a:avLst/>
            </a:prstGeom>
            <a:noFill/>
            <a:ln w="9525">
              <a:solidFill>
                <a:srgbClr val="FFFFFF"/>
              </a:solidFill>
              <a:round/>
              <a:headEnd/>
              <a:tailEnd/>
            </a:ln>
          </p:spPr>
          <p:txBody>
            <a:bodyPr/>
            <a:lstStyle/>
            <a:p>
              <a:endParaRPr lang="en-US"/>
            </a:p>
          </p:txBody>
        </p:sp>
        <p:sp>
          <p:nvSpPr>
            <p:cNvPr id="28687" name="Text Box 12"/>
            <p:cNvSpPr txBox="1">
              <a:spLocks noChangeArrowheads="1"/>
            </p:cNvSpPr>
            <p:nvPr/>
          </p:nvSpPr>
          <p:spPr bwMode="auto">
            <a:xfrm>
              <a:off x="6713538" y="3475038"/>
              <a:ext cx="1957387" cy="466725"/>
            </a:xfrm>
            <a:prstGeom prst="rect">
              <a:avLst/>
            </a:prstGeom>
            <a:noFill/>
            <a:ln w="9525">
              <a:solidFill>
                <a:srgbClr val="FFFFFF"/>
              </a:solidFill>
              <a:miter lim="800000"/>
              <a:headEnd/>
              <a:tailEnd/>
            </a:ln>
          </p:spPr>
          <p:txBody>
            <a:bodyPr>
              <a:spAutoFit/>
            </a:bodyPr>
            <a:lstStyle/>
            <a:p>
              <a:pPr>
                <a:spcBef>
                  <a:spcPct val="50000"/>
                </a:spcBef>
              </a:pPr>
              <a:r>
                <a:rPr lang="en-US"/>
                <a:t>CLIC</a:t>
              </a:r>
            </a:p>
          </p:txBody>
        </p:sp>
        <p:sp>
          <p:nvSpPr>
            <p:cNvPr id="28688" name="Text Box 13"/>
            <p:cNvSpPr txBox="1">
              <a:spLocks noChangeArrowheads="1"/>
            </p:cNvSpPr>
            <p:nvPr/>
          </p:nvSpPr>
          <p:spPr bwMode="auto">
            <a:xfrm>
              <a:off x="6777038" y="5532438"/>
              <a:ext cx="2160587" cy="466725"/>
            </a:xfrm>
            <a:prstGeom prst="rect">
              <a:avLst/>
            </a:prstGeom>
            <a:noFill/>
            <a:ln w="9525">
              <a:solidFill>
                <a:srgbClr val="FFFFFF"/>
              </a:solidFill>
              <a:miter lim="800000"/>
              <a:headEnd/>
              <a:tailEnd/>
            </a:ln>
          </p:spPr>
          <p:txBody>
            <a:bodyPr>
              <a:spAutoFit/>
            </a:bodyPr>
            <a:lstStyle/>
            <a:p>
              <a:pPr>
                <a:spcBef>
                  <a:spcPct val="50000"/>
                </a:spcBef>
              </a:pPr>
              <a:r>
                <a:rPr lang="en-US"/>
                <a:t>Muon collider</a:t>
              </a:r>
            </a:p>
          </p:txBody>
        </p:sp>
        <p:sp>
          <p:nvSpPr>
            <p:cNvPr id="28689" name="Line 14"/>
            <p:cNvSpPr>
              <a:spLocks noChangeShapeType="1"/>
            </p:cNvSpPr>
            <p:nvPr/>
          </p:nvSpPr>
          <p:spPr bwMode="auto">
            <a:xfrm flipV="1">
              <a:off x="6369050" y="3702050"/>
              <a:ext cx="342900" cy="1098550"/>
            </a:xfrm>
            <a:prstGeom prst="line">
              <a:avLst/>
            </a:prstGeom>
            <a:noFill/>
            <a:ln w="9525">
              <a:solidFill>
                <a:srgbClr val="FFFFFF"/>
              </a:solidFill>
              <a:round/>
              <a:headEnd/>
              <a:tailEnd/>
            </a:ln>
          </p:spPr>
          <p:txBody>
            <a:bodyPr/>
            <a:lstStyle/>
            <a:p>
              <a:endParaRPr lang="en-US"/>
            </a:p>
          </p:txBody>
        </p:sp>
        <p:sp>
          <p:nvSpPr>
            <p:cNvPr id="28690" name="Line 15"/>
            <p:cNvSpPr>
              <a:spLocks noChangeShapeType="1"/>
            </p:cNvSpPr>
            <p:nvPr/>
          </p:nvSpPr>
          <p:spPr bwMode="auto">
            <a:xfrm>
              <a:off x="6369050" y="4800600"/>
              <a:ext cx="406400" cy="965200"/>
            </a:xfrm>
            <a:prstGeom prst="line">
              <a:avLst/>
            </a:prstGeom>
            <a:noFill/>
            <a:ln w="9525">
              <a:solidFill>
                <a:srgbClr val="FFFFFF"/>
              </a:solidFill>
              <a:round/>
              <a:headEnd/>
              <a:tailEnd/>
            </a:ln>
          </p:spPr>
          <p:txBody>
            <a:bodyPr/>
            <a:lstStyle/>
            <a:p>
              <a:endParaRPr lang="en-US"/>
            </a:p>
          </p:txBody>
        </p:sp>
        <p:sp>
          <p:nvSpPr>
            <p:cNvPr id="28691" name="Text Box 18"/>
            <p:cNvSpPr txBox="1">
              <a:spLocks noChangeArrowheads="1"/>
            </p:cNvSpPr>
            <p:nvPr/>
          </p:nvSpPr>
          <p:spPr bwMode="auto">
            <a:xfrm>
              <a:off x="6577013" y="4522788"/>
              <a:ext cx="455612" cy="457200"/>
            </a:xfrm>
            <a:prstGeom prst="rect">
              <a:avLst/>
            </a:prstGeom>
            <a:noFill/>
            <a:ln w="9525">
              <a:noFill/>
              <a:miter lim="800000"/>
              <a:headEnd/>
              <a:tailEnd/>
            </a:ln>
          </p:spPr>
          <p:txBody>
            <a:bodyPr wrap="none">
              <a:spAutoFit/>
            </a:bodyPr>
            <a:lstStyle/>
            <a:p>
              <a:r>
                <a:rPr lang="en-US"/>
                <a:t>or</a:t>
              </a:r>
            </a:p>
          </p:txBody>
        </p:sp>
        <p:sp>
          <p:nvSpPr>
            <p:cNvPr id="28692" name="Text Box 19"/>
            <p:cNvSpPr txBox="1">
              <a:spLocks noChangeArrowheads="1"/>
            </p:cNvSpPr>
            <p:nvPr/>
          </p:nvSpPr>
          <p:spPr bwMode="auto">
            <a:xfrm>
              <a:off x="3592513" y="3163888"/>
              <a:ext cx="455612" cy="457200"/>
            </a:xfrm>
            <a:prstGeom prst="rect">
              <a:avLst/>
            </a:prstGeom>
            <a:noFill/>
            <a:ln w="9525">
              <a:noFill/>
              <a:miter lim="800000"/>
              <a:headEnd/>
              <a:tailEnd/>
            </a:ln>
          </p:spPr>
          <p:txBody>
            <a:bodyPr wrap="none">
              <a:spAutoFit/>
            </a:bodyPr>
            <a:lstStyle/>
            <a:p>
              <a:r>
                <a:rPr lang="en-US"/>
                <a:t>or</a:t>
              </a:r>
            </a:p>
          </p:txBody>
        </p:sp>
      </p:grpSp>
      <p:sp>
        <p:nvSpPr>
          <p:cNvPr id="28679" name="TextBox 18"/>
          <p:cNvSpPr txBox="1">
            <a:spLocks noChangeArrowheads="1"/>
          </p:cNvSpPr>
          <p:nvPr/>
        </p:nvSpPr>
        <p:spPr bwMode="auto">
          <a:xfrm>
            <a:off x="5865813" y="1701800"/>
            <a:ext cx="2647950" cy="461963"/>
          </a:xfrm>
          <a:prstGeom prst="rect">
            <a:avLst/>
          </a:prstGeom>
          <a:noFill/>
          <a:ln w="9525">
            <a:noFill/>
            <a:miter lim="800000"/>
            <a:headEnd/>
            <a:tailEnd/>
          </a:ln>
        </p:spPr>
        <p:txBody>
          <a:bodyPr wrap="none">
            <a:spAutoFit/>
          </a:bodyPr>
          <a:lstStyle/>
          <a:p>
            <a:r>
              <a:rPr lang="en-US">
                <a:solidFill>
                  <a:srgbClr val="FF0000"/>
                </a:solidFill>
              </a:rPr>
              <a:t>By far the easiest!</a:t>
            </a:r>
          </a:p>
        </p:txBody>
      </p:sp>
      <p:sp>
        <p:nvSpPr>
          <p:cNvPr id="28680" name="Right Arrow 19"/>
          <p:cNvSpPr>
            <a:spLocks noChangeArrowheads="1"/>
          </p:cNvSpPr>
          <p:nvPr/>
        </p:nvSpPr>
        <p:spPr bwMode="auto">
          <a:xfrm>
            <a:off x="5345113" y="1941513"/>
            <a:ext cx="323850" cy="46037"/>
          </a:xfrm>
          <a:prstGeom prst="rightArrow">
            <a:avLst>
              <a:gd name="adj1" fmla="val 50000"/>
              <a:gd name="adj2" fmla="val 49698"/>
            </a:avLst>
          </a:prstGeom>
          <a:noFill/>
          <a:ln w="9525" algn="ctr">
            <a:solidFill>
              <a:srgbClr val="FF0000"/>
            </a:solidFill>
            <a:round/>
            <a:headEnd/>
            <a:tailEnd/>
          </a:ln>
        </p:spPr>
        <p:txBody>
          <a:bodyPr/>
          <a:lstStyle/>
          <a:p>
            <a:endParaRPr lang="en-US"/>
          </a:p>
        </p:txBody>
      </p:sp>
    </p:spTree>
  </p:cSld>
  <p:clrMapOvr>
    <a:masterClrMapping/>
  </p:clrMapOvr>
  <p:transition advTm="122625"/>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65113"/>
            <a:ext cx="8386763" cy="1139825"/>
          </a:xfrm>
        </p:spPr>
        <p:txBody>
          <a:bodyPr/>
          <a:lstStyle/>
          <a:p>
            <a:r>
              <a:rPr lang="en-US" smtClean="0"/>
              <a:t>HEP world: need TeV lepton collider</a:t>
            </a:r>
          </a:p>
        </p:txBody>
      </p:sp>
      <p:pic>
        <p:nvPicPr>
          <p:cNvPr id="29699" name="Picture 3" descr="ILC_layout_twin_tunnel"/>
          <p:cNvPicPr>
            <a:picLocks noChangeAspect="1" noChangeArrowheads="1"/>
          </p:cNvPicPr>
          <p:nvPr/>
        </p:nvPicPr>
        <p:blipFill>
          <a:blip r:embed="rId2" cstate="print"/>
          <a:srcRect/>
          <a:stretch>
            <a:fillRect/>
          </a:stretch>
        </p:blipFill>
        <p:spPr bwMode="auto">
          <a:xfrm>
            <a:off x="-228600" y="1482725"/>
            <a:ext cx="6432550" cy="4879975"/>
          </a:xfrm>
          <a:prstGeom prst="rect">
            <a:avLst/>
          </a:prstGeom>
          <a:noFill/>
          <a:ln w="9525">
            <a:noFill/>
            <a:miter lim="800000"/>
            <a:headEnd/>
            <a:tailEnd/>
          </a:ln>
        </p:spPr>
      </p:pic>
      <p:sp>
        <p:nvSpPr>
          <p:cNvPr id="29700" name="Text Box 4"/>
          <p:cNvSpPr txBox="1">
            <a:spLocks noChangeArrowheads="1"/>
          </p:cNvSpPr>
          <p:nvPr/>
        </p:nvSpPr>
        <p:spPr bwMode="auto">
          <a:xfrm>
            <a:off x="6604000" y="2365375"/>
            <a:ext cx="2540000" cy="457200"/>
          </a:xfrm>
          <a:prstGeom prst="rect">
            <a:avLst/>
          </a:prstGeom>
          <a:noFill/>
          <a:ln w="9525">
            <a:noFill/>
            <a:miter lim="800000"/>
            <a:headEnd/>
            <a:tailEnd/>
          </a:ln>
        </p:spPr>
        <p:txBody>
          <a:bodyPr wrap="none">
            <a:spAutoFit/>
          </a:bodyPr>
          <a:lstStyle/>
          <a:p>
            <a:r>
              <a:rPr lang="en-US"/>
              <a:t>e</a:t>
            </a:r>
            <a:r>
              <a:rPr lang="en-US" baseline="30000"/>
              <a:t>-                                </a:t>
            </a:r>
            <a:r>
              <a:rPr lang="en-US"/>
              <a:t>e</a:t>
            </a:r>
            <a:r>
              <a:rPr lang="en-US" baseline="30000"/>
              <a:t>+</a:t>
            </a:r>
            <a:endParaRPr lang="en-US" sz="2000"/>
          </a:p>
        </p:txBody>
      </p:sp>
      <p:grpSp>
        <p:nvGrpSpPr>
          <p:cNvPr id="29701" name="Group 5"/>
          <p:cNvGrpSpPr>
            <a:grpSpLocks/>
          </p:cNvGrpSpPr>
          <p:nvPr/>
        </p:nvGrpSpPr>
        <p:grpSpPr bwMode="auto">
          <a:xfrm>
            <a:off x="6913563" y="1943100"/>
            <a:ext cx="2000250" cy="1638300"/>
            <a:chOff x="3683" y="848"/>
            <a:chExt cx="1812" cy="1408"/>
          </a:xfrm>
        </p:grpSpPr>
        <p:grpSp>
          <p:nvGrpSpPr>
            <p:cNvPr id="29730" name="Group 6"/>
            <p:cNvGrpSpPr>
              <a:grpSpLocks/>
            </p:cNvGrpSpPr>
            <p:nvPr/>
          </p:nvGrpSpPr>
          <p:grpSpPr bwMode="auto">
            <a:xfrm>
              <a:off x="3683" y="1611"/>
              <a:ext cx="1812" cy="56"/>
              <a:chOff x="3683" y="1611"/>
              <a:chExt cx="1812" cy="56"/>
            </a:xfrm>
          </p:grpSpPr>
          <p:grpSp>
            <p:nvGrpSpPr>
              <p:cNvPr id="29738" name="Group 7"/>
              <p:cNvGrpSpPr>
                <a:grpSpLocks/>
              </p:cNvGrpSpPr>
              <p:nvPr/>
            </p:nvGrpSpPr>
            <p:grpSpPr bwMode="auto">
              <a:xfrm>
                <a:off x="3731" y="1627"/>
                <a:ext cx="1709" cy="3"/>
                <a:chOff x="1408" y="2066"/>
                <a:chExt cx="2856" cy="3"/>
              </a:xfrm>
            </p:grpSpPr>
            <p:sp>
              <p:nvSpPr>
                <p:cNvPr id="29741" name="Line 8"/>
                <p:cNvSpPr>
                  <a:spLocks noChangeShapeType="1"/>
                </p:cNvSpPr>
                <p:nvPr/>
              </p:nvSpPr>
              <p:spPr bwMode="auto">
                <a:xfrm>
                  <a:off x="1408" y="2069"/>
                  <a:ext cx="1397" cy="0"/>
                </a:xfrm>
                <a:prstGeom prst="line">
                  <a:avLst/>
                </a:prstGeom>
                <a:noFill/>
                <a:ln w="9525">
                  <a:solidFill>
                    <a:schemeClr val="tx1"/>
                  </a:solidFill>
                  <a:round/>
                  <a:headEnd/>
                  <a:tailEnd type="stealth" w="lg" len="lg"/>
                </a:ln>
              </p:spPr>
              <p:txBody>
                <a:bodyPr wrap="none" anchor="ctr"/>
                <a:lstStyle/>
                <a:p>
                  <a:endParaRPr lang="en-US"/>
                </a:p>
              </p:txBody>
            </p:sp>
            <p:sp>
              <p:nvSpPr>
                <p:cNvPr id="29742" name="Line 9"/>
                <p:cNvSpPr>
                  <a:spLocks noChangeShapeType="1"/>
                </p:cNvSpPr>
                <p:nvPr/>
              </p:nvSpPr>
              <p:spPr bwMode="auto">
                <a:xfrm flipH="1">
                  <a:off x="2867" y="2066"/>
                  <a:ext cx="1397" cy="0"/>
                </a:xfrm>
                <a:prstGeom prst="line">
                  <a:avLst/>
                </a:prstGeom>
                <a:noFill/>
                <a:ln w="9525">
                  <a:solidFill>
                    <a:schemeClr val="tx1"/>
                  </a:solidFill>
                  <a:round/>
                  <a:headEnd/>
                  <a:tailEnd type="stealth" w="lg" len="lg"/>
                </a:ln>
              </p:spPr>
              <p:txBody>
                <a:bodyPr wrap="none" anchor="ctr"/>
                <a:lstStyle/>
                <a:p>
                  <a:endParaRPr lang="en-US"/>
                </a:p>
              </p:txBody>
            </p:sp>
          </p:grpSp>
          <p:sp>
            <p:nvSpPr>
              <p:cNvPr id="29739" name="Oval 10"/>
              <p:cNvSpPr>
                <a:spLocks noChangeArrowheads="1"/>
              </p:cNvSpPr>
              <p:nvPr/>
            </p:nvSpPr>
            <p:spPr bwMode="auto">
              <a:xfrm>
                <a:off x="5462" y="1613"/>
                <a:ext cx="33" cy="54"/>
              </a:xfrm>
              <a:prstGeom prst="ellipse">
                <a:avLst/>
              </a:prstGeom>
              <a:solidFill>
                <a:schemeClr val="tx1"/>
              </a:solidFill>
              <a:ln w="9525">
                <a:noFill/>
                <a:round/>
                <a:headEnd/>
                <a:tailEnd/>
              </a:ln>
            </p:spPr>
            <p:txBody>
              <a:bodyPr wrap="none" anchor="ctr"/>
              <a:lstStyle/>
              <a:p>
                <a:pPr algn="ctr"/>
                <a:endParaRPr lang="en-US" sz="1800"/>
              </a:p>
            </p:txBody>
          </p:sp>
          <p:sp>
            <p:nvSpPr>
              <p:cNvPr id="29740" name="Oval 11"/>
              <p:cNvSpPr>
                <a:spLocks noChangeArrowheads="1"/>
              </p:cNvSpPr>
              <p:nvPr/>
            </p:nvSpPr>
            <p:spPr bwMode="auto">
              <a:xfrm>
                <a:off x="3683" y="1611"/>
                <a:ext cx="33" cy="54"/>
              </a:xfrm>
              <a:prstGeom prst="ellipse">
                <a:avLst/>
              </a:prstGeom>
              <a:solidFill>
                <a:schemeClr val="tx1"/>
              </a:solidFill>
              <a:ln w="9525">
                <a:noFill/>
                <a:round/>
                <a:headEnd/>
                <a:tailEnd/>
              </a:ln>
            </p:spPr>
            <p:txBody>
              <a:bodyPr wrap="none" anchor="ctr"/>
              <a:lstStyle/>
              <a:p>
                <a:pPr algn="ctr"/>
                <a:endParaRPr lang="en-US" sz="1800"/>
              </a:p>
            </p:txBody>
          </p:sp>
        </p:grpSp>
        <p:grpSp>
          <p:nvGrpSpPr>
            <p:cNvPr id="29731" name="Group 12"/>
            <p:cNvGrpSpPr>
              <a:grpSpLocks/>
            </p:cNvGrpSpPr>
            <p:nvPr/>
          </p:nvGrpSpPr>
          <p:grpSpPr bwMode="auto">
            <a:xfrm>
              <a:off x="4164" y="848"/>
              <a:ext cx="832" cy="1408"/>
              <a:chOff x="2150" y="1270"/>
              <a:chExt cx="1391" cy="1408"/>
            </a:xfrm>
          </p:grpSpPr>
          <p:sp>
            <p:nvSpPr>
              <p:cNvPr id="29732" name="Line 13"/>
              <p:cNvSpPr>
                <a:spLocks noChangeShapeType="1"/>
              </p:cNvSpPr>
              <p:nvPr/>
            </p:nvSpPr>
            <p:spPr bwMode="auto">
              <a:xfrm>
                <a:off x="2150" y="1558"/>
                <a:ext cx="693" cy="491"/>
              </a:xfrm>
              <a:prstGeom prst="line">
                <a:avLst/>
              </a:prstGeom>
              <a:noFill/>
              <a:ln w="9525">
                <a:solidFill>
                  <a:srgbClr val="00FFFF"/>
                </a:solidFill>
                <a:round/>
                <a:headEnd/>
                <a:tailEnd/>
              </a:ln>
            </p:spPr>
            <p:txBody>
              <a:bodyPr wrap="none" anchor="ctr"/>
              <a:lstStyle/>
              <a:p>
                <a:endParaRPr lang="en-US"/>
              </a:p>
            </p:txBody>
          </p:sp>
          <p:sp>
            <p:nvSpPr>
              <p:cNvPr id="29733" name="Line 14"/>
              <p:cNvSpPr>
                <a:spLocks noChangeShapeType="1"/>
              </p:cNvSpPr>
              <p:nvPr/>
            </p:nvSpPr>
            <p:spPr bwMode="auto">
              <a:xfrm>
                <a:off x="2182" y="1270"/>
                <a:ext cx="661" cy="790"/>
              </a:xfrm>
              <a:prstGeom prst="line">
                <a:avLst/>
              </a:prstGeom>
              <a:noFill/>
              <a:ln w="9525">
                <a:solidFill>
                  <a:schemeClr val="folHlink"/>
                </a:solidFill>
                <a:round/>
                <a:headEnd/>
                <a:tailEnd/>
              </a:ln>
            </p:spPr>
            <p:txBody>
              <a:bodyPr wrap="none" anchor="ctr"/>
              <a:lstStyle/>
              <a:p>
                <a:endParaRPr lang="en-US"/>
              </a:p>
            </p:txBody>
          </p:sp>
          <p:sp>
            <p:nvSpPr>
              <p:cNvPr id="29734" name="Line 15"/>
              <p:cNvSpPr>
                <a:spLocks noChangeShapeType="1"/>
              </p:cNvSpPr>
              <p:nvPr/>
            </p:nvSpPr>
            <p:spPr bwMode="auto">
              <a:xfrm>
                <a:off x="2491" y="1473"/>
                <a:ext cx="352" cy="587"/>
              </a:xfrm>
              <a:prstGeom prst="line">
                <a:avLst/>
              </a:prstGeom>
              <a:noFill/>
              <a:ln w="9525">
                <a:solidFill>
                  <a:srgbClr val="FF8000"/>
                </a:solidFill>
                <a:round/>
                <a:headEnd/>
                <a:tailEnd/>
              </a:ln>
            </p:spPr>
            <p:txBody>
              <a:bodyPr wrap="none" anchor="ctr"/>
              <a:lstStyle/>
              <a:p>
                <a:endParaRPr lang="en-US"/>
              </a:p>
            </p:txBody>
          </p:sp>
          <p:sp>
            <p:nvSpPr>
              <p:cNvPr id="29735" name="Line 16"/>
              <p:cNvSpPr>
                <a:spLocks noChangeShapeType="1"/>
              </p:cNvSpPr>
              <p:nvPr/>
            </p:nvSpPr>
            <p:spPr bwMode="auto">
              <a:xfrm flipH="1" flipV="1">
                <a:off x="2832" y="2049"/>
                <a:ext cx="672" cy="378"/>
              </a:xfrm>
              <a:prstGeom prst="line">
                <a:avLst/>
              </a:prstGeom>
              <a:noFill/>
              <a:ln w="9525">
                <a:solidFill>
                  <a:srgbClr val="FFFF00"/>
                </a:solidFill>
                <a:round/>
                <a:headEnd/>
                <a:tailEnd/>
              </a:ln>
            </p:spPr>
            <p:txBody>
              <a:bodyPr wrap="none" anchor="ctr"/>
              <a:lstStyle/>
              <a:p>
                <a:endParaRPr lang="en-US"/>
              </a:p>
            </p:txBody>
          </p:sp>
          <p:sp>
            <p:nvSpPr>
              <p:cNvPr id="29736" name="Line 17"/>
              <p:cNvSpPr>
                <a:spLocks noChangeShapeType="1"/>
              </p:cNvSpPr>
              <p:nvPr/>
            </p:nvSpPr>
            <p:spPr bwMode="auto">
              <a:xfrm flipH="1" flipV="1">
                <a:off x="2821" y="2054"/>
                <a:ext cx="720" cy="624"/>
              </a:xfrm>
              <a:prstGeom prst="line">
                <a:avLst/>
              </a:prstGeom>
              <a:noFill/>
              <a:ln w="9525">
                <a:solidFill>
                  <a:srgbClr val="FF00FF"/>
                </a:solidFill>
                <a:round/>
                <a:headEnd/>
                <a:tailEnd/>
              </a:ln>
            </p:spPr>
            <p:txBody>
              <a:bodyPr wrap="none" anchor="ctr"/>
              <a:lstStyle/>
              <a:p>
                <a:endParaRPr lang="en-US"/>
              </a:p>
            </p:txBody>
          </p:sp>
          <p:sp>
            <p:nvSpPr>
              <p:cNvPr id="29737" name="Line 18"/>
              <p:cNvSpPr>
                <a:spLocks noChangeShapeType="1"/>
              </p:cNvSpPr>
              <p:nvPr/>
            </p:nvSpPr>
            <p:spPr bwMode="auto">
              <a:xfrm flipV="1">
                <a:off x="2699" y="2054"/>
                <a:ext cx="144" cy="336"/>
              </a:xfrm>
              <a:prstGeom prst="line">
                <a:avLst/>
              </a:prstGeom>
              <a:noFill/>
              <a:ln w="9525">
                <a:solidFill>
                  <a:srgbClr val="FF8000"/>
                </a:solidFill>
                <a:round/>
                <a:headEnd/>
                <a:tailEnd/>
              </a:ln>
            </p:spPr>
            <p:txBody>
              <a:bodyPr wrap="none" anchor="ctr"/>
              <a:lstStyle/>
              <a:p>
                <a:endParaRPr lang="en-US"/>
              </a:p>
            </p:txBody>
          </p:sp>
        </p:grpSp>
      </p:grpSp>
      <p:sp>
        <p:nvSpPr>
          <p:cNvPr id="29702" name="Oval 19"/>
          <p:cNvSpPr>
            <a:spLocks noChangeArrowheads="1"/>
          </p:cNvSpPr>
          <p:nvPr/>
        </p:nvSpPr>
        <p:spPr bwMode="auto">
          <a:xfrm>
            <a:off x="6813550" y="4422775"/>
            <a:ext cx="222250" cy="863600"/>
          </a:xfrm>
          <a:prstGeom prst="ellipse">
            <a:avLst/>
          </a:prstGeom>
          <a:solidFill>
            <a:schemeClr val="bg1"/>
          </a:solidFill>
          <a:ln w="9525">
            <a:solidFill>
              <a:schemeClr val="tx1"/>
            </a:solidFill>
            <a:round/>
            <a:headEnd/>
            <a:tailEnd/>
          </a:ln>
        </p:spPr>
        <p:txBody>
          <a:bodyPr wrap="none" anchor="ctr"/>
          <a:lstStyle/>
          <a:p>
            <a:endParaRPr lang="en-US"/>
          </a:p>
        </p:txBody>
      </p:sp>
      <p:sp>
        <p:nvSpPr>
          <p:cNvPr id="29703" name="Oval 20"/>
          <p:cNvSpPr>
            <a:spLocks noChangeArrowheads="1"/>
          </p:cNvSpPr>
          <p:nvPr/>
        </p:nvSpPr>
        <p:spPr bwMode="auto">
          <a:xfrm>
            <a:off x="6865938" y="4654550"/>
            <a:ext cx="38100" cy="85725"/>
          </a:xfrm>
          <a:prstGeom prst="ellipse">
            <a:avLst/>
          </a:prstGeom>
          <a:solidFill>
            <a:srgbClr val="FF0000"/>
          </a:solidFill>
          <a:ln w="9525">
            <a:solidFill>
              <a:schemeClr val="tx1"/>
            </a:solidFill>
            <a:round/>
            <a:headEnd/>
            <a:tailEnd/>
          </a:ln>
        </p:spPr>
        <p:txBody>
          <a:bodyPr wrap="none" anchor="ctr"/>
          <a:lstStyle/>
          <a:p>
            <a:pPr algn="ctr"/>
            <a:endParaRPr lang="en-US" sz="1800"/>
          </a:p>
        </p:txBody>
      </p:sp>
      <p:sp>
        <p:nvSpPr>
          <p:cNvPr id="29704" name="Oval 21"/>
          <p:cNvSpPr>
            <a:spLocks noChangeArrowheads="1"/>
          </p:cNvSpPr>
          <p:nvPr/>
        </p:nvSpPr>
        <p:spPr bwMode="auto">
          <a:xfrm>
            <a:off x="6948488" y="4772025"/>
            <a:ext cx="36512" cy="85725"/>
          </a:xfrm>
          <a:prstGeom prst="ellipse">
            <a:avLst/>
          </a:prstGeom>
          <a:solidFill>
            <a:srgbClr val="00FF00"/>
          </a:solidFill>
          <a:ln w="9525">
            <a:solidFill>
              <a:schemeClr val="tx1"/>
            </a:solidFill>
            <a:round/>
            <a:headEnd/>
            <a:tailEnd/>
          </a:ln>
        </p:spPr>
        <p:txBody>
          <a:bodyPr wrap="none" anchor="ctr"/>
          <a:lstStyle/>
          <a:p>
            <a:pPr algn="ctr"/>
            <a:endParaRPr lang="en-US" sz="1800"/>
          </a:p>
        </p:txBody>
      </p:sp>
      <p:sp>
        <p:nvSpPr>
          <p:cNvPr id="29705" name="Oval 22"/>
          <p:cNvSpPr>
            <a:spLocks noChangeArrowheads="1"/>
          </p:cNvSpPr>
          <p:nvPr/>
        </p:nvSpPr>
        <p:spPr bwMode="auto">
          <a:xfrm>
            <a:off x="6899275" y="5011738"/>
            <a:ext cx="38100" cy="85725"/>
          </a:xfrm>
          <a:prstGeom prst="ellipse">
            <a:avLst/>
          </a:prstGeom>
          <a:solidFill>
            <a:srgbClr val="0080FF"/>
          </a:solidFill>
          <a:ln w="9525">
            <a:solidFill>
              <a:schemeClr val="tx1"/>
            </a:solidFill>
            <a:round/>
            <a:headEnd/>
            <a:tailEnd/>
          </a:ln>
        </p:spPr>
        <p:txBody>
          <a:bodyPr wrap="none" anchor="ctr"/>
          <a:lstStyle/>
          <a:p>
            <a:pPr algn="ctr"/>
            <a:endParaRPr lang="en-US" sz="1800"/>
          </a:p>
        </p:txBody>
      </p:sp>
      <p:sp>
        <p:nvSpPr>
          <p:cNvPr id="29706" name="Oval 23"/>
          <p:cNvSpPr>
            <a:spLocks noChangeArrowheads="1"/>
          </p:cNvSpPr>
          <p:nvPr/>
        </p:nvSpPr>
        <p:spPr bwMode="auto">
          <a:xfrm>
            <a:off x="8791575" y="4311650"/>
            <a:ext cx="222250" cy="863600"/>
          </a:xfrm>
          <a:prstGeom prst="ellipse">
            <a:avLst/>
          </a:prstGeom>
          <a:solidFill>
            <a:schemeClr val="bg1"/>
          </a:solidFill>
          <a:ln w="9525">
            <a:solidFill>
              <a:schemeClr val="tx1"/>
            </a:solidFill>
            <a:round/>
            <a:headEnd/>
            <a:tailEnd/>
          </a:ln>
        </p:spPr>
        <p:txBody>
          <a:bodyPr wrap="none" anchor="ctr"/>
          <a:lstStyle/>
          <a:p>
            <a:endParaRPr lang="en-US"/>
          </a:p>
        </p:txBody>
      </p:sp>
      <p:sp>
        <p:nvSpPr>
          <p:cNvPr id="29707" name="Oval 24"/>
          <p:cNvSpPr>
            <a:spLocks noChangeArrowheads="1"/>
          </p:cNvSpPr>
          <p:nvPr/>
        </p:nvSpPr>
        <p:spPr bwMode="auto">
          <a:xfrm>
            <a:off x="8843963" y="4543425"/>
            <a:ext cx="36512" cy="85725"/>
          </a:xfrm>
          <a:prstGeom prst="ellipse">
            <a:avLst/>
          </a:prstGeom>
          <a:solidFill>
            <a:srgbClr val="FF0000"/>
          </a:solidFill>
          <a:ln w="9525">
            <a:solidFill>
              <a:schemeClr val="tx1"/>
            </a:solidFill>
            <a:round/>
            <a:headEnd/>
            <a:tailEnd/>
          </a:ln>
        </p:spPr>
        <p:txBody>
          <a:bodyPr wrap="none" anchor="ctr"/>
          <a:lstStyle/>
          <a:p>
            <a:pPr algn="ctr"/>
            <a:endParaRPr lang="en-US" sz="1800"/>
          </a:p>
        </p:txBody>
      </p:sp>
      <p:sp>
        <p:nvSpPr>
          <p:cNvPr id="29708" name="Oval 25"/>
          <p:cNvSpPr>
            <a:spLocks noChangeArrowheads="1"/>
          </p:cNvSpPr>
          <p:nvPr/>
        </p:nvSpPr>
        <p:spPr bwMode="auto">
          <a:xfrm>
            <a:off x="8924925" y="4660900"/>
            <a:ext cx="38100" cy="85725"/>
          </a:xfrm>
          <a:prstGeom prst="ellipse">
            <a:avLst/>
          </a:prstGeom>
          <a:solidFill>
            <a:srgbClr val="00FF00"/>
          </a:solidFill>
          <a:ln w="9525">
            <a:solidFill>
              <a:schemeClr val="tx1"/>
            </a:solidFill>
            <a:round/>
            <a:headEnd/>
            <a:tailEnd/>
          </a:ln>
        </p:spPr>
        <p:txBody>
          <a:bodyPr wrap="none" anchor="ctr"/>
          <a:lstStyle/>
          <a:p>
            <a:pPr algn="ctr"/>
            <a:endParaRPr lang="en-US" sz="1800"/>
          </a:p>
        </p:txBody>
      </p:sp>
      <p:sp>
        <p:nvSpPr>
          <p:cNvPr id="29709" name="Oval 26"/>
          <p:cNvSpPr>
            <a:spLocks noChangeArrowheads="1"/>
          </p:cNvSpPr>
          <p:nvPr/>
        </p:nvSpPr>
        <p:spPr bwMode="auto">
          <a:xfrm>
            <a:off x="8877300" y="4900613"/>
            <a:ext cx="38100" cy="85725"/>
          </a:xfrm>
          <a:prstGeom prst="ellipse">
            <a:avLst/>
          </a:prstGeom>
          <a:solidFill>
            <a:srgbClr val="0080FF"/>
          </a:solidFill>
          <a:ln w="9525">
            <a:solidFill>
              <a:schemeClr val="tx1"/>
            </a:solidFill>
            <a:round/>
            <a:headEnd/>
            <a:tailEnd/>
          </a:ln>
        </p:spPr>
        <p:txBody>
          <a:bodyPr wrap="none" anchor="ctr"/>
          <a:lstStyle/>
          <a:p>
            <a:pPr algn="ctr"/>
            <a:endParaRPr lang="en-US" sz="1800"/>
          </a:p>
        </p:txBody>
      </p:sp>
      <p:grpSp>
        <p:nvGrpSpPr>
          <p:cNvPr id="29710" name="Group 27"/>
          <p:cNvGrpSpPr>
            <a:grpSpLocks/>
          </p:cNvGrpSpPr>
          <p:nvPr/>
        </p:nvGrpSpPr>
        <p:grpSpPr bwMode="auto">
          <a:xfrm>
            <a:off x="6916738" y="4689475"/>
            <a:ext cx="1981200" cy="4763"/>
            <a:chOff x="1408" y="2066"/>
            <a:chExt cx="2856" cy="3"/>
          </a:xfrm>
        </p:grpSpPr>
        <p:sp>
          <p:nvSpPr>
            <p:cNvPr id="29728" name="Line 28"/>
            <p:cNvSpPr>
              <a:spLocks noChangeShapeType="1"/>
            </p:cNvSpPr>
            <p:nvPr/>
          </p:nvSpPr>
          <p:spPr bwMode="auto">
            <a:xfrm>
              <a:off x="1408" y="2069"/>
              <a:ext cx="1397" cy="0"/>
            </a:xfrm>
            <a:prstGeom prst="line">
              <a:avLst/>
            </a:prstGeom>
            <a:noFill/>
            <a:ln w="9525">
              <a:solidFill>
                <a:srgbClr val="FF0000"/>
              </a:solidFill>
              <a:round/>
              <a:headEnd/>
              <a:tailEnd type="stealth" w="lg" len="lg"/>
            </a:ln>
          </p:spPr>
          <p:txBody>
            <a:bodyPr wrap="none" anchor="ctr"/>
            <a:lstStyle/>
            <a:p>
              <a:endParaRPr lang="en-US"/>
            </a:p>
          </p:txBody>
        </p:sp>
        <p:sp>
          <p:nvSpPr>
            <p:cNvPr id="29729" name="Line 29"/>
            <p:cNvSpPr>
              <a:spLocks noChangeShapeType="1"/>
            </p:cNvSpPr>
            <p:nvPr/>
          </p:nvSpPr>
          <p:spPr bwMode="auto">
            <a:xfrm flipH="1">
              <a:off x="2867" y="2066"/>
              <a:ext cx="1397" cy="0"/>
            </a:xfrm>
            <a:prstGeom prst="line">
              <a:avLst/>
            </a:prstGeom>
            <a:noFill/>
            <a:ln w="9525">
              <a:solidFill>
                <a:srgbClr val="00FF00"/>
              </a:solidFill>
              <a:round/>
              <a:headEnd/>
              <a:tailEnd type="stealth" w="lg" len="lg"/>
            </a:ln>
          </p:spPr>
          <p:txBody>
            <a:bodyPr wrap="none" anchor="ctr"/>
            <a:lstStyle/>
            <a:p>
              <a:endParaRPr lang="en-US"/>
            </a:p>
          </p:txBody>
        </p:sp>
      </p:grpSp>
      <p:sp>
        <p:nvSpPr>
          <p:cNvPr id="29711" name="Text Box 30"/>
          <p:cNvSpPr txBox="1">
            <a:spLocks noChangeArrowheads="1"/>
          </p:cNvSpPr>
          <p:nvPr/>
        </p:nvSpPr>
        <p:spPr bwMode="auto">
          <a:xfrm>
            <a:off x="6684963" y="5235575"/>
            <a:ext cx="2466975" cy="457200"/>
          </a:xfrm>
          <a:prstGeom prst="rect">
            <a:avLst/>
          </a:prstGeom>
          <a:noFill/>
          <a:ln w="9525">
            <a:noFill/>
            <a:miter lim="800000"/>
            <a:headEnd/>
            <a:tailEnd/>
          </a:ln>
        </p:spPr>
        <p:txBody>
          <a:bodyPr wrap="none">
            <a:spAutoFit/>
          </a:bodyPr>
          <a:lstStyle/>
          <a:p>
            <a:r>
              <a:rPr lang="en-US"/>
              <a:t>p</a:t>
            </a:r>
            <a:r>
              <a:rPr lang="en-US" baseline="30000"/>
              <a:t>                                  </a:t>
            </a:r>
            <a:r>
              <a:rPr lang="en-US"/>
              <a:t>p</a:t>
            </a:r>
            <a:endParaRPr lang="en-US" sz="2000"/>
          </a:p>
        </p:txBody>
      </p:sp>
      <p:sp>
        <p:nvSpPr>
          <p:cNvPr id="29712" name="Line 31"/>
          <p:cNvSpPr>
            <a:spLocks noChangeShapeType="1"/>
          </p:cNvSpPr>
          <p:nvPr/>
        </p:nvSpPr>
        <p:spPr bwMode="auto">
          <a:xfrm>
            <a:off x="6953250" y="5049838"/>
            <a:ext cx="614363" cy="0"/>
          </a:xfrm>
          <a:prstGeom prst="line">
            <a:avLst/>
          </a:prstGeom>
          <a:noFill/>
          <a:ln w="9525">
            <a:solidFill>
              <a:srgbClr val="0080FF"/>
            </a:solidFill>
            <a:round/>
            <a:headEnd/>
            <a:tailEnd/>
          </a:ln>
        </p:spPr>
        <p:txBody>
          <a:bodyPr wrap="none" anchor="ctr"/>
          <a:lstStyle/>
          <a:p>
            <a:endParaRPr lang="en-US"/>
          </a:p>
        </p:txBody>
      </p:sp>
      <p:sp>
        <p:nvSpPr>
          <p:cNvPr id="29713" name="Line 32"/>
          <p:cNvSpPr>
            <a:spLocks noChangeShapeType="1"/>
          </p:cNvSpPr>
          <p:nvPr/>
        </p:nvSpPr>
        <p:spPr bwMode="auto">
          <a:xfrm>
            <a:off x="8235950" y="4930775"/>
            <a:ext cx="614363" cy="0"/>
          </a:xfrm>
          <a:prstGeom prst="line">
            <a:avLst/>
          </a:prstGeom>
          <a:noFill/>
          <a:ln w="9525">
            <a:solidFill>
              <a:srgbClr val="0080FF"/>
            </a:solidFill>
            <a:round/>
            <a:headEnd/>
            <a:tailEnd/>
          </a:ln>
        </p:spPr>
        <p:txBody>
          <a:bodyPr wrap="none" anchor="ctr"/>
          <a:lstStyle/>
          <a:p>
            <a:endParaRPr lang="en-US"/>
          </a:p>
        </p:txBody>
      </p:sp>
      <p:sp>
        <p:nvSpPr>
          <p:cNvPr id="29714" name="Line 33"/>
          <p:cNvSpPr>
            <a:spLocks noChangeShapeType="1"/>
          </p:cNvSpPr>
          <p:nvPr/>
        </p:nvSpPr>
        <p:spPr bwMode="auto">
          <a:xfrm>
            <a:off x="7005638" y="4818063"/>
            <a:ext cx="614362" cy="0"/>
          </a:xfrm>
          <a:prstGeom prst="line">
            <a:avLst/>
          </a:prstGeom>
          <a:noFill/>
          <a:ln w="9525">
            <a:solidFill>
              <a:srgbClr val="00FF00"/>
            </a:solidFill>
            <a:round/>
            <a:headEnd/>
            <a:tailEnd/>
          </a:ln>
        </p:spPr>
        <p:txBody>
          <a:bodyPr wrap="none" anchor="ctr"/>
          <a:lstStyle/>
          <a:p>
            <a:endParaRPr lang="en-US"/>
          </a:p>
        </p:txBody>
      </p:sp>
      <p:sp>
        <p:nvSpPr>
          <p:cNvPr id="29715" name="Line 34"/>
          <p:cNvSpPr>
            <a:spLocks noChangeShapeType="1"/>
          </p:cNvSpPr>
          <p:nvPr/>
        </p:nvSpPr>
        <p:spPr bwMode="auto">
          <a:xfrm>
            <a:off x="8202613" y="4576763"/>
            <a:ext cx="614362" cy="0"/>
          </a:xfrm>
          <a:prstGeom prst="line">
            <a:avLst/>
          </a:prstGeom>
          <a:noFill/>
          <a:ln w="9525">
            <a:solidFill>
              <a:srgbClr val="FF0000"/>
            </a:solidFill>
            <a:round/>
            <a:headEnd/>
            <a:tailEnd/>
          </a:ln>
        </p:spPr>
        <p:txBody>
          <a:bodyPr wrap="none" anchor="ctr"/>
          <a:lstStyle/>
          <a:p>
            <a:endParaRPr lang="en-US"/>
          </a:p>
        </p:txBody>
      </p:sp>
      <p:grpSp>
        <p:nvGrpSpPr>
          <p:cNvPr id="29716" name="Group 35"/>
          <p:cNvGrpSpPr>
            <a:grpSpLocks/>
          </p:cNvGrpSpPr>
          <p:nvPr/>
        </p:nvGrpSpPr>
        <p:grpSpPr bwMode="auto">
          <a:xfrm>
            <a:off x="7431088" y="3425825"/>
            <a:ext cx="965200" cy="2235200"/>
            <a:chOff x="2150" y="1270"/>
            <a:chExt cx="1391" cy="1408"/>
          </a:xfrm>
        </p:grpSpPr>
        <p:sp>
          <p:nvSpPr>
            <p:cNvPr id="29722" name="Line 36"/>
            <p:cNvSpPr>
              <a:spLocks noChangeShapeType="1"/>
            </p:cNvSpPr>
            <p:nvPr/>
          </p:nvSpPr>
          <p:spPr bwMode="auto">
            <a:xfrm>
              <a:off x="2150" y="1558"/>
              <a:ext cx="693" cy="491"/>
            </a:xfrm>
            <a:prstGeom prst="line">
              <a:avLst/>
            </a:prstGeom>
            <a:noFill/>
            <a:ln w="9525">
              <a:solidFill>
                <a:srgbClr val="00FFFF"/>
              </a:solidFill>
              <a:round/>
              <a:headEnd/>
              <a:tailEnd/>
            </a:ln>
          </p:spPr>
          <p:txBody>
            <a:bodyPr wrap="none" anchor="ctr"/>
            <a:lstStyle/>
            <a:p>
              <a:endParaRPr lang="en-US"/>
            </a:p>
          </p:txBody>
        </p:sp>
        <p:sp>
          <p:nvSpPr>
            <p:cNvPr id="29723" name="Line 37"/>
            <p:cNvSpPr>
              <a:spLocks noChangeShapeType="1"/>
            </p:cNvSpPr>
            <p:nvPr/>
          </p:nvSpPr>
          <p:spPr bwMode="auto">
            <a:xfrm>
              <a:off x="2182" y="1270"/>
              <a:ext cx="661" cy="790"/>
            </a:xfrm>
            <a:prstGeom prst="line">
              <a:avLst/>
            </a:prstGeom>
            <a:noFill/>
            <a:ln w="9525">
              <a:solidFill>
                <a:schemeClr val="folHlink"/>
              </a:solidFill>
              <a:round/>
              <a:headEnd/>
              <a:tailEnd/>
            </a:ln>
          </p:spPr>
          <p:txBody>
            <a:bodyPr wrap="none" anchor="ctr"/>
            <a:lstStyle/>
            <a:p>
              <a:endParaRPr lang="en-US"/>
            </a:p>
          </p:txBody>
        </p:sp>
        <p:sp>
          <p:nvSpPr>
            <p:cNvPr id="29724" name="Line 38"/>
            <p:cNvSpPr>
              <a:spLocks noChangeShapeType="1"/>
            </p:cNvSpPr>
            <p:nvPr/>
          </p:nvSpPr>
          <p:spPr bwMode="auto">
            <a:xfrm>
              <a:off x="2491" y="1473"/>
              <a:ext cx="352" cy="587"/>
            </a:xfrm>
            <a:prstGeom prst="line">
              <a:avLst/>
            </a:prstGeom>
            <a:noFill/>
            <a:ln w="9525">
              <a:solidFill>
                <a:srgbClr val="FF8000"/>
              </a:solidFill>
              <a:round/>
              <a:headEnd/>
              <a:tailEnd/>
            </a:ln>
          </p:spPr>
          <p:txBody>
            <a:bodyPr wrap="none" anchor="ctr"/>
            <a:lstStyle/>
            <a:p>
              <a:endParaRPr lang="en-US"/>
            </a:p>
          </p:txBody>
        </p:sp>
        <p:sp>
          <p:nvSpPr>
            <p:cNvPr id="29725" name="Line 39"/>
            <p:cNvSpPr>
              <a:spLocks noChangeShapeType="1"/>
            </p:cNvSpPr>
            <p:nvPr/>
          </p:nvSpPr>
          <p:spPr bwMode="auto">
            <a:xfrm flipH="1" flipV="1">
              <a:off x="2832" y="2049"/>
              <a:ext cx="672" cy="378"/>
            </a:xfrm>
            <a:prstGeom prst="line">
              <a:avLst/>
            </a:prstGeom>
            <a:noFill/>
            <a:ln w="9525">
              <a:solidFill>
                <a:srgbClr val="FFFF00"/>
              </a:solidFill>
              <a:round/>
              <a:headEnd/>
              <a:tailEnd/>
            </a:ln>
          </p:spPr>
          <p:txBody>
            <a:bodyPr wrap="none" anchor="ctr"/>
            <a:lstStyle/>
            <a:p>
              <a:endParaRPr lang="en-US"/>
            </a:p>
          </p:txBody>
        </p:sp>
        <p:sp>
          <p:nvSpPr>
            <p:cNvPr id="29726" name="Line 40"/>
            <p:cNvSpPr>
              <a:spLocks noChangeShapeType="1"/>
            </p:cNvSpPr>
            <p:nvPr/>
          </p:nvSpPr>
          <p:spPr bwMode="auto">
            <a:xfrm flipH="1" flipV="1">
              <a:off x="2821" y="2054"/>
              <a:ext cx="720" cy="624"/>
            </a:xfrm>
            <a:prstGeom prst="line">
              <a:avLst/>
            </a:prstGeom>
            <a:noFill/>
            <a:ln w="9525">
              <a:solidFill>
                <a:srgbClr val="FF00FF"/>
              </a:solidFill>
              <a:round/>
              <a:headEnd/>
              <a:tailEnd/>
            </a:ln>
          </p:spPr>
          <p:txBody>
            <a:bodyPr wrap="none" anchor="ctr"/>
            <a:lstStyle/>
            <a:p>
              <a:endParaRPr lang="en-US"/>
            </a:p>
          </p:txBody>
        </p:sp>
        <p:sp>
          <p:nvSpPr>
            <p:cNvPr id="29727" name="Line 41"/>
            <p:cNvSpPr>
              <a:spLocks noChangeShapeType="1"/>
            </p:cNvSpPr>
            <p:nvPr/>
          </p:nvSpPr>
          <p:spPr bwMode="auto">
            <a:xfrm flipV="1">
              <a:off x="2699" y="2054"/>
              <a:ext cx="144" cy="336"/>
            </a:xfrm>
            <a:prstGeom prst="line">
              <a:avLst/>
            </a:prstGeom>
            <a:noFill/>
            <a:ln w="9525">
              <a:solidFill>
                <a:srgbClr val="FF8000"/>
              </a:solidFill>
              <a:round/>
              <a:headEnd/>
              <a:tailEnd/>
            </a:ln>
          </p:spPr>
          <p:txBody>
            <a:bodyPr wrap="none" anchor="ctr"/>
            <a:lstStyle/>
            <a:p>
              <a:endParaRPr lang="en-US"/>
            </a:p>
          </p:txBody>
        </p:sp>
      </p:grpSp>
      <p:sp>
        <p:nvSpPr>
          <p:cNvPr id="29717" name="Text Box 42"/>
          <p:cNvSpPr txBox="1">
            <a:spLocks noChangeArrowheads="1"/>
          </p:cNvSpPr>
          <p:nvPr/>
        </p:nvSpPr>
        <p:spPr bwMode="auto">
          <a:xfrm>
            <a:off x="8175625" y="1843088"/>
            <a:ext cx="674688" cy="457200"/>
          </a:xfrm>
          <a:prstGeom prst="rect">
            <a:avLst/>
          </a:prstGeom>
          <a:noFill/>
          <a:ln w="12700">
            <a:noFill/>
            <a:miter lim="800000"/>
            <a:headEnd/>
            <a:tailEnd/>
          </a:ln>
        </p:spPr>
        <p:txBody>
          <a:bodyPr wrap="none">
            <a:spAutoFit/>
          </a:bodyPr>
          <a:lstStyle/>
          <a:p>
            <a:r>
              <a:rPr lang="en-US" b="1">
                <a:solidFill>
                  <a:srgbClr val="FFCC99"/>
                </a:solidFill>
              </a:rPr>
              <a:t>ILC</a:t>
            </a:r>
          </a:p>
        </p:txBody>
      </p:sp>
      <p:sp>
        <p:nvSpPr>
          <p:cNvPr id="29718" name="Text Box 43"/>
          <p:cNvSpPr txBox="1">
            <a:spLocks noChangeArrowheads="1"/>
          </p:cNvSpPr>
          <p:nvPr/>
        </p:nvSpPr>
        <p:spPr bwMode="auto">
          <a:xfrm>
            <a:off x="8137525" y="3697288"/>
            <a:ext cx="811213" cy="457200"/>
          </a:xfrm>
          <a:prstGeom prst="rect">
            <a:avLst/>
          </a:prstGeom>
          <a:noFill/>
          <a:ln w="12700">
            <a:noFill/>
            <a:miter lim="800000"/>
            <a:headEnd/>
            <a:tailEnd/>
          </a:ln>
        </p:spPr>
        <p:txBody>
          <a:bodyPr wrap="none">
            <a:spAutoFit/>
          </a:bodyPr>
          <a:lstStyle/>
          <a:p>
            <a:r>
              <a:rPr lang="en-US" b="1">
                <a:solidFill>
                  <a:srgbClr val="FFCC99"/>
                </a:solidFill>
              </a:rPr>
              <a:t>LHC</a:t>
            </a:r>
          </a:p>
        </p:txBody>
      </p:sp>
      <p:sp>
        <p:nvSpPr>
          <p:cNvPr id="29719" name="Text Box 44"/>
          <p:cNvSpPr txBox="1">
            <a:spLocks noChangeArrowheads="1"/>
          </p:cNvSpPr>
          <p:nvPr/>
        </p:nvSpPr>
        <p:spPr bwMode="auto">
          <a:xfrm>
            <a:off x="212725" y="1660525"/>
            <a:ext cx="1379538" cy="825500"/>
          </a:xfrm>
          <a:prstGeom prst="rect">
            <a:avLst/>
          </a:prstGeom>
          <a:noFill/>
          <a:ln w="12700">
            <a:noFill/>
            <a:miter lim="800000"/>
            <a:headEnd/>
            <a:tailEnd/>
          </a:ln>
        </p:spPr>
        <p:txBody>
          <a:bodyPr wrap="none">
            <a:spAutoFit/>
          </a:bodyPr>
          <a:lstStyle/>
          <a:p>
            <a:r>
              <a:rPr lang="en-US"/>
              <a:t>International</a:t>
            </a:r>
          </a:p>
          <a:p>
            <a:r>
              <a:rPr lang="en-US"/>
              <a:t>Linear </a:t>
            </a:r>
          </a:p>
          <a:p>
            <a:r>
              <a:rPr lang="en-US"/>
              <a:t>Collider (ILC)</a:t>
            </a:r>
          </a:p>
        </p:txBody>
      </p:sp>
      <p:sp>
        <p:nvSpPr>
          <p:cNvPr id="29720" name="Slide Number Placeholder 45"/>
          <p:cNvSpPr>
            <a:spLocks noGrp="1"/>
          </p:cNvSpPr>
          <p:nvPr>
            <p:ph type="sldNum" sz="quarter" idx="11"/>
          </p:nvPr>
        </p:nvSpPr>
        <p:spPr>
          <a:noFill/>
        </p:spPr>
        <p:txBody>
          <a:bodyPr/>
          <a:lstStyle/>
          <a:p>
            <a:fld id="{424E4DAD-CE5E-40AD-AFE3-630D212B2684}" type="slidenum">
              <a:rPr lang="en-US" smtClean="0">
                <a:latin typeface="Arial" pitchFamily="34" charset="0"/>
              </a:rPr>
              <a:pPr/>
              <a:t>32</a:t>
            </a:fld>
            <a:endParaRPr lang="en-US" smtClean="0">
              <a:latin typeface="Arial" pitchFamily="34" charset="0"/>
            </a:endParaRPr>
          </a:p>
        </p:txBody>
      </p:sp>
      <p:sp>
        <p:nvSpPr>
          <p:cNvPr id="29721" name="Footer Placeholder 46"/>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0723" name="Rectangle 2"/>
          <p:cNvSpPr>
            <a:spLocks noGrp="1" noChangeArrowheads="1"/>
          </p:cNvSpPr>
          <p:nvPr>
            <p:ph type="title"/>
          </p:nvPr>
        </p:nvSpPr>
        <p:spPr>
          <a:xfrm>
            <a:off x="1557338" y="203200"/>
            <a:ext cx="7256462" cy="1143000"/>
          </a:xfrm>
        </p:spPr>
        <p:txBody>
          <a:bodyPr/>
          <a:lstStyle/>
          <a:p>
            <a:r>
              <a:rPr lang="en-US" smtClean="0"/>
              <a:t>ILC/Project X technology at Fermilab</a:t>
            </a:r>
          </a:p>
        </p:txBody>
      </p:sp>
      <p:grpSp>
        <p:nvGrpSpPr>
          <p:cNvPr id="30724" name="Group 3"/>
          <p:cNvGrpSpPr>
            <a:grpSpLocks/>
          </p:cNvGrpSpPr>
          <p:nvPr/>
        </p:nvGrpSpPr>
        <p:grpSpPr bwMode="auto">
          <a:xfrm>
            <a:off x="465138" y="1185863"/>
            <a:ext cx="1952625" cy="5286375"/>
            <a:chOff x="192" y="528"/>
            <a:chExt cx="1230" cy="3330"/>
          </a:xfrm>
        </p:grpSpPr>
        <p:pic>
          <p:nvPicPr>
            <p:cNvPr id="30732" name="Picture 4"/>
            <p:cNvPicPr>
              <a:picLocks noChangeAspect="1" noChangeArrowheads="1"/>
            </p:cNvPicPr>
            <p:nvPr/>
          </p:nvPicPr>
          <p:blipFill>
            <a:blip r:embed="rId2" cstate="print">
              <a:lum bright="-4000" contrast="8000"/>
            </a:blip>
            <a:srcRect/>
            <a:stretch>
              <a:fillRect/>
            </a:stretch>
          </p:blipFill>
          <p:spPr bwMode="auto">
            <a:xfrm>
              <a:off x="192" y="1728"/>
              <a:ext cx="1230" cy="2130"/>
            </a:xfrm>
            <a:prstGeom prst="rect">
              <a:avLst/>
            </a:prstGeom>
            <a:noFill/>
            <a:ln w="19050">
              <a:solidFill>
                <a:srgbClr val="008000"/>
              </a:solidFill>
              <a:miter lim="800000"/>
              <a:headEnd/>
              <a:tailEnd/>
            </a:ln>
          </p:spPr>
        </p:pic>
        <p:pic>
          <p:nvPicPr>
            <p:cNvPr id="30733" name="Picture 5" descr="DSCN1460"/>
            <p:cNvPicPr>
              <a:picLocks noChangeAspect="1" noChangeArrowheads="1"/>
            </p:cNvPicPr>
            <p:nvPr/>
          </p:nvPicPr>
          <p:blipFill>
            <a:blip r:embed="rId3" cstate="print"/>
            <a:srcRect/>
            <a:stretch>
              <a:fillRect/>
            </a:stretch>
          </p:blipFill>
          <p:spPr bwMode="auto">
            <a:xfrm>
              <a:off x="192" y="528"/>
              <a:ext cx="1226" cy="1179"/>
            </a:xfrm>
            <a:prstGeom prst="rect">
              <a:avLst/>
            </a:prstGeom>
            <a:noFill/>
            <a:ln w="19050">
              <a:solidFill>
                <a:srgbClr val="008000"/>
              </a:solidFill>
              <a:miter lim="800000"/>
              <a:headEnd/>
              <a:tailEnd/>
            </a:ln>
          </p:spPr>
        </p:pic>
      </p:grpSp>
      <p:pic>
        <p:nvPicPr>
          <p:cNvPr id="30725" name="Picture 6" descr="07-0160-60D"/>
          <p:cNvPicPr>
            <a:picLocks noChangeAspect="1" noChangeArrowheads="1"/>
          </p:cNvPicPr>
          <p:nvPr/>
        </p:nvPicPr>
        <p:blipFill>
          <a:blip r:embed="rId4" cstate="print"/>
          <a:srcRect/>
          <a:stretch>
            <a:fillRect/>
          </a:stretch>
        </p:blipFill>
        <p:spPr bwMode="auto">
          <a:xfrm>
            <a:off x="4462463" y="1201738"/>
            <a:ext cx="4343400" cy="2894012"/>
          </a:xfrm>
          <a:prstGeom prst="rect">
            <a:avLst/>
          </a:prstGeom>
          <a:noFill/>
          <a:ln w="9525">
            <a:noFill/>
            <a:miter lim="800000"/>
            <a:headEnd/>
            <a:tailEnd/>
          </a:ln>
        </p:spPr>
      </p:pic>
      <p:pic>
        <p:nvPicPr>
          <p:cNvPr id="30726" name="Picture 7" descr="AES1_20060827"/>
          <p:cNvPicPr>
            <a:picLocks noChangeAspect="1" noChangeArrowheads="1"/>
          </p:cNvPicPr>
          <p:nvPr/>
        </p:nvPicPr>
        <p:blipFill>
          <a:blip r:embed="rId5" cstate="print"/>
          <a:srcRect/>
          <a:stretch>
            <a:fillRect/>
          </a:stretch>
        </p:blipFill>
        <p:spPr bwMode="auto">
          <a:xfrm>
            <a:off x="2546350" y="1200150"/>
            <a:ext cx="1784350" cy="5270500"/>
          </a:xfrm>
          <a:prstGeom prst="rect">
            <a:avLst/>
          </a:prstGeom>
          <a:noFill/>
          <a:ln w="19050">
            <a:solidFill>
              <a:srgbClr val="008000"/>
            </a:solidFill>
            <a:miter lim="800000"/>
            <a:headEnd/>
            <a:tailEnd/>
          </a:ln>
        </p:spPr>
      </p:pic>
      <p:sp>
        <p:nvSpPr>
          <p:cNvPr id="30727" name="Text Box 8"/>
          <p:cNvSpPr txBox="1">
            <a:spLocks noChangeArrowheads="1"/>
          </p:cNvSpPr>
          <p:nvPr/>
        </p:nvSpPr>
        <p:spPr bwMode="auto">
          <a:xfrm>
            <a:off x="947738" y="6084888"/>
            <a:ext cx="2727325" cy="461962"/>
          </a:xfrm>
          <a:prstGeom prst="rect">
            <a:avLst/>
          </a:prstGeom>
          <a:noFill/>
          <a:ln w="12700">
            <a:noFill/>
            <a:miter lim="800000"/>
            <a:headEnd/>
            <a:tailEnd/>
          </a:ln>
        </p:spPr>
        <p:txBody>
          <a:bodyPr wrap="none">
            <a:spAutoFit/>
          </a:bodyPr>
          <a:lstStyle/>
          <a:p>
            <a:r>
              <a:rPr lang="en-US">
                <a:solidFill>
                  <a:schemeClr val="bg1"/>
                </a:solidFill>
              </a:rPr>
              <a:t>Vertical Test Stand</a:t>
            </a:r>
          </a:p>
        </p:txBody>
      </p:sp>
      <p:sp>
        <p:nvSpPr>
          <p:cNvPr id="30728" name="Text Box 9"/>
          <p:cNvSpPr txBox="1">
            <a:spLocks noChangeArrowheads="1"/>
          </p:cNvSpPr>
          <p:nvPr/>
        </p:nvSpPr>
        <p:spPr bwMode="auto">
          <a:xfrm>
            <a:off x="5765800" y="1084263"/>
            <a:ext cx="2136775" cy="336550"/>
          </a:xfrm>
          <a:prstGeom prst="rect">
            <a:avLst/>
          </a:prstGeom>
          <a:noFill/>
          <a:ln w="12700">
            <a:noFill/>
            <a:miter lim="800000"/>
            <a:headEnd/>
            <a:tailEnd/>
          </a:ln>
        </p:spPr>
        <p:txBody>
          <a:bodyPr wrap="none">
            <a:spAutoFit/>
          </a:bodyPr>
          <a:lstStyle/>
          <a:p>
            <a:r>
              <a:rPr lang="en-US"/>
              <a:t>Horizontal Test Stand</a:t>
            </a:r>
          </a:p>
        </p:txBody>
      </p:sp>
      <p:pic>
        <p:nvPicPr>
          <p:cNvPr id="30729" name="Picture 10" descr="20070926_2160"/>
          <p:cNvPicPr>
            <a:picLocks noChangeAspect="1" noChangeArrowheads="1"/>
          </p:cNvPicPr>
          <p:nvPr/>
        </p:nvPicPr>
        <p:blipFill>
          <a:blip r:embed="rId6" cstate="print"/>
          <a:srcRect/>
          <a:stretch>
            <a:fillRect/>
          </a:stretch>
        </p:blipFill>
        <p:spPr bwMode="auto">
          <a:xfrm>
            <a:off x="4432300" y="3494088"/>
            <a:ext cx="4422775" cy="2978150"/>
          </a:xfrm>
          <a:prstGeom prst="rect">
            <a:avLst/>
          </a:prstGeom>
          <a:noFill/>
          <a:ln w="9525">
            <a:noFill/>
            <a:miter lim="800000"/>
            <a:headEnd/>
            <a:tailEnd/>
          </a:ln>
        </p:spPr>
      </p:pic>
      <p:sp>
        <p:nvSpPr>
          <p:cNvPr id="30730" name="Text Box 11"/>
          <p:cNvSpPr txBox="1">
            <a:spLocks noChangeArrowheads="1"/>
          </p:cNvSpPr>
          <p:nvPr/>
        </p:nvSpPr>
        <p:spPr bwMode="auto">
          <a:xfrm>
            <a:off x="6656388" y="3394075"/>
            <a:ext cx="2273300" cy="461963"/>
          </a:xfrm>
          <a:prstGeom prst="rect">
            <a:avLst/>
          </a:prstGeom>
          <a:noFill/>
          <a:ln w="12700">
            <a:noFill/>
            <a:miter lim="800000"/>
            <a:headEnd/>
            <a:tailEnd/>
          </a:ln>
        </p:spPr>
        <p:txBody>
          <a:bodyPr wrap="none">
            <a:spAutoFit/>
          </a:bodyPr>
          <a:lstStyle/>
          <a:p>
            <a:r>
              <a:rPr lang="en-US"/>
              <a:t>1st cryomodule</a:t>
            </a:r>
          </a:p>
        </p:txBody>
      </p:sp>
      <p:sp>
        <p:nvSpPr>
          <p:cNvPr id="30731" name="Slide Number Placeholder 13"/>
          <p:cNvSpPr>
            <a:spLocks noGrp="1"/>
          </p:cNvSpPr>
          <p:nvPr>
            <p:ph type="sldNum" sz="quarter" idx="11"/>
          </p:nvPr>
        </p:nvSpPr>
        <p:spPr>
          <a:noFill/>
        </p:spPr>
        <p:txBody>
          <a:bodyPr/>
          <a:lstStyle/>
          <a:p>
            <a:fld id="{EE00A498-5B8E-4C40-9DF0-A4709F471A21}" type="slidenum">
              <a:rPr lang="en-US" smtClean="0">
                <a:latin typeface="Arial" pitchFamily="34" charset="0"/>
              </a:rPr>
              <a:pPr/>
              <a:t>33</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Muon collider layout</a:t>
            </a:r>
          </a:p>
        </p:txBody>
      </p:sp>
      <p:sp>
        <p:nvSpPr>
          <p:cNvPr id="31747"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1748" name="Slide Number Placeholder 3"/>
          <p:cNvSpPr>
            <a:spLocks noGrp="1"/>
          </p:cNvSpPr>
          <p:nvPr>
            <p:ph type="sldNum" sz="quarter" idx="11"/>
          </p:nvPr>
        </p:nvSpPr>
        <p:spPr>
          <a:noFill/>
        </p:spPr>
        <p:txBody>
          <a:bodyPr/>
          <a:lstStyle/>
          <a:p>
            <a:fld id="{FA6A44C3-2A31-453C-BB1D-8395D7E61FF5}" type="slidenum">
              <a:rPr lang="en-US" smtClean="0">
                <a:latin typeface="Arial" pitchFamily="34" charset="0"/>
              </a:rPr>
              <a:pPr/>
              <a:t>34</a:t>
            </a:fld>
            <a:endParaRPr lang="en-US" smtClean="0">
              <a:latin typeface="Arial" pitchFamily="34" charset="0"/>
            </a:endParaRPr>
          </a:p>
        </p:txBody>
      </p:sp>
      <p:pic>
        <p:nvPicPr>
          <p:cNvPr id="31749" name="Picture 4" descr="Muon_collider_site_map_072409.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1750" name="TextBox 5"/>
          <p:cNvSpPr txBox="1">
            <a:spLocks noChangeArrowheads="1"/>
          </p:cNvSpPr>
          <p:nvPr/>
        </p:nvSpPr>
        <p:spPr bwMode="auto">
          <a:xfrm>
            <a:off x="3454400" y="2743200"/>
            <a:ext cx="1225550" cy="584200"/>
          </a:xfrm>
          <a:prstGeom prst="rect">
            <a:avLst/>
          </a:prstGeom>
          <a:noFill/>
          <a:ln w="9525">
            <a:noFill/>
            <a:miter lim="800000"/>
            <a:headEnd/>
            <a:tailEnd/>
          </a:ln>
        </p:spPr>
        <p:txBody>
          <a:bodyPr wrap="none">
            <a:spAutoFit/>
          </a:bodyPr>
          <a:lstStyle/>
          <a:p>
            <a:r>
              <a:rPr lang="en-US" sz="3200"/>
              <a:t>4 TeV</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Muon collider functional layout</a:t>
            </a:r>
          </a:p>
        </p:txBody>
      </p:sp>
      <p:sp>
        <p:nvSpPr>
          <p:cNvPr id="32771"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2772" name="Slide Number Placeholder 3"/>
          <p:cNvSpPr>
            <a:spLocks noGrp="1"/>
          </p:cNvSpPr>
          <p:nvPr>
            <p:ph type="sldNum" sz="quarter" idx="11"/>
          </p:nvPr>
        </p:nvSpPr>
        <p:spPr>
          <a:noFill/>
        </p:spPr>
        <p:txBody>
          <a:bodyPr/>
          <a:lstStyle/>
          <a:p>
            <a:fld id="{B8D2C4F0-01F3-42BB-B546-1FF4928F46F5}" type="slidenum">
              <a:rPr lang="en-US" smtClean="0">
                <a:latin typeface="Arial" pitchFamily="34" charset="0"/>
              </a:rPr>
              <a:pPr/>
              <a:t>35</a:t>
            </a:fld>
            <a:endParaRPr lang="en-US" smtClean="0">
              <a:latin typeface="Arial" pitchFamily="34" charset="0"/>
            </a:endParaRPr>
          </a:p>
        </p:txBody>
      </p:sp>
      <p:sp>
        <p:nvSpPr>
          <p:cNvPr id="32773" name="Rectangle 4"/>
          <p:cNvSpPr>
            <a:spLocks noChangeArrowheads="1"/>
          </p:cNvSpPr>
          <p:nvPr/>
        </p:nvSpPr>
        <p:spPr bwMode="auto">
          <a:xfrm>
            <a:off x="938213" y="2862263"/>
            <a:ext cx="962025" cy="795337"/>
          </a:xfrm>
          <a:prstGeom prst="rect">
            <a:avLst/>
          </a:prstGeom>
          <a:solidFill>
            <a:srgbClr val="99FF66"/>
          </a:solidFill>
          <a:ln w="9525" algn="ctr">
            <a:solidFill>
              <a:srgbClr val="000000"/>
            </a:solidFill>
            <a:round/>
            <a:headEnd/>
            <a:tailEnd/>
          </a:ln>
        </p:spPr>
        <p:txBody>
          <a:bodyPr/>
          <a:lstStyle/>
          <a:p>
            <a:endParaRPr lang="en-US"/>
          </a:p>
        </p:txBody>
      </p:sp>
      <p:sp>
        <p:nvSpPr>
          <p:cNvPr id="32774" name="Rectangle 5"/>
          <p:cNvSpPr>
            <a:spLocks noChangeArrowheads="1"/>
          </p:cNvSpPr>
          <p:nvPr/>
        </p:nvSpPr>
        <p:spPr bwMode="auto">
          <a:xfrm>
            <a:off x="2106613" y="2860675"/>
            <a:ext cx="962025" cy="795338"/>
          </a:xfrm>
          <a:prstGeom prst="rect">
            <a:avLst/>
          </a:prstGeom>
          <a:solidFill>
            <a:srgbClr val="FF0000"/>
          </a:solidFill>
          <a:ln w="9525" algn="ctr">
            <a:solidFill>
              <a:srgbClr val="000000"/>
            </a:solidFill>
            <a:round/>
            <a:headEnd/>
            <a:tailEnd/>
          </a:ln>
        </p:spPr>
        <p:txBody>
          <a:bodyPr/>
          <a:lstStyle/>
          <a:p>
            <a:endParaRPr lang="en-US"/>
          </a:p>
        </p:txBody>
      </p:sp>
      <p:sp>
        <p:nvSpPr>
          <p:cNvPr id="32775" name="Rectangle 6"/>
          <p:cNvSpPr>
            <a:spLocks noChangeArrowheads="1"/>
          </p:cNvSpPr>
          <p:nvPr/>
        </p:nvSpPr>
        <p:spPr bwMode="auto">
          <a:xfrm>
            <a:off x="4564063" y="2851150"/>
            <a:ext cx="962025" cy="795338"/>
          </a:xfrm>
          <a:prstGeom prst="rect">
            <a:avLst/>
          </a:prstGeom>
          <a:solidFill>
            <a:srgbClr val="FFFF00"/>
          </a:solidFill>
          <a:ln w="9525" algn="ctr">
            <a:solidFill>
              <a:schemeClr val="accent1"/>
            </a:solidFill>
            <a:round/>
            <a:headEnd/>
            <a:tailEnd/>
          </a:ln>
        </p:spPr>
        <p:txBody>
          <a:bodyPr/>
          <a:lstStyle/>
          <a:p>
            <a:endParaRPr lang="en-US">
              <a:solidFill>
                <a:srgbClr val="FFFF00"/>
              </a:solidFill>
            </a:endParaRPr>
          </a:p>
        </p:txBody>
      </p:sp>
      <p:sp>
        <p:nvSpPr>
          <p:cNvPr id="32776" name="Rectangle 7"/>
          <p:cNvSpPr>
            <a:spLocks noChangeArrowheads="1"/>
          </p:cNvSpPr>
          <p:nvPr/>
        </p:nvSpPr>
        <p:spPr bwMode="auto">
          <a:xfrm>
            <a:off x="3333750" y="2855913"/>
            <a:ext cx="1038225" cy="795337"/>
          </a:xfrm>
          <a:prstGeom prst="rect">
            <a:avLst/>
          </a:prstGeom>
          <a:solidFill>
            <a:srgbClr val="FF0000"/>
          </a:solidFill>
          <a:ln w="9525" algn="ctr">
            <a:solidFill>
              <a:srgbClr val="000000"/>
            </a:solidFill>
            <a:round/>
            <a:headEnd/>
            <a:tailEnd/>
          </a:ln>
        </p:spPr>
        <p:txBody>
          <a:bodyPr/>
          <a:lstStyle/>
          <a:p>
            <a:endParaRPr lang="en-US"/>
          </a:p>
        </p:txBody>
      </p:sp>
      <p:sp>
        <p:nvSpPr>
          <p:cNvPr id="32777" name="TextBox 8"/>
          <p:cNvSpPr txBox="1">
            <a:spLocks noChangeArrowheads="1"/>
          </p:cNvSpPr>
          <p:nvPr/>
        </p:nvSpPr>
        <p:spPr bwMode="auto">
          <a:xfrm>
            <a:off x="903288" y="3835400"/>
            <a:ext cx="7015162" cy="338138"/>
          </a:xfrm>
          <a:prstGeom prst="rect">
            <a:avLst/>
          </a:prstGeom>
          <a:noFill/>
          <a:ln w="9525">
            <a:noFill/>
            <a:miter lim="800000"/>
            <a:headEnd/>
            <a:tailEnd/>
          </a:ln>
        </p:spPr>
        <p:txBody>
          <a:bodyPr wrap="none">
            <a:spAutoFit/>
          </a:bodyPr>
          <a:lstStyle/>
          <a:p>
            <a:r>
              <a:rPr lang="en-US" sz="1600"/>
              <a:t>Target           Capture             Cool            Format           Accel            Collide</a:t>
            </a:r>
          </a:p>
        </p:txBody>
      </p:sp>
      <p:sp>
        <p:nvSpPr>
          <p:cNvPr id="32778" name="Rectangle 9"/>
          <p:cNvSpPr>
            <a:spLocks noChangeArrowheads="1"/>
          </p:cNvSpPr>
          <p:nvPr/>
        </p:nvSpPr>
        <p:spPr bwMode="auto">
          <a:xfrm>
            <a:off x="5791200" y="2849563"/>
            <a:ext cx="962025" cy="796925"/>
          </a:xfrm>
          <a:prstGeom prst="rect">
            <a:avLst/>
          </a:prstGeom>
          <a:solidFill>
            <a:srgbClr val="99FF66"/>
          </a:solidFill>
          <a:ln w="9525" algn="ctr">
            <a:solidFill>
              <a:srgbClr val="000000"/>
            </a:solidFill>
            <a:round/>
            <a:headEnd/>
            <a:tailEnd/>
          </a:ln>
        </p:spPr>
        <p:txBody>
          <a:bodyPr/>
          <a:lstStyle/>
          <a:p>
            <a:endParaRPr lang="en-US"/>
          </a:p>
        </p:txBody>
      </p:sp>
      <p:sp>
        <p:nvSpPr>
          <p:cNvPr id="32779" name="Rectangle 10"/>
          <p:cNvSpPr>
            <a:spLocks noChangeArrowheads="1"/>
          </p:cNvSpPr>
          <p:nvPr/>
        </p:nvSpPr>
        <p:spPr bwMode="auto">
          <a:xfrm>
            <a:off x="7011988" y="2847975"/>
            <a:ext cx="962025" cy="796925"/>
          </a:xfrm>
          <a:prstGeom prst="rect">
            <a:avLst/>
          </a:prstGeom>
          <a:solidFill>
            <a:srgbClr val="FFFF00"/>
          </a:solidFill>
          <a:ln w="9525" algn="ctr">
            <a:solidFill>
              <a:srgbClr val="000000"/>
            </a:solidFill>
            <a:round/>
            <a:headEnd/>
            <a:tailEnd/>
          </a:ln>
        </p:spPr>
        <p:txBody>
          <a:bodyPr/>
          <a:lstStyle/>
          <a:p>
            <a:endParaRPr lang="en-US"/>
          </a:p>
        </p:txBody>
      </p:sp>
      <p:sp>
        <p:nvSpPr>
          <p:cNvPr id="32780" name="TextBox 11"/>
          <p:cNvSpPr txBox="1">
            <a:spLocks noChangeArrowheads="1"/>
          </p:cNvSpPr>
          <p:nvPr/>
        </p:nvSpPr>
        <p:spPr bwMode="auto">
          <a:xfrm>
            <a:off x="2655888" y="4819650"/>
            <a:ext cx="4084637" cy="708025"/>
          </a:xfrm>
          <a:prstGeom prst="rect">
            <a:avLst/>
          </a:prstGeom>
          <a:noFill/>
          <a:ln w="9525">
            <a:noFill/>
            <a:miter lim="800000"/>
            <a:headEnd/>
            <a:tailEnd/>
          </a:ln>
        </p:spPr>
        <p:txBody>
          <a:bodyPr wrap="none">
            <a:spAutoFit/>
          </a:bodyPr>
          <a:lstStyle/>
          <a:p>
            <a:r>
              <a:rPr lang="en-US" sz="2000"/>
              <a:t>Color indicates degree of needed </a:t>
            </a:r>
          </a:p>
          <a:p>
            <a:r>
              <a:rPr lang="en-US" sz="2000"/>
              <a:t>R&amp;D (difficulty) and demonstration</a:t>
            </a:r>
          </a:p>
        </p:txBody>
      </p:sp>
      <p:sp>
        <p:nvSpPr>
          <p:cNvPr id="32781" name="Right Arrow 12"/>
          <p:cNvSpPr>
            <a:spLocks noChangeArrowheads="1"/>
          </p:cNvSpPr>
          <p:nvPr/>
        </p:nvSpPr>
        <p:spPr bwMode="auto">
          <a:xfrm>
            <a:off x="1927225" y="3179763"/>
            <a:ext cx="165100" cy="188912"/>
          </a:xfrm>
          <a:prstGeom prst="rightArrow">
            <a:avLst>
              <a:gd name="adj1" fmla="val 50000"/>
              <a:gd name="adj2" fmla="val 50000"/>
            </a:avLst>
          </a:prstGeom>
          <a:solidFill>
            <a:srgbClr val="FFFFFF"/>
          </a:solidFill>
          <a:ln w="9525" algn="ctr">
            <a:solidFill>
              <a:srgbClr val="000000"/>
            </a:solidFill>
            <a:round/>
            <a:headEnd/>
            <a:tailEnd/>
          </a:ln>
        </p:spPr>
        <p:txBody>
          <a:bodyPr/>
          <a:lstStyle/>
          <a:p>
            <a:endParaRPr lang="en-US"/>
          </a:p>
        </p:txBody>
      </p:sp>
      <p:sp>
        <p:nvSpPr>
          <p:cNvPr id="32782" name="Right Arrow 13"/>
          <p:cNvSpPr>
            <a:spLocks noChangeArrowheads="1"/>
          </p:cNvSpPr>
          <p:nvPr/>
        </p:nvSpPr>
        <p:spPr bwMode="auto">
          <a:xfrm>
            <a:off x="3125788" y="3184525"/>
            <a:ext cx="165100" cy="188913"/>
          </a:xfrm>
          <a:prstGeom prst="rightArrow">
            <a:avLst>
              <a:gd name="adj1" fmla="val 50000"/>
              <a:gd name="adj2" fmla="val 50000"/>
            </a:avLst>
          </a:prstGeom>
          <a:solidFill>
            <a:srgbClr val="FFFFFF"/>
          </a:solidFill>
          <a:ln w="9525" algn="ctr">
            <a:solidFill>
              <a:srgbClr val="000000"/>
            </a:solidFill>
            <a:round/>
            <a:headEnd/>
            <a:tailEnd/>
          </a:ln>
        </p:spPr>
        <p:txBody>
          <a:bodyPr/>
          <a:lstStyle/>
          <a:p>
            <a:endParaRPr lang="en-US"/>
          </a:p>
        </p:txBody>
      </p:sp>
      <p:sp>
        <p:nvSpPr>
          <p:cNvPr id="32783" name="Right Arrow 14"/>
          <p:cNvSpPr>
            <a:spLocks noChangeArrowheads="1"/>
          </p:cNvSpPr>
          <p:nvPr/>
        </p:nvSpPr>
        <p:spPr bwMode="auto">
          <a:xfrm>
            <a:off x="4383088" y="3179763"/>
            <a:ext cx="163512" cy="188912"/>
          </a:xfrm>
          <a:prstGeom prst="rightArrow">
            <a:avLst>
              <a:gd name="adj1" fmla="val 50000"/>
              <a:gd name="adj2" fmla="val 50000"/>
            </a:avLst>
          </a:prstGeom>
          <a:solidFill>
            <a:srgbClr val="FFFFFF"/>
          </a:solidFill>
          <a:ln w="9525" algn="ctr">
            <a:solidFill>
              <a:srgbClr val="000000"/>
            </a:solidFill>
            <a:round/>
            <a:headEnd/>
            <a:tailEnd/>
          </a:ln>
        </p:spPr>
        <p:txBody>
          <a:bodyPr/>
          <a:lstStyle/>
          <a:p>
            <a:endParaRPr lang="en-US"/>
          </a:p>
        </p:txBody>
      </p:sp>
      <p:sp>
        <p:nvSpPr>
          <p:cNvPr id="32784" name="Right Arrow 15"/>
          <p:cNvSpPr>
            <a:spLocks noChangeArrowheads="1"/>
          </p:cNvSpPr>
          <p:nvPr/>
        </p:nvSpPr>
        <p:spPr bwMode="auto">
          <a:xfrm>
            <a:off x="5572125" y="3159125"/>
            <a:ext cx="165100" cy="188913"/>
          </a:xfrm>
          <a:prstGeom prst="rightArrow">
            <a:avLst>
              <a:gd name="adj1" fmla="val 50000"/>
              <a:gd name="adj2" fmla="val 50000"/>
            </a:avLst>
          </a:prstGeom>
          <a:solidFill>
            <a:srgbClr val="FFFFFF"/>
          </a:solidFill>
          <a:ln w="9525" algn="ctr">
            <a:solidFill>
              <a:srgbClr val="000000"/>
            </a:solidFill>
            <a:round/>
            <a:headEnd/>
            <a:tailEnd/>
          </a:ln>
        </p:spPr>
        <p:txBody>
          <a:bodyPr/>
          <a:lstStyle/>
          <a:p>
            <a:endParaRPr lang="en-US"/>
          </a:p>
        </p:txBody>
      </p:sp>
      <p:sp>
        <p:nvSpPr>
          <p:cNvPr id="32785" name="Right Arrow 16"/>
          <p:cNvSpPr>
            <a:spLocks noChangeArrowheads="1"/>
          </p:cNvSpPr>
          <p:nvPr/>
        </p:nvSpPr>
        <p:spPr bwMode="auto">
          <a:xfrm>
            <a:off x="6788150" y="3146425"/>
            <a:ext cx="165100" cy="190500"/>
          </a:xfrm>
          <a:prstGeom prst="rightArrow">
            <a:avLst>
              <a:gd name="adj1" fmla="val 50000"/>
              <a:gd name="adj2" fmla="val 50000"/>
            </a:avLst>
          </a:prstGeom>
          <a:solidFill>
            <a:srgbClr val="FFFFFF"/>
          </a:solidFill>
          <a:ln w="9525" algn="ctr">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Muon collider/ILC/Project X</a:t>
            </a:r>
          </a:p>
        </p:txBody>
      </p:sp>
      <p:sp>
        <p:nvSpPr>
          <p:cNvPr id="33795" name="Content Placeholder 2"/>
          <p:cNvSpPr>
            <a:spLocks noGrp="1"/>
          </p:cNvSpPr>
          <p:nvPr>
            <p:ph idx="1"/>
          </p:nvPr>
        </p:nvSpPr>
        <p:spPr/>
        <p:txBody>
          <a:bodyPr/>
          <a:lstStyle/>
          <a:p>
            <a:r>
              <a:rPr lang="en-US" smtClean="0"/>
              <a:t>ILC and Project X developing very efficient accelerating structures that can be run economically </a:t>
            </a:r>
          </a:p>
          <a:p>
            <a:endParaRPr lang="en-US" smtClean="0"/>
          </a:p>
          <a:p>
            <a:r>
              <a:rPr lang="en-US" smtClean="0"/>
              <a:t>Muon collider requires substantial acceleration (few km) that ideally would use ILC/ Project X technology </a:t>
            </a:r>
          </a:p>
        </p:txBody>
      </p:sp>
      <p:sp>
        <p:nvSpPr>
          <p:cNvPr id="33796"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3797" name="Slide Number Placeholder 4"/>
          <p:cNvSpPr>
            <a:spLocks noGrp="1"/>
          </p:cNvSpPr>
          <p:nvPr>
            <p:ph type="sldNum" sz="quarter" idx="11"/>
          </p:nvPr>
        </p:nvSpPr>
        <p:spPr>
          <a:noFill/>
        </p:spPr>
        <p:txBody>
          <a:bodyPr/>
          <a:lstStyle/>
          <a:p>
            <a:fld id="{E5434E1F-2B0C-48D3-9C1D-63EC133479B8}" type="slidenum">
              <a:rPr lang="en-US" smtClean="0">
                <a:latin typeface="Arial" pitchFamily="34" charset="0"/>
              </a:rPr>
              <a:pPr/>
              <a:t>36</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4"/>
          <p:cNvSpPr>
            <a:spLocks noChangeArrowheads="1"/>
          </p:cNvSpPr>
          <p:nvPr/>
        </p:nvSpPr>
        <p:spPr bwMode="auto">
          <a:xfrm>
            <a:off x="906463" y="4338638"/>
            <a:ext cx="7323137" cy="1368425"/>
          </a:xfrm>
          <a:prstGeom prst="rect">
            <a:avLst/>
          </a:prstGeom>
          <a:solidFill>
            <a:srgbClr val="00B0F0">
              <a:alpha val="20000"/>
            </a:srgbClr>
          </a:solidFill>
          <a:ln w="9525" algn="ctr">
            <a:solidFill>
              <a:srgbClr val="000000"/>
            </a:solidFill>
            <a:round/>
            <a:headEnd/>
            <a:tailEnd/>
          </a:ln>
        </p:spPr>
        <p:txBody>
          <a:bodyPr/>
          <a:lstStyle/>
          <a:p>
            <a:endParaRPr lang="en-US"/>
          </a:p>
        </p:txBody>
      </p:sp>
      <p:sp>
        <p:nvSpPr>
          <p:cNvPr id="34819" name="Rectangle 33"/>
          <p:cNvSpPr>
            <a:spLocks noChangeArrowheads="1"/>
          </p:cNvSpPr>
          <p:nvPr/>
        </p:nvSpPr>
        <p:spPr bwMode="auto">
          <a:xfrm>
            <a:off x="906463" y="2967038"/>
            <a:ext cx="7323137" cy="1363662"/>
          </a:xfrm>
          <a:prstGeom prst="rect">
            <a:avLst/>
          </a:prstGeom>
          <a:solidFill>
            <a:srgbClr val="FF0000">
              <a:alpha val="18823"/>
            </a:srgbClr>
          </a:solidFill>
          <a:ln w="9525" algn="ctr">
            <a:solidFill>
              <a:srgbClr val="000000"/>
            </a:solidFill>
            <a:round/>
            <a:headEnd/>
            <a:tailEnd/>
          </a:ln>
        </p:spPr>
        <p:txBody>
          <a:bodyPr/>
          <a:lstStyle/>
          <a:p>
            <a:endParaRPr lang="en-US"/>
          </a:p>
        </p:txBody>
      </p:sp>
      <p:sp>
        <p:nvSpPr>
          <p:cNvPr id="34820" name="Rectangle 32"/>
          <p:cNvSpPr>
            <a:spLocks noChangeArrowheads="1"/>
          </p:cNvSpPr>
          <p:nvPr/>
        </p:nvSpPr>
        <p:spPr bwMode="auto">
          <a:xfrm>
            <a:off x="906463" y="1604963"/>
            <a:ext cx="7323137" cy="1362075"/>
          </a:xfrm>
          <a:prstGeom prst="rect">
            <a:avLst/>
          </a:prstGeom>
          <a:solidFill>
            <a:srgbClr val="FFFF66">
              <a:alpha val="21176"/>
            </a:srgbClr>
          </a:solidFill>
          <a:ln w="9525" algn="ctr">
            <a:solidFill>
              <a:srgbClr val="000000"/>
            </a:solidFill>
            <a:round/>
            <a:headEnd/>
            <a:tailEnd/>
          </a:ln>
        </p:spPr>
        <p:txBody>
          <a:bodyPr/>
          <a:lstStyle/>
          <a:p>
            <a:endParaRPr lang="en-US"/>
          </a:p>
        </p:txBody>
      </p:sp>
      <p:sp>
        <p:nvSpPr>
          <p:cNvPr id="34821" name="Title 1"/>
          <p:cNvSpPr>
            <a:spLocks noGrp="1"/>
          </p:cNvSpPr>
          <p:nvPr>
            <p:ph type="title"/>
          </p:nvPr>
        </p:nvSpPr>
        <p:spPr/>
        <p:txBody>
          <a:bodyPr/>
          <a:lstStyle/>
          <a:p>
            <a:r>
              <a:rPr lang="en-US" smtClean="0"/>
              <a:t>Facilities and experiments</a:t>
            </a:r>
          </a:p>
        </p:txBody>
      </p:sp>
      <p:sp>
        <p:nvSpPr>
          <p:cNvPr id="34822"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4823" name="Slide Number Placeholder 3"/>
          <p:cNvSpPr>
            <a:spLocks noGrp="1"/>
          </p:cNvSpPr>
          <p:nvPr>
            <p:ph type="sldNum" sz="quarter" idx="11"/>
          </p:nvPr>
        </p:nvSpPr>
        <p:spPr>
          <a:noFill/>
        </p:spPr>
        <p:txBody>
          <a:bodyPr/>
          <a:lstStyle/>
          <a:p>
            <a:fld id="{12959B1B-0D62-4674-8E4C-6CD79CB01E4C}" type="slidenum">
              <a:rPr lang="en-US" smtClean="0">
                <a:latin typeface="Arial" pitchFamily="34" charset="0"/>
              </a:rPr>
              <a:pPr/>
              <a:t>37</a:t>
            </a:fld>
            <a:endParaRPr lang="en-US" smtClean="0">
              <a:latin typeface="Arial" pitchFamily="34" charset="0"/>
            </a:endParaRPr>
          </a:p>
        </p:txBody>
      </p:sp>
      <p:cxnSp>
        <p:nvCxnSpPr>
          <p:cNvPr id="34824" name="Straight Connector 5"/>
          <p:cNvCxnSpPr>
            <a:cxnSpLocks noChangeShapeType="1"/>
          </p:cNvCxnSpPr>
          <p:nvPr/>
        </p:nvCxnSpPr>
        <p:spPr bwMode="auto">
          <a:xfrm rot="16200000" flipH="1">
            <a:off x="-1139031" y="3628232"/>
            <a:ext cx="4092575" cy="14287"/>
          </a:xfrm>
          <a:prstGeom prst="line">
            <a:avLst/>
          </a:prstGeom>
          <a:noFill/>
          <a:ln w="9525" algn="ctr">
            <a:solidFill>
              <a:srgbClr val="FFFFFF"/>
            </a:solidFill>
            <a:round/>
            <a:headEnd/>
            <a:tailEnd/>
          </a:ln>
        </p:spPr>
      </p:cxnSp>
      <p:cxnSp>
        <p:nvCxnSpPr>
          <p:cNvPr id="34825" name="Straight Connector 8"/>
          <p:cNvCxnSpPr>
            <a:cxnSpLocks noChangeShapeType="1"/>
          </p:cNvCxnSpPr>
          <p:nvPr/>
        </p:nvCxnSpPr>
        <p:spPr bwMode="auto">
          <a:xfrm>
            <a:off x="900113" y="1589088"/>
            <a:ext cx="7315200" cy="14287"/>
          </a:xfrm>
          <a:prstGeom prst="line">
            <a:avLst/>
          </a:prstGeom>
          <a:noFill/>
          <a:ln w="9525" algn="ctr">
            <a:solidFill>
              <a:srgbClr val="FFFFFF"/>
            </a:solidFill>
            <a:round/>
            <a:headEnd/>
            <a:tailEnd/>
          </a:ln>
        </p:spPr>
      </p:cxnSp>
      <p:cxnSp>
        <p:nvCxnSpPr>
          <p:cNvPr id="34826" name="Straight Connector 9"/>
          <p:cNvCxnSpPr>
            <a:cxnSpLocks noChangeShapeType="1"/>
          </p:cNvCxnSpPr>
          <p:nvPr/>
        </p:nvCxnSpPr>
        <p:spPr bwMode="auto">
          <a:xfrm rot="16200000" flipH="1">
            <a:off x="6169025" y="3654425"/>
            <a:ext cx="4110038" cy="14288"/>
          </a:xfrm>
          <a:prstGeom prst="line">
            <a:avLst/>
          </a:prstGeom>
          <a:noFill/>
          <a:ln w="9525" algn="ctr">
            <a:solidFill>
              <a:srgbClr val="FFFFFF"/>
            </a:solidFill>
            <a:round/>
            <a:headEnd/>
            <a:tailEnd/>
          </a:ln>
        </p:spPr>
      </p:cxnSp>
      <p:cxnSp>
        <p:nvCxnSpPr>
          <p:cNvPr id="34827" name="Straight Connector 10"/>
          <p:cNvCxnSpPr>
            <a:cxnSpLocks noChangeShapeType="1"/>
          </p:cNvCxnSpPr>
          <p:nvPr/>
        </p:nvCxnSpPr>
        <p:spPr bwMode="auto">
          <a:xfrm>
            <a:off x="900113" y="5711825"/>
            <a:ext cx="7331075" cy="3175"/>
          </a:xfrm>
          <a:prstGeom prst="line">
            <a:avLst/>
          </a:prstGeom>
          <a:noFill/>
          <a:ln w="9525" algn="ctr">
            <a:solidFill>
              <a:srgbClr val="FFFFFF"/>
            </a:solidFill>
            <a:round/>
            <a:headEnd/>
            <a:tailEnd/>
          </a:ln>
        </p:spPr>
      </p:cxnSp>
      <p:cxnSp>
        <p:nvCxnSpPr>
          <p:cNvPr id="34828" name="Straight Connector 11"/>
          <p:cNvCxnSpPr>
            <a:cxnSpLocks noChangeShapeType="1"/>
          </p:cNvCxnSpPr>
          <p:nvPr/>
        </p:nvCxnSpPr>
        <p:spPr bwMode="auto">
          <a:xfrm flipV="1">
            <a:off x="900113" y="2957513"/>
            <a:ext cx="7327900" cy="11112"/>
          </a:xfrm>
          <a:prstGeom prst="line">
            <a:avLst/>
          </a:prstGeom>
          <a:noFill/>
          <a:ln w="9525" algn="ctr">
            <a:solidFill>
              <a:srgbClr val="FFFFFF"/>
            </a:solidFill>
            <a:round/>
            <a:headEnd/>
            <a:tailEnd/>
          </a:ln>
        </p:spPr>
      </p:cxnSp>
      <p:cxnSp>
        <p:nvCxnSpPr>
          <p:cNvPr id="34829" name="Straight Connector 12"/>
          <p:cNvCxnSpPr>
            <a:cxnSpLocks noChangeShapeType="1"/>
          </p:cNvCxnSpPr>
          <p:nvPr/>
        </p:nvCxnSpPr>
        <p:spPr bwMode="auto">
          <a:xfrm>
            <a:off x="874713" y="4332288"/>
            <a:ext cx="7354887" cy="1587"/>
          </a:xfrm>
          <a:prstGeom prst="line">
            <a:avLst/>
          </a:prstGeom>
          <a:noFill/>
          <a:ln w="9525" algn="ctr">
            <a:solidFill>
              <a:srgbClr val="FFFFFF"/>
            </a:solidFill>
            <a:round/>
            <a:headEnd/>
            <a:tailEnd/>
          </a:ln>
        </p:spPr>
      </p:cxnSp>
      <p:cxnSp>
        <p:nvCxnSpPr>
          <p:cNvPr id="34830" name="Straight Connector 13"/>
          <p:cNvCxnSpPr>
            <a:cxnSpLocks noChangeShapeType="1"/>
          </p:cNvCxnSpPr>
          <p:nvPr/>
        </p:nvCxnSpPr>
        <p:spPr bwMode="auto">
          <a:xfrm rot="16200000" flipH="1">
            <a:off x="692150" y="3659188"/>
            <a:ext cx="4092575" cy="15875"/>
          </a:xfrm>
          <a:prstGeom prst="line">
            <a:avLst/>
          </a:prstGeom>
          <a:noFill/>
          <a:ln w="9525" algn="ctr">
            <a:solidFill>
              <a:srgbClr val="FFFFFF"/>
            </a:solidFill>
            <a:round/>
            <a:headEnd/>
            <a:tailEnd/>
          </a:ln>
        </p:spPr>
      </p:cxnSp>
      <p:cxnSp>
        <p:nvCxnSpPr>
          <p:cNvPr id="34831" name="Straight Connector 14"/>
          <p:cNvCxnSpPr>
            <a:cxnSpLocks noChangeShapeType="1"/>
          </p:cNvCxnSpPr>
          <p:nvPr/>
        </p:nvCxnSpPr>
        <p:spPr bwMode="auto">
          <a:xfrm rot="16200000" flipH="1">
            <a:off x="2520950" y="3659188"/>
            <a:ext cx="4092575" cy="15875"/>
          </a:xfrm>
          <a:prstGeom prst="line">
            <a:avLst/>
          </a:prstGeom>
          <a:noFill/>
          <a:ln w="9525" algn="ctr">
            <a:solidFill>
              <a:srgbClr val="FFFFFF"/>
            </a:solidFill>
            <a:round/>
            <a:headEnd/>
            <a:tailEnd/>
          </a:ln>
        </p:spPr>
      </p:cxnSp>
      <p:sp>
        <p:nvSpPr>
          <p:cNvPr id="34832" name="TextBox 15"/>
          <p:cNvSpPr txBox="1">
            <a:spLocks noChangeArrowheads="1"/>
          </p:cNvSpPr>
          <p:nvPr/>
        </p:nvSpPr>
        <p:spPr bwMode="auto">
          <a:xfrm>
            <a:off x="1289050" y="1903413"/>
            <a:ext cx="1069975" cy="701675"/>
          </a:xfrm>
          <a:prstGeom prst="rect">
            <a:avLst/>
          </a:prstGeom>
          <a:noFill/>
          <a:ln w="9525">
            <a:noFill/>
            <a:miter lim="800000"/>
            <a:headEnd/>
            <a:tailEnd/>
          </a:ln>
        </p:spPr>
        <p:txBody>
          <a:bodyPr wrap="none">
            <a:spAutoFit/>
          </a:bodyPr>
          <a:lstStyle/>
          <a:p>
            <a:r>
              <a:rPr lang="en-US" sz="1800"/>
              <a:t>Tevatron</a:t>
            </a:r>
          </a:p>
          <a:p>
            <a:r>
              <a:rPr lang="en-US" sz="1800"/>
              <a:t>LHC</a:t>
            </a:r>
          </a:p>
        </p:txBody>
      </p:sp>
      <p:sp>
        <p:nvSpPr>
          <p:cNvPr id="34833" name="TextBox 16"/>
          <p:cNvSpPr txBox="1">
            <a:spLocks noChangeArrowheads="1"/>
          </p:cNvSpPr>
          <p:nvPr/>
        </p:nvSpPr>
        <p:spPr bwMode="auto">
          <a:xfrm>
            <a:off x="2809875" y="1912938"/>
            <a:ext cx="1673225" cy="701675"/>
          </a:xfrm>
          <a:prstGeom prst="rect">
            <a:avLst/>
          </a:prstGeom>
          <a:noFill/>
          <a:ln w="9525">
            <a:noFill/>
            <a:miter lim="800000"/>
            <a:headEnd/>
            <a:tailEnd/>
          </a:ln>
        </p:spPr>
        <p:txBody>
          <a:bodyPr wrap="none">
            <a:spAutoFit/>
          </a:bodyPr>
          <a:lstStyle/>
          <a:p>
            <a:r>
              <a:rPr lang="en-US" sz="1800"/>
              <a:t>LHC</a:t>
            </a:r>
          </a:p>
          <a:p>
            <a:r>
              <a:rPr lang="en-US" sz="1800"/>
              <a:t>LHC upgrades</a:t>
            </a:r>
          </a:p>
        </p:txBody>
      </p:sp>
      <p:sp>
        <p:nvSpPr>
          <p:cNvPr id="34834" name="TextBox 17"/>
          <p:cNvSpPr txBox="1">
            <a:spLocks noChangeArrowheads="1"/>
          </p:cNvSpPr>
          <p:nvPr/>
        </p:nvSpPr>
        <p:spPr bwMode="auto">
          <a:xfrm>
            <a:off x="1154113" y="3325813"/>
            <a:ext cx="1339850" cy="701675"/>
          </a:xfrm>
          <a:prstGeom prst="rect">
            <a:avLst/>
          </a:prstGeom>
          <a:noFill/>
          <a:ln w="9525">
            <a:noFill/>
            <a:miter lim="800000"/>
            <a:headEnd/>
            <a:tailEnd/>
          </a:ln>
        </p:spPr>
        <p:txBody>
          <a:bodyPr wrap="none">
            <a:spAutoFit/>
          </a:bodyPr>
          <a:lstStyle/>
          <a:p>
            <a:r>
              <a:rPr lang="en-US" sz="1800"/>
              <a:t>Minos</a:t>
            </a:r>
          </a:p>
          <a:p>
            <a:r>
              <a:rPr lang="en-US" sz="1800"/>
              <a:t>MiniBooNE</a:t>
            </a:r>
          </a:p>
        </p:txBody>
      </p:sp>
      <p:sp>
        <p:nvSpPr>
          <p:cNvPr id="34835" name="TextBox 18"/>
          <p:cNvSpPr txBox="1">
            <a:spLocks noChangeArrowheads="1"/>
          </p:cNvSpPr>
          <p:nvPr/>
        </p:nvSpPr>
        <p:spPr bwMode="auto">
          <a:xfrm>
            <a:off x="2914650" y="3330575"/>
            <a:ext cx="1479550" cy="1033463"/>
          </a:xfrm>
          <a:prstGeom prst="rect">
            <a:avLst/>
          </a:prstGeom>
          <a:noFill/>
          <a:ln w="9525">
            <a:noFill/>
            <a:miter lim="800000"/>
            <a:headEnd/>
            <a:tailEnd/>
          </a:ln>
        </p:spPr>
        <p:txBody>
          <a:bodyPr wrap="none">
            <a:spAutoFit/>
          </a:bodyPr>
          <a:lstStyle/>
          <a:p>
            <a:r>
              <a:rPr lang="en-US" sz="1800"/>
              <a:t>NOvA</a:t>
            </a:r>
          </a:p>
          <a:p>
            <a:r>
              <a:rPr lang="en-US" sz="1800"/>
              <a:t>MicroBooNE</a:t>
            </a:r>
          </a:p>
          <a:p>
            <a:r>
              <a:rPr lang="en-US" sz="1800"/>
              <a:t>MINERvA</a:t>
            </a:r>
          </a:p>
        </p:txBody>
      </p:sp>
      <p:sp>
        <p:nvSpPr>
          <p:cNvPr id="34836" name="TextBox 19"/>
          <p:cNvSpPr txBox="1">
            <a:spLocks noChangeArrowheads="1"/>
          </p:cNvSpPr>
          <p:nvPr/>
        </p:nvSpPr>
        <p:spPr bwMode="auto">
          <a:xfrm>
            <a:off x="6594475" y="1890713"/>
            <a:ext cx="1608138" cy="1033462"/>
          </a:xfrm>
          <a:prstGeom prst="rect">
            <a:avLst/>
          </a:prstGeom>
          <a:noFill/>
          <a:ln w="9525">
            <a:noFill/>
            <a:miter lim="800000"/>
            <a:headEnd/>
            <a:tailEnd/>
          </a:ln>
        </p:spPr>
        <p:txBody>
          <a:bodyPr wrap="none">
            <a:spAutoFit/>
          </a:bodyPr>
          <a:lstStyle/>
          <a:p>
            <a:r>
              <a:rPr lang="en-US" sz="1800"/>
              <a:t>LHC</a:t>
            </a:r>
          </a:p>
          <a:p>
            <a:r>
              <a:rPr lang="en-US" sz="1800"/>
              <a:t>ILC or</a:t>
            </a:r>
          </a:p>
          <a:p>
            <a:r>
              <a:rPr lang="en-US" sz="1800"/>
              <a:t>Muon Collider</a:t>
            </a:r>
          </a:p>
        </p:txBody>
      </p:sp>
      <p:sp>
        <p:nvSpPr>
          <p:cNvPr id="34837" name="TextBox 20"/>
          <p:cNvSpPr txBox="1">
            <a:spLocks noChangeArrowheads="1"/>
          </p:cNvSpPr>
          <p:nvPr/>
        </p:nvSpPr>
        <p:spPr bwMode="auto">
          <a:xfrm>
            <a:off x="777875" y="5830888"/>
            <a:ext cx="711200" cy="369887"/>
          </a:xfrm>
          <a:prstGeom prst="rect">
            <a:avLst/>
          </a:prstGeom>
          <a:noFill/>
          <a:ln w="9525">
            <a:noFill/>
            <a:miter lim="800000"/>
            <a:headEnd/>
            <a:tailEnd/>
          </a:ln>
        </p:spPr>
        <p:txBody>
          <a:bodyPr wrap="none">
            <a:spAutoFit/>
          </a:bodyPr>
          <a:lstStyle/>
          <a:p>
            <a:r>
              <a:rPr lang="en-US" sz="1800"/>
              <a:t>Now </a:t>
            </a:r>
          </a:p>
        </p:txBody>
      </p:sp>
      <p:sp>
        <p:nvSpPr>
          <p:cNvPr id="34838" name="TextBox 21"/>
          <p:cNvSpPr txBox="1">
            <a:spLocks noChangeArrowheads="1"/>
          </p:cNvSpPr>
          <p:nvPr/>
        </p:nvSpPr>
        <p:spPr bwMode="auto">
          <a:xfrm>
            <a:off x="4144963" y="5770563"/>
            <a:ext cx="762000" cy="369887"/>
          </a:xfrm>
          <a:prstGeom prst="rect">
            <a:avLst/>
          </a:prstGeom>
          <a:noFill/>
          <a:ln w="9525">
            <a:noFill/>
            <a:miter lim="800000"/>
            <a:headEnd/>
            <a:tailEnd/>
          </a:ln>
        </p:spPr>
        <p:txBody>
          <a:bodyPr wrap="none">
            <a:spAutoFit/>
          </a:bodyPr>
          <a:lstStyle/>
          <a:p>
            <a:r>
              <a:rPr lang="en-US" sz="1800"/>
              <a:t> 2015</a:t>
            </a:r>
          </a:p>
        </p:txBody>
      </p:sp>
      <p:cxnSp>
        <p:nvCxnSpPr>
          <p:cNvPr id="34839" name="Straight Connector 26"/>
          <p:cNvCxnSpPr>
            <a:cxnSpLocks noChangeShapeType="1"/>
          </p:cNvCxnSpPr>
          <p:nvPr/>
        </p:nvCxnSpPr>
        <p:spPr bwMode="auto">
          <a:xfrm rot="16200000" flipH="1">
            <a:off x="4352925" y="3648075"/>
            <a:ext cx="4090988" cy="14288"/>
          </a:xfrm>
          <a:prstGeom prst="line">
            <a:avLst/>
          </a:prstGeom>
          <a:noFill/>
          <a:ln w="9525" algn="ctr">
            <a:solidFill>
              <a:srgbClr val="FFFFFF"/>
            </a:solidFill>
            <a:round/>
            <a:headEnd/>
            <a:tailEnd/>
          </a:ln>
        </p:spPr>
      </p:cxnSp>
      <p:sp>
        <p:nvSpPr>
          <p:cNvPr id="34840" name="TextBox 27"/>
          <p:cNvSpPr txBox="1">
            <a:spLocks noChangeArrowheads="1"/>
          </p:cNvSpPr>
          <p:nvPr/>
        </p:nvSpPr>
        <p:spPr bwMode="auto">
          <a:xfrm>
            <a:off x="5065713" y="1903413"/>
            <a:ext cx="800100" cy="701675"/>
          </a:xfrm>
          <a:prstGeom prst="rect">
            <a:avLst/>
          </a:prstGeom>
          <a:noFill/>
          <a:ln w="9525">
            <a:noFill/>
            <a:miter lim="800000"/>
            <a:headEnd/>
            <a:tailEnd/>
          </a:ln>
        </p:spPr>
        <p:txBody>
          <a:bodyPr wrap="none">
            <a:spAutoFit/>
          </a:bodyPr>
          <a:lstStyle/>
          <a:p>
            <a:r>
              <a:rPr lang="en-US" sz="1800"/>
              <a:t>LHC</a:t>
            </a:r>
          </a:p>
          <a:p>
            <a:r>
              <a:rPr lang="en-US" sz="1800"/>
              <a:t>ILC??</a:t>
            </a:r>
          </a:p>
        </p:txBody>
      </p:sp>
      <p:sp>
        <p:nvSpPr>
          <p:cNvPr id="34841" name="TextBox 28"/>
          <p:cNvSpPr txBox="1">
            <a:spLocks noChangeArrowheads="1"/>
          </p:cNvSpPr>
          <p:nvPr/>
        </p:nvSpPr>
        <p:spPr bwMode="auto">
          <a:xfrm>
            <a:off x="5064125" y="3327400"/>
            <a:ext cx="787400" cy="701675"/>
          </a:xfrm>
          <a:prstGeom prst="rect">
            <a:avLst/>
          </a:prstGeom>
          <a:noFill/>
          <a:ln w="9525">
            <a:noFill/>
            <a:miter lim="800000"/>
            <a:headEnd/>
            <a:tailEnd/>
          </a:ln>
        </p:spPr>
        <p:txBody>
          <a:bodyPr wrap="none">
            <a:spAutoFit/>
          </a:bodyPr>
          <a:lstStyle/>
          <a:p>
            <a:r>
              <a:rPr lang="en-US" sz="1800"/>
              <a:t>LBNE</a:t>
            </a:r>
          </a:p>
          <a:p>
            <a:r>
              <a:rPr lang="en-US" sz="1800"/>
              <a:t>Mu2e</a:t>
            </a:r>
          </a:p>
        </p:txBody>
      </p:sp>
      <p:sp>
        <p:nvSpPr>
          <p:cNvPr id="34842" name="TextBox 29"/>
          <p:cNvSpPr txBox="1">
            <a:spLocks noChangeArrowheads="1"/>
          </p:cNvSpPr>
          <p:nvPr/>
        </p:nvSpPr>
        <p:spPr bwMode="auto">
          <a:xfrm>
            <a:off x="6353175" y="3328988"/>
            <a:ext cx="1858963" cy="1033462"/>
          </a:xfrm>
          <a:prstGeom prst="rect">
            <a:avLst/>
          </a:prstGeom>
          <a:noFill/>
          <a:ln w="9525">
            <a:noFill/>
            <a:miter lim="800000"/>
            <a:headEnd/>
            <a:tailEnd/>
          </a:ln>
        </p:spPr>
        <p:txBody>
          <a:bodyPr wrap="none">
            <a:spAutoFit/>
          </a:bodyPr>
          <a:lstStyle/>
          <a:p>
            <a:r>
              <a:rPr lang="en-US" sz="1800"/>
              <a:t>Project X+LBNE</a:t>
            </a:r>
          </a:p>
          <a:p>
            <a:r>
              <a:rPr lang="en-US" sz="1800"/>
              <a:t>Mu2e</a:t>
            </a:r>
          </a:p>
          <a:p>
            <a:r>
              <a:rPr lang="en-US" sz="1800">
                <a:latin typeface="Symbol" pitchFamily="18" charset="2"/>
              </a:rPr>
              <a:t>n</a:t>
            </a:r>
            <a:r>
              <a:rPr lang="en-US" sz="1800"/>
              <a:t> Factory</a:t>
            </a:r>
          </a:p>
        </p:txBody>
      </p:sp>
      <p:sp>
        <p:nvSpPr>
          <p:cNvPr id="34843" name="TextBox 30"/>
          <p:cNvSpPr txBox="1">
            <a:spLocks noChangeArrowheads="1"/>
          </p:cNvSpPr>
          <p:nvPr/>
        </p:nvSpPr>
        <p:spPr bwMode="auto">
          <a:xfrm>
            <a:off x="2425700" y="5786438"/>
            <a:ext cx="696913" cy="369887"/>
          </a:xfrm>
          <a:prstGeom prst="rect">
            <a:avLst/>
          </a:prstGeom>
          <a:noFill/>
          <a:ln w="9525">
            <a:noFill/>
            <a:miter lim="800000"/>
            <a:headEnd/>
            <a:tailEnd/>
          </a:ln>
        </p:spPr>
        <p:txBody>
          <a:bodyPr wrap="none">
            <a:spAutoFit/>
          </a:bodyPr>
          <a:lstStyle/>
          <a:p>
            <a:r>
              <a:rPr lang="en-US" sz="1800"/>
              <a:t>2012</a:t>
            </a:r>
          </a:p>
        </p:txBody>
      </p:sp>
      <p:sp>
        <p:nvSpPr>
          <p:cNvPr id="34844" name="TextBox 31"/>
          <p:cNvSpPr txBox="1">
            <a:spLocks noChangeArrowheads="1"/>
          </p:cNvSpPr>
          <p:nvPr/>
        </p:nvSpPr>
        <p:spPr bwMode="auto">
          <a:xfrm>
            <a:off x="6053138" y="5741988"/>
            <a:ext cx="696912" cy="368300"/>
          </a:xfrm>
          <a:prstGeom prst="rect">
            <a:avLst/>
          </a:prstGeom>
          <a:noFill/>
          <a:ln w="9525">
            <a:noFill/>
            <a:miter lim="800000"/>
            <a:headEnd/>
            <a:tailEnd/>
          </a:ln>
        </p:spPr>
        <p:txBody>
          <a:bodyPr wrap="none">
            <a:spAutoFit/>
          </a:bodyPr>
          <a:lstStyle/>
          <a:p>
            <a:r>
              <a:rPr lang="en-US" sz="1800"/>
              <a:t>2018</a:t>
            </a:r>
          </a:p>
        </p:txBody>
      </p:sp>
      <p:sp>
        <p:nvSpPr>
          <p:cNvPr id="34845" name="TextBox 32"/>
          <p:cNvSpPr txBox="1">
            <a:spLocks noChangeArrowheads="1"/>
          </p:cNvSpPr>
          <p:nvPr/>
        </p:nvSpPr>
        <p:spPr bwMode="auto">
          <a:xfrm>
            <a:off x="1041400" y="4667250"/>
            <a:ext cx="1581150" cy="701675"/>
          </a:xfrm>
          <a:prstGeom prst="rect">
            <a:avLst/>
          </a:prstGeom>
          <a:noFill/>
          <a:ln w="9525">
            <a:noFill/>
            <a:miter lim="800000"/>
            <a:headEnd/>
            <a:tailEnd/>
          </a:ln>
        </p:spPr>
        <p:txBody>
          <a:bodyPr wrap="none">
            <a:spAutoFit/>
          </a:bodyPr>
          <a:lstStyle/>
          <a:p>
            <a:r>
              <a:rPr lang="en-US" sz="1800"/>
              <a:t>P Auger</a:t>
            </a:r>
          </a:p>
          <a:p>
            <a:r>
              <a:rPr lang="en-US" sz="1800"/>
              <a:t>DM Searches</a:t>
            </a:r>
          </a:p>
        </p:txBody>
      </p:sp>
      <p:sp>
        <p:nvSpPr>
          <p:cNvPr id="34846" name="TextBox 33"/>
          <p:cNvSpPr txBox="1">
            <a:spLocks noChangeArrowheads="1"/>
          </p:cNvSpPr>
          <p:nvPr/>
        </p:nvSpPr>
        <p:spPr bwMode="auto">
          <a:xfrm>
            <a:off x="2871788" y="4352925"/>
            <a:ext cx="1646237" cy="1033463"/>
          </a:xfrm>
          <a:prstGeom prst="rect">
            <a:avLst/>
          </a:prstGeom>
          <a:noFill/>
          <a:ln w="9525">
            <a:noFill/>
            <a:miter lim="800000"/>
            <a:headEnd/>
            <a:tailEnd/>
          </a:ln>
        </p:spPr>
        <p:txBody>
          <a:bodyPr wrap="none">
            <a:spAutoFit/>
          </a:bodyPr>
          <a:lstStyle/>
          <a:p>
            <a:r>
              <a:rPr lang="en-US" sz="1800"/>
              <a:t>P Auger</a:t>
            </a:r>
          </a:p>
          <a:p>
            <a:r>
              <a:rPr lang="en-US" sz="1800"/>
              <a:t>DM: scalable?</a:t>
            </a:r>
          </a:p>
          <a:p>
            <a:r>
              <a:rPr lang="en-US" sz="1800"/>
              <a:t>DES</a:t>
            </a:r>
          </a:p>
        </p:txBody>
      </p:sp>
      <p:sp>
        <p:nvSpPr>
          <p:cNvPr id="34847" name="TextBox 34"/>
          <p:cNvSpPr txBox="1">
            <a:spLocks noChangeArrowheads="1"/>
          </p:cNvSpPr>
          <p:nvPr/>
        </p:nvSpPr>
        <p:spPr bwMode="auto">
          <a:xfrm>
            <a:off x="4660900" y="4371975"/>
            <a:ext cx="1543050" cy="1033463"/>
          </a:xfrm>
          <a:prstGeom prst="rect">
            <a:avLst/>
          </a:prstGeom>
          <a:noFill/>
          <a:ln w="9525">
            <a:noFill/>
            <a:miter lim="800000"/>
            <a:headEnd/>
            <a:tailEnd/>
          </a:ln>
        </p:spPr>
        <p:txBody>
          <a:bodyPr wrap="none">
            <a:spAutoFit/>
          </a:bodyPr>
          <a:lstStyle/>
          <a:p>
            <a:endParaRPr lang="en-US" sz="1800"/>
          </a:p>
          <a:p>
            <a:r>
              <a:rPr lang="en-US" sz="1800"/>
              <a:t>JDEM</a:t>
            </a:r>
          </a:p>
          <a:p>
            <a:r>
              <a:rPr lang="en-US" sz="1800"/>
              <a:t>DM searches</a:t>
            </a:r>
          </a:p>
        </p:txBody>
      </p:sp>
      <p:sp>
        <p:nvSpPr>
          <p:cNvPr id="34848" name="TextBox 35"/>
          <p:cNvSpPr txBox="1">
            <a:spLocks noChangeArrowheads="1"/>
          </p:cNvSpPr>
          <p:nvPr/>
        </p:nvSpPr>
        <p:spPr bwMode="auto">
          <a:xfrm>
            <a:off x="6896100" y="4714875"/>
            <a:ext cx="812800" cy="369888"/>
          </a:xfrm>
          <a:prstGeom prst="rect">
            <a:avLst/>
          </a:prstGeom>
          <a:noFill/>
          <a:ln w="9525">
            <a:noFill/>
            <a:miter lim="800000"/>
            <a:headEnd/>
            <a:tailEnd/>
          </a:ln>
        </p:spPr>
        <p:txBody>
          <a:bodyPr wrap="none">
            <a:spAutoFit/>
          </a:bodyPr>
          <a:lstStyle/>
          <a:p>
            <a:pPr algn="just"/>
            <a:r>
              <a:rPr lang="en-US" sz="1800"/>
              <a:t>JDEM</a:t>
            </a:r>
          </a:p>
        </p:txBody>
      </p:sp>
      <p:sp>
        <p:nvSpPr>
          <p:cNvPr id="34849" name="TextBox 29"/>
          <p:cNvSpPr txBox="1">
            <a:spLocks noChangeArrowheads="1"/>
          </p:cNvSpPr>
          <p:nvPr/>
        </p:nvSpPr>
        <p:spPr bwMode="auto">
          <a:xfrm rot="-5400000">
            <a:off x="101601" y="2019300"/>
            <a:ext cx="1162050" cy="460375"/>
          </a:xfrm>
          <a:prstGeom prst="rect">
            <a:avLst/>
          </a:prstGeom>
          <a:noFill/>
          <a:ln w="9525">
            <a:noFill/>
            <a:miter lim="800000"/>
            <a:headEnd/>
            <a:tailEnd/>
          </a:ln>
        </p:spPr>
        <p:txBody>
          <a:bodyPr wrap="none">
            <a:spAutoFit/>
          </a:bodyPr>
          <a:lstStyle/>
          <a:p>
            <a:r>
              <a:rPr lang="en-US"/>
              <a:t>Energy</a:t>
            </a:r>
          </a:p>
        </p:txBody>
      </p:sp>
      <p:sp>
        <p:nvSpPr>
          <p:cNvPr id="34850" name="TextBox 30"/>
          <p:cNvSpPr txBox="1">
            <a:spLocks noChangeArrowheads="1"/>
          </p:cNvSpPr>
          <p:nvPr/>
        </p:nvSpPr>
        <p:spPr bwMode="auto">
          <a:xfrm rot="-5400000">
            <a:off x="27781" y="3485357"/>
            <a:ext cx="1330325" cy="461962"/>
          </a:xfrm>
          <a:prstGeom prst="rect">
            <a:avLst/>
          </a:prstGeom>
          <a:noFill/>
          <a:ln w="9525">
            <a:noFill/>
            <a:miter lim="800000"/>
            <a:headEnd/>
            <a:tailEnd/>
          </a:ln>
        </p:spPr>
        <p:txBody>
          <a:bodyPr wrap="none">
            <a:spAutoFit/>
          </a:bodyPr>
          <a:lstStyle/>
          <a:p>
            <a:r>
              <a:rPr lang="en-US"/>
              <a:t>Intensity</a:t>
            </a:r>
          </a:p>
        </p:txBody>
      </p:sp>
      <p:sp>
        <p:nvSpPr>
          <p:cNvPr id="34851" name="TextBox 31"/>
          <p:cNvSpPr txBox="1">
            <a:spLocks noChangeArrowheads="1"/>
          </p:cNvSpPr>
          <p:nvPr/>
        </p:nvSpPr>
        <p:spPr bwMode="auto">
          <a:xfrm rot="-5400000">
            <a:off x="84932" y="4839493"/>
            <a:ext cx="1212850" cy="461963"/>
          </a:xfrm>
          <a:prstGeom prst="rect">
            <a:avLst/>
          </a:prstGeom>
          <a:noFill/>
          <a:ln w="9525">
            <a:noFill/>
            <a:miter lim="800000"/>
            <a:headEnd/>
            <a:tailEnd/>
          </a:ln>
        </p:spPr>
        <p:txBody>
          <a:bodyPr wrap="none">
            <a:spAutoFit/>
          </a:bodyPr>
          <a:lstStyle/>
          <a:p>
            <a:r>
              <a:rPr lang="en-US"/>
              <a:t>Cosmic</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0"/>
          <p:cNvSpPr>
            <a:spLocks noGrp="1"/>
          </p:cNvSpPr>
          <p:nvPr>
            <p:ph type="title"/>
          </p:nvPr>
        </p:nvSpPr>
        <p:spPr/>
        <p:txBody>
          <a:bodyPr/>
          <a:lstStyle/>
          <a:p>
            <a:r>
              <a:rPr lang="en-US" smtClean="0"/>
              <a:t>Two avenues to real understanding !</a:t>
            </a:r>
          </a:p>
        </p:txBody>
      </p:sp>
      <p:sp>
        <p:nvSpPr>
          <p:cNvPr id="35843"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5844" name="Slide Number Placeholder 3"/>
          <p:cNvSpPr>
            <a:spLocks noGrp="1"/>
          </p:cNvSpPr>
          <p:nvPr>
            <p:ph type="sldNum" sz="quarter" idx="11"/>
          </p:nvPr>
        </p:nvSpPr>
        <p:spPr>
          <a:noFill/>
        </p:spPr>
        <p:txBody>
          <a:bodyPr/>
          <a:lstStyle/>
          <a:p>
            <a:fld id="{A49ECD59-1691-4A2E-8DB8-ADCB61F83433}" type="slidenum">
              <a:rPr lang="en-US" smtClean="0">
                <a:latin typeface="Arial" pitchFamily="34" charset="0"/>
              </a:rPr>
              <a:pPr/>
              <a:t>38</a:t>
            </a:fld>
            <a:endParaRPr lang="en-US" smtClean="0">
              <a:latin typeface="Arial" pitchFamily="34" charset="0"/>
            </a:endParaRPr>
          </a:p>
        </p:txBody>
      </p:sp>
      <p:sp>
        <p:nvSpPr>
          <p:cNvPr id="35845" name="TextBox 6"/>
          <p:cNvSpPr txBox="1">
            <a:spLocks noChangeArrowheads="1"/>
          </p:cNvSpPr>
          <p:nvPr/>
        </p:nvSpPr>
        <p:spPr bwMode="auto">
          <a:xfrm>
            <a:off x="895349" y="1590675"/>
            <a:ext cx="3667125" cy="3170099"/>
          </a:xfrm>
          <a:prstGeom prst="rect">
            <a:avLst/>
          </a:prstGeom>
          <a:solidFill>
            <a:srgbClr val="3366FF"/>
          </a:solidFill>
          <a:ln w="9525">
            <a:noFill/>
            <a:miter lim="800000"/>
            <a:headEnd/>
            <a:tailEnd/>
          </a:ln>
        </p:spPr>
        <p:txBody>
          <a:bodyPr wrap="square">
            <a:spAutoFit/>
          </a:bodyPr>
          <a:lstStyle/>
          <a:p>
            <a:pPr algn="l"/>
            <a:r>
              <a:rPr lang="en-US" dirty="0"/>
              <a:t>Intensity frontier: </a:t>
            </a:r>
          </a:p>
          <a:p>
            <a:pPr algn="l"/>
            <a:r>
              <a:rPr lang="en-US" dirty="0"/>
              <a:t>the most </a:t>
            </a:r>
            <a:r>
              <a:rPr lang="en-US" dirty="0" smtClean="0"/>
              <a:t>particles</a:t>
            </a:r>
            <a:endParaRPr lang="en-US" dirty="0"/>
          </a:p>
          <a:p>
            <a:pPr algn="l"/>
            <a:r>
              <a:rPr lang="en-US" sz="1600" dirty="0"/>
              <a:t>Allows the study of neutrinos and rare process</a:t>
            </a:r>
          </a:p>
          <a:p>
            <a:pPr algn="l"/>
            <a:endParaRPr lang="en-US" sz="1600" dirty="0"/>
          </a:p>
          <a:p>
            <a:pPr algn="l"/>
            <a:r>
              <a:rPr lang="en-US" sz="1600" dirty="0"/>
              <a:t>Sensitive to physics far beyond the LHC, but only indirectly</a:t>
            </a:r>
          </a:p>
          <a:p>
            <a:pPr algn="l"/>
            <a:endParaRPr lang="en-US" sz="1600" dirty="0"/>
          </a:p>
          <a:p>
            <a:pPr algn="l"/>
            <a:r>
              <a:rPr lang="en-US" sz="1600" dirty="0"/>
              <a:t>Need to measure multiple processes</a:t>
            </a:r>
          </a:p>
          <a:p>
            <a:pPr algn="l"/>
            <a:endParaRPr lang="en-US" sz="1600" dirty="0"/>
          </a:p>
        </p:txBody>
      </p:sp>
      <p:sp>
        <p:nvSpPr>
          <p:cNvPr id="35846" name="TextBox 7"/>
          <p:cNvSpPr txBox="1">
            <a:spLocks noChangeArrowheads="1"/>
          </p:cNvSpPr>
          <p:nvPr/>
        </p:nvSpPr>
        <p:spPr bwMode="auto">
          <a:xfrm>
            <a:off x="4981575" y="1609725"/>
            <a:ext cx="3752850" cy="3157788"/>
          </a:xfrm>
          <a:prstGeom prst="rect">
            <a:avLst/>
          </a:prstGeom>
          <a:solidFill>
            <a:srgbClr val="3366FF"/>
          </a:solidFill>
          <a:ln w="9525">
            <a:noFill/>
            <a:miter lim="800000"/>
            <a:headEnd/>
            <a:tailEnd/>
          </a:ln>
        </p:spPr>
        <p:txBody>
          <a:bodyPr wrap="square">
            <a:spAutoFit/>
          </a:bodyPr>
          <a:lstStyle/>
          <a:p>
            <a:pPr algn="l"/>
            <a:r>
              <a:rPr lang="en-US" dirty="0"/>
              <a:t>LHC: direct production </a:t>
            </a:r>
          </a:p>
          <a:p>
            <a:pPr algn="l"/>
            <a:r>
              <a:rPr lang="en-US" dirty="0"/>
              <a:t>of heavy particles</a:t>
            </a:r>
          </a:p>
          <a:p>
            <a:pPr algn="l"/>
            <a:endParaRPr lang="en-US" sz="1800" dirty="0"/>
          </a:p>
          <a:p>
            <a:pPr algn="l"/>
            <a:r>
              <a:rPr lang="en-US" sz="1600" dirty="0"/>
              <a:t>Wonderful direct discoveries of physics beyond the Standard Model</a:t>
            </a:r>
          </a:p>
          <a:p>
            <a:pPr algn="l"/>
            <a:endParaRPr lang="en-US" sz="1600" dirty="0"/>
          </a:p>
          <a:p>
            <a:pPr algn="l"/>
            <a:r>
              <a:rPr lang="en-US" sz="1600" dirty="0"/>
              <a:t>Very difficult and often impossible to study how new particles couple to each other and to ordinary particles </a:t>
            </a:r>
            <a:endParaRPr lang="en-US" sz="1600" dirty="0" smtClean="0"/>
          </a:p>
          <a:p>
            <a:pPr algn="l"/>
            <a:endParaRPr lang="en-US" sz="1600" dirty="0"/>
          </a:p>
        </p:txBody>
      </p:sp>
      <p:sp>
        <p:nvSpPr>
          <p:cNvPr id="13" name="TextBox 12"/>
          <p:cNvSpPr txBox="1"/>
          <p:nvPr/>
        </p:nvSpPr>
        <p:spPr>
          <a:xfrm>
            <a:off x="952500" y="5438775"/>
            <a:ext cx="7762875" cy="461963"/>
          </a:xfrm>
          <a:prstGeom prst="rect">
            <a:avLst/>
          </a:prstGeom>
          <a:solidFill>
            <a:schemeClr val="accent1">
              <a:lumMod val="75000"/>
            </a:schemeClr>
          </a:solidFill>
        </p:spPr>
        <p:txBody>
          <a:bodyPr>
            <a:spAutoFit/>
          </a:bodyPr>
          <a:lstStyle/>
          <a:p>
            <a:pPr algn="ctr">
              <a:defRPr/>
            </a:pPr>
            <a:r>
              <a:rPr lang="en-US" dirty="0"/>
              <a:t>Need both for a complete understanding</a:t>
            </a:r>
          </a:p>
        </p:txBody>
      </p:sp>
      <p:sp>
        <p:nvSpPr>
          <p:cNvPr id="35848" name="Down Arrow 13"/>
          <p:cNvSpPr>
            <a:spLocks noChangeArrowheads="1"/>
          </p:cNvSpPr>
          <p:nvPr/>
        </p:nvSpPr>
        <p:spPr bwMode="auto">
          <a:xfrm>
            <a:off x="2714625" y="4772025"/>
            <a:ext cx="209550" cy="638175"/>
          </a:xfrm>
          <a:prstGeom prst="downArrow">
            <a:avLst>
              <a:gd name="adj1" fmla="val 50000"/>
              <a:gd name="adj2" fmla="val 49996"/>
            </a:avLst>
          </a:prstGeom>
          <a:solidFill>
            <a:srgbClr val="00FFFF"/>
          </a:solidFill>
          <a:ln w="9525" algn="ctr">
            <a:solidFill>
              <a:srgbClr val="3366FF"/>
            </a:solidFill>
            <a:round/>
            <a:headEnd/>
            <a:tailEnd/>
          </a:ln>
        </p:spPr>
        <p:txBody>
          <a:bodyPr/>
          <a:lstStyle/>
          <a:p>
            <a:endParaRPr lang="en-US"/>
          </a:p>
        </p:txBody>
      </p:sp>
      <p:sp>
        <p:nvSpPr>
          <p:cNvPr id="35849" name="Down Arrow 14"/>
          <p:cNvSpPr>
            <a:spLocks noChangeArrowheads="1"/>
          </p:cNvSpPr>
          <p:nvPr/>
        </p:nvSpPr>
        <p:spPr bwMode="auto">
          <a:xfrm>
            <a:off x="6705600" y="4743450"/>
            <a:ext cx="209550" cy="638175"/>
          </a:xfrm>
          <a:prstGeom prst="downArrow">
            <a:avLst>
              <a:gd name="adj1" fmla="val 50000"/>
              <a:gd name="adj2" fmla="val 49996"/>
            </a:avLst>
          </a:prstGeom>
          <a:solidFill>
            <a:srgbClr val="00FFFF"/>
          </a:solidFill>
          <a:ln w="9525" algn="ctr">
            <a:solidFill>
              <a:srgbClr val="3366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Interplay:  LHC       Intensity Frontier</a:t>
            </a:r>
          </a:p>
        </p:txBody>
      </p:sp>
      <p:sp>
        <p:nvSpPr>
          <p:cNvPr id="36867"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6868" name="Slide Number Placeholder 3"/>
          <p:cNvSpPr>
            <a:spLocks noGrp="1"/>
          </p:cNvSpPr>
          <p:nvPr>
            <p:ph type="sldNum" sz="quarter" idx="11"/>
          </p:nvPr>
        </p:nvSpPr>
        <p:spPr>
          <a:noFill/>
        </p:spPr>
        <p:txBody>
          <a:bodyPr/>
          <a:lstStyle/>
          <a:p>
            <a:fld id="{A6301FD9-F7AB-43DF-ABE0-D302B18A919A}" type="slidenum">
              <a:rPr lang="en-US" smtClean="0">
                <a:latin typeface="Arial" pitchFamily="34" charset="0"/>
              </a:rPr>
              <a:pPr/>
              <a:t>39</a:t>
            </a:fld>
            <a:endParaRPr lang="en-US" smtClean="0">
              <a:latin typeface="Arial" pitchFamily="34" charset="0"/>
            </a:endParaRPr>
          </a:p>
        </p:txBody>
      </p:sp>
      <p:sp>
        <p:nvSpPr>
          <p:cNvPr id="5" name="Left-Right Arrow 4"/>
          <p:cNvSpPr/>
          <p:nvPr/>
        </p:nvSpPr>
        <p:spPr bwMode="auto">
          <a:xfrm>
            <a:off x="4467225" y="647700"/>
            <a:ext cx="542925" cy="238125"/>
          </a:xfrm>
          <a:prstGeom prst="leftRightArrow">
            <a:avLst/>
          </a:prstGeom>
          <a:solidFill>
            <a:schemeClr val="accent1">
              <a:lumMod val="75000"/>
            </a:schemeClr>
          </a:solidFill>
          <a:ln w="9525" cap="flat" cmpd="sng" algn="ctr">
            <a:solidFill>
              <a:srgbClr val="000000"/>
            </a:solidFill>
            <a:prstDash val="solid"/>
            <a:round/>
            <a:headEnd type="none" w="med" len="med"/>
            <a:tailEnd type="none" w="med" len="med"/>
          </a:ln>
          <a:effectLst/>
        </p:spPr>
        <p:txBody>
          <a:bodyPr/>
          <a:lstStyle/>
          <a:p>
            <a:pPr>
              <a:defRPr/>
            </a:pPr>
            <a:endParaRPr lang="en-US">
              <a:latin typeface="Arial" charset="0"/>
            </a:endParaRPr>
          </a:p>
        </p:txBody>
      </p:sp>
      <p:sp>
        <p:nvSpPr>
          <p:cNvPr id="7" name="Rectangle 6"/>
          <p:cNvSpPr/>
          <p:nvPr/>
        </p:nvSpPr>
        <p:spPr bwMode="auto">
          <a:xfrm>
            <a:off x="1838325" y="1428750"/>
            <a:ext cx="1609725" cy="4562475"/>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w="9525" cap="flat" cmpd="sng" algn="ctr">
            <a:solidFill>
              <a:srgbClr val="000000"/>
            </a:solidFill>
            <a:prstDash val="solid"/>
            <a:round/>
            <a:headEnd type="none" w="med" len="med"/>
            <a:tailEnd type="none" w="med" len="med"/>
          </a:ln>
          <a:effectLst>
            <a:outerShdw blurRad="50800" dist="50800" dir="5400000" sx="1000" sy="1000" algn="ctr" rotWithShape="0">
              <a:srgbClr val="000000"/>
            </a:outerShdw>
          </a:effectLst>
        </p:spPr>
        <p:txBody>
          <a:bodyPr/>
          <a:lstStyle/>
          <a:p>
            <a:pPr>
              <a:defRPr/>
            </a:pPr>
            <a:endParaRPr lang="en-US">
              <a:latin typeface="Arial" charset="0"/>
            </a:endParaRPr>
          </a:p>
        </p:txBody>
      </p:sp>
      <p:sp>
        <p:nvSpPr>
          <p:cNvPr id="36871" name="TextBox 7"/>
          <p:cNvSpPr txBox="1">
            <a:spLocks noChangeArrowheads="1"/>
          </p:cNvSpPr>
          <p:nvPr/>
        </p:nvSpPr>
        <p:spPr bwMode="auto">
          <a:xfrm>
            <a:off x="2247900" y="3514725"/>
            <a:ext cx="801688" cy="461963"/>
          </a:xfrm>
          <a:prstGeom prst="rect">
            <a:avLst/>
          </a:prstGeom>
          <a:noFill/>
          <a:ln w="9525">
            <a:noFill/>
            <a:miter lim="800000"/>
            <a:headEnd/>
            <a:tailEnd/>
          </a:ln>
        </p:spPr>
        <p:txBody>
          <a:bodyPr wrap="none">
            <a:spAutoFit/>
          </a:bodyPr>
          <a:lstStyle/>
          <a:p>
            <a:r>
              <a:rPr lang="en-US"/>
              <a:t>LHC</a:t>
            </a:r>
          </a:p>
        </p:txBody>
      </p:sp>
      <p:sp>
        <p:nvSpPr>
          <p:cNvPr id="36872" name="TextBox 8"/>
          <p:cNvSpPr txBox="1">
            <a:spLocks noChangeArrowheads="1"/>
          </p:cNvSpPr>
          <p:nvPr/>
        </p:nvSpPr>
        <p:spPr bwMode="auto">
          <a:xfrm>
            <a:off x="2133600" y="1762125"/>
            <a:ext cx="1025525" cy="400050"/>
          </a:xfrm>
          <a:prstGeom prst="rect">
            <a:avLst/>
          </a:prstGeom>
          <a:noFill/>
          <a:ln w="9525">
            <a:noFill/>
            <a:miter lim="800000"/>
            <a:headEnd/>
            <a:tailEnd/>
          </a:ln>
        </p:spPr>
        <p:txBody>
          <a:bodyPr wrap="none">
            <a:spAutoFit/>
          </a:bodyPr>
          <a:lstStyle/>
          <a:p>
            <a:r>
              <a:rPr lang="en-US" sz="2000"/>
              <a:t>nothing</a:t>
            </a:r>
          </a:p>
        </p:txBody>
      </p:sp>
      <p:sp>
        <p:nvSpPr>
          <p:cNvPr id="36873" name="TextBox 9"/>
          <p:cNvSpPr txBox="1">
            <a:spLocks noChangeArrowheads="1"/>
          </p:cNvSpPr>
          <p:nvPr/>
        </p:nvSpPr>
        <p:spPr bwMode="auto">
          <a:xfrm>
            <a:off x="2286000" y="5162550"/>
            <a:ext cx="668338" cy="400050"/>
          </a:xfrm>
          <a:prstGeom prst="rect">
            <a:avLst/>
          </a:prstGeom>
          <a:noFill/>
          <a:ln w="9525">
            <a:noFill/>
            <a:miter lim="800000"/>
            <a:headEnd/>
            <a:tailEnd/>
          </a:ln>
        </p:spPr>
        <p:txBody>
          <a:bodyPr wrap="none">
            <a:spAutoFit/>
          </a:bodyPr>
          <a:lstStyle/>
          <a:p>
            <a:r>
              <a:rPr lang="en-US" sz="2000"/>
              <a:t>Lots</a:t>
            </a:r>
          </a:p>
        </p:txBody>
      </p:sp>
      <p:sp>
        <p:nvSpPr>
          <p:cNvPr id="11" name="Right Arrow 10"/>
          <p:cNvSpPr/>
          <p:nvPr/>
        </p:nvSpPr>
        <p:spPr bwMode="auto">
          <a:xfrm>
            <a:off x="3476625" y="1857375"/>
            <a:ext cx="2000250" cy="295275"/>
          </a:xfrm>
          <a:prstGeom prst="rightArrow">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36875" name="Rectangle 12"/>
          <p:cNvSpPr>
            <a:spLocks noChangeArrowheads="1"/>
          </p:cNvSpPr>
          <p:nvPr/>
        </p:nvSpPr>
        <p:spPr bwMode="auto">
          <a:xfrm>
            <a:off x="5486400" y="1447800"/>
            <a:ext cx="2486025" cy="4572000"/>
          </a:xfrm>
          <a:prstGeom prst="rect">
            <a:avLst/>
          </a:prstGeom>
          <a:solidFill>
            <a:srgbClr val="3366FF"/>
          </a:solidFill>
          <a:ln w="9525" algn="ctr">
            <a:solidFill>
              <a:srgbClr val="000000"/>
            </a:solidFill>
            <a:round/>
            <a:headEnd/>
            <a:tailEnd/>
          </a:ln>
        </p:spPr>
        <p:txBody>
          <a:bodyPr/>
          <a:lstStyle/>
          <a:p>
            <a:endParaRPr lang="en-US"/>
          </a:p>
        </p:txBody>
      </p:sp>
      <p:sp>
        <p:nvSpPr>
          <p:cNvPr id="36876" name="TextBox 13"/>
          <p:cNvSpPr txBox="1">
            <a:spLocks noChangeArrowheads="1"/>
          </p:cNvSpPr>
          <p:nvPr/>
        </p:nvSpPr>
        <p:spPr bwMode="auto">
          <a:xfrm>
            <a:off x="6057900" y="3257550"/>
            <a:ext cx="1416050" cy="830263"/>
          </a:xfrm>
          <a:prstGeom prst="rect">
            <a:avLst/>
          </a:prstGeom>
          <a:noFill/>
          <a:ln w="9525">
            <a:noFill/>
            <a:miter lim="800000"/>
            <a:headEnd/>
            <a:tailEnd/>
          </a:ln>
        </p:spPr>
        <p:txBody>
          <a:bodyPr wrap="none">
            <a:spAutoFit/>
          </a:bodyPr>
          <a:lstStyle/>
          <a:p>
            <a:r>
              <a:rPr lang="en-US"/>
              <a:t>Intensity </a:t>
            </a:r>
          </a:p>
          <a:p>
            <a:r>
              <a:rPr lang="en-US"/>
              <a:t>Frontier</a:t>
            </a:r>
          </a:p>
        </p:txBody>
      </p:sp>
      <p:sp>
        <p:nvSpPr>
          <p:cNvPr id="36877" name="TextBox 14"/>
          <p:cNvSpPr txBox="1">
            <a:spLocks noChangeArrowheads="1"/>
          </p:cNvSpPr>
          <p:nvPr/>
        </p:nvSpPr>
        <p:spPr bwMode="auto">
          <a:xfrm>
            <a:off x="5705862" y="1666875"/>
            <a:ext cx="2185214" cy="701731"/>
          </a:xfrm>
          <a:prstGeom prst="rect">
            <a:avLst/>
          </a:prstGeom>
          <a:noFill/>
          <a:ln w="9525">
            <a:noFill/>
            <a:miter lim="800000"/>
            <a:headEnd/>
            <a:tailEnd/>
          </a:ln>
        </p:spPr>
        <p:txBody>
          <a:bodyPr wrap="none">
            <a:spAutoFit/>
          </a:bodyPr>
          <a:lstStyle/>
          <a:p>
            <a:pPr algn="ctr"/>
            <a:r>
              <a:rPr lang="en-US" sz="1800" dirty="0"/>
              <a:t>Only handle on the </a:t>
            </a:r>
          </a:p>
          <a:p>
            <a:pPr algn="ctr"/>
            <a:r>
              <a:rPr lang="en-US" sz="1800" dirty="0"/>
              <a:t>next energy scale</a:t>
            </a:r>
          </a:p>
        </p:txBody>
      </p:sp>
      <p:sp>
        <p:nvSpPr>
          <p:cNvPr id="17" name="Left-Right Arrow 16"/>
          <p:cNvSpPr/>
          <p:nvPr/>
        </p:nvSpPr>
        <p:spPr bwMode="auto">
          <a:xfrm>
            <a:off x="3457575" y="5210175"/>
            <a:ext cx="2028825" cy="295275"/>
          </a:xfrm>
          <a:prstGeom prst="leftRightArrow">
            <a:avLst/>
          </a:prstGeom>
          <a:solidFill>
            <a:schemeClr val="accent1">
              <a:lumMod val="75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36879" name="TextBox 17"/>
          <p:cNvSpPr txBox="1">
            <a:spLocks noChangeArrowheads="1"/>
          </p:cNvSpPr>
          <p:nvPr/>
        </p:nvSpPr>
        <p:spPr bwMode="auto">
          <a:xfrm>
            <a:off x="5867705" y="4743450"/>
            <a:ext cx="2031389" cy="1366528"/>
          </a:xfrm>
          <a:prstGeom prst="rect">
            <a:avLst/>
          </a:prstGeom>
          <a:noFill/>
          <a:ln w="9525">
            <a:noFill/>
            <a:miter lim="800000"/>
            <a:headEnd/>
            <a:tailEnd/>
          </a:ln>
        </p:spPr>
        <p:txBody>
          <a:bodyPr wrap="none">
            <a:spAutoFit/>
          </a:bodyPr>
          <a:lstStyle/>
          <a:p>
            <a:pPr algn="ctr"/>
            <a:r>
              <a:rPr lang="en-US" sz="1800" dirty="0"/>
              <a:t>Determine/verify</a:t>
            </a:r>
          </a:p>
          <a:p>
            <a:pPr algn="ctr"/>
            <a:r>
              <a:rPr lang="en-US" sz="1800" dirty="0"/>
              <a:t>structure of new </a:t>
            </a:r>
          </a:p>
          <a:p>
            <a:pPr algn="ctr"/>
            <a:r>
              <a:rPr lang="en-US" sz="1800" dirty="0"/>
              <a:t>physics. Anything </a:t>
            </a:r>
          </a:p>
          <a:p>
            <a:pPr algn="ctr"/>
            <a:r>
              <a:rPr lang="en-US" sz="1800" dirty="0"/>
              <a:t>beyond?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Quality Assurance</a:t>
            </a:r>
          </a:p>
        </p:txBody>
      </p:sp>
      <p:sp>
        <p:nvSpPr>
          <p:cNvPr id="7171" name="Content Placeholder 2"/>
          <p:cNvSpPr>
            <a:spLocks noGrp="1"/>
          </p:cNvSpPr>
          <p:nvPr>
            <p:ph idx="1"/>
          </p:nvPr>
        </p:nvSpPr>
        <p:spPr/>
        <p:txBody>
          <a:bodyPr/>
          <a:lstStyle/>
          <a:p>
            <a:r>
              <a:rPr lang="en-US" smtClean="0"/>
              <a:t>All the processes that we put in place to make sure that we deliver quality in all our diverse activities</a:t>
            </a:r>
          </a:p>
          <a:p>
            <a:endParaRPr lang="en-US" smtClean="0"/>
          </a:p>
          <a:p>
            <a:r>
              <a:rPr lang="en-US" smtClean="0"/>
              <a:t>We analyze what we do and make sure that we have the processes necessary to deliver expected results consistently and efficiently</a:t>
            </a:r>
          </a:p>
          <a:p>
            <a:endParaRPr lang="en-US" smtClean="0"/>
          </a:p>
          <a:p>
            <a:r>
              <a:rPr lang="en-US" smtClean="0"/>
              <a:t>We already do a lot of it – but not in a consistent and systematic way and not in all our activities</a:t>
            </a:r>
          </a:p>
        </p:txBody>
      </p:sp>
      <p:sp>
        <p:nvSpPr>
          <p:cNvPr id="7172"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7173" name="Slide Number Placeholder 4"/>
          <p:cNvSpPr>
            <a:spLocks noGrp="1"/>
          </p:cNvSpPr>
          <p:nvPr>
            <p:ph type="sldNum" sz="quarter" idx="11"/>
          </p:nvPr>
        </p:nvSpPr>
        <p:spPr>
          <a:noFill/>
        </p:spPr>
        <p:txBody>
          <a:bodyPr/>
          <a:lstStyle/>
          <a:p>
            <a:fld id="{0DD7C942-4BE0-4399-9DC8-6C44A3B63DBA}" type="slidenum">
              <a:rPr lang="en-US" smtClean="0">
                <a:latin typeface="Arial" pitchFamily="34" charset="0"/>
              </a:rPr>
              <a:pPr/>
              <a:t>4</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7891" name="Slide Number Placeholder 3"/>
          <p:cNvSpPr>
            <a:spLocks noGrp="1"/>
          </p:cNvSpPr>
          <p:nvPr>
            <p:ph type="sldNum" sz="quarter" idx="11"/>
          </p:nvPr>
        </p:nvSpPr>
        <p:spPr>
          <a:noFill/>
        </p:spPr>
        <p:txBody>
          <a:bodyPr/>
          <a:lstStyle/>
          <a:p>
            <a:fld id="{00B177C8-DCD4-4B16-A489-905AD29809CE}" type="slidenum">
              <a:rPr lang="en-US" smtClean="0">
                <a:latin typeface="Arial" pitchFamily="34" charset="0"/>
              </a:rPr>
              <a:pPr/>
              <a:t>40</a:t>
            </a:fld>
            <a:endParaRPr lang="en-US" smtClean="0">
              <a:latin typeface="Arial" pitchFamily="34" charset="0"/>
            </a:endParaRPr>
          </a:p>
        </p:txBody>
      </p:sp>
      <p:sp>
        <p:nvSpPr>
          <p:cNvPr id="37892" name="Rectangle 2"/>
          <p:cNvSpPr>
            <a:spLocks noGrp="1" noChangeArrowheads="1"/>
          </p:cNvSpPr>
          <p:nvPr>
            <p:ph type="title"/>
          </p:nvPr>
        </p:nvSpPr>
        <p:spPr>
          <a:xfrm>
            <a:off x="1411288" y="200025"/>
            <a:ext cx="8229600" cy="1139825"/>
          </a:xfrm>
        </p:spPr>
        <p:txBody>
          <a:bodyPr/>
          <a:lstStyle/>
          <a:p>
            <a:pPr eaLnBrk="1" hangingPunct="1"/>
            <a:r>
              <a:rPr lang="en-US" smtClean="0"/>
              <a:t>Progress: neutrinos</a:t>
            </a:r>
          </a:p>
        </p:txBody>
      </p:sp>
      <p:pic>
        <p:nvPicPr>
          <p:cNvPr id="37893" name="Picture 3" descr="Minos detectorPPT"/>
          <p:cNvPicPr>
            <a:picLocks noChangeAspect="1" noChangeArrowheads="1"/>
          </p:cNvPicPr>
          <p:nvPr/>
        </p:nvPicPr>
        <p:blipFill>
          <a:blip r:embed="rId2" cstate="print"/>
          <a:srcRect/>
          <a:stretch>
            <a:fillRect/>
          </a:stretch>
        </p:blipFill>
        <p:spPr bwMode="auto">
          <a:xfrm>
            <a:off x="3403600" y="1295400"/>
            <a:ext cx="5486400" cy="5116513"/>
          </a:xfrm>
          <a:prstGeom prst="rect">
            <a:avLst/>
          </a:prstGeom>
          <a:noFill/>
          <a:ln w="9525">
            <a:noFill/>
            <a:miter lim="800000"/>
            <a:headEnd/>
            <a:tailEnd/>
          </a:ln>
        </p:spPr>
      </p:pic>
      <p:pic>
        <p:nvPicPr>
          <p:cNvPr id="37894" name="Picture 4" descr="MiniBoone 2PPT"/>
          <p:cNvPicPr>
            <a:picLocks noChangeAspect="1" noChangeArrowheads="1"/>
          </p:cNvPicPr>
          <p:nvPr/>
        </p:nvPicPr>
        <p:blipFill>
          <a:blip r:embed="rId3" cstate="print"/>
          <a:srcRect/>
          <a:stretch>
            <a:fillRect/>
          </a:stretch>
        </p:blipFill>
        <p:spPr bwMode="auto">
          <a:xfrm>
            <a:off x="195263" y="3703638"/>
            <a:ext cx="3048000" cy="2705100"/>
          </a:xfrm>
          <a:prstGeom prst="rect">
            <a:avLst/>
          </a:prstGeom>
          <a:noFill/>
          <a:ln w="9525">
            <a:noFill/>
            <a:miter lim="800000"/>
            <a:headEnd/>
            <a:tailEnd/>
          </a:ln>
        </p:spPr>
      </p:pic>
      <p:pic>
        <p:nvPicPr>
          <p:cNvPr id="37895" name="Picture 5" descr="MiniBooNEPPT"/>
          <p:cNvPicPr>
            <a:picLocks noChangeAspect="1" noChangeArrowheads="1"/>
          </p:cNvPicPr>
          <p:nvPr/>
        </p:nvPicPr>
        <p:blipFill>
          <a:blip r:embed="rId4" cstate="print"/>
          <a:srcRect/>
          <a:stretch>
            <a:fillRect/>
          </a:stretch>
        </p:blipFill>
        <p:spPr bwMode="auto">
          <a:xfrm>
            <a:off x="195263" y="1309688"/>
            <a:ext cx="3048000" cy="2757487"/>
          </a:xfrm>
          <a:prstGeom prst="rect">
            <a:avLst/>
          </a:prstGeom>
          <a:noFill/>
          <a:ln w="9525">
            <a:noFill/>
            <a:miter lim="800000"/>
            <a:headEnd/>
            <a:tailEnd/>
          </a:ln>
        </p:spPr>
      </p:pic>
      <p:sp>
        <p:nvSpPr>
          <p:cNvPr id="37896" name="Text Box 6"/>
          <p:cNvSpPr txBox="1">
            <a:spLocks noChangeArrowheads="1"/>
          </p:cNvSpPr>
          <p:nvPr/>
        </p:nvSpPr>
        <p:spPr bwMode="auto">
          <a:xfrm>
            <a:off x="3843338" y="6027738"/>
            <a:ext cx="2254250" cy="366712"/>
          </a:xfrm>
          <a:prstGeom prst="rect">
            <a:avLst/>
          </a:prstGeom>
          <a:noFill/>
          <a:ln w="9525">
            <a:noFill/>
            <a:miter lim="800000"/>
            <a:headEnd/>
            <a:tailEnd/>
          </a:ln>
        </p:spPr>
        <p:txBody>
          <a:bodyPr wrap="none">
            <a:spAutoFit/>
          </a:bodyPr>
          <a:lstStyle/>
          <a:p>
            <a:pPr algn="l" eaLnBrk="0" hangingPunct="0">
              <a:spcBef>
                <a:spcPct val="0"/>
              </a:spcBef>
              <a:buClrTx/>
              <a:buSzTx/>
              <a:buFontTx/>
              <a:buNone/>
            </a:pPr>
            <a:r>
              <a:rPr lang="en-US" sz="1800" b="1"/>
              <a:t>Minos Far Detector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body" idx="1"/>
          </p:nvPr>
        </p:nvSpPr>
        <p:spPr>
          <a:xfrm>
            <a:off x="133350" y="1252538"/>
            <a:ext cx="4462463" cy="5426075"/>
          </a:xfrm>
        </p:spPr>
        <p:txBody>
          <a:bodyPr/>
          <a:lstStyle/>
          <a:p>
            <a:pPr eaLnBrk="1" hangingPunct="1"/>
            <a:r>
              <a:rPr lang="en-US" sz="2000" smtClean="0">
                <a:ea typeface="Lucida Grande"/>
                <a:cs typeface="Lucida Grande"/>
              </a:rPr>
              <a:t>NOvA is optimized for the detection of ν</a:t>
            </a:r>
            <a:r>
              <a:rPr lang="en-US" sz="2000" baseline="-6000" smtClean="0">
                <a:ea typeface="Lucida Grande"/>
                <a:cs typeface="Lucida Grande"/>
              </a:rPr>
              <a:t>μ</a:t>
            </a:r>
            <a:r>
              <a:rPr lang="en-US" sz="2000" smtClean="0">
                <a:ea typeface="Lucida Grande"/>
                <a:cs typeface="Lucida Grande"/>
              </a:rPr>
              <a:t>→ν</a:t>
            </a:r>
            <a:r>
              <a:rPr lang="en-US" sz="2000" baseline="-6000" smtClean="0">
                <a:ea typeface="ＭＳ Ｐゴシック" pitchFamily="1" charset="-128"/>
              </a:rPr>
              <a:t>e</a:t>
            </a:r>
            <a:r>
              <a:rPr lang="en-US" sz="2000" smtClean="0">
                <a:ea typeface="Lucida Grande"/>
                <a:cs typeface="Lucida Grande"/>
              </a:rPr>
              <a:t> and ν</a:t>
            </a:r>
            <a:r>
              <a:rPr lang="en-US" sz="2000" baseline="-6000" smtClean="0">
                <a:ea typeface="Lucida Grande"/>
                <a:cs typeface="Lucida Grande"/>
              </a:rPr>
              <a:t>μ</a:t>
            </a:r>
            <a:r>
              <a:rPr lang="en-US" sz="2000" smtClean="0">
                <a:ea typeface="Lucida Grande"/>
                <a:cs typeface="Lucida Grande"/>
              </a:rPr>
              <a:t>→ν</a:t>
            </a:r>
            <a:r>
              <a:rPr lang="en-US" sz="2000" baseline="-6000" smtClean="0">
                <a:ea typeface="ＭＳ Ｐゴシック" pitchFamily="1" charset="-128"/>
              </a:rPr>
              <a:t>e </a:t>
            </a:r>
            <a:r>
              <a:rPr lang="en-US" sz="2000" smtClean="0">
                <a:ea typeface="ＭＳ Ｐゴシック" pitchFamily="1" charset="-128"/>
              </a:rPr>
              <a:t>oscillations</a:t>
            </a:r>
          </a:p>
          <a:p>
            <a:pPr eaLnBrk="1" hangingPunct="1">
              <a:spcBef>
                <a:spcPts val="1338"/>
              </a:spcBef>
            </a:pPr>
            <a:r>
              <a:rPr lang="en-US" sz="2000" smtClean="0">
                <a:ea typeface="ＭＳ Ｐゴシック" pitchFamily="1" charset="-128"/>
              </a:rPr>
              <a:t>NOvA is:</a:t>
            </a:r>
          </a:p>
          <a:p>
            <a:pPr lvl="1" eaLnBrk="1" hangingPunct="1">
              <a:spcBef>
                <a:spcPts val="1338"/>
              </a:spcBef>
            </a:pPr>
            <a:r>
              <a:rPr lang="en-US" sz="1800" smtClean="0">
                <a:ea typeface="ＭＳ Ｐゴシック" pitchFamily="1" charset="-128"/>
              </a:rPr>
              <a:t>An upgrade of the NuMI beam intensity from 400 kW to 700 kW</a:t>
            </a:r>
          </a:p>
          <a:p>
            <a:pPr lvl="1" eaLnBrk="1" hangingPunct="1">
              <a:spcBef>
                <a:spcPts val="1338"/>
              </a:spcBef>
            </a:pPr>
            <a:r>
              <a:rPr lang="en-US" sz="1800" smtClean="0">
                <a:ea typeface="ＭＳ Ｐゴシック" pitchFamily="1" charset="-128"/>
              </a:rPr>
              <a:t>A 14 kt “totally active” tracking liquid scintillator calorimeter sited 14 mrad off the NuMI beam axis at a distance of 810 km</a:t>
            </a:r>
          </a:p>
          <a:p>
            <a:pPr lvl="1" eaLnBrk="1" hangingPunct="1">
              <a:spcBef>
                <a:spcPts val="1338"/>
              </a:spcBef>
            </a:pPr>
            <a:r>
              <a:rPr lang="en-US" sz="1800" smtClean="0">
                <a:ea typeface="ＭＳ Ｐゴシック" pitchFamily="1" charset="-128"/>
              </a:rPr>
              <a:t>A 215 ton near detector identical to the far detector sited 14 mrad off the NuMI beam axis at a distance of 1 km</a:t>
            </a:r>
          </a:p>
        </p:txBody>
      </p:sp>
      <p:pic>
        <p:nvPicPr>
          <p:cNvPr id="38915" name="Picture 6"/>
          <p:cNvPicPr>
            <a:picLocks noChangeAspect="1" noChangeArrowheads="1"/>
          </p:cNvPicPr>
          <p:nvPr/>
        </p:nvPicPr>
        <p:blipFill>
          <a:blip r:embed="rId2" cstate="print"/>
          <a:srcRect/>
          <a:stretch>
            <a:fillRect/>
          </a:stretch>
        </p:blipFill>
        <p:spPr bwMode="auto">
          <a:xfrm>
            <a:off x="4619625" y="-9525"/>
            <a:ext cx="4332288" cy="3500438"/>
          </a:xfrm>
          <a:prstGeom prst="rect">
            <a:avLst/>
          </a:prstGeom>
          <a:noFill/>
          <a:ln w="9525">
            <a:noFill/>
            <a:miter lim="800000"/>
            <a:headEnd/>
            <a:tailEnd/>
          </a:ln>
        </p:spPr>
      </p:pic>
      <p:pic>
        <p:nvPicPr>
          <p:cNvPr id="38916" name="Picture 7"/>
          <p:cNvPicPr>
            <a:picLocks noChangeAspect="1" noChangeArrowheads="1"/>
          </p:cNvPicPr>
          <p:nvPr/>
        </p:nvPicPr>
        <p:blipFill>
          <a:blip r:embed="rId3" cstate="print"/>
          <a:srcRect/>
          <a:stretch>
            <a:fillRect/>
          </a:stretch>
        </p:blipFill>
        <p:spPr bwMode="auto">
          <a:xfrm>
            <a:off x="4594225" y="3500438"/>
            <a:ext cx="4344988" cy="2820987"/>
          </a:xfrm>
          <a:prstGeom prst="rect">
            <a:avLst/>
          </a:prstGeom>
          <a:noFill/>
          <a:ln w="9525">
            <a:noFill/>
            <a:miter lim="800000"/>
            <a:headEnd/>
            <a:tailEnd/>
          </a:ln>
        </p:spPr>
      </p:pic>
      <p:sp>
        <p:nvSpPr>
          <p:cNvPr id="38917" name="Rectangle 8"/>
          <p:cNvSpPr>
            <a:spLocks/>
          </p:cNvSpPr>
          <p:nvPr/>
        </p:nvSpPr>
        <p:spPr bwMode="auto">
          <a:xfrm>
            <a:off x="5268913" y="3848100"/>
            <a:ext cx="3178175" cy="241300"/>
          </a:xfrm>
          <a:prstGeom prst="rect">
            <a:avLst/>
          </a:prstGeom>
          <a:noFill/>
          <a:ln w="9525">
            <a:noFill/>
            <a:miter lim="800000"/>
            <a:headEnd/>
            <a:tailEnd/>
          </a:ln>
        </p:spPr>
        <p:txBody>
          <a:bodyPr lIns="0" tIns="0" rIns="0" bIns="0" anchor="b"/>
          <a:lstStyle/>
          <a:p>
            <a:r>
              <a:rPr lang="en-US" sz="1100" i="1">
                <a:latin typeface="Times" pitchFamily="18" charset="0"/>
                <a:sym typeface="Times" pitchFamily="18" charset="0"/>
              </a:rPr>
              <a:t>2.5 GeV ν</a:t>
            </a:r>
            <a:r>
              <a:rPr lang="en-US" sz="1100" i="1" baseline="-6000">
                <a:latin typeface="Times" pitchFamily="18" charset="0"/>
                <a:sym typeface="Times" pitchFamily="18" charset="0"/>
              </a:rPr>
              <a:t>e</a:t>
            </a:r>
            <a:r>
              <a:rPr lang="en-US" sz="1100" i="1">
                <a:latin typeface="Times" pitchFamily="18" charset="0"/>
                <a:sym typeface="Times" pitchFamily="18" charset="0"/>
              </a:rPr>
              <a:t> + p →1.9 GeV e</a:t>
            </a:r>
            <a:r>
              <a:rPr lang="en-US" sz="1100" i="1" baseline="32000">
                <a:latin typeface="Times" pitchFamily="18" charset="0"/>
                <a:sym typeface="Times" pitchFamily="18" charset="0"/>
              </a:rPr>
              <a:t>-</a:t>
            </a:r>
            <a:r>
              <a:rPr lang="en-US" sz="1100" i="1">
                <a:latin typeface="Times" pitchFamily="18" charset="0"/>
                <a:sym typeface="Times" pitchFamily="18" charset="0"/>
              </a:rPr>
              <a:t> + 1.1 GeV p + 0.2 GeV π</a:t>
            </a:r>
            <a:r>
              <a:rPr lang="en-US" sz="1100" i="1" baseline="32000">
                <a:latin typeface="Times" pitchFamily="18" charset="0"/>
                <a:sym typeface="Times" pitchFamily="18" charset="0"/>
              </a:rPr>
              <a:t>+</a:t>
            </a:r>
          </a:p>
        </p:txBody>
      </p:sp>
      <p:sp>
        <p:nvSpPr>
          <p:cNvPr id="38918" name="Rectangle 9"/>
          <p:cNvSpPr>
            <a:spLocks/>
          </p:cNvSpPr>
          <p:nvPr/>
        </p:nvSpPr>
        <p:spPr bwMode="auto">
          <a:xfrm>
            <a:off x="5865813" y="5143500"/>
            <a:ext cx="454025" cy="200025"/>
          </a:xfrm>
          <a:prstGeom prst="rect">
            <a:avLst/>
          </a:prstGeom>
          <a:noFill/>
          <a:ln w="9525">
            <a:noFill/>
            <a:miter lim="800000"/>
            <a:headEnd/>
            <a:tailEnd/>
          </a:ln>
        </p:spPr>
        <p:txBody>
          <a:bodyPr wrap="none" lIns="0" tIns="0" rIns="0" bIns="0" anchor="b">
            <a:spAutoFit/>
          </a:bodyPr>
          <a:lstStyle/>
          <a:p>
            <a:r>
              <a:rPr lang="en-US" sz="1300"/>
              <a:t>20 cm</a:t>
            </a:r>
          </a:p>
        </p:txBody>
      </p:sp>
      <p:sp>
        <p:nvSpPr>
          <p:cNvPr id="38919" name="Line 10"/>
          <p:cNvSpPr>
            <a:spLocks noChangeShapeType="1"/>
          </p:cNvSpPr>
          <p:nvPr/>
        </p:nvSpPr>
        <p:spPr bwMode="auto">
          <a:xfrm>
            <a:off x="5873750" y="5153025"/>
            <a:ext cx="506413" cy="0"/>
          </a:xfrm>
          <a:prstGeom prst="line">
            <a:avLst/>
          </a:prstGeom>
          <a:noFill/>
          <a:ln w="25400">
            <a:solidFill>
              <a:schemeClr val="tx1"/>
            </a:solidFill>
            <a:round/>
            <a:headEnd type="stealth" w="med" len="med"/>
            <a:tailEnd type="stealth" w="med" len="med"/>
          </a:ln>
        </p:spPr>
        <p:txBody>
          <a:bodyPr lIns="64291" tIns="32146" rIns="64291" bIns="32146"/>
          <a:lstStyle/>
          <a:p>
            <a:endParaRPr lang="en-US"/>
          </a:p>
        </p:txBody>
      </p:sp>
      <p:sp>
        <p:nvSpPr>
          <p:cNvPr id="38920" name="Rectangle 11"/>
          <p:cNvSpPr>
            <a:spLocks/>
          </p:cNvSpPr>
          <p:nvPr/>
        </p:nvSpPr>
        <p:spPr bwMode="auto">
          <a:xfrm rot="-5400000">
            <a:off x="4514850" y="4198938"/>
            <a:ext cx="454025" cy="200025"/>
          </a:xfrm>
          <a:prstGeom prst="rect">
            <a:avLst/>
          </a:prstGeom>
          <a:noFill/>
          <a:ln w="9525">
            <a:noFill/>
            <a:miter lim="800000"/>
            <a:headEnd/>
            <a:tailEnd/>
          </a:ln>
        </p:spPr>
        <p:txBody>
          <a:bodyPr wrap="none" lIns="0" tIns="0" rIns="0" bIns="0" anchor="b">
            <a:spAutoFit/>
          </a:bodyPr>
          <a:lstStyle/>
          <a:p>
            <a:r>
              <a:rPr lang="en-US" sz="1300"/>
              <a:t>20 cm</a:t>
            </a:r>
          </a:p>
        </p:txBody>
      </p:sp>
      <p:sp>
        <p:nvSpPr>
          <p:cNvPr id="38921" name="Line 12"/>
          <p:cNvSpPr>
            <a:spLocks noChangeShapeType="1"/>
          </p:cNvSpPr>
          <p:nvPr/>
        </p:nvSpPr>
        <p:spPr bwMode="auto">
          <a:xfrm rot="10800000">
            <a:off x="4864100" y="4062413"/>
            <a:ext cx="3175" cy="482600"/>
          </a:xfrm>
          <a:prstGeom prst="line">
            <a:avLst/>
          </a:prstGeom>
          <a:noFill/>
          <a:ln w="25400">
            <a:solidFill>
              <a:schemeClr val="tx1"/>
            </a:solidFill>
            <a:round/>
            <a:headEnd type="stealth" w="med" len="med"/>
            <a:tailEnd type="stealth" w="med" len="med"/>
          </a:ln>
        </p:spPr>
        <p:txBody>
          <a:bodyPr lIns="64291" tIns="32146" rIns="64291" bIns="32146"/>
          <a:lstStyle/>
          <a:p>
            <a:endParaRPr lang="en-US"/>
          </a:p>
        </p:txBody>
      </p:sp>
      <p:sp>
        <p:nvSpPr>
          <p:cNvPr id="38922" name="Rectangle 13"/>
          <p:cNvSpPr>
            <a:spLocks/>
          </p:cNvSpPr>
          <p:nvPr/>
        </p:nvSpPr>
        <p:spPr bwMode="auto">
          <a:xfrm>
            <a:off x="8532813" y="3660775"/>
            <a:ext cx="233362" cy="123825"/>
          </a:xfrm>
          <a:prstGeom prst="rect">
            <a:avLst/>
          </a:prstGeom>
          <a:noFill/>
          <a:ln w="9525">
            <a:noFill/>
            <a:miter lim="800000"/>
            <a:headEnd/>
            <a:tailEnd/>
          </a:ln>
        </p:spPr>
        <p:txBody>
          <a:bodyPr wrap="none" lIns="0" tIns="0" rIns="0" bIns="0" anchor="b">
            <a:spAutoFit/>
          </a:bodyPr>
          <a:lstStyle/>
          <a:p>
            <a:r>
              <a:rPr lang="en-US" sz="800"/>
              <a:t>MIPs</a:t>
            </a:r>
          </a:p>
        </p:txBody>
      </p:sp>
      <p:sp>
        <p:nvSpPr>
          <p:cNvPr id="38923" name="Rectangle 14"/>
          <p:cNvSpPr>
            <a:spLocks/>
          </p:cNvSpPr>
          <p:nvPr/>
        </p:nvSpPr>
        <p:spPr bwMode="auto">
          <a:xfrm>
            <a:off x="8532813" y="5170488"/>
            <a:ext cx="233362" cy="122237"/>
          </a:xfrm>
          <a:prstGeom prst="rect">
            <a:avLst/>
          </a:prstGeom>
          <a:noFill/>
          <a:ln w="9525">
            <a:noFill/>
            <a:miter lim="800000"/>
            <a:headEnd/>
            <a:tailEnd/>
          </a:ln>
        </p:spPr>
        <p:txBody>
          <a:bodyPr wrap="none" lIns="0" tIns="0" rIns="0" bIns="0" anchor="b">
            <a:spAutoFit/>
          </a:bodyPr>
          <a:lstStyle/>
          <a:p>
            <a:r>
              <a:rPr lang="en-US" sz="800"/>
              <a:t>MIPs</a:t>
            </a:r>
          </a:p>
        </p:txBody>
      </p:sp>
      <p:sp>
        <p:nvSpPr>
          <p:cNvPr id="38924" name="Line 15"/>
          <p:cNvSpPr>
            <a:spLocks noChangeShapeType="1"/>
          </p:cNvSpPr>
          <p:nvPr/>
        </p:nvSpPr>
        <p:spPr bwMode="auto">
          <a:xfrm>
            <a:off x="1701800" y="2497138"/>
            <a:ext cx="134938" cy="0"/>
          </a:xfrm>
          <a:prstGeom prst="line">
            <a:avLst/>
          </a:prstGeom>
          <a:noFill/>
          <a:ln w="9525">
            <a:solidFill>
              <a:srgbClr val="666666"/>
            </a:solidFill>
            <a:round/>
            <a:headEnd/>
            <a:tailEnd/>
          </a:ln>
        </p:spPr>
        <p:txBody>
          <a:bodyPr lIns="64291" tIns="32146" rIns="64291" bIns="32146"/>
          <a:lstStyle/>
          <a:p>
            <a:endParaRPr lang="en-US"/>
          </a:p>
        </p:txBody>
      </p:sp>
      <p:sp>
        <p:nvSpPr>
          <p:cNvPr id="38925" name="Line 16"/>
          <p:cNvSpPr>
            <a:spLocks noChangeShapeType="1"/>
          </p:cNvSpPr>
          <p:nvPr/>
        </p:nvSpPr>
        <p:spPr bwMode="auto">
          <a:xfrm>
            <a:off x="2170113" y="2497138"/>
            <a:ext cx="133350" cy="0"/>
          </a:xfrm>
          <a:prstGeom prst="line">
            <a:avLst/>
          </a:prstGeom>
          <a:noFill/>
          <a:ln w="9525">
            <a:solidFill>
              <a:srgbClr val="666666"/>
            </a:solidFill>
            <a:round/>
            <a:headEnd/>
            <a:tailEnd/>
          </a:ln>
        </p:spPr>
        <p:txBody>
          <a:bodyPr lIns="64291" tIns="32146" rIns="64291" bIns="32146"/>
          <a:lstStyle/>
          <a:p>
            <a:endParaRPr lang="en-US"/>
          </a:p>
        </p:txBody>
      </p:sp>
      <p:sp>
        <p:nvSpPr>
          <p:cNvPr id="38926" name="Rectangle 3"/>
          <p:cNvSpPr>
            <a:spLocks noGrp="1" noChangeArrowheads="1"/>
          </p:cNvSpPr>
          <p:nvPr>
            <p:ph type="title"/>
          </p:nvPr>
        </p:nvSpPr>
        <p:spPr>
          <a:xfrm>
            <a:off x="1443038" y="301625"/>
            <a:ext cx="3359150" cy="714375"/>
          </a:xfrm>
        </p:spPr>
        <p:txBody>
          <a:bodyPr/>
          <a:lstStyle/>
          <a:p>
            <a:pPr eaLnBrk="1" hangingPunct="1"/>
            <a:r>
              <a:rPr lang="en-US" sz="3600" smtClean="0">
                <a:solidFill>
                  <a:schemeClr val="tx1"/>
                </a:solidFill>
                <a:ea typeface="ＭＳ Ｐゴシック" pitchFamily="1" charset="-128"/>
              </a:rPr>
              <a:t>NOvA</a:t>
            </a:r>
          </a:p>
        </p:txBody>
      </p:sp>
      <p:sp>
        <p:nvSpPr>
          <p:cNvPr id="38927" name="Slide Number Placeholder 14"/>
          <p:cNvSpPr>
            <a:spLocks noGrp="1"/>
          </p:cNvSpPr>
          <p:nvPr>
            <p:ph type="sldNum" sz="quarter" idx="11"/>
          </p:nvPr>
        </p:nvSpPr>
        <p:spPr>
          <a:noFill/>
        </p:spPr>
        <p:txBody>
          <a:bodyPr/>
          <a:lstStyle/>
          <a:p>
            <a:fld id="{634E43BB-4708-4723-B69C-D5D9029EB093}" type="slidenum">
              <a:rPr lang="en-US" smtClean="0">
                <a:latin typeface="Arial" pitchFamily="34" charset="0"/>
              </a:rPr>
              <a:pPr/>
              <a:t>41</a:t>
            </a:fld>
            <a:endParaRPr lang="en-US" smtClean="0">
              <a:latin typeface="Arial" pitchFamily="34" charset="0"/>
            </a:endParaRPr>
          </a:p>
        </p:txBody>
      </p:sp>
      <p:sp>
        <p:nvSpPr>
          <p:cNvPr id="38928" name="Footer Placeholder 15"/>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Progress: NOvA groundbreaking</a:t>
            </a:r>
          </a:p>
        </p:txBody>
      </p:sp>
      <p:sp>
        <p:nvSpPr>
          <p:cNvPr id="39939"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39940" name="Slide Number Placeholder 3"/>
          <p:cNvSpPr>
            <a:spLocks noGrp="1"/>
          </p:cNvSpPr>
          <p:nvPr>
            <p:ph type="sldNum" sz="quarter" idx="11"/>
          </p:nvPr>
        </p:nvSpPr>
        <p:spPr>
          <a:noFill/>
        </p:spPr>
        <p:txBody>
          <a:bodyPr/>
          <a:lstStyle/>
          <a:p>
            <a:fld id="{F9909056-40AA-4291-8089-74F5A5FC26FA}" type="slidenum">
              <a:rPr lang="en-US" smtClean="0">
                <a:latin typeface="Arial" pitchFamily="34" charset="0"/>
              </a:rPr>
              <a:pPr/>
              <a:t>42</a:t>
            </a:fld>
            <a:endParaRPr lang="en-US" smtClean="0">
              <a:latin typeface="Arial" pitchFamily="34" charset="0"/>
            </a:endParaRPr>
          </a:p>
        </p:txBody>
      </p:sp>
      <p:pic>
        <p:nvPicPr>
          <p:cNvPr id="39941" name="Picture 6" descr="ground breaking.jpg"/>
          <p:cNvPicPr>
            <a:picLocks noChangeAspect="1"/>
          </p:cNvPicPr>
          <p:nvPr/>
        </p:nvPicPr>
        <p:blipFill>
          <a:blip r:embed="rId2" cstate="print"/>
          <a:srcRect/>
          <a:stretch>
            <a:fillRect/>
          </a:stretch>
        </p:blipFill>
        <p:spPr bwMode="auto">
          <a:xfrm>
            <a:off x="620713" y="2197100"/>
            <a:ext cx="3940175" cy="3187700"/>
          </a:xfrm>
          <a:prstGeom prst="rect">
            <a:avLst/>
          </a:prstGeom>
          <a:noFill/>
          <a:ln w="9525">
            <a:noFill/>
            <a:miter lim="800000"/>
            <a:headEnd/>
            <a:tailEnd/>
          </a:ln>
        </p:spPr>
      </p:pic>
      <p:pic>
        <p:nvPicPr>
          <p:cNvPr id="39942" name="Picture 5" descr="With Oberstar and Foster.jpg"/>
          <p:cNvPicPr>
            <a:picLocks noChangeAspect="1"/>
          </p:cNvPicPr>
          <p:nvPr/>
        </p:nvPicPr>
        <p:blipFill>
          <a:blip r:embed="rId3" cstate="print"/>
          <a:srcRect/>
          <a:stretch>
            <a:fillRect/>
          </a:stretch>
        </p:blipFill>
        <p:spPr bwMode="auto">
          <a:xfrm>
            <a:off x="4735513" y="2209800"/>
            <a:ext cx="4244975"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85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pic>
        <p:nvPicPr>
          <p:cNvPr id="40963" name="Picture 1"/>
          <p:cNvPicPr>
            <a:picLocks noChangeAspect="1" noChangeArrowheads="1"/>
          </p:cNvPicPr>
          <p:nvPr/>
        </p:nvPicPr>
        <p:blipFill>
          <a:blip r:embed="rId3" cstate="print"/>
          <a:srcRect/>
          <a:stretch>
            <a:fillRect/>
          </a:stretch>
        </p:blipFill>
        <p:spPr bwMode="auto">
          <a:xfrm>
            <a:off x="866775" y="773113"/>
            <a:ext cx="7437438" cy="4402137"/>
          </a:xfrm>
          <a:prstGeom prst="rect">
            <a:avLst/>
          </a:prstGeom>
          <a:noFill/>
          <a:ln w="12700">
            <a:noFill/>
            <a:miter lim="800000"/>
            <a:headEnd/>
            <a:tailEnd/>
          </a:ln>
        </p:spPr>
      </p:pic>
      <p:sp>
        <p:nvSpPr>
          <p:cNvPr id="40964" name="Rectangle 2"/>
          <p:cNvSpPr>
            <a:spLocks/>
          </p:cNvSpPr>
          <p:nvPr/>
        </p:nvSpPr>
        <p:spPr bwMode="auto">
          <a:xfrm>
            <a:off x="2212975" y="26988"/>
            <a:ext cx="4719638" cy="692150"/>
          </a:xfrm>
          <a:prstGeom prst="rect">
            <a:avLst/>
          </a:prstGeom>
          <a:noFill/>
          <a:ln w="12700">
            <a:noFill/>
            <a:miter lim="800000"/>
            <a:headEnd/>
            <a:tailEnd/>
          </a:ln>
        </p:spPr>
        <p:txBody>
          <a:bodyPr wrap="none" lIns="0" tIns="0" rIns="0" bIns="0" anchor="b">
            <a:spAutoFit/>
          </a:bodyPr>
          <a:lstStyle/>
          <a:p>
            <a:pPr algn="ctr"/>
            <a:r>
              <a:rPr lang="en-US" b="1">
                <a:latin typeface="Helvetica Neue" pitchFamily="-65" charset="0"/>
                <a:sym typeface="Helvetica Neue" pitchFamily="-65" charset="0"/>
              </a:rPr>
              <a:t>The NOvA Collaboration</a:t>
            </a:r>
          </a:p>
          <a:p>
            <a:pPr algn="ctr"/>
            <a:r>
              <a:rPr lang="en-US" sz="1300" b="1">
                <a:latin typeface="Helvetica Neue" pitchFamily="-65" charset="0"/>
                <a:sym typeface="Helvetica Neue" pitchFamily="-65" charset="0"/>
              </a:rPr>
              <a:t>at Argonne National Lab, 25 April 2009</a:t>
            </a:r>
          </a:p>
        </p:txBody>
      </p:sp>
      <p:sp>
        <p:nvSpPr>
          <p:cNvPr id="40965" name="Rectangle 3"/>
          <p:cNvSpPr>
            <a:spLocks/>
          </p:cNvSpPr>
          <p:nvPr/>
        </p:nvSpPr>
        <p:spPr bwMode="auto">
          <a:xfrm>
            <a:off x="0" y="4968875"/>
            <a:ext cx="9144000" cy="1431925"/>
          </a:xfrm>
          <a:prstGeom prst="rect">
            <a:avLst/>
          </a:prstGeom>
          <a:noFill/>
          <a:ln w="12700">
            <a:noFill/>
            <a:miter lim="800000"/>
            <a:headEnd/>
            <a:tailEnd/>
          </a:ln>
        </p:spPr>
        <p:txBody>
          <a:bodyPr lIns="0" tIns="0" rIns="0" bIns="0" anchor="b"/>
          <a:lstStyle/>
          <a:p>
            <a:pPr algn="ctr"/>
            <a:r>
              <a:rPr lang="en-US" sz="1800"/>
              <a:t>180 Scientists and Engineers from 26 Institutions</a:t>
            </a:r>
          </a:p>
          <a:p>
            <a:pPr algn="ctr"/>
            <a:r>
              <a:rPr lang="en-US" sz="1000"/>
              <a:t>Argonne National Laboratory - University of Athens - California Institute of Technology - University of California, Los Angeles - Fermi National Accelerator Laboratory - Harvard University - Indiana University - Lebedev Physical Institute - Michigan State University - University of Minnesota, Duluth - University of Minnesota, Minneapolis - The Institute for Nuclear Research, Moscow - Technische Universität München, Munich - State University of New York, Stony Brook - Northwestern University - University of South Carolina, Columbia - Southern Methodist University - Stanford University - University of Tennessee - Texas A&amp;M University - University of Texas, Austin - University of Texas, Dallas - Tufts University - University of Virginia, Charlottesville - The College of William and Mary - Wichita State University </a:t>
            </a:r>
          </a:p>
        </p:txBody>
      </p:sp>
      <p:sp>
        <p:nvSpPr>
          <p:cNvPr id="40966" name="Slide Number Placeholder 5"/>
          <p:cNvSpPr>
            <a:spLocks noGrp="1"/>
          </p:cNvSpPr>
          <p:nvPr>
            <p:ph type="sldNum" sz="quarter" idx="11"/>
          </p:nvPr>
        </p:nvSpPr>
        <p:spPr>
          <a:noFill/>
        </p:spPr>
        <p:txBody>
          <a:bodyPr/>
          <a:lstStyle/>
          <a:p>
            <a:fld id="{6C3A1483-46AB-4338-88D6-1042B081621E}" type="slidenum">
              <a:rPr lang="en-US" smtClean="0">
                <a:latin typeface="Arial" pitchFamily="34" charset="0"/>
              </a:rPr>
              <a:pPr/>
              <a:t>43</a:t>
            </a:fld>
            <a:endParaRPr lang="en-US" smtClean="0">
              <a:latin typeface="Arial" pitchFamily="34" charset="0"/>
            </a:endParaRPr>
          </a:p>
        </p:txBody>
      </p:sp>
      <p:sp>
        <p:nvSpPr>
          <p:cNvPr id="40967" name="Footer Placeholder 6"/>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27088" y="222250"/>
            <a:ext cx="4746625" cy="809625"/>
          </a:xfrm>
        </p:spPr>
        <p:txBody>
          <a:bodyPr/>
          <a:lstStyle/>
          <a:p>
            <a:r>
              <a:rPr lang="en-US" smtClean="0"/>
              <a:t>MINERvA  Sees!</a:t>
            </a:r>
          </a:p>
        </p:txBody>
      </p:sp>
      <p:sp>
        <p:nvSpPr>
          <p:cNvPr id="41987" name="Content Placeholder 2"/>
          <p:cNvSpPr>
            <a:spLocks noGrp="1"/>
          </p:cNvSpPr>
          <p:nvPr>
            <p:ph idx="1"/>
          </p:nvPr>
        </p:nvSpPr>
        <p:spPr>
          <a:xfrm>
            <a:off x="841375" y="1096963"/>
            <a:ext cx="4179888" cy="1603375"/>
          </a:xfrm>
        </p:spPr>
        <p:txBody>
          <a:bodyPr/>
          <a:lstStyle/>
          <a:p>
            <a:pPr algn="r">
              <a:buFontTx/>
              <a:buNone/>
            </a:pPr>
            <a:r>
              <a:rPr lang="en-US" sz="2000" smtClean="0"/>
              <a:t>Prototype took data Apr.15 ~Jun.15 </a:t>
            </a:r>
          </a:p>
          <a:p>
            <a:pPr algn="r">
              <a:buFontTx/>
              <a:buNone/>
            </a:pPr>
            <a:r>
              <a:rPr lang="en-US" sz="2000" smtClean="0"/>
              <a:t>15k events, publishable physics</a:t>
            </a:r>
          </a:p>
          <a:p>
            <a:pPr algn="r">
              <a:buFontTx/>
              <a:buNone/>
            </a:pPr>
            <a:endParaRPr lang="en-US" sz="1200" smtClean="0"/>
          </a:p>
          <a:p>
            <a:pPr algn="r">
              <a:buFontTx/>
              <a:buNone/>
            </a:pPr>
            <a:r>
              <a:rPr lang="en-US" sz="2000" smtClean="0"/>
              <a:t>Data taking with 50% det: Oct.2009</a:t>
            </a:r>
          </a:p>
          <a:p>
            <a:pPr algn="r">
              <a:buFontTx/>
              <a:buNone/>
            </a:pPr>
            <a:r>
              <a:rPr lang="en-US" sz="2000" smtClean="0"/>
              <a:t>Full det.: Summer.2010</a:t>
            </a:r>
          </a:p>
          <a:p>
            <a:pPr algn="r">
              <a:buFontTx/>
              <a:buNone/>
            </a:pPr>
            <a:endParaRPr lang="en-US" sz="2000" smtClean="0"/>
          </a:p>
        </p:txBody>
      </p:sp>
      <p:sp>
        <p:nvSpPr>
          <p:cNvPr id="41988"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41989" name="Slide Number Placeholder 4"/>
          <p:cNvSpPr>
            <a:spLocks noGrp="1"/>
          </p:cNvSpPr>
          <p:nvPr>
            <p:ph type="sldNum" sz="quarter" idx="11"/>
          </p:nvPr>
        </p:nvSpPr>
        <p:spPr>
          <a:noFill/>
        </p:spPr>
        <p:txBody>
          <a:bodyPr/>
          <a:lstStyle/>
          <a:p>
            <a:fld id="{671F30D4-DCB9-47E9-961E-D9B46E6ADB91}" type="slidenum">
              <a:rPr lang="en-US" smtClean="0">
                <a:latin typeface="Arial" pitchFamily="34" charset="0"/>
              </a:rPr>
              <a:pPr/>
              <a:t>44</a:t>
            </a:fld>
            <a:endParaRPr lang="en-US" smtClean="0">
              <a:latin typeface="Arial" pitchFamily="34" charset="0"/>
            </a:endParaRPr>
          </a:p>
        </p:txBody>
      </p:sp>
      <p:pic>
        <p:nvPicPr>
          <p:cNvPr id="41990" name="Picture 11" descr="TP_in_wideband.jpg"/>
          <p:cNvPicPr>
            <a:picLocks noChangeAspect="1"/>
          </p:cNvPicPr>
          <p:nvPr/>
        </p:nvPicPr>
        <p:blipFill>
          <a:blip r:embed="rId2" cstate="print"/>
          <a:srcRect/>
          <a:stretch>
            <a:fillRect/>
          </a:stretch>
        </p:blipFill>
        <p:spPr bwMode="auto">
          <a:xfrm>
            <a:off x="5346700" y="439738"/>
            <a:ext cx="3246438" cy="2435225"/>
          </a:xfrm>
          <a:prstGeom prst="rect">
            <a:avLst/>
          </a:prstGeom>
          <a:noFill/>
          <a:ln w="9525">
            <a:noFill/>
            <a:miter lim="800000"/>
            <a:headEnd/>
            <a:tailEnd/>
          </a:ln>
        </p:spPr>
      </p:pic>
      <p:grpSp>
        <p:nvGrpSpPr>
          <p:cNvPr id="41991" name="Group 40"/>
          <p:cNvGrpSpPr>
            <a:grpSpLocks/>
          </p:cNvGrpSpPr>
          <p:nvPr/>
        </p:nvGrpSpPr>
        <p:grpSpPr bwMode="auto">
          <a:xfrm>
            <a:off x="914400" y="3040063"/>
            <a:ext cx="7693025" cy="3230562"/>
            <a:chOff x="827313" y="3011776"/>
            <a:chExt cx="7692572" cy="3229367"/>
          </a:xfrm>
        </p:grpSpPr>
        <p:sp>
          <p:nvSpPr>
            <p:cNvPr id="41992" name="Rectangle 22"/>
            <p:cNvSpPr>
              <a:spLocks noChangeArrowheads="1"/>
            </p:cNvSpPr>
            <p:nvPr/>
          </p:nvSpPr>
          <p:spPr bwMode="auto">
            <a:xfrm>
              <a:off x="827313" y="3018971"/>
              <a:ext cx="7692572" cy="3222172"/>
            </a:xfrm>
            <a:prstGeom prst="rect">
              <a:avLst/>
            </a:prstGeom>
            <a:solidFill>
              <a:srgbClr val="FFFFFF"/>
            </a:solidFill>
            <a:ln w="9525" algn="ctr">
              <a:noFill/>
              <a:round/>
              <a:headEnd/>
              <a:tailEnd/>
            </a:ln>
          </p:spPr>
          <p:txBody>
            <a:bodyPr/>
            <a:lstStyle/>
            <a:p>
              <a:endParaRPr lang="en-US"/>
            </a:p>
          </p:txBody>
        </p:sp>
        <p:pic>
          <p:nvPicPr>
            <p:cNvPr id="41993" name="Picture 7" descr="numu_pi0_run542_18_ev0132_1_2peCut.jpg"/>
            <p:cNvPicPr>
              <a:picLocks noChangeAspect="1"/>
            </p:cNvPicPr>
            <p:nvPr/>
          </p:nvPicPr>
          <p:blipFill>
            <a:blip r:embed="rId3" cstate="print"/>
            <a:srcRect/>
            <a:stretch>
              <a:fillRect/>
            </a:stretch>
          </p:blipFill>
          <p:spPr bwMode="auto">
            <a:xfrm>
              <a:off x="5921834" y="3430746"/>
              <a:ext cx="2438394" cy="2490884"/>
            </a:xfrm>
            <a:prstGeom prst="rect">
              <a:avLst/>
            </a:prstGeom>
            <a:noFill/>
            <a:ln w="9525">
              <a:noFill/>
              <a:miter lim="800000"/>
              <a:headEnd/>
              <a:tailEnd/>
            </a:ln>
          </p:spPr>
        </p:pic>
        <p:sp>
          <p:nvSpPr>
            <p:cNvPr id="41994" name="TextBox 24"/>
            <p:cNvSpPr txBox="1">
              <a:spLocks noChangeArrowheads="1"/>
            </p:cNvSpPr>
            <p:nvPr/>
          </p:nvSpPr>
          <p:spPr bwMode="auto">
            <a:xfrm>
              <a:off x="7460350" y="4992894"/>
              <a:ext cx="653052" cy="461665"/>
            </a:xfrm>
            <a:prstGeom prst="rect">
              <a:avLst/>
            </a:prstGeom>
            <a:noFill/>
            <a:ln w="9525">
              <a:noFill/>
              <a:miter lim="800000"/>
              <a:headEnd/>
              <a:tailEnd/>
            </a:ln>
          </p:spPr>
          <p:txBody>
            <a:bodyPr>
              <a:spAutoFit/>
            </a:bodyPr>
            <a:lstStyle/>
            <a:p>
              <a:r>
                <a:rPr lang="en-US">
                  <a:latin typeface="Symbol" pitchFamily="18" charset="2"/>
                </a:rPr>
                <a:t>p</a:t>
              </a:r>
              <a:r>
                <a:rPr lang="en-US">
                  <a:solidFill>
                    <a:schemeClr val="bg1"/>
                  </a:solidFill>
                  <a:latin typeface="Symbol" pitchFamily="18" charset="2"/>
                </a:rPr>
                <a:t>?</a:t>
              </a:r>
            </a:p>
          </p:txBody>
        </p:sp>
        <p:sp>
          <p:nvSpPr>
            <p:cNvPr id="41995" name="TextBox 25"/>
            <p:cNvSpPr txBox="1">
              <a:spLocks noChangeArrowheads="1"/>
            </p:cNvSpPr>
            <p:nvPr/>
          </p:nvSpPr>
          <p:spPr bwMode="auto">
            <a:xfrm>
              <a:off x="7772404" y="4274454"/>
              <a:ext cx="653052" cy="461665"/>
            </a:xfrm>
            <a:prstGeom prst="rect">
              <a:avLst/>
            </a:prstGeom>
            <a:noFill/>
            <a:ln w="9525">
              <a:noFill/>
              <a:miter lim="800000"/>
              <a:headEnd/>
              <a:tailEnd/>
            </a:ln>
          </p:spPr>
          <p:txBody>
            <a:bodyPr>
              <a:spAutoFit/>
            </a:bodyPr>
            <a:lstStyle/>
            <a:p>
              <a:r>
                <a:rPr lang="en-US">
                  <a:solidFill>
                    <a:schemeClr val="bg1"/>
                  </a:solidFill>
                  <a:latin typeface="Symbol" pitchFamily="18" charset="2"/>
                </a:rPr>
                <a:t>m</a:t>
              </a:r>
            </a:p>
          </p:txBody>
        </p:sp>
        <p:sp>
          <p:nvSpPr>
            <p:cNvPr id="41996" name="TextBox 26"/>
            <p:cNvSpPr txBox="1">
              <a:spLocks noChangeArrowheads="1"/>
            </p:cNvSpPr>
            <p:nvPr/>
          </p:nvSpPr>
          <p:spPr bwMode="auto">
            <a:xfrm>
              <a:off x="7518412" y="3686640"/>
              <a:ext cx="653052" cy="461665"/>
            </a:xfrm>
            <a:prstGeom prst="rect">
              <a:avLst/>
            </a:prstGeom>
            <a:noFill/>
            <a:ln w="9525">
              <a:noFill/>
              <a:miter lim="800000"/>
              <a:headEnd/>
              <a:tailEnd/>
            </a:ln>
          </p:spPr>
          <p:txBody>
            <a:bodyPr>
              <a:spAutoFit/>
            </a:bodyPr>
            <a:lstStyle/>
            <a:p>
              <a:r>
                <a:rPr lang="en-US">
                  <a:solidFill>
                    <a:schemeClr val="bg1"/>
                  </a:solidFill>
                  <a:latin typeface="Symbol" pitchFamily="18" charset="2"/>
                </a:rPr>
                <a:t>p</a:t>
              </a:r>
              <a:r>
                <a:rPr lang="en-US" baseline="30000">
                  <a:solidFill>
                    <a:schemeClr val="bg1"/>
                  </a:solidFill>
                  <a:latin typeface="Symbol" pitchFamily="18" charset="2"/>
                </a:rPr>
                <a:t>0</a:t>
              </a:r>
              <a:endParaRPr lang="en-US">
                <a:solidFill>
                  <a:schemeClr val="bg1"/>
                </a:solidFill>
                <a:latin typeface="Symbol" pitchFamily="18" charset="2"/>
              </a:endParaRPr>
            </a:p>
          </p:txBody>
        </p:sp>
        <p:pic>
          <p:nvPicPr>
            <p:cNvPr id="41997" name="Content Placeholder 6" descr="run286-subrun6-mon.jpg"/>
            <p:cNvPicPr>
              <a:picLocks noChangeAspect="1"/>
            </p:cNvPicPr>
            <p:nvPr/>
          </p:nvPicPr>
          <p:blipFill>
            <a:blip r:embed="rId4" cstate="print"/>
            <a:srcRect l="19476" t="88597" r="9012" b="232"/>
            <a:stretch>
              <a:fillRect/>
            </a:stretch>
          </p:blipFill>
          <p:spPr bwMode="auto">
            <a:xfrm>
              <a:off x="6415313" y="5849250"/>
              <a:ext cx="1857829" cy="332294"/>
            </a:xfrm>
            <a:prstGeom prst="rect">
              <a:avLst/>
            </a:prstGeom>
            <a:noFill/>
            <a:ln w="9525">
              <a:noFill/>
              <a:miter lim="800000"/>
              <a:headEnd/>
              <a:tailEnd/>
            </a:ln>
          </p:spPr>
        </p:pic>
        <p:pic>
          <p:nvPicPr>
            <p:cNvPr id="41998" name="Picture 28" descr="nue_QE_run542_24_ev0027_2_2peCut.jpg"/>
            <p:cNvPicPr>
              <a:picLocks noChangeAspect="1"/>
            </p:cNvPicPr>
            <p:nvPr/>
          </p:nvPicPr>
          <p:blipFill>
            <a:blip r:embed="rId5" cstate="print"/>
            <a:srcRect/>
            <a:stretch>
              <a:fillRect/>
            </a:stretch>
          </p:blipFill>
          <p:spPr bwMode="auto">
            <a:xfrm>
              <a:off x="3465069" y="3396342"/>
              <a:ext cx="2471269" cy="2496451"/>
            </a:xfrm>
            <a:prstGeom prst="rect">
              <a:avLst/>
            </a:prstGeom>
            <a:noFill/>
            <a:ln w="9525">
              <a:noFill/>
              <a:miter lim="800000"/>
              <a:headEnd/>
              <a:tailEnd/>
            </a:ln>
          </p:spPr>
        </p:pic>
        <p:sp>
          <p:nvSpPr>
            <p:cNvPr id="41999" name="TextBox 29"/>
            <p:cNvSpPr txBox="1">
              <a:spLocks noChangeArrowheads="1"/>
            </p:cNvSpPr>
            <p:nvPr/>
          </p:nvSpPr>
          <p:spPr bwMode="auto">
            <a:xfrm>
              <a:off x="4480147" y="4463155"/>
              <a:ext cx="327334" cy="400110"/>
            </a:xfrm>
            <a:prstGeom prst="rect">
              <a:avLst/>
            </a:prstGeom>
            <a:noFill/>
            <a:ln w="9525">
              <a:noFill/>
              <a:miter lim="800000"/>
              <a:headEnd/>
              <a:tailEnd/>
            </a:ln>
          </p:spPr>
          <p:txBody>
            <a:bodyPr wrap="none">
              <a:spAutoFit/>
            </a:bodyPr>
            <a:lstStyle/>
            <a:p>
              <a:r>
                <a:rPr lang="en-US" sz="2000">
                  <a:solidFill>
                    <a:schemeClr val="bg1"/>
                  </a:solidFill>
                </a:rPr>
                <a:t>p</a:t>
              </a:r>
            </a:p>
          </p:txBody>
        </p:sp>
        <p:sp>
          <p:nvSpPr>
            <p:cNvPr id="42000" name="TextBox 30"/>
            <p:cNvSpPr txBox="1">
              <a:spLocks noChangeArrowheads="1"/>
            </p:cNvSpPr>
            <p:nvPr/>
          </p:nvSpPr>
          <p:spPr bwMode="auto">
            <a:xfrm>
              <a:off x="5343733" y="3628603"/>
              <a:ext cx="327334" cy="400110"/>
            </a:xfrm>
            <a:prstGeom prst="rect">
              <a:avLst/>
            </a:prstGeom>
            <a:noFill/>
            <a:ln w="9525">
              <a:noFill/>
              <a:miter lim="800000"/>
              <a:headEnd/>
              <a:tailEnd/>
            </a:ln>
          </p:spPr>
          <p:txBody>
            <a:bodyPr wrap="none">
              <a:spAutoFit/>
            </a:bodyPr>
            <a:lstStyle/>
            <a:p>
              <a:r>
                <a:rPr lang="en-US" sz="2000">
                  <a:solidFill>
                    <a:schemeClr val="bg1"/>
                  </a:solidFill>
                </a:rPr>
                <a:t>e</a:t>
              </a:r>
            </a:p>
          </p:txBody>
        </p:sp>
        <p:pic>
          <p:nvPicPr>
            <p:cNvPr id="42001" name="Content Placeholder 6" descr="run286-subrun6-mon.jpg"/>
            <p:cNvPicPr>
              <a:picLocks noChangeAspect="1"/>
            </p:cNvPicPr>
            <p:nvPr/>
          </p:nvPicPr>
          <p:blipFill>
            <a:blip r:embed="rId4" cstate="print"/>
            <a:srcRect l="19476" t="88597" r="9012" b="232"/>
            <a:stretch>
              <a:fillRect/>
            </a:stretch>
          </p:blipFill>
          <p:spPr bwMode="auto">
            <a:xfrm>
              <a:off x="3969653" y="5871022"/>
              <a:ext cx="1850572" cy="330996"/>
            </a:xfrm>
            <a:prstGeom prst="rect">
              <a:avLst/>
            </a:prstGeom>
            <a:noFill/>
            <a:ln w="9525">
              <a:noFill/>
              <a:miter lim="800000"/>
              <a:headEnd/>
              <a:tailEnd/>
            </a:ln>
          </p:spPr>
        </p:pic>
        <p:pic>
          <p:nvPicPr>
            <p:cNvPr id="42002" name="Content Placeholder 6" descr="run286-subrun6-mon.jpg"/>
            <p:cNvPicPr>
              <a:picLocks noChangeAspect="1"/>
            </p:cNvPicPr>
            <p:nvPr/>
          </p:nvPicPr>
          <p:blipFill>
            <a:blip r:embed="rId4" cstate="print"/>
            <a:srcRect t="2016"/>
            <a:stretch>
              <a:fillRect/>
            </a:stretch>
          </p:blipFill>
          <p:spPr bwMode="auto">
            <a:xfrm>
              <a:off x="899881" y="3396336"/>
              <a:ext cx="2496457" cy="2800628"/>
            </a:xfrm>
            <a:prstGeom prst="rect">
              <a:avLst/>
            </a:prstGeom>
            <a:noFill/>
            <a:ln w="9525">
              <a:noFill/>
              <a:miter lim="800000"/>
              <a:headEnd/>
              <a:tailEnd/>
            </a:ln>
          </p:spPr>
        </p:pic>
        <p:sp>
          <p:nvSpPr>
            <p:cNvPr id="42003" name="TextBox 33"/>
            <p:cNvSpPr txBox="1">
              <a:spLocks noChangeArrowheads="1"/>
            </p:cNvSpPr>
            <p:nvPr/>
          </p:nvSpPr>
          <p:spPr bwMode="auto">
            <a:xfrm>
              <a:off x="2020021" y="4949371"/>
              <a:ext cx="327334" cy="400110"/>
            </a:xfrm>
            <a:prstGeom prst="rect">
              <a:avLst/>
            </a:prstGeom>
            <a:noFill/>
            <a:ln w="9525">
              <a:noFill/>
              <a:miter lim="800000"/>
              <a:headEnd/>
              <a:tailEnd/>
            </a:ln>
          </p:spPr>
          <p:txBody>
            <a:bodyPr wrap="none">
              <a:spAutoFit/>
            </a:bodyPr>
            <a:lstStyle/>
            <a:p>
              <a:r>
                <a:rPr lang="en-US" sz="2000">
                  <a:solidFill>
                    <a:schemeClr val="bg1"/>
                  </a:solidFill>
                </a:rPr>
                <a:t>p</a:t>
              </a:r>
            </a:p>
          </p:txBody>
        </p:sp>
        <p:sp>
          <p:nvSpPr>
            <p:cNvPr id="42004" name="TextBox 34"/>
            <p:cNvSpPr txBox="1">
              <a:spLocks noChangeArrowheads="1"/>
            </p:cNvSpPr>
            <p:nvPr/>
          </p:nvSpPr>
          <p:spPr bwMode="auto">
            <a:xfrm>
              <a:off x="2325839" y="3955165"/>
              <a:ext cx="362600" cy="461665"/>
            </a:xfrm>
            <a:prstGeom prst="rect">
              <a:avLst/>
            </a:prstGeom>
            <a:noFill/>
            <a:ln w="9525">
              <a:noFill/>
              <a:miter lim="800000"/>
              <a:headEnd/>
              <a:tailEnd/>
            </a:ln>
          </p:spPr>
          <p:txBody>
            <a:bodyPr wrap="none">
              <a:spAutoFit/>
            </a:bodyPr>
            <a:lstStyle/>
            <a:p>
              <a:r>
                <a:rPr lang="en-US">
                  <a:solidFill>
                    <a:schemeClr val="bg1"/>
                  </a:solidFill>
                  <a:latin typeface="Symbol" pitchFamily="18" charset="2"/>
                </a:rPr>
                <a:t>m</a:t>
              </a:r>
            </a:p>
          </p:txBody>
        </p:sp>
        <p:sp>
          <p:nvSpPr>
            <p:cNvPr id="42005" name="TextBox 35"/>
            <p:cNvSpPr txBox="1">
              <a:spLocks noChangeArrowheads="1"/>
            </p:cNvSpPr>
            <p:nvPr/>
          </p:nvSpPr>
          <p:spPr bwMode="auto">
            <a:xfrm>
              <a:off x="1510505" y="3019030"/>
              <a:ext cx="1464917" cy="400110"/>
            </a:xfrm>
            <a:prstGeom prst="rect">
              <a:avLst/>
            </a:prstGeom>
            <a:noFill/>
            <a:ln w="9525">
              <a:noFill/>
              <a:miter lim="800000"/>
              <a:headEnd/>
              <a:tailEnd/>
            </a:ln>
          </p:spPr>
          <p:txBody>
            <a:bodyPr>
              <a:spAutoFit/>
            </a:bodyPr>
            <a:lstStyle/>
            <a:p>
              <a:pPr algn="ctr"/>
              <a:r>
                <a:rPr lang="en-US" sz="2000">
                  <a:solidFill>
                    <a:schemeClr val="bg1"/>
                  </a:solidFill>
                  <a:latin typeface="Symbol" pitchFamily="18" charset="2"/>
                </a:rPr>
                <a:t>n</a:t>
              </a:r>
              <a:r>
                <a:rPr lang="en-US" sz="2000" baseline="-25000">
                  <a:solidFill>
                    <a:schemeClr val="bg1"/>
                  </a:solidFill>
                  <a:latin typeface="Symbol" pitchFamily="18" charset="2"/>
                </a:rPr>
                <a:t>m</a:t>
              </a:r>
              <a:r>
                <a:rPr lang="en-US" sz="2000">
                  <a:solidFill>
                    <a:schemeClr val="bg1"/>
                  </a:solidFill>
                </a:rPr>
                <a:t>n→</a:t>
              </a:r>
              <a:r>
                <a:rPr lang="en-US" sz="2000">
                  <a:solidFill>
                    <a:schemeClr val="bg1"/>
                  </a:solidFill>
                  <a:latin typeface="Symbol" pitchFamily="18" charset="2"/>
                </a:rPr>
                <a:t>m</a:t>
              </a:r>
              <a:r>
                <a:rPr lang="en-US" sz="2000" baseline="30000">
                  <a:solidFill>
                    <a:schemeClr val="bg1"/>
                  </a:solidFill>
                </a:rPr>
                <a:t>-</a:t>
              </a:r>
              <a:r>
                <a:rPr lang="en-US" sz="2000">
                  <a:solidFill>
                    <a:schemeClr val="bg1"/>
                  </a:solidFill>
                </a:rPr>
                <a:t>p</a:t>
              </a:r>
            </a:p>
          </p:txBody>
        </p:sp>
        <p:sp>
          <p:nvSpPr>
            <p:cNvPr id="37" name="TextBox 36"/>
            <p:cNvSpPr txBox="1"/>
            <p:nvPr/>
          </p:nvSpPr>
          <p:spPr>
            <a:xfrm>
              <a:off x="3962441" y="3011776"/>
              <a:ext cx="1662014" cy="399902"/>
            </a:xfrm>
            <a:prstGeom prst="rect">
              <a:avLst/>
            </a:prstGeom>
            <a:noFill/>
          </p:spPr>
          <p:txBody>
            <a:bodyPr>
              <a:spAutoFit/>
            </a:bodyPr>
            <a:lstStyle/>
            <a:p>
              <a:pPr algn="ctr">
                <a:defRPr/>
              </a:pPr>
              <a:r>
                <a:rPr lang="en-US" sz="2000" dirty="0" err="1">
                  <a:solidFill>
                    <a:schemeClr val="bg1"/>
                  </a:solidFill>
                  <a:latin typeface="Symbol" pitchFamily="18" charset="2"/>
                </a:rPr>
                <a:t>n</a:t>
              </a:r>
              <a:r>
                <a:rPr lang="en-US" sz="2000" baseline="-25000" dirty="0" err="1">
                  <a:solidFill>
                    <a:schemeClr val="bg1"/>
                  </a:solidFill>
                  <a:latin typeface="+mj-lt"/>
                </a:rPr>
                <a:t>e</a:t>
              </a:r>
              <a:r>
                <a:rPr lang="en-US" sz="2000" dirty="0" err="1">
                  <a:solidFill>
                    <a:schemeClr val="bg1"/>
                  </a:solidFill>
                  <a:latin typeface="Arial" charset="0"/>
                </a:rPr>
                <a:t>n→</a:t>
              </a:r>
              <a:r>
                <a:rPr lang="en-US" sz="2000" dirty="0" err="1">
                  <a:solidFill>
                    <a:schemeClr val="bg1"/>
                  </a:solidFill>
                  <a:latin typeface="+mj-lt"/>
                </a:rPr>
                <a:t>e</a:t>
              </a:r>
              <a:r>
                <a:rPr lang="en-US" sz="2000" baseline="30000" dirty="0">
                  <a:solidFill>
                    <a:schemeClr val="bg1"/>
                  </a:solidFill>
                  <a:latin typeface="Arial" charset="0"/>
                </a:rPr>
                <a:t>-</a:t>
              </a:r>
              <a:r>
                <a:rPr lang="en-US" sz="2000" dirty="0">
                  <a:solidFill>
                    <a:schemeClr val="bg1"/>
                  </a:solidFill>
                  <a:latin typeface="Arial" charset="0"/>
                </a:rPr>
                <a:t>p</a:t>
              </a:r>
            </a:p>
          </p:txBody>
        </p:sp>
        <p:sp>
          <p:nvSpPr>
            <p:cNvPr id="42007" name="TextBox 37"/>
            <p:cNvSpPr txBox="1">
              <a:spLocks noChangeArrowheads="1"/>
            </p:cNvSpPr>
            <p:nvPr/>
          </p:nvSpPr>
          <p:spPr bwMode="auto">
            <a:xfrm>
              <a:off x="6278356" y="3011776"/>
              <a:ext cx="1951241" cy="400110"/>
            </a:xfrm>
            <a:prstGeom prst="rect">
              <a:avLst/>
            </a:prstGeom>
            <a:noFill/>
            <a:ln w="9525">
              <a:noFill/>
              <a:miter lim="800000"/>
              <a:headEnd/>
              <a:tailEnd/>
            </a:ln>
          </p:spPr>
          <p:txBody>
            <a:bodyPr>
              <a:spAutoFit/>
            </a:bodyPr>
            <a:lstStyle/>
            <a:p>
              <a:pPr algn="ctr"/>
              <a:r>
                <a:rPr lang="en-US" sz="2000">
                  <a:solidFill>
                    <a:schemeClr val="bg1"/>
                  </a:solidFill>
                  <a:latin typeface="Symbol" pitchFamily="18" charset="2"/>
                </a:rPr>
                <a:t>n</a:t>
              </a:r>
              <a:r>
                <a:rPr lang="en-US" sz="2000" baseline="-25000">
                  <a:solidFill>
                    <a:schemeClr val="bg1"/>
                  </a:solidFill>
                  <a:latin typeface="Symbol" pitchFamily="18" charset="2"/>
                </a:rPr>
                <a:t>m</a:t>
              </a:r>
              <a:r>
                <a:rPr lang="en-US" sz="2000">
                  <a:solidFill>
                    <a:schemeClr val="bg1"/>
                  </a:solidFill>
                </a:rPr>
                <a:t>n→</a:t>
              </a:r>
              <a:r>
                <a:rPr lang="en-US" sz="2000">
                  <a:solidFill>
                    <a:schemeClr val="bg1"/>
                  </a:solidFill>
                  <a:latin typeface="Symbol" pitchFamily="18" charset="2"/>
                </a:rPr>
                <a:t>m</a:t>
              </a:r>
              <a:r>
                <a:rPr lang="en-US" sz="2000" baseline="30000">
                  <a:solidFill>
                    <a:schemeClr val="bg1"/>
                  </a:solidFill>
                </a:rPr>
                <a:t>-</a:t>
              </a:r>
              <a:r>
                <a:rPr lang="en-US" sz="2000">
                  <a:solidFill>
                    <a:schemeClr val="bg1"/>
                  </a:solidFill>
                  <a:latin typeface="Symbol" pitchFamily="18" charset="2"/>
                </a:rPr>
                <a:t>p</a:t>
              </a:r>
              <a:r>
                <a:rPr lang="en-US" sz="2000" baseline="30000">
                  <a:solidFill>
                    <a:schemeClr val="bg1"/>
                  </a:solidFill>
                  <a:latin typeface="Symbol" pitchFamily="18" charset="2"/>
                </a:rPr>
                <a:t>0</a:t>
              </a:r>
              <a:r>
                <a:rPr lang="en-US" sz="2000">
                  <a:solidFill>
                    <a:schemeClr val="bg1"/>
                  </a:solidFill>
                </a:rPr>
                <a:t>X</a:t>
              </a:r>
              <a:endParaRPr lang="en-US" sz="2000" baseline="30000">
                <a:solidFill>
                  <a:schemeClr val="bg1"/>
                </a:solidFill>
                <a:latin typeface="Symbol" pitchFamily="18" charset="2"/>
              </a:endParaRPr>
            </a:p>
          </p:txBody>
        </p:sp>
      </p:grpSp>
    </p:spTree>
  </p:cSld>
  <p:clrMapOvr>
    <a:masterClrMapping/>
  </p:clrMapOvr>
  <p:transition advTm="35593"/>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First ArgoNeut LAr TPC events</a:t>
            </a:r>
          </a:p>
        </p:txBody>
      </p:sp>
      <p:sp>
        <p:nvSpPr>
          <p:cNvPr id="43011"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43012" name="Slide Number Placeholder 3"/>
          <p:cNvSpPr>
            <a:spLocks noGrp="1"/>
          </p:cNvSpPr>
          <p:nvPr>
            <p:ph type="sldNum" sz="quarter" idx="11"/>
          </p:nvPr>
        </p:nvSpPr>
        <p:spPr>
          <a:noFill/>
        </p:spPr>
        <p:txBody>
          <a:bodyPr/>
          <a:lstStyle/>
          <a:p>
            <a:fld id="{365F57E2-8C48-4594-B9CA-25544A64194A}" type="slidenum">
              <a:rPr lang="en-US" smtClean="0">
                <a:latin typeface="Arial" pitchFamily="34" charset="0"/>
              </a:rPr>
              <a:pPr/>
              <a:t>45</a:t>
            </a:fld>
            <a:endParaRPr lang="en-US" smtClean="0">
              <a:latin typeface="Arial" pitchFamily="34" charset="0"/>
            </a:endParaRPr>
          </a:p>
        </p:txBody>
      </p:sp>
      <p:pic>
        <p:nvPicPr>
          <p:cNvPr id="43013" name="Picture 4" descr="ArgoNeuT_NCpi0.jpg"/>
          <p:cNvPicPr>
            <a:picLocks noChangeAspect="1"/>
          </p:cNvPicPr>
          <p:nvPr/>
        </p:nvPicPr>
        <p:blipFill>
          <a:blip r:embed="rId2" cstate="print"/>
          <a:srcRect t="9027"/>
          <a:stretch>
            <a:fillRect/>
          </a:stretch>
        </p:blipFill>
        <p:spPr bwMode="auto">
          <a:xfrm>
            <a:off x="1624013" y="1323975"/>
            <a:ext cx="6557962"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rrowheads="1"/>
          </p:cNvPicPr>
          <p:nvPr/>
        </p:nvPicPr>
        <p:blipFill>
          <a:blip r:embed="rId2" cstate="print"/>
          <a:srcRect/>
          <a:stretch>
            <a:fillRect/>
          </a:stretch>
        </p:blipFill>
        <p:spPr bwMode="auto">
          <a:xfrm>
            <a:off x="609600" y="0"/>
            <a:ext cx="7924800" cy="6858000"/>
          </a:xfrm>
          <a:prstGeom prst="rect">
            <a:avLst/>
          </a:prstGeom>
          <a:noFill/>
          <a:ln w="12700">
            <a:noFill/>
            <a:miter lim="800000"/>
            <a:headEnd/>
            <a:tailEnd/>
          </a:ln>
        </p:spPr>
      </p:pic>
      <p:sp>
        <p:nvSpPr>
          <p:cNvPr id="44035" name="TextBox 2"/>
          <p:cNvSpPr txBox="1">
            <a:spLocks noChangeArrowheads="1"/>
          </p:cNvSpPr>
          <p:nvPr/>
        </p:nvSpPr>
        <p:spPr bwMode="auto">
          <a:xfrm>
            <a:off x="3124200" y="3200400"/>
            <a:ext cx="1936750" cy="523875"/>
          </a:xfrm>
          <a:prstGeom prst="rect">
            <a:avLst/>
          </a:prstGeom>
          <a:noFill/>
          <a:ln w="9525">
            <a:noFill/>
            <a:miter lim="800000"/>
            <a:headEnd/>
            <a:tailEnd/>
          </a:ln>
        </p:spPr>
        <p:txBody>
          <a:bodyPr wrap="none">
            <a:spAutoFit/>
          </a:bodyPr>
          <a:lstStyle/>
          <a:p>
            <a:r>
              <a:rPr lang="en-US" sz="2800">
                <a:solidFill>
                  <a:schemeClr val="bg1"/>
                </a:solidFill>
              </a:rPr>
              <a:t>L = 1290 km</a:t>
            </a:r>
          </a:p>
        </p:txBody>
      </p:sp>
      <p:pic>
        <p:nvPicPr>
          <p:cNvPr id="44036" name="Picture 4"/>
          <p:cNvPicPr>
            <a:picLocks noChangeAspect="1"/>
          </p:cNvPicPr>
          <p:nvPr/>
        </p:nvPicPr>
        <p:blipFill>
          <a:blip r:embed="rId3" cstate="print"/>
          <a:srcRect/>
          <a:stretch>
            <a:fillRect/>
          </a:stretch>
        </p:blipFill>
        <p:spPr bwMode="auto">
          <a:xfrm>
            <a:off x="914400" y="3789363"/>
            <a:ext cx="3429000" cy="2157412"/>
          </a:xfrm>
          <a:prstGeom prst="rect">
            <a:avLst/>
          </a:prstGeom>
          <a:noFill/>
          <a:ln w="9525">
            <a:noFill/>
            <a:miter lim="800000"/>
            <a:headEnd/>
            <a:tailEnd/>
          </a:ln>
        </p:spPr>
      </p:pic>
      <p:sp>
        <p:nvSpPr>
          <p:cNvPr id="44037" name="Slide Number Placeholder 5"/>
          <p:cNvSpPr>
            <a:spLocks noGrp="1"/>
          </p:cNvSpPr>
          <p:nvPr>
            <p:ph type="sldNum" sz="quarter" idx="11"/>
          </p:nvPr>
        </p:nvSpPr>
        <p:spPr>
          <a:noFill/>
        </p:spPr>
        <p:txBody>
          <a:bodyPr/>
          <a:lstStyle/>
          <a:p>
            <a:fld id="{5CECB745-B0D2-4069-B02C-FC5F0D3173C4}" type="slidenum">
              <a:rPr lang="en-US" smtClean="0">
                <a:latin typeface="Arial" pitchFamily="34" charset="0"/>
              </a:rPr>
              <a:pPr/>
              <a:t>46</a:t>
            </a:fld>
            <a:endParaRPr lang="en-US" smtClean="0">
              <a:latin typeface="Arial" pitchFamily="34" charset="0"/>
            </a:endParaRPr>
          </a:p>
        </p:txBody>
      </p:sp>
      <p:sp>
        <p:nvSpPr>
          <p:cNvPr id="44038" name="Footer Placeholder 6"/>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45059" name="Slide Number Placeholder 3"/>
          <p:cNvSpPr>
            <a:spLocks noGrp="1"/>
          </p:cNvSpPr>
          <p:nvPr>
            <p:ph type="sldNum" sz="quarter" idx="11"/>
          </p:nvPr>
        </p:nvSpPr>
        <p:spPr>
          <a:noFill/>
        </p:spPr>
        <p:txBody>
          <a:bodyPr/>
          <a:lstStyle/>
          <a:p>
            <a:fld id="{DC942947-D94D-4386-A8E4-C800950252DB}" type="slidenum">
              <a:rPr lang="en-US" smtClean="0">
                <a:latin typeface="Arial" pitchFamily="34" charset="0"/>
              </a:rPr>
              <a:pPr/>
              <a:t>47</a:t>
            </a:fld>
            <a:endParaRPr lang="en-US" smtClean="0">
              <a:latin typeface="Arial" pitchFamily="34" charset="0"/>
            </a:endParaRPr>
          </a:p>
        </p:txBody>
      </p:sp>
      <p:sp>
        <p:nvSpPr>
          <p:cNvPr id="45060" name="Rectangle 2"/>
          <p:cNvSpPr>
            <a:spLocks noGrp="1" noChangeArrowheads="1"/>
          </p:cNvSpPr>
          <p:nvPr>
            <p:ph type="title"/>
          </p:nvPr>
        </p:nvSpPr>
        <p:spPr/>
        <p:txBody>
          <a:bodyPr/>
          <a:lstStyle/>
          <a:p>
            <a:r>
              <a:rPr lang="en-US" smtClean="0"/>
              <a:t>Intensity frontier: DUSEL</a:t>
            </a:r>
          </a:p>
        </p:txBody>
      </p:sp>
      <p:pic>
        <p:nvPicPr>
          <p:cNvPr id="45061" name="Picture 3" descr="DUSEL 4850 level"/>
          <p:cNvPicPr>
            <a:picLocks noChangeAspect="1" noChangeArrowheads="1"/>
          </p:cNvPicPr>
          <p:nvPr/>
        </p:nvPicPr>
        <p:blipFill>
          <a:blip r:embed="rId2" cstate="print"/>
          <a:srcRect/>
          <a:stretch>
            <a:fillRect/>
          </a:stretch>
        </p:blipFill>
        <p:spPr bwMode="auto">
          <a:xfrm>
            <a:off x="914400" y="1600200"/>
            <a:ext cx="7696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46083" name="Slide Number Placeholder 3"/>
          <p:cNvSpPr>
            <a:spLocks noGrp="1"/>
          </p:cNvSpPr>
          <p:nvPr>
            <p:ph type="sldNum" sz="quarter" idx="11"/>
          </p:nvPr>
        </p:nvSpPr>
        <p:spPr>
          <a:noFill/>
        </p:spPr>
        <p:txBody>
          <a:bodyPr/>
          <a:lstStyle/>
          <a:p>
            <a:fld id="{8F4B461B-1355-4F42-98EB-D1BD29141DF2}" type="slidenum">
              <a:rPr lang="en-US" smtClean="0">
                <a:latin typeface="Arial" pitchFamily="34" charset="0"/>
              </a:rPr>
              <a:pPr/>
              <a:t>48</a:t>
            </a:fld>
            <a:endParaRPr lang="en-US" smtClean="0">
              <a:latin typeface="Arial" pitchFamily="34" charset="0"/>
            </a:endParaRPr>
          </a:p>
        </p:txBody>
      </p:sp>
      <p:sp>
        <p:nvSpPr>
          <p:cNvPr id="46084" name="Rectangle 2"/>
          <p:cNvSpPr>
            <a:spLocks noGrp="1" noChangeArrowheads="1"/>
          </p:cNvSpPr>
          <p:nvPr>
            <p:ph type="title"/>
          </p:nvPr>
        </p:nvSpPr>
        <p:spPr>
          <a:xfrm>
            <a:off x="442913" y="0"/>
            <a:ext cx="8229600" cy="1139825"/>
          </a:xfrm>
        </p:spPr>
        <p:txBody>
          <a:bodyPr/>
          <a:lstStyle/>
          <a:p>
            <a:r>
              <a:rPr lang="en-US" sz="2800" smtClean="0">
                <a:latin typeface="Symbol" pitchFamily="18" charset="2"/>
              </a:rPr>
              <a:t>m</a:t>
            </a:r>
            <a:r>
              <a:rPr lang="en-US" sz="2800" smtClean="0"/>
              <a:t> to e Conversion (</a:t>
            </a:r>
            <a:r>
              <a:rPr lang="en-US" sz="2800" smtClean="0">
                <a:latin typeface="Symbol" pitchFamily="18" charset="2"/>
              </a:rPr>
              <a:t>m</a:t>
            </a:r>
            <a:r>
              <a:rPr lang="en-US" sz="2800" smtClean="0"/>
              <a:t>N </a:t>
            </a:r>
            <a:r>
              <a:rPr lang="en-US" sz="2800" smtClean="0">
                <a:sym typeface="Wingdings" pitchFamily="2" charset="2"/>
              </a:rPr>
              <a:t> eN)</a:t>
            </a:r>
          </a:p>
        </p:txBody>
      </p:sp>
      <p:pic>
        <p:nvPicPr>
          <p:cNvPr id="46085" name="Picture 4" descr="full_meco_apparatus"/>
          <p:cNvPicPr>
            <a:picLocks noChangeAspect="1" noChangeArrowheads="1"/>
          </p:cNvPicPr>
          <p:nvPr/>
        </p:nvPicPr>
        <p:blipFill>
          <a:blip r:embed="rId4" cstate="print"/>
          <a:srcRect/>
          <a:stretch>
            <a:fillRect/>
          </a:stretch>
        </p:blipFill>
        <p:spPr bwMode="auto">
          <a:xfrm>
            <a:off x="493713" y="1008063"/>
            <a:ext cx="8510587" cy="4872037"/>
          </a:xfrm>
          <a:prstGeom prst="rect">
            <a:avLst/>
          </a:prstGeom>
          <a:noFill/>
          <a:ln w="9525">
            <a:noFill/>
            <a:miter lim="800000"/>
            <a:headEnd/>
            <a:tailEnd/>
          </a:ln>
        </p:spPr>
      </p:pic>
      <p:sp>
        <p:nvSpPr>
          <p:cNvPr id="797701" name="Oval 5"/>
          <p:cNvSpPr>
            <a:spLocks noChangeArrowheads="1"/>
          </p:cNvSpPr>
          <p:nvPr/>
        </p:nvSpPr>
        <p:spPr bwMode="auto">
          <a:xfrm>
            <a:off x="7954963" y="3795713"/>
            <a:ext cx="90487" cy="90487"/>
          </a:xfrm>
          <a:prstGeom prst="ellipse">
            <a:avLst/>
          </a:prstGeom>
          <a:solidFill>
            <a:schemeClr val="tx1"/>
          </a:solidFill>
          <a:ln w="9525" algn="ctr">
            <a:noFill/>
            <a:round/>
            <a:headEnd/>
            <a:tailEnd/>
          </a:ln>
        </p:spPr>
        <p:txBody>
          <a:bodyPr wrap="none" anchor="ctr">
            <a:spAutoFit/>
          </a:bodyPr>
          <a:lstStyle/>
          <a:p>
            <a:pPr algn="ctr">
              <a:spcBef>
                <a:spcPct val="0"/>
              </a:spcBef>
              <a:buClrTx/>
              <a:buSzTx/>
              <a:buFontTx/>
              <a:buNone/>
            </a:pPr>
            <a:endParaRPr lang="en-US" sz="1800"/>
          </a:p>
        </p:txBody>
      </p:sp>
      <p:sp>
        <p:nvSpPr>
          <p:cNvPr id="797702" name="Oval 6"/>
          <p:cNvSpPr>
            <a:spLocks noChangeArrowheads="1"/>
          </p:cNvSpPr>
          <p:nvPr/>
        </p:nvSpPr>
        <p:spPr bwMode="auto">
          <a:xfrm>
            <a:off x="2547938" y="4621213"/>
            <a:ext cx="90487" cy="90487"/>
          </a:xfrm>
          <a:prstGeom prst="ellipse">
            <a:avLst/>
          </a:prstGeom>
          <a:solidFill>
            <a:srgbClr val="FF0000"/>
          </a:solidFill>
          <a:ln w="9525" algn="ctr">
            <a:noFill/>
            <a:round/>
            <a:headEnd/>
            <a:tailEnd/>
          </a:ln>
        </p:spPr>
        <p:txBody>
          <a:bodyPr wrap="none" anchor="ctr">
            <a:spAutoFit/>
          </a:bodyPr>
          <a:lstStyle/>
          <a:p>
            <a:pPr algn="ctr">
              <a:spcBef>
                <a:spcPct val="0"/>
              </a:spcBef>
              <a:buClrTx/>
              <a:buSzTx/>
              <a:buFontTx/>
              <a:buNone/>
            </a:pPr>
            <a:endParaRPr lang="en-US" sz="1800"/>
          </a:p>
        </p:txBody>
      </p:sp>
      <p:sp>
        <p:nvSpPr>
          <p:cNvPr id="797703" name="Oval 7"/>
          <p:cNvSpPr>
            <a:spLocks noChangeArrowheads="1"/>
          </p:cNvSpPr>
          <p:nvPr/>
        </p:nvSpPr>
        <p:spPr bwMode="auto">
          <a:xfrm>
            <a:off x="4270375" y="2843213"/>
            <a:ext cx="90488" cy="90487"/>
          </a:xfrm>
          <a:prstGeom prst="ellipse">
            <a:avLst/>
          </a:prstGeom>
          <a:solidFill>
            <a:srgbClr val="0000FF"/>
          </a:solidFill>
          <a:ln w="9525" algn="ctr">
            <a:noFill/>
            <a:round/>
            <a:headEnd/>
            <a:tailEnd/>
          </a:ln>
        </p:spPr>
        <p:txBody>
          <a:bodyPr wrap="none" anchor="ctr">
            <a:spAutoFit/>
          </a:bodyPr>
          <a:lstStyle/>
          <a:p>
            <a:pPr algn="ctr">
              <a:spcBef>
                <a:spcPct val="0"/>
              </a:spcBef>
              <a:buClrTx/>
              <a:buSzTx/>
              <a:buFontTx/>
              <a:buNone/>
            </a:pPr>
            <a:endParaRPr lang="en-US" sz="1800"/>
          </a:p>
        </p:txBody>
      </p:sp>
      <p:sp>
        <p:nvSpPr>
          <p:cNvPr id="46089" name="Text Box 8"/>
          <p:cNvSpPr txBox="1">
            <a:spLocks noChangeArrowheads="1"/>
          </p:cNvSpPr>
          <p:nvPr/>
        </p:nvSpPr>
        <p:spPr bwMode="auto">
          <a:xfrm>
            <a:off x="473075" y="5884863"/>
            <a:ext cx="3200400" cy="366712"/>
          </a:xfrm>
          <a:prstGeom prst="rect">
            <a:avLst/>
          </a:prstGeom>
          <a:noFill/>
          <a:ln w="9525" algn="ctr">
            <a:noFill/>
            <a:miter lim="800000"/>
            <a:headEnd/>
            <a:tailEnd/>
          </a:ln>
        </p:spPr>
        <p:txBody>
          <a:bodyPr>
            <a:spAutoFit/>
          </a:bodyPr>
          <a:lstStyle/>
          <a:p>
            <a:pPr algn="l">
              <a:spcBef>
                <a:spcPct val="50000"/>
              </a:spcBef>
              <a:buClrTx/>
              <a:buSzTx/>
              <a:buFontTx/>
              <a:buNone/>
            </a:pPr>
            <a:r>
              <a:rPr lang="en-US" sz="1800"/>
              <a:t>MECO spectrometer design</a:t>
            </a:r>
          </a:p>
        </p:txBody>
      </p:sp>
      <p:pic>
        <p:nvPicPr>
          <p:cNvPr id="797705" name="Picture 9" descr="mu2e_beam_structure"/>
          <p:cNvPicPr>
            <a:picLocks noChangeAspect="1" noChangeArrowheads="1"/>
          </p:cNvPicPr>
          <p:nvPr/>
        </p:nvPicPr>
        <p:blipFill>
          <a:blip r:embed="rId5" cstate="print"/>
          <a:srcRect/>
          <a:stretch>
            <a:fillRect/>
          </a:stretch>
        </p:blipFill>
        <p:spPr bwMode="auto">
          <a:xfrm>
            <a:off x="4767263" y="4535488"/>
            <a:ext cx="3836987" cy="1346200"/>
          </a:xfrm>
          <a:prstGeom prst="rect">
            <a:avLst/>
          </a:prstGeom>
          <a:noFill/>
          <a:ln w="9525">
            <a:noFill/>
            <a:miter lim="800000"/>
            <a:headEnd/>
            <a:tailEnd/>
          </a:ln>
        </p:spPr>
      </p:pic>
      <p:sp>
        <p:nvSpPr>
          <p:cNvPr id="797706" name="Text Box 10"/>
          <p:cNvSpPr txBox="1">
            <a:spLocks noChangeArrowheads="1"/>
          </p:cNvSpPr>
          <p:nvPr/>
        </p:nvSpPr>
        <p:spPr bwMode="auto">
          <a:xfrm>
            <a:off x="593725" y="1303338"/>
            <a:ext cx="2881313" cy="1216025"/>
          </a:xfrm>
          <a:prstGeom prst="rect">
            <a:avLst/>
          </a:prstGeom>
          <a:noFill/>
          <a:ln w="25400" algn="ctr">
            <a:solidFill>
              <a:schemeClr val="tx1"/>
            </a:solidFill>
            <a:miter lim="800000"/>
            <a:headEnd/>
            <a:tailEnd/>
          </a:ln>
        </p:spPr>
        <p:txBody>
          <a:bodyPr>
            <a:spAutoFit/>
          </a:bodyPr>
          <a:lstStyle/>
          <a:p>
            <a:pPr algn="ctr">
              <a:spcBef>
                <a:spcPct val="50000"/>
              </a:spcBef>
              <a:buClrTx/>
              <a:buSzTx/>
              <a:buFontTx/>
              <a:buNone/>
            </a:pPr>
            <a:r>
              <a:rPr lang="en-US" sz="1800"/>
              <a:t>for every incident proton 0.0025 </a:t>
            </a:r>
            <a:r>
              <a:rPr lang="en-US" sz="1800">
                <a:latin typeface="Symbol" pitchFamily="18" charset="2"/>
              </a:rPr>
              <a:t>m</a:t>
            </a:r>
            <a:r>
              <a:rPr lang="en-US" sz="1800" baseline="30000">
                <a:latin typeface="Symbol" pitchFamily="18" charset="2"/>
              </a:rPr>
              <a:t>-</a:t>
            </a:r>
            <a:r>
              <a:rPr lang="en-US" sz="1800"/>
              <a:t>’s are stopped in the 17 0.2 mm Al target foils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0"/>
                                  </p:stCondLst>
                                  <p:endCondLst>
                                    <p:cond evt="onNext" delay="0">
                                      <p:tgtEl>
                                        <p:sldTgt/>
                                      </p:tgtEl>
                                    </p:cond>
                                  </p:endCondLst>
                                  <p:childTnLst>
                                    <p:animMotion origin="layout" path="M 0.00209 -0.00718 L -0.58889 0.11736 " pathEditMode="relative" rAng="0" ptsTypes="AA">
                                      <p:cBhvr>
                                        <p:cTn id="6" dur="3000" fill="hold"/>
                                        <p:tgtEl>
                                          <p:spTgt spid="797701"/>
                                        </p:tgtEl>
                                        <p:attrNameLst>
                                          <p:attrName>ppt_x</p:attrName>
                                          <p:attrName>ppt_y</p:attrName>
                                        </p:attrNameLst>
                                      </p:cBhvr>
                                      <p:rCtr x="-295" y="62"/>
                                    </p:animMotion>
                                  </p:childTnLst>
                                  <p:subTnLst>
                                    <p:set>
                                      <p:cBhvr override="childStyle">
                                        <p:cTn dur="1" fill="hold" display="0" masterRel="nextClick" afterEffect="1"/>
                                        <p:tgtEl>
                                          <p:spTgt spid="797701"/>
                                        </p:tgtEl>
                                        <p:attrNameLst>
                                          <p:attrName>style.visibility</p:attrName>
                                        </p:attrNameLst>
                                      </p:cBhvr>
                                      <p:to>
                                        <p:strVal val="hidden"/>
                                      </p:to>
                                    </p:set>
                                  </p:subTnLst>
                                </p:cTn>
                              </p:par>
                              <p:par>
                                <p:cTn id="7" presetID="10" presetClass="entr" presetSubtype="0" fill="hold" nodeType="withEffect">
                                  <p:stCondLst>
                                    <p:cond delay="0"/>
                                  </p:stCondLst>
                                  <p:childTnLst>
                                    <p:set>
                                      <p:cBhvr>
                                        <p:cTn id="8" dur="1" fill="hold">
                                          <p:stCondLst>
                                            <p:cond delay="0"/>
                                          </p:stCondLst>
                                        </p:cTn>
                                        <p:tgtEl>
                                          <p:spTgt spid="797705"/>
                                        </p:tgtEl>
                                        <p:attrNameLst>
                                          <p:attrName>style.visibility</p:attrName>
                                        </p:attrNameLst>
                                      </p:cBhvr>
                                      <p:to>
                                        <p:strVal val="visible"/>
                                      </p:to>
                                    </p:set>
                                    <p:animEffect transition="in" filter="fade">
                                      <p:cBhvr>
                                        <p:cTn id="9" dur="1000"/>
                                        <p:tgtEl>
                                          <p:spTgt spid="797705"/>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repeatCount="indefinite" accel="50000" decel="50000" fill="hold" grpId="0" nodeType="clickEffect">
                                  <p:stCondLst>
                                    <p:cond delay="0"/>
                                  </p:stCondLst>
                                  <p:endCondLst>
                                    <p:cond evt="onNext" delay="0">
                                      <p:tgtEl>
                                        <p:sldTgt/>
                                      </p:tgtEl>
                                    </p:cond>
                                  </p:endCondLst>
                                  <p:childTnLst>
                                    <p:animMotion origin="layout" path="M 3.05556E-6 -4.07407E-6 C -0.03316 0.01065 -0.06563 0.02292 -0.05 0.0176 C -0.03438 0.01227 0.06475 -0.02106 0.09357 -0.03171 C 0.12239 -0.04236 0.11562 -0.04027 0.12326 -0.04606 C 0.1309 -0.05185 0.13663 -0.05856 0.13941 -0.06597 C 0.14218 -0.07338 0.14531 -0.08217 0.13941 -0.0912 C 0.1335 -0.10023 0.11475 -0.11064 0.10434 -0.1199 C 0.09392 -0.12916 0.08437 -0.1375 0.07725 -0.14699 C 0.07014 -0.15648 0.06041 -0.16666 0.06111 -0.17754 C 0.0618 -0.18842 0.06562 -0.20115 0.08142 -0.2118 C 0.09722 -0.22245 0.13576 -0.23495 0.15642 -0.24213 C 0.17708 -0.2493 0.19201 -0.25185 0.20538 -0.25509 " pathEditMode="relative" rAng="0" ptsTypes="aaaaaaaaaaaa">
                                      <p:cBhvr>
                                        <p:cTn id="13" dur="3000" fill="hold"/>
                                        <p:tgtEl>
                                          <p:spTgt spid="797702"/>
                                        </p:tgtEl>
                                        <p:attrNameLst>
                                          <p:attrName>ppt_x</p:attrName>
                                          <p:attrName>ppt_y</p:attrName>
                                        </p:attrNameLst>
                                      </p:cBhvr>
                                      <p:rCtr x="70" y="-116"/>
                                    </p:animMotion>
                                  </p:childTnLst>
                                  <p:subTnLst>
                                    <p:set>
                                      <p:cBhvr override="childStyle">
                                        <p:cTn dur="1" fill="hold" display="0" masterRel="nextClick" afterEffect="1"/>
                                        <p:tgtEl>
                                          <p:spTgt spid="797702"/>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797706"/>
                                        </p:tgtEl>
                                        <p:attrNameLst>
                                          <p:attrName>style.visibility</p:attrName>
                                        </p:attrNameLst>
                                      </p:cBhvr>
                                      <p:to>
                                        <p:strVal val="visible"/>
                                      </p:to>
                                    </p:set>
                                    <p:animEffect transition="in" filter="fade">
                                      <p:cBhvr>
                                        <p:cTn id="16" dur="1000"/>
                                        <p:tgtEl>
                                          <p:spTgt spid="797706"/>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repeatCount="indefinite" accel="50000" decel="50000" fill="hold" grpId="0" nodeType="clickEffect">
                                  <p:stCondLst>
                                    <p:cond delay="0"/>
                                  </p:stCondLst>
                                  <p:childTnLst>
                                    <p:animMotion origin="layout" path="M 1.11111E-6 -1.48148E-6 C 0.00035 -0.00532 0.00017 -0.01319 0.00208 -0.01805 C 0.00312 -0.0206 0.00729 -0.02338 0.00729 -0.02315 C 0.01146 -0.02315 0.0158 -0.02384 0.01996 -0.02268 C 0.02135 -0.02245 0.02344 -0.01967 0.02344 -0.01921 C 0.02465 -0.01643 0.02639 -0.01412 0.02743 -0.01088 C 0.02934 -0.00579 0.02951 -1.48148E-6 0.0309 0.00556 C 0.03073 0.01111 0.03108 0.0169 0.03055 0.02269 C 0.03021 0.02454 0.02812 0.02732 0.02812 0.02778 C 0.01493 0.02454 0.02274 -0.01528 0.02969 -0.02824 C 0.03073 -0.03102 0.03385 -0.03518 0.03385 -0.03495 C 0.03524 -0.04051 0.03542 -0.04352 0.03958 -0.04537 C 0.04427 -0.04375 0.04687 -0.03819 0.04826 -0.03217 C 0.04878 -0.0206 0.05382 0.01412 0.04375 0.01875 C 0.04114 0.0169 0.04062 0.01574 0.03958 0.01181 C 0.0401 0.00208 0.03993 -0.00579 0.04149 -0.01481 C 0.04184 -0.01898 0.04496 -0.02315 0.04653 -0.02662 C 0.04913 -0.03148 0.05139 -0.03773 0.05399 -0.04236 C 0.05521 -0.04398 0.06476 -0.05069 0.06736 -0.05254 C 0.06962 -0.05208 0.07205 -0.05254 0.0743 -0.05162 C 0.07778 -0.05046 0.0783 -0.04028 0.07899 -0.0368 C 0.07812 0.00486 0.08038 -0.01898 0.07656 -0.00393 C 0.06962 -0.00579 0.06927 -0.00671 0.06736 -0.01574 C 0.06736 -0.01759 0.06597 -0.04491 0.06962 -0.05254 C 0.07118 -0.05579 0.07361 -0.0581 0.07552 -0.06111 C 0.07656 -0.06273 0.07899 -0.06574 0.07899 -0.06551 C 0.08281 -0.06551 0.08663 -0.06597 0.09045 -0.06504 C 0.09167 -0.06481 0.0941 -0.05879 0.09514 -0.05717 C 0.09635 -0.05555 0.09861 -0.05254 0.09861 -0.05208 C 0.09983 -0.04583 0.10087 -0.04051 0.10312 -0.03449 C 0.10295 -0.01667 0.10781 -0.0081 0.09757 -0.00463 C 0.09236 -0.01898 0.09201 -0.04167 0.09913 -0.05486 C 0.1 -0.05787 0.10312 -0.06481 0.10486 -0.06643 C 0.1066 -0.06782 0.11024 -0.06967 0.11024 -0.06944 C 0.12153 -0.06898 0.11823 -0.07037 0.12413 -0.06273 C 0.12674 -0.05162 0.12517 -0.05949 0.12604 -0.03842 C 0.12552 -0.03264 0.12969 -0.00602 0.12066 -0.01412 C 0.11805 -0.01898 0.1184 -0.02477 0.11771 -0.03055 C 0.11805 -0.04352 0.11736 -0.06204 0.12517 -0.07268 C 0.12743 -0.07592 0.1316 -0.07569 0.13455 -0.07824 C 0.14358 -0.07639 0.1434 -0.06782 0.14896 -0.06018 C 0.14965 -0.05741 0.15121 -0.05162 0.15121 -0.05139 C 0.15104 -0.04745 0.15399 -0.02616 0.1467 -0.02268 C 0.14236 -0.02454 0.14358 -0.02268 0.14201 -0.02731 C 0.14219 -0.0375 0.13715 -0.08171 0.15347 -0.08611 C 0.16059 -0.09074 0.15885 -0.09028 0.16753 -0.08842 C 0.17135 -0.08055 0.17326 -0.07268 0.175 -0.06342 C 0.1743 -0.05602 0.17344 -0.05046 0.17101 -0.04375 C 0.17014 -0.03958 0.17014 -0.03819 0.16788 -0.03518 C 0.16354 -0.03819 0.16406 -0.03819 0.16354 -0.04467 C 0.16354 -0.05069 0.16354 -0.05671 0.16389 -0.06273 C 0.16406 -0.06597 0.16753 -0.07199 0.16753 -0.07176 C 0.16892 -0.0794 0.16684 -0.07037 0.16979 -0.07917 C 0.17153 -0.08495 0.17135 -0.08958 0.17552 -0.09398 C 0.17882 -0.10139 0.17778 -0.10116 0.18542 -0.10023 C 0.18646 -0.09907 0.18906 -0.09792 0.18906 -0.09768 " pathEditMode="relative" rAng="0" ptsTypes="fffffffffffffffffffffffffffffffffffffffffffffffffffffffA">
                                      <p:cBhvr>
                                        <p:cTn id="20" dur="3000" fill="hold"/>
                                        <p:tgtEl>
                                          <p:spTgt spid="797703"/>
                                        </p:tgtEl>
                                        <p:attrNameLst>
                                          <p:attrName>ppt_x</p:attrName>
                                          <p:attrName>ppt_y</p:attrName>
                                        </p:attrNameLst>
                                      </p:cBhvr>
                                      <p:rCtr x="94" y="-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1" grpId="0" animBg="1"/>
      <p:bldP spid="797702" grpId="0" animBg="1"/>
      <p:bldP spid="797703" grpId="0" animBg="1"/>
      <p:bldP spid="79770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Evolution of the Project X concept</a:t>
            </a:r>
          </a:p>
        </p:txBody>
      </p:sp>
      <p:sp>
        <p:nvSpPr>
          <p:cNvPr id="47107" name="Content Placeholder 2"/>
          <p:cNvSpPr>
            <a:spLocks noGrp="1"/>
          </p:cNvSpPr>
          <p:nvPr>
            <p:ph idx="1"/>
          </p:nvPr>
        </p:nvSpPr>
        <p:spPr/>
        <p:txBody>
          <a:bodyPr/>
          <a:lstStyle/>
          <a:p>
            <a:r>
              <a:rPr lang="en-US" sz="2000" smtClean="0"/>
              <a:t>Originally an 8 GeV pulsed linac (5Hz, 1 msec pulses) with accumulation in the Recycler storage ring and acceleration to high energy in the Main Injector</a:t>
            </a:r>
          </a:p>
        </p:txBody>
      </p:sp>
      <p:sp>
        <p:nvSpPr>
          <p:cNvPr id="47108"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47109" name="Slide Number Placeholder 4"/>
          <p:cNvSpPr>
            <a:spLocks noGrp="1"/>
          </p:cNvSpPr>
          <p:nvPr>
            <p:ph type="sldNum" sz="quarter" idx="11"/>
          </p:nvPr>
        </p:nvSpPr>
        <p:spPr>
          <a:noFill/>
        </p:spPr>
        <p:txBody>
          <a:bodyPr/>
          <a:lstStyle/>
          <a:p>
            <a:fld id="{AAB11195-6A82-47D7-9809-E70F0F54661C}" type="slidenum">
              <a:rPr lang="en-US" smtClean="0">
                <a:latin typeface="Arial" pitchFamily="34" charset="0"/>
              </a:rPr>
              <a:pPr/>
              <a:t>49</a:t>
            </a:fld>
            <a:endParaRPr lang="en-US" smtClean="0">
              <a:latin typeface="Arial" pitchFamily="34" charset="0"/>
            </a:endParaRPr>
          </a:p>
        </p:txBody>
      </p:sp>
      <p:pic>
        <p:nvPicPr>
          <p:cNvPr id="47110" name="Picture 6"/>
          <p:cNvPicPr>
            <a:picLocks noChangeAspect="1" noChangeArrowheads="1"/>
          </p:cNvPicPr>
          <p:nvPr/>
        </p:nvPicPr>
        <p:blipFill>
          <a:blip r:embed="rId2" cstate="print"/>
          <a:srcRect/>
          <a:stretch>
            <a:fillRect/>
          </a:stretch>
        </p:blipFill>
        <p:spPr bwMode="auto">
          <a:xfrm>
            <a:off x="2066925" y="3038475"/>
            <a:ext cx="6162675" cy="2733675"/>
          </a:xfrm>
          <a:prstGeom prst="rect">
            <a:avLst/>
          </a:prstGeom>
          <a:noFill/>
          <a:ln w="9525">
            <a:noFill/>
            <a:miter lim="800000"/>
            <a:headEnd/>
            <a:tailEnd/>
          </a:ln>
        </p:spPr>
      </p:pic>
      <p:sp>
        <p:nvSpPr>
          <p:cNvPr id="47111" name="TextBox 6"/>
          <p:cNvSpPr txBox="1">
            <a:spLocks noChangeArrowheads="1"/>
          </p:cNvSpPr>
          <p:nvPr/>
        </p:nvSpPr>
        <p:spPr bwMode="auto">
          <a:xfrm>
            <a:off x="6972300" y="3028950"/>
            <a:ext cx="1152525" cy="708025"/>
          </a:xfrm>
          <a:prstGeom prst="rect">
            <a:avLst/>
          </a:prstGeom>
          <a:noFill/>
          <a:ln w="9525">
            <a:noFill/>
            <a:miter lim="800000"/>
            <a:headEnd/>
            <a:tailEnd/>
          </a:ln>
        </p:spPr>
        <p:txBody>
          <a:bodyPr>
            <a:spAutoFit/>
          </a:bodyPr>
          <a:lstStyle/>
          <a:p>
            <a:pPr algn="ctr"/>
            <a:r>
              <a:rPr lang="en-US" sz="2000">
                <a:solidFill>
                  <a:srgbClr val="FF0000"/>
                </a:solidFill>
              </a:rPr>
              <a:t>Original</a:t>
            </a:r>
          </a:p>
          <a:p>
            <a:pPr algn="ctr"/>
            <a:r>
              <a:rPr lang="en-US" sz="2000">
                <a:solidFill>
                  <a:srgbClr val="FF0000"/>
                </a:solidFill>
              </a:rPr>
              <a:t>Idea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Integrated Quality Assurance</a:t>
            </a:r>
          </a:p>
        </p:txBody>
      </p:sp>
      <p:sp>
        <p:nvSpPr>
          <p:cNvPr id="8195" name="Content Placeholder 2"/>
          <p:cNvSpPr>
            <a:spLocks noGrp="1"/>
          </p:cNvSpPr>
          <p:nvPr>
            <p:ph idx="1"/>
          </p:nvPr>
        </p:nvSpPr>
        <p:spPr>
          <a:xfrm>
            <a:off x="1600200" y="1462088"/>
            <a:ext cx="6858000" cy="4114800"/>
          </a:xfrm>
        </p:spPr>
        <p:txBody>
          <a:bodyPr/>
          <a:lstStyle/>
          <a:p>
            <a:r>
              <a:rPr lang="en-US" smtClean="0"/>
              <a:t>Our program is called Integrated Quality Assurance or IQA –  because it really must be a state of mind</a:t>
            </a:r>
          </a:p>
          <a:p>
            <a:pPr>
              <a:buFontTx/>
              <a:buNone/>
            </a:pPr>
            <a:endParaRPr lang="en-US" smtClean="0"/>
          </a:p>
          <a:p>
            <a:r>
              <a:rPr lang="en-US" smtClean="0"/>
              <a:t>Do we need it?</a:t>
            </a:r>
          </a:p>
          <a:p>
            <a:pPr lvl="1"/>
            <a:r>
              <a:rPr lang="en-US" smtClean="0"/>
              <a:t>The consequences of faulty assurance processes can be severe: many examples</a:t>
            </a:r>
          </a:p>
          <a:p>
            <a:pPr lvl="1"/>
            <a:r>
              <a:rPr lang="en-US" smtClean="0"/>
              <a:t>It is one of the foundations of continuous improvement</a:t>
            </a:r>
          </a:p>
          <a:p>
            <a:pPr lvl="1"/>
            <a:r>
              <a:rPr lang="en-US" smtClean="0"/>
              <a:t>It is also a requirement of our contract to have  a quality assurance program that meets expectations: we must be smart on how we accomplish this</a:t>
            </a:r>
          </a:p>
          <a:p>
            <a:pPr lvl="1"/>
            <a:endParaRPr lang="en-US" smtClean="0"/>
          </a:p>
          <a:p>
            <a:pPr lvl="1"/>
            <a:endParaRPr lang="en-US" smtClean="0"/>
          </a:p>
          <a:p>
            <a:endParaRPr lang="en-US" smtClean="0"/>
          </a:p>
        </p:txBody>
      </p:sp>
      <p:sp>
        <p:nvSpPr>
          <p:cNvPr id="8196"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8197" name="Slide Number Placeholder 4"/>
          <p:cNvSpPr>
            <a:spLocks noGrp="1"/>
          </p:cNvSpPr>
          <p:nvPr>
            <p:ph type="sldNum" sz="quarter" idx="11"/>
          </p:nvPr>
        </p:nvSpPr>
        <p:spPr>
          <a:noFill/>
        </p:spPr>
        <p:txBody>
          <a:bodyPr/>
          <a:lstStyle/>
          <a:p>
            <a:fld id="{3A799443-2B4D-44D9-AD60-792B3C7A91A7}" type="slidenum">
              <a:rPr lang="en-US" smtClean="0">
                <a:latin typeface="Arial" pitchFamily="34" charset="0"/>
              </a:rPr>
              <a:pPr/>
              <a:t>5</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Evolution of Project X</a:t>
            </a:r>
          </a:p>
        </p:txBody>
      </p:sp>
      <p:sp>
        <p:nvSpPr>
          <p:cNvPr id="48131" name="Content Placeholder 2"/>
          <p:cNvSpPr>
            <a:spLocks noGrp="1"/>
          </p:cNvSpPr>
          <p:nvPr>
            <p:ph idx="1"/>
          </p:nvPr>
        </p:nvSpPr>
        <p:spPr/>
        <p:txBody>
          <a:bodyPr/>
          <a:lstStyle/>
          <a:p>
            <a:r>
              <a:rPr lang="en-US" sz="2000" smtClean="0"/>
              <a:t>Work on Project X has led to a much better idea for a unique and flexible facility</a:t>
            </a:r>
          </a:p>
          <a:p>
            <a:endParaRPr lang="en-US" sz="2000" smtClean="0"/>
          </a:p>
          <a:p>
            <a:r>
              <a:rPr lang="en-US" sz="2000" smtClean="0"/>
              <a:t>Instead of an 8 GeV pulsed linac (1 msec pulses at 5 Hz) use a CW linac (continuous pulses at 325 MHz) delivering 2 MW at 2 GeV of either protons or H</a:t>
            </a:r>
            <a:r>
              <a:rPr lang="en-US" sz="2000" baseline="30000" smtClean="0"/>
              <a:t>- </a:t>
            </a:r>
            <a:r>
              <a:rPr lang="en-US" sz="2000" smtClean="0"/>
              <a:t>ions</a:t>
            </a:r>
          </a:p>
          <a:p>
            <a:endParaRPr lang="en-US" sz="2000" smtClean="0"/>
          </a:p>
          <a:p>
            <a:r>
              <a:rPr lang="en-US" sz="2000" smtClean="0"/>
              <a:t>These pulses can be directed flexibly to different experiments with different time patterns and pulse intensities</a:t>
            </a:r>
          </a:p>
        </p:txBody>
      </p:sp>
      <p:sp>
        <p:nvSpPr>
          <p:cNvPr id="48132"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48133" name="Slide Number Placeholder 4"/>
          <p:cNvSpPr>
            <a:spLocks noGrp="1"/>
          </p:cNvSpPr>
          <p:nvPr>
            <p:ph type="sldNum" sz="quarter" idx="11"/>
          </p:nvPr>
        </p:nvSpPr>
        <p:spPr>
          <a:noFill/>
        </p:spPr>
        <p:txBody>
          <a:bodyPr/>
          <a:lstStyle/>
          <a:p>
            <a:fld id="{594AA45B-9A50-4404-8902-F08F2EC20FD6}" type="slidenum">
              <a:rPr lang="en-US" smtClean="0">
                <a:latin typeface="Arial" pitchFamily="34" charset="0"/>
              </a:rPr>
              <a:pPr/>
              <a:t>50</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8" descr="Figure_3_REV_080709_bottomarrow.png"/>
          <p:cNvPicPr>
            <a:picLocks noChangeAspect="1"/>
          </p:cNvPicPr>
          <p:nvPr/>
        </p:nvPicPr>
        <p:blipFill>
          <a:blip r:embed="rId2" cstate="print"/>
          <a:srcRect/>
          <a:stretch>
            <a:fillRect/>
          </a:stretch>
        </p:blipFill>
        <p:spPr bwMode="auto">
          <a:xfrm>
            <a:off x="1828800" y="3948113"/>
            <a:ext cx="6403975" cy="2214562"/>
          </a:xfrm>
          <a:prstGeom prst="rect">
            <a:avLst/>
          </a:prstGeom>
          <a:noFill/>
          <a:ln w="9525">
            <a:noFill/>
            <a:miter lim="800000"/>
            <a:headEnd/>
            <a:tailEnd/>
          </a:ln>
        </p:spPr>
      </p:pic>
      <p:sp>
        <p:nvSpPr>
          <p:cNvPr id="49155" name="Title 1"/>
          <p:cNvSpPr>
            <a:spLocks noGrp="1"/>
          </p:cNvSpPr>
          <p:nvPr>
            <p:ph type="title"/>
          </p:nvPr>
        </p:nvSpPr>
        <p:spPr/>
        <p:txBody>
          <a:bodyPr/>
          <a:lstStyle/>
          <a:p>
            <a:r>
              <a:rPr lang="en-US" smtClean="0"/>
              <a:t>Project X and LBNE to Homestake</a:t>
            </a:r>
          </a:p>
        </p:txBody>
      </p:sp>
      <p:sp>
        <p:nvSpPr>
          <p:cNvPr id="49156" name="Content Placeholder 2"/>
          <p:cNvSpPr>
            <a:spLocks noGrp="1"/>
          </p:cNvSpPr>
          <p:nvPr>
            <p:ph idx="1"/>
          </p:nvPr>
        </p:nvSpPr>
        <p:spPr/>
        <p:txBody>
          <a:bodyPr/>
          <a:lstStyle/>
          <a:p>
            <a:r>
              <a:rPr lang="en-US" sz="1800" smtClean="0"/>
              <a:t>5% of the time line, the 2 GeV linac feeds a simple Rapid Cycling Synchrotron (RCS), 500m circumference, to strip, accumulate and boost the energy to 8 GeV</a:t>
            </a:r>
          </a:p>
          <a:p>
            <a:endParaRPr lang="en-US" sz="1800" smtClean="0"/>
          </a:p>
          <a:p>
            <a:r>
              <a:rPr lang="en-US" sz="1800" smtClean="0"/>
              <a:t>Six pulses of the SAB are transferred to the recycler, filling the existing recycler, and every 1.4 sec transferred to the Main Injector for acceleration to high energies (60 GeV to 120 GeV)</a:t>
            </a:r>
          </a:p>
          <a:p>
            <a:endParaRPr lang="en-US" sz="1800" smtClean="0"/>
          </a:p>
        </p:txBody>
      </p:sp>
      <p:sp>
        <p:nvSpPr>
          <p:cNvPr id="49157"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49158" name="Slide Number Placeholder 4"/>
          <p:cNvSpPr>
            <a:spLocks noGrp="1"/>
          </p:cNvSpPr>
          <p:nvPr>
            <p:ph type="sldNum" sz="quarter" idx="11"/>
          </p:nvPr>
        </p:nvSpPr>
        <p:spPr>
          <a:noFill/>
        </p:spPr>
        <p:txBody>
          <a:bodyPr/>
          <a:lstStyle/>
          <a:p>
            <a:fld id="{8F36E42F-EBFA-4A24-9B13-336ACDCAA436}" type="slidenum">
              <a:rPr lang="en-US" smtClean="0">
                <a:latin typeface="Arial" pitchFamily="34" charset="0"/>
              </a:rPr>
              <a:pPr/>
              <a:t>51</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Project X and 8 GeV beams</a:t>
            </a:r>
          </a:p>
        </p:txBody>
      </p:sp>
      <p:sp>
        <p:nvSpPr>
          <p:cNvPr id="50179" name="Content Placeholder 2"/>
          <p:cNvSpPr>
            <a:spLocks noGrp="1"/>
          </p:cNvSpPr>
          <p:nvPr>
            <p:ph idx="1"/>
          </p:nvPr>
        </p:nvSpPr>
        <p:spPr/>
        <p:txBody>
          <a:bodyPr/>
          <a:lstStyle/>
          <a:p>
            <a:r>
              <a:rPr lang="en-US" sz="1800" smtClean="0"/>
              <a:t>8/14 RCS cycles are available for an 8 GeV program driven by a fast spill (single turn).  An example is a much upgraded muon g-2</a:t>
            </a:r>
          </a:p>
          <a:p>
            <a:endParaRPr lang="en-US" sz="1800" smtClean="0"/>
          </a:p>
          <a:p>
            <a:r>
              <a:rPr lang="en-US" sz="1800" smtClean="0"/>
              <a:t>Slow extraction as needed for rare processes is very limited from circular machines: only method is resonance extraction which is “rad dirty” and limits extraction to 10s of kW.  </a:t>
            </a:r>
          </a:p>
        </p:txBody>
      </p:sp>
      <p:sp>
        <p:nvSpPr>
          <p:cNvPr id="50180"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0181" name="Slide Number Placeholder 4"/>
          <p:cNvSpPr>
            <a:spLocks noGrp="1"/>
          </p:cNvSpPr>
          <p:nvPr>
            <p:ph type="sldNum" sz="quarter" idx="11"/>
          </p:nvPr>
        </p:nvSpPr>
        <p:spPr>
          <a:noFill/>
        </p:spPr>
        <p:txBody>
          <a:bodyPr/>
          <a:lstStyle/>
          <a:p>
            <a:fld id="{1E1D77BD-FCE2-4A7E-9131-12C5162F3CE5}" type="slidenum">
              <a:rPr lang="en-US" smtClean="0">
                <a:latin typeface="Arial" pitchFamily="34" charset="0"/>
              </a:rPr>
              <a:pPr/>
              <a:t>52</a:t>
            </a:fld>
            <a:endParaRPr lang="en-US" smtClean="0">
              <a:latin typeface="Arial" pitchFamily="34" charset="0"/>
            </a:endParaRPr>
          </a:p>
        </p:txBody>
      </p:sp>
      <p:pic>
        <p:nvPicPr>
          <p:cNvPr id="50182" name="Picture 8" descr="Figure_3_REV_080709_toparrow.png"/>
          <p:cNvPicPr>
            <a:picLocks noChangeAspect="1"/>
          </p:cNvPicPr>
          <p:nvPr/>
        </p:nvPicPr>
        <p:blipFill>
          <a:blip r:embed="rId2" cstate="print"/>
          <a:srcRect/>
          <a:stretch>
            <a:fillRect/>
          </a:stretch>
        </p:blipFill>
        <p:spPr bwMode="auto">
          <a:xfrm>
            <a:off x="1819275" y="3943350"/>
            <a:ext cx="6403975"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2"/>
          <p:cNvSpPr>
            <a:spLocks noChangeArrowheads="1"/>
          </p:cNvSpPr>
          <p:nvPr/>
        </p:nvSpPr>
        <p:spPr bwMode="auto">
          <a:xfrm>
            <a:off x="1457325" y="2505075"/>
            <a:ext cx="6772275" cy="3857625"/>
          </a:xfrm>
          <a:prstGeom prst="rect">
            <a:avLst/>
          </a:prstGeom>
          <a:solidFill>
            <a:srgbClr val="FFFFFF"/>
          </a:solidFill>
          <a:ln w="9525" algn="ctr">
            <a:solidFill>
              <a:srgbClr val="000000"/>
            </a:solidFill>
            <a:round/>
            <a:headEnd/>
            <a:tailEnd/>
          </a:ln>
        </p:spPr>
        <p:txBody>
          <a:bodyPr/>
          <a:lstStyle/>
          <a:p>
            <a:endParaRPr lang="en-US"/>
          </a:p>
        </p:txBody>
      </p:sp>
      <p:sp>
        <p:nvSpPr>
          <p:cNvPr id="51203" name="Title 1"/>
          <p:cNvSpPr>
            <a:spLocks noGrp="1"/>
          </p:cNvSpPr>
          <p:nvPr>
            <p:ph type="title"/>
          </p:nvPr>
        </p:nvSpPr>
        <p:spPr/>
        <p:txBody>
          <a:bodyPr/>
          <a:lstStyle/>
          <a:p>
            <a:r>
              <a:rPr lang="en-US" smtClean="0"/>
              <a:t>Project X and 2 GeV beams</a:t>
            </a:r>
          </a:p>
        </p:txBody>
      </p:sp>
      <p:sp>
        <p:nvSpPr>
          <p:cNvPr id="51204" name="Content Placeholder 2"/>
          <p:cNvSpPr>
            <a:spLocks noGrp="1"/>
          </p:cNvSpPr>
          <p:nvPr>
            <p:ph idx="1"/>
          </p:nvPr>
        </p:nvSpPr>
        <p:spPr>
          <a:xfrm>
            <a:off x="1600200" y="1530350"/>
            <a:ext cx="6762750" cy="4114800"/>
          </a:xfrm>
        </p:spPr>
        <p:txBody>
          <a:bodyPr/>
          <a:lstStyle/>
          <a:p>
            <a:r>
              <a:rPr lang="en-US" sz="1800" smtClean="0"/>
              <a:t>The greatest potential for rare processes comes from 2 MW continuous beam. Intensity experiments need continuous beam: pile up is the main limitation in pulsed beams</a:t>
            </a:r>
          </a:p>
        </p:txBody>
      </p:sp>
      <p:sp>
        <p:nvSpPr>
          <p:cNvPr id="51205"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1206" name="Slide Number Placeholder 4"/>
          <p:cNvSpPr>
            <a:spLocks noGrp="1"/>
          </p:cNvSpPr>
          <p:nvPr>
            <p:ph type="sldNum" sz="quarter" idx="11"/>
          </p:nvPr>
        </p:nvSpPr>
        <p:spPr>
          <a:noFill/>
        </p:spPr>
        <p:txBody>
          <a:bodyPr/>
          <a:lstStyle/>
          <a:p>
            <a:fld id="{842E5E27-13C3-4044-A16A-5AE43F3BC39B}" type="slidenum">
              <a:rPr lang="en-US" smtClean="0">
                <a:latin typeface="Arial" pitchFamily="34" charset="0"/>
              </a:rPr>
              <a:pPr/>
              <a:t>53</a:t>
            </a:fld>
            <a:endParaRPr lang="en-US" smtClean="0">
              <a:latin typeface="Arial" pitchFamily="34" charset="0"/>
            </a:endParaRPr>
          </a:p>
        </p:txBody>
      </p:sp>
      <p:pic>
        <p:nvPicPr>
          <p:cNvPr id="51207" name="Picture 41" descr="ICD-2.jpg"/>
          <p:cNvPicPr>
            <a:picLocks noChangeAspect="1"/>
          </p:cNvPicPr>
          <p:nvPr/>
        </p:nvPicPr>
        <p:blipFill>
          <a:blip r:embed="rId2" cstate="print"/>
          <a:srcRect/>
          <a:stretch>
            <a:fillRect/>
          </a:stretch>
        </p:blipFill>
        <p:spPr bwMode="auto">
          <a:xfrm>
            <a:off x="1819275" y="2524125"/>
            <a:ext cx="6381750" cy="359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4"/>
          <p:cNvSpPr>
            <a:spLocks noChangeArrowheads="1"/>
          </p:cNvSpPr>
          <p:nvPr/>
        </p:nvSpPr>
        <p:spPr bwMode="auto">
          <a:xfrm>
            <a:off x="906463" y="4338638"/>
            <a:ext cx="7323137" cy="1368425"/>
          </a:xfrm>
          <a:prstGeom prst="rect">
            <a:avLst/>
          </a:prstGeom>
          <a:solidFill>
            <a:srgbClr val="00B0F0">
              <a:alpha val="20000"/>
            </a:srgbClr>
          </a:solidFill>
          <a:ln w="9525" algn="ctr">
            <a:solidFill>
              <a:srgbClr val="000000"/>
            </a:solidFill>
            <a:round/>
            <a:headEnd/>
            <a:tailEnd/>
          </a:ln>
        </p:spPr>
        <p:txBody>
          <a:bodyPr/>
          <a:lstStyle/>
          <a:p>
            <a:endParaRPr lang="en-US"/>
          </a:p>
        </p:txBody>
      </p:sp>
      <p:sp>
        <p:nvSpPr>
          <p:cNvPr id="52227" name="Rectangle 33"/>
          <p:cNvSpPr>
            <a:spLocks noChangeArrowheads="1"/>
          </p:cNvSpPr>
          <p:nvPr/>
        </p:nvSpPr>
        <p:spPr bwMode="auto">
          <a:xfrm>
            <a:off x="906463" y="2967038"/>
            <a:ext cx="7323137" cy="1363662"/>
          </a:xfrm>
          <a:prstGeom prst="rect">
            <a:avLst/>
          </a:prstGeom>
          <a:solidFill>
            <a:srgbClr val="FF0000">
              <a:alpha val="18823"/>
            </a:srgbClr>
          </a:solidFill>
          <a:ln w="9525" algn="ctr">
            <a:solidFill>
              <a:srgbClr val="000000"/>
            </a:solidFill>
            <a:round/>
            <a:headEnd/>
            <a:tailEnd/>
          </a:ln>
        </p:spPr>
        <p:txBody>
          <a:bodyPr/>
          <a:lstStyle/>
          <a:p>
            <a:endParaRPr lang="en-US"/>
          </a:p>
        </p:txBody>
      </p:sp>
      <p:sp>
        <p:nvSpPr>
          <p:cNvPr id="52228" name="Rectangle 32"/>
          <p:cNvSpPr>
            <a:spLocks noChangeArrowheads="1"/>
          </p:cNvSpPr>
          <p:nvPr/>
        </p:nvSpPr>
        <p:spPr bwMode="auto">
          <a:xfrm>
            <a:off x="906463" y="1604963"/>
            <a:ext cx="7323137" cy="1362075"/>
          </a:xfrm>
          <a:prstGeom prst="rect">
            <a:avLst/>
          </a:prstGeom>
          <a:solidFill>
            <a:srgbClr val="FFFF66">
              <a:alpha val="21176"/>
            </a:srgbClr>
          </a:solidFill>
          <a:ln w="9525" algn="ctr">
            <a:solidFill>
              <a:srgbClr val="000000"/>
            </a:solidFill>
            <a:round/>
            <a:headEnd/>
            <a:tailEnd/>
          </a:ln>
        </p:spPr>
        <p:txBody>
          <a:bodyPr/>
          <a:lstStyle/>
          <a:p>
            <a:endParaRPr lang="en-US"/>
          </a:p>
        </p:txBody>
      </p:sp>
      <p:sp>
        <p:nvSpPr>
          <p:cNvPr id="52229" name="Title 1"/>
          <p:cNvSpPr>
            <a:spLocks noGrp="1"/>
          </p:cNvSpPr>
          <p:nvPr>
            <p:ph type="title"/>
          </p:nvPr>
        </p:nvSpPr>
        <p:spPr/>
        <p:txBody>
          <a:bodyPr/>
          <a:lstStyle/>
          <a:p>
            <a:r>
              <a:rPr lang="en-US" smtClean="0"/>
              <a:t>Facilities and experiments</a:t>
            </a:r>
          </a:p>
        </p:txBody>
      </p:sp>
      <p:sp>
        <p:nvSpPr>
          <p:cNvPr id="52230"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2231" name="Slide Number Placeholder 3"/>
          <p:cNvSpPr>
            <a:spLocks noGrp="1"/>
          </p:cNvSpPr>
          <p:nvPr>
            <p:ph type="sldNum" sz="quarter" idx="11"/>
          </p:nvPr>
        </p:nvSpPr>
        <p:spPr>
          <a:noFill/>
        </p:spPr>
        <p:txBody>
          <a:bodyPr/>
          <a:lstStyle/>
          <a:p>
            <a:fld id="{F304827E-3BDF-45E2-81C8-387AFB170362}" type="slidenum">
              <a:rPr lang="en-US" smtClean="0">
                <a:latin typeface="Arial" pitchFamily="34" charset="0"/>
              </a:rPr>
              <a:pPr/>
              <a:t>54</a:t>
            </a:fld>
            <a:endParaRPr lang="en-US" smtClean="0">
              <a:latin typeface="Arial" pitchFamily="34" charset="0"/>
            </a:endParaRPr>
          </a:p>
        </p:txBody>
      </p:sp>
      <p:cxnSp>
        <p:nvCxnSpPr>
          <p:cNvPr id="52232" name="Straight Connector 5"/>
          <p:cNvCxnSpPr>
            <a:cxnSpLocks noChangeShapeType="1"/>
          </p:cNvCxnSpPr>
          <p:nvPr/>
        </p:nvCxnSpPr>
        <p:spPr bwMode="auto">
          <a:xfrm rot="16200000" flipH="1">
            <a:off x="-1139031" y="3628232"/>
            <a:ext cx="4092575" cy="14287"/>
          </a:xfrm>
          <a:prstGeom prst="line">
            <a:avLst/>
          </a:prstGeom>
          <a:noFill/>
          <a:ln w="9525" algn="ctr">
            <a:solidFill>
              <a:srgbClr val="FFFFFF"/>
            </a:solidFill>
            <a:round/>
            <a:headEnd/>
            <a:tailEnd/>
          </a:ln>
        </p:spPr>
      </p:cxnSp>
      <p:cxnSp>
        <p:nvCxnSpPr>
          <p:cNvPr id="52233" name="Straight Connector 8"/>
          <p:cNvCxnSpPr>
            <a:cxnSpLocks noChangeShapeType="1"/>
          </p:cNvCxnSpPr>
          <p:nvPr/>
        </p:nvCxnSpPr>
        <p:spPr bwMode="auto">
          <a:xfrm>
            <a:off x="900113" y="1589088"/>
            <a:ext cx="7315200" cy="14287"/>
          </a:xfrm>
          <a:prstGeom prst="line">
            <a:avLst/>
          </a:prstGeom>
          <a:noFill/>
          <a:ln w="9525" algn="ctr">
            <a:solidFill>
              <a:srgbClr val="FFFFFF"/>
            </a:solidFill>
            <a:round/>
            <a:headEnd/>
            <a:tailEnd/>
          </a:ln>
        </p:spPr>
      </p:cxnSp>
      <p:cxnSp>
        <p:nvCxnSpPr>
          <p:cNvPr id="52234" name="Straight Connector 9"/>
          <p:cNvCxnSpPr>
            <a:cxnSpLocks noChangeShapeType="1"/>
          </p:cNvCxnSpPr>
          <p:nvPr/>
        </p:nvCxnSpPr>
        <p:spPr bwMode="auto">
          <a:xfrm rot="16200000" flipH="1">
            <a:off x="6169025" y="3654425"/>
            <a:ext cx="4110038" cy="14288"/>
          </a:xfrm>
          <a:prstGeom prst="line">
            <a:avLst/>
          </a:prstGeom>
          <a:noFill/>
          <a:ln w="9525" algn="ctr">
            <a:solidFill>
              <a:srgbClr val="FFFFFF"/>
            </a:solidFill>
            <a:round/>
            <a:headEnd/>
            <a:tailEnd/>
          </a:ln>
        </p:spPr>
      </p:cxnSp>
      <p:cxnSp>
        <p:nvCxnSpPr>
          <p:cNvPr id="52235" name="Straight Connector 10"/>
          <p:cNvCxnSpPr>
            <a:cxnSpLocks noChangeShapeType="1"/>
          </p:cNvCxnSpPr>
          <p:nvPr/>
        </p:nvCxnSpPr>
        <p:spPr bwMode="auto">
          <a:xfrm>
            <a:off x="900113" y="5711825"/>
            <a:ext cx="7331075" cy="3175"/>
          </a:xfrm>
          <a:prstGeom prst="line">
            <a:avLst/>
          </a:prstGeom>
          <a:noFill/>
          <a:ln w="9525" algn="ctr">
            <a:solidFill>
              <a:srgbClr val="FFFFFF"/>
            </a:solidFill>
            <a:round/>
            <a:headEnd/>
            <a:tailEnd/>
          </a:ln>
        </p:spPr>
      </p:cxnSp>
      <p:cxnSp>
        <p:nvCxnSpPr>
          <p:cNvPr id="52236" name="Straight Connector 11"/>
          <p:cNvCxnSpPr>
            <a:cxnSpLocks noChangeShapeType="1"/>
          </p:cNvCxnSpPr>
          <p:nvPr/>
        </p:nvCxnSpPr>
        <p:spPr bwMode="auto">
          <a:xfrm flipV="1">
            <a:off x="900113" y="2957513"/>
            <a:ext cx="7327900" cy="11112"/>
          </a:xfrm>
          <a:prstGeom prst="line">
            <a:avLst/>
          </a:prstGeom>
          <a:noFill/>
          <a:ln w="9525" algn="ctr">
            <a:solidFill>
              <a:srgbClr val="FFFFFF"/>
            </a:solidFill>
            <a:round/>
            <a:headEnd/>
            <a:tailEnd/>
          </a:ln>
        </p:spPr>
      </p:cxnSp>
      <p:cxnSp>
        <p:nvCxnSpPr>
          <p:cNvPr id="52237" name="Straight Connector 12"/>
          <p:cNvCxnSpPr>
            <a:cxnSpLocks noChangeShapeType="1"/>
          </p:cNvCxnSpPr>
          <p:nvPr/>
        </p:nvCxnSpPr>
        <p:spPr bwMode="auto">
          <a:xfrm>
            <a:off x="874713" y="4332288"/>
            <a:ext cx="7354887" cy="1587"/>
          </a:xfrm>
          <a:prstGeom prst="line">
            <a:avLst/>
          </a:prstGeom>
          <a:noFill/>
          <a:ln w="9525" algn="ctr">
            <a:solidFill>
              <a:srgbClr val="FFFFFF"/>
            </a:solidFill>
            <a:round/>
            <a:headEnd/>
            <a:tailEnd/>
          </a:ln>
        </p:spPr>
      </p:cxnSp>
      <p:cxnSp>
        <p:nvCxnSpPr>
          <p:cNvPr id="52238" name="Straight Connector 13"/>
          <p:cNvCxnSpPr>
            <a:cxnSpLocks noChangeShapeType="1"/>
          </p:cNvCxnSpPr>
          <p:nvPr/>
        </p:nvCxnSpPr>
        <p:spPr bwMode="auto">
          <a:xfrm rot="16200000" flipH="1">
            <a:off x="692150" y="3659188"/>
            <a:ext cx="4092575" cy="15875"/>
          </a:xfrm>
          <a:prstGeom prst="line">
            <a:avLst/>
          </a:prstGeom>
          <a:noFill/>
          <a:ln w="9525" algn="ctr">
            <a:solidFill>
              <a:srgbClr val="FFFFFF"/>
            </a:solidFill>
            <a:round/>
            <a:headEnd/>
            <a:tailEnd/>
          </a:ln>
        </p:spPr>
      </p:cxnSp>
      <p:cxnSp>
        <p:nvCxnSpPr>
          <p:cNvPr id="52239" name="Straight Connector 14"/>
          <p:cNvCxnSpPr>
            <a:cxnSpLocks noChangeShapeType="1"/>
          </p:cNvCxnSpPr>
          <p:nvPr/>
        </p:nvCxnSpPr>
        <p:spPr bwMode="auto">
          <a:xfrm rot="16200000" flipH="1">
            <a:off x="2520950" y="3659188"/>
            <a:ext cx="4092575" cy="15875"/>
          </a:xfrm>
          <a:prstGeom prst="line">
            <a:avLst/>
          </a:prstGeom>
          <a:noFill/>
          <a:ln w="9525" algn="ctr">
            <a:solidFill>
              <a:srgbClr val="FFFFFF"/>
            </a:solidFill>
            <a:round/>
            <a:headEnd/>
            <a:tailEnd/>
          </a:ln>
        </p:spPr>
      </p:cxnSp>
      <p:sp>
        <p:nvSpPr>
          <p:cNvPr id="52240" name="TextBox 15"/>
          <p:cNvSpPr txBox="1">
            <a:spLocks noChangeArrowheads="1"/>
          </p:cNvSpPr>
          <p:nvPr/>
        </p:nvSpPr>
        <p:spPr bwMode="auto">
          <a:xfrm>
            <a:off x="1289050" y="1903413"/>
            <a:ext cx="1069975" cy="701675"/>
          </a:xfrm>
          <a:prstGeom prst="rect">
            <a:avLst/>
          </a:prstGeom>
          <a:noFill/>
          <a:ln w="9525">
            <a:noFill/>
            <a:miter lim="800000"/>
            <a:headEnd/>
            <a:tailEnd/>
          </a:ln>
        </p:spPr>
        <p:txBody>
          <a:bodyPr wrap="none">
            <a:spAutoFit/>
          </a:bodyPr>
          <a:lstStyle/>
          <a:p>
            <a:r>
              <a:rPr lang="en-US" sz="1800"/>
              <a:t>Tevatron</a:t>
            </a:r>
          </a:p>
          <a:p>
            <a:r>
              <a:rPr lang="en-US" sz="1800"/>
              <a:t>LHC</a:t>
            </a:r>
          </a:p>
        </p:txBody>
      </p:sp>
      <p:sp>
        <p:nvSpPr>
          <p:cNvPr id="52241" name="TextBox 16"/>
          <p:cNvSpPr txBox="1">
            <a:spLocks noChangeArrowheads="1"/>
          </p:cNvSpPr>
          <p:nvPr/>
        </p:nvSpPr>
        <p:spPr bwMode="auto">
          <a:xfrm>
            <a:off x="2809875" y="1912938"/>
            <a:ext cx="1673225" cy="701675"/>
          </a:xfrm>
          <a:prstGeom prst="rect">
            <a:avLst/>
          </a:prstGeom>
          <a:noFill/>
          <a:ln w="9525">
            <a:noFill/>
            <a:miter lim="800000"/>
            <a:headEnd/>
            <a:tailEnd/>
          </a:ln>
        </p:spPr>
        <p:txBody>
          <a:bodyPr wrap="none">
            <a:spAutoFit/>
          </a:bodyPr>
          <a:lstStyle/>
          <a:p>
            <a:r>
              <a:rPr lang="en-US" sz="1800"/>
              <a:t>LHC</a:t>
            </a:r>
          </a:p>
          <a:p>
            <a:r>
              <a:rPr lang="en-US" sz="1800"/>
              <a:t>LHC upgrades</a:t>
            </a:r>
          </a:p>
        </p:txBody>
      </p:sp>
      <p:sp>
        <p:nvSpPr>
          <p:cNvPr id="52242" name="TextBox 17"/>
          <p:cNvSpPr txBox="1">
            <a:spLocks noChangeArrowheads="1"/>
          </p:cNvSpPr>
          <p:nvPr/>
        </p:nvSpPr>
        <p:spPr bwMode="auto">
          <a:xfrm>
            <a:off x="1154113" y="3325813"/>
            <a:ext cx="1339850" cy="701675"/>
          </a:xfrm>
          <a:prstGeom prst="rect">
            <a:avLst/>
          </a:prstGeom>
          <a:noFill/>
          <a:ln w="9525">
            <a:noFill/>
            <a:miter lim="800000"/>
            <a:headEnd/>
            <a:tailEnd/>
          </a:ln>
        </p:spPr>
        <p:txBody>
          <a:bodyPr wrap="none">
            <a:spAutoFit/>
          </a:bodyPr>
          <a:lstStyle/>
          <a:p>
            <a:r>
              <a:rPr lang="en-US" sz="1800"/>
              <a:t>Minos</a:t>
            </a:r>
          </a:p>
          <a:p>
            <a:r>
              <a:rPr lang="en-US" sz="1800"/>
              <a:t>MiniBooNE</a:t>
            </a:r>
          </a:p>
        </p:txBody>
      </p:sp>
      <p:sp>
        <p:nvSpPr>
          <p:cNvPr id="52243" name="TextBox 18"/>
          <p:cNvSpPr txBox="1">
            <a:spLocks noChangeArrowheads="1"/>
          </p:cNvSpPr>
          <p:nvPr/>
        </p:nvSpPr>
        <p:spPr bwMode="auto">
          <a:xfrm>
            <a:off x="2914650" y="3330575"/>
            <a:ext cx="1479550" cy="1033463"/>
          </a:xfrm>
          <a:prstGeom prst="rect">
            <a:avLst/>
          </a:prstGeom>
          <a:noFill/>
          <a:ln w="9525">
            <a:noFill/>
            <a:miter lim="800000"/>
            <a:headEnd/>
            <a:tailEnd/>
          </a:ln>
        </p:spPr>
        <p:txBody>
          <a:bodyPr wrap="none">
            <a:spAutoFit/>
          </a:bodyPr>
          <a:lstStyle/>
          <a:p>
            <a:r>
              <a:rPr lang="en-US" sz="1800"/>
              <a:t>NOvA</a:t>
            </a:r>
          </a:p>
          <a:p>
            <a:r>
              <a:rPr lang="en-US" sz="1800"/>
              <a:t>MicroBooNE</a:t>
            </a:r>
          </a:p>
          <a:p>
            <a:r>
              <a:rPr lang="en-US" sz="1800"/>
              <a:t>MINERvA</a:t>
            </a:r>
          </a:p>
        </p:txBody>
      </p:sp>
      <p:sp>
        <p:nvSpPr>
          <p:cNvPr id="52244" name="TextBox 19"/>
          <p:cNvSpPr txBox="1">
            <a:spLocks noChangeArrowheads="1"/>
          </p:cNvSpPr>
          <p:nvPr/>
        </p:nvSpPr>
        <p:spPr bwMode="auto">
          <a:xfrm>
            <a:off x="6594475" y="1890713"/>
            <a:ext cx="1608138" cy="1033462"/>
          </a:xfrm>
          <a:prstGeom prst="rect">
            <a:avLst/>
          </a:prstGeom>
          <a:noFill/>
          <a:ln w="9525">
            <a:noFill/>
            <a:miter lim="800000"/>
            <a:headEnd/>
            <a:tailEnd/>
          </a:ln>
        </p:spPr>
        <p:txBody>
          <a:bodyPr wrap="none">
            <a:spAutoFit/>
          </a:bodyPr>
          <a:lstStyle/>
          <a:p>
            <a:r>
              <a:rPr lang="en-US" sz="1800"/>
              <a:t>LHC</a:t>
            </a:r>
          </a:p>
          <a:p>
            <a:r>
              <a:rPr lang="en-US" sz="1800"/>
              <a:t>ILC or</a:t>
            </a:r>
          </a:p>
          <a:p>
            <a:r>
              <a:rPr lang="en-US" sz="1800"/>
              <a:t>Muon Collider</a:t>
            </a:r>
          </a:p>
        </p:txBody>
      </p:sp>
      <p:sp>
        <p:nvSpPr>
          <p:cNvPr id="52245" name="TextBox 20"/>
          <p:cNvSpPr txBox="1">
            <a:spLocks noChangeArrowheads="1"/>
          </p:cNvSpPr>
          <p:nvPr/>
        </p:nvSpPr>
        <p:spPr bwMode="auto">
          <a:xfrm>
            <a:off x="777875" y="5830888"/>
            <a:ext cx="711200" cy="369887"/>
          </a:xfrm>
          <a:prstGeom prst="rect">
            <a:avLst/>
          </a:prstGeom>
          <a:noFill/>
          <a:ln w="9525">
            <a:noFill/>
            <a:miter lim="800000"/>
            <a:headEnd/>
            <a:tailEnd/>
          </a:ln>
        </p:spPr>
        <p:txBody>
          <a:bodyPr wrap="none">
            <a:spAutoFit/>
          </a:bodyPr>
          <a:lstStyle/>
          <a:p>
            <a:r>
              <a:rPr lang="en-US" sz="1800"/>
              <a:t>Now </a:t>
            </a:r>
          </a:p>
        </p:txBody>
      </p:sp>
      <p:sp>
        <p:nvSpPr>
          <p:cNvPr id="52246" name="TextBox 21"/>
          <p:cNvSpPr txBox="1">
            <a:spLocks noChangeArrowheads="1"/>
          </p:cNvSpPr>
          <p:nvPr/>
        </p:nvSpPr>
        <p:spPr bwMode="auto">
          <a:xfrm>
            <a:off x="4144963" y="5770563"/>
            <a:ext cx="762000" cy="369887"/>
          </a:xfrm>
          <a:prstGeom prst="rect">
            <a:avLst/>
          </a:prstGeom>
          <a:noFill/>
          <a:ln w="9525">
            <a:noFill/>
            <a:miter lim="800000"/>
            <a:headEnd/>
            <a:tailEnd/>
          </a:ln>
        </p:spPr>
        <p:txBody>
          <a:bodyPr wrap="none">
            <a:spAutoFit/>
          </a:bodyPr>
          <a:lstStyle/>
          <a:p>
            <a:r>
              <a:rPr lang="en-US" sz="1800"/>
              <a:t> 2015</a:t>
            </a:r>
          </a:p>
        </p:txBody>
      </p:sp>
      <p:cxnSp>
        <p:nvCxnSpPr>
          <p:cNvPr id="52247" name="Straight Connector 26"/>
          <p:cNvCxnSpPr>
            <a:cxnSpLocks noChangeShapeType="1"/>
          </p:cNvCxnSpPr>
          <p:nvPr/>
        </p:nvCxnSpPr>
        <p:spPr bwMode="auto">
          <a:xfrm rot="16200000" flipH="1">
            <a:off x="4352925" y="3648075"/>
            <a:ext cx="4090988" cy="14288"/>
          </a:xfrm>
          <a:prstGeom prst="line">
            <a:avLst/>
          </a:prstGeom>
          <a:noFill/>
          <a:ln w="9525" algn="ctr">
            <a:solidFill>
              <a:srgbClr val="FFFFFF"/>
            </a:solidFill>
            <a:round/>
            <a:headEnd/>
            <a:tailEnd/>
          </a:ln>
        </p:spPr>
      </p:cxnSp>
      <p:sp>
        <p:nvSpPr>
          <p:cNvPr id="52248" name="TextBox 27"/>
          <p:cNvSpPr txBox="1">
            <a:spLocks noChangeArrowheads="1"/>
          </p:cNvSpPr>
          <p:nvPr/>
        </p:nvSpPr>
        <p:spPr bwMode="auto">
          <a:xfrm>
            <a:off x="5065713" y="1903413"/>
            <a:ext cx="800100" cy="701675"/>
          </a:xfrm>
          <a:prstGeom prst="rect">
            <a:avLst/>
          </a:prstGeom>
          <a:noFill/>
          <a:ln w="9525">
            <a:noFill/>
            <a:miter lim="800000"/>
            <a:headEnd/>
            <a:tailEnd/>
          </a:ln>
        </p:spPr>
        <p:txBody>
          <a:bodyPr wrap="none">
            <a:spAutoFit/>
          </a:bodyPr>
          <a:lstStyle/>
          <a:p>
            <a:r>
              <a:rPr lang="en-US" sz="1800"/>
              <a:t>LHC</a:t>
            </a:r>
          </a:p>
          <a:p>
            <a:r>
              <a:rPr lang="en-US" sz="1800"/>
              <a:t>ILC??</a:t>
            </a:r>
          </a:p>
        </p:txBody>
      </p:sp>
      <p:sp>
        <p:nvSpPr>
          <p:cNvPr id="52249" name="TextBox 28"/>
          <p:cNvSpPr txBox="1">
            <a:spLocks noChangeArrowheads="1"/>
          </p:cNvSpPr>
          <p:nvPr/>
        </p:nvSpPr>
        <p:spPr bwMode="auto">
          <a:xfrm>
            <a:off x="5064125" y="3327400"/>
            <a:ext cx="787400" cy="701675"/>
          </a:xfrm>
          <a:prstGeom prst="rect">
            <a:avLst/>
          </a:prstGeom>
          <a:noFill/>
          <a:ln w="9525">
            <a:noFill/>
            <a:miter lim="800000"/>
            <a:headEnd/>
            <a:tailEnd/>
          </a:ln>
        </p:spPr>
        <p:txBody>
          <a:bodyPr wrap="none">
            <a:spAutoFit/>
          </a:bodyPr>
          <a:lstStyle/>
          <a:p>
            <a:r>
              <a:rPr lang="en-US" sz="1800"/>
              <a:t>LBNE</a:t>
            </a:r>
          </a:p>
          <a:p>
            <a:r>
              <a:rPr lang="en-US" sz="1800"/>
              <a:t>Mu2e</a:t>
            </a:r>
          </a:p>
        </p:txBody>
      </p:sp>
      <p:sp>
        <p:nvSpPr>
          <p:cNvPr id="52250" name="TextBox 29"/>
          <p:cNvSpPr txBox="1">
            <a:spLocks noChangeArrowheads="1"/>
          </p:cNvSpPr>
          <p:nvPr/>
        </p:nvSpPr>
        <p:spPr bwMode="auto">
          <a:xfrm>
            <a:off x="6353175" y="3328988"/>
            <a:ext cx="1858963" cy="1033462"/>
          </a:xfrm>
          <a:prstGeom prst="rect">
            <a:avLst/>
          </a:prstGeom>
          <a:noFill/>
          <a:ln w="9525">
            <a:noFill/>
            <a:miter lim="800000"/>
            <a:headEnd/>
            <a:tailEnd/>
          </a:ln>
        </p:spPr>
        <p:txBody>
          <a:bodyPr wrap="none">
            <a:spAutoFit/>
          </a:bodyPr>
          <a:lstStyle/>
          <a:p>
            <a:r>
              <a:rPr lang="en-US" sz="1800"/>
              <a:t>Project X+LBNE</a:t>
            </a:r>
          </a:p>
          <a:p>
            <a:r>
              <a:rPr lang="en-US" sz="1800"/>
              <a:t>Mu2e</a:t>
            </a:r>
          </a:p>
          <a:p>
            <a:r>
              <a:rPr lang="en-US" sz="1800">
                <a:latin typeface="Symbol" pitchFamily="18" charset="2"/>
              </a:rPr>
              <a:t>n</a:t>
            </a:r>
            <a:r>
              <a:rPr lang="en-US" sz="1800"/>
              <a:t> Factory</a:t>
            </a:r>
          </a:p>
        </p:txBody>
      </p:sp>
      <p:sp>
        <p:nvSpPr>
          <p:cNvPr id="52251" name="TextBox 30"/>
          <p:cNvSpPr txBox="1">
            <a:spLocks noChangeArrowheads="1"/>
          </p:cNvSpPr>
          <p:nvPr/>
        </p:nvSpPr>
        <p:spPr bwMode="auto">
          <a:xfrm>
            <a:off x="2425700" y="5786438"/>
            <a:ext cx="696913" cy="369887"/>
          </a:xfrm>
          <a:prstGeom prst="rect">
            <a:avLst/>
          </a:prstGeom>
          <a:noFill/>
          <a:ln w="9525">
            <a:noFill/>
            <a:miter lim="800000"/>
            <a:headEnd/>
            <a:tailEnd/>
          </a:ln>
        </p:spPr>
        <p:txBody>
          <a:bodyPr wrap="none">
            <a:spAutoFit/>
          </a:bodyPr>
          <a:lstStyle/>
          <a:p>
            <a:r>
              <a:rPr lang="en-US" sz="1800"/>
              <a:t>2012</a:t>
            </a:r>
          </a:p>
        </p:txBody>
      </p:sp>
      <p:sp>
        <p:nvSpPr>
          <p:cNvPr id="52252" name="TextBox 31"/>
          <p:cNvSpPr txBox="1">
            <a:spLocks noChangeArrowheads="1"/>
          </p:cNvSpPr>
          <p:nvPr/>
        </p:nvSpPr>
        <p:spPr bwMode="auto">
          <a:xfrm>
            <a:off x="6053138" y="5741988"/>
            <a:ext cx="696912" cy="368300"/>
          </a:xfrm>
          <a:prstGeom prst="rect">
            <a:avLst/>
          </a:prstGeom>
          <a:noFill/>
          <a:ln w="9525">
            <a:noFill/>
            <a:miter lim="800000"/>
            <a:headEnd/>
            <a:tailEnd/>
          </a:ln>
        </p:spPr>
        <p:txBody>
          <a:bodyPr wrap="none">
            <a:spAutoFit/>
          </a:bodyPr>
          <a:lstStyle/>
          <a:p>
            <a:r>
              <a:rPr lang="en-US" sz="1800"/>
              <a:t>2018</a:t>
            </a:r>
          </a:p>
        </p:txBody>
      </p:sp>
      <p:sp>
        <p:nvSpPr>
          <p:cNvPr id="52253" name="TextBox 32"/>
          <p:cNvSpPr txBox="1">
            <a:spLocks noChangeArrowheads="1"/>
          </p:cNvSpPr>
          <p:nvPr/>
        </p:nvSpPr>
        <p:spPr bwMode="auto">
          <a:xfrm>
            <a:off x="1041400" y="4667250"/>
            <a:ext cx="1581150" cy="701675"/>
          </a:xfrm>
          <a:prstGeom prst="rect">
            <a:avLst/>
          </a:prstGeom>
          <a:noFill/>
          <a:ln w="9525">
            <a:noFill/>
            <a:miter lim="800000"/>
            <a:headEnd/>
            <a:tailEnd/>
          </a:ln>
        </p:spPr>
        <p:txBody>
          <a:bodyPr wrap="none">
            <a:spAutoFit/>
          </a:bodyPr>
          <a:lstStyle/>
          <a:p>
            <a:r>
              <a:rPr lang="en-US" sz="1800"/>
              <a:t>P Auger</a:t>
            </a:r>
          </a:p>
          <a:p>
            <a:r>
              <a:rPr lang="en-US" sz="1800"/>
              <a:t>DM Searches</a:t>
            </a:r>
          </a:p>
        </p:txBody>
      </p:sp>
      <p:sp>
        <p:nvSpPr>
          <p:cNvPr id="52254" name="TextBox 33"/>
          <p:cNvSpPr txBox="1">
            <a:spLocks noChangeArrowheads="1"/>
          </p:cNvSpPr>
          <p:nvPr/>
        </p:nvSpPr>
        <p:spPr bwMode="auto">
          <a:xfrm>
            <a:off x="2871788" y="4352925"/>
            <a:ext cx="1646237" cy="1033463"/>
          </a:xfrm>
          <a:prstGeom prst="rect">
            <a:avLst/>
          </a:prstGeom>
          <a:noFill/>
          <a:ln w="9525">
            <a:noFill/>
            <a:miter lim="800000"/>
            <a:headEnd/>
            <a:tailEnd/>
          </a:ln>
        </p:spPr>
        <p:txBody>
          <a:bodyPr wrap="none">
            <a:spAutoFit/>
          </a:bodyPr>
          <a:lstStyle/>
          <a:p>
            <a:r>
              <a:rPr lang="en-US" sz="1800"/>
              <a:t>P Auger</a:t>
            </a:r>
          </a:p>
          <a:p>
            <a:r>
              <a:rPr lang="en-US" sz="1800"/>
              <a:t>DM: scalable?</a:t>
            </a:r>
          </a:p>
          <a:p>
            <a:r>
              <a:rPr lang="en-US" sz="1800"/>
              <a:t>DES</a:t>
            </a:r>
          </a:p>
        </p:txBody>
      </p:sp>
      <p:sp>
        <p:nvSpPr>
          <p:cNvPr id="52255" name="TextBox 34"/>
          <p:cNvSpPr txBox="1">
            <a:spLocks noChangeArrowheads="1"/>
          </p:cNvSpPr>
          <p:nvPr/>
        </p:nvSpPr>
        <p:spPr bwMode="auto">
          <a:xfrm>
            <a:off x="4660900" y="4371975"/>
            <a:ext cx="1543050" cy="1033463"/>
          </a:xfrm>
          <a:prstGeom prst="rect">
            <a:avLst/>
          </a:prstGeom>
          <a:noFill/>
          <a:ln w="9525">
            <a:noFill/>
            <a:miter lim="800000"/>
            <a:headEnd/>
            <a:tailEnd/>
          </a:ln>
        </p:spPr>
        <p:txBody>
          <a:bodyPr wrap="none">
            <a:spAutoFit/>
          </a:bodyPr>
          <a:lstStyle/>
          <a:p>
            <a:endParaRPr lang="en-US" sz="1800"/>
          </a:p>
          <a:p>
            <a:r>
              <a:rPr lang="en-US" sz="1800"/>
              <a:t>JDEM</a:t>
            </a:r>
          </a:p>
          <a:p>
            <a:r>
              <a:rPr lang="en-US" sz="1800"/>
              <a:t>DM searches</a:t>
            </a:r>
          </a:p>
        </p:txBody>
      </p:sp>
      <p:sp>
        <p:nvSpPr>
          <p:cNvPr id="52256" name="TextBox 35"/>
          <p:cNvSpPr txBox="1">
            <a:spLocks noChangeArrowheads="1"/>
          </p:cNvSpPr>
          <p:nvPr/>
        </p:nvSpPr>
        <p:spPr bwMode="auto">
          <a:xfrm>
            <a:off x="6896100" y="4714875"/>
            <a:ext cx="812800" cy="369888"/>
          </a:xfrm>
          <a:prstGeom prst="rect">
            <a:avLst/>
          </a:prstGeom>
          <a:noFill/>
          <a:ln w="9525">
            <a:noFill/>
            <a:miter lim="800000"/>
            <a:headEnd/>
            <a:tailEnd/>
          </a:ln>
        </p:spPr>
        <p:txBody>
          <a:bodyPr wrap="none">
            <a:spAutoFit/>
          </a:bodyPr>
          <a:lstStyle/>
          <a:p>
            <a:pPr algn="just"/>
            <a:r>
              <a:rPr lang="en-US" sz="1800"/>
              <a:t>JDEM</a:t>
            </a:r>
          </a:p>
        </p:txBody>
      </p:sp>
      <p:sp>
        <p:nvSpPr>
          <p:cNvPr id="52257" name="TextBox 29"/>
          <p:cNvSpPr txBox="1">
            <a:spLocks noChangeArrowheads="1"/>
          </p:cNvSpPr>
          <p:nvPr/>
        </p:nvSpPr>
        <p:spPr bwMode="auto">
          <a:xfrm rot="-5400000">
            <a:off x="101601" y="2019300"/>
            <a:ext cx="1162050" cy="460375"/>
          </a:xfrm>
          <a:prstGeom prst="rect">
            <a:avLst/>
          </a:prstGeom>
          <a:noFill/>
          <a:ln w="9525">
            <a:noFill/>
            <a:miter lim="800000"/>
            <a:headEnd/>
            <a:tailEnd/>
          </a:ln>
        </p:spPr>
        <p:txBody>
          <a:bodyPr wrap="none">
            <a:spAutoFit/>
          </a:bodyPr>
          <a:lstStyle/>
          <a:p>
            <a:r>
              <a:rPr lang="en-US"/>
              <a:t>Energy</a:t>
            </a:r>
          </a:p>
        </p:txBody>
      </p:sp>
      <p:sp>
        <p:nvSpPr>
          <p:cNvPr id="52258" name="TextBox 30"/>
          <p:cNvSpPr txBox="1">
            <a:spLocks noChangeArrowheads="1"/>
          </p:cNvSpPr>
          <p:nvPr/>
        </p:nvSpPr>
        <p:spPr bwMode="auto">
          <a:xfrm rot="-5400000">
            <a:off x="27781" y="3485357"/>
            <a:ext cx="1330325" cy="461962"/>
          </a:xfrm>
          <a:prstGeom prst="rect">
            <a:avLst/>
          </a:prstGeom>
          <a:noFill/>
          <a:ln w="9525">
            <a:noFill/>
            <a:miter lim="800000"/>
            <a:headEnd/>
            <a:tailEnd/>
          </a:ln>
        </p:spPr>
        <p:txBody>
          <a:bodyPr wrap="none">
            <a:spAutoFit/>
          </a:bodyPr>
          <a:lstStyle/>
          <a:p>
            <a:r>
              <a:rPr lang="en-US"/>
              <a:t>Intensity</a:t>
            </a:r>
          </a:p>
        </p:txBody>
      </p:sp>
      <p:sp>
        <p:nvSpPr>
          <p:cNvPr id="52259" name="TextBox 31"/>
          <p:cNvSpPr txBox="1">
            <a:spLocks noChangeArrowheads="1"/>
          </p:cNvSpPr>
          <p:nvPr/>
        </p:nvSpPr>
        <p:spPr bwMode="auto">
          <a:xfrm rot="-5400000">
            <a:off x="84932" y="4839493"/>
            <a:ext cx="1212850" cy="461963"/>
          </a:xfrm>
          <a:prstGeom prst="rect">
            <a:avLst/>
          </a:prstGeom>
          <a:noFill/>
          <a:ln w="9525">
            <a:noFill/>
            <a:miter lim="800000"/>
            <a:headEnd/>
            <a:tailEnd/>
          </a:ln>
        </p:spPr>
        <p:txBody>
          <a:bodyPr wrap="none">
            <a:spAutoFit/>
          </a:bodyPr>
          <a:lstStyle/>
          <a:p>
            <a:r>
              <a:rPr lang="en-US"/>
              <a:t>Cosmic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3251" name="Slide Number Placeholder 3"/>
          <p:cNvSpPr>
            <a:spLocks noGrp="1"/>
          </p:cNvSpPr>
          <p:nvPr>
            <p:ph type="sldNum" sz="quarter" idx="11"/>
          </p:nvPr>
        </p:nvSpPr>
        <p:spPr>
          <a:noFill/>
        </p:spPr>
        <p:txBody>
          <a:bodyPr/>
          <a:lstStyle/>
          <a:p>
            <a:fld id="{49BE63D1-631F-4E4C-B1A8-EABAF51E60AA}" type="slidenum">
              <a:rPr lang="en-US" smtClean="0">
                <a:latin typeface="Arial" pitchFamily="34" charset="0"/>
              </a:rPr>
              <a:pPr/>
              <a:t>55</a:t>
            </a:fld>
            <a:endParaRPr lang="en-US" smtClean="0">
              <a:latin typeface="Arial" pitchFamily="34" charset="0"/>
            </a:endParaRPr>
          </a:p>
        </p:txBody>
      </p:sp>
      <p:sp>
        <p:nvSpPr>
          <p:cNvPr id="53252" name="Slide Number Placeholder 2"/>
          <p:cNvSpPr txBox="1">
            <a:spLocks noGrp="1"/>
          </p:cNvSpPr>
          <p:nvPr/>
        </p:nvSpPr>
        <p:spPr bwMode="auto">
          <a:xfrm>
            <a:off x="381000" y="6305550"/>
            <a:ext cx="1905000" cy="457200"/>
          </a:xfrm>
          <a:prstGeom prst="rect">
            <a:avLst/>
          </a:prstGeom>
          <a:noFill/>
          <a:ln w="9525">
            <a:noFill/>
            <a:miter lim="800000"/>
            <a:headEnd/>
            <a:tailEnd/>
          </a:ln>
        </p:spPr>
        <p:txBody>
          <a:bodyPr anchor="b"/>
          <a:lstStyle/>
          <a:p>
            <a:pPr algn="l">
              <a:spcBef>
                <a:spcPct val="0"/>
              </a:spcBef>
              <a:buClrTx/>
              <a:buSzTx/>
              <a:buFontTx/>
              <a:buNone/>
            </a:pPr>
            <a:fld id="{7B1759B6-FA51-4B07-A5EA-8D692E515A6B}" type="slidenum">
              <a:rPr lang="en-US" sz="1200">
                <a:solidFill>
                  <a:srgbClr val="FFFFFF"/>
                </a:solidFill>
              </a:rPr>
              <a:pPr algn="l">
                <a:spcBef>
                  <a:spcPct val="0"/>
                </a:spcBef>
                <a:buClrTx/>
                <a:buSzTx/>
                <a:buFontTx/>
                <a:buNone/>
              </a:pPr>
              <a:t>55</a:t>
            </a:fld>
            <a:endParaRPr lang="en-US" sz="1200">
              <a:solidFill>
                <a:srgbClr val="FFFFFF"/>
              </a:solidFill>
            </a:endParaRPr>
          </a:p>
        </p:txBody>
      </p:sp>
      <p:pic>
        <p:nvPicPr>
          <p:cNvPr id="53253" name="Picture 10"/>
          <p:cNvPicPr>
            <a:picLocks noChangeAspect="1" noChangeArrowheads="1"/>
          </p:cNvPicPr>
          <p:nvPr/>
        </p:nvPicPr>
        <p:blipFill>
          <a:blip r:embed="rId4" cstate="print"/>
          <a:srcRect r="33347"/>
          <a:stretch>
            <a:fillRect/>
          </a:stretch>
        </p:blipFill>
        <p:spPr bwMode="auto">
          <a:xfrm>
            <a:off x="6170613" y="3573463"/>
            <a:ext cx="2503487" cy="1627187"/>
          </a:xfrm>
          <a:prstGeom prst="rect">
            <a:avLst/>
          </a:prstGeom>
          <a:noFill/>
          <a:ln w="9525">
            <a:noFill/>
            <a:miter lim="800000"/>
            <a:headEnd/>
            <a:tailEnd/>
          </a:ln>
        </p:spPr>
      </p:pic>
      <p:pic>
        <p:nvPicPr>
          <p:cNvPr id="53254" name="Picture 13"/>
          <p:cNvPicPr>
            <a:picLocks noChangeAspect="1" noChangeArrowheads="1"/>
          </p:cNvPicPr>
          <p:nvPr/>
        </p:nvPicPr>
        <p:blipFill>
          <a:blip r:embed="rId5" cstate="print"/>
          <a:srcRect l="1115" t="39320" b="13739"/>
          <a:stretch>
            <a:fillRect/>
          </a:stretch>
        </p:blipFill>
        <p:spPr bwMode="auto">
          <a:xfrm>
            <a:off x="531813" y="3197225"/>
            <a:ext cx="3184525" cy="2014538"/>
          </a:xfrm>
          <a:prstGeom prst="rect">
            <a:avLst/>
          </a:prstGeom>
          <a:noFill/>
          <a:ln w="12700">
            <a:noFill/>
            <a:miter lim="800000"/>
            <a:headEnd/>
            <a:tailEnd/>
          </a:ln>
        </p:spPr>
      </p:pic>
      <p:sp>
        <p:nvSpPr>
          <p:cNvPr id="53255" name="Text Box 18"/>
          <p:cNvSpPr txBox="1">
            <a:spLocks noChangeArrowheads="1"/>
          </p:cNvSpPr>
          <p:nvPr/>
        </p:nvSpPr>
        <p:spPr bwMode="auto">
          <a:xfrm>
            <a:off x="4440238" y="5473700"/>
            <a:ext cx="4429125" cy="787400"/>
          </a:xfrm>
          <a:prstGeom prst="rect">
            <a:avLst/>
          </a:prstGeom>
          <a:noFill/>
          <a:ln w="25400" algn="ctr">
            <a:solidFill>
              <a:schemeClr val="tx1"/>
            </a:solidFill>
            <a:miter lim="800000"/>
            <a:headEnd/>
            <a:tailEnd/>
          </a:ln>
        </p:spPr>
        <p:txBody>
          <a:bodyPr>
            <a:spAutoFit/>
          </a:bodyPr>
          <a:lstStyle/>
          <a:p>
            <a:pPr algn="ctr" eaLnBrk="0" hangingPunct="0">
              <a:spcBef>
                <a:spcPct val="0"/>
              </a:spcBef>
              <a:buClrTx/>
              <a:buSzTx/>
              <a:buFontTx/>
              <a:buNone/>
            </a:pPr>
            <a:r>
              <a:rPr lang="en-US"/>
              <a:t>COUPP</a:t>
            </a:r>
            <a:endParaRPr lang="en-US" sz="800"/>
          </a:p>
          <a:p>
            <a:pPr algn="ctr" eaLnBrk="0" hangingPunct="0">
              <a:spcBef>
                <a:spcPct val="0"/>
              </a:spcBef>
              <a:buClrTx/>
              <a:buSzTx/>
              <a:buFontTx/>
              <a:buNone/>
            </a:pPr>
            <a:r>
              <a:rPr lang="en-US" sz="2000"/>
              <a:t>Room temp. CF</a:t>
            </a:r>
            <a:r>
              <a:rPr lang="en-US" sz="2000" baseline="-25000"/>
              <a:t>3</a:t>
            </a:r>
            <a:r>
              <a:rPr lang="en-US" sz="2000"/>
              <a:t>I Bubble Chamber</a:t>
            </a:r>
          </a:p>
        </p:txBody>
      </p:sp>
      <p:sp>
        <p:nvSpPr>
          <p:cNvPr id="53256" name="Text Box 14"/>
          <p:cNvSpPr txBox="1">
            <a:spLocks noChangeArrowheads="1"/>
          </p:cNvSpPr>
          <p:nvPr/>
        </p:nvSpPr>
        <p:spPr bwMode="auto">
          <a:xfrm>
            <a:off x="496888" y="2079625"/>
            <a:ext cx="3224212" cy="787400"/>
          </a:xfrm>
          <a:prstGeom prst="rect">
            <a:avLst/>
          </a:prstGeom>
          <a:noFill/>
          <a:ln w="25400" algn="ctr">
            <a:solidFill>
              <a:srgbClr val="FFFFFF"/>
            </a:solidFill>
            <a:miter lim="800000"/>
            <a:headEnd/>
            <a:tailEnd/>
          </a:ln>
        </p:spPr>
        <p:txBody>
          <a:bodyPr wrap="none">
            <a:spAutoFit/>
          </a:bodyPr>
          <a:lstStyle/>
          <a:p>
            <a:pPr algn="ctr" eaLnBrk="0" hangingPunct="0">
              <a:spcBef>
                <a:spcPct val="0"/>
              </a:spcBef>
              <a:buClrTx/>
              <a:buSzTx/>
              <a:buFontTx/>
              <a:buNone/>
            </a:pPr>
            <a:r>
              <a:rPr lang="en-US"/>
              <a:t>CDMS</a:t>
            </a:r>
            <a:endParaRPr lang="en-US" sz="800"/>
          </a:p>
          <a:p>
            <a:pPr algn="ctr" eaLnBrk="0" hangingPunct="0">
              <a:spcBef>
                <a:spcPct val="0"/>
              </a:spcBef>
              <a:buClrTx/>
              <a:buSzTx/>
              <a:buFontTx/>
              <a:buNone/>
            </a:pPr>
            <a:r>
              <a:rPr lang="en-US" sz="2000"/>
              <a:t>Low temp. Ge / Si crystals </a:t>
            </a:r>
          </a:p>
        </p:txBody>
      </p:sp>
      <p:grpSp>
        <p:nvGrpSpPr>
          <p:cNvPr id="2" name="Group 28"/>
          <p:cNvGrpSpPr>
            <a:grpSpLocks/>
          </p:cNvGrpSpPr>
          <p:nvPr/>
        </p:nvGrpSpPr>
        <p:grpSpPr bwMode="auto">
          <a:xfrm>
            <a:off x="4349750" y="1536700"/>
            <a:ext cx="1765300" cy="3636963"/>
            <a:chOff x="3289" y="1984"/>
            <a:chExt cx="1112" cy="2291"/>
          </a:xfrm>
        </p:grpSpPr>
        <p:pic>
          <p:nvPicPr>
            <p:cNvPr id="53262" name="Picture 23" descr="08-0024-01D"/>
            <p:cNvPicPr>
              <a:picLocks noChangeAspect="1" noChangeArrowheads="1"/>
            </p:cNvPicPr>
            <p:nvPr/>
          </p:nvPicPr>
          <p:blipFill>
            <a:blip r:embed="rId6" cstate="print"/>
            <a:srcRect l="19502" t="2937" r="21815" b="6331"/>
            <a:stretch>
              <a:fillRect/>
            </a:stretch>
          </p:blipFill>
          <p:spPr bwMode="auto">
            <a:xfrm>
              <a:off x="3289" y="1984"/>
              <a:ext cx="1112" cy="2291"/>
            </a:xfrm>
            <a:prstGeom prst="rect">
              <a:avLst/>
            </a:prstGeom>
            <a:noFill/>
            <a:ln w="9525">
              <a:noFill/>
              <a:miter lim="800000"/>
              <a:headEnd/>
              <a:tailEnd/>
            </a:ln>
          </p:spPr>
        </p:pic>
        <p:sp>
          <p:nvSpPr>
            <p:cNvPr id="53263" name="Text Box 24"/>
            <p:cNvSpPr txBox="1">
              <a:spLocks noChangeArrowheads="1"/>
            </p:cNvSpPr>
            <p:nvPr/>
          </p:nvSpPr>
          <p:spPr bwMode="auto">
            <a:xfrm>
              <a:off x="3380" y="2050"/>
              <a:ext cx="921" cy="397"/>
            </a:xfrm>
            <a:prstGeom prst="rect">
              <a:avLst/>
            </a:prstGeom>
            <a:solidFill>
              <a:srgbClr val="000000"/>
            </a:solidFill>
            <a:ln w="9525" algn="ctr">
              <a:noFill/>
              <a:miter lim="800000"/>
              <a:headEnd/>
              <a:tailEnd/>
            </a:ln>
          </p:spPr>
          <p:txBody>
            <a:bodyPr wrap="none">
              <a:spAutoFit/>
            </a:bodyPr>
            <a:lstStyle/>
            <a:p>
              <a:pPr algn="ctr"/>
              <a:r>
                <a:rPr lang="en-US" sz="1600">
                  <a:solidFill>
                    <a:srgbClr val="FFFFFF"/>
                  </a:solidFill>
                </a:rPr>
                <a:t>COUPP</a:t>
              </a:r>
            </a:p>
            <a:p>
              <a:pPr algn="ctr"/>
              <a:r>
                <a:rPr lang="en-US" sz="1600">
                  <a:solidFill>
                    <a:srgbClr val="FFFFFF"/>
                  </a:solidFill>
                </a:rPr>
                <a:t>60 kg / 30 liter</a:t>
              </a:r>
            </a:p>
          </p:txBody>
        </p:sp>
      </p:grpSp>
      <p:sp>
        <p:nvSpPr>
          <p:cNvPr id="53258" name="Text Box 26"/>
          <p:cNvSpPr txBox="1">
            <a:spLocks noChangeArrowheads="1"/>
          </p:cNvSpPr>
          <p:nvPr/>
        </p:nvSpPr>
        <p:spPr bwMode="auto">
          <a:xfrm>
            <a:off x="7007225" y="5143500"/>
            <a:ext cx="1236663" cy="336550"/>
          </a:xfrm>
          <a:prstGeom prst="rect">
            <a:avLst/>
          </a:prstGeom>
          <a:noFill/>
          <a:ln w="9525" algn="ctr">
            <a:noFill/>
            <a:miter lim="800000"/>
            <a:headEnd/>
            <a:tailEnd/>
          </a:ln>
        </p:spPr>
        <p:txBody>
          <a:bodyPr wrap="none">
            <a:spAutoFit/>
          </a:bodyPr>
          <a:lstStyle/>
          <a:p>
            <a:r>
              <a:rPr lang="en-US" sz="1600">
                <a:solidFill>
                  <a:srgbClr val="FFFFFF"/>
                </a:solidFill>
              </a:rPr>
              <a:t>2 kg / 1 liter</a:t>
            </a:r>
          </a:p>
        </p:txBody>
      </p:sp>
      <p:sp>
        <p:nvSpPr>
          <p:cNvPr id="53259" name="Text Box 27"/>
          <p:cNvSpPr txBox="1">
            <a:spLocks noChangeArrowheads="1"/>
          </p:cNvSpPr>
          <p:nvPr/>
        </p:nvSpPr>
        <p:spPr bwMode="auto">
          <a:xfrm>
            <a:off x="2271713" y="5267325"/>
            <a:ext cx="568325" cy="336550"/>
          </a:xfrm>
          <a:prstGeom prst="rect">
            <a:avLst/>
          </a:prstGeom>
          <a:noFill/>
          <a:ln w="9525" algn="ctr">
            <a:noFill/>
            <a:miter lim="800000"/>
            <a:headEnd/>
            <a:tailEnd/>
          </a:ln>
        </p:spPr>
        <p:txBody>
          <a:bodyPr wrap="none">
            <a:spAutoFit/>
          </a:bodyPr>
          <a:lstStyle/>
          <a:p>
            <a:r>
              <a:rPr lang="en-US" sz="1600">
                <a:solidFill>
                  <a:srgbClr val="FFFFFF"/>
                </a:solidFill>
              </a:rPr>
              <a:t>4 kg</a:t>
            </a:r>
          </a:p>
        </p:txBody>
      </p:sp>
      <p:sp>
        <p:nvSpPr>
          <p:cNvPr id="979998" name="Text Box 30"/>
          <p:cNvSpPr txBox="1">
            <a:spLocks noChangeArrowheads="1"/>
          </p:cNvSpPr>
          <p:nvPr/>
        </p:nvSpPr>
        <p:spPr bwMode="auto">
          <a:xfrm>
            <a:off x="2743200" y="5257800"/>
            <a:ext cx="936625" cy="336550"/>
          </a:xfrm>
          <a:prstGeom prst="rect">
            <a:avLst/>
          </a:prstGeom>
          <a:noFill/>
          <a:ln w="9525" algn="ctr">
            <a:noFill/>
            <a:miter lim="800000"/>
            <a:headEnd/>
            <a:tailEnd/>
          </a:ln>
        </p:spPr>
        <p:txBody>
          <a:bodyPr wrap="none">
            <a:spAutoFit/>
          </a:bodyPr>
          <a:lstStyle/>
          <a:p>
            <a:pPr algn="l"/>
            <a:r>
              <a:rPr lang="en-US" sz="1600">
                <a:solidFill>
                  <a:srgbClr val="FFFFFF"/>
                </a:solidFill>
                <a:sym typeface="Wingdings" pitchFamily="2" charset="2"/>
              </a:rPr>
              <a:t> 15</a:t>
            </a:r>
            <a:r>
              <a:rPr lang="en-US" sz="1600">
                <a:solidFill>
                  <a:srgbClr val="FFFFFF"/>
                </a:solidFill>
              </a:rPr>
              <a:t> kg</a:t>
            </a:r>
          </a:p>
        </p:txBody>
      </p:sp>
      <p:sp>
        <p:nvSpPr>
          <p:cNvPr id="53261" name="Rectangle 31"/>
          <p:cNvSpPr>
            <a:spLocks noGrp="1" noChangeArrowheads="1"/>
          </p:cNvSpPr>
          <p:nvPr>
            <p:ph type="title"/>
          </p:nvPr>
        </p:nvSpPr>
        <p:spPr/>
        <p:txBody>
          <a:bodyPr/>
          <a:lstStyle/>
          <a:p>
            <a:r>
              <a:rPr lang="en-US" smtClean="0"/>
              <a:t>Underground dark matter detectors</a:t>
            </a:r>
          </a:p>
        </p:txBody>
      </p:sp>
    </p:spTree>
    <p:custDataLst>
      <p:tags r:id="rId1"/>
    </p:custDataLst>
  </p:cSld>
  <p:clrMapOvr>
    <a:masterClrMapping/>
  </p:clrMapOvr>
  <p:transition advTm="1272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9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title"/>
          </p:nvPr>
        </p:nvSpPr>
        <p:spPr/>
        <p:txBody>
          <a:bodyPr/>
          <a:lstStyle/>
          <a:p>
            <a:r>
              <a:rPr lang="en-US" smtClean="0"/>
              <a:t>Probing Dark Energy</a:t>
            </a:r>
          </a:p>
        </p:txBody>
      </p:sp>
      <p:sp>
        <p:nvSpPr>
          <p:cNvPr id="54275" name="Footer Placeholder 1"/>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4276" name="Slide Number Placeholder 2"/>
          <p:cNvSpPr>
            <a:spLocks noGrp="1"/>
          </p:cNvSpPr>
          <p:nvPr>
            <p:ph type="sldNum" sz="quarter" idx="11"/>
          </p:nvPr>
        </p:nvSpPr>
        <p:spPr>
          <a:noFill/>
        </p:spPr>
        <p:txBody>
          <a:bodyPr/>
          <a:lstStyle/>
          <a:p>
            <a:fld id="{476B1BA5-AB50-4CD8-A343-9C5710ED2793}" type="slidenum">
              <a:rPr lang="en-US" smtClean="0">
                <a:latin typeface="Arial" pitchFamily="34" charset="0"/>
              </a:rPr>
              <a:pPr/>
              <a:t>56</a:t>
            </a:fld>
            <a:endParaRPr lang="en-US" smtClean="0">
              <a:latin typeface="Arial" pitchFamily="34" charset="0"/>
            </a:endParaRPr>
          </a:p>
        </p:txBody>
      </p:sp>
      <p:sp>
        <p:nvSpPr>
          <p:cNvPr id="54278" name="Slide Number Placeholder 5"/>
          <p:cNvSpPr txBox="1">
            <a:spLocks noGrp="1"/>
          </p:cNvSpPr>
          <p:nvPr/>
        </p:nvSpPr>
        <p:spPr bwMode="auto">
          <a:xfrm>
            <a:off x="381000" y="6305550"/>
            <a:ext cx="1905000" cy="457200"/>
          </a:xfrm>
          <a:prstGeom prst="rect">
            <a:avLst/>
          </a:prstGeom>
          <a:noFill/>
          <a:ln w="9525">
            <a:noFill/>
            <a:miter lim="800000"/>
            <a:headEnd/>
            <a:tailEnd/>
          </a:ln>
        </p:spPr>
        <p:txBody>
          <a:bodyPr anchor="b"/>
          <a:lstStyle/>
          <a:p>
            <a:pPr algn="l">
              <a:spcBef>
                <a:spcPct val="0"/>
              </a:spcBef>
              <a:buClrTx/>
              <a:buSzTx/>
              <a:buFontTx/>
              <a:buNone/>
            </a:pPr>
            <a:fld id="{4387BD6D-52A4-4BD6-9850-A9F8B935A058}" type="slidenum">
              <a:rPr lang="en-US" sz="1200">
                <a:solidFill>
                  <a:srgbClr val="FFFFFF"/>
                </a:solidFill>
              </a:rPr>
              <a:pPr algn="l">
                <a:spcBef>
                  <a:spcPct val="0"/>
                </a:spcBef>
                <a:buClrTx/>
                <a:buSzTx/>
                <a:buFontTx/>
                <a:buNone/>
              </a:pPr>
              <a:t>56</a:t>
            </a:fld>
            <a:endParaRPr lang="en-US" sz="1200">
              <a:solidFill>
                <a:srgbClr val="FFFFFF"/>
              </a:solidFill>
            </a:endParaRPr>
          </a:p>
        </p:txBody>
      </p:sp>
      <p:grpSp>
        <p:nvGrpSpPr>
          <p:cNvPr id="54279" name="Group 2"/>
          <p:cNvGrpSpPr>
            <a:grpSpLocks/>
          </p:cNvGrpSpPr>
          <p:nvPr/>
        </p:nvGrpSpPr>
        <p:grpSpPr bwMode="auto">
          <a:xfrm>
            <a:off x="6010275" y="628650"/>
            <a:ext cx="2828925" cy="5638800"/>
            <a:chOff x="3786" y="396"/>
            <a:chExt cx="1782" cy="3552"/>
          </a:xfrm>
        </p:grpSpPr>
        <p:pic>
          <p:nvPicPr>
            <p:cNvPr id="54280" name="Picture 3" descr="supernovaacc"/>
            <p:cNvPicPr>
              <a:picLocks noChangeAspect="1" noChangeArrowheads="1"/>
            </p:cNvPicPr>
            <p:nvPr/>
          </p:nvPicPr>
          <p:blipFill>
            <a:blip r:embed="rId3" cstate="print"/>
            <a:srcRect l="447" b="12762"/>
            <a:stretch>
              <a:fillRect/>
            </a:stretch>
          </p:blipFill>
          <p:spPr bwMode="auto">
            <a:xfrm>
              <a:off x="3788" y="2527"/>
              <a:ext cx="1780" cy="1415"/>
            </a:xfrm>
            <a:prstGeom prst="rect">
              <a:avLst/>
            </a:prstGeom>
            <a:noFill/>
            <a:ln w="9525">
              <a:noFill/>
              <a:miter lim="800000"/>
              <a:headEnd/>
              <a:tailEnd/>
            </a:ln>
          </p:spPr>
        </p:pic>
        <p:pic>
          <p:nvPicPr>
            <p:cNvPr id="54281" name="Picture 10" descr="4mDome"/>
            <p:cNvPicPr>
              <a:picLocks noChangeAspect="1" noChangeArrowheads="1"/>
            </p:cNvPicPr>
            <p:nvPr/>
          </p:nvPicPr>
          <p:blipFill>
            <a:blip r:embed="rId4" cstate="print">
              <a:lum bright="14000"/>
            </a:blip>
            <a:srcRect t="7381" b="11520"/>
            <a:stretch>
              <a:fillRect/>
            </a:stretch>
          </p:blipFill>
          <p:spPr bwMode="auto">
            <a:xfrm>
              <a:off x="3789" y="1428"/>
              <a:ext cx="1773" cy="1371"/>
            </a:xfrm>
            <a:prstGeom prst="rect">
              <a:avLst/>
            </a:prstGeom>
            <a:noFill/>
            <a:ln w="9525">
              <a:noFill/>
              <a:miter lim="800000"/>
              <a:headEnd/>
              <a:tailEnd/>
            </a:ln>
          </p:spPr>
        </p:pic>
        <p:pic>
          <p:nvPicPr>
            <p:cNvPr id="54282" name="Picture 3" descr="galaxy_zoom"/>
            <p:cNvPicPr>
              <a:picLocks noChangeAspect="1" noChangeArrowheads="1"/>
            </p:cNvPicPr>
            <p:nvPr/>
          </p:nvPicPr>
          <p:blipFill>
            <a:blip r:embed="rId5" cstate="print"/>
            <a:srcRect l="8678"/>
            <a:stretch>
              <a:fillRect/>
            </a:stretch>
          </p:blipFill>
          <p:spPr bwMode="auto">
            <a:xfrm>
              <a:off x="3786" y="405"/>
              <a:ext cx="1768" cy="1260"/>
            </a:xfrm>
            <a:prstGeom prst="rect">
              <a:avLst/>
            </a:prstGeom>
            <a:noFill/>
            <a:ln w="9525">
              <a:noFill/>
              <a:miter lim="800000"/>
              <a:headEnd/>
              <a:tailEnd/>
            </a:ln>
          </p:spPr>
        </p:pic>
        <p:sp>
          <p:nvSpPr>
            <p:cNvPr id="54283" name="Text Box 6"/>
            <p:cNvSpPr txBox="1">
              <a:spLocks noChangeArrowheads="1"/>
            </p:cNvSpPr>
            <p:nvPr/>
          </p:nvSpPr>
          <p:spPr bwMode="auto">
            <a:xfrm>
              <a:off x="4898" y="541"/>
              <a:ext cx="639" cy="2588"/>
            </a:xfrm>
            <a:prstGeom prst="rect">
              <a:avLst/>
            </a:prstGeom>
            <a:noFill/>
            <a:ln w="9525">
              <a:noFill/>
              <a:miter lim="800000"/>
              <a:headEnd/>
              <a:tailEnd/>
            </a:ln>
          </p:spPr>
          <p:txBody>
            <a:bodyPr wrap="none">
              <a:spAutoFit/>
            </a:bodyPr>
            <a:lstStyle/>
            <a:p>
              <a:pPr algn="ctr">
                <a:spcBef>
                  <a:spcPct val="0"/>
                </a:spcBef>
                <a:buClrTx/>
                <a:buSzTx/>
                <a:buFontTx/>
                <a:buNone/>
              </a:pPr>
              <a:r>
                <a:rPr lang="en-US">
                  <a:solidFill>
                    <a:srgbClr val="FFFFFF"/>
                  </a:solidFill>
                </a:rPr>
                <a:t>SDSS</a:t>
              </a:r>
            </a:p>
            <a:p>
              <a:pPr algn="ctr">
                <a:spcBef>
                  <a:spcPct val="0"/>
                </a:spcBef>
                <a:buClrTx/>
                <a:buSzTx/>
                <a:buFontTx/>
                <a:buNone/>
              </a:pPr>
              <a:endParaRPr lang="en-US">
                <a:solidFill>
                  <a:srgbClr val="FFFFFF"/>
                </a:solidFill>
              </a:endParaRPr>
            </a:p>
            <a:p>
              <a:pPr algn="ctr">
                <a:spcBef>
                  <a:spcPct val="0"/>
                </a:spcBef>
                <a:buClrTx/>
                <a:buSzTx/>
                <a:buFontTx/>
                <a:buNone/>
              </a:pPr>
              <a:endParaRPr lang="en-US">
                <a:solidFill>
                  <a:srgbClr val="FFFFFF"/>
                </a:solidFill>
              </a:endParaRPr>
            </a:p>
            <a:p>
              <a:pPr algn="ctr">
                <a:spcBef>
                  <a:spcPct val="0"/>
                </a:spcBef>
                <a:buClrTx/>
                <a:buSzTx/>
                <a:buFontTx/>
                <a:buNone/>
              </a:pPr>
              <a:endParaRPr lang="en-US">
                <a:solidFill>
                  <a:srgbClr val="FFFFFF"/>
                </a:solidFill>
              </a:endParaRPr>
            </a:p>
            <a:p>
              <a:pPr algn="ctr">
                <a:spcBef>
                  <a:spcPct val="0"/>
                </a:spcBef>
                <a:buClrTx/>
                <a:buSzTx/>
                <a:buFontTx/>
                <a:buNone/>
              </a:pPr>
              <a:endParaRPr lang="en-US">
                <a:solidFill>
                  <a:srgbClr val="FFFFFF"/>
                </a:solidFill>
              </a:endParaRPr>
            </a:p>
            <a:p>
              <a:pPr algn="ctr">
                <a:spcBef>
                  <a:spcPct val="0"/>
                </a:spcBef>
                <a:buClrTx/>
                <a:buSzTx/>
                <a:buFontTx/>
                <a:buNone/>
              </a:pPr>
              <a:r>
                <a:rPr lang="en-US">
                  <a:solidFill>
                    <a:srgbClr val="FFFFFF"/>
                  </a:solidFill>
                </a:rPr>
                <a:t>DES</a:t>
              </a:r>
            </a:p>
            <a:p>
              <a:pPr algn="ctr">
                <a:spcBef>
                  <a:spcPct val="0"/>
                </a:spcBef>
                <a:buClrTx/>
                <a:buSzTx/>
                <a:buFontTx/>
                <a:buNone/>
              </a:pPr>
              <a:endParaRPr lang="en-US">
                <a:solidFill>
                  <a:srgbClr val="FFFFFF"/>
                </a:solidFill>
              </a:endParaRPr>
            </a:p>
            <a:p>
              <a:pPr algn="ctr">
                <a:spcBef>
                  <a:spcPct val="0"/>
                </a:spcBef>
                <a:buClrTx/>
                <a:buSzTx/>
                <a:buFontTx/>
                <a:buNone/>
              </a:pPr>
              <a:endParaRPr lang="en-US">
                <a:solidFill>
                  <a:srgbClr val="FFFFFF"/>
                </a:solidFill>
              </a:endParaRPr>
            </a:p>
            <a:p>
              <a:pPr algn="ctr">
                <a:spcBef>
                  <a:spcPct val="0"/>
                </a:spcBef>
                <a:buClrTx/>
                <a:buSzTx/>
                <a:buFontTx/>
                <a:buNone/>
              </a:pPr>
              <a:endParaRPr lang="en-US">
                <a:solidFill>
                  <a:srgbClr val="FFFFFF"/>
                </a:solidFill>
              </a:endParaRPr>
            </a:p>
            <a:p>
              <a:pPr algn="ctr">
                <a:spcBef>
                  <a:spcPct val="0"/>
                </a:spcBef>
                <a:buClrTx/>
                <a:buSzTx/>
                <a:buFontTx/>
                <a:buNone/>
              </a:pPr>
              <a:endParaRPr lang="en-US">
                <a:solidFill>
                  <a:srgbClr val="FFFFFF"/>
                </a:solidFill>
              </a:endParaRPr>
            </a:p>
            <a:p>
              <a:pPr algn="ctr">
                <a:spcBef>
                  <a:spcPct val="0"/>
                </a:spcBef>
                <a:buClrTx/>
                <a:buSzTx/>
                <a:buFontTx/>
                <a:buNone/>
              </a:pPr>
              <a:r>
                <a:rPr lang="en-US">
                  <a:solidFill>
                    <a:srgbClr val="FFFFFF"/>
                  </a:solidFill>
                </a:rPr>
                <a:t>JDEM</a:t>
              </a:r>
            </a:p>
          </p:txBody>
        </p:sp>
        <p:sp>
          <p:nvSpPr>
            <p:cNvPr id="54284" name="Rectangle 7"/>
            <p:cNvSpPr>
              <a:spLocks noChangeArrowheads="1"/>
            </p:cNvSpPr>
            <p:nvPr/>
          </p:nvSpPr>
          <p:spPr bwMode="auto">
            <a:xfrm>
              <a:off x="3792" y="396"/>
              <a:ext cx="1776" cy="3552"/>
            </a:xfrm>
            <a:prstGeom prst="rect">
              <a:avLst/>
            </a:prstGeom>
            <a:noFill/>
            <a:ln w="9525">
              <a:solidFill>
                <a:srgbClr val="FFFFFF"/>
              </a:solidFill>
              <a:miter lim="800000"/>
              <a:headEnd/>
              <a:tailEnd/>
            </a:ln>
          </p:spPr>
          <p:txBody>
            <a:bodyPr wrap="none" anchor="ctr"/>
            <a:lstStyle/>
            <a:p>
              <a:endParaRPr lang="en-US" sz="1000">
                <a:solidFill>
                  <a:srgbClr val="000000"/>
                </a:solidFill>
              </a:endParaRPr>
            </a:p>
          </p:txBody>
        </p:sp>
        <p:sp>
          <p:nvSpPr>
            <p:cNvPr id="54285" name="Line 8"/>
            <p:cNvSpPr>
              <a:spLocks noChangeShapeType="1"/>
            </p:cNvSpPr>
            <p:nvPr/>
          </p:nvSpPr>
          <p:spPr bwMode="auto">
            <a:xfrm>
              <a:off x="3792" y="1668"/>
              <a:ext cx="1776" cy="0"/>
            </a:xfrm>
            <a:prstGeom prst="line">
              <a:avLst/>
            </a:prstGeom>
            <a:noFill/>
            <a:ln w="9525">
              <a:solidFill>
                <a:srgbClr val="FFFFFF"/>
              </a:solidFill>
              <a:round/>
              <a:headEnd/>
              <a:tailEnd/>
            </a:ln>
          </p:spPr>
          <p:txBody>
            <a:bodyPr/>
            <a:lstStyle/>
            <a:p>
              <a:endParaRPr lang="en-US"/>
            </a:p>
          </p:txBody>
        </p:sp>
        <p:sp>
          <p:nvSpPr>
            <p:cNvPr id="54286" name="Line 9"/>
            <p:cNvSpPr>
              <a:spLocks noChangeShapeType="1"/>
            </p:cNvSpPr>
            <p:nvPr/>
          </p:nvSpPr>
          <p:spPr bwMode="auto">
            <a:xfrm>
              <a:off x="3792" y="2772"/>
              <a:ext cx="1776" cy="0"/>
            </a:xfrm>
            <a:prstGeom prst="line">
              <a:avLst/>
            </a:prstGeom>
            <a:noFill/>
            <a:ln w="9525">
              <a:solidFill>
                <a:srgbClr val="FFFFFF"/>
              </a:solidFill>
              <a:round/>
              <a:headEnd/>
              <a:tailEnd/>
            </a:ln>
          </p:spPr>
          <p:txBody>
            <a:bodyPr/>
            <a:lstStyle/>
            <a:p>
              <a:endParaRPr lang="en-US"/>
            </a:p>
          </p:txBody>
        </p:sp>
      </p:grpSp>
      <p:pic>
        <p:nvPicPr>
          <p:cNvPr id="15" name="Picture 14" descr="DECAM Model.jpg"/>
          <p:cNvPicPr>
            <a:picLocks noChangeAspect="1"/>
          </p:cNvPicPr>
          <p:nvPr/>
        </p:nvPicPr>
        <p:blipFill>
          <a:blip r:embed="rId6" cstate="print"/>
          <a:stretch>
            <a:fillRect/>
          </a:stretch>
        </p:blipFill>
        <p:spPr>
          <a:xfrm>
            <a:off x="847725" y="1819275"/>
            <a:ext cx="4552950" cy="3444240"/>
          </a:xfrm>
          <a:prstGeom prst="rect">
            <a:avLst/>
          </a:prstGeom>
        </p:spPr>
      </p:pic>
      <p:sp>
        <p:nvSpPr>
          <p:cNvPr id="16" name="TextBox 15"/>
          <p:cNvSpPr txBox="1"/>
          <p:nvPr/>
        </p:nvSpPr>
        <p:spPr>
          <a:xfrm>
            <a:off x="2530298" y="4810125"/>
            <a:ext cx="2836033" cy="400110"/>
          </a:xfrm>
          <a:prstGeom prst="rect">
            <a:avLst/>
          </a:prstGeom>
          <a:noFill/>
        </p:spPr>
        <p:txBody>
          <a:bodyPr wrap="none" rtlCol="0">
            <a:spAutoFit/>
          </a:bodyPr>
          <a:lstStyle/>
          <a:p>
            <a:r>
              <a:rPr lang="en-US" sz="2000" dirty="0" smtClean="0"/>
              <a:t>¼ scale model DECAM</a:t>
            </a:r>
            <a:endParaRPr lang="en-US" sz="2000" dirty="0"/>
          </a:p>
        </p:txBody>
      </p:sp>
    </p:spTree>
  </p:cSld>
  <p:clrMapOvr>
    <a:masterClrMapping/>
  </p:clrMapOvr>
  <p:transition advTm="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5299" name="Slide Number Placeholder 3"/>
          <p:cNvSpPr>
            <a:spLocks noGrp="1"/>
          </p:cNvSpPr>
          <p:nvPr>
            <p:ph type="sldNum" sz="quarter" idx="11"/>
          </p:nvPr>
        </p:nvSpPr>
        <p:spPr>
          <a:noFill/>
        </p:spPr>
        <p:txBody>
          <a:bodyPr/>
          <a:lstStyle/>
          <a:p>
            <a:fld id="{5A45935D-EFB5-4B85-AF0E-4EE14B93C25F}" type="slidenum">
              <a:rPr lang="en-US" smtClean="0">
                <a:latin typeface="Arial" pitchFamily="34" charset="0"/>
              </a:rPr>
              <a:pPr/>
              <a:t>57</a:t>
            </a:fld>
            <a:endParaRPr lang="en-US" smtClean="0">
              <a:latin typeface="Arial" pitchFamily="34" charset="0"/>
            </a:endParaRPr>
          </a:p>
        </p:txBody>
      </p:sp>
      <p:sp>
        <p:nvSpPr>
          <p:cNvPr id="55300" name="Rectangle 2"/>
          <p:cNvSpPr>
            <a:spLocks noGrp="1" noChangeArrowheads="1"/>
          </p:cNvSpPr>
          <p:nvPr>
            <p:ph type="title"/>
          </p:nvPr>
        </p:nvSpPr>
        <p:spPr/>
        <p:txBody>
          <a:bodyPr/>
          <a:lstStyle/>
          <a:p>
            <a:r>
              <a:rPr lang="en-US" smtClean="0"/>
              <a:t>UHE Cosmic Frontier: Pierre Auger</a:t>
            </a:r>
          </a:p>
        </p:txBody>
      </p:sp>
      <p:pic>
        <p:nvPicPr>
          <p:cNvPr id="55301" name="Picture 4" descr="Fluorescence telescope"/>
          <p:cNvPicPr>
            <a:picLocks noChangeAspect="1" noChangeArrowheads="1"/>
          </p:cNvPicPr>
          <p:nvPr/>
        </p:nvPicPr>
        <p:blipFill>
          <a:blip r:embed="rId2" cstate="print"/>
          <a:srcRect/>
          <a:stretch>
            <a:fillRect/>
          </a:stretch>
        </p:blipFill>
        <p:spPr bwMode="auto">
          <a:xfrm>
            <a:off x="4678363" y="1147763"/>
            <a:ext cx="3819525" cy="2600325"/>
          </a:xfrm>
          <a:prstGeom prst="rect">
            <a:avLst/>
          </a:prstGeom>
          <a:noFill/>
          <a:ln w="9525">
            <a:noFill/>
            <a:miter lim="800000"/>
            <a:headEnd/>
            <a:tailEnd/>
          </a:ln>
        </p:spPr>
      </p:pic>
      <p:pic>
        <p:nvPicPr>
          <p:cNvPr id="55302" name="Picture 6" descr="Pampa amarilla"/>
          <p:cNvPicPr>
            <a:picLocks noChangeAspect="1" noChangeArrowheads="1"/>
          </p:cNvPicPr>
          <p:nvPr/>
        </p:nvPicPr>
        <p:blipFill>
          <a:blip r:embed="rId3" cstate="print"/>
          <a:srcRect/>
          <a:stretch>
            <a:fillRect/>
          </a:stretch>
        </p:blipFill>
        <p:spPr bwMode="auto">
          <a:xfrm>
            <a:off x="4667250" y="3724275"/>
            <a:ext cx="3802063" cy="2616200"/>
          </a:xfrm>
          <a:prstGeom prst="rect">
            <a:avLst/>
          </a:prstGeom>
          <a:noFill/>
          <a:ln w="9525">
            <a:noFill/>
            <a:miter lim="800000"/>
            <a:headEnd/>
            <a:tailEnd/>
          </a:ln>
        </p:spPr>
      </p:pic>
      <p:pic>
        <p:nvPicPr>
          <p:cNvPr id="55303" name="Picture 7" descr="Auger fluorescence"/>
          <p:cNvPicPr>
            <a:picLocks noChangeAspect="1" noChangeArrowheads="1"/>
          </p:cNvPicPr>
          <p:nvPr/>
        </p:nvPicPr>
        <p:blipFill>
          <a:blip r:embed="rId4" cstate="print"/>
          <a:srcRect/>
          <a:stretch>
            <a:fillRect/>
          </a:stretch>
        </p:blipFill>
        <p:spPr bwMode="auto">
          <a:xfrm>
            <a:off x="1060450" y="1138238"/>
            <a:ext cx="33782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Cosmic frontier: new ideas</a:t>
            </a:r>
          </a:p>
        </p:txBody>
      </p:sp>
      <p:sp>
        <p:nvSpPr>
          <p:cNvPr id="56323" name="Content Placeholder 2"/>
          <p:cNvSpPr>
            <a:spLocks noGrp="1"/>
          </p:cNvSpPr>
          <p:nvPr>
            <p:ph idx="1"/>
          </p:nvPr>
        </p:nvSpPr>
        <p:spPr/>
        <p:txBody>
          <a:bodyPr/>
          <a:lstStyle/>
          <a:p>
            <a:r>
              <a:rPr lang="en-US" smtClean="0"/>
              <a:t>One ton detector scale dark matter searches</a:t>
            </a:r>
          </a:p>
          <a:p>
            <a:endParaRPr lang="en-US" smtClean="0"/>
          </a:p>
          <a:p>
            <a:r>
              <a:rPr lang="en-US" smtClean="0"/>
              <a:t>Pierre Auger North</a:t>
            </a:r>
          </a:p>
          <a:p>
            <a:endParaRPr lang="en-US" smtClean="0"/>
          </a:p>
          <a:p>
            <a:r>
              <a:rPr lang="en-US" smtClean="0"/>
              <a:t>21 cm radio band survey (dark matter distribution)</a:t>
            </a:r>
          </a:p>
          <a:p>
            <a:endParaRPr lang="en-US" smtClean="0"/>
          </a:p>
          <a:p>
            <a:r>
              <a:rPr lang="en-US" smtClean="0"/>
              <a:t>Holographic noise</a:t>
            </a:r>
          </a:p>
          <a:p>
            <a:endParaRPr lang="en-US" smtClean="0"/>
          </a:p>
          <a:p>
            <a:r>
              <a:rPr lang="en-US" smtClean="0"/>
              <a:t>Axion searches</a:t>
            </a:r>
          </a:p>
        </p:txBody>
      </p:sp>
      <p:sp>
        <p:nvSpPr>
          <p:cNvPr id="56324"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6325" name="Slide Number Placeholder 4"/>
          <p:cNvSpPr>
            <a:spLocks noGrp="1"/>
          </p:cNvSpPr>
          <p:nvPr>
            <p:ph type="sldNum" sz="quarter" idx="11"/>
          </p:nvPr>
        </p:nvSpPr>
        <p:spPr>
          <a:noFill/>
        </p:spPr>
        <p:txBody>
          <a:bodyPr/>
          <a:lstStyle/>
          <a:p>
            <a:fld id="{9AEE1962-21AF-4CC4-8A55-2B81ABE39EA3}" type="slidenum">
              <a:rPr lang="en-US" smtClean="0">
                <a:latin typeface="Arial" pitchFamily="34" charset="0"/>
              </a:rPr>
              <a:pPr/>
              <a:t>58</a:t>
            </a:fld>
            <a:endParaRPr lang="en-US" smtClean="0">
              <a:latin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A formidable program ahead</a:t>
            </a:r>
          </a:p>
        </p:txBody>
      </p:sp>
      <p:sp>
        <p:nvSpPr>
          <p:cNvPr id="57347" name="Content Placeholder 2"/>
          <p:cNvSpPr>
            <a:spLocks noGrp="1"/>
          </p:cNvSpPr>
          <p:nvPr>
            <p:ph idx="1"/>
          </p:nvPr>
        </p:nvSpPr>
        <p:spPr/>
        <p:txBody>
          <a:bodyPr/>
          <a:lstStyle/>
          <a:p>
            <a:r>
              <a:rPr lang="en-US" smtClean="0"/>
              <a:t>Very demanding of ourselves at all levels</a:t>
            </a:r>
          </a:p>
          <a:p>
            <a:endParaRPr lang="en-US" smtClean="0"/>
          </a:p>
          <a:p>
            <a:r>
              <a:rPr lang="en-US" smtClean="0"/>
              <a:t>Must leverage our efforts by involving the national and international community in developing the program</a:t>
            </a:r>
          </a:p>
          <a:p>
            <a:endParaRPr lang="en-US" smtClean="0"/>
          </a:p>
          <a:p>
            <a:r>
              <a:rPr lang="en-US" smtClean="0"/>
              <a:t>Must have the underlying management and information systems that make us effective at delivering such a program </a:t>
            </a:r>
          </a:p>
        </p:txBody>
      </p:sp>
      <p:sp>
        <p:nvSpPr>
          <p:cNvPr id="57348"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57349" name="Slide Number Placeholder 4"/>
          <p:cNvSpPr>
            <a:spLocks noGrp="1"/>
          </p:cNvSpPr>
          <p:nvPr>
            <p:ph type="sldNum" sz="quarter" idx="11"/>
          </p:nvPr>
        </p:nvSpPr>
        <p:spPr>
          <a:noFill/>
        </p:spPr>
        <p:txBody>
          <a:bodyPr/>
          <a:lstStyle/>
          <a:p>
            <a:fld id="{15804E75-8852-4D8E-8DC1-E4FAB35F7CFC}" type="slidenum">
              <a:rPr lang="en-US" smtClean="0">
                <a:latin typeface="Arial" pitchFamily="34" charset="0"/>
              </a:rPr>
              <a:pPr/>
              <a:t>59</a:t>
            </a:fld>
            <a:endParaRPr lang="en-US" smtClean="0">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IQA: Foundational Principle </a:t>
            </a:r>
          </a:p>
        </p:txBody>
      </p:sp>
      <p:sp>
        <p:nvSpPr>
          <p:cNvPr id="9219" name="Content Placeholder 2"/>
          <p:cNvSpPr>
            <a:spLocks noGrp="1"/>
          </p:cNvSpPr>
          <p:nvPr>
            <p:ph idx="1"/>
          </p:nvPr>
        </p:nvSpPr>
        <p:spPr/>
        <p:txBody>
          <a:bodyPr/>
          <a:lstStyle/>
          <a:p>
            <a:r>
              <a:rPr lang="en-US" smtClean="0"/>
              <a:t>QA is integrated into our everyday work and is both a personal responsibility as well as a collective one.  It is modeled after the successful Integrated Safety Management or ISM. What it is NOT: a layer of processes imposed externally.</a:t>
            </a:r>
          </a:p>
          <a:p>
            <a:endParaRPr lang="en-US" smtClean="0"/>
          </a:p>
          <a:p>
            <a:pPr marL="342900" lvl="2" indent="-342900">
              <a:buClr>
                <a:srgbClr val="CCFFFF"/>
              </a:buClr>
              <a:buSzPct val="80000"/>
              <a:buFontTx/>
              <a:buChar char="•"/>
            </a:pPr>
            <a:r>
              <a:rPr lang="en-US" smtClean="0"/>
              <a:t>Implementation of IQA is a line management responsibility: line organizations have the authority, responsibility, and are accountable for integrating QA into all work </a:t>
            </a:r>
          </a:p>
          <a:p>
            <a:endParaRPr lang="en-US" smtClean="0"/>
          </a:p>
        </p:txBody>
      </p:sp>
      <p:sp>
        <p:nvSpPr>
          <p:cNvPr id="9220"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9221" name="Slide Number Placeholder 4"/>
          <p:cNvSpPr>
            <a:spLocks noGrp="1"/>
          </p:cNvSpPr>
          <p:nvPr>
            <p:ph type="sldNum" sz="quarter" idx="11"/>
          </p:nvPr>
        </p:nvSpPr>
        <p:spPr>
          <a:noFill/>
        </p:spPr>
        <p:txBody>
          <a:bodyPr/>
          <a:lstStyle/>
          <a:p>
            <a:fld id="{2BB619E2-896D-4575-85DA-548288334D17}" type="slidenum">
              <a:rPr lang="en-US" smtClean="0">
                <a:latin typeface="Arial" pitchFamily="34" charset="0"/>
              </a:rPr>
              <a:pPr/>
              <a:t>6</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57338" y="203200"/>
            <a:ext cx="7158037" cy="1143000"/>
          </a:xfrm>
        </p:spPr>
        <p:txBody>
          <a:bodyPr/>
          <a:lstStyle/>
          <a:p>
            <a:r>
              <a:rPr lang="en-US" smtClean="0"/>
              <a:t>IQA: Line Management Responsibility</a:t>
            </a:r>
          </a:p>
        </p:txBody>
      </p:sp>
      <p:sp>
        <p:nvSpPr>
          <p:cNvPr id="10243" name="Content Placeholder 2"/>
          <p:cNvSpPr>
            <a:spLocks noGrp="1"/>
          </p:cNvSpPr>
          <p:nvPr>
            <p:ph idx="1"/>
          </p:nvPr>
        </p:nvSpPr>
        <p:spPr/>
        <p:txBody>
          <a:bodyPr/>
          <a:lstStyle/>
          <a:p>
            <a:pPr eaLnBrk="1" hangingPunct="1">
              <a:lnSpc>
                <a:spcPct val="90000"/>
              </a:lnSpc>
            </a:pPr>
            <a:r>
              <a:rPr lang="en-US" smtClean="0"/>
              <a:t>Office of Quality and Best Practices (OQBP) -</a:t>
            </a:r>
          </a:p>
          <a:p>
            <a:pPr lvl="1" eaLnBrk="1" hangingPunct="1">
              <a:lnSpc>
                <a:spcPct val="90000"/>
              </a:lnSpc>
            </a:pPr>
            <a:r>
              <a:rPr lang="en-US" smtClean="0"/>
              <a:t>Developed framework, provides oversight for implementation, performs/coordinates independent assessments</a:t>
            </a:r>
          </a:p>
          <a:p>
            <a:pPr lvl="1" eaLnBrk="1" hangingPunct="1">
              <a:lnSpc>
                <a:spcPct val="90000"/>
              </a:lnSpc>
            </a:pPr>
            <a:r>
              <a:rPr lang="en-US" smtClean="0"/>
              <a:t>Assist D/S/Cs in implementing IQA – training, assistance to QARs, data archival and trending</a:t>
            </a:r>
          </a:p>
          <a:p>
            <a:pPr lvl="1" eaLnBrk="1" hangingPunct="1">
              <a:lnSpc>
                <a:spcPct val="90000"/>
              </a:lnSpc>
            </a:pPr>
            <a:endParaRPr lang="en-US" smtClean="0"/>
          </a:p>
          <a:p>
            <a:pPr eaLnBrk="1" hangingPunct="1">
              <a:lnSpc>
                <a:spcPct val="90000"/>
              </a:lnSpc>
            </a:pPr>
            <a:r>
              <a:rPr lang="en-US" smtClean="0"/>
              <a:t>AD’s, Heads of Programs, D/S/C </a:t>
            </a:r>
          </a:p>
          <a:p>
            <a:pPr lvl="1" eaLnBrk="1" hangingPunct="1">
              <a:lnSpc>
                <a:spcPct val="90000"/>
              </a:lnSpc>
            </a:pPr>
            <a:r>
              <a:rPr lang="en-US" smtClean="0"/>
              <a:t>Implement IQA in accord with principles &amp; requirements of IQA including continuous improvement</a:t>
            </a:r>
          </a:p>
          <a:p>
            <a:pPr lvl="1" eaLnBrk="1" hangingPunct="1">
              <a:lnSpc>
                <a:spcPct val="90000"/>
              </a:lnSpc>
            </a:pPr>
            <a:r>
              <a:rPr lang="en-US" smtClean="0"/>
              <a:t>Perform self assessments  to make sure performance objectives and requirements are met</a:t>
            </a:r>
          </a:p>
          <a:p>
            <a:endParaRPr lang="en-US" smtClean="0"/>
          </a:p>
        </p:txBody>
      </p:sp>
      <p:sp>
        <p:nvSpPr>
          <p:cNvPr id="10244"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0245" name="Slide Number Placeholder 4"/>
          <p:cNvSpPr>
            <a:spLocks noGrp="1"/>
          </p:cNvSpPr>
          <p:nvPr>
            <p:ph type="sldNum" sz="quarter" idx="11"/>
          </p:nvPr>
        </p:nvSpPr>
        <p:spPr>
          <a:noFill/>
        </p:spPr>
        <p:txBody>
          <a:bodyPr/>
          <a:lstStyle/>
          <a:p>
            <a:fld id="{5E120071-0E1C-474A-83AE-7E2D9946E3CD}" type="slidenum">
              <a:rPr lang="en-US" smtClean="0">
                <a:latin typeface="Arial" pitchFamily="34" charset="0"/>
              </a:rPr>
              <a:pPr/>
              <a:t>7</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IQA: Standards</a:t>
            </a:r>
          </a:p>
        </p:txBody>
      </p:sp>
      <p:sp>
        <p:nvSpPr>
          <p:cNvPr id="11267" name="Content Placeholder 2"/>
          <p:cNvSpPr>
            <a:spLocks noGrp="1"/>
          </p:cNvSpPr>
          <p:nvPr>
            <p:ph idx="1"/>
          </p:nvPr>
        </p:nvSpPr>
        <p:spPr/>
        <p:txBody>
          <a:bodyPr/>
          <a:lstStyle/>
          <a:p>
            <a:r>
              <a:rPr lang="en-US" smtClean="0"/>
              <a:t>The requirement is the implementation of the Quality Assurance Order DOE 414.1C</a:t>
            </a:r>
          </a:p>
          <a:p>
            <a:endParaRPr lang="en-US" smtClean="0"/>
          </a:p>
          <a:p>
            <a:r>
              <a:rPr lang="en-US" smtClean="0"/>
              <a:t>The order allows a great lead of latitude in choosing a consensus standard: we chose ANSI/ASQ Z1.13, Quality Guidelines for Research</a:t>
            </a:r>
          </a:p>
          <a:p>
            <a:endParaRPr lang="en-US" smtClean="0"/>
          </a:p>
          <a:p>
            <a:endParaRPr lang="en-US" smtClean="0"/>
          </a:p>
        </p:txBody>
      </p:sp>
      <p:sp>
        <p:nvSpPr>
          <p:cNvPr id="11268"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1269" name="Slide Number Placeholder 4"/>
          <p:cNvSpPr>
            <a:spLocks noGrp="1"/>
          </p:cNvSpPr>
          <p:nvPr>
            <p:ph type="sldNum" sz="quarter" idx="11"/>
          </p:nvPr>
        </p:nvSpPr>
        <p:spPr>
          <a:noFill/>
        </p:spPr>
        <p:txBody>
          <a:bodyPr/>
          <a:lstStyle/>
          <a:p>
            <a:fld id="{2FEEA25C-4827-415C-8965-78E783EB4764}" type="slidenum">
              <a:rPr lang="en-US" smtClean="0">
                <a:latin typeface="Arial" pitchFamily="34" charset="0"/>
              </a:rPr>
              <a:pPr/>
              <a:t>8</a:t>
            </a:fld>
            <a:endParaRPr lang="en-US" smtClean="0">
              <a:latin typeface="Arial" pitchFamily="34" charset="0"/>
            </a:endParaRPr>
          </a:p>
        </p:txBody>
      </p:sp>
      <p:grpSp>
        <p:nvGrpSpPr>
          <p:cNvPr id="11270" name="Group 12"/>
          <p:cNvGrpSpPr>
            <a:grpSpLocks/>
          </p:cNvGrpSpPr>
          <p:nvPr/>
        </p:nvGrpSpPr>
        <p:grpSpPr bwMode="auto">
          <a:xfrm>
            <a:off x="2019300" y="4235450"/>
            <a:ext cx="5562600" cy="1752600"/>
            <a:chOff x="1981200" y="3962400"/>
            <a:chExt cx="5562600" cy="1752600"/>
          </a:xfrm>
        </p:grpSpPr>
        <p:pic>
          <p:nvPicPr>
            <p:cNvPr id="11271" name="Picture 2" descr="ANSIz1"/>
            <p:cNvPicPr>
              <a:picLocks noChangeAspect="1" noChangeArrowheads="1"/>
            </p:cNvPicPr>
            <p:nvPr/>
          </p:nvPicPr>
          <p:blipFill>
            <a:blip r:embed="rId2" cstate="print"/>
            <a:srcRect/>
            <a:stretch>
              <a:fillRect/>
            </a:stretch>
          </p:blipFill>
          <p:spPr bwMode="auto">
            <a:xfrm>
              <a:off x="3827176" y="3962400"/>
              <a:ext cx="3716624" cy="1752600"/>
            </a:xfrm>
            <a:prstGeom prst="rect">
              <a:avLst/>
            </a:prstGeom>
            <a:noFill/>
            <a:ln w="9525">
              <a:noFill/>
              <a:miter lim="800000"/>
              <a:headEnd/>
              <a:tailEnd/>
            </a:ln>
          </p:spPr>
        </p:pic>
        <p:pic>
          <p:nvPicPr>
            <p:cNvPr id="11272" name="Picture 2" descr="ANSIz1"/>
            <p:cNvPicPr>
              <a:picLocks noChangeAspect="1" noChangeArrowheads="1"/>
            </p:cNvPicPr>
            <p:nvPr/>
          </p:nvPicPr>
          <p:blipFill>
            <a:blip r:embed="rId2" cstate="print"/>
            <a:srcRect/>
            <a:stretch>
              <a:fillRect/>
            </a:stretch>
          </p:blipFill>
          <p:spPr bwMode="auto">
            <a:xfrm>
              <a:off x="1981200" y="3962400"/>
              <a:ext cx="3716624" cy="1752600"/>
            </a:xfrm>
            <a:prstGeom prst="rect">
              <a:avLst/>
            </a:prstGeom>
            <a:noFill/>
            <a:ln w="9525">
              <a:noFill/>
              <a:miter lim="800000"/>
              <a:headEnd/>
              <a:tailEnd/>
            </a:ln>
          </p:spPr>
        </p:pic>
        <p:sp>
          <p:nvSpPr>
            <p:cNvPr id="11273" name="TextBox 8"/>
            <p:cNvSpPr txBox="1">
              <a:spLocks noChangeArrowheads="1"/>
            </p:cNvSpPr>
            <p:nvPr/>
          </p:nvSpPr>
          <p:spPr bwMode="auto">
            <a:xfrm rot="-1439096">
              <a:off x="5930537" y="4724920"/>
              <a:ext cx="685800" cy="276999"/>
            </a:xfrm>
            <a:prstGeom prst="rect">
              <a:avLst/>
            </a:prstGeom>
            <a:solidFill>
              <a:srgbClr val="FFFFFF"/>
            </a:solidFill>
            <a:ln w="9525">
              <a:noFill/>
              <a:miter lim="800000"/>
              <a:headEnd/>
              <a:tailEnd/>
            </a:ln>
          </p:spPr>
          <p:txBody>
            <a:bodyPr>
              <a:spAutoFit/>
            </a:bodyPr>
            <a:lstStyle/>
            <a:p>
              <a:r>
                <a:rPr lang="en-US" sz="1200" b="1">
                  <a:solidFill>
                    <a:srgbClr val="000000"/>
                  </a:solidFill>
                </a:rPr>
                <a:t>NQA-1</a:t>
              </a:r>
            </a:p>
          </p:txBody>
        </p:sp>
        <p:sp>
          <p:nvSpPr>
            <p:cNvPr id="11274" name="TextBox 9"/>
            <p:cNvSpPr txBox="1">
              <a:spLocks noChangeArrowheads="1"/>
            </p:cNvSpPr>
            <p:nvPr/>
          </p:nvSpPr>
          <p:spPr bwMode="auto">
            <a:xfrm rot="-1439096">
              <a:off x="4123595" y="4700989"/>
              <a:ext cx="848169" cy="400110"/>
            </a:xfrm>
            <a:prstGeom prst="rect">
              <a:avLst/>
            </a:prstGeom>
            <a:solidFill>
              <a:srgbClr val="FFFFFF"/>
            </a:solidFill>
            <a:ln w="9525">
              <a:noFill/>
              <a:miter lim="800000"/>
              <a:headEnd/>
              <a:tailEnd/>
            </a:ln>
          </p:spPr>
          <p:txBody>
            <a:bodyPr>
              <a:spAutoFit/>
            </a:bodyPr>
            <a:lstStyle/>
            <a:p>
              <a:r>
                <a:rPr lang="en-US" sz="1000" b="1">
                  <a:solidFill>
                    <a:srgbClr val="000000"/>
                  </a:solidFill>
                </a:rPr>
                <a:t>ANSI/ASQ</a:t>
              </a:r>
            </a:p>
            <a:p>
              <a:r>
                <a:rPr lang="en-US" sz="1000" b="1">
                  <a:solidFill>
                    <a:srgbClr val="000000"/>
                  </a:solidFill>
                </a:rPr>
                <a:t>Z1.13</a:t>
              </a:r>
            </a:p>
          </p:txBody>
        </p:sp>
        <p:sp>
          <p:nvSpPr>
            <p:cNvPr id="11275" name="TextBox 10"/>
            <p:cNvSpPr txBox="1">
              <a:spLocks noChangeArrowheads="1"/>
            </p:cNvSpPr>
            <p:nvPr/>
          </p:nvSpPr>
          <p:spPr bwMode="auto">
            <a:xfrm>
              <a:off x="2044337" y="4380411"/>
              <a:ext cx="1447800" cy="1200329"/>
            </a:xfrm>
            <a:prstGeom prst="rect">
              <a:avLst/>
            </a:prstGeom>
            <a:noFill/>
            <a:ln w="9525">
              <a:noFill/>
              <a:miter lim="800000"/>
              <a:headEnd/>
              <a:tailEnd/>
            </a:ln>
          </p:spPr>
          <p:txBody>
            <a:bodyPr>
              <a:spAutoFit/>
            </a:bodyPr>
            <a:lstStyle/>
            <a:p>
              <a:r>
                <a:rPr lang="en-US" sz="7200">
                  <a:solidFill>
                    <a:srgbClr val="FF0000"/>
                  </a:solidFill>
                </a:rPr>
                <a:t>X</a:t>
              </a:r>
            </a:p>
          </p:txBody>
        </p:sp>
        <p:sp>
          <p:nvSpPr>
            <p:cNvPr id="11276" name="TextBox 11"/>
            <p:cNvSpPr txBox="1">
              <a:spLocks noChangeArrowheads="1"/>
            </p:cNvSpPr>
            <p:nvPr/>
          </p:nvSpPr>
          <p:spPr bwMode="auto">
            <a:xfrm>
              <a:off x="6006737" y="4380411"/>
              <a:ext cx="1447800" cy="1200329"/>
            </a:xfrm>
            <a:prstGeom prst="rect">
              <a:avLst/>
            </a:prstGeom>
            <a:noFill/>
            <a:ln w="9525">
              <a:noFill/>
              <a:miter lim="800000"/>
              <a:headEnd/>
              <a:tailEnd/>
            </a:ln>
          </p:spPr>
          <p:txBody>
            <a:bodyPr>
              <a:spAutoFit/>
            </a:bodyPr>
            <a:lstStyle/>
            <a:p>
              <a:r>
                <a:rPr lang="en-US" sz="7200">
                  <a:solidFill>
                    <a:srgbClr val="FF0000"/>
                  </a:solidFill>
                </a:rPr>
                <a:t>X</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How do we do this?</a:t>
            </a:r>
          </a:p>
        </p:txBody>
      </p:sp>
      <p:sp>
        <p:nvSpPr>
          <p:cNvPr id="12291" name="Content Placeholder 2"/>
          <p:cNvSpPr>
            <a:spLocks noGrp="1"/>
          </p:cNvSpPr>
          <p:nvPr>
            <p:ph idx="1"/>
          </p:nvPr>
        </p:nvSpPr>
        <p:spPr/>
        <p:txBody>
          <a:bodyPr/>
          <a:lstStyle/>
          <a:p>
            <a:r>
              <a:rPr lang="en-US" smtClean="0"/>
              <a:t>We need a recognizable approach. We are audited on this requirement so auditors have to recognize how we assure quality</a:t>
            </a:r>
          </a:p>
          <a:p>
            <a:endParaRPr lang="en-US" smtClean="0"/>
          </a:p>
          <a:p>
            <a:r>
              <a:rPr lang="en-US" smtClean="0"/>
              <a:t>Many of our existing processes were not cast in a standard framework and some processes are missing</a:t>
            </a:r>
          </a:p>
          <a:p>
            <a:endParaRPr lang="en-US" smtClean="0"/>
          </a:p>
          <a:p>
            <a:r>
              <a:rPr lang="en-US" smtClean="0"/>
              <a:t>We help ourselves with: a) a standard framework that makes explicit our processes as part of IQA and b) we fill the gaps </a:t>
            </a:r>
          </a:p>
        </p:txBody>
      </p:sp>
      <p:sp>
        <p:nvSpPr>
          <p:cNvPr id="12292" name="Footer Placeholder 3"/>
          <p:cNvSpPr>
            <a:spLocks noGrp="1"/>
          </p:cNvSpPr>
          <p:nvPr>
            <p:ph type="ftr" sz="quarter" idx="10"/>
          </p:nvPr>
        </p:nvSpPr>
        <p:spPr>
          <a:noFill/>
        </p:spPr>
        <p:txBody>
          <a:bodyPr/>
          <a:lstStyle/>
          <a:p>
            <a:r>
              <a:rPr lang="en-US" smtClean="0">
                <a:latin typeface="Arial" pitchFamily="34" charset="0"/>
              </a:rPr>
              <a:t>Pier Oddone,  All hands meeting, September 9th, 2009</a:t>
            </a:r>
          </a:p>
        </p:txBody>
      </p:sp>
      <p:sp>
        <p:nvSpPr>
          <p:cNvPr id="12293" name="Slide Number Placeholder 4"/>
          <p:cNvSpPr>
            <a:spLocks noGrp="1"/>
          </p:cNvSpPr>
          <p:nvPr>
            <p:ph type="sldNum" sz="quarter" idx="11"/>
          </p:nvPr>
        </p:nvSpPr>
        <p:spPr>
          <a:noFill/>
        </p:spPr>
        <p:txBody>
          <a:bodyPr/>
          <a:lstStyle/>
          <a:p>
            <a:fld id="{EB418850-F59D-452E-94D6-CBADF96AF862}" type="slidenum">
              <a:rPr lang="en-US" smtClean="0">
                <a:latin typeface="Arial" pitchFamily="34" charset="0"/>
              </a:rPr>
              <a:pPr/>
              <a:t>9</a:t>
            </a:fld>
            <a:endParaRPr lang="en-US" smtClean="0">
              <a:latin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5.2|0.5|0.8"/>
</p:tagLst>
</file>

<file path=ppt/tags/tag2.xml><?xml version="1.0" encoding="utf-8"?>
<p:tagLst xmlns:a="http://schemas.openxmlformats.org/drawingml/2006/main" xmlns:r="http://schemas.openxmlformats.org/officeDocument/2006/relationships" xmlns:p="http://schemas.openxmlformats.org/presentationml/2006/main">
  <p:tag name="TIMING" val="|61.7|48.1"/>
</p:tagLst>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4293</TotalTime>
  <Words>3194</Words>
  <Application>Microsoft Office PowerPoint</Application>
  <PresentationFormat>On-screen Show (4:3)</PresentationFormat>
  <Paragraphs>602</Paragraphs>
  <Slides>59</Slides>
  <Notes>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Factory</vt:lpstr>
      <vt:lpstr>All Hands Meeting Status of Fermilab  </vt:lpstr>
      <vt:lpstr>Outline</vt:lpstr>
      <vt:lpstr>Quality</vt:lpstr>
      <vt:lpstr>Quality Assurance</vt:lpstr>
      <vt:lpstr>Integrated Quality Assurance</vt:lpstr>
      <vt:lpstr>IQA: Foundational Principle </vt:lpstr>
      <vt:lpstr>IQA: Line Management Responsibility</vt:lpstr>
      <vt:lpstr>IQA: Standards</vt:lpstr>
      <vt:lpstr>How do we do this?</vt:lpstr>
      <vt:lpstr>IQA: not free</vt:lpstr>
      <vt:lpstr>QAEs</vt:lpstr>
      <vt:lpstr>Quality Assurance Representatives</vt:lpstr>
      <vt:lpstr>Where are we?</vt:lpstr>
      <vt:lpstr>Where are we going?</vt:lpstr>
      <vt:lpstr>Engineering Manual</vt:lpstr>
      <vt:lpstr>Engineering Manual</vt:lpstr>
      <vt:lpstr>Key feature of the manual</vt:lpstr>
      <vt:lpstr>Key feature of the manual</vt:lpstr>
      <vt:lpstr>Teamcenter</vt:lpstr>
      <vt:lpstr>Teamcenter and engineering </vt:lpstr>
      <vt:lpstr>EH&amp;S</vt:lpstr>
      <vt:lpstr>EH&amp;S</vt:lpstr>
      <vt:lpstr>Injuries are a matter of concern</vt:lpstr>
      <vt:lpstr>Injuries are a matter of concern</vt:lpstr>
      <vt:lpstr>The big picture</vt:lpstr>
      <vt:lpstr>The big picture</vt:lpstr>
      <vt:lpstr>Facilities and experiments</vt:lpstr>
      <vt:lpstr>Energy Frontier: Tevatron</vt:lpstr>
      <vt:lpstr>Slide 29</vt:lpstr>
      <vt:lpstr>Slide 30</vt:lpstr>
      <vt:lpstr>Lepton colliders beyond LHC</vt:lpstr>
      <vt:lpstr>HEP world: need TeV lepton collider</vt:lpstr>
      <vt:lpstr>ILC/Project X technology at Fermilab</vt:lpstr>
      <vt:lpstr>Muon collider layout</vt:lpstr>
      <vt:lpstr>Muon collider functional layout</vt:lpstr>
      <vt:lpstr>Muon collider/ILC/Project X</vt:lpstr>
      <vt:lpstr>Facilities and experiments</vt:lpstr>
      <vt:lpstr>Two avenues to real understanding !</vt:lpstr>
      <vt:lpstr>Interplay:  LHC       Intensity Frontier</vt:lpstr>
      <vt:lpstr>Progress: neutrinos</vt:lpstr>
      <vt:lpstr>NOvA</vt:lpstr>
      <vt:lpstr>Progress: NOvA groundbreaking</vt:lpstr>
      <vt:lpstr>Slide 43</vt:lpstr>
      <vt:lpstr>MINERvA  Sees!</vt:lpstr>
      <vt:lpstr>First ArgoNeut LAr TPC events</vt:lpstr>
      <vt:lpstr>Slide 46</vt:lpstr>
      <vt:lpstr>Intensity frontier: DUSEL</vt:lpstr>
      <vt:lpstr>m to e Conversion (mN  eN)</vt:lpstr>
      <vt:lpstr>Evolution of the Project X concept</vt:lpstr>
      <vt:lpstr>Evolution of Project X</vt:lpstr>
      <vt:lpstr>Project X and LBNE to Homestake</vt:lpstr>
      <vt:lpstr>Project X and 8 GeV beams</vt:lpstr>
      <vt:lpstr>Project X and 2 GeV beams</vt:lpstr>
      <vt:lpstr>Facilities and experiments</vt:lpstr>
      <vt:lpstr>Underground dark matter detectors</vt:lpstr>
      <vt:lpstr>Probing Dark Energy</vt:lpstr>
      <vt:lpstr>UHE Cosmic Frontier: Pierre Auger</vt:lpstr>
      <vt:lpstr>Cosmic frontier: new ideas</vt:lpstr>
      <vt:lpstr>A formidable program ahead</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 </dc:creator>
  <cp:lastModifiedBy>Piermaria Oddone</cp:lastModifiedBy>
  <cp:revision>303</cp:revision>
  <cp:lastPrinted>1601-01-01T00:00:00Z</cp:lastPrinted>
  <dcterms:created xsi:type="dcterms:W3CDTF">2008-08-01T20:03:26Z</dcterms:created>
  <dcterms:modified xsi:type="dcterms:W3CDTF">2009-09-09T15:24:37Z</dcterms:modified>
</cp:coreProperties>
</file>