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3"/>
  </p:notesMasterIdLst>
  <p:sldIdLst>
    <p:sldId id="399" r:id="rId2"/>
    <p:sldId id="404" r:id="rId3"/>
    <p:sldId id="408" r:id="rId4"/>
    <p:sldId id="426" r:id="rId5"/>
    <p:sldId id="401" r:id="rId6"/>
    <p:sldId id="405" r:id="rId7"/>
    <p:sldId id="420" r:id="rId8"/>
    <p:sldId id="407" r:id="rId9"/>
    <p:sldId id="416" r:id="rId10"/>
    <p:sldId id="417" r:id="rId11"/>
    <p:sldId id="419" r:id="rId12"/>
    <p:sldId id="434" r:id="rId13"/>
    <p:sldId id="421" r:id="rId14"/>
    <p:sldId id="423" r:id="rId15"/>
    <p:sldId id="424" r:id="rId16"/>
    <p:sldId id="425" r:id="rId17"/>
    <p:sldId id="403" r:id="rId18"/>
    <p:sldId id="409" r:id="rId19"/>
    <p:sldId id="410" r:id="rId20"/>
    <p:sldId id="415" r:id="rId21"/>
    <p:sldId id="414" r:id="rId22"/>
    <p:sldId id="411" r:id="rId23"/>
    <p:sldId id="412" r:id="rId24"/>
    <p:sldId id="413" r:id="rId25"/>
    <p:sldId id="427" r:id="rId26"/>
    <p:sldId id="428" r:id="rId27"/>
    <p:sldId id="429" r:id="rId28"/>
    <p:sldId id="430" r:id="rId29"/>
    <p:sldId id="431" r:id="rId30"/>
    <p:sldId id="432" r:id="rId31"/>
    <p:sldId id="433" r:id="rId32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Font typeface="Wingdings" pitchFamily="2" charset="2"/>
      <a:buChar char="Ø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Font typeface="Wingdings" pitchFamily="2" charset="2"/>
      <a:buChar char="Ø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Font typeface="Wingdings" pitchFamily="2" charset="2"/>
      <a:buChar char="Ø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Font typeface="Wingdings" pitchFamily="2" charset="2"/>
      <a:buChar char="Ø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Font typeface="Wingdings" pitchFamily="2" charset="2"/>
      <a:buChar char="Ø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6600"/>
    <a:srgbClr val="FF33CC"/>
    <a:srgbClr val="CC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6"/>
    </p:cViewPr>
  </p:sorterViewPr>
  <p:notesViewPr>
    <p:cSldViewPr>
      <p:cViewPr varScale="1">
        <p:scale>
          <a:sx n="49" d="100"/>
          <a:sy n="49" d="100"/>
        </p:scale>
        <p:origin x="-131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21820A6E-8D26-44BC-9167-D3C606618A1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7823E-E554-4B93-9FC5-5279A7A398BE}" type="slidenum">
              <a:rPr lang="en-US"/>
              <a:pPr/>
              <a:t>23</a:t>
            </a:fld>
            <a:endParaRPr lang="en-US"/>
          </a:p>
        </p:txBody>
      </p:sp>
      <p:sp>
        <p:nvSpPr>
          <p:cNvPr id="131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9939" name="Notes Placeholder 2"/>
          <p:cNvSpPr>
            <a:spLocks noGrp="1"/>
          </p:cNvSpPr>
          <p:nvPr>
            <p:ph type="body" idx="1"/>
          </p:nvPr>
        </p:nvSpPr>
        <p:spPr/>
        <p:txBody>
          <a:bodyPr lIns="93161" tIns="46581" rIns="93161" bIns="46581"/>
          <a:lstStyle/>
          <a:p>
            <a:endParaRPr lang="en-US"/>
          </a:p>
        </p:txBody>
      </p:sp>
      <p:sp>
        <p:nvSpPr>
          <p:cNvPr id="1319940" name="Slide Number Placeholder 3"/>
          <p:cNvSpPr txBox="1">
            <a:spLocks noGrp="1"/>
          </p:cNvSpPr>
          <p:nvPr/>
        </p:nvSpPr>
        <p:spPr bwMode="auto">
          <a:xfrm>
            <a:off x="3972934" y="88322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1" tIns="46581" rIns="93161" bIns="46581" anchor="b"/>
          <a:lstStyle/>
          <a:p>
            <a:pPr algn="r" defTabSz="932518"/>
            <a:fld id="{5DB76E42-DBAD-4B7F-999F-85AA3F23F411}" type="slidenum">
              <a:rPr lang="en-US" sz="1200">
                <a:ea typeface="ＭＳ Ｐゴシック"/>
                <a:cs typeface="ＭＳ Ｐゴシック"/>
              </a:rPr>
              <a:pPr algn="r" defTabSz="932518"/>
              <a:t>23</a:t>
            </a:fld>
            <a:endParaRPr lang="en-US" sz="12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773F48D1-7661-4465-9AC0-51329660665B}" type="slidenum">
              <a:rPr lang="en-US" smtClean="0"/>
              <a:pPr defTabSz="930275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96964" name="Line 4"/>
          <p:cNvSpPr>
            <a:spLocks noChangeShapeType="1"/>
          </p:cNvSpPr>
          <p:nvPr/>
        </p:nvSpPr>
        <p:spPr bwMode="auto">
          <a:xfrm>
            <a:off x="685800" y="6372225"/>
            <a:ext cx="77724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6965" name="Line 5"/>
          <p:cNvSpPr>
            <a:spLocks noChangeShapeType="1"/>
          </p:cNvSpPr>
          <p:nvPr/>
        </p:nvSpPr>
        <p:spPr bwMode="auto">
          <a:xfrm>
            <a:off x="685800" y="838200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6966" name="Text Box 6"/>
          <p:cNvSpPr txBox="1">
            <a:spLocks noChangeArrowheads="1"/>
          </p:cNvSpPr>
          <p:nvPr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296967" name="Text Box 7"/>
          <p:cNvSpPr txBox="1">
            <a:spLocks noChangeArrowheads="1"/>
          </p:cNvSpPr>
          <p:nvPr/>
        </p:nvSpPr>
        <p:spPr bwMode="auto">
          <a:xfrm>
            <a:off x="685800" y="303213"/>
            <a:ext cx="685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4800" dirty="0">
                <a:latin typeface="FermiLgo" pitchFamily="2" charset="0"/>
              </a:rPr>
              <a:t>f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E41DAB-EBDA-4AC3-BBC0-8FA50C15F2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18-19, 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DOE SRF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B30E5-2195-4ACD-A7E5-16CE53B1CDF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05558-C342-4B8C-9F05-F3BF7A1DF0A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52400"/>
            <a:ext cx="647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5940" name="Line 4"/>
          <p:cNvSpPr>
            <a:spLocks noChangeShapeType="1"/>
          </p:cNvSpPr>
          <p:nvPr/>
        </p:nvSpPr>
        <p:spPr bwMode="auto">
          <a:xfrm>
            <a:off x="685800" y="6372225"/>
            <a:ext cx="77724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5941" name="Line 5"/>
          <p:cNvSpPr>
            <a:spLocks noChangeShapeType="1"/>
          </p:cNvSpPr>
          <p:nvPr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59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770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r>
              <a:rPr lang="en-US" dirty="0" smtClean="0"/>
              <a:t>SEPC _ ILC/SRF OHAP </a:t>
            </a:r>
            <a:endParaRPr lang="en-US" dirty="0"/>
          </a:p>
        </p:txBody>
      </p:sp>
      <p:sp>
        <p:nvSpPr>
          <p:cNvPr id="2959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77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fld id="{F7D324E5-8B1E-4AD5-A806-6923D5CD0D3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295945" name="Text Box 9"/>
          <p:cNvSpPr txBox="1">
            <a:spLocks noChangeArrowheads="1"/>
          </p:cNvSpPr>
          <p:nvPr/>
        </p:nvSpPr>
        <p:spPr bwMode="auto">
          <a:xfrm>
            <a:off x="685800" y="227013"/>
            <a:ext cx="685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4800" dirty="0">
                <a:latin typeface="FermiLgo" pitchFamily="2" charset="0"/>
              </a:rPr>
              <a:t>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8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CC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ILC/SRF Strategic Planning</a:t>
            </a:r>
            <a:br>
              <a:rPr lang="en-US" dirty="0" smtClean="0"/>
            </a:br>
            <a:r>
              <a:rPr lang="en-US" dirty="0" smtClean="0"/>
              <a:t>OHAP</a:t>
            </a:r>
            <a:endParaRPr lang="en-US" dirty="0"/>
          </a:p>
        </p:txBody>
      </p:sp>
      <p:sp>
        <p:nvSpPr>
          <p:cNvPr id="385030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Rich </a:t>
            </a:r>
            <a:r>
              <a:rPr lang="en-US" dirty="0" smtClean="0"/>
              <a:t>Stanek</a:t>
            </a:r>
            <a:endParaRPr lang="en-US" dirty="0"/>
          </a:p>
          <a:p>
            <a:r>
              <a:rPr lang="en-US" dirty="0" smtClean="0"/>
              <a:t>September 17, </a:t>
            </a:r>
            <a:r>
              <a:rPr lang="en-US" dirty="0"/>
              <a:t>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18-19,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 SRF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fld id="{6A4F6ED4-E11F-4FB8-A8E4-4D73F480045B}" type="slidenum">
              <a:rPr lang="en-US"/>
              <a:pPr/>
              <a:t>10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620000" cy="609600"/>
          </a:xfrm>
          <a:ln/>
        </p:spPr>
        <p:txBody>
          <a:bodyPr/>
          <a:lstStyle/>
          <a:p>
            <a:r>
              <a:rPr lang="en-US" b="0" dirty="0">
                <a:solidFill>
                  <a:srgbClr val="006600"/>
                </a:solidFill>
              </a:rPr>
              <a:t>Feb </a:t>
            </a:r>
            <a:r>
              <a:rPr lang="en-US" b="0" dirty="0" smtClean="0">
                <a:solidFill>
                  <a:srgbClr val="006600"/>
                </a:solidFill>
              </a:rPr>
              <a:t>07 Review: </a:t>
            </a:r>
            <a:r>
              <a:rPr lang="en-US" b="0" dirty="0">
                <a:solidFill>
                  <a:srgbClr val="006600"/>
                </a:solidFill>
              </a:rPr>
              <a:t>SRF B&amp;R Scope of Work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914400"/>
            <a:ext cx="8778875" cy="5622925"/>
          </a:xfrm>
          <a:ln/>
        </p:spPr>
        <p:txBody>
          <a:bodyPr/>
          <a:lstStyle/>
          <a:p>
            <a:r>
              <a:rPr lang="en-US" dirty="0"/>
              <a:t>Construct SRF infrastructure</a:t>
            </a:r>
          </a:p>
          <a:p>
            <a:pPr lvl="1"/>
            <a:r>
              <a:rPr lang="en-US" dirty="0"/>
              <a:t>Cavity Fabrication Infrastructure </a:t>
            </a:r>
          </a:p>
          <a:p>
            <a:pPr lvl="2"/>
            <a:r>
              <a:rPr lang="en-US" dirty="0" smtClean="0"/>
              <a:t>Including </a:t>
            </a:r>
            <a:r>
              <a:rPr lang="en-US" dirty="0"/>
              <a:t>EB Welder</a:t>
            </a:r>
          </a:p>
          <a:p>
            <a:pPr lvl="1"/>
            <a:r>
              <a:rPr lang="en-US" dirty="0"/>
              <a:t>Cavity Processing Facilities</a:t>
            </a:r>
          </a:p>
          <a:p>
            <a:pPr lvl="1"/>
            <a:r>
              <a:rPr lang="en-US" dirty="0"/>
              <a:t>Vertical Test Systems (VTS 2/3)</a:t>
            </a:r>
          </a:p>
          <a:p>
            <a:pPr lvl="1"/>
            <a:r>
              <a:rPr lang="en-US" dirty="0"/>
              <a:t>Horizontal Test Systems (HTS-2)</a:t>
            </a:r>
          </a:p>
          <a:p>
            <a:pPr lvl="1"/>
            <a:r>
              <a:rPr lang="en-US" dirty="0"/>
              <a:t>Cavity &amp; Cryomodule Assembly Facility (CAF)</a:t>
            </a:r>
          </a:p>
          <a:p>
            <a:pPr lvl="1"/>
            <a:r>
              <a:rPr lang="en-US" dirty="0"/>
              <a:t>RF unit Test Facility (ILCTA_NML)</a:t>
            </a:r>
          </a:p>
          <a:p>
            <a:pPr lvl="2"/>
            <a:r>
              <a:rPr lang="en-US" dirty="0"/>
              <a:t>Including new cryoplant and beam</a:t>
            </a:r>
          </a:p>
          <a:p>
            <a:pPr lvl="1"/>
            <a:r>
              <a:rPr lang="en-US" dirty="0"/>
              <a:t>Cryomodule Test Stand (CTS)</a:t>
            </a:r>
          </a:p>
          <a:p>
            <a:pPr lvl="1"/>
            <a:r>
              <a:rPr lang="en-US" dirty="0"/>
              <a:t>Infrastructure SRF Material R&amp;D</a:t>
            </a:r>
          </a:p>
          <a:p>
            <a:pPr lvl="1"/>
            <a:r>
              <a:rPr lang="en-US" dirty="0"/>
              <a:t>IARC infrastructure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SRF Infrastructure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8610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286000"/>
          </a:xfrm>
        </p:spPr>
        <p:txBody>
          <a:bodyPr/>
          <a:lstStyle/>
          <a:p>
            <a:r>
              <a:rPr lang="en-US" dirty="0" smtClean="0"/>
              <a:t>ARRA has a big influence on SRF infrastructure</a:t>
            </a:r>
          </a:p>
          <a:p>
            <a:pPr lvl="1"/>
            <a:r>
              <a:rPr lang="en-US" dirty="0" smtClean="0"/>
              <a:t>New NML Cryoplant would not be possible otherwise</a:t>
            </a:r>
          </a:p>
          <a:p>
            <a:pPr lvl="1"/>
            <a:r>
              <a:rPr lang="en-US" dirty="0" smtClean="0"/>
              <a:t>Helps recover from FY08 Omnibus Bill</a:t>
            </a:r>
          </a:p>
          <a:p>
            <a:pPr lvl="1"/>
            <a:r>
              <a:rPr lang="en-US" dirty="0" smtClean="0"/>
              <a:t>This coupled with contributions from India has relieved major funding limitations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781800" cy="533400"/>
          </a:xfrm>
        </p:spPr>
        <p:txBody>
          <a:bodyPr/>
          <a:lstStyle/>
          <a:p>
            <a:r>
              <a:rPr lang="en-US" dirty="0" smtClean="0"/>
              <a:t>SRF FY09 Actual Achievements and FY10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00100"/>
            <a:ext cx="8305800" cy="5448300"/>
          </a:xfrm>
        </p:spPr>
        <p:txBody>
          <a:bodyPr/>
          <a:lstStyle/>
          <a:p>
            <a:r>
              <a:rPr lang="en-US" dirty="0" smtClean="0"/>
              <a:t>In FY09, SRF Program produced following results</a:t>
            </a:r>
          </a:p>
          <a:p>
            <a:pPr lvl="1"/>
            <a:r>
              <a:rPr lang="en-US" dirty="0" smtClean="0"/>
              <a:t>Operated existing facilities VTS, HTS, CAF</a:t>
            </a:r>
          </a:p>
          <a:p>
            <a:pPr lvl="1"/>
            <a:r>
              <a:rPr lang="en-US" dirty="0" smtClean="0"/>
              <a:t>Finished construction of Joint FNAL_ANL EP facility</a:t>
            </a:r>
          </a:p>
          <a:p>
            <a:pPr lvl="1"/>
            <a:r>
              <a:rPr lang="en-US" dirty="0" smtClean="0"/>
              <a:t>Continued construction of ILCTA_NML</a:t>
            </a:r>
          </a:p>
          <a:p>
            <a:pPr lvl="1"/>
            <a:r>
              <a:rPr lang="en-US" dirty="0" smtClean="0"/>
              <a:t>Began work on IB1 Cryo Upgrades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FY10, SRF Program plans to </a:t>
            </a:r>
          </a:p>
          <a:p>
            <a:pPr lvl="1"/>
            <a:r>
              <a:rPr lang="en-US" dirty="0" smtClean="0"/>
              <a:t>Operate existing facilities ANL EP, VTS, HTS, CAF</a:t>
            </a:r>
          </a:p>
          <a:p>
            <a:pPr lvl="2"/>
            <a:r>
              <a:rPr lang="en-US" dirty="0" smtClean="0"/>
              <a:t>Test CM1</a:t>
            </a:r>
          </a:p>
          <a:p>
            <a:pPr lvl="1"/>
            <a:r>
              <a:rPr lang="en-US" dirty="0" smtClean="0"/>
              <a:t>Continue construction of ILCTA_NML</a:t>
            </a:r>
          </a:p>
          <a:p>
            <a:pPr lvl="1"/>
            <a:r>
              <a:rPr lang="en-US" dirty="0" smtClean="0"/>
              <a:t>Finish IB1 Cryo Upgrades</a:t>
            </a:r>
          </a:p>
          <a:p>
            <a:pPr lvl="1"/>
            <a:r>
              <a:rPr lang="en-US" dirty="0" smtClean="0"/>
              <a:t>Procure VTS-2</a:t>
            </a:r>
          </a:p>
          <a:p>
            <a:pPr lvl="1"/>
            <a:r>
              <a:rPr lang="en-US" dirty="0" smtClean="0"/>
              <a:t>Work on ARRA Projects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 Resources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486400"/>
          </a:xfrm>
        </p:spPr>
        <p:txBody>
          <a:bodyPr/>
          <a:lstStyle/>
          <a:p>
            <a:r>
              <a:rPr lang="en-US" dirty="0" smtClean="0"/>
              <a:t>Labor resources are limited</a:t>
            </a:r>
          </a:p>
          <a:p>
            <a:pPr lvl="1"/>
            <a:r>
              <a:rPr lang="en-US" dirty="0" smtClean="0"/>
              <a:t>In FY10, have SWF budget for ~89 FTE (combined ILC + SRF) </a:t>
            </a:r>
          </a:p>
          <a:p>
            <a:pPr lvl="2"/>
            <a:r>
              <a:rPr lang="en-US" dirty="0" smtClean="0"/>
              <a:t>Currently have ~70 FTE working on these tasks</a:t>
            </a:r>
          </a:p>
          <a:p>
            <a:pPr lvl="1"/>
            <a:r>
              <a:rPr lang="en-US" dirty="0" smtClean="0"/>
              <a:t>Current FY09 SRF labor ~ half of FY08 Q1 FTE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Finishing 3.9 GHz will help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Need to add more people to the effort to stay on schedule</a:t>
            </a:r>
          </a:p>
          <a:p>
            <a:r>
              <a:rPr lang="en-US" dirty="0" smtClean="0"/>
              <a:t>Supplement internal staff with contract employees</a:t>
            </a:r>
          </a:p>
          <a:p>
            <a:pPr lvl="1"/>
            <a:r>
              <a:rPr lang="en-US" dirty="0" smtClean="0"/>
              <a:t>Works well for general purpose needs</a:t>
            </a:r>
          </a:p>
          <a:p>
            <a:pPr lvl="1"/>
            <a:r>
              <a:rPr lang="en-US" dirty="0" smtClean="0"/>
              <a:t>In some cases, using contract employees is difficult especially when experience is essential</a:t>
            </a:r>
          </a:p>
          <a:p>
            <a:pPr lvl="3"/>
            <a:r>
              <a:rPr lang="en-US" dirty="0" smtClean="0"/>
              <a:t>Cryogenic engineers</a:t>
            </a:r>
          </a:p>
          <a:p>
            <a:pPr lvl="3"/>
            <a:r>
              <a:rPr lang="en-US" dirty="0" smtClean="0"/>
              <a:t>RF engineers</a:t>
            </a:r>
          </a:p>
          <a:p>
            <a:pPr lvl="3"/>
            <a:r>
              <a:rPr lang="en-US" dirty="0" smtClean="0"/>
              <a:t>High vacuum technicians</a:t>
            </a:r>
          </a:p>
          <a:p>
            <a:r>
              <a:rPr lang="en-US" dirty="0" smtClean="0"/>
              <a:t>Also adding consultant help</a:t>
            </a:r>
          </a:p>
          <a:p>
            <a:pPr lvl="1"/>
            <a:r>
              <a:rPr lang="en-US" dirty="0" smtClean="0"/>
              <a:t>H Padamsee, P Kelley…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18-19,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DOE SRF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BBBBF1-F478-4D3B-A73D-EB5BDD6BB44A}" type="slidenum">
              <a:rPr lang="en-US" smtClean="0"/>
              <a:pPr>
                <a:defRPr/>
              </a:pPr>
              <a:t>13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SRF + ILC Labor Profile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18-19,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DOE SRF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C431655-D4DF-4532-B5EF-632BC42313C2}" type="slidenum">
              <a:rPr lang="en-US" smtClean="0"/>
              <a:pPr>
                <a:defRPr/>
              </a:pPr>
              <a:t>14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6086" name="TextBox 7"/>
          <p:cNvSpPr txBox="1">
            <a:spLocks noChangeArrowheads="1"/>
          </p:cNvSpPr>
          <p:nvPr/>
        </p:nvSpPr>
        <p:spPr bwMode="auto">
          <a:xfrm>
            <a:off x="4173538" y="5943600"/>
            <a:ext cx="1312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Fiscal Year</a:t>
            </a:r>
          </a:p>
        </p:txBody>
      </p:sp>
      <p:sp>
        <p:nvSpPr>
          <p:cNvPr id="46087" name="TextBox 8"/>
          <p:cNvSpPr txBox="1">
            <a:spLocks noChangeArrowheads="1"/>
          </p:cNvSpPr>
          <p:nvPr/>
        </p:nvSpPr>
        <p:spPr bwMode="auto">
          <a:xfrm rot="-5400000">
            <a:off x="419101" y="3086100"/>
            <a:ext cx="620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FTE</a:t>
            </a:r>
          </a:p>
        </p:txBody>
      </p:sp>
      <p:pic>
        <p:nvPicPr>
          <p:cNvPr id="4608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3000"/>
            <a:ext cx="79676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 bwMode="auto">
          <a:xfrm>
            <a:off x="5257800" y="2819400"/>
            <a:ext cx="21336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67200" y="1600200"/>
            <a:ext cx="3746538" cy="104644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Apparent roll off in SRF FTE </a:t>
            </a:r>
          </a:p>
          <a:p>
            <a:pPr>
              <a:buNone/>
            </a:pPr>
            <a:r>
              <a:rPr lang="en-US" dirty="0" smtClean="0"/>
              <a:t>absorbed by ARRA Projects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 Assumed flat in OHAP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>
            <a:off x="6781006" y="3124200"/>
            <a:ext cx="6096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>
            <a:off x="6249194" y="2971006"/>
            <a:ext cx="3048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>
            <a:off x="5639594" y="2894806"/>
            <a:ext cx="1524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 Needs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 Labor Force working on the just SRF part of the Program ~ 48 FTE (slightly increasing each month)</a:t>
            </a:r>
          </a:p>
          <a:p>
            <a:r>
              <a:rPr lang="en-US" sz="2000" dirty="0" smtClean="0"/>
              <a:t>SRF Plan calls for ~ 57 FTE/yr (on average/based on 4 yrs) with a peak of ~ 67 FTE needed in FY10 / ~ 63 FTE in FY11</a:t>
            </a:r>
          </a:p>
          <a:p>
            <a:r>
              <a:rPr lang="en-US" sz="2000" dirty="0" smtClean="0"/>
              <a:t>With 3.9 GHz winding down ~10 FTE free up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Must increase the work force (in certain disciplines) as well as redirect people to work on specific tasks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Cryogenic and mechanical engineering</a:t>
            </a:r>
          </a:p>
          <a:p>
            <a:pPr lvl="1"/>
            <a:r>
              <a:rPr lang="en-US" sz="1800" dirty="0" smtClean="0"/>
              <a:t>RF engineering</a:t>
            </a:r>
          </a:p>
          <a:p>
            <a:pPr lvl="1"/>
            <a:r>
              <a:rPr lang="en-US" sz="1800" dirty="0" smtClean="0"/>
              <a:t>Need to train additional techs for clean room environment and to work with chemical processing equipment</a:t>
            </a:r>
          </a:p>
          <a:p>
            <a:r>
              <a:rPr lang="en-US" sz="2000" dirty="0" smtClean="0"/>
              <a:t>Utilize contract personnel</a:t>
            </a:r>
          </a:p>
          <a:p>
            <a:r>
              <a:rPr lang="en-US" sz="2000" dirty="0" smtClean="0"/>
              <a:t>Continue to integrate new people into the Program as they become available</a:t>
            </a:r>
          </a:p>
          <a:p>
            <a:endParaRPr lang="en-US" sz="2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18-19,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DOE SRF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883A238-2B31-45DA-A3E6-90182D448406}" type="slidenum">
              <a:rPr lang="en-US" smtClean="0"/>
              <a:pPr>
                <a:defRPr/>
              </a:pPr>
              <a:t>15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Track FTE by 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18-19,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DOE SRF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C8B19D-27D2-4F7A-90B0-5BDC2384CD85}" type="slidenum">
              <a:rPr lang="en-US" smtClean="0"/>
              <a:pPr>
                <a:defRPr/>
              </a:pPr>
              <a:t>16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4813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88" y="1143000"/>
            <a:ext cx="75803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 SRF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00100"/>
            <a:ext cx="8382000" cy="5448300"/>
          </a:xfrm>
        </p:spPr>
        <p:txBody>
          <a:bodyPr/>
          <a:lstStyle/>
          <a:p>
            <a:r>
              <a:rPr lang="en-US" dirty="0" smtClean="0"/>
              <a:t>ARRA SRF funds are mostly M&amp;S</a:t>
            </a:r>
          </a:p>
          <a:p>
            <a:pPr lvl="1"/>
            <a:r>
              <a:rPr lang="en-US" dirty="0" smtClean="0"/>
              <a:t>SWF for Lab staff working on ARRA paid for by SRF B&amp;R</a:t>
            </a:r>
          </a:p>
          <a:p>
            <a:pPr lvl="2"/>
            <a:r>
              <a:rPr lang="en-US" dirty="0" smtClean="0"/>
              <a:t>Exception FES engineering staff on GPP projects</a:t>
            </a:r>
          </a:p>
          <a:p>
            <a:pPr lvl="1"/>
            <a:r>
              <a:rPr lang="en-US" dirty="0" smtClean="0"/>
              <a:t>Don’t expect more Lab Staff to be added to SRF effort</a:t>
            </a:r>
          </a:p>
          <a:p>
            <a:pPr lvl="2"/>
            <a:r>
              <a:rPr lang="en-US" dirty="0" smtClean="0"/>
              <a:t>Over and above 10 new SRF positions created in FY09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Use contract personnel to fill the gaps</a:t>
            </a:r>
          </a:p>
          <a:p>
            <a:r>
              <a:rPr lang="en-US" dirty="0" smtClean="0"/>
              <a:t>Realize that there will be conflicts  with this approach</a:t>
            </a:r>
          </a:p>
          <a:p>
            <a:pPr lvl="1"/>
            <a:r>
              <a:rPr lang="en-US" dirty="0" smtClean="0"/>
              <a:t>Have to set priorities</a:t>
            </a:r>
          </a:p>
          <a:p>
            <a:pPr lvl="2"/>
            <a:r>
              <a:rPr lang="en-US" dirty="0" smtClean="0"/>
              <a:t>New NML Cryoplant vs. Test CM1 </a:t>
            </a:r>
            <a:r>
              <a:rPr lang="en-US" sz="1600" dirty="0" smtClean="0"/>
              <a:t>(Cryo Eng resources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 Cryoplant</a:t>
            </a:r>
            <a:endParaRPr lang="en-US" dirty="0" smtClean="0"/>
          </a:p>
          <a:p>
            <a:r>
              <a:rPr lang="en-US" dirty="0" smtClean="0"/>
              <a:t>ARRA SRF funds do the following</a:t>
            </a:r>
          </a:p>
          <a:p>
            <a:pPr lvl="1"/>
            <a:r>
              <a:rPr lang="en-US" dirty="0" smtClean="0"/>
              <a:t>Advance parts of the current Plan</a:t>
            </a:r>
          </a:p>
          <a:p>
            <a:pPr lvl="1"/>
            <a:r>
              <a:rPr lang="en-US" dirty="0" smtClean="0"/>
              <a:t>Allow parts of the original Plan that were dropped (due to lack of funds) to be reinstated</a:t>
            </a:r>
          </a:p>
          <a:p>
            <a:pPr lvl="1"/>
            <a:r>
              <a:rPr lang="en-US" dirty="0" smtClean="0"/>
              <a:t>Allow new initiatives to spur U.S. industry involvement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 SRF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1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 SRF Milestones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00100"/>
            <a:ext cx="8458200" cy="5524500"/>
          </a:xfrm>
        </p:spPr>
        <p:txBody>
          <a:bodyPr/>
          <a:lstStyle/>
          <a:p>
            <a:r>
              <a:rPr lang="en-US" dirty="0" smtClean="0"/>
              <a:t>ILC and SRF efforts are Programs </a:t>
            </a:r>
            <a:r>
              <a:rPr lang="en-US" u="sng" dirty="0" smtClean="0"/>
              <a:t>NOT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No DOE Critical Decisions (related to ILC or SRF)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start date for ILC construction exists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Project X is still being evaluated (ICD-1 vs. ICD-2)</a:t>
            </a:r>
          </a:p>
          <a:p>
            <a:pPr lvl="1"/>
            <a:r>
              <a:rPr lang="en-US" dirty="0" smtClean="0"/>
              <a:t>No Resource Loaded Schedule (individual schedules exist)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Many technical milestones exist incl. use of ARRA funds (DOE)</a:t>
            </a:r>
            <a:endParaRPr lang="en-US" dirty="0" smtClean="0"/>
          </a:p>
          <a:p>
            <a:pPr lvl="1"/>
            <a:r>
              <a:rPr lang="en-US" dirty="0" smtClean="0"/>
              <a:t>Try to be “project-like” in our management scheme</a:t>
            </a:r>
          </a:p>
          <a:p>
            <a:pPr lvl="2"/>
            <a:r>
              <a:rPr lang="en-US" dirty="0" smtClean="0"/>
              <a:t>Set goals, budgets &amp; schedules and track progress</a:t>
            </a:r>
            <a:endParaRPr lang="en-US" dirty="0"/>
          </a:p>
          <a:p>
            <a:r>
              <a:rPr lang="en-US" dirty="0" smtClean="0"/>
              <a:t>Very nature of this R&amp;D work  means </a:t>
            </a:r>
          </a:p>
          <a:p>
            <a:pPr lvl="1"/>
            <a:r>
              <a:rPr lang="en-US" dirty="0" smtClean="0"/>
              <a:t>Technical objectives are changing and the plan must adjust</a:t>
            </a:r>
          </a:p>
          <a:p>
            <a:r>
              <a:rPr lang="en-US" dirty="0" smtClean="0"/>
              <a:t>Nevertheless this technology (SRF) could hold the key to the Lab’s future</a:t>
            </a:r>
          </a:p>
          <a:p>
            <a:r>
              <a:rPr lang="en-US" sz="2000" dirty="0" smtClean="0">
                <a:solidFill>
                  <a:srgbClr val="006600"/>
                </a:solidFill>
              </a:rPr>
              <a:t>ILC </a:t>
            </a:r>
            <a:r>
              <a:rPr lang="en-US" sz="2000" dirty="0" smtClean="0">
                <a:solidFill>
                  <a:srgbClr val="006600"/>
                </a:solidFill>
                <a:sym typeface="Wingdings" pitchFamily="2" charset="2"/>
              </a:rPr>
              <a:t> Specific goals set by the GDE (can change during year)</a:t>
            </a:r>
          </a:p>
          <a:p>
            <a:r>
              <a:rPr lang="en-US" sz="2000" dirty="0" smtClean="0">
                <a:solidFill>
                  <a:srgbClr val="006600"/>
                </a:solidFill>
                <a:sym typeface="Wingdings" pitchFamily="2" charset="2"/>
              </a:rPr>
              <a:t>SRF  Build SRF infrastructure (1 CM/month) and qualify U.S. vendors for cavities, CM parts, RF equip.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001000" cy="54483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ILC and SRF Programs:</a:t>
            </a:r>
          </a:p>
          <a:p>
            <a:r>
              <a:rPr lang="en-US" dirty="0" smtClean="0"/>
              <a:t>Know exactly what resources we had in FY09 and what was accomplished</a:t>
            </a:r>
          </a:p>
          <a:p>
            <a:r>
              <a:rPr lang="en-US" dirty="0" smtClean="0"/>
              <a:t>Technical Plan for FY10</a:t>
            </a:r>
          </a:p>
          <a:p>
            <a:pPr lvl="1"/>
            <a:r>
              <a:rPr lang="en-US" dirty="0" smtClean="0"/>
              <a:t>Continue to operate facilities</a:t>
            </a:r>
          </a:p>
          <a:p>
            <a:pPr lvl="1"/>
            <a:r>
              <a:rPr lang="en-US" dirty="0" smtClean="0"/>
              <a:t>Continue construction of NML </a:t>
            </a:r>
          </a:p>
          <a:p>
            <a:pPr lvl="1"/>
            <a:r>
              <a:rPr lang="en-US" dirty="0" smtClean="0"/>
              <a:t>Work on ARRA projects</a:t>
            </a:r>
          </a:p>
          <a:p>
            <a:r>
              <a:rPr lang="en-US" dirty="0" smtClean="0"/>
              <a:t>Have FY10 resource plan which includes agreed upon level of staff plus 10 new openings + contractors</a:t>
            </a:r>
          </a:p>
          <a:p>
            <a:r>
              <a:rPr lang="en-US" dirty="0" smtClean="0"/>
              <a:t>Technical Plan for FY11 is </a:t>
            </a:r>
          </a:p>
          <a:p>
            <a:pPr lvl="1"/>
            <a:r>
              <a:rPr lang="en-US" dirty="0" smtClean="0"/>
              <a:t>More of the same for ILC </a:t>
            </a:r>
            <a:r>
              <a:rPr lang="en-US" dirty="0" smtClean="0">
                <a:sym typeface="Wingdings" pitchFamily="2" charset="2"/>
              </a:rPr>
              <a:t> push towards TDR in 2012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 SRF, operate facilities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Bring VTS-2 on line, continue construction of NML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Continue work on ARRA projects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2743200"/>
            <a:ext cx="5126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6000" dirty="0" smtClean="0"/>
              <a:t>Backup Slides</a:t>
            </a:r>
            <a:endParaRPr lang="en-US" sz="6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18-19, 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 SRF Review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fld id="{EF1F865D-BA34-4612-B702-9BBF43DAD94E}" type="slidenum">
              <a:rPr lang="en-US"/>
              <a:pPr/>
              <a:t>22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33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391400" cy="685800"/>
          </a:xfrm>
        </p:spPr>
        <p:txBody>
          <a:bodyPr/>
          <a:lstStyle/>
          <a:p>
            <a:r>
              <a:rPr lang="en-US"/>
              <a:t>Project X : SRF Deliverables</a:t>
            </a:r>
          </a:p>
        </p:txBody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410200"/>
          </a:xfrm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FY09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Test of β=1.0 Cryomodule #1 at Fermilab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Completion of Type-4 CM design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Dress cavities for CM # 2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FY10 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Fabricate β=1 CM # 2 (1</a:t>
            </a:r>
            <a:r>
              <a:rPr lang="en-US" sz="1800" baseline="30000" dirty="0"/>
              <a:t>st</a:t>
            </a:r>
            <a:r>
              <a:rPr lang="en-US" sz="1800" dirty="0"/>
              <a:t> CM with U.S. processed cavities)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Order parts and dress cavities for CM #3  the first Type IV Cryomodule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FY11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Test CM #2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Fabricate, &amp; install </a:t>
            </a:r>
            <a:r>
              <a:rPr lang="en-US" sz="1800" dirty="0" err="1"/>
              <a:t>Px</a:t>
            </a:r>
            <a:r>
              <a:rPr lang="en-US" sz="1800" dirty="0"/>
              <a:t> quadrupole package for CM #3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Complete CM #3  and test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FY12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Complete CM #4 (Project X β=1.0 Prototype)  and test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Complete and test Project X RF unit test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Complete 1</a:t>
            </a:r>
            <a:r>
              <a:rPr lang="en-US" sz="1800" baseline="30000" dirty="0"/>
              <a:t>st</a:t>
            </a:r>
            <a:r>
              <a:rPr lang="en-US" sz="1800" dirty="0"/>
              <a:t> β=0.8 cryomodule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Viable U.S. vendors for Project X cavities and CM parts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Good cavity processing yields at Project X gradients (25 MV/M)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infrastructure capable of 1 Cryomodule per month output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Using ANL, JLAB, SLAC, and FNAL infrastructure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  <p:sp>
        <p:nvSpPr>
          <p:cNvPr id="1335303" name="Oval 7"/>
          <p:cNvSpPr>
            <a:spLocks noChangeArrowheads="1"/>
          </p:cNvSpPr>
          <p:nvPr/>
        </p:nvSpPr>
        <p:spPr bwMode="auto">
          <a:xfrm>
            <a:off x="152400" y="3810000"/>
            <a:ext cx="8153400" cy="2743200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304" name="Oval 8"/>
          <p:cNvSpPr>
            <a:spLocks noChangeArrowheads="1"/>
          </p:cNvSpPr>
          <p:nvPr/>
        </p:nvSpPr>
        <p:spPr bwMode="auto">
          <a:xfrm>
            <a:off x="304800" y="4038600"/>
            <a:ext cx="685800" cy="3810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18-19, 2009</a:t>
            </a:r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 SRF Review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25D5-456D-4A72-AF83-9A8AF12B399D}" type="slidenum">
              <a:rPr lang="en-US"/>
              <a:pPr/>
              <a:t>23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318914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100">
                <a:ea typeface="ＭＳ Ｐゴシック"/>
                <a:cs typeface="ＭＳ Ｐゴシック"/>
              </a:rPr>
              <a:t>Slide </a:t>
            </a:r>
            <a:fld id="{9A33531B-9BF4-418F-AD52-0FDC4C53A978}" type="slidenum">
              <a:rPr lang="en-US" sz="1100">
                <a:ea typeface="ＭＳ Ｐゴシック"/>
                <a:cs typeface="ＭＳ Ｐゴシック"/>
              </a:rPr>
              <a:pPr/>
              <a:t>23</a:t>
            </a:fld>
            <a:endParaRPr lang="en-US" sz="1100">
              <a:ea typeface="ＭＳ Ｐゴシック"/>
              <a:cs typeface="ＭＳ Ｐゴシック"/>
            </a:endParaRPr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228600"/>
            <a:ext cx="6400800" cy="5635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600" b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 R&amp;D Program Deliverables (2012)</a:t>
            </a:r>
          </a:p>
        </p:txBody>
      </p:sp>
      <p:sp>
        <p:nvSpPr>
          <p:cNvPr id="1318916" name="Rectangle 4"/>
          <p:cNvSpPr>
            <a:spLocks noChangeArrowheads="1"/>
          </p:cNvSpPr>
          <p:nvPr/>
        </p:nvSpPr>
        <p:spPr bwMode="auto">
          <a:xfrm>
            <a:off x="381000" y="990600"/>
            <a:ext cx="83058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mic Sans MS" pitchFamily="66" charset="0"/>
                <a:ea typeface="ＭＳ Ｐゴシック"/>
                <a:cs typeface="ＭＳ Ｐゴシック"/>
              </a:rPr>
              <a:t>The highest priority activity in the ART program is SRF development which represents 50% of the total effort.  Deliverables are:</a:t>
            </a:r>
          </a:p>
          <a:p>
            <a:endParaRPr lang="en-US" sz="1800" dirty="0">
              <a:latin typeface="Comic Sans MS" pitchFamily="66" charset="0"/>
              <a:ea typeface="ＭＳ Ｐゴシック"/>
              <a:cs typeface="ＭＳ Ｐゴシック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600" dirty="0">
                <a:latin typeface="Comic Sans MS" pitchFamily="66" charset="0"/>
                <a:ea typeface="ＭＳ Ｐゴシック"/>
                <a:cs typeface="ＭＳ Ｐゴシック"/>
              </a:rPr>
              <a:t>High gradient cavity fabrication (35 MV/m, yield 80%) tech transfer to at least 2 North American vendors completed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600" dirty="0">
                <a:latin typeface="Comic Sans MS" pitchFamily="66" charset="0"/>
                <a:ea typeface="ＭＳ Ｐゴシック"/>
                <a:cs typeface="ＭＳ Ｐゴシック"/>
              </a:rPr>
              <a:t>Cryomodule type 4 design, fabrication and horizontal testing completed for 3 cryomodules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600" dirty="0">
                <a:latin typeface="Comic Sans MS" pitchFamily="66" charset="0"/>
                <a:ea typeface="ＭＳ Ｐゴシック"/>
                <a:cs typeface="ＭＳ Ｐゴシック"/>
              </a:rPr>
              <a:t>Solid state modulator, tunable power distribution system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600" dirty="0">
                <a:latin typeface="Comic Sans MS" pitchFamily="66" charset="0"/>
                <a:ea typeface="ＭＳ Ｐゴシック"/>
                <a:cs typeface="ＭＳ Ｐゴシック"/>
              </a:rPr>
              <a:t>LLRF control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600" dirty="0">
                <a:latin typeface="Comic Sans MS" pitchFamily="66" charset="0"/>
                <a:ea typeface="ＭＳ Ｐゴシック"/>
                <a:cs typeface="ＭＳ Ｐゴシック"/>
              </a:rPr>
              <a:t>String test of a complete, high gradient, RF unit; installed &amp; operation started</a:t>
            </a:r>
          </a:p>
        </p:txBody>
      </p:sp>
      <p:pic>
        <p:nvPicPr>
          <p:cNvPr id="1318917" name="Picture 4"/>
          <p:cNvPicPr>
            <a:picLocks noChangeAspect="1" noChangeArrowheads="1"/>
          </p:cNvPicPr>
          <p:nvPr/>
        </p:nvPicPr>
        <p:blipFill>
          <a:blip r:embed="rId3"/>
          <a:srcRect t="25224" b="14027"/>
          <a:stretch>
            <a:fillRect/>
          </a:stretch>
        </p:blipFill>
        <p:spPr bwMode="auto">
          <a:xfrm>
            <a:off x="0" y="3962400"/>
            <a:ext cx="6426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8918" name="Rectangle 5"/>
          <p:cNvSpPr>
            <a:spLocks noChangeArrowheads="1"/>
          </p:cNvSpPr>
          <p:nvPr/>
        </p:nvSpPr>
        <p:spPr bwMode="auto">
          <a:xfrm>
            <a:off x="6324600" y="4419600"/>
            <a:ext cx="2668588" cy="101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ea typeface="ＭＳ Ｐゴシック"/>
                <a:cs typeface="ＭＳ Ｐゴシック"/>
              </a:rPr>
              <a:t>ILC RF Unit:</a:t>
            </a:r>
            <a:r>
              <a:rPr lang="en-US" sz="2000" b="1">
                <a:ea typeface="ＭＳ Ｐゴシック"/>
                <a:cs typeface="ＭＳ Ｐゴシック"/>
              </a:rPr>
              <a:t> 3 CM, klystron, modulator, LLRF</a:t>
            </a:r>
          </a:p>
        </p:txBody>
      </p:sp>
      <p:sp>
        <p:nvSpPr>
          <p:cNvPr id="1318920" name="Oval 8"/>
          <p:cNvSpPr>
            <a:spLocks noChangeArrowheads="1"/>
          </p:cNvSpPr>
          <p:nvPr/>
        </p:nvSpPr>
        <p:spPr bwMode="auto">
          <a:xfrm>
            <a:off x="1600200" y="0"/>
            <a:ext cx="7391400" cy="914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8921" name="Line 9"/>
          <p:cNvSpPr>
            <a:spLocks noChangeShapeType="1"/>
          </p:cNvSpPr>
          <p:nvPr/>
        </p:nvSpPr>
        <p:spPr bwMode="auto">
          <a:xfrm>
            <a:off x="533400" y="1295400"/>
            <a:ext cx="7391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8924" name="AutoShape 12"/>
          <p:cNvSpPr>
            <a:spLocks noChangeArrowheads="1"/>
          </p:cNvSpPr>
          <p:nvPr/>
        </p:nvSpPr>
        <p:spPr bwMode="auto">
          <a:xfrm>
            <a:off x="228600" y="1905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8925" name="AutoShape 13"/>
          <p:cNvSpPr>
            <a:spLocks noChangeArrowheads="1"/>
          </p:cNvSpPr>
          <p:nvPr/>
        </p:nvSpPr>
        <p:spPr bwMode="auto">
          <a:xfrm>
            <a:off x="228600" y="2133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8926" name="AutoShape 14"/>
          <p:cNvSpPr>
            <a:spLocks noChangeArrowheads="1"/>
          </p:cNvSpPr>
          <p:nvPr/>
        </p:nvSpPr>
        <p:spPr bwMode="auto">
          <a:xfrm>
            <a:off x="228600" y="2438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8927" name="AutoShape 15"/>
          <p:cNvSpPr>
            <a:spLocks noChangeArrowheads="1"/>
          </p:cNvSpPr>
          <p:nvPr/>
        </p:nvSpPr>
        <p:spPr bwMode="auto">
          <a:xfrm>
            <a:off x="228600" y="3352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8928" name="AutoShape 16"/>
          <p:cNvSpPr>
            <a:spLocks noChangeArrowheads="1"/>
          </p:cNvSpPr>
          <p:nvPr/>
        </p:nvSpPr>
        <p:spPr bwMode="auto">
          <a:xfrm>
            <a:off x="228600" y="3124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8930" name="Text Box 18"/>
          <p:cNvSpPr txBox="1">
            <a:spLocks noChangeArrowheads="1"/>
          </p:cNvSpPr>
          <p:nvPr/>
        </p:nvSpPr>
        <p:spPr bwMode="auto">
          <a:xfrm>
            <a:off x="6858000" y="2819400"/>
            <a:ext cx="750888" cy="3746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SLAC</a:t>
            </a:r>
          </a:p>
        </p:txBody>
      </p:sp>
      <p:sp>
        <p:nvSpPr>
          <p:cNvPr id="1318932" name="Text Box 20"/>
          <p:cNvSpPr txBox="1">
            <a:spLocks noChangeArrowheads="1"/>
          </p:cNvSpPr>
          <p:nvPr/>
        </p:nvSpPr>
        <p:spPr bwMode="auto">
          <a:xfrm>
            <a:off x="7010400" y="3740150"/>
            <a:ext cx="1271588" cy="3746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NML facility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1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1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1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1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1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1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1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1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8920" grpId="0" animBg="1"/>
      <p:bldP spid="1318924" grpId="0" animBg="1"/>
      <p:bldP spid="1318925" grpId="0" animBg="1"/>
      <p:bldP spid="1318926" grpId="0" animBg="1"/>
      <p:bldP spid="1318927" grpId="0" animBg="1"/>
      <p:bldP spid="1318928" grpId="0" animBg="1"/>
      <p:bldP spid="1318930" grpId="0" animBg="1"/>
      <p:bldP spid="13189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18-19, 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 SRF Review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fld id="{16EC9ADE-405D-4B34-A60E-69F1214F97A3}" type="slidenum">
              <a:rPr lang="en-US"/>
              <a:pPr/>
              <a:t>24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96200" cy="685800"/>
          </a:xfrm>
        </p:spPr>
        <p:txBody>
          <a:bodyPr/>
          <a:lstStyle/>
          <a:p>
            <a:r>
              <a:rPr lang="en-US" sz="2800" dirty="0" err="1"/>
              <a:t>Px</a:t>
            </a:r>
            <a:r>
              <a:rPr lang="en-US" sz="2800" dirty="0"/>
              <a:t> and ILC Deliverables Set the Scope 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81600"/>
          </a:xfrm>
          <a:ln/>
        </p:spPr>
        <p:txBody>
          <a:bodyPr/>
          <a:lstStyle/>
          <a:p>
            <a:r>
              <a:rPr lang="en-US" sz="2000" dirty="0"/>
              <a:t>S0 Goal: Master cavity processing &amp; handling to achieve 35 MV/M gradient with 80% yield on 1st try, 90% yield after 2</a:t>
            </a:r>
            <a:r>
              <a:rPr lang="en-US" sz="2000" baseline="30000" dirty="0"/>
              <a:t>nd</a:t>
            </a:r>
          </a:p>
          <a:p>
            <a:r>
              <a:rPr lang="en-US" sz="2000" dirty="0"/>
              <a:t>Project X: 1 CM/month = 96 good cavities a year </a:t>
            </a:r>
            <a:r>
              <a:rPr lang="en-US" sz="1800" dirty="0"/>
              <a:t>( &gt; 25 MV/M)</a:t>
            </a:r>
          </a:p>
          <a:p>
            <a:pPr lvl="1"/>
            <a:r>
              <a:rPr lang="en-US" sz="1800" dirty="0"/>
              <a:t>Requires U.S. vendors capable of fabricating 100 cavities/yr</a:t>
            </a:r>
          </a:p>
          <a:p>
            <a:pPr lvl="1"/>
            <a:r>
              <a:rPr lang="en-US" sz="1800" dirty="0"/>
              <a:t>Laboratory/industrial processing and test capability able to handle &gt;200 process/test cycles per year (ANL, FNAL, JLAB) </a:t>
            </a:r>
          </a:p>
          <a:p>
            <a:pPr lvl="1"/>
            <a:r>
              <a:rPr lang="en-US" sz="1800" dirty="0"/>
              <a:t>Drives scope of planned ANL/JLAB EP and FNAL VTS upgrades</a:t>
            </a:r>
          </a:p>
          <a:p>
            <a:pPr lvl="1"/>
            <a:r>
              <a:rPr lang="en-US" sz="1800" dirty="0"/>
              <a:t>Drives the need for SRF materials and surface studies</a:t>
            </a:r>
          </a:p>
          <a:p>
            <a:r>
              <a:rPr lang="en-US" sz="2000" dirty="0"/>
              <a:t>Project X goals &amp; ILC S1 and S2 ILC goals:</a:t>
            </a:r>
          </a:p>
          <a:p>
            <a:pPr lvl="1"/>
            <a:r>
              <a:rPr lang="en-US" sz="1800" dirty="0"/>
              <a:t>Require infrastructure to dress and HTS test cavities</a:t>
            </a:r>
          </a:p>
          <a:p>
            <a:pPr lvl="1"/>
            <a:r>
              <a:rPr lang="en-US" sz="1800" dirty="0"/>
              <a:t>Require infrastructure to build ILC Cryomodules at 1/month</a:t>
            </a:r>
          </a:p>
          <a:p>
            <a:pPr lvl="1"/>
            <a:r>
              <a:rPr lang="en-US" sz="1800" dirty="0"/>
              <a:t>Require infrastructure to test individual cryomodules</a:t>
            </a:r>
          </a:p>
          <a:p>
            <a:pPr lvl="1"/>
            <a:r>
              <a:rPr lang="en-US" sz="1800" dirty="0"/>
              <a:t>Require infrastructure to test </a:t>
            </a:r>
            <a:r>
              <a:rPr lang="en-US" sz="1800" dirty="0" err="1"/>
              <a:t>Px</a:t>
            </a:r>
            <a:r>
              <a:rPr lang="en-US" sz="1800" dirty="0"/>
              <a:t> or ILC RF units (NML)</a:t>
            </a:r>
          </a:p>
          <a:p>
            <a:r>
              <a:rPr lang="en-US" sz="2000" dirty="0"/>
              <a:t>Large overlap in Project X and ILC 1.3 GHz needs</a:t>
            </a:r>
          </a:p>
          <a:p>
            <a:pPr>
              <a:buFontTx/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1321988" name="AutoShape 4"/>
          <p:cNvSpPr>
            <a:spLocks/>
          </p:cNvSpPr>
          <p:nvPr/>
        </p:nvSpPr>
        <p:spPr bwMode="auto">
          <a:xfrm>
            <a:off x="533400" y="13716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989" name="AutoShape 5"/>
          <p:cNvSpPr>
            <a:spLocks noChangeArrowheads="1"/>
          </p:cNvSpPr>
          <p:nvPr/>
        </p:nvSpPr>
        <p:spPr bwMode="auto">
          <a:xfrm rot="5400000">
            <a:off x="266700" y="2400300"/>
            <a:ext cx="685800" cy="762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991" name="Oval 7"/>
          <p:cNvSpPr>
            <a:spLocks noChangeArrowheads="1"/>
          </p:cNvSpPr>
          <p:nvPr/>
        </p:nvSpPr>
        <p:spPr bwMode="auto">
          <a:xfrm>
            <a:off x="228600" y="160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Schedules and Milestones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SRF Program Office manages individual elements of the Plan by setting scope of work, budget and high level milestones</a:t>
            </a:r>
          </a:p>
          <a:p>
            <a:pPr lvl="1"/>
            <a:r>
              <a:rPr lang="en-US" smtClean="0"/>
              <a:t>Individual parts of the program have project schedules and more detailed lower level milestones</a:t>
            </a:r>
          </a:p>
          <a:p>
            <a:r>
              <a:rPr lang="en-US" smtClean="0"/>
              <a:t>Technical progress on critical systems is monitored and reported weekly </a:t>
            </a:r>
          </a:p>
          <a:p>
            <a:pPr lvl="1"/>
            <a:r>
              <a:rPr lang="en-US" smtClean="0"/>
              <a:t>via standing management &amp; coordination meetings</a:t>
            </a:r>
          </a:p>
          <a:p>
            <a:pPr lvl="1"/>
            <a:endParaRPr lang="en-US" smtClean="0"/>
          </a:p>
          <a:p>
            <a:r>
              <a:rPr lang="en-US" smtClean="0"/>
              <a:t>All of this information is fed into our planning process </a:t>
            </a:r>
            <a:r>
              <a:rPr lang="en-US" smtClean="0">
                <a:sym typeface="Wingdings" pitchFamily="2" charset="2"/>
              </a:rPr>
              <a:t> results in our SRF Budget Plan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18-19,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DOE SRF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CE694D-EDC7-476D-BFE4-3A0AE87FD5A4}" type="slidenum">
              <a:rPr lang="en-US" smtClean="0"/>
              <a:pPr>
                <a:defRPr/>
              </a:pPr>
              <a:t>25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VTS System Upgrade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18-19,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DOE SRF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F757A8-29A9-48EB-B10C-30827FF79AEC}" type="slidenum">
              <a:rPr lang="en-US" smtClean="0"/>
              <a:pPr>
                <a:defRPr/>
              </a:pPr>
              <a:t>26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5223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" y="933450"/>
            <a:ext cx="8696325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1" name="TextBox 8"/>
          <p:cNvSpPr txBox="1">
            <a:spLocks noChangeArrowheads="1"/>
          </p:cNvSpPr>
          <p:nvPr/>
        </p:nvSpPr>
        <p:spPr bwMode="auto">
          <a:xfrm>
            <a:off x="909638" y="5943600"/>
            <a:ext cx="7548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particular schedule has labor resources identified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 Dressed Cavity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18-19,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DOE SRF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86999A6-5CF8-4A65-A162-7C3B16BB357A}" type="slidenum">
              <a:rPr lang="en-US" smtClean="0"/>
              <a:pPr>
                <a:defRPr/>
              </a:pPr>
              <a:t>27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5325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39946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934200" cy="533400"/>
          </a:xfrm>
        </p:spPr>
        <p:txBody>
          <a:bodyPr/>
          <a:lstStyle/>
          <a:p>
            <a:r>
              <a:rPr lang="en-US" sz="3200" dirty="0" smtClean="0"/>
              <a:t>Example NML Detailed Milestones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5181600"/>
          </a:xfrm>
        </p:spPr>
        <p:txBody>
          <a:bodyPr/>
          <a:lstStyle/>
          <a:p>
            <a:r>
              <a:rPr lang="en-US" sz="2000" smtClean="0">
                <a:solidFill>
                  <a:schemeClr val="accent2"/>
                </a:solidFill>
              </a:rPr>
              <a:t>Completed NML Milestones</a:t>
            </a:r>
          </a:p>
          <a:p>
            <a:endParaRPr lang="en-US" sz="1200" smtClean="0">
              <a:solidFill>
                <a:schemeClr val="accent2"/>
              </a:solidFill>
            </a:endParaRPr>
          </a:p>
          <a:p>
            <a:endParaRPr lang="en-US" sz="1200" smtClean="0">
              <a:solidFill>
                <a:schemeClr val="accent2"/>
              </a:solidFill>
            </a:endParaRPr>
          </a:p>
          <a:p>
            <a:r>
              <a:rPr lang="en-US" sz="1200" smtClean="0">
                <a:solidFill>
                  <a:schemeClr val="accent2"/>
                </a:solidFill>
              </a:rPr>
              <a:t>Refrigerator #1 Operational	(8/07)</a:t>
            </a:r>
            <a:endParaRPr lang="en-US" sz="1200" smtClean="0"/>
          </a:p>
          <a:p>
            <a:r>
              <a:rPr lang="en-US" sz="1200" smtClean="0">
                <a:solidFill>
                  <a:schemeClr val="accent2"/>
                </a:solidFill>
              </a:rPr>
              <a:t>Begin Civil Design of Build. Extension (8/07)</a:t>
            </a:r>
            <a:endParaRPr lang="en-US" sz="1200" smtClean="0"/>
          </a:p>
          <a:p>
            <a:r>
              <a:rPr lang="en-US" sz="1200" smtClean="0">
                <a:solidFill>
                  <a:schemeClr val="accent2"/>
                </a:solidFill>
              </a:rPr>
              <a:t>Commission Refrig. #1 (Liquify Helium) (9/07)</a:t>
            </a:r>
          </a:p>
          <a:p>
            <a:r>
              <a:rPr lang="en-US" sz="1200" smtClean="0">
                <a:solidFill>
                  <a:schemeClr val="accent2"/>
                </a:solidFill>
              </a:rPr>
              <a:t>Move RF Systems to NML (5MW &amp; CC2) (10/07)</a:t>
            </a:r>
          </a:p>
          <a:p>
            <a:r>
              <a:rPr lang="en-US" sz="1200" smtClean="0">
                <a:solidFill>
                  <a:schemeClr val="accent2"/>
                </a:solidFill>
              </a:rPr>
              <a:t>Install CM Support Girders	(4/08)</a:t>
            </a:r>
          </a:p>
          <a:p>
            <a:r>
              <a:rPr lang="en-US" sz="1200" smtClean="0">
                <a:solidFill>
                  <a:schemeClr val="accent2"/>
                </a:solidFill>
              </a:rPr>
              <a:t>1st Cryomodule Delivery to NML	(8/08)</a:t>
            </a:r>
          </a:p>
          <a:p>
            <a:r>
              <a:rPr lang="en-US" sz="1200" smtClean="0">
                <a:solidFill>
                  <a:schemeClr val="accent2"/>
                </a:solidFill>
              </a:rPr>
              <a:t>Delivery of 1st Waveguide from SLAC(9/08)</a:t>
            </a:r>
            <a:endParaRPr lang="en-US" sz="1200" smtClean="0"/>
          </a:p>
          <a:p>
            <a:r>
              <a:rPr lang="en-US" sz="1200" smtClean="0">
                <a:solidFill>
                  <a:schemeClr val="accent2"/>
                </a:solidFill>
              </a:rPr>
              <a:t>Commission Vacuum Pump &amp; Frick(12/08)</a:t>
            </a:r>
            <a:endParaRPr lang="en-US" sz="1200" smtClean="0"/>
          </a:p>
          <a:p>
            <a:r>
              <a:rPr lang="en-US" sz="1200" smtClean="0">
                <a:solidFill>
                  <a:schemeClr val="accent2"/>
                </a:solidFill>
              </a:rPr>
              <a:t>Cryo System Feedbox/Endcap Delivery(2/09)</a:t>
            </a:r>
          </a:p>
          <a:p>
            <a:r>
              <a:rPr lang="en-US" sz="1200" smtClean="0">
                <a:solidFill>
                  <a:schemeClr val="accent2"/>
                </a:solidFill>
              </a:rPr>
              <a:t>Delivery of Remaining WG from SLAC(2/09)</a:t>
            </a:r>
          </a:p>
          <a:p>
            <a:r>
              <a:rPr lang="en-US" sz="1200" smtClean="0">
                <a:solidFill>
                  <a:schemeClr val="accent2"/>
                </a:solidFill>
              </a:rPr>
              <a:t>Move CC2 to NML		(3/09)</a:t>
            </a:r>
          </a:p>
          <a:p>
            <a:r>
              <a:rPr lang="en-US" sz="1200" smtClean="0">
                <a:solidFill>
                  <a:schemeClr val="accent2"/>
                </a:solidFill>
              </a:rPr>
              <a:t>Install Cryo Feedbox/Endcaps	(4/09)</a:t>
            </a:r>
          </a:p>
          <a:p>
            <a:r>
              <a:rPr lang="en-US" sz="1200" smtClean="0">
                <a:solidFill>
                  <a:schemeClr val="accent2"/>
                </a:solidFill>
              </a:rPr>
              <a:t>Commission 300kW RF into Load (5/09)</a:t>
            </a:r>
            <a:endParaRPr lang="en-US" sz="1200" smtClean="0"/>
          </a:p>
          <a:p>
            <a:endParaRPr lang="en-US" sz="160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Future NML Milestones</a:t>
            </a:r>
          </a:p>
          <a:p>
            <a:pPr>
              <a:defRPr/>
            </a:pPr>
            <a:endParaRPr lang="en-US" sz="1050" dirty="0" smtClean="0"/>
          </a:p>
          <a:p>
            <a:pPr>
              <a:buFontTx/>
              <a:buNone/>
              <a:defRPr/>
            </a:pPr>
            <a:endParaRPr lang="en-US" sz="1050" dirty="0" smtClean="0"/>
          </a:p>
          <a:p>
            <a:pPr>
              <a:defRPr/>
            </a:pPr>
            <a:r>
              <a:rPr lang="en-US" sz="1050" dirty="0" smtClean="0"/>
              <a:t>Warm RF Tests of CC2		(5/09)</a:t>
            </a:r>
            <a:endParaRPr lang="en-US" sz="1050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1050" dirty="0" smtClean="0"/>
              <a:t>Commission Cryo Distribution Sys. (CC2) (6/09)</a:t>
            </a:r>
          </a:p>
          <a:p>
            <a:pPr>
              <a:defRPr/>
            </a:pPr>
            <a:r>
              <a:rPr lang="en-US" sz="1050" dirty="0" smtClean="0"/>
              <a:t>CM1 Safety Documentation Complete	 (6/09)</a:t>
            </a:r>
          </a:p>
          <a:p>
            <a:pPr>
              <a:defRPr/>
            </a:pPr>
            <a:r>
              <a:rPr lang="en-US" sz="1050" dirty="0" smtClean="0"/>
              <a:t>Prelim. GPP Design Complete	(6/09)</a:t>
            </a:r>
          </a:p>
          <a:p>
            <a:pPr>
              <a:defRPr/>
            </a:pPr>
            <a:r>
              <a:rPr lang="en-US" sz="1050" dirty="0" smtClean="0"/>
              <a:t>CC2 Operational		(6/09)</a:t>
            </a:r>
          </a:p>
          <a:p>
            <a:pPr>
              <a:defRPr/>
            </a:pPr>
            <a:r>
              <a:rPr lang="en-US" sz="1050" dirty="0" smtClean="0"/>
              <a:t>3 MW RF System Operational	(7/09)</a:t>
            </a:r>
          </a:p>
          <a:p>
            <a:pPr>
              <a:defRPr/>
            </a:pPr>
            <a:r>
              <a:rPr lang="en-US" sz="1050" dirty="0" smtClean="0"/>
              <a:t>Begin 1st Cryomodule RF Tests (Warm) (7/09)</a:t>
            </a:r>
          </a:p>
          <a:p>
            <a:pPr>
              <a:defRPr/>
            </a:pPr>
            <a:r>
              <a:rPr lang="en-US" sz="1050" dirty="0" smtClean="0"/>
              <a:t>CM1 Ready for Cooldown	(8/09)</a:t>
            </a:r>
          </a:p>
          <a:p>
            <a:pPr>
              <a:defRPr/>
            </a:pPr>
            <a:r>
              <a:rPr lang="en-US" sz="1050" dirty="0" smtClean="0"/>
              <a:t>Cathode Equipment from INFN	(8/09)</a:t>
            </a:r>
          </a:p>
          <a:p>
            <a:pPr>
              <a:defRPr/>
            </a:pPr>
            <a:r>
              <a:rPr lang="en-US" sz="1050" dirty="0" smtClean="0"/>
              <a:t>INFN to Assemble Cathode at NML	(8/09)</a:t>
            </a:r>
          </a:p>
          <a:p>
            <a:pPr>
              <a:defRPr/>
            </a:pPr>
            <a:r>
              <a:rPr lang="en-US" sz="1050" dirty="0" smtClean="0"/>
              <a:t>Order Cryoplant		(8/09)</a:t>
            </a:r>
          </a:p>
          <a:p>
            <a:pPr>
              <a:defRPr/>
            </a:pPr>
            <a:r>
              <a:rPr lang="en-US" sz="1050" dirty="0" smtClean="0"/>
              <a:t>Begin Construction of Build. Extension (8/09)</a:t>
            </a:r>
          </a:p>
          <a:p>
            <a:pPr>
              <a:defRPr/>
            </a:pPr>
            <a:r>
              <a:rPr lang="en-US" sz="1050" dirty="0" smtClean="0"/>
              <a:t>Cold RF Testing of CM1	(9/09)</a:t>
            </a:r>
          </a:p>
          <a:p>
            <a:pPr>
              <a:defRPr/>
            </a:pPr>
            <a:r>
              <a:rPr lang="en-US" sz="1050" dirty="0" smtClean="0"/>
              <a:t>Refrigerator #2 Operational	(9/09)</a:t>
            </a:r>
          </a:p>
          <a:p>
            <a:pPr>
              <a:defRPr/>
            </a:pPr>
            <a:r>
              <a:rPr lang="en-US" sz="1050" dirty="0" smtClean="0"/>
              <a:t>2nd Cryomodule Delivery to NML	(2/10)</a:t>
            </a:r>
          </a:p>
          <a:p>
            <a:pPr>
              <a:defRPr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18-19,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DOE SRF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1D565-8AAF-4347-8D65-C339846ED8B4}" type="slidenum">
              <a:rPr lang="en-US" smtClean="0"/>
              <a:pPr>
                <a:defRPr/>
              </a:pPr>
              <a:t>28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75619C-460D-4089-ADC1-5E737FEA1187}" type="slidenum">
              <a:rPr lang="en-US"/>
              <a:pPr>
                <a:defRPr/>
              </a:pPr>
              <a:t>29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038"/>
            <a:ext cx="7772400" cy="563562"/>
          </a:xfrm>
          <a:noFill/>
        </p:spPr>
        <p:txBody>
          <a:bodyPr/>
          <a:lstStyle/>
          <a:p>
            <a:r>
              <a:rPr lang="en-US" sz="3200" b="0" dirty="0" smtClean="0">
                <a:solidFill>
                  <a:srgbClr val="006600"/>
                </a:solidFill>
              </a:rPr>
              <a:t>End of FY09: SRF Milestones</a:t>
            </a:r>
          </a:p>
        </p:txBody>
      </p:sp>
      <p:sp>
        <p:nvSpPr>
          <p:cNvPr id="55302" name="Rectangle 3"/>
          <p:cNvSpPr>
            <a:spLocks noChangeArrowheads="1"/>
          </p:cNvSpPr>
          <p:nvPr/>
        </p:nvSpPr>
        <p:spPr bwMode="auto">
          <a:xfrm>
            <a:off x="152400" y="1295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1) </a:t>
            </a:r>
            <a:r>
              <a:rPr lang="en-US" dirty="0">
                <a:solidFill>
                  <a:srgbClr val="FF0000"/>
                </a:solidFill>
              </a:rPr>
              <a:t>Vertical Test Stand:</a:t>
            </a:r>
            <a:r>
              <a:rPr lang="en-US" dirty="0"/>
              <a:t> VTS-1 operational and capable of testing single and nine cell 1.3 GHz elliptical cavities or HINS 325 MHz SSR1 spoke resonators at about two tests per scheduled month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Done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2) </a:t>
            </a:r>
            <a:r>
              <a:rPr lang="en-US" dirty="0">
                <a:solidFill>
                  <a:srgbClr val="FF0000"/>
                </a:solidFill>
              </a:rPr>
              <a:t>Horizontal Test Stand:</a:t>
            </a:r>
            <a:r>
              <a:rPr lang="en-US" dirty="0"/>
              <a:t> HTS-1 capable of testing 1.3 GHz dressed cavities at 1.8 K at a rate of one per month </a:t>
            </a:r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>
                <a:sym typeface="Wingdings" pitchFamily="2" charset="2"/>
              </a:rPr>
              <a:t>		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In Progress	</a:t>
            </a:r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rgbClr val="000099"/>
                </a:solidFill>
              </a:rPr>
              <a:t>Awaiting arrival of first dressed 1.3 GHz cavity	</a:t>
            </a:r>
            <a:r>
              <a:rPr lang="en-US" sz="1800" dirty="0">
                <a:solidFill>
                  <a:srgbClr val="000099"/>
                </a:solidFill>
              </a:rPr>
              <a:t/>
            </a:r>
            <a:br>
              <a:rPr lang="en-US" sz="1800" dirty="0">
                <a:solidFill>
                  <a:srgbClr val="000099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00100"/>
            <a:ext cx="7924800" cy="5448300"/>
          </a:xfrm>
        </p:spPr>
        <p:txBody>
          <a:bodyPr/>
          <a:lstStyle/>
          <a:p>
            <a:r>
              <a:rPr lang="en-US" dirty="0" smtClean="0"/>
              <a:t>Landscape (funding) has been extremely dynamic</a:t>
            </a:r>
          </a:p>
          <a:p>
            <a:pPr lvl="1"/>
            <a:r>
              <a:rPr lang="en-US" dirty="0" smtClean="0"/>
              <a:t>Lows of FY08 Omnibus to Highs of FY09 ARRA</a:t>
            </a:r>
          </a:p>
          <a:p>
            <a:r>
              <a:rPr lang="en-US" dirty="0" smtClean="0"/>
              <a:t>ILC and SRF are separate B&amp;R categories</a:t>
            </a:r>
          </a:p>
          <a:p>
            <a:pPr lvl="1"/>
            <a:r>
              <a:rPr lang="en-US" dirty="0" smtClean="0"/>
              <a:t>Each brings its own source of funds to the Lab</a:t>
            </a:r>
          </a:p>
          <a:p>
            <a:pPr lvl="1"/>
            <a:r>
              <a:rPr lang="en-US" dirty="0" smtClean="0"/>
              <a:t>In FY09, </a:t>
            </a:r>
          </a:p>
          <a:p>
            <a:pPr lvl="2"/>
            <a:r>
              <a:rPr lang="en-US" sz="1600" dirty="0" smtClean="0"/>
              <a:t>ILC  (KA 1502021) = $11.2M</a:t>
            </a:r>
          </a:p>
          <a:p>
            <a:pPr lvl="2"/>
            <a:r>
              <a:rPr lang="en-US" sz="1600" dirty="0" smtClean="0"/>
              <a:t>SRF (KA 1502012) = $22.5M</a:t>
            </a:r>
          </a:p>
          <a:p>
            <a:pPr lvl="2"/>
            <a:r>
              <a:rPr lang="en-US" sz="1600" dirty="0" smtClean="0">
                <a:solidFill>
                  <a:srgbClr val="006600"/>
                </a:solidFill>
              </a:rPr>
              <a:t>ARRA SRF = $52.7M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IARC Building = $20M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There is a set workforce that is engaged in SRF activities </a:t>
            </a:r>
            <a:r>
              <a:rPr lang="en-US" dirty="0" smtClean="0">
                <a:sym typeface="Wingdings" pitchFamily="2" charset="2"/>
              </a:rPr>
              <a:t> Mech, Cryo, Elect, RF, SC Magnet…</a:t>
            </a:r>
            <a:endParaRPr lang="en-US" dirty="0" smtClean="0"/>
          </a:p>
          <a:p>
            <a:pPr lvl="1"/>
            <a:r>
              <a:rPr lang="en-US" dirty="0" smtClean="0"/>
              <a:t>ILC ~ 25 FTE (CFS, ML A/P, Global Sys. plus Cav. &amp; CM)</a:t>
            </a:r>
          </a:p>
          <a:p>
            <a:pPr lvl="1"/>
            <a:r>
              <a:rPr lang="en-US" dirty="0" smtClean="0"/>
              <a:t>SRF ~ 62 FTE (Facilities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Const &amp; Ops plus Cavity Fab.)</a:t>
            </a:r>
          </a:p>
          <a:p>
            <a:pPr lvl="1"/>
            <a:r>
              <a:rPr lang="en-US" dirty="0" smtClean="0"/>
              <a:t>Recently the Lab has opened 10 new positions for SRF</a:t>
            </a:r>
          </a:p>
          <a:p>
            <a:pPr lvl="1"/>
            <a:r>
              <a:rPr lang="en-US" dirty="0" smtClean="0"/>
              <a:t>Think of these Programs as a Level of 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DOE SRF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7F6539-C078-430E-9B73-4599A61E982A}" type="slidenum">
              <a:rPr lang="en-US"/>
              <a:pPr>
                <a:defRPr/>
              </a:pPr>
              <a:t>30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038"/>
            <a:ext cx="7772400" cy="563562"/>
          </a:xfrm>
          <a:noFill/>
        </p:spPr>
        <p:txBody>
          <a:bodyPr/>
          <a:lstStyle/>
          <a:p>
            <a:r>
              <a:rPr lang="en-US" sz="3200" b="0" dirty="0" smtClean="0">
                <a:solidFill>
                  <a:srgbClr val="006600"/>
                </a:solidFill>
              </a:rPr>
              <a:t>End of FY09: SRF Milestones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sz="1800" dirty="0">
                <a:solidFill>
                  <a:srgbClr val="000099"/>
                </a:solidFill>
              </a:rPr>
              <a:t/>
            </a:r>
            <a:br>
              <a:rPr lang="en-US" sz="1800" dirty="0">
                <a:solidFill>
                  <a:srgbClr val="000099"/>
                </a:solidFill>
              </a:rPr>
            </a:br>
            <a:r>
              <a:rPr lang="en-US" dirty="0"/>
              <a:t>3) </a:t>
            </a:r>
            <a:r>
              <a:rPr lang="en-US" dirty="0">
                <a:solidFill>
                  <a:srgbClr val="FF0000"/>
                </a:solidFill>
              </a:rPr>
              <a:t>ANL/FNAL EP facility:</a:t>
            </a:r>
            <a:r>
              <a:rPr lang="en-US" dirty="0"/>
              <a:t> capable of Electro-polish, ultrasonic rinse, High Pressure Rinse of single or nine-cell cavities at a rate of 1 process per two weeks. Ultra clean water, cavity handling fixtures and clean room performance validated</a:t>
            </a:r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In Progress	</a:t>
            </a:r>
            <a:r>
              <a:rPr lang="en-US" dirty="0">
                <a:solidFill>
                  <a:srgbClr val="000099"/>
                </a:solidFill>
              </a:rPr>
              <a:t>System validated for single-cells, continue to work on nine-cell commissioning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4) </a:t>
            </a:r>
            <a:r>
              <a:rPr lang="en-US" dirty="0">
                <a:solidFill>
                  <a:srgbClr val="FF0000"/>
                </a:solidFill>
              </a:rPr>
              <a:t>CAF:</a:t>
            </a:r>
            <a:r>
              <a:rPr lang="en-US" dirty="0"/>
              <a:t> fixtures &amp; clean rooms validated for assembly of CM and dressing of 1.3 GHz cavities </a:t>
            </a:r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 In Progress 	</a:t>
            </a:r>
            <a:r>
              <a:rPr lang="en-US" dirty="0">
                <a:solidFill>
                  <a:srgbClr val="000099"/>
                </a:solidFill>
              </a:rPr>
              <a:t>TIG welding of Ti validated for cavity dressing.  CM 1 and 3.9 GHz assembled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5) </a:t>
            </a:r>
            <a:r>
              <a:rPr lang="en-US" dirty="0">
                <a:solidFill>
                  <a:srgbClr val="FF0000"/>
                </a:solidFill>
              </a:rPr>
              <a:t>Tumbling machine:</a:t>
            </a:r>
            <a:r>
              <a:rPr lang="en-US" dirty="0"/>
              <a:t> operational for single cells </a:t>
            </a:r>
            <a:r>
              <a:rPr lang="en-US" dirty="0">
                <a:solidFill>
                  <a:srgbClr val="FF0000"/>
                </a:solidFill>
              </a:rPr>
              <a:t>In Progress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18-19,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DOE SRF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F5AB009-C593-445B-BF98-BF8B7BBA17C1}" type="slidenum">
              <a:rPr lang="en-US"/>
              <a:pPr>
                <a:defRPr/>
              </a:pPr>
              <a:t>31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038"/>
            <a:ext cx="7772400" cy="563562"/>
          </a:xfrm>
          <a:noFill/>
        </p:spPr>
        <p:txBody>
          <a:bodyPr/>
          <a:lstStyle/>
          <a:p>
            <a:r>
              <a:rPr lang="en-US" sz="3200" b="0" dirty="0" smtClean="0">
                <a:solidFill>
                  <a:srgbClr val="006600"/>
                </a:solidFill>
              </a:rPr>
              <a:t>End of FY09: SRF Milestones</a:t>
            </a:r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152400" y="1295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sz="1800" dirty="0">
                <a:solidFill>
                  <a:srgbClr val="000099"/>
                </a:solidFill>
              </a:rPr>
              <a:t/>
            </a:r>
            <a:br>
              <a:rPr lang="en-US" sz="1800" dirty="0">
                <a:solidFill>
                  <a:srgbClr val="000099"/>
                </a:solidFill>
              </a:rPr>
            </a:br>
            <a:r>
              <a:rPr lang="en-US" dirty="0"/>
              <a:t>6) </a:t>
            </a:r>
            <a:r>
              <a:rPr lang="en-US" dirty="0">
                <a:solidFill>
                  <a:srgbClr val="FF0000"/>
                </a:solidFill>
              </a:rPr>
              <a:t>Optical inspection device:</a:t>
            </a:r>
            <a:r>
              <a:rPr lang="en-US" dirty="0"/>
              <a:t> operational for single and nine cell cavities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Done </a:t>
            </a:r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rgbClr val="000099"/>
                </a:solidFill>
                <a:sym typeface="Wingdings" pitchFamily="2" charset="2"/>
              </a:rPr>
              <a:t>C</a:t>
            </a:r>
            <a:r>
              <a:rPr lang="en-US" dirty="0">
                <a:solidFill>
                  <a:srgbClr val="000099"/>
                </a:solidFill>
              </a:rPr>
              <a:t>ontrol system improvements in progress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7) </a:t>
            </a:r>
            <a:r>
              <a:rPr lang="en-US" dirty="0">
                <a:solidFill>
                  <a:srgbClr val="FF0000"/>
                </a:solidFill>
              </a:rPr>
              <a:t>Automated Cavity tuner:</a:t>
            </a:r>
            <a:r>
              <a:rPr lang="en-US" dirty="0"/>
              <a:t> DESY-KEK-FNAL collaboration 1st of 4 machines near completion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 Progress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8) </a:t>
            </a:r>
            <a:r>
              <a:rPr lang="en-US" dirty="0">
                <a:solidFill>
                  <a:srgbClr val="FF0000"/>
                </a:solidFill>
              </a:rPr>
              <a:t>NML Refrigeration:</a:t>
            </a:r>
            <a:r>
              <a:rPr lang="en-US" dirty="0"/>
              <a:t> Single TeV satellite based NML refrigerator operational </a:t>
            </a:r>
            <a:r>
              <a:rPr lang="en-US" dirty="0" smtClean="0"/>
              <a:t> </a:t>
            </a:r>
            <a:r>
              <a:rPr lang="en-US" dirty="0"/>
              <a:t>with large vacuum pump able to achieve 60 W at 1.8 K </a:t>
            </a:r>
            <a:endParaRPr lang="en-US" dirty="0" smtClean="0"/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 smtClean="0">
                <a:sym typeface="Wingdings" pitchFamily="2" charset="2"/>
              </a:rPr>
              <a:t>	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In Progress</a:t>
            </a:r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9) </a:t>
            </a:r>
            <a:r>
              <a:rPr lang="en-US" dirty="0">
                <a:solidFill>
                  <a:srgbClr val="FF0000"/>
                </a:solidFill>
              </a:rPr>
              <a:t>3 MW 1.3 GHz RF power source </a:t>
            </a:r>
            <a:r>
              <a:rPr lang="en-US" dirty="0"/>
              <a:t>operational in NML</a:t>
            </a:r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 In Progress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 Analysis for FY09 vs. FY10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077200" cy="1905000"/>
          </a:xfrm>
        </p:spPr>
        <p:txBody>
          <a:bodyPr/>
          <a:lstStyle/>
          <a:p>
            <a:r>
              <a:rPr lang="en-US" dirty="0" smtClean="0"/>
              <a:t>FY09 numbers do not include the 10 new positions or the contract personnel</a:t>
            </a:r>
          </a:p>
          <a:p>
            <a:r>
              <a:rPr lang="en-US" dirty="0" smtClean="0"/>
              <a:t>By early FY10, will have ~ 15 contractors on ILC/SRF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496" y="838200"/>
            <a:ext cx="797370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ILC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01000" cy="5562600"/>
          </a:xfrm>
        </p:spPr>
        <p:txBody>
          <a:bodyPr/>
          <a:lstStyle/>
          <a:p>
            <a:r>
              <a:rPr lang="en-US" dirty="0" smtClean="0"/>
              <a:t>The goal of the ILC work is to </a:t>
            </a:r>
          </a:p>
          <a:p>
            <a:pPr lvl="1"/>
            <a:r>
              <a:rPr lang="en-US" dirty="0" smtClean="0"/>
              <a:t>Advance the ILC design consistent with the objectives of the ILC GDE</a:t>
            </a:r>
          </a:p>
          <a:p>
            <a:pPr lvl="1"/>
            <a:r>
              <a:rPr lang="en-US" dirty="0" smtClean="0"/>
              <a:t>Promote the readiness of U.S. to participate in an ILC</a:t>
            </a:r>
          </a:p>
          <a:p>
            <a:r>
              <a:rPr lang="en-US" dirty="0" smtClean="0"/>
              <a:t>ILC GDE has set the following specific goals</a:t>
            </a:r>
          </a:p>
          <a:p>
            <a:pPr lvl="1"/>
            <a:r>
              <a:rPr lang="en-US" dirty="0" smtClean="0"/>
              <a:t>Prepare a submission of a Technical Design Report on the 2012 timescale</a:t>
            </a:r>
          </a:p>
          <a:p>
            <a:pPr lvl="1"/>
            <a:r>
              <a:rPr lang="en-US" dirty="0" smtClean="0"/>
              <a:t>Reduce the estimated cost of the ILC</a:t>
            </a:r>
          </a:p>
          <a:p>
            <a:pPr lvl="1"/>
            <a:r>
              <a:rPr lang="en-US" dirty="0" smtClean="0"/>
              <a:t>Meet the S1, S2 &amp; S3 Goals (gradient/yield, CM , RF Unit)</a:t>
            </a:r>
          </a:p>
          <a:p>
            <a:r>
              <a:rPr lang="en-US" dirty="0" smtClean="0"/>
              <a:t>FNAL ILC scope of work and budget determined on a yearly basis </a:t>
            </a:r>
            <a:r>
              <a:rPr lang="en-US" dirty="0" smtClean="0">
                <a:sym typeface="Wingdings" pitchFamily="2" charset="2"/>
              </a:rPr>
              <a:t> in consultation with ILC ART Director (Mike Harrison)</a:t>
            </a:r>
          </a:p>
          <a:p>
            <a:pPr lvl="1"/>
            <a:r>
              <a:rPr lang="en-US" dirty="0" smtClean="0"/>
              <a:t>General guidance is equal to FY09 (flat-flat)</a:t>
            </a:r>
          </a:p>
          <a:p>
            <a:pPr lvl="1"/>
            <a:r>
              <a:rPr lang="en-US" dirty="0" smtClean="0"/>
              <a:t>Fairly well known work force (by name)</a:t>
            </a:r>
          </a:p>
          <a:p>
            <a:pPr lvl="1"/>
            <a:r>
              <a:rPr lang="en-US" dirty="0" smtClean="0"/>
              <a:t>Facility operation shared with SRF </a:t>
            </a:r>
            <a:r>
              <a:rPr lang="en-US" dirty="0" smtClean="0">
                <a:sym typeface="Wingdings" pitchFamily="2" charset="2"/>
              </a:rPr>
              <a:t> build 1 CM/yr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ILC FY10 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discussed with ILC ART Director:</a:t>
            </a:r>
          </a:p>
          <a:p>
            <a:r>
              <a:rPr lang="en-US" dirty="0" smtClean="0"/>
              <a:t>Still under development but includes</a:t>
            </a:r>
          </a:p>
          <a:p>
            <a:pPr lvl="1"/>
            <a:r>
              <a:rPr lang="en-US" dirty="0" smtClean="0"/>
              <a:t>Slightly more emphasis on CFS and ML A/P</a:t>
            </a:r>
          </a:p>
          <a:p>
            <a:pPr lvl="1"/>
            <a:r>
              <a:rPr lang="en-US" dirty="0" smtClean="0"/>
              <a:t>Participation in DESY 9 mA Test</a:t>
            </a:r>
          </a:p>
          <a:p>
            <a:pPr lvl="1"/>
            <a:r>
              <a:rPr lang="en-US" dirty="0" smtClean="0"/>
              <a:t>Continued pursuit of fabricating 1 CM/year</a:t>
            </a:r>
          </a:p>
          <a:p>
            <a:pPr lvl="1"/>
            <a:r>
              <a:rPr lang="en-US" dirty="0" smtClean="0"/>
              <a:t>Slightly more involvement in SC magnet R&amp;D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FY11 is more of the same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ILC/ARRA CM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199"/>
            <a:ext cx="8153400" cy="538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781800" cy="533400"/>
          </a:xfrm>
        </p:spPr>
        <p:txBody>
          <a:bodyPr/>
          <a:lstStyle/>
          <a:p>
            <a:r>
              <a:rPr lang="en-US" dirty="0" smtClean="0"/>
              <a:t>ILC FY09 Actual Achievements and FY10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00100"/>
            <a:ext cx="8305800" cy="5448300"/>
          </a:xfrm>
        </p:spPr>
        <p:txBody>
          <a:bodyPr/>
          <a:lstStyle/>
          <a:p>
            <a:r>
              <a:rPr lang="en-US" dirty="0" smtClean="0"/>
              <a:t>In FY09, ILC Program produced following results</a:t>
            </a:r>
          </a:p>
          <a:p>
            <a:pPr lvl="1"/>
            <a:r>
              <a:rPr lang="en-US" dirty="0" smtClean="0"/>
              <a:t>CFS helped develop the Minimum Design Concept</a:t>
            </a:r>
          </a:p>
          <a:p>
            <a:pPr lvl="1"/>
            <a:r>
              <a:rPr lang="en-US" dirty="0" smtClean="0"/>
              <a:t>Continued Ring to Main Linac design (A/P)</a:t>
            </a:r>
          </a:p>
          <a:p>
            <a:pPr lvl="1"/>
            <a:r>
              <a:rPr lang="en-US" dirty="0" smtClean="0"/>
              <a:t>Began participation in 9 mA test (LLRF)</a:t>
            </a:r>
          </a:p>
          <a:p>
            <a:pPr lvl="1"/>
            <a:r>
              <a:rPr lang="en-US" dirty="0" smtClean="0"/>
              <a:t>Processed cavities at Joint FNAL/ANL EP facility</a:t>
            </a:r>
          </a:p>
          <a:p>
            <a:pPr lvl="1"/>
            <a:r>
              <a:rPr lang="en-US" dirty="0" smtClean="0"/>
              <a:t>Dressed first 1.3 GHz 9 cell cavity (still needs HTS test)</a:t>
            </a:r>
          </a:p>
          <a:p>
            <a:pPr lvl="1"/>
            <a:r>
              <a:rPr lang="en-US" dirty="0" smtClean="0"/>
              <a:t>Ordered parts for CM3</a:t>
            </a:r>
          </a:p>
          <a:p>
            <a:pPr lvl="1"/>
            <a:r>
              <a:rPr lang="en-US" dirty="0" smtClean="0"/>
              <a:t>Worked on safety analysis for cavity/CM</a:t>
            </a:r>
          </a:p>
          <a:p>
            <a:r>
              <a:rPr lang="en-US" dirty="0" smtClean="0"/>
              <a:t>In FY10, ILC Program plans to </a:t>
            </a:r>
          </a:p>
          <a:p>
            <a:pPr lvl="1"/>
            <a:r>
              <a:rPr lang="en-US" dirty="0" smtClean="0"/>
              <a:t>Continue CFS, ML A/P and LLRF involvements</a:t>
            </a:r>
          </a:p>
          <a:p>
            <a:pPr lvl="1"/>
            <a:r>
              <a:rPr lang="en-US" dirty="0" smtClean="0"/>
              <a:t>Test CM1</a:t>
            </a:r>
          </a:p>
          <a:p>
            <a:pPr lvl="1"/>
            <a:r>
              <a:rPr lang="en-US" dirty="0" smtClean="0"/>
              <a:t>Assemble CM2</a:t>
            </a:r>
          </a:p>
          <a:p>
            <a:pPr lvl="1"/>
            <a:r>
              <a:rPr lang="en-US" dirty="0" smtClean="0"/>
              <a:t>Continue to EP process, VTS, dress &amp; HTS 9 cell cavities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SEPC _ ILC/SRF OHAP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41DAB-EBDA-4AC3-BBC0-8FA50C15F22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18-19,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 SRF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477000"/>
            <a:ext cx="1905000" cy="304800"/>
          </a:xfrm>
          <a:prstGeom prst="rect">
            <a:avLst/>
          </a:prstGeom>
        </p:spPr>
        <p:txBody>
          <a:bodyPr/>
          <a:lstStyle/>
          <a:p>
            <a:fld id="{6997F892-B157-42AE-8E8E-CF76CDDE43D9}" type="slidenum">
              <a:rPr lang="en-US"/>
              <a:pPr/>
              <a:t>9</a:t>
            </a:fld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32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001000" cy="685800"/>
          </a:xfrm>
          <a:ln/>
        </p:spPr>
        <p:txBody>
          <a:bodyPr/>
          <a:lstStyle/>
          <a:p>
            <a:r>
              <a:rPr lang="en-US" b="0">
                <a:solidFill>
                  <a:srgbClr val="006600"/>
                </a:solidFill>
              </a:rPr>
              <a:t>SRF Mission Statement</a:t>
            </a:r>
          </a:p>
        </p:txBody>
      </p:sp>
      <p:sp>
        <p:nvSpPr>
          <p:cNvPr id="132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257800"/>
          </a:xfrm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Mission:</a:t>
            </a:r>
          </a:p>
          <a:p>
            <a:pPr lvl="1"/>
            <a:r>
              <a:rPr lang="en-US" dirty="0" smtClean="0"/>
              <a:t>Develop SRF infrastructure at FNAL and perform R&amp;D to master the technology for future accelerator projects (e.g. ILC or Project X)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Goals:</a:t>
            </a:r>
          </a:p>
          <a:p>
            <a:pPr lvl="1"/>
            <a:r>
              <a:rPr lang="en-US" dirty="0" smtClean="0"/>
              <a:t>Master fabrication &amp; processing of cavities &amp; cryomodules</a:t>
            </a:r>
          </a:p>
          <a:p>
            <a:pPr lvl="1"/>
            <a:r>
              <a:rPr lang="en-US" dirty="0" smtClean="0"/>
              <a:t>Build SRF infrastructure (difficult for industry to provide) </a:t>
            </a:r>
          </a:p>
          <a:p>
            <a:pPr lvl="1"/>
            <a:r>
              <a:rPr lang="en-US" dirty="0" smtClean="0"/>
              <a:t>Large cryogenic &amp; RF systems, cavity &amp; cryomodule testing </a:t>
            </a:r>
          </a:p>
          <a:p>
            <a:pPr lvl="1"/>
            <a:r>
              <a:rPr lang="en-US" dirty="0" smtClean="0"/>
              <a:t>Operate facilities to acquire required expertise </a:t>
            </a:r>
          </a:p>
          <a:p>
            <a:pPr lvl="1"/>
            <a:r>
              <a:rPr lang="en-US" dirty="0" smtClean="0"/>
              <a:t>Transfer SRF technology to U.S. industry </a:t>
            </a:r>
          </a:p>
          <a:p>
            <a:pPr lvl="1"/>
            <a:r>
              <a:rPr lang="en-US" dirty="0" smtClean="0"/>
              <a:t>Participate in national &amp; international collaborative R&amp;D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 Task Force Report 030409">
  <a:themeElements>
    <a:clrScheme name="TCE Lab Wide EDMS New Format 20081216 v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CE Lab Wide EDMS New Format 20081216 v4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Ø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Ø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TCE Lab Wide EDMS New Format 20081216 v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E Lab Wide EDMS New Format 20081216 v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Lab Wide EDMS New Format 20081216 v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Lab Wide EDMS New Format 20081216 v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Lab Wide EDMS New Format 20081216 v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Lab Wide EDMS New Format 20081216 v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E Lab Wide EDMS New Format 20081216 v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 Task Force Report 030409</Template>
  <TotalTime>457</TotalTime>
  <Words>1938</Words>
  <Application>Microsoft Office PowerPoint</Application>
  <PresentationFormat>On-screen Show (4:3)</PresentationFormat>
  <Paragraphs>362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Eng Task Force Report 030409</vt:lpstr>
      <vt:lpstr>ILC/SRF Strategic Planning OHAP</vt:lpstr>
      <vt:lpstr>Introduction</vt:lpstr>
      <vt:lpstr>Funding</vt:lpstr>
      <vt:lpstr>FTE Analysis for FY09 vs. FY10</vt:lpstr>
      <vt:lpstr>ILC Overview</vt:lpstr>
      <vt:lpstr>ILC FY10 Scope of Work</vt:lpstr>
      <vt:lpstr>ILC/ARRA CM Plan</vt:lpstr>
      <vt:lpstr>ILC FY09 Actual Achievements and FY10 Plan</vt:lpstr>
      <vt:lpstr>SRF Mission Statement</vt:lpstr>
      <vt:lpstr>Feb 07 Review: SRF B&amp;R Scope of Work</vt:lpstr>
      <vt:lpstr>SRF Infrastructure Plan</vt:lpstr>
      <vt:lpstr>SRF FY09 Actual Achievements and FY10 Plan</vt:lpstr>
      <vt:lpstr>Labor Resources</vt:lpstr>
      <vt:lpstr>SRF + ILC Labor Profile</vt:lpstr>
      <vt:lpstr>Labor Needs</vt:lpstr>
      <vt:lpstr>Track FTE by Type</vt:lpstr>
      <vt:lpstr>ARRA SRF Influence</vt:lpstr>
      <vt:lpstr>ARRA SRF Plan</vt:lpstr>
      <vt:lpstr>ARRA SRF Milestones</vt:lpstr>
      <vt:lpstr>Summary</vt:lpstr>
      <vt:lpstr>Slide 21</vt:lpstr>
      <vt:lpstr>Project X : SRF Deliverables</vt:lpstr>
      <vt:lpstr>ART R&amp;D Program Deliverables (2012)</vt:lpstr>
      <vt:lpstr>Px and ILC Deliverables Set the Scope </vt:lpstr>
      <vt:lpstr>Schedules and Milestones</vt:lpstr>
      <vt:lpstr>Example VTS System Upgrade</vt:lpstr>
      <vt:lpstr>Example Dressed Cavity Schedule</vt:lpstr>
      <vt:lpstr>Example NML Detailed Milestones</vt:lpstr>
      <vt:lpstr>End of FY09: SRF Milestones</vt:lpstr>
      <vt:lpstr>End of FY09: SRF Milestones</vt:lpstr>
      <vt:lpstr>End of FY09: SRF Milestones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ILC/SRF Strategic Planning OHAP</dc:title>
  <dc:creator>rstanek</dc:creator>
  <cp:lastModifiedBy>rstanek</cp:lastModifiedBy>
  <cp:revision>16</cp:revision>
  <dcterms:created xsi:type="dcterms:W3CDTF">2009-09-15T14:41:44Z</dcterms:created>
  <dcterms:modified xsi:type="dcterms:W3CDTF">2009-09-17T02:35:57Z</dcterms:modified>
</cp:coreProperties>
</file>