
<file path=[Content_Types].xml><?xml version="1.0" encoding="utf-8"?>
<Types xmlns="http://schemas.openxmlformats.org/package/2006/content-types">
  <Default Extension="xls" ContentType="application/vnd.ms-excel"/>
  <Override PartName="/ppt/slides/slide22.xml" ContentType="application/vnd.openxmlformats-officedocument.presentationml.slide+xml"/>
  <Override PartName="/ppt/slides/slide28.xml" ContentType="application/vnd.openxmlformats-officedocument.presentationml.slide+xml"/>
  <Override PartName="/ppt/theme/theme2.xml" ContentType="application/vnd.openxmlformats-officedocument.theme+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s/slide30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theme/theme3.xml" ContentType="application/vnd.openxmlformats-officedocument.theme+xml"/>
  <Override PartName="/ppt/embeddings/Microsoft___2.bin" ContentType="application/vnd.openxmlformats-officedocument.oleObject"/>
  <Override PartName="/ppt/slideLayouts/slideLayout3.xml" ContentType="application/vnd.openxmlformats-officedocument.presentationml.slideLayout+xml"/>
  <Override PartName="/ppt/slides/slide21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23.xml" ContentType="application/vnd.openxmlformats-officedocument.presentationml.slide+xml"/>
  <Override PartName="/ppt/embeddings/Microsoft___6.bin" ContentType="application/vnd.openxmlformats-officedocument.oleObject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26.xml" ContentType="application/vnd.openxmlformats-officedocument.presentationml.slide+xml"/>
  <Override PartName="/ppt/slideMasters/slideMaster1.xml" ContentType="application/vnd.openxmlformats-officedocument.presentationml.slideMaster+xml"/>
  <Override PartName="/ppt/viewProps.xml" ContentType="application/vnd.openxmlformats-officedocument.presentationml.viewProps+xml"/>
  <Default Extension="wmf" ContentType="image/x-wmf"/>
  <Override PartName="/ppt/slides/slide25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embeddings/Microsoft___1.bin" ContentType="application/vnd.openxmlformats-officedocument.oleObject"/>
  <Override PartName="/ppt/embeddings/Microsoft___5.bin" ContentType="application/vnd.openxmlformats-officedocument.oleObject"/>
  <Override PartName="/ppt/slides/slide34.xml" ContentType="application/vnd.openxmlformats-officedocument.presentationml.slide+xml"/>
  <Default Extension="pict" ContentType="image/pict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embeddings/Microsoft___4.bin" ContentType="application/vnd.openxmlformats-officedocument.oleObject"/>
  <Override PartName="/ppt/notesSlides/notesSlide1.xml" ContentType="application/vnd.openxmlformats-officedocument.presentationml.notesSlide+xml"/>
  <Override PartName="/ppt/theme/theme1.xml" ContentType="application/vnd.openxmlformats-officedocument.theme+xml"/>
  <Default Extension="emf" ContentType="image/x-emf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37.xml" ContentType="application/vnd.openxmlformats-officedocument.presentationml.slide+xml"/>
  <Override PartName="/ppt/slides/slide10.xml" ContentType="application/vnd.openxmlformats-officedocument.presentationml.slide+xml"/>
  <Override PartName="/ppt/embeddings/Microsoft___3.bin" ContentType="application/vnd.openxmlformats-officedocument.oleObject"/>
  <Override PartName="/ppt/slides/slide33.xml" ContentType="application/vnd.openxmlformats-officedocument.presentationml.slide+xml"/>
  <Override PartName="/ppt/presProps.xml" ContentType="application/vnd.openxmlformats-officedocument.presentationml.presProps+xml"/>
  <Default Extension="vml" ContentType="application/vnd.openxmlformats-officedocument.vmlDrawing"/>
  <Default Extension="jpeg" ContentType="image/jpeg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embeddings/Microsoft___7.bin" ContentType="application/vnd.openxmlformats-officedocument.oleObject"/>
  <Override PartName="/ppt/slides/slide27.xml" ContentType="application/vnd.openxmlformats-officedocument.presentationml.slide+xml"/>
  <Override PartName="/docProps/core.xml" ContentType="application/vnd.openxmlformats-package.core-properties+xml"/>
  <Override PartName="/ppt/slides/slide8.xml" ContentType="application/vnd.openxmlformats-officedocument.presentationml.slide+xml"/>
  <Override PartName="/ppt/slides/slide31.xml" ContentType="application/vnd.openxmlformats-officedocument.presentationml.slide+xml"/>
  <Override PartName="/ppt/slides/slide15.xml" ContentType="application/vnd.openxmlformats-officedocument.presentationml.slide+xml"/>
  <Default Extension="bin" ContentType="application/vnd.openxmlformats-officedocument.presentationml.printerSettings"/>
  <Default Extension="rels" ContentType="application/vnd.openxmlformats-package.relationships+xml"/>
  <Override PartName="/ppt/slides/slide9.xml" ContentType="application/vnd.openxmlformats-officedocument.presentationml.slide+xml"/>
  <Override PartName="/ppt/slides/slide24.xml" ContentType="application/vnd.openxmlformats-officedocument.presentationml.slide+xml"/>
  <Override PartName="/ppt/slides/slide32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Override PartName="/ppt/slides/slide38.xml" ContentType="application/vnd.openxmlformats-officedocument.presentationml.slide+xml"/>
  <Default Extension="gif" ContentType="image/gif"/>
  <Override PartName="/ppt/slides/slide19.xml" ContentType="application/vnd.openxmlformats-officedocument.presentationml.slide+xml"/>
  <Override PartName="/ppt/slides/slide12.xml" ContentType="application/vnd.openxmlformats-officedocument.presentationml.slide+xml"/>
  <Override PartName="/ppt/slides/slide29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aveSubsetFonts="1" autoCompressPictures="0">
  <p:sldMasterIdLst>
    <p:sldMasterId id="2147483648" r:id="rId1"/>
  </p:sldMasterIdLst>
  <p:notesMasterIdLst>
    <p:notesMasterId r:id="rId40"/>
  </p:notesMasterIdLst>
  <p:handoutMasterIdLst>
    <p:handoutMasterId r:id="rId41"/>
  </p:handoutMasterIdLst>
  <p:sldIdLst>
    <p:sldId id="256" r:id="rId2"/>
    <p:sldId id="311" r:id="rId3"/>
    <p:sldId id="302" r:id="rId4"/>
    <p:sldId id="291" r:id="rId5"/>
    <p:sldId id="292" r:id="rId6"/>
    <p:sldId id="293" r:id="rId7"/>
    <p:sldId id="294" r:id="rId8"/>
    <p:sldId id="295" r:id="rId9"/>
    <p:sldId id="296" r:id="rId10"/>
    <p:sldId id="297" r:id="rId11"/>
    <p:sldId id="298" r:id="rId12"/>
    <p:sldId id="299" r:id="rId13"/>
    <p:sldId id="304" r:id="rId14"/>
    <p:sldId id="300" r:id="rId15"/>
    <p:sldId id="301" r:id="rId16"/>
    <p:sldId id="312" r:id="rId17"/>
    <p:sldId id="306" r:id="rId18"/>
    <p:sldId id="305" r:id="rId19"/>
    <p:sldId id="307" r:id="rId20"/>
    <p:sldId id="272" r:id="rId21"/>
    <p:sldId id="308" r:id="rId22"/>
    <p:sldId id="309" r:id="rId23"/>
    <p:sldId id="279" r:id="rId24"/>
    <p:sldId id="310" r:id="rId25"/>
    <p:sldId id="282" r:id="rId26"/>
    <p:sldId id="313" r:id="rId27"/>
    <p:sldId id="257" r:id="rId28"/>
    <p:sldId id="264" r:id="rId29"/>
    <p:sldId id="265" r:id="rId30"/>
    <p:sldId id="267" r:id="rId31"/>
    <p:sldId id="269" r:id="rId32"/>
    <p:sldId id="270" r:id="rId33"/>
    <p:sldId id="278" r:id="rId34"/>
    <p:sldId id="273" r:id="rId35"/>
    <p:sldId id="275" r:id="rId36"/>
    <p:sldId id="281" r:id="rId37"/>
    <p:sldId id="285" r:id="rId38"/>
    <p:sldId id="286" r:id="rId39"/>
  </p:sldIdLst>
  <p:sldSz cx="9144000" cy="6858000" type="screen4x3"/>
  <p:notesSz cx="6858000" cy="9144000"/>
  <p:defaultTextStyle>
    <a:defPPr>
      <a:defRPr lang="ja-JP"/>
    </a:defPPr>
    <a:lvl1pPr marL="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5598" autoAdjust="0"/>
    <p:restoredTop sz="94747" autoAdjust="0"/>
  </p:normalViewPr>
  <p:slideViewPr>
    <p:cSldViewPr snapToGrid="0">
      <p:cViewPr>
        <p:scale>
          <a:sx n="100" d="100"/>
          <a:sy n="100" d="100"/>
        </p:scale>
        <p:origin x="-480" y="-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21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ableStyles" Target="tableStyles.xml"/><Relationship Id="rId35" Type="http://schemas.openxmlformats.org/officeDocument/2006/relationships/slide" Target="slides/slide34.xml"/><Relationship Id="rId31" Type="http://schemas.openxmlformats.org/officeDocument/2006/relationships/slide" Target="slides/slide30.xml"/><Relationship Id="rId34" Type="http://schemas.openxmlformats.org/officeDocument/2006/relationships/slide" Target="slides/slide33.xml"/><Relationship Id="rId39" Type="http://schemas.openxmlformats.org/officeDocument/2006/relationships/slide" Target="slides/slide38.xml"/><Relationship Id="rId4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36" Type="http://schemas.openxmlformats.org/officeDocument/2006/relationships/slide" Target="slides/slide35.xml"/><Relationship Id="rId43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7" Type="http://schemas.openxmlformats.org/officeDocument/2006/relationships/slide" Target="slides/slide26.xml"/><Relationship Id="rId14" Type="http://schemas.openxmlformats.org/officeDocument/2006/relationships/slide" Target="slides/slide13.xml"/><Relationship Id="rId23" Type="http://schemas.openxmlformats.org/officeDocument/2006/relationships/slide" Target="slides/slide22.xml"/><Relationship Id="rId4" Type="http://schemas.openxmlformats.org/officeDocument/2006/relationships/slide" Target="slides/slide3.xml"/><Relationship Id="rId28" Type="http://schemas.openxmlformats.org/officeDocument/2006/relationships/slide" Target="slides/slide27.xml"/><Relationship Id="rId45" Type="http://schemas.openxmlformats.org/officeDocument/2006/relationships/theme" Target="theme/theme1.xml"/><Relationship Id="rId26" Type="http://schemas.openxmlformats.org/officeDocument/2006/relationships/slide" Target="slides/slide25.xml"/><Relationship Id="rId30" Type="http://schemas.openxmlformats.org/officeDocument/2006/relationships/slide" Target="slides/slide29.xml"/><Relationship Id="rId11" Type="http://schemas.openxmlformats.org/officeDocument/2006/relationships/slide" Target="slides/slide10.xml"/><Relationship Id="rId42" Type="http://schemas.openxmlformats.org/officeDocument/2006/relationships/printerSettings" Target="printerSettings/printerSettings1.bin"/><Relationship Id="rId29" Type="http://schemas.openxmlformats.org/officeDocument/2006/relationships/slide" Target="slides/slide28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33" Type="http://schemas.openxmlformats.org/officeDocument/2006/relationships/slide" Target="slides/slide32.xml"/><Relationship Id="rId44" Type="http://schemas.openxmlformats.org/officeDocument/2006/relationships/viewProps" Target="viewProps.xml"/><Relationship Id="rId4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9" Type="http://schemas.openxmlformats.org/officeDocument/2006/relationships/slide" Target="slides/slide18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22" Type="http://schemas.openxmlformats.org/officeDocument/2006/relationships/slide" Target="slides/slide21.xml"/><Relationship Id="rId21" Type="http://schemas.openxmlformats.org/officeDocument/2006/relationships/slide" Target="slides/slide20.xml"/><Relationship Id="rId2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ict"/></Relationships>
</file>

<file path=ppt/drawings/_rels/vmlDrawing2.vml.rels><?xml version="1.0" encoding="UTF-8" standalone="yes"?>
<Relationships xmlns="http://schemas.openxmlformats.org/package/2006/relationships"><Relationship Id="rId4" Type="http://schemas.openxmlformats.org/officeDocument/2006/relationships/image" Target="../media/image6.pict"/><Relationship Id="rId1" Type="http://schemas.openxmlformats.org/officeDocument/2006/relationships/image" Target="../media/image3.pict"/><Relationship Id="rId2" Type="http://schemas.openxmlformats.org/officeDocument/2006/relationships/image" Target="../media/image4.pict"/><Relationship Id="rId3" Type="http://schemas.openxmlformats.org/officeDocument/2006/relationships/image" Target="../media/image5.pict"/><Relationship Id="rId5" Type="http://schemas.openxmlformats.org/officeDocument/2006/relationships/image" Target="../media/image7.pict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ict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B39445-E74D-B34A-AC93-AA1B38D9A909}" type="datetimeFigureOut">
              <a:rPr lang="ja-JP" altLang="en-US" smtClean="0"/>
              <a:pPr/>
              <a:t>09.11.12</a:t>
            </a:fld>
            <a:endParaRPr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7687A9-ADFF-3C4B-A823-AA87D15F3B7C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0E092C-1023-9C46-BFC3-53B6352D145B}" type="datetimeFigureOut">
              <a:rPr lang="ja-JP" altLang="en-US" smtClean="0"/>
              <a:pPr/>
              <a:t>09.11.12</a:t>
            </a:fld>
            <a:endParaRPr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B71867-782C-A34C-8A9F-C031566B72B5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71867-782C-A34C-8A9F-C031566B72B5}" type="slidenum">
              <a:rPr lang="ja-JP" altLang="en-US" smtClean="0"/>
              <a:pPr/>
              <a:t>27</a:t>
            </a:fld>
            <a:endParaRPr lang="ja-JP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45840-4FD6-5347-BF43-11DA99A01BDD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45840-4FD6-5347-BF43-11DA99A01BDD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45840-4FD6-5347-BF43-11DA99A01BDD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AndTx">
  <p:cSld name="1_タイトル、コンテンツ、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7543800" cy="762000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3695700" cy="3962400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762500" y="1600200"/>
            <a:ext cx="3695700" cy="3962400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3286AF-CF18-D54E-B607-59F7BE986CD7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OverTx">
  <p:cSld name="タイトル、2 つのコンテンツ (横)、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7543800" cy="762000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quarter" idx="1"/>
          </p:nvPr>
        </p:nvSpPr>
        <p:spPr>
          <a:xfrm>
            <a:off x="914400" y="1600200"/>
            <a:ext cx="3695700" cy="1905000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quarter" idx="2"/>
          </p:nvPr>
        </p:nvSpPr>
        <p:spPr>
          <a:xfrm>
            <a:off x="4762500" y="1600200"/>
            <a:ext cx="3695700" cy="1905000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half" idx="3"/>
          </p:nvPr>
        </p:nvSpPr>
        <p:spPr>
          <a:xfrm>
            <a:off x="914400" y="3657600"/>
            <a:ext cx="7543800" cy="1905000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6" name="日付プレースホルダ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7" name="フッター プレースホルダ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8" name="スライド番号プレースホル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0EF75E-A90B-3144-964A-2742FEDEB651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6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5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2362200" y="0"/>
            <a:ext cx="6324600" cy="792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ja-JP" dirty="0" smtClean="0"/>
              <a:t>Title</a:t>
            </a:r>
            <a:endParaRPr lang="ja-JP" altLang="en-US" dirty="0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066800"/>
            <a:ext cx="8229600" cy="5059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ja-JP" dirty="0" smtClean="0"/>
              <a:t>Text</a:t>
            </a:r>
          </a:p>
          <a:p>
            <a:pPr lvl="1"/>
            <a:r>
              <a:rPr lang="en-US" altLang="ja-JP" dirty="0" smtClean="0"/>
              <a:t>Text</a:t>
            </a:r>
            <a:endParaRPr lang="ja-JP" altLang="en-US" dirty="0" smtClean="0"/>
          </a:p>
          <a:p>
            <a:pPr lvl="2"/>
            <a:r>
              <a:rPr lang="en-US" altLang="ja-JP" dirty="0" smtClean="0"/>
              <a:t>Text</a:t>
            </a:r>
          </a:p>
          <a:p>
            <a:pPr lvl="3"/>
            <a:r>
              <a:rPr lang="en-US" altLang="ja-JP" dirty="0" smtClean="0"/>
              <a:t>Text</a:t>
            </a:r>
            <a:endParaRPr lang="ja-JP" altLang="en-US" dirty="0" smtClean="0"/>
          </a:p>
          <a:p>
            <a:pPr lvl="4"/>
            <a:r>
              <a:rPr lang="en-US" altLang="ja-JP" dirty="0" smtClean="0"/>
              <a:t>Text</a:t>
            </a:r>
            <a:endParaRPr lang="ja-JP" altLang="en-US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0000"/>
                </a:solidFill>
              </a:defRPr>
            </a:lvl1pPr>
          </a:lstStyle>
          <a:p>
            <a:endParaRPr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0000"/>
                </a:solidFill>
              </a:defRPr>
            </a:lvl1pPr>
          </a:lstStyle>
          <a:p>
            <a:endParaRPr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0000"/>
                </a:solidFill>
              </a:defRPr>
            </a:lvl1pPr>
          </a:lstStyle>
          <a:p>
            <a:fld id="{E3C45840-4FD6-5347-BF43-11DA99A01BDD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  <p:sldLayoutId id="2147483660" r:id="rId4"/>
    <p:sldLayoutId id="2147483662" r:id="rId5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kumimoji="1" sz="3600" kern="1200">
          <a:solidFill>
            <a:srgbClr val="008000"/>
          </a:solidFill>
          <a:effectLst>
            <a:outerShdw blurRad="50800" dist="38100" dir="2700000">
              <a:srgbClr val="000000">
                <a:alpha val="43000"/>
              </a:srgbClr>
            </a:outerShdw>
          </a:effectLst>
          <a:latin typeface="Times"/>
          <a:ea typeface="+mj-ea"/>
          <a:cs typeface="Time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Wingdings" charset="2"/>
        <a:buChar char="n"/>
        <a:defRPr kumimoji="1" sz="2800" kern="1200">
          <a:solidFill>
            <a:srgbClr val="0000FF"/>
          </a:solidFill>
          <a:latin typeface="Times"/>
          <a:ea typeface="+mn-ea"/>
          <a:cs typeface="Times"/>
        </a:defRPr>
      </a:lvl1pPr>
      <a:lvl2pPr marL="742950" indent="-285750" algn="l" defTabSz="457200" rtl="0" eaLnBrk="1" latinLnBrk="0" hangingPunct="1">
        <a:spcBef>
          <a:spcPct val="20000"/>
        </a:spcBef>
        <a:buFont typeface="Wingdings" charset="2"/>
        <a:buChar char="l"/>
        <a:defRPr kumimoji="1" sz="2400" kern="1200">
          <a:solidFill>
            <a:schemeClr val="tx1"/>
          </a:solidFill>
          <a:latin typeface="Times"/>
          <a:ea typeface="+mn-ea"/>
          <a:cs typeface="Time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Times"/>
          <a:ea typeface="+mn-ea"/>
          <a:cs typeface="Time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Times"/>
          <a:ea typeface="+mn-ea"/>
          <a:cs typeface="Time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Times"/>
          <a:ea typeface="+mn-ea"/>
          <a:cs typeface="Time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oleObject" Target="../embeddings/Microsoft___7.bin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5.xml"/><Relationship Id="rId3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linearcollider.org/cms/?pid=1000472" TargetMode="Externa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3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3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physics.uoregon.edu/~lc/wwstudy/detrdrev.html" TargetMode="Externa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3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3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Relationship Id="rId3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3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3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3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4" Type="http://schemas.openxmlformats.org/officeDocument/2006/relationships/oleObject" Target="../embeddings/Microsoft_Excel_97_-_2004_______8.xls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3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Microsoft___1.bin"/><Relationship Id="rId1" Type="http://schemas.openxmlformats.org/officeDocument/2006/relationships/vmlDrawing" Target="../drawings/vmlDrawing1.v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3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4" Type="http://schemas.openxmlformats.org/officeDocument/2006/relationships/image" Target="../media/image43.gi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gif"/><Relationship Id="rId3" Type="http://schemas.openxmlformats.org/officeDocument/2006/relationships/image" Target="../media/image42.gif"/><Relationship Id="rId5" Type="http://schemas.openxmlformats.org/officeDocument/2006/relationships/image" Target="../media/image44.gi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3" Type="http://schemas.openxmlformats.org/officeDocument/2006/relationships/image" Target="../media/image46.w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3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linearcollider.org/cms/?pid=1000472" TargetMode="External"/><Relationship Id="rId3" Type="http://schemas.openxmlformats.org/officeDocument/2006/relationships/hyperlink" Target="http://physics.uoregon.edu/~lc/wwstudy/detrdrev.html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Microsoft___5.bin"/><Relationship Id="rId4" Type="http://schemas.openxmlformats.org/officeDocument/2006/relationships/image" Target="../media/image9.png"/><Relationship Id="rId5" Type="http://schemas.openxmlformats.org/officeDocument/2006/relationships/oleObject" Target="../embeddings/Microsoft___2.bin"/><Relationship Id="rId7" Type="http://schemas.openxmlformats.org/officeDocument/2006/relationships/oleObject" Target="../embeddings/Microsoft___4.bin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5.xml"/><Relationship Id="rId9" Type="http://schemas.openxmlformats.org/officeDocument/2006/relationships/oleObject" Target="../embeddings/Microsoft___6.bin"/><Relationship Id="rId3" Type="http://schemas.openxmlformats.org/officeDocument/2006/relationships/image" Target="../media/image8.png"/><Relationship Id="rId6" Type="http://schemas.openxmlformats.org/officeDocument/2006/relationships/oleObject" Target="../embeddings/Microsoft___3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3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3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3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749946" y="984926"/>
            <a:ext cx="7772400" cy="1470025"/>
          </a:xfrm>
        </p:spPr>
        <p:txBody>
          <a:bodyPr/>
          <a:lstStyle/>
          <a:p>
            <a:r>
              <a:rPr lang="en-US" altLang="ja-JP" dirty="0" smtClean="0"/>
              <a:t>ILC and CLIC Detector </a:t>
            </a:r>
            <a:r>
              <a:rPr lang="en-US" altLang="ja-JP" dirty="0" err="1" smtClean="0"/>
              <a:t>R&amp;Ds</a:t>
            </a:r>
            <a:endParaRPr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4267200"/>
            <a:ext cx="6400800" cy="1752600"/>
          </a:xfrm>
        </p:spPr>
        <p:txBody>
          <a:bodyPr>
            <a:normAutofit/>
          </a:bodyPr>
          <a:lstStyle/>
          <a:p>
            <a:r>
              <a:rPr lang="en-US" altLang="ja-JP" sz="2000" dirty="0" smtClean="0">
                <a:solidFill>
                  <a:schemeClr val="tx1"/>
                </a:solidFill>
              </a:rPr>
              <a:t>Hitoshi Yamamoto</a:t>
            </a:r>
          </a:p>
          <a:p>
            <a:r>
              <a:rPr lang="en-US" altLang="ja-JP" sz="2000" dirty="0" smtClean="0">
                <a:solidFill>
                  <a:schemeClr val="tx1"/>
                </a:solidFill>
              </a:rPr>
              <a:t>Tohoku University</a:t>
            </a:r>
          </a:p>
          <a:p>
            <a:r>
              <a:rPr lang="en-US" altLang="ja-JP" sz="2000" dirty="0" smtClean="0">
                <a:solidFill>
                  <a:schemeClr val="tx1"/>
                </a:solidFill>
              </a:rPr>
              <a:t>12-Nov-09, </a:t>
            </a:r>
            <a:r>
              <a:rPr lang="en-US" altLang="ja-JP" sz="2000" dirty="0" err="1" smtClean="0">
                <a:solidFill>
                  <a:schemeClr val="tx1"/>
                </a:solidFill>
              </a:rPr>
              <a:t>Muon</a:t>
            </a:r>
            <a:r>
              <a:rPr lang="en-US" altLang="ja-JP" sz="2000" dirty="0" smtClean="0">
                <a:solidFill>
                  <a:schemeClr val="tx1"/>
                </a:solidFill>
              </a:rPr>
              <a:t> Collider Workshop, </a:t>
            </a:r>
            <a:r>
              <a:rPr lang="en-US" altLang="ja-JP" sz="2000" dirty="0" err="1" smtClean="0">
                <a:solidFill>
                  <a:schemeClr val="tx1"/>
                </a:solidFill>
              </a:rPr>
              <a:t>Fermilab</a:t>
            </a:r>
            <a:endParaRPr lang="en-US" altLang="ja-JP" sz="2000" dirty="0" smtClean="0">
              <a:solidFill>
                <a:schemeClr val="tx1"/>
              </a:solidFill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286000" y="5650468"/>
            <a:ext cx="4951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660066"/>
                </a:solidFill>
              </a:rPr>
              <a:t>(Much of </a:t>
            </a:r>
            <a:r>
              <a:rPr lang="en-US" altLang="ja-JP" dirty="0" smtClean="0">
                <a:solidFill>
                  <a:srgbClr val="660066"/>
                </a:solidFill>
              </a:rPr>
              <a:t>the contents:  from ALCPG09 and CLIC09)</a:t>
            </a:r>
            <a:endParaRPr kumimoji="1" lang="ja-JP" altLang="en-US" dirty="0">
              <a:solidFill>
                <a:srgbClr val="66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zqqbar_evt_display_NH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31813" y="-179388"/>
            <a:ext cx="10134601" cy="711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39" name="Text Box 3"/>
          <p:cNvSpPr txBox="1">
            <a:spLocks noChangeArrowheads="1"/>
          </p:cNvSpPr>
          <p:nvPr/>
        </p:nvSpPr>
        <p:spPr bwMode="auto">
          <a:xfrm>
            <a:off x="503238" y="5394325"/>
            <a:ext cx="3781425" cy="1311275"/>
          </a:xfrm>
          <a:prstGeom prst="rect">
            <a:avLst/>
          </a:prstGeom>
          <a:noFill/>
          <a:ln w="4127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altLang="ja-JP">
                <a:solidFill>
                  <a:srgbClr val="FFFF00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Yellow        </a:t>
            </a:r>
            <a:r>
              <a:rPr lang="en-US" altLang="ja-JP">
                <a:solidFill>
                  <a:schemeClr val="bg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: Photon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ja-JP">
                <a:solidFill>
                  <a:srgbClr val="FF3300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Red</a:t>
            </a:r>
            <a:r>
              <a:rPr lang="en-US" altLang="ja-JP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,</a:t>
            </a:r>
            <a:r>
              <a:rPr lang="en-US" altLang="ja-JP">
                <a:solidFill>
                  <a:srgbClr val="FFFF00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 </a:t>
            </a:r>
            <a:r>
              <a:rPr lang="en-US" altLang="ja-JP">
                <a:solidFill>
                  <a:srgbClr val="66FF33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Green  </a:t>
            </a:r>
            <a:r>
              <a:rPr lang="en-US" altLang="ja-JP">
                <a:solidFill>
                  <a:schemeClr val="bg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: Charged Hadron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ja-JP">
                <a:solidFill>
                  <a:srgbClr val="969696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Black</a:t>
            </a:r>
            <a:r>
              <a:rPr lang="en-US" altLang="ja-JP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,</a:t>
            </a:r>
            <a:r>
              <a:rPr lang="en-US" altLang="ja-JP">
                <a:solidFill>
                  <a:srgbClr val="FFFF00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 </a:t>
            </a:r>
            <a:r>
              <a:rPr lang="en-US" altLang="ja-JP">
                <a:solidFill>
                  <a:srgbClr val="00FFFF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Blue </a:t>
            </a:r>
            <a:r>
              <a:rPr lang="en-US" altLang="ja-JP">
                <a:solidFill>
                  <a:schemeClr val="bg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: Neutral Hadron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65545" name="Rectangle 5"/>
            <p:cNvSpPr>
              <a:spLocks noChangeArrowheads="1"/>
            </p:cNvSpPr>
            <p:nvPr/>
          </p:nvSpPr>
          <p:spPr bwMode="auto">
            <a:xfrm>
              <a:off x="0" y="624"/>
              <a:ext cx="192" cy="3696"/>
            </a:xfrm>
            <a:prstGeom prst="rect">
              <a:avLst/>
            </a:prstGeom>
            <a:gradFill rotWithShape="0">
              <a:gsLst>
                <a:gs pos="0">
                  <a:srgbClr val="EAEAFA"/>
                </a:gs>
                <a:gs pos="100000">
                  <a:srgbClr val="3333CC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5546" name="Rectangle 6"/>
            <p:cNvSpPr>
              <a:spLocks noChangeArrowheads="1"/>
            </p:cNvSpPr>
            <p:nvPr/>
          </p:nvSpPr>
          <p:spPr bwMode="auto">
            <a:xfrm>
              <a:off x="0" y="576"/>
              <a:ext cx="5760" cy="48"/>
            </a:xfrm>
            <a:prstGeom prst="rect">
              <a:avLst/>
            </a:prstGeom>
            <a:gradFill rotWithShape="0">
              <a:gsLst>
                <a:gs pos="0">
                  <a:srgbClr val="EAEAFA"/>
                </a:gs>
                <a:gs pos="100000">
                  <a:srgbClr val="3333CC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5547" name="Rectangle 7"/>
            <p:cNvSpPr>
              <a:spLocks noChangeArrowheads="1"/>
            </p:cNvSpPr>
            <p:nvPr/>
          </p:nvSpPr>
          <p:spPr bwMode="auto">
            <a:xfrm>
              <a:off x="0" y="0"/>
              <a:ext cx="192" cy="576"/>
            </a:xfrm>
            <a:prstGeom prst="rect">
              <a:avLst/>
            </a:prstGeom>
            <a:gradFill rotWithShape="0">
              <a:gsLst>
                <a:gs pos="0">
                  <a:srgbClr val="3333CC"/>
                </a:gs>
                <a:gs pos="100000">
                  <a:srgbClr val="EAEAFA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  <p:sp>
        <p:nvSpPr>
          <p:cNvPr id="65541" name="Rectangle 8"/>
          <p:cNvSpPr>
            <a:spLocks noChangeArrowheads="1"/>
          </p:cNvSpPr>
          <p:nvPr/>
        </p:nvSpPr>
        <p:spPr bwMode="auto">
          <a:xfrm>
            <a:off x="685800" y="762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altLang="ja-JP" sz="4400" i="1">
                <a:solidFill>
                  <a:schemeClr val="bg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Event Display</a:t>
            </a:r>
          </a:p>
        </p:txBody>
      </p:sp>
      <p:sp>
        <p:nvSpPr>
          <p:cNvPr id="65542" name="Text Box 9"/>
          <p:cNvSpPr txBox="1">
            <a:spLocks noChangeArrowheads="1"/>
          </p:cNvSpPr>
          <p:nvPr/>
        </p:nvSpPr>
        <p:spPr bwMode="auto">
          <a:xfrm>
            <a:off x="4140200" y="5870575"/>
            <a:ext cx="48926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altLang="ja-JP" sz="3200" i="1" u="sng">
                <a:solidFill>
                  <a:schemeClr val="bg1"/>
                </a:solidFill>
                <a:latin typeface="Times New Roman" charset="0"/>
                <a:ea typeface="ＭＳ 明朝" charset="-128"/>
                <a:cs typeface="ＭＳ 明朝" charset="-128"/>
              </a:rPr>
              <a:t>Remaining : Neutral Hadron</a:t>
            </a:r>
          </a:p>
        </p:txBody>
      </p:sp>
      <p:sp>
        <p:nvSpPr>
          <p:cNvPr id="65543" name="Text Box 10"/>
          <p:cNvSpPr txBox="1">
            <a:spLocks noChangeArrowheads="1"/>
          </p:cNvSpPr>
          <p:nvPr/>
        </p:nvSpPr>
        <p:spPr bwMode="auto">
          <a:xfrm>
            <a:off x="7108825" y="214313"/>
            <a:ext cx="15255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buFontTx/>
              <a:buNone/>
            </a:pPr>
            <a:r>
              <a:rPr lang="en-US" altLang="ja-JP">
                <a:solidFill>
                  <a:schemeClr val="bg1"/>
                </a:solidFill>
              </a:rPr>
              <a:t>T. Yoshioka</a:t>
            </a:r>
          </a:p>
        </p:txBody>
      </p:sp>
      <p:sp>
        <p:nvSpPr>
          <p:cNvPr id="65544" name="Text Box 11"/>
          <p:cNvSpPr txBox="1">
            <a:spLocks noChangeArrowheads="1"/>
          </p:cNvSpPr>
          <p:nvPr/>
        </p:nvSpPr>
        <p:spPr bwMode="auto">
          <a:xfrm>
            <a:off x="568325" y="88900"/>
            <a:ext cx="12001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buFontTx/>
              <a:buNone/>
            </a:pPr>
            <a:r>
              <a:rPr lang="en-US" altLang="ja-JP" sz="4000" b="1" i="1">
                <a:solidFill>
                  <a:schemeClr val="bg1"/>
                </a:solidFill>
              </a:rPr>
              <a:t>PFA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3" name="タイトル 1"/>
          <p:cNvSpPr>
            <a:spLocks noGrp="1"/>
          </p:cNvSpPr>
          <p:nvPr>
            <p:ph type="title"/>
          </p:nvPr>
        </p:nvSpPr>
        <p:spPr>
          <a:xfrm>
            <a:off x="965200" y="228600"/>
            <a:ext cx="7543800" cy="762000"/>
          </a:xfrm>
        </p:spPr>
        <p:txBody>
          <a:bodyPr/>
          <a:lstStyle/>
          <a:p>
            <a:r>
              <a:rPr lang="en-US" altLang="ja-JP" dirty="0" smtClean="0"/>
              <a:t>PFA </a:t>
            </a:r>
            <a:r>
              <a:rPr lang="en-US" altLang="ja-JP" dirty="0" smtClean="0"/>
              <a:t>Performance </a:t>
            </a:r>
            <a:r>
              <a:rPr lang="en-US" altLang="ja-JP" sz="2800" dirty="0" smtClean="0"/>
              <a:t>- state of the art -</a:t>
            </a:r>
            <a:endParaRPr lang="ja-JP" altLang="en-US" sz="2800" dirty="0" smtClean="0"/>
          </a:p>
        </p:txBody>
      </p:sp>
      <p:sp>
        <p:nvSpPr>
          <p:cNvPr id="66564" name="テキスト ボックス 7"/>
          <p:cNvSpPr txBox="1">
            <a:spLocks noChangeArrowheads="1"/>
          </p:cNvSpPr>
          <p:nvPr/>
        </p:nvSpPr>
        <p:spPr bwMode="auto">
          <a:xfrm>
            <a:off x="2235200" y="5524500"/>
            <a:ext cx="517946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dirty="0"/>
              <a:t> Realistic full simulation (ILD)</a:t>
            </a:r>
          </a:p>
          <a:p>
            <a:r>
              <a:rPr lang="en-US" altLang="ja-JP" dirty="0"/>
              <a:t> Achieved                                </a:t>
            </a:r>
            <a:r>
              <a:rPr lang="en-US" altLang="ja-JP" dirty="0" smtClean="0"/>
              <a:t>     at </a:t>
            </a:r>
            <a:r>
              <a:rPr lang="en-US" altLang="ja-JP" dirty="0" err="1"/>
              <a:t>Ejet</a:t>
            </a:r>
            <a:r>
              <a:rPr lang="en-US" altLang="ja-JP" dirty="0" smtClean="0"/>
              <a:t>  up to ~100 </a:t>
            </a:r>
            <a:r>
              <a:rPr lang="en-US" altLang="ja-JP" dirty="0" err="1"/>
              <a:t>GeV</a:t>
            </a:r>
            <a:r>
              <a:rPr lang="en-US" altLang="ja-JP" dirty="0"/>
              <a:t> </a:t>
            </a:r>
          </a:p>
        </p:txBody>
      </p:sp>
      <p:pic>
        <p:nvPicPr>
          <p:cNvPr id="66565" name="図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17650" y="1106488"/>
            <a:ext cx="6089650" cy="407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6562" name="Object 2"/>
          <p:cNvGraphicFramePr>
            <a:graphicFrameLocks noChangeAspect="1"/>
          </p:cNvGraphicFramePr>
          <p:nvPr/>
        </p:nvGraphicFramePr>
        <p:xfrm>
          <a:off x="3276600" y="5808912"/>
          <a:ext cx="1752600" cy="361919"/>
        </p:xfrm>
        <a:graphic>
          <a:graphicData uri="http://schemas.openxmlformats.org/presentationml/2006/ole">
            <p:oleObj spid="_x0000_s60418" name="数式" r:id="rId4" imgW="1041400" imgH="2159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タイトル 1"/>
          <p:cNvSpPr>
            <a:spLocks noGrp="1"/>
          </p:cNvSpPr>
          <p:nvPr>
            <p:ph type="title"/>
          </p:nvPr>
        </p:nvSpPr>
        <p:spPr>
          <a:xfrm>
            <a:off x="965200" y="228600"/>
            <a:ext cx="7543800" cy="762000"/>
          </a:xfrm>
        </p:spPr>
        <p:txBody>
          <a:bodyPr/>
          <a:lstStyle/>
          <a:p>
            <a:r>
              <a:rPr lang="en-US" altLang="ja-JP" smtClean="0"/>
              <a:t>ILC Detectors</a:t>
            </a:r>
            <a:endParaRPr lang="ja-JP" altLang="en-US" smtClean="0"/>
          </a:p>
        </p:txBody>
      </p:sp>
      <p:sp>
        <p:nvSpPr>
          <p:cNvPr id="67588" name="テキスト ボックス 7"/>
          <p:cNvSpPr txBox="1">
            <a:spLocks noChangeArrowheads="1"/>
          </p:cNvSpPr>
          <p:nvPr/>
        </p:nvSpPr>
        <p:spPr bwMode="auto">
          <a:xfrm>
            <a:off x="2132566" y="4912985"/>
            <a:ext cx="5228039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dirty="0"/>
              <a:t> 3 groups submitted </a:t>
            </a:r>
            <a:r>
              <a:rPr lang="en-US" altLang="ja-JP" dirty="0" smtClean="0"/>
              <a:t>LOI:</a:t>
            </a:r>
          </a:p>
          <a:p>
            <a:r>
              <a:rPr lang="en-US" altLang="ja-JP" dirty="0" smtClean="0"/>
              <a:t>        </a:t>
            </a:r>
            <a:r>
              <a:rPr lang="en-US" altLang="ja-JP" dirty="0" smtClean="0">
                <a:solidFill>
                  <a:srgbClr val="C0504D"/>
                </a:solidFill>
                <a:hlinkClick r:id="rId2"/>
              </a:rPr>
              <a:t>http://www.linearcollider.org/cms/?pid=1000472</a:t>
            </a:r>
            <a:endParaRPr lang="en-US" altLang="ja-JP" dirty="0" smtClean="0">
              <a:solidFill>
                <a:srgbClr val="C0504D"/>
              </a:solidFill>
            </a:endParaRPr>
          </a:p>
          <a:p>
            <a:endParaRPr lang="en-US" altLang="ja-JP" dirty="0" smtClean="0">
              <a:solidFill>
                <a:srgbClr val="C0504D"/>
              </a:solidFill>
            </a:endParaRPr>
          </a:p>
          <a:p>
            <a:r>
              <a:rPr lang="en-US" altLang="ja-JP" dirty="0" smtClean="0"/>
              <a:t> All:  ECAL</a:t>
            </a:r>
            <a:r>
              <a:rPr lang="en-US" altLang="ja-JP" dirty="0"/>
              <a:t>/HCAL inside solenoid</a:t>
            </a:r>
          </a:p>
          <a:p>
            <a:r>
              <a:rPr lang="en-US" altLang="ja-JP" dirty="0" smtClean="0"/>
              <a:t>        Uses </a:t>
            </a:r>
            <a:r>
              <a:rPr lang="en-US" altLang="ja-JP" dirty="0"/>
              <a:t>pixel detectors for </a:t>
            </a:r>
            <a:r>
              <a:rPr lang="en-US" altLang="ja-JP" dirty="0" err="1"/>
              <a:t>vertexing</a:t>
            </a:r>
            <a:endParaRPr lang="ja-JP" altLang="en-US" dirty="0"/>
          </a:p>
        </p:txBody>
      </p:sp>
      <p:graphicFrame>
        <p:nvGraphicFramePr>
          <p:cNvPr id="5" name="表 4"/>
          <p:cNvGraphicFramePr>
            <a:graphicFrameLocks noGrp="1"/>
          </p:cNvGraphicFramePr>
          <p:nvPr/>
        </p:nvGraphicFramePr>
        <p:xfrm>
          <a:off x="762000" y="1397000"/>
          <a:ext cx="731520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/>
                <a:gridCol w="1828800"/>
                <a:gridCol w="1828800"/>
                <a:gridCol w="1828800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ILD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err="1" smtClean="0"/>
                        <a:t>SiD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4th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Tracker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err="1" smtClean="0"/>
                        <a:t>TPC+Si</a:t>
                      </a:r>
                      <a:r>
                        <a:rPr kumimoji="1" lang="en-US" altLang="ja-JP" dirty="0" smtClean="0"/>
                        <a:t>-strip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Si-strip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TPC/Si-strip/DC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Calorimeter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PFA</a:t>
                      </a:r>
                      <a:endParaRPr kumimoji="1" lang="ja-JP" altLang="en-US" dirty="0"/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PFA</a:t>
                      </a:r>
                      <a:endParaRPr kumimoji="1" lang="ja-JP" altLang="en-US" dirty="0"/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Compensating</a:t>
                      </a:r>
                      <a:endParaRPr kumimoji="1" lang="ja-JP" altLang="en-US" dirty="0"/>
                    </a:p>
                  </a:txBody>
                  <a:tcPr>
                    <a:solidFill>
                      <a:srgbClr val="CCFFCC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B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3.5 T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5T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3.5T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ECAL </a:t>
                      </a:r>
                      <a:r>
                        <a:rPr kumimoji="1" lang="en-US" altLang="ja-JP" dirty="0" err="1" smtClean="0"/>
                        <a:t>Rin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1.83m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1.25m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1.5m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Rout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6.99m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6.20m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5.80m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err="1" smtClean="0"/>
                        <a:t>Zout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6.62m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5.60m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6.08m</a:t>
                      </a:r>
                      <a:endParaRPr kumimoji="1" lang="ja-JP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テキスト ボックス 5"/>
          <p:cNvSpPr txBox="1"/>
          <p:nvPr/>
        </p:nvSpPr>
        <p:spPr>
          <a:xfrm>
            <a:off x="2895600" y="4355068"/>
            <a:ext cx="29857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(dimensions are approximate)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15493" y="502503"/>
            <a:ext cx="7543800" cy="762000"/>
          </a:xfrm>
        </p:spPr>
        <p:txBody>
          <a:bodyPr/>
          <a:lstStyle/>
          <a:p>
            <a:r>
              <a:rPr lang="en-US" altLang="ja-JP" dirty="0" smtClean="0"/>
              <a:t>IDAG Validation</a:t>
            </a:r>
            <a:endParaRPr lang="ja-JP" altLang="en-US" dirty="0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half" idx="3"/>
          </p:nvPr>
        </p:nvSpPr>
        <p:spPr>
          <a:xfrm>
            <a:off x="914400" y="1500839"/>
            <a:ext cx="7543800" cy="4595161"/>
          </a:xfrm>
        </p:spPr>
        <p:txBody>
          <a:bodyPr>
            <a:normAutofit fontScale="92500" lnSpcReduction="10000"/>
          </a:bodyPr>
          <a:lstStyle/>
          <a:p>
            <a:r>
              <a:rPr lang="en-US" altLang="ja-JP" sz="2400" dirty="0" smtClean="0"/>
              <a:t>IDAG (International Detector Advisory Group)</a:t>
            </a:r>
          </a:p>
          <a:p>
            <a:pPr lvl="1"/>
            <a:r>
              <a:rPr lang="en-US" altLang="ja-JP" sz="2000" dirty="0" smtClean="0"/>
              <a:t>Advises the research director of ILC</a:t>
            </a:r>
          </a:p>
          <a:p>
            <a:pPr lvl="1"/>
            <a:r>
              <a:rPr lang="en-US" altLang="ja-JP" sz="2000" dirty="0" smtClean="0"/>
              <a:t>Evaluated the </a:t>
            </a:r>
            <a:r>
              <a:rPr lang="en-US" altLang="ja-JP" sz="2000" dirty="0" err="1" smtClean="0"/>
              <a:t>LOIs</a:t>
            </a:r>
            <a:r>
              <a:rPr lang="en-US" altLang="ja-JP" sz="2000" dirty="0" smtClean="0"/>
              <a:t> that are submitted March 31, 2009, and reported its recommendation to the research director</a:t>
            </a:r>
          </a:p>
          <a:p>
            <a:pPr lvl="1">
              <a:buNone/>
            </a:pPr>
            <a:endParaRPr lang="en-US" altLang="ja-JP" sz="2000" dirty="0" smtClean="0"/>
          </a:p>
          <a:p>
            <a:r>
              <a:rPr lang="en-US" altLang="ja-JP" sz="2400" dirty="0" smtClean="0"/>
              <a:t>ILCSC approved the recommendation, Aug 19, 2009.</a:t>
            </a:r>
          </a:p>
          <a:p>
            <a:pPr>
              <a:buNone/>
            </a:pPr>
            <a:endParaRPr lang="en-US" altLang="ja-JP" sz="2400" dirty="0" smtClean="0"/>
          </a:p>
          <a:p>
            <a:r>
              <a:rPr lang="en-US" altLang="ja-JP" sz="2400" dirty="0" smtClean="0"/>
              <a:t>The validation result officially announced at ALCPG09 (Albuquerque,  Sep 29. 2009) </a:t>
            </a:r>
          </a:p>
          <a:p>
            <a:pPr lvl="1"/>
            <a:r>
              <a:rPr lang="en-US" altLang="ja-JP" sz="2000" dirty="0" smtClean="0"/>
              <a:t>ILD and </a:t>
            </a:r>
            <a:r>
              <a:rPr lang="en-US" altLang="ja-JP" sz="2000" dirty="0" err="1" smtClean="0"/>
              <a:t>SiD</a:t>
            </a:r>
            <a:r>
              <a:rPr lang="en-US" altLang="ja-JP" sz="2000" dirty="0" smtClean="0"/>
              <a:t> are ‘validated’ (i.e. endorsed to work toward the 2012 detailed baseline report.)</a:t>
            </a:r>
          </a:p>
          <a:p>
            <a:pPr lvl="1"/>
            <a:r>
              <a:rPr lang="en-US" altLang="ja-JP" sz="2000" dirty="0" smtClean="0"/>
              <a:t>Dual-readout </a:t>
            </a:r>
            <a:r>
              <a:rPr lang="en-US" altLang="ja-JP" sz="2000" dirty="0" err="1" smtClean="0"/>
              <a:t>calorimetry</a:t>
            </a:r>
            <a:r>
              <a:rPr lang="en-US" altLang="ja-JP" sz="2000" dirty="0" smtClean="0"/>
              <a:t> </a:t>
            </a:r>
            <a:r>
              <a:rPr lang="en-US" altLang="ja-JP" sz="2000" dirty="0" err="1" smtClean="0"/>
              <a:t>R&amp;Ds</a:t>
            </a:r>
            <a:r>
              <a:rPr lang="en-US" altLang="ja-JP" sz="2000" dirty="0" smtClean="0"/>
              <a:t> are encouraged to continue</a:t>
            </a:r>
          </a:p>
          <a:p>
            <a:pPr lvl="1"/>
            <a:r>
              <a:rPr lang="en-US" altLang="ja-JP" sz="2000" dirty="0" smtClean="0">
                <a:solidFill>
                  <a:srgbClr val="C0504D"/>
                </a:solidFill>
              </a:rPr>
              <a:t>Ref: http://</a:t>
            </a:r>
            <a:r>
              <a:rPr lang="en-US" altLang="ja-JP" sz="2000" dirty="0" err="1" smtClean="0">
                <a:solidFill>
                  <a:srgbClr val="C0504D"/>
                </a:solidFill>
              </a:rPr>
              <a:t>www.linearcollider.org/cms/?pid</a:t>
            </a:r>
            <a:r>
              <a:rPr lang="en-US" altLang="ja-JP" sz="2000" dirty="0" smtClean="0">
                <a:solidFill>
                  <a:srgbClr val="C0504D"/>
                </a:solidFill>
              </a:rPr>
              <a:t>=1000471</a:t>
            </a:r>
          </a:p>
          <a:p>
            <a:pPr lvl="1"/>
            <a:endParaRPr lang="en-US" altLang="ja-JP" sz="2000" dirty="0" smtClean="0"/>
          </a:p>
          <a:p>
            <a:endParaRPr lang="en-US" altLang="ja-JP" sz="2400" dirty="0" smtClean="0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 dirty="0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0EF75E-A90B-3144-964A-2742FEDEB651}" type="slidenum">
              <a:rPr lang="en-US" altLang="ja-JP" smtClean="0"/>
              <a:pPr>
                <a:defRPr/>
              </a:pPr>
              <a:t>13</a:t>
            </a:fld>
            <a:endParaRPr lang="en-US" altLang="ja-JP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タイトル 1"/>
          <p:cNvSpPr>
            <a:spLocks noGrp="1"/>
          </p:cNvSpPr>
          <p:nvPr>
            <p:ph type="title"/>
          </p:nvPr>
        </p:nvSpPr>
        <p:spPr>
          <a:xfrm>
            <a:off x="901700" y="0"/>
            <a:ext cx="7543800" cy="762000"/>
          </a:xfrm>
        </p:spPr>
        <p:txBody>
          <a:bodyPr/>
          <a:lstStyle/>
          <a:p>
            <a:r>
              <a:rPr lang="en-US" altLang="ja-JP" dirty="0" smtClean="0"/>
              <a:t>ILD</a:t>
            </a:r>
            <a:endParaRPr lang="ja-JP" altLang="en-US" dirty="0" smtClean="0"/>
          </a:p>
        </p:txBody>
      </p:sp>
      <p:sp>
        <p:nvSpPr>
          <p:cNvPr id="68611" name="コンテンツ プレースホルダ 2"/>
          <p:cNvSpPr>
            <a:spLocks noGrp="1"/>
          </p:cNvSpPr>
          <p:nvPr>
            <p:ph sz="quarter" idx="1"/>
          </p:nvPr>
        </p:nvSpPr>
        <p:spPr>
          <a:xfrm>
            <a:off x="469900" y="939800"/>
            <a:ext cx="4910138" cy="5765800"/>
          </a:xfrm>
        </p:spPr>
        <p:txBody>
          <a:bodyPr/>
          <a:lstStyle/>
          <a:p>
            <a:r>
              <a:rPr lang="en-US" altLang="ja-JP" sz="2000" dirty="0" smtClean="0"/>
              <a:t>Vertex</a:t>
            </a:r>
          </a:p>
          <a:p>
            <a:pPr lvl="1"/>
            <a:r>
              <a:rPr lang="en-US" altLang="ja-JP" sz="2000" dirty="0" smtClean="0"/>
              <a:t>6 (3 pairs) or 5 </a:t>
            </a:r>
            <a:r>
              <a:rPr lang="en-US" altLang="ja-JP" sz="2000" dirty="0" smtClean="0"/>
              <a:t>layers (no disks)</a:t>
            </a:r>
          </a:p>
          <a:p>
            <a:pPr lvl="1"/>
            <a:r>
              <a:rPr lang="en-US" altLang="ja-JP" sz="2000" dirty="0" smtClean="0"/>
              <a:t>Technology open</a:t>
            </a:r>
          </a:p>
          <a:p>
            <a:r>
              <a:rPr lang="en-US" altLang="ja-JP" sz="2000" dirty="0" smtClean="0"/>
              <a:t>Si-strip trackers</a:t>
            </a:r>
          </a:p>
          <a:p>
            <a:pPr lvl="1"/>
            <a:r>
              <a:rPr lang="en-US" altLang="ja-JP" sz="2000" dirty="0" smtClean="0"/>
              <a:t>2 barrel + 7 forward disks (3 of the disks are pixel)</a:t>
            </a:r>
          </a:p>
          <a:p>
            <a:pPr lvl="1"/>
            <a:r>
              <a:rPr lang="en-US" altLang="ja-JP" sz="2000" dirty="0" smtClean="0"/>
              <a:t>Outer and end of TPC</a:t>
            </a:r>
          </a:p>
          <a:p>
            <a:r>
              <a:rPr lang="en-US" altLang="ja-JP" sz="2000" dirty="0" smtClean="0"/>
              <a:t>TPC</a:t>
            </a:r>
          </a:p>
          <a:p>
            <a:pPr lvl="1"/>
            <a:r>
              <a:rPr lang="en-US" altLang="ja-JP" sz="2000" dirty="0" smtClean="0"/>
              <a:t>GEM or </a:t>
            </a:r>
            <a:r>
              <a:rPr lang="en-US" altLang="ja-JP" sz="2000" dirty="0" err="1" smtClean="0"/>
              <a:t>MicroMEGAS</a:t>
            </a:r>
            <a:endParaRPr lang="en-US" altLang="ja-JP" sz="2000" dirty="0" smtClean="0"/>
          </a:p>
          <a:p>
            <a:pPr lvl="1"/>
            <a:r>
              <a:rPr lang="en-US" altLang="ja-JP" sz="2000" dirty="0" smtClean="0"/>
              <a:t>Pad (or </a:t>
            </a:r>
            <a:r>
              <a:rPr lang="en-US" altLang="ja-JP" sz="2000" dirty="0" err="1" smtClean="0"/>
              <a:t>si</a:t>
            </a:r>
            <a:r>
              <a:rPr lang="en-US" altLang="ja-JP" sz="2000" dirty="0" smtClean="0"/>
              <a:t>-pixel) readout</a:t>
            </a:r>
          </a:p>
          <a:p>
            <a:r>
              <a:rPr lang="en-US" altLang="ja-JP" sz="2000" dirty="0" smtClean="0"/>
              <a:t>ECAL</a:t>
            </a:r>
          </a:p>
          <a:p>
            <a:pPr lvl="1"/>
            <a:r>
              <a:rPr lang="en-US" altLang="ja-JP" sz="2000" dirty="0" smtClean="0"/>
              <a:t>Si-W or </a:t>
            </a:r>
            <a:r>
              <a:rPr lang="en-US" altLang="ja-JP" sz="2000" dirty="0" err="1" smtClean="0"/>
              <a:t>Scint</a:t>
            </a:r>
            <a:r>
              <a:rPr lang="en-US" altLang="ja-JP" sz="2000" dirty="0" smtClean="0"/>
              <a:t>-strip-W</a:t>
            </a:r>
          </a:p>
          <a:p>
            <a:r>
              <a:rPr lang="en-US" altLang="ja-JP" sz="2000" dirty="0" smtClean="0"/>
              <a:t>HCAL</a:t>
            </a:r>
          </a:p>
          <a:p>
            <a:pPr lvl="1"/>
            <a:r>
              <a:rPr lang="en-US" altLang="ja-JP" sz="2000" dirty="0" err="1" smtClean="0"/>
              <a:t>Scint</a:t>
            </a:r>
            <a:r>
              <a:rPr lang="en-US" altLang="ja-JP" sz="2000" dirty="0" smtClean="0"/>
              <a:t>-tile or Digital HCAL</a:t>
            </a:r>
          </a:p>
          <a:p>
            <a:endParaRPr lang="ja-JP" altLang="en-US" sz="2000" dirty="0" smtClean="0"/>
          </a:p>
        </p:txBody>
      </p:sp>
      <p:pic>
        <p:nvPicPr>
          <p:cNvPr id="68612" name="図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02300" y="0"/>
            <a:ext cx="3441700" cy="328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3" name="図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80038" y="3282950"/>
            <a:ext cx="3763962" cy="357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タイトル 1"/>
          <p:cNvSpPr>
            <a:spLocks noGrp="1"/>
          </p:cNvSpPr>
          <p:nvPr>
            <p:ph type="title"/>
          </p:nvPr>
        </p:nvSpPr>
        <p:spPr>
          <a:xfrm>
            <a:off x="901700" y="0"/>
            <a:ext cx="5270500" cy="762000"/>
          </a:xfrm>
        </p:spPr>
        <p:txBody>
          <a:bodyPr/>
          <a:lstStyle/>
          <a:p>
            <a:r>
              <a:rPr lang="en-US" altLang="ja-JP" smtClean="0"/>
              <a:t>SiD</a:t>
            </a:r>
            <a:endParaRPr lang="ja-JP" altLang="en-US" smtClean="0"/>
          </a:p>
        </p:txBody>
      </p:sp>
      <p:sp>
        <p:nvSpPr>
          <p:cNvPr id="69635" name="コンテンツ プレースホルダ 2"/>
          <p:cNvSpPr>
            <a:spLocks noGrp="1"/>
          </p:cNvSpPr>
          <p:nvPr>
            <p:ph sz="quarter" idx="1"/>
          </p:nvPr>
        </p:nvSpPr>
        <p:spPr>
          <a:xfrm>
            <a:off x="469900" y="939800"/>
            <a:ext cx="4267200" cy="5765800"/>
          </a:xfrm>
        </p:spPr>
        <p:txBody>
          <a:bodyPr/>
          <a:lstStyle/>
          <a:p>
            <a:r>
              <a:rPr lang="en-US" altLang="ja-JP" sz="2000" dirty="0" smtClean="0"/>
              <a:t>Vertex</a:t>
            </a:r>
          </a:p>
          <a:p>
            <a:pPr lvl="1"/>
            <a:r>
              <a:rPr lang="en-US" altLang="ja-JP" sz="2000" dirty="0" smtClean="0"/>
              <a:t>5 barrel </a:t>
            </a:r>
            <a:r>
              <a:rPr lang="en-US" altLang="ja-JP" sz="2000" dirty="0" err="1" smtClean="0"/>
              <a:t>lyrs</a:t>
            </a:r>
            <a:r>
              <a:rPr lang="en-US" altLang="ja-JP" sz="2000" dirty="0" smtClean="0"/>
              <a:t> + 4 disks</a:t>
            </a:r>
          </a:p>
          <a:p>
            <a:pPr lvl="1"/>
            <a:r>
              <a:rPr lang="en-US" altLang="ja-JP" sz="2000" dirty="0" smtClean="0"/>
              <a:t>Technology open</a:t>
            </a:r>
          </a:p>
          <a:p>
            <a:r>
              <a:rPr lang="en-US" altLang="ja-JP" sz="2000" dirty="0" smtClean="0"/>
              <a:t>Si-strip-trackers</a:t>
            </a:r>
          </a:p>
          <a:p>
            <a:pPr lvl="1"/>
            <a:r>
              <a:rPr lang="en-US" altLang="ja-JP" sz="2000" dirty="0" smtClean="0"/>
              <a:t>5 barrel </a:t>
            </a:r>
            <a:r>
              <a:rPr lang="en-US" altLang="ja-JP" sz="2000" dirty="0" err="1" smtClean="0"/>
              <a:t>lyrs</a:t>
            </a:r>
            <a:r>
              <a:rPr lang="en-US" altLang="ja-JP" sz="2000" dirty="0" smtClean="0"/>
              <a:t> + 4 forward disks/side</a:t>
            </a:r>
          </a:p>
          <a:p>
            <a:r>
              <a:rPr lang="en-US" altLang="ja-JP" sz="2000" dirty="0" smtClean="0"/>
              <a:t>EMCAL</a:t>
            </a:r>
          </a:p>
          <a:p>
            <a:pPr lvl="1"/>
            <a:r>
              <a:rPr lang="en-US" altLang="ja-JP" sz="2000" dirty="0" smtClean="0"/>
              <a:t>Si-W 30 </a:t>
            </a:r>
            <a:r>
              <a:rPr lang="en-US" altLang="ja-JP" sz="2000" dirty="0" err="1" smtClean="0"/>
              <a:t>lyrs</a:t>
            </a:r>
            <a:r>
              <a:rPr lang="en-US" altLang="ja-JP" sz="2000" dirty="0" smtClean="0"/>
              <a:t>, pixel (4mm)</a:t>
            </a:r>
            <a:r>
              <a:rPr lang="en-US" altLang="ja-JP" sz="2000" baseline="30000" dirty="0" smtClean="0"/>
              <a:t>2</a:t>
            </a:r>
          </a:p>
          <a:p>
            <a:r>
              <a:rPr lang="en-US" altLang="ja-JP" sz="2000" dirty="0" smtClean="0"/>
              <a:t>HCAL</a:t>
            </a:r>
          </a:p>
          <a:p>
            <a:pPr lvl="1"/>
            <a:r>
              <a:rPr lang="en-US" altLang="ja-JP" sz="2000" dirty="0" smtClean="0"/>
              <a:t>Digital HCAL with RPC readout with (1cm)</a:t>
            </a:r>
            <a:r>
              <a:rPr lang="en-US" altLang="ja-JP" sz="2000" baseline="30000" dirty="0" smtClean="0"/>
              <a:t>2 </a:t>
            </a:r>
            <a:r>
              <a:rPr lang="en-US" altLang="ja-JP" sz="2000" dirty="0" smtClean="0"/>
              <a:t>cell</a:t>
            </a:r>
          </a:p>
          <a:p>
            <a:pPr lvl="1"/>
            <a:r>
              <a:rPr lang="en-US" altLang="ja-JP" sz="2000" dirty="0" smtClean="0"/>
              <a:t>40 </a:t>
            </a:r>
            <a:r>
              <a:rPr lang="en-US" altLang="ja-JP" sz="2000" dirty="0" err="1" smtClean="0"/>
              <a:t>lyrs</a:t>
            </a:r>
            <a:endParaRPr lang="en-US" altLang="ja-JP" sz="2000" dirty="0" smtClean="0"/>
          </a:p>
          <a:p>
            <a:endParaRPr lang="ja-JP" altLang="en-US" sz="2000" dirty="0" smtClean="0"/>
          </a:p>
        </p:txBody>
      </p:sp>
      <p:pic>
        <p:nvPicPr>
          <p:cNvPr id="69636" name="図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29238" y="0"/>
            <a:ext cx="3319462" cy="300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37" name="図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80000" y="3101975"/>
            <a:ext cx="3860800" cy="375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01572" y="276080"/>
            <a:ext cx="7543800" cy="762000"/>
          </a:xfrm>
        </p:spPr>
        <p:txBody>
          <a:bodyPr/>
          <a:lstStyle/>
          <a:p>
            <a:r>
              <a:rPr lang="en-US" altLang="ja-JP" dirty="0" smtClean="0"/>
              <a:t>ILC Detector R&amp;D Groups</a:t>
            </a:r>
            <a:endParaRPr lang="ja-JP" altLang="en-US" dirty="0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 dirty="0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0EF75E-A90B-3144-964A-2742FEDEB651}" type="slidenum">
              <a:rPr lang="en-US" altLang="ja-JP" smtClean="0"/>
              <a:pPr>
                <a:defRPr/>
              </a:pPr>
              <a:t>16</a:t>
            </a:fld>
            <a:endParaRPr lang="en-US" altLang="ja-JP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4235" y="1092874"/>
            <a:ext cx="6812295" cy="4363981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6837955" y="5323489"/>
            <a:ext cx="16791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Marcel </a:t>
            </a:r>
            <a:r>
              <a:rPr kumimoji="1" lang="en-US" altLang="ja-JP" dirty="0" err="1" smtClean="0"/>
              <a:t>Stanitzki</a:t>
            </a:r>
            <a:endParaRPr kumimoji="1"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436869" y="5669836"/>
            <a:ext cx="35612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Driven by ‘horizontal’ collaborations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96304" y="190117"/>
            <a:ext cx="7543800" cy="762000"/>
          </a:xfrm>
        </p:spPr>
        <p:txBody>
          <a:bodyPr>
            <a:normAutofit/>
          </a:bodyPr>
          <a:lstStyle/>
          <a:p>
            <a:r>
              <a:rPr lang="en-US" altLang="ja-JP" sz="3200" dirty="0" smtClean="0"/>
              <a:t>WWS Reviews on</a:t>
            </a:r>
            <a:r>
              <a:rPr lang="en-US" altLang="ja-JP" sz="3200" dirty="0" smtClean="0"/>
              <a:t> ILC Detector </a:t>
            </a:r>
            <a:r>
              <a:rPr lang="en-US" altLang="ja-JP" sz="3200" dirty="0" err="1" smtClean="0"/>
              <a:t>R&amp;Ds</a:t>
            </a:r>
            <a:endParaRPr lang="ja-JP" altLang="en-US" sz="3200" dirty="0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half" idx="3"/>
          </p:nvPr>
        </p:nvSpPr>
        <p:spPr>
          <a:xfrm>
            <a:off x="914400" y="1006475"/>
            <a:ext cx="8001000" cy="4708525"/>
          </a:xfrm>
        </p:spPr>
        <p:txBody>
          <a:bodyPr>
            <a:normAutofit/>
          </a:bodyPr>
          <a:lstStyle/>
          <a:p>
            <a:r>
              <a:rPr lang="en-US" altLang="ja-JP" sz="2400" dirty="0" smtClean="0"/>
              <a:t>Goal</a:t>
            </a:r>
          </a:p>
          <a:p>
            <a:pPr lvl="1"/>
            <a:r>
              <a:rPr lang="en-US" altLang="ja-JP" sz="2000" dirty="0" smtClean="0"/>
              <a:t>Improved communications → enhanced </a:t>
            </a:r>
            <a:r>
              <a:rPr lang="en-US" altLang="ja-JP" sz="2000" dirty="0" err="1" smtClean="0"/>
              <a:t>R&amp;Ds</a:t>
            </a:r>
            <a:endParaRPr lang="en-US" altLang="ja-JP" sz="2000" dirty="0" smtClean="0"/>
          </a:p>
          <a:p>
            <a:r>
              <a:rPr lang="en-US" altLang="ja-JP" sz="2400" dirty="0" smtClean="0"/>
              <a:t>Reviewers</a:t>
            </a:r>
          </a:p>
          <a:p>
            <a:pPr lvl="1"/>
            <a:r>
              <a:rPr lang="en-US" altLang="ja-JP" sz="2000" dirty="0" smtClean="0"/>
              <a:t>WWS R&amp;D panel members, external experts, funding agency reps. Chair: C. </a:t>
            </a:r>
            <a:r>
              <a:rPr lang="en-US" altLang="ja-JP" sz="2000" dirty="0" err="1" smtClean="0"/>
              <a:t>Damerell</a:t>
            </a:r>
            <a:endParaRPr lang="en-US" altLang="ja-JP" sz="2000" dirty="0" smtClean="0"/>
          </a:p>
          <a:p>
            <a:r>
              <a:rPr lang="en-US" altLang="ja-JP" sz="2400" dirty="0" smtClean="0"/>
              <a:t>Had 3 reviews:</a:t>
            </a:r>
          </a:p>
          <a:p>
            <a:pPr lvl="1"/>
            <a:r>
              <a:rPr lang="en-US" altLang="ja-JP" sz="2000" dirty="0" smtClean="0"/>
              <a:t>Feb 07, Beijing : Tracking</a:t>
            </a:r>
          </a:p>
          <a:p>
            <a:pPr lvl="1"/>
            <a:r>
              <a:rPr lang="en-US" altLang="ja-JP" sz="2000" dirty="0" smtClean="0"/>
              <a:t>Jun 07 DESY : </a:t>
            </a:r>
            <a:r>
              <a:rPr lang="en-US" altLang="ja-JP" sz="2000" dirty="0" err="1" smtClean="0"/>
              <a:t>Calorimetry</a:t>
            </a:r>
            <a:endParaRPr lang="en-US" altLang="ja-JP" sz="2000" dirty="0" smtClean="0"/>
          </a:p>
          <a:p>
            <a:pPr lvl="1"/>
            <a:r>
              <a:rPr lang="en-US" altLang="ja-JP" sz="2000" dirty="0" smtClean="0"/>
              <a:t>Oct 07 </a:t>
            </a:r>
            <a:r>
              <a:rPr lang="en-US" altLang="ja-JP" sz="2000" dirty="0" err="1" smtClean="0"/>
              <a:t>Fermilab</a:t>
            </a:r>
            <a:r>
              <a:rPr lang="en-US" altLang="ja-JP" sz="2000" dirty="0" smtClean="0"/>
              <a:t> : </a:t>
            </a:r>
            <a:r>
              <a:rPr lang="en-US" altLang="ja-JP" sz="2000" dirty="0" err="1" smtClean="0"/>
              <a:t>Vertexing</a:t>
            </a:r>
            <a:endParaRPr lang="en-US" altLang="ja-JP" sz="2000" dirty="0" smtClean="0"/>
          </a:p>
          <a:p>
            <a:r>
              <a:rPr lang="en-US" altLang="ja-JP" sz="2400" dirty="0" smtClean="0"/>
              <a:t>Reports</a:t>
            </a:r>
          </a:p>
          <a:p>
            <a:pPr lvl="1"/>
            <a:r>
              <a:rPr lang="en-US" altLang="ja-JP" sz="2000" dirty="0" smtClean="0">
                <a:solidFill>
                  <a:schemeClr val="accent2"/>
                </a:solidFill>
                <a:hlinkClick r:id="rId2"/>
              </a:rPr>
              <a:t>http://physics.uoregon.edu/~lc/wwstudy/detrdrev.html</a:t>
            </a:r>
            <a:endParaRPr lang="en-US" altLang="ja-JP" sz="2000" dirty="0" smtClean="0">
              <a:solidFill>
                <a:schemeClr val="accent2"/>
              </a:solidFill>
            </a:endParaRPr>
          </a:p>
          <a:p>
            <a:pPr lvl="1"/>
            <a:r>
              <a:rPr lang="en-US" altLang="ja-JP" sz="2000" dirty="0" smtClean="0">
                <a:solidFill>
                  <a:schemeClr val="accent2"/>
                </a:solidFill>
              </a:rPr>
              <a:t>Valuable information on ILC-related detector </a:t>
            </a:r>
            <a:r>
              <a:rPr lang="en-US" altLang="ja-JP" sz="2000" dirty="0" err="1" smtClean="0">
                <a:solidFill>
                  <a:schemeClr val="accent2"/>
                </a:solidFill>
              </a:rPr>
              <a:t>R&amp;Ds</a:t>
            </a:r>
            <a:endParaRPr lang="ja-JP" altLang="en-US" sz="2000" dirty="0">
              <a:solidFill>
                <a:schemeClr val="accent2"/>
              </a:solidFill>
            </a:endParaRP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 dirty="0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0EF75E-A90B-3144-964A-2742FEDEB651}" type="slidenum">
              <a:rPr lang="en-US" altLang="ja-JP" smtClean="0"/>
              <a:pPr>
                <a:defRPr/>
              </a:pPr>
              <a:t>17</a:t>
            </a:fld>
            <a:endParaRPr lang="en-US" altLang="ja-JP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914400" y="5802868"/>
            <a:ext cx="65287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The WWS R&amp;D panel is superseded by the R&amp;D common task group </a:t>
            </a:r>
          </a:p>
          <a:p>
            <a:r>
              <a:rPr kumimoji="1" lang="en-US" altLang="ja-JP" dirty="0" smtClean="0"/>
              <a:t>chaired by M. </a:t>
            </a:r>
            <a:r>
              <a:rPr kumimoji="1" lang="en-US" altLang="ja-JP" dirty="0" err="1" smtClean="0"/>
              <a:t>Demarteau</a:t>
            </a:r>
            <a:r>
              <a:rPr kumimoji="1" lang="en-US" altLang="ja-JP" dirty="0" smtClean="0"/>
              <a:t> </a:t>
            </a:r>
            <a:r>
              <a:rPr lang="en-US" altLang="ja-JP" dirty="0" smtClean="0"/>
              <a:t>(under </a:t>
            </a:r>
            <a:r>
              <a:rPr lang="en-US" altLang="ja-JP" dirty="0" smtClean="0"/>
              <a:t>the ILC </a:t>
            </a:r>
            <a:r>
              <a:rPr lang="en-US" altLang="ja-JP" dirty="0" smtClean="0"/>
              <a:t>research director)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7543800" cy="762000"/>
          </a:xfrm>
        </p:spPr>
        <p:txBody>
          <a:bodyPr>
            <a:normAutofit/>
          </a:bodyPr>
          <a:lstStyle/>
          <a:p>
            <a:r>
              <a:rPr lang="en-US" altLang="ja-JP" sz="4000" dirty="0" err="1" smtClean="0"/>
              <a:t>Vertexing</a:t>
            </a:r>
            <a:endParaRPr lang="ja-JP" altLang="en-US" sz="4000" dirty="0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half" idx="3"/>
          </p:nvPr>
        </p:nvSpPr>
        <p:spPr>
          <a:xfrm>
            <a:off x="914400" y="1219200"/>
            <a:ext cx="8001000" cy="4953000"/>
          </a:xfrm>
        </p:spPr>
        <p:txBody>
          <a:bodyPr>
            <a:normAutofit/>
          </a:bodyPr>
          <a:lstStyle/>
          <a:p>
            <a:r>
              <a:rPr lang="en-US" altLang="ja-JP" sz="2400" dirty="0" smtClean="0"/>
              <a:t>If one integrates hits over 1 train for (25 </a:t>
            </a:r>
            <a:r>
              <a:rPr lang="en-US" altLang="ja-JP" sz="2400" dirty="0" smtClean="0">
                <a:latin typeface="Symbol" charset="2"/>
                <a:cs typeface="Symbol" charset="2"/>
              </a:rPr>
              <a:t>m</a:t>
            </a:r>
            <a:r>
              <a:rPr lang="en-US" altLang="ja-JP" sz="2400" dirty="0" smtClean="0"/>
              <a:t>m)</a:t>
            </a:r>
            <a:r>
              <a:rPr lang="en-US" altLang="ja-JP" sz="2400" baseline="30000" dirty="0" smtClean="0"/>
              <a:t>2 </a:t>
            </a:r>
            <a:r>
              <a:rPr lang="en-US" altLang="ja-JP" sz="2400" dirty="0" smtClean="0"/>
              <a:t>pixel,</a:t>
            </a:r>
          </a:p>
          <a:p>
            <a:pPr lvl="1"/>
            <a:r>
              <a:rPr lang="en-US" altLang="ja-JP" sz="2000" dirty="0" smtClean="0"/>
              <a:t>Occupancy too high (by the pair background)</a:t>
            </a:r>
          </a:p>
          <a:p>
            <a:pPr lvl="1"/>
            <a:r>
              <a:rPr lang="en-US" altLang="ja-JP" sz="2000" dirty="0" smtClean="0"/>
              <a:t>Strategies</a:t>
            </a:r>
            <a:r>
              <a:rPr lang="en-US" altLang="ja-JP" sz="2000" dirty="0" smtClean="0"/>
              <a:t>: </a:t>
            </a:r>
            <a:r>
              <a:rPr lang="en-US" altLang="ja-JP" sz="2000" dirty="0" smtClean="0">
                <a:solidFill>
                  <a:srgbClr val="FF0000"/>
                </a:solidFill>
              </a:rPr>
              <a:t>time slice a train (~20),</a:t>
            </a:r>
            <a:r>
              <a:rPr lang="en-US" altLang="ja-JP" sz="2000" dirty="0" smtClean="0">
                <a:solidFill>
                  <a:srgbClr val="FF0000"/>
                </a:solidFill>
              </a:rPr>
              <a:t> small </a:t>
            </a:r>
            <a:r>
              <a:rPr lang="en-US" altLang="ja-JP" sz="2000" dirty="0" smtClean="0">
                <a:solidFill>
                  <a:srgbClr val="FF0000"/>
                </a:solidFill>
              </a:rPr>
              <a:t>pixel, bunch id (ideal)</a:t>
            </a:r>
            <a:endParaRPr lang="en-US" altLang="ja-JP" sz="2000" dirty="0" smtClean="0"/>
          </a:p>
          <a:p>
            <a:r>
              <a:rPr lang="en-US" altLang="ja-JP" sz="2400" dirty="0" smtClean="0"/>
              <a:t>Many technological options pursued:</a:t>
            </a:r>
          </a:p>
          <a:p>
            <a:pPr lvl="1"/>
            <a:r>
              <a:rPr lang="en-US" altLang="ja-JP" sz="2000" dirty="0" smtClean="0">
                <a:solidFill>
                  <a:srgbClr val="FF0000"/>
                </a:solidFill>
              </a:rPr>
              <a:t>Time slicing</a:t>
            </a:r>
            <a:r>
              <a:rPr lang="en-US" altLang="ja-JP" sz="2000" dirty="0" smtClean="0"/>
              <a:t>: CPCCD, ISIS, MAPS, deep N-well, CAP, DEPFET</a:t>
            </a:r>
          </a:p>
          <a:p>
            <a:pPr lvl="1"/>
            <a:r>
              <a:rPr lang="en-US" altLang="ja-JP" sz="2000" dirty="0" smtClean="0">
                <a:solidFill>
                  <a:srgbClr val="FF0000"/>
                </a:solidFill>
              </a:rPr>
              <a:t>Small pixel</a:t>
            </a:r>
            <a:r>
              <a:rPr lang="en-US" altLang="ja-JP" sz="2000" dirty="0" smtClean="0"/>
              <a:t>: FPCCD</a:t>
            </a:r>
          </a:p>
          <a:p>
            <a:pPr lvl="1"/>
            <a:r>
              <a:rPr lang="en-US" altLang="ja-JP" sz="2000" dirty="0" smtClean="0">
                <a:solidFill>
                  <a:srgbClr val="FF0000"/>
                </a:solidFill>
              </a:rPr>
              <a:t>Bunch id: </a:t>
            </a:r>
            <a:r>
              <a:rPr lang="en-US" altLang="ja-JP" sz="2000" dirty="0" err="1" smtClean="0"/>
              <a:t>Chronopixels</a:t>
            </a:r>
            <a:r>
              <a:rPr lang="en-US" altLang="ja-JP" sz="2000" dirty="0" smtClean="0"/>
              <a:t>, SOI, 3D</a:t>
            </a:r>
          </a:p>
          <a:p>
            <a:r>
              <a:rPr lang="en-US" altLang="ja-JP" sz="2400" dirty="0" err="1" smtClean="0"/>
              <a:t>Vertexing</a:t>
            </a:r>
            <a:r>
              <a:rPr lang="en-US" altLang="ja-JP" sz="2400" dirty="0" smtClean="0"/>
              <a:t> Review Report</a:t>
            </a:r>
          </a:p>
          <a:p>
            <a:pPr lvl="1"/>
            <a:r>
              <a:rPr lang="en-US" altLang="ja-JP" sz="2000" dirty="0" smtClean="0"/>
              <a:t>‘Unable to eliminate any of them (at present)’</a:t>
            </a:r>
          </a:p>
          <a:p>
            <a:pPr lvl="1"/>
            <a:r>
              <a:rPr lang="en-US" altLang="ja-JP" sz="2000" dirty="0" smtClean="0"/>
              <a:t>‘2-4 technologies to start up, others for upgrades’</a:t>
            </a:r>
          </a:p>
          <a:p>
            <a:pPr lvl="1"/>
            <a:r>
              <a:rPr lang="en-US" altLang="ja-JP" sz="2000" dirty="0" smtClean="0"/>
              <a:t>‘Some have applications in other fields’</a:t>
            </a:r>
          </a:p>
          <a:p>
            <a:r>
              <a:rPr lang="en-US" altLang="ja-JP" sz="2400" dirty="0" smtClean="0"/>
              <a:t>Promising technologies: vertical integration (3D, SOI)</a:t>
            </a:r>
          </a:p>
          <a:p>
            <a:pPr lvl="1"/>
            <a:endParaRPr lang="en-US" altLang="ja-JP" dirty="0" smtClean="0"/>
          </a:p>
          <a:p>
            <a:endParaRPr lang="en-US" altLang="ja-JP" dirty="0" smtClean="0"/>
          </a:p>
          <a:p>
            <a:endParaRPr lang="en-US" altLang="ja-JP" dirty="0" smtClean="0"/>
          </a:p>
          <a:p>
            <a:pPr lvl="1"/>
            <a:endParaRPr lang="ja-JP" altLang="en-US" sz="2000" dirty="0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 dirty="0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0EF75E-A90B-3144-964A-2742FEDEB651}" type="slidenum">
              <a:rPr lang="en-US" altLang="ja-JP" smtClean="0"/>
              <a:pPr>
                <a:defRPr/>
              </a:pPr>
              <a:t>18</a:t>
            </a:fld>
            <a:endParaRPr lang="en-US" altLang="ja-JP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3200" dirty="0" smtClean="0"/>
              <a:t>SOI (Silicon on Insulator)</a:t>
            </a:r>
            <a:endParaRPr lang="ja-JP" altLang="en-US" sz="3200" dirty="0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half" idx="3"/>
          </p:nvPr>
        </p:nvSpPr>
        <p:spPr>
          <a:xfrm>
            <a:off x="457200" y="1828800"/>
            <a:ext cx="4495800" cy="4267200"/>
          </a:xfrm>
        </p:spPr>
        <p:txBody>
          <a:bodyPr>
            <a:normAutofit/>
          </a:bodyPr>
          <a:lstStyle/>
          <a:p>
            <a:pPr>
              <a:buFont typeface="Wingdings" charset="2"/>
              <a:buChar char="l"/>
            </a:pPr>
            <a:r>
              <a:rPr lang="en-US" altLang="ja-JP" sz="2000" dirty="0" smtClean="0">
                <a:latin typeface="Geneva" charset="0"/>
                <a:ea typeface="Geneva" charset="0"/>
                <a:cs typeface="Geneva" charset="0"/>
              </a:rPr>
              <a:t>Semi vertical integration</a:t>
            </a:r>
          </a:p>
          <a:p>
            <a:pPr>
              <a:buNone/>
            </a:pPr>
            <a:endParaRPr lang="en-US" altLang="ja-JP" sz="2000" dirty="0" smtClean="0">
              <a:latin typeface="Geneva" charset="0"/>
              <a:ea typeface="Geneva" charset="0"/>
              <a:cs typeface="Geneva" charset="0"/>
            </a:endParaRPr>
          </a:p>
          <a:p>
            <a:pPr>
              <a:buFont typeface="Wingdings" charset="2"/>
              <a:buChar char="l"/>
            </a:pPr>
            <a:r>
              <a:rPr lang="en-US" altLang="ja-JP" sz="2000" dirty="0" smtClean="0">
                <a:latin typeface="Geneva" charset="0"/>
                <a:ea typeface="Geneva" charset="0"/>
                <a:cs typeface="Geneva" charset="0"/>
              </a:rPr>
              <a:t>Active area very close to the readout circuit (~200nm)</a:t>
            </a:r>
          </a:p>
          <a:p>
            <a:pPr lvl="1">
              <a:buFont typeface="Arial"/>
              <a:buChar char="•"/>
            </a:pPr>
            <a:r>
              <a:rPr lang="en-US" altLang="ja-JP" sz="1800" dirty="0" smtClean="0">
                <a:latin typeface="Geneva" charset="0"/>
                <a:ea typeface="Geneva" charset="0"/>
                <a:cs typeface="Geneva" charset="0"/>
              </a:rPr>
              <a:t>Sensor interferes with the readout circuit (e.g. back gate effect)</a:t>
            </a:r>
          </a:p>
          <a:p>
            <a:pPr lvl="1">
              <a:buNone/>
            </a:pPr>
            <a:endParaRPr lang="en-US" altLang="ja-JP" sz="1800" dirty="0" smtClean="0">
              <a:latin typeface="Geneva" charset="0"/>
              <a:ea typeface="Geneva" charset="0"/>
              <a:cs typeface="Geneva" charset="0"/>
            </a:endParaRPr>
          </a:p>
          <a:p>
            <a:pPr>
              <a:buFont typeface="Wingdings" charset="2"/>
              <a:buChar char="l"/>
            </a:pPr>
            <a:r>
              <a:rPr lang="en-US" altLang="ja-JP" sz="2000" dirty="0" smtClean="0">
                <a:latin typeface="Geneva" charset="0"/>
                <a:ea typeface="Geneva" charset="0"/>
                <a:cs typeface="Geneva" charset="0"/>
              </a:rPr>
              <a:t>Buried </a:t>
            </a:r>
            <a:r>
              <a:rPr lang="en-US" altLang="ja-JP" sz="2000" dirty="0" err="1" smtClean="0">
                <a:latin typeface="Geneva" charset="0"/>
                <a:ea typeface="Geneva" charset="0"/>
                <a:cs typeface="Geneva" charset="0"/>
              </a:rPr>
              <a:t>p</a:t>
            </a:r>
            <a:r>
              <a:rPr lang="en-US" altLang="ja-JP" sz="2000" dirty="0" smtClean="0">
                <a:latin typeface="Geneva" charset="0"/>
                <a:ea typeface="Geneva" charset="0"/>
                <a:cs typeface="Geneva" charset="0"/>
              </a:rPr>
              <a:t>-well technology:</a:t>
            </a:r>
          </a:p>
          <a:p>
            <a:pPr lvl="1">
              <a:buFont typeface="Arial"/>
              <a:buChar char="•"/>
            </a:pPr>
            <a:r>
              <a:rPr lang="en-US" altLang="ja-JP" sz="1800" dirty="0" smtClean="0">
                <a:latin typeface="Geneva" charset="0"/>
                <a:ea typeface="Geneva" charset="0"/>
                <a:cs typeface="Geneva" charset="0"/>
              </a:rPr>
              <a:t>Fixed the back-gate effect</a:t>
            </a:r>
          </a:p>
          <a:p>
            <a:pPr lvl="1">
              <a:buFont typeface="Arial"/>
              <a:buChar char="•"/>
            </a:pPr>
            <a:r>
              <a:rPr lang="en-US" altLang="ja-JP" sz="1800" dirty="0" smtClean="0">
                <a:latin typeface="Geneva" charset="0"/>
                <a:ea typeface="Geneva" charset="0"/>
                <a:cs typeface="Geneva" charset="0"/>
              </a:rPr>
              <a:t>A major advance for SOI</a:t>
            </a:r>
          </a:p>
          <a:p>
            <a:pPr lvl="1">
              <a:buFont typeface="Arial" charset="0"/>
              <a:buNone/>
              <a:tabLst/>
            </a:pPr>
            <a:endParaRPr lang="ja-JP" altLang="en-US" sz="1800" dirty="0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 dirty="0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0EF75E-A90B-3144-964A-2742FEDEB651}" type="slidenum">
              <a:rPr lang="en-US" altLang="ja-JP" smtClean="0"/>
              <a:pPr>
                <a:defRPr/>
              </a:pPr>
              <a:t>19</a:t>
            </a:fld>
            <a:endParaRPr lang="en-US" altLang="ja-JP"/>
          </a:p>
        </p:txBody>
      </p:sp>
      <p:pic>
        <p:nvPicPr>
          <p:cNvPr id="8" name="図 6" descr="Fig2_SOIPIXcross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3000" y="1828800"/>
            <a:ext cx="4038600" cy="221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図 16" descr="INTPIX2_ImageT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1200" y="4044950"/>
            <a:ext cx="2667000" cy="2383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374352" y="2706641"/>
            <a:ext cx="6324600" cy="792162"/>
          </a:xfrm>
        </p:spPr>
        <p:txBody>
          <a:bodyPr>
            <a:noAutofit/>
          </a:bodyPr>
          <a:lstStyle/>
          <a:p>
            <a:r>
              <a:rPr lang="en-US" altLang="ja-JP" sz="6000" dirty="0" smtClean="0"/>
              <a:t>ILC</a:t>
            </a:r>
            <a:endParaRPr lang="ja-JP" altLang="en-US" sz="6000" dirty="0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45840-4FD6-5347-BF43-11DA99A01BDD}" type="slidenum">
              <a:rPr lang="ja-JP" altLang="en-US" smtClean="0"/>
              <a:pPr/>
              <a:t>2</a:t>
            </a:fld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3D Integration</a:t>
            </a:r>
            <a:endParaRPr lang="ja-JP" altLang="en-US" dirty="0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45840-4FD6-5347-BF43-11DA99A01BDD}" type="slidenum">
              <a:rPr lang="ja-JP" altLang="en-US" smtClean="0"/>
              <a:pPr/>
              <a:t>20</a:t>
            </a:fld>
            <a:endParaRPr lang="ja-JP" altLang="en-US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397868"/>
            <a:ext cx="3962400" cy="2128867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609600" y="1126077"/>
            <a:ext cx="4031873" cy="50783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-29" charset="2"/>
              <a:buChar char="Ø"/>
            </a:pPr>
            <a:r>
              <a:rPr lang="en-US" altLang="ja-JP" dirty="0" smtClean="0"/>
              <a:t>Via and bonding technologies</a:t>
            </a:r>
          </a:p>
          <a:p>
            <a:r>
              <a:rPr lang="en-US" altLang="ja-JP" dirty="0" smtClean="0"/>
              <a:t>    - industry-driven</a:t>
            </a:r>
          </a:p>
          <a:p>
            <a:pPr>
              <a:buFont typeface="Wingdings" pitchFamily="-29" charset="2"/>
              <a:buChar char="Ø"/>
            </a:pPr>
            <a:r>
              <a:rPr lang="en-US" altLang="ja-JP" dirty="0" smtClean="0"/>
              <a:t>Liberation from the process constraints</a:t>
            </a:r>
          </a:p>
          <a:p>
            <a:pPr>
              <a:buFont typeface="Wingdings" pitchFamily="-29" charset="2"/>
              <a:buChar char="Ø"/>
            </a:pPr>
            <a:r>
              <a:rPr lang="en-US" altLang="ja-JP" dirty="0" smtClean="0"/>
              <a:t>Higher integration density</a:t>
            </a:r>
          </a:p>
          <a:p>
            <a:pPr>
              <a:buFont typeface="Wingdings" pitchFamily="-29" charset="2"/>
              <a:buChar char="Ø"/>
            </a:pPr>
            <a:r>
              <a:rPr kumimoji="1" lang="en-US" altLang="ja-JP" dirty="0" smtClean="0"/>
              <a:t>Radiation tolerance</a:t>
            </a:r>
          </a:p>
          <a:p>
            <a:pPr>
              <a:buFont typeface="Wingdings" pitchFamily="-29" charset="2"/>
              <a:buChar char="Ø"/>
            </a:pPr>
            <a:r>
              <a:rPr lang="en-US" altLang="ja-JP" dirty="0" smtClean="0"/>
              <a:t>Lower power consumption</a:t>
            </a:r>
          </a:p>
          <a:p>
            <a:endParaRPr kumimoji="1" lang="en-US" altLang="ja-JP" dirty="0" smtClean="0"/>
          </a:p>
          <a:p>
            <a:r>
              <a:rPr lang="en-US" altLang="ja-JP" dirty="0" smtClean="0"/>
              <a:t>● </a:t>
            </a:r>
            <a:r>
              <a:rPr lang="en-US" altLang="ja-JP" dirty="0" err="1" smtClean="0"/>
              <a:t>Zycube</a:t>
            </a:r>
            <a:r>
              <a:rPr lang="en-US" altLang="ja-JP" dirty="0" smtClean="0"/>
              <a:t> (bonding)</a:t>
            </a:r>
          </a:p>
          <a:p>
            <a:r>
              <a:rPr lang="en-US" altLang="ja-JP" dirty="0" smtClean="0"/>
              <a:t>Test chip designed by </a:t>
            </a:r>
          </a:p>
          <a:p>
            <a:r>
              <a:rPr kumimoji="1" lang="en-US" altLang="ja-JP" dirty="0" smtClean="0"/>
              <a:t>LBNL/KEK made by OKI</a:t>
            </a:r>
          </a:p>
          <a:p>
            <a:r>
              <a:rPr lang="en-US" altLang="ja-JP" dirty="0" smtClean="0"/>
              <a:t>Being tested now</a:t>
            </a:r>
          </a:p>
          <a:p>
            <a:endParaRPr lang="en-US" altLang="ja-JP" dirty="0" smtClean="0"/>
          </a:p>
          <a:p>
            <a:r>
              <a:rPr lang="en-US" altLang="ja-JP" dirty="0" smtClean="0"/>
              <a:t>● </a:t>
            </a:r>
            <a:r>
              <a:rPr lang="en-US" altLang="ja-JP" dirty="0" err="1" smtClean="0"/>
              <a:t>Terrazon</a:t>
            </a:r>
            <a:r>
              <a:rPr lang="en-US" altLang="ja-JP" dirty="0" smtClean="0"/>
              <a:t> run.</a:t>
            </a:r>
          </a:p>
          <a:p>
            <a:r>
              <a:rPr lang="en-US" altLang="ja-JP" dirty="0" smtClean="0"/>
              <a:t>FNAL-based.</a:t>
            </a:r>
          </a:p>
          <a:p>
            <a:r>
              <a:rPr lang="en-US" altLang="ja-JP" dirty="0" smtClean="0"/>
              <a:t>Broad range of MAPS and readout</a:t>
            </a:r>
          </a:p>
          <a:p>
            <a:r>
              <a:rPr lang="en-US" altLang="ja-JP" dirty="0" smtClean="0"/>
              <a:t>Electronics, being fabricated now</a:t>
            </a:r>
          </a:p>
          <a:p>
            <a:endParaRPr lang="en-US" altLang="ja-JP" dirty="0" smtClean="0"/>
          </a:p>
          <a:p>
            <a:r>
              <a:rPr lang="en-US" altLang="ja-JP" dirty="0" smtClean="0"/>
              <a:t>● More to come</a:t>
            </a:r>
          </a:p>
        </p:txBody>
      </p:sp>
      <p:pic>
        <p:nvPicPr>
          <p:cNvPr id="10" name="図 9" descr="terrazo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8153" y="3907064"/>
            <a:ext cx="2362200" cy="2449286"/>
          </a:xfrm>
          <a:prstGeom prst="rect">
            <a:avLst/>
          </a:prstGeom>
        </p:spPr>
      </p:pic>
      <p:sp>
        <p:nvSpPr>
          <p:cNvPr id="11" name="テキスト ボックス 10"/>
          <p:cNvSpPr txBox="1"/>
          <p:nvPr/>
        </p:nvSpPr>
        <p:spPr>
          <a:xfrm>
            <a:off x="7315200" y="1028536"/>
            <a:ext cx="8451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/>
              <a:t>Zycube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4000" dirty="0" smtClean="0"/>
              <a:t>Main Tracker</a:t>
            </a:r>
            <a:endParaRPr lang="ja-JP" altLang="en-US" sz="4000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ja-JP" sz="2400" dirty="0" smtClean="0"/>
              <a:t>3 basic technologies</a:t>
            </a:r>
          </a:p>
          <a:p>
            <a:pPr lvl="1"/>
            <a:r>
              <a:rPr lang="en-US" altLang="ja-JP" sz="2000" dirty="0" smtClean="0"/>
              <a:t>Si strip (</a:t>
            </a:r>
            <a:r>
              <a:rPr lang="en-US" altLang="ja-JP" sz="2000" dirty="0" err="1" smtClean="0"/>
              <a:t>SiLC</a:t>
            </a:r>
            <a:r>
              <a:rPr lang="en-US" altLang="ja-JP" sz="2000" dirty="0" smtClean="0"/>
              <a:t> collaboration, </a:t>
            </a:r>
            <a:r>
              <a:rPr lang="en-US" altLang="ja-JP" sz="2000" dirty="0" err="1" smtClean="0"/>
              <a:t>SiD</a:t>
            </a:r>
            <a:r>
              <a:rPr lang="en-US" altLang="ja-JP" sz="2000" dirty="0" smtClean="0"/>
              <a:t> tracker)</a:t>
            </a:r>
          </a:p>
          <a:p>
            <a:pPr lvl="1"/>
            <a:r>
              <a:rPr lang="en-US" altLang="ja-JP" sz="2000" dirty="0" smtClean="0"/>
              <a:t>TPC (LC-TPC collaboration)</a:t>
            </a:r>
          </a:p>
          <a:p>
            <a:pPr lvl="1"/>
            <a:r>
              <a:rPr lang="en-US" altLang="ja-JP" sz="2000" dirty="0" err="1" smtClean="0"/>
              <a:t>CluCou</a:t>
            </a:r>
            <a:r>
              <a:rPr lang="en-US" altLang="ja-JP" sz="2000" dirty="0" smtClean="0"/>
              <a:t> (cluster-counting DC for 4th)</a:t>
            </a:r>
          </a:p>
          <a:p>
            <a:pPr lvl="1">
              <a:buNone/>
            </a:pPr>
            <a:endParaRPr lang="en-US" altLang="ja-JP" sz="2000" dirty="0" smtClean="0"/>
          </a:p>
          <a:p>
            <a:r>
              <a:rPr lang="en-US" altLang="ja-JP" sz="2400" dirty="0" smtClean="0"/>
              <a:t>WWS review panel report</a:t>
            </a:r>
          </a:p>
          <a:p>
            <a:pPr lvl="1"/>
            <a:r>
              <a:rPr lang="ja-JP" altLang="en-US" sz="2000" dirty="0" smtClean="0"/>
              <a:t>‘</a:t>
            </a:r>
            <a:r>
              <a:rPr lang="en-US" altLang="ja-JP" sz="2000" dirty="0" smtClean="0"/>
              <a:t>Extremely impressed’</a:t>
            </a:r>
          </a:p>
          <a:p>
            <a:pPr lvl="1"/>
            <a:r>
              <a:rPr lang="ja-JP" altLang="en-US" sz="2000" dirty="0" smtClean="0"/>
              <a:t>‘</a:t>
            </a:r>
            <a:r>
              <a:rPr lang="en-US" altLang="ja-JP" sz="2000" dirty="0" smtClean="0"/>
              <a:t>Currently far from goals for all options’</a:t>
            </a:r>
          </a:p>
          <a:p>
            <a:pPr lvl="1"/>
            <a:r>
              <a:rPr lang="ja-JP" altLang="en-US" sz="2000" dirty="0" smtClean="0"/>
              <a:t>‘</a:t>
            </a:r>
            <a:r>
              <a:rPr lang="en-US" altLang="ja-JP" sz="2000" dirty="0" smtClean="0"/>
              <a:t>Forward tracking’ : ‘achieved in practice?’</a:t>
            </a:r>
          </a:p>
          <a:p>
            <a:pPr lvl="1"/>
            <a:r>
              <a:rPr lang="en-US" altLang="ja-JP" sz="2000" dirty="0" smtClean="0"/>
              <a:t> ‘A large prototype (R=1m) in B=3~5 T recommended’</a:t>
            </a:r>
          </a:p>
          <a:p>
            <a:pPr lvl="1">
              <a:buNone/>
            </a:pPr>
            <a:r>
              <a:rPr lang="en-US" altLang="ja-JP" sz="2000" dirty="0" smtClean="0"/>
              <a:t>      </a:t>
            </a:r>
            <a:r>
              <a:rPr lang="en-US" altLang="ja-JP" sz="2000" dirty="0" smtClean="0">
                <a:solidFill>
                  <a:srgbClr val="800000"/>
                </a:solidFill>
              </a:rPr>
              <a:t>Not yet: LC-TPC has tested a ‘large-prototype’ with </a:t>
            </a:r>
            <a:r>
              <a:rPr lang="en-US" altLang="ja-JP" sz="2000" dirty="0" err="1" smtClean="0">
                <a:solidFill>
                  <a:srgbClr val="800000"/>
                </a:solidFill>
              </a:rPr>
              <a:t>r</a:t>
            </a:r>
            <a:r>
              <a:rPr lang="en-US" altLang="ja-JP" sz="2000" dirty="0" smtClean="0">
                <a:solidFill>
                  <a:srgbClr val="800000"/>
                </a:solidFill>
              </a:rPr>
              <a:t>=</a:t>
            </a:r>
            <a:r>
              <a:rPr lang="en-US" altLang="ja-JP" sz="2000" dirty="0" smtClean="0">
                <a:solidFill>
                  <a:srgbClr val="800000"/>
                </a:solidFill>
              </a:rPr>
              <a:t>38cm in 1T</a:t>
            </a:r>
            <a:endParaRPr lang="en-US" altLang="ja-JP" sz="2000" dirty="0" smtClean="0">
              <a:solidFill>
                <a:srgbClr val="800000"/>
              </a:solidFill>
            </a:endParaRPr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45840-4FD6-5347-BF43-11DA99A01BDD}" type="slidenum">
              <a:rPr lang="ja-JP" altLang="en-US" smtClean="0"/>
              <a:pPr/>
              <a:t>21</a:t>
            </a:fld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45840-4FD6-5347-BF43-11DA99A01BDD}" type="slidenum">
              <a:rPr lang="ja-JP" altLang="en-US" smtClean="0"/>
              <a:pPr/>
              <a:t>22</a:t>
            </a:fld>
            <a:endParaRPr lang="ja-JP" altLang="en-US"/>
          </a:p>
        </p:txBody>
      </p:sp>
      <p:sp>
        <p:nvSpPr>
          <p:cNvPr id="7" name="コンテンツ プレースホルダ 2"/>
          <p:cNvSpPr txBox="1">
            <a:spLocks/>
          </p:cNvSpPr>
          <p:nvPr/>
        </p:nvSpPr>
        <p:spPr bwMode="auto">
          <a:xfrm>
            <a:off x="457200" y="1371600"/>
            <a:ext cx="43561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altLang="ja-JP" sz="2000" dirty="0" smtClean="0">
                <a:solidFill>
                  <a:srgbClr val="000090"/>
                </a:solidFill>
                <a:latin typeface="Geneva" charset="0"/>
                <a:ea typeface="Geneva" charset="0"/>
                <a:cs typeface="Geneva" charset="0"/>
              </a:rPr>
              <a:t>Goal: </a:t>
            </a: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Geneva" charset="0"/>
                <a:ea typeface="Geneva" charset="0"/>
                <a:cs typeface="Geneva" charset="0"/>
              </a:rPr>
              <a:t> develop ILD TPC</a:t>
            </a:r>
          </a:p>
          <a:p>
            <a:pPr marL="892175" marR="0" lvl="2" indent="-27305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1" lang="en-US" altLang="ja-JP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neva" charset="0"/>
                <a:ea typeface="Geneva" charset="0"/>
                <a:cs typeface="Geneva" charset="0"/>
              </a:rPr>
              <a:t>~200 points per track</a:t>
            </a:r>
          </a:p>
          <a:p>
            <a:pPr marL="892175" marR="0" lvl="2" indent="-27305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1" lang="en-US" altLang="ja-JP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neva" charset="0"/>
                <a:ea typeface="Geneva" charset="0"/>
                <a:cs typeface="Geneva" charset="0"/>
              </a:rPr>
              <a:t>R = 1.8m, L=4.3m</a:t>
            </a:r>
          </a:p>
          <a:p>
            <a:pPr marL="892175" marR="0" lvl="2" indent="-27305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1" lang="en-US" altLang="ja-JP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neva" charset="0"/>
                <a:ea typeface="Geneva" charset="0"/>
                <a:cs typeface="Geneva" charset="0"/>
              </a:rPr>
              <a:t>MPGD</a:t>
            </a:r>
          </a:p>
          <a:p>
            <a:pPr marL="1073150" marR="0" lvl="3" indent="-180975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kumimoji="1" lang="en-US" altLang="ja-JP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neva" charset="0"/>
                <a:ea typeface="Geneva" charset="0"/>
                <a:cs typeface="Geneva" charset="0"/>
              </a:rPr>
              <a:t>GEM or </a:t>
            </a:r>
            <a:r>
              <a:rPr kumimoji="1" lang="en-US" altLang="ja-JP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neva" charset="0"/>
                <a:ea typeface="Geneva" charset="0"/>
                <a:cs typeface="Geneva" charset="0"/>
              </a:rPr>
              <a:t>MicroMEGAS</a:t>
            </a:r>
            <a:endParaRPr kumimoji="1" lang="en-US" altLang="ja-JP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neva" charset="0"/>
              <a:ea typeface="Geneva" charset="0"/>
              <a:cs typeface="Geneva" charset="0"/>
            </a:endParaRPr>
          </a:p>
          <a:p>
            <a:pPr marL="892175" marR="0" lvl="2" indent="-27305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1" lang="en-US" altLang="ja-JP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neva" charset="0"/>
                <a:ea typeface="Geneva" charset="0"/>
                <a:cs typeface="Geneva" charset="0"/>
              </a:rPr>
              <a:t>Read out</a:t>
            </a:r>
          </a:p>
          <a:p>
            <a:pPr marL="1073150" marR="0" lvl="3" indent="-180975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kumimoji="1" lang="en-US" altLang="ja-JP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neva" charset="0"/>
                <a:ea typeface="Geneva" charset="0"/>
                <a:cs typeface="Geneva" charset="0"/>
              </a:rPr>
              <a:t>1x5 mm</a:t>
            </a:r>
            <a:r>
              <a:rPr kumimoji="1" lang="en-US" altLang="ja-JP" sz="16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neva" charset="0"/>
                <a:ea typeface="Geneva" charset="0"/>
                <a:cs typeface="Geneva" charset="0"/>
              </a:rPr>
              <a:t>2 </a:t>
            </a:r>
            <a:r>
              <a:rPr kumimoji="1" lang="en-US" altLang="ja-JP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neva" charset="0"/>
                <a:ea typeface="Geneva" charset="0"/>
                <a:cs typeface="Geneva" charset="0"/>
              </a:rPr>
              <a:t>pads</a:t>
            </a:r>
          </a:p>
          <a:p>
            <a:pPr marL="1073150" marR="0" lvl="3" indent="-180975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kumimoji="1" lang="en-US" altLang="ja-JP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neva" charset="0"/>
                <a:ea typeface="Geneva" charset="0"/>
                <a:cs typeface="Geneva" charset="0"/>
              </a:rPr>
              <a:t>CMOS pixel option under R&amp;D</a:t>
            </a: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Geneva" charset="0"/>
                <a:ea typeface="Geneva" charset="0"/>
                <a:cs typeface="Geneva" charset="0"/>
              </a:rPr>
              <a:t>‘Large’ prototype made</a:t>
            </a:r>
          </a:p>
          <a:p>
            <a:pPr marL="544513" marR="0" lvl="1" indent="-27305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Geneva" charset="0"/>
                <a:ea typeface="Geneva" charset="0"/>
                <a:cs typeface="Geneva" charset="0"/>
              </a:rPr>
              <a:t>D = 0.7m, L=0.6m</a:t>
            </a:r>
          </a:p>
          <a:p>
            <a:pPr marL="544513" marR="0" lvl="1" indent="-27305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Geneva" charset="0"/>
                <a:ea typeface="Geneva" charset="0"/>
                <a:cs typeface="Geneva" charset="0"/>
              </a:rPr>
              <a:t>Beam test under 1T (DESY)</a:t>
            </a:r>
          </a:p>
          <a:p>
            <a:pPr marL="544513" marR="0" lvl="1" indent="-27305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Geneva" charset="0"/>
                <a:ea typeface="Geneva" charset="0"/>
                <a:cs typeface="Geneva" charset="0"/>
              </a:rPr>
              <a:t>Both GEM and </a:t>
            </a:r>
            <a:r>
              <a:rPr kumimoji="1" lang="en-US" altLang="ja-JP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Geneva" charset="0"/>
                <a:ea typeface="Geneva" charset="0"/>
                <a:cs typeface="Geneva" charset="0"/>
              </a:rPr>
              <a:t>MicroMEGAS</a:t>
            </a:r>
            <a:endParaRPr kumimoji="1" lang="en-US" altLang="ja-JP" sz="1800" b="0" i="0" u="none" strike="noStrike" kern="1200" cap="none" spc="0" normalizeH="0" baseline="0" noProof="0" dirty="0" smtClean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Geneva" charset="0"/>
              <a:ea typeface="Geneva" charset="0"/>
              <a:cs typeface="Geneva" charset="0"/>
            </a:endParaRPr>
          </a:p>
          <a:p>
            <a:pPr marL="544513" marR="0" lvl="1" indent="-27305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Geneva" charset="0"/>
                <a:ea typeface="Geneva" charset="0"/>
                <a:cs typeface="Geneva" charset="0"/>
              </a:rPr>
              <a:t>So far so good. Data is being analyzed.</a:t>
            </a:r>
          </a:p>
        </p:txBody>
      </p:sp>
      <p:pic>
        <p:nvPicPr>
          <p:cNvPr id="8" name="図 3" descr="TPCwhole.pct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05375" y="889000"/>
            <a:ext cx="4238625" cy="323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図 4" descr="cosmic-track.pct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46900" y="4603750"/>
            <a:ext cx="2197100" cy="199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図 5" descr="endplate.pct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84700" y="4578350"/>
            <a:ext cx="2311400" cy="212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テキスト ボックス 6"/>
          <p:cNvSpPr txBox="1">
            <a:spLocks noChangeArrowheads="1"/>
          </p:cNvSpPr>
          <p:nvPr/>
        </p:nvSpPr>
        <p:spPr bwMode="auto">
          <a:xfrm>
            <a:off x="7086600" y="4330700"/>
            <a:ext cx="14811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sz="1400"/>
              <a:t>Beam with GEM</a:t>
            </a:r>
            <a:endParaRPr lang="ja-JP" altLang="en-US" sz="1400"/>
          </a:p>
        </p:txBody>
      </p:sp>
      <p:sp>
        <p:nvSpPr>
          <p:cNvPr id="12" name="テキスト ボックス 7"/>
          <p:cNvSpPr txBox="1">
            <a:spLocks noChangeArrowheads="1"/>
          </p:cNvSpPr>
          <p:nvPr/>
        </p:nvSpPr>
        <p:spPr bwMode="auto">
          <a:xfrm>
            <a:off x="4864100" y="4254500"/>
            <a:ext cx="16922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sz="1400"/>
              <a:t>Prototype endplate</a:t>
            </a:r>
            <a:endParaRPr lang="ja-JP" altLang="en-US" sz="1400"/>
          </a:p>
        </p:txBody>
      </p:sp>
      <p:sp>
        <p:nvSpPr>
          <p:cNvPr id="13" name="タイトル 1"/>
          <p:cNvSpPr>
            <a:spLocks noGrp="1"/>
          </p:cNvSpPr>
          <p:nvPr>
            <p:ph type="title"/>
          </p:nvPr>
        </p:nvSpPr>
        <p:spPr>
          <a:xfrm>
            <a:off x="2362200" y="0"/>
            <a:ext cx="6324600" cy="792162"/>
          </a:xfrm>
        </p:spPr>
        <p:txBody>
          <a:bodyPr>
            <a:normAutofit/>
          </a:bodyPr>
          <a:lstStyle/>
          <a:p>
            <a:r>
              <a:rPr lang="en-US" altLang="ja-JP" dirty="0" smtClean="0"/>
              <a:t>LC-TPC </a:t>
            </a:r>
            <a:r>
              <a:rPr lang="en-US" altLang="ja-JP" sz="3200" dirty="0" smtClean="0"/>
              <a:t>collaboration</a:t>
            </a:r>
            <a:endParaRPr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346899" y="0"/>
            <a:ext cx="6324600" cy="792162"/>
          </a:xfrm>
        </p:spPr>
        <p:txBody>
          <a:bodyPr>
            <a:normAutofit/>
          </a:bodyPr>
          <a:lstStyle/>
          <a:p>
            <a:r>
              <a:rPr lang="en-US" altLang="ja-JP" sz="3200" dirty="0" smtClean="0"/>
              <a:t>Pixel Readout of TPC</a:t>
            </a:r>
            <a:endParaRPr lang="ja-JP" altLang="en-US" sz="3200" dirty="0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45840-4FD6-5347-BF43-11DA99A01BDD}" type="slidenum">
              <a:rPr lang="ja-JP" altLang="en-US" smtClean="0"/>
              <a:pPr/>
              <a:t>23</a:t>
            </a:fld>
            <a:endParaRPr lang="ja-JP" altLang="en-US"/>
          </a:p>
        </p:txBody>
      </p:sp>
      <p:pic>
        <p:nvPicPr>
          <p:cNvPr id="6" name="Picture 4" descr="36_two_tracks_and_delt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34246" y="2224472"/>
            <a:ext cx="2868612" cy="3080007"/>
          </a:xfrm>
          <a:prstGeom prst="rect">
            <a:avLst/>
          </a:prstGeom>
          <a:noFill/>
        </p:spPr>
      </p:pic>
      <p:grpSp>
        <p:nvGrpSpPr>
          <p:cNvPr id="10" name="図形グループ 9"/>
          <p:cNvGrpSpPr/>
          <p:nvPr/>
        </p:nvGrpSpPr>
        <p:grpSpPr>
          <a:xfrm>
            <a:off x="5734844" y="3505200"/>
            <a:ext cx="1636712" cy="360362"/>
            <a:chOff x="1258888" y="2636838"/>
            <a:chExt cx="2376487" cy="360362"/>
          </a:xfrm>
        </p:grpSpPr>
        <p:sp>
          <p:nvSpPr>
            <p:cNvPr id="7" name="Line 6"/>
            <p:cNvSpPr>
              <a:spLocks noChangeShapeType="1"/>
            </p:cNvSpPr>
            <p:nvPr/>
          </p:nvSpPr>
          <p:spPr bwMode="auto">
            <a:xfrm>
              <a:off x="1258888" y="2997200"/>
              <a:ext cx="504825" cy="0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 type="arrow" w="lg" len="sm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ja-JP" altLang="en-US" sz="1400"/>
            </a:p>
          </p:txBody>
        </p:sp>
        <p:sp>
          <p:nvSpPr>
            <p:cNvPr id="8" name="Line 7"/>
            <p:cNvSpPr>
              <a:spLocks noChangeShapeType="1"/>
            </p:cNvSpPr>
            <p:nvPr/>
          </p:nvSpPr>
          <p:spPr bwMode="auto">
            <a:xfrm flipH="1">
              <a:off x="1908175" y="2997200"/>
              <a:ext cx="504825" cy="0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 type="arrow" w="lg" len="sm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ja-JP" altLang="en-US" sz="1400"/>
            </a:p>
          </p:txBody>
        </p:sp>
        <p:sp>
          <p:nvSpPr>
            <p:cNvPr id="9" name="Text Box 8"/>
            <p:cNvSpPr txBox="1">
              <a:spLocks noChangeArrowheads="1"/>
            </p:cNvSpPr>
            <p:nvPr/>
          </p:nvSpPr>
          <p:spPr bwMode="auto">
            <a:xfrm>
              <a:off x="2484438" y="2636838"/>
              <a:ext cx="1150937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ja-JP" sz="1600">
                  <a:solidFill>
                    <a:srgbClr val="FFFF00"/>
                  </a:solidFill>
                </a:rPr>
                <a:t>275 </a:t>
              </a:r>
              <a:r>
                <a:rPr lang="el-GR" sz="1600">
                  <a:solidFill>
                    <a:srgbClr val="FFFF00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μ</a:t>
              </a:r>
              <a:r>
                <a:rPr lang="en-US" altLang="ja-JP" sz="1600">
                  <a:solidFill>
                    <a:srgbClr val="FFFF00"/>
                  </a:solidFill>
                  <a:ea typeface="Times New Roman" charset="0"/>
                  <a:cs typeface="Times New Roman" charset="0"/>
                </a:rPr>
                <a:t>m</a:t>
              </a:r>
              <a:endParaRPr lang="el-GR" sz="1600">
                <a:solidFill>
                  <a:srgbClr val="FFFF00"/>
                </a:solidFill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</p:grpSp>
      <p:pic>
        <p:nvPicPr>
          <p:cNvPr id="11" name="Picture 3" descr="ingrid on medipix9"/>
          <p:cNvPicPr>
            <a:picLocks noChangeAspect="1" noChangeArrowheads="1"/>
          </p:cNvPicPr>
          <p:nvPr/>
        </p:nvPicPr>
        <p:blipFill>
          <a:blip r:embed="rId3">
            <a:lum bright="20000"/>
          </a:blip>
          <a:srcRect/>
          <a:stretch>
            <a:fillRect/>
          </a:stretch>
        </p:blipFill>
        <p:spPr bwMode="auto">
          <a:xfrm>
            <a:off x="838200" y="3505200"/>
            <a:ext cx="3542018" cy="262532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2" name="テキスト ボックス 11"/>
          <p:cNvSpPr txBox="1"/>
          <p:nvPr/>
        </p:nvSpPr>
        <p:spPr>
          <a:xfrm>
            <a:off x="990600" y="968018"/>
            <a:ext cx="3302820" cy="1754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Use pixel sensors instead of </a:t>
            </a:r>
            <a:r>
              <a:rPr lang="en-US" altLang="ja-JP" dirty="0" smtClean="0"/>
              <a:t>pads</a:t>
            </a:r>
            <a:endParaRPr kumimoji="1" lang="en-US" altLang="ja-JP" dirty="0" smtClean="0"/>
          </a:p>
          <a:p>
            <a:r>
              <a:rPr kumimoji="1" lang="en-US" altLang="ja-JP" dirty="0" smtClean="0"/>
              <a:t>Cell size :  1x5 mm</a:t>
            </a:r>
            <a:r>
              <a:rPr kumimoji="1" lang="en-US" altLang="ja-JP" baseline="30000" dirty="0" smtClean="0"/>
              <a:t>2</a:t>
            </a:r>
            <a:r>
              <a:rPr kumimoji="1" lang="en-US" altLang="ja-JP" dirty="0" smtClean="0"/>
              <a:t> </a:t>
            </a:r>
            <a:r>
              <a:rPr lang="en-US" altLang="ja-JP" dirty="0" smtClean="0"/>
              <a:t>→</a:t>
            </a:r>
            <a:r>
              <a:rPr kumimoji="1" lang="en-US" altLang="ja-JP" dirty="0" smtClean="0"/>
              <a:t> 55x55 </a:t>
            </a:r>
            <a:r>
              <a:rPr kumimoji="1" lang="en-US" altLang="ja-JP" dirty="0" smtClean="0">
                <a:latin typeface="Symbol" charset="2"/>
                <a:cs typeface="Symbol" charset="2"/>
              </a:rPr>
              <a:t>m</a:t>
            </a:r>
            <a:r>
              <a:rPr kumimoji="1" lang="en-US" altLang="ja-JP" dirty="0" smtClean="0"/>
              <a:t>m</a:t>
            </a:r>
            <a:r>
              <a:rPr kumimoji="1" lang="en-US" altLang="ja-JP" baseline="30000" dirty="0" smtClean="0"/>
              <a:t>2</a:t>
            </a:r>
          </a:p>
          <a:p>
            <a:endParaRPr lang="en-US" altLang="ja-JP" dirty="0" smtClean="0"/>
          </a:p>
          <a:p>
            <a:r>
              <a:rPr lang="en-US" altLang="ja-JP" dirty="0" smtClean="0"/>
              <a:t>Good </a:t>
            </a:r>
            <a:r>
              <a:rPr lang="en-US" altLang="ja-JP" dirty="0" err="1" smtClean="0"/>
              <a:t>spacial</a:t>
            </a:r>
            <a:r>
              <a:rPr lang="en-US" altLang="ja-JP" dirty="0" smtClean="0"/>
              <a:t> resolution</a:t>
            </a:r>
          </a:p>
          <a:p>
            <a:r>
              <a:rPr lang="en-US" altLang="ja-JP" dirty="0" smtClean="0"/>
              <a:t>Good 2-track separation (&lt;1mm)</a:t>
            </a:r>
          </a:p>
          <a:p>
            <a:r>
              <a:rPr lang="en-US" altLang="ja-JP" dirty="0" smtClean="0"/>
              <a:t>Possibly cluster counting (</a:t>
            </a:r>
            <a:r>
              <a:rPr lang="en-US" altLang="ja-JP" dirty="0" err="1" smtClean="0"/>
              <a:t>dE/dx</a:t>
            </a:r>
            <a:r>
              <a:rPr lang="en-US" altLang="ja-JP" dirty="0" smtClean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4000" dirty="0" err="1" smtClean="0"/>
              <a:t>Calorimetry</a:t>
            </a:r>
            <a:endParaRPr lang="ja-JP" altLang="en-US" sz="4000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altLang="ja-JP" dirty="0" smtClean="0"/>
              <a:t>PFA-</a:t>
            </a:r>
            <a:r>
              <a:rPr lang="en-US" altLang="ja-JP" dirty="0" smtClean="0"/>
              <a:t>based</a:t>
            </a:r>
          </a:p>
          <a:p>
            <a:pPr lvl="1"/>
            <a:r>
              <a:rPr lang="en-US" altLang="ja-JP" dirty="0" smtClean="0"/>
              <a:t>CALICE collaboration (41 groups)</a:t>
            </a:r>
          </a:p>
          <a:p>
            <a:pPr lvl="2"/>
            <a:r>
              <a:rPr lang="en-US" altLang="ja-JP" dirty="0" smtClean="0"/>
              <a:t>Si-W and </a:t>
            </a:r>
            <a:r>
              <a:rPr lang="en-US" altLang="ja-JP" dirty="0" err="1" smtClean="0"/>
              <a:t>Scint</a:t>
            </a:r>
            <a:r>
              <a:rPr lang="en-US" altLang="ja-JP" dirty="0" smtClean="0"/>
              <a:t>-W ECAL, Analog and </a:t>
            </a:r>
            <a:r>
              <a:rPr lang="en-US" altLang="ja-JP" dirty="0" err="1" smtClean="0"/>
              <a:t>DigitalHCAL</a:t>
            </a:r>
            <a:endParaRPr lang="en-US" altLang="ja-JP" dirty="0" smtClean="0"/>
          </a:p>
          <a:p>
            <a:pPr lvl="1"/>
            <a:r>
              <a:rPr lang="en-US" altLang="ja-JP" dirty="0" err="1" smtClean="0"/>
              <a:t>SiD</a:t>
            </a:r>
            <a:r>
              <a:rPr lang="en-US" altLang="ja-JP" dirty="0" smtClean="0"/>
              <a:t>-CAL (17 groups, some in CALICE)</a:t>
            </a:r>
          </a:p>
          <a:p>
            <a:pPr lvl="2"/>
            <a:r>
              <a:rPr lang="en-US" altLang="ja-JP" dirty="0" smtClean="0"/>
              <a:t>Si-W ECAL, </a:t>
            </a:r>
            <a:r>
              <a:rPr lang="en-US" altLang="ja-JP" dirty="0" smtClean="0"/>
              <a:t>DHCAL, </a:t>
            </a:r>
            <a:r>
              <a:rPr lang="en-US" altLang="ja-JP" dirty="0" err="1" smtClean="0"/>
              <a:t>AnalogHCAL</a:t>
            </a:r>
            <a:endParaRPr lang="en-US" altLang="ja-JP" dirty="0" smtClean="0"/>
          </a:p>
          <a:p>
            <a:r>
              <a:rPr lang="en-US" altLang="ja-JP" dirty="0" smtClean="0"/>
              <a:t>Compensating (dual-readout)</a:t>
            </a:r>
          </a:p>
          <a:p>
            <a:pPr lvl="1"/>
            <a:r>
              <a:rPr lang="en-US" altLang="ja-JP" dirty="0" smtClean="0"/>
              <a:t>DREAM collaboration (8 groups)</a:t>
            </a:r>
          </a:p>
          <a:p>
            <a:pPr lvl="1"/>
            <a:r>
              <a:rPr lang="en-US" altLang="ja-JP" dirty="0" err="1" smtClean="0"/>
              <a:t>Fermilab</a:t>
            </a:r>
            <a:r>
              <a:rPr lang="en-US" altLang="ja-JP" dirty="0" smtClean="0"/>
              <a:t> group</a:t>
            </a:r>
          </a:p>
          <a:p>
            <a:r>
              <a:rPr lang="en-US" altLang="ja-JP" dirty="0" smtClean="0"/>
              <a:t>WWS review panel report</a:t>
            </a:r>
          </a:p>
          <a:p>
            <a:pPr lvl="1"/>
            <a:r>
              <a:rPr lang="en-US" altLang="ja-JP" dirty="0" smtClean="0"/>
              <a:t>‘PFA and compensating both may be needed – esp. in forward region’</a:t>
            </a:r>
          </a:p>
          <a:p>
            <a:pPr lvl="1"/>
            <a:r>
              <a:rPr lang="en-US" altLang="ja-JP" dirty="0" smtClean="0"/>
              <a:t>Compensating:</a:t>
            </a:r>
          </a:p>
          <a:p>
            <a:pPr lvl="2"/>
            <a:r>
              <a:rPr lang="ja-JP" altLang="en-US" dirty="0" smtClean="0"/>
              <a:t>‘</a:t>
            </a:r>
            <a:r>
              <a:rPr lang="en-US" altLang="ja-JP" dirty="0" smtClean="0"/>
              <a:t>Needs more people’, ‘The approach could be the outright winner particularly in the … forward region’</a:t>
            </a:r>
          </a:p>
          <a:p>
            <a:pPr lvl="1"/>
            <a:r>
              <a:rPr lang="en-US" altLang="ja-JP" dirty="0" smtClean="0"/>
              <a:t>PFA: </a:t>
            </a:r>
          </a:p>
          <a:p>
            <a:pPr lvl="2"/>
            <a:r>
              <a:rPr lang="ja-JP" altLang="en-US" dirty="0" smtClean="0"/>
              <a:t>‘</a:t>
            </a:r>
            <a:r>
              <a:rPr lang="en-US" altLang="ja-JP" dirty="0" smtClean="0"/>
              <a:t>Extremely promising, but simulation alone cannot be trusted.’</a:t>
            </a:r>
          </a:p>
          <a:p>
            <a:pPr lvl="2"/>
            <a:r>
              <a:rPr lang="ja-JP" altLang="en-US" dirty="0" smtClean="0"/>
              <a:t>‘</a:t>
            </a:r>
            <a:r>
              <a:rPr lang="en-US" altLang="ja-JP" dirty="0" smtClean="0"/>
              <a:t>Use a large-scale physics prototypes’ </a:t>
            </a:r>
          </a:p>
          <a:p>
            <a:pPr lvl="2">
              <a:buNone/>
            </a:pPr>
            <a:r>
              <a:rPr lang="en-US" altLang="ja-JP" dirty="0" smtClean="0"/>
              <a:t>     – cal part nearly done (CALICE) (tracking not included)</a:t>
            </a:r>
          </a:p>
          <a:p>
            <a:pPr lvl="2"/>
            <a:endParaRPr lang="en-US" altLang="ja-JP" dirty="0" smtClean="0"/>
          </a:p>
          <a:p>
            <a:pPr lvl="1"/>
            <a:endParaRPr lang="en-US" altLang="ja-JP" dirty="0" smtClean="0"/>
          </a:p>
          <a:p>
            <a:pPr lvl="1"/>
            <a:endParaRPr lang="en-US" altLang="ja-JP" dirty="0" smtClean="0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45840-4FD6-5347-BF43-11DA99A01BDD}" type="slidenum">
              <a:rPr lang="ja-JP" altLang="en-US" smtClean="0"/>
              <a:pPr/>
              <a:t>24</a:t>
            </a:fld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362200" y="0"/>
            <a:ext cx="6324600" cy="611188"/>
          </a:xfrm>
        </p:spPr>
        <p:txBody>
          <a:bodyPr>
            <a:normAutofit fontScale="90000"/>
          </a:bodyPr>
          <a:lstStyle/>
          <a:p>
            <a:r>
              <a:rPr lang="en-US" altLang="ja-JP" dirty="0" smtClean="0"/>
              <a:t>CALICE Beam Tests</a:t>
            </a:r>
            <a:endParaRPr lang="ja-JP" altLang="en-US" dirty="0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45840-4FD6-5347-BF43-11DA99A01BDD}" type="slidenum">
              <a:rPr lang="ja-JP" altLang="en-US" smtClean="0"/>
              <a:pPr/>
              <a:t>25</a:t>
            </a:fld>
            <a:endParaRPr lang="ja-JP" altLang="en-US"/>
          </a:p>
        </p:txBody>
      </p:sp>
      <p:pic>
        <p:nvPicPr>
          <p:cNvPr id="6" name="Picture 9" descr="setupFromTopBrightRotCu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32363" y="611188"/>
            <a:ext cx="4160837" cy="5554662"/>
          </a:xfrm>
          <a:prstGeom prst="rect">
            <a:avLst/>
          </a:prstGeom>
          <a:noFill/>
        </p:spPr>
      </p:pic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0" y="836613"/>
            <a:ext cx="4897438" cy="309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Wingdings" charset="2"/>
              <a:buChar char="v"/>
              <a:tabLst/>
              <a:defRPr/>
            </a:pPr>
            <a:r>
              <a:rPr kumimoji="0" lang="en-GB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Main beam tests, using </a:t>
            </a:r>
            <a:r>
              <a:rPr kumimoji="0" lang="en-GB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ymbol" charset="2"/>
                <a:ea typeface="+mn-ea"/>
                <a:cs typeface="+mn-cs"/>
                <a:sym typeface="Symbol" charset="2"/>
              </a:rPr>
              <a:t></a:t>
            </a:r>
            <a:r>
              <a:rPr kumimoji="0" lang="en-GB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GB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ymbol" charset="2"/>
                <a:ea typeface="+mn-ea"/>
                <a:cs typeface="+mn-cs"/>
                <a:sym typeface="Symbol" charset="2"/>
              </a:rPr>
              <a:t></a:t>
            </a:r>
            <a:r>
              <a:rPr kumimoji="0" lang="en-GB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GB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</a:t>
            </a:r>
            <a:r>
              <a:rPr kumimoji="0" lang="en-GB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beams: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Wingdings" charset="2"/>
              <a:buChar char="v"/>
              <a:tabLst/>
              <a:defRPr/>
            </a:pPr>
            <a:r>
              <a:rPr kumimoji="0" lang="en-GB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2006-7 </a:t>
            </a: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Wingdings" charset="2"/>
              <a:buChar char="v"/>
              <a:tabLst/>
              <a:defRPr/>
            </a:pPr>
            <a:r>
              <a:rPr kumimoji="0" lang="en-GB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n-lt"/>
                <a:ea typeface="ＭＳ Ｐゴシック" charset="-128"/>
              </a:rPr>
              <a:t>SiW</a:t>
            </a:r>
            <a:r>
              <a:rPr kumimoji="0" lang="en-GB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n-lt"/>
                <a:ea typeface="ＭＳ Ｐゴシック" charset="-128"/>
              </a:rPr>
              <a:t> ECAL + AHCAL + TCMT @ CERN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Wingdings" charset="2"/>
              <a:buChar char="v"/>
              <a:tabLst/>
              <a:defRPr/>
            </a:pPr>
            <a:r>
              <a:rPr kumimoji="0" lang="en-GB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2007    </a:t>
            </a: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Wingdings" charset="2"/>
              <a:buChar char="v"/>
              <a:tabLst/>
              <a:defRPr/>
            </a:pPr>
            <a:r>
              <a:rPr kumimoji="0" lang="en-GB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n-lt"/>
                <a:ea typeface="ＭＳ Ｐゴシック" charset="-128"/>
              </a:rPr>
              <a:t>Small DHCAL test @ </a:t>
            </a:r>
            <a:r>
              <a:rPr kumimoji="0" lang="en-GB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n-lt"/>
                <a:ea typeface="ＭＳ Ｐゴシック" charset="-128"/>
              </a:rPr>
              <a:t>Fermilab</a:t>
            </a:r>
            <a:endParaRPr kumimoji="0" lang="en-GB" sz="1400" b="0" i="0" u="none" strike="noStrike" kern="0" cap="none" spc="0" normalizeH="0" baseline="0" noProof="0" dirty="0" smtClean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+mn-lt"/>
              <a:ea typeface="ＭＳ Ｐゴシック" charset="-128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Wingdings" charset="2"/>
              <a:buChar char="v"/>
              <a:tabLst/>
              <a:defRPr/>
            </a:pPr>
            <a:r>
              <a:rPr kumimoji="0" lang="en-GB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2008    </a:t>
            </a: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Wingdings" charset="2"/>
              <a:buChar char="v"/>
              <a:tabLst/>
              <a:defRPr/>
            </a:pPr>
            <a:r>
              <a:rPr kumimoji="0" lang="en-GB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n-lt"/>
                <a:ea typeface="ＭＳ Ｐゴシック" charset="-128"/>
              </a:rPr>
              <a:t>SiW</a:t>
            </a:r>
            <a:r>
              <a:rPr kumimoji="0" lang="en-GB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n-lt"/>
                <a:ea typeface="ＭＳ Ｐゴシック" charset="-128"/>
              </a:rPr>
              <a:t> ECAL + AHCAL + TCMT @ </a:t>
            </a:r>
            <a:r>
              <a:rPr kumimoji="0" lang="en-GB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n-lt"/>
                <a:ea typeface="ＭＳ Ｐゴシック" charset="-128"/>
              </a:rPr>
              <a:t>Fermilab</a:t>
            </a:r>
            <a:endParaRPr kumimoji="0" lang="en-GB" sz="1400" b="0" i="0" u="none" strike="noStrike" kern="0" cap="none" spc="0" normalizeH="0" baseline="0" noProof="0" dirty="0" smtClean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+mn-lt"/>
              <a:ea typeface="ＭＳ Ｐゴシック" charset="-128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Wingdings" charset="2"/>
              <a:buChar char="v"/>
              <a:tabLst/>
              <a:defRPr/>
            </a:pPr>
            <a:r>
              <a:rPr kumimoji="0" lang="en-GB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2009    </a:t>
            </a: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Wingdings" charset="2"/>
              <a:buChar char="v"/>
              <a:tabLst/>
              <a:defRPr/>
            </a:pPr>
            <a:r>
              <a:rPr kumimoji="0" lang="en-GB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n-lt"/>
                <a:ea typeface="ＭＳ Ｐゴシック" charset="-128"/>
              </a:rPr>
              <a:t>Scint</a:t>
            </a:r>
            <a:r>
              <a:rPr kumimoji="0" lang="en-GB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n-lt"/>
                <a:ea typeface="ＭＳ Ｐゴシック" charset="-128"/>
              </a:rPr>
              <a:t>-W ECAL + AHCAL + TCMT @ </a:t>
            </a:r>
            <a:r>
              <a:rPr kumimoji="0" lang="en-GB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n-lt"/>
                <a:ea typeface="ＭＳ Ｐゴシック" charset="-128"/>
              </a:rPr>
              <a:t>Fermilab</a:t>
            </a:r>
            <a:endParaRPr kumimoji="0" lang="en-GB" sz="1400" b="0" i="0" u="none" strike="noStrike" kern="0" cap="none" spc="0" normalizeH="0" baseline="0" noProof="0" dirty="0" smtClean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+mn-lt"/>
              <a:ea typeface="ＭＳ Ｐゴシック" charset="-128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Wingdings" charset="2"/>
              <a:buChar char="v"/>
              <a:tabLst/>
              <a:defRPr/>
            </a:pPr>
            <a:r>
              <a:rPr kumimoji="0" lang="en-GB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n-lt"/>
                <a:ea typeface="ＭＳ Ｐゴシック" charset="-128"/>
              </a:rPr>
              <a:t>Standalone RPC and </a:t>
            </a:r>
            <a:r>
              <a:rPr kumimoji="0" lang="en-GB" sz="1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n-lt"/>
                <a:ea typeface="ＭＳ Ｐゴシック" charset="-128"/>
              </a:rPr>
              <a:t>Micromegas</a:t>
            </a:r>
            <a:r>
              <a:rPr kumimoji="0" lang="en-GB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n-lt"/>
                <a:ea typeface="ＭＳ Ｐゴシック" charset="-128"/>
              </a:rPr>
              <a:t> tests @ CERN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Wingdings" charset="2"/>
              <a:buChar char="v"/>
              <a:tabLst/>
              <a:defRPr/>
            </a:pPr>
            <a:r>
              <a:rPr kumimoji="0" lang="en-GB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2010 planned    </a:t>
            </a: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Wingdings" charset="2"/>
              <a:buChar char="v"/>
              <a:tabLst/>
              <a:defRPr/>
            </a:pPr>
            <a:r>
              <a:rPr kumimoji="0" lang="en-GB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n-lt"/>
                <a:ea typeface="ＭＳ Ｐゴシック" charset="-128"/>
              </a:rPr>
              <a:t>SiW</a:t>
            </a:r>
            <a:r>
              <a:rPr kumimoji="0" lang="en-GB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n-lt"/>
                <a:ea typeface="ＭＳ Ｐゴシック" charset="-128"/>
              </a:rPr>
              <a:t> ECAL + DHCAL + TCMT @ </a:t>
            </a:r>
            <a:r>
              <a:rPr kumimoji="0" lang="en-GB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n-lt"/>
                <a:ea typeface="ＭＳ Ｐゴシック" charset="-128"/>
              </a:rPr>
              <a:t>Fermilab</a:t>
            </a:r>
            <a:endParaRPr kumimoji="0" lang="en-GB" sz="1400" b="0" i="0" u="none" strike="noStrike" kern="0" cap="none" spc="0" normalizeH="0" baseline="0" noProof="0" dirty="0" smtClean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+mn-lt"/>
              <a:ea typeface="ＭＳ Ｐゴシック" charset="-128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Wingdings" charset="2"/>
              <a:buNone/>
              <a:tabLst/>
              <a:defRPr/>
            </a:pPr>
            <a:endParaRPr kumimoji="0" lang="ja-JP" altLang="en-US" sz="1600" b="0" i="0" u="none" strike="noStrike" kern="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+mn-lt"/>
              <a:ea typeface="ＭＳ Ｐゴシック" charset="-128"/>
              <a:cs typeface="+mn-cs"/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388" y="4265613"/>
            <a:ext cx="9091612" cy="211613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</p:pic>
      <p:sp>
        <p:nvSpPr>
          <p:cNvPr id="9" name="テキスト ボックス 8"/>
          <p:cNvSpPr txBox="1"/>
          <p:nvPr/>
        </p:nvSpPr>
        <p:spPr>
          <a:xfrm>
            <a:off x="171163" y="3749159"/>
            <a:ext cx="43211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There is no perfect </a:t>
            </a:r>
            <a:r>
              <a:rPr lang="en-US" altLang="ja-JP" dirty="0" err="1" smtClean="0"/>
              <a:t>Hadron</a:t>
            </a:r>
            <a:r>
              <a:rPr lang="en-US" altLang="ja-JP" dirty="0" smtClean="0"/>
              <a:t> shower MC, but</a:t>
            </a:r>
          </a:p>
          <a:p>
            <a:r>
              <a:rPr lang="en-US" altLang="ja-JP" dirty="0" smtClean="0"/>
              <a:t>results are more or less consistent with MC. 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306461" y="0"/>
            <a:ext cx="6324600" cy="792162"/>
          </a:xfrm>
        </p:spPr>
        <p:txBody>
          <a:bodyPr/>
          <a:lstStyle/>
          <a:p>
            <a:r>
              <a:rPr lang="en-US" altLang="ja-JP" dirty="0" smtClean="0"/>
              <a:t>Forward Instrumentation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770578"/>
            <a:ext cx="4240073" cy="4180928"/>
          </a:xfrm>
        </p:spPr>
        <p:txBody>
          <a:bodyPr>
            <a:normAutofit/>
          </a:bodyPr>
          <a:lstStyle/>
          <a:p>
            <a:r>
              <a:rPr lang="en-US" altLang="ja-JP" sz="2400" dirty="0" err="1" smtClean="0"/>
              <a:t>BeamCAL</a:t>
            </a:r>
            <a:endParaRPr lang="en-US" altLang="ja-JP" sz="2400" dirty="0" smtClean="0"/>
          </a:p>
          <a:p>
            <a:pPr lvl="1"/>
            <a:r>
              <a:rPr lang="en-US" altLang="ja-JP" sz="2000" dirty="0" err="1" smtClean="0"/>
              <a:t>GaAs</a:t>
            </a:r>
            <a:endParaRPr lang="en-US" altLang="ja-JP" sz="2000" dirty="0" smtClean="0"/>
          </a:p>
          <a:p>
            <a:pPr lvl="1"/>
            <a:r>
              <a:rPr lang="en-US" altLang="ja-JP" sz="2000" dirty="0" smtClean="0"/>
              <a:t>Diamond (</a:t>
            </a:r>
            <a:r>
              <a:rPr lang="en-US" altLang="ja-JP" sz="2000" dirty="0" err="1" smtClean="0"/>
              <a:t>sCVD</a:t>
            </a:r>
            <a:r>
              <a:rPr lang="en-US" altLang="ja-JP" sz="2000" dirty="0" smtClean="0"/>
              <a:t>)</a:t>
            </a:r>
          </a:p>
          <a:p>
            <a:pPr lvl="1"/>
            <a:r>
              <a:rPr lang="en-US" altLang="ja-JP" sz="2000" dirty="0" smtClean="0"/>
              <a:t>Sapphire</a:t>
            </a:r>
          </a:p>
          <a:p>
            <a:r>
              <a:rPr lang="en-US" altLang="ja-JP" sz="2400" dirty="0" err="1" smtClean="0"/>
              <a:t>LumiCAL</a:t>
            </a:r>
            <a:endParaRPr lang="en-US" altLang="ja-JP" sz="2400" dirty="0" smtClean="0"/>
          </a:p>
          <a:p>
            <a:pPr lvl="1"/>
            <a:r>
              <a:rPr lang="en-US" altLang="ja-JP" sz="2000" dirty="0" smtClean="0"/>
              <a:t>Short Si-strip</a:t>
            </a:r>
          </a:p>
          <a:p>
            <a:r>
              <a:rPr lang="en-US" altLang="ja-JP" sz="2400" dirty="0" smtClean="0"/>
              <a:t>Pair monitor</a:t>
            </a:r>
          </a:p>
          <a:p>
            <a:pPr lvl="1"/>
            <a:r>
              <a:rPr lang="en-US" altLang="ja-JP" sz="2000" dirty="0" smtClean="0"/>
              <a:t>Si pixel </a:t>
            </a:r>
          </a:p>
          <a:p>
            <a:r>
              <a:rPr lang="en-US" altLang="ja-JP" sz="2400" dirty="0" smtClean="0"/>
              <a:t>Applications</a:t>
            </a:r>
          </a:p>
          <a:p>
            <a:pPr lvl="1"/>
            <a:r>
              <a:rPr lang="en-US" altLang="ja-JP" sz="2000" dirty="0" smtClean="0"/>
              <a:t>FLASH, CMS - tested</a:t>
            </a:r>
            <a:endParaRPr lang="ja-JP" altLang="en-US" sz="2000" dirty="0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45840-4FD6-5347-BF43-11DA99A01BDD}" type="slidenum">
              <a:rPr lang="ja-JP" altLang="en-US" smtClean="0"/>
              <a:pPr/>
              <a:t>26</a:t>
            </a:fld>
            <a:endParaRPr lang="ja-JP" altLang="en-US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1491" y="894643"/>
            <a:ext cx="3818738" cy="2641478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3103" y="3610998"/>
            <a:ext cx="3467618" cy="2827760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6257931" y="4651048"/>
            <a:ext cx="2370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Diamond, up to 10MGy</a:t>
            </a:r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89619" y="1070964"/>
            <a:ext cx="28987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FCAL collaboration</a:t>
            </a:r>
            <a:endParaRPr kumimoji="1" lang="ja-JP" altLang="en-US" sz="28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8216403" y="504883"/>
            <a:ext cx="4818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ILD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358771" y="865476"/>
            <a:ext cx="6324600" cy="792162"/>
          </a:xfrm>
        </p:spPr>
        <p:txBody>
          <a:bodyPr>
            <a:noAutofit/>
          </a:bodyPr>
          <a:lstStyle/>
          <a:p>
            <a:r>
              <a:rPr lang="en-US" altLang="ja-JP" sz="6000" dirty="0" smtClean="0"/>
              <a:t>CLIC </a:t>
            </a:r>
            <a:endParaRPr lang="ja-JP" altLang="en-US" sz="6000" dirty="0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45840-4FD6-5347-BF43-11DA99A01BDD}" type="slidenum">
              <a:rPr lang="ja-JP" altLang="en-US" smtClean="0"/>
              <a:pPr/>
              <a:t>27</a:t>
            </a:fld>
            <a:endParaRPr lang="ja-JP" altLang="en-US"/>
          </a:p>
        </p:txBody>
      </p:sp>
      <p:graphicFrame>
        <p:nvGraphicFramePr>
          <p:cNvPr id="15362" name="Object 2"/>
          <p:cNvGraphicFramePr>
            <a:graphicFrameLocks noChangeAspect="1"/>
          </p:cNvGraphicFramePr>
          <p:nvPr/>
        </p:nvGraphicFramePr>
        <p:xfrm>
          <a:off x="1919030" y="2106607"/>
          <a:ext cx="5575300" cy="4100813"/>
        </p:xfrm>
        <a:graphic>
          <a:graphicData uri="http://schemas.openxmlformats.org/presentationml/2006/ole">
            <p:oleObj spid="_x0000_s15362" name="グラフ" r:id="rId4" imgW="5994400" imgH="4572000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45840-4FD6-5347-BF43-11DA99A01BDD}" type="slidenum">
              <a:rPr lang="ja-JP" altLang="en-US" smtClean="0"/>
              <a:pPr/>
              <a:t>28</a:t>
            </a:fld>
            <a:endParaRPr lang="ja-JP" alt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From ILC to CLIC Detectors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380999"/>
          </a:xfrm>
        </p:spPr>
        <p:txBody>
          <a:bodyPr>
            <a:noAutofit/>
          </a:bodyPr>
          <a:lstStyle/>
          <a:p>
            <a:pPr marL="171450" indent="-171450"/>
            <a:r>
              <a:rPr lang="en-US" sz="1800" dirty="0" smtClean="0"/>
              <a:t>Created CLIC 3 </a:t>
            </a:r>
            <a:r>
              <a:rPr lang="en-US" sz="1800" dirty="0" err="1" smtClean="0"/>
              <a:t>TeV</a:t>
            </a:r>
            <a:r>
              <a:rPr lang="en-US" sz="1800" dirty="0" smtClean="0"/>
              <a:t> detector models using </a:t>
            </a:r>
            <a:r>
              <a:rPr lang="en-US" sz="1800" dirty="0" err="1" smtClean="0"/>
              <a:t>SiD</a:t>
            </a:r>
            <a:r>
              <a:rPr lang="en-US" sz="1800" dirty="0" smtClean="0"/>
              <a:t> and ILD geometries and software tools</a:t>
            </a:r>
          </a:p>
        </p:txBody>
      </p:sp>
      <p:sp>
        <p:nvSpPr>
          <p:cNvPr id="8" name="Slide Number Placeholder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imes New Roman" pitchFamily="-112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itchFamily="-112" charset="0"/>
              <a:ea typeface="+mn-ea"/>
              <a:cs typeface="+mn-cs"/>
            </a:endParaRPr>
          </a:p>
        </p:txBody>
      </p:sp>
      <p:cxnSp>
        <p:nvCxnSpPr>
          <p:cNvPr id="10" name="Straight Arrow Connector 19"/>
          <p:cNvCxnSpPr/>
          <p:nvPr/>
        </p:nvCxnSpPr>
        <p:spPr>
          <a:xfrm rot="5400000">
            <a:off x="-533708" y="4572488"/>
            <a:ext cx="3199428" cy="1588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11" name="Group 27"/>
          <p:cNvGrpSpPr/>
          <p:nvPr/>
        </p:nvGrpSpPr>
        <p:grpSpPr>
          <a:xfrm>
            <a:off x="1143000" y="2895600"/>
            <a:ext cx="3200400" cy="3886200"/>
            <a:chOff x="1143000" y="2971800"/>
            <a:chExt cx="3200400" cy="3886200"/>
          </a:xfrm>
        </p:grpSpPr>
        <p:pic>
          <p:nvPicPr>
            <p:cNvPr id="12" name="Picture 14" descr="sid_XZ_Full.eps"/>
            <p:cNvPicPr>
              <a:picLocks noChangeAspect="1"/>
            </p:cNvPicPr>
            <p:nvPr/>
          </p:nvPicPr>
          <p:blipFill>
            <a:blip r:embed="rId2"/>
            <a:srcRect l="49910" t="19214" r="3376" b="48693"/>
            <a:stretch>
              <a:fillRect/>
            </a:stretch>
          </p:blipFill>
          <p:spPr>
            <a:xfrm>
              <a:off x="1143000" y="2971800"/>
              <a:ext cx="3200400" cy="3406416"/>
            </a:xfrm>
            <a:prstGeom prst="rect">
              <a:avLst/>
            </a:prstGeom>
          </p:spPr>
        </p:pic>
        <p:sp>
          <p:nvSpPr>
            <p:cNvPr id="13" name="TextBox 16"/>
            <p:cNvSpPr txBox="1"/>
            <p:nvPr/>
          </p:nvSpPr>
          <p:spPr>
            <a:xfrm>
              <a:off x="2895600" y="3276600"/>
              <a:ext cx="1066800" cy="369332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CLIC_SiD</a:t>
              </a:r>
              <a:endParaRPr lang="en-US" dirty="0"/>
            </a:p>
          </p:txBody>
        </p:sp>
        <p:cxnSp>
          <p:nvCxnSpPr>
            <p:cNvPr id="14" name="Straight Arrow Connector 21"/>
            <p:cNvCxnSpPr/>
            <p:nvPr/>
          </p:nvCxnSpPr>
          <p:spPr>
            <a:xfrm>
              <a:off x="1143000" y="6488495"/>
              <a:ext cx="3123296" cy="1950"/>
            </a:xfrm>
            <a:prstGeom prst="straightConnector1">
              <a:avLst/>
            </a:prstGeom>
            <a:ln>
              <a:headEnd type="arrow" w="med" len="med"/>
              <a:tailEnd type="arrow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5" name="Up Arrow Callout 24"/>
            <p:cNvSpPr/>
            <p:nvPr/>
          </p:nvSpPr>
          <p:spPr>
            <a:xfrm>
              <a:off x="1981200" y="6477000"/>
              <a:ext cx="1604680" cy="381000"/>
            </a:xfrm>
            <a:prstGeom prst="upArrowCallout">
              <a:avLst>
                <a:gd name="adj1" fmla="val 0"/>
                <a:gd name="adj2" fmla="val 0"/>
                <a:gd name="adj3" fmla="val 34076"/>
                <a:gd name="adj4" fmla="val 65924"/>
              </a:avLst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Length: 6.9m</a:t>
              </a:r>
              <a:endParaRPr lang="en-US" dirty="0"/>
            </a:p>
          </p:txBody>
        </p:sp>
      </p:grpSp>
      <p:grpSp>
        <p:nvGrpSpPr>
          <p:cNvPr id="16" name="Group 32"/>
          <p:cNvGrpSpPr/>
          <p:nvPr/>
        </p:nvGrpSpPr>
        <p:grpSpPr>
          <a:xfrm>
            <a:off x="4648200" y="2819400"/>
            <a:ext cx="3352800" cy="3964350"/>
            <a:chOff x="5029200" y="2559425"/>
            <a:chExt cx="3352800" cy="4224325"/>
          </a:xfrm>
        </p:grpSpPr>
        <p:pic>
          <p:nvPicPr>
            <p:cNvPr id="17" name="Picture 7" descr="CLIC01ildfwp07_XZ.eps"/>
            <p:cNvPicPr>
              <a:picLocks noChangeAspect="1"/>
            </p:cNvPicPr>
            <p:nvPr/>
          </p:nvPicPr>
          <p:blipFill>
            <a:blip r:embed="rId3"/>
            <a:srcRect l="49623" t="34581" r="28152" b="49118"/>
            <a:stretch>
              <a:fillRect/>
            </a:stretch>
          </p:blipFill>
          <p:spPr>
            <a:xfrm>
              <a:off x="5029200" y="2559425"/>
              <a:ext cx="3352800" cy="3810000"/>
            </a:xfrm>
            <a:prstGeom prst="rect">
              <a:avLst/>
            </a:prstGeom>
          </p:spPr>
        </p:pic>
        <p:sp>
          <p:nvSpPr>
            <p:cNvPr id="18" name="TextBox 12"/>
            <p:cNvSpPr txBox="1"/>
            <p:nvPr/>
          </p:nvSpPr>
          <p:spPr>
            <a:xfrm>
              <a:off x="6858000" y="2895600"/>
              <a:ext cx="1066800" cy="393552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CLIC_ILD</a:t>
              </a:r>
              <a:endParaRPr lang="en-US" dirty="0"/>
            </a:p>
          </p:txBody>
        </p:sp>
        <p:cxnSp>
          <p:nvCxnSpPr>
            <p:cNvPr id="19" name="Straight Arrow Connector 25"/>
            <p:cNvCxnSpPr/>
            <p:nvPr/>
          </p:nvCxnSpPr>
          <p:spPr>
            <a:xfrm>
              <a:off x="5029200" y="6400800"/>
              <a:ext cx="3352800" cy="1588"/>
            </a:xfrm>
            <a:prstGeom prst="straightConnector1">
              <a:avLst/>
            </a:prstGeom>
            <a:ln>
              <a:headEnd type="arrow" w="med" len="med"/>
              <a:tailEnd type="arrow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0" name="Up Arrow Callout 26"/>
            <p:cNvSpPr/>
            <p:nvPr/>
          </p:nvSpPr>
          <p:spPr>
            <a:xfrm>
              <a:off x="5187888" y="6402750"/>
              <a:ext cx="3117912" cy="381000"/>
            </a:xfrm>
            <a:prstGeom prst="upArrowCallout">
              <a:avLst>
                <a:gd name="adj1" fmla="val 0"/>
                <a:gd name="adj2" fmla="val 0"/>
                <a:gd name="adj3" fmla="val 34076"/>
                <a:gd name="adj4" fmla="val 65924"/>
              </a:avLst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Length: 7.1m (not to Scale)</a:t>
              </a:r>
              <a:endParaRPr lang="en-US" dirty="0"/>
            </a:p>
          </p:txBody>
        </p:sp>
      </p:grpSp>
      <p:sp>
        <p:nvSpPr>
          <p:cNvPr id="21" name="Right Arrow Callout 31"/>
          <p:cNvSpPr/>
          <p:nvPr/>
        </p:nvSpPr>
        <p:spPr>
          <a:xfrm>
            <a:off x="76200" y="3962400"/>
            <a:ext cx="990600" cy="914400"/>
          </a:xfrm>
          <a:prstGeom prst="rightArrowCallout">
            <a:avLst>
              <a:gd name="adj1" fmla="val 25000"/>
              <a:gd name="adj2" fmla="val 0"/>
              <a:gd name="adj3" fmla="val 7805"/>
              <a:gd name="adj4" fmla="val 9129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dirty="0" smtClean="0"/>
              <a:t>Height: </a:t>
            </a:r>
          </a:p>
          <a:p>
            <a:pPr algn="ctr"/>
            <a:r>
              <a:rPr lang="en-US" dirty="0" smtClean="0"/>
              <a:t>6.9 m</a:t>
            </a:r>
            <a:endParaRPr lang="en-US" dirty="0"/>
          </a:p>
        </p:txBody>
      </p:sp>
      <p:cxnSp>
        <p:nvCxnSpPr>
          <p:cNvPr id="22" name="Straight Arrow Connector 33"/>
          <p:cNvCxnSpPr/>
          <p:nvPr/>
        </p:nvCxnSpPr>
        <p:spPr>
          <a:xfrm rot="5400000">
            <a:off x="6363186" y="4533414"/>
            <a:ext cx="3275628" cy="1588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3" name="Left Arrow Callout 34"/>
          <p:cNvSpPr/>
          <p:nvPr/>
        </p:nvSpPr>
        <p:spPr>
          <a:xfrm>
            <a:off x="8001000" y="3960632"/>
            <a:ext cx="990600" cy="914400"/>
          </a:xfrm>
          <a:prstGeom prst="leftArrowCallout">
            <a:avLst>
              <a:gd name="adj1" fmla="val 25000"/>
              <a:gd name="adj2" fmla="val 0"/>
              <a:gd name="adj3" fmla="val 12255"/>
              <a:gd name="adj4" fmla="val 88688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dirty="0" smtClean="0"/>
              <a:t>Height: </a:t>
            </a:r>
          </a:p>
          <a:p>
            <a:pPr algn="ctr"/>
            <a:r>
              <a:rPr lang="en-US" dirty="0" smtClean="0"/>
              <a:t>7.0 m</a:t>
            </a:r>
            <a:endParaRPr lang="en-US" dirty="0"/>
          </a:p>
        </p:txBody>
      </p:sp>
      <p:sp>
        <p:nvSpPr>
          <p:cNvPr id="24" name="Rectangle 37"/>
          <p:cNvSpPr/>
          <p:nvPr/>
        </p:nvSpPr>
        <p:spPr>
          <a:xfrm>
            <a:off x="533400" y="1676400"/>
            <a:ext cx="8305800" cy="12375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numCol="2">
            <a:spAutoFit/>
          </a:bodyPr>
          <a:lstStyle/>
          <a:p>
            <a:pPr marL="171450" indent="-171450"/>
            <a:r>
              <a:rPr lang="en-US" dirty="0" smtClean="0"/>
              <a:t>Changes:</a:t>
            </a:r>
          </a:p>
          <a:p>
            <a:pPr marL="571500" lvl="1" indent="-171450">
              <a:buFont typeface="Arial" pitchFamily="34" charset="0"/>
              <a:buChar char="•"/>
            </a:pPr>
            <a:r>
              <a:rPr lang="en-US" sz="1400" dirty="0" smtClean="0"/>
              <a:t>20 mrad crossing angle (instead of 14 mrad)</a:t>
            </a:r>
          </a:p>
          <a:p>
            <a:pPr marL="571500" lvl="1" indent="-171450">
              <a:buFont typeface="Arial" pitchFamily="34" charset="0"/>
              <a:buChar char="•"/>
            </a:pPr>
            <a:r>
              <a:rPr lang="en-US" sz="1400" dirty="0" smtClean="0"/>
              <a:t>Vertex Detector to ~30 mm inner radius, due to Beam-Beam Background </a:t>
            </a:r>
          </a:p>
          <a:p>
            <a:pPr marL="571500" lvl="1" indent="-171450">
              <a:buFont typeface="Arial" pitchFamily="34" charset="0"/>
              <a:buChar char="•"/>
            </a:pPr>
            <a:endParaRPr lang="en-US" sz="1400" dirty="0" smtClean="0"/>
          </a:p>
          <a:p>
            <a:pPr marL="571500" lvl="1" indent="-171450">
              <a:buFont typeface="Arial" pitchFamily="34" charset="0"/>
              <a:buChar char="•"/>
            </a:pPr>
            <a:r>
              <a:rPr lang="en-US" sz="1400" dirty="0" err="1" smtClean="0"/>
              <a:t>Hadron</a:t>
            </a:r>
            <a:r>
              <a:rPr lang="en-US" sz="1400" dirty="0" smtClean="0"/>
              <a:t> Calorimeter, more dense and deeper (7.5 </a:t>
            </a:r>
            <a:r>
              <a:rPr lang="en-US" sz="1400" dirty="0" err="1" smtClean="0"/>
              <a:t>λ</a:t>
            </a:r>
            <a:r>
              <a:rPr lang="en-US" sz="1400" baseline="-25000" dirty="0" err="1" smtClean="0"/>
              <a:t>i</a:t>
            </a:r>
            <a:r>
              <a:rPr lang="en-US" sz="1400" dirty="0" smtClean="0"/>
              <a:t>) due to higher energetic Jets</a:t>
            </a:r>
          </a:p>
          <a:p>
            <a:pPr marL="571500" lvl="1" indent="-171450">
              <a:buFont typeface="Arial" pitchFamily="34" charset="0"/>
              <a:buChar char="•"/>
            </a:pPr>
            <a:r>
              <a:rPr lang="en-US" sz="1400" dirty="0" smtClean="0"/>
              <a:t>For CLIC_SiD: Moved Coil to 2.9m (CMS Like)</a:t>
            </a:r>
          </a:p>
        </p:txBody>
      </p:sp>
      <p:sp>
        <p:nvSpPr>
          <p:cNvPr id="25" name="TextBox 20"/>
          <p:cNvSpPr txBox="1"/>
          <p:nvPr/>
        </p:nvSpPr>
        <p:spPr>
          <a:xfrm>
            <a:off x="7696200" y="165100"/>
            <a:ext cx="1320800" cy="35266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91385" tIns="45693" rIns="91385" bIns="45693">
            <a:spAutoFit/>
          </a:bodyPr>
          <a:lstStyle/>
          <a:p>
            <a:pPr algn="ctr">
              <a:defRPr/>
            </a:pPr>
            <a:r>
              <a:rPr lang="en-US" sz="1400" dirty="0" smtClean="0">
                <a:solidFill>
                  <a:srgbClr val="FF0000"/>
                </a:solidFill>
                <a:latin typeface="Arial"/>
                <a:cs typeface="Arial"/>
              </a:rPr>
              <a:t>Andre </a:t>
            </a:r>
            <a:r>
              <a:rPr lang="en-US" sz="1400" dirty="0" err="1" smtClean="0">
                <a:solidFill>
                  <a:srgbClr val="FF0000"/>
                </a:solidFill>
                <a:latin typeface="Arial"/>
                <a:cs typeface="Arial"/>
              </a:rPr>
              <a:t>Sailer</a:t>
            </a:r>
            <a:endParaRPr lang="en-US" sz="1400" dirty="0">
              <a:solidFill>
                <a:srgbClr val="FF0000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Pair Backgrounds</a:t>
            </a:r>
            <a:endParaRPr lang="ja-JP" altLang="en-US" dirty="0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45840-4FD6-5347-BF43-11DA99A01BDD}" type="slidenum">
              <a:rPr lang="ja-JP" altLang="en-US" smtClean="0"/>
              <a:pPr/>
              <a:t>29</a:t>
            </a:fld>
            <a:endParaRPr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143000" y="909697"/>
            <a:ext cx="7010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1600" b="1" dirty="0" smtClean="0">
                <a:solidFill>
                  <a:srgbClr val="FF3300"/>
                </a:solidFill>
                <a:latin typeface="Arial" pitchFamily="-112" charset="0"/>
                <a:ea typeface="Arial" pitchFamily="-112" charset="0"/>
                <a:cs typeface="Arial" pitchFamily="-112" charset="0"/>
              </a:rPr>
              <a:t>CLIC 3 </a:t>
            </a:r>
            <a:r>
              <a:rPr lang="en-US" sz="1600" b="1" dirty="0" err="1" smtClean="0">
                <a:solidFill>
                  <a:srgbClr val="FF3300"/>
                </a:solidFill>
                <a:latin typeface="Arial" pitchFamily="-112" charset="0"/>
                <a:ea typeface="Arial" pitchFamily="-112" charset="0"/>
                <a:cs typeface="Arial" pitchFamily="-112" charset="0"/>
              </a:rPr>
              <a:t>TeV</a:t>
            </a:r>
            <a:r>
              <a:rPr lang="en-US" sz="1600" b="1" dirty="0" smtClean="0">
                <a:solidFill>
                  <a:srgbClr val="FF3300"/>
                </a:solidFill>
                <a:latin typeface="Arial" pitchFamily="-112" charset="0"/>
                <a:ea typeface="Arial" pitchFamily="-112" charset="0"/>
                <a:cs typeface="Arial" pitchFamily="-112" charset="0"/>
              </a:rPr>
              <a:t> :</a:t>
            </a:r>
          </a:p>
          <a:p>
            <a:pPr lvl="1"/>
            <a:endParaRPr lang="en-US" sz="1600" b="1" dirty="0" smtClean="0">
              <a:solidFill>
                <a:srgbClr val="FF3300"/>
              </a:solidFill>
              <a:latin typeface="Arial" pitchFamily="-112" charset="0"/>
              <a:ea typeface="Arial" pitchFamily="-112" charset="0"/>
              <a:cs typeface="Arial" pitchFamily="-112" charset="0"/>
            </a:endParaRPr>
          </a:p>
          <a:p>
            <a:pPr lvl="1"/>
            <a:r>
              <a:rPr lang="en-US" sz="1600" b="1" dirty="0" smtClean="0">
                <a:solidFill>
                  <a:srgbClr val="FF3300"/>
                </a:solidFill>
                <a:latin typeface="Arial" pitchFamily="-112" charset="0"/>
                <a:ea typeface="Arial" pitchFamily="-112" charset="0"/>
                <a:cs typeface="Arial" pitchFamily="-112" charset="0"/>
              </a:rPr>
              <a:t>Coherent pairs </a:t>
            </a:r>
            <a:r>
              <a:rPr lang="en-US" sz="1600" dirty="0" smtClean="0">
                <a:latin typeface="Arial" pitchFamily="-112" charset="0"/>
                <a:ea typeface="Arial" pitchFamily="-112" charset="0"/>
                <a:cs typeface="Arial" pitchFamily="-112" charset="0"/>
              </a:rPr>
              <a:t>(3.8×10</a:t>
            </a:r>
            <a:r>
              <a:rPr lang="en-US" sz="1600" baseline="30000" dirty="0" smtClean="0">
                <a:latin typeface="Arial" pitchFamily="-112" charset="0"/>
                <a:ea typeface="Arial" pitchFamily="-112" charset="0"/>
                <a:cs typeface="Arial" pitchFamily="-112" charset="0"/>
              </a:rPr>
              <a:t>8</a:t>
            </a:r>
            <a:r>
              <a:rPr lang="en-US" sz="1600" dirty="0" smtClean="0">
                <a:latin typeface="Arial" pitchFamily="-112" charset="0"/>
                <a:ea typeface="Arial" pitchFamily="-112" charset="0"/>
                <a:cs typeface="Arial" pitchFamily="-112" charset="0"/>
              </a:rPr>
              <a:t> per bunch crossing) </a:t>
            </a:r>
          </a:p>
          <a:p>
            <a:pPr lvl="1"/>
            <a:r>
              <a:rPr lang="en-US" sz="1600" dirty="0" smtClean="0">
                <a:solidFill>
                  <a:srgbClr val="008000"/>
                </a:solidFill>
                <a:latin typeface="Arial" pitchFamily="-112" charset="0"/>
                <a:ea typeface="Arial" pitchFamily="-112" charset="0"/>
                <a:cs typeface="Arial" pitchFamily="-112" charset="0"/>
              </a:rPr>
              <a:t>   High energy (~ </a:t>
            </a:r>
            <a:r>
              <a:rPr lang="en-US" sz="1600" dirty="0" err="1" smtClean="0">
                <a:solidFill>
                  <a:srgbClr val="008000"/>
                </a:solidFill>
                <a:latin typeface="Arial" pitchFamily="-112" charset="0"/>
                <a:ea typeface="Arial" pitchFamily="-112" charset="0"/>
                <a:cs typeface="Arial" pitchFamily="-112" charset="0"/>
              </a:rPr>
              <a:t>TeV</a:t>
            </a:r>
            <a:r>
              <a:rPr lang="en-US" sz="1600" dirty="0" smtClean="0">
                <a:solidFill>
                  <a:srgbClr val="008000"/>
                </a:solidFill>
                <a:latin typeface="Arial" pitchFamily="-112" charset="0"/>
                <a:ea typeface="Arial" pitchFamily="-112" charset="0"/>
                <a:cs typeface="Arial" pitchFamily="-112" charset="0"/>
              </a:rPr>
              <a:t>) → disappear in beam pipe : ignore for now</a:t>
            </a:r>
          </a:p>
          <a:p>
            <a:pPr lvl="1"/>
            <a:endParaRPr lang="en-US" sz="1600" dirty="0" smtClean="0">
              <a:solidFill>
                <a:srgbClr val="008000"/>
              </a:solidFill>
              <a:latin typeface="Arial" pitchFamily="-112" charset="0"/>
              <a:ea typeface="Arial" pitchFamily="-112" charset="0"/>
              <a:cs typeface="Arial" pitchFamily="-112" charset="0"/>
            </a:endParaRPr>
          </a:p>
          <a:p>
            <a:pPr lvl="1"/>
            <a:r>
              <a:rPr lang="en-US" sz="1600" b="1" dirty="0" smtClean="0">
                <a:solidFill>
                  <a:srgbClr val="FF0000"/>
                </a:solidFill>
                <a:latin typeface="Arial" pitchFamily="-112" charset="0"/>
                <a:ea typeface="Arial" pitchFamily="-112" charset="0"/>
                <a:cs typeface="Arial" pitchFamily="-112" charset="0"/>
              </a:rPr>
              <a:t>Incoherent pairs </a:t>
            </a:r>
            <a:r>
              <a:rPr lang="en-US" sz="1600" dirty="0" smtClean="0">
                <a:latin typeface="Arial" pitchFamily="-112" charset="0"/>
                <a:ea typeface="Arial" pitchFamily="-112" charset="0"/>
                <a:cs typeface="Arial" pitchFamily="-112" charset="0"/>
              </a:rPr>
              <a:t>(3.0×10</a:t>
            </a:r>
            <a:r>
              <a:rPr lang="en-US" sz="1600" baseline="30000" dirty="0" smtClean="0">
                <a:latin typeface="Arial" pitchFamily="-112" charset="0"/>
                <a:ea typeface="Arial" pitchFamily="-112" charset="0"/>
                <a:cs typeface="Arial" pitchFamily="-112" charset="0"/>
              </a:rPr>
              <a:t>5</a:t>
            </a:r>
            <a:r>
              <a:rPr lang="en-US" sz="1600" dirty="0" smtClean="0">
                <a:latin typeface="Arial" pitchFamily="-112" charset="0"/>
                <a:ea typeface="Arial" pitchFamily="-112" charset="0"/>
                <a:cs typeface="Arial" pitchFamily="-112" charset="0"/>
              </a:rPr>
              <a:t> per bunch crossing) </a:t>
            </a:r>
          </a:p>
          <a:p>
            <a:pPr lvl="1"/>
            <a:r>
              <a:rPr lang="en-US" sz="1600" dirty="0" smtClean="0">
                <a:solidFill>
                  <a:srgbClr val="008000"/>
                </a:solidFill>
                <a:latin typeface="Arial" pitchFamily="-112" charset="0"/>
                <a:ea typeface="Arial" pitchFamily="-112" charset="0"/>
                <a:cs typeface="Arial" pitchFamily="-112" charset="0"/>
              </a:rPr>
              <a:t>   Lower energy </a:t>
            </a:r>
            <a:r>
              <a:rPr lang="en-US" altLang="ja-JP" sz="1600" dirty="0" smtClean="0">
                <a:solidFill>
                  <a:srgbClr val="008000"/>
                </a:solidFill>
                <a:latin typeface="Arial" pitchFamily="-112" charset="0"/>
                <a:ea typeface="Arial" pitchFamily="-112" charset="0"/>
                <a:cs typeface="Arial" pitchFamily="-112" charset="0"/>
              </a:rPr>
              <a:t>→</a:t>
            </a:r>
            <a:r>
              <a:rPr lang="en-US" sz="1600" dirty="0" smtClean="0">
                <a:solidFill>
                  <a:srgbClr val="008000"/>
                </a:solidFill>
                <a:latin typeface="Arial" pitchFamily="-112" charset="0"/>
                <a:ea typeface="Arial" pitchFamily="-112" charset="0"/>
                <a:cs typeface="Arial" pitchFamily="-112" charset="0"/>
              </a:rPr>
              <a:t> inner vertex layers</a:t>
            </a: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2"/>
          <a:srcRect l="37067" t="12502" b="12502"/>
          <a:stretch>
            <a:fillRect/>
          </a:stretch>
        </p:blipFill>
        <p:spPr bwMode="auto">
          <a:xfrm>
            <a:off x="3912323" y="3425125"/>
            <a:ext cx="4241078" cy="2997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533400" y="3505200"/>
            <a:ext cx="36576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</a:pPr>
            <a:r>
              <a:rPr lang="it-IT" dirty="0" err="1" smtClean="0">
                <a:latin typeface="Comic Sans MS" pitchFamily="-29" charset="0"/>
                <a:sym typeface="Symbol" pitchFamily="-29" charset="2"/>
              </a:rPr>
              <a:t>Incoherent</a:t>
            </a:r>
            <a:r>
              <a:rPr lang="it-IT" dirty="0" smtClean="0">
                <a:latin typeface="Comic Sans MS" pitchFamily="-29" charset="0"/>
                <a:sym typeface="Symbol" pitchFamily="-29" charset="2"/>
              </a:rPr>
              <a:t> </a:t>
            </a:r>
            <a:r>
              <a:rPr lang="it-IT" dirty="0" err="1" smtClean="0">
                <a:latin typeface="Comic Sans MS" pitchFamily="-29" charset="0"/>
                <a:sym typeface="Symbol" pitchFamily="-29" charset="2"/>
              </a:rPr>
              <a:t>pairs</a:t>
            </a:r>
            <a:r>
              <a:rPr lang="it-IT" dirty="0" smtClean="0">
                <a:latin typeface="Comic Sans MS" pitchFamily="-29" charset="0"/>
                <a:sym typeface="Symbol" pitchFamily="-29" charset="2"/>
              </a:rPr>
              <a:t>:</a:t>
            </a:r>
          </a:p>
          <a:p>
            <a:pPr marL="342900" indent="-342900">
              <a:spcBef>
                <a:spcPct val="20000"/>
              </a:spcBef>
            </a:pPr>
            <a:r>
              <a:rPr lang="it-IT" dirty="0" smtClean="0">
                <a:latin typeface="Comic Sans MS" pitchFamily="-29" charset="0"/>
                <a:sym typeface="Symbol" pitchFamily="-29" charset="2"/>
              </a:rPr>
              <a:t>ILC </a:t>
            </a:r>
            <a:r>
              <a:rPr lang="it-IT" dirty="0">
                <a:latin typeface="Comic Sans MS" pitchFamily="-29" charset="0"/>
                <a:sym typeface="Symbol" pitchFamily="-29" charset="2"/>
              </a:rPr>
              <a:t>0.5 </a:t>
            </a:r>
            <a:r>
              <a:rPr lang="it-IT" dirty="0" err="1">
                <a:latin typeface="Comic Sans MS" pitchFamily="-29" charset="0"/>
                <a:sym typeface="Symbol" pitchFamily="-29" charset="2"/>
              </a:rPr>
              <a:t>TeV</a:t>
            </a:r>
            <a:r>
              <a:rPr lang="it-IT" dirty="0">
                <a:latin typeface="Comic Sans MS" pitchFamily="-29" charset="0"/>
                <a:sym typeface="Symbol" pitchFamily="-29" charset="2"/>
              </a:rPr>
              <a:t>: </a:t>
            </a:r>
            <a:r>
              <a:rPr lang="it-IT" dirty="0" err="1">
                <a:latin typeface="Comic Sans MS" pitchFamily="-29" charset="0"/>
                <a:sym typeface="Symbol" pitchFamily="-29" charset="2"/>
              </a:rPr>
              <a:t>n</a:t>
            </a:r>
            <a:r>
              <a:rPr lang="it-IT" baseline="-25000" dirty="0" err="1">
                <a:latin typeface="Comic Sans MS" pitchFamily="-29" charset="0"/>
                <a:sym typeface="Symbol" pitchFamily="-29" charset="2"/>
              </a:rPr>
              <a:t>incoh</a:t>
            </a:r>
            <a:r>
              <a:rPr lang="it-IT" dirty="0">
                <a:latin typeface="Comic Sans MS" pitchFamily="-29" charset="0"/>
                <a:sym typeface="Symbol" pitchFamily="-29" charset="2"/>
              </a:rPr>
              <a:t> 0.1x10</a:t>
            </a:r>
            <a:r>
              <a:rPr lang="it-IT" baseline="30000" dirty="0">
                <a:latin typeface="Comic Sans MS" pitchFamily="-29" charset="0"/>
                <a:sym typeface="Symbol" pitchFamily="-29" charset="2"/>
              </a:rPr>
              <a:t>6 </a:t>
            </a:r>
            <a:r>
              <a:rPr lang="it-IT" dirty="0" err="1">
                <a:latin typeface="Comic Sans MS" pitchFamily="-29" charset="0"/>
                <a:sym typeface="Symbol" pitchFamily="-29" charset="2"/>
              </a:rPr>
              <a:t>bx</a:t>
            </a:r>
            <a:endParaRPr lang="en-US" altLang="ja-JP" baseline="-25000" dirty="0" smtClean="0">
              <a:latin typeface="Comic Sans MS" pitchFamily="-29" charset="0"/>
              <a:sym typeface="Symbol" pitchFamily="-29" charset="2"/>
            </a:endParaRPr>
          </a:p>
          <a:p>
            <a:pPr marL="342900" indent="-342900">
              <a:spcBef>
                <a:spcPct val="20000"/>
              </a:spcBef>
            </a:pPr>
            <a:r>
              <a:rPr lang="it-IT" dirty="0" smtClean="0">
                <a:latin typeface="Comic Sans MS" pitchFamily="-29" charset="0"/>
                <a:sym typeface="Symbol" pitchFamily="-29" charset="2"/>
              </a:rPr>
              <a:t>CLIC </a:t>
            </a:r>
            <a:r>
              <a:rPr lang="it-IT" dirty="0" err="1">
                <a:latin typeface="Comic Sans MS" pitchFamily="-29" charset="0"/>
                <a:sym typeface="Symbol" pitchFamily="-29" charset="2"/>
              </a:rPr>
              <a:t>3</a:t>
            </a:r>
            <a:r>
              <a:rPr lang="it-IT" dirty="0">
                <a:latin typeface="Comic Sans MS" pitchFamily="-29" charset="0"/>
                <a:sym typeface="Symbol" pitchFamily="-29" charset="2"/>
              </a:rPr>
              <a:t> </a:t>
            </a:r>
            <a:r>
              <a:rPr lang="it-IT" dirty="0" err="1">
                <a:latin typeface="Comic Sans MS" pitchFamily="-29" charset="0"/>
                <a:sym typeface="Symbol" pitchFamily="-29" charset="2"/>
              </a:rPr>
              <a:t>TeV</a:t>
            </a:r>
            <a:r>
              <a:rPr lang="it-IT" dirty="0">
                <a:latin typeface="Comic Sans MS" pitchFamily="-29" charset="0"/>
                <a:sym typeface="Symbol" pitchFamily="-29" charset="2"/>
              </a:rPr>
              <a:t>: </a:t>
            </a:r>
            <a:r>
              <a:rPr lang="it-IT" dirty="0" err="1">
                <a:latin typeface="Comic Sans MS" pitchFamily="-29" charset="0"/>
                <a:sym typeface="Symbol" pitchFamily="-29" charset="2"/>
              </a:rPr>
              <a:t>n</a:t>
            </a:r>
            <a:r>
              <a:rPr lang="it-IT" baseline="-25000" dirty="0" err="1">
                <a:latin typeface="Comic Sans MS" pitchFamily="-29" charset="0"/>
                <a:sym typeface="Symbol" pitchFamily="-29" charset="2"/>
              </a:rPr>
              <a:t>incoh</a:t>
            </a:r>
            <a:r>
              <a:rPr lang="it-IT" dirty="0">
                <a:latin typeface="Comic Sans MS" pitchFamily="-29" charset="0"/>
                <a:sym typeface="Symbol" pitchFamily="-29" charset="2"/>
              </a:rPr>
              <a:t> 0.3x10</a:t>
            </a:r>
            <a:r>
              <a:rPr lang="it-IT" baseline="30000" dirty="0">
                <a:latin typeface="Comic Sans MS" pitchFamily="-29" charset="0"/>
                <a:sym typeface="Symbol" pitchFamily="-29" charset="2"/>
              </a:rPr>
              <a:t>6</a:t>
            </a:r>
            <a:r>
              <a:rPr lang="en-US" altLang="ja-JP" dirty="0">
                <a:latin typeface="Comic Sans MS" pitchFamily="-29" charset="0"/>
                <a:sym typeface="Symbol" pitchFamily="-29" charset="2"/>
              </a:rPr>
              <a:t> </a:t>
            </a:r>
            <a:r>
              <a:rPr lang="en-US" altLang="ja-JP" dirty="0" err="1">
                <a:latin typeface="Comic Sans MS" pitchFamily="-29" charset="0"/>
                <a:sym typeface="Symbol" pitchFamily="-29" charset="2"/>
              </a:rPr>
              <a:t>bx</a:t>
            </a:r>
            <a:endParaRPr lang="en-US" altLang="ja-JP" dirty="0">
              <a:latin typeface="Comic Sans MS" pitchFamily="-29" charset="0"/>
              <a:sym typeface="Symbol" pitchFamily="-29" charset="2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5851310" y="3382286"/>
            <a:ext cx="21186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B. </a:t>
            </a:r>
            <a:r>
              <a:rPr kumimoji="1" lang="en-US" altLang="ja-JP" dirty="0" err="1" smtClean="0"/>
              <a:t>Dalena</a:t>
            </a:r>
            <a:r>
              <a:rPr kumimoji="1" lang="en-US" altLang="ja-JP" dirty="0" smtClean="0"/>
              <a:t>, D. Schulte</a:t>
            </a:r>
            <a:endParaRPr kumimoji="1" lang="ja-JP" altLang="en-US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505416" y="4706976"/>
            <a:ext cx="355738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Large energy </a:t>
            </a:r>
            <a:r>
              <a:rPr kumimoji="1" lang="en-US" altLang="ja-JP" dirty="0" err="1" smtClean="0"/>
              <a:t>diffrence</a:t>
            </a:r>
            <a:r>
              <a:rPr kumimoji="1" lang="en-US" altLang="ja-JP" dirty="0" smtClean="0"/>
              <a:t> between</a:t>
            </a:r>
          </a:p>
          <a:p>
            <a:r>
              <a:rPr lang="en-US" altLang="ja-JP" dirty="0" smtClean="0"/>
              <a:t>0.5 </a:t>
            </a:r>
            <a:r>
              <a:rPr lang="en-US" altLang="ja-JP" dirty="0" err="1" smtClean="0"/>
              <a:t>TeV</a:t>
            </a:r>
            <a:r>
              <a:rPr lang="en-US" altLang="ja-JP" dirty="0" smtClean="0"/>
              <a:t> and 3 </a:t>
            </a:r>
            <a:r>
              <a:rPr lang="en-US" altLang="ja-JP" dirty="0" err="1" smtClean="0"/>
              <a:t>TeV</a:t>
            </a:r>
            <a:r>
              <a:rPr lang="en-US" altLang="ja-JP" dirty="0" smtClean="0"/>
              <a:t>.</a:t>
            </a:r>
          </a:p>
          <a:p>
            <a:endParaRPr kumimoji="1" lang="en-US" altLang="ja-JP" dirty="0" smtClean="0"/>
          </a:p>
          <a:p>
            <a:r>
              <a:rPr lang="en-US" altLang="ja-JP" dirty="0" smtClean="0"/>
              <a:t>Pt of pairs:  x3 for CLIC 3 </a:t>
            </a:r>
            <a:r>
              <a:rPr lang="en-US" altLang="ja-JP" dirty="0" err="1" smtClean="0"/>
              <a:t>TeV</a:t>
            </a:r>
            <a:r>
              <a:rPr lang="en-US" altLang="ja-JP" dirty="0" smtClean="0"/>
              <a:t> </a:t>
            </a:r>
            <a:r>
              <a:rPr lang="en-US" altLang="ja-JP" dirty="0" err="1" smtClean="0"/>
              <a:t>wrt</a:t>
            </a:r>
            <a:r>
              <a:rPr lang="en-US" altLang="ja-JP" dirty="0" smtClean="0"/>
              <a:t> ILC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2"/>
          <p:cNvSpPr>
            <a:spLocks noGrp="1" noChangeArrowheads="1"/>
          </p:cNvSpPr>
          <p:nvPr>
            <p:ph type="title"/>
          </p:nvPr>
        </p:nvSpPr>
        <p:spPr>
          <a:xfrm>
            <a:off x="2743200" y="152400"/>
            <a:ext cx="3657600" cy="762000"/>
          </a:xfrm>
        </p:spPr>
        <p:txBody>
          <a:bodyPr/>
          <a:lstStyle/>
          <a:p>
            <a:r>
              <a:rPr lang="en-US" altLang="ja-JP"/>
              <a:t>ILC Features</a:t>
            </a:r>
          </a:p>
        </p:txBody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7920" y="1156593"/>
            <a:ext cx="6881440" cy="5524500"/>
          </a:xfrm>
        </p:spPr>
        <p:txBody>
          <a:bodyPr/>
          <a:lstStyle/>
          <a:p>
            <a:r>
              <a:rPr lang="en-US" altLang="ja-JP" sz="2200" dirty="0"/>
              <a:t>Well defined initial state</a:t>
            </a:r>
          </a:p>
          <a:p>
            <a:pPr lvl="1"/>
            <a:r>
              <a:rPr lang="en-US" altLang="ja-JP" sz="2000" dirty="0" err="1"/>
              <a:t>e+e</a:t>
            </a:r>
            <a:r>
              <a:rPr lang="en-US" altLang="ja-JP" sz="2000" dirty="0"/>
              <a:t>- system : 4-momentum known</a:t>
            </a:r>
          </a:p>
          <a:p>
            <a:pPr lvl="1"/>
            <a:r>
              <a:rPr lang="en-US" altLang="ja-JP" sz="2000" dirty="0"/>
              <a:t>Its </a:t>
            </a:r>
            <a:r>
              <a:rPr lang="en-US" altLang="ja-JP" sz="2000" dirty="0" err="1"/>
              <a:t>polarization(s</a:t>
            </a:r>
            <a:r>
              <a:rPr lang="en-US" altLang="ja-JP" sz="2000" dirty="0"/>
              <a:t>) also ‘known’</a:t>
            </a:r>
          </a:p>
          <a:p>
            <a:r>
              <a:rPr lang="en-US" altLang="ja-JP" sz="2200" dirty="0"/>
              <a:t>Energy scan</a:t>
            </a:r>
            <a:endParaRPr lang="en-US" altLang="ja-JP" sz="2200" dirty="0" smtClean="0"/>
          </a:p>
          <a:p>
            <a:pPr lvl="1"/>
            <a:r>
              <a:rPr lang="en-US" altLang="ja-JP" sz="2000" dirty="0" smtClean="0"/>
              <a:t>e.g</a:t>
            </a:r>
            <a:r>
              <a:rPr lang="en-US" altLang="ja-JP" sz="2000" dirty="0"/>
              <a:t>. </a:t>
            </a:r>
          </a:p>
          <a:p>
            <a:r>
              <a:rPr lang="en-US" altLang="ja-JP" sz="2200" dirty="0"/>
              <a:t>Relatively low noise rate (clean!)</a:t>
            </a:r>
          </a:p>
          <a:p>
            <a:r>
              <a:rPr lang="en-US" altLang="ja-JP" sz="2200" dirty="0"/>
              <a:t>Small beam size, small </a:t>
            </a:r>
            <a:r>
              <a:rPr lang="en-US" altLang="ja-JP" sz="2200" dirty="0" err="1" smtClean="0"/>
              <a:t>beampipe</a:t>
            </a:r>
            <a:r>
              <a:rPr lang="en-US" altLang="ja-JP" sz="2200" dirty="0" smtClean="0"/>
              <a:t> (even with pair </a:t>
            </a:r>
            <a:r>
              <a:rPr lang="en-US" altLang="ja-JP" sz="2200" dirty="0" err="1" smtClean="0"/>
              <a:t>bkg</a:t>
            </a:r>
            <a:r>
              <a:rPr lang="en-US" altLang="ja-JP" sz="2200" dirty="0" smtClean="0"/>
              <a:t>)</a:t>
            </a:r>
            <a:endParaRPr lang="en-US" altLang="ja-JP" sz="2200" dirty="0" smtClean="0"/>
          </a:p>
          <a:p>
            <a:pPr lvl="1">
              <a:buFont typeface="Wingdings" charset="2"/>
              <a:buNone/>
            </a:pPr>
            <a:r>
              <a:rPr lang="en-US" altLang="ja-JP" sz="1800" dirty="0"/>
              <a:t> → </a:t>
            </a:r>
            <a:r>
              <a:rPr lang="en-US" altLang="ja-JP" sz="1800" dirty="0" err="1"/>
              <a:t>Hermeticity</a:t>
            </a:r>
            <a:r>
              <a:rPr lang="en-US" altLang="ja-JP" sz="1800" dirty="0"/>
              <a:t>, vertex resolution</a:t>
            </a:r>
          </a:p>
          <a:p>
            <a:r>
              <a:rPr lang="en-US" altLang="ja-JP" sz="2200" dirty="0"/>
              <a:t>Long inter-train gap (200ms) for </a:t>
            </a:r>
            <a:r>
              <a:rPr lang="en-US" altLang="ja-JP" sz="2200" dirty="0" smtClean="0"/>
              <a:t>readout</a:t>
            </a:r>
          </a:p>
          <a:p>
            <a:pPr>
              <a:buNone/>
            </a:pPr>
            <a:endParaRPr lang="en-US" altLang="ja-JP" sz="2200" dirty="0" smtClean="0"/>
          </a:p>
          <a:p>
            <a:r>
              <a:rPr lang="en-US" altLang="ja-JP" sz="2200" dirty="0">
                <a:solidFill>
                  <a:srgbClr val="FF0000"/>
                </a:solidFill>
              </a:rPr>
              <a:t>Detector</a:t>
            </a:r>
            <a:r>
              <a:rPr lang="en-US" altLang="ja-JP" sz="2200" dirty="0" smtClean="0">
                <a:solidFill>
                  <a:srgbClr val="FF0000"/>
                </a:solidFill>
              </a:rPr>
              <a:t> can/should </a:t>
            </a:r>
            <a:r>
              <a:rPr lang="en-US" altLang="ja-JP" sz="2200" dirty="0">
                <a:solidFill>
                  <a:srgbClr val="FF0000"/>
                </a:solidFill>
              </a:rPr>
              <a:t>take advantage of the </a:t>
            </a:r>
            <a:r>
              <a:rPr lang="en-US" altLang="ja-JP" sz="2200" dirty="0" smtClean="0">
                <a:solidFill>
                  <a:srgbClr val="FF0000"/>
                </a:solidFill>
              </a:rPr>
              <a:t>above</a:t>
            </a:r>
          </a:p>
          <a:p>
            <a:pPr lvl="1">
              <a:buNone/>
            </a:pPr>
            <a:r>
              <a:rPr lang="en-US" altLang="ja-JP" sz="1800" dirty="0" smtClean="0">
                <a:solidFill>
                  <a:srgbClr val="FF0000"/>
                </a:solidFill>
              </a:rPr>
              <a:t>→ good resolutions</a:t>
            </a:r>
          </a:p>
          <a:p>
            <a:pPr>
              <a:buFont typeface="Osaka" charset="-128"/>
              <a:buNone/>
            </a:pPr>
            <a:endParaRPr lang="ja-JP" altLang="en-US" sz="2000" dirty="0">
              <a:solidFill>
                <a:srgbClr val="910816"/>
              </a:solidFill>
            </a:endParaRPr>
          </a:p>
        </p:txBody>
      </p:sp>
      <p:graphicFrame>
        <p:nvGraphicFramePr>
          <p:cNvPr id="56322" name="Object 2"/>
          <p:cNvGraphicFramePr>
            <a:graphicFrameLocks noChangeAspect="1"/>
          </p:cNvGraphicFramePr>
          <p:nvPr/>
        </p:nvGraphicFramePr>
        <p:xfrm>
          <a:off x="3048000" y="2631282"/>
          <a:ext cx="1860550" cy="430212"/>
        </p:xfrm>
        <a:graphic>
          <a:graphicData uri="http://schemas.openxmlformats.org/presentationml/2006/ole">
            <p:oleObj spid="_x0000_s64514" name="数式" r:id="rId3" imgW="825500" imgH="1905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S </a:t>
            </a:r>
            <a:r>
              <a:rPr lang="en-US" altLang="ja-JP" dirty="0" err="1" smtClean="0"/>
              <a:t>vs</a:t>
            </a:r>
            <a:r>
              <a:rPr lang="en-US" altLang="ja-JP" dirty="0" smtClean="0"/>
              <a:t> T channel</a:t>
            </a:r>
            <a:endParaRPr lang="ja-JP" altLang="en-US" dirty="0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45840-4FD6-5347-BF43-11DA99A01BDD}" type="slidenum">
              <a:rPr lang="ja-JP" altLang="en-US" smtClean="0"/>
              <a:pPr/>
              <a:t>30</a:t>
            </a:fld>
            <a:endParaRPr lang="ja-JP" altLang="en-US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8522" y="1905000"/>
            <a:ext cx="2507356" cy="1130300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7600" y="1774451"/>
            <a:ext cx="2184400" cy="1260849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1812090" y="1524000"/>
            <a:ext cx="11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800000"/>
                </a:solidFill>
              </a:rPr>
              <a:t>S-channel</a:t>
            </a:r>
            <a:endParaRPr kumimoji="1" lang="ja-JP" altLang="en-US" dirty="0">
              <a:solidFill>
                <a:srgbClr val="800000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474988" y="1405119"/>
            <a:ext cx="10896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T-</a:t>
            </a:r>
            <a:r>
              <a:rPr kumimoji="1" lang="en-US" altLang="ja-JP" dirty="0" smtClean="0">
                <a:solidFill>
                  <a:srgbClr val="800000"/>
                </a:solidFill>
              </a:rPr>
              <a:t>channel</a:t>
            </a:r>
            <a:endParaRPr kumimoji="1" lang="ja-JP" altLang="en-US" dirty="0">
              <a:solidFill>
                <a:srgbClr val="800000"/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331828" y="3320534"/>
            <a:ext cx="249434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Cross section ∝ </a:t>
            </a:r>
            <a:r>
              <a:rPr lang="en-US" altLang="ja-JP" dirty="0" smtClean="0"/>
              <a:t>1/S</a:t>
            </a:r>
          </a:p>
          <a:p>
            <a:r>
              <a:rPr lang="en-US" altLang="ja-JP" dirty="0" smtClean="0">
                <a:solidFill>
                  <a:srgbClr val="800000"/>
                </a:solidFill>
              </a:rPr>
              <a:t>d</a:t>
            </a:r>
            <a:r>
              <a:rPr kumimoji="1" lang="en-US" altLang="ja-JP" dirty="0" smtClean="0">
                <a:solidFill>
                  <a:srgbClr val="800000"/>
                </a:solidFill>
              </a:rPr>
              <a:t>ecreases with S</a:t>
            </a:r>
            <a:endParaRPr lang="en-US" altLang="ja-JP" dirty="0" smtClean="0">
              <a:solidFill>
                <a:srgbClr val="800000"/>
              </a:solidFill>
            </a:endParaRPr>
          </a:p>
          <a:p>
            <a:endParaRPr kumimoji="1" lang="en-US" altLang="ja-JP" dirty="0" smtClean="0"/>
          </a:p>
          <a:p>
            <a:r>
              <a:rPr lang="en-US" altLang="ja-JP" dirty="0" smtClean="0">
                <a:solidFill>
                  <a:srgbClr val="008000"/>
                </a:solidFill>
              </a:rPr>
              <a:t>Particles → barrel region </a:t>
            </a:r>
            <a:endParaRPr kumimoji="1" lang="en-US" altLang="ja-JP" dirty="0" smtClean="0">
              <a:solidFill>
                <a:srgbClr val="008000"/>
              </a:solidFill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4927600" y="3320534"/>
            <a:ext cx="267738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Cross section ∝ </a:t>
            </a:r>
            <a:r>
              <a:rPr lang="en-US" altLang="ja-JP" dirty="0" smtClean="0"/>
              <a:t>log S</a:t>
            </a:r>
          </a:p>
          <a:p>
            <a:r>
              <a:rPr lang="en-US" altLang="ja-JP" dirty="0" smtClean="0">
                <a:solidFill>
                  <a:srgbClr val="800000"/>
                </a:solidFill>
              </a:rPr>
              <a:t>i</a:t>
            </a:r>
            <a:r>
              <a:rPr kumimoji="1" lang="en-US" altLang="ja-JP" dirty="0" smtClean="0">
                <a:solidFill>
                  <a:srgbClr val="800000"/>
                </a:solidFill>
              </a:rPr>
              <a:t>ncreases with S</a:t>
            </a:r>
          </a:p>
          <a:p>
            <a:endParaRPr lang="en-US" altLang="ja-JP" dirty="0" smtClean="0"/>
          </a:p>
          <a:p>
            <a:r>
              <a:rPr kumimoji="1" lang="en-US" altLang="ja-JP" dirty="0" smtClean="0">
                <a:solidFill>
                  <a:srgbClr val="008000"/>
                </a:solidFill>
              </a:rPr>
              <a:t>Particles → forward region</a:t>
            </a:r>
            <a:endParaRPr kumimoji="1" lang="ja-JP" altLang="en-US" dirty="0">
              <a:solidFill>
                <a:srgbClr val="008000"/>
              </a:solidFill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2362200" y="4934634"/>
            <a:ext cx="4957081" cy="1754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At high energy (3 </a:t>
            </a:r>
            <a:r>
              <a:rPr kumimoji="1" lang="en-US" altLang="ja-JP" dirty="0" err="1" smtClean="0"/>
              <a:t>TeV</a:t>
            </a:r>
            <a:r>
              <a:rPr kumimoji="1" lang="en-US" altLang="ja-JP" dirty="0" smtClean="0"/>
              <a:t>), T-channel processes </a:t>
            </a:r>
            <a:r>
              <a:rPr lang="en-US" altLang="ja-JP" dirty="0" smtClean="0"/>
              <a:t>tend to</a:t>
            </a:r>
          </a:p>
          <a:p>
            <a:r>
              <a:rPr lang="en-US" altLang="ja-JP" dirty="0" smtClean="0"/>
              <a:t>d</a:t>
            </a:r>
            <a:r>
              <a:rPr kumimoji="1" lang="en-US" altLang="ja-JP" dirty="0" smtClean="0"/>
              <a:t>ominate. </a:t>
            </a:r>
          </a:p>
          <a:p>
            <a:endParaRPr kumimoji="1" lang="en-US" altLang="ja-JP" dirty="0" smtClean="0"/>
          </a:p>
          <a:p>
            <a:r>
              <a:rPr lang="en-US" altLang="ja-JP" dirty="0" smtClean="0"/>
              <a:t>Lots of backgrounds in forward region </a:t>
            </a:r>
          </a:p>
          <a:p>
            <a:r>
              <a:rPr lang="en-US" altLang="ja-JP" dirty="0" smtClean="0"/>
              <a:t>- esp</a:t>
            </a:r>
            <a:r>
              <a:rPr lang="en-US" altLang="ja-JP" dirty="0" smtClean="0">
                <a:solidFill>
                  <a:srgbClr val="FF0000"/>
                </a:solidFill>
              </a:rPr>
              <a:t>. 2</a:t>
            </a:r>
            <a:r>
              <a:rPr lang="en-US" altLang="ja-JP" dirty="0" smtClean="0">
                <a:solidFill>
                  <a:srgbClr val="FF0000"/>
                </a:solidFill>
                <a:latin typeface="Symbol" charset="2"/>
                <a:cs typeface="Symbol" charset="2"/>
              </a:rPr>
              <a:t>g</a:t>
            </a:r>
            <a:r>
              <a:rPr lang="en-US" altLang="ja-JP" dirty="0" smtClean="0">
                <a:solidFill>
                  <a:srgbClr val="FF0000"/>
                </a:solidFill>
              </a:rPr>
              <a:t> → hadrons.</a:t>
            </a:r>
          </a:p>
          <a:p>
            <a:endParaRPr lang="en-US" altLang="ja-JP" dirty="0" smtClean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581327" y="2209800"/>
            <a:ext cx="5271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e.g.</a:t>
            </a:r>
            <a:endParaRPr kumimoji="1" lang="ja-JP" altLang="en-US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4400405" y="2209800"/>
            <a:ext cx="5271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e.g.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Time Stamping </a:t>
            </a:r>
            <a:endParaRPr lang="ja-JP" altLang="en-US" dirty="0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45840-4FD6-5347-BF43-11DA99A01BDD}" type="slidenum">
              <a:rPr lang="ja-JP" altLang="en-US" smtClean="0"/>
              <a:pPr/>
              <a:t>31</a:t>
            </a:fld>
            <a:endParaRPr lang="ja-JP" altLang="en-US"/>
          </a:p>
        </p:txBody>
      </p:sp>
      <p:pic>
        <p:nvPicPr>
          <p:cNvPr id="6" name="Picture 3" descr="HAMassCKF_00BX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9114" y="1628002"/>
            <a:ext cx="2743387" cy="1860458"/>
          </a:xfrm>
          <a:prstGeom prst="rect">
            <a:avLst/>
          </a:prstGeom>
        </p:spPr>
      </p:pic>
      <p:pic>
        <p:nvPicPr>
          <p:cNvPr id="7" name="Picture 4" descr="HAMassCKF_05BX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6214" y="1628002"/>
            <a:ext cx="2743387" cy="1860458"/>
          </a:xfrm>
          <a:prstGeom prst="rect">
            <a:avLst/>
          </a:prstGeom>
        </p:spPr>
      </p:pic>
      <p:pic>
        <p:nvPicPr>
          <p:cNvPr id="8" name="Picture 5" descr="HAMassCKF_20BX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1014" y="3875902"/>
            <a:ext cx="2743387" cy="1860458"/>
          </a:xfrm>
          <a:prstGeom prst="rect">
            <a:avLst/>
          </a:prstGeom>
        </p:spPr>
      </p:pic>
      <p:pic>
        <p:nvPicPr>
          <p:cNvPr id="9" name="Picture 6" descr="HAMassCKF_40BX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82414" y="3837802"/>
            <a:ext cx="2743387" cy="1860458"/>
          </a:xfrm>
          <a:prstGeom prst="rect">
            <a:avLst/>
          </a:prstGeom>
        </p:spPr>
      </p:pic>
      <p:sp>
        <p:nvSpPr>
          <p:cNvPr id="10" name="TextBox 11"/>
          <p:cNvSpPr txBox="1"/>
          <p:nvPr/>
        </p:nvSpPr>
        <p:spPr>
          <a:xfrm>
            <a:off x="735052" y="725150"/>
            <a:ext cx="65995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Energy in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400" baseline="30000" dirty="0" err="1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400" baseline="300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event from </a:t>
            </a:r>
            <a:r>
              <a:rPr lang="en-US" sz="2400" dirty="0" err="1" smtClean="0">
                <a:latin typeface="Symbol" pitchFamily="18" charset="2"/>
                <a:cs typeface="Times New Roman" pitchFamily="18" charset="0"/>
              </a:rPr>
              <a:t>gg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Wingdings 3" pitchFamily="18" charset="2"/>
                <a:cs typeface="Times New Roman" pitchFamily="18" charset="0"/>
              </a:rPr>
              <a:t>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hadrons background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2"/>
          <p:cNvSpPr txBox="1"/>
          <p:nvPr/>
        </p:nvSpPr>
        <p:spPr>
          <a:xfrm>
            <a:off x="0" y="1087903"/>
            <a:ext cx="899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Degradation of physics signal as function of background integrated in the detector </a:t>
            </a:r>
          </a:p>
          <a:p>
            <a:pPr algn="ctr"/>
            <a:r>
              <a:rPr lang="en-US" dirty="0" smtClean="0"/>
              <a:t>(MOKKA G4 Simulation + Marlin Reconstruction)</a:t>
            </a:r>
            <a:endParaRPr lang="en-US" dirty="0"/>
          </a:p>
        </p:txBody>
      </p:sp>
      <p:sp>
        <p:nvSpPr>
          <p:cNvPr id="12" name="TextBox 13"/>
          <p:cNvSpPr txBox="1"/>
          <p:nvPr/>
        </p:nvSpPr>
        <p:spPr>
          <a:xfrm>
            <a:off x="641459" y="5944597"/>
            <a:ext cx="50075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Preliminary results of full G4+reco analyses indicate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physics performance impacted for </a:t>
            </a:r>
            <a:r>
              <a:rPr lang="en-US" dirty="0" err="1" smtClean="0">
                <a:solidFill>
                  <a:srgbClr val="FF0000"/>
                </a:solidFill>
                <a:latin typeface="Symbol" pitchFamily="18" charset="2"/>
              </a:rPr>
              <a:t>D</a:t>
            </a:r>
            <a:r>
              <a:rPr lang="en-US" dirty="0" err="1" smtClean="0">
                <a:solidFill>
                  <a:srgbClr val="FF0000"/>
                </a:solidFill>
              </a:rPr>
              <a:t>t</a:t>
            </a:r>
            <a:r>
              <a:rPr lang="en-US" dirty="0" smtClean="0">
                <a:solidFill>
                  <a:srgbClr val="FF0000"/>
                </a:solidFill>
              </a:rPr>
              <a:t> &gt; 10-15 ns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0" name="TextBox 7"/>
          <p:cNvSpPr txBox="1"/>
          <p:nvPr/>
        </p:nvSpPr>
        <p:spPr>
          <a:xfrm>
            <a:off x="3224927" y="1752481"/>
            <a:ext cx="7974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0.5 ns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8"/>
          <p:cNvSpPr txBox="1"/>
          <p:nvPr/>
        </p:nvSpPr>
        <p:spPr>
          <a:xfrm>
            <a:off x="6999431" y="1752481"/>
            <a:ext cx="6050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5 ns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9"/>
          <p:cNvSpPr txBox="1"/>
          <p:nvPr/>
        </p:nvSpPr>
        <p:spPr>
          <a:xfrm>
            <a:off x="3314695" y="4028301"/>
            <a:ext cx="7333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10 ns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10"/>
          <p:cNvSpPr txBox="1"/>
          <p:nvPr/>
        </p:nvSpPr>
        <p:spPr>
          <a:xfrm>
            <a:off x="6896095" y="4038481"/>
            <a:ext cx="7333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20 ns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6019800" y="6123801"/>
            <a:ext cx="13107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M. </a:t>
            </a:r>
            <a:r>
              <a:rPr kumimoji="1" lang="en-US" altLang="ja-JP" dirty="0" err="1" smtClean="0"/>
              <a:t>Battaglia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887520" y="269381"/>
            <a:ext cx="6324600" cy="792162"/>
          </a:xfrm>
        </p:spPr>
        <p:txBody>
          <a:bodyPr/>
          <a:lstStyle/>
          <a:p>
            <a:r>
              <a:rPr lang="en-US" altLang="ja-JP" dirty="0" smtClean="0"/>
              <a:t>Time Stamping in </a:t>
            </a:r>
            <a:r>
              <a:rPr lang="en-US" altLang="ja-JP" dirty="0" err="1" smtClean="0"/>
              <a:t>Vertexing</a:t>
            </a:r>
            <a:endParaRPr lang="ja-JP" altLang="en-US" dirty="0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45840-4FD6-5347-BF43-11DA99A01BDD}" type="slidenum">
              <a:rPr lang="ja-JP" altLang="en-US" smtClean="0"/>
              <a:pPr/>
              <a:t>32</a:t>
            </a:fld>
            <a:endParaRPr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09600" y="2438400"/>
            <a:ext cx="668956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H.G. Moser</a:t>
            </a:r>
            <a:r>
              <a:rPr lang="en-US" altLang="ja-JP" dirty="0" smtClean="0"/>
              <a:t>: (CLIC09)</a:t>
            </a:r>
          </a:p>
          <a:p>
            <a:endParaRPr lang="en-US" altLang="ja-JP" dirty="0" smtClean="0"/>
          </a:p>
          <a:p>
            <a:r>
              <a:rPr lang="en-US" altLang="ja-JP" dirty="0" smtClean="0">
                <a:solidFill>
                  <a:srgbClr val="FF0000"/>
                </a:solidFill>
              </a:rPr>
              <a:t>Hybrid Pixels (LHC-like)</a:t>
            </a:r>
            <a:r>
              <a:rPr lang="en-US" altLang="ja-JP" dirty="0" smtClean="0"/>
              <a:t>: too much material, large pixels</a:t>
            </a:r>
          </a:p>
          <a:p>
            <a:r>
              <a:rPr lang="en-US" altLang="ja-JP" dirty="0" smtClean="0">
                <a:solidFill>
                  <a:srgbClr val="FF0000"/>
                </a:solidFill>
              </a:rPr>
              <a:t>CMOS Sensors: </a:t>
            </a:r>
            <a:r>
              <a:rPr lang="en-US" altLang="ja-JP" dirty="0" smtClean="0"/>
              <a:t>too slow</a:t>
            </a:r>
          </a:p>
          <a:p>
            <a:r>
              <a:rPr lang="en-US" altLang="ja-JP" dirty="0" smtClean="0">
                <a:solidFill>
                  <a:srgbClr val="FF0000"/>
                </a:solidFill>
              </a:rPr>
              <a:t>DEPFET: </a:t>
            </a:r>
            <a:r>
              <a:rPr lang="en-US" altLang="ja-JP" dirty="0" smtClean="0"/>
              <a:t>too slow (frame readout)</a:t>
            </a:r>
          </a:p>
          <a:p>
            <a:endParaRPr lang="en-US" altLang="ja-JP" dirty="0" smtClean="0"/>
          </a:p>
          <a:p>
            <a:r>
              <a:rPr lang="en-US" altLang="ja-JP" dirty="0" smtClean="0">
                <a:solidFill>
                  <a:srgbClr val="FF0000"/>
                </a:solidFill>
              </a:rPr>
              <a:t>Advanced CMOS: </a:t>
            </a:r>
            <a:r>
              <a:rPr lang="en-US" altLang="ja-JP" dirty="0" smtClean="0"/>
              <a:t>very interesting. Key: PMOS &amp; high resistivity </a:t>
            </a:r>
            <a:r>
              <a:rPr lang="en-US" altLang="ja-JP" dirty="0" err="1" smtClean="0"/>
              <a:t>epi</a:t>
            </a:r>
            <a:endParaRPr lang="en-US" altLang="ja-JP" dirty="0" smtClean="0"/>
          </a:p>
          <a:p>
            <a:endParaRPr lang="en-US" altLang="ja-JP" dirty="0" smtClean="0"/>
          </a:p>
          <a:p>
            <a:r>
              <a:rPr lang="en-US" altLang="ja-JP" b="1" dirty="0" smtClean="0">
                <a:solidFill>
                  <a:srgbClr val="FF0000"/>
                </a:solidFill>
              </a:rPr>
              <a:t>3D integration:</a:t>
            </a:r>
            <a:r>
              <a:rPr lang="en-US" altLang="ja-JP" dirty="0" smtClean="0"/>
              <a:t> solves many problems: </a:t>
            </a:r>
          </a:p>
          <a:p>
            <a:r>
              <a:rPr lang="en-US" altLang="ja-JP" dirty="0" smtClean="0"/>
              <a:t>	evolution/combination of hybrid pixels, MAPS or </a:t>
            </a:r>
            <a:r>
              <a:rPr lang="en-US" altLang="ja-JP" dirty="0" err="1" smtClean="0"/>
              <a:t>DEPFETs</a:t>
            </a:r>
            <a:endParaRPr lang="en-US" altLang="ja-JP" dirty="0" smtClean="0"/>
          </a:p>
          <a:p>
            <a:pPr>
              <a:buFont typeface="Symbol" charset="2"/>
              <a:buChar char="Þ"/>
            </a:pPr>
            <a:r>
              <a:rPr lang="en-US" altLang="ja-JP" dirty="0" smtClean="0">
                <a:solidFill>
                  <a:srgbClr val="008000"/>
                </a:solidFill>
              </a:rPr>
              <a:t>Most promising way to go!</a:t>
            </a:r>
            <a:endParaRPr lang="en-US" altLang="ja-JP" dirty="0">
              <a:solidFill>
                <a:srgbClr val="00800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838200" y="1307068"/>
            <a:ext cx="72688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chemeClr val="tx2"/>
                </a:solidFill>
              </a:rPr>
              <a:t>At preset: no proven/usable technology to achieve 10ns time stamping </a:t>
            </a:r>
            <a:r>
              <a:rPr lang="en-US" altLang="ja-JP" dirty="0" smtClean="0">
                <a:solidFill>
                  <a:schemeClr val="tx2"/>
                </a:solidFill>
              </a:rPr>
              <a:t>with</a:t>
            </a:r>
          </a:p>
          <a:p>
            <a:r>
              <a:rPr lang="en-US" altLang="ja-JP" dirty="0" smtClean="0">
                <a:solidFill>
                  <a:schemeClr val="tx2"/>
                </a:solidFill>
              </a:rPr>
              <a:t>s</a:t>
            </a:r>
            <a:r>
              <a:rPr kumimoji="1" lang="en-US" altLang="ja-JP" dirty="0" smtClean="0">
                <a:solidFill>
                  <a:schemeClr val="tx2"/>
                </a:solidFill>
              </a:rPr>
              <a:t>mall enough pixel (&lt;25 </a:t>
            </a:r>
            <a:r>
              <a:rPr kumimoji="1" lang="en-US" altLang="ja-JP" dirty="0" smtClean="0">
                <a:solidFill>
                  <a:schemeClr val="tx2"/>
                </a:solidFill>
                <a:latin typeface="Symbol" charset="2"/>
                <a:cs typeface="Symbol" charset="2"/>
              </a:rPr>
              <a:t>m</a:t>
            </a:r>
            <a:r>
              <a:rPr kumimoji="1" lang="en-US" altLang="ja-JP" dirty="0" smtClean="0">
                <a:solidFill>
                  <a:schemeClr val="tx2"/>
                </a:solidFill>
              </a:rPr>
              <a:t>m sq.)</a:t>
            </a:r>
            <a:endParaRPr kumimoji="1" lang="ja-JP" alt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01968" y="282208"/>
            <a:ext cx="5104385" cy="792162"/>
          </a:xfrm>
        </p:spPr>
        <p:txBody>
          <a:bodyPr/>
          <a:lstStyle/>
          <a:p>
            <a:r>
              <a:rPr lang="en-US" altLang="ja-JP" dirty="0" smtClean="0"/>
              <a:t>Tracker : Silicon </a:t>
            </a:r>
            <a:r>
              <a:rPr lang="en-US" altLang="ja-JP" dirty="0" err="1" smtClean="0"/>
              <a:t>vs</a:t>
            </a:r>
            <a:r>
              <a:rPr lang="en-US" altLang="ja-JP" dirty="0" smtClean="0"/>
              <a:t> TPC</a:t>
            </a:r>
            <a:endParaRPr lang="ja-JP" altLang="en-US" dirty="0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45840-4FD6-5347-BF43-11DA99A01BDD}" type="slidenum">
              <a:rPr lang="ja-JP" altLang="en-US" smtClean="0"/>
              <a:pPr/>
              <a:t>33</a:t>
            </a:fld>
            <a:endParaRPr lang="ja-JP" altLang="en-US"/>
          </a:p>
        </p:txBody>
      </p:sp>
      <p:pic>
        <p:nvPicPr>
          <p:cNvPr id="8" name="図 7" descr="silicon-geo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7331" y="0"/>
            <a:ext cx="3069890" cy="4610259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685800" y="1676400"/>
            <a:ext cx="3627202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Possibly good for time stamping.</a:t>
            </a:r>
          </a:p>
          <a:p>
            <a:endParaRPr lang="en-US" altLang="ja-JP" dirty="0" smtClean="0"/>
          </a:p>
          <a:p>
            <a:r>
              <a:rPr kumimoji="1" lang="en-US" altLang="ja-JP" dirty="0" smtClean="0"/>
              <a:t>Maybe also </a:t>
            </a:r>
            <a:r>
              <a:rPr lang="en-US" altLang="ja-JP" dirty="0" smtClean="0"/>
              <a:t>better suited for forward</a:t>
            </a:r>
          </a:p>
          <a:p>
            <a:r>
              <a:rPr lang="en-US" altLang="ja-JP" dirty="0" smtClean="0"/>
              <a:t>region Tracking.  (no thick end-plate)</a:t>
            </a:r>
          </a:p>
          <a:p>
            <a:endParaRPr kumimoji="1" lang="en-US" altLang="ja-JP" dirty="0" smtClean="0"/>
          </a:p>
          <a:p>
            <a:r>
              <a:rPr kumimoji="1" lang="en-US" altLang="ja-JP" dirty="0" smtClean="0"/>
              <a:t>Can pattern recognition work in the</a:t>
            </a:r>
          </a:p>
          <a:p>
            <a:r>
              <a:rPr lang="en-US" altLang="ja-JP" dirty="0" smtClean="0"/>
              <a:t>high background environment?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84875" y="1321251"/>
            <a:ext cx="19590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800000"/>
                </a:solidFill>
              </a:rPr>
              <a:t>Silicon Tracker</a:t>
            </a:r>
            <a:endParaRPr kumimoji="1" lang="ja-JP" altLang="en-US" sz="2400" dirty="0">
              <a:solidFill>
                <a:srgbClr val="800000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709908" y="4291715"/>
            <a:ext cx="4598096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50 </a:t>
            </a:r>
            <a:r>
              <a:rPr lang="en-US" altLang="ja-JP" dirty="0" smtClean="0">
                <a:latin typeface="Symbol" charset="2"/>
                <a:cs typeface="Symbol" charset="2"/>
              </a:rPr>
              <a:t>m</a:t>
            </a:r>
            <a:r>
              <a:rPr lang="en-US" altLang="ja-JP" dirty="0" smtClean="0"/>
              <a:t>s full </a:t>
            </a:r>
            <a:r>
              <a:rPr lang="en-US" altLang="ja-JP" dirty="0" smtClean="0"/>
              <a:t>drift,</a:t>
            </a:r>
          </a:p>
          <a:p>
            <a:endParaRPr lang="en-US" altLang="ja-JP" dirty="0" smtClean="0"/>
          </a:p>
          <a:p>
            <a:r>
              <a:rPr lang="en-US" altLang="ja-JP" dirty="0" smtClean="0"/>
              <a:t>Salt-and pepper backgrounds are mostly</a:t>
            </a:r>
          </a:p>
          <a:p>
            <a:r>
              <a:rPr lang="en-US" altLang="ja-JP" dirty="0" smtClean="0"/>
              <a:t>removed by rejecting micro-curlers. No </a:t>
            </a:r>
          </a:p>
          <a:p>
            <a:r>
              <a:rPr lang="en-US" altLang="ja-JP" dirty="0" smtClean="0"/>
              <a:t>significant efficiency loss at ILC.</a:t>
            </a:r>
          </a:p>
          <a:p>
            <a:endParaRPr lang="en-US" altLang="ja-JP" dirty="0" smtClean="0"/>
          </a:p>
          <a:p>
            <a:r>
              <a:rPr lang="en-US" altLang="ja-JP" dirty="0" smtClean="0"/>
              <a:t>Can it still work at CLIC? (short</a:t>
            </a:r>
            <a:r>
              <a:rPr lang="en-US" altLang="ja-JP" dirty="0" smtClean="0"/>
              <a:t> </a:t>
            </a:r>
            <a:r>
              <a:rPr lang="en-US" altLang="ja-JP" dirty="0" smtClean="0"/>
              <a:t>bunch sp.</a:t>
            </a:r>
            <a:r>
              <a:rPr lang="en-US" altLang="ja-JP" dirty="0" smtClean="0"/>
              <a:t>, </a:t>
            </a:r>
            <a:r>
              <a:rPr lang="en-US" altLang="ja-JP" dirty="0" smtClean="0"/>
              <a:t>more </a:t>
            </a:r>
          </a:p>
          <a:p>
            <a:r>
              <a:rPr lang="en-US" altLang="ja-JP" dirty="0" err="1" smtClean="0"/>
              <a:t>bkg</a:t>
            </a:r>
            <a:r>
              <a:rPr lang="en-US" altLang="ja-JP" dirty="0" smtClean="0"/>
              <a:t>)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08983" y="3936566"/>
            <a:ext cx="6577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800000"/>
                </a:solidFill>
              </a:rPr>
              <a:t>TPC</a:t>
            </a:r>
            <a:endParaRPr kumimoji="1" lang="ja-JP" altLang="en-US" sz="2400" dirty="0">
              <a:solidFill>
                <a:srgbClr val="800000"/>
              </a:solidFill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89539" y="4279015"/>
            <a:ext cx="3086100" cy="2578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Forward Tracking</a:t>
            </a:r>
            <a:endParaRPr lang="ja-JP" altLang="en-US" dirty="0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45840-4FD6-5347-BF43-11DA99A01BDD}" type="slidenum">
              <a:rPr lang="ja-JP" altLang="en-US" smtClean="0"/>
              <a:pPr/>
              <a:t>34</a:t>
            </a:fld>
            <a:endParaRPr lang="ja-JP" altLang="en-US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600" y="3469600"/>
            <a:ext cx="4073525" cy="2886750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1239438"/>
            <a:ext cx="4029075" cy="2037257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609600" y="1424104"/>
            <a:ext cx="1223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Marcel </a:t>
            </a:r>
            <a:r>
              <a:rPr kumimoji="1" lang="en-US" altLang="ja-JP" dirty="0" err="1" smtClean="0"/>
              <a:t>Vos</a:t>
            </a:r>
            <a:endParaRPr kumimoji="1"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09600" y="2057400"/>
            <a:ext cx="4191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err="1" smtClean="0"/>
              <a:t>Conslusion</a:t>
            </a:r>
            <a:r>
              <a:rPr kumimoji="1" lang="en-US" altLang="ja-JP" dirty="0" smtClean="0"/>
              <a:t>:</a:t>
            </a:r>
          </a:p>
          <a:p>
            <a:endParaRPr lang="en-US" altLang="ja-JP" dirty="0" smtClean="0"/>
          </a:p>
          <a:p>
            <a:r>
              <a:rPr kumimoji="1" lang="en-US" altLang="ja-JP" dirty="0" smtClean="0"/>
              <a:t>If the central tracking and </a:t>
            </a:r>
            <a:r>
              <a:rPr kumimoji="1" lang="en-US" altLang="ja-JP" dirty="0" err="1" smtClean="0"/>
              <a:t>vertexing</a:t>
            </a:r>
            <a:r>
              <a:rPr kumimoji="1" lang="en-US" altLang="ja-JP" dirty="0" smtClean="0"/>
              <a:t> is </a:t>
            </a:r>
            <a:r>
              <a:rPr kumimoji="1" lang="en-US" altLang="ja-JP" dirty="0" err="1" smtClean="0"/>
              <a:t>semewhat</a:t>
            </a:r>
            <a:r>
              <a:rPr kumimoji="1" lang="en-US" altLang="ja-JP" dirty="0" smtClean="0"/>
              <a:t> of a challenge (for CLIC), maintaining good performance at small polar angle is close to impossibility.</a:t>
            </a:r>
          </a:p>
          <a:p>
            <a:r>
              <a:rPr lang="en-US" altLang="ja-JP" dirty="0" smtClean="0"/>
              <a:t> </a:t>
            </a:r>
            <a:r>
              <a:rPr lang="en-US" altLang="ja-JP" sz="1600" dirty="0" smtClean="0">
                <a:solidFill>
                  <a:srgbClr val="1F497D"/>
                </a:solidFill>
              </a:rPr>
              <a:t>Backgrounds</a:t>
            </a:r>
          </a:p>
          <a:p>
            <a:r>
              <a:rPr kumimoji="1" lang="en-US" altLang="ja-JP" sz="1600" dirty="0" smtClean="0">
                <a:solidFill>
                  <a:srgbClr val="1F497D"/>
                </a:solidFill>
              </a:rPr>
              <a:t> Momentum resolution (B field)</a:t>
            </a:r>
          </a:p>
          <a:p>
            <a:r>
              <a:rPr lang="en-US" altLang="ja-JP" sz="1600" dirty="0" smtClean="0">
                <a:solidFill>
                  <a:srgbClr val="1F497D"/>
                </a:solidFill>
              </a:rPr>
              <a:t> </a:t>
            </a:r>
            <a:r>
              <a:rPr lang="en-US" altLang="ja-JP" sz="1600" dirty="0" err="1" smtClean="0">
                <a:solidFill>
                  <a:srgbClr val="1F497D"/>
                </a:solidFill>
              </a:rPr>
              <a:t>Vertexing</a:t>
            </a:r>
            <a:r>
              <a:rPr lang="en-US" altLang="ja-JP" sz="1600" dirty="0" smtClean="0">
                <a:solidFill>
                  <a:srgbClr val="1F497D"/>
                </a:solidFill>
              </a:rPr>
              <a:t> (Barrel servicing)</a:t>
            </a:r>
          </a:p>
          <a:p>
            <a:r>
              <a:rPr kumimoji="1" lang="en-US" altLang="ja-JP" sz="1600" dirty="0" smtClean="0">
                <a:solidFill>
                  <a:srgbClr val="1F497D"/>
                </a:solidFill>
              </a:rPr>
              <a:t> Pattern recognition</a:t>
            </a:r>
            <a:endParaRPr kumimoji="1" lang="en-US" altLang="ja-JP" dirty="0" smtClean="0">
              <a:solidFill>
                <a:srgbClr val="1F497D"/>
              </a:solidFill>
            </a:endParaRPr>
          </a:p>
          <a:p>
            <a:endParaRPr lang="en-US" altLang="ja-JP" dirty="0" smtClean="0"/>
          </a:p>
          <a:p>
            <a:endParaRPr kumimoji="1" lang="ja-JP" altLang="en-US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542354" y="5024751"/>
            <a:ext cx="30079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 Clearly, needs intensive work.</a:t>
            </a:r>
            <a:endParaRPr kumimoji="1" lang="ja-JP" altLang="en-US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5616942" y="1054772"/>
            <a:ext cx="1872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Impact parameter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dirty="0" smtClean="0"/>
              <a:t>Jet reconstruction - PFA (</a:t>
            </a:r>
            <a:r>
              <a:rPr lang="en-US" altLang="ja-JP" dirty="0" err="1" smtClean="0"/>
              <a:t>Pandra</a:t>
            </a:r>
            <a:r>
              <a:rPr lang="en-US" altLang="ja-JP" dirty="0" smtClean="0"/>
              <a:t>)</a:t>
            </a:r>
            <a:br>
              <a:rPr lang="en-US" altLang="ja-JP" dirty="0" smtClean="0"/>
            </a:b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dirty="0" smtClean="0"/>
              <a:t/>
            </a:r>
            <a:br>
              <a:rPr lang="en-US" altLang="ja-JP" dirty="0" smtClean="0"/>
            </a:br>
            <a:endParaRPr lang="ja-JP" altLang="en-US" dirty="0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45840-4FD6-5347-BF43-11DA99A01BDD}" type="slidenum">
              <a:rPr lang="ja-JP" altLang="en-US" smtClean="0"/>
              <a:pPr/>
              <a:t>35</a:t>
            </a:fld>
            <a:endParaRPr lang="ja-JP" altLang="en-US"/>
          </a:p>
        </p:txBody>
      </p:sp>
      <p:graphicFrame>
        <p:nvGraphicFramePr>
          <p:cNvPr id="9" name="Group 165"/>
          <p:cNvGraphicFramePr>
            <a:graphicFrameLocks noGrp="1"/>
          </p:cNvGraphicFramePr>
          <p:nvPr/>
        </p:nvGraphicFramePr>
        <p:xfrm>
          <a:off x="4941887" y="4038600"/>
          <a:ext cx="3744913" cy="2185990"/>
        </p:xfrm>
        <a:graphic>
          <a:graphicData uri="http://schemas.openxmlformats.org/drawingml/2006/table">
            <a:tbl>
              <a:tblPr/>
              <a:tblGrid>
                <a:gridCol w="1158875"/>
                <a:gridCol w="1649413"/>
                <a:gridCol w="936625"/>
              </a:tblGrid>
              <a:tr h="595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</a:rPr>
                        <a:t>E</a:t>
                      </a:r>
                      <a:r>
                        <a:rPr kumimoji="0" lang="en-GB" altLang="ja-JP" sz="1400" b="1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</a:rPr>
                        <a:t>JET</a:t>
                      </a:r>
                      <a:endParaRPr kumimoji="0" lang="en-GB" altLang="ja-JP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18000" marB="180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charset="2"/>
                        </a:rPr>
                        <a:t>s</a:t>
                      </a:r>
                      <a:r>
                        <a:rPr kumimoji="0" lang="en-GB" altLang="ja-JP" sz="1400" b="1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</a:rPr>
                        <a:t>E</a:t>
                      </a:r>
                      <a:r>
                        <a:rPr kumimoji="0" lang="en-GB" altLang="ja-JP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</a:rPr>
                        <a:t>/E = </a:t>
                      </a:r>
                      <a:r>
                        <a:rPr kumimoji="0" lang="en-GB" altLang="ja-JP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Symbol" charset="2"/>
                        </a:rPr>
                        <a:t>a</a:t>
                      </a:r>
                      <a:r>
                        <a:rPr kumimoji="0" lang="en-GB" altLang="ja-JP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/</a:t>
                      </a:r>
                      <a:r>
                        <a:rPr kumimoji="0" lang="en-GB" altLang="ja-JP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</a:rPr>
                        <a:t>√E</a:t>
                      </a:r>
                      <a:r>
                        <a:rPr kumimoji="0" lang="en-GB" altLang="ja-JP" sz="1400" b="1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</a:rPr>
                        <a:t>jj</a:t>
                      </a:r>
                      <a:r>
                        <a:rPr kumimoji="0" lang="en-GB" altLang="ja-JP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</a:rPr>
                        <a:t> |cos</a:t>
                      </a:r>
                      <a:r>
                        <a:rPr kumimoji="0" lang="en-GB" altLang="ja-JP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charset="2"/>
                        </a:rPr>
                        <a:t>q</a:t>
                      </a:r>
                      <a:r>
                        <a:rPr kumimoji="0" lang="en-GB" altLang="ja-JP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</a:rPr>
                        <a:t>|&lt;0.7</a:t>
                      </a:r>
                    </a:p>
                  </a:txBody>
                  <a:tcPr marL="90000" marR="90000" marT="18000" marB="180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charset="2"/>
                        </a:rPr>
                        <a:t>s</a:t>
                      </a:r>
                      <a:r>
                        <a:rPr kumimoji="0" lang="en-GB" altLang="ja-JP" sz="1400" b="1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</a:rPr>
                        <a:t>E</a:t>
                      </a:r>
                      <a:r>
                        <a:rPr kumimoji="0" lang="en-GB" altLang="ja-JP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</a:rPr>
                        <a:t>/E</a:t>
                      </a:r>
                      <a:r>
                        <a:rPr kumimoji="0" lang="en-GB" altLang="ja-JP" sz="1400" b="1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</a:rPr>
                        <a:t>j</a:t>
                      </a:r>
                    </a:p>
                  </a:txBody>
                  <a:tcPr marL="90000" marR="90000" marT="18000" marB="180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FFFF"/>
                    </a:solidFill>
                  </a:tcPr>
                </a:tc>
              </a:tr>
              <a:tr h="263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</a:rPr>
                        <a:t>45 GeV</a:t>
                      </a:r>
                    </a:p>
                  </a:txBody>
                  <a:tcPr marL="90000" marR="90000" marT="18000" marB="180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</a:rPr>
                        <a:t>25.2 %</a:t>
                      </a:r>
                    </a:p>
                  </a:txBody>
                  <a:tcPr marL="90000" marR="90000" marT="18000" marB="180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</a:rPr>
                        <a:t>3.7 %</a:t>
                      </a:r>
                    </a:p>
                  </a:txBody>
                  <a:tcPr marL="90000" marR="90000" marT="18000" marB="180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</a:rPr>
                        <a:t>100 GeV</a:t>
                      </a:r>
                    </a:p>
                  </a:txBody>
                  <a:tcPr marL="90000" marR="90000" marT="18000" marB="180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</a:rPr>
                        <a:t>28.7 %</a:t>
                      </a:r>
                    </a:p>
                  </a:txBody>
                  <a:tcPr marL="90000" marR="90000" marT="18000" marB="180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</a:rPr>
                        <a:t>2.9 %</a:t>
                      </a:r>
                    </a:p>
                  </a:txBody>
                  <a:tcPr marL="90000" marR="90000" marT="18000" marB="180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</a:tr>
              <a:tr h="265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</a:rPr>
                        <a:t>180 GeV</a:t>
                      </a:r>
                    </a:p>
                  </a:txBody>
                  <a:tcPr marL="90000" marR="90000" marT="18000" marB="180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</a:rPr>
                        <a:t>37.5 %</a:t>
                      </a:r>
                    </a:p>
                  </a:txBody>
                  <a:tcPr marL="90000" marR="90000" marT="18000" marB="180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</a:rPr>
                        <a:t>2.8 %</a:t>
                      </a:r>
                    </a:p>
                  </a:txBody>
                  <a:tcPr marL="90000" marR="90000" marT="18000" marB="180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</a:tr>
              <a:tr h="265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</a:rPr>
                        <a:t>250 GeV</a:t>
                      </a:r>
                    </a:p>
                  </a:txBody>
                  <a:tcPr marL="90000" marR="90000" marT="18000" marB="180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</a:rPr>
                        <a:t>44.7 %</a:t>
                      </a:r>
                    </a:p>
                  </a:txBody>
                  <a:tcPr marL="90000" marR="90000" marT="18000" marB="180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</a:rPr>
                        <a:t>2.8 %</a:t>
                      </a:r>
                    </a:p>
                  </a:txBody>
                  <a:tcPr marL="90000" marR="90000" marT="18000" marB="180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265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</a:rPr>
                        <a:t>375 GeV</a:t>
                      </a:r>
                    </a:p>
                  </a:txBody>
                  <a:tcPr marL="90000" marR="90000" marT="18000" marB="180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</a:rPr>
                        <a:t>71.7 %</a:t>
                      </a:r>
                    </a:p>
                  </a:txBody>
                  <a:tcPr marL="90000" marR="90000" marT="18000" marB="180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</a:rPr>
                        <a:t>3.2 %</a:t>
                      </a:r>
                    </a:p>
                  </a:txBody>
                  <a:tcPr marL="90000" marR="90000" marT="18000" marB="180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265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</a:rPr>
                        <a:t>500 GeV</a:t>
                      </a:r>
                    </a:p>
                  </a:txBody>
                  <a:tcPr marL="90000" marR="90000" marT="18000" marB="180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</a:rPr>
                        <a:t>78.0 %</a:t>
                      </a:r>
                    </a:p>
                  </a:txBody>
                  <a:tcPr marL="90000" marR="90000" marT="18000" marB="180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</a:rPr>
                        <a:t>3.5 %</a:t>
                      </a:r>
                    </a:p>
                  </a:txBody>
                  <a:tcPr marL="90000" marR="90000" marT="18000" marB="180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  <p:grpSp>
        <p:nvGrpSpPr>
          <p:cNvPr id="10" name="Group 1425"/>
          <p:cNvGrpSpPr>
            <a:grpSpLocks/>
          </p:cNvGrpSpPr>
          <p:nvPr/>
        </p:nvGrpSpPr>
        <p:grpSpPr bwMode="auto">
          <a:xfrm>
            <a:off x="5472113" y="1447800"/>
            <a:ext cx="2681287" cy="1798637"/>
            <a:chOff x="4082" y="549"/>
            <a:chExt cx="1474" cy="1021"/>
          </a:xfrm>
        </p:grpSpPr>
        <p:sp>
          <p:nvSpPr>
            <p:cNvPr id="11" name="Rectangle 4"/>
            <p:cNvSpPr>
              <a:spLocks noChangeArrowheads="1"/>
            </p:cNvSpPr>
            <p:nvPr/>
          </p:nvSpPr>
          <p:spPr bwMode="auto">
            <a:xfrm>
              <a:off x="4422" y="549"/>
              <a:ext cx="340" cy="1021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4807" y="549"/>
              <a:ext cx="749" cy="1021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3" name="Oval 6"/>
            <p:cNvSpPr>
              <a:spLocks noChangeArrowheads="1"/>
            </p:cNvSpPr>
            <p:nvPr/>
          </p:nvSpPr>
          <p:spPr bwMode="auto">
            <a:xfrm>
              <a:off x="4423" y="798"/>
              <a:ext cx="22" cy="2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4" name="Oval 7"/>
            <p:cNvSpPr>
              <a:spLocks noChangeArrowheads="1"/>
            </p:cNvSpPr>
            <p:nvPr/>
          </p:nvSpPr>
          <p:spPr bwMode="auto">
            <a:xfrm>
              <a:off x="4445" y="798"/>
              <a:ext cx="22" cy="2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5" name="Oval 8"/>
            <p:cNvSpPr>
              <a:spLocks noChangeArrowheads="1"/>
            </p:cNvSpPr>
            <p:nvPr/>
          </p:nvSpPr>
          <p:spPr bwMode="auto">
            <a:xfrm>
              <a:off x="4467" y="775"/>
              <a:ext cx="22" cy="2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6" name="Oval 9"/>
            <p:cNvSpPr>
              <a:spLocks noChangeArrowheads="1"/>
            </p:cNvSpPr>
            <p:nvPr/>
          </p:nvSpPr>
          <p:spPr bwMode="auto">
            <a:xfrm>
              <a:off x="4445" y="821"/>
              <a:ext cx="22" cy="2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7" name="Oval 10"/>
            <p:cNvSpPr>
              <a:spLocks noChangeArrowheads="1"/>
            </p:cNvSpPr>
            <p:nvPr/>
          </p:nvSpPr>
          <p:spPr bwMode="auto">
            <a:xfrm>
              <a:off x="4467" y="798"/>
              <a:ext cx="22" cy="2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8" name="Oval 11"/>
            <p:cNvSpPr>
              <a:spLocks noChangeArrowheads="1"/>
            </p:cNvSpPr>
            <p:nvPr/>
          </p:nvSpPr>
          <p:spPr bwMode="auto">
            <a:xfrm>
              <a:off x="4467" y="821"/>
              <a:ext cx="22" cy="2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9" name="Oval 12"/>
            <p:cNvSpPr>
              <a:spLocks noChangeArrowheads="1"/>
            </p:cNvSpPr>
            <p:nvPr/>
          </p:nvSpPr>
          <p:spPr bwMode="auto">
            <a:xfrm>
              <a:off x="4490" y="821"/>
              <a:ext cx="22" cy="2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0" name="Oval 13"/>
            <p:cNvSpPr>
              <a:spLocks noChangeArrowheads="1"/>
            </p:cNvSpPr>
            <p:nvPr/>
          </p:nvSpPr>
          <p:spPr bwMode="auto">
            <a:xfrm>
              <a:off x="4490" y="798"/>
              <a:ext cx="22" cy="2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1" name="Oval 14"/>
            <p:cNvSpPr>
              <a:spLocks noChangeArrowheads="1"/>
            </p:cNvSpPr>
            <p:nvPr/>
          </p:nvSpPr>
          <p:spPr bwMode="auto">
            <a:xfrm>
              <a:off x="4513" y="798"/>
              <a:ext cx="22" cy="2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2" name="Oval 15"/>
            <p:cNvSpPr>
              <a:spLocks noChangeArrowheads="1"/>
            </p:cNvSpPr>
            <p:nvPr/>
          </p:nvSpPr>
          <p:spPr bwMode="auto">
            <a:xfrm>
              <a:off x="4513" y="775"/>
              <a:ext cx="22" cy="2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3" name="Oval 16"/>
            <p:cNvSpPr>
              <a:spLocks noChangeArrowheads="1"/>
            </p:cNvSpPr>
            <p:nvPr/>
          </p:nvSpPr>
          <p:spPr bwMode="auto">
            <a:xfrm>
              <a:off x="4536" y="798"/>
              <a:ext cx="22" cy="2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4" name="Oval 17"/>
            <p:cNvSpPr>
              <a:spLocks noChangeArrowheads="1"/>
            </p:cNvSpPr>
            <p:nvPr/>
          </p:nvSpPr>
          <p:spPr bwMode="auto">
            <a:xfrm>
              <a:off x="4535" y="820"/>
              <a:ext cx="22" cy="2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5" name="Oval 18"/>
            <p:cNvSpPr>
              <a:spLocks noChangeArrowheads="1"/>
            </p:cNvSpPr>
            <p:nvPr/>
          </p:nvSpPr>
          <p:spPr bwMode="auto">
            <a:xfrm>
              <a:off x="4513" y="821"/>
              <a:ext cx="22" cy="2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6" name="Oval 19"/>
            <p:cNvSpPr>
              <a:spLocks noChangeArrowheads="1"/>
            </p:cNvSpPr>
            <p:nvPr/>
          </p:nvSpPr>
          <p:spPr bwMode="auto">
            <a:xfrm>
              <a:off x="4536" y="843"/>
              <a:ext cx="22" cy="2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7" name="Oval 20"/>
            <p:cNvSpPr>
              <a:spLocks noChangeArrowheads="1"/>
            </p:cNvSpPr>
            <p:nvPr/>
          </p:nvSpPr>
          <p:spPr bwMode="auto">
            <a:xfrm>
              <a:off x="4559" y="821"/>
              <a:ext cx="22" cy="2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8" name="Oval 21"/>
            <p:cNvSpPr>
              <a:spLocks noChangeArrowheads="1"/>
            </p:cNvSpPr>
            <p:nvPr/>
          </p:nvSpPr>
          <p:spPr bwMode="auto">
            <a:xfrm>
              <a:off x="4536" y="798"/>
              <a:ext cx="22" cy="2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9" name="Oval 22"/>
            <p:cNvSpPr>
              <a:spLocks noChangeArrowheads="1"/>
            </p:cNvSpPr>
            <p:nvPr/>
          </p:nvSpPr>
          <p:spPr bwMode="auto">
            <a:xfrm>
              <a:off x="4581" y="821"/>
              <a:ext cx="22" cy="2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0" name="Oval 23"/>
            <p:cNvSpPr>
              <a:spLocks noChangeArrowheads="1"/>
            </p:cNvSpPr>
            <p:nvPr/>
          </p:nvSpPr>
          <p:spPr bwMode="auto">
            <a:xfrm>
              <a:off x="4536" y="798"/>
              <a:ext cx="22" cy="2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1" name="Oval 24"/>
            <p:cNvSpPr>
              <a:spLocks noChangeArrowheads="1"/>
            </p:cNvSpPr>
            <p:nvPr/>
          </p:nvSpPr>
          <p:spPr bwMode="auto">
            <a:xfrm>
              <a:off x="4559" y="821"/>
              <a:ext cx="22" cy="2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" name="Oval 25"/>
            <p:cNvSpPr>
              <a:spLocks noChangeArrowheads="1"/>
            </p:cNvSpPr>
            <p:nvPr/>
          </p:nvSpPr>
          <p:spPr bwMode="auto">
            <a:xfrm>
              <a:off x="4559" y="798"/>
              <a:ext cx="22" cy="2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3" name="Oval 26"/>
            <p:cNvSpPr>
              <a:spLocks noChangeArrowheads="1"/>
            </p:cNvSpPr>
            <p:nvPr/>
          </p:nvSpPr>
          <p:spPr bwMode="auto">
            <a:xfrm>
              <a:off x="4581" y="798"/>
              <a:ext cx="22" cy="2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4" name="Oval 27"/>
            <p:cNvSpPr>
              <a:spLocks noChangeArrowheads="1"/>
            </p:cNvSpPr>
            <p:nvPr/>
          </p:nvSpPr>
          <p:spPr bwMode="auto">
            <a:xfrm>
              <a:off x="4559" y="775"/>
              <a:ext cx="22" cy="2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5" name="Oval 28"/>
            <p:cNvSpPr>
              <a:spLocks noChangeArrowheads="1"/>
            </p:cNvSpPr>
            <p:nvPr/>
          </p:nvSpPr>
          <p:spPr bwMode="auto">
            <a:xfrm>
              <a:off x="4558" y="775"/>
              <a:ext cx="22" cy="2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6" name="Oval 29"/>
            <p:cNvSpPr>
              <a:spLocks noChangeArrowheads="1"/>
            </p:cNvSpPr>
            <p:nvPr/>
          </p:nvSpPr>
          <p:spPr bwMode="auto">
            <a:xfrm>
              <a:off x="4535" y="775"/>
              <a:ext cx="22" cy="2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7" name="Oval 30"/>
            <p:cNvSpPr>
              <a:spLocks noChangeArrowheads="1"/>
            </p:cNvSpPr>
            <p:nvPr/>
          </p:nvSpPr>
          <p:spPr bwMode="auto">
            <a:xfrm>
              <a:off x="4626" y="798"/>
              <a:ext cx="22" cy="2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8" name="Oval 31"/>
            <p:cNvSpPr>
              <a:spLocks noChangeArrowheads="1"/>
            </p:cNvSpPr>
            <p:nvPr/>
          </p:nvSpPr>
          <p:spPr bwMode="auto">
            <a:xfrm>
              <a:off x="4604" y="821"/>
              <a:ext cx="22" cy="2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9" name="Oval 32"/>
            <p:cNvSpPr>
              <a:spLocks noChangeArrowheads="1"/>
            </p:cNvSpPr>
            <p:nvPr/>
          </p:nvSpPr>
          <p:spPr bwMode="auto">
            <a:xfrm>
              <a:off x="4603" y="798"/>
              <a:ext cx="22" cy="2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40" name="Oval 33"/>
            <p:cNvSpPr>
              <a:spLocks noChangeArrowheads="1"/>
            </p:cNvSpPr>
            <p:nvPr/>
          </p:nvSpPr>
          <p:spPr bwMode="auto">
            <a:xfrm>
              <a:off x="4604" y="775"/>
              <a:ext cx="22" cy="2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41" name="Oval 34"/>
            <p:cNvSpPr>
              <a:spLocks noChangeArrowheads="1"/>
            </p:cNvSpPr>
            <p:nvPr/>
          </p:nvSpPr>
          <p:spPr bwMode="auto">
            <a:xfrm>
              <a:off x="4536" y="753"/>
              <a:ext cx="22" cy="2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42" name="Oval 35"/>
            <p:cNvSpPr>
              <a:spLocks noChangeArrowheads="1"/>
            </p:cNvSpPr>
            <p:nvPr/>
          </p:nvSpPr>
          <p:spPr bwMode="auto">
            <a:xfrm>
              <a:off x="4626" y="798"/>
              <a:ext cx="22" cy="2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43" name="Oval 36"/>
            <p:cNvSpPr>
              <a:spLocks noChangeArrowheads="1"/>
            </p:cNvSpPr>
            <p:nvPr/>
          </p:nvSpPr>
          <p:spPr bwMode="auto">
            <a:xfrm>
              <a:off x="4627" y="798"/>
              <a:ext cx="22" cy="2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44" name="Oval 37"/>
            <p:cNvSpPr>
              <a:spLocks noChangeArrowheads="1"/>
            </p:cNvSpPr>
            <p:nvPr/>
          </p:nvSpPr>
          <p:spPr bwMode="auto">
            <a:xfrm>
              <a:off x="4604" y="821"/>
              <a:ext cx="22" cy="2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45" name="Oval 38"/>
            <p:cNvSpPr>
              <a:spLocks noChangeArrowheads="1"/>
            </p:cNvSpPr>
            <p:nvPr/>
          </p:nvSpPr>
          <p:spPr bwMode="auto">
            <a:xfrm>
              <a:off x="4627" y="798"/>
              <a:ext cx="22" cy="2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46" name="Oval 39"/>
            <p:cNvSpPr>
              <a:spLocks noChangeArrowheads="1"/>
            </p:cNvSpPr>
            <p:nvPr/>
          </p:nvSpPr>
          <p:spPr bwMode="auto">
            <a:xfrm>
              <a:off x="4627" y="821"/>
              <a:ext cx="22" cy="2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47" name="Oval 40"/>
            <p:cNvSpPr>
              <a:spLocks noChangeArrowheads="1"/>
            </p:cNvSpPr>
            <p:nvPr/>
          </p:nvSpPr>
          <p:spPr bwMode="auto">
            <a:xfrm>
              <a:off x="4649" y="798"/>
              <a:ext cx="22" cy="2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48" name="Oval 41"/>
            <p:cNvSpPr>
              <a:spLocks noChangeArrowheads="1"/>
            </p:cNvSpPr>
            <p:nvPr/>
          </p:nvSpPr>
          <p:spPr bwMode="auto">
            <a:xfrm>
              <a:off x="4445" y="980"/>
              <a:ext cx="22" cy="2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49" name="Oval 42"/>
            <p:cNvSpPr>
              <a:spLocks noChangeArrowheads="1"/>
            </p:cNvSpPr>
            <p:nvPr/>
          </p:nvSpPr>
          <p:spPr bwMode="auto">
            <a:xfrm>
              <a:off x="4467" y="980"/>
              <a:ext cx="22" cy="2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50" name="Oval 43"/>
            <p:cNvSpPr>
              <a:spLocks noChangeArrowheads="1"/>
            </p:cNvSpPr>
            <p:nvPr/>
          </p:nvSpPr>
          <p:spPr bwMode="auto">
            <a:xfrm>
              <a:off x="4489" y="957"/>
              <a:ext cx="22" cy="2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51" name="Oval 44"/>
            <p:cNvSpPr>
              <a:spLocks noChangeArrowheads="1"/>
            </p:cNvSpPr>
            <p:nvPr/>
          </p:nvSpPr>
          <p:spPr bwMode="auto">
            <a:xfrm>
              <a:off x="4467" y="1003"/>
              <a:ext cx="22" cy="2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52" name="Oval 45"/>
            <p:cNvSpPr>
              <a:spLocks noChangeArrowheads="1"/>
            </p:cNvSpPr>
            <p:nvPr/>
          </p:nvSpPr>
          <p:spPr bwMode="auto">
            <a:xfrm>
              <a:off x="4489" y="980"/>
              <a:ext cx="22" cy="2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53" name="Oval 46"/>
            <p:cNvSpPr>
              <a:spLocks noChangeArrowheads="1"/>
            </p:cNvSpPr>
            <p:nvPr/>
          </p:nvSpPr>
          <p:spPr bwMode="auto">
            <a:xfrm>
              <a:off x="4489" y="1003"/>
              <a:ext cx="22" cy="2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54" name="Oval 47"/>
            <p:cNvSpPr>
              <a:spLocks noChangeArrowheads="1"/>
            </p:cNvSpPr>
            <p:nvPr/>
          </p:nvSpPr>
          <p:spPr bwMode="auto">
            <a:xfrm>
              <a:off x="4512" y="1003"/>
              <a:ext cx="22" cy="2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55" name="Oval 48"/>
            <p:cNvSpPr>
              <a:spLocks noChangeArrowheads="1"/>
            </p:cNvSpPr>
            <p:nvPr/>
          </p:nvSpPr>
          <p:spPr bwMode="auto">
            <a:xfrm>
              <a:off x="4535" y="980"/>
              <a:ext cx="22" cy="2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56" name="Oval 49"/>
            <p:cNvSpPr>
              <a:spLocks noChangeArrowheads="1"/>
            </p:cNvSpPr>
            <p:nvPr/>
          </p:nvSpPr>
          <p:spPr bwMode="auto">
            <a:xfrm>
              <a:off x="4513" y="979"/>
              <a:ext cx="22" cy="2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57" name="Oval 50"/>
            <p:cNvSpPr>
              <a:spLocks noChangeArrowheads="1"/>
            </p:cNvSpPr>
            <p:nvPr/>
          </p:nvSpPr>
          <p:spPr bwMode="auto">
            <a:xfrm>
              <a:off x="4558" y="980"/>
              <a:ext cx="22" cy="2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58" name="Oval 51"/>
            <p:cNvSpPr>
              <a:spLocks noChangeArrowheads="1"/>
            </p:cNvSpPr>
            <p:nvPr/>
          </p:nvSpPr>
          <p:spPr bwMode="auto">
            <a:xfrm>
              <a:off x="4513" y="934"/>
              <a:ext cx="22" cy="2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59" name="Oval 52"/>
            <p:cNvSpPr>
              <a:spLocks noChangeArrowheads="1"/>
            </p:cNvSpPr>
            <p:nvPr/>
          </p:nvSpPr>
          <p:spPr bwMode="auto">
            <a:xfrm>
              <a:off x="4535" y="1003"/>
              <a:ext cx="22" cy="2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60" name="Oval 53"/>
            <p:cNvSpPr>
              <a:spLocks noChangeArrowheads="1"/>
            </p:cNvSpPr>
            <p:nvPr/>
          </p:nvSpPr>
          <p:spPr bwMode="auto">
            <a:xfrm>
              <a:off x="4558" y="1025"/>
              <a:ext cx="22" cy="2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61" name="Oval 54"/>
            <p:cNvSpPr>
              <a:spLocks noChangeArrowheads="1"/>
            </p:cNvSpPr>
            <p:nvPr/>
          </p:nvSpPr>
          <p:spPr bwMode="auto">
            <a:xfrm>
              <a:off x="4581" y="1003"/>
              <a:ext cx="22" cy="2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62" name="Oval 55"/>
            <p:cNvSpPr>
              <a:spLocks noChangeArrowheads="1"/>
            </p:cNvSpPr>
            <p:nvPr/>
          </p:nvSpPr>
          <p:spPr bwMode="auto">
            <a:xfrm>
              <a:off x="4558" y="980"/>
              <a:ext cx="22" cy="2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63" name="Oval 56"/>
            <p:cNvSpPr>
              <a:spLocks noChangeArrowheads="1"/>
            </p:cNvSpPr>
            <p:nvPr/>
          </p:nvSpPr>
          <p:spPr bwMode="auto">
            <a:xfrm>
              <a:off x="4603" y="1003"/>
              <a:ext cx="22" cy="2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64" name="Oval 57"/>
            <p:cNvSpPr>
              <a:spLocks noChangeArrowheads="1"/>
            </p:cNvSpPr>
            <p:nvPr/>
          </p:nvSpPr>
          <p:spPr bwMode="auto">
            <a:xfrm>
              <a:off x="4558" y="980"/>
              <a:ext cx="22" cy="2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65" name="Oval 58"/>
            <p:cNvSpPr>
              <a:spLocks noChangeArrowheads="1"/>
            </p:cNvSpPr>
            <p:nvPr/>
          </p:nvSpPr>
          <p:spPr bwMode="auto">
            <a:xfrm>
              <a:off x="4581" y="1003"/>
              <a:ext cx="22" cy="2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66" name="Oval 59"/>
            <p:cNvSpPr>
              <a:spLocks noChangeArrowheads="1"/>
            </p:cNvSpPr>
            <p:nvPr/>
          </p:nvSpPr>
          <p:spPr bwMode="auto">
            <a:xfrm>
              <a:off x="4581" y="980"/>
              <a:ext cx="22" cy="2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67" name="Oval 60"/>
            <p:cNvSpPr>
              <a:spLocks noChangeArrowheads="1"/>
            </p:cNvSpPr>
            <p:nvPr/>
          </p:nvSpPr>
          <p:spPr bwMode="auto">
            <a:xfrm>
              <a:off x="4603" y="980"/>
              <a:ext cx="22" cy="2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68" name="Oval 61"/>
            <p:cNvSpPr>
              <a:spLocks noChangeArrowheads="1"/>
            </p:cNvSpPr>
            <p:nvPr/>
          </p:nvSpPr>
          <p:spPr bwMode="auto">
            <a:xfrm>
              <a:off x="4581" y="957"/>
              <a:ext cx="22" cy="2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69" name="Oval 62"/>
            <p:cNvSpPr>
              <a:spLocks noChangeArrowheads="1"/>
            </p:cNvSpPr>
            <p:nvPr/>
          </p:nvSpPr>
          <p:spPr bwMode="auto">
            <a:xfrm>
              <a:off x="4580" y="957"/>
              <a:ext cx="22" cy="2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70" name="Oval 63"/>
            <p:cNvSpPr>
              <a:spLocks noChangeArrowheads="1"/>
            </p:cNvSpPr>
            <p:nvPr/>
          </p:nvSpPr>
          <p:spPr bwMode="auto">
            <a:xfrm>
              <a:off x="4557" y="957"/>
              <a:ext cx="22" cy="2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71" name="Oval 64"/>
            <p:cNvSpPr>
              <a:spLocks noChangeArrowheads="1"/>
            </p:cNvSpPr>
            <p:nvPr/>
          </p:nvSpPr>
          <p:spPr bwMode="auto">
            <a:xfrm>
              <a:off x="4648" y="980"/>
              <a:ext cx="22" cy="2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72" name="Oval 65"/>
            <p:cNvSpPr>
              <a:spLocks noChangeArrowheads="1"/>
            </p:cNvSpPr>
            <p:nvPr/>
          </p:nvSpPr>
          <p:spPr bwMode="auto">
            <a:xfrm>
              <a:off x="4626" y="1003"/>
              <a:ext cx="22" cy="2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73" name="Oval 66"/>
            <p:cNvSpPr>
              <a:spLocks noChangeArrowheads="1"/>
            </p:cNvSpPr>
            <p:nvPr/>
          </p:nvSpPr>
          <p:spPr bwMode="auto">
            <a:xfrm>
              <a:off x="4513" y="957"/>
              <a:ext cx="22" cy="2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74" name="Oval 67"/>
            <p:cNvSpPr>
              <a:spLocks noChangeArrowheads="1"/>
            </p:cNvSpPr>
            <p:nvPr/>
          </p:nvSpPr>
          <p:spPr bwMode="auto">
            <a:xfrm>
              <a:off x="4648" y="980"/>
              <a:ext cx="22" cy="2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75" name="Oval 68"/>
            <p:cNvSpPr>
              <a:spLocks noChangeArrowheads="1"/>
            </p:cNvSpPr>
            <p:nvPr/>
          </p:nvSpPr>
          <p:spPr bwMode="auto">
            <a:xfrm>
              <a:off x="4649" y="980"/>
              <a:ext cx="22" cy="2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76" name="Oval 69"/>
            <p:cNvSpPr>
              <a:spLocks noChangeArrowheads="1"/>
            </p:cNvSpPr>
            <p:nvPr/>
          </p:nvSpPr>
          <p:spPr bwMode="auto">
            <a:xfrm>
              <a:off x="4649" y="980"/>
              <a:ext cx="22" cy="2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77" name="Oval 70"/>
            <p:cNvSpPr>
              <a:spLocks noChangeArrowheads="1"/>
            </p:cNvSpPr>
            <p:nvPr/>
          </p:nvSpPr>
          <p:spPr bwMode="auto">
            <a:xfrm>
              <a:off x="4422" y="1229"/>
              <a:ext cx="22" cy="2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78" name="Oval 71"/>
            <p:cNvSpPr>
              <a:spLocks noChangeArrowheads="1"/>
            </p:cNvSpPr>
            <p:nvPr/>
          </p:nvSpPr>
          <p:spPr bwMode="auto">
            <a:xfrm>
              <a:off x="4444" y="1229"/>
              <a:ext cx="22" cy="2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79" name="Oval 72"/>
            <p:cNvSpPr>
              <a:spLocks noChangeArrowheads="1"/>
            </p:cNvSpPr>
            <p:nvPr/>
          </p:nvSpPr>
          <p:spPr bwMode="auto">
            <a:xfrm>
              <a:off x="4444" y="1252"/>
              <a:ext cx="22" cy="2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80" name="Oval 73"/>
            <p:cNvSpPr>
              <a:spLocks noChangeArrowheads="1"/>
            </p:cNvSpPr>
            <p:nvPr/>
          </p:nvSpPr>
          <p:spPr bwMode="auto">
            <a:xfrm>
              <a:off x="4466" y="1229"/>
              <a:ext cx="22" cy="2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81" name="Oval 74"/>
            <p:cNvSpPr>
              <a:spLocks noChangeArrowheads="1"/>
            </p:cNvSpPr>
            <p:nvPr/>
          </p:nvSpPr>
          <p:spPr bwMode="auto">
            <a:xfrm>
              <a:off x="4466" y="1252"/>
              <a:ext cx="22" cy="2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82" name="Oval 75"/>
            <p:cNvSpPr>
              <a:spLocks noChangeArrowheads="1"/>
            </p:cNvSpPr>
            <p:nvPr/>
          </p:nvSpPr>
          <p:spPr bwMode="auto">
            <a:xfrm>
              <a:off x="4489" y="1252"/>
              <a:ext cx="22" cy="2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83" name="Oval 76"/>
            <p:cNvSpPr>
              <a:spLocks noChangeArrowheads="1"/>
            </p:cNvSpPr>
            <p:nvPr/>
          </p:nvSpPr>
          <p:spPr bwMode="auto">
            <a:xfrm>
              <a:off x="4512" y="1229"/>
              <a:ext cx="22" cy="2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84" name="Oval 77"/>
            <p:cNvSpPr>
              <a:spLocks noChangeArrowheads="1"/>
            </p:cNvSpPr>
            <p:nvPr/>
          </p:nvSpPr>
          <p:spPr bwMode="auto">
            <a:xfrm>
              <a:off x="4490" y="1228"/>
              <a:ext cx="22" cy="2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85" name="Oval 78"/>
            <p:cNvSpPr>
              <a:spLocks noChangeArrowheads="1"/>
            </p:cNvSpPr>
            <p:nvPr/>
          </p:nvSpPr>
          <p:spPr bwMode="auto">
            <a:xfrm>
              <a:off x="4535" y="1229"/>
              <a:ext cx="22" cy="2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86" name="Oval 79"/>
            <p:cNvSpPr>
              <a:spLocks noChangeArrowheads="1"/>
            </p:cNvSpPr>
            <p:nvPr/>
          </p:nvSpPr>
          <p:spPr bwMode="auto">
            <a:xfrm>
              <a:off x="4512" y="1252"/>
              <a:ext cx="22" cy="2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87" name="Oval 80"/>
            <p:cNvSpPr>
              <a:spLocks noChangeArrowheads="1"/>
            </p:cNvSpPr>
            <p:nvPr/>
          </p:nvSpPr>
          <p:spPr bwMode="auto">
            <a:xfrm>
              <a:off x="4535" y="1274"/>
              <a:ext cx="22" cy="2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88" name="Oval 81"/>
            <p:cNvSpPr>
              <a:spLocks noChangeArrowheads="1"/>
            </p:cNvSpPr>
            <p:nvPr/>
          </p:nvSpPr>
          <p:spPr bwMode="auto">
            <a:xfrm>
              <a:off x="4535" y="1229"/>
              <a:ext cx="22" cy="2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89" name="Oval 82"/>
            <p:cNvSpPr>
              <a:spLocks noChangeArrowheads="1"/>
            </p:cNvSpPr>
            <p:nvPr/>
          </p:nvSpPr>
          <p:spPr bwMode="auto">
            <a:xfrm>
              <a:off x="4535" y="1229"/>
              <a:ext cx="22" cy="2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90" name="Line 83"/>
            <p:cNvSpPr>
              <a:spLocks noChangeShapeType="1"/>
            </p:cNvSpPr>
            <p:nvPr/>
          </p:nvSpPr>
          <p:spPr bwMode="auto">
            <a:xfrm>
              <a:off x="4105" y="890"/>
              <a:ext cx="317" cy="9"/>
            </a:xfrm>
            <a:prstGeom prst="line">
              <a:avLst/>
            </a:prstGeom>
            <a:noFill/>
            <a:ln w="28575">
              <a:solidFill>
                <a:srgbClr val="CC0099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1" name="Line 84"/>
            <p:cNvSpPr>
              <a:spLocks noChangeShapeType="1"/>
            </p:cNvSpPr>
            <p:nvPr/>
          </p:nvSpPr>
          <p:spPr bwMode="auto">
            <a:xfrm>
              <a:off x="4082" y="1049"/>
              <a:ext cx="340" cy="11"/>
            </a:xfrm>
            <a:prstGeom prst="line">
              <a:avLst/>
            </a:prstGeom>
            <a:noFill/>
            <a:ln w="28575">
              <a:solidFill>
                <a:srgbClr val="CC0099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2" name="Line 85"/>
            <p:cNvSpPr>
              <a:spLocks noChangeShapeType="1"/>
            </p:cNvSpPr>
            <p:nvPr/>
          </p:nvSpPr>
          <p:spPr bwMode="auto">
            <a:xfrm>
              <a:off x="4082" y="1344"/>
              <a:ext cx="340" cy="5"/>
            </a:xfrm>
            <a:prstGeom prst="line">
              <a:avLst/>
            </a:prstGeom>
            <a:noFill/>
            <a:ln w="28575">
              <a:solidFill>
                <a:srgbClr val="CC0099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3" name="Oval 86"/>
            <p:cNvSpPr>
              <a:spLocks noChangeArrowheads="1"/>
            </p:cNvSpPr>
            <p:nvPr/>
          </p:nvSpPr>
          <p:spPr bwMode="auto">
            <a:xfrm>
              <a:off x="4422" y="888"/>
              <a:ext cx="22" cy="23"/>
            </a:xfrm>
            <a:prstGeom prst="ellipse">
              <a:avLst/>
            </a:prstGeom>
            <a:solidFill>
              <a:srgbClr val="CC0099"/>
            </a:solidFill>
            <a:ln w="9525">
              <a:solidFill>
                <a:srgbClr val="CC0099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94" name="Oval 87"/>
            <p:cNvSpPr>
              <a:spLocks noChangeArrowheads="1"/>
            </p:cNvSpPr>
            <p:nvPr/>
          </p:nvSpPr>
          <p:spPr bwMode="auto">
            <a:xfrm>
              <a:off x="4445" y="889"/>
              <a:ext cx="22" cy="23"/>
            </a:xfrm>
            <a:prstGeom prst="ellipse">
              <a:avLst/>
            </a:prstGeom>
            <a:solidFill>
              <a:srgbClr val="CC0099"/>
            </a:solidFill>
            <a:ln w="9525">
              <a:solidFill>
                <a:srgbClr val="CC0099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95" name="Oval 88"/>
            <p:cNvSpPr>
              <a:spLocks noChangeArrowheads="1"/>
            </p:cNvSpPr>
            <p:nvPr/>
          </p:nvSpPr>
          <p:spPr bwMode="auto">
            <a:xfrm>
              <a:off x="4467" y="889"/>
              <a:ext cx="22" cy="23"/>
            </a:xfrm>
            <a:prstGeom prst="ellipse">
              <a:avLst/>
            </a:prstGeom>
            <a:solidFill>
              <a:srgbClr val="CC0099"/>
            </a:solidFill>
            <a:ln w="9525">
              <a:solidFill>
                <a:srgbClr val="CC0099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96" name="Oval 89"/>
            <p:cNvSpPr>
              <a:spLocks noChangeArrowheads="1"/>
            </p:cNvSpPr>
            <p:nvPr/>
          </p:nvSpPr>
          <p:spPr bwMode="auto">
            <a:xfrm>
              <a:off x="4490" y="866"/>
              <a:ext cx="22" cy="23"/>
            </a:xfrm>
            <a:prstGeom prst="ellipse">
              <a:avLst/>
            </a:prstGeom>
            <a:solidFill>
              <a:srgbClr val="CC0099"/>
            </a:solidFill>
            <a:ln w="9525">
              <a:solidFill>
                <a:srgbClr val="CC0099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97" name="Oval 90"/>
            <p:cNvSpPr>
              <a:spLocks noChangeArrowheads="1"/>
            </p:cNvSpPr>
            <p:nvPr/>
          </p:nvSpPr>
          <p:spPr bwMode="auto">
            <a:xfrm>
              <a:off x="4513" y="889"/>
              <a:ext cx="22" cy="23"/>
            </a:xfrm>
            <a:prstGeom prst="ellipse">
              <a:avLst/>
            </a:prstGeom>
            <a:solidFill>
              <a:srgbClr val="CC0099"/>
            </a:solidFill>
            <a:ln w="9525">
              <a:solidFill>
                <a:srgbClr val="CC0099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98" name="Oval 91"/>
            <p:cNvSpPr>
              <a:spLocks noChangeArrowheads="1"/>
            </p:cNvSpPr>
            <p:nvPr/>
          </p:nvSpPr>
          <p:spPr bwMode="auto">
            <a:xfrm>
              <a:off x="4535" y="889"/>
              <a:ext cx="22" cy="23"/>
            </a:xfrm>
            <a:prstGeom prst="ellipse">
              <a:avLst/>
            </a:prstGeom>
            <a:solidFill>
              <a:srgbClr val="CC0099"/>
            </a:solidFill>
            <a:ln w="9525">
              <a:solidFill>
                <a:srgbClr val="CC0099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99" name="Oval 92"/>
            <p:cNvSpPr>
              <a:spLocks noChangeArrowheads="1"/>
            </p:cNvSpPr>
            <p:nvPr/>
          </p:nvSpPr>
          <p:spPr bwMode="auto">
            <a:xfrm>
              <a:off x="4490" y="889"/>
              <a:ext cx="22" cy="23"/>
            </a:xfrm>
            <a:prstGeom prst="ellipse">
              <a:avLst/>
            </a:prstGeom>
            <a:solidFill>
              <a:srgbClr val="CC0099"/>
            </a:solidFill>
            <a:ln w="9525">
              <a:solidFill>
                <a:srgbClr val="CC0099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00" name="Oval 93"/>
            <p:cNvSpPr>
              <a:spLocks noChangeArrowheads="1"/>
            </p:cNvSpPr>
            <p:nvPr/>
          </p:nvSpPr>
          <p:spPr bwMode="auto">
            <a:xfrm>
              <a:off x="4559" y="889"/>
              <a:ext cx="22" cy="23"/>
            </a:xfrm>
            <a:prstGeom prst="ellipse">
              <a:avLst/>
            </a:prstGeom>
            <a:solidFill>
              <a:srgbClr val="CC0099"/>
            </a:solidFill>
            <a:ln w="9525">
              <a:solidFill>
                <a:srgbClr val="CC0099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01" name="Oval 94"/>
            <p:cNvSpPr>
              <a:spLocks noChangeArrowheads="1"/>
            </p:cNvSpPr>
            <p:nvPr/>
          </p:nvSpPr>
          <p:spPr bwMode="auto">
            <a:xfrm>
              <a:off x="4581" y="889"/>
              <a:ext cx="22" cy="23"/>
            </a:xfrm>
            <a:prstGeom prst="ellipse">
              <a:avLst/>
            </a:prstGeom>
            <a:solidFill>
              <a:srgbClr val="CC0099"/>
            </a:solidFill>
            <a:ln w="9525">
              <a:solidFill>
                <a:srgbClr val="CC0099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02" name="Oval 95"/>
            <p:cNvSpPr>
              <a:spLocks noChangeArrowheads="1"/>
            </p:cNvSpPr>
            <p:nvPr/>
          </p:nvSpPr>
          <p:spPr bwMode="auto">
            <a:xfrm>
              <a:off x="4604" y="889"/>
              <a:ext cx="22" cy="23"/>
            </a:xfrm>
            <a:prstGeom prst="ellipse">
              <a:avLst/>
            </a:prstGeom>
            <a:solidFill>
              <a:srgbClr val="CC0099"/>
            </a:solidFill>
            <a:ln w="9525">
              <a:solidFill>
                <a:srgbClr val="CC0099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03" name="Oval 96"/>
            <p:cNvSpPr>
              <a:spLocks noChangeArrowheads="1"/>
            </p:cNvSpPr>
            <p:nvPr/>
          </p:nvSpPr>
          <p:spPr bwMode="auto">
            <a:xfrm>
              <a:off x="4627" y="889"/>
              <a:ext cx="22" cy="23"/>
            </a:xfrm>
            <a:prstGeom prst="ellipse">
              <a:avLst/>
            </a:prstGeom>
            <a:solidFill>
              <a:srgbClr val="CC0099"/>
            </a:solidFill>
            <a:ln w="9525">
              <a:solidFill>
                <a:srgbClr val="CC0099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04" name="Oval 97"/>
            <p:cNvSpPr>
              <a:spLocks noChangeArrowheads="1"/>
            </p:cNvSpPr>
            <p:nvPr/>
          </p:nvSpPr>
          <p:spPr bwMode="auto">
            <a:xfrm>
              <a:off x="4649" y="889"/>
              <a:ext cx="22" cy="23"/>
            </a:xfrm>
            <a:prstGeom prst="ellipse">
              <a:avLst/>
            </a:prstGeom>
            <a:solidFill>
              <a:srgbClr val="CC0099"/>
            </a:solidFill>
            <a:ln w="9525">
              <a:solidFill>
                <a:srgbClr val="CC0099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05" name="Oval 98"/>
            <p:cNvSpPr>
              <a:spLocks noChangeArrowheads="1"/>
            </p:cNvSpPr>
            <p:nvPr/>
          </p:nvSpPr>
          <p:spPr bwMode="auto">
            <a:xfrm>
              <a:off x="4672" y="888"/>
              <a:ext cx="22" cy="23"/>
            </a:xfrm>
            <a:prstGeom prst="ellipse">
              <a:avLst/>
            </a:prstGeom>
            <a:solidFill>
              <a:srgbClr val="CC0099"/>
            </a:solidFill>
            <a:ln w="9525">
              <a:solidFill>
                <a:srgbClr val="CC0099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06" name="Oval 99"/>
            <p:cNvSpPr>
              <a:spLocks noChangeArrowheads="1"/>
            </p:cNvSpPr>
            <p:nvPr/>
          </p:nvSpPr>
          <p:spPr bwMode="auto">
            <a:xfrm>
              <a:off x="4671" y="889"/>
              <a:ext cx="22" cy="23"/>
            </a:xfrm>
            <a:prstGeom prst="ellipse">
              <a:avLst/>
            </a:prstGeom>
            <a:solidFill>
              <a:srgbClr val="CC0099"/>
            </a:solidFill>
            <a:ln w="9525">
              <a:solidFill>
                <a:srgbClr val="CC0099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07" name="Oval 100"/>
            <p:cNvSpPr>
              <a:spLocks noChangeArrowheads="1"/>
            </p:cNvSpPr>
            <p:nvPr/>
          </p:nvSpPr>
          <p:spPr bwMode="auto">
            <a:xfrm>
              <a:off x="4695" y="888"/>
              <a:ext cx="22" cy="23"/>
            </a:xfrm>
            <a:prstGeom prst="ellipse">
              <a:avLst/>
            </a:prstGeom>
            <a:solidFill>
              <a:srgbClr val="CC0099"/>
            </a:solidFill>
            <a:ln w="9525">
              <a:solidFill>
                <a:srgbClr val="CC0099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08" name="Oval 101"/>
            <p:cNvSpPr>
              <a:spLocks noChangeArrowheads="1"/>
            </p:cNvSpPr>
            <p:nvPr/>
          </p:nvSpPr>
          <p:spPr bwMode="auto">
            <a:xfrm>
              <a:off x="4717" y="889"/>
              <a:ext cx="22" cy="23"/>
            </a:xfrm>
            <a:prstGeom prst="ellipse">
              <a:avLst/>
            </a:prstGeom>
            <a:solidFill>
              <a:srgbClr val="CC0099"/>
            </a:solidFill>
            <a:ln w="9525">
              <a:solidFill>
                <a:srgbClr val="CC0099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09" name="Oval 102"/>
            <p:cNvSpPr>
              <a:spLocks noChangeArrowheads="1"/>
            </p:cNvSpPr>
            <p:nvPr/>
          </p:nvSpPr>
          <p:spPr bwMode="auto">
            <a:xfrm>
              <a:off x="4740" y="889"/>
              <a:ext cx="22" cy="23"/>
            </a:xfrm>
            <a:prstGeom prst="ellipse">
              <a:avLst/>
            </a:prstGeom>
            <a:solidFill>
              <a:srgbClr val="CC0099"/>
            </a:solidFill>
            <a:ln w="9525">
              <a:solidFill>
                <a:srgbClr val="CC0099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10" name="Oval 103"/>
            <p:cNvSpPr>
              <a:spLocks noChangeArrowheads="1"/>
            </p:cNvSpPr>
            <p:nvPr/>
          </p:nvSpPr>
          <p:spPr bwMode="auto">
            <a:xfrm>
              <a:off x="4808" y="889"/>
              <a:ext cx="22" cy="23"/>
            </a:xfrm>
            <a:prstGeom prst="ellipse">
              <a:avLst/>
            </a:prstGeom>
            <a:solidFill>
              <a:srgbClr val="CC0099"/>
            </a:solidFill>
            <a:ln w="9525">
              <a:solidFill>
                <a:srgbClr val="CC0099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11" name="Oval 104"/>
            <p:cNvSpPr>
              <a:spLocks noChangeArrowheads="1"/>
            </p:cNvSpPr>
            <p:nvPr/>
          </p:nvSpPr>
          <p:spPr bwMode="auto">
            <a:xfrm>
              <a:off x="4830" y="889"/>
              <a:ext cx="22" cy="23"/>
            </a:xfrm>
            <a:prstGeom prst="ellipse">
              <a:avLst/>
            </a:prstGeom>
            <a:solidFill>
              <a:srgbClr val="CC0099"/>
            </a:solidFill>
            <a:ln w="9525">
              <a:solidFill>
                <a:srgbClr val="CC0099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12" name="Oval 105"/>
            <p:cNvSpPr>
              <a:spLocks noChangeArrowheads="1"/>
            </p:cNvSpPr>
            <p:nvPr/>
          </p:nvSpPr>
          <p:spPr bwMode="auto">
            <a:xfrm>
              <a:off x="4853" y="866"/>
              <a:ext cx="22" cy="23"/>
            </a:xfrm>
            <a:prstGeom prst="ellipse">
              <a:avLst/>
            </a:prstGeom>
            <a:solidFill>
              <a:srgbClr val="CC0099"/>
            </a:solidFill>
            <a:ln w="9525">
              <a:solidFill>
                <a:srgbClr val="CC0099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13" name="Oval 106"/>
            <p:cNvSpPr>
              <a:spLocks noChangeArrowheads="1"/>
            </p:cNvSpPr>
            <p:nvPr/>
          </p:nvSpPr>
          <p:spPr bwMode="auto">
            <a:xfrm>
              <a:off x="4876" y="889"/>
              <a:ext cx="22" cy="23"/>
            </a:xfrm>
            <a:prstGeom prst="ellipse">
              <a:avLst/>
            </a:prstGeom>
            <a:solidFill>
              <a:srgbClr val="CC0099"/>
            </a:solidFill>
            <a:ln w="9525">
              <a:solidFill>
                <a:srgbClr val="CC0099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14" name="Oval 107"/>
            <p:cNvSpPr>
              <a:spLocks noChangeArrowheads="1"/>
            </p:cNvSpPr>
            <p:nvPr/>
          </p:nvSpPr>
          <p:spPr bwMode="auto">
            <a:xfrm>
              <a:off x="4535" y="1001"/>
              <a:ext cx="22" cy="23"/>
            </a:xfrm>
            <a:prstGeom prst="ellipse">
              <a:avLst/>
            </a:prstGeom>
            <a:solidFill>
              <a:srgbClr val="CC0099"/>
            </a:solidFill>
            <a:ln w="9525">
              <a:solidFill>
                <a:srgbClr val="CC0099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15" name="Oval 108"/>
            <p:cNvSpPr>
              <a:spLocks noChangeArrowheads="1"/>
            </p:cNvSpPr>
            <p:nvPr/>
          </p:nvSpPr>
          <p:spPr bwMode="auto">
            <a:xfrm>
              <a:off x="4875" y="843"/>
              <a:ext cx="22" cy="23"/>
            </a:xfrm>
            <a:prstGeom prst="ellipse">
              <a:avLst/>
            </a:prstGeom>
            <a:solidFill>
              <a:srgbClr val="CC0099"/>
            </a:solidFill>
            <a:ln w="9525">
              <a:solidFill>
                <a:srgbClr val="CC0099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16" name="Oval 109"/>
            <p:cNvSpPr>
              <a:spLocks noChangeArrowheads="1"/>
            </p:cNvSpPr>
            <p:nvPr/>
          </p:nvSpPr>
          <p:spPr bwMode="auto">
            <a:xfrm>
              <a:off x="4898" y="889"/>
              <a:ext cx="22" cy="23"/>
            </a:xfrm>
            <a:prstGeom prst="ellipse">
              <a:avLst/>
            </a:prstGeom>
            <a:solidFill>
              <a:srgbClr val="CC0099"/>
            </a:solidFill>
            <a:ln w="9525">
              <a:solidFill>
                <a:srgbClr val="CC0099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17" name="Oval 110"/>
            <p:cNvSpPr>
              <a:spLocks noChangeArrowheads="1"/>
            </p:cNvSpPr>
            <p:nvPr/>
          </p:nvSpPr>
          <p:spPr bwMode="auto">
            <a:xfrm>
              <a:off x="4921" y="888"/>
              <a:ext cx="22" cy="23"/>
            </a:xfrm>
            <a:prstGeom prst="ellipse">
              <a:avLst/>
            </a:prstGeom>
            <a:solidFill>
              <a:srgbClr val="CC0099"/>
            </a:solidFill>
            <a:ln w="9525">
              <a:solidFill>
                <a:srgbClr val="CC0099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18" name="Oval 111"/>
            <p:cNvSpPr>
              <a:spLocks noChangeArrowheads="1"/>
            </p:cNvSpPr>
            <p:nvPr/>
          </p:nvSpPr>
          <p:spPr bwMode="auto">
            <a:xfrm>
              <a:off x="4921" y="911"/>
              <a:ext cx="22" cy="23"/>
            </a:xfrm>
            <a:prstGeom prst="ellipse">
              <a:avLst/>
            </a:prstGeom>
            <a:solidFill>
              <a:srgbClr val="CC0099"/>
            </a:solidFill>
            <a:ln w="9525">
              <a:solidFill>
                <a:srgbClr val="CC0099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19" name="Oval 112"/>
            <p:cNvSpPr>
              <a:spLocks noChangeArrowheads="1"/>
            </p:cNvSpPr>
            <p:nvPr/>
          </p:nvSpPr>
          <p:spPr bwMode="auto">
            <a:xfrm>
              <a:off x="4966" y="934"/>
              <a:ext cx="22" cy="23"/>
            </a:xfrm>
            <a:prstGeom prst="ellipse">
              <a:avLst/>
            </a:prstGeom>
            <a:solidFill>
              <a:srgbClr val="CC0099"/>
            </a:solidFill>
            <a:ln w="9525">
              <a:solidFill>
                <a:srgbClr val="CC0099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20" name="Oval 113"/>
            <p:cNvSpPr>
              <a:spLocks noChangeArrowheads="1"/>
            </p:cNvSpPr>
            <p:nvPr/>
          </p:nvSpPr>
          <p:spPr bwMode="auto">
            <a:xfrm>
              <a:off x="4988" y="889"/>
              <a:ext cx="22" cy="23"/>
            </a:xfrm>
            <a:prstGeom prst="ellipse">
              <a:avLst/>
            </a:prstGeom>
            <a:solidFill>
              <a:srgbClr val="CC0099"/>
            </a:solidFill>
            <a:ln w="9525">
              <a:solidFill>
                <a:srgbClr val="CC0099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21" name="Oval 114"/>
            <p:cNvSpPr>
              <a:spLocks noChangeArrowheads="1"/>
            </p:cNvSpPr>
            <p:nvPr/>
          </p:nvSpPr>
          <p:spPr bwMode="auto">
            <a:xfrm>
              <a:off x="4988" y="905"/>
              <a:ext cx="22" cy="23"/>
            </a:xfrm>
            <a:prstGeom prst="ellipse">
              <a:avLst/>
            </a:prstGeom>
            <a:solidFill>
              <a:srgbClr val="CC0099"/>
            </a:solidFill>
            <a:ln w="9525">
              <a:solidFill>
                <a:srgbClr val="CC0099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22" name="Oval 115"/>
            <p:cNvSpPr>
              <a:spLocks noChangeArrowheads="1"/>
            </p:cNvSpPr>
            <p:nvPr/>
          </p:nvSpPr>
          <p:spPr bwMode="auto">
            <a:xfrm>
              <a:off x="4988" y="866"/>
              <a:ext cx="22" cy="23"/>
            </a:xfrm>
            <a:prstGeom prst="ellipse">
              <a:avLst/>
            </a:prstGeom>
            <a:solidFill>
              <a:srgbClr val="CC0099"/>
            </a:solidFill>
            <a:ln w="9525">
              <a:solidFill>
                <a:srgbClr val="CC0099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23" name="Oval 116"/>
            <p:cNvSpPr>
              <a:spLocks noChangeArrowheads="1"/>
            </p:cNvSpPr>
            <p:nvPr/>
          </p:nvSpPr>
          <p:spPr bwMode="auto">
            <a:xfrm>
              <a:off x="4988" y="843"/>
              <a:ext cx="22" cy="23"/>
            </a:xfrm>
            <a:prstGeom prst="ellipse">
              <a:avLst/>
            </a:prstGeom>
            <a:solidFill>
              <a:srgbClr val="CC0099"/>
            </a:solidFill>
            <a:ln w="9525">
              <a:solidFill>
                <a:srgbClr val="CC0099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24" name="Oval 117"/>
            <p:cNvSpPr>
              <a:spLocks noChangeArrowheads="1"/>
            </p:cNvSpPr>
            <p:nvPr/>
          </p:nvSpPr>
          <p:spPr bwMode="auto">
            <a:xfrm>
              <a:off x="4944" y="866"/>
              <a:ext cx="22" cy="23"/>
            </a:xfrm>
            <a:prstGeom prst="ellipse">
              <a:avLst/>
            </a:prstGeom>
            <a:solidFill>
              <a:srgbClr val="CC0099"/>
            </a:solidFill>
            <a:ln w="9525">
              <a:solidFill>
                <a:srgbClr val="CC0099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25" name="Oval 118"/>
            <p:cNvSpPr>
              <a:spLocks noChangeArrowheads="1"/>
            </p:cNvSpPr>
            <p:nvPr/>
          </p:nvSpPr>
          <p:spPr bwMode="auto">
            <a:xfrm>
              <a:off x="4966" y="821"/>
              <a:ext cx="22" cy="23"/>
            </a:xfrm>
            <a:prstGeom prst="ellipse">
              <a:avLst/>
            </a:prstGeom>
            <a:solidFill>
              <a:srgbClr val="CC0099"/>
            </a:solidFill>
            <a:ln w="9525">
              <a:solidFill>
                <a:srgbClr val="CC0099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26" name="Oval 119"/>
            <p:cNvSpPr>
              <a:spLocks noChangeArrowheads="1"/>
            </p:cNvSpPr>
            <p:nvPr/>
          </p:nvSpPr>
          <p:spPr bwMode="auto">
            <a:xfrm>
              <a:off x="4944" y="911"/>
              <a:ext cx="22" cy="23"/>
            </a:xfrm>
            <a:prstGeom prst="ellipse">
              <a:avLst/>
            </a:prstGeom>
            <a:solidFill>
              <a:srgbClr val="CC0099"/>
            </a:solidFill>
            <a:ln w="9525">
              <a:solidFill>
                <a:srgbClr val="CC0099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27" name="Oval 120"/>
            <p:cNvSpPr>
              <a:spLocks noChangeArrowheads="1"/>
            </p:cNvSpPr>
            <p:nvPr/>
          </p:nvSpPr>
          <p:spPr bwMode="auto">
            <a:xfrm>
              <a:off x="4966" y="889"/>
              <a:ext cx="22" cy="23"/>
            </a:xfrm>
            <a:prstGeom prst="ellipse">
              <a:avLst/>
            </a:prstGeom>
            <a:solidFill>
              <a:srgbClr val="CC0099"/>
            </a:solidFill>
            <a:ln w="9525">
              <a:solidFill>
                <a:srgbClr val="CC0099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28" name="Oval 121"/>
            <p:cNvSpPr>
              <a:spLocks noChangeArrowheads="1"/>
            </p:cNvSpPr>
            <p:nvPr/>
          </p:nvSpPr>
          <p:spPr bwMode="auto">
            <a:xfrm>
              <a:off x="4990" y="934"/>
              <a:ext cx="22" cy="23"/>
            </a:xfrm>
            <a:prstGeom prst="ellipse">
              <a:avLst/>
            </a:prstGeom>
            <a:solidFill>
              <a:srgbClr val="CC0099"/>
            </a:solidFill>
            <a:ln w="9525">
              <a:solidFill>
                <a:srgbClr val="CC0099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29" name="Oval 122"/>
            <p:cNvSpPr>
              <a:spLocks noChangeArrowheads="1"/>
            </p:cNvSpPr>
            <p:nvPr/>
          </p:nvSpPr>
          <p:spPr bwMode="auto">
            <a:xfrm>
              <a:off x="4988" y="979"/>
              <a:ext cx="22" cy="23"/>
            </a:xfrm>
            <a:prstGeom prst="ellipse">
              <a:avLst/>
            </a:prstGeom>
            <a:solidFill>
              <a:srgbClr val="CC0099"/>
            </a:solidFill>
            <a:ln w="9525">
              <a:solidFill>
                <a:srgbClr val="CC0099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30" name="Oval 123"/>
            <p:cNvSpPr>
              <a:spLocks noChangeArrowheads="1"/>
            </p:cNvSpPr>
            <p:nvPr/>
          </p:nvSpPr>
          <p:spPr bwMode="auto">
            <a:xfrm>
              <a:off x="5012" y="956"/>
              <a:ext cx="22" cy="23"/>
            </a:xfrm>
            <a:prstGeom prst="ellipse">
              <a:avLst/>
            </a:prstGeom>
            <a:solidFill>
              <a:srgbClr val="CC0099"/>
            </a:solidFill>
            <a:ln w="9525">
              <a:solidFill>
                <a:srgbClr val="CC0099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31" name="Oval 124"/>
            <p:cNvSpPr>
              <a:spLocks noChangeArrowheads="1"/>
            </p:cNvSpPr>
            <p:nvPr/>
          </p:nvSpPr>
          <p:spPr bwMode="auto">
            <a:xfrm>
              <a:off x="5012" y="956"/>
              <a:ext cx="22" cy="23"/>
            </a:xfrm>
            <a:prstGeom prst="ellipse">
              <a:avLst/>
            </a:prstGeom>
            <a:solidFill>
              <a:srgbClr val="CC0099"/>
            </a:solidFill>
            <a:ln w="9525">
              <a:solidFill>
                <a:srgbClr val="CC0099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32" name="Oval 125"/>
            <p:cNvSpPr>
              <a:spLocks noChangeArrowheads="1"/>
            </p:cNvSpPr>
            <p:nvPr/>
          </p:nvSpPr>
          <p:spPr bwMode="auto">
            <a:xfrm>
              <a:off x="5035" y="956"/>
              <a:ext cx="22" cy="23"/>
            </a:xfrm>
            <a:prstGeom prst="ellipse">
              <a:avLst/>
            </a:prstGeom>
            <a:solidFill>
              <a:srgbClr val="CC0099"/>
            </a:solidFill>
            <a:ln w="9525">
              <a:solidFill>
                <a:srgbClr val="CC0099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33" name="Oval 126"/>
            <p:cNvSpPr>
              <a:spLocks noChangeArrowheads="1"/>
            </p:cNvSpPr>
            <p:nvPr/>
          </p:nvSpPr>
          <p:spPr bwMode="auto">
            <a:xfrm>
              <a:off x="5080" y="956"/>
              <a:ext cx="22" cy="23"/>
            </a:xfrm>
            <a:prstGeom prst="ellipse">
              <a:avLst/>
            </a:prstGeom>
            <a:solidFill>
              <a:srgbClr val="CC0099"/>
            </a:solidFill>
            <a:ln w="9525">
              <a:solidFill>
                <a:srgbClr val="CC0099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34" name="Oval 127"/>
            <p:cNvSpPr>
              <a:spLocks noChangeArrowheads="1"/>
            </p:cNvSpPr>
            <p:nvPr/>
          </p:nvSpPr>
          <p:spPr bwMode="auto">
            <a:xfrm>
              <a:off x="5080" y="956"/>
              <a:ext cx="22" cy="23"/>
            </a:xfrm>
            <a:prstGeom prst="ellipse">
              <a:avLst/>
            </a:prstGeom>
            <a:solidFill>
              <a:srgbClr val="CC0099"/>
            </a:solidFill>
            <a:ln w="9525">
              <a:solidFill>
                <a:srgbClr val="CC0099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35" name="Oval 128"/>
            <p:cNvSpPr>
              <a:spLocks noChangeArrowheads="1"/>
            </p:cNvSpPr>
            <p:nvPr/>
          </p:nvSpPr>
          <p:spPr bwMode="auto">
            <a:xfrm>
              <a:off x="4988" y="889"/>
              <a:ext cx="22" cy="23"/>
            </a:xfrm>
            <a:prstGeom prst="ellipse">
              <a:avLst/>
            </a:prstGeom>
            <a:solidFill>
              <a:srgbClr val="CC0099"/>
            </a:solidFill>
            <a:ln w="9525">
              <a:solidFill>
                <a:srgbClr val="CC0099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36" name="Oval 129"/>
            <p:cNvSpPr>
              <a:spLocks noChangeArrowheads="1"/>
            </p:cNvSpPr>
            <p:nvPr/>
          </p:nvSpPr>
          <p:spPr bwMode="auto">
            <a:xfrm>
              <a:off x="5035" y="934"/>
              <a:ext cx="22" cy="23"/>
            </a:xfrm>
            <a:prstGeom prst="ellipse">
              <a:avLst/>
            </a:prstGeom>
            <a:solidFill>
              <a:srgbClr val="CC0099"/>
            </a:solidFill>
            <a:ln w="9525">
              <a:solidFill>
                <a:srgbClr val="CC0099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37" name="Oval 130"/>
            <p:cNvSpPr>
              <a:spLocks noChangeArrowheads="1"/>
            </p:cNvSpPr>
            <p:nvPr/>
          </p:nvSpPr>
          <p:spPr bwMode="auto">
            <a:xfrm>
              <a:off x="5012" y="889"/>
              <a:ext cx="22" cy="23"/>
            </a:xfrm>
            <a:prstGeom prst="ellipse">
              <a:avLst/>
            </a:prstGeom>
            <a:solidFill>
              <a:srgbClr val="CC0099"/>
            </a:solidFill>
            <a:ln w="9525">
              <a:solidFill>
                <a:srgbClr val="CC0099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38" name="Oval 131"/>
            <p:cNvSpPr>
              <a:spLocks noChangeArrowheads="1"/>
            </p:cNvSpPr>
            <p:nvPr/>
          </p:nvSpPr>
          <p:spPr bwMode="auto">
            <a:xfrm>
              <a:off x="5035" y="911"/>
              <a:ext cx="22" cy="23"/>
            </a:xfrm>
            <a:prstGeom prst="ellipse">
              <a:avLst/>
            </a:prstGeom>
            <a:solidFill>
              <a:srgbClr val="CC0099"/>
            </a:solidFill>
            <a:ln w="9525">
              <a:solidFill>
                <a:srgbClr val="CC0099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39" name="Oval 132"/>
            <p:cNvSpPr>
              <a:spLocks noChangeArrowheads="1"/>
            </p:cNvSpPr>
            <p:nvPr/>
          </p:nvSpPr>
          <p:spPr bwMode="auto">
            <a:xfrm>
              <a:off x="5035" y="843"/>
              <a:ext cx="22" cy="23"/>
            </a:xfrm>
            <a:prstGeom prst="ellipse">
              <a:avLst/>
            </a:prstGeom>
            <a:solidFill>
              <a:srgbClr val="CC0099"/>
            </a:solidFill>
            <a:ln w="9525">
              <a:solidFill>
                <a:srgbClr val="CC0099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ja-JP" altLang="en-US" sz="2000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40" name="Oval 133"/>
            <p:cNvSpPr>
              <a:spLocks noChangeArrowheads="1"/>
            </p:cNvSpPr>
            <p:nvPr/>
          </p:nvSpPr>
          <p:spPr bwMode="auto">
            <a:xfrm>
              <a:off x="5080" y="911"/>
              <a:ext cx="22" cy="23"/>
            </a:xfrm>
            <a:prstGeom prst="ellipse">
              <a:avLst/>
            </a:prstGeom>
            <a:solidFill>
              <a:srgbClr val="CC0099"/>
            </a:solidFill>
            <a:ln w="9525">
              <a:solidFill>
                <a:srgbClr val="CC0099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41" name="Oval 134"/>
            <p:cNvSpPr>
              <a:spLocks noChangeArrowheads="1"/>
            </p:cNvSpPr>
            <p:nvPr/>
          </p:nvSpPr>
          <p:spPr bwMode="auto">
            <a:xfrm>
              <a:off x="4988" y="821"/>
              <a:ext cx="22" cy="23"/>
            </a:xfrm>
            <a:prstGeom prst="ellipse">
              <a:avLst/>
            </a:prstGeom>
            <a:solidFill>
              <a:srgbClr val="CC0099"/>
            </a:solidFill>
            <a:ln w="9525">
              <a:solidFill>
                <a:srgbClr val="CC0099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42" name="Oval 135"/>
            <p:cNvSpPr>
              <a:spLocks noChangeArrowheads="1"/>
            </p:cNvSpPr>
            <p:nvPr/>
          </p:nvSpPr>
          <p:spPr bwMode="auto">
            <a:xfrm>
              <a:off x="5126" y="956"/>
              <a:ext cx="22" cy="23"/>
            </a:xfrm>
            <a:prstGeom prst="ellipse">
              <a:avLst/>
            </a:prstGeom>
            <a:solidFill>
              <a:srgbClr val="CC0099"/>
            </a:solidFill>
            <a:ln w="9525">
              <a:solidFill>
                <a:srgbClr val="CC0099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43" name="Oval 136"/>
            <p:cNvSpPr>
              <a:spLocks noChangeArrowheads="1"/>
            </p:cNvSpPr>
            <p:nvPr/>
          </p:nvSpPr>
          <p:spPr bwMode="auto">
            <a:xfrm>
              <a:off x="5148" y="934"/>
              <a:ext cx="22" cy="23"/>
            </a:xfrm>
            <a:prstGeom prst="ellipse">
              <a:avLst/>
            </a:prstGeom>
            <a:solidFill>
              <a:srgbClr val="CC0099"/>
            </a:solidFill>
            <a:ln w="9525">
              <a:solidFill>
                <a:srgbClr val="CC0099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44" name="Oval 137"/>
            <p:cNvSpPr>
              <a:spLocks noChangeArrowheads="1"/>
            </p:cNvSpPr>
            <p:nvPr/>
          </p:nvSpPr>
          <p:spPr bwMode="auto">
            <a:xfrm>
              <a:off x="5103" y="934"/>
              <a:ext cx="22" cy="23"/>
            </a:xfrm>
            <a:prstGeom prst="ellipse">
              <a:avLst/>
            </a:prstGeom>
            <a:solidFill>
              <a:srgbClr val="CC0099"/>
            </a:solidFill>
            <a:ln w="9525">
              <a:solidFill>
                <a:srgbClr val="CC0099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45" name="Oval 138"/>
            <p:cNvSpPr>
              <a:spLocks noChangeArrowheads="1"/>
            </p:cNvSpPr>
            <p:nvPr/>
          </p:nvSpPr>
          <p:spPr bwMode="auto">
            <a:xfrm>
              <a:off x="5035" y="866"/>
              <a:ext cx="22" cy="23"/>
            </a:xfrm>
            <a:prstGeom prst="ellipse">
              <a:avLst/>
            </a:prstGeom>
            <a:solidFill>
              <a:srgbClr val="CC0099"/>
            </a:solidFill>
            <a:ln w="9525">
              <a:solidFill>
                <a:srgbClr val="CC0099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46" name="Oval 139"/>
            <p:cNvSpPr>
              <a:spLocks noChangeArrowheads="1"/>
            </p:cNvSpPr>
            <p:nvPr/>
          </p:nvSpPr>
          <p:spPr bwMode="auto">
            <a:xfrm>
              <a:off x="5080" y="1002"/>
              <a:ext cx="22" cy="23"/>
            </a:xfrm>
            <a:prstGeom prst="ellipse">
              <a:avLst/>
            </a:prstGeom>
            <a:solidFill>
              <a:srgbClr val="CC0099"/>
            </a:solidFill>
            <a:ln w="9525">
              <a:solidFill>
                <a:srgbClr val="CC0099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47" name="Oval 140"/>
            <p:cNvSpPr>
              <a:spLocks noChangeArrowheads="1"/>
            </p:cNvSpPr>
            <p:nvPr/>
          </p:nvSpPr>
          <p:spPr bwMode="auto">
            <a:xfrm>
              <a:off x="4988" y="798"/>
              <a:ext cx="22" cy="23"/>
            </a:xfrm>
            <a:prstGeom prst="ellipse">
              <a:avLst/>
            </a:prstGeom>
            <a:solidFill>
              <a:srgbClr val="CC0099"/>
            </a:solidFill>
            <a:ln w="9525">
              <a:solidFill>
                <a:srgbClr val="CC0099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48" name="Oval 141"/>
            <p:cNvSpPr>
              <a:spLocks noChangeArrowheads="1"/>
            </p:cNvSpPr>
            <p:nvPr/>
          </p:nvSpPr>
          <p:spPr bwMode="auto">
            <a:xfrm>
              <a:off x="5012" y="821"/>
              <a:ext cx="22" cy="23"/>
            </a:xfrm>
            <a:prstGeom prst="ellipse">
              <a:avLst/>
            </a:prstGeom>
            <a:solidFill>
              <a:srgbClr val="CC0099"/>
            </a:solidFill>
            <a:ln w="9525">
              <a:solidFill>
                <a:srgbClr val="CC0099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49" name="Oval 142"/>
            <p:cNvSpPr>
              <a:spLocks noChangeArrowheads="1"/>
            </p:cNvSpPr>
            <p:nvPr/>
          </p:nvSpPr>
          <p:spPr bwMode="auto">
            <a:xfrm>
              <a:off x="5058" y="798"/>
              <a:ext cx="22" cy="23"/>
            </a:xfrm>
            <a:prstGeom prst="ellipse">
              <a:avLst/>
            </a:prstGeom>
            <a:solidFill>
              <a:srgbClr val="CC0099"/>
            </a:solidFill>
            <a:ln w="9525">
              <a:solidFill>
                <a:srgbClr val="CC0099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50" name="Oval 143"/>
            <p:cNvSpPr>
              <a:spLocks noChangeArrowheads="1"/>
            </p:cNvSpPr>
            <p:nvPr/>
          </p:nvSpPr>
          <p:spPr bwMode="auto">
            <a:xfrm>
              <a:off x="5103" y="798"/>
              <a:ext cx="22" cy="23"/>
            </a:xfrm>
            <a:prstGeom prst="ellipse">
              <a:avLst/>
            </a:prstGeom>
            <a:solidFill>
              <a:srgbClr val="CC0099"/>
            </a:solidFill>
            <a:ln w="9525">
              <a:solidFill>
                <a:srgbClr val="CC0099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51" name="Oval 144"/>
            <p:cNvSpPr>
              <a:spLocks noChangeArrowheads="1"/>
            </p:cNvSpPr>
            <p:nvPr/>
          </p:nvSpPr>
          <p:spPr bwMode="auto">
            <a:xfrm>
              <a:off x="5035" y="798"/>
              <a:ext cx="22" cy="23"/>
            </a:xfrm>
            <a:prstGeom prst="ellipse">
              <a:avLst/>
            </a:prstGeom>
            <a:solidFill>
              <a:srgbClr val="CC0099"/>
            </a:solidFill>
            <a:ln w="9525">
              <a:solidFill>
                <a:srgbClr val="CC0099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52" name="Oval 145"/>
            <p:cNvSpPr>
              <a:spLocks noChangeArrowheads="1"/>
            </p:cNvSpPr>
            <p:nvPr/>
          </p:nvSpPr>
          <p:spPr bwMode="auto">
            <a:xfrm>
              <a:off x="5058" y="866"/>
              <a:ext cx="22" cy="23"/>
            </a:xfrm>
            <a:prstGeom prst="ellipse">
              <a:avLst/>
            </a:prstGeom>
            <a:solidFill>
              <a:srgbClr val="CC0099"/>
            </a:solidFill>
            <a:ln w="9525">
              <a:solidFill>
                <a:srgbClr val="CC0099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53" name="Oval 146"/>
            <p:cNvSpPr>
              <a:spLocks noChangeArrowheads="1"/>
            </p:cNvSpPr>
            <p:nvPr/>
          </p:nvSpPr>
          <p:spPr bwMode="auto">
            <a:xfrm>
              <a:off x="5103" y="866"/>
              <a:ext cx="22" cy="23"/>
            </a:xfrm>
            <a:prstGeom prst="ellipse">
              <a:avLst/>
            </a:prstGeom>
            <a:solidFill>
              <a:srgbClr val="CC0099"/>
            </a:solidFill>
            <a:ln w="9525">
              <a:solidFill>
                <a:srgbClr val="CC0099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54" name="Oval 147"/>
            <p:cNvSpPr>
              <a:spLocks noChangeArrowheads="1"/>
            </p:cNvSpPr>
            <p:nvPr/>
          </p:nvSpPr>
          <p:spPr bwMode="auto">
            <a:xfrm>
              <a:off x="5080" y="866"/>
              <a:ext cx="22" cy="23"/>
            </a:xfrm>
            <a:prstGeom prst="ellipse">
              <a:avLst/>
            </a:prstGeom>
            <a:solidFill>
              <a:srgbClr val="CC0099"/>
            </a:solidFill>
            <a:ln w="9525">
              <a:solidFill>
                <a:srgbClr val="CC0099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55" name="Oval 148"/>
            <p:cNvSpPr>
              <a:spLocks noChangeArrowheads="1"/>
            </p:cNvSpPr>
            <p:nvPr/>
          </p:nvSpPr>
          <p:spPr bwMode="auto">
            <a:xfrm>
              <a:off x="5170" y="956"/>
              <a:ext cx="22" cy="23"/>
            </a:xfrm>
            <a:prstGeom prst="ellipse">
              <a:avLst/>
            </a:prstGeom>
            <a:solidFill>
              <a:srgbClr val="CC0099"/>
            </a:solidFill>
            <a:ln w="9525">
              <a:solidFill>
                <a:srgbClr val="CC0099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56" name="Oval 149"/>
            <p:cNvSpPr>
              <a:spLocks noChangeArrowheads="1"/>
            </p:cNvSpPr>
            <p:nvPr/>
          </p:nvSpPr>
          <p:spPr bwMode="auto">
            <a:xfrm>
              <a:off x="5193" y="956"/>
              <a:ext cx="22" cy="23"/>
            </a:xfrm>
            <a:prstGeom prst="ellipse">
              <a:avLst/>
            </a:prstGeom>
            <a:solidFill>
              <a:srgbClr val="CC0099"/>
            </a:solidFill>
            <a:ln w="9525">
              <a:solidFill>
                <a:srgbClr val="CC0099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57" name="Oval 150"/>
            <p:cNvSpPr>
              <a:spLocks noChangeArrowheads="1"/>
            </p:cNvSpPr>
            <p:nvPr/>
          </p:nvSpPr>
          <p:spPr bwMode="auto">
            <a:xfrm>
              <a:off x="5194" y="956"/>
              <a:ext cx="22" cy="23"/>
            </a:xfrm>
            <a:prstGeom prst="ellipse">
              <a:avLst/>
            </a:prstGeom>
            <a:solidFill>
              <a:srgbClr val="CC0099"/>
            </a:solidFill>
            <a:ln w="9525">
              <a:solidFill>
                <a:srgbClr val="CC0099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58" name="Oval 151"/>
            <p:cNvSpPr>
              <a:spLocks noChangeArrowheads="1"/>
            </p:cNvSpPr>
            <p:nvPr/>
          </p:nvSpPr>
          <p:spPr bwMode="auto">
            <a:xfrm>
              <a:off x="5194" y="956"/>
              <a:ext cx="22" cy="23"/>
            </a:xfrm>
            <a:prstGeom prst="ellipse">
              <a:avLst/>
            </a:prstGeom>
            <a:solidFill>
              <a:srgbClr val="CC0099"/>
            </a:solidFill>
            <a:ln w="9525">
              <a:solidFill>
                <a:srgbClr val="CC0099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59" name="Oval 152"/>
            <p:cNvSpPr>
              <a:spLocks noChangeArrowheads="1"/>
            </p:cNvSpPr>
            <p:nvPr/>
          </p:nvSpPr>
          <p:spPr bwMode="auto">
            <a:xfrm>
              <a:off x="5171" y="956"/>
              <a:ext cx="22" cy="23"/>
            </a:xfrm>
            <a:prstGeom prst="ellipse">
              <a:avLst/>
            </a:prstGeom>
            <a:solidFill>
              <a:srgbClr val="CC0099"/>
            </a:solidFill>
            <a:ln w="9525">
              <a:solidFill>
                <a:srgbClr val="CC0099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60" name="Oval 153"/>
            <p:cNvSpPr>
              <a:spLocks noChangeArrowheads="1"/>
            </p:cNvSpPr>
            <p:nvPr/>
          </p:nvSpPr>
          <p:spPr bwMode="auto">
            <a:xfrm>
              <a:off x="5216" y="956"/>
              <a:ext cx="22" cy="23"/>
            </a:xfrm>
            <a:prstGeom prst="ellipse">
              <a:avLst/>
            </a:prstGeom>
            <a:solidFill>
              <a:srgbClr val="CC0099"/>
            </a:solidFill>
            <a:ln w="9525">
              <a:solidFill>
                <a:srgbClr val="CC0099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61" name="Oval 154"/>
            <p:cNvSpPr>
              <a:spLocks noChangeArrowheads="1"/>
            </p:cNvSpPr>
            <p:nvPr/>
          </p:nvSpPr>
          <p:spPr bwMode="auto">
            <a:xfrm>
              <a:off x="5261" y="956"/>
              <a:ext cx="22" cy="23"/>
            </a:xfrm>
            <a:prstGeom prst="ellipse">
              <a:avLst/>
            </a:prstGeom>
            <a:solidFill>
              <a:srgbClr val="CC0099"/>
            </a:solidFill>
            <a:ln w="9525">
              <a:solidFill>
                <a:srgbClr val="CC0099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62" name="Oval 155"/>
            <p:cNvSpPr>
              <a:spLocks noChangeArrowheads="1"/>
            </p:cNvSpPr>
            <p:nvPr/>
          </p:nvSpPr>
          <p:spPr bwMode="auto">
            <a:xfrm>
              <a:off x="4990" y="957"/>
              <a:ext cx="22" cy="23"/>
            </a:xfrm>
            <a:prstGeom prst="ellipse">
              <a:avLst/>
            </a:prstGeom>
            <a:solidFill>
              <a:srgbClr val="CC0099"/>
            </a:solidFill>
            <a:ln w="9525">
              <a:solidFill>
                <a:srgbClr val="CC0099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63" name="Oval 156"/>
            <p:cNvSpPr>
              <a:spLocks noChangeArrowheads="1"/>
            </p:cNvSpPr>
            <p:nvPr/>
          </p:nvSpPr>
          <p:spPr bwMode="auto">
            <a:xfrm>
              <a:off x="5101" y="1002"/>
              <a:ext cx="22" cy="23"/>
            </a:xfrm>
            <a:prstGeom prst="ellipse">
              <a:avLst/>
            </a:prstGeom>
            <a:solidFill>
              <a:srgbClr val="CC0099"/>
            </a:solidFill>
            <a:ln w="9525">
              <a:solidFill>
                <a:srgbClr val="CC0099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64" name="Oval 157"/>
            <p:cNvSpPr>
              <a:spLocks noChangeArrowheads="1"/>
            </p:cNvSpPr>
            <p:nvPr/>
          </p:nvSpPr>
          <p:spPr bwMode="auto">
            <a:xfrm>
              <a:off x="5057" y="979"/>
              <a:ext cx="22" cy="23"/>
            </a:xfrm>
            <a:prstGeom prst="ellipse">
              <a:avLst/>
            </a:prstGeom>
            <a:solidFill>
              <a:srgbClr val="CC0099"/>
            </a:solidFill>
            <a:ln w="9525">
              <a:solidFill>
                <a:srgbClr val="CC0099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65" name="Oval 158"/>
            <p:cNvSpPr>
              <a:spLocks noChangeArrowheads="1"/>
            </p:cNvSpPr>
            <p:nvPr/>
          </p:nvSpPr>
          <p:spPr bwMode="auto">
            <a:xfrm>
              <a:off x="4422" y="1046"/>
              <a:ext cx="22" cy="23"/>
            </a:xfrm>
            <a:prstGeom prst="ellipse">
              <a:avLst/>
            </a:prstGeom>
            <a:solidFill>
              <a:srgbClr val="CC0099"/>
            </a:solidFill>
            <a:ln w="9525">
              <a:solidFill>
                <a:srgbClr val="CC0099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66" name="Oval 159"/>
            <p:cNvSpPr>
              <a:spLocks noChangeArrowheads="1"/>
            </p:cNvSpPr>
            <p:nvPr/>
          </p:nvSpPr>
          <p:spPr bwMode="auto">
            <a:xfrm>
              <a:off x="4445" y="1047"/>
              <a:ext cx="22" cy="23"/>
            </a:xfrm>
            <a:prstGeom prst="ellipse">
              <a:avLst/>
            </a:prstGeom>
            <a:solidFill>
              <a:srgbClr val="CC0099"/>
            </a:solidFill>
            <a:ln w="9525">
              <a:solidFill>
                <a:srgbClr val="CC0099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67" name="Oval 160"/>
            <p:cNvSpPr>
              <a:spLocks noChangeArrowheads="1"/>
            </p:cNvSpPr>
            <p:nvPr/>
          </p:nvSpPr>
          <p:spPr bwMode="auto">
            <a:xfrm>
              <a:off x="4467" y="1047"/>
              <a:ext cx="22" cy="23"/>
            </a:xfrm>
            <a:prstGeom prst="ellipse">
              <a:avLst/>
            </a:prstGeom>
            <a:solidFill>
              <a:srgbClr val="CC0099"/>
            </a:solidFill>
            <a:ln w="9525">
              <a:solidFill>
                <a:srgbClr val="CC0099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68" name="Oval 161"/>
            <p:cNvSpPr>
              <a:spLocks noChangeArrowheads="1"/>
            </p:cNvSpPr>
            <p:nvPr/>
          </p:nvSpPr>
          <p:spPr bwMode="auto">
            <a:xfrm>
              <a:off x="4490" y="1024"/>
              <a:ext cx="22" cy="23"/>
            </a:xfrm>
            <a:prstGeom prst="ellipse">
              <a:avLst/>
            </a:prstGeom>
            <a:solidFill>
              <a:srgbClr val="CC0099"/>
            </a:solidFill>
            <a:ln w="9525">
              <a:solidFill>
                <a:srgbClr val="CC0099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69" name="Oval 162"/>
            <p:cNvSpPr>
              <a:spLocks noChangeArrowheads="1"/>
            </p:cNvSpPr>
            <p:nvPr/>
          </p:nvSpPr>
          <p:spPr bwMode="auto">
            <a:xfrm>
              <a:off x="4513" y="1047"/>
              <a:ext cx="22" cy="23"/>
            </a:xfrm>
            <a:prstGeom prst="ellipse">
              <a:avLst/>
            </a:prstGeom>
            <a:solidFill>
              <a:srgbClr val="CC0099"/>
            </a:solidFill>
            <a:ln w="9525">
              <a:solidFill>
                <a:srgbClr val="CC0099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70" name="Oval 163"/>
            <p:cNvSpPr>
              <a:spLocks noChangeArrowheads="1"/>
            </p:cNvSpPr>
            <p:nvPr/>
          </p:nvSpPr>
          <p:spPr bwMode="auto">
            <a:xfrm>
              <a:off x="4535" y="1047"/>
              <a:ext cx="22" cy="23"/>
            </a:xfrm>
            <a:prstGeom prst="ellipse">
              <a:avLst/>
            </a:prstGeom>
            <a:solidFill>
              <a:srgbClr val="CC0099"/>
            </a:solidFill>
            <a:ln w="9525">
              <a:solidFill>
                <a:srgbClr val="CC0099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71" name="Oval 164"/>
            <p:cNvSpPr>
              <a:spLocks noChangeArrowheads="1"/>
            </p:cNvSpPr>
            <p:nvPr/>
          </p:nvSpPr>
          <p:spPr bwMode="auto">
            <a:xfrm>
              <a:off x="4490" y="1047"/>
              <a:ext cx="22" cy="23"/>
            </a:xfrm>
            <a:prstGeom prst="ellipse">
              <a:avLst/>
            </a:prstGeom>
            <a:solidFill>
              <a:srgbClr val="CC0099"/>
            </a:solidFill>
            <a:ln w="9525">
              <a:solidFill>
                <a:srgbClr val="CC0099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72" name="Oval 165"/>
            <p:cNvSpPr>
              <a:spLocks noChangeArrowheads="1"/>
            </p:cNvSpPr>
            <p:nvPr/>
          </p:nvSpPr>
          <p:spPr bwMode="auto">
            <a:xfrm>
              <a:off x="4559" y="1047"/>
              <a:ext cx="22" cy="23"/>
            </a:xfrm>
            <a:prstGeom prst="ellipse">
              <a:avLst/>
            </a:prstGeom>
            <a:solidFill>
              <a:srgbClr val="CC0099"/>
            </a:solidFill>
            <a:ln w="9525">
              <a:solidFill>
                <a:srgbClr val="CC0099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73" name="Oval 166"/>
            <p:cNvSpPr>
              <a:spLocks noChangeArrowheads="1"/>
            </p:cNvSpPr>
            <p:nvPr/>
          </p:nvSpPr>
          <p:spPr bwMode="auto">
            <a:xfrm>
              <a:off x="4581" y="1047"/>
              <a:ext cx="22" cy="23"/>
            </a:xfrm>
            <a:prstGeom prst="ellipse">
              <a:avLst/>
            </a:prstGeom>
            <a:solidFill>
              <a:srgbClr val="CC0099"/>
            </a:solidFill>
            <a:ln w="9525">
              <a:solidFill>
                <a:srgbClr val="CC0099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74" name="Oval 167"/>
            <p:cNvSpPr>
              <a:spLocks noChangeArrowheads="1"/>
            </p:cNvSpPr>
            <p:nvPr/>
          </p:nvSpPr>
          <p:spPr bwMode="auto">
            <a:xfrm>
              <a:off x="4604" y="1047"/>
              <a:ext cx="22" cy="23"/>
            </a:xfrm>
            <a:prstGeom prst="ellipse">
              <a:avLst/>
            </a:prstGeom>
            <a:solidFill>
              <a:srgbClr val="CC0099"/>
            </a:solidFill>
            <a:ln w="9525">
              <a:solidFill>
                <a:srgbClr val="CC0099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75" name="Oval 168"/>
            <p:cNvSpPr>
              <a:spLocks noChangeArrowheads="1"/>
            </p:cNvSpPr>
            <p:nvPr/>
          </p:nvSpPr>
          <p:spPr bwMode="auto">
            <a:xfrm>
              <a:off x="4627" y="1047"/>
              <a:ext cx="22" cy="23"/>
            </a:xfrm>
            <a:prstGeom prst="ellipse">
              <a:avLst/>
            </a:prstGeom>
            <a:solidFill>
              <a:srgbClr val="CC0099"/>
            </a:solidFill>
            <a:ln w="9525">
              <a:solidFill>
                <a:srgbClr val="CC0099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76" name="Oval 169"/>
            <p:cNvSpPr>
              <a:spLocks noChangeArrowheads="1"/>
            </p:cNvSpPr>
            <p:nvPr/>
          </p:nvSpPr>
          <p:spPr bwMode="auto">
            <a:xfrm>
              <a:off x="4649" y="1047"/>
              <a:ext cx="22" cy="23"/>
            </a:xfrm>
            <a:prstGeom prst="ellipse">
              <a:avLst/>
            </a:prstGeom>
            <a:solidFill>
              <a:srgbClr val="CC0099"/>
            </a:solidFill>
            <a:ln w="9525">
              <a:solidFill>
                <a:srgbClr val="CC0099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77" name="Oval 170"/>
            <p:cNvSpPr>
              <a:spLocks noChangeArrowheads="1"/>
            </p:cNvSpPr>
            <p:nvPr/>
          </p:nvSpPr>
          <p:spPr bwMode="auto">
            <a:xfrm>
              <a:off x="4672" y="1046"/>
              <a:ext cx="22" cy="23"/>
            </a:xfrm>
            <a:prstGeom prst="ellipse">
              <a:avLst/>
            </a:prstGeom>
            <a:solidFill>
              <a:srgbClr val="CC0099"/>
            </a:solidFill>
            <a:ln w="9525">
              <a:solidFill>
                <a:srgbClr val="CC0099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78" name="Oval 171"/>
            <p:cNvSpPr>
              <a:spLocks noChangeArrowheads="1"/>
            </p:cNvSpPr>
            <p:nvPr/>
          </p:nvSpPr>
          <p:spPr bwMode="auto">
            <a:xfrm>
              <a:off x="4671" y="1047"/>
              <a:ext cx="22" cy="23"/>
            </a:xfrm>
            <a:prstGeom prst="ellipse">
              <a:avLst/>
            </a:prstGeom>
            <a:solidFill>
              <a:srgbClr val="CC0099"/>
            </a:solidFill>
            <a:ln w="9525">
              <a:solidFill>
                <a:srgbClr val="CC0099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79" name="Oval 172"/>
            <p:cNvSpPr>
              <a:spLocks noChangeArrowheads="1"/>
            </p:cNvSpPr>
            <p:nvPr/>
          </p:nvSpPr>
          <p:spPr bwMode="auto">
            <a:xfrm>
              <a:off x="4695" y="1046"/>
              <a:ext cx="22" cy="23"/>
            </a:xfrm>
            <a:prstGeom prst="ellipse">
              <a:avLst/>
            </a:prstGeom>
            <a:solidFill>
              <a:srgbClr val="CC0099"/>
            </a:solidFill>
            <a:ln w="9525">
              <a:solidFill>
                <a:srgbClr val="CC0099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80" name="Oval 173"/>
            <p:cNvSpPr>
              <a:spLocks noChangeArrowheads="1"/>
            </p:cNvSpPr>
            <p:nvPr/>
          </p:nvSpPr>
          <p:spPr bwMode="auto">
            <a:xfrm>
              <a:off x="4717" y="1047"/>
              <a:ext cx="22" cy="23"/>
            </a:xfrm>
            <a:prstGeom prst="ellipse">
              <a:avLst/>
            </a:prstGeom>
            <a:solidFill>
              <a:srgbClr val="CC0099"/>
            </a:solidFill>
            <a:ln w="9525">
              <a:solidFill>
                <a:srgbClr val="CC0099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81" name="Oval 174"/>
            <p:cNvSpPr>
              <a:spLocks noChangeArrowheads="1"/>
            </p:cNvSpPr>
            <p:nvPr/>
          </p:nvSpPr>
          <p:spPr bwMode="auto">
            <a:xfrm>
              <a:off x="4740" y="1047"/>
              <a:ext cx="22" cy="23"/>
            </a:xfrm>
            <a:prstGeom prst="ellipse">
              <a:avLst/>
            </a:prstGeom>
            <a:solidFill>
              <a:srgbClr val="CC0099"/>
            </a:solidFill>
            <a:ln w="9525">
              <a:solidFill>
                <a:srgbClr val="CC0099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82" name="Oval 175"/>
            <p:cNvSpPr>
              <a:spLocks noChangeArrowheads="1"/>
            </p:cNvSpPr>
            <p:nvPr/>
          </p:nvSpPr>
          <p:spPr bwMode="auto">
            <a:xfrm>
              <a:off x="4808" y="1047"/>
              <a:ext cx="22" cy="23"/>
            </a:xfrm>
            <a:prstGeom prst="ellipse">
              <a:avLst/>
            </a:prstGeom>
            <a:solidFill>
              <a:srgbClr val="CC0099"/>
            </a:solidFill>
            <a:ln w="9525">
              <a:solidFill>
                <a:srgbClr val="CC0099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83" name="Oval 176"/>
            <p:cNvSpPr>
              <a:spLocks noChangeArrowheads="1"/>
            </p:cNvSpPr>
            <p:nvPr/>
          </p:nvSpPr>
          <p:spPr bwMode="auto">
            <a:xfrm>
              <a:off x="4422" y="1341"/>
              <a:ext cx="22" cy="23"/>
            </a:xfrm>
            <a:prstGeom prst="ellipse">
              <a:avLst/>
            </a:prstGeom>
            <a:solidFill>
              <a:srgbClr val="CC0099"/>
            </a:solidFill>
            <a:ln w="9525">
              <a:solidFill>
                <a:srgbClr val="CC0099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84" name="Oval 177"/>
            <p:cNvSpPr>
              <a:spLocks noChangeArrowheads="1"/>
            </p:cNvSpPr>
            <p:nvPr/>
          </p:nvSpPr>
          <p:spPr bwMode="auto">
            <a:xfrm>
              <a:off x="4445" y="1342"/>
              <a:ext cx="22" cy="23"/>
            </a:xfrm>
            <a:prstGeom prst="ellipse">
              <a:avLst/>
            </a:prstGeom>
            <a:solidFill>
              <a:srgbClr val="CC0099"/>
            </a:solidFill>
            <a:ln w="9525">
              <a:solidFill>
                <a:srgbClr val="CC0099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85" name="Oval 178"/>
            <p:cNvSpPr>
              <a:spLocks noChangeArrowheads="1"/>
            </p:cNvSpPr>
            <p:nvPr/>
          </p:nvSpPr>
          <p:spPr bwMode="auto">
            <a:xfrm>
              <a:off x="4467" y="1342"/>
              <a:ext cx="22" cy="23"/>
            </a:xfrm>
            <a:prstGeom prst="ellipse">
              <a:avLst/>
            </a:prstGeom>
            <a:solidFill>
              <a:srgbClr val="CC0099"/>
            </a:solidFill>
            <a:ln w="9525">
              <a:solidFill>
                <a:srgbClr val="CC0099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86" name="Oval 179"/>
            <p:cNvSpPr>
              <a:spLocks noChangeArrowheads="1"/>
            </p:cNvSpPr>
            <p:nvPr/>
          </p:nvSpPr>
          <p:spPr bwMode="auto">
            <a:xfrm>
              <a:off x="4490" y="1319"/>
              <a:ext cx="22" cy="23"/>
            </a:xfrm>
            <a:prstGeom prst="ellipse">
              <a:avLst/>
            </a:prstGeom>
            <a:solidFill>
              <a:srgbClr val="CC0099"/>
            </a:solidFill>
            <a:ln w="9525">
              <a:solidFill>
                <a:srgbClr val="CC0099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87" name="Oval 180"/>
            <p:cNvSpPr>
              <a:spLocks noChangeArrowheads="1"/>
            </p:cNvSpPr>
            <p:nvPr/>
          </p:nvSpPr>
          <p:spPr bwMode="auto">
            <a:xfrm>
              <a:off x="4513" y="1342"/>
              <a:ext cx="22" cy="23"/>
            </a:xfrm>
            <a:prstGeom prst="ellipse">
              <a:avLst/>
            </a:prstGeom>
            <a:solidFill>
              <a:srgbClr val="CC0099"/>
            </a:solidFill>
            <a:ln w="9525">
              <a:solidFill>
                <a:srgbClr val="CC0099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88" name="Oval 181"/>
            <p:cNvSpPr>
              <a:spLocks noChangeArrowheads="1"/>
            </p:cNvSpPr>
            <p:nvPr/>
          </p:nvSpPr>
          <p:spPr bwMode="auto">
            <a:xfrm>
              <a:off x="4535" y="1342"/>
              <a:ext cx="22" cy="23"/>
            </a:xfrm>
            <a:prstGeom prst="ellipse">
              <a:avLst/>
            </a:prstGeom>
            <a:solidFill>
              <a:srgbClr val="CC0099"/>
            </a:solidFill>
            <a:ln w="9525">
              <a:solidFill>
                <a:srgbClr val="CC0099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89" name="Oval 182"/>
            <p:cNvSpPr>
              <a:spLocks noChangeArrowheads="1"/>
            </p:cNvSpPr>
            <p:nvPr/>
          </p:nvSpPr>
          <p:spPr bwMode="auto">
            <a:xfrm>
              <a:off x="4490" y="1342"/>
              <a:ext cx="22" cy="23"/>
            </a:xfrm>
            <a:prstGeom prst="ellipse">
              <a:avLst/>
            </a:prstGeom>
            <a:solidFill>
              <a:srgbClr val="CC0099"/>
            </a:solidFill>
            <a:ln w="9525">
              <a:solidFill>
                <a:srgbClr val="CC0099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90" name="Oval 183"/>
            <p:cNvSpPr>
              <a:spLocks noChangeArrowheads="1"/>
            </p:cNvSpPr>
            <p:nvPr/>
          </p:nvSpPr>
          <p:spPr bwMode="auto">
            <a:xfrm>
              <a:off x="4559" y="1342"/>
              <a:ext cx="22" cy="23"/>
            </a:xfrm>
            <a:prstGeom prst="ellipse">
              <a:avLst/>
            </a:prstGeom>
            <a:solidFill>
              <a:srgbClr val="CC0099"/>
            </a:solidFill>
            <a:ln w="9525">
              <a:solidFill>
                <a:srgbClr val="CC0099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91" name="Oval 184"/>
            <p:cNvSpPr>
              <a:spLocks noChangeArrowheads="1"/>
            </p:cNvSpPr>
            <p:nvPr/>
          </p:nvSpPr>
          <p:spPr bwMode="auto">
            <a:xfrm>
              <a:off x="4581" y="1342"/>
              <a:ext cx="22" cy="23"/>
            </a:xfrm>
            <a:prstGeom prst="ellipse">
              <a:avLst/>
            </a:prstGeom>
            <a:solidFill>
              <a:srgbClr val="CC0099"/>
            </a:solidFill>
            <a:ln w="9525">
              <a:solidFill>
                <a:srgbClr val="CC0099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92" name="Oval 185"/>
            <p:cNvSpPr>
              <a:spLocks noChangeArrowheads="1"/>
            </p:cNvSpPr>
            <p:nvPr/>
          </p:nvSpPr>
          <p:spPr bwMode="auto">
            <a:xfrm>
              <a:off x="4604" y="1342"/>
              <a:ext cx="22" cy="23"/>
            </a:xfrm>
            <a:prstGeom prst="ellipse">
              <a:avLst/>
            </a:prstGeom>
            <a:solidFill>
              <a:srgbClr val="CC0099"/>
            </a:solidFill>
            <a:ln w="9525">
              <a:solidFill>
                <a:srgbClr val="CC0099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93" name="Oval 186"/>
            <p:cNvSpPr>
              <a:spLocks noChangeArrowheads="1"/>
            </p:cNvSpPr>
            <p:nvPr/>
          </p:nvSpPr>
          <p:spPr bwMode="auto">
            <a:xfrm>
              <a:off x="4627" y="1342"/>
              <a:ext cx="22" cy="23"/>
            </a:xfrm>
            <a:prstGeom prst="ellipse">
              <a:avLst/>
            </a:prstGeom>
            <a:solidFill>
              <a:srgbClr val="CC0099"/>
            </a:solidFill>
            <a:ln w="9525">
              <a:solidFill>
                <a:srgbClr val="CC0099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94" name="Oval 187"/>
            <p:cNvSpPr>
              <a:spLocks noChangeArrowheads="1"/>
            </p:cNvSpPr>
            <p:nvPr/>
          </p:nvSpPr>
          <p:spPr bwMode="auto">
            <a:xfrm>
              <a:off x="4649" y="1342"/>
              <a:ext cx="22" cy="23"/>
            </a:xfrm>
            <a:prstGeom prst="ellipse">
              <a:avLst/>
            </a:prstGeom>
            <a:solidFill>
              <a:srgbClr val="CC0099"/>
            </a:solidFill>
            <a:ln w="9525">
              <a:solidFill>
                <a:srgbClr val="CC0099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95" name="Oval 188"/>
            <p:cNvSpPr>
              <a:spLocks noChangeArrowheads="1"/>
            </p:cNvSpPr>
            <p:nvPr/>
          </p:nvSpPr>
          <p:spPr bwMode="auto">
            <a:xfrm>
              <a:off x="4672" y="1341"/>
              <a:ext cx="22" cy="23"/>
            </a:xfrm>
            <a:prstGeom prst="ellipse">
              <a:avLst/>
            </a:prstGeom>
            <a:solidFill>
              <a:srgbClr val="CC0099"/>
            </a:solidFill>
            <a:ln w="9525">
              <a:solidFill>
                <a:srgbClr val="CC0099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96" name="Oval 189"/>
            <p:cNvSpPr>
              <a:spLocks noChangeArrowheads="1"/>
            </p:cNvSpPr>
            <p:nvPr/>
          </p:nvSpPr>
          <p:spPr bwMode="auto">
            <a:xfrm>
              <a:off x="4671" y="1342"/>
              <a:ext cx="22" cy="23"/>
            </a:xfrm>
            <a:prstGeom prst="ellipse">
              <a:avLst/>
            </a:prstGeom>
            <a:solidFill>
              <a:srgbClr val="CC0099"/>
            </a:solidFill>
            <a:ln w="9525">
              <a:solidFill>
                <a:srgbClr val="CC0099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97" name="Oval 190"/>
            <p:cNvSpPr>
              <a:spLocks noChangeArrowheads="1"/>
            </p:cNvSpPr>
            <p:nvPr/>
          </p:nvSpPr>
          <p:spPr bwMode="auto">
            <a:xfrm>
              <a:off x="4717" y="1342"/>
              <a:ext cx="22" cy="23"/>
            </a:xfrm>
            <a:prstGeom prst="ellipse">
              <a:avLst/>
            </a:prstGeom>
            <a:solidFill>
              <a:srgbClr val="CC0099"/>
            </a:solidFill>
            <a:ln w="9525">
              <a:solidFill>
                <a:srgbClr val="CC0099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98" name="Oval 191"/>
            <p:cNvSpPr>
              <a:spLocks noChangeArrowheads="1"/>
            </p:cNvSpPr>
            <p:nvPr/>
          </p:nvSpPr>
          <p:spPr bwMode="auto">
            <a:xfrm>
              <a:off x="4808" y="1342"/>
              <a:ext cx="22" cy="23"/>
            </a:xfrm>
            <a:prstGeom prst="ellipse">
              <a:avLst/>
            </a:prstGeom>
            <a:solidFill>
              <a:srgbClr val="CC0099"/>
            </a:solidFill>
            <a:ln w="9525">
              <a:solidFill>
                <a:srgbClr val="CC0099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99" name="Oval 192"/>
            <p:cNvSpPr>
              <a:spLocks noChangeArrowheads="1"/>
            </p:cNvSpPr>
            <p:nvPr/>
          </p:nvSpPr>
          <p:spPr bwMode="auto">
            <a:xfrm>
              <a:off x="4671" y="1319"/>
              <a:ext cx="22" cy="23"/>
            </a:xfrm>
            <a:prstGeom prst="ellipse">
              <a:avLst/>
            </a:prstGeom>
            <a:solidFill>
              <a:srgbClr val="CC0099"/>
            </a:solidFill>
            <a:ln w="9525">
              <a:solidFill>
                <a:srgbClr val="CC0099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00" name="Oval 193"/>
            <p:cNvSpPr>
              <a:spLocks noChangeArrowheads="1"/>
            </p:cNvSpPr>
            <p:nvPr/>
          </p:nvSpPr>
          <p:spPr bwMode="auto">
            <a:xfrm>
              <a:off x="4694" y="1342"/>
              <a:ext cx="22" cy="23"/>
            </a:xfrm>
            <a:prstGeom prst="ellipse">
              <a:avLst/>
            </a:prstGeom>
            <a:solidFill>
              <a:srgbClr val="CC0099"/>
            </a:solidFill>
            <a:ln w="9525">
              <a:solidFill>
                <a:srgbClr val="CC0099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01" name="Oval 194"/>
            <p:cNvSpPr>
              <a:spLocks noChangeArrowheads="1"/>
            </p:cNvSpPr>
            <p:nvPr/>
          </p:nvSpPr>
          <p:spPr bwMode="auto">
            <a:xfrm>
              <a:off x="4693" y="1296"/>
              <a:ext cx="22" cy="23"/>
            </a:xfrm>
            <a:prstGeom prst="ellipse">
              <a:avLst/>
            </a:prstGeom>
            <a:solidFill>
              <a:srgbClr val="CC0099"/>
            </a:solidFill>
            <a:ln w="9525">
              <a:solidFill>
                <a:srgbClr val="CC0099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02" name="Oval 195"/>
            <p:cNvSpPr>
              <a:spLocks noChangeArrowheads="1"/>
            </p:cNvSpPr>
            <p:nvPr/>
          </p:nvSpPr>
          <p:spPr bwMode="auto">
            <a:xfrm>
              <a:off x="4716" y="1342"/>
              <a:ext cx="22" cy="23"/>
            </a:xfrm>
            <a:prstGeom prst="ellipse">
              <a:avLst/>
            </a:prstGeom>
            <a:solidFill>
              <a:srgbClr val="CC0099"/>
            </a:solidFill>
            <a:ln w="9525">
              <a:solidFill>
                <a:srgbClr val="CC0099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03" name="Oval 196"/>
            <p:cNvSpPr>
              <a:spLocks noChangeArrowheads="1"/>
            </p:cNvSpPr>
            <p:nvPr/>
          </p:nvSpPr>
          <p:spPr bwMode="auto">
            <a:xfrm>
              <a:off x="4739" y="1341"/>
              <a:ext cx="22" cy="23"/>
            </a:xfrm>
            <a:prstGeom prst="ellipse">
              <a:avLst/>
            </a:prstGeom>
            <a:solidFill>
              <a:srgbClr val="CC0099"/>
            </a:solidFill>
            <a:ln w="9525">
              <a:solidFill>
                <a:srgbClr val="CC0099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04" name="Oval 197"/>
            <p:cNvSpPr>
              <a:spLocks noChangeArrowheads="1"/>
            </p:cNvSpPr>
            <p:nvPr/>
          </p:nvSpPr>
          <p:spPr bwMode="auto">
            <a:xfrm>
              <a:off x="4739" y="1364"/>
              <a:ext cx="22" cy="23"/>
            </a:xfrm>
            <a:prstGeom prst="ellipse">
              <a:avLst/>
            </a:prstGeom>
            <a:solidFill>
              <a:srgbClr val="CC0099"/>
            </a:solidFill>
            <a:ln w="9525">
              <a:solidFill>
                <a:srgbClr val="CC0099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05" name="Oval 198"/>
            <p:cNvSpPr>
              <a:spLocks noChangeArrowheads="1"/>
            </p:cNvSpPr>
            <p:nvPr/>
          </p:nvSpPr>
          <p:spPr bwMode="auto">
            <a:xfrm>
              <a:off x="4808" y="1387"/>
              <a:ext cx="22" cy="23"/>
            </a:xfrm>
            <a:prstGeom prst="ellipse">
              <a:avLst/>
            </a:prstGeom>
            <a:solidFill>
              <a:srgbClr val="CC0099"/>
            </a:solidFill>
            <a:ln w="9525">
              <a:solidFill>
                <a:srgbClr val="CC0099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06" name="Oval 199"/>
            <p:cNvSpPr>
              <a:spLocks noChangeArrowheads="1"/>
            </p:cNvSpPr>
            <p:nvPr/>
          </p:nvSpPr>
          <p:spPr bwMode="auto">
            <a:xfrm>
              <a:off x="4806" y="1342"/>
              <a:ext cx="22" cy="23"/>
            </a:xfrm>
            <a:prstGeom prst="ellipse">
              <a:avLst/>
            </a:prstGeom>
            <a:solidFill>
              <a:srgbClr val="CC0099"/>
            </a:solidFill>
            <a:ln w="9525">
              <a:solidFill>
                <a:srgbClr val="CC0099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07" name="Oval 200"/>
            <p:cNvSpPr>
              <a:spLocks noChangeArrowheads="1"/>
            </p:cNvSpPr>
            <p:nvPr/>
          </p:nvSpPr>
          <p:spPr bwMode="auto">
            <a:xfrm>
              <a:off x="4806" y="1358"/>
              <a:ext cx="22" cy="23"/>
            </a:xfrm>
            <a:prstGeom prst="ellipse">
              <a:avLst/>
            </a:prstGeom>
            <a:solidFill>
              <a:srgbClr val="CC0099"/>
            </a:solidFill>
            <a:ln w="9525">
              <a:solidFill>
                <a:srgbClr val="CC0099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08" name="Oval 201"/>
            <p:cNvSpPr>
              <a:spLocks noChangeArrowheads="1"/>
            </p:cNvSpPr>
            <p:nvPr/>
          </p:nvSpPr>
          <p:spPr bwMode="auto">
            <a:xfrm>
              <a:off x="4806" y="1319"/>
              <a:ext cx="22" cy="23"/>
            </a:xfrm>
            <a:prstGeom prst="ellipse">
              <a:avLst/>
            </a:prstGeom>
            <a:solidFill>
              <a:srgbClr val="CC0099"/>
            </a:solidFill>
            <a:ln w="9525">
              <a:solidFill>
                <a:srgbClr val="CC0099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09" name="Oval 202"/>
            <p:cNvSpPr>
              <a:spLocks noChangeArrowheads="1"/>
            </p:cNvSpPr>
            <p:nvPr/>
          </p:nvSpPr>
          <p:spPr bwMode="auto">
            <a:xfrm>
              <a:off x="4806" y="1296"/>
              <a:ext cx="22" cy="23"/>
            </a:xfrm>
            <a:prstGeom prst="ellipse">
              <a:avLst/>
            </a:prstGeom>
            <a:solidFill>
              <a:srgbClr val="CC0099"/>
            </a:solidFill>
            <a:ln w="9525">
              <a:solidFill>
                <a:srgbClr val="CC0099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10" name="Oval 203"/>
            <p:cNvSpPr>
              <a:spLocks noChangeArrowheads="1"/>
            </p:cNvSpPr>
            <p:nvPr/>
          </p:nvSpPr>
          <p:spPr bwMode="auto">
            <a:xfrm>
              <a:off x="4808" y="1387"/>
              <a:ext cx="22" cy="23"/>
            </a:xfrm>
            <a:prstGeom prst="ellipse">
              <a:avLst/>
            </a:prstGeom>
            <a:solidFill>
              <a:srgbClr val="CC0099"/>
            </a:solidFill>
            <a:ln w="9525">
              <a:solidFill>
                <a:srgbClr val="CC0099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11" name="Oval 204"/>
            <p:cNvSpPr>
              <a:spLocks noChangeArrowheads="1"/>
            </p:cNvSpPr>
            <p:nvPr/>
          </p:nvSpPr>
          <p:spPr bwMode="auto">
            <a:xfrm>
              <a:off x="4806" y="1432"/>
              <a:ext cx="22" cy="23"/>
            </a:xfrm>
            <a:prstGeom prst="ellipse">
              <a:avLst/>
            </a:prstGeom>
            <a:solidFill>
              <a:srgbClr val="CC0099"/>
            </a:solidFill>
            <a:ln w="9525">
              <a:solidFill>
                <a:srgbClr val="CC0099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12" name="Oval 205"/>
            <p:cNvSpPr>
              <a:spLocks noChangeArrowheads="1"/>
            </p:cNvSpPr>
            <p:nvPr/>
          </p:nvSpPr>
          <p:spPr bwMode="auto">
            <a:xfrm>
              <a:off x="4830" y="1409"/>
              <a:ext cx="22" cy="23"/>
            </a:xfrm>
            <a:prstGeom prst="ellipse">
              <a:avLst/>
            </a:prstGeom>
            <a:solidFill>
              <a:srgbClr val="CC0099"/>
            </a:solidFill>
            <a:ln w="9525">
              <a:solidFill>
                <a:srgbClr val="CC0099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13" name="Oval 206"/>
            <p:cNvSpPr>
              <a:spLocks noChangeArrowheads="1"/>
            </p:cNvSpPr>
            <p:nvPr/>
          </p:nvSpPr>
          <p:spPr bwMode="auto">
            <a:xfrm>
              <a:off x="4830" y="1409"/>
              <a:ext cx="22" cy="23"/>
            </a:xfrm>
            <a:prstGeom prst="ellipse">
              <a:avLst/>
            </a:prstGeom>
            <a:solidFill>
              <a:srgbClr val="CC0099"/>
            </a:solidFill>
            <a:ln w="9525">
              <a:solidFill>
                <a:srgbClr val="CC0099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14" name="Oval 207"/>
            <p:cNvSpPr>
              <a:spLocks noChangeArrowheads="1"/>
            </p:cNvSpPr>
            <p:nvPr/>
          </p:nvSpPr>
          <p:spPr bwMode="auto">
            <a:xfrm>
              <a:off x="4853" y="1409"/>
              <a:ext cx="22" cy="23"/>
            </a:xfrm>
            <a:prstGeom prst="ellipse">
              <a:avLst/>
            </a:prstGeom>
            <a:solidFill>
              <a:srgbClr val="CC0099"/>
            </a:solidFill>
            <a:ln w="9525">
              <a:solidFill>
                <a:srgbClr val="CC0099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15" name="Oval 208"/>
            <p:cNvSpPr>
              <a:spLocks noChangeArrowheads="1"/>
            </p:cNvSpPr>
            <p:nvPr/>
          </p:nvSpPr>
          <p:spPr bwMode="auto">
            <a:xfrm>
              <a:off x="4898" y="1409"/>
              <a:ext cx="22" cy="23"/>
            </a:xfrm>
            <a:prstGeom prst="ellipse">
              <a:avLst/>
            </a:prstGeom>
            <a:solidFill>
              <a:srgbClr val="CC0099"/>
            </a:solidFill>
            <a:ln w="9525">
              <a:solidFill>
                <a:srgbClr val="CC0099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16" name="Oval 209"/>
            <p:cNvSpPr>
              <a:spLocks noChangeArrowheads="1"/>
            </p:cNvSpPr>
            <p:nvPr/>
          </p:nvSpPr>
          <p:spPr bwMode="auto">
            <a:xfrm>
              <a:off x="4898" y="1409"/>
              <a:ext cx="22" cy="23"/>
            </a:xfrm>
            <a:prstGeom prst="ellipse">
              <a:avLst/>
            </a:prstGeom>
            <a:solidFill>
              <a:srgbClr val="CC0099"/>
            </a:solidFill>
            <a:ln w="9525">
              <a:solidFill>
                <a:srgbClr val="CC0099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17" name="Oval 210"/>
            <p:cNvSpPr>
              <a:spLocks noChangeArrowheads="1"/>
            </p:cNvSpPr>
            <p:nvPr/>
          </p:nvSpPr>
          <p:spPr bwMode="auto">
            <a:xfrm>
              <a:off x="4853" y="1387"/>
              <a:ext cx="22" cy="23"/>
            </a:xfrm>
            <a:prstGeom prst="ellipse">
              <a:avLst/>
            </a:prstGeom>
            <a:solidFill>
              <a:srgbClr val="CC0099"/>
            </a:solidFill>
            <a:ln w="9525">
              <a:solidFill>
                <a:srgbClr val="CC0099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18" name="Oval 211"/>
            <p:cNvSpPr>
              <a:spLocks noChangeArrowheads="1"/>
            </p:cNvSpPr>
            <p:nvPr/>
          </p:nvSpPr>
          <p:spPr bwMode="auto">
            <a:xfrm>
              <a:off x="4830" y="1342"/>
              <a:ext cx="22" cy="23"/>
            </a:xfrm>
            <a:prstGeom prst="ellipse">
              <a:avLst/>
            </a:prstGeom>
            <a:solidFill>
              <a:srgbClr val="CC0099"/>
            </a:solidFill>
            <a:ln w="9525">
              <a:solidFill>
                <a:srgbClr val="CC0099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19" name="Oval 212"/>
            <p:cNvSpPr>
              <a:spLocks noChangeArrowheads="1"/>
            </p:cNvSpPr>
            <p:nvPr/>
          </p:nvSpPr>
          <p:spPr bwMode="auto">
            <a:xfrm>
              <a:off x="4853" y="1364"/>
              <a:ext cx="22" cy="23"/>
            </a:xfrm>
            <a:prstGeom prst="ellipse">
              <a:avLst/>
            </a:prstGeom>
            <a:solidFill>
              <a:srgbClr val="CC0099"/>
            </a:solidFill>
            <a:ln w="9525">
              <a:solidFill>
                <a:srgbClr val="CC0099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20" name="Oval 213"/>
            <p:cNvSpPr>
              <a:spLocks noChangeArrowheads="1"/>
            </p:cNvSpPr>
            <p:nvPr/>
          </p:nvSpPr>
          <p:spPr bwMode="auto">
            <a:xfrm>
              <a:off x="4853" y="1296"/>
              <a:ext cx="22" cy="23"/>
            </a:xfrm>
            <a:prstGeom prst="ellipse">
              <a:avLst/>
            </a:prstGeom>
            <a:solidFill>
              <a:srgbClr val="CC0099"/>
            </a:solidFill>
            <a:ln w="9525">
              <a:solidFill>
                <a:srgbClr val="CC0099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ja-JP" altLang="en-US" sz="2000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21" name="Oval 214"/>
            <p:cNvSpPr>
              <a:spLocks noChangeArrowheads="1"/>
            </p:cNvSpPr>
            <p:nvPr/>
          </p:nvSpPr>
          <p:spPr bwMode="auto">
            <a:xfrm>
              <a:off x="4898" y="1364"/>
              <a:ext cx="22" cy="23"/>
            </a:xfrm>
            <a:prstGeom prst="ellipse">
              <a:avLst/>
            </a:prstGeom>
            <a:solidFill>
              <a:srgbClr val="CC0099"/>
            </a:solidFill>
            <a:ln w="9525">
              <a:solidFill>
                <a:srgbClr val="CC0099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22" name="Oval 215"/>
            <p:cNvSpPr>
              <a:spLocks noChangeArrowheads="1"/>
            </p:cNvSpPr>
            <p:nvPr/>
          </p:nvSpPr>
          <p:spPr bwMode="auto">
            <a:xfrm>
              <a:off x="4806" y="1274"/>
              <a:ext cx="22" cy="23"/>
            </a:xfrm>
            <a:prstGeom prst="ellipse">
              <a:avLst/>
            </a:prstGeom>
            <a:solidFill>
              <a:srgbClr val="CC0099"/>
            </a:solidFill>
            <a:ln w="9525">
              <a:solidFill>
                <a:srgbClr val="CC0099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23" name="Oval 216"/>
            <p:cNvSpPr>
              <a:spLocks noChangeArrowheads="1"/>
            </p:cNvSpPr>
            <p:nvPr/>
          </p:nvSpPr>
          <p:spPr bwMode="auto">
            <a:xfrm>
              <a:off x="4944" y="1409"/>
              <a:ext cx="22" cy="23"/>
            </a:xfrm>
            <a:prstGeom prst="ellipse">
              <a:avLst/>
            </a:prstGeom>
            <a:solidFill>
              <a:srgbClr val="CC0099"/>
            </a:solidFill>
            <a:ln w="9525">
              <a:solidFill>
                <a:srgbClr val="CC0099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24" name="Oval 217"/>
            <p:cNvSpPr>
              <a:spLocks noChangeArrowheads="1"/>
            </p:cNvSpPr>
            <p:nvPr/>
          </p:nvSpPr>
          <p:spPr bwMode="auto">
            <a:xfrm>
              <a:off x="4966" y="1387"/>
              <a:ext cx="22" cy="23"/>
            </a:xfrm>
            <a:prstGeom prst="ellipse">
              <a:avLst/>
            </a:prstGeom>
            <a:solidFill>
              <a:srgbClr val="CC0099"/>
            </a:solidFill>
            <a:ln w="9525">
              <a:solidFill>
                <a:srgbClr val="CC0099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25" name="Oval 218"/>
            <p:cNvSpPr>
              <a:spLocks noChangeArrowheads="1"/>
            </p:cNvSpPr>
            <p:nvPr/>
          </p:nvSpPr>
          <p:spPr bwMode="auto">
            <a:xfrm>
              <a:off x="4921" y="1387"/>
              <a:ext cx="22" cy="23"/>
            </a:xfrm>
            <a:prstGeom prst="ellipse">
              <a:avLst/>
            </a:prstGeom>
            <a:solidFill>
              <a:srgbClr val="CC0099"/>
            </a:solidFill>
            <a:ln w="9525">
              <a:solidFill>
                <a:srgbClr val="CC0099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26" name="Oval 219"/>
            <p:cNvSpPr>
              <a:spLocks noChangeArrowheads="1"/>
            </p:cNvSpPr>
            <p:nvPr/>
          </p:nvSpPr>
          <p:spPr bwMode="auto">
            <a:xfrm>
              <a:off x="4853" y="1319"/>
              <a:ext cx="22" cy="23"/>
            </a:xfrm>
            <a:prstGeom prst="ellipse">
              <a:avLst/>
            </a:prstGeom>
            <a:solidFill>
              <a:srgbClr val="CC0099"/>
            </a:solidFill>
            <a:ln w="9525">
              <a:solidFill>
                <a:srgbClr val="CC0099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27" name="Oval 220"/>
            <p:cNvSpPr>
              <a:spLocks noChangeArrowheads="1"/>
            </p:cNvSpPr>
            <p:nvPr/>
          </p:nvSpPr>
          <p:spPr bwMode="auto">
            <a:xfrm>
              <a:off x="4898" y="1455"/>
              <a:ext cx="22" cy="23"/>
            </a:xfrm>
            <a:prstGeom prst="ellipse">
              <a:avLst/>
            </a:prstGeom>
            <a:solidFill>
              <a:srgbClr val="CC0099"/>
            </a:solidFill>
            <a:ln w="9525">
              <a:solidFill>
                <a:srgbClr val="CC0099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28" name="Oval 221"/>
            <p:cNvSpPr>
              <a:spLocks noChangeArrowheads="1"/>
            </p:cNvSpPr>
            <p:nvPr/>
          </p:nvSpPr>
          <p:spPr bwMode="auto">
            <a:xfrm>
              <a:off x="4806" y="1251"/>
              <a:ext cx="22" cy="23"/>
            </a:xfrm>
            <a:prstGeom prst="ellipse">
              <a:avLst/>
            </a:prstGeom>
            <a:solidFill>
              <a:srgbClr val="CC0099"/>
            </a:solidFill>
            <a:ln w="9525">
              <a:solidFill>
                <a:srgbClr val="CC0099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29" name="Oval 222"/>
            <p:cNvSpPr>
              <a:spLocks noChangeArrowheads="1"/>
            </p:cNvSpPr>
            <p:nvPr/>
          </p:nvSpPr>
          <p:spPr bwMode="auto">
            <a:xfrm>
              <a:off x="4830" y="1274"/>
              <a:ext cx="22" cy="23"/>
            </a:xfrm>
            <a:prstGeom prst="ellipse">
              <a:avLst/>
            </a:prstGeom>
            <a:solidFill>
              <a:srgbClr val="CC0099"/>
            </a:solidFill>
            <a:ln w="9525">
              <a:solidFill>
                <a:srgbClr val="CC0099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30" name="Oval 223"/>
            <p:cNvSpPr>
              <a:spLocks noChangeArrowheads="1"/>
            </p:cNvSpPr>
            <p:nvPr/>
          </p:nvSpPr>
          <p:spPr bwMode="auto">
            <a:xfrm>
              <a:off x="4876" y="1251"/>
              <a:ext cx="22" cy="23"/>
            </a:xfrm>
            <a:prstGeom prst="ellipse">
              <a:avLst/>
            </a:prstGeom>
            <a:solidFill>
              <a:srgbClr val="CC0099"/>
            </a:solidFill>
            <a:ln w="9525">
              <a:solidFill>
                <a:srgbClr val="CC0099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31" name="Oval 224"/>
            <p:cNvSpPr>
              <a:spLocks noChangeArrowheads="1"/>
            </p:cNvSpPr>
            <p:nvPr/>
          </p:nvSpPr>
          <p:spPr bwMode="auto">
            <a:xfrm>
              <a:off x="4921" y="1228"/>
              <a:ext cx="22" cy="23"/>
            </a:xfrm>
            <a:prstGeom prst="ellipse">
              <a:avLst/>
            </a:prstGeom>
            <a:solidFill>
              <a:srgbClr val="CC0099"/>
            </a:solidFill>
            <a:ln w="9525">
              <a:solidFill>
                <a:srgbClr val="CC0099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32" name="Oval 225"/>
            <p:cNvSpPr>
              <a:spLocks noChangeArrowheads="1"/>
            </p:cNvSpPr>
            <p:nvPr/>
          </p:nvSpPr>
          <p:spPr bwMode="auto">
            <a:xfrm>
              <a:off x="4853" y="1251"/>
              <a:ext cx="22" cy="23"/>
            </a:xfrm>
            <a:prstGeom prst="ellipse">
              <a:avLst/>
            </a:prstGeom>
            <a:solidFill>
              <a:srgbClr val="CC0099"/>
            </a:solidFill>
            <a:ln w="9525">
              <a:solidFill>
                <a:srgbClr val="CC0099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33" name="Oval 226"/>
            <p:cNvSpPr>
              <a:spLocks noChangeArrowheads="1"/>
            </p:cNvSpPr>
            <p:nvPr/>
          </p:nvSpPr>
          <p:spPr bwMode="auto">
            <a:xfrm>
              <a:off x="4876" y="1319"/>
              <a:ext cx="22" cy="23"/>
            </a:xfrm>
            <a:prstGeom prst="ellipse">
              <a:avLst/>
            </a:prstGeom>
            <a:solidFill>
              <a:srgbClr val="CC0099"/>
            </a:solidFill>
            <a:ln w="9525">
              <a:solidFill>
                <a:srgbClr val="CC0099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34" name="Oval 227"/>
            <p:cNvSpPr>
              <a:spLocks noChangeArrowheads="1"/>
            </p:cNvSpPr>
            <p:nvPr/>
          </p:nvSpPr>
          <p:spPr bwMode="auto">
            <a:xfrm>
              <a:off x="4921" y="1319"/>
              <a:ext cx="22" cy="23"/>
            </a:xfrm>
            <a:prstGeom prst="ellipse">
              <a:avLst/>
            </a:prstGeom>
            <a:solidFill>
              <a:srgbClr val="CC0099"/>
            </a:solidFill>
            <a:ln w="9525">
              <a:solidFill>
                <a:srgbClr val="CC0099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35" name="Oval 228"/>
            <p:cNvSpPr>
              <a:spLocks noChangeArrowheads="1"/>
            </p:cNvSpPr>
            <p:nvPr/>
          </p:nvSpPr>
          <p:spPr bwMode="auto">
            <a:xfrm>
              <a:off x="4898" y="1319"/>
              <a:ext cx="22" cy="23"/>
            </a:xfrm>
            <a:prstGeom prst="ellipse">
              <a:avLst/>
            </a:prstGeom>
            <a:solidFill>
              <a:srgbClr val="CC0099"/>
            </a:solidFill>
            <a:ln w="9525">
              <a:solidFill>
                <a:srgbClr val="CC0099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36" name="Oval 229"/>
            <p:cNvSpPr>
              <a:spLocks noChangeArrowheads="1"/>
            </p:cNvSpPr>
            <p:nvPr/>
          </p:nvSpPr>
          <p:spPr bwMode="auto">
            <a:xfrm>
              <a:off x="4988" y="1409"/>
              <a:ext cx="22" cy="23"/>
            </a:xfrm>
            <a:prstGeom prst="ellipse">
              <a:avLst/>
            </a:prstGeom>
            <a:solidFill>
              <a:srgbClr val="CC0099"/>
            </a:solidFill>
            <a:ln w="9525">
              <a:solidFill>
                <a:srgbClr val="CC0099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37" name="Oval 230"/>
            <p:cNvSpPr>
              <a:spLocks noChangeArrowheads="1"/>
            </p:cNvSpPr>
            <p:nvPr/>
          </p:nvSpPr>
          <p:spPr bwMode="auto">
            <a:xfrm>
              <a:off x="5011" y="1409"/>
              <a:ext cx="22" cy="23"/>
            </a:xfrm>
            <a:prstGeom prst="ellipse">
              <a:avLst/>
            </a:prstGeom>
            <a:solidFill>
              <a:srgbClr val="CC0099"/>
            </a:solidFill>
            <a:ln w="9525">
              <a:solidFill>
                <a:srgbClr val="CC0099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38" name="Oval 231"/>
            <p:cNvSpPr>
              <a:spLocks noChangeArrowheads="1"/>
            </p:cNvSpPr>
            <p:nvPr/>
          </p:nvSpPr>
          <p:spPr bwMode="auto">
            <a:xfrm>
              <a:off x="5012" y="1409"/>
              <a:ext cx="22" cy="23"/>
            </a:xfrm>
            <a:prstGeom prst="ellipse">
              <a:avLst/>
            </a:prstGeom>
            <a:solidFill>
              <a:srgbClr val="CC0099"/>
            </a:solidFill>
            <a:ln w="9525">
              <a:solidFill>
                <a:srgbClr val="CC0099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39" name="Oval 232"/>
            <p:cNvSpPr>
              <a:spLocks noChangeArrowheads="1"/>
            </p:cNvSpPr>
            <p:nvPr/>
          </p:nvSpPr>
          <p:spPr bwMode="auto">
            <a:xfrm>
              <a:off x="5012" y="1409"/>
              <a:ext cx="22" cy="23"/>
            </a:xfrm>
            <a:prstGeom prst="ellipse">
              <a:avLst/>
            </a:prstGeom>
            <a:solidFill>
              <a:srgbClr val="CC0099"/>
            </a:solidFill>
            <a:ln w="9525">
              <a:solidFill>
                <a:srgbClr val="CC0099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40" name="Oval 233"/>
            <p:cNvSpPr>
              <a:spLocks noChangeArrowheads="1"/>
            </p:cNvSpPr>
            <p:nvPr/>
          </p:nvSpPr>
          <p:spPr bwMode="auto">
            <a:xfrm>
              <a:off x="4989" y="1409"/>
              <a:ext cx="22" cy="23"/>
            </a:xfrm>
            <a:prstGeom prst="ellipse">
              <a:avLst/>
            </a:prstGeom>
            <a:solidFill>
              <a:srgbClr val="CC0099"/>
            </a:solidFill>
            <a:ln w="9525">
              <a:solidFill>
                <a:srgbClr val="CC0099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41" name="Oval 234"/>
            <p:cNvSpPr>
              <a:spLocks noChangeArrowheads="1"/>
            </p:cNvSpPr>
            <p:nvPr/>
          </p:nvSpPr>
          <p:spPr bwMode="auto">
            <a:xfrm>
              <a:off x="5034" y="1409"/>
              <a:ext cx="22" cy="23"/>
            </a:xfrm>
            <a:prstGeom prst="ellipse">
              <a:avLst/>
            </a:prstGeom>
            <a:solidFill>
              <a:srgbClr val="CC0099"/>
            </a:solidFill>
            <a:ln w="9525">
              <a:solidFill>
                <a:srgbClr val="CC0099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42" name="Oval 235"/>
            <p:cNvSpPr>
              <a:spLocks noChangeArrowheads="1"/>
            </p:cNvSpPr>
            <p:nvPr/>
          </p:nvSpPr>
          <p:spPr bwMode="auto">
            <a:xfrm>
              <a:off x="5079" y="1409"/>
              <a:ext cx="22" cy="23"/>
            </a:xfrm>
            <a:prstGeom prst="ellipse">
              <a:avLst/>
            </a:prstGeom>
            <a:solidFill>
              <a:srgbClr val="CC0099"/>
            </a:solidFill>
            <a:ln w="9525">
              <a:solidFill>
                <a:srgbClr val="CC0099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43" name="Oval 236"/>
            <p:cNvSpPr>
              <a:spLocks noChangeArrowheads="1"/>
            </p:cNvSpPr>
            <p:nvPr/>
          </p:nvSpPr>
          <p:spPr bwMode="auto">
            <a:xfrm>
              <a:off x="4919" y="1455"/>
              <a:ext cx="22" cy="23"/>
            </a:xfrm>
            <a:prstGeom prst="ellipse">
              <a:avLst/>
            </a:prstGeom>
            <a:solidFill>
              <a:srgbClr val="CC0099"/>
            </a:solidFill>
            <a:ln w="9525">
              <a:solidFill>
                <a:srgbClr val="CC0099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44" name="Oval 237"/>
            <p:cNvSpPr>
              <a:spLocks noChangeArrowheads="1"/>
            </p:cNvSpPr>
            <p:nvPr/>
          </p:nvSpPr>
          <p:spPr bwMode="auto">
            <a:xfrm>
              <a:off x="4875" y="1432"/>
              <a:ext cx="22" cy="23"/>
            </a:xfrm>
            <a:prstGeom prst="ellipse">
              <a:avLst/>
            </a:prstGeom>
            <a:solidFill>
              <a:srgbClr val="CC0099"/>
            </a:solidFill>
            <a:ln w="9525">
              <a:solidFill>
                <a:srgbClr val="CC0099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45" name="Oval 238"/>
            <p:cNvSpPr>
              <a:spLocks noChangeArrowheads="1"/>
            </p:cNvSpPr>
            <p:nvPr/>
          </p:nvSpPr>
          <p:spPr bwMode="auto">
            <a:xfrm>
              <a:off x="5080" y="1410"/>
              <a:ext cx="22" cy="23"/>
            </a:xfrm>
            <a:prstGeom prst="ellipse">
              <a:avLst/>
            </a:prstGeom>
            <a:solidFill>
              <a:srgbClr val="CC0099"/>
            </a:solidFill>
            <a:ln w="9525">
              <a:solidFill>
                <a:srgbClr val="CC0099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46" name="Oval 239"/>
            <p:cNvSpPr>
              <a:spLocks noChangeArrowheads="1"/>
            </p:cNvSpPr>
            <p:nvPr/>
          </p:nvSpPr>
          <p:spPr bwMode="auto">
            <a:xfrm>
              <a:off x="5102" y="1388"/>
              <a:ext cx="22" cy="23"/>
            </a:xfrm>
            <a:prstGeom prst="ellipse">
              <a:avLst/>
            </a:prstGeom>
            <a:solidFill>
              <a:srgbClr val="CC0099"/>
            </a:solidFill>
            <a:ln w="9525">
              <a:solidFill>
                <a:srgbClr val="CC0099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47" name="Oval 240"/>
            <p:cNvSpPr>
              <a:spLocks noChangeArrowheads="1"/>
            </p:cNvSpPr>
            <p:nvPr/>
          </p:nvSpPr>
          <p:spPr bwMode="auto">
            <a:xfrm>
              <a:off x="4899" y="1342"/>
              <a:ext cx="22" cy="23"/>
            </a:xfrm>
            <a:prstGeom prst="ellipse">
              <a:avLst/>
            </a:prstGeom>
            <a:solidFill>
              <a:srgbClr val="CC0099"/>
            </a:solidFill>
            <a:ln w="9525">
              <a:solidFill>
                <a:srgbClr val="CC0099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48" name="Oval 241"/>
            <p:cNvSpPr>
              <a:spLocks noChangeArrowheads="1"/>
            </p:cNvSpPr>
            <p:nvPr/>
          </p:nvSpPr>
          <p:spPr bwMode="auto">
            <a:xfrm>
              <a:off x="4944" y="1320"/>
              <a:ext cx="22" cy="23"/>
            </a:xfrm>
            <a:prstGeom prst="ellipse">
              <a:avLst/>
            </a:prstGeom>
            <a:solidFill>
              <a:srgbClr val="CC0099"/>
            </a:solidFill>
            <a:ln w="9525">
              <a:solidFill>
                <a:srgbClr val="CC0099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49" name="Oval 242"/>
            <p:cNvSpPr>
              <a:spLocks noChangeArrowheads="1"/>
            </p:cNvSpPr>
            <p:nvPr/>
          </p:nvSpPr>
          <p:spPr bwMode="auto">
            <a:xfrm>
              <a:off x="4899" y="1410"/>
              <a:ext cx="22" cy="23"/>
            </a:xfrm>
            <a:prstGeom prst="ellipse">
              <a:avLst/>
            </a:prstGeom>
            <a:solidFill>
              <a:srgbClr val="CC0099"/>
            </a:solidFill>
            <a:ln w="9525">
              <a:solidFill>
                <a:srgbClr val="CC0099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50" name="Oval 243"/>
            <p:cNvSpPr>
              <a:spLocks noChangeArrowheads="1"/>
            </p:cNvSpPr>
            <p:nvPr/>
          </p:nvSpPr>
          <p:spPr bwMode="auto">
            <a:xfrm>
              <a:off x="4921" y="1297"/>
              <a:ext cx="22" cy="23"/>
            </a:xfrm>
            <a:prstGeom prst="ellipse">
              <a:avLst/>
            </a:prstGeom>
            <a:solidFill>
              <a:srgbClr val="CC0099"/>
            </a:solidFill>
            <a:ln w="9525">
              <a:solidFill>
                <a:srgbClr val="CC0099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51" name="Oval 244"/>
            <p:cNvSpPr>
              <a:spLocks noChangeArrowheads="1"/>
            </p:cNvSpPr>
            <p:nvPr/>
          </p:nvSpPr>
          <p:spPr bwMode="auto">
            <a:xfrm>
              <a:off x="4944" y="1320"/>
              <a:ext cx="22" cy="23"/>
            </a:xfrm>
            <a:prstGeom prst="ellipse">
              <a:avLst/>
            </a:prstGeom>
            <a:solidFill>
              <a:srgbClr val="CC0099"/>
            </a:solidFill>
            <a:ln w="9525">
              <a:solidFill>
                <a:srgbClr val="CC0099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52" name="Oval 245"/>
            <p:cNvSpPr>
              <a:spLocks noChangeArrowheads="1"/>
            </p:cNvSpPr>
            <p:nvPr/>
          </p:nvSpPr>
          <p:spPr bwMode="auto">
            <a:xfrm>
              <a:off x="4943" y="1274"/>
              <a:ext cx="22" cy="23"/>
            </a:xfrm>
            <a:prstGeom prst="ellipse">
              <a:avLst/>
            </a:prstGeom>
            <a:solidFill>
              <a:srgbClr val="CC0099"/>
            </a:solidFill>
            <a:ln w="9525">
              <a:solidFill>
                <a:srgbClr val="CC0099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53" name="Oval 246"/>
            <p:cNvSpPr>
              <a:spLocks noChangeArrowheads="1"/>
            </p:cNvSpPr>
            <p:nvPr/>
          </p:nvSpPr>
          <p:spPr bwMode="auto">
            <a:xfrm>
              <a:off x="4966" y="1320"/>
              <a:ext cx="22" cy="23"/>
            </a:xfrm>
            <a:prstGeom prst="ellipse">
              <a:avLst/>
            </a:prstGeom>
            <a:solidFill>
              <a:srgbClr val="CC0099"/>
            </a:solidFill>
            <a:ln w="9525">
              <a:solidFill>
                <a:srgbClr val="CC0099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54" name="Oval 247"/>
            <p:cNvSpPr>
              <a:spLocks noChangeArrowheads="1"/>
            </p:cNvSpPr>
            <p:nvPr/>
          </p:nvSpPr>
          <p:spPr bwMode="auto">
            <a:xfrm>
              <a:off x="4989" y="1319"/>
              <a:ext cx="22" cy="23"/>
            </a:xfrm>
            <a:prstGeom prst="ellipse">
              <a:avLst/>
            </a:prstGeom>
            <a:solidFill>
              <a:srgbClr val="CC0099"/>
            </a:solidFill>
            <a:ln w="9525">
              <a:solidFill>
                <a:srgbClr val="CC0099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55" name="Oval 248"/>
            <p:cNvSpPr>
              <a:spLocks noChangeArrowheads="1"/>
            </p:cNvSpPr>
            <p:nvPr/>
          </p:nvSpPr>
          <p:spPr bwMode="auto">
            <a:xfrm>
              <a:off x="4989" y="1342"/>
              <a:ext cx="22" cy="23"/>
            </a:xfrm>
            <a:prstGeom prst="ellipse">
              <a:avLst/>
            </a:prstGeom>
            <a:solidFill>
              <a:srgbClr val="CC0099"/>
            </a:solidFill>
            <a:ln w="9525">
              <a:solidFill>
                <a:srgbClr val="CC0099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56" name="Oval 249"/>
            <p:cNvSpPr>
              <a:spLocks noChangeArrowheads="1"/>
            </p:cNvSpPr>
            <p:nvPr/>
          </p:nvSpPr>
          <p:spPr bwMode="auto">
            <a:xfrm>
              <a:off x="5034" y="1365"/>
              <a:ext cx="22" cy="23"/>
            </a:xfrm>
            <a:prstGeom prst="ellipse">
              <a:avLst/>
            </a:prstGeom>
            <a:solidFill>
              <a:srgbClr val="CC0099"/>
            </a:solidFill>
            <a:ln w="9525">
              <a:solidFill>
                <a:srgbClr val="CC0099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57" name="Oval 250"/>
            <p:cNvSpPr>
              <a:spLocks noChangeArrowheads="1"/>
            </p:cNvSpPr>
            <p:nvPr/>
          </p:nvSpPr>
          <p:spPr bwMode="auto">
            <a:xfrm>
              <a:off x="5056" y="1320"/>
              <a:ext cx="22" cy="23"/>
            </a:xfrm>
            <a:prstGeom prst="ellipse">
              <a:avLst/>
            </a:prstGeom>
            <a:solidFill>
              <a:srgbClr val="CC0099"/>
            </a:solidFill>
            <a:ln w="9525">
              <a:solidFill>
                <a:srgbClr val="CC0099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58" name="Oval 251"/>
            <p:cNvSpPr>
              <a:spLocks noChangeArrowheads="1"/>
            </p:cNvSpPr>
            <p:nvPr/>
          </p:nvSpPr>
          <p:spPr bwMode="auto">
            <a:xfrm>
              <a:off x="5056" y="1336"/>
              <a:ext cx="22" cy="23"/>
            </a:xfrm>
            <a:prstGeom prst="ellipse">
              <a:avLst/>
            </a:prstGeom>
            <a:solidFill>
              <a:srgbClr val="CC0099"/>
            </a:solidFill>
            <a:ln w="9525">
              <a:solidFill>
                <a:srgbClr val="CC0099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59" name="Oval 252"/>
            <p:cNvSpPr>
              <a:spLocks noChangeArrowheads="1"/>
            </p:cNvSpPr>
            <p:nvPr/>
          </p:nvSpPr>
          <p:spPr bwMode="auto">
            <a:xfrm>
              <a:off x="5056" y="1297"/>
              <a:ext cx="22" cy="23"/>
            </a:xfrm>
            <a:prstGeom prst="ellipse">
              <a:avLst/>
            </a:prstGeom>
            <a:solidFill>
              <a:srgbClr val="CC0099"/>
            </a:solidFill>
            <a:ln w="9525">
              <a:solidFill>
                <a:srgbClr val="CC0099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60" name="Oval 253"/>
            <p:cNvSpPr>
              <a:spLocks noChangeArrowheads="1"/>
            </p:cNvSpPr>
            <p:nvPr/>
          </p:nvSpPr>
          <p:spPr bwMode="auto">
            <a:xfrm>
              <a:off x="5056" y="1274"/>
              <a:ext cx="22" cy="23"/>
            </a:xfrm>
            <a:prstGeom prst="ellipse">
              <a:avLst/>
            </a:prstGeom>
            <a:solidFill>
              <a:srgbClr val="CC0099"/>
            </a:solidFill>
            <a:ln w="9525">
              <a:solidFill>
                <a:srgbClr val="CC0099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61" name="Oval 254"/>
            <p:cNvSpPr>
              <a:spLocks noChangeArrowheads="1"/>
            </p:cNvSpPr>
            <p:nvPr/>
          </p:nvSpPr>
          <p:spPr bwMode="auto">
            <a:xfrm>
              <a:off x="5012" y="1297"/>
              <a:ext cx="22" cy="23"/>
            </a:xfrm>
            <a:prstGeom prst="ellipse">
              <a:avLst/>
            </a:prstGeom>
            <a:solidFill>
              <a:srgbClr val="CC0099"/>
            </a:solidFill>
            <a:ln w="9525">
              <a:solidFill>
                <a:srgbClr val="CC0099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62" name="Oval 255"/>
            <p:cNvSpPr>
              <a:spLocks noChangeArrowheads="1"/>
            </p:cNvSpPr>
            <p:nvPr/>
          </p:nvSpPr>
          <p:spPr bwMode="auto">
            <a:xfrm>
              <a:off x="5034" y="1252"/>
              <a:ext cx="22" cy="23"/>
            </a:xfrm>
            <a:prstGeom prst="ellipse">
              <a:avLst/>
            </a:prstGeom>
            <a:solidFill>
              <a:srgbClr val="CC0099"/>
            </a:solidFill>
            <a:ln w="9525">
              <a:solidFill>
                <a:srgbClr val="CC0099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63" name="Oval 256"/>
            <p:cNvSpPr>
              <a:spLocks noChangeArrowheads="1"/>
            </p:cNvSpPr>
            <p:nvPr/>
          </p:nvSpPr>
          <p:spPr bwMode="auto">
            <a:xfrm>
              <a:off x="5012" y="1342"/>
              <a:ext cx="22" cy="23"/>
            </a:xfrm>
            <a:prstGeom prst="ellipse">
              <a:avLst/>
            </a:prstGeom>
            <a:solidFill>
              <a:srgbClr val="CC0099"/>
            </a:solidFill>
            <a:ln w="9525">
              <a:solidFill>
                <a:srgbClr val="CC0099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64" name="Oval 257"/>
            <p:cNvSpPr>
              <a:spLocks noChangeArrowheads="1"/>
            </p:cNvSpPr>
            <p:nvPr/>
          </p:nvSpPr>
          <p:spPr bwMode="auto">
            <a:xfrm>
              <a:off x="5034" y="1320"/>
              <a:ext cx="22" cy="23"/>
            </a:xfrm>
            <a:prstGeom prst="ellipse">
              <a:avLst/>
            </a:prstGeom>
            <a:solidFill>
              <a:srgbClr val="CC0099"/>
            </a:solidFill>
            <a:ln w="9525">
              <a:solidFill>
                <a:srgbClr val="CC0099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65" name="Oval 258"/>
            <p:cNvSpPr>
              <a:spLocks noChangeArrowheads="1"/>
            </p:cNvSpPr>
            <p:nvPr/>
          </p:nvSpPr>
          <p:spPr bwMode="auto">
            <a:xfrm>
              <a:off x="5058" y="1365"/>
              <a:ext cx="22" cy="23"/>
            </a:xfrm>
            <a:prstGeom prst="ellipse">
              <a:avLst/>
            </a:prstGeom>
            <a:solidFill>
              <a:srgbClr val="CC0099"/>
            </a:solidFill>
            <a:ln w="9525">
              <a:solidFill>
                <a:srgbClr val="CC0099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66" name="Oval 259"/>
            <p:cNvSpPr>
              <a:spLocks noChangeArrowheads="1"/>
            </p:cNvSpPr>
            <p:nvPr/>
          </p:nvSpPr>
          <p:spPr bwMode="auto">
            <a:xfrm>
              <a:off x="5056" y="1410"/>
              <a:ext cx="22" cy="23"/>
            </a:xfrm>
            <a:prstGeom prst="ellipse">
              <a:avLst/>
            </a:prstGeom>
            <a:solidFill>
              <a:srgbClr val="CC0099"/>
            </a:solidFill>
            <a:ln w="9525">
              <a:solidFill>
                <a:srgbClr val="CC0099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67" name="Oval 260"/>
            <p:cNvSpPr>
              <a:spLocks noChangeArrowheads="1"/>
            </p:cNvSpPr>
            <p:nvPr/>
          </p:nvSpPr>
          <p:spPr bwMode="auto">
            <a:xfrm>
              <a:off x="5080" y="1387"/>
              <a:ext cx="22" cy="23"/>
            </a:xfrm>
            <a:prstGeom prst="ellipse">
              <a:avLst/>
            </a:prstGeom>
            <a:solidFill>
              <a:srgbClr val="CC0099"/>
            </a:solidFill>
            <a:ln w="9525">
              <a:solidFill>
                <a:srgbClr val="CC0099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68" name="Oval 261"/>
            <p:cNvSpPr>
              <a:spLocks noChangeArrowheads="1"/>
            </p:cNvSpPr>
            <p:nvPr/>
          </p:nvSpPr>
          <p:spPr bwMode="auto">
            <a:xfrm>
              <a:off x="5080" y="1387"/>
              <a:ext cx="22" cy="23"/>
            </a:xfrm>
            <a:prstGeom prst="ellipse">
              <a:avLst/>
            </a:prstGeom>
            <a:solidFill>
              <a:srgbClr val="CC0099"/>
            </a:solidFill>
            <a:ln w="9525">
              <a:solidFill>
                <a:srgbClr val="CC0099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69" name="Oval 262"/>
            <p:cNvSpPr>
              <a:spLocks noChangeArrowheads="1"/>
            </p:cNvSpPr>
            <p:nvPr/>
          </p:nvSpPr>
          <p:spPr bwMode="auto">
            <a:xfrm>
              <a:off x="5103" y="1387"/>
              <a:ext cx="22" cy="23"/>
            </a:xfrm>
            <a:prstGeom prst="ellipse">
              <a:avLst/>
            </a:prstGeom>
            <a:solidFill>
              <a:srgbClr val="CC0099"/>
            </a:solidFill>
            <a:ln w="9525">
              <a:solidFill>
                <a:srgbClr val="CC0099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70" name="Oval 263"/>
            <p:cNvSpPr>
              <a:spLocks noChangeArrowheads="1"/>
            </p:cNvSpPr>
            <p:nvPr/>
          </p:nvSpPr>
          <p:spPr bwMode="auto">
            <a:xfrm>
              <a:off x="5148" y="1387"/>
              <a:ext cx="22" cy="23"/>
            </a:xfrm>
            <a:prstGeom prst="ellipse">
              <a:avLst/>
            </a:prstGeom>
            <a:solidFill>
              <a:srgbClr val="CC0099"/>
            </a:solidFill>
            <a:ln w="9525">
              <a:solidFill>
                <a:srgbClr val="CC0099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71" name="Oval 264"/>
            <p:cNvSpPr>
              <a:spLocks noChangeArrowheads="1"/>
            </p:cNvSpPr>
            <p:nvPr/>
          </p:nvSpPr>
          <p:spPr bwMode="auto">
            <a:xfrm>
              <a:off x="5148" y="1387"/>
              <a:ext cx="22" cy="23"/>
            </a:xfrm>
            <a:prstGeom prst="ellipse">
              <a:avLst/>
            </a:prstGeom>
            <a:solidFill>
              <a:srgbClr val="CC0099"/>
            </a:solidFill>
            <a:ln w="9525">
              <a:solidFill>
                <a:srgbClr val="CC0099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72" name="Oval 265"/>
            <p:cNvSpPr>
              <a:spLocks noChangeArrowheads="1"/>
            </p:cNvSpPr>
            <p:nvPr/>
          </p:nvSpPr>
          <p:spPr bwMode="auto">
            <a:xfrm>
              <a:off x="5056" y="1320"/>
              <a:ext cx="22" cy="23"/>
            </a:xfrm>
            <a:prstGeom prst="ellipse">
              <a:avLst/>
            </a:prstGeom>
            <a:solidFill>
              <a:srgbClr val="CC0099"/>
            </a:solidFill>
            <a:ln w="9525">
              <a:solidFill>
                <a:srgbClr val="CC0099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73" name="Oval 266"/>
            <p:cNvSpPr>
              <a:spLocks noChangeArrowheads="1"/>
            </p:cNvSpPr>
            <p:nvPr/>
          </p:nvSpPr>
          <p:spPr bwMode="auto">
            <a:xfrm>
              <a:off x="5103" y="1365"/>
              <a:ext cx="22" cy="23"/>
            </a:xfrm>
            <a:prstGeom prst="ellipse">
              <a:avLst/>
            </a:prstGeom>
            <a:solidFill>
              <a:srgbClr val="CC0099"/>
            </a:solidFill>
            <a:ln w="9525">
              <a:solidFill>
                <a:srgbClr val="CC0099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74" name="Oval 267"/>
            <p:cNvSpPr>
              <a:spLocks noChangeArrowheads="1"/>
            </p:cNvSpPr>
            <p:nvPr/>
          </p:nvSpPr>
          <p:spPr bwMode="auto">
            <a:xfrm>
              <a:off x="5080" y="1320"/>
              <a:ext cx="22" cy="23"/>
            </a:xfrm>
            <a:prstGeom prst="ellipse">
              <a:avLst/>
            </a:prstGeom>
            <a:solidFill>
              <a:srgbClr val="CC0099"/>
            </a:solidFill>
            <a:ln w="9525">
              <a:solidFill>
                <a:srgbClr val="CC0099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75" name="Oval 268"/>
            <p:cNvSpPr>
              <a:spLocks noChangeArrowheads="1"/>
            </p:cNvSpPr>
            <p:nvPr/>
          </p:nvSpPr>
          <p:spPr bwMode="auto">
            <a:xfrm>
              <a:off x="5103" y="1342"/>
              <a:ext cx="22" cy="23"/>
            </a:xfrm>
            <a:prstGeom prst="ellipse">
              <a:avLst/>
            </a:prstGeom>
            <a:solidFill>
              <a:srgbClr val="CC0099"/>
            </a:solidFill>
            <a:ln w="9525">
              <a:solidFill>
                <a:srgbClr val="CC0099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76" name="Oval 269"/>
            <p:cNvSpPr>
              <a:spLocks noChangeArrowheads="1"/>
            </p:cNvSpPr>
            <p:nvPr/>
          </p:nvSpPr>
          <p:spPr bwMode="auto">
            <a:xfrm>
              <a:off x="5103" y="1274"/>
              <a:ext cx="22" cy="23"/>
            </a:xfrm>
            <a:prstGeom prst="ellipse">
              <a:avLst/>
            </a:prstGeom>
            <a:solidFill>
              <a:srgbClr val="CC0099"/>
            </a:solidFill>
            <a:ln w="9525">
              <a:solidFill>
                <a:srgbClr val="CC0099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ja-JP" altLang="en-US" sz="2000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77" name="Oval 270"/>
            <p:cNvSpPr>
              <a:spLocks noChangeArrowheads="1"/>
            </p:cNvSpPr>
            <p:nvPr/>
          </p:nvSpPr>
          <p:spPr bwMode="auto">
            <a:xfrm>
              <a:off x="5148" y="1342"/>
              <a:ext cx="22" cy="23"/>
            </a:xfrm>
            <a:prstGeom prst="ellipse">
              <a:avLst/>
            </a:prstGeom>
            <a:solidFill>
              <a:srgbClr val="CC0099"/>
            </a:solidFill>
            <a:ln w="9525">
              <a:solidFill>
                <a:srgbClr val="CC0099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78" name="Oval 271"/>
            <p:cNvSpPr>
              <a:spLocks noChangeArrowheads="1"/>
            </p:cNvSpPr>
            <p:nvPr/>
          </p:nvSpPr>
          <p:spPr bwMode="auto">
            <a:xfrm>
              <a:off x="5056" y="1252"/>
              <a:ext cx="22" cy="23"/>
            </a:xfrm>
            <a:prstGeom prst="ellipse">
              <a:avLst/>
            </a:prstGeom>
            <a:solidFill>
              <a:srgbClr val="CC0099"/>
            </a:solidFill>
            <a:ln w="9525">
              <a:solidFill>
                <a:srgbClr val="CC0099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79" name="Oval 272"/>
            <p:cNvSpPr>
              <a:spLocks noChangeArrowheads="1"/>
            </p:cNvSpPr>
            <p:nvPr/>
          </p:nvSpPr>
          <p:spPr bwMode="auto">
            <a:xfrm>
              <a:off x="5194" y="1387"/>
              <a:ext cx="22" cy="23"/>
            </a:xfrm>
            <a:prstGeom prst="ellipse">
              <a:avLst/>
            </a:prstGeom>
            <a:solidFill>
              <a:srgbClr val="CC0099"/>
            </a:solidFill>
            <a:ln w="9525">
              <a:solidFill>
                <a:srgbClr val="CC0099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80" name="Oval 273"/>
            <p:cNvSpPr>
              <a:spLocks noChangeArrowheads="1"/>
            </p:cNvSpPr>
            <p:nvPr/>
          </p:nvSpPr>
          <p:spPr bwMode="auto">
            <a:xfrm>
              <a:off x="5216" y="1365"/>
              <a:ext cx="22" cy="23"/>
            </a:xfrm>
            <a:prstGeom prst="ellipse">
              <a:avLst/>
            </a:prstGeom>
            <a:solidFill>
              <a:srgbClr val="CC0099"/>
            </a:solidFill>
            <a:ln w="9525">
              <a:solidFill>
                <a:srgbClr val="CC0099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81" name="Oval 274"/>
            <p:cNvSpPr>
              <a:spLocks noChangeArrowheads="1"/>
            </p:cNvSpPr>
            <p:nvPr/>
          </p:nvSpPr>
          <p:spPr bwMode="auto">
            <a:xfrm>
              <a:off x="5171" y="1365"/>
              <a:ext cx="22" cy="23"/>
            </a:xfrm>
            <a:prstGeom prst="ellipse">
              <a:avLst/>
            </a:prstGeom>
            <a:solidFill>
              <a:srgbClr val="CC0099"/>
            </a:solidFill>
            <a:ln w="9525">
              <a:solidFill>
                <a:srgbClr val="CC0099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82" name="Oval 275"/>
            <p:cNvSpPr>
              <a:spLocks noChangeArrowheads="1"/>
            </p:cNvSpPr>
            <p:nvPr/>
          </p:nvSpPr>
          <p:spPr bwMode="auto">
            <a:xfrm>
              <a:off x="5103" y="1297"/>
              <a:ext cx="22" cy="23"/>
            </a:xfrm>
            <a:prstGeom prst="ellipse">
              <a:avLst/>
            </a:prstGeom>
            <a:solidFill>
              <a:srgbClr val="CC0099"/>
            </a:solidFill>
            <a:ln w="9525">
              <a:solidFill>
                <a:srgbClr val="CC0099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83" name="Oval 276"/>
            <p:cNvSpPr>
              <a:spLocks noChangeArrowheads="1"/>
            </p:cNvSpPr>
            <p:nvPr/>
          </p:nvSpPr>
          <p:spPr bwMode="auto">
            <a:xfrm>
              <a:off x="5148" y="1433"/>
              <a:ext cx="22" cy="23"/>
            </a:xfrm>
            <a:prstGeom prst="ellipse">
              <a:avLst/>
            </a:prstGeom>
            <a:solidFill>
              <a:srgbClr val="CC0099"/>
            </a:solidFill>
            <a:ln w="9525">
              <a:solidFill>
                <a:srgbClr val="CC0099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84" name="Oval 277"/>
            <p:cNvSpPr>
              <a:spLocks noChangeArrowheads="1"/>
            </p:cNvSpPr>
            <p:nvPr/>
          </p:nvSpPr>
          <p:spPr bwMode="auto">
            <a:xfrm>
              <a:off x="5056" y="1229"/>
              <a:ext cx="22" cy="23"/>
            </a:xfrm>
            <a:prstGeom prst="ellipse">
              <a:avLst/>
            </a:prstGeom>
            <a:solidFill>
              <a:srgbClr val="CC0099"/>
            </a:solidFill>
            <a:ln w="9525">
              <a:solidFill>
                <a:srgbClr val="CC0099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85" name="Oval 278"/>
            <p:cNvSpPr>
              <a:spLocks noChangeArrowheads="1"/>
            </p:cNvSpPr>
            <p:nvPr/>
          </p:nvSpPr>
          <p:spPr bwMode="auto">
            <a:xfrm>
              <a:off x="5126" y="1229"/>
              <a:ext cx="22" cy="23"/>
            </a:xfrm>
            <a:prstGeom prst="ellipse">
              <a:avLst/>
            </a:prstGeom>
            <a:solidFill>
              <a:srgbClr val="CC0099"/>
            </a:solidFill>
            <a:ln w="9525">
              <a:solidFill>
                <a:srgbClr val="CC0099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86" name="Oval 279"/>
            <p:cNvSpPr>
              <a:spLocks noChangeArrowheads="1"/>
            </p:cNvSpPr>
            <p:nvPr/>
          </p:nvSpPr>
          <p:spPr bwMode="auto">
            <a:xfrm>
              <a:off x="5171" y="1206"/>
              <a:ext cx="22" cy="23"/>
            </a:xfrm>
            <a:prstGeom prst="ellipse">
              <a:avLst/>
            </a:prstGeom>
            <a:solidFill>
              <a:srgbClr val="CC0099"/>
            </a:solidFill>
            <a:ln w="9525">
              <a:solidFill>
                <a:srgbClr val="CC0099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87" name="Oval 280"/>
            <p:cNvSpPr>
              <a:spLocks noChangeArrowheads="1"/>
            </p:cNvSpPr>
            <p:nvPr/>
          </p:nvSpPr>
          <p:spPr bwMode="auto">
            <a:xfrm>
              <a:off x="5103" y="1229"/>
              <a:ext cx="22" cy="23"/>
            </a:xfrm>
            <a:prstGeom prst="ellipse">
              <a:avLst/>
            </a:prstGeom>
            <a:solidFill>
              <a:srgbClr val="CC0099"/>
            </a:solidFill>
            <a:ln w="9525">
              <a:solidFill>
                <a:srgbClr val="CC0099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88" name="Oval 281"/>
            <p:cNvSpPr>
              <a:spLocks noChangeArrowheads="1"/>
            </p:cNvSpPr>
            <p:nvPr/>
          </p:nvSpPr>
          <p:spPr bwMode="auto">
            <a:xfrm>
              <a:off x="5126" y="1297"/>
              <a:ext cx="22" cy="23"/>
            </a:xfrm>
            <a:prstGeom prst="ellipse">
              <a:avLst/>
            </a:prstGeom>
            <a:solidFill>
              <a:srgbClr val="CC0099"/>
            </a:solidFill>
            <a:ln w="9525">
              <a:solidFill>
                <a:srgbClr val="CC0099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89" name="Oval 282"/>
            <p:cNvSpPr>
              <a:spLocks noChangeArrowheads="1"/>
            </p:cNvSpPr>
            <p:nvPr/>
          </p:nvSpPr>
          <p:spPr bwMode="auto">
            <a:xfrm>
              <a:off x="5171" y="1297"/>
              <a:ext cx="22" cy="23"/>
            </a:xfrm>
            <a:prstGeom prst="ellipse">
              <a:avLst/>
            </a:prstGeom>
            <a:solidFill>
              <a:srgbClr val="CC0099"/>
            </a:solidFill>
            <a:ln w="9525">
              <a:solidFill>
                <a:srgbClr val="CC0099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90" name="Oval 283"/>
            <p:cNvSpPr>
              <a:spLocks noChangeArrowheads="1"/>
            </p:cNvSpPr>
            <p:nvPr/>
          </p:nvSpPr>
          <p:spPr bwMode="auto">
            <a:xfrm>
              <a:off x="5238" y="1387"/>
              <a:ext cx="22" cy="23"/>
            </a:xfrm>
            <a:prstGeom prst="ellipse">
              <a:avLst/>
            </a:prstGeom>
            <a:solidFill>
              <a:srgbClr val="CC0099"/>
            </a:solidFill>
            <a:ln w="9525">
              <a:solidFill>
                <a:srgbClr val="CC0099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91" name="Oval 284"/>
            <p:cNvSpPr>
              <a:spLocks noChangeArrowheads="1"/>
            </p:cNvSpPr>
            <p:nvPr/>
          </p:nvSpPr>
          <p:spPr bwMode="auto">
            <a:xfrm>
              <a:off x="5261" y="1387"/>
              <a:ext cx="22" cy="23"/>
            </a:xfrm>
            <a:prstGeom prst="ellipse">
              <a:avLst/>
            </a:prstGeom>
            <a:solidFill>
              <a:srgbClr val="CC0099"/>
            </a:solidFill>
            <a:ln w="9525">
              <a:solidFill>
                <a:srgbClr val="CC0099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92" name="Oval 285"/>
            <p:cNvSpPr>
              <a:spLocks noChangeArrowheads="1"/>
            </p:cNvSpPr>
            <p:nvPr/>
          </p:nvSpPr>
          <p:spPr bwMode="auto">
            <a:xfrm>
              <a:off x="5262" y="1387"/>
              <a:ext cx="22" cy="23"/>
            </a:xfrm>
            <a:prstGeom prst="ellipse">
              <a:avLst/>
            </a:prstGeom>
            <a:solidFill>
              <a:srgbClr val="CC0099"/>
            </a:solidFill>
            <a:ln w="9525">
              <a:solidFill>
                <a:srgbClr val="CC0099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93" name="Oval 286"/>
            <p:cNvSpPr>
              <a:spLocks noChangeArrowheads="1"/>
            </p:cNvSpPr>
            <p:nvPr/>
          </p:nvSpPr>
          <p:spPr bwMode="auto">
            <a:xfrm>
              <a:off x="5262" y="1387"/>
              <a:ext cx="22" cy="23"/>
            </a:xfrm>
            <a:prstGeom prst="ellipse">
              <a:avLst/>
            </a:prstGeom>
            <a:solidFill>
              <a:srgbClr val="CC0099"/>
            </a:solidFill>
            <a:ln w="9525">
              <a:solidFill>
                <a:srgbClr val="CC0099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94" name="Oval 287"/>
            <p:cNvSpPr>
              <a:spLocks noChangeArrowheads="1"/>
            </p:cNvSpPr>
            <p:nvPr/>
          </p:nvSpPr>
          <p:spPr bwMode="auto">
            <a:xfrm>
              <a:off x="5239" y="1387"/>
              <a:ext cx="22" cy="23"/>
            </a:xfrm>
            <a:prstGeom prst="ellipse">
              <a:avLst/>
            </a:prstGeom>
            <a:solidFill>
              <a:srgbClr val="CC0099"/>
            </a:solidFill>
            <a:ln w="9525">
              <a:solidFill>
                <a:srgbClr val="CC0099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95" name="Oval 288"/>
            <p:cNvSpPr>
              <a:spLocks noChangeArrowheads="1"/>
            </p:cNvSpPr>
            <p:nvPr/>
          </p:nvSpPr>
          <p:spPr bwMode="auto">
            <a:xfrm>
              <a:off x="5329" y="1387"/>
              <a:ext cx="22" cy="23"/>
            </a:xfrm>
            <a:prstGeom prst="ellipse">
              <a:avLst/>
            </a:prstGeom>
            <a:solidFill>
              <a:srgbClr val="CC0099"/>
            </a:solidFill>
            <a:ln w="9525">
              <a:solidFill>
                <a:srgbClr val="CC0099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96" name="Oval 289"/>
            <p:cNvSpPr>
              <a:spLocks noChangeArrowheads="1"/>
            </p:cNvSpPr>
            <p:nvPr/>
          </p:nvSpPr>
          <p:spPr bwMode="auto">
            <a:xfrm>
              <a:off x="5058" y="1388"/>
              <a:ext cx="22" cy="23"/>
            </a:xfrm>
            <a:prstGeom prst="ellipse">
              <a:avLst/>
            </a:prstGeom>
            <a:solidFill>
              <a:srgbClr val="CC0099"/>
            </a:solidFill>
            <a:ln w="9525">
              <a:solidFill>
                <a:srgbClr val="CC0099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97" name="Oval 290"/>
            <p:cNvSpPr>
              <a:spLocks noChangeArrowheads="1"/>
            </p:cNvSpPr>
            <p:nvPr/>
          </p:nvSpPr>
          <p:spPr bwMode="auto">
            <a:xfrm>
              <a:off x="5169" y="1433"/>
              <a:ext cx="22" cy="23"/>
            </a:xfrm>
            <a:prstGeom prst="ellipse">
              <a:avLst/>
            </a:prstGeom>
            <a:solidFill>
              <a:srgbClr val="CC0099"/>
            </a:solidFill>
            <a:ln w="9525">
              <a:solidFill>
                <a:srgbClr val="CC0099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98" name="Oval 291"/>
            <p:cNvSpPr>
              <a:spLocks noChangeArrowheads="1"/>
            </p:cNvSpPr>
            <p:nvPr/>
          </p:nvSpPr>
          <p:spPr bwMode="auto">
            <a:xfrm>
              <a:off x="5125" y="1410"/>
              <a:ext cx="22" cy="23"/>
            </a:xfrm>
            <a:prstGeom prst="ellipse">
              <a:avLst/>
            </a:prstGeom>
            <a:solidFill>
              <a:srgbClr val="CC0099"/>
            </a:solidFill>
            <a:ln w="9525">
              <a:solidFill>
                <a:srgbClr val="CC0099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99" name="Oval 292"/>
            <p:cNvSpPr>
              <a:spLocks noChangeArrowheads="1"/>
            </p:cNvSpPr>
            <p:nvPr/>
          </p:nvSpPr>
          <p:spPr bwMode="auto">
            <a:xfrm>
              <a:off x="4852" y="1093"/>
              <a:ext cx="22" cy="23"/>
            </a:xfrm>
            <a:prstGeom prst="ellipse">
              <a:avLst/>
            </a:prstGeom>
            <a:solidFill>
              <a:srgbClr val="CC0099"/>
            </a:solidFill>
            <a:ln w="9525">
              <a:solidFill>
                <a:srgbClr val="CC0099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00" name="Oval 293"/>
            <p:cNvSpPr>
              <a:spLocks noChangeArrowheads="1"/>
            </p:cNvSpPr>
            <p:nvPr/>
          </p:nvSpPr>
          <p:spPr bwMode="auto">
            <a:xfrm>
              <a:off x="4874" y="1048"/>
              <a:ext cx="22" cy="23"/>
            </a:xfrm>
            <a:prstGeom prst="ellipse">
              <a:avLst/>
            </a:prstGeom>
            <a:solidFill>
              <a:srgbClr val="CC0099"/>
            </a:solidFill>
            <a:ln w="9525">
              <a:solidFill>
                <a:srgbClr val="CC0099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01" name="Oval 294"/>
            <p:cNvSpPr>
              <a:spLocks noChangeArrowheads="1"/>
            </p:cNvSpPr>
            <p:nvPr/>
          </p:nvSpPr>
          <p:spPr bwMode="auto">
            <a:xfrm>
              <a:off x="4874" y="1064"/>
              <a:ext cx="22" cy="23"/>
            </a:xfrm>
            <a:prstGeom prst="ellipse">
              <a:avLst/>
            </a:prstGeom>
            <a:solidFill>
              <a:srgbClr val="CC0099"/>
            </a:solidFill>
            <a:ln w="9525">
              <a:solidFill>
                <a:srgbClr val="CC0099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02" name="Oval 295"/>
            <p:cNvSpPr>
              <a:spLocks noChangeArrowheads="1"/>
            </p:cNvSpPr>
            <p:nvPr/>
          </p:nvSpPr>
          <p:spPr bwMode="auto">
            <a:xfrm>
              <a:off x="4874" y="1025"/>
              <a:ext cx="22" cy="23"/>
            </a:xfrm>
            <a:prstGeom prst="ellipse">
              <a:avLst/>
            </a:prstGeom>
            <a:solidFill>
              <a:srgbClr val="CC0099"/>
            </a:solidFill>
            <a:ln w="9525">
              <a:solidFill>
                <a:srgbClr val="CC0099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03" name="Oval 296"/>
            <p:cNvSpPr>
              <a:spLocks noChangeArrowheads="1"/>
            </p:cNvSpPr>
            <p:nvPr/>
          </p:nvSpPr>
          <p:spPr bwMode="auto">
            <a:xfrm>
              <a:off x="4830" y="1025"/>
              <a:ext cx="22" cy="23"/>
            </a:xfrm>
            <a:prstGeom prst="ellipse">
              <a:avLst/>
            </a:prstGeom>
            <a:solidFill>
              <a:srgbClr val="CC0099"/>
            </a:solidFill>
            <a:ln w="9525">
              <a:solidFill>
                <a:srgbClr val="CC0099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04" name="Oval 297"/>
            <p:cNvSpPr>
              <a:spLocks noChangeArrowheads="1"/>
            </p:cNvSpPr>
            <p:nvPr/>
          </p:nvSpPr>
          <p:spPr bwMode="auto">
            <a:xfrm>
              <a:off x="4830" y="1070"/>
              <a:ext cx="22" cy="23"/>
            </a:xfrm>
            <a:prstGeom prst="ellipse">
              <a:avLst/>
            </a:prstGeom>
            <a:solidFill>
              <a:srgbClr val="CC0099"/>
            </a:solidFill>
            <a:ln w="9525">
              <a:solidFill>
                <a:srgbClr val="CC0099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05" name="Oval 298"/>
            <p:cNvSpPr>
              <a:spLocks noChangeArrowheads="1"/>
            </p:cNvSpPr>
            <p:nvPr/>
          </p:nvSpPr>
          <p:spPr bwMode="auto">
            <a:xfrm>
              <a:off x="4852" y="1048"/>
              <a:ext cx="22" cy="23"/>
            </a:xfrm>
            <a:prstGeom prst="ellipse">
              <a:avLst/>
            </a:prstGeom>
            <a:solidFill>
              <a:srgbClr val="CC0099"/>
            </a:solidFill>
            <a:ln w="9525">
              <a:solidFill>
                <a:srgbClr val="CC0099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06" name="Oval 299"/>
            <p:cNvSpPr>
              <a:spLocks noChangeArrowheads="1"/>
            </p:cNvSpPr>
            <p:nvPr/>
          </p:nvSpPr>
          <p:spPr bwMode="auto">
            <a:xfrm>
              <a:off x="4876" y="1093"/>
              <a:ext cx="22" cy="23"/>
            </a:xfrm>
            <a:prstGeom prst="ellipse">
              <a:avLst/>
            </a:prstGeom>
            <a:solidFill>
              <a:srgbClr val="CC0099"/>
            </a:solidFill>
            <a:ln w="9525">
              <a:solidFill>
                <a:srgbClr val="CC0099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07" name="Oval 300"/>
            <p:cNvSpPr>
              <a:spLocks noChangeArrowheads="1"/>
            </p:cNvSpPr>
            <p:nvPr/>
          </p:nvSpPr>
          <p:spPr bwMode="auto">
            <a:xfrm>
              <a:off x="4874" y="1138"/>
              <a:ext cx="22" cy="23"/>
            </a:xfrm>
            <a:prstGeom prst="ellipse">
              <a:avLst/>
            </a:prstGeom>
            <a:solidFill>
              <a:srgbClr val="CC0099"/>
            </a:solidFill>
            <a:ln w="9525">
              <a:solidFill>
                <a:srgbClr val="CC0099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08" name="Oval 301"/>
            <p:cNvSpPr>
              <a:spLocks noChangeArrowheads="1"/>
            </p:cNvSpPr>
            <p:nvPr/>
          </p:nvSpPr>
          <p:spPr bwMode="auto">
            <a:xfrm>
              <a:off x="4898" y="1115"/>
              <a:ext cx="22" cy="23"/>
            </a:xfrm>
            <a:prstGeom prst="ellipse">
              <a:avLst/>
            </a:prstGeom>
            <a:solidFill>
              <a:srgbClr val="CC0099"/>
            </a:solidFill>
            <a:ln w="9525">
              <a:solidFill>
                <a:srgbClr val="CC0099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09" name="Oval 302"/>
            <p:cNvSpPr>
              <a:spLocks noChangeArrowheads="1"/>
            </p:cNvSpPr>
            <p:nvPr/>
          </p:nvSpPr>
          <p:spPr bwMode="auto">
            <a:xfrm>
              <a:off x="4898" y="1115"/>
              <a:ext cx="22" cy="23"/>
            </a:xfrm>
            <a:prstGeom prst="ellipse">
              <a:avLst/>
            </a:prstGeom>
            <a:solidFill>
              <a:srgbClr val="CC0099"/>
            </a:solidFill>
            <a:ln w="9525">
              <a:solidFill>
                <a:srgbClr val="CC0099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10" name="Oval 303"/>
            <p:cNvSpPr>
              <a:spLocks noChangeArrowheads="1"/>
            </p:cNvSpPr>
            <p:nvPr/>
          </p:nvSpPr>
          <p:spPr bwMode="auto">
            <a:xfrm>
              <a:off x="4921" y="1115"/>
              <a:ext cx="22" cy="23"/>
            </a:xfrm>
            <a:prstGeom prst="ellipse">
              <a:avLst/>
            </a:prstGeom>
            <a:solidFill>
              <a:srgbClr val="CC0099"/>
            </a:solidFill>
            <a:ln w="9525">
              <a:solidFill>
                <a:srgbClr val="CC0099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11" name="Oval 304"/>
            <p:cNvSpPr>
              <a:spLocks noChangeArrowheads="1"/>
            </p:cNvSpPr>
            <p:nvPr/>
          </p:nvSpPr>
          <p:spPr bwMode="auto">
            <a:xfrm>
              <a:off x="4966" y="1115"/>
              <a:ext cx="22" cy="23"/>
            </a:xfrm>
            <a:prstGeom prst="ellipse">
              <a:avLst/>
            </a:prstGeom>
            <a:solidFill>
              <a:srgbClr val="CC0099"/>
            </a:solidFill>
            <a:ln w="9525">
              <a:solidFill>
                <a:srgbClr val="CC0099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12" name="Oval 305"/>
            <p:cNvSpPr>
              <a:spLocks noChangeArrowheads="1"/>
            </p:cNvSpPr>
            <p:nvPr/>
          </p:nvSpPr>
          <p:spPr bwMode="auto">
            <a:xfrm>
              <a:off x="4966" y="1115"/>
              <a:ext cx="22" cy="23"/>
            </a:xfrm>
            <a:prstGeom prst="ellipse">
              <a:avLst/>
            </a:prstGeom>
            <a:solidFill>
              <a:srgbClr val="CC0099"/>
            </a:solidFill>
            <a:ln w="9525">
              <a:solidFill>
                <a:srgbClr val="CC0099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13" name="Oval 306"/>
            <p:cNvSpPr>
              <a:spLocks noChangeArrowheads="1"/>
            </p:cNvSpPr>
            <p:nvPr/>
          </p:nvSpPr>
          <p:spPr bwMode="auto">
            <a:xfrm>
              <a:off x="4874" y="1048"/>
              <a:ext cx="22" cy="23"/>
            </a:xfrm>
            <a:prstGeom prst="ellipse">
              <a:avLst/>
            </a:prstGeom>
            <a:solidFill>
              <a:srgbClr val="CC0099"/>
            </a:solidFill>
            <a:ln w="9525">
              <a:solidFill>
                <a:srgbClr val="CC0099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14" name="Oval 307"/>
            <p:cNvSpPr>
              <a:spLocks noChangeArrowheads="1"/>
            </p:cNvSpPr>
            <p:nvPr/>
          </p:nvSpPr>
          <p:spPr bwMode="auto">
            <a:xfrm>
              <a:off x="4921" y="1093"/>
              <a:ext cx="22" cy="23"/>
            </a:xfrm>
            <a:prstGeom prst="ellipse">
              <a:avLst/>
            </a:prstGeom>
            <a:solidFill>
              <a:srgbClr val="CC0099"/>
            </a:solidFill>
            <a:ln w="9525">
              <a:solidFill>
                <a:srgbClr val="CC0099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15" name="Oval 308"/>
            <p:cNvSpPr>
              <a:spLocks noChangeArrowheads="1"/>
            </p:cNvSpPr>
            <p:nvPr/>
          </p:nvSpPr>
          <p:spPr bwMode="auto">
            <a:xfrm>
              <a:off x="4898" y="1048"/>
              <a:ext cx="22" cy="23"/>
            </a:xfrm>
            <a:prstGeom prst="ellipse">
              <a:avLst/>
            </a:prstGeom>
            <a:solidFill>
              <a:srgbClr val="CC0099"/>
            </a:solidFill>
            <a:ln w="9525">
              <a:solidFill>
                <a:srgbClr val="CC0099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16" name="Oval 309"/>
            <p:cNvSpPr>
              <a:spLocks noChangeArrowheads="1"/>
            </p:cNvSpPr>
            <p:nvPr/>
          </p:nvSpPr>
          <p:spPr bwMode="auto">
            <a:xfrm>
              <a:off x="4921" y="1070"/>
              <a:ext cx="22" cy="23"/>
            </a:xfrm>
            <a:prstGeom prst="ellipse">
              <a:avLst/>
            </a:prstGeom>
            <a:solidFill>
              <a:srgbClr val="CC0099"/>
            </a:solidFill>
            <a:ln w="9525">
              <a:solidFill>
                <a:srgbClr val="CC0099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17" name="Oval 310"/>
            <p:cNvSpPr>
              <a:spLocks noChangeArrowheads="1"/>
            </p:cNvSpPr>
            <p:nvPr/>
          </p:nvSpPr>
          <p:spPr bwMode="auto">
            <a:xfrm>
              <a:off x="4966" y="1070"/>
              <a:ext cx="22" cy="23"/>
            </a:xfrm>
            <a:prstGeom prst="ellipse">
              <a:avLst/>
            </a:prstGeom>
            <a:solidFill>
              <a:srgbClr val="CC0099"/>
            </a:solidFill>
            <a:ln w="9525">
              <a:solidFill>
                <a:srgbClr val="CC0099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18" name="Oval 311"/>
            <p:cNvSpPr>
              <a:spLocks noChangeArrowheads="1"/>
            </p:cNvSpPr>
            <p:nvPr/>
          </p:nvSpPr>
          <p:spPr bwMode="auto">
            <a:xfrm>
              <a:off x="5012" y="1115"/>
              <a:ext cx="22" cy="23"/>
            </a:xfrm>
            <a:prstGeom prst="ellipse">
              <a:avLst/>
            </a:prstGeom>
            <a:solidFill>
              <a:srgbClr val="CC0099"/>
            </a:solidFill>
            <a:ln w="9525">
              <a:solidFill>
                <a:srgbClr val="CC0099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19" name="Oval 312"/>
            <p:cNvSpPr>
              <a:spLocks noChangeArrowheads="1"/>
            </p:cNvSpPr>
            <p:nvPr/>
          </p:nvSpPr>
          <p:spPr bwMode="auto">
            <a:xfrm>
              <a:off x="5034" y="1093"/>
              <a:ext cx="22" cy="23"/>
            </a:xfrm>
            <a:prstGeom prst="ellipse">
              <a:avLst/>
            </a:prstGeom>
            <a:solidFill>
              <a:srgbClr val="CC0099"/>
            </a:solidFill>
            <a:ln w="9525">
              <a:solidFill>
                <a:srgbClr val="CC0099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0" name="Oval 313"/>
            <p:cNvSpPr>
              <a:spLocks noChangeArrowheads="1"/>
            </p:cNvSpPr>
            <p:nvPr/>
          </p:nvSpPr>
          <p:spPr bwMode="auto">
            <a:xfrm>
              <a:off x="4989" y="1093"/>
              <a:ext cx="22" cy="23"/>
            </a:xfrm>
            <a:prstGeom prst="ellipse">
              <a:avLst/>
            </a:prstGeom>
            <a:solidFill>
              <a:srgbClr val="CC0099"/>
            </a:solidFill>
            <a:ln w="9525">
              <a:solidFill>
                <a:srgbClr val="CC0099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1" name="Oval 314"/>
            <p:cNvSpPr>
              <a:spLocks noChangeArrowheads="1"/>
            </p:cNvSpPr>
            <p:nvPr/>
          </p:nvSpPr>
          <p:spPr bwMode="auto">
            <a:xfrm>
              <a:off x="4921" y="1025"/>
              <a:ext cx="22" cy="23"/>
            </a:xfrm>
            <a:prstGeom prst="ellipse">
              <a:avLst/>
            </a:prstGeom>
            <a:solidFill>
              <a:srgbClr val="CC0099"/>
            </a:solidFill>
            <a:ln w="9525">
              <a:solidFill>
                <a:srgbClr val="CC0099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2" name="Oval 315"/>
            <p:cNvSpPr>
              <a:spLocks noChangeArrowheads="1"/>
            </p:cNvSpPr>
            <p:nvPr/>
          </p:nvSpPr>
          <p:spPr bwMode="auto">
            <a:xfrm>
              <a:off x="4966" y="1161"/>
              <a:ext cx="22" cy="23"/>
            </a:xfrm>
            <a:prstGeom prst="ellipse">
              <a:avLst/>
            </a:prstGeom>
            <a:solidFill>
              <a:srgbClr val="CC0099"/>
            </a:solidFill>
            <a:ln w="9525">
              <a:solidFill>
                <a:srgbClr val="CC0099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3" name="Oval 316"/>
            <p:cNvSpPr>
              <a:spLocks noChangeArrowheads="1"/>
            </p:cNvSpPr>
            <p:nvPr/>
          </p:nvSpPr>
          <p:spPr bwMode="auto">
            <a:xfrm>
              <a:off x="4944" y="1025"/>
              <a:ext cx="22" cy="23"/>
            </a:xfrm>
            <a:prstGeom prst="ellipse">
              <a:avLst/>
            </a:prstGeom>
            <a:solidFill>
              <a:srgbClr val="CC0099"/>
            </a:solidFill>
            <a:ln w="9525">
              <a:solidFill>
                <a:srgbClr val="CC0099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4" name="Oval 317"/>
            <p:cNvSpPr>
              <a:spLocks noChangeArrowheads="1"/>
            </p:cNvSpPr>
            <p:nvPr/>
          </p:nvSpPr>
          <p:spPr bwMode="auto">
            <a:xfrm>
              <a:off x="4989" y="1025"/>
              <a:ext cx="22" cy="23"/>
            </a:xfrm>
            <a:prstGeom prst="ellipse">
              <a:avLst/>
            </a:prstGeom>
            <a:solidFill>
              <a:srgbClr val="CC0099"/>
            </a:solidFill>
            <a:ln w="9525">
              <a:solidFill>
                <a:srgbClr val="CC0099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5" name="Oval 318"/>
            <p:cNvSpPr>
              <a:spLocks noChangeArrowheads="1"/>
            </p:cNvSpPr>
            <p:nvPr/>
          </p:nvSpPr>
          <p:spPr bwMode="auto">
            <a:xfrm>
              <a:off x="4966" y="1025"/>
              <a:ext cx="22" cy="23"/>
            </a:xfrm>
            <a:prstGeom prst="ellipse">
              <a:avLst/>
            </a:prstGeom>
            <a:solidFill>
              <a:srgbClr val="CC0099"/>
            </a:solidFill>
            <a:ln w="9525">
              <a:solidFill>
                <a:srgbClr val="CC0099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6" name="Oval 319"/>
            <p:cNvSpPr>
              <a:spLocks noChangeArrowheads="1"/>
            </p:cNvSpPr>
            <p:nvPr/>
          </p:nvSpPr>
          <p:spPr bwMode="auto">
            <a:xfrm>
              <a:off x="5056" y="1115"/>
              <a:ext cx="22" cy="23"/>
            </a:xfrm>
            <a:prstGeom prst="ellipse">
              <a:avLst/>
            </a:prstGeom>
            <a:solidFill>
              <a:srgbClr val="CC0099"/>
            </a:solidFill>
            <a:ln w="9525">
              <a:solidFill>
                <a:srgbClr val="CC0099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7" name="Oval 320"/>
            <p:cNvSpPr>
              <a:spLocks noChangeArrowheads="1"/>
            </p:cNvSpPr>
            <p:nvPr/>
          </p:nvSpPr>
          <p:spPr bwMode="auto">
            <a:xfrm>
              <a:off x="5079" y="1115"/>
              <a:ext cx="22" cy="23"/>
            </a:xfrm>
            <a:prstGeom prst="ellipse">
              <a:avLst/>
            </a:prstGeom>
            <a:solidFill>
              <a:srgbClr val="CC0099"/>
            </a:solidFill>
            <a:ln w="9525">
              <a:solidFill>
                <a:srgbClr val="CC0099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8" name="Oval 321"/>
            <p:cNvSpPr>
              <a:spLocks noChangeArrowheads="1"/>
            </p:cNvSpPr>
            <p:nvPr/>
          </p:nvSpPr>
          <p:spPr bwMode="auto">
            <a:xfrm>
              <a:off x="5080" y="1115"/>
              <a:ext cx="22" cy="23"/>
            </a:xfrm>
            <a:prstGeom prst="ellipse">
              <a:avLst/>
            </a:prstGeom>
            <a:solidFill>
              <a:srgbClr val="CC0099"/>
            </a:solidFill>
            <a:ln w="9525">
              <a:solidFill>
                <a:srgbClr val="CC0099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" name="Oval 322"/>
            <p:cNvSpPr>
              <a:spLocks noChangeArrowheads="1"/>
            </p:cNvSpPr>
            <p:nvPr/>
          </p:nvSpPr>
          <p:spPr bwMode="auto">
            <a:xfrm>
              <a:off x="5080" y="1115"/>
              <a:ext cx="22" cy="23"/>
            </a:xfrm>
            <a:prstGeom prst="ellipse">
              <a:avLst/>
            </a:prstGeom>
            <a:solidFill>
              <a:srgbClr val="CC0099"/>
            </a:solidFill>
            <a:ln w="9525">
              <a:solidFill>
                <a:srgbClr val="CC0099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30" name="Oval 323"/>
            <p:cNvSpPr>
              <a:spLocks noChangeArrowheads="1"/>
            </p:cNvSpPr>
            <p:nvPr/>
          </p:nvSpPr>
          <p:spPr bwMode="auto">
            <a:xfrm>
              <a:off x="5057" y="1115"/>
              <a:ext cx="22" cy="23"/>
            </a:xfrm>
            <a:prstGeom prst="ellipse">
              <a:avLst/>
            </a:prstGeom>
            <a:solidFill>
              <a:srgbClr val="CC0099"/>
            </a:solidFill>
            <a:ln w="9525">
              <a:solidFill>
                <a:srgbClr val="CC0099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31" name="Oval 324"/>
            <p:cNvSpPr>
              <a:spLocks noChangeArrowheads="1"/>
            </p:cNvSpPr>
            <p:nvPr/>
          </p:nvSpPr>
          <p:spPr bwMode="auto">
            <a:xfrm>
              <a:off x="5102" y="1115"/>
              <a:ext cx="22" cy="23"/>
            </a:xfrm>
            <a:prstGeom prst="ellipse">
              <a:avLst/>
            </a:prstGeom>
            <a:solidFill>
              <a:srgbClr val="CC0099"/>
            </a:solidFill>
            <a:ln w="9525">
              <a:solidFill>
                <a:srgbClr val="CC0099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32" name="Oval 325"/>
            <p:cNvSpPr>
              <a:spLocks noChangeArrowheads="1"/>
            </p:cNvSpPr>
            <p:nvPr/>
          </p:nvSpPr>
          <p:spPr bwMode="auto">
            <a:xfrm>
              <a:off x="5147" y="1115"/>
              <a:ext cx="22" cy="23"/>
            </a:xfrm>
            <a:prstGeom prst="ellipse">
              <a:avLst/>
            </a:prstGeom>
            <a:solidFill>
              <a:srgbClr val="CC0099"/>
            </a:solidFill>
            <a:ln w="9525">
              <a:solidFill>
                <a:srgbClr val="CC0099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33" name="Oval 326"/>
            <p:cNvSpPr>
              <a:spLocks noChangeArrowheads="1"/>
            </p:cNvSpPr>
            <p:nvPr/>
          </p:nvSpPr>
          <p:spPr bwMode="auto">
            <a:xfrm>
              <a:off x="4876" y="1116"/>
              <a:ext cx="22" cy="23"/>
            </a:xfrm>
            <a:prstGeom prst="ellipse">
              <a:avLst/>
            </a:prstGeom>
            <a:solidFill>
              <a:srgbClr val="CC0099"/>
            </a:solidFill>
            <a:ln w="9525">
              <a:solidFill>
                <a:srgbClr val="CC0099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34" name="Oval 327"/>
            <p:cNvSpPr>
              <a:spLocks noChangeArrowheads="1"/>
            </p:cNvSpPr>
            <p:nvPr/>
          </p:nvSpPr>
          <p:spPr bwMode="auto">
            <a:xfrm>
              <a:off x="4987" y="1161"/>
              <a:ext cx="22" cy="23"/>
            </a:xfrm>
            <a:prstGeom prst="ellipse">
              <a:avLst/>
            </a:prstGeom>
            <a:solidFill>
              <a:srgbClr val="CC0099"/>
            </a:solidFill>
            <a:ln w="9525">
              <a:solidFill>
                <a:srgbClr val="CC0099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35" name="Oval 328"/>
            <p:cNvSpPr>
              <a:spLocks noChangeArrowheads="1"/>
            </p:cNvSpPr>
            <p:nvPr/>
          </p:nvSpPr>
          <p:spPr bwMode="auto">
            <a:xfrm>
              <a:off x="4943" y="1138"/>
              <a:ext cx="22" cy="23"/>
            </a:xfrm>
            <a:prstGeom prst="ellipse">
              <a:avLst/>
            </a:prstGeom>
            <a:solidFill>
              <a:srgbClr val="CC0099"/>
            </a:solidFill>
            <a:ln w="9525">
              <a:solidFill>
                <a:srgbClr val="CC0099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36" name="Oval 329"/>
            <p:cNvSpPr>
              <a:spLocks noChangeArrowheads="1"/>
            </p:cNvSpPr>
            <p:nvPr/>
          </p:nvSpPr>
          <p:spPr bwMode="auto">
            <a:xfrm>
              <a:off x="5079" y="752"/>
              <a:ext cx="22" cy="23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37" name="Oval 330"/>
            <p:cNvSpPr>
              <a:spLocks noChangeArrowheads="1"/>
            </p:cNvSpPr>
            <p:nvPr/>
          </p:nvSpPr>
          <p:spPr bwMode="auto">
            <a:xfrm>
              <a:off x="5101" y="774"/>
              <a:ext cx="22" cy="23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38" name="Oval 331"/>
            <p:cNvSpPr>
              <a:spLocks noChangeArrowheads="1"/>
            </p:cNvSpPr>
            <p:nvPr/>
          </p:nvSpPr>
          <p:spPr bwMode="auto">
            <a:xfrm>
              <a:off x="5124" y="774"/>
              <a:ext cx="22" cy="23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39" name="Oval 332"/>
            <p:cNvSpPr>
              <a:spLocks noChangeArrowheads="1"/>
            </p:cNvSpPr>
            <p:nvPr/>
          </p:nvSpPr>
          <p:spPr bwMode="auto">
            <a:xfrm>
              <a:off x="5125" y="774"/>
              <a:ext cx="22" cy="23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40" name="Oval 333"/>
            <p:cNvSpPr>
              <a:spLocks noChangeArrowheads="1"/>
            </p:cNvSpPr>
            <p:nvPr/>
          </p:nvSpPr>
          <p:spPr bwMode="auto">
            <a:xfrm>
              <a:off x="5125" y="774"/>
              <a:ext cx="22" cy="23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41" name="Oval 334"/>
            <p:cNvSpPr>
              <a:spLocks noChangeArrowheads="1"/>
            </p:cNvSpPr>
            <p:nvPr/>
          </p:nvSpPr>
          <p:spPr bwMode="auto">
            <a:xfrm>
              <a:off x="5102" y="774"/>
              <a:ext cx="22" cy="23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42" name="Oval 335"/>
            <p:cNvSpPr>
              <a:spLocks noChangeArrowheads="1"/>
            </p:cNvSpPr>
            <p:nvPr/>
          </p:nvSpPr>
          <p:spPr bwMode="auto">
            <a:xfrm>
              <a:off x="5147" y="774"/>
              <a:ext cx="22" cy="23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43" name="Oval 336"/>
            <p:cNvSpPr>
              <a:spLocks noChangeArrowheads="1"/>
            </p:cNvSpPr>
            <p:nvPr/>
          </p:nvSpPr>
          <p:spPr bwMode="auto">
            <a:xfrm>
              <a:off x="5192" y="774"/>
              <a:ext cx="22" cy="23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44" name="Oval 337"/>
            <p:cNvSpPr>
              <a:spLocks noChangeArrowheads="1"/>
            </p:cNvSpPr>
            <p:nvPr/>
          </p:nvSpPr>
          <p:spPr bwMode="auto">
            <a:xfrm>
              <a:off x="5193" y="775"/>
              <a:ext cx="22" cy="23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45" name="Oval 338"/>
            <p:cNvSpPr>
              <a:spLocks noChangeArrowheads="1"/>
            </p:cNvSpPr>
            <p:nvPr/>
          </p:nvSpPr>
          <p:spPr bwMode="auto">
            <a:xfrm>
              <a:off x="5215" y="753"/>
              <a:ext cx="22" cy="23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46" name="Oval 339"/>
            <p:cNvSpPr>
              <a:spLocks noChangeArrowheads="1"/>
            </p:cNvSpPr>
            <p:nvPr/>
          </p:nvSpPr>
          <p:spPr bwMode="auto">
            <a:xfrm>
              <a:off x="5079" y="685"/>
              <a:ext cx="22" cy="23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47" name="Oval 340"/>
            <p:cNvSpPr>
              <a:spLocks noChangeArrowheads="1"/>
            </p:cNvSpPr>
            <p:nvPr/>
          </p:nvSpPr>
          <p:spPr bwMode="auto">
            <a:xfrm>
              <a:off x="5102" y="684"/>
              <a:ext cx="22" cy="23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48" name="Oval 341"/>
            <p:cNvSpPr>
              <a:spLocks noChangeArrowheads="1"/>
            </p:cNvSpPr>
            <p:nvPr/>
          </p:nvSpPr>
          <p:spPr bwMode="auto">
            <a:xfrm>
              <a:off x="5102" y="707"/>
              <a:ext cx="22" cy="23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49" name="Oval 342"/>
            <p:cNvSpPr>
              <a:spLocks noChangeArrowheads="1"/>
            </p:cNvSpPr>
            <p:nvPr/>
          </p:nvSpPr>
          <p:spPr bwMode="auto">
            <a:xfrm>
              <a:off x="5147" y="730"/>
              <a:ext cx="22" cy="23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50" name="Oval 343"/>
            <p:cNvSpPr>
              <a:spLocks noChangeArrowheads="1"/>
            </p:cNvSpPr>
            <p:nvPr/>
          </p:nvSpPr>
          <p:spPr bwMode="auto">
            <a:xfrm>
              <a:off x="5169" y="685"/>
              <a:ext cx="22" cy="23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51" name="Oval 344"/>
            <p:cNvSpPr>
              <a:spLocks noChangeArrowheads="1"/>
            </p:cNvSpPr>
            <p:nvPr/>
          </p:nvSpPr>
          <p:spPr bwMode="auto">
            <a:xfrm>
              <a:off x="5169" y="701"/>
              <a:ext cx="22" cy="23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52" name="Oval 345"/>
            <p:cNvSpPr>
              <a:spLocks noChangeArrowheads="1"/>
            </p:cNvSpPr>
            <p:nvPr/>
          </p:nvSpPr>
          <p:spPr bwMode="auto">
            <a:xfrm>
              <a:off x="5169" y="662"/>
              <a:ext cx="22" cy="23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53" name="Oval 346"/>
            <p:cNvSpPr>
              <a:spLocks noChangeArrowheads="1"/>
            </p:cNvSpPr>
            <p:nvPr/>
          </p:nvSpPr>
          <p:spPr bwMode="auto">
            <a:xfrm>
              <a:off x="5169" y="639"/>
              <a:ext cx="22" cy="23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54" name="Oval 347"/>
            <p:cNvSpPr>
              <a:spLocks noChangeArrowheads="1"/>
            </p:cNvSpPr>
            <p:nvPr/>
          </p:nvSpPr>
          <p:spPr bwMode="auto">
            <a:xfrm>
              <a:off x="5125" y="662"/>
              <a:ext cx="22" cy="23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55" name="Oval 348"/>
            <p:cNvSpPr>
              <a:spLocks noChangeArrowheads="1"/>
            </p:cNvSpPr>
            <p:nvPr/>
          </p:nvSpPr>
          <p:spPr bwMode="auto">
            <a:xfrm>
              <a:off x="5147" y="617"/>
              <a:ext cx="22" cy="23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56" name="Oval 349"/>
            <p:cNvSpPr>
              <a:spLocks noChangeArrowheads="1"/>
            </p:cNvSpPr>
            <p:nvPr/>
          </p:nvSpPr>
          <p:spPr bwMode="auto">
            <a:xfrm>
              <a:off x="5125" y="707"/>
              <a:ext cx="22" cy="23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57" name="Oval 350"/>
            <p:cNvSpPr>
              <a:spLocks noChangeArrowheads="1"/>
            </p:cNvSpPr>
            <p:nvPr/>
          </p:nvSpPr>
          <p:spPr bwMode="auto">
            <a:xfrm>
              <a:off x="5147" y="685"/>
              <a:ext cx="22" cy="23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58" name="Oval 351"/>
            <p:cNvSpPr>
              <a:spLocks noChangeArrowheads="1"/>
            </p:cNvSpPr>
            <p:nvPr/>
          </p:nvSpPr>
          <p:spPr bwMode="auto">
            <a:xfrm>
              <a:off x="5171" y="730"/>
              <a:ext cx="22" cy="23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59" name="Oval 352"/>
            <p:cNvSpPr>
              <a:spLocks noChangeArrowheads="1"/>
            </p:cNvSpPr>
            <p:nvPr/>
          </p:nvSpPr>
          <p:spPr bwMode="auto">
            <a:xfrm>
              <a:off x="5169" y="775"/>
              <a:ext cx="22" cy="23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60" name="Oval 353"/>
            <p:cNvSpPr>
              <a:spLocks noChangeArrowheads="1"/>
            </p:cNvSpPr>
            <p:nvPr/>
          </p:nvSpPr>
          <p:spPr bwMode="auto">
            <a:xfrm>
              <a:off x="5193" y="752"/>
              <a:ext cx="22" cy="23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61" name="Oval 354"/>
            <p:cNvSpPr>
              <a:spLocks noChangeArrowheads="1"/>
            </p:cNvSpPr>
            <p:nvPr/>
          </p:nvSpPr>
          <p:spPr bwMode="auto">
            <a:xfrm>
              <a:off x="5193" y="752"/>
              <a:ext cx="22" cy="23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62" name="Oval 355"/>
            <p:cNvSpPr>
              <a:spLocks noChangeArrowheads="1"/>
            </p:cNvSpPr>
            <p:nvPr/>
          </p:nvSpPr>
          <p:spPr bwMode="auto">
            <a:xfrm>
              <a:off x="5216" y="752"/>
              <a:ext cx="22" cy="23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63" name="Oval 356"/>
            <p:cNvSpPr>
              <a:spLocks noChangeArrowheads="1"/>
            </p:cNvSpPr>
            <p:nvPr/>
          </p:nvSpPr>
          <p:spPr bwMode="auto">
            <a:xfrm>
              <a:off x="5261" y="752"/>
              <a:ext cx="22" cy="23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64" name="Oval 357"/>
            <p:cNvSpPr>
              <a:spLocks noChangeArrowheads="1"/>
            </p:cNvSpPr>
            <p:nvPr/>
          </p:nvSpPr>
          <p:spPr bwMode="auto">
            <a:xfrm>
              <a:off x="5261" y="752"/>
              <a:ext cx="22" cy="23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65" name="Oval 358"/>
            <p:cNvSpPr>
              <a:spLocks noChangeArrowheads="1"/>
            </p:cNvSpPr>
            <p:nvPr/>
          </p:nvSpPr>
          <p:spPr bwMode="auto">
            <a:xfrm>
              <a:off x="5169" y="685"/>
              <a:ext cx="22" cy="23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66" name="Oval 359"/>
            <p:cNvSpPr>
              <a:spLocks noChangeArrowheads="1"/>
            </p:cNvSpPr>
            <p:nvPr/>
          </p:nvSpPr>
          <p:spPr bwMode="auto">
            <a:xfrm>
              <a:off x="5216" y="730"/>
              <a:ext cx="22" cy="23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67" name="Oval 360"/>
            <p:cNvSpPr>
              <a:spLocks noChangeArrowheads="1"/>
            </p:cNvSpPr>
            <p:nvPr/>
          </p:nvSpPr>
          <p:spPr bwMode="auto">
            <a:xfrm>
              <a:off x="5193" y="685"/>
              <a:ext cx="22" cy="23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68" name="Oval 361"/>
            <p:cNvSpPr>
              <a:spLocks noChangeArrowheads="1"/>
            </p:cNvSpPr>
            <p:nvPr/>
          </p:nvSpPr>
          <p:spPr bwMode="auto">
            <a:xfrm>
              <a:off x="5216" y="707"/>
              <a:ext cx="22" cy="23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69" name="Oval 362"/>
            <p:cNvSpPr>
              <a:spLocks noChangeArrowheads="1"/>
            </p:cNvSpPr>
            <p:nvPr/>
          </p:nvSpPr>
          <p:spPr bwMode="auto">
            <a:xfrm>
              <a:off x="5216" y="639"/>
              <a:ext cx="22" cy="23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ja-JP" altLang="en-US" sz="2000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70" name="Oval 363"/>
            <p:cNvSpPr>
              <a:spLocks noChangeArrowheads="1"/>
            </p:cNvSpPr>
            <p:nvPr/>
          </p:nvSpPr>
          <p:spPr bwMode="auto">
            <a:xfrm>
              <a:off x="5261" y="707"/>
              <a:ext cx="22" cy="23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71" name="Oval 364"/>
            <p:cNvSpPr>
              <a:spLocks noChangeArrowheads="1"/>
            </p:cNvSpPr>
            <p:nvPr/>
          </p:nvSpPr>
          <p:spPr bwMode="auto">
            <a:xfrm>
              <a:off x="5169" y="617"/>
              <a:ext cx="22" cy="23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72" name="Oval 365"/>
            <p:cNvSpPr>
              <a:spLocks noChangeArrowheads="1"/>
            </p:cNvSpPr>
            <p:nvPr/>
          </p:nvSpPr>
          <p:spPr bwMode="auto">
            <a:xfrm>
              <a:off x="5307" y="752"/>
              <a:ext cx="22" cy="23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73" name="Oval 366"/>
            <p:cNvSpPr>
              <a:spLocks noChangeArrowheads="1"/>
            </p:cNvSpPr>
            <p:nvPr/>
          </p:nvSpPr>
          <p:spPr bwMode="auto">
            <a:xfrm>
              <a:off x="5329" y="730"/>
              <a:ext cx="22" cy="23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74" name="Oval 367"/>
            <p:cNvSpPr>
              <a:spLocks noChangeArrowheads="1"/>
            </p:cNvSpPr>
            <p:nvPr/>
          </p:nvSpPr>
          <p:spPr bwMode="auto">
            <a:xfrm>
              <a:off x="5284" y="730"/>
              <a:ext cx="22" cy="23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75" name="Oval 368"/>
            <p:cNvSpPr>
              <a:spLocks noChangeArrowheads="1"/>
            </p:cNvSpPr>
            <p:nvPr/>
          </p:nvSpPr>
          <p:spPr bwMode="auto">
            <a:xfrm>
              <a:off x="5216" y="662"/>
              <a:ext cx="22" cy="23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76" name="Oval 369"/>
            <p:cNvSpPr>
              <a:spLocks noChangeArrowheads="1"/>
            </p:cNvSpPr>
            <p:nvPr/>
          </p:nvSpPr>
          <p:spPr bwMode="auto">
            <a:xfrm>
              <a:off x="5261" y="798"/>
              <a:ext cx="22" cy="23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77" name="Oval 370"/>
            <p:cNvSpPr>
              <a:spLocks noChangeArrowheads="1"/>
            </p:cNvSpPr>
            <p:nvPr/>
          </p:nvSpPr>
          <p:spPr bwMode="auto">
            <a:xfrm>
              <a:off x="5169" y="594"/>
              <a:ext cx="22" cy="23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78" name="Oval 371"/>
            <p:cNvSpPr>
              <a:spLocks noChangeArrowheads="1"/>
            </p:cNvSpPr>
            <p:nvPr/>
          </p:nvSpPr>
          <p:spPr bwMode="auto">
            <a:xfrm>
              <a:off x="5239" y="594"/>
              <a:ext cx="22" cy="23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79" name="Oval 372"/>
            <p:cNvSpPr>
              <a:spLocks noChangeArrowheads="1"/>
            </p:cNvSpPr>
            <p:nvPr/>
          </p:nvSpPr>
          <p:spPr bwMode="auto">
            <a:xfrm>
              <a:off x="5284" y="571"/>
              <a:ext cx="22" cy="23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80" name="Oval 373"/>
            <p:cNvSpPr>
              <a:spLocks noChangeArrowheads="1"/>
            </p:cNvSpPr>
            <p:nvPr/>
          </p:nvSpPr>
          <p:spPr bwMode="auto">
            <a:xfrm>
              <a:off x="5216" y="594"/>
              <a:ext cx="22" cy="23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81" name="Oval 374"/>
            <p:cNvSpPr>
              <a:spLocks noChangeArrowheads="1"/>
            </p:cNvSpPr>
            <p:nvPr/>
          </p:nvSpPr>
          <p:spPr bwMode="auto">
            <a:xfrm>
              <a:off x="5239" y="662"/>
              <a:ext cx="22" cy="23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82" name="Oval 375"/>
            <p:cNvSpPr>
              <a:spLocks noChangeArrowheads="1"/>
            </p:cNvSpPr>
            <p:nvPr/>
          </p:nvSpPr>
          <p:spPr bwMode="auto">
            <a:xfrm>
              <a:off x="5284" y="662"/>
              <a:ext cx="22" cy="23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83" name="Oval 376"/>
            <p:cNvSpPr>
              <a:spLocks noChangeArrowheads="1"/>
            </p:cNvSpPr>
            <p:nvPr/>
          </p:nvSpPr>
          <p:spPr bwMode="auto">
            <a:xfrm>
              <a:off x="5351" y="752"/>
              <a:ext cx="22" cy="23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84" name="Oval 377"/>
            <p:cNvSpPr>
              <a:spLocks noChangeArrowheads="1"/>
            </p:cNvSpPr>
            <p:nvPr/>
          </p:nvSpPr>
          <p:spPr bwMode="auto">
            <a:xfrm>
              <a:off x="5374" y="752"/>
              <a:ext cx="22" cy="23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85" name="Oval 378"/>
            <p:cNvSpPr>
              <a:spLocks noChangeArrowheads="1"/>
            </p:cNvSpPr>
            <p:nvPr/>
          </p:nvSpPr>
          <p:spPr bwMode="auto">
            <a:xfrm>
              <a:off x="5375" y="752"/>
              <a:ext cx="22" cy="23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86" name="Oval 379"/>
            <p:cNvSpPr>
              <a:spLocks noChangeArrowheads="1"/>
            </p:cNvSpPr>
            <p:nvPr/>
          </p:nvSpPr>
          <p:spPr bwMode="auto">
            <a:xfrm>
              <a:off x="5375" y="752"/>
              <a:ext cx="22" cy="23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87" name="Oval 380"/>
            <p:cNvSpPr>
              <a:spLocks noChangeArrowheads="1"/>
            </p:cNvSpPr>
            <p:nvPr/>
          </p:nvSpPr>
          <p:spPr bwMode="auto">
            <a:xfrm>
              <a:off x="5352" y="752"/>
              <a:ext cx="22" cy="23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88" name="Oval 381"/>
            <p:cNvSpPr>
              <a:spLocks noChangeArrowheads="1"/>
            </p:cNvSpPr>
            <p:nvPr/>
          </p:nvSpPr>
          <p:spPr bwMode="auto">
            <a:xfrm>
              <a:off x="5442" y="752"/>
              <a:ext cx="22" cy="23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89" name="Oval 382"/>
            <p:cNvSpPr>
              <a:spLocks noChangeArrowheads="1"/>
            </p:cNvSpPr>
            <p:nvPr/>
          </p:nvSpPr>
          <p:spPr bwMode="auto">
            <a:xfrm>
              <a:off x="5171" y="753"/>
              <a:ext cx="22" cy="23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90" name="Oval 383"/>
            <p:cNvSpPr>
              <a:spLocks noChangeArrowheads="1"/>
            </p:cNvSpPr>
            <p:nvPr/>
          </p:nvSpPr>
          <p:spPr bwMode="auto">
            <a:xfrm>
              <a:off x="5282" y="798"/>
              <a:ext cx="22" cy="23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91" name="Oval 384"/>
            <p:cNvSpPr>
              <a:spLocks noChangeArrowheads="1"/>
            </p:cNvSpPr>
            <p:nvPr/>
          </p:nvSpPr>
          <p:spPr bwMode="auto">
            <a:xfrm>
              <a:off x="5238" y="775"/>
              <a:ext cx="22" cy="23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92" name="Oval 385"/>
            <p:cNvSpPr>
              <a:spLocks noChangeArrowheads="1"/>
            </p:cNvSpPr>
            <p:nvPr/>
          </p:nvSpPr>
          <p:spPr bwMode="auto">
            <a:xfrm>
              <a:off x="4626" y="1365"/>
              <a:ext cx="22" cy="23"/>
            </a:xfrm>
            <a:prstGeom prst="ellipse">
              <a:avLst/>
            </a:prstGeom>
            <a:solidFill>
              <a:srgbClr val="CC0099"/>
            </a:solidFill>
            <a:ln w="9525">
              <a:solidFill>
                <a:srgbClr val="CC0099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93" name="Oval 386"/>
            <p:cNvSpPr>
              <a:spLocks noChangeArrowheads="1"/>
            </p:cNvSpPr>
            <p:nvPr/>
          </p:nvSpPr>
          <p:spPr bwMode="auto">
            <a:xfrm>
              <a:off x="4671" y="1365"/>
              <a:ext cx="22" cy="23"/>
            </a:xfrm>
            <a:prstGeom prst="ellipse">
              <a:avLst/>
            </a:prstGeom>
            <a:solidFill>
              <a:srgbClr val="CC0099"/>
            </a:solidFill>
            <a:ln w="9525">
              <a:solidFill>
                <a:srgbClr val="CC0099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94" name="Oval 387"/>
            <p:cNvSpPr>
              <a:spLocks noChangeArrowheads="1"/>
            </p:cNvSpPr>
            <p:nvPr/>
          </p:nvSpPr>
          <p:spPr bwMode="auto">
            <a:xfrm>
              <a:off x="4671" y="1387"/>
              <a:ext cx="22" cy="23"/>
            </a:xfrm>
            <a:prstGeom prst="ellipse">
              <a:avLst/>
            </a:prstGeom>
            <a:solidFill>
              <a:srgbClr val="CC0099"/>
            </a:solidFill>
            <a:ln w="9525">
              <a:solidFill>
                <a:srgbClr val="CC0099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95" name="Oval 388"/>
            <p:cNvSpPr>
              <a:spLocks noChangeArrowheads="1"/>
            </p:cNvSpPr>
            <p:nvPr/>
          </p:nvSpPr>
          <p:spPr bwMode="auto">
            <a:xfrm>
              <a:off x="4694" y="1388"/>
              <a:ext cx="22" cy="23"/>
            </a:xfrm>
            <a:prstGeom prst="ellipse">
              <a:avLst/>
            </a:prstGeom>
            <a:solidFill>
              <a:srgbClr val="CC0099"/>
            </a:solidFill>
            <a:ln w="9525">
              <a:solidFill>
                <a:srgbClr val="CC0099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96" name="Oval 389"/>
            <p:cNvSpPr>
              <a:spLocks noChangeArrowheads="1"/>
            </p:cNvSpPr>
            <p:nvPr/>
          </p:nvSpPr>
          <p:spPr bwMode="auto">
            <a:xfrm>
              <a:off x="4739" y="1388"/>
              <a:ext cx="22" cy="23"/>
            </a:xfrm>
            <a:prstGeom prst="ellipse">
              <a:avLst/>
            </a:prstGeom>
            <a:solidFill>
              <a:srgbClr val="CC0099"/>
            </a:solidFill>
            <a:ln w="9525">
              <a:solidFill>
                <a:srgbClr val="CC0099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97" name="Oval 390"/>
            <p:cNvSpPr>
              <a:spLocks noChangeArrowheads="1"/>
            </p:cNvSpPr>
            <p:nvPr/>
          </p:nvSpPr>
          <p:spPr bwMode="auto">
            <a:xfrm>
              <a:off x="4717" y="1410"/>
              <a:ext cx="22" cy="23"/>
            </a:xfrm>
            <a:prstGeom prst="ellipse">
              <a:avLst/>
            </a:prstGeom>
            <a:solidFill>
              <a:srgbClr val="CC0099"/>
            </a:solidFill>
            <a:ln w="9525">
              <a:solidFill>
                <a:srgbClr val="CC0099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98" name="Oval 391"/>
            <p:cNvSpPr>
              <a:spLocks noChangeArrowheads="1"/>
            </p:cNvSpPr>
            <p:nvPr/>
          </p:nvSpPr>
          <p:spPr bwMode="auto">
            <a:xfrm>
              <a:off x="4739" y="1410"/>
              <a:ext cx="22" cy="23"/>
            </a:xfrm>
            <a:prstGeom prst="ellipse">
              <a:avLst/>
            </a:prstGeom>
            <a:solidFill>
              <a:srgbClr val="CC0099"/>
            </a:solidFill>
            <a:ln w="9525">
              <a:solidFill>
                <a:srgbClr val="CC0099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99" name="Oval 392"/>
            <p:cNvSpPr>
              <a:spLocks noChangeArrowheads="1"/>
            </p:cNvSpPr>
            <p:nvPr/>
          </p:nvSpPr>
          <p:spPr bwMode="auto">
            <a:xfrm>
              <a:off x="4807" y="1455"/>
              <a:ext cx="22" cy="23"/>
            </a:xfrm>
            <a:prstGeom prst="ellipse">
              <a:avLst/>
            </a:prstGeom>
            <a:solidFill>
              <a:srgbClr val="CC0099"/>
            </a:solidFill>
            <a:ln w="9525">
              <a:solidFill>
                <a:srgbClr val="CC0099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400" name="Oval 393"/>
            <p:cNvSpPr>
              <a:spLocks noChangeArrowheads="1"/>
            </p:cNvSpPr>
            <p:nvPr/>
          </p:nvSpPr>
          <p:spPr bwMode="auto">
            <a:xfrm>
              <a:off x="4830" y="1478"/>
              <a:ext cx="22" cy="23"/>
            </a:xfrm>
            <a:prstGeom prst="ellipse">
              <a:avLst/>
            </a:prstGeom>
            <a:solidFill>
              <a:srgbClr val="CC0099"/>
            </a:solidFill>
            <a:ln w="9525">
              <a:solidFill>
                <a:srgbClr val="CC0099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401" name="Oval 394"/>
            <p:cNvSpPr>
              <a:spLocks noChangeArrowheads="1"/>
            </p:cNvSpPr>
            <p:nvPr/>
          </p:nvSpPr>
          <p:spPr bwMode="auto">
            <a:xfrm>
              <a:off x="4853" y="1501"/>
              <a:ext cx="22" cy="23"/>
            </a:xfrm>
            <a:prstGeom prst="ellipse">
              <a:avLst/>
            </a:prstGeom>
            <a:solidFill>
              <a:srgbClr val="CC0099"/>
            </a:solidFill>
            <a:ln w="9525">
              <a:solidFill>
                <a:srgbClr val="CC0099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402" name="Oval 395"/>
            <p:cNvSpPr>
              <a:spLocks noChangeArrowheads="1"/>
            </p:cNvSpPr>
            <p:nvPr/>
          </p:nvSpPr>
          <p:spPr bwMode="auto">
            <a:xfrm>
              <a:off x="4875" y="1524"/>
              <a:ext cx="22" cy="23"/>
            </a:xfrm>
            <a:prstGeom prst="ellipse">
              <a:avLst/>
            </a:prstGeom>
            <a:solidFill>
              <a:srgbClr val="CC0099"/>
            </a:solidFill>
            <a:ln w="9525">
              <a:solidFill>
                <a:srgbClr val="CC0099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403" name="Oval 396"/>
            <p:cNvSpPr>
              <a:spLocks noChangeArrowheads="1"/>
            </p:cNvSpPr>
            <p:nvPr/>
          </p:nvSpPr>
          <p:spPr bwMode="auto">
            <a:xfrm>
              <a:off x="4898" y="1524"/>
              <a:ext cx="22" cy="23"/>
            </a:xfrm>
            <a:prstGeom prst="ellipse">
              <a:avLst/>
            </a:prstGeom>
            <a:solidFill>
              <a:srgbClr val="CC0099"/>
            </a:solidFill>
            <a:ln w="9525">
              <a:solidFill>
                <a:srgbClr val="CC0099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404" name="Oval 397"/>
            <p:cNvSpPr>
              <a:spLocks noChangeArrowheads="1"/>
            </p:cNvSpPr>
            <p:nvPr/>
          </p:nvSpPr>
          <p:spPr bwMode="auto">
            <a:xfrm>
              <a:off x="5284" y="1410"/>
              <a:ext cx="22" cy="23"/>
            </a:xfrm>
            <a:prstGeom prst="ellipse">
              <a:avLst/>
            </a:prstGeom>
            <a:solidFill>
              <a:srgbClr val="CC0099"/>
            </a:solidFill>
            <a:ln w="9525">
              <a:solidFill>
                <a:srgbClr val="CC0099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405" name="Oval 398"/>
            <p:cNvSpPr>
              <a:spLocks noChangeArrowheads="1"/>
            </p:cNvSpPr>
            <p:nvPr/>
          </p:nvSpPr>
          <p:spPr bwMode="auto">
            <a:xfrm>
              <a:off x="4422" y="1387"/>
              <a:ext cx="22" cy="2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406" name="Oval 399"/>
            <p:cNvSpPr>
              <a:spLocks noChangeArrowheads="1"/>
            </p:cNvSpPr>
            <p:nvPr/>
          </p:nvSpPr>
          <p:spPr bwMode="auto">
            <a:xfrm>
              <a:off x="4444" y="1387"/>
              <a:ext cx="22" cy="2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407" name="Oval 400"/>
            <p:cNvSpPr>
              <a:spLocks noChangeArrowheads="1"/>
            </p:cNvSpPr>
            <p:nvPr/>
          </p:nvSpPr>
          <p:spPr bwMode="auto">
            <a:xfrm>
              <a:off x="4466" y="1364"/>
              <a:ext cx="22" cy="2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408" name="Oval 401"/>
            <p:cNvSpPr>
              <a:spLocks noChangeArrowheads="1"/>
            </p:cNvSpPr>
            <p:nvPr/>
          </p:nvSpPr>
          <p:spPr bwMode="auto">
            <a:xfrm>
              <a:off x="4444" y="1410"/>
              <a:ext cx="22" cy="2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409" name="Oval 402"/>
            <p:cNvSpPr>
              <a:spLocks noChangeArrowheads="1"/>
            </p:cNvSpPr>
            <p:nvPr/>
          </p:nvSpPr>
          <p:spPr bwMode="auto">
            <a:xfrm>
              <a:off x="4466" y="1387"/>
              <a:ext cx="22" cy="2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410" name="Oval 403"/>
            <p:cNvSpPr>
              <a:spLocks noChangeArrowheads="1"/>
            </p:cNvSpPr>
            <p:nvPr/>
          </p:nvSpPr>
          <p:spPr bwMode="auto">
            <a:xfrm>
              <a:off x="4466" y="1410"/>
              <a:ext cx="22" cy="2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411" name="Oval 404"/>
            <p:cNvSpPr>
              <a:spLocks noChangeArrowheads="1"/>
            </p:cNvSpPr>
            <p:nvPr/>
          </p:nvSpPr>
          <p:spPr bwMode="auto">
            <a:xfrm>
              <a:off x="4489" y="1410"/>
              <a:ext cx="22" cy="2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412" name="Oval 405"/>
            <p:cNvSpPr>
              <a:spLocks noChangeArrowheads="1"/>
            </p:cNvSpPr>
            <p:nvPr/>
          </p:nvSpPr>
          <p:spPr bwMode="auto">
            <a:xfrm>
              <a:off x="4489" y="1387"/>
              <a:ext cx="22" cy="2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413" name="Oval 406"/>
            <p:cNvSpPr>
              <a:spLocks noChangeArrowheads="1"/>
            </p:cNvSpPr>
            <p:nvPr/>
          </p:nvSpPr>
          <p:spPr bwMode="auto">
            <a:xfrm>
              <a:off x="4512" y="1387"/>
              <a:ext cx="22" cy="2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414" name="Oval 407"/>
            <p:cNvSpPr>
              <a:spLocks noChangeArrowheads="1"/>
            </p:cNvSpPr>
            <p:nvPr/>
          </p:nvSpPr>
          <p:spPr bwMode="auto">
            <a:xfrm>
              <a:off x="4512" y="1364"/>
              <a:ext cx="22" cy="2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415" name="Oval 408"/>
            <p:cNvSpPr>
              <a:spLocks noChangeArrowheads="1"/>
            </p:cNvSpPr>
            <p:nvPr/>
          </p:nvSpPr>
          <p:spPr bwMode="auto">
            <a:xfrm>
              <a:off x="4535" y="1387"/>
              <a:ext cx="22" cy="2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416" name="Oval 409"/>
            <p:cNvSpPr>
              <a:spLocks noChangeArrowheads="1"/>
            </p:cNvSpPr>
            <p:nvPr/>
          </p:nvSpPr>
          <p:spPr bwMode="auto">
            <a:xfrm>
              <a:off x="4534" y="1409"/>
              <a:ext cx="22" cy="2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417" name="Oval 410"/>
            <p:cNvSpPr>
              <a:spLocks noChangeArrowheads="1"/>
            </p:cNvSpPr>
            <p:nvPr/>
          </p:nvSpPr>
          <p:spPr bwMode="auto">
            <a:xfrm>
              <a:off x="4512" y="1410"/>
              <a:ext cx="22" cy="2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418" name="Oval 411"/>
            <p:cNvSpPr>
              <a:spLocks noChangeArrowheads="1"/>
            </p:cNvSpPr>
            <p:nvPr/>
          </p:nvSpPr>
          <p:spPr bwMode="auto">
            <a:xfrm>
              <a:off x="4558" y="1410"/>
              <a:ext cx="22" cy="2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419" name="Oval 412"/>
            <p:cNvSpPr>
              <a:spLocks noChangeArrowheads="1"/>
            </p:cNvSpPr>
            <p:nvPr/>
          </p:nvSpPr>
          <p:spPr bwMode="auto">
            <a:xfrm>
              <a:off x="4535" y="1387"/>
              <a:ext cx="22" cy="2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420" name="Oval 413"/>
            <p:cNvSpPr>
              <a:spLocks noChangeArrowheads="1"/>
            </p:cNvSpPr>
            <p:nvPr/>
          </p:nvSpPr>
          <p:spPr bwMode="auto">
            <a:xfrm>
              <a:off x="4580" y="1410"/>
              <a:ext cx="22" cy="2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421" name="Oval 414"/>
            <p:cNvSpPr>
              <a:spLocks noChangeArrowheads="1"/>
            </p:cNvSpPr>
            <p:nvPr/>
          </p:nvSpPr>
          <p:spPr bwMode="auto">
            <a:xfrm>
              <a:off x="4535" y="1387"/>
              <a:ext cx="22" cy="2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422" name="Oval 415"/>
            <p:cNvSpPr>
              <a:spLocks noChangeArrowheads="1"/>
            </p:cNvSpPr>
            <p:nvPr/>
          </p:nvSpPr>
          <p:spPr bwMode="auto">
            <a:xfrm>
              <a:off x="4558" y="1410"/>
              <a:ext cx="22" cy="2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423" name="Oval 416"/>
            <p:cNvSpPr>
              <a:spLocks noChangeArrowheads="1"/>
            </p:cNvSpPr>
            <p:nvPr/>
          </p:nvSpPr>
          <p:spPr bwMode="auto">
            <a:xfrm>
              <a:off x="4558" y="1387"/>
              <a:ext cx="22" cy="2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424" name="Oval 417"/>
            <p:cNvSpPr>
              <a:spLocks noChangeArrowheads="1"/>
            </p:cNvSpPr>
            <p:nvPr/>
          </p:nvSpPr>
          <p:spPr bwMode="auto">
            <a:xfrm>
              <a:off x="4580" y="1387"/>
              <a:ext cx="22" cy="2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425" name="Oval 418"/>
            <p:cNvSpPr>
              <a:spLocks noChangeArrowheads="1"/>
            </p:cNvSpPr>
            <p:nvPr/>
          </p:nvSpPr>
          <p:spPr bwMode="auto">
            <a:xfrm>
              <a:off x="4558" y="1364"/>
              <a:ext cx="22" cy="2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426" name="Oval 419"/>
            <p:cNvSpPr>
              <a:spLocks noChangeArrowheads="1"/>
            </p:cNvSpPr>
            <p:nvPr/>
          </p:nvSpPr>
          <p:spPr bwMode="auto">
            <a:xfrm>
              <a:off x="4557" y="1364"/>
              <a:ext cx="22" cy="2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427" name="Oval 420"/>
            <p:cNvSpPr>
              <a:spLocks noChangeArrowheads="1"/>
            </p:cNvSpPr>
            <p:nvPr/>
          </p:nvSpPr>
          <p:spPr bwMode="auto">
            <a:xfrm>
              <a:off x="4534" y="1364"/>
              <a:ext cx="22" cy="2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428" name="Oval 421"/>
            <p:cNvSpPr>
              <a:spLocks noChangeArrowheads="1"/>
            </p:cNvSpPr>
            <p:nvPr/>
          </p:nvSpPr>
          <p:spPr bwMode="auto">
            <a:xfrm>
              <a:off x="4625" y="1387"/>
              <a:ext cx="22" cy="2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429" name="Oval 422"/>
            <p:cNvSpPr>
              <a:spLocks noChangeArrowheads="1"/>
            </p:cNvSpPr>
            <p:nvPr/>
          </p:nvSpPr>
          <p:spPr bwMode="auto">
            <a:xfrm>
              <a:off x="4603" y="1410"/>
              <a:ext cx="22" cy="2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430" name="Oval 423"/>
            <p:cNvSpPr>
              <a:spLocks noChangeArrowheads="1"/>
            </p:cNvSpPr>
            <p:nvPr/>
          </p:nvSpPr>
          <p:spPr bwMode="auto">
            <a:xfrm>
              <a:off x="4602" y="1387"/>
              <a:ext cx="22" cy="2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431" name="Oval 424"/>
            <p:cNvSpPr>
              <a:spLocks noChangeArrowheads="1"/>
            </p:cNvSpPr>
            <p:nvPr/>
          </p:nvSpPr>
          <p:spPr bwMode="auto">
            <a:xfrm>
              <a:off x="4603" y="1364"/>
              <a:ext cx="22" cy="2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432" name="Oval 425"/>
            <p:cNvSpPr>
              <a:spLocks noChangeArrowheads="1"/>
            </p:cNvSpPr>
            <p:nvPr/>
          </p:nvSpPr>
          <p:spPr bwMode="auto">
            <a:xfrm>
              <a:off x="4535" y="1342"/>
              <a:ext cx="22" cy="2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433" name="Oval 426"/>
            <p:cNvSpPr>
              <a:spLocks noChangeArrowheads="1"/>
            </p:cNvSpPr>
            <p:nvPr/>
          </p:nvSpPr>
          <p:spPr bwMode="auto">
            <a:xfrm>
              <a:off x="4625" y="1387"/>
              <a:ext cx="22" cy="2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434" name="Oval 427"/>
            <p:cNvSpPr>
              <a:spLocks noChangeArrowheads="1"/>
            </p:cNvSpPr>
            <p:nvPr/>
          </p:nvSpPr>
          <p:spPr bwMode="auto">
            <a:xfrm>
              <a:off x="4626" y="1387"/>
              <a:ext cx="22" cy="2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435" name="Oval 428"/>
            <p:cNvSpPr>
              <a:spLocks noChangeArrowheads="1"/>
            </p:cNvSpPr>
            <p:nvPr/>
          </p:nvSpPr>
          <p:spPr bwMode="auto">
            <a:xfrm>
              <a:off x="4603" y="1410"/>
              <a:ext cx="22" cy="2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436" name="Oval 429"/>
            <p:cNvSpPr>
              <a:spLocks noChangeArrowheads="1"/>
            </p:cNvSpPr>
            <p:nvPr/>
          </p:nvSpPr>
          <p:spPr bwMode="auto">
            <a:xfrm>
              <a:off x="4626" y="1387"/>
              <a:ext cx="22" cy="2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437" name="Oval 430"/>
            <p:cNvSpPr>
              <a:spLocks noChangeArrowheads="1"/>
            </p:cNvSpPr>
            <p:nvPr/>
          </p:nvSpPr>
          <p:spPr bwMode="auto">
            <a:xfrm>
              <a:off x="4626" y="1410"/>
              <a:ext cx="22" cy="2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438" name="Oval 431"/>
            <p:cNvSpPr>
              <a:spLocks noChangeArrowheads="1"/>
            </p:cNvSpPr>
            <p:nvPr/>
          </p:nvSpPr>
          <p:spPr bwMode="auto">
            <a:xfrm>
              <a:off x="4648" y="1387"/>
              <a:ext cx="22" cy="2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439" name="Oval 433"/>
            <p:cNvSpPr>
              <a:spLocks noChangeArrowheads="1"/>
            </p:cNvSpPr>
            <p:nvPr/>
          </p:nvSpPr>
          <p:spPr bwMode="auto">
            <a:xfrm>
              <a:off x="4944" y="550"/>
              <a:ext cx="567" cy="295"/>
            </a:xfrm>
            <a:prstGeom prst="ellips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440" name="Oval 436"/>
            <p:cNvSpPr>
              <a:spLocks noChangeArrowheads="1"/>
            </p:cNvSpPr>
            <p:nvPr/>
          </p:nvSpPr>
          <p:spPr bwMode="auto">
            <a:xfrm>
              <a:off x="4762" y="708"/>
              <a:ext cx="567" cy="295"/>
            </a:xfrm>
            <a:prstGeom prst="ellipse">
              <a:avLst/>
            </a:prstGeom>
            <a:noFill/>
            <a:ln w="19050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>
                <a:ea typeface="ＭＳ Ｐゴシック" charset="-128"/>
                <a:cs typeface="ＭＳ Ｐゴシック" charset="-128"/>
              </a:endParaRPr>
            </a:p>
          </p:txBody>
        </p:sp>
      </p:grpSp>
      <p:sp>
        <p:nvSpPr>
          <p:cNvPr id="442" name="テキスト ボックス 441"/>
          <p:cNvSpPr txBox="1"/>
          <p:nvPr/>
        </p:nvSpPr>
        <p:spPr>
          <a:xfrm>
            <a:off x="539832" y="2263693"/>
            <a:ext cx="23305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B = 4 T  (3.5 T </a:t>
            </a:r>
            <a:r>
              <a:rPr lang="en-US" altLang="ja-JP" dirty="0" smtClean="0"/>
              <a:t>for ILD)</a:t>
            </a:r>
            <a:endParaRPr kumimoji="1" lang="en-US" altLang="ja-JP" dirty="0" smtClean="0"/>
          </a:p>
          <a:p>
            <a:r>
              <a:rPr lang="en-US" altLang="ja-JP" dirty="0" smtClean="0"/>
              <a:t>HCAL : 8</a:t>
            </a:r>
            <a:r>
              <a:rPr lang="en-US" altLang="ja-JP" dirty="0" smtClean="0">
                <a:latin typeface="Symbol" charset="2"/>
                <a:cs typeface="Symbol" charset="2"/>
              </a:rPr>
              <a:t> </a:t>
            </a:r>
            <a:r>
              <a:rPr lang="en-US" altLang="ja-JP" dirty="0" err="1" smtClean="0">
                <a:latin typeface="Symbol" charset="2"/>
                <a:cs typeface="Symbol" charset="2"/>
              </a:rPr>
              <a:t>l</a:t>
            </a:r>
            <a:r>
              <a:rPr lang="en-US" altLang="ja-JP" dirty="0" smtClean="0">
                <a:latin typeface="Symbol" charset="2"/>
                <a:cs typeface="Symbol" charset="2"/>
              </a:rPr>
              <a:t> (</a:t>
            </a:r>
            <a:r>
              <a:rPr lang="en-US" altLang="ja-JP" dirty="0" smtClean="0"/>
              <a:t>6</a:t>
            </a:r>
            <a:r>
              <a:rPr lang="en-US" altLang="ja-JP" dirty="0" smtClean="0">
                <a:latin typeface="Symbol" charset="2"/>
                <a:cs typeface="Symbol" charset="2"/>
              </a:rPr>
              <a:t> </a:t>
            </a:r>
            <a:r>
              <a:rPr lang="en-US" altLang="ja-JP" dirty="0" err="1" smtClean="0">
                <a:latin typeface="Symbol" charset="2"/>
                <a:cs typeface="Symbol" charset="2"/>
              </a:rPr>
              <a:t>l</a:t>
            </a:r>
            <a:r>
              <a:rPr lang="en-US" altLang="ja-JP" dirty="0" smtClean="0">
                <a:latin typeface="Symbol" charset="2"/>
                <a:cs typeface="Symbol" charset="2"/>
              </a:rPr>
              <a:t> </a:t>
            </a:r>
            <a:r>
              <a:rPr lang="en-US" altLang="ja-JP" dirty="0" smtClean="0"/>
              <a:t>for ILD)</a:t>
            </a:r>
            <a:endParaRPr lang="en-US" altLang="ja-JP" dirty="0" smtClean="0">
              <a:latin typeface="Symbol" charset="2"/>
              <a:cs typeface="Symbol" charset="2"/>
            </a:endParaRPr>
          </a:p>
        </p:txBody>
      </p:sp>
      <p:sp>
        <p:nvSpPr>
          <p:cNvPr id="443" name="テキスト ボックス 442"/>
          <p:cNvSpPr txBox="1"/>
          <p:nvPr/>
        </p:nvSpPr>
        <p:spPr>
          <a:xfrm>
            <a:off x="552532" y="3213091"/>
            <a:ext cx="35825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008000"/>
                </a:solidFill>
              </a:rPr>
              <a:t>Meets the </a:t>
            </a:r>
            <a:r>
              <a:rPr lang="en-US" altLang="ja-JP" dirty="0" smtClean="0">
                <a:solidFill>
                  <a:srgbClr val="008000"/>
                </a:solidFill>
              </a:rPr>
              <a:t>jet energy resolution goal</a:t>
            </a:r>
          </a:p>
          <a:p>
            <a:r>
              <a:rPr kumimoji="1" lang="en-US" altLang="ja-JP" dirty="0" smtClean="0">
                <a:solidFill>
                  <a:srgbClr val="008000"/>
                </a:solidFill>
              </a:rPr>
              <a:t>(3~4%) </a:t>
            </a:r>
            <a:r>
              <a:rPr lang="en-US" altLang="ja-JP" dirty="0" smtClean="0">
                <a:solidFill>
                  <a:srgbClr val="008000"/>
                </a:solidFill>
              </a:rPr>
              <a:t>up to 500 </a:t>
            </a:r>
            <a:r>
              <a:rPr lang="en-US" altLang="ja-JP" dirty="0" err="1" smtClean="0">
                <a:solidFill>
                  <a:srgbClr val="008000"/>
                </a:solidFill>
              </a:rPr>
              <a:t>GeV</a:t>
            </a:r>
            <a:r>
              <a:rPr lang="en-US" altLang="ja-JP" dirty="0" smtClean="0">
                <a:solidFill>
                  <a:srgbClr val="008000"/>
                </a:solidFill>
              </a:rPr>
              <a:t> jet.</a:t>
            </a:r>
            <a:endParaRPr kumimoji="1" lang="ja-JP" altLang="en-US" dirty="0">
              <a:solidFill>
                <a:srgbClr val="008000"/>
              </a:solidFill>
            </a:endParaRPr>
          </a:p>
        </p:txBody>
      </p:sp>
      <p:sp>
        <p:nvSpPr>
          <p:cNvPr id="444" name="テキスト ボックス 443"/>
          <p:cNvSpPr txBox="1"/>
          <p:nvPr/>
        </p:nvSpPr>
        <p:spPr>
          <a:xfrm>
            <a:off x="6781800" y="3517900"/>
            <a:ext cx="13656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M. Thomson</a:t>
            </a:r>
            <a:endParaRPr kumimoji="1" lang="ja-JP" altLang="en-US" dirty="0"/>
          </a:p>
        </p:txBody>
      </p:sp>
      <p:sp>
        <p:nvSpPr>
          <p:cNvPr id="446" name="テキスト ボックス 445"/>
          <p:cNvSpPr txBox="1"/>
          <p:nvPr/>
        </p:nvSpPr>
        <p:spPr>
          <a:xfrm>
            <a:off x="508948" y="4613059"/>
            <a:ext cx="269891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/>
              <a:t>SiD</a:t>
            </a:r>
            <a:r>
              <a:rPr kumimoji="1" lang="en-US" altLang="ja-JP" dirty="0" smtClean="0"/>
              <a:t> PFA</a:t>
            </a:r>
            <a:r>
              <a:rPr kumimoji="1" lang="en-US" altLang="ja-JP" dirty="0" smtClean="0"/>
              <a:t> and </a:t>
            </a:r>
            <a:r>
              <a:rPr kumimoji="1" lang="en-US" altLang="ja-JP" dirty="0" smtClean="0"/>
              <a:t>Compensating</a:t>
            </a:r>
          </a:p>
          <a:p>
            <a:r>
              <a:rPr kumimoji="1" lang="en-US" altLang="ja-JP" dirty="0" err="1" smtClean="0"/>
              <a:t>Calorimetry</a:t>
            </a:r>
            <a:r>
              <a:rPr kumimoji="1" lang="en-US" altLang="ja-JP" dirty="0" smtClean="0"/>
              <a:t> give </a:t>
            </a:r>
            <a:r>
              <a:rPr kumimoji="1" lang="en-US" altLang="ja-JP" dirty="0" smtClean="0"/>
              <a:t>similar</a:t>
            </a:r>
          </a:p>
          <a:p>
            <a:r>
              <a:rPr kumimoji="1" lang="en-US" altLang="ja-JP" dirty="0" smtClean="0"/>
              <a:t>jet  resolution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 smtClean="0"/>
              <a:t>W-HCAL</a:t>
            </a:r>
            <a:endParaRPr lang="ja-JP" altLang="en-US" dirty="0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45840-4FD6-5347-BF43-11DA99A01BDD}" type="slidenum">
              <a:rPr lang="ja-JP" altLang="en-US" smtClean="0"/>
              <a:pPr/>
              <a:t>36</a:t>
            </a:fld>
            <a:endParaRPr lang="ja-JP" altLang="en-US"/>
          </a:p>
        </p:txBody>
      </p:sp>
      <p:pic>
        <p:nvPicPr>
          <p:cNvPr id="6" name="Content Placeholder 12" descr="particle_flow_comparisons.pn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04800" y="3276600"/>
            <a:ext cx="4038600" cy="2705469"/>
          </a:xfrm>
        </p:spPr>
      </p:pic>
      <p:sp>
        <p:nvSpPr>
          <p:cNvPr id="7" name="テキスト ボックス 6"/>
          <p:cNvSpPr txBox="1"/>
          <p:nvPr/>
        </p:nvSpPr>
        <p:spPr>
          <a:xfrm>
            <a:off x="457200" y="1351002"/>
            <a:ext cx="340831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Simulation :</a:t>
            </a:r>
          </a:p>
          <a:p>
            <a:r>
              <a:rPr lang="en-US" altLang="ja-JP" dirty="0" smtClean="0"/>
              <a:t>(P. </a:t>
            </a:r>
            <a:r>
              <a:rPr lang="en-US" altLang="ja-JP" dirty="0" err="1" smtClean="0"/>
              <a:t>Speckmayer</a:t>
            </a:r>
            <a:r>
              <a:rPr lang="en-US" altLang="ja-JP" dirty="0" smtClean="0"/>
              <a:t>)</a:t>
            </a:r>
          </a:p>
          <a:p>
            <a:endParaRPr kumimoji="1" lang="en-US" altLang="ja-JP" dirty="0" smtClean="0"/>
          </a:p>
          <a:p>
            <a:r>
              <a:rPr lang="en-US" altLang="ja-JP" dirty="0" smtClean="0"/>
              <a:t>PFA resolution is comparable to Fe</a:t>
            </a:r>
          </a:p>
          <a:p>
            <a:r>
              <a:rPr kumimoji="1" lang="en-US" altLang="ja-JP" dirty="0" smtClean="0"/>
              <a:t>- No tuning done for W</a:t>
            </a:r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57200" y="5802352"/>
            <a:ext cx="2206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Angela </a:t>
            </a:r>
            <a:r>
              <a:rPr lang="en-US" altLang="ja-JP" dirty="0" err="1" smtClean="0"/>
              <a:t>Lucaci-Timoce</a:t>
            </a:r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572000" y="1383774"/>
            <a:ext cx="4343400" cy="4093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smtClean="0"/>
              <a:t>Prototype idea:</a:t>
            </a:r>
          </a:p>
          <a:p>
            <a:r>
              <a:rPr lang="en-US" altLang="ja-JP" sz="2000" dirty="0" smtClean="0"/>
              <a:t>(W. </a:t>
            </a:r>
            <a:r>
              <a:rPr lang="en-US" altLang="ja-JP" sz="2000" dirty="0" err="1" smtClean="0"/>
              <a:t>Klempt</a:t>
            </a:r>
            <a:r>
              <a:rPr lang="en-US" altLang="ja-JP" sz="2000" dirty="0" smtClean="0"/>
              <a:t>)</a:t>
            </a:r>
          </a:p>
          <a:p>
            <a:endParaRPr lang="en-US" altLang="ja-JP" sz="2000" dirty="0" smtClean="0"/>
          </a:p>
          <a:p>
            <a:r>
              <a:rPr lang="en-US" altLang="ja-JP" sz="2000" dirty="0" smtClean="0"/>
              <a:t>Start 2010 with a “small” prototype:</a:t>
            </a:r>
          </a:p>
          <a:p>
            <a:pPr lvl="1"/>
            <a:r>
              <a:rPr lang="en-US" altLang="ja-JP" dirty="0" smtClean="0"/>
              <a:t>*Start with </a:t>
            </a:r>
            <a:r>
              <a:rPr lang="en-US" altLang="ja-JP" dirty="0" smtClean="0">
                <a:ea typeface="Arial" charset="0"/>
                <a:cs typeface="Arial" charset="0"/>
              </a:rPr>
              <a:t>~</a:t>
            </a:r>
            <a:r>
              <a:rPr lang="en-US" altLang="ja-JP" dirty="0" smtClean="0"/>
              <a:t>20 W plates size 80x80 cm</a:t>
            </a:r>
            <a:r>
              <a:rPr lang="en-US" altLang="ja-JP" baseline="30000" dirty="0" smtClean="0"/>
              <a:t>2</a:t>
            </a:r>
            <a:r>
              <a:rPr lang="en-US" altLang="ja-JP" dirty="0" smtClean="0"/>
              <a:t>, 1 cm thick</a:t>
            </a:r>
          </a:p>
          <a:p>
            <a:pPr lvl="1"/>
            <a:r>
              <a:rPr lang="en-US" altLang="ja-JP" dirty="0" smtClean="0"/>
              <a:t>*Use as much as possible existing equipment from </a:t>
            </a:r>
            <a:r>
              <a:rPr lang="en-US" altLang="ja-JP" dirty="0" smtClean="0">
                <a:solidFill>
                  <a:srgbClr val="800000"/>
                </a:solidFill>
              </a:rPr>
              <a:t>CALICE </a:t>
            </a:r>
            <a:r>
              <a:rPr lang="en-US" altLang="ja-JP" dirty="0" smtClean="0"/>
              <a:t>(detector planes, readout electronics, DAQ, mechanical infrastructure…..)</a:t>
            </a:r>
          </a:p>
          <a:p>
            <a:pPr lvl="1"/>
            <a:r>
              <a:rPr lang="en-US" altLang="ja-JP" dirty="0" smtClean="0"/>
              <a:t>*First test beam at PS/SPS in autumn 2010</a:t>
            </a:r>
          </a:p>
          <a:p>
            <a:pPr lvl="1"/>
            <a:r>
              <a:rPr lang="en-US" altLang="ja-JP" dirty="0" smtClean="0"/>
              <a:t>*Later increase depth to 40 or more layers</a:t>
            </a:r>
            <a:endParaRPr kumimoji="1" lang="ja-JP" alt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Summary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ja-JP" sz="2400" dirty="0" smtClean="0">
                <a:solidFill>
                  <a:srgbClr val="800000"/>
                </a:solidFill>
              </a:rPr>
              <a:t>Much of the HEP detector </a:t>
            </a:r>
            <a:r>
              <a:rPr lang="en-US" altLang="ja-JP" sz="2400" dirty="0" err="1" smtClean="0">
                <a:solidFill>
                  <a:srgbClr val="800000"/>
                </a:solidFill>
              </a:rPr>
              <a:t>R&amp;Ds</a:t>
            </a:r>
            <a:r>
              <a:rPr lang="en-US" altLang="ja-JP" sz="2400" dirty="0" smtClean="0">
                <a:solidFill>
                  <a:srgbClr val="800000"/>
                </a:solidFill>
              </a:rPr>
              <a:t> have been driven by ILC</a:t>
            </a:r>
          </a:p>
          <a:p>
            <a:pPr lvl="1"/>
            <a:r>
              <a:rPr lang="en-US" altLang="ja-JP" sz="2000" dirty="0" smtClean="0"/>
              <a:t>Horizontal detector R&amp;D </a:t>
            </a:r>
            <a:r>
              <a:rPr lang="en-US" altLang="ja-JP" sz="2000" dirty="0" err="1" smtClean="0"/>
              <a:t>collborations</a:t>
            </a:r>
            <a:r>
              <a:rPr lang="en-US" altLang="ja-JP" sz="2000" dirty="0" smtClean="0"/>
              <a:t> have been effective in carrying out the efforts. (CALICE, LC-TPC, </a:t>
            </a:r>
            <a:r>
              <a:rPr lang="en-US" altLang="ja-JP" sz="2000" dirty="0" err="1" smtClean="0"/>
              <a:t>SiLC</a:t>
            </a:r>
            <a:r>
              <a:rPr lang="en-US" altLang="ja-JP" sz="2000" dirty="0" smtClean="0"/>
              <a:t>, FCAL, etc…)</a:t>
            </a:r>
          </a:p>
          <a:p>
            <a:r>
              <a:rPr lang="en-US" altLang="ja-JP" sz="2400" dirty="0" smtClean="0">
                <a:solidFill>
                  <a:srgbClr val="800000"/>
                </a:solidFill>
              </a:rPr>
              <a:t>The large amount of works done for ILC detectors are concisely summarized in the 3 </a:t>
            </a:r>
            <a:r>
              <a:rPr lang="en-US" altLang="ja-JP" sz="2400" dirty="0" err="1" smtClean="0">
                <a:solidFill>
                  <a:srgbClr val="800000"/>
                </a:solidFill>
              </a:rPr>
              <a:t>LOIs</a:t>
            </a:r>
            <a:r>
              <a:rPr lang="en-US" altLang="ja-JP" sz="2400" dirty="0" smtClean="0">
                <a:solidFill>
                  <a:srgbClr val="800000"/>
                </a:solidFill>
              </a:rPr>
              <a:t>:</a:t>
            </a:r>
          </a:p>
          <a:p>
            <a:pPr lvl="1"/>
            <a:r>
              <a:rPr lang="en-US" altLang="ja-JP" sz="2000" dirty="0" smtClean="0">
                <a:solidFill>
                  <a:schemeClr val="accent2"/>
                </a:solidFill>
              </a:rPr>
              <a:t> </a:t>
            </a:r>
            <a:r>
              <a:rPr lang="en-US" altLang="ja-JP" sz="2000" dirty="0" smtClean="0">
                <a:solidFill>
                  <a:schemeClr val="accent2"/>
                </a:solidFill>
                <a:hlinkClick r:id="rId2"/>
              </a:rPr>
              <a:t>http://www.linearcollider.org/cms/?pid=1000472</a:t>
            </a:r>
            <a:endParaRPr lang="en-US" altLang="ja-JP" sz="2000" dirty="0" smtClean="0">
              <a:solidFill>
                <a:schemeClr val="accent2"/>
              </a:solidFill>
            </a:endParaRPr>
          </a:p>
          <a:p>
            <a:r>
              <a:rPr lang="en-US" altLang="ja-JP" sz="2162" dirty="0" smtClean="0">
                <a:solidFill>
                  <a:srgbClr val="800000"/>
                </a:solidFill>
              </a:rPr>
              <a:t>Critical assessments of the ILC detector </a:t>
            </a:r>
            <a:r>
              <a:rPr lang="en-US" altLang="ja-JP" sz="2162" dirty="0" err="1" smtClean="0">
                <a:solidFill>
                  <a:srgbClr val="800000"/>
                </a:solidFill>
              </a:rPr>
              <a:t>R&amp;Ds</a:t>
            </a:r>
            <a:r>
              <a:rPr lang="en-US" altLang="ja-JP" sz="2162" dirty="0" smtClean="0">
                <a:solidFill>
                  <a:srgbClr val="800000"/>
                </a:solidFill>
              </a:rPr>
              <a:t> are reported in the WWS detector R&amp;D reviews:</a:t>
            </a:r>
          </a:p>
          <a:p>
            <a:pPr lvl="1"/>
            <a:r>
              <a:rPr lang="en-US" altLang="ja-JP" sz="2000" dirty="0" smtClean="0">
                <a:solidFill>
                  <a:schemeClr val="accent2"/>
                </a:solidFill>
                <a:hlinkClick r:id="rId3"/>
              </a:rPr>
              <a:t>http://physics.uoregon.edu/~lc/wwstudy/detrdrev.html</a:t>
            </a:r>
            <a:endParaRPr lang="en-US" altLang="ja-JP" sz="2000" dirty="0" smtClean="0">
              <a:solidFill>
                <a:schemeClr val="accent2"/>
              </a:solidFill>
            </a:endParaRPr>
          </a:p>
          <a:p>
            <a:r>
              <a:rPr lang="en-US" altLang="ja-JP" sz="2162" dirty="0" smtClean="0">
                <a:solidFill>
                  <a:srgbClr val="800000"/>
                </a:solidFill>
              </a:rPr>
              <a:t>CLIC detector </a:t>
            </a:r>
            <a:r>
              <a:rPr lang="en-US" altLang="ja-JP" sz="2162" dirty="0" err="1" smtClean="0">
                <a:solidFill>
                  <a:srgbClr val="800000"/>
                </a:solidFill>
              </a:rPr>
              <a:t>R&amp;Ds</a:t>
            </a:r>
            <a:r>
              <a:rPr lang="en-US" altLang="ja-JP" sz="2162" dirty="0" smtClean="0">
                <a:solidFill>
                  <a:srgbClr val="800000"/>
                </a:solidFill>
              </a:rPr>
              <a:t> have greatly benefitted from the ILC detector studies</a:t>
            </a:r>
            <a:r>
              <a:rPr lang="en-US" altLang="ja-JP" sz="2595" dirty="0" smtClean="0">
                <a:solidFill>
                  <a:srgbClr val="800000"/>
                </a:solidFill>
              </a:rPr>
              <a:t>.</a:t>
            </a:r>
          </a:p>
          <a:p>
            <a:r>
              <a:rPr lang="en-US" altLang="ja-JP" sz="2400" dirty="0" smtClean="0">
                <a:solidFill>
                  <a:srgbClr val="800000"/>
                </a:solidFill>
              </a:rPr>
              <a:t>There are important ‘CLIC-specific’ issues, but solutions to them will benefit ILC.</a:t>
            </a:r>
          </a:p>
          <a:p>
            <a:pPr lvl="1"/>
            <a:r>
              <a:rPr lang="en-US" altLang="ja-JP" sz="2000" dirty="0" smtClean="0"/>
              <a:t>Time stamping, forward region,</a:t>
            </a:r>
            <a:r>
              <a:rPr lang="en-US" altLang="ja-JP" sz="2000" dirty="0" smtClean="0"/>
              <a:t> etc</a:t>
            </a:r>
            <a:r>
              <a:rPr lang="en-US" altLang="ja-JP" sz="2000" dirty="0" smtClean="0"/>
              <a:t>.</a:t>
            </a:r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45840-4FD6-5347-BF43-11DA99A01BDD}" type="slidenum">
              <a:rPr lang="ja-JP" altLang="en-US" smtClean="0"/>
              <a:pPr/>
              <a:t>37</a:t>
            </a:fld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Hitoshi Yamamoto, CLIC09</a:t>
            </a:r>
            <a:endParaRPr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45840-4FD6-5347-BF43-11DA99A01BDD}" type="slidenum">
              <a:rPr lang="ja-JP" altLang="en-US" smtClean="0"/>
              <a:pPr/>
              <a:t>38</a:t>
            </a:fld>
            <a:endParaRPr lang="ja-JP" altLang="en-US"/>
          </a:p>
        </p:txBody>
      </p:sp>
      <p:pic>
        <p:nvPicPr>
          <p:cNvPr id="6" name="図 5" descr="matrix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1570038" y="249238"/>
            <a:ext cx="6002337" cy="487362"/>
          </a:xfrm>
        </p:spPr>
        <p:txBody>
          <a:bodyPr>
            <a:normAutofit fontScale="90000"/>
          </a:bodyPr>
          <a:lstStyle/>
          <a:p>
            <a:r>
              <a:rPr lang="en-US" altLang="ja-JP"/>
              <a:t>Higgs recoil mass resolution</a:t>
            </a:r>
          </a:p>
        </p:txBody>
      </p:sp>
      <p:sp>
        <p:nvSpPr>
          <p:cNvPr id="59395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990600" y="5715000"/>
            <a:ext cx="7543800" cy="685800"/>
          </a:xfrm>
        </p:spPr>
        <p:txBody>
          <a:bodyPr>
            <a:normAutofit fontScale="92500"/>
          </a:bodyPr>
          <a:lstStyle/>
          <a:p>
            <a:r>
              <a:rPr lang="en-US" altLang="ja-JP" sz="2200" dirty="0"/>
              <a:t>Good momentum resolution of tracking is </a:t>
            </a:r>
            <a:r>
              <a:rPr lang="en-US" altLang="ja-JP" sz="2200" dirty="0" smtClean="0"/>
              <a:t>required (not a luxury!)</a:t>
            </a:r>
            <a:endParaRPr lang="en-US" altLang="ja-JP" sz="2200" dirty="0"/>
          </a:p>
        </p:txBody>
      </p:sp>
      <p:pic>
        <p:nvPicPr>
          <p:cNvPr id="59396" name="Picture 5" descr="&#10;mass-300b.pct                                                  000D9F61Macintosh HD                   BB762DFF: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790700" y="1235202"/>
            <a:ext cx="5562600" cy="4411663"/>
          </a:xfrm>
        </p:spPr>
      </p:pic>
      <p:sp>
        <p:nvSpPr>
          <p:cNvPr id="59397" name="Text Box 6"/>
          <p:cNvSpPr txBox="1">
            <a:spLocks noChangeArrowheads="1"/>
          </p:cNvSpPr>
          <p:nvPr/>
        </p:nvSpPr>
        <p:spPr bwMode="auto">
          <a:xfrm>
            <a:off x="5572125" y="3694113"/>
            <a:ext cx="2641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buFontTx/>
              <a:buNone/>
            </a:pPr>
            <a:r>
              <a:rPr lang="en-US" altLang="ja-JP"/>
              <a:t>120 GeV Higgs signal</a:t>
            </a:r>
          </a:p>
        </p:txBody>
      </p:sp>
      <p:sp>
        <p:nvSpPr>
          <p:cNvPr id="59398" name="Line 7"/>
          <p:cNvSpPr>
            <a:spLocks noChangeShapeType="1"/>
          </p:cNvSpPr>
          <p:nvPr/>
        </p:nvSpPr>
        <p:spPr bwMode="auto">
          <a:xfrm flipH="1">
            <a:off x="4724400" y="3937000"/>
            <a:ext cx="901700" cy="317500"/>
          </a:xfrm>
          <a:prstGeom prst="line">
            <a:avLst/>
          </a:prstGeom>
          <a:noFill/>
          <a:ln w="9525">
            <a:solidFill>
              <a:srgbClr val="1B0BAE"/>
            </a:solidFill>
            <a:miter lim="800000"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453079" y="2462915"/>
            <a:ext cx="6634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rgbClr val="FF0000"/>
                </a:solidFill>
              </a:rPr>
              <a:t>Goal</a:t>
            </a:r>
            <a:endParaRPr kumimoji="1" lang="ja-JP" altLang="en-US" sz="2000" dirty="0">
              <a:solidFill>
                <a:srgbClr val="FF000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413041" y="3000146"/>
            <a:ext cx="9775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solidFill>
                  <a:srgbClr val="FF0000"/>
                </a:solidFill>
              </a:rPr>
              <a:t>Current</a:t>
            </a:r>
            <a:endParaRPr kumimoji="1" lang="ja-JP" altLang="en-US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3" name="Rectangle 2"/>
          <p:cNvSpPr>
            <a:spLocks noGrp="1" noChangeArrowheads="1"/>
          </p:cNvSpPr>
          <p:nvPr>
            <p:ph type="title"/>
          </p:nvPr>
        </p:nvSpPr>
        <p:spPr>
          <a:xfrm>
            <a:off x="2139950" y="274638"/>
            <a:ext cx="5632450" cy="487362"/>
          </a:xfrm>
        </p:spPr>
        <p:txBody>
          <a:bodyPr>
            <a:normAutofit fontScale="90000"/>
          </a:bodyPr>
          <a:lstStyle/>
          <a:p>
            <a:r>
              <a:rPr lang="en-US" altLang="ja-JP"/>
              <a:t>Jet(quark)  reconstruction</a:t>
            </a:r>
          </a:p>
        </p:txBody>
      </p:sp>
      <p:sp>
        <p:nvSpPr>
          <p:cNvPr id="60424" name="Rectangle 5"/>
          <p:cNvSpPr>
            <a:spLocks noGrp="1" noChangeArrowheads="1"/>
          </p:cNvSpPr>
          <p:nvPr>
            <p:ph type="body" sz="half" idx="3"/>
          </p:nvPr>
        </p:nvSpPr>
        <p:spPr>
          <a:xfrm>
            <a:off x="536575" y="4826000"/>
            <a:ext cx="8502650" cy="1498600"/>
          </a:xfrm>
        </p:spPr>
        <p:txBody>
          <a:bodyPr>
            <a:normAutofit/>
          </a:bodyPr>
          <a:lstStyle/>
          <a:p>
            <a:r>
              <a:rPr lang="en-US" altLang="ja-JP" sz="2200" dirty="0" smtClean="0"/>
              <a:t>                         is required for Z</a:t>
            </a:r>
            <a:r>
              <a:rPr lang="en-US" altLang="ja-JP" sz="2200" dirty="0"/>
              <a:t>/</a:t>
            </a:r>
            <a:r>
              <a:rPr lang="en-US" altLang="ja-JP" sz="2200" dirty="0" err="1"/>
              <a:t>W</a:t>
            </a:r>
            <a:r>
              <a:rPr lang="en-US" altLang="ja-JP" sz="2200" dirty="0" err="1">
                <a:sym typeface="Symbol" charset="2"/>
              </a:rPr>
              <a:t>jj</a:t>
            </a:r>
            <a:r>
              <a:rPr lang="en-US" altLang="ja-JP" sz="2200" dirty="0" smtClean="0"/>
              <a:t> to </a:t>
            </a:r>
            <a:r>
              <a:rPr lang="en-US" altLang="ja-JP" sz="2200" dirty="0"/>
              <a:t>be </a:t>
            </a:r>
            <a:r>
              <a:rPr lang="en-US" altLang="ja-JP" sz="2200" dirty="0" smtClean="0"/>
              <a:t>separated (not a luxury!)</a:t>
            </a:r>
          </a:p>
          <a:p>
            <a:r>
              <a:rPr lang="en-US" altLang="ja-JP" sz="2200" dirty="0" smtClean="0"/>
              <a:t>A promising </a:t>
            </a:r>
            <a:r>
              <a:rPr lang="en-US" altLang="ja-JP" sz="2200" dirty="0"/>
              <a:t>technique : </a:t>
            </a:r>
            <a:r>
              <a:rPr lang="en-US" altLang="ja-JP" sz="2200" dirty="0">
                <a:solidFill>
                  <a:srgbClr val="910816"/>
                </a:solidFill>
              </a:rPr>
              <a:t>PFA (particle flow algorithm)</a:t>
            </a:r>
          </a:p>
          <a:p>
            <a:pPr lvl="1"/>
            <a:r>
              <a:rPr lang="en-US" altLang="ja-JP" sz="1800" dirty="0">
                <a:solidFill>
                  <a:srgbClr val="910816"/>
                </a:solidFill>
              </a:rPr>
              <a:t>Use trackers for charged energy, calorimeters for the rest</a:t>
            </a:r>
          </a:p>
          <a:p>
            <a:pPr lvl="1"/>
            <a:r>
              <a:rPr lang="en-US" altLang="ja-JP" sz="1800" dirty="0">
                <a:solidFill>
                  <a:srgbClr val="910816"/>
                </a:solidFill>
              </a:rPr>
              <a:t>Remove double </a:t>
            </a:r>
            <a:r>
              <a:rPr lang="en-US" altLang="ja-JP" sz="1800" dirty="0" err="1" smtClean="0">
                <a:solidFill>
                  <a:srgbClr val="910816"/>
                </a:solidFill>
              </a:rPr>
              <a:t>countings</a:t>
            </a:r>
            <a:r>
              <a:rPr lang="en-US" altLang="ja-JP" sz="1800" dirty="0" smtClean="0">
                <a:solidFill>
                  <a:srgbClr val="910816"/>
                </a:solidFill>
              </a:rPr>
              <a:t> by pattern </a:t>
            </a:r>
            <a:r>
              <a:rPr lang="en-US" altLang="ja-JP" sz="1800" dirty="0" smtClean="0">
                <a:solidFill>
                  <a:srgbClr val="910816"/>
                </a:solidFill>
              </a:rPr>
              <a:t>rec.</a:t>
            </a:r>
            <a:r>
              <a:rPr lang="en-US" altLang="ja-JP" sz="1800" dirty="0" smtClean="0">
                <a:solidFill>
                  <a:srgbClr val="910816"/>
                </a:solidFill>
              </a:rPr>
              <a:t> (granularity!)</a:t>
            </a:r>
            <a:endParaRPr lang="en-US" altLang="ja-JP" sz="1800" dirty="0">
              <a:solidFill>
                <a:srgbClr val="910816"/>
              </a:solidFill>
            </a:endParaRPr>
          </a:p>
        </p:txBody>
      </p:sp>
      <p:pic>
        <p:nvPicPr>
          <p:cNvPr id="60425" name="Picture 6" descr=" wwzz1.pct                                                      000D9F61Macintosh HD                   BB762DFF: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371600" y="1900238"/>
            <a:ext cx="2435225" cy="2255837"/>
          </a:xfrm>
        </p:spPr>
      </p:pic>
      <p:pic>
        <p:nvPicPr>
          <p:cNvPr id="60426" name="Picture 7" descr=" wwzz2.pct                                                      000D9F61Macintosh HD                   BB762DFF: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5410200" y="1900238"/>
            <a:ext cx="2420938" cy="2255837"/>
          </a:xfrm>
        </p:spPr>
      </p:pic>
      <p:graphicFrame>
        <p:nvGraphicFramePr>
          <p:cNvPr id="60418" name="Object 2"/>
          <p:cNvGraphicFramePr>
            <a:graphicFrameLocks noChangeAspect="1"/>
          </p:cNvGraphicFramePr>
          <p:nvPr/>
        </p:nvGraphicFramePr>
        <p:xfrm>
          <a:off x="1111250" y="4229100"/>
          <a:ext cx="2690813" cy="403225"/>
        </p:xfrm>
        <a:graphic>
          <a:graphicData uri="http://schemas.openxmlformats.org/presentationml/2006/ole">
            <p:oleObj spid="_x0000_s54274" name="数式" r:id="rId5" imgW="1435100" imgH="215900" progId="Equation.3">
              <p:embed/>
            </p:oleObj>
          </a:graphicData>
        </a:graphic>
      </p:graphicFrame>
      <p:graphicFrame>
        <p:nvGraphicFramePr>
          <p:cNvPr id="60419" name="Object 3"/>
          <p:cNvGraphicFramePr>
            <a:graphicFrameLocks noChangeAspect="1"/>
          </p:cNvGraphicFramePr>
          <p:nvPr/>
        </p:nvGraphicFramePr>
        <p:xfrm>
          <a:off x="5251450" y="4229100"/>
          <a:ext cx="2667000" cy="403225"/>
        </p:xfrm>
        <a:graphic>
          <a:graphicData uri="http://schemas.openxmlformats.org/presentationml/2006/ole">
            <p:oleObj spid="_x0000_s54275" name="数式" r:id="rId6" imgW="1422400" imgH="215900" progId="Equation.3">
              <p:embed/>
            </p:oleObj>
          </a:graphicData>
        </a:graphic>
      </p:graphicFrame>
      <p:graphicFrame>
        <p:nvGraphicFramePr>
          <p:cNvPr id="60420" name="Object 4"/>
          <p:cNvGraphicFramePr>
            <a:graphicFrameLocks noChangeAspect="1"/>
          </p:cNvGraphicFramePr>
          <p:nvPr/>
        </p:nvGraphicFramePr>
        <p:xfrm>
          <a:off x="2222500" y="1079500"/>
          <a:ext cx="2565400" cy="366713"/>
        </p:xfrm>
        <a:graphic>
          <a:graphicData uri="http://schemas.openxmlformats.org/presentationml/2006/ole">
            <p:oleObj spid="_x0000_s54276" name="数式" r:id="rId7" imgW="1333500" imgH="190500" progId="Equation.3">
              <p:embed/>
            </p:oleObj>
          </a:graphicData>
        </a:graphic>
      </p:graphicFrame>
      <p:graphicFrame>
        <p:nvGraphicFramePr>
          <p:cNvPr id="60421" name="Object 5"/>
          <p:cNvGraphicFramePr>
            <a:graphicFrameLocks noChangeAspect="1"/>
          </p:cNvGraphicFramePr>
          <p:nvPr/>
        </p:nvGraphicFramePr>
        <p:xfrm>
          <a:off x="5054600" y="1143000"/>
          <a:ext cx="1295400" cy="336550"/>
        </p:xfrm>
        <a:graphic>
          <a:graphicData uri="http://schemas.openxmlformats.org/presentationml/2006/ole">
            <p:oleObj spid="_x0000_s54277" name="数式" r:id="rId8" imgW="685800" imgH="177800" progId="Equation.3">
              <p:embed/>
            </p:oleObj>
          </a:graphicData>
        </a:graphic>
      </p:graphicFrame>
      <p:graphicFrame>
        <p:nvGraphicFramePr>
          <p:cNvPr id="60422" name="Object 6"/>
          <p:cNvGraphicFramePr>
            <a:graphicFrameLocks noChangeAspect="1"/>
          </p:cNvGraphicFramePr>
          <p:nvPr/>
        </p:nvGraphicFramePr>
        <p:xfrm>
          <a:off x="888742" y="4890138"/>
          <a:ext cx="1808162" cy="373393"/>
        </p:xfrm>
        <a:graphic>
          <a:graphicData uri="http://schemas.openxmlformats.org/presentationml/2006/ole">
            <p:oleObj spid="_x0000_s54278" name="数式" r:id="rId9" imgW="1041400" imgH="215900" progId="Equation.3">
              <p:embed/>
            </p:oleObj>
          </a:graphicData>
        </a:graphic>
      </p:graphicFrame>
      <p:sp>
        <p:nvSpPr>
          <p:cNvPr id="60427" name="Text Box 13"/>
          <p:cNvSpPr txBox="1">
            <a:spLocks noChangeArrowheads="1"/>
          </p:cNvSpPr>
          <p:nvPr/>
        </p:nvSpPr>
        <p:spPr bwMode="auto">
          <a:xfrm>
            <a:off x="2133600" y="1447800"/>
            <a:ext cx="43624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buFontTx/>
              <a:buNone/>
            </a:pPr>
            <a:r>
              <a:rPr lang="en-US" altLang="ja-JP">
                <a:solidFill>
                  <a:srgbClr val="1B0BAE"/>
                </a:solidFill>
              </a:rPr>
              <a:t>(Important mode if no Higgs is found)</a:t>
            </a: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7261317" y="1513667"/>
            <a:ext cx="6634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rgbClr val="FF0000"/>
                </a:solidFill>
              </a:rPr>
              <a:t>Goal</a:t>
            </a:r>
            <a:endParaRPr kumimoji="1" lang="ja-JP" altLang="en-US" sz="2000" dirty="0">
              <a:solidFill>
                <a:srgbClr val="FF0000"/>
              </a:solidFill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973467" y="1524962"/>
            <a:ext cx="9775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solidFill>
                  <a:srgbClr val="FF0000"/>
                </a:solidFill>
              </a:rPr>
              <a:t>Current</a:t>
            </a:r>
            <a:endParaRPr kumimoji="1" lang="ja-JP" altLang="en-US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zqqbar_evt_display_nothi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33400" y="-180975"/>
            <a:ext cx="10134600" cy="711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43" name="Text Box 3"/>
          <p:cNvSpPr txBox="1">
            <a:spLocks noChangeArrowheads="1"/>
          </p:cNvSpPr>
          <p:nvPr/>
        </p:nvSpPr>
        <p:spPr bwMode="auto">
          <a:xfrm>
            <a:off x="5257800" y="6324600"/>
            <a:ext cx="3581400" cy="457200"/>
          </a:xfrm>
          <a:prstGeom prst="rect">
            <a:avLst/>
          </a:prstGeom>
          <a:noFill/>
          <a:ln w="4127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altLang="ja-JP" sz="2400" b="1">
                <a:solidFill>
                  <a:srgbClr val="FFFF00"/>
                </a:solidFill>
                <a:latin typeface="Times New Roman" charset="0"/>
                <a:ea typeface="ＭＳ Ｐゴシック" charset="-128"/>
                <a:cs typeface="ＭＳ Ｐゴシック" charset="-128"/>
                <a:sym typeface="Wingdings" charset="2"/>
              </a:rPr>
              <a:t>Next: </a:t>
            </a:r>
            <a:r>
              <a:rPr lang="ja-JP" altLang="en-US" sz="2400" b="1">
                <a:solidFill>
                  <a:srgbClr val="FFFF00"/>
                </a:solidFill>
                <a:latin typeface="Times New Roman" charset="0"/>
                <a:ea typeface="ＭＳ Ｐゴシック" charset="-128"/>
                <a:cs typeface="ＭＳ Ｐゴシック" charset="-128"/>
                <a:sym typeface="Wingdings" charset="2"/>
              </a:rPr>
              <a:t>電子、陽電子衝突</a:t>
            </a:r>
            <a:endParaRPr lang="ja-JP" altLang="en-US" sz="2400" b="1">
              <a:solidFill>
                <a:srgbClr val="FFFF00"/>
              </a:solidFill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61444" name="Picture 4" descr="zqqbar_evt_display_nothi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33400" y="-180975"/>
            <a:ext cx="10137775" cy="711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5717" name="Picture 5" descr="zqqbar_evt_display_al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531813" y="-179388"/>
            <a:ext cx="10140951" cy="712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-533400" y="2205038"/>
            <a:ext cx="10058400" cy="2443162"/>
            <a:chOff x="-336" y="1389"/>
            <a:chExt cx="6336" cy="1539"/>
          </a:xfrm>
        </p:grpSpPr>
        <p:sp>
          <p:nvSpPr>
            <p:cNvPr id="61457" name="Line 7"/>
            <p:cNvSpPr>
              <a:spLocks noChangeShapeType="1"/>
            </p:cNvSpPr>
            <p:nvPr/>
          </p:nvSpPr>
          <p:spPr bwMode="auto">
            <a:xfrm flipH="1">
              <a:off x="2736" y="1680"/>
              <a:ext cx="3264" cy="672"/>
            </a:xfrm>
            <a:prstGeom prst="line">
              <a:avLst/>
            </a:prstGeom>
            <a:noFill/>
            <a:ln w="41275">
              <a:solidFill>
                <a:srgbClr val="FF3300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endParaRPr lang="ja-JP" altLang="en-US"/>
            </a:p>
          </p:txBody>
        </p:sp>
        <p:sp>
          <p:nvSpPr>
            <p:cNvPr id="61458" name="Line 8"/>
            <p:cNvSpPr>
              <a:spLocks noChangeShapeType="1"/>
            </p:cNvSpPr>
            <p:nvPr/>
          </p:nvSpPr>
          <p:spPr bwMode="auto">
            <a:xfrm flipV="1">
              <a:off x="-336" y="2352"/>
              <a:ext cx="3072" cy="576"/>
            </a:xfrm>
            <a:prstGeom prst="line">
              <a:avLst/>
            </a:prstGeom>
            <a:noFill/>
            <a:ln w="41275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endParaRPr lang="ja-JP" altLang="en-US"/>
            </a:p>
          </p:txBody>
        </p:sp>
        <p:sp>
          <p:nvSpPr>
            <p:cNvPr id="61459" name="Text Box 9"/>
            <p:cNvSpPr txBox="1">
              <a:spLocks noChangeArrowheads="1"/>
            </p:cNvSpPr>
            <p:nvPr/>
          </p:nvSpPr>
          <p:spPr bwMode="auto">
            <a:xfrm>
              <a:off x="5580" y="1389"/>
              <a:ext cx="384" cy="404"/>
            </a:xfrm>
            <a:prstGeom prst="rect">
              <a:avLst/>
            </a:prstGeom>
            <a:noFill/>
            <a:ln w="4127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fontAlgn="t">
                <a:spcBef>
                  <a:spcPct val="50000"/>
                </a:spcBef>
                <a:buFontTx/>
                <a:buNone/>
              </a:pPr>
              <a:r>
                <a:rPr lang="en-US" altLang="ja-JP" sz="3600" b="1">
                  <a:solidFill>
                    <a:srgbClr val="FF3300"/>
                  </a:solidFill>
                  <a:latin typeface="Times New Roman" charset="0"/>
                  <a:ea typeface="ＭＳ Ｐゴシック" charset="-128"/>
                  <a:cs typeface="ＭＳ Ｐゴシック" charset="-128"/>
                </a:rPr>
                <a:t>e</a:t>
              </a:r>
              <a:r>
                <a:rPr lang="en-US" altLang="ja-JP" sz="2800" b="1">
                  <a:solidFill>
                    <a:srgbClr val="FF3300"/>
                  </a:solidFill>
                  <a:latin typeface="Times New Roman" charset="0"/>
                  <a:ea typeface="ＭＳ Ｐゴシック" charset="-128"/>
                  <a:cs typeface="ＭＳ Ｐゴシック" charset="-128"/>
                </a:rPr>
                <a:t>+</a:t>
              </a:r>
            </a:p>
          </p:txBody>
        </p:sp>
        <p:sp>
          <p:nvSpPr>
            <p:cNvPr id="61460" name="Text Box 10"/>
            <p:cNvSpPr txBox="1">
              <a:spLocks noChangeArrowheads="1"/>
            </p:cNvSpPr>
            <p:nvPr/>
          </p:nvSpPr>
          <p:spPr bwMode="auto">
            <a:xfrm>
              <a:off x="180" y="2459"/>
              <a:ext cx="432" cy="404"/>
            </a:xfrm>
            <a:prstGeom prst="rect">
              <a:avLst/>
            </a:prstGeom>
            <a:noFill/>
            <a:ln w="4127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fontAlgn="t">
                <a:spcBef>
                  <a:spcPct val="50000"/>
                </a:spcBef>
                <a:buFontTx/>
                <a:buNone/>
              </a:pPr>
              <a:r>
                <a:rPr lang="en-US" altLang="ja-JP" sz="3600" b="1">
                  <a:solidFill>
                    <a:srgbClr val="0000FF"/>
                  </a:solidFill>
                  <a:latin typeface="Times New Roman" charset="0"/>
                  <a:ea typeface="ＭＳ Ｐゴシック" charset="-128"/>
                  <a:cs typeface="ＭＳ Ｐゴシック" charset="-128"/>
                </a:rPr>
                <a:t>e</a:t>
              </a:r>
              <a:r>
                <a:rPr lang="en-US" altLang="ja-JP" sz="2800" b="1">
                  <a:solidFill>
                    <a:srgbClr val="0000FF"/>
                  </a:solidFill>
                  <a:latin typeface="Times New Roman" charset="0"/>
                  <a:ea typeface="ＭＳ Ｐゴシック" charset="-128"/>
                  <a:cs typeface="ＭＳ Ｐゴシック" charset="-128"/>
                </a:rPr>
                <a:t>-</a:t>
              </a:r>
            </a:p>
          </p:txBody>
        </p:sp>
      </p:grp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61454" name="Rectangle 12"/>
            <p:cNvSpPr>
              <a:spLocks noChangeArrowheads="1"/>
            </p:cNvSpPr>
            <p:nvPr/>
          </p:nvSpPr>
          <p:spPr bwMode="auto">
            <a:xfrm>
              <a:off x="0" y="624"/>
              <a:ext cx="192" cy="3696"/>
            </a:xfrm>
            <a:prstGeom prst="rect">
              <a:avLst/>
            </a:prstGeom>
            <a:gradFill rotWithShape="0">
              <a:gsLst>
                <a:gs pos="0">
                  <a:srgbClr val="EAEAFA"/>
                </a:gs>
                <a:gs pos="100000">
                  <a:srgbClr val="3333CC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1455" name="Rectangle 13"/>
            <p:cNvSpPr>
              <a:spLocks noChangeArrowheads="1"/>
            </p:cNvSpPr>
            <p:nvPr/>
          </p:nvSpPr>
          <p:spPr bwMode="auto">
            <a:xfrm>
              <a:off x="0" y="576"/>
              <a:ext cx="5760" cy="48"/>
            </a:xfrm>
            <a:prstGeom prst="rect">
              <a:avLst/>
            </a:prstGeom>
            <a:gradFill rotWithShape="0">
              <a:gsLst>
                <a:gs pos="0">
                  <a:srgbClr val="EAEAFA"/>
                </a:gs>
                <a:gs pos="100000">
                  <a:srgbClr val="3333CC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1456" name="Rectangle 14"/>
            <p:cNvSpPr>
              <a:spLocks noChangeArrowheads="1"/>
            </p:cNvSpPr>
            <p:nvPr/>
          </p:nvSpPr>
          <p:spPr bwMode="auto">
            <a:xfrm>
              <a:off x="0" y="0"/>
              <a:ext cx="192" cy="576"/>
            </a:xfrm>
            <a:prstGeom prst="rect">
              <a:avLst/>
            </a:prstGeom>
            <a:gradFill rotWithShape="0">
              <a:gsLst>
                <a:gs pos="0">
                  <a:srgbClr val="3333CC"/>
                </a:gs>
                <a:gs pos="100000">
                  <a:srgbClr val="EAEAFA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  <p:sp>
        <p:nvSpPr>
          <p:cNvPr id="61448" name="Rectangle 15"/>
          <p:cNvSpPr>
            <a:spLocks noChangeArrowheads="1"/>
          </p:cNvSpPr>
          <p:nvPr/>
        </p:nvSpPr>
        <p:spPr bwMode="auto">
          <a:xfrm>
            <a:off x="685800" y="762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altLang="ja-JP" sz="4400" i="1">
                <a:solidFill>
                  <a:schemeClr val="bg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Event Display</a:t>
            </a:r>
          </a:p>
        </p:txBody>
      </p:sp>
      <p:grpSp>
        <p:nvGrpSpPr>
          <p:cNvPr id="4" name="Group 16"/>
          <p:cNvGrpSpPr>
            <a:grpSpLocks/>
          </p:cNvGrpSpPr>
          <p:nvPr/>
        </p:nvGrpSpPr>
        <p:grpSpPr bwMode="auto">
          <a:xfrm>
            <a:off x="503238" y="5394325"/>
            <a:ext cx="8364537" cy="1311275"/>
            <a:chOff x="317" y="3398"/>
            <a:chExt cx="5269" cy="826"/>
          </a:xfrm>
        </p:grpSpPr>
        <p:sp>
          <p:nvSpPr>
            <p:cNvPr id="61452" name="Text Box 17"/>
            <p:cNvSpPr txBox="1">
              <a:spLocks noChangeArrowheads="1"/>
            </p:cNvSpPr>
            <p:nvPr/>
          </p:nvSpPr>
          <p:spPr bwMode="auto">
            <a:xfrm>
              <a:off x="317" y="3398"/>
              <a:ext cx="2382" cy="826"/>
            </a:xfrm>
            <a:prstGeom prst="rect">
              <a:avLst/>
            </a:prstGeom>
            <a:noFill/>
            <a:ln w="4127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ja-JP">
                  <a:solidFill>
                    <a:srgbClr val="FFFF00"/>
                  </a:solidFill>
                  <a:latin typeface="Times New Roman" charset="0"/>
                  <a:ea typeface="ＭＳ Ｐゴシック" charset="-128"/>
                  <a:cs typeface="ＭＳ Ｐゴシック" charset="-128"/>
                </a:rPr>
                <a:t>Yellow        </a:t>
              </a:r>
              <a:r>
                <a:rPr lang="en-US" altLang="ja-JP">
                  <a:solidFill>
                    <a:schemeClr val="bg1"/>
                  </a:solidFill>
                  <a:latin typeface="Times New Roman" charset="0"/>
                  <a:ea typeface="ＭＳ Ｐゴシック" charset="-128"/>
                  <a:cs typeface="ＭＳ Ｐゴシック" charset="-128"/>
                </a:rPr>
                <a:t>: Photon</a:t>
              </a:r>
            </a:p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ja-JP">
                  <a:solidFill>
                    <a:srgbClr val="FF3300"/>
                  </a:solidFill>
                  <a:latin typeface="Times New Roman" charset="0"/>
                  <a:ea typeface="ＭＳ Ｐゴシック" charset="-128"/>
                  <a:cs typeface="ＭＳ Ｐゴシック" charset="-128"/>
                </a:rPr>
                <a:t>Red</a:t>
              </a:r>
              <a:r>
                <a:rPr lang="en-US" altLang="ja-JP">
                  <a:solidFill>
                    <a:schemeClr val="tx1"/>
                  </a:solidFill>
                  <a:latin typeface="Times New Roman" charset="0"/>
                  <a:ea typeface="ＭＳ Ｐゴシック" charset="-128"/>
                  <a:cs typeface="ＭＳ Ｐゴシック" charset="-128"/>
                </a:rPr>
                <a:t>,</a:t>
              </a:r>
              <a:r>
                <a:rPr lang="en-US" altLang="ja-JP">
                  <a:solidFill>
                    <a:srgbClr val="FFFF00"/>
                  </a:solidFill>
                  <a:latin typeface="Times New Roman" charset="0"/>
                  <a:ea typeface="ＭＳ Ｐゴシック" charset="-128"/>
                  <a:cs typeface="ＭＳ Ｐゴシック" charset="-128"/>
                </a:rPr>
                <a:t> </a:t>
              </a:r>
              <a:r>
                <a:rPr lang="en-US" altLang="ja-JP">
                  <a:solidFill>
                    <a:srgbClr val="66FF33"/>
                  </a:solidFill>
                  <a:latin typeface="Times New Roman" charset="0"/>
                  <a:ea typeface="ＭＳ Ｐゴシック" charset="-128"/>
                  <a:cs typeface="ＭＳ Ｐゴシック" charset="-128"/>
                </a:rPr>
                <a:t>Green  </a:t>
              </a:r>
              <a:r>
                <a:rPr lang="en-US" altLang="ja-JP">
                  <a:solidFill>
                    <a:schemeClr val="bg1"/>
                  </a:solidFill>
                  <a:latin typeface="Times New Roman" charset="0"/>
                  <a:ea typeface="ＭＳ Ｐゴシック" charset="-128"/>
                  <a:cs typeface="ＭＳ Ｐゴシック" charset="-128"/>
                </a:rPr>
                <a:t>: Charged Hadron</a:t>
              </a:r>
            </a:p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ja-JP">
                  <a:solidFill>
                    <a:srgbClr val="969696"/>
                  </a:solidFill>
                  <a:latin typeface="Times New Roman" charset="0"/>
                  <a:ea typeface="ＭＳ Ｐゴシック" charset="-128"/>
                  <a:cs typeface="ＭＳ Ｐゴシック" charset="-128"/>
                </a:rPr>
                <a:t>Black</a:t>
              </a:r>
              <a:r>
                <a:rPr lang="en-US" altLang="ja-JP">
                  <a:solidFill>
                    <a:schemeClr val="tx1"/>
                  </a:solidFill>
                  <a:latin typeface="Times New Roman" charset="0"/>
                  <a:ea typeface="ＭＳ Ｐゴシック" charset="-128"/>
                  <a:cs typeface="ＭＳ Ｐゴシック" charset="-128"/>
                </a:rPr>
                <a:t>,</a:t>
              </a:r>
              <a:r>
                <a:rPr lang="en-US" altLang="ja-JP">
                  <a:solidFill>
                    <a:srgbClr val="FFFF00"/>
                  </a:solidFill>
                  <a:latin typeface="Times New Roman" charset="0"/>
                  <a:ea typeface="ＭＳ Ｐゴシック" charset="-128"/>
                  <a:cs typeface="ＭＳ Ｐゴシック" charset="-128"/>
                </a:rPr>
                <a:t> </a:t>
              </a:r>
              <a:r>
                <a:rPr lang="en-US" altLang="ja-JP">
                  <a:solidFill>
                    <a:srgbClr val="00FFFF"/>
                  </a:solidFill>
                  <a:latin typeface="Times New Roman" charset="0"/>
                  <a:ea typeface="ＭＳ Ｐゴシック" charset="-128"/>
                  <a:cs typeface="ＭＳ Ｐゴシック" charset="-128"/>
                </a:rPr>
                <a:t>Blue </a:t>
              </a:r>
              <a:r>
                <a:rPr lang="en-US" altLang="ja-JP">
                  <a:solidFill>
                    <a:schemeClr val="bg1"/>
                  </a:solidFill>
                  <a:latin typeface="Times New Roman" charset="0"/>
                  <a:ea typeface="ＭＳ Ｐゴシック" charset="-128"/>
                  <a:cs typeface="ＭＳ Ｐゴシック" charset="-128"/>
                </a:rPr>
                <a:t>: Neutral Hadron</a:t>
              </a:r>
            </a:p>
          </p:txBody>
        </p:sp>
        <p:sp>
          <p:nvSpPr>
            <p:cNvPr id="61453" name="Text Box 18"/>
            <p:cNvSpPr txBox="1">
              <a:spLocks noChangeArrowheads="1"/>
            </p:cNvSpPr>
            <p:nvPr/>
          </p:nvSpPr>
          <p:spPr bwMode="auto">
            <a:xfrm>
              <a:off x="3180" y="3813"/>
              <a:ext cx="2406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3200">
                  <a:solidFill>
                    <a:schemeClr val="bg1"/>
                  </a:solidFill>
                  <a:latin typeface="Times New Roman" charset="0"/>
                  <a:ea typeface="ＭＳ 明朝" charset="-128"/>
                  <a:cs typeface="ＭＳ 明朝" charset="-128"/>
                </a:rPr>
                <a:t>Z </a:t>
              </a:r>
              <a:r>
                <a:rPr lang="en-US" altLang="ja-JP" sz="3200">
                  <a:solidFill>
                    <a:schemeClr val="bg1"/>
                  </a:solidFill>
                  <a:latin typeface="Times New Roman" charset="0"/>
                  <a:ea typeface="Batang" pitchFamily="18" charset="-127"/>
                  <a:cs typeface="Batang" pitchFamily="18" charset="-127"/>
                </a:rPr>
                <a:t>→ qqbar @ 91.2GeV</a:t>
              </a:r>
            </a:p>
          </p:txBody>
        </p:sp>
      </p:grpSp>
      <p:sp>
        <p:nvSpPr>
          <p:cNvPr id="61450" name="Text Box 19"/>
          <p:cNvSpPr txBox="1">
            <a:spLocks noChangeArrowheads="1"/>
          </p:cNvSpPr>
          <p:nvPr/>
        </p:nvSpPr>
        <p:spPr bwMode="auto">
          <a:xfrm>
            <a:off x="7108825" y="214313"/>
            <a:ext cx="15255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buFontTx/>
              <a:buNone/>
            </a:pPr>
            <a:r>
              <a:rPr lang="en-US" altLang="ja-JP">
                <a:solidFill>
                  <a:schemeClr val="bg1"/>
                </a:solidFill>
              </a:rPr>
              <a:t>T. Yoshioka</a:t>
            </a:r>
          </a:p>
        </p:txBody>
      </p:sp>
      <p:sp>
        <p:nvSpPr>
          <p:cNvPr id="61451" name="Text Box 20"/>
          <p:cNvSpPr txBox="1">
            <a:spLocks noChangeArrowheads="1"/>
          </p:cNvSpPr>
          <p:nvPr/>
        </p:nvSpPr>
        <p:spPr bwMode="auto">
          <a:xfrm>
            <a:off x="568325" y="88900"/>
            <a:ext cx="12001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buFontTx/>
              <a:buNone/>
            </a:pPr>
            <a:r>
              <a:rPr lang="en-US" altLang="ja-JP" sz="4000" b="1" i="1">
                <a:solidFill>
                  <a:schemeClr val="bg1"/>
                </a:solidFill>
              </a:rPr>
              <a:t>PFA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15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zqqbar_evt_display_al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31813" y="-179388"/>
            <a:ext cx="10140951" cy="712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6739" name="Picture 3" descr="zqqbar_evt_display_noga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531813" y="-179388"/>
            <a:ext cx="10134601" cy="711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68" name="Text Box 4"/>
          <p:cNvSpPr txBox="1">
            <a:spLocks noChangeArrowheads="1"/>
          </p:cNvSpPr>
          <p:nvPr/>
        </p:nvSpPr>
        <p:spPr bwMode="auto">
          <a:xfrm>
            <a:off x="503238" y="5394325"/>
            <a:ext cx="3781425" cy="1311275"/>
          </a:xfrm>
          <a:prstGeom prst="rect">
            <a:avLst/>
          </a:prstGeom>
          <a:noFill/>
          <a:ln w="4127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altLang="ja-JP">
                <a:solidFill>
                  <a:srgbClr val="FFFF00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Yellow        </a:t>
            </a:r>
            <a:r>
              <a:rPr lang="en-US" altLang="ja-JP">
                <a:solidFill>
                  <a:schemeClr val="bg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: Photon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ja-JP">
                <a:solidFill>
                  <a:srgbClr val="FF3300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Red</a:t>
            </a:r>
            <a:r>
              <a:rPr lang="en-US" altLang="ja-JP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,</a:t>
            </a:r>
            <a:r>
              <a:rPr lang="en-US" altLang="ja-JP">
                <a:solidFill>
                  <a:srgbClr val="FFFF00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 </a:t>
            </a:r>
            <a:r>
              <a:rPr lang="en-US" altLang="ja-JP">
                <a:solidFill>
                  <a:srgbClr val="66FF33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Green  </a:t>
            </a:r>
            <a:r>
              <a:rPr lang="en-US" altLang="ja-JP">
                <a:solidFill>
                  <a:schemeClr val="bg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: Charged Hadron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ja-JP">
                <a:solidFill>
                  <a:srgbClr val="969696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Black</a:t>
            </a:r>
            <a:r>
              <a:rPr lang="en-US" altLang="ja-JP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,</a:t>
            </a:r>
            <a:r>
              <a:rPr lang="en-US" altLang="ja-JP">
                <a:solidFill>
                  <a:srgbClr val="FFFF00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 </a:t>
            </a:r>
            <a:r>
              <a:rPr lang="en-US" altLang="ja-JP">
                <a:solidFill>
                  <a:srgbClr val="00FFFF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Blue </a:t>
            </a:r>
            <a:r>
              <a:rPr lang="en-US" altLang="ja-JP">
                <a:solidFill>
                  <a:schemeClr val="bg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: Neutral Hadron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62474" name="Rectangle 6"/>
            <p:cNvSpPr>
              <a:spLocks noChangeArrowheads="1"/>
            </p:cNvSpPr>
            <p:nvPr/>
          </p:nvSpPr>
          <p:spPr bwMode="auto">
            <a:xfrm>
              <a:off x="0" y="624"/>
              <a:ext cx="192" cy="3696"/>
            </a:xfrm>
            <a:prstGeom prst="rect">
              <a:avLst/>
            </a:prstGeom>
            <a:gradFill rotWithShape="0">
              <a:gsLst>
                <a:gs pos="0">
                  <a:srgbClr val="EAEAFA"/>
                </a:gs>
                <a:gs pos="100000">
                  <a:srgbClr val="3333CC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2475" name="Rectangle 7"/>
            <p:cNvSpPr>
              <a:spLocks noChangeArrowheads="1"/>
            </p:cNvSpPr>
            <p:nvPr/>
          </p:nvSpPr>
          <p:spPr bwMode="auto">
            <a:xfrm>
              <a:off x="0" y="576"/>
              <a:ext cx="5760" cy="48"/>
            </a:xfrm>
            <a:prstGeom prst="rect">
              <a:avLst/>
            </a:prstGeom>
            <a:gradFill rotWithShape="0">
              <a:gsLst>
                <a:gs pos="0">
                  <a:srgbClr val="EAEAFA"/>
                </a:gs>
                <a:gs pos="100000">
                  <a:srgbClr val="3333CC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2476" name="Rectangle 8"/>
            <p:cNvSpPr>
              <a:spLocks noChangeArrowheads="1"/>
            </p:cNvSpPr>
            <p:nvPr/>
          </p:nvSpPr>
          <p:spPr bwMode="auto">
            <a:xfrm>
              <a:off x="0" y="0"/>
              <a:ext cx="192" cy="576"/>
            </a:xfrm>
            <a:prstGeom prst="rect">
              <a:avLst/>
            </a:prstGeom>
            <a:gradFill rotWithShape="0">
              <a:gsLst>
                <a:gs pos="0">
                  <a:srgbClr val="3333CC"/>
                </a:gs>
                <a:gs pos="100000">
                  <a:srgbClr val="EAEAFA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  <p:sp>
        <p:nvSpPr>
          <p:cNvPr id="62470" name="Rectangle 9"/>
          <p:cNvSpPr>
            <a:spLocks noChangeArrowheads="1"/>
          </p:cNvSpPr>
          <p:nvPr/>
        </p:nvSpPr>
        <p:spPr bwMode="auto">
          <a:xfrm>
            <a:off x="685800" y="762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altLang="ja-JP" sz="4400" i="1">
                <a:solidFill>
                  <a:schemeClr val="bg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Event Display</a:t>
            </a:r>
          </a:p>
        </p:txBody>
      </p:sp>
      <p:sp>
        <p:nvSpPr>
          <p:cNvPr id="62471" name="Text Box 10"/>
          <p:cNvSpPr txBox="1">
            <a:spLocks noChangeArrowheads="1"/>
          </p:cNvSpPr>
          <p:nvPr/>
        </p:nvSpPr>
        <p:spPr bwMode="auto">
          <a:xfrm>
            <a:off x="5524500" y="5870575"/>
            <a:ext cx="285908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altLang="ja-JP" sz="3200" i="1" u="sng">
                <a:solidFill>
                  <a:schemeClr val="bg1"/>
                </a:solidFill>
                <a:latin typeface="Times New Roman" charset="0"/>
                <a:ea typeface="ＭＳ 明朝" charset="-128"/>
                <a:cs typeface="ＭＳ 明朝" charset="-128"/>
              </a:rPr>
              <a:t>Gamma Finding</a:t>
            </a:r>
          </a:p>
        </p:txBody>
      </p:sp>
      <p:sp>
        <p:nvSpPr>
          <p:cNvPr id="62472" name="Text Box 11"/>
          <p:cNvSpPr txBox="1">
            <a:spLocks noChangeArrowheads="1"/>
          </p:cNvSpPr>
          <p:nvPr/>
        </p:nvSpPr>
        <p:spPr bwMode="auto">
          <a:xfrm>
            <a:off x="7108825" y="214313"/>
            <a:ext cx="15255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buFontTx/>
              <a:buNone/>
            </a:pPr>
            <a:r>
              <a:rPr lang="en-US" altLang="ja-JP">
                <a:solidFill>
                  <a:schemeClr val="bg1"/>
                </a:solidFill>
              </a:rPr>
              <a:t>T. Yoshioka</a:t>
            </a:r>
          </a:p>
        </p:txBody>
      </p:sp>
      <p:sp>
        <p:nvSpPr>
          <p:cNvPr id="62473" name="Text Box 12"/>
          <p:cNvSpPr txBox="1">
            <a:spLocks noChangeArrowheads="1"/>
          </p:cNvSpPr>
          <p:nvPr/>
        </p:nvSpPr>
        <p:spPr bwMode="auto">
          <a:xfrm>
            <a:off x="568325" y="88900"/>
            <a:ext cx="12001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buFontTx/>
              <a:buNone/>
            </a:pPr>
            <a:r>
              <a:rPr lang="en-US" altLang="ja-JP" sz="4000" b="1" i="1">
                <a:solidFill>
                  <a:schemeClr val="bg1"/>
                </a:solidFill>
              </a:rPr>
              <a:t>PFA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6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zqqbar_evt_display_noga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31813" y="-179388"/>
            <a:ext cx="10134601" cy="711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1" name="Picture 3" descr="zqqbar_evt_display_noga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31813" y="-179388"/>
            <a:ext cx="10134601" cy="711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7764" name="Picture 4" descr="zqqbar_evt_display_Satellite_NH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531813" y="-179388"/>
            <a:ext cx="10134601" cy="711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493" name="Text Box 5"/>
          <p:cNvSpPr txBox="1">
            <a:spLocks noChangeArrowheads="1"/>
          </p:cNvSpPr>
          <p:nvPr/>
        </p:nvSpPr>
        <p:spPr bwMode="auto">
          <a:xfrm>
            <a:off x="503238" y="5394325"/>
            <a:ext cx="3781425" cy="1311275"/>
          </a:xfrm>
          <a:prstGeom prst="rect">
            <a:avLst/>
          </a:prstGeom>
          <a:noFill/>
          <a:ln w="4127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altLang="ja-JP">
                <a:solidFill>
                  <a:srgbClr val="FFFF00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Yellow        </a:t>
            </a:r>
            <a:r>
              <a:rPr lang="en-US" altLang="ja-JP">
                <a:solidFill>
                  <a:schemeClr val="bg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: Photon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ja-JP">
                <a:solidFill>
                  <a:srgbClr val="FF3300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Red</a:t>
            </a:r>
            <a:r>
              <a:rPr lang="en-US" altLang="ja-JP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,</a:t>
            </a:r>
            <a:r>
              <a:rPr lang="en-US" altLang="ja-JP">
                <a:solidFill>
                  <a:srgbClr val="FFFF00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 </a:t>
            </a:r>
            <a:r>
              <a:rPr lang="en-US" altLang="ja-JP">
                <a:solidFill>
                  <a:srgbClr val="66FF33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Green  </a:t>
            </a:r>
            <a:r>
              <a:rPr lang="en-US" altLang="ja-JP">
                <a:solidFill>
                  <a:schemeClr val="bg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: Charged Hadron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ja-JP">
                <a:solidFill>
                  <a:srgbClr val="969696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Black</a:t>
            </a:r>
            <a:r>
              <a:rPr lang="en-US" altLang="ja-JP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,</a:t>
            </a:r>
            <a:r>
              <a:rPr lang="en-US" altLang="ja-JP">
                <a:solidFill>
                  <a:srgbClr val="FFFF00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 </a:t>
            </a:r>
            <a:r>
              <a:rPr lang="en-US" altLang="ja-JP">
                <a:solidFill>
                  <a:srgbClr val="00FFFF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Blue </a:t>
            </a:r>
            <a:r>
              <a:rPr lang="en-US" altLang="ja-JP">
                <a:solidFill>
                  <a:schemeClr val="bg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: Neutral Hadron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63499" name="Rectangle 7"/>
            <p:cNvSpPr>
              <a:spLocks noChangeArrowheads="1"/>
            </p:cNvSpPr>
            <p:nvPr/>
          </p:nvSpPr>
          <p:spPr bwMode="auto">
            <a:xfrm>
              <a:off x="0" y="624"/>
              <a:ext cx="192" cy="3696"/>
            </a:xfrm>
            <a:prstGeom prst="rect">
              <a:avLst/>
            </a:prstGeom>
            <a:gradFill rotWithShape="0">
              <a:gsLst>
                <a:gs pos="0">
                  <a:srgbClr val="EAEAFA"/>
                </a:gs>
                <a:gs pos="100000">
                  <a:srgbClr val="3333CC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3500" name="Rectangle 8"/>
            <p:cNvSpPr>
              <a:spLocks noChangeArrowheads="1"/>
            </p:cNvSpPr>
            <p:nvPr/>
          </p:nvSpPr>
          <p:spPr bwMode="auto">
            <a:xfrm>
              <a:off x="0" y="576"/>
              <a:ext cx="5760" cy="48"/>
            </a:xfrm>
            <a:prstGeom prst="rect">
              <a:avLst/>
            </a:prstGeom>
            <a:gradFill rotWithShape="0">
              <a:gsLst>
                <a:gs pos="0">
                  <a:srgbClr val="EAEAFA"/>
                </a:gs>
                <a:gs pos="100000">
                  <a:srgbClr val="3333CC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3501" name="Rectangle 9"/>
            <p:cNvSpPr>
              <a:spLocks noChangeArrowheads="1"/>
            </p:cNvSpPr>
            <p:nvPr/>
          </p:nvSpPr>
          <p:spPr bwMode="auto">
            <a:xfrm>
              <a:off x="0" y="0"/>
              <a:ext cx="192" cy="576"/>
            </a:xfrm>
            <a:prstGeom prst="rect">
              <a:avLst/>
            </a:prstGeom>
            <a:gradFill rotWithShape="0">
              <a:gsLst>
                <a:gs pos="0">
                  <a:srgbClr val="3333CC"/>
                </a:gs>
                <a:gs pos="100000">
                  <a:srgbClr val="EAEAFA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  <p:sp>
        <p:nvSpPr>
          <p:cNvPr id="63495" name="Rectangle 10"/>
          <p:cNvSpPr>
            <a:spLocks noChangeArrowheads="1"/>
          </p:cNvSpPr>
          <p:nvPr/>
        </p:nvSpPr>
        <p:spPr bwMode="auto">
          <a:xfrm>
            <a:off x="685800" y="762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altLang="ja-JP" sz="4400" i="1">
                <a:solidFill>
                  <a:schemeClr val="bg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Event Display</a:t>
            </a:r>
          </a:p>
        </p:txBody>
      </p:sp>
      <p:sp>
        <p:nvSpPr>
          <p:cNvPr id="63496" name="Text Box 11"/>
          <p:cNvSpPr txBox="1">
            <a:spLocks noChangeArrowheads="1"/>
          </p:cNvSpPr>
          <p:nvPr/>
        </p:nvSpPr>
        <p:spPr bwMode="auto">
          <a:xfrm>
            <a:off x="4818063" y="5870575"/>
            <a:ext cx="43624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altLang="ja-JP" sz="3200" i="1" u="sng">
                <a:solidFill>
                  <a:schemeClr val="bg1"/>
                </a:solidFill>
                <a:latin typeface="Times New Roman" charset="0"/>
                <a:ea typeface="ＭＳ 明朝" charset="-128"/>
                <a:cs typeface="ＭＳ 明朝" charset="-128"/>
              </a:rPr>
              <a:t>Charged Hadron Finding</a:t>
            </a:r>
          </a:p>
        </p:txBody>
      </p:sp>
      <p:sp>
        <p:nvSpPr>
          <p:cNvPr id="63497" name="Text Box 12"/>
          <p:cNvSpPr txBox="1">
            <a:spLocks noChangeArrowheads="1"/>
          </p:cNvSpPr>
          <p:nvPr/>
        </p:nvSpPr>
        <p:spPr bwMode="auto">
          <a:xfrm>
            <a:off x="7108825" y="214313"/>
            <a:ext cx="15255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buFontTx/>
              <a:buNone/>
            </a:pPr>
            <a:r>
              <a:rPr lang="en-US" altLang="ja-JP">
                <a:solidFill>
                  <a:schemeClr val="bg1"/>
                </a:solidFill>
              </a:rPr>
              <a:t>T. Yoshioka</a:t>
            </a:r>
          </a:p>
        </p:txBody>
      </p:sp>
      <p:sp>
        <p:nvSpPr>
          <p:cNvPr id="63498" name="Text Box 13"/>
          <p:cNvSpPr txBox="1">
            <a:spLocks noChangeArrowheads="1"/>
          </p:cNvSpPr>
          <p:nvPr/>
        </p:nvSpPr>
        <p:spPr bwMode="auto">
          <a:xfrm>
            <a:off x="568325" y="88900"/>
            <a:ext cx="12001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buFontTx/>
              <a:buNone/>
            </a:pPr>
            <a:r>
              <a:rPr lang="en-US" altLang="ja-JP" sz="4000" b="1" i="1">
                <a:solidFill>
                  <a:schemeClr val="bg1"/>
                </a:solidFill>
              </a:rPr>
              <a:t>PFA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7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zqqbar_evt_display_Satellite_NH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31813" y="-179388"/>
            <a:ext cx="10134601" cy="711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8787" name="Picture 3" descr="zqqbar_evt_display_NH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531813" y="-179388"/>
            <a:ext cx="10134601" cy="711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16" name="Text Box 4"/>
          <p:cNvSpPr txBox="1">
            <a:spLocks noChangeArrowheads="1"/>
          </p:cNvSpPr>
          <p:nvPr/>
        </p:nvSpPr>
        <p:spPr bwMode="auto">
          <a:xfrm>
            <a:off x="503238" y="5394325"/>
            <a:ext cx="3781425" cy="1311275"/>
          </a:xfrm>
          <a:prstGeom prst="rect">
            <a:avLst/>
          </a:prstGeom>
          <a:noFill/>
          <a:ln w="4127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altLang="ja-JP">
                <a:solidFill>
                  <a:srgbClr val="FFFF00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Yellow        </a:t>
            </a:r>
            <a:r>
              <a:rPr lang="en-US" altLang="ja-JP">
                <a:solidFill>
                  <a:schemeClr val="bg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: Photon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ja-JP">
                <a:solidFill>
                  <a:srgbClr val="FF3300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Red</a:t>
            </a:r>
            <a:r>
              <a:rPr lang="en-US" altLang="ja-JP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,</a:t>
            </a:r>
            <a:r>
              <a:rPr lang="en-US" altLang="ja-JP">
                <a:solidFill>
                  <a:srgbClr val="FFFF00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 </a:t>
            </a:r>
            <a:r>
              <a:rPr lang="en-US" altLang="ja-JP">
                <a:solidFill>
                  <a:srgbClr val="66FF33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Green  </a:t>
            </a:r>
            <a:r>
              <a:rPr lang="en-US" altLang="ja-JP">
                <a:solidFill>
                  <a:schemeClr val="bg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: Charged Hadron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ja-JP">
                <a:solidFill>
                  <a:srgbClr val="969696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Black</a:t>
            </a:r>
            <a:r>
              <a:rPr lang="en-US" altLang="ja-JP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,</a:t>
            </a:r>
            <a:r>
              <a:rPr lang="en-US" altLang="ja-JP">
                <a:solidFill>
                  <a:srgbClr val="FFFF00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 </a:t>
            </a:r>
            <a:r>
              <a:rPr lang="en-US" altLang="ja-JP">
                <a:solidFill>
                  <a:srgbClr val="00FFFF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Blue </a:t>
            </a:r>
            <a:r>
              <a:rPr lang="en-US" altLang="ja-JP">
                <a:solidFill>
                  <a:schemeClr val="bg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: Neutral Hadron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64522" name="Rectangle 6"/>
            <p:cNvSpPr>
              <a:spLocks noChangeArrowheads="1"/>
            </p:cNvSpPr>
            <p:nvPr/>
          </p:nvSpPr>
          <p:spPr bwMode="auto">
            <a:xfrm>
              <a:off x="0" y="624"/>
              <a:ext cx="192" cy="3696"/>
            </a:xfrm>
            <a:prstGeom prst="rect">
              <a:avLst/>
            </a:prstGeom>
            <a:gradFill rotWithShape="0">
              <a:gsLst>
                <a:gs pos="0">
                  <a:srgbClr val="EAEAFA"/>
                </a:gs>
                <a:gs pos="100000">
                  <a:srgbClr val="3333CC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4523" name="Rectangle 7"/>
            <p:cNvSpPr>
              <a:spLocks noChangeArrowheads="1"/>
            </p:cNvSpPr>
            <p:nvPr/>
          </p:nvSpPr>
          <p:spPr bwMode="auto">
            <a:xfrm>
              <a:off x="0" y="576"/>
              <a:ext cx="5760" cy="48"/>
            </a:xfrm>
            <a:prstGeom prst="rect">
              <a:avLst/>
            </a:prstGeom>
            <a:gradFill rotWithShape="0">
              <a:gsLst>
                <a:gs pos="0">
                  <a:srgbClr val="EAEAFA"/>
                </a:gs>
                <a:gs pos="100000">
                  <a:srgbClr val="3333CC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4524" name="Rectangle 8"/>
            <p:cNvSpPr>
              <a:spLocks noChangeArrowheads="1"/>
            </p:cNvSpPr>
            <p:nvPr/>
          </p:nvSpPr>
          <p:spPr bwMode="auto">
            <a:xfrm>
              <a:off x="0" y="0"/>
              <a:ext cx="192" cy="576"/>
            </a:xfrm>
            <a:prstGeom prst="rect">
              <a:avLst/>
            </a:prstGeom>
            <a:gradFill rotWithShape="0">
              <a:gsLst>
                <a:gs pos="0">
                  <a:srgbClr val="3333CC"/>
                </a:gs>
                <a:gs pos="100000">
                  <a:srgbClr val="EAEAFA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  <p:sp>
        <p:nvSpPr>
          <p:cNvPr id="64518" name="Rectangle 9"/>
          <p:cNvSpPr>
            <a:spLocks noChangeArrowheads="1"/>
          </p:cNvSpPr>
          <p:nvPr/>
        </p:nvSpPr>
        <p:spPr bwMode="auto">
          <a:xfrm>
            <a:off x="685800" y="762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altLang="ja-JP" sz="4400" i="1">
                <a:solidFill>
                  <a:schemeClr val="bg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Event Display</a:t>
            </a:r>
          </a:p>
        </p:txBody>
      </p:sp>
      <p:sp>
        <p:nvSpPr>
          <p:cNvPr id="64519" name="Text Box 10"/>
          <p:cNvSpPr txBox="1">
            <a:spLocks noChangeArrowheads="1"/>
          </p:cNvSpPr>
          <p:nvPr/>
        </p:nvSpPr>
        <p:spPr bwMode="auto">
          <a:xfrm>
            <a:off x="5318125" y="5870575"/>
            <a:ext cx="3683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altLang="ja-JP" sz="3200" i="1" u="sng">
                <a:solidFill>
                  <a:schemeClr val="bg1"/>
                </a:solidFill>
                <a:latin typeface="Times New Roman" charset="0"/>
                <a:ea typeface="ＭＳ 明朝" charset="-128"/>
                <a:cs typeface="ＭＳ 明朝" charset="-128"/>
              </a:rPr>
              <a:t>Satellite Hits Finding</a:t>
            </a:r>
          </a:p>
        </p:txBody>
      </p:sp>
      <p:sp>
        <p:nvSpPr>
          <p:cNvPr id="64520" name="Text Box 11"/>
          <p:cNvSpPr txBox="1">
            <a:spLocks noChangeArrowheads="1"/>
          </p:cNvSpPr>
          <p:nvPr/>
        </p:nvSpPr>
        <p:spPr bwMode="auto">
          <a:xfrm>
            <a:off x="7108825" y="214313"/>
            <a:ext cx="15255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buFontTx/>
              <a:buNone/>
            </a:pPr>
            <a:r>
              <a:rPr lang="en-US" altLang="ja-JP">
                <a:solidFill>
                  <a:schemeClr val="bg1"/>
                </a:solidFill>
              </a:rPr>
              <a:t>T. Yoshioka</a:t>
            </a:r>
          </a:p>
        </p:txBody>
      </p:sp>
      <p:sp>
        <p:nvSpPr>
          <p:cNvPr id="64521" name="Text Box 12"/>
          <p:cNvSpPr txBox="1">
            <a:spLocks noChangeArrowheads="1"/>
          </p:cNvSpPr>
          <p:nvPr/>
        </p:nvSpPr>
        <p:spPr bwMode="auto">
          <a:xfrm>
            <a:off x="568325" y="88900"/>
            <a:ext cx="12001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buFontTx/>
              <a:buNone/>
            </a:pPr>
            <a:r>
              <a:rPr lang="en-US" altLang="ja-JP" sz="4000" b="1" i="1">
                <a:solidFill>
                  <a:schemeClr val="bg1"/>
                </a:solidFill>
              </a:rPr>
              <a:t>PFA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8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942</TotalTime>
  <Words>2484</Words>
  <Application>Microsoft Macintosh PowerPoint</Application>
  <PresentationFormat>画面に合わせる (4:3)</PresentationFormat>
  <Paragraphs>476</Paragraphs>
  <Slides>38</Slides>
  <Notes>1</Notes>
  <HiddenSlides>0</HiddenSlides>
  <MMClips>0</MMClips>
  <ScaleCrop>false</ScaleCrop>
  <HeadingPairs>
    <vt:vector size="6" baseType="variant">
      <vt:variant>
        <vt:lpstr>デザイン テンプレート</vt:lpstr>
      </vt:variant>
      <vt:variant>
        <vt:i4>1</vt:i4>
      </vt:variant>
      <vt:variant>
        <vt:lpstr>埋め込まれた OLE サーバー</vt:lpstr>
      </vt:variant>
      <vt:variant>
        <vt:i4>2</vt:i4>
      </vt:variant>
      <vt:variant>
        <vt:lpstr>スライド タイトル</vt:lpstr>
      </vt:variant>
      <vt:variant>
        <vt:i4>38</vt:i4>
      </vt:variant>
    </vt:vector>
  </HeadingPairs>
  <TitlesOfParts>
    <vt:vector size="41" baseType="lpstr">
      <vt:lpstr>Office テーマ</vt:lpstr>
      <vt:lpstr>数式</vt:lpstr>
      <vt:lpstr>グラフ</vt:lpstr>
      <vt:lpstr>ILC and CLIC Detector R&amp;Ds</vt:lpstr>
      <vt:lpstr>ILC</vt:lpstr>
      <vt:lpstr>ILC Features</vt:lpstr>
      <vt:lpstr>Higgs recoil mass resolution</vt:lpstr>
      <vt:lpstr>Jet(quark)  reconstruction</vt:lpstr>
      <vt:lpstr>スライド 6</vt:lpstr>
      <vt:lpstr>スライド 7</vt:lpstr>
      <vt:lpstr>スライド 8</vt:lpstr>
      <vt:lpstr>スライド 9</vt:lpstr>
      <vt:lpstr>スライド 10</vt:lpstr>
      <vt:lpstr>PFA Performance - state of the art -</vt:lpstr>
      <vt:lpstr>ILC Detectors</vt:lpstr>
      <vt:lpstr>IDAG Validation</vt:lpstr>
      <vt:lpstr>ILD</vt:lpstr>
      <vt:lpstr>SiD</vt:lpstr>
      <vt:lpstr>ILC Detector R&amp;D Groups</vt:lpstr>
      <vt:lpstr>WWS Reviews on ILC Detector R&amp;Ds</vt:lpstr>
      <vt:lpstr>Vertexing</vt:lpstr>
      <vt:lpstr>SOI (Silicon on Insulator)</vt:lpstr>
      <vt:lpstr>3D Integration</vt:lpstr>
      <vt:lpstr>Main Tracker</vt:lpstr>
      <vt:lpstr>LC-TPC collaboration</vt:lpstr>
      <vt:lpstr>Pixel Readout of TPC</vt:lpstr>
      <vt:lpstr>Calorimetry</vt:lpstr>
      <vt:lpstr>CALICE Beam Tests</vt:lpstr>
      <vt:lpstr>Forward Instrumentation</vt:lpstr>
      <vt:lpstr>CLIC </vt:lpstr>
      <vt:lpstr>From ILC to CLIC Detectors</vt:lpstr>
      <vt:lpstr>Pair Backgrounds</vt:lpstr>
      <vt:lpstr>S vs T channel</vt:lpstr>
      <vt:lpstr>Time Stamping </vt:lpstr>
      <vt:lpstr>Time Stamping in Vertexing</vt:lpstr>
      <vt:lpstr>Tracker : Silicon vs TPC</vt:lpstr>
      <vt:lpstr>Forward Tracking</vt:lpstr>
      <vt:lpstr>    Jet reconstruction - PFA (Pandra)    </vt:lpstr>
      <vt:lpstr>W-HCAL</vt:lpstr>
      <vt:lpstr>Summary</vt:lpstr>
      <vt:lpstr>スライド 38</vt:lpstr>
    </vt:vector>
  </TitlesOfParts>
  <Company>東北大学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Physics and Detectors Summary (WG1)</dc:title>
  <dc:creator>Yamamoto Hitoshi</dc:creator>
  <cp:lastModifiedBy>Yamamoto Hitoshi</cp:lastModifiedBy>
  <cp:revision>31</cp:revision>
  <dcterms:created xsi:type="dcterms:W3CDTF">2009-11-12T12:42:24Z</dcterms:created>
  <dcterms:modified xsi:type="dcterms:W3CDTF">2009-11-12T13:40:12Z</dcterms:modified>
</cp:coreProperties>
</file>