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40"/>
  </p:notesMasterIdLst>
  <p:handoutMasterIdLst>
    <p:handoutMasterId r:id="rId41"/>
  </p:handoutMasterIdLst>
  <p:sldIdLst>
    <p:sldId id="261" r:id="rId2"/>
    <p:sldId id="327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79" r:id="rId11"/>
    <p:sldId id="360" r:id="rId12"/>
    <p:sldId id="381" r:id="rId13"/>
    <p:sldId id="361" r:id="rId14"/>
    <p:sldId id="375" r:id="rId15"/>
    <p:sldId id="377" r:id="rId16"/>
    <p:sldId id="378" r:id="rId17"/>
    <p:sldId id="383" r:id="rId18"/>
    <p:sldId id="362" r:id="rId19"/>
    <p:sldId id="385" r:id="rId20"/>
    <p:sldId id="369" r:id="rId21"/>
    <p:sldId id="368" r:id="rId22"/>
    <p:sldId id="367" r:id="rId23"/>
    <p:sldId id="384" r:id="rId24"/>
    <p:sldId id="363" r:id="rId25"/>
    <p:sldId id="364" r:id="rId26"/>
    <p:sldId id="365" r:id="rId27"/>
    <p:sldId id="390" r:id="rId28"/>
    <p:sldId id="386" r:id="rId29"/>
    <p:sldId id="387" r:id="rId30"/>
    <p:sldId id="388" r:id="rId31"/>
    <p:sldId id="389" r:id="rId32"/>
    <p:sldId id="392" r:id="rId33"/>
    <p:sldId id="393" r:id="rId34"/>
    <p:sldId id="370" r:id="rId35"/>
    <p:sldId id="371" r:id="rId36"/>
    <p:sldId id="372" r:id="rId37"/>
    <p:sldId id="373" r:id="rId38"/>
    <p:sldId id="37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FFF"/>
    <a:srgbClr val="63B6CC"/>
    <a:srgbClr val="59B1C8"/>
    <a:srgbClr val="38A2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934" autoAdjust="0"/>
    <p:restoredTop sz="94661" autoAdjust="0"/>
  </p:normalViewPr>
  <p:slideViewPr>
    <p:cSldViewPr>
      <p:cViewPr varScale="1">
        <p:scale>
          <a:sx n="97" d="100"/>
          <a:sy n="97" d="100"/>
        </p:scale>
        <p:origin x="-10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3F5C946-2F63-C84A-B40E-2F25A71FF78E}" type="datetime1">
              <a:rPr lang="en-US"/>
              <a:pPr>
                <a:defRPr/>
              </a:pPr>
              <a:t>11/8/09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BE8E10C-A24F-9440-B03D-428580EB2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5B6F7B8-BF95-AA4F-B04E-B4C13023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E59F0-7F06-B24E-8379-3FB9D05ED4CF}" type="slidenum">
              <a:rPr lang="en-US"/>
              <a:pPr/>
              <a:t>5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3907" y="4342191"/>
            <a:ext cx="5344418" cy="41169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7C716-55E5-5D4F-BB2C-5043A743BB80}" type="slidenum">
              <a:rPr lang="en-US"/>
              <a:pPr/>
              <a:t>6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3"/>
            <a:ext cx="5485805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Algorithm &amp; Transient Store</a:t>
            </a:r>
          </a:p>
          <a:p>
            <a:pPr lvl="1"/>
            <a:r>
              <a:rPr lang="en-US"/>
              <a:t>In order to minimize the coupling between algorithms, the transient data store acts a “black-board” between algorithms. An Algorithm does not need to know from where the data has been produced, it only knows what data it requires and what data will be producing. </a:t>
            </a:r>
          </a:p>
          <a:p>
            <a:pPr lvl="1"/>
            <a:r>
              <a:rPr lang="en-US"/>
              <a:t>As in shown in the viewgraph, we can create “data-flows” using a number of Algorithms known only, their inputs and outputs, by scheduling them in the adequate order.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5F0C9-8D9D-DE4E-92B4-817607508800}" type="slidenum">
              <a:rPr lang="en-US"/>
              <a:pPr/>
              <a:t>22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2A46B-107F-BB46-A1BA-B5AD808A460E}" type="slidenum">
              <a:rPr lang="en-US"/>
              <a:pPr/>
              <a:t>24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874A9-AB34-114B-ABE6-AB6B3430B8C7}" type="slidenum">
              <a:rPr lang="en-US"/>
              <a:pPr/>
              <a:t>25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13FDD-D353-E94E-8E56-9C334CC3AA75}" type="slidenum">
              <a:rPr lang="en-US"/>
              <a:pPr/>
              <a:t>36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3907" y="4342191"/>
            <a:ext cx="5344418" cy="41169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8E4E9F-8B5A-0544-8B91-F3CC96BF3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09C32-982F-904E-857A-9B98E0A71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3FE0E-5852-AB4F-AAC3-A0A01B456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23" y="228600"/>
            <a:ext cx="777196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527" y="1371600"/>
            <a:ext cx="406481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8064" y="1371600"/>
            <a:ext cx="4064814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55415" y="6400800"/>
            <a:ext cx="154794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3718" y="6400800"/>
            <a:ext cx="4010578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25018" y="6400800"/>
            <a:ext cx="1899747" cy="304800"/>
          </a:xfrm>
        </p:spPr>
        <p:txBody>
          <a:bodyPr/>
          <a:lstStyle>
            <a:lvl1pPr>
              <a:defRPr smtClean="0"/>
            </a:lvl1pPr>
          </a:lstStyle>
          <a:p>
            <a:fld id="{25AA87D2-C518-1144-9C9A-CB0AFF31C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6125-AFF7-3F47-958A-DD008AEE2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03ED2-F760-9E40-BC82-1DE0EC5E69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46E2-6F60-9740-AB1A-A4E6013111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78F4B-8BE0-DD43-B427-F4D757055C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9779C-F467-6D4E-9162-2E404BDF53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243EF-572C-A94C-9365-0AC5A3C011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07944"/>
            <a:ext cx="1255872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018E38-C6F9-BF4F-B1F5-8C5C9B5BB6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886200" y="6324600"/>
            <a:ext cx="426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324600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E419B0-5250-5242-8D42-4B393089F893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Frameworks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153400" cy="119970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Physics </a:t>
            </a:r>
            <a:r>
              <a:rPr lang="en-US" dirty="0" smtClean="0"/>
              <a:t>Workshop</a:t>
            </a:r>
          </a:p>
          <a:p>
            <a:r>
              <a:rPr lang="en-US" dirty="0" smtClean="0"/>
              <a:t> 10-12</a:t>
            </a:r>
            <a:r>
              <a:rPr lang="en-US" dirty="0" smtClean="0"/>
              <a:t> November </a:t>
            </a:r>
            <a:r>
              <a:rPr lang="en-US" dirty="0" smtClean="0"/>
              <a:t>2009,</a:t>
            </a:r>
            <a:r>
              <a:rPr lang="en-US" dirty="0" smtClean="0"/>
              <a:t>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P. Mato /CERN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software framework is an abstraction in which common code providing generic functionality can be selectively overridden or specialized by user code providing specific functionality.</a:t>
            </a:r>
          </a:p>
          <a:p>
            <a:r>
              <a:rPr lang="en-US" sz="2400" dirty="0" smtClean="0"/>
              <a:t>A software framework is similar to software libraries in that they are reusable abstractions of code wrapped in a well-defined API</a:t>
            </a:r>
          </a:p>
          <a:p>
            <a:pPr lvl="1"/>
            <a:r>
              <a:rPr lang="en-US" sz="2000" dirty="0" smtClean="0"/>
              <a:t>Typically the framework “calls” the user provided adaptations for specific functionality </a:t>
            </a:r>
          </a:p>
          <a:p>
            <a:r>
              <a:rPr lang="en-US" sz="2400" dirty="0" smtClean="0"/>
              <a:t>Is the realization of a software architecture and facilitates software re-use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FA9F-6E96-564C-986E-C458ED1771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Software 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1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Experiments have developed Software Frameworks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General architecture of any event processing applications (simulation, trigger, reconstruction, analysis, etc.)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To achieve </a:t>
            </a:r>
            <a:r>
              <a:rPr lang="en-US" sz="2000" dirty="0" smtClean="0">
                <a:solidFill>
                  <a:srgbClr val="0000FF"/>
                </a:solidFill>
              </a:rPr>
              <a:t>coherency </a:t>
            </a:r>
            <a:r>
              <a:rPr lang="en-US" sz="2000" dirty="0" smtClean="0"/>
              <a:t>and to facilitate </a:t>
            </a:r>
            <a:r>
              <a:rPr lang="en-US" sz="2000" dirty="0" smtClean="0">
                <a:solidFill>
                  <a:srgbClr val="0000FF"/>
                </a:solidFill>
              </a:rPr>
              <a:t>software re-use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Hide technical details to the end-user Physicists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Help the Physicists to focus on their physics algorithms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Applications are developed by customizing </a:t>
            </a:r>
            <a:br>
              <a:rPr lang="en-US" sz="2400" dirty="0" smtClean="0"/>
            </a:br>
            <a:r>
              <a:rPr lang="en-US" sz="2400" dirty="0" smtClean="0"/>
              <a:t>the Framework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By the “composition” of elemental Algorithms to form complete applications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Using third-party components wherever possible and configuring them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ALICE: </a:t>
            </a:r>
            <a:r>
              <a:rPr lang="en-US" sz="2000" dirty="0" err="1" smtClean="0"/>
              <a:t>AliROOT</a:t>
            </a:r>
            <a:r>
              <a:rPr lang="en-US" sz="2000" dirty="0" smtClean="0"/>
              <a:t>;  </a:t>
            </a:r>
            <a:r>
              <a:rPr lang="en-US" sz="2000" dirty="0" err="1" smtClean="0"/>
              <a:t>ATLAS+LHCb</a:t>
            </a:r>
            <a:r>
              <a:rPr lang="en-US" sz="2000" dirty="0" smtClean="0"/>
              <a:t>: Athena/Gaudi;  CMS: CMSSW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Frameworks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Predefined component ‘vocabulary’</a:t>
            </a:r>
          </a:p>
          <a:p>
            <a:pPr lvl="1"/>
            <a:r>
              <a:rPr lang="en-US" sz="2000" dirty="0" smtClean="0"/>
              <a:t>E.g. ‘Algorithm’, ‘Tool’, ‘Service’, ‘Auditor’, ‘</a:t>
            </a:r>
            <a:r>
              <a:rPr lang="en-US" sz="2000" dirty="0" err="1" smtClean="0"/>
              <a:t>DataObject</a:t>
            </a:r>
            <a:r>
              <a:rPr lang="en-US" sz="2000" dirty="0" smtClean="0"/>
              <a:t>’,</a:t>
            </a:r>
            <a:r>
              <a:rPr lang="en-US" sz="2000" dirty="0" smtClean="0"/>
              <a:t> ‘Property’, ‘</a:t>
            </a:r>
            <a:r>
              <a:rPr lang="en-US" sz="2000" dirty="0" err="1" smtClean="0"/>
              <a:t>DetectorCondition</a:t>
            </a:r>
            <a:r>
              <a:rPr lang="en-US" sz="2000" dirty="0" smtClean="0"/>
              <a:t>’, etc</a:t>
            </a:r>
          </a:p>
          <a:p>
            <a:r>
              <a:rPr lang="en-US" sz="2400" dirty="0" smtClean="0"/>
              <a:t>Separation from interfaces &amp; implementation</a:t>
            </a:r>
            <a:endParaRPr lang="en-US" sz="2400" dirty="0" smtClean="0"/>
          </a:p>
          <a:p>
            <a:pPr lvl="1"/>
            <a:r>
              <a:rPr lang="en-US" sz="2000" dirty="0" smtClean="0"/>
              <a:t>Allowing for evolution </a:t>
            </a:r>
            <a:r>
              <a:rPr lang="en-US" sz="2000" dirty="0" smtClean="0"/>
              <a:t>of implementations</a:t>
            </a:r>
          </a:p>
          <a:p>
            <a:r>
              <a:rPr lang="en-US" sz="2400" dirty="0" smtClean="0"/>
              <a:t>Plug-in based (dynamic loading</a:t>
            </a:r>
            <a:r>
              <a:rPr lang="en-US" sz="2400" dirty="0" smtClean="0"/>
              <a:t>)</a:t>
            </a:r>
            <a:endParaRPr lang="en-US" sz="2000" dirty="0" smtClean="0"/>
          </a:p>
          <a:p>
            <a:r>
              <a:rPr lang="en-US" sz="2400" dirty="0" smtClean="0"/>
              <a:t>Homogenous configuration, logging and error reporting</a:t>
            </a:r>
          </a:p>
          <a:p>
            <a:r>
              <a:rPr lang="en-US" sz="2400" dirty="0" smtClean="0"/>
              <a:t>Built-in profiler, monitoring, utilities, etc.</a:t>
            </a:r>
          </a:p>
          <a:p>
            <a:r>
              <a:rPr lang="en-US" sz="2400" dirty="0" smtClean="0"/>
              <a:t>Interoperable with other languages (e.g. Java, Python, etc.) 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an ideal Framework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GAUDI is a mature software framework for event data processing used by several HEP experiments</a:t>
            </a:r>
          </a:p>
          <a:p>
            <a:pPr lvl="1"/>
            <a:r>
              <a:rPr lang="en-US" sz="2000" dirty="0" smtClean="0"/>
              <a:t>ATLAS, LHCb, HARP, GLAST, </a:t>
            </a:r>
            <a:r>
              <a:rPr lang="en-US" sz="2000" dirty="0" err="1" smtClean="0"/>
              <a:t>Daya</a:t>
            </a:r>
            <a:r>
              <a:rPr lang="en-US" sz="2000" dirty="0" smtClean="0"/>
              <a:t> Bay, Minerva, BES III,…</a:t>
            </a:r>
          </a:p>
          <a:p>
            <a:r>
              <a:rPr lang="en-US" sz="2400" dirty="0" smtClean="0"/>
              <a:t>The same framework </a:t>
            </a:r>
            <a:r>
              <a:rPr lang="en-US" sz="2400" dirty="0" smtClean="0">
                <a:solidFill>
                  <a:srgbClr val="0000FF"/>
                </a:solidFill>
              </a:rPr>
              <a:t>is used for all applications</a:t>
            </a:r>
          </a:p>
          <a:p>
            <a:pPr lvl="1"/>
            <a:r>
              <a:rPr lang="en-US" sz="2000" dirty="0" smtClean="0"/>
              <a:t>All applications behave the same way (configuration, logging, control, etc.)</a:t>
            </a:r>
          </a:p>
          <a:p>
            <a:pPr lvl="1"/>
            <a:r>
              <a:rPr lang="en-US" sz="2000" dirty="0" smtClean="0"/>
              <a:t>Re-use of ‘Services’</a:t>
            </a:r>
            <a:br>
              <a:rPr lang="en-US" sz="2000" dirty="0" smtClean="0"/>
            </a:br>
            <a:r>
              <a:rPr lang="en-US" sz="2000" dirty="0" smtClean="0"/>
              <a:t>(e.g. Det. description)</a:t>
            </a:r>
          </a:p>
          <a:p>
            <a:pPr lvl="1"/>
            <a:r>
              <a:rPr lang="en-US" sz="2000" dirty="0" smtClean="0"/>
              <a:t>Re-use of ‘Algorithms’ </a:t>
            </a:r>
            <a:br>
              <a:rPr lang="en-US" sz="2000" dirty="0" smtClean="0"/>
            </a:br>
            <a:r>
              <a:rPr lang="en-US" sz="2000" dirty="0" smtClean="0"/>
              <a:t>(e.g. Recons -&gt; HTL)</a:t>
            </a:r>
          </a:p>
          <a:p>
            <a:r>
              <a:rPr lang="en-US" sz="2400" dirty="0" smtClean="0"/>
              <a:t>Equivalent to </a:t>
            </a:r>
            <a:r>
              <a:rPr lang="en-US" sz="2400" dirty="0" smtClean="0"/>
              <a:t>MARLIN</a:t>
            </a:r>
            <a:br>
              <a:rPr lang="en-US" sz="2400" dirty="0" smtClean="0"/>
            </a:br>
            <a:r>
              <a:rPr lang="en-US" sz="2400" dirty="0" smtClean="0"/>
              <a:t>for LDC   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91637-F1FD-B744-9B0E-8C2045143C9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GAUDI Framework</a:t>
            </a:r>
            <a:endParaRPr lang="en-US" dirty="0"/>
          </a:p>
        </p:txBody>
      </p:sp>
      <p:pic>
        <p:nvPicPr>
          <p:cNvPr id="1639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4765" y="3581400"/>
            <a:ext cx="497923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Separation between “data” and “algorithms”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Three basic categories of “data”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event data, detector data, statistical data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Separation between “transient” and “persistent” representations of data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Data store-centered  (“</a:t>
            </a:r>
            <a:r>
              <a:rPr lang="en-US" sz="2400" dirty="0" smtClean="0"/>
              <a:t>black-board</a:t>
            </a:r>
            <a:r>
              <a:rPr lang="en-US" sz="2400" dirty="0" smtClean="0"/>
              <a:t>”) architectural style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“User code” encapsulated in few specific places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Well defined component “interfaces” with plug-in capabilities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DFA9F-6E96-564C-986E-C458ED17715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Gaudi: Principal </a:t>
            </a:r>
            <a:r>
              <a:rPr lang="en-US" dirty="0" smtClean="0"/>
              <a:t>Design Choices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DFA9F-6E96-564C-986E-C458ED1771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610600" cy="8810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Gaudi: Algorithms </a:t>
            </a:r>
            <a:r>
              <a:rPr lang="en-US" dirty="0"/>
              <a:t>&amp; Transient Store</a:t>
            </a:r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4953000" y="2057400"/>
            <a:ext cx="1524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Comic Sans MS" charset="0"/>
              </a:rPr>
              <a:t>Algorithm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Comic Sans MS" charset="0"/>
              </a:rPr>
              <a:t>A</a:t>
            </a:r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5638800" y="3429000"/>
            <a:ext cx="1524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Comic Sans MS" charset="0"/>
              </a:rPr>
              <a:t>Algorithm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Comic Sans MS" charset="0"/>
              </a:rPr>
              <a:t>B</a:t>
            </a:r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4724400" y="4572000"/>
            <a:ext cx="1524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Comic Sans MS" charset="0"/>
              </a:rPr>
              <a:t>Algorithm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b="0" dirty="0">
                <a:solidFill>
                  <a:schemeClr val="tx1"/>
                </a:solidFill>
                <a:latin typeface="Comic Sans MS" charset="0"/>
              </a:rPr>
              <a:t>C</a:t>
            </a: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1905000" y="1981200"/>
            <a:ext cx="1752600" cy="35814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b="0" dirty="0">
                <a:solidFill>
                  <a:srgbClr val="000000"/>
                </a:solidFill>
                <a:latin typeface="Comic Sans MS" charset="0"/>
              </a:rPr>
              <a:t>Transient</a:t>
            </a:r>
            <a:r>
              <a:rPr lang="en-US" sz="1800" b="0" dirty="0" smtClean="0">
                <a:solidFill>
                  <a:srgbClr val="000000"/>
                </a:solidFill>
                <a:latin typeface="Comic Sans MS" charset="0"/>
              </a:rPr>
              <a:t> </a:t>
            </a:r>
            <a:br>
              <a:rPr lang="en-US" sz="1800" b="0" dirty="0" smtClean="0">
                <a:solidFill>
                  <a:srgbClr val="000000"/>
                </a:solidFill>
                <a:latin typeface="Comic Sans MS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omic Sans MS" charset="0"/>
              </a:rPr>
              <a:t>Event</a:t>
            </a:r>
            <a:endParaRPr lang="en-US" sz="1800" b="0" dirty="0">
              <a:solidFill>
                <a:srgbClr val="000000"/>
              </a:solidFill>
              <a:latin typeface="Comic Sans MS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b="0" dirty="0">
                <a:solidFill>
                  <a:srgbClr val="000000"/>
                </a:solidFill>
                <a:latin typeface="Comic Sans MS" charset="0"/>
              </a:rPr>
              <a:t>Data Store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810000" y="2057400"/>
            <a:ext cx="830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charset="0"/>
              </a:rPr>
              <a:t>Data T1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810000" y="25146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charset="0"/>
              </a:rPr>
              <a:t>Data T2, T3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810000" y="3429000"/>
            <a:ext cx="858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charset="0"/>
              </a:rPr>
              <a:t>Data T2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3810000" y="45720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charset="0"/>
              </a:rPr>
              <a:t>Data T3, T4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3810000" y="3810000"/>
            <a:ext cx="858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charset="0"/>
              </a:rPr>
              <a:t>Data T4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3810000" y="5029200"/>
            <a:ext cx="858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charset="0"/>
              </a:rPr>
              <a:t>Data T5</a:t>
            </a:r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3657600" y="2438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5791200" y="1447800"/>
            <a:ext cx="830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charset="0"/>
              </a:rPr>
              <a:t>Data T1</a:t>
            </a:r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3657600" y="37338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5791200" y="1447800"/>
            <a:ext cx="830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charset="0"/>
              </a:rPr>
              <a:t>Data T1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4648200" y="5715000"/>
            <a:ext cx="858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Comic Sans MS" charset="0"/>
              </a:rPr>
              <a:t>Data T5</a:t>
            </a:r>
          </a:p>
        </p:txBody>
      </p:sp>
      <p:sp>
        <p:nvSpPr>
          <p:cNvPr id="90131" name="AutoShape 19"/>
          <p:cNvSpPr>
            <a:spLocks noChangeArrowheads="1"/>
          </p:cNvSpPr>
          <p:nvPr/>
        </p:nvSpPr>
        <p:spPr bwMode="auto">
          <a:xfrm flipH="1">
            <a:off x="7010400" y="5181600"/>
            <a:ext cx="685800" cy="152400"/>
          </a:xfrm>
          <a:prstGeom prst="rightArrow">
            <a:avLst>
              <a:gd name="adj1" fmla="val 59731"/>
              <a:gd name="adj2" fmla="val 13722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 flipH="1">
            <a:off x="7010400" y="5638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3" name="AutoShape 21"/>
          <p:cNvSpPr>
            <a:spLocks noChangeArrowheads="1"/>
          </p:cNvSpPr>
          <p:nvPr/>
        </p:nvSpPr>
        <p:spPr bwMode="auto">
          <a:xfrm rot="16200000" flipH="1">
            <a:off x="5372100" y="1638300"/>
            <a:ext cx="685800" cy="152400"/>
          </a:xfrm>
          <a:prstGeom prst="rightArrow">
            <a:avLst>
              <a:gd name="adj1" fmla="val 59731"/>
              <a:gd name="adj2" fmla="val 13722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 flipH="1">
            <a:off x="3657600" y="2819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3657600" y="41148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>
            <a:off x="3657600" y="4876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>
            <a:off x="3657600" y="53340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8" name="AutoShape 26"/>
          <p:cNvSpPr>
            <a:spLocks noChangeArrowheads="1"/>
          </p:cNvSpPr>
          <p:nvPr/>
        </p:nvSpPr>
        <p:spPr bwMode="auto">
          <a:xfrm rot="14525728" flipH="1">
            <a:off x="6042025" y="3136900"/>
            <a:ext cx="457200" cy="152400"/>
          </a:xfrm>
          <a:prstGeom prst="rightArrow">
            <a:avLst>
              <a:gd name="adj1" fmla="val 59731"/>
              <a:gd name="adj2" fmla="val 914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9" name="AutoShape 27"/>
          <p:cNvSpPr>
            <a:spLocks noChangeArrowheads="1"/>
          </p:cNvSpPr>
          <p:nvPr/>
        </p:nvSpPr>
        <p:spPr bwMode="auto">
          <a:xfrm rot="16617036" flipH="1">
            <a:off x="4762500" y="3771900"/>
            <a:ext cx="1447800" cy="152400"/>
          </a:xfrm>
          <a:prstGeom prst="rightArrow">
            <a:avLst>
              <a:gd name="adj1" fmla="val 56259"/>
              <a:gd name="adj2" fmla="val 15837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0" name="AutoShape 28"/>
          <p:cNvSpPr>
            <a:spLocks noChangeArrowheads="1"/>
          </p:cNvSpPr>
          <p:nvPr/>
        </p:nvSpPr>
        <p:spPr bwMode="auto">
          <a:xfrm rot="18511688" flipH="1">
            <a:off x="6096000" y="4572000"/>
            <a:ext cx="381000" cy="228600"/>
          </a:xfrm>
          <a:prstGeom prst="rightArrow">
            <a:avLst>
              <a:gd name="adj1" fmla="val 34306"/>
              <a:gd name="adj2" fmla="val 579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1" name="AutoShape 29"/>
          <p:cNvSpPr>
            <a:spLocks noChangeArrowheads="1"/>
          </p:cNvSpPr>
          <p:nvPr/>
        </p:nvSpPr>
        <p:spPr bwMode="auto">
          <a:xfrm rot="16200000" flipH="1">
            <a:off x="5219700" y="5829300"/>
            <a:ext cx="533400" cy="152400"/>
          </a:xfrm>
          <a:prstGeom prst="rightArrow">
            <a:avLst>
              <a:gd name="adj1" fmla="val 59731"/>
              <a:gd name="adj2" fmla="val 10673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6781800" y="5334000"/>
            <a:ext cx="1147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0">
                <a:solidFill>
                  <a:schemeClr val="tx1"/>
                </a:solidFill>
                <a:latin typeface="Comic Sans MS" charset="0"/>
              </a:rPr>
              <a:t>Real dataflow</a:t>
            </a: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6705600" y="4953000"/>
            <a:ext cx="1508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0">
                <a:solidFill>
                  <a:schemeClr val="tx1"/>
                </a:solidFill>
                <a:latin typeface="Comic Sans MS" charset="0"/>
              </a:rPr>
              <a:t>Apparent dataflow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Gaudi: Control </a:t>
            </a:r>
            <a:r>
              <a:rPr lang="en-US" dirty="0"/>
              <a:t>Sequences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Concept of </a:t>
            </a:r>
            <a:r>
              <a:rPr lang="en-US" sz="2400">
                <a:solidFill>
                  <a:schemeClr val="accent1"/>
                </a:solidFill>
              </a:rPr>
              <a:t>sequences</a:t>
            </a:r>
            <a:r>
              <a:rPr lang="en-US" sz="2400"/>
              <a:t> of </a:t>
            </a:r>
            <a:r>
              <a:rPr lang="en-US" sz="2400" i="1"/>
              <a:t>Algorithms</a:t>
            </a:r>
            <a:r>
              <a:rPr lang="en-US" sz="2400"/>
              <a:t>  to allow processing based on physics signature</a:t>
            </a:r>
          </a:p>
          <a:p>
            <a:pPr lvl="1"/>
            <a:r>
              <a:rPr lang="en-US" sz="2000"/>
              <a:t>Avoid re-calling same algorithm on same event</a:t>
            </a:r>
          </a:p>
          <a:p>
            <a:pPr lvl="1"/>
            <a:r>
              <a:rPr lang="en-US" sz="2000"/>
              <a:t>Different instances of the same algorithm possible</a:t>
            </a:r>
          </a:p>
          <a:p>
            <a:r>
              <a:rPr lang="en-US" sz="2400"/>
              <a:t>Event filtering</a:t>
            </a:r>
          </a:p>
          <a:p>
            <a:pPr lvl="1"/>
            <a:r>
              <a:rPr lang="en-US" sz="2000"/>
              <a:t>Avoid passing all the events through all the processing chain</a:t>
            </a:r>
          </a:p>
          <a:p>
            <a:endParaRPr lang="en-US" sz="2400"/>
          </a:p>
        </p:txBody>
      </p:sp>
      <p:sp>
        <p:nvSpPr>
          <p:cNvPr id="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56D0-F978-F449-A009-297750B87719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77"/>
          <p:cNvGrpSpPr>
            <a:grpSpLocks noChangeAspect="1"/>
          </p:cNvGrpSpPr>
          <p:nvPr/>
        </p:nvGrpSpPr>
        <p:grpSpPr bwMode="auto">
          <a:xfrm>
            <a:off x="4643827" y="1676400"/>
            <a:ext cx="4308146" cy="3663950"/>
            <a:chOff x="3168" y="1056"/>
            <a:chExt cx="2939" cy="2308"/>
          </a:xfrm>
        </p:grpSpPr>
        <p:sp>
          <p:nvSpPr>
            <p:cNvPr id="318469" name="Line 5"/>
            <p:cNvSpPr>
              <a:spLocks noChangeAspect="1" noChangeShapeType="1"/>
            </p:cNvSpPr>
            <p:nvPr/>
          </p:nvSpPr>
          <p:spPr bwMode="auto">
            <a:xfrm>
              <a:off x="3599" y="2488"/>
              <a:ext cx="1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70" name="Line 6"/>
            <p:cNvSpPr>
              <a:spLocks noChangeAspect="1" noChangeShapeType="1"/>
            </p:cNvSpPr>
            <p:nvPr/>
          </p:nvSpPr>
          <p:spPr bwMode="auto">
            <a:xfrm>
              <a:off x="3566" y="2057"/>
              <a:ext cx="1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71" name="Line 7"/>
            <p:cNvSpPr>
              <a:spLocks noChangeAspect="1" noChangeShapeType="1"/>
            </p:cNvSpPr>
            <p:nvPr/>
          </p:nvSpPr>
          <p:spPr bwMode="auto">
            <a:xfrm>
              <a:off x="3599" y="1626"/>
              <a:ext cx="17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72" name="Line 8"/>
            <p:cNvSpPr>
              <a:spLocks noChangeAspect="1" noChangeShapeType="1"/>
            </p:cNvSpPr>
            <p:nvPr/>
          </p:nvSpPr>
          <p:spPr bwMode="auto">
            <a:xfrm>
              <a:off x="3599" y="1195"/>
              <a:ext cx="17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73" name="Oval 9" descr="Large checker board"/>
            <p:cNvSpPr>
              <a:spLocks noChangeAspect="1" noChangeArrowheads="1"/>
            </p:cNvSpPr>
            <p:nvPr/>
          </p:nvSpPr>
          <p:spPr bwMode="auto">
            <a:xfrm>
              <a:off x="3500" y="1056"/>
              <a:ext cx="245" cy="245"/>
            </a:xfrm>
            <a:prstGeom prst="ellipse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74" name="Oval 10" descr="Large checker board"/>
            <p:cNvSpPr>
              <a:spLocks noChangeAspect="1" noChangeArrowheads="1"/>
            </p:cNvSpPr>
            <p:nvPr/>
          </p:nvSpPr>
          <p:spPr bwMode="auto">
            <a:xfrm>
              <a:off x="4230" y="1062"/>
              <a:ext cx="245" cy="246"/>
            </a:xfrm>
            <a:prstGeom prst="ellipse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76" name="Oval 12"/>
            <p:cNvSpPr>
              <a:spLocks noChangeAspect="1" noChangeArrowheads="1"/>
            </p:cNvSpPr>
            <p:nvPr/>
          </p:nvSpPr>
          <p:spPr bwMode="auto">
            <a:xfrm>
              <a:off x="5225" y="1056"/>
              <a:ext cx="245" cy="24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77" name="Oval 13"/>
            <p:cNvSpPr>
              <a:spLocks noChangeAspect="1" noChangeArrowheads="1"/>
            </p:cNvSpPr>
            <p:nvPr/>
          </p:nvSpPr>
          <p:spPr bwMode="auto">
            <a:xfrm>
              <a:off x="3905" y="1062"/>
              <a:ext cx="246" cy="24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78" name="Oval 14"/>
            <p:cNvSpPr>
              <a:spLocks noChangeAspect="1" noChangeArrowheads="1"/>
            </p:cNvSpPr>
            <p:nvPr/>
          </p:nvSpPr>
          <p:spPr bwMode="auto">
            <a:xfrm>
              <a:off x="4554" y="1062"/>
              <a:ext cx="245" cy="24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79" name="Oval 15"/>
            <p:cNvSpPr>
              <a:spLocks noChangeAspect="1" noChangeArrowheads="1"/>
            </p:cNvSpPr>
            <p:nvPr/>
          </p:nvSpPr>
          <p:spPr bwMode="auto">
            <a:xfrm>
              <a:off x="4878" y="1062"/>
              <a:ext cx="245" cy="2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81" name="Oval 17" descr="Large checker board"/>
            <p:cNvSpPr>
              <a:spLocks noChangeAspect="1" noChangeArrowheads="1"/>
            </p:cNvSpPr>
            <p:nvPr/>
          </p:nvSpPr>
          <p:spPr bwMode="auto">
            <a:xfrm>
              <a:off x="3500" y="1489"/>
              <a:ext cx="245" cy="246"/>
            </a:xfrm>
            <a:prstGeom prst="ellipse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82" name="Oval 18"/>
            <p:cNvSpPr>
              <a:spLocks noChangeAspect="1" noChangeArrowheads="1"/>
            </p:cNvSpPr>
            <p:nvPr/>
          </p:nvSpPr>
          <p:spPr bwMode="auto">
            <a:xfrm>
              <a:off x="4230" y="1495"/>
              <a:ext cx="245" cy="2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84" name="Oval 20"/>
            <p:cNvSpPr>
              <a:spLocks noChangeAspect="1" noChangeArrowheads="1"/>
            </p:cNvSpPr>
            <p:nvPr/>
          </p:nvSpPr>
          <p:spPr bwMode="auto">
            <a:xfrm>
              <a:off x="5225" y="1489"/>
              <a:ext cx="245" cy="2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85" name="Oval 21"/>
            <p:cNvSpPr>
              <a:spLocks noChangeAspect="1" noChangeArrowheads="1"/>
            </p:cNvSpPr>
            <p:nvPr/>
          </p:nvSpPr>
          <p:spPr bwMode="auto">
            <a:xfrm>
              <a:off x="3905" y="1495"/>
              <a:ext cx="246" cy="24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86" name="Oval 22" descr="Large checker board"/>
            <p:cNvSpPr>
              <a:spLocks noChangeAspect="1" noChangeArrowheads="1"/>
            </p:cNvSpPr>
            <p:nvPr/>
          </p:nvSpPr>
          <p:spPr bwMode="auto">
            <a:xfrm>
              <a:off x="4554" y="1495"/>
              <a:ext cx="245" cy="246"/>
            </a:xfrm>
            <a:prstGeom prst="ellipse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87" name="Oval 23"/>
            <p:cNvSpPr>
              <a:spLocks noChangeAspect="1" noChangeArrowheads="1"/>
            </p:cNvSpPr>
            <p:nvPr/>
          </p:nvSpPr>
          <p:spPr bwMode="auto">
            <a:xfrm>
              <a:off x="4878" y="1495"/>
              <a:ext cx="245" cy="24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89" name="Oval 25"/>
            <p:cNvSpPr>
              <a:spLocks noChangeAspect="1" noChangeArrowheads="1"/>
            </p:cNvSpPr>
            <p:nvPr/>
          </p:nvSpPr>
          <p:spPr bwMode="auto">
            <a:xfrm>
              <a:off x="3500" y="1923"/>
              <a:ext cx="245" cy="24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90" name="Oval 26"/>
            <p:cNvSpPr>
              <a:spLocks noChangeAspect="1" noChangeArrowheads="1"/>
            </p:cNvSpPr>
            <p:nvPr/>
          </p:nvSpPr>
          <p:spPr bwMode="auto">
            <a:xfrm>
              <a:off x="4392" y="1929"/>
              <a:ext cx="245" cy="24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91" name="Oval 27" descr="Large checker board"/>
            <p:cNvSpPr>
              <a:spLocks noChangeAspect="1" noChangeArrowheads="1"/>
            </p:cNvSpPr>
            <p:nvPr/>
          </p:nvSpPr>
          <p:spPr bwMode="auto">
            <a:xfrm>
              <a:off x="3825" y="1929"/>
              <a:ext cx="245" cy="245"/>
            </a:xfrm>
            <a:prstGeom prst="ellipse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92" name="Oval 28"/>
            <p:cNvSpPr>
              <a:spLocks noChangeAspect="1" noChangeArrowheads="1"/>
            </p:cNvSpPr>
            <p:nvPr/>
          </p:nvSpPr>
          <p:spPr bwMode="auto">
            <a:xfrm>
              <a:off x="5225" y="1923"/>
              <a:ext cx="245" cy="24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94" name="Oval 30"/>
            <p:cNvSpPr>
              <a:spLocks noChangeAspect="1" noChangeArrowheads="1"/>
            </p:cNvSpPr>
            <p:nvPr/>
          </p:nvSpPr>
          <p:spPr bwMode="auto">
            <a:xfrm>
              <a:off x="3500" y="2356"/>
              <a:ext cx="245" cy="24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95" name="Oval 31" descr="Large checker board"/>
            <p:cNvSpPr>
              <a:spLocks noChangeAspect="1" noChangeArrowheads="1"/>
            </p:cNvSpPr>
            <p:nvPr/>
          </p:nvSpPr>
          <p:spPr bwMode="auto">
            <a:xfrm>
              <a:off x="4152" y="2362"/>
              <a:ext cx="245" cy="245"/>
            </a:xfrm>
            <a:prstGeom prst="ellipse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96" name="Oval 32"/>
            <p:cNvSpPr>
              <a:spLocks noChangeAspect="1" noChangeArrowheads="1"/>
            </p:cNvSpPr>
            <p:nvPr/>
          </p:nvSpPr>
          <p:spPr bwMode="auto">
            <a:xfrm>
              <a:off x="5225" y="2356"/>
              <a:ext cx="245" cy="24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98" name="Oval 34" descr="Large checker board"/>
            <p:cNvSpPr>
              <a:spLocks noChangeAspect="1" noChangeArrowheads="1"/>
            </p:cNvSpPr>
            <p:nvPr/>
          </p:nvSpPr>
          <p:spPr bwMode="auto">
            <a:xfrm>
              <a:off x="4599" y="2362"/>
              <a:ext cx="245" cy="245"/>
            </a:xfrm>
            <a:prstGeom prst="ellipse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99" name="Oval 35"/>
            <p:cNvSpPr>
              <a:spLocks noChangeAspect="1" noChangeArrowheads="1"/>
            </p:cNvSpPr>
            <p:nvPr/>
          </p:nvSpPr>
          <p:spPr bwMode="auto">
            <a:xfrm>
              <a:off x="3168" y="1733"/>
              <a:ext cx="245" cy="24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01" name="Line 37"/>
            <p:cNvSpPr>
              <a:spLocks noChangeAspect="1" noChangeShapeType="1"/>
            </p:cNvSpPr>
            <p:nvPr/>
          </p:nvSpPr>
          <p:spPr bwMode="auto">
            <a:xfrm>
              <a:off x="4107" y="1274"/>
              <a:ext cx="87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02" name="Line 38"/>
            <p:cNvSpPr>
              <a:spLocks noChangeAspect="1" noChangeShapeType="1"/>
            </p:cNvSpPr>
            <p:nvPr/>
          </p:nvSpPr>
          <p:spPr bwMode="auto">
            <a:xfrm>
              <a:off x="4764" y="1274"/>
              <a:ext cx="86" cy="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03" name="Line 39"/>
            <p:cNvSpPr>
              <a:spLocks noChangeAspect="1" noChangeShapeType="1"/>
            </p:cNvSpPr>
            <p:nvPr/>
          </p:nvSpPr>
          <p:spPr bwMode="auto">
            <a:xfrm>
              <a:off x="4107" y="1692"/>
              <a:ext cx="87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04" name="Line 40"/>
            <p:cNvSpPr>
              <a:spLocks noChangeAspect="1" noChangeShapeType="1"/>
            </p:cNvSpPr>
            <p:nvPr/>
          </p:nvSpPr>
          <p:spPr bwMode="auto">
            <a:xfrm>
              <a:off x="5076" y="1719"/>
              <a:ext cx="87" cy="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05" name="Line 41"/>
            <p:cNvSpPr>
              <a:spLocks noChangeAspect="1" noChangeShapeType="1"/>
            </p:cNvSpPr>
            <p:nvPr/>
          </p:nvSpPr>
          <p:spPr bwMode="auto">
            <a:xfrm>
              <a:off x="4592" y="2144"/>
              <a:ext cx="86" cy="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3"/>
            <p:cNvGrpSpPr>
              <a:grpSpLocks noChangeAspect="1"/>
            </p:cNvGrpSpPr>
            <p:nvPr/>
          </p:nvGrpSpPr>
          <p:grpSpPr bwMode="auto">
            <a:xfrm>
              <a:off x="4893" y="2356"/>
              <a:ext cx="279" cy="325"/>
              <a:chOff x="3485" y="2985"/>
              <a:chExt cx="403" cy="471"/>
            </a:xfrm>
          </p:grpSpPr>
          <p:sp>
            <p:nvSpPr>
              <p:cNvPr id="318508" name="Oval 44"/>
              <p:cNvSpPr>
                <a:spLocks noChangeAspect="1" noChangeArrowheads="1"/>
              </p:cNvSpPr>
              <p:nvPr/>
            </p:nvSpPr>
            <p:spPr bwMode="auto">
              <a:xfrm>
                <a:off x="3485" y="2985"/>
                <a:ext cx="355" cy="355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09" name="Line 45"/>
              <p:cNvSpPr>
                <a:spLocks noChangeAspect="1" noChangeShapeType="1"/>
              </p:cNvSpPr>
              <p:nvPr/>
            </p:nvSpPr>
            <p:spPr bwMode="auto">
              <a:xfrm>
                <a:off x="3763" y="3321"/>
                <a:ext cx="125" cy="1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46"/>
            <p:cNvGrpSpPr>
              <a:grpSpLocks noChangeAspect="1"/>
            </p:cNvGrpSpPr>
            <p:nvPr/>
          </p:nvGrpSpPr>
          <p:grpSpPr bwMode="auto">
            <a:xfrm>
              <a:off x="4694" y="2920"/>
              <a:ext cx="279" cy="325"/>
              <a:chOff x="3485" y="2985"/>
              <a:chExt cx="403" cy="471"/>
            </a:xfrm>
          </p:grpSpPr>
          <p:sp>
            <p:nvSpPr>
              <p:cNvPr id="318511" name="Oval 47"/>
              <p:cNvSpPr>
                <a:spLocks noChangeAspect="1" noChangeArrowheads="1"/>
              </p:cNvSpPr>
              <p:nvPr/>
            </p:nvSpPr>
            <p:spPr bwMode="auto">
              <a:xfrm>
                <a:off x="3485" y="2985"/>
                <a:ext cx="355" cy="355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12" name="Line 48"/>
              <p:cNvSpPr>
                <a:spLocks noChangeAspect="1" noChangeShapeType="1"/>
              </p:cNvSpPr>
              <p:nvPr/>
            </p:nvSpPr>
            <p:spPr bwMode="auto">
              <a:xfrm>
                <a:off x="3763" y="3321"/>
                <a:ext cx="125" cy="1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8513" name="Oval 49"/>
            <p:cNvSpPr>
              <a:spLocks noChangeAspect="1" noChangeArrowheads="1"/>
            </p:cNvSpPr>
            <p:nvPr/>
          </p:nvSpPr>
          <p:spPr bwMode="auto">
            <a:xfrm>
              <a:off x="3964" y="2920"/>
              <a:ext cx="246" cy="24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14" name="Oval 50"/>
            <p:cNvSpPr>
              <a:spLocks noChangeAspect="1" noChangeArrowheads="1"/>
            </p:cNvSpPr>
            <p:nvPr/>
          </p:nvSpPr>
          <p:spPr bwMode="auto">
            <a:xfrm>
              <a:off x="3201" y="2920"/>
              <a:ext cx="246" cy="24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16" name="Text Box 52"/>
            <p:cNvSpPr txBox="1">
              <a:spLocks noChangeAspect="1" noChangeArrowheads="1"/>
            </p:cNvSpPr>
            <p:nvPr/>
          </p:nvSpPr>
          <p:spPr bwMode="auto">
            <a:xfrm>
              <a:off x="3433" y="2952"/>
              <a:ext cx="677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charset="0"/>
                </a:rPr>
                <a:t>Event</a:t>
              </a:r>
            </a:p>
            <a:p>
              <a:r>
                <a:rPr lang="en-US" sz="1200">
                  <a:latin typeface="Times New Roman" charset="0"/>
                </a:rPr>
                <a:t>Input/Output</a:t>
              </a:r>
            </a:p>
          </p:txBody>
        </p:sp>
        <p:sp>
          <p:nvSpPr>
            <p:cNvPr id="318517" name="Text Box 53"/>
            <p:cNvSpPr txBox="1">
              <a:spLocks noChangeAspect="1" noChangeArrowheads="1"/>
            </p:cNvSpPr>
            <p:nvPr/>
          </p:nvSpPr>
          <p:spPr bwMode="auto">
            <a:xfrm>
              <a:off x="4196" y="3018"/>
              <a:ext cx="57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charset="0"/>
                </a:rPr>
                <a:t>Algorithm</a:t>
              </a:r>
            </a:p>
          </p:txBody>
        </p:sp>
        <p:sp>
          <p:nvSpPr>
            <p:cNvPr id="318518" name="Text Box 54"/>
            <p:cNvSpPr txBox="1">
              <a:spLocks noChangeAspect="1" noChangeArrowheads="1"/>
            </p:cNvSpPr>
            <p:nvPr/>
          </p:nvSpPr>
          <p:spPr bwMode="auto">
            <a:xfrm>
              <a:off x="4959" y="2952"/>
              <a:ext cx="502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charset="0"/>
                </a:rPr>
                <a:t>Filter</a:t>
              </a:r>
            </a:p>
            <a:p>
              <a:r>
                <a:rPr lang="en-US" sz="1200">
                  <a:latin typeface="Times New Roman" charset="0"/>
                </a:rPr>
                <a:t>Decision</a:t>
              </a:r>
            </a:p>
          </p:txBody>
        </p:sp>
        <p:sp>
          <p:nvSpPr>
            <p:cNvPr id="318520" name="Line 56"/>
            <p:cNvSpPr>
              <a:spLocks noChangeAspect="1" noChangeShapeType="1"/>
            </p:cNvSpPr>
            <p:nvPr/>
          </p:nvSpPr>
          <p:spPr bwMode="auto">
            <a:xfrm flipV="1">
              <a:off x="3321" y="1295"/>
              <a:ext cx="233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21" name="Line 57"/>
            <p:cNvSpPr>
              <a:spLocks noChangeAspect="1" noChangeShapeType="1"/>
            </p:cNvSpPr>
            <p:nvPr/>
          </p:nvSpPr>
          <p:spPr bwMode="auto">
            <a:xfrm>
              <a:off x="3388" y="1912"/>
              <a:ext cx="99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22" name="Line 58"/>
            <p:cNvSpPr>
              <a:spLocks noChangeAspect="1" noChangeShapeType="1"/>
            </p:cNvSpPr>
            <p:nvPr/>
          </p:nvSpPr>
          <p:spPr bwMode="auto">
            <a:xfrm>
              <a:off x="3341" y="1978"/>
              <a:ext cx="173" cy="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23" name="Line 59"/>
            <p:cNvSpPr>
              <a:spLocks noChangeAspect="1" noChangeShapeType="1"/>
            </p:cNvSpPr>
            <p:nvPr/>
          </p:nvSpPr>
          <p:spPr bwMode="auto">
            <a:xfrm flipV="1">
              <a:off x="5450" y="1965"/>
              <a:ext cx="26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24" name="Line 60"/>
            <p:cNvSpPr>
              <a:spLocks noChangeAspect="1" noChangeShapeType="1"/>
            </p:cNvSpPr>
            <p:nvPr/>
          </p:nvSpPr>
          <p:spPr bwMode="auto">
            <a:xfrm flipV="1">
              <a:off x="3381" y="1652"/>
              <a:ext cx="160" cy="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25" name="Line 61"/>
            <p:cNvSpPr>
              <a:spLocks noChangeAspect="1" noChangeShapeType="1"/>
            </p:cNvSpPr>
            <p:nvPr/>
          </p:nvSpPr>
          <p:spPr bwMode="auto">
            <a:xfrm>
              <a:off x="5456" y="1660"/>
              <a:ext cx="20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26" name="Line 62"/>
            <p:cNvSpPr>
              <a:spLocks noChangeAspect="1" noChangeShapeType="1"/>
            </p:cNvSpPr>
            <p:nvPr/>
          </p:nvSpPr>
          <p:spPr bwMode="auto">
            <a:xfrm flipV="1">
              <a:off x="5470" y="1899"/>
              <a:ext cx="173" cy="1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27" name="Line 63"/>
            <p:cNvSpPr>
              <a:spLocks noChangeAspect="1" noChangeShapeType="1"/>
            </p:cNvSpPr>
            <p:nvPr/>
          </p:nvSpPr>
          <p:spPr bwMode="auto">
            <a:xfrm>
              <a:off x="5437" y="1249"/>
              <a:ext cx="279" cy="4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28" name="Line 64"/>
            <p:cNvSpPr>
              <a:spLocks noChangeAspect="1" noChangeShapeType="1"/>
            </p:cNvSpPr>
            <p:nvPr/>
          </p:nvSpPr>
          <p:spPr bwMode="auto">
            <a:xfrm>
              <a:off x="3633" y="1288"/>
              <a:ext cx="0" cy="23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29" name="Line 65"/>
            <p:cNvSpPr>
              <a:spLocks noChangeAspect="1" noChangeShapeType="1"/>
            </p:cNvSpPr>
            <p:nvPr/>
          </p:nvSpPr>
          <p:spPr bwMode="auto">
            <a:xfrm>
              <a:off x="4419" y="1294"/>
              <a:ext cx="199" cy="233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30" name="Line 66"/>
            <p:cNvSpPr>
              <a:spLocks noChangeAspect="1" noChangeShapeType="1"/>
            </p:cNvSpPr>
            <p:nvPr/>
          </p:nvSpPr>
          <p:spPr bwMode="auto">
            <a:xfrm>
              <a:off x="4684" y="1759"/>
              <a:ext cx="34" cy="59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31" name="Line 67"/>
            <p:cNvSpPr>
              <a:spLocks noChangeAspect="1" noChangeShapeType="1"/>
            </p:cNvSpPr>
            <p:nvPr/>
          </p:nvSpPr>
          <p:spPr bwMode="auto">
            <a:xfrm>
              <a:off x="4021" y="2157"/>
              <a:ext cx="199" cy="23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35" name="Oval 71" descr="Large checker board"/>
            <p:cNvSpPr>
              <a:spLocks noChangeAspect="1" noChangeArrowheads="1"/>
            </p:cNvSpPr>
            <p:nvPr/>
          </p:nvSpPr>
          <p:spPr bwMode="auto">
            <a:xfrm>
              <a:off x="5358" y="2754"/>
              <a:ext cx="245" cy="245"/>
            </a:xfrm>
            <a:prstGeom prst="ellipse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36" name="Oval 72" descr="Large checker board"/>
            <p:cNvSpPr>
              <a:spLocks noChangeAspect="1" noChangeArrowheads="1"/>
            </p:cNvSpPr>
            <p:nvPr/>
          </p:nvSpPr>
          <p:spPr bwMode="auto">
            <a:xfrm>
              <a:off x="5358" y="3119"/>
              <a:ext cx="245" cy="245"/>
            </a:xfrm>
            <a:prstGeom prst="ellipse">
              <a:avLst/>
            </a:prstGeom>
            <a:pattFill prst="lgCheck">
              <a:fgClr>
                <a:schemeClr val="accent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37" name="Line 73"/>
            <p:cNvSpPr>
              <a:spLocks noChangeAspect="1" noChangeShapeType="1"/>
            </p:cNvSpPr>
            <p:nvPr/>
          </p:nvSpPr>
          <p:spPr bwMode="auto">
            <a:xfrm>
              <a:off x="5490" y="3019"/>
              <a:ext cx="0" cy="1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38" name="Text Box 74"/>
            <p:cNvSpPr txBox="1">
              <a:spLocks noChangeAspect="1" noChangeArrowheads="1"/>
            </p:cNvSpPr>
            <p:nvPr/>
          </p:nvSpPr>
          <p:spPr bwMode="auto">
            <a:xfrm>
              <a:off x="5590" y="2952"/>
              <a:ext cx="517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charset="0"/>
                </a:rPr>
                <a:t>Single</a:t>
              </a:r>
            </a:p>
            <a:p>
              <a:r>
                <a:rPr lang="en-US" sz="1200">
                  <a:latin typeface="Times New Roman" charset="0"/>
                </a:rPr>
                <a:t>Instances</a:t>
              </a:r>
            </a:p>
          </p:txBody>
        </p:sp>
        <p:sp>
          <p:nvSpPr>
            <p:cNvPr id="318540" name="Oval 76"/>
            <p:cNvSpPr>
              <a:spLocks noChangeAspect="1" noChangeArrowheads="1"/>
            </p:cNvSpPr>
            <p:nvPr/>
          </p:nvSpPr>
          <p:spPr bwMode="auto">
            <a:xfrm>
              <a:off x="5616" y="1728"/>
              <a:ext cx="245" cy="24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Interoperability Level-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Agreement on ‘standard formats’ for input and output data is essential for independent development of different detector concepts</a:t>
            </a:r>
          </a:p>
          <a:p>
            <a:pPr lvl="1"/>
            <a:r>
              <a:rPr lang="en-US" sz="2000" dirty="0" smtClean="0"/>
              <a:t>Detector description, configuration data, MC generator data, raw data, reconstructed data, statistical data, etc.</a:t>
            </a:r>
          </a:p>
          <a:p>
            <a:r>
              <a:rPr lang="en-US" sz="2400" dirty="0" smtClean="0"/>
              <a:t>This has been the direction for the ILC software so far (e.g. </a:t>
            </a:r>
            <a:r>
              <a:rPr lang="en-US" sz="2400" dirty="0" err="1" smtClean="0"/>
              <a:t>lcdd</a:t>
            </a:r>
            <a:r>
              <a:rPr lang="en-US" sz="2400" dirty="0" smtClean="0"/>
              <a:t>, </a:t>
            </a:r>
            <a:r>
              <a:rPr lang="en-US" sz="2400" dirty="0" err="1" smtClean="0"/>
              <a:t>lcio</a:t>
            </a:r>
            <a:r>
              <a:rPr lang="en-US" sz="2400" dirty="0" smtClean="0"/>
              <a:t>, </a:t>
            </a:r>
            <a:r>
              <a:rPr lang="en-US" sz="2400" dirty="0" err="1" smtClean="0"/>
              <a:t>stdhep</a:t>
            </a:r>
            <a:r>
              <a:rPr lang="en-US" sz="2400" dirty="0" smtClean="0"/>
              <a:t>, gear,…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Very successful</a:t>
            </a:r>
          </a:p>
          <a:p>
            <a:pPr lvl="1"/>
            <a:r>
              <a:rPr lang="en-US" sz="2000" dirty="0" smtClean="0"/>
              <a:t>I</a:t>
            </a:r>
            <a:r>
              <a:rPr lang="en-US" sz="2000" dirty="0" smtClean="0"/>
              <a:t>nteroperability with different languages (C++, Java)</a:t>
            </a:r>
          </a:p>
          <a:p>
            <a:r>
              <a:rPr lang="en-US" sz="2400" dirty="0" smtClean="0"/>
              <a:t>Unfortunately LHC has been standardizing on other formats/interfaces (e.g. </a:t>
            </a:r>
            <a:r>
              <a:rPr lang="en-US" sz="2400" dirty="0" err="1" smtClean="0"/>
              <a:t>HepMC</a:t>
            </a:r>
            <a:r>
              <a:rPr lang="en-US" sz="2400" dirty="0" smtClean="0"/>
              <a:t>, GDML, ROOT files, etc.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Effort has started to increase convergence in this area</a:t>
            </a:r>
            <a:r>
              <a:rPr lang="en-US" sz="2000" dirty="0" smtClean="0"/>
              <a:t>     </a:t>
            </a: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FC63-D857-AF46-B8C4-102907B33CC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Interfaces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is not sufficient to say that is ‘ROOT’ format or ‘ASCII’ format</a:t>
            </a:r>
          </a:p>
          <a:p>
            <a:pPr lvl="1"/>
            <a:r>
              <a:rPr lang="en-US" sz="2000" dirty="0" smtClean="0"/>
              <a:t>You need to agreed on what is the actual data contents</a:t>
            </a:r>
          </a:p>
          <a:p>
            <a:pPr lvl="1"/>
            <a:r>
              <a:rPr lang="en-US" sz="2000" dirty="0" smtClean="0"/>
              <a:t>It implies common or standard ‘Event Data Models’</a:t>
            </a:r>
          </a:p>
          <a:p>
            <a:r>
              <a:rPr lang="en-US" sz="2400" dirty="0" smtClean="0"/>
              <a:t>Common Event Data models</a:t>
            </a:r>
          </a:p>
          <a:p>
            <a:pPr lvl="1"/>
            <a:r>
              <a:rPr lang="en-US" sz="2000" dirty="0" smtClean="0"/>
              <a:t>Obviously within an experiment the Event model is common</a:t>
            </a:r>
          </a:p>
          <a:p>
            <a:pPr lvl="2"/>
            <a:r>
              <a:rPr lang="en-US" sz="1800" dirty="0" smtClean="0"/>
              <a:t>Algorithms can be easily re-used between reconstruction, high-level trigger, etc.</a:t>
            </a:r>
          </a:p>
          <a:p>
            <a:pPr lvl="1"/>
            <a:r>
              <a:rPr lang="en-US" sz="2000" dirty="0" smtClean="0"/>
              <a:t>S</a:t>
            </a:r>
            <a:r>
              <a:rPr lang="en-US" sz="2000" dirty="0" smtClean="0"/>
              <a:t>haring of Event Data models in LHC has not happen </a:t>
            </a:r>
          </a:p>
          <a:p>
            <a:pPr lvl="1"/>
            <a:r>
              <a:rPr lang="en-US" sz="2000" dirty="0" smtClean="0"/>
              <a:t>On the contrary, LCIO is a very successful Event Model (and I/O system) for the ILC community</a:t>
            </a:r>
          </a:p>
          <a:p>
            <a:pPr lvl="2"/>
            <a:r>
              <a:rPr lang="en-US" sz="2000" dirty="0" smtClean="0"/>
              <a:t>It allows to interoperate between detector concepts </a:t>
            </a:r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Data Formats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myself</a:t>
            </a:r>
          </a:p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Software components</a:t>
            </a:r>
          </a:p>
          <a:p>
            <a:pPr lvl="1"/>
            <a:r>
              <a:rPr lang="en-US" dirty="0" smtClean="0"/>
              <a:t>Programming languages</a:t>
            </a:r>
          </a:p>
          <a:p>
            <a:pPr lvl="1"/>
            <a:r>
              <a:rPr lang="en-US" dirty="0" smtClean="0"/>
              <a:t>Software frameworks</a:t>
            </a:r>
          </a:p>
          <a:p>
            <a:r>
              <a:rPr lang="en-US" smtClean="0"/>
              <a:t>Software interoperability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Level-1 to Level-3</a:t>
            </a:r>
          </a:p>
          <a:p>
            <a:r>
              <a:rPr lang="en-US" dirty="0" smtClean="0"/>
              <a:t>Leveraging from the LHC common software 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record written in C++ for HEP MC Generators.</a:t>
            </a:r>
          </a:p>
          <a:p>
            <a:pPr lvl="1"/>
            <a:r>
              <a:rPr lang="en-US" dirty="0" smtClean="0"/>
              <a:t>Many extensions from HEPEVT (the Fortran HEP standard common block)</a:t>
            </a:r>
          </a:p>
          <a:p>
            <a:r>
              <a:rPr lang="en-US" dirty="0" smtClean="0"/>
              <a:t>Agreed interface between MC authors and clients (LHC experiments, Geant4, …)</a:t>
            </a:r>
          </a:p>
          <a:p>
            <a:r>
              <a:rPr lang="en-US" dirty="0" smtClean="0"/>
              <a:t>I/O support</a:t>
            </a:r>
          </a:p>
          <a:p>
            <a:pPr lvl="1"/>
            <a:r>
              <a:rPr lang="en-US" dirty="0" smtClean="0"/>
              <a:t>Read and Write ASCII files. Handy but not very efficient.</a:t>
            </a:r>
          </a:p>
          <a:p>
            <a:pPr lvl="1"/>
            <a:r>
              <a:rPr lang="en-US" dirty="0" err="1" smtClean="0"/>
              <a:t>HepMC</a:t>
            </a:r>
            <a:r>
              <a:rPr lang="en-US" dirty="0" smtClean="0"/>
              <a:t> events can also be stored with ROOT I/O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HepMC</a:t>
            </a:r>
            <a:r>
              <a:rPr lang="en-US" dirty="0" smtClean="0"/>
              <a:t> Event Record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Description Markup Language (XML)</a:t>
            </a:r>
          </a:p>
          <a:p>
            <a:r>
              <a:rPr lang="en-US" dirty="0" smtClean="0"/>
              <a:t>Low level (materials, shapes, volumes and placements)</a:t>
            </a:r>
          </a:p>
          <a:p>
            <a:pPr lvl="1"/>
            <a:r>
              <a:rPr lang="en-US" dirty="0" smtClean="0"/>
              <a:t>Quite verbose to edit directly</a:t>
            </a:r>
          </a:p>
          <a:p>
            <a:r>
              <a:rPr lang="en-US" dirty="0" smtClean="0"/>
              <a:t>Directly understood by Geant4 and ROOT</a:t>
            </a:r>
          </a:p>
          <a:p>
            <a:pPr lvl="1"/>
            <a:r>
              <a:rPr lang="en-US" dirty="0" smtClean="0"/>
              <a:t>Long term commitment</a:t>
            </a:r>
          </a:p>
          <a:p>
            <a:r>
              <a:rPr lang="en-US" dirty="0" smtClean="0"/>
              <a:t>Has been extended by </a:t>
            </a:r>
            <a:r>
              <a:rPr lang="en-US" dirty="0" err="1" smtClean="0"/>
              <a:t>lcdd</a:t>
            </a:r>
            <a:r>
              <a:rPr lang="en-US" dirty="0" smtClean="0"/>
              <a:t> with sensitive volumes, regions, visualization attributes, etc.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GDML Exchange Format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AF1F-F435-134A-8676-3D172E9C60CF}" type="slidenum">
              <a:rPr lang="en-US"/>
              <a:pPr/>
              <a:t>22</a:t>
            </a:fld>
            <a:endParaRPr 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Interfaces</a:t>
            </a:r>
            <a:endParaRPr lang="en-US" dirty="0"/>
          </a:p>
        </p:txBody>
      </p:sp>
      <p:grpSp>
        <p:nvGrpSpPr>
          <p:cNvPr id="2" name="Group 83"/>
          <p:cNvGrpSpPr/>
          <p:nvPr/>
        </p:nvGrpSpPr>
        <p:grpSpPr>
          <a:xfrm>
            <a:off x="1524000" y="1447800"/>
            <a:ext cx="6159374" cy="4505325"/>
            <a:chOff x="1419851" y="1524000"/>
            <a:chExt cx="6159374" cy="4505325"/>
          </a:xfrm>
        </p:grpSpPr>
        <p:sp>
          <p:nvSpPr>
            <p:cNvPr id="735237" name="AutoShape 5"/>
            <p:cNvSpPr>
              <a:spLocks noChangeArrowheads="1"/>
            </p:cNvSpPr>
            <p:nvPr/>
          </p:nvSpPr>
          <p:spPr bwMode="auto">
            <a:xfrm>
              <a:off x="3832892" y="3652837"/>
              <a:ext cx="1131640" cy="79216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Geant4</a:t>
              </a:r>
            </a:p>
          </p:txBody>
        </p:sp>
        <p:sp>
          <p:nvSpPr>
            <p:cNvPr id="735238" name="AutoShape 6"/>
            <p:cNvSpPr>
              <a:spLocks noChangeArrowheads="1"/>
            </p:cNvSpPr>
            <p:nvPr/>
          </p:nvSpPr>
          <p:spPr bwMode="auto">
            <a:xfrm>
              <a:off x="3832892" y="5308600"/>
              <a:ext cx="1131640" cy="720725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err="1"/>
                <a:t>Fluka</a:t>
              </a:r>
              <a:endParaRPr lang="en-US" sz="2000" dirty="0"/>
            </a:p>
          </p:txBody>
        </p:sp>
        <p:sp>
          <p:nvSpPr>
            <p:cNvPr id="735239" name="Oval 7"/>
            <p:cNvSpPr>
              <a:spLocks noChangeArrowheads="1"/>
            </p:cNvSpPr>
            <p:nvPr/>
          </p:nvSpPr>
          <p:spPr bwMode="auto">
            <a:xfrm>
              <a:off x="4432427" y="4660900"/>
              <a:ext cx="532105" cy="504825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err="1"/>
                <a:t>Flugg</a:t>
              </a:r>
              <a:endParaRPr lang="en-US" sz="1400" dirty="0"/>
            </a:p>
          </p:txBody>
        </p:sp>
        <p:sp>
          <p:nvSpPr>
            <p:cNvPr id="735243" name="AutoShape 11"/>
            <p:cNvSpPr>
              <a:spLocks noChangeArrowheads="1"/>
            </p:cNvSpPr>
            <p:nvPr/>
          </p:nvSpPr>
          <p:spPr bwMode="auto">
            <a:xfrm>
              <a:off x="3733800" y="2133600"/>
              <a:ext cx="1295400" cy="762000"/>
            </a:xfrm>
            <a:prstGeom prst="foldedCorner">
              <a:avLst>
                <a:gd name="adj" fmla="val 12500"/>
              </a:avLst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GDML</a:t>
              </a:r>
              <a:br>
                <a:rPr lang="en-US" sz="2000" dirty="0" smtClean="0"/>
              </a:br>
              <a:r>
                <a:rPr lang="en-US" sz="2000" dirty="0" smtClean="0"/>
                <a:t>(xml)</a:t>
              </a:r>
              <a:endParaRPr lang="en-US" sz="2000" dirty="0"/>
            </a:p>
          </p:txBody>
        </p:sp>
        <p:sp>
          <p:nvSpPr>
            <p:cNvPr id="735246" name="Line 14"/>
            <p:cNvSpPr>
              <a:spLocks noChangeShapeType="1"/>
            </p:cNvSpPr>
            <p:nvPr/>
          </p:nvSpPr>
          <p:spPr bwMode="auto">
            <a:xfrm flipH="1">
              <a:off x="4697746" y="4444999"/>
              <a:ext cx="0" cy="215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47" name="Line 15"/>
            <p:cNvSpPr>
              <a:spLocks noChangeShapeType="1"/>
            </p:cNvSpPr>
            <p:nvPr/>
          </p:nvSpPr>
          <p:spPr bwMode="auto">
            <a:xfrm flipH="1">
              <a:off x="4697746" y="5092699"/>
              <a:ext cx="0" cy="215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57" name="Oval 25"/>
            <p:cNvSpPr>
              <a:spLocks noChangeArrowheads="1"/>
            </p:cNvSpPr>
            <p:nvPr/>
          </p:nvSpPr>
          <p:spPr bwMode="auto">
            <a:xfrm>
              <a:off x="2971799" y="1524000"/>
              <a:ext cx="685800" cy="7112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text</a:t>
              </a:r>
            </a:p>
            <a:p>
              <a:pPr algn="ctr"/>
              <a:r>
                <a:rPr lang="en-US" sz="1600" dirty="0"/>
                <a:t>editor</a:t>
              </a:r>
            </a:p>
          </p:txBody>
        </p:sp>
        <p:pic>
          <p:nvPicPr>
            <p:cNvPr id="735259" name="Picture 27" descr="MCj0404053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1800" y="2133600"/>
              <a:ext cx="797425" cy="842962"/>
            </a:xfrm>
            <a:prstGeom prst="rect">
              <a:avLst/>
            </a:prstGeom>
            <a:noFill/>
          </p:spPr>
        </p:pic>
        <p:sp>
          <p:nvSpPr>
            <p:cNvPr id="735260" name="Line 28"/>
            <p:cNvSpPr>
              <a:spLocks noChangeShapeType="1"/>
            </p:cNvSpPr>
            <p:nvPr/>
          </p:nvSpPr>
          <p:spPr bwMode="auto">
            <a:xfrm flipV="1">
              <a:off x="6366207" y="2563813"/>
              <a:ext cx="466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62" name="AutoShape 30"/>
            <p:cNvSpPr>
              <a:spLocks noChangeArrowheads="1"/>
            </p:cNvSpPr>
            <p:nvPr/>
          </p:nvSpPr>
          <p:spPr bwMode="auto">
            <a:xfrm>
              <a:off x="1551778" y="4024312"/>
              <a:ext cx="1131640" cy="64770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Pythia</a:t>
              </a:r>
            </a:p>
          </p:txBody>
        </p:sp>
        <p:sp>
          <p:nvSpPr>
            <p:cNvPr id="735263" name="AutoShape 31"/>
            <p:cNvSpPr>
              <a:spLocks noChangeArrowheads="1"/>
            </p:cNvSpPr>
            <p:nvPr/>
          </p:nvSpPr>
          <p:spPr bwMode="auto">
            <a:xfrm>
              <a:off x="1619207" y="4168775"/>
              <a:ext cx="1131640" cy="64770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Pythia</a:t>
              </a:r>
            </a:p>
          </p:txBody>
        </p:sp>
        <p:sp>
          <p:nvSpPr>
            <p:cNvPr id="735265" name="Line 33"/>
            <p:cNvSpPr>
              <a:spLocks noChangeShapeType="1"/>
            </p:cNvSpPr>
            <p:nvPr/>
          </p:nvSpPr>
          <p:spPr bwMode="auto">
            <a:xfrm flipV="1">
              <a:off x="2743200" y="4011611"/>
              <a:ext cx="1089692" cy="3317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66" name="Line 34"/>
            <p:cNvSpPr>
              <a:spLocks noChangeShapeType="1"/>
            </p:cNvSpPr>
            <p:nvPr/>
          </p:nvSpPr>
          <p:spPr bwMode="auto">
            <a:xfrm>
              <a:off x="2743200" y="4648200"/>
              <a:ext cx="1089692" cy="7318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67" name="Text Box 35"/>
            <p:cNvSpPr txBox="1">
              <a:spLocks noChangeArrowheads="1"/>
            </p:cNvSpPr>
            <p:nvPr/>
          </p:nvSpPr>
          <p:spPr bwMode="auto">
            <a:xfrm>
              <a:off x="1419851" y="3663950"/>
              <a:ext cx="1538800" cy="34073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MC generators</a:t>
              </a:r>
            </a:p>
          </p:txBody>
        </p:sp>
        <p:sp>
          <p:nvSpPr>
            <p:cNvPr id="735268" name="AutoShape 36"/>
            <p:cNvSpPr>
              <a:spLocks noChangeArrowheads="1"/>
            </p:cNvSpPr>
            <p:nvPr/>
          </p:nvSpPr>
          <p:spPr bwMode="auto">
            <a:xfrm>
              <a:off x="5557714" y="3284536"/>
              <a:ext cx="1071686" cy="865187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 smtClean="0"/>
                <a:t>geometry</a:t>
              </a:r>
              <a:br>
                <a:rPr lang="en-US" sz="1800" dirty="0" smtClean="0"/>
              </a:br>
              <a:r>
                <a:rPr lang="en-US" sz="1800" dirty="0" smtClean="0"/>
                <a:t>(root)</a:t>
              </a:r>
              <a:endParaRPr lang="en-US" sz="1800" dirty="0"/>
            </a:p>
          </p:txBody>
        </p:sp>
        <p:sp>
          <p:nvSpPr>
            <p:cNvPr id="735276" name="Line 44"/>
            <p:cNvSpPr>
              <a:spLocks noChangeShapeType="1"/>
            </p:cNvSpPr>
            <p:nvPr/>
          </p:nvSpPr>
          <p:spPr bwMode="auto">
            <a:xfrm flipV="1">
              <a:off x="4964531" y="3579812"/>
              <a:ext cx="598069" cy="360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79" name="AutoShape 47"/>
            <p:cNvSpPr>
              <a:spLocks noChangeArrowheads="1"/>
            </p:cNvSpPr>
            <p:nvPr/>
          </p:nvSpPr>
          <p:spPr bwMode="auto">
            <a:xfrm>
              <a:off x="1752600" y="5105400"/>
              <a:ext cx="797425" cy="792162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MCDB</a:t>
              </a:r>
            </a:p>
          </p:txBody>
        </p:sp>
        <p:sp>
          <p:nvSpPr>
            <p:cNvPr id="735280" name="Line 48"/>
            <p:cNvSpPr>
              <a:spLocks noChangeShapeType="1"/>
            </p:cNvSpPr>
            <p:nvPr/>
          </p:nvSpPr>
          <p:spPr bwMode="auto">
            <a:xfrm>
              <a:off x="2151313" y="4818062"/>
              <a:ext cx="0" cy="287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81" name="AutoShape 49"/>
            <p:cNvSpPr>
              <a:spLocks noChangeArrowheads="1"/>
            </p:cNvSpPr>
            <p:nvPr/>
          </p:nvSpPr>
          <p:spPr bwMode="auto">
            <a:xfrm>
              <a:off x="5562601" y="4876800"/>
              <a:ext cx="1066800" cy="1150937"/>
            </a:xfrm>
            <a:prstGeom prst="can">
              <a:avLst>
                <a:gd name="adj" fmla="val 19214"/>
              </a:avLst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 err="1" smtClean="0"/>
                <a:t>MCTruth</a:t>
              </a:r>
              <a:r>
                <a:rPr lang="en-US" sz="1800" dirty="0" smtClean="0"/>
                <a:t/>
              </a:r>
              <a:br>
                <a:rPr lang="en-US" sz="1800" dirty="0" smtClean="0"/>
              </a:br>
              <a:r>
                <a:rPr lang="en-US" sz="1800" dirty="0" smtClean="0"/>
                <a:t>(root)</a:t>
              </a:r>
              <a:endParaRPr lang="en-US" sz="1800" dirty="0"/>
            </a:p>
          </p:txBody>
        </p:sp>
        <p:sp>
          <p:nvSpPr>
            <p:cNvPr id="735283" name="Line 51"/>
            <p:cNvSpPr>
              <a:spLocks noChangeShapeType="1"/>
            </p:cNvSpPr>
            <p:nvPr/>
          </p:nvSpPr>
          <p:spPr bwMode="auto">
            <a:xfrm>
              <a:off x="4964532" y="4229099"/>
              <a:ext cx="729996" cy="647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85" name="Oval 53"/>
            <p:cNvSpPr>
              <a:spLocks noChangeArrowheads="1"/>
            </p:cNvSpPr>
            <p:nvPr/>
          </p:nvSpPr>
          <p:spPr bwMode="auto">
            <a:xfrm>
              <a:off x="2971800" y="3810000"/>
              <a:ext cx="664033" cy="6477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/>
                <a:t>HepMC</a:t>
              </a:r>
            </a:p>
          </p:txBody>
        </p:sp>
        <p:sp>
          <p:nvSpPr>
            <p:cNvPr id="735286" name="Line 54"/>
            <p:cNvSpPr>
              <a:spLocks noChangeShapeType="1"/>
            </p:cNvSpPr>
            <p:nvPr/>
          </p:nvSpPr>
          <p:spPr bwMode="auto">
            <a:xfrm flipV="1">
              <a:off x="4186114" y="4427536"/>
              <a:ext cx="0" cy="86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b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82" name="Oval 50"/>
            <p:cNvSpPr>
              <a:spLocks noChangeArrowheads="1"/>
            </p:cNvSpPr>
            <p:nvPr/>
          </p:nvSpPr>
          <p:spPr bwMode="auto">
            <a:xfrm>
              <a:off x="5030496" y="4229099"/>
              <a:ext cx="664032" cy="6477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/>
                <a:t>HepMC</a:t>
              </a:r>
            </a:p>
          </p:txBody>
        </p:sp>
        <p:sp>
          <p:nvSpPr>
            <p:cNvPr id="735288" name="Oval 56"/>
            <p:cNvSpPr>
              <a:spLocks noChangeArrowheads="1"/>
            </p:cNvSpPr>
            <p:nvPr/>
          </p:nvSpPr>
          <p:spPr bwMode="auto">
            <a:xfrm>
              <a:off x="5097925" y="3581399"/>
              <a:ext cx="332748" cy="36036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auto">
            <a:xfrm>
              <a:off x="5562600" y="2133600"/>
              <a:ext cx="1055440" cy="79216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ROOT</a:t>
              </a:r>
            </a:p>
            <a:p>
              <a:pPr algn="ctr"/>
              <a:r>
                <a:rPr lang="en-US" sz="2000" dirty="0" err="1" smtClean="0"/>
                <a:t>TGeom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>
              <a:stCxn id="45" idx="1"/>
              <a:endCxn id="735243" idx="3"/>
            </p:cNvCxnSpPr>
            <p:nvPr/>
          </p:nvCxnSpPr>
          <p:spPr>
            <a:xfrm rot="10800000">
              <a:off x="5029200" y="2514600"/>
              <a:ext cx="533400" cy="1508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735237" idx="0"/>
              <a:endCxn id="735243" idx="2"/>
            </p:cNvCxnSpPr>
            <p:nvPr/>
          </p:nvCxnSpPr>
          <p:spPr>
            <a:xfrm rot="16200000" flipV="1">
              <a:off x="4011488" y="3265613"/>
              <a:ext cx="757237" cy="1721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utoShape 11"/>
            <p:cNvSpPr>
              <a:spLocks noChangeArrowheads="1"/>
            </p:cNvSpPr>
            <p:nvPr/>
          </p:nvSpPr>
          <p:spPr bwMode="auto">
            <a:xfrm>
              <a:off x="1523999" y="2133600"/>
              <a:ext cx="1295400" cy="762000"/>
            </a:xfrm>
            <a:prstGeom prst="foldedCorner">
              <a:avLst>
                <a:gd name="adj" fmla="val 12500"/>
              </a:avLst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 smtClean="0"/>
                <a:t>HL </a:t>
              </a:r>
              <a:r>
                <a:rPr lang="en-US" sz="2000" dirty="0" err="1" smtClean="0"/>
                <a:t>Desc</a:t>
              </a:r>
              <a:r>
                <a:rPr lang="en-US" sz="2000" dirty="0" smtClean="0"/>
                <a:t>.</a:t>
              </a:r>
              <a:br>
                <a:rPr lang="en-US" sz="2000" dirty="0" smtClean="0"/>
              </a:br>
              <a:r>
                <a:rPr lang="en-US" sz="2000" dirty="0" smtClean="0"/>
                <a:t>(xml)</a:t>
              </a:r>
              <a:endParaRPr lang="en-US" sz="2000" dirty="0"/>
            </a:p>
          </p:txBody>
        </p:sp>
        <p:cxnSp>
          <p:nvCxnSpPr>
            <p:cNvPr id="65" name="Straight Arrow Connector 64"/>
            <p:cNvCxnSpPr>
              <a:stCxn id="735243" idx="1"/>
              <a:endCxn id="61" idx="3"/>
            </p:cNvCxnSpPr>
            <p:nvPr/>
          </p:nvCxnSpPr>
          <p:spPr>
            <a:xfrm rot="10800000">
              <a:off x="2819400" y="2514600"/>
              <a:ext cx="914401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3124199" y="2362200"/>
              <a:ext cx="332748" cy="3048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stCxn id="735243" idx="0"/>
              <a:endCxn id="735257" idx="6"/>
            </p:cNvCxnSpPr>
            <p:nvPr/>
          </p:nvCxnSpPr>
          <p:spPr>
            <a:xfrm rot="16200000" flipV="1">
              <a:off x="3892550" y="1644649"/>
              <a:ext cx="254000" cy="72390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1" idx="0"/>
              <a:endCxn id="735257" idx="2"/>
            </p:cNvCxnSpPr>
            <p:nvPr/>
          </p:nvCxnSpPr>
          <p:spPr>
            <a:xfrm rot="5400000" flipH="1" flipV="1">
              <a:off x="2444749" y="1606550"/>
              <a:ext cx="254000" cy="8001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35268" idx="1"/>
              <a:endCxn id="45" idx="2"/>
            </p:cNvCxnSpPr>
            <p:nvPr/>
          </p:nvCxnSpPr>
          <p:spPr>
            <a:xfrm rot="16200000" flipV="1">
              <a:off x="5912553" y="3103531"/>
              <a:ext cx="358773" cy="3237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Interoperability Level-2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>
          <a:xfrm>
            <a:off x="492528" y="1371600"/>
            <a:ext cx="8400812" cy="4876800"/>
          </a:xfrm>
        </p:spPr>
        <p:txBody>
          <a:bodyPr/>
          <a:lstStyle/>
          <a:p>
            <a:r>
              <a:rPr lang="en-US" sz="2000" dirty="0" smtClean="0"/>
              <a:t>To facilitate </a:t>
            </a:r>
            <a:r>
              <a:rPr lang="en-US" sz="2000" dirty="0"/>
              <a:t>the integration of independently developed components to build a coherent</a:t>
            </a:r>
            <a:r>
              <a:rPr lang="en-US" sz="2000" dirty="0" smtClean="0"/>
              <a:t> [single] program</a:t>
            </a:r>
          </a:p>
          <a:p>
            <a:r>
              <a:rPr lang="en-US" sz="2000" dirty="0">
                <a:solidFill>
                  <a:srgbClr val="0000FF"/>
                </a:solidFill>
              </a:rPr>
              <a:t>Dictionaries</a:t>
            </a:r>
          </a:p>
          <a:p>
            <a:pPr lvl="1"/>
            <a:r>
              <a:rPr lang="en-US" sz="1800" dirty="0"/>
              <a:t>Dictionaries provide meta data information (reflection) to allow introspection and interaction of objects in a generic manner</a:t>
            </a:r>
            <a:endParaRPr lang="en-US" sz="1800" dirty="0" smtClean="0"/>
          </a:p>
          <a:p>
            <a:pPr lvl="1"/>
            <a:r>
              <a:rPr lang="en-US" sz="1800" dirty="0" smtClean="0"/>
              <a:t>The LHC strategy has been a </a:t>
            </a:r>
            <a:r>
              <a:rPr lang="en-US" sz="1800" dirty="0"/>
              <a:t>single reflection system (</a:t>
            </a:r>
            <a:r>
              <a:rPr lang="en-US" sz="1800" dirty="0">
                <a:solidFill>
                  <a:srgbClr val="0000FF"/>
                </a:solidFill>
              </a:rPr>
              <a:t>Reflex</a:t>
            </a:r>
            <a:r>
              <a:rPr lang="en-US" sz="1800" dirty="0"/>
              <a:t>)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Scripting languages</a:t>
            </a:r>
          </a:p>
          <a:p>
            <a:pPr lvl="1"/>
            <a:r>
              <a:rPr lang="en-US" sz="1800" dirty="0"/>
              <a:t>Interpreted languages are ideal for rapid prototyping</a:t>
            </a:r>
          </a:p>
          <a:p>
            <a:pPr lvl="1"/>
            <a:r>
              <a:rPr lang="en-US" sz="1800" dirty="0"/>
              <a:t>They allow integration of independently developed software modules (software bus)</a:t>
            </a:r>
          </a:p>
          <a:p>
            <a:pPr lvl="1"/>
            <a:r>
              <a:rPr lang="en-US" sz="1800" dirty="0" smtClean="0"/>
              <a:t>Standardized </a:t>
            </a:r>
            <a:r>
              <a:rPr lang="en-US" sz="1800" dirty="0"/>
              <a:t>on CINT and Python scripting languages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Component model and </a:t>
            </a:r>
            <a:r>
              <a:rPr lang="en-US" sz="2000" dirty="0" smtClean="0">
                <a:solidFill>
                  <a:srgbClr val="0000FF"/>
                </a:solidFill>
              </a:rPr>
              <a:t>plug-in </a:t>
            </a:r>
            <a:r>
              <a:rPr lang="en-US" sz="2000" dirty="0">
                <a:solidFill>
                  <a:srgbClr val="0000FF"/>
                </a:solidFill>
              </a:rPr>
              <a:t>management</a:t>
            </a:r>
          </a:p>
          <a:p>
            <a:pPr lvl="1"/>
            <a:r>
              <a:rPr lang="en-US" sz="1800" dirty="0"/>
              <a:t>Modeling the application as</a:t>
            </a:r>
            <a:r>
              <a:rPr lang="en-US" sz="1800" dirty="0" smtClean="0"/>
              <a:t> a set of components </a:t>
            </a:r>
            <a:r>
              <a:rPr lang="en-US" sz="1800" dirty="0"/>
              <a:t>with well defined interfaces</a:t>
            </a:r>
          </a:p>
          <a:p>
            <a:pPr lvl="1"/>
            <a:r>
              <a:rPr lang="en-US" sz="1800" dirty="0"/>
              <a:t>Loading the required functionality at runtime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C481-E0B3-D34C-BC89-DC2FA499AE50}" type="slidenum">
              <a:rPr lang="en-US"/>
              <a:pPr/>
              <a:t>24</a:t>
            </a:fld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Integrating Elements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F152-8D6B-DC40-ADC8-3F46AD9C1C41}" type="slidenum">
              <a:rPr lang="en-US"/>
              <a:pPr/>
              <a:t>25</a:t>
            </a:fld>
            <a:endParaRPr 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</a:t>
            </a:r>
            <a:r>
              <a:rPr lang="en-US" dirty="0" smtClean="0"/>
              <a:t> Role </a:t>
            </a:r>
            <a:r>
              <a:rPr lang="en-US" dirty="0"/>
              <a:t>of C++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eflexion</a:t>
            </a:r>
            <a:endParaRPr lang="en-US" dirty="0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>
            <a:off x="7763165" y="4868864"/>
            <a:ext cx="996781" cy="649287"/>
          </a:xfrm>
          <a:prstGeom prst="can">
            <a:avLst>
              <a:gd name="adj" fmla="val 25000"/>
            </a:avLst>
          </a:prstGeom>
          <a:solidFill>
            <a:srgbClr val="00B8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X.h</a:t>
            </a:r>
          </a:p>
        </p:txBody>
      </p:sp>
      <p:sp>
        <p:nvSpPr>
          <p:cNvPr id="723972" name="AutoShape 4"/>
          <p:cNvSpPr>
            <a:spLocks noChangeArrowheads="1"/>
          </p:cNvSpPr>
          <p:nvPr/>
        </p:nvSpPr>
        <p:spPr bwMode="auto">
          <a:xfrm>
            <a:off x="4970713" y="2997200"/>
            <a:ext cx="1196137" cy="965200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Reflex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723973" name="AutoShape 5"/>
          <p:cNvSpPr>
            <a:spLocks noChangeArrowheads="1"/>
          </p:cNvSpPr>
          <p:nvPr/>
        </p:nvSpPr>
        <p:spPr bwMode="auto">
          <a:xfrm>
            <a:off x="4876800" y="4495800"/>
            <a:ext cx="2326311" cy="51117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rootcint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3974" name="AutoShape 6"/>
          <p:cNvSpPr>
            <a:spLocks noChangeArrowheads="1"/>
          </p:cNvSpPr>
          <p:nvPr/>
        </p:nvSpPr>
        <p:spPr bwMode="auto">
          <a:xfrm>
            <a:off x="4876800" y="5257800"/>
            <a:ext cx="2326311" cy="528637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genreflex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3975" name="AutoShape 7"/>
          <p:cNvSpPr>
            <a:spLocks noChangeArrowheads="1"/>
          </p:cNvSpPr>
          <p:nvPr/>
        </p:nvSpPr>
        <p:spPr bwMode="auto">
          <a:xfrm>
            <a:off x="2843758" y="4797425"/>
            <a:ext cx="1514228" cy="749300"/>
          </a:xfrm>
          <a:prstGeom prst="can">
            <a:avLst>
              <a:gd name="adj" fmla="val 25000"/>
            </a:avLst>
          </a:prstGeom>
          <a:solidFill>
            <a:srgbClr val="00B8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XDict.</a:t>
            </a:r>
            <a:r>
              <a:rPr lang="en-US" sz="1800" dirty="0" err="1">
                <a:solidFill>
                  <a:srgbClr val="000000"/>
                </a:solidFill>
              </a:rPr>
              <a:t>so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23976" name="Text Box 8"/>
          <p:cNvSpPr txBox="1">
            <a:spLocks noChangeArrowheads="1"/>
          </p:cNvSpPr>
          <p:nvPr/>
        </p:nvSpPr>
        <p:spPr bwMode="auto">
          <a:xfrm>
            <a:off x="2710365" y="3068638"/>
            <a:ext cx="1759025" cy="79216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Reflex</a:t>
            </a:r>
          </a:p>
        </p:txBody>
      </p:sp>
      <p:cxnSp>
        <p:nvCxnSpPr>
          <p:cNvPr id="723977" name="AutoShape 9"/>
          <p:cNvCxnSpPr>
            <a:cxnSpLocks noChangeShapeType="1"/>
            <a:stCxn id="723973" idx="1"/>
            <a:endCxn id="723975" idx="4"/>
          </p:cNvCxnSpPr>
          <p:nvPr/>
        </p:nvCxnSpPr>
        <p:spPr bwMode="auto">
          <a:xfrm rot="10800000" flipV="1">
            <a:off x="4357986" y="4751387"/>
            <a:ext cx="518814" cy="4206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3978" name="AutoShape 10"/>
          <p:cNvSpPr>
            <a:spLocks noChangeArrowheads="1"/>
          </p:cNvSpPr>
          <p:nvPr/>
        </p:nvSpPr>
        <p:spPr bwMode="auto">
          <a:xfrm>
            <a:off x="515981" y="3068638"/>
            <a:ext cx="1196137" cy="792162"/>
          </a:xfrm>
          <a:prstGeom prst="bevel">
            <a:avLst>
              <a:gd name="adj" fmla="val 12500"/>
            </a:avLst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ROOT</a:t>
            </a:r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>
            <a:off x="382589" y="2060576"/>
            <a:ext cx="1462923" cy="504825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ROOT </a:t>
            </a:r>
            <a:r>
              <a:rPr lang="en-US" sz="1600" dirty="0">
                <a:solidFill>
                  <a:srgbClr val="000000"/>
                </a:solidFill>
              </a:rPr>
              <a:t>meta C++</a:t>
            </a:r>
          </a:p>
        </p:txBody>
      </p:sp>
      <p:cxnSp>
        <p:nvCxnSpPr>
          <p:cNvPr id="723980" name="AutoShape 12"/>
          <p:cNvCxnSpPr>
            <a:cxnSpLocks noChangeShapeType="1"/>
            <a:stCxn id="723978" idx="6"/>
            <a:endCxn id="723979" idx="3"/>
          </p:cNvCxnSpPr>
          <p:nvPr/>
        </p:nvCxnSpPr>
        <p:spPr bwMode="auto">
          <a:xfrm flipV="1">
            <a:off x="1114049" y="2574925"/>
            <a:ext cx="0" cy="484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23981" name="AutoShape 13"/>
          <p:cNvSpPr>
            <a:spLocks noChangeArrowheads="1"/>
          </p:cNvSpPr>
          <p:nvPr/>
        </p:nvSpPr>
        <p:spPr bwMode="auto">
          <a:xfrm>
            <a:off x="3962400" y="1295400"/>
            <a:ext cx="1407025" cy="909639"/>
          </a:xfrm>
          <a:prstGeom prst="bevel">
            <a:avLst>
              <a:gd name="adj" fmla="val 12500"/>
            </a:avLst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CINT</a:t>
            </a:r>
          </a:p>
        </p:txBody>
      </p:sp>
      <p:cxnSp>
        <p:nvCxnSpPr>
          <p:cNvPr id="723983" name="AutoShape 15"/>
          <p:cNvCxnSpPr>
            <a:cxnSpLocks noChangeShapeType="1"/>
            <a:stCxn id="723976" idx="1"/>
            <a:endCxn id="723978" idx="0"/>
          </p:cNvCxnSpPr>
          <p:nvPr/>
        </p:nvCxnSpPr>
        <p:spPr bwMode="auto">
          <a:xfrm flipH="1">
            <a:off x="1720913" y="3465513"/>
            <a:ext cx="98065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23984" name="AutoShape 16"/>
          <p:cNvCxnSpPr>
            <a:cxnSpLocks noChangeShapeType="1"/>
            <a:stCxn id="723975" idx="1"/>
            <a:endCxn id="723976" idx="2"/>
          </p:cNvCxnSpPr>
          <p:nvPr/>
        </p:nvCxnSpPr>
        <p:spPr bwMode="auto">
          <a:xfrm flipH="1" flipV="1">
            <a:off x="3589878" y="3870326"/>
            <a:ext cx="11727" cy="917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3985" name="AutoShape 17"/>
          <p:cNvCxnSpPr>
            <a:cxnSpLocks noChangeShapeType="1"/>
            <a:stCxn id="723976" idx="3"/>
            <a:endCxn id="723972" idx="2"/>
          </p:cNvCxnSpPr>
          <p:nvPr/>
        </p:nvCxnSpPr>
        <p:spPr bwMode="auto">
          <a:xfrm>
            <a:off x="4469390" y="3464719"/>
            <a:ext cx="501323" cy="150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23986" name="AutoShape 18"/>
          <p:cNvCxnSpPr>
            <a:cxnSpLocks noChangeShapeType="1"/>
            <a:stCxn id="723979" idx="4"/>
          </p:cNvCxnSpPr>
          <p:nvPr/>
        </p:nvCxnSpPr>
        <p:spPr bwMode="auto">
          <a:xfrm>
            <a:off x="1845512" y="2312989"/>
            <a:ext cx="821488" cy="96361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23987" name="AutoShape 19"/>
          <p:cNvCxnSpPr>
            <a:cxnSpLocks noChangeShapeType="1"/>
            <a:endCxn id="723981" idx="2"/>
          </p:cNvCxnSpPr>
          <p:nvPr/>
        </p:nvCxnSpPr>
        <p:spPr bwMode="auto">
          <a:xfrm rot="5400000" flipH="1" flipV="1">
            <a:off x="3892674" y="2274766"/>
            <a:ext cx="842965" cy="7035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23988" name="AutoShape 20"/>
          <p:cNvSpPr>
            <a:spLocks noChangeArrowheads="1"/>
          </p:cNvSpPr>
          <p:nvPr/>
        </p:nvSpPr>
        <p:spPr bwMode="auto">
          <a:xfrm>
            <a:off x="1905000" y="1295400"/>
            <a:ext cx="1752599" cy="909639"/>
          </a:xfrm>
          <a:prstGeom prst="bevel">
            <a:avLst>
              <a:gd name="adj" fmla="val 12500"/>
            </a:avLst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Python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</a:rPr>
              <a:t>PyROOT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23989" name="AutoShape 21"/>
          <p:cNvCxnSpPr>
            <a:cxnSpLocks noChangeShapeType="1"/>
          </p:cNvCxnSpPr>
          <p:nvPr/>
        </p:nvCxnSpPr>
        <p:spPr bwMode="auto">
          <a:xfrm rot="16200000" flipV="1">
            <a:off x="2493170" y="2307430"/>
            <a:ext cx="842962" cy="64770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23990" name="AutoShape 22"/>
          <p:cNvCxnSpPr>
            <a:cxnSpLocks noChangeShapeType="1"/>
            <a:stCxn id="723971" idx="2"/>
            <a:endCxn id="723973" idx="3"/>
          </p:cNvCxnSpPr>
          <p:nvPr/>
        </p:nvCxnSpPr>
        <p:spPr bwMode="auto">
          <a:xfrm rot="10800000">
            <a:off x="7203111" y="4751388"/>
            <a:ext cx="560054" cy="4421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3991" name="AutoShape 23"/>
          <p:cNvCxnSpPr>
            <a:cxnSpLocks noChangeShapeType="1"/>
            <a:stCxn id="723971" idx="2"/>
            <a:endCxn id="723974" idx="3"/>
          </p:cNvCxnSpPr>
          <p:nvPr/>
        </p:nvCxnSpPr>
        <p:spPr bwMode="auto">
          <a:xfrm rot="10800000" flipV="1">
            <a:off x="7203111" y="5193507"/>
            <a:ext cx="560054" cy="32861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3992" name="AutoShape 24"/>
          <p:cNvCxnSpPr>
            <a:cxnSpLocks noChangeShapeType="1"/>
            <a:stCxn id="723974" idx="1"/>
            <a:endCxn id="723975" idx="4"/>
          </p:cNvCxnSpPr>
          <p:nvPr/>
        </p:nvCxnSpPr>
        <p:spPr bwMode="auto">
          <a:xfrm rot="10800000">
            <a:off x="4357986" y="5172075"/>
            <a:ext cx="518814" cy="35004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3996" name="AutoShape 28"/>
          <p:cNvSpPr>
            <a:spLocks noChangeArrowheads="1"/>
          </p:cNvSpPr>
          <p:nvPr/>
        </p:nvSpPr>
        <p:spPr bwMode="auto">
          <a:xfrm>
            <a:off x="5943600" y="1371600"/>
            <a:ext cx="3048000" cy="1558925"/>
          </a:xfrm>
          <a:prstGeom prst="foldedCorner">
            <a:avLst>
              <a:gd name="adj" fmla="val 12500"/>
            </a:avLst>
          </a:prstGeom>
          <a:solidFill>
            <a:srgbClr val="FFCCFF"/>
          </a:solidFill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174625" indent="-174625">
              <a:buFontTx/>
              <a:buChar char="•"/>
            </a:pPr>
            <a:r>
              <a:rPr lang="en-US" sz="1800" dirty="0"/>
              <a:t>Object I/O</a:t>
            </a:r>
          </a:p>
          <a:p>
            <a:pPr marL="174625" indent="-174625">
              <a:buFontTx/>
              <a:buChar char="•"/>
            </a:pPr>
            <a:r>
              <a:rPr lang="en-US" sz="1800" dirty="0" smtClean="0"/>
              <a:t>Scripting (</a:t>
            </a:r>
            <a:r>
              <a:rPr lang="en-US" sz="1800" dirty="0"/>
              <a:t>CINT,</a:t>
            </a:r>
            <a:r>
              <a:rPr lang="en-US" sz="1800" dirty="0" smtClean="0"/>
              <a:t> Python</a:t>
            </a:r>
            <a:r>
              <a:rPr lang="en-US" sz="1800" dirty="0"/>
              <a:t>)</a:t>
            </a:r>
          </a:p>
          <a:p>
            <a:pPr marL="174625" indent="-174625">
              <a:buFontTx/>
              <a:buChar char="•"/>
            </a:pPr>
            <a:r>
              <a:rPr lang="en-US" sz="1800" dirty="0"/>
              <a:t>Plug-in management</a:t>
            </a:r>
          </a:p>
          <a:p>
            <a:pPr marL="174625" indent="-174625">
              <a:buFontTx/>
              <a:buChar char="•"/>
            </a:pPr>
            <a:r>
              <a:rPr lang="en-US" sz="1800" dirty="0"/>
              <a:t>etc.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43200" y="5638800"/>
            <a:ext cx="174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Highly optimized (speed &amp; size) platform independent I/O system developed for more than 10 years</a:t>
            </a:r>
          </a:p>
          <a:p>
            <a:pPr lvl="1"/>
            <a:r>
              <a:rPr lang="en-US" sz="2000" dirty="0" smtClean="0"/>
              <a:t>Able to write/read any C++ object (event model independent)</a:t>
            </a:r>
          </a:p>
          <a:p>
            <a:pPr lvl="1"/>
            <a:r>
              <a:rPr lang="en-US" sz="2000" dirty="0" smtClean="0"/>
              <a:t>Almost no restrictions (default constructor needed)</a:t>
            </a:r>
          </a:p>
          <a:p>
            <a:r>
              <a:rPr lang="en-US" sz="2400" dirty="0" smtClean="0"/>
              <a:t>Make use of ‘dictionaries’  </a:t>
            </a:r>
          </a:p>
          <a:p>
            <a:r>
              <a:rPr lang="en-US" sz="2400" dirty="0" smtClean="0"/>
              <a:t>Self-describing files</a:t>
            </a:r>
          </a:p>
          <a:p>
            <a:pPr lvl="1"/>
            <a:r>
              <a:rPr lang="en-US" sz="2000" dirty="0" smtClean="0"/>
              <a:t>Support for automatic and complex ‘schema evolution’</a:t>
            </a:r>
          </a:p>
          <a:p>
            <a:pPr lvl="1"/>
            <a:r>
              <a:rPr lang="en-US" sz="2000" dirty="0" smtClean="0"/>
              <a:t>Usable without ‘user libraries’</a:t>
            </a:r>
          </a:p>
          <a:p>
            <a:r>
              <a:rPr lang="en-US" sz="2400" dirty="0" smtClean="0"/>
              <a:t>All the LHC experiments rely on ROOT I/O for the next many years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I/O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Interoperability Level-3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interfaces/formats between detector concepts is good but adopting a “common framework” is even better</a:t>
            </a:r>
          </a:p>
          <a:p>
            <a:pPr lvl="1"/>
            <a:r>
              <a:rPr lang="en-US" dirty="0" smtClean="0"/>
              <a:t>It would enable one level up in re-use (at the algorithm/tool level)</a:t>
            </a:r>
          </a:p>
          <a:p>
            <a:r>
              <a:rPr lang="en-US" dirty="0" smtClean="0"/>
              <a:t>What are the alternatives?</a:t>
            </a:r>
          </a:p>
          <a:p>
            <a:pPr lvl="1"/>
            <a:r>
              <a:rPr lang="en-US" dirty="0" smtClean="0"/>
              <a:t>Evolve MARLIN and be universally adopted?</a:t>
            </a:r>
          </a:p>
          <a:p>
            <a:pPr lvl="1"/>
            <a:r>
              <a:rPr lang="en-US" dirty="0" smtClean="0"/>
              <a:t>Use an existing LHC framework (e.g. GAUDI, </a:t>
            </a:r>
            <a:r>
              <a:rPr lang="en-US" dirty="0" err="1" smtClean="0"/>
              <a:t>AliROOT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Do something else?  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C++ Framework?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could also be seen as a framework where you can plug easily “extension modules” in binary form implemented using other languages.</a:t>
            </a:r>
          </a:p>
          <a:p>
            <a:pPr lvl="1"/>
            <a:r>
              <a:rPr lang="en-US" dirty="0"/>
              <a:t>Very easy and natural to interface to C++ </a:t>
            </a:r>
            <a:r>
              <a:rPr lang="en-US" dirty="0" smtClean="0"/>
              <a:t>classes</a:t>
            </a:r>
          </a:p>
          <a:p>
            <a:pPr lvl="1"/>
            <a:r>
              <a:rPr lang="en-US" dirty="0"/>
              <a:t>Python should only be the “glue” between modules developed in C++ or other languages</a:t>
            </a:r>
          </a:p>
          <a:p>
            <a:pPr lvl="1"/>
            <a:r>
              <a:rPr lang="en-US" dirty="0"/>
              <a:t>The interface (API) for Python extension modules is quite simple and at the same time very flexible (generic functions)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0C32-A32D-D441-86B4-031C7FB08B8F}" type="slidenum">
              <a:rPr lang="en-US"/>
              <a:pPr/>
              <a:t>29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Python as a Software-Bus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Former LHCb core software coordination</a:t>
            </a:r>
          </a:p>
          <a:p>
            <a:pPr lvl="1"/>
            <a:r>
              <a:rPr lang="en-US" sz="2000" dirty="0" smtClean="0"/>
              <a:t>Architect of the GAUDI framework</a:t>
            </a:r>
          </a:p>
          <a:p>
            <a:r>
              <a:rPr lang="en-US" sz="2400" dirty="0" smtClean="0"/>
              <a:t>Applications Area manager of the Worldwide LHC Computing Grid (WLCG)</a:t>
            </a:r>
          </a:p>
          <a:p>
            <a:pPr lvl="1"/>
            <a:r>
              <a:rPr lang="en-US" sz="2000" dirty="0" smtClean="0"/>
              <a:t>Develops and maintains that part of the physics applications software and associated infrastructure that is common among the LHC experiments</a:t>
            </a:r>
          </a:p>
          <a:p>
            <a:r>
              <a:rPr lang="en-US" sz="2400" dirty="0" smtClean="0"/>
              <a:t>Leader of the Software Development for Experiments (SFT) group in the Physics (PH) Department at CERN</a:t>
            </a:r>
          </a:p>
          <a:p>
            <a:pPr lvl="1"/>
            <a:r>
              <a:rPr lang="en-US" sz="2000" dirty="0" smtClean="0"/>
              <a:t>Projects: Geant4, ROOT, GENSER, SPI, </a:t>
            </a:r>
            <a:r>
              <a:rPr lang="en-US" sz="2000" dirty="0" err="1" smtClean="0"/>
              <a:t>CernVM</a:t>
            </a:r>
            <a:r>
              <a:rPr lang="en-US" sz="2000" dirty="0" smtClean="0"/>
              <a:t>, etc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Giving support to LHC experiments (+LC Detector studies)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myself	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2AF1-6AF9-E242-8DEC-131F39DE1657}" type="slidenum">
              <a:rPr lang="en-US"/>
              <a:pPr/>
              <a:t>30</a:t>
            </a:fld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Software Bus</a:t>
            </a:r>
            <a:endParaRPr lang="en-US" dirty="0"/>
          </a:p>
        </p:txBody>
      </p:sp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7317545" y="2895600"/>
            <a:ext cx="1055415" cy="609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GUI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1055415" y="3352800"/>
            <a:ext cx="5910325" cy="609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Python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5910325" y="4114800"/>
            <a:ext cx="1055415" cy="533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math</a:t>
            </a: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5980686" y="4191000"/>
            <a:ext cx="1055415" cy="533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math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>
            <a:off x="6402852" y="3962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7247184" y="3733800"/>
            <a:ext cx="1055415" cy="609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shell</a:t>
            </a:r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 flipH="1">
            <a:off x="6965740" y="3505200"/>
            <a:ext cx="2814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4151300" y="4114800"/>
            <a:ext cx="1407220" cy="3810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 smtClean="0"/>
              <a:t>GaudiPython</a:t>
            </a:r>
            <a:endParaRPr lang="en-US" sz="1800" dirty="0"/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>
            <a:off x="4854910" y="3962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4" name="Rectangle 12"/>
          <p:cNvSpPr>
            <a:spLocks noChangeArrowheads="1"/>
          </p:cNvSpPr>
          <p:nvPr/>
        </p:nvSpPr>
        <p:spPr bwMode="auto">
          <a:xfrm>
            <a:off x="5699242" y="2590800"/>
            <a:ext cx="1055415" cy="609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Database</a:t>
            </a:r>
          </a:p>
        </p:txBody>
      </p:sp>
      <p:sp>
        <p:nvSpPr>
          <p:cNvPr id="351245" name="Line 13"/>
          <p:cNvSpPr>
            <a:spLocks noChangeShapeType="1"/>
          </p:cNvSpPr>
          <p:nvPr/>
        </p:nvSpPr>
        <p:spPr bwMode="auto">
          <a:xfrm>
            <a:off x="6262130" y="3200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6" name="Rectangle 14"/>
          <p:cNvSpPr>
            <a:spLocks noChangeArrowheads="1"/>
          </p:cNvSpPr>
          <p:nvPr/>
        </p:nvSpPr>
        <p:spPr bwMode="auto">
          <a:xfrm>
            <a:off x="1618303" y="2590800"/>
            <a:ext cx="1055415" cy="609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/>
              <a:t>Ganga</a:t>
            </a:r>
            <a:endParaRPr lang="en-US" sz="2000" dirty="0"/>
          </a:p>
        </p:txBody>
      </p:sp>
      <p:sp>
        <p:nvSpPr>
          <p:cNvPr id="351247" name="Line 15"/>
          <p:cNvSpPr>
            <a:spLocks noChangeShapeType="1"/>
          </p:cNvSpPr>
          <p:nvPr/>
        </p:nvSpPr>
        <p:spPr bwMode="auto">
          <a:xfrm>
            <a:off x="2181191" y="3200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48" name="Rectangle 16"/>
          <p:cNvSpPr>
            <a:spLocks noChangeArrowheads="1"/>
          </p:cNvSpPr>
          <p:nvPr/>
        </p:nvSpPr>
        <p:spPr bwMode="auto">
          <a:xfrm>
            <a:off x="7247184" y="2971800"/>
            <a:ext cx="1055415" cy="609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GUI</a:t>
            </a:r>
          </a:p>
        </p:txBody>
      </p:sp>
      <p:sp>
        <p:nvSpPr>
          <p:cNvPr id="351249" name="Line 17"/>
          <p:cNvSpPr>
            <a:spLocks noChangeShapeType="1"/>
          </p:cNvSpPr>
          <p:nvPr/>
        </p:nvSpPr>
        <p:spPr bwMode="auto">
          <a:xfrm flipH="1">
            <a:off x="6965740" y="3810000"/>
            <a:ext cx="2814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50" name="AutoShape 18"/>
          <p:cNvSpPr>
            <a:spLocks/>
          </p:cNvSpPr>
          <p:nvPr/>
        </p:nvSpPr>
        <p:spPr bwMode="auto">
          <a:xfrm rot="5400000">
            <a:off x="6320813" y="4319751"/>
            <a:ext cx="304800" cy="1266498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5558520" y="5257800"/>
            <a:ext cx="2040469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itchFamily="-65" charset="0"/>
              </a:rPr>
              <a:t>Very rich set of Python standard modules </a:t>
            </a:r>
          </a:p>
        </p:txBody>
      </p:sp>
      <p:sp>
        <p:nvSpPr>
          <p:cNvPr id="351252" name="AutoShape 20"/>
          <p:cNvSpPr>
            <a:spLocks/>
          </p:cNvSpPr>
          <p:nvPr/>
        </p:nvSpPr>
        <p:spPr bwMode="auto">
          <a:xfrm rot="16200000" flipV="1">
            <a:off x="7695772" y="2142212"/>
            <a:ext cx="228600" cy="1125776"/>
          </a:xfrm>
          <a:prstGeom prst="rightBrace">
            <a:avLst>
              <a:gd name="adj1" fmla="val 444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53" name="Text Box 21"/>
          <p:cNvSpPr txBox="1">
            <a:spLocks noChangeArrowheads="1"/>
          </p:cNvSpPr>
          <p:nvPr/>
        </p:nvSpPr>
        <p:spPr bwMode="auto">
          <a:xfrm>
            <a:off x="7106462" y="1981201"/>
            <a:ext cx="17590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urier New" pitchFamily="-65" charset="0"/>
              </a:rPr>
              <a:t>Several GUI toolkits</a:t>
            </a:r>
          </a:p>
        </p:txBody>
      </p:sp>
      <p:sp>
        <p:nvSpPr>
          <p:cNvPr id="351254" name="Rectangle 22"/>
          <p:cNvSpPr>
            <a:spLocks noChangeArrowheads="1"/>
          </p:cNvSpPr>
          <p:nvPr/>
        </p:nvSpPr>
        <p:spPr bwMode="auto">
          <a:xfrm>
            <a:off x="4503105" y="2590800"/>
            <a:ext cx="1055415" cy="609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XML</a:t>
            </a:r>
          </a:p>
        </p:txBody>
      </p:sp>
      <p:sp>
        <p:nvSpPr>
          <p:cNvPr id="351255" name="Line 23"/>
          <p:cNvSpPr>
            <a:spLocks noChangeShapeType="1"/>
          </p:cNvSpPr>
          <p:nvPr/>
        </p:nvSpPr>
        <p:spPr bwMode="auto">
          <a:xfrm>
            <a:off x="4995632" y="3200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56" name="AutoShape 24"/>
          <p:cNvSpPr>
            <a:spLocks/>
          </p:cNvSpPr>
          <p:nvPr/>
        </p:nvSpPr>
        <p:spPr bwMode="auto">
          <a:xfrm rot="16200000" flipV="1">
            <a:off x="5514581" y="1204163"/>
            <a:ext cx="228600" cy="2392274"/>
          </a:xfrm>
          <a:prstGeom prst="rightBrace">
            <a:avLst>
              <a:gd name="adj1" fmla="val 944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57" name="Text Box 25"/>
          <p:cNvSpPr txBox="1">
            <a:spLocks noChangeArrowheads="1"/>
          </p:cNvSpPr>
          <p:nvPr/>
        </p:nvSpPr>
        <p:spPr bwMode="auto">
          <a:xfrm>
            <a:off x="4800600" y="1295400"/>
            <a:ext cx="1899747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itchFamily="-65" charset="0"/>
              </a:rPr>
              <a:t>Very rich set specialized generic modules</a:t>
            </a:r>
          </a:p>
        </p:txBody>
      </p:sp>
      <p:sp>
        <p:nvSpPr>
          <p:cNvPr id="351258" name="Rectangle 26"/>
          <p:cNvSpPr>
            <a:spLocks noChangeArrowheads="1"/>
          </p:cNvSpPr>
          <p:nvPr/>
        </p:nvSpPr>
        <p:spPr bwMode="auto">
          <a:xfrm>
            <a:off x="4151300" y="4648200"/>
            <a:ext cx="140722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Gaudi</a:t>
            </a:r>
          </a:p>
          <a:p>
            <a:pPr algn="ctr"/>
            <a:r>
              <a:rPr lang="en-US" sz="2000" dirty="0"/>
              <a:t>Framework</a:t>
            </a:r>
          </a:p>
        </p:txBody>
      </p:sp>
      <p:sp>
        <p:nvSpPr>
          <p:cNvPr id="351259" name="Line 27"/>
          <p:cNvSpPr>
            <a:spLocks noChangeShapeType="1"/>
          </p:cNvSpPr>
          <p:nvPr/>
        </p:nvSpPr>
        <p:spPr bwMode="auto">
          <a:xfrm>
            <a:off x="4854910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60" name="Rectangle 28"/>
          <p:cNvSpPr>
            <a:spLocks noChangeArrowheads="1"/>
          </p:cNvSpPr>
          <p:nvPr/>
        </p:nvSpPr>
        <p:spPr bwMode="auto">
          <a:xfrm>
            <a:off x="2603358" y="4114800"/>
            <a:ext cx="1407220" cy="3810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 smtClean="0"/>
              <a:t>PyROOT</a:t>
            </a:r>
            <a:endParaRPr lang="en-US" sz="1800" dirty="0"/>
          </a:p>
        </p:txBody>
      </p:sp>
      <p:sp>
        <p:nvSpPr>
          <p:cNvPr id="351261" name="Line 29"/>
          <p:cNvSpPr>
            <a:spLocks noChangeShapeType="1"/>
          </p:cNvSpPr>
          <p:nvPr/>
        </p:nvSpPr>
        <p:spPr bwMode="auto">
          <a:xfrm>
            <a:off x="3306968" y="3962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62" name="Rectangle 30"/>
          <p:cNvSpPr>
            <a:spLocks noChangeArrowheads="1"/>
          </p:cNvSpPr>
          <p:nvPr/>
        </p:nvSpPr>
        <p:spPr bwMode="auto">
          <a:xfrm>
            <a:off x="2603358" y="4648200"/>
            <a:ext cx="140722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Root</a:t>
            </a:r>
            <a:br>
              <a:rPr lang="en-US" sz="2000" dirty="0" smtClean="0"/>
            </a:br>
            <a:r>
              <a:rPr lang="en-US" sz="2000" dirty="0" smtClean="0"/>
              <a:t>(C++)</a:t>
            </a:r>
          </a:p>
          <a:p>
            <a:pPr algn="ctr"/>
            <a:r>
              <a:rPr lang="en-US" sz="2000" dirty="0"/>
              <a:t>Classes</a:t>
            </a:r>
          </a:p>
        </p:txBody>
      </p:sp>
      <p:sp>
        <p:nvSpPr>
          <p:cNvPr id="351263" name="Line 31"/>
          <p:cNvSpPr>
            <a:spLocks noChangeShapeType="1"/>
          </p:cNvSpPr>
          <p:nvPr/>
        </p:nvSpPr>
        <p:spPr bwMode="auto">
          <a:xfrm>
            <a:off x="3306968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64" name="Rectangle 32"/>
          <p:cNvSpPr>
            <a:spLocks noChangeArrowheads="1"/>
          </p:cNvSpPr>
          <p:nvPr/>
        </p:nvSpPr>
        <p:spPr bwMode="auto">
          <a:xfrm>
            <a:off x="2814441" y="2590800"/>
            <a:ext cx="1055415" cy="609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PVSS</a:t>
            </a:r>
          </a:p>
        </p:txBody>
      </p:sp>
      <p:sp>
        <p:nvSpPr>
          <p:cNvPr id="351265" name="Line 33"/>
          <p:cNvSpPr>
            <a:spLocks noChangeShapeType="1"/>
          </p:cNvSpPr>
          <p:nvPr/>
        </p:nvSpPr>
        <p:spPr bwMode="auto">
          <a:xfrm>
            <a:off x="3377329" y="3200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66" name="Rectangle 34"/>
          <p:cNvSpPr>
            <a:spLocks noChangeArrowheads="1"/>
          </p:cNvSpPr>
          <p:nvPr/>
        </p:nvSpPr>
        <p:spPr bwMode="auto">
          <a:xfrm>
            <a:off x="1055415" y="4114800"/>
            <a:ext cx="1407220" cy="3810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 smtClean="0"/>
              <a:t>JPype</a:t>
            </a:r>
            <a:endParaRPr lang="en-US" sz="1800" dirty="0"/>
          </a:p>
        </p:txBody>
      </p:sp>
      <p:sp>
        <p:nvSpPr>
          <p:cNvPr id="351267" name="Line 35"/>
          <p:cNvSpPr>
            <a:spLocks noChangeShapeType="1"/>
          </p:cNvSpPr>
          <p:nvPr/>
        </p:nvSpPr>
        <p:spPr bwMode="auto">
          <a:xfrm>
            <a:off x="1759025" y="3962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68" name="Rectangle 36"/>
          <p:cNvSpPr>
            <a:spLocks noChangeArrowheads="1"/>
          </p:cNvSpPr>
          <p:nvPr/>
        </p:nvSpPr>
        <p:spPr bwMode="auto">
          <a:xfrm>
            <a:off x="1055415" y="4648200"/>
            <a:ext cx="140722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Java</a:t>
            </a:r>
          </a:p>
          <a:p>
            <a:pPr algn="ctr"/>
            <a:r>
              <a:rPr lang="en-US" sz="2000"/>
              <a:t>Classes</a:t>
            </a:r>
          </a:p>
        </p:txBody>
      </p:sp>
      <p:sp>
        <p:nvSpPr>
          <p:cNvPr id="351269" name="Line 37"/>
          <p:cNvSpPr>
            <a:spLocks noChangeShapeType="1"/>
          </p:cNvSpPr>
          <p:nvPr/>
        </p:nvSpPr>
        <p:spPr bwMode="auto">
          <a:xfrm>
            <a:off x="1759025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70" name="AutoShape 38"/>
          <p:cNvSpPr>
            <a:spLocks/>
          </p:cNvSpPr>
          <p:nvPr/>
        </p:nvSpPr>
        <p:spPr bwMode="auto">
          <a:xfrm rot="16200000" flipV="1">
            <a:off x="2629780" y="1204163"/>
            <a:ext cx="228600" cy="2392274"/>
          </a:xfrm>
          <a:prstGeom prst="rightBrace">
            <a:avLst>
              <a:gd name="adj1" fmla="val 944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71" name="Text Box 39"/>
          <p:cNvSpPr txBox="1">
            <a:spLocks noChangeArrowheads="1"/>
          </p:cNvSpPr>
          <p:nvPr/>
        </p:nvSpPr>
        <p:spPr bwMode="auto">
          <a:xfrm>
            <a:off x="1829387" y="1905000"/>
            <a:ext cx="189974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urier New" pitchFamily="-65" charset="0"/>
              </a:rPr>
              <a:t>LHC modules</a:t>
            </a:r>
          </a:p>
        </p:txBody>
      </p:sp>
      <p:sp>
        <p:nvSpPr>
          <p:cNvPr id="351272" name="AutoShape 40"/>
          <p:cNvSpPr>
            <a:spLocks/>
          </p:cNvSpPr>
          <p:nvPr/>
        </p:nvSpPr>
        <p:spPr bwMode="auto">
          <a:xfrm rot="10800000">
            <a:off x="773971" y="4038600"/>
            <a:ext cx="211083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73" name="Text Box 41"/>
          <p:cNvSpPr txBox="1">
            <a:spLocks noChangeArrowheads="1"/>
          </p:cNvSpPr>
          <p:nvPr/>
        </p:nvSpPr>
        <p:spPr bwMode="auto">
          <a:xfrm rot="-5400000">
            <a:off x="-555998" y="4013707"/>
            <a:ext cx="2211388" cy="5847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urier New" pitchFamily="-65" charset="0"/>
              </a:rPr>
              <a:t>Gateways to other frameworks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high-level steering of applications could be done in Python</a:t>
            </a:r>
          </a:p>
          <a:p>
            <a:pPr lvl="1"/>
            <a:r>
              <a:rPr lang="en-US" dirty="0" smtClean="0"/>
              <a:t>Configuration, </a:t>
            </a:r>
            <a:r>
              <a:rPr lang="en-US" dirty="0" err="1" smtClean="0"/>
              <a:t>plugin</a:t>
            </a:r>
            <a:r>
              <a:rPr lang="en-US" dirty="0" smtClean="0"/>
              <a:t> (module) loading, event loop, algorithm scheduling, etc.</a:t>
            </a:r>
          </a:p>
          <a:p>
            <a:pPr lvl="1"/>
            <a:r>
              <a:rPr lang="en-US" dirty="0" smtClean="0"/>
              <a:t>The low Python execution performance shouldn’t be a problem at this level</a:t>
            </a:r>
          </a:p>
          <a:p>
            <a:pPr lvl="2"/>
            <a:r>
              <a:rPr lang="en-US" dirty="0" smtClean="0"/>
              <a:t>The real </a:t>
            </a:r>
            <a:r>
              <a:rPr lang="en-US" dirty="0" smtClean="0"/>
              <a:t>number-crunching could be done </a:t>
            </a:r>
            <a:r>
              <a:rPr lang="en-US" dirty="0" smtClean="0"/>
              <a:t>in a proper</a:t>
            </a:r>
            <a:r>
              <a:rPr lang="en-US" dirty="0" smtClean="0"/>
              <a:t> compiled language (e.g. C or C++)</a:t>
            </a:r>
          </a:p>
          <a:p>
            <a:r>
              <a:rPr lang="en-US" dirty="0" smtClean="0"/>
              <a:t>Essential to define ‘interfaces’ for the framework components</a:t>
            </a:r>
          </a:p>
          <a:p>
            <a:pPr lvl="1"/>
            <a:r>
              <a:rPr lang="en-US" dirty="0" smtClean="0"/>
              <a:t>As it is the case for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C++ framework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as the ‘Framework’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Re-using LHC common software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New</a:t>
            </a:r>
            <a:r>
              <a:rPr lang="en-US" dirty="0" smtClean="0"/>
              <a:t> HEP Library</a:t>
            </a:r>
            <a:endParaRPr lang="en-US" dirty="0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what exists of common software for LHC, we plan to provide </a:t>
            </a:r>
            <a:r>
              <a:rPr lang="en-US" dirty="0" smtClean="0"/>
              <a:t>a coherent and fairly complete set of software packages ready to be used by any existing and new HEP experiment</a:t>
            </a:r>
          </a:p>
          <a:p>
            <a:pPr lvl="1"/>
            <a:r>
              <a:rPr lang="en-US" dirty="0" smtClean="0"/>
              <a:t>Utility libraries, analysis tools, MC generators, full and fast simulation, reconstruction algorithms, etc. </a:t>
            </a:r>
          </a:p>
          <a:p>
            <a:pPr lvl="1"/>
            <a:r>
              <a:rPr lang="en-US" dirty="0" smtClean="0"/>
              <a:t>Reference place to look for some needed functionality</a:t>
            </a:r>
          </a:p>
          <a:p>
            <a:pPr lvl="1"/>
            <a:r>
              <a:rPr lang="en-US" dirty="0" smtClean="0"/>
              <a:t>Made from internally and externally developed products</a:t>
            </a:r>
          </a:p>
          <a:p>
            <a:r>
              <a:rPr lang="en-US" dirty="0" smtClean="0"/>
              <a:t>[fairly] independent packages including some integrating elements such as ‘dictionaries’, ‘standard interfaces’, etc.</a:t>
            </a:r>
          </a:p>
          <a:p>
            <a:pPr lvl="1"/>
            <a:r>
              <a:rPr lang="en-US" dirty="0" smtClean="0"/>
              <a:t>Support for I/O, interactivity, scripting, etc.</a:t>
            </a:r>
          </a:p>
          <a:p>
            <a:r>
              <a:rPr lang="en-US" dirty="0" smtClean="0"/>
              <a:t>Easy to configure, deploy and use by end-users</a:t>
            </a:r>
          </a:p>
          <a:p>
            <a:pPr lvl="1"/>
            <a:r>
              <a:rPr lang="en-US" dirty="0" smtClean="0"/>
              <a:t>Good packaging and deployment tools will be essential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69D47-2431-8E48-A028-68AF647A00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Unfortunately very little has been done in common between the LHC experiments</a:t>
            </a:r>
          </a:p>
          <a:p>
            <a:pPr lvl="1"/>
            <a:r>
              <a:rPr lang="en-US" sz="2000" dirty="0" smtClean="0"/>
              <a:t>Different Event Models</a:t>
            </a:r>
          </a:p>
          <a:p>
            <a:pPr lvl="1"/>
            <a:r>
              <a:rPr lang="en-US" sz="2000" dirty="0" smtClean="0"/>
              <a:t>Different Data Processing Frameworks</a:t>
            </a:r>
          </a:p>
          <a:p>
            <a:r>
              <a:rPr lang="en-US" sz="2400" dirty="0" smtClean="0"/>
              <a:t>The equivalent of the LCIO event data model did not exists</a:t>
            </a:r>
          </a:p>
          <a:p>
            <a:r>
              <a:rPr lang="en-US" sz="2400" dirty="0" smtClean="0"/>
              <a:t>Within a given experiment, alternative set of algorithms has been developed and could be evaluated thanks to the common event model and </a:t>
            </a:r>
            <a:r>
              <a:rPr lang="en-US" sz="2400" dirty="0" smtClean="0"/>
              <a:t>framework</a:t>
            </a:r>
          </a:p>
          <a:p>
            <a:r>
              <a:rPr lang="en-US" sz="2400" dirty="0" smtClean="0"/>
              <a:t>Work in this direction will be part of an EU-FP7 proposal (AIDA)  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Algorithms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is the facto standard and repository for all these common functionality</a:t>
            </a:r>
          </a:p>
          <a:p>
            <a:pPr lvl="1"/>
            <a:r>
              <a:rPr lang="en-US" dirty="0" err="1" smtClean="0"/>
              <a:t>Histogramming</a:t>
            </a:r>
            <a:r>
              <a:rPr lang="en-US" dirty="0" smtClean="0"/>
              <a:t>, random numbers, liner algebra, numerical algorithms, fitting, multivariate analysis, statistical classes, etc.</a:t>
            </a:r>
          </a:p>
          <a:p>
            <a:r>
              <a:rPr lang="en-US" dirty="0" smtClean="0"/>
              <a:t>The aim is to continue to provide and support a coherent set of mathematical and statistical functions which are needed for the analysis, reconstruction and simulation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Math, Statistical, Analysis,…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9" name="Rectangle 3"/>
          <p:cNvSpPr>
            <a:spLocks noGrp="1" noChangeArrowheads="1"/>
          </p:cNvSpPr>
          <p:nvPr>
            <p:ph idx="1"/>
          </p:nvPr>
        </p:nvSpPr>
        <p:spPr>
          <a:xfrm>
            <a:off x="492527" y="1676400"/>
            <a:ext cx="7813273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Re-using existing software packages saves on development effort but complicates “software configuration</a:t>
            </a:r>
            <a:r>
              <a:rPr lang="en-US" sz="2400" dirty="0" smtClean="0"/>
              <a:t>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Need to hide this complexity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</a:t>
            </a:r>
            <a:r>
              <a:rPr lang="en-US" sz="2400" i="1" dirty="0"/>
              <a:t>configuration</a:t>
            </a:r>
            <a:r>
              <a:rPr lang="en-US" sz="2400" dirty="0"/>
              <a:t> is a combination of packages and versions that are coherent and compatible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E.g. LHC experiments build their application software based on a given “LCG/AA configuration</a:t>
            </a:r>
            <a:r>
              <a:rPr lang="en-US" sz="2400" dirty="0" smtClean="0"/>
              <a:t>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Interfaced to </a:t>
            </a:r>
            <a:r>
              <a:rPr lang="en-US" sz="2000" dirty="0"/>
              <a:t>the experiments configuration systems  (SCRAM, CMT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D656-81D9-6A47-AC7C-FEBA6CF25D8F}" type="slidenum">
              <a:rPr lang="en-US"/>
              <a:pPr/>
              <a:t>36</a:t>
            </a:fld>
            <a:endParaRPr 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</a:t>
            </a:r>
            <a:r>
              <a:rPr lang="en-US" dirty="0" smtClean="0"/>
              <a:t>Configuration and Distribution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CernVM</a:t>
            </a:r>
            <a:r>
              <a:rPr lang="en-US" sz="2400" dirty="0" smtClean="0"/>
              <a:t> is a virtual appliance that is being developed to provide a portable and complete software environment for all LHC </a:t>
            </a:r>
            <a:r>
              <a:rPr lang="en-US" sz="2400" dirty="0" smtClean="0"/>
              <a:t>experiments </a:t>
            </a:r>
          </a:p>
          <a:p>
            <a:pPr lvl="1"/>
            <a:r>
              <a:rPr lang="en-US" sz="2000" dirty="0" smtClean="0"/>
              <a:t>Decouples experiment software from system software and hardware</a:t>
            </a:r>
          </a:p>
          <a:p>
            <a:r>
              <a:rPr lang="en-US" sz="2400" dirty="0" smtClean="0"/>
              <a:t>It comes with a </a:t>
            </a:r>
            <a:r>
              <a:rPr lang="en-US" sz="2400" dirty="0" smtClean="0"/>
              <a:t>read-only </a:t>
            </a:r>
            <a:r>
              <a:rPr lang="en-US" sz="2400" dirty="0" smtClean="0"/>
              <a:t>file system optimized for software distribution</a:t>
            </a:r>
          </a:p>
          <a:p>
            <a:pPr lvl="1"/>
            <a:r>
              <a:rPr lang="en-US" sz="2000" dirty="0" smtClean="0"/>
              <a:t>Operational in offline mode </a:t>
            </a:r>
            <a:br>
              <a:rPr lang="en-US" sz="2000" dirty="0" smtClean="0"/>
            </a:br>
            <a:r>
              <a:rPr lang="en-US" sz="2000" dirty="0" smtClean="0"/>
              <a:t>for as long as you stay within</a:t>
            </a:r>
            <a:br>
              <a:rPr lang="en-US" sz="2000" dirty="0" smtClean="0"/>
            </a:br>
            <a:r>
              <a:rPr lang="en-US" sz="2000" dirty="0" smtClean="0"/>
              <a:t>the cache</a:t>
            </a:r>
          </a:p>
          <a:p>
            <a:pPr lvl="1"/>
            <a:r>
              <a:rPr lang="en-GB" sz="2000" dirty="0" smtClean="0"/>
              <a:t>Reduces the effort to install, </a:t>
            </a:r>
            <a:br>
              <a:rPr lang="en-GB" sz="2000" dirty="0" smtClean="0"/>
            </a:br>
            <a:r>
              <a:rPr lang="en-GB" sz="2000" dirty="0" smtClean="0"/>
              <a:t>maintain and keep up to date</a:t>
            </a:r>
            <a:br>
              <a:rPr lang="en-GB" sz="2000" dirty="0" smtClean="0"/>
            </a:br>
            <a:r>
              <a:rPr lang="en-GB" sz="2000" dirty="0" smtClean="0"/>
              <a:t>the experiment software</a:t>
            </a:r>
            <a:r>
              <a:rPr lang="en-US" sz="2000" dirty="0" smtClean="0"/>
              <a:t>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FC63-D857-AF46-B8C4-102907B33CC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Virtualization </a:t>
            </a:r>
            <a:r>
              <a:rPr lang="en-US" dirty="0" smtClean="0"/>
              <a:t>helps software deployment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00600" y="3962400"/>
            <a:ext cx="4114800" cy="2438400"/>
            <a:chOff x="685800" y="1219200"/>
            <a:chExt cx="8312704" cy="5246688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85800" y="1219200"/>
              <a:ext cx="8312704" cy="524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CernVM-LHCb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1676400"/>
              <a:ext cx="3886200" cy="32953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have been focusing on the reasons </a:t>
            </a:r>
            <a:r>
              <a:rPr lang="en-US" dirty="0" smtClean="0"/>
              <a:t>why a Framework is needed rather than recommending a concrete one</a:t>
            </a:r>
          </a:p>
          <a:p>
            <a:r>
              <a:rPr lang="en-US" dirty="0" smtClean="0"/>
              <a:t>When deciding on the framework (and languages) not only the technical advantages should be considered</a:t>
            </a:r>
          </a:p>
          <a:p>
            <a:pPr lvl="1"/>
            <a:r>
              <a:rPr lang="en-US" dirty="0" smtClean="0"/>
              <a:t>Interoperate with existing codes from the community (e.g. ROOT, Geant4, etc.)</a:t>
            </a:r>
          </a:p>
          <a:p>
            <a:pPr lvl="1"/>
            <a:r>
              <a:rPr lang="en-US" dirty="0" smtClean="0"/>
              <a:t>People training is   </a:t>
            </a:r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 smtClean="0"/>
              <a:t>interfaces/formats is good but adopting a common framework is even better</a:t>
            </a:r>
          </a:p>
          <a:p>
            <a:pPr lvl="1"/>
            <a:r>
              <a:rPr lang="en-US" dirty="0" smtClean="0"/>
              <a:t>It would enable one level up in re-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Single framework to cover all applications is desirable 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n-US" dirty="0" smtClean="0"/>
              <a:t>C detector studies</a:t>
            </a:r>
            <a:r>
              <a:rPr lang="en-US" dirty="0" smtClean="0"/>
              <a:t> </a:t>
            </a:r>
            <a:r>
              <a:rPr lang="en-US" dirty="0" smtClean="0"/>
              <a:t>could</a:t>
            </a:r>
            <a:r>
              <a:rPr lang="en-US" dirty="0" smtClean="0"/>
              <a:t> </a:t>
            </a:r>
            <a:r>
              <a:rPr lang="en-US" dirty="0" smtClean="0"/>
              <a:t>profit</a:t>
            </a:r>
            <a:r>
              <a:rPr lang="en-US" dirty="0" smtClean="0"/>
              <a:t> </a:t>
            </a:r>
            <a:r>
              <a:rPr lang="en-US" dirty="0" smtClean="0"/>
              <a:t>from existing structures and support for the common LHC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r>
              <a:rPr lang="en-US" sz="2400" dirty="0" smtClean="0"/>
              <a:t>The emphasis on the requirements for the software system of a [almost] running experiment is different than for a conceptual detector design studies</a:t>
            </a:r>
          </a:p>
          <a:p>
            <a:pPr lvl="1"/>
            <a:r>
              <a:rPr lang="en-US" sz="2000" dirty="0" smtClean="0"/>
              <a:t>Flexibility vs. performance, </a:t>
            </a:r>
            <a:r>
              <a:rPr lang="en-US" sz="2000" dirty="0" smtClean="0"/>
              <a:t>i</a:t>
            </a:r>
            <a:r>
              <a:rPr lang="en-US" sz="2000" dirty="0" smtClean="0"/>
              <a:t>deal detector descriptions vs. realistic ones, etc.</a:t>
            </a:r>
          </a:p>
          <a:p>
            <a:pPr lvl="1"/>
            <a:r>
              <a:rPr lang="en-US" sz="2000" dirty="0" smtClean="0"/>
              <a:t>Naturally the attention changes with the evolution of the project and the software system should evolve with it </a:t>
            </a:r>
          </a:p>
          <a:p>
            <a:r>
              <a:rPr lang="en-US" sz="2400" dirty="0" smtClean="0"/>
              <a:t>Emphasis </a:t>
            </a:r>
            <a:r>
              <a:rPr lang="en-US" sz="2400" dirty="0" smtClean="0"/>
              <a:t>on interoperability, reuse and enabling independent </a:t>
            </a:r>
            <a:r>
              <a:rPr lang="en-US" sz="2400" dirty="0" smtClean="0"/>
              <a:t>developments is common</a:t>
            </a:r>
          </a:p>
          <a:p>
            <a:pPr lvl="1"/>
            <a:r>
              <a:rPr lang="en-US" sz="2000" dirty="0" smtClean="0"/>
              <a:t>Level </a:t>
            </a:r>
            <a:r>
              <a:rPr lang="en-US" sz="2000" dirty="0" smtClean="0"/>
              <a:t>1 - </a:t>
            </a:r>
            <a:r>
              <a:rPr lang="en-US" sz="2000" dirty="0" smtClean="0"/>
              <a:t>Application Interfaces/Formats</a:t>
            </a:r>
          </a:p>
          <a:p>
            <a:pPr lvl="1"/>
            <a:r>
              <a:rPr lang="en-US" sz="2000" dirty="0" smtClean="0"/>
              <a:t>Level 2 - Software Integrating </a:t>
            </a:r>
            <a:r>
              <a:rPr lang="en-US" sz="2000" dirty="0" smtClean="0"/>
              <a:t>Elements</a:t>
            </a:r>
          </a:p>
          <a:p>
            <a:pPr lvl="1"/>
            <a:r>
              <a:rPr lang="en-US" sz="2000" dirty="0" smtClean="0"/>
              <a:t>Level 3 – Common frameworks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DFC63-D857-AF46-B8C4-102907B33C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Requirements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1539-5C6A-1040-9FAE-0603B7DB80D3}" type="slidenum">
              <a:rPr lang="en-US"/>
              <a:pPr/>
              <a:t>5</a:t>
            </a:fld>
            <a:endParaRPr lang="en-US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Software </a:t>
            </a:r>
            <a:r>
              <a:rPr lang="en-US" dirty="0"/>
              <a:t>Structure</a:t>
            </a:r>
          </a:p>
        </p:txBody>
      </p:sp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492527" y="5121275"/>
            <a:ext cx="2792453" cy="7191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sz="1600" b="0"/>
              <a:t>non-HEP specific</a:t>
            </a:r>
          </a:p>
          <a:p>
            <a:pPr algn="ctr"/>
            <a:r>
              <a:rPr lang="en-US" sz="1600" b="0"/>
              <a:t>software packages</a:t>
            </a:r>
          </a:p>
        </p:txBody>
      </p:sp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492527" y="2744789"/>
            <a:ext cx="2792453" cy="5032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sz="1600" b="0"/>
              <a:t>Experiment Framework</a:t>
            </a:r>
          </a:p>
        </p:txBody>
      </p:sp>
      <p:sp>
        <p:nvSpPr>
          <p:cNvPr id="661510" name="Rectangle 6"/>
          <p:cNvSpPr>
            <a:spLocks noChangeArrowheads="1"/>
          </p:cNvSpPr>
          <p:nvPr/>
        </p:nvSpPr>
        <p:spPr bwMode="auto">
          <a:xfrm>
            <a:off x="492528" y="2097089"/>
            <a:ext cx="1064210" cy="5032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sz="1600" b="0"/>
              <a:t>Event</a:t>
            </a:r>
          </a:p>
        </p:txBody>
      </p:sp>
      <p:sp>
        <p:nvSpPr>
          <p:cNvPr id="661511" name="Rectangle 7"/>
          <p:cNvSpPr>
            <a:spLocks noChangeArrowheads="1"/>
          </p:cNvSpPr>
          <p:nvPr/>
        </p:nvSpPr>
        <p:spPr bwMode="auto">
          <a:xfrm>
            <a:off x="1690131" y="2097089"/>
            <a:ext cx="797425" cy="5032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sz="1600" b="0"/>
              <a:t>Det</a:t>
            </a:r>
            <a:br>
              <a:rPr lang="en-US" sz="1600" b="0"/>
            </a:br>
            <a:r>
              <a:rPr lang="en-US" sz="1600" b="0"/>
              <a:t>Desc.</a:t>
            </a:r>
          </a:p>
        </p:txBody>
      </p:sp>
      <p:sp>
        <p:nvSpPr>
          <p:cNvPr id="661512" name="Rectangle 8"/>
          <p:cNvSpPr>
            <a:spLocks noChangeArrowheads="1"/>
          </p:cNvSpPr>
          <p:nvPr/>
        </p:nvSpPr>
        <p:spPr bwMode="auto">
          <a:xfrm>
            <a:off x="2620948" y="2097089"/>
            <a:ext cx="664033" cy="5032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sz="1600" b="0"/>
              <a:t>Calib.</a:t>
            </a:r>
          </a:p>
        </p:txBody>
      </p:sp>
      <p:sp>
        <p:nvSpPr>
          <p:cNvPr id="661513" name="Rectangle 9"/>
          <p:cNvSpPr>
            <a:spLocks noChangeArrowheads="1"/>
          </p:cNvSpPr>
          <p:nvPr/>
        </p:nvSpPr>
        <p:spPr bwMode="auto">
          <a:xfrm>
            <a:off x="492527" y="1447800"/>
            <a:ext cx="2792453" cy="5032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sz="1600" b="0"/>
              <a:t>Applications</a:t>
            </a:r>
          </a:p>
        </p:txBody>
      </p:sp>
      <p:sp>
        <p:nvSpPr>
          <p:cNvPr id="661514" name="Rectangle 10"/>
          <p:cNvSpPr>
            <a:spLocks noChangeArrowheads="1"/>
          </p:cNvSpPr>
          <p:nvPr/>
        </p:nvSpPr>
        <p:spPr bwMode="auto">
          <a:xfrm>
            <a:off x="492527" y="4257676"/>
            <a:ext cx="2792453" cy="790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sz="1600" b="0"/>
              <a:t>Core Libraries</a:t>
            </a:r>
          </a:p>
        </p:txBody>
      </p:sp>
      <p:sp>
        <p:nvSpPr>
          <p:cNvPr id="661515" name="Rectangle 11"/>
          <p:cNvSpPr>
            <a:spLocks noChangeArrowheads="1"/>
          </p:cNvSpPr>
          <p:nvPr/>
        </p:nvSpPr>
        <p:spPr bwMode="auto">
          <a:xfrm>
            <a:off x="492527" y="3394076"/>
            <a:ext cx="996781" cy="79216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sz="1600" b="0"/>
              <a:t>Simulation</a:t>
            </a:r>
          </a:p>
        </p:txBody>
      </p:sp>
      <p:sp>
        <p:nvSpPr>
          <p:cNvPr id="661516" name="Rectangle 12"/>
          <p:cNvSpPr>
            <a:spLocks noChangeArrowheads="1"/>
          </p:cNvSpPr>
          <p:nvPr/>
        </p:nvSpPr>
        <p:spPr bwMode="auto">
          <a:xfrm>
            <a:off x="1556738" y="3394076"/>
            <a:ext cx="731462" cy="79216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sz="1600" b="0"/>
              <a:t>Data</a:t>
            </a:r>
            <a:br>
              <a:rPr lang="en-US" sz="1600" b="0"/>
            </a:br>
            <a:r>
              <a:rPr lang="en-US" sz="1600" b="0"/>
              <a:t>Mngmt.</a:t>
            </a:r>
          </a:p>
        </p:txBody>
      </p:sp>
      <p:sp>
        <p:nvSpPr>
          <p:cNvPr id="661517" name="Rectangle 13"/>
          <p:cNvSpPr>
            <a:spLocks noChangeArrowheads="1"/>
          </p:cNvSpPr>
          <p:nvPr/>
        </p:nvSpPr>
        <p:spPr bwMode="auto">
          <a:xfrm>
            <a:off x="2354163" y="3394076"/>
            <a:ext cx="930818" cy="79216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sz="1600" b="0"/>
              <a:t>Distrib.</a:t>
            </a:r>
          </a:p>
          <a:p>
            <a:pPr algn="ctr"/>
            <a:r>
              <a:rPr lang="en-US" sz="1600" b="0"/>
              <a:t>Analysis</a:t>
            </a:r>
          </a:p>
        </p:txBody>
      </p:sp>
      <p:sp>
        <p:nvSpPr>
          <p:cNvPr id="661518" name="AutoShape 14"/>
          <p:cNvSpPr>
            <a:spLocks noChangeArrowheads="1"/>
          </p:cNvSpPr>
          <p:nvPr/>
        </p:nvSpPr>
        <p:spPr bwMode="auto">
          <a:xfrm>
            <a:off x="4039895" y="2362200"/>
            <a:ext cx="4121983" cy="1066800"/>
          </a:xfrm>
          <a:prstGeom prst="wedgeRectCallout">
            <a:avLst>
              <a:gd name="adj1" fmla="val -66042"/>
              <a:gd name="adj2" fmla="val 2318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b="0" dirty="0"/>
              <a:t>Every experiment has a framework for basic services and various specialized frameworks:  event model,  detector description, visualization, persistency, interactivity, simulation, </a:t>
            </a:r>
            <a:r>
              <a:rPr lang="en-US" sz="1400" b="0" dirty="0" err="1" smtClean="0"/>
              <a:t>calibrarion</a:t>
            </a:r>
            <a:endParaRPr lang="en-US" sz="1400" b="0" dirty="0"/>
          </a:p>
        </p:txBody>
      </p:sp>
      <p:sp>
        <p:nvSpPr>
          <p:cNvPr id="661519" name="AutoShape 15"/>
          <p:cNvSpPr>
            <a:spLocks noChangeArrowheads="1"/>
          </p:cNvSpPr>
          <p:nvPr/>
        </p:nvSpPr>
        <p:spPr bwMode="auto">
          <a:xfrm>
            <a:off x="4039895" y="5373689"/>
            <a:ext cx="4121983" cy="569911"/>
          </a:xfrm>
          <a:prstGeom prst="wedgeRectCallout">
            <a:avLst>
              <a:gd name="adj1" fmla="val -66926"/>
              <a:gd name="adj2" fmla="val -2349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b="0" dirty="0"/>
              <a:t>Many non-HEP libraries widely </a:t>
            </a:r>
            <a:r>
              <a:rPr lang="en-US" sz="1400" b="0" dirty="0" smtClean="0"/>
              <a:t>used</a:t>
            </a:r>
            <a:br>
              <a:rPr lang="en-US" sz="1400" b="0" dirty="0" smtClean="0"/>
            </a:br>
            <a:r>
              <a:rPr lang="en-US" sz="1400" b="0" dirty="0" smtClean="0"/>
              <a:t>(e.g. </a:t>
            </a:r>
            <a:r>
              <a:rPr lang="en-US" sz="1400" b="0" dirty="0" err="1" smtClean="0"/>
              <a:t>Xerces</a:t>
            </a:r>
            <a:r>
              <a:rPr lang="en-US" sz="1400" b="0" dirty="0" smtClean="0"/>
              <a:t>, GSL, Boost, etc.) </a:t>
            </a:r>
            <a:endParaRPr lang="en-US" sz="1400" b="0" dirty="0"/>
          </a:p>
        </p:txBody>
      </p:sp>
      <p:sp>
        <p:nvSpPr>
          <p:cNvPr id="661520" name="AutoShape 16"/>
          <p:cNvSpPr>
            <a:spLocks noChangeArrowheads="1"/>
          </p:cNvSpPr>
          <p:nvPr/>
        </p:nvSpPr>
        <p:spPr bwMode="auto">
          <a:xfrm>
            <a:off x="4039895" y="1412874"/>
            <a:ext cx="4121983" cy="796925"/>
          </a:xfrm>
          <a:prstGeom prst="wedgeRectCallout">
            <a:avLst>
              <a:gd name="adj1" fmla="val -67745"/>
              <a:gd name="adj2" fmla="val -5148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b="0" dirty="0"/>
              <a:t>Applications are built on top of frameworks and implementing the required </a:t>
            </a:r>
            <a:r>
              <a:rPr lang="en-US" sz="1400" b="0" dirty="0" smtClean="0"/>
              <a:t>algorithms</a:t>
            </a:r>
            <a:br>
              <a:rPr lang="en-US" sz="1400" b="0" dirty="0" smtClean="0"/>
            </a:br>
            <a:r>
              <a:rPr lang="en-US" sz="1400" b="0" dirty="0" smtClean="0"/>
              <a:t>(e.g. simulation, reconstruction, analysis, trigger)</a:t>
            </a:r>
            <a:endParaRPr lang="en-US" sz="1400" b="0" dirty="0"/>
          </a:p>
        </p:txBody>
      </p:sp>
      <p:sp>
        <p:nvSpPr>
          <p:cNvPr id="661521" name="AutoShape 17"/>
          <p:cNvSpPr>
            <a:spLocks noChangeArrowheads="1"/>
          </p:cNvSpPr>
          <p:nvPr/>
        </p:nvSpPr>
        <p:spPr bwMode="auto">
          <a:xfrm>
            <a:off x="4039895" y="4508501"/>
            <a:ext cx="4121983" cy="825499"/>
          </a:xfrm>
          <a:prstGeom prst="wedgeRectCallout">
            <a:avLst>
              <a:gd name="adj1" fmla="val -68528"/>
              <a:gd name="adj2" fmla="val -3161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b="0" dirty="0"/>
              <a:t>Core libraries and services that are widely used and provide basic </a:t>
            </a:r>
            <a:r>
              <a:rPr lang="en-US" sz="1400" b="0" dirty="0" smtClean="0"/>
              <a:t>functionality</a:t>
            </a:r>
          </a:p>
          <a:p>
            <a:r>
              <a:rPr lang="en-US" sz="1400" dirty="0" smtClean="0"/>
              <a:t>(e.g. </a:t>
            </a:r>
            <a:r>
              <a:rPr lang="en-US" sz="1400" dirty="0" smtClean="0"/>
              <a:t>ROOT, </a:t>
            </a:r>
            <a:r>
              <a:rPr lang="en-US" sz="1400" dirty="0" err="1" smtClean="0"/>
              <a:t>HepMC</a:t>
            </a:r>
            <a:r>
              <a:rPr lang="en-US" sz="1400" dirty="0" smtClean="0"/>
              <a:t>,</a:t>
            </a:r>
            <a:r>
              <a:rPr lang="en-US" sz="1400" dirty="0" smtClean="0"/>
              <a:t>…</a:t>
            </a:r>
            <a:r>
              <a:rPr lang="en-US" sz="1400" dirty="0" smtClean="0"/>
              <a:t>)</a:t>
            </a:r>
          </a:p>
        </p:txBody>
      </p:sp>
      <p:sp>
        <p:nvSpPr>
          <p:cNvPr id="661522" name="AutoShape 18"/>
          <p:cNvSpPr>
            <a:spLocks noChangeArrowheads="1"/>
          </p:cNvSpPr>
          <p:nvPr/>
        </p:nvSpPr>
        <p:spPr bwMode="auto">
          <a:xfrm>
            <a:off x="4038600" y="3657600"/>
            <a:ext cx="4121983" cy="703262"/>
          </a:xfrm>
          <a:prstGeom prst="wedgeRectCallout">
            <a:avLst>
              <a:gd name="adj1" fmla="val -66926"/>
              <a:gd name="adj2" fmla="val -13662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 b="0" dirty="0"/>
              <a:t>Specialized domains that are common among the </a:t>
            </a:r>
            <a:r>
              <a:rPr lang="en-US" sz="1400" b="0" dirty="0" smtClean="0"/>
              <a:t>experiments</a:t>
            </a:r>
            <a:br>
              <a:rPr lang="en-US" sz="1400" b="0" dirty="0" smtClean="0"/>
            </a:br>
            <a:r>
              <a:rPr lang="en-US" sz="1400" b="0" dirty="0" smtClean="0"/>
              <a:t>(e.g. Geant4, COOL, Generators, etc.) </a:t>
            </a:r>
            <a:endParaRPr lang="en-US" sz="1400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457200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Foundation Libraries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Basic types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Utility libraries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System isolation libraries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Mathematical Libraries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Special functions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Minimization, Random Numbers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Data Organization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Event Data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Event Metadata (Event collections)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Detector Description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Detector </a:t>
            </a:r>
            <a:r>
              <a:rPr lang="en-US" sz="1800" dirty="0"/>
              <a:t>Conditions Data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Data Management Tools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Object Persistency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Data Distribution and Replication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FCD8-4A83-444B-806F-59A60F4EBC9F}" type="slidenum">
              <a:rPr lang="en-US"/>
              <a:pPr/>
              <a:t>6</a:t>
            </a:fld>
            <a:endParaRPr 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Components</a:t>
            </a:r>
          </a:p>
        </p:txBody>
      </p:sp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4643827" y="1295400"/>
            <a:ext cx="450017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65" charset="2"/>
              <a:buChar char="u"/>
            </a:pPr>
            <a:endParaRPr lang="en-US" sz="1800" b="0" dirty="0">
              <a:solidFill>
                <a:schemeClr val="accent2"/>
              </a:solidFill>
              <a:ea typeface="ＭＳ Ｐゴシック" pitchFamily="-65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24400" y="1447800"/>
            <a:ext cx="4572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Simulation Toolkits</a:t>
            </a:r>
          </a:p>
          <a:p>
            <a:pPr marL="822325" lvl="1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Event generators</a:t>
            </a:r>
          </a:p>
          <a:p>
            <a:pPr marL="822325" lvl="1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Detector simulation</a:t>
            </a:r>
          </a:p>
          <a:p>
            <a:pPr marL="365125" lvl="0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Statistical Analysis Tools</a:t>
            </a:r>
          </a:p>
          <a:p>
            <a:pPr marL="822325" lvl="1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Histograms, N-</a:t>
            </a:r>
            <a:r>
              <a:rPr lang="en-US" sz="1800" dirty="0" err="1" smtClean="0">
                <a:latin typeface="+mn-lt"/>
                <a:ea typeface="ＭＳ Ｐゴシック" pitchFamily="-65" charset="-128"/>
                <a:cs typeface="+mn-cs"/>
              </a:rPr>
              <a:t>tuples</a:t>
            </a:r>
            <a:endParaRPr lang="en-US" sz="1800" dirty="0" smtClean="0">
              <a:latin typeface="+mn-lt"/>
              <a:ea typeface="ＭＳ Ｐゴシック" pitchFamily="-65" charset="-128"/>
              <a:cs typeface="+mn-cs"/>
            </a:endParaRPr>
          </a:p>
          <a:p>
            <a:pPr marL="822325" lvl="1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Fitting</a:t>
            </a:r>
          </a:p>
          <a:p>
            <a:pPr marL="365125" lvl="0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Interactivity and User Interfaces</a:t>
            </a:r>
          </a:p>
          <a:p>
            <a:pPr marL="822325" lvl="1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GUI</a:t>
            </a:r>
          </a:p>
          <a:p>
            <a:pPr marL="822325" lvl="1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Scripting</a:t>
            </a:r>
          </a:p>
          <a:p>
            <a:pPr marL="822325" lvl="1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Interactive analysis</a:t>
            </a:r>
          </a:p>
          <a:p>
            <a:pPr marL="365125" lvl="0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Data Visualization and Graphics</a:t>
            </a:r>
          </a:p>
          <a:p>
            <a:pPr marL="822325" lvl="1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Event and Geometry displays</a:t>
            </a:r>
          </a:p>
          <a:p>
            <a:pPr marL="365125" lvl="0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Distributed Applications</a:t>
            </a:r>
          </a:p>
          <a:p>
            <a:pPr marL="822325" lvl="1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Parallel processing</a:t>
            </a:r>
          </a:p>
          <a:p>
            <a:pPr marL="822325" lvl="1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dirty="0" smtClean="0">
                <a:latin typeface="+mn-lt"/>
                <a:ea typeface="ＭＳ Ｐゴシック" pitchFamily="-65" charset="-128"/>
                <a:cs typeface="+mn-cs"/>
              </a:rPr>
              <a:t>Grid computing</a:t>
            </a:r>
          </a:p>
          <a:p>
            <a:pPr marL="365125" marR="0" lvl="0" indent="-255588" algn="l" defTabSz="9144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2"/>
              <a:buChar char="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553200" y="228600"/>
            <a:ext cx="2362200" cy="1219200"/>
          </a:xfrm>
          <a:prstGeom prst="foldedCorner">
            <a:avLst>
              <a:gd name="adj" fmla="val 32311"/>
            </a:avLst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One or more implementations of each component exists for LHC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C</a:t>
            </a:r>
            <a:r>
              <a:rPr lang="en-US" sz="2400" dirty="0"/>
              <a:t>++</a:t>
            </a:r>
            <a:r>
              <a:rPr lang="en-US" sz="2400" dirty="0" smtClean="0"/>
              <a:t> used almost exclusively by all LHC Experiments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LHC experiments with an initial FORTRAN code base have completed the migration to C++ long time ago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Large </a:t>
            </a:r>
            <a:r>
              <a:rPr lang="en-US" sz="2400" dirty="0"/>
              <a:t>common software projects in C++ are in production for many years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ROOT, Geant4, 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FORTRAN still in use mainly by the MC generators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Large developments efforts are</a:t>
            </a:r>
            <a:r>
              <a:rPr lang="en-US" sz="2000" dirty="0" smtClean="0"/>
              <a:t> being put </a:t>
            </a:r>
            <a:r>
              <a:rPr lang="en-US" sz="2000" dirty="0"/>
              <a:t>for the migration to C++ (Pythia8, </a:t>
            </a:r>
            <a:r>
              <a:rPr lang="en-US" sz="2000" dirty="0" err="1"/>
              <a:t>Herwig</a:t>
            </a:r>
            <a:r>
              <a:rPr lang="en-US" sz="2000" dirty="0"/>
              <a:t>++, Sherpa,…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Java is almost </a:t>
            </a:r>
            <a:r>
              <a:rPr lang="en-US" sz="2400" dirty="0" smtClean="0"/>
              <a:t>inexistent for LHC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Exception is the ATLAS event display ATLANTIS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D2A0-D6DA-284F-A8EC-3F71CC779B11}" type="slidenum">
              <a:rPr lang="en-US"/>
              <a:pPr/>
              <a:t>7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Scripting has been an essential component in the HEP analysis software for the last decades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PAW macros (</a:t>
            </a:r>
            <a:r>
              <a:rPr lang="en-US" sz="2000" dirty="0" err="1"/>
              <a:t>kumac</a:t>
            </a:r>
            <a:r>
              <a:rPr lang="en-US" sz="2000" dirty="0"/>
              <a:t>) in the FORTRAN era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C++ interpreter (</a:t>
            </a:r>
            <a:r>
              <a:rPr lang="en-US" sz="2000" dirty="0">
                <a:solidFill>
                  <a:srgbClr val="0000FF"/>
                </a:solidFill>
              </a:rPr>
              <a:t>CINT</a:t>
            </a:r>
            <a:r>
              <a:rPr lang="en-US" sz="2000" dirty="0"/>
              <a:t>) in the C++ era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Python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is widely used by 3 out of 4 LHC experiments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Most of the statistical data analysis and final presentation is done with scripts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Interactive analysis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Rapid prototyping to test new ideas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Scripts are also used to “configure” complex C++ programs developed and used by the experiments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“Simulation” and “Reconstruction” programs with hundreds or thousands of options to configure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2ED9-7DC5-204C-9AB0-EBC8BDB86A15}" type="slidenum">
              <a:rPr lang="en-US"/>
              <a:pPr/>
              <a:t>8</a:t>
            </a:fld>
            <a:endParaRPr lang="en-US"/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Languages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r>
              <a:rPr lang="en-US" dirty="0" smtClean="0"/>
              <a:t>Python language is really interesting for two main reasons:</a:t>
            </a:r>
          </a:p>
          <a:p>
            <a:pPr lvl="1"/>
            <a:r>
              <a:rPr lang="en-US" dirty="0" smtClean="0"/>
              <a:t>High level programming language</a:t>
            </a:r>
          </a:p>
          <a:p>
            <a:pPr lvl="2"/>
            <a:r>
              <a:rPr lang="en-US" dirty="0" smtClean="0"/>
              <a:t>Simple, elegant, easy to learn language</a:t>
            </a:r>
          </a:p>
          <a:p>
            <a:pPr lvl="2"/>
            <a:r>
              <a:rPr lang="en-US" dirty="0" smtClean="0"/>
              <a:t>Ideal for rapid prototyping</a:t>
            </a:r>
          </a:p>
          <a:p>
            <a:pPr lvl="2"/>
            <a:r>
              <a:rPr lang="en-US" dirty="0" smtClean="0"/>
              <a:t>Used for scientific programming (</a:t>
            </a:r>
            <a:r>
              <a:rPr lang="en-US" dirty="0" err="1" smtClean="0"/>
              <a:t>www.scipy.org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Framework to “glue” different functionalities</a:t>
            </a:r>
          </a:p>
          <a:p>
            <a:pPr lvl="2"/>
            <a:r>
              <a:rPr lang="en-US" dirty="0" smtClean="0"/>
              <a:t>Any two pieces of software can be glued </a:t>
            </a:r>
            <a:br>
              <a:rPr lang="en-US" dirty="0" smtClean="0"/>
            </a:br>
            <a:r>
              <a:rPr lang="en-US" dirty="0" smtClean="0"/>
              <a:t>at runtime if they offer a</a:t>
            </a:r>
            <a:r>
              <a:rPr lang="en-US" dirty="0" smtClean="0"/>
              <a:t> “Python interface”</a:t>
            </a:r>
          </a:p>
          <a:p>
            <a:pPr lvl="2"/>
            <a:r>
              <a:rPr lang="en-US" dirty="0" smtClean="0"/>
              <a:t>In principle w</a:t>
            </a:r>
            <a:r>
              <a:rPr lang="en-US" dirty="0" smtClean="0"/>
              <a:t>ith </a:t>
            </a:r>
            <a:r>
              <a:rPr lang="en-US" dirty="0" err="1" smtClean="0"/>
              <a:t>PyROOT</a:t>
            </a:r>
            <a:r>
              <a:rPr lang="en-US" dirty="0" smtClean="0"/>
              <a:t> any C++ class can be easy used from Python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WS, November 10-12, Fermilab -- P. Mato/CERN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FC63-D857-AF46-B8C4-102907B33C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Python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32265</TotalTime>
  <Words>3440</Words>
  <Application>Microsoft Office PowerPoint</Application>
  <PresentationFormat>On-screen Show (4:3)</PresentationFormat>
  <Paragraphs>436</Paragraphs>
  <Slides>38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Software Frameworks </vt:lpstr>
      <vt:lpstr>Outline</vt:lpstr>
      <vt:lpstr>About myself </vt:lpstr>
      <vt:lpstr>Basic Requirements</vt:lpstr>
      <vt:lpstr>Simplified Software Structure</vt:lpstr>
      <vt:lpstr>Software Components</vt:lpstr>
      <vt:lpstr>Programming Languages</vt:lpstr>
      <vt:lpstr>Scripting Languages</vt:lpstr>
      <vt:lpstr>Role of Python</vt:lpstr>
      <vt:lpstr>Definition: Software Framework</vt:lpstr>
      <vt:lpstr>Data Processing Frameworks</vt:lpstr>
      <vt:lpstr>Features of an ideal Framework</vt:lpstr>
      <vt:lpstr>Example: GAUDI Framework</vt:lpstr>
      <vt:lpstr>Gaudi: Principal Design Choices</vt:lpstr>
      <vt:lpstr>Gaudi: Algorithms &amp; Transient Store</vt:lpstr>
      <vt:lpstr>Gaudi: Control Sequences</vt:lpstr>
      <vt:lpstr>Interoperability Level-1</vt:lpstr>
      <vt:lpstr>Application Interfaces</vt:lpstr>
      <vt:lpstr>Standard Data Formats</vt:lpstr>
      <vt:lpstr>HepMC Event Record</vt:lpstr>
      <vt:lpstr>GDML Exchange Format</vt:lpstr>
      <vt:lpstr>Simulation Interfaces</vt:lpstr>
      <vt:lpstr>Interoperability Level-2</vt:lpstr>
      <vt:lpstr>Software Integrating Elements</vt:lpstr>
      <vt:lpstr>Strategic Role of C++ Reflexion</vt:lpstr>
      <vt:lpstr>ROOT I/O</vt:lpstr>
      <vt:lpstr>Interoperability Level-3</vt:lpstr>
      <vt:lpstr>Common C++ Framework?</vt:lpstr>
      <vt:lpstr>Python as a Software-Bus</vt:lpstr>
      <vt:lpstr>Python Software Bus</vt:lpstr>
      <vt:lpstr>Python as the ‘Framework’ </vt:lpstr>
      <vt:lpstr>Re-using LHC common software</vt:lpstr>
      <vt:lpstr>A New HEP Library</vt:lpstr>
      <vt:lpstr>Reconstruction Algorithms</vt:lpstr>
      <vt:lpstr>Math, Statistical, Analysis,…</vt:lpstr>
      <vt:lpstr>Software Configuration and Distribution</vt:lpstr>
      <vt:lpstr>Virtualization helps software deployment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Pere Mato</dc:creator>
  <cp:lastModifiedBy>Pere Mato</cp:lastModifiedBy>
  <cp:revision>826</cp:revision>
  <cp:lastPrinted>2009-03-20T17:27:13Z</cp:lastPrinted>
  <dcterms:created xsi:type="dcterms:W3CDTF">2009-11-08T17:13:31Z</dcterms:created>
  <dcterms:modified xsi:type="dcterms:W3CDTF">2009-11-11T20:03:52Z</dcterms:modified>
</cp:coreProperties>
</file>