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1"/>
  </p:notesMasterIdLst>
  <p:sldIdLst>
    <p:sldId id="256" r:id="rId3"/>
    <p:sldId id="282" r:id="rId4"/>
    <p:sldId id="272" r:id="rId5"/>
    <p:sldId id="283" r:id="rId6"/>
    <p:sldId id="284" r:id="rId7"/>
    <p:sldId id="286" r:id="rId8"/>
    <p:sldId id="287" r:id="rId9"/>
    <p:sldId id="288" r:id="rId10"/>
    <p:sldId id="285" r:id="rId11"/>
    <p:sldId id="289" r:id="rId12"/>
    <p:sldId id="291" r:id="rId13"/>
    <p:sldId id="292" r:id="rId14"/>
    <p:sldId id="294" r:id="rId15"/>
    <p:sldId id="293" r:id="rId16"/>
    <p:sldId id="295" r:id="rId17"/>
    <p:sldId id="296" r:id="rId18"/>
    <p:sldId id="298" r:id="rId19"/>
    <p:sldId id="29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ECEBB3"/>
    <a:srgbClr val="FFCC00"/>
    <a:srgbClr val="FF3300"/>
    <a:srgbClr val="008000"/>
    <a:srgbClr val="CC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8" autoAdjust="0"/>
    <p:restoredTop sz="94641" autoAdjust="0"/>
  </p:normalViewPr>
  <p:slideViewPr>
    <p:cSldViewPr>
      <p:cViewPr>
        <p:scale>
          <a:sx n="100" d="100"/>
          <a:sy n="100" d="100"/>
        </p:scale>
        <p:origin x="-88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149910-ED85-4297-B9CA-73D6D6E86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3D881B-8C7A-44C8-A4B7-0A45F9B4ED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 Name                                      MUTAC Meeting 8-10 April 2008                                                   </a:t>
            </a:r>
            <a:fld id="{24CC561C-A9F8-40DD-8412-412BDBCBA1CB}" type="slidenum">
              <a:rPr lang="en-US"/>
              <a:pPr>
                <a:defRPr/>
              </a:pPr>
              <a:t>‹#›</a:t>
            </a:fld>
            <a:r>
              <a:rPr lang="en-US"/>
              <a:t>              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 Name                                      MUTAC Meeting 8-10 April 2008                                                   </a:t>
            </a:r>
            <a:fld id="{28B11891-1576-41FD-BA2F-495F16049742}" type="slidenum">
              <a:rPr lang="en-US"/>
              <a:pPr>
                <a:defRPr/>
              </a:pPr>
              <a:t>‹#›</a:t>
            </a:fld>
            <a:r>
              <a:rPr lang="en-US"/>
              <a:t>              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2860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4638"/>
            <a:ext cx="67056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 Name                                      MUTAC Meeting 8-10 April 2008                                                   </a:t>
            </a:r>
            <a:fld id="{D74353F3-5CC9-40AD-8148-6DC2851F3B00}" type="slidenum">
              <a:rPr lang="en-US"/>
              <a:pPr>
                <a:defRPr/>
              </a:pPr>
              <a:t>‹#›</a:t>
            </a:fld>
            <a:r>
              <a:rPr lang="en-US"/>
              <a:t>              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855C0-71CB-4E80-8E4D-430E0427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B90D4-FE1F-470A-A730-230F825A9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C9F59-C370-4A82-8BD5-582CD1AEC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332EC-15DF-44BA-BE59-D80F3481E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E873D-5E43-4284-9181-A1153638D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16C32-EC83-494F-A673-1A158433A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BFA34-BEBA-454F-B262-59BF2B4CD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ABF98-23B3-4227-AFFD-ACF4F52E5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 Name                                      MUTAC Meeting 8-10 April 2008                                                   </a:t>
            </a:r>
            <a:fld id="{76D2BA2E-7274-4AC8-B445-C7D504D41BFD}" type="slidenum">
              <a:rPr lang="en-US"/>
              <a:pPr>
                <a:defRPr/>
              </a:pPr>
              <a:t>‹#›</a:t>
            </a:fld>
            <a:r>
              <a:rPr lang="en-US"/>
              <a:t>               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9D0E8-0A26-4576-ACDC-581B8336F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9AD7D-88E7-4DD6-9D83-A42A84849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32C26-3D54-4424-864A-DF457BA3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 Name                                      MUTAC Meeting 8-10 April 2008                                                   </a:t>
            </a:r>
            <a:fld id="{ED59035F-ADD4-4BCB-9E6F-953CB48B0AEA}" type="slidenum">
              <a:rPr lang="en-US"/>
              <a:pPr>
                <a:defRPr/>
              </a:pPr>
              <a:t>‹#›</a:t>
            </a:fld>
            <a:r>
              <a:rPr lang="en-US"/>
              <a:t>              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 Name                                      MUTAC Meeting 8-10 April 2008                                                   </a:t>
            </a:r>
            <a:fld id="{034CD1C2-7C5C-4CE1-895B-675DF2E081A8}" type="slidenum">
              <a:rPr lang="en-US"/>
              <a:pPr>
                <a:defRPr/>
              </a:pPr>
              <a:t>‹#›</a:t>
            </a:fld>
            <a:r>
              <a:rPr lang="en-US"/>
              <a:t>              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 Name                                      MUTAC Meeting 8-10 April 2008                                                   </a:t>
            </a:r>
            <a:fld id="{4C0FD913-1EEF-4B20-ABF9-B89E9CA3CB53}" type="slidenum">
              <a:rPr lang="en-US"/>
              <a:pPr>
                <a:defRPr/>
              </a:pPr>
              <a:t>‹#›</a:t>
            </a:fld>
            <a:r>
              <a:rPr lang="en-US"/>
              <a:t>              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 Name                                      MUTAC Meeting 8-10 April 2008                                                   </a:t>
            </a:r>
            <a:fld id="{7615F138-2956-4A5B-97D7-D1A6D387338A}" type="slidenum">
              <a:rPr lang="en-US"/>
              <a:pPr>
                <a:defRPr/>
              </a:pPr>
              <a:t>‹#›</a:t>
            </a:fld>
            <a:r>
              <a:rPr lang="en-US"/>
              <a:t>              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 Name                                      MUTAC Meeting 8-10 April 2008                                                   </a:t>
            </a:r>
            <a:fld id="{920A272D-4F60-4B9B-A82D-E3C6A58E1B1F}" type="slidenum">
              <a:rPr lang="en-US"/>
              <a:pPr>
                <a:defRPr/>
              </a:pPr>
              <a:t>‹#›</a:t>
            </a:fld>
            <a:r>
              <a:rPr lang="en-US"/>
              <a:t>              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 Name                                      MUTAC Meeting 8-10 April 2008                                                   </a:t>
            </a:r>
            <a:fld id="{5C99D7FB-FEE9-4C03-8CB7-9D5E8C7E7A70}" type="slidenum">
              <a:rPr lang="en-US"/>
              <a:pPr>
                <a:defRPr/>
              </a:pPr>
              <a:t>‹#›</a:t>
            </a:fld>
            <a:r>
              <a:rPr lang="en-US"/>
              <a:t>              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 Name                                      MUTAC Meeting 8-10 April 2008                                                   </a:t>
            </a:r>
            <a:fld id="{29F147AC-4B54-4F55-ACD0-1890A5A61595}" type="slidenum">
              <a:rPr lang="en-US"/>
              <a:pPr>
                <a:defRPr/>
              </a:pPr>
              <a:t>‹#›</a:t>
            </a:fld>
            <a:r>
              <a:rPr lang="en-US"/>
              <a:t>              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 UPPER CASE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8686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Your Name                                      MUTAC Meeting 8-10 April 2008                                                   </a:t>
            </a:r>
            <a:fld id="{AB828856-4393-4BEB-AEE8-65FAFE5990B3}" type="slidenum">
              <a:rPr lang="en-US"/>
              <a:pPr>
                <a:defRPr/>
              </a:pPr>
              <a:t>‹#›</a:t>
            </a:fld>
            <a:r>
              <a:rPr lang="en-US"/>
              <a:t>               </a:t>
            </a:r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76200" y="1066800"/>
            <a:ext cx="8991600" cy="762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152400" y="6400800"/>
            <a:ext cx="8839200" cy="762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031" name="Group 17"/>
          <p:cNvGrpSpPr>
            <a:grpSpLocks/>
          </p:cNvGrpSpPr>
          <p:nvPr userDrawn="1"/>
        </p:nvGrpSpPr>
        <p:grpSpPr bwMode="auto">
          <a:xfrm>
            <a:off x="304800" y="80963"/>
            <a:ext cx="747713" cy="833437"/>
            <a:chOff x="345" y="44"/>
            <a:chExt cx="471" cy="525"/>
          </a:xfrm>
        </p:grpSpPr>
        <p:pic>
          <p:nvPicPr>
            <p:cNvPr id="1032" name="Picture 15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11" y="240"/>
              <a:ext cx="339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0" name="Text Box 16"/>
            <p:cNvSpPr txBox="1">
              <a:spLocks noChangeArrowheads="1"/>
            </p:cNvSpPr>
            <p:nvPr userDrawn="1"/>
          </p:nvSpPr>
          <p:spPr bwMode="auto">
            <a:xfrm>
              <a:off x="345" y="44"/>
              <a:ext cx="47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/>
                <a:t>MCTF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99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E322503-0158-4A78-918A-AF48CF467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</a:t>
            </a:r>
            <a:r>
              <a:rPr lang="en-US" dirty="0" smtClean="0"/>
              <a:t>meeting </a:t>
            </a:r>
            <a:r>
              <a:rPr lang="en-US" dirty="0" smtClean="0"/>
              <a:t>11 Nov 2009                                                   </a:t>
            </a:r>
            <a:fld id="{E0C3C631-74E9-4CB8-BB83-0846E7102D95}" type="slidenum">
              <a:rPr lang="en-US" smtClean="0"/>
              <a:pPr/>
              <a:t>1</a:t>
            </a:fld>
            <a:r>
              <a:rPr lang="en-US" dirty="0" smtClean="0"/>
              <a:t>               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New Ideas for Collider IR design: Flat Beams</a:t>
            </a:r>
            <a:endParaRPr lang="en-US" sz="36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C</a:t>
            </a:r>
            <a:r>
              <a:rPr lang="en-US" sz="2000" dirty="0" smtClean="0"/>
              <a:t>. Johnstone and N. </a:t>
            </a:r>
            <a:r>
              <a:rPr lang="en-US" sz="2000" dirty="0" err="1" smtClean="0"/>
              <a:t>Mokhov</a:t>
            </a:r>
            <a:r>
              <a:rPr lang="en-US" sz="2000" dirty="0" smtClean="0"/>
              <a:t>, </a:t>
            </a:r>
            <a:r>
              <a:rPr lang="en-US" sz="2000" dirty="0" err="1" smtClean="0"/>
              <a:t>Fermilab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MCD </a:t>
            </a:r>
            <a:r>
              <a:rPr lang="en-US" sz="2000" dirty="0" smtClean="0"/>
              <a:t>meeting</a:t>
            </a:r>
          </a:p>
          <a:p>
            <a:pPr eaLnBrk="1" hangingPunct="1"/>
            <a:r>
              <a:rPr lang="en-US" sz="2000" dirty="0" smtClean="0"/>
              <a:t>November 11, </a:t>
            </a:r>
            <a:r>
              <a:rPr lang="en-US" sz="2000" dirty="0" smtClean="0"/>
              <a:t>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smtClean="0"/>
              <a:t>Results:  Combined Approach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400" smtClean="0"/>
              <a:t>The combined effect allowed the tungsten liner to be reduced to 2 cm</a:t>
            </a:r>
            <a:endParaRPr lang="en-US" sz="2000" smtClean="0"/>
          </a:p>
          <a:p>
            <a:pPr lvl="1"/>
            <a:r>
              <a:rPr lang="en-US" sz="2000" smtClean="0"/>
              <a:t>Promoting a factor of 2 decrease in linear chromaticity and sextupole strength</a:t>
            </a:r>
          </a:p>
          <a:p>
            <a:pPr lvl="1"/>
            <a:r>
              <a:rPr lang="en-US" sz="2000" smtClean="0"/>
              <a:t>Higher order chromaticities which require higher-multipole correction dropped by two orders of magnitude.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meeting 11 Nov </a:t>
            </a:r>
            <a:r>
              <a:rPr lang="en-US" dirty="0" smtClean="0"/>
              <a:t>2009                                                   </a:t>
            </a:r>
            <a:fld id="{07C9574A-B905-4453-AB45-8799EA73775A}" type="slidenum">
              <a:rPr lang="en-US" smtClean="0"/>
              <a:pPr/>
              <a:t>10</a:t>
            </a:fld>
            <a:r>
              <a:rPr lang="en-US" dirty="0" smtClean="0"/>
              <a:t>               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76600"/>
            <a:ext cx="31623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86125"/>
            <a:ext cx="30384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smtClean="0"/>
              <a:t>Results:  Combined Approach continued…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400" smtClean="0"/>
              <a:t>Top performing IR design and comparisons of dependence of heat dissipation in IR and shielding design approaches-</a:t>
            </a:r>
            <a:endParaRPr lang="en-US" sz="2000" smtClean="0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</a:t>
            </a:r>
            <a:r>
              <a:rPr lang="en-US" dirty="0" smtClean="0"/>
              <a:t>meeting </a:t>
            </a:r>
            <a:r>
              <a:rPr lang="en-US" dirty="0" smtClean="0"/>
              <a:t>11 Nov </a:t>
            </a:r>
            <a:r>
              <a:rPr lang="en-US" dirty="0" smtClean="0"/>
              <a:t>2009                                                   </a:t>
            </a:r>
            <a:fld id="{72518CB4-E3C2-4B16-9A52-7BDFAB2683BC}" type="slidenum">
              <a:rPr lang="en-US" smtClean="0"/>
              <a:pPr/>
              <a:t>11</a:t>
            </a:fld>
            <a:r>
              <a:rPr lang="en-US" dirty="0" smtClean="0"/>
              <a:t>               </a:t>
            </a: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343150"/>
            <a:ext cx="25908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3225" y="5086350"/>
            <a:ext cx="62007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057400"/>
            <a:ext cx="31051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smtClean="0"/>
              <a:t>Detectors…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400" smtClean="0"/>
              <a:t>Central detector backgrounds…</a:t>
            </a:r>
            <a:endParaRPr lang="en-US" sz="2000" smtClean="0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meeting 11 Nov </a:t>
            </a:r>
            <a:r>
              <a:rPr lang="en-US" dirty="0" smtClean="0"/>
              <a:t>2009                                                   </a:t>
            </a:r>
            <a:fld id="{C892B708-A13A-4041-A4A0-39DCF8450361}" type="slidenum">
              <a:rPr lang="en-US" smtClean="0"/>
              <a:pPr/>
              <a:t>12</a:t>
            </a:fld>
            <a:r>
              <a:rPr lang="en-US" dirty="0" smtClean="0"/>
              <a:t>               </a:t>
            </a:r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845312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smtClean="0"/>
              <a:t>Neutrinos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400" smtClean="0"/>
              <a:t>Serious problem with Bethe-Heitler pairs: 15 to 90 m from the IP is responsible for high muon fluxes in the calorimeter</a:t>
            </a:r>
          </a:p>
          <a:p>
            <a:pPr lvl="1"/>
            <a:r>
              <a:rPr lang="en-US" sz="1600" smtClean="0"/>
              <a:t>Approaches include magnetized shielding across the entire tunnel cross section, timing cuts</a:t>
            </a:r>
          </a:p>
          <a:p>
            <a:pPr lvl="1"/>
            <a:r>
              <a:rPr lang="en-US" sz="1600" smtClean="0"/>
              <a:t>Neutrino fluxes outside are also a problem – every meter may require a dipole or an oscillation of the guide field in time to move the beam within the accelerator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meeting 11Nov </a:t>
            </a:r>
            <a:r>
              <a:rPr lang="en-US" dirty="0" smtClean="0"/>
              <a:t>2009                                                   </a:t>
            </a:r>
            <a:fld id="{50E512D0-70D1-422E-B25D-8706EC41A741}" type="slidenum">
              <a:rPr lang="en-US" smtClean="0"/>
              <a:pPr/>
              <a:t>13</a:t>
            </a:fld>
            <a:r>
              <a:rPr lang="en-US" dirty="0" smtClean="0"/>
              <a:t>               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82963"/>
            <a:ext cx="2895600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6975" y="3352800"/>
            <a:ext cx="3070225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dirty="0" smtClean="0"/>
              <a:t>Impact on the Current Collider Work</a:t>
            </a:r>
            <a:endParaRPr lang="en-US" sz="2400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400" smtClean="0"/>
              <a:t>We have backgrounds for 50x50 GeV, 250x250 GeV, and 2 x 2 TeV Colliders</a:t>
            </a:r>
          </a:p>
          <a:p>
            <a:r>
              <a:rPr lang="en-US" sz="2400" smtClean="0"/>
              <a:t>The most serious problem was the 250x250 GeV collider.  Backgrounds were never solved</a:t>
            </a:r>
          </a:p>
          <a:p>
            <a:r>
              <a:rPr lang="en-US" sz="2400" smtClean="0"/>
              <a:t>This implies the 750x750 GeV collider under design is likely to have more severe background issues than the 2x2 TeV collider extensively studied.</a:t>
            </a:r>
            <a:endParaRPr lang="en-US" sz="200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</a:t>
            </a:r>
            <a:r>
              <a:rPr lang="en-US" dirty="0" smtClean="0"/>
              <a:t>meeting </a:t>
            </a:r>
            <a:r>
              <a:rPr lang="en-US" dirty="0" smtClean="0"/>
              <a:t>11 Nov </a:t>
            </a:r>
            <a:r>
              <a:rPr lang="en-US" dirty="0" smtClean="0"/>
              <a:t>2009                                                   </a:t>
            </a:r>
            <a:fld id="{77DEC697-5C36-42FE-9089-37868364BD35}" type="slidenum">
              <a:rPr lang="en-US" smtClean="0"/>
              <a:pPr/>
              <a:t>14</a:t>
            </a:fld>
            <a:r>
              <a:rPr lang="en-US" dirty="0" smtClean="0"/>
              <a:t>           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dirty="0" smtClean="0"/>
              <a:t>New Ideas: Flat Beams; Asymmetric Transverse </a:t>
            </a:r>
            <a:r>
              <a:rPr lang="en-US" sz="2400" dirty="0" err="1" smtClean="0"/>
              <a:t>emittances</a:t>
            </a:r>
            <a:endParaRPr lang="en-US" sz="2400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000" dirty="0" smtClean="0"/>
              <a:t>Conventional Magnetic components focus only in one plane and defocus in the other</a:t>
            </a:r>
          </a:p>
          <a:p>
            <a:pPr lvl="1"/>
            <a:r>
              <a:rPr lang="en-US" sz="1600" dirty="0" smtClean="0"/>
              <a:t>Flat beams are naturally suited to </a:t>
            </a:r>
            <a:r>
              <a:rPr lang="en-US" sz="1600" dirty="0" err="1" smtClean="0"/>
              <a:t>quadrupole</a:t>
            </a:r>
            <a:r>
              <a:rPr lang="en-US" sz="1600" dirty="0" smtClean="0"/>
              <a:t> telescopes</a:t>
            </a:r>
          </a:p>
          <a:p>
            <a:pPr lvl="1"/>
            <a:r>
              <a:rPr lang="en-US" sz="1600" dirty="0" smtClean="0"/>
              <a:t>Reduce both aperture requirements and nonlinearities</a:t>
            </a:r>
            <a:endParaRPr lang="en-US" sz="1600" dirty="0" smtClean="0"/>
          </a:p>
          <a:p>
            <a:r>
              <a:rPr lang="en-US" sz="2000" dirty="0" smtClean="0"/>
              <a:t>Assume a factor of 4 difference in the low beta value for vertical and horizontal with 1 cm as the average.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To preserve a round beam @IP would require:</a:t>
            </a:r>
          </a:p>
          <a:p>
            <a:pPr lvl="1">
              <a:buNone/>
            </a:pPr>
            <a:r>
              <a:rPr lang="en-US" sz="1600" dirty="0" smtClean="0"/>
              <a:t>for similar high-betas, this result in a larger vertical than horizontal aperture</a:t>
            </a:r>
          </a:p>
          <a:p>
            <a:endParaRPr lang="en-US" sz="2000" dirty="0" smtClean="0"/>
          </a:p>
          <a:p>
            <a:r>
              <a:rPr lang="en-US" sz="2000" dirty="0" smtClean="0"/>
              <a:t>A flat beam, however, reduces vertical apertures AND nonlinearities due to beam divergence.  Equalizing beam divergence requires:</a:t>
            </a:r>
          </a:p>
          <a:p>
            <a:pPr lvl="1">
              <a:buNone/>
            </a:pPr>
            <a:r>
              <a:rPr lang="en-US" sz="1600" dirty="0" smtClean="0"/>
              <a:t> </a:t>
            </a:r>
            <a:r>
              <a:rPr lang="en-US" sz="1600" dirty="0" smtClean="0"/>
              <a:t>                                       which translates into a much smaller vertical than</a:t>
            </a:r>
          </a:p>
          <a:p>
            <a:pPr lvl="1">
              <a:buNone/>
            </a:pPr>
            <a:r>
              <a:rPr lang="en-US" sz="1600" dirty="0" smtClean="0"/>
              <a:t>                                                         horizontal aperture</a:t>
            </a:r>
            <a:endParaRPr lang="en-US" sz="1600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</a:t>
            </a:r>
            <a:r>
              <a:rPr lang="en-US" dirty="0" smtClean="0"/>
              <a:t>meeting </a:t>
            </a:r>
            <a:r>
              <a:rPr lang="en-US" dirty="0" smtClean="0"/>
              <a:t>11 Nov </a:t>
            </a:r>
            <a:r>
              <a:rPr lang="en-US" dirty="0" smtClean="0"/>
              <a:t>2009                                                   </a:t>
            </a:r>
            <a:fld id="{77DEC697-5C36-42FE-9089-37868364BD35}" type="slidenum">
              <a:rPr lang="en-US" smtClean="0"/>
              <a:pPr/>
              <a:t>15</a:t>
            </a:fld>
            <a:r>
              <a:rPr lang="en-US" dirty="0" smtClean="0"/>
              <a:t>             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97450" y="2895600"/>
          <a:ext cx="3460750" cy="381000"/>
        </p:xfrm>
        <a:graphic>
          <a:graphicData uri="http://schemas.openxmlformats.org/presentationml/2006/ole">
            <p:oleObj spid="_x0000_s41986" name="Equation" r:id="rId3" imgW="2768400" imgH="304560" progId="Equation.3">
              <p:embed/>
            </p:oleObj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6324600" y="3505200"/>
          <a:ext cx="1825625" cy="317500"/>
        </p:xfrm>
        <a:graphic>
          <a:graphicData uri="http://schemas.openxmlformats.org/presentationml/2006/ole">
            <p:oleObj spid="_x0000_s41988" name="Equation" r:id="rId4" imgW="1460160" imgH="25380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1231900" y="5122863"/>
          <a:ext cx="1952625" cy="587375"/>
        </p:xfrm>
        <a:graphic>
          <a:graphicData uri="http://schemas.openxmlformats.org/presentationml/2006/ole">
            <p:oleObj spid="_x0000_s41990" name="Equation" r:id="rId5" imgW="156204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dirty="0" smtClean="0"/>
              <a:t>Example: Asymmetric IR</a:t>
            </a:r>
            <a:endParaRPr lang="en-US" sz="2400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533400"/>
          </a:xfrm>
        </p:spPr>
        <p:txBody>
          <a:bodyPr/>
          <a:lstStyle/>
          <a:p>
            <a:r>
              <a:rPr lang="en-US" sz="2000" dirty="0" smtClean="0"/>
              <a:t>Initial IR design has begun on an asymmetric low beta IR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</a:t>
            </a:r>
            <a:r>
              <a:rPr lang="en-US" dirty="0" smtClean="0"/>
              <a:t>meeting </a:t>
            </a:r>
            <a:r>
              <a:rPr lang="en-US" dirty="0" smtClean="0"/>
              <a:t>11 Nov </a:t>
            </a:r>
            <a:r>
              <a:rPr lang="en-US" dirty="0" smtClean="0"/>
              <a:t>2009                                                   </a:t>
            </a:r>
            <a:fld id="{77DEC697-5C36-42FE-9089-37868364BD35}" type="slidenum">
              <a:rPr lang="en-US" smtClean="0"/>
              <a:pPr/>
              <a:t>16</a:t>
            </a:fld>
            <a:r>
              <a:rPr lang="en-US" dirty="0" smtClean="0"/>
              <a:t>              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905000"/>
            <a:ext cx="4746482" cy="3589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1905000"/>
            <a:ext cx="4038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combined-function magnet was introduced as the first element to provide not only additional vertical focusing and aperture reduction, but also to provide background sweeping and dispersion for the IR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quadrupoles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vertical aperture in this design is reduced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20 mm to a 4 mm maximum in the IR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quadrupoles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mitigating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support issues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dirty="0" smtClean="0"/>
              <a:t>Superconducting C magnet </a:t>
            </a:r>
            <a:endParaRPr lang="en-US" sz="2400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400" dirty="0" smtClean="0"/>
              <a:t>Originally conceived for FFAG rings but would work certainly for Neutrino Factory magnets</a:t>
            </a:r>
          </a:p>
          <a:p>
            <a:r>
              <a:rPr lang="en-US" sz="2400" dirty="0" smtClean="0"/>
              <a:t>Unclear how to accommodate the cryostat in a MC IR</a:t>
            </a:r>
          </a:p>
          <a:p>
            <a:r>
              <a:rPr lang="en-US" sz="2400" dirty="0" smtClean="0"/>
              <a:t>“Open” on one side – inside of ring </a:t>
            </a:r>
            <a:endParaRPr lang="en-US" sz="2400" dirty="0" smtClean="0"/>
          </a:p>
          <a:p>
            <a:r>
              <a:rPr lang="en-US" sz="2400" dirty="0" smtClean="0"/>
              <a:t>Exploits the asymmetric background and heat deposition from </a:t>
            </a:r>
            <a:r>
              <a:rPr lang="en-US" sz="2400" dirty="0" err="1" smtClean="0"/>
              <a:t>muon</a:t>
            </a:r>
            <a:r>
              <a:rPr lang="en-US" sz="2400" dirty="0" smtClean="0"/>
              <a:t> decays (factor of 4 inside/outside)</a:t>
            </a:r>
            <a:endParaRPr lang="en-US" sz="2000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</a:t>
            </a:r>
            <a:r>
              <a:rPr lang="en-US" dirty="0" smtClean="0"/>
              <a:t>meeting </a:t>
            </a:r>
            <a:r>
              <a:rPr lang="en-US" dirty="0" smtClean="0"/>
              <a:t>11 Nov </a:t>
            </a:r>
            <a:r>
              <a:rPr lang="en-US" dirty="0" smtClean="0"/>
              <a:t>2009                                                   </a:t>
            </a:r>
            <a:fld id="{77DEC697-5C36-42FE-9089-37868364BD35}" type="slidenum">
              <a:rPr lang="en-US" smtClean="0"/>
              <a:pPr/>
              <a:t>17</a:t>
            </a:fld>
            <a:r>
              <a:rPr lang="en-US" dirty="0" smtClean="0"/>
              <a:t>               </a:t>
            </a:r>
          </a:p>
        </p:txBody>
      </p:sp>
      <p:pic>
        <p:nvPicPr>
          <p:cNvPr id="5" name="Picture 8" descr="Fig6_04120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886199"/>
            <a:ext cx="2971800" cy="218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668044"/>
            <a:ext cx="3124200" cy="2504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dirty="0" smtClean="0"/>
              <a:t>Conclusions</a:t>
            </a:r>
            <a:endParaRPr lang="en-US" sz="2400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400" dirty="0" smtClean="0"/>
              <a:t>Magnet liners continue to be a problem</a:t>
            </a:r>
          </a:p>
          <a:p>
            <a:r>
              <a:rPr lang="en-US" sz="2400" dirty="0" smtClean="0"/>
              <a:t>Open </a:t>
            </a:r>
            <a:r>
              <a:rPr lang="en-US" sz="2400" dirty="0" err="1" smtClean="0"/>
              <a:t>midplane</a:t>
            </a:r>
            <a:r>
              <a:rPr lang="en-US" sz="2400" dirty="0" smtClean="0"/>
              <a:t> magnets have serious drawbacks particularly with large vertical apertures and support</a:t>
            </a:r>
            <a:endParaRPr lang="en-US" sz="2400" dirty="0" smtClean="0"/>
          </a:p>
          <a:p>
            <a:r>
              <a:rPr lang="en-US" sz="2400" dirty="0" smtClean="0"/>
              <a:t>An open </a:t>
            </a:r>
            <a:r>
              <a:rPr lang="en-US" sz="2400" dirty="0" err="1" smtClean="0"/>
              <a:t>midplane</a:t>
            </a:r>
            <a:r>
              <a:rPr lang="en-US" sz="2400" dirty="0" smtClean="0"/>
              <a:t> magnet design is more feasible with small vertical apertures</a:t>
            </a:r>
            <a:endParaRPr lang="en-US" sz="2400" dirty="0" smtClean="0"/>
          </a:p>
          <a:p>
            <a:r>
              <a:rPr lang="en-US" sz="2400" dirty="0" smtClean="0"/>
              <a:t>Small vertical apertures imply </a:t>
            </a:r>
            <a:r>
              <a:rPr lang="en-US" sz="2400" dirty="0" err="1" smtClean="0"/>
              <a:t>asymetric</a:t>
            </a:r>
            <a:r>
              <a:rPr lang="en-US" sz="2400" dirty="0" smtClean="0"/>
              <a:t>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and IR low beta design</a:t>
            </a:r>
          </a:p>
          <a:p>
            <a:r>
              <a:rPr lang="en-US" sz="2400" dirty="0" smtClean="0"/>
              <a:t>Advantage includes reduced nonlinear dynamics and error and fringe field impact</a:t>
            </a:r>
          </a:p>
          <a:p>
            <a:r>
              <a:rPr lang="en-US" sz="2400" dirty="0" smtClean="0"/>
              <a:t>Disadvantage is a factor of 2 decrease in luminosity relative to the round-beam IR</a:t>
            </a:r>
            <a:endParaRPr lang="en-US" sz="2000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</a:t>
            </a:r>
            <a:r>
              <a:rPr lang="en-US" dirty="0" smtClean="0"/>
              <a:t>meeting </a:t>
            </a:r>
            <a:r>
              <a:rPr lang="en-US" dirty="0" smtClean="0"/>
              <a:t>11 Nov </a:t>
            </a:r>
            <a:r>
              <a:rPr lang="en-US" dirty="0" smtClean="0"/>
              <a:t>2009                                                   </a:t>
            </a:r>
            <a:fld id="{77DEC697-5C36-42FE-9089-37868364BD35}" type="slidenum">
              <a:rPr lang="en-US" smtClean="0"/>
              <a:pPr/>
              <a:t>18</a:t>
            </a:fld>
            <a:r>
              <a:rPr lang="en-US" dirty="0" smtClean="0"/>
              <a:t>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</a:t>
            </a:r>
            <a:r>
              <a:rPr lang="en-US" dirty="0" smtClean="0"/>
              <a:t>                                      </a:t>
            </a:r>
            <a:r>
              <a:rPr lang="en-US" dirty="0" smtClean="0"/>
              <a:t>MCD meeting 11 </a:t>
            </a:r>
            <a:r>
              <a:rPr lang="en-US" dirty="0" smtClean="0"/>
              <a:t>Nov 2009                                                   </a:t>
            </a:r>
            <a:fld id="{F4B16984-74F0-49AB-B7A3-1473DA0D811C}" type="slidenum">
              <a:rPr lang="en-US" smtClean="0"/>
              <a:pPr/>
              <a:t>2</a:t>
            </a:fld>
            <a:r>
              <a:rPr lang="en-US" dirty="0" smtClean="0"/>
              <a:t>               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229600" cy="50292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/>
              <a:t>     One of the most serious technical issues in the design of a </a:t>
            </a:r>
            <a:r>
              <a:rPr lang="en-US" sz="2000" dirty="0" err="1" smtClean="0"/>
              <a:t>muon</a:t>
            </a:r>
            <a:r>
              <a:rPr lang="en-US" sz="2000" dirty="0" smtClean="0"/>
              <a:t> collider arises from </a:t>
            </a:r>
            <a:r>
              <a:rPr lang="en-US" sz="2000" dirty="0" err="1" smtClean="0"/>
              <a:t>muon</a:t>
            </a:r>
            <a:r>
              <a:rPr lang="en-US" sz="2000" dirty="0" smtClean="0"/>
              <a:t> </a:t>
            </a:r>
            <a:r>
              <a:rPr lang="en-US" sz="2000" dirty="0" smtClean="0"/>
              <a:t>decay.  In </a:t>
            </a:r>
            <a:r>
              <a:rPr lang="en-US" sz="2000" dirty="0" smtClean="0"/>
              <a:t>the 2x2 </a:t>
            </a:r>
            <a:r>
              <a:rPr lang="en-US" sz="2000" dirty="0" err="1" smtClean="0"/>
              <a:t>TeV</a:t>
            </a:r>
            <a:r>
              <a:rPr lang="en-US" sz="2000" dirty="0" smtClean="0"/>
              <a:t> </a:t>
            </a:r>
            <a:r>
              <a:rPr lang="en-US" sz="2000" dirty="0" err="1" smtClean="0"/>
              <a:t>muon</a:t>
            </a:r>
            <a:r>
              <a:rPr lang="en-US" sz="2000" dirty="0" smtClean="0"/>
              <a:t> collider, with 2 x 10</a:t>
            </a:r>
            <a:r>
              <a:rPr lang="en-US" sz="2000" baseline="30000" dirty="0" smtClean="0"/>
              <a:t>12 </a:t>
            </a:r>
            <a:r>
              <a:rPr lang="en-US" sz="2000" dirty="0" smtClean="0"/>
              <a:t>circulating </a:t>
            </a:r>
            <a:r>
              <a:rPr lang="en-US" sz="2000" dirty="0" err="1" smtClean="0"/>
              <a:t>muons</a:t>
            </a:r>
            <a:r>
              <a:rPr lang="en-US" sz="2000" dirty="0" smtClean="0"/>
              <a:t>, 2 x 10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e-+ </a:t>
            </a:r>
            <a:r>
              <a:rPr lang="en-US" sz="2000" dirty="0" smtClean="0"/>
              <a:t>decays occur per meter.  Immersed in strong magnetic fields, electromagnetic showers deposit ~2 kW/meter in the storage ring, several orders of magnitude more than in upstream systems.  Below is a summary of the heat deposited in the different systems of a high-energy </a:t>
            </a:r>
            <a:r>
              <a:rPr lang="en-US" sz="2000" dirty="0" err="1" smtClean="0"/>
              <a:t>muon</a:t>
            </a:r>
            <a:r>
              <a:rPr lang="en-US" sz="2000" dirty="0" smtClean="0"/>
              <a:t> collider.</a:t>
            </a:r>
          </a:p>
          <a:p>
            <a:pPr lvl="1" eaLnBrk="1" hangingPunct="1">
              <a:buFontTx/>
              <a:buNone/>
            </a:pPr>
            <a:endParaRPr lang="en-US" sz="1800" b="1" dirty="0" smtClean="0"/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743325"/>
            <a:ext cx="574357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smtClean="0"/>
              <a:t>Heat Generation in Muon machines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400" dirty="0" smtClean="0"/>
              <a:t>Heat Sources:</a:t>
            </a:r>
            <a:endParaRPr lang="en-US" sz="2000" dirty="0" smtClean="0"/>
          </a:p>
          <a:p>
            <a:pPr lvl="1"/>
            <a:r>
              <a:rPr lang="en-US" sz="2000" dirty="0" err="1" smtClean="0"/>
              <a:t>Muon</a:t>
            </a:r>
            <a:r>
              <a:rPr lang="en-US" sz="2000" dirty="0" smtClean="0"/>
              <a:t> synchrotron radiation</a:t>
            </a:r>
          </a:p>
          <a:p>
            <a:pPr lvl="1"/>
            <a:r>
              <a:rPr lang="en-US" sz="2000" dirty="0" err="1" smtClean="0"/>
              <a:t>Muon</a:t>
            </a:r>
            <a:r>
              <a:rPr lang="en-US" sz="2000" dirty="0" smtClean="0"/>
              <a:t> decay: electrons, positrons and associated synchrotron radiation, and neutrinos</a:t>
            </a:r>
          </a:p>
          <a:p>
            <a:pPr lvl="1"/>
            <a:r>
              <a:rPr lang="en-US" sz="2000" dirty="0" err="1" smtClean="0"/>
              <a:t>Muons</a:t>
            </a:r>
            <a:r>
              <a:rPr lang="en-US" sz="2000" dirty="0" smtClean="0"/>
              <a:t> from the primary beam that hit the vacuum chamber</a:t>
            </a:r>
          </a:p>
          <a:p>
            <a:r>
              <a:rPr lang="en-US" sz="2400" dirty="0" smtClean="0"/>
              <a:t>The breakdown of heat deposition shows that the SC magnet design is almost completely influenced by </a:t>
            </a:r>
            <a:r>
              <a:rPr lang="en-US" sz="2400" dirty="0" err="1" smtClean="0"/>
              <a:t>muon</a:t>
            </a:r>
            <a:r>
              <a:rPr lang="en-US" sz="2400" dirty="0" smtClean="0"/>
              <a:t> decay and </a:t>
            </a:r>
            <a:r>
              <a:rPr lang="en-US" sz="2400" dirty="0" smtClean="0"/>
              <a:t>synchrotron radiation from decay products</a:t>
            </a:r>
            <a:endParaRPr lang="en-US" sz="2400" dirty="0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</a:t>
            </a:r>
            <a:r>
              <a:rPr lang="en-US" dirty="0" smtClean="0"/>
              <a:t>meeting </a:t>
            </a:r>
            <a:r>
              <a:rPr lang="en-US" dirty="0" smtClean="0"/>
              <a:t>10 Nov </a:t>
            </a:r>
            <a:r>
              <a:rPr lang="en-US" dirty="0" smtClean="0"/>
              <a:t>2009                                                   </a:t>
            </a:r>
            <a:fld id="{096B1504-4E7C-4CD8-96F2-FB3DF781FDAD}" type="slidenum">
              <a:rPr lang="en-US" smtClean="0"/>
              <a:pPr/>
              <a:t>3</a:t>
            </a:fld>
            <a:r>
              <a:rPr lang="en-US" dirty="0" smtClean="0"/>
              <a:t>               </a:t>
            </a:r>
          </a:p>
        </p:txBody>
      </p:sp>
      <p:pic>
        <p:nvPicPr>
          <p:cNvPr id="5125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191000"/>
            <a:ext cx="58102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smtClean="0"/>
              <a:t>Heat Generation in Muon machines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400" dirty="0" smtClean="0"/>
              <a:t>LESS THAN 0.1% of the energy from </a:t>
            </a:r>
            <a:r>
              <a:rPr lang="en-US" sz="2400" dirty="0" err="1" smtClean="0"/>
              <a:t>muon</a:t>
            </a:r>
            <a:r>
              <a:rPr lang="en-US" sz="2400" dirty="0" smtClean="0"/>
              <a:t> decay products can be deposited on the SC coils or its surrounding support structure.  </a:t>
            </a:r>
            <a:r>
              <a:rPr lang="en-US" sz="2400" dirty="0" smtClean="0"/>
              <a:t>Prior solutions </a:t>
            </a:r>
            <a:r>
              <a:rPr lang="en-US" sz="2400" dirty="0" smtClean="0"/>
              <a:t>for the heating problem include:</a:t>
            </a:r>
            <a:endParaRPr lang="en-US" sz="2000" dirty="0" smtClean="0"/>
          </a:p>
          <a:p>
            <a:pPr lvl="1"/>
            <a:r>
              <a:rPr lang="en-US" sz="2000" dirty="0" smtClean="0"/>
              <a:t>Thick tungsten radiation shield to reduce the deposited energy by three orders of magnitude</a:t>
            </a:r>
          </a:p>
          <a:p>
            <a:pPr lvl="1"/>
            <a:r>
              <a:rPr lang="en-US" sz="2000" dirty="0" smtClean="0"/>
              <a:t>Separate the coils across the </a:t>
            </a:r>
            <a:r>
              <a:rPr lang="en-US" sz="2000" dirty="0" err="1" smtClean="0"/>
              <a:t>midplane</a:t>
            </a:r>
            <a:r>
              <a:rPr lang="en-US" sz="2000" dirty="0" smtClean="0"/>
              <a:t> </a:t>
            </a:r>
            <a:r>
              <a:rPr lang="en-US" sz="2000" dirty="0" smtClean="0"/>
              <a:t>– open </a:t>
            </a:r>
            <a:r>
              <a:rPr lang="en-US" sz="2000" dirty="0" err="1" smtClean="0"/>
              <a:t>midplane</a:t>
            </a:r>
            <a:endParaRPr lang="en-US" sz="2000" dirty="0" smtClean="0"/>
          </a:p>
          <a:p>
            <a:pPr lvl="1"/>
            <a:r>
              <a:rPr lang="en-US" sz="2000" dirty="0" smtClean="0"/>
              <a:t>Active (background sweep dipoles) and passive (tungsten collimators) </a:t>
            </a:r>
            <a:r>
              <a:rPr lang="en-US" sz="2000" dirty="0" smtClean="0"/>
              <a:t>inserted </a:t>
            </a:r>
            <a:r>
              <a:rPr lang="en-US" sz="2000" dirty="0" smtClean="0"/>
              <a:t>between the final focus </a:t>
            </a:r>
            <a:r>
              <a:rPr lang="en-US" sz="2000" dirty="0" err="1" smtClean="0"/>
              <a:t>quadrupoles</a:t>
            </a:r>
            <a:r>
              <a:rPr lang="en-US" sz="2000" dirty="0" smtClean="0"/>
              <a:t> to shadow/shield the SC.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C. Johnstone                                      NFMCC meeting 9 Jan 2009                                                   </a:t>
            </a:r>
            <a:fld id="{71AA9304-D16F-47E0-8A4F-8F8504CF6767}" type="slidenum">
              <a:rPr lang="en-US" smtClean="0"/>
              <a:pPr/>
              <a:t>4</a:t>
            </a:fld>
            <a:r>
              <a:rPr lang="en-US" smtClean="0"/>
              <a:t>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smtClean="0"/>
              <a:t>Tungsten liner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400" smtClean="0"/>
              <a:t>By itself the thickness of a tungsten liner would be 65 mm to reduce the heat load from muon decay by three orders of magnitude.  This implies </a:t>
            </a:r>
            <a:endParaRPr lang="en-US" sz="2000" smtClean="0"/>
          </a:p>
          <a:p>
            <a:pPr lvl="1"/>
            <a:r>
              <a:rPr lang="en-US" sz="2000" smtClean="0"/>
              <a:t>The warm bore required for 5</a:t>
            </a:r>
            <a:r>
              <a:rPr lang="en-US" sz="2000" smtClean="0">
                <a:sym typeface="Symbol" pitchFamily="18" charset="2"/>
              </a:rPr>
              <a:t></a:t>
            </a:r>
            <a:r>
              <a:rPr lang="en-US" sz="2000" smtClean="0"/>
              <a:t> beam is 20 mm.</a:t>
            </a:r>
          </a:p>
          <a:p>
            <a:pPr lvl="1"/>
            <a:r>
              <a:rPr lang="en-US" sz="2000" smtClean="0"/>
              <a:t>The tungsten liner increases the bore to 160 mm with severe impact on the final focus magnets, optics, and ring impedence.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</a:t>
            </a:r>
            <a:r>
              <a:rPr lang="en-US" dirty="0" smtClean="0"/>
              <a:t>Meeting </a:t>
            </a:r>
            <a:r>
              <a:rPr lang="en-US" dirty="0" smtClean="0"/>
              <a:t>11 Nov 2009                                                   </a:t>
            </a:r>
            <a:fld id="{410F7FEA-5AE3-4C0F-B25C-136C629FD75D}" type="slidenum">
              <a:rPr lang="en-US" smtClean="0"/>
              <a:pPr/>
              <a:t>5</a:t>
            </a:fld>
            <a:r>
              <a:rPr lang="en-US" dirty="0" smtClean="0"/>
              <a:t>               </a:t>
            </a:r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62325"/>
            <a:ext cx="48006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86200"/>
            <a:ext cx="41719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smtClean="0"/>
              <a:t>Consequences of enlarged apertures in final focus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000" dirty="0" smtClean="0"/>
              <a:t>Adding the 6 cm liner increases the difficulty of an already problematic design</a:t>
            </a:r>
          </a:p>
          <a:p>
            <a:pPr lvl="1"/>
            <a:r>
              <a:rPr lang="en-US" sz="1800" dirty="0" smtClean="0"/>
              <a:t>The nonlinear dynamics dominated by the IR are strongly correlated to the strength of and beam size at the final focus </a:t>
            </a:r>
            <a:r>
              <a:rPr lang="en-US" sz="1800" dirty="0" err="1" smtClean="0"/>
              <a:t>quadrupoles</a:t>
            </a:r>
            <a:r>
              <a:rPr lang="en-US" sz="1800" dirty="0" smtClean="0"/>
              <a:t>*</a:t>
            </a:r>
          </a:p>
          <a:p>
            <a:pPr lvl="1"/>
            <a:r>
              <a:rPr lang="en-US" sz="1800" dirty="0" smtClean="0"/>
              <a:t>The beam size at the </a:t>
            </a:r>
            <a:r>
              <a:rPr lang="en-US" sz="1800" dirty="0" err="1" smtClean="0"/>
              <a:t>quadrupole</a:t>
            </a:r>
            <a:r>
              <a:rPr lang="en-US" sz="1800" dirty="0" smtClean="0"/>
              <a:t> nearest the IP is  2 cm (2.5 </a:t>
            </a:r>
            <a:r>
              <a:rPr lang="en-US" sz="1800" dirty="0" smtClean="0">
                <a:sym typeface="Symbol" pitchFamily="18" charset="2"/>
              </a:rPr>
              <a:t>) and adding 6 cm to the aperture represents a factor of 4 decrease in </a:t>
            </a:r>
            <a:r>
              <a:rPr lang="en-US" sz="1800" dirty="0" err="1" smtClean="0">
                <a:sym typeface="Symbol" pitchFamily="18" charset="2"/>
              </a:rPr>
              <a:t>quadrupole</a:t>
            </a:r>
            <a:r>
              <a:rPr lang="en-US" sz="1800" dirty="0" smtClean="0">
                <a:sym typeface="Symbol" pitchFamily="18" charset="2"/>
              </a:rPr>
              <a:t> strength, a factor of 4 increase in length, with an approximate corresponding increase in the  function,  (square root of the beam size)</a:t>
            </a:r>
            <a:endParaRPr lang="en-US" sz="1800" dirty="0" smtClean="0"/>
          </a:p>
          <a:p>
            <a:pPr lvl="1"/>
            <a:r>
              <a:rPr lang="en-US" sz="1800" dirty="0" smtClean="0"/>
              <a:t>First-order chromaticity has a linear dependence the peak </a:t>
            </a:r>
            <a:r>
              <a:rPr lang="en-US" sz="1800" dirty="0" smtClean="0">
                <a:sym typeface="Symbol" pitchFamily="18" charset="2"/>
              </a:rPr>
              <a:t> function and therefore increases almost linearly with the strength reduction</a:t>
            </a:r>
          </a:p>
          <a:p>
            <a:pPr lvl="1"/>
            <a:r>
              <a:rPr lang="en-US" sz="1800" dirty="0" smtClean="0">
                <a:sym typeface="Symbol" pitchFamily="18" charset="2"/>
              </a:rPr>
              <a:t>Nonlinear behavior associated with chromatic correction </a:t>
            </a:r>
            <a:r>
              <a:rPr lang="en-US" sz="1800" dirty="0" err="1" smtClean="0">
                <a:sym typeface="Symbol" pitchFamily="18" charset="2"/>
              </a:rPr>
              <a:t>sextupoles</a:t>
            </a:r>
            <a:r>
              <a:rPr lang="en-US" sz="1800" dirty="0" smtClean="0">
                <a:sym typeface="Symbol" pitchFamily="18" charset="2"/>
              </a:rPr>
              <a:t>  can show orders of magnitude increase with severe impact on dynamic </a:t>
            </a:r>
            <a:r>
              <a:rPr lang="en-US" sz="1800" dirty="0" smtClean="0">
                <a:sym typeface="Symbol" pitchFamily="18" charset="2"/>
              </a:rPr>
              <a:t>aperture</a:t>
            </a:r>
          </a:p>
          <a:p>
            <a:pPr lvl="1"/>
            <a:endParaRPr lang="en-US" sz="2000" dirty="0" smtClean="0"/>
          </a:p>
          <a:p>
            <a:pPr lvl="1">
              <a:buFontTx/>
              <a:buNone/>
            </a:pPr>
            <a:r>
              <a:rPr lang="en-US" sz="1600" dirty="0" smtClean="0"/>
              <a:t>*”</a:t>
            </a:r>
            <a:r>
              <a:rPr lang="en-US" sz="1600" dirty="0" err="1" smtClean="0"/>
              <a:t>Zeroth</a:t>
            </a:r>
            <a:r>
              <a:rPr lang="en-US" sz="1600" dirty="0" smtClean="0"/>
              <a:t>-Order Design Report for the Next Linear Collider”, SLAC-474, Proceeding </a:t>
            </a:r>
            <a:r>
              <a:rPr lang="en-US" sz="1600" dirty="0" err="1" smtClean="0"/>
              <a:t>os</a:t>
            </a:r>
            <a:r>
              <a:rPr lang="en-US" sz="1600" dirty="0" smtClean="0"/>
              <a:t> the Snowmass Workshop, June-July, 1996.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</a:t>
            </a:r>
            <a:r>
              <a:rPr lang="en-US" dirty="0" smtClean="0"/>
              <a:t>meeting </a:t>
            </a:r>
            <a:r>
              <a:rPr lang="en-US" dirty="0" smtClean="0"/>
              <a:t>11 Nov </a:t>
            </a:r>
            <a:r>
              <a:rPr lang="en-US" dirty="0" smtClean="0"/>
              <a:t>2009                                                   </a:t>
            </a:r>
            <a:fld id="{1ACE5D2F-10C8-4A79-AA4D-C9EE710822AD}" type="slidenum">
              <a:rPr lang="en-US" smtClean="0"/>
              <a:pPr/>
              <a:t>6</a:t>
            </a:fld>
            <a:r>
              <a:rPr lang="en-US" dirty="0" smtClean="0"/>
              <a:t>     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smtClean="0"/>
              <a:t>Open midplane magnet design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000" smtClean="0"/>
              <a:t>Another approach is to clear the midplane of SC coils</a:t>
            </a:r>
          </a:p>
          <a:p>
            <a:pPr lvl="1"/>
            <a:r>
              <a:rPr lang="en-US" sz="1800" smtClean="0"/>
              <a:t>The coils are separated in the dipoles such that &lt;0.1% of the energy from muon decay is deposited in the coils or its 4K surrounding support structure</a:t>
            </a:r>
          </a:p>
          <a:p>
            <a:pPr lvl="2"/>
            <a:r>
              <a:rPr lang="en-US" sz="1400" smtClean="0"/>
              <a:t>The iron return yoke would likely be cold with the heavy supports needed to counteract the attractive forces between coils.  The remaining muon decay energy would be deposited in a separate, cooled radiation shield.</a:t>
            </a:r>
          </a:p>
          <a:p>
            <a:pPr lvl="1"/>
            <a:r>
              <a:rPr lang="en-US" sz="1800" smtClean="0"/>
              <a:t>A corresponding separated coil quadrupole can be designed with 100-200 T/m gradients.</a:t>
            </a:r>
          </a:p>
          <a:p>
            <a:pPr lvl="1"/>
            <a:r>
              <a:rPr lang="en-US" sz="1800" smtClean="0"/>
              <a:t>The separated coil design clearly impacts detector design due to the larger-radius shielding required on the midplane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</a:t>
            </a:r>
            <a:r>
              <a:rPr lang="en-US" dirty="0" smtClean="0"/>
              <a:t>meeting </a:t>
            </a:r>
            <a:r>
              <a:rPr lang="en-US" dirty="0" smtClean="0"/>
              <a:t>11 Nov </a:t>
            </a:r>
            <a:r>
              <a:rPr lang="en-US" dirty="0" smtClean="0"/>
              <a:t>2009                                                   </a:t>
            </a:r>
            <a:fld id="{72657C61-DC79-4600-B84E-661027113E72}" type="slidenum">
              <a:rPr lang="en-US" smtClean="0"/>
              <a:pPr/>
              <a:t>7</a:t>
            </a:fld>
            <a:r>
              <a:rPr lang="en-US" dirty="0" smtClean="0"/>
              <a:t>               </a:t>
            </a:r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397375"/>
            <a:ext cx="2819400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324350"/>
            <a:ext cx="2909888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254500"/>
            <a:ext cx="27432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smtClean="0"/>
              <a:t>Open midplane design drawbacks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000" dirty="0" smtClean="0"/>
              <a:t>There are difficulties associated with achieving the desired optics using nonconventional </a:t>
            </a:r>
            <a:r>
              <a:rPr lang="en-US" sz="2000" dirty="0" smtClean="0"/>
              <a:t>magnets</a:t>
            </a:r>
            <a:endParaRPr lang="en-US" sz="2000" dirty="0" smtClean="0"/>
          </a:p>
          <a:p>
            <a:pPr lvl="1"/>
            <a:r>
              <a:rPr lang="en-US" sz="1800" dirty="0" smtClean="0"/>
              <a:t>Open </a:t>
            </a:r>
            <a:r>
              <a:rPr lang="en-US" sz="1800" dirty="0" smtClean="0"/>
              <a:t>mid-plane </a:t>
            </a:r>
            <a:r>
              <a:rPr lang="en-US" sz="1800" dirty="0" smtClean="0"/>
              <a:t>magnets</a:t>
            </a:r>
            <a:r>
              <a:rPr lang="en-US" sz="1800" dirty="0" smtClean="0"/>
              <a:t> as noted in this workshop have very poor field quality</a:t>
            </a:r>
            <a:r>
              <a:rPr lang="en-US" sz="1800" dirty="0" smtClean="0"/>
              <a:t> and cannot </a:t>
            </a:r>
            <a:r>
              <a:rPr lang="en-US" sz="1800" dirty="0" smtClean="0"/>
              <a:t>necessarily be modeled using conventional </a:t>
            </a:r>
            <a:r>
              <a:rPr lang="en-US" sz="1800" dirty="0" smtClean="0"/>
              <a:t>components  </a:t>
            </a:r>
            <a:r>
              <a:rPr lang="en-US" sz="1800" dirty="0" smtClean="0"/>
              <a:t>exhibit high-order </a:t>
            </a:r>
            <a:r>
              <a:rPr lang="en-US" sz="1800" dirty="0" err="1" smtClean="0"/>
              <a:t>multipole</a:t>
            </a:r>
            <a:r>
              <a:rPr lang="en-US" sz="1800" dirty="0" smtClean="0"/>
              <a:t> content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 err="1" smtClean="0"/>
              <a:t>muon</a:t>
            </a:r>
            <a:r>
              <a:rPr lang="en-US" sz="1800" dirty="0" smtClean="0"/>
              <a:t> collider lattice is extremely sensitive to end or fringe field and error effects.</a:t>
            </a:r>
          </a:p>
          <a:p>
            <a:pPr lvl="1"/>
            <a:r>
              <a:rPr lang="en-US" sz="1800" dirty="0" smtClean="0"/>
              <a:t>Such effects  would change and dominate </a:t>
            </a:r>
            <a:r>
              <a:rPr lang="en-US" sz="1800" dirty="0" smtClean="0"/>
              <a:t>completely the </a:t>
            </a:r>
            <a:r>
              <a:rPr lang="en-US" sz="1800" dirty="0" smtClean="0"/>
              <a:t>dynamics of the collider ring.</a:t>
            </a:r>
            <a:endParaRPr lang="en-US" sz="1800" dirty="0" smtClean="0">
              <a:sym typeface="Symbol" pitchFamily="18" charset="2"/>
            </a:endParaRPr>
          </a:p>
          <a:p>
            <a:pPr lvl="1"/>
            <a:r>
              <a:rPr lang="en-US" sz="1800" dirty="0" smtClean="0">
                <a:sym typeface="Symbol" pitchFamily="18" charset="2"/>
              </a:rPr>
              <a:t>Accurate simulations would require </a:t>
            </a:r>
            <a:r>
              <a:rPr lang="en-US" sz="1800" dirty="0" smtClean="0">
                <a:sym typeface="Symbol" pitchFamily="18" charset="2"/>
              </a:rPr>
              <a:t>the actual field map from TOSCA.  Once a field map is required, optimization of parameters entirely within existing optical codes is not currently implemented nor is there a straightforward approach </a:t>
            </a:r>
            <a:r>
              <a:rPr lang="en-US" sz="1800" dirty="0" smtClean="0">
                <a:sym typeface="Symbol" pitchFamily="18" charset="2"/>
              </a:rPr>
              <a:t>to implement a field map design and then reverse-engineer the magnet design.</a:t>
            </a:r>
          </a:p>
          <a:p>
            <a:pPr lvl="1"/>
            <a:r>
              <a:rPr lang="en-US" sz="1800" dirty="0" smtClean="0">
                <a:sym typeface="Symbol" pitchFamily="18" charset="2"/>
              </a:rPr>
              <a:t>As also noted in this workshop, open </a:t>
            </a:r>
            <a:r>
              <a:rPr lang="en-US" sz="1800" dirty="0" err="1" smtClean="0">
                <a:sym typeface="Symbol" pitchFamily="18" charset="2"/>
              </a:rPr>
              <a:t>midplane</a:t>
            </a:r>
            <a:r>
              <a:rPr lang="en-US" sz="1800" dirty="0" smtClean="0">
                <a:sym typeface="Symbol" pitchFamily="18" charset="2"/>
              </a:rPr>
              <a:t> magnets with large apertures introduce extreme support stressed, with the supports aggravated by large vertical apertures.</a:t>
            </a:r>
            <a:endParaRPr lang="en-US" sz="1800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</a:t>
            </a:r>
            <a:r>
              <a:rPr lang="en-US" dirty="0" smtClean="0"/>
              <a:t>meeting </a:t>
            </a:r>
            <a:r>
              <a:rPr lang="en-US" dirty="0" smtClean="0"/>
              <a:t>11 Nov </a:t>
            </a:r>
            <a:r>
              <a:rPr lang="en-US" dirty="0" smtClean="0"/>
              <a:t>2009                                                   </a:t>
            </a:r>
            <a:fld id="{990C2DE7-6007-4290-8CC8-62493726496C}" type="slidenum">
              <a:rPr lang="en-US" smtClean="0"/>
              <a:pPr/>
              <a:t>8</a:t>
            </a:fld>
            <a:r>
              <a:rPr lang="en-US" dirty="0" smtClean="0"/>
              <a:t>         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39763"/>
          </a:xfrm>
        </p:spPr>
        <p:txBody>
          <a:bodyPr/>
          <a:lstStyle/>
          <a:p>
            <a:r>
              <a:rPr lang="en-US" sz="2400" smtClean="0"/>
              <a:t>Combined Approach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400" dirty="0" smtClean="0"/>
              <a:t>By far the most effective approach is a combined passive and shielding design consisting of:</a:t>
            </a:r>
            <a:endParaRPr lang="en-US" sz="2000" dirty="0" smtClean="0"/>
          </a:p>
          <a:p>
            <a:pPr lvl="1"/>
            <a:r>
              <a:rPr lang="en-US" sz="2000" dirty="0" smtClean="0"/>
              <a:t>Tapered liners in final focus quads</a:t>
            </a:r>
          </a:p>
          <a:p>
            <a:pPr lvl="1"/>
            <a:r>
              <a:rPr lang="en-US" sz="2000" dirty="0" smtClean="0"/>
              <a:t>Background sweep dipoles</a:t>
            </a:r>
          </a:p>
          <a:p>
            <a:pPr lvl="2"/>
            <a:r>
              <a:rPr lang="en-US" sz="1600" dirty="0" smtClean="0"/>
              <a:t>Positioned on either side of the final focus </a:t>
            </a:r>
            <a:r>
              <a:rPr lang="en-US" sz="1600" dirty="0" err="1" smtClean="0"/>
              <a:t>quadrupoles</a:t>
            </a:r>
            <a:r>
              <a:rPr lang="en-US" sz="1600" dirty="0" smtClean="0"/>
              <a:t>, a pair of 15-m long, 8.5T background dipoles had to be placed 1 m upstream of the final focus to remove background from the arcs and the long preceding drift.  (This is a bucked pair of dipoles to keep the dispersion function under control in the long drift.)</a:t>
            </a:r>
          </a:p>
          <a:p>
            <a:pPr lvl="1"/>
            <a:r>
              <a:rPr lang="en-US" sz="2000" dirty="0" smtClean="0"/>
              <a:t>Tungsten collimators sandwiched between </a:t>
            </a:r>
            <a:r>
              <a:rPr lang="en-US" sz="2000" dirty="0" err="1" smtClean="0"/>
              <a:t>quadrupoles</a:t>
            </a:r>
            <a:endParaRPr lang="en-US" sz="2000" dirty="0" smtClean="0"/>
          </a:p>
          <a:p>
            <a:pPr lvl="2"/>
            <a:r>
              <a:rPr lang="en-US" sz="1600" dirty="0" smtClean="0"/>
              <a:t>15-cm long with a 4</a:t>
            </a:r>
            <a:r>
              <a:rPr lang="en-US" sz="1600" dirty="0" smtClean="0">
                <a:sym typeface="Symbol" pitchFamily="18" charset="2"/>
              </a:rPr>
              <a:t> aperture to shadow completely the SC final focus quads with a 5 aperture.</a:t>
            </a:r>
            <a:endParaRPr lang="en-US" sz="1600" dirty="0" smtClean="0"/>
          </a:p>
          <a:p>
            <a:pPr lvl="1"/>
            <a:r>
              <a:rPr lang="en-US" sz="2000" dirty="0" smtClean="0"/>
              <a:t>Tungsten collimators within the detector with the aspect of the two nozzles on either side of the IP</a:t>
            </a:r>
          </a:p>
          <a:p>
            <a:pPr lvl="1"/>
            <a:endParaRPr lang="en-US" sz="2000" dirty="0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C. Johnstone                                      </a:t>
            </a:r>
            <a:r>
              <a:rPr lang="en-US" dirty="0" smtClean="0"/>
              <a:t>MCD </a:t>
            </a:r>
            <a:r>
              <a:rPr lang="en-US" dirty="0" smtClean="0"/>
              <a:t>meeting </a:t>
            </a:r>
            <a:r>
              <a:rPr lang="en-US" dirty="0" smtClean="0"/>
              <a:t>11 Nov </a:t>
            </a:r>
            <a:r>
              <a:rPr lang="en-US" dirty="0" smtClean="0"/>
              <a:t>2009                                                   </a:t>
            </a:r>
            <a:fld id="{5069200F-FB99-4E59-AEED-F1AEEA6B62CF}" type="slidenum">
              <a:rPr lang="en-US" smtClean="0"/>
              <a:pPr/>
              <a:t>9</a:t>
            </a:fld>
            <a:r>
              <a:rPr lang="en-US" dirty="0" smtClean="0"/>
              <a:t> 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2934</TotalTime>
  <Words>1544</Words>
  <Application>Microsoft Office PowerPoint</Application>
  <PresentationFormat>On-screen Show (4:3)</PresentationFormat>
  <Paragraphs>114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Symbol</vt:lpstr>
      <vt:lpstr>Default Design</vt:lpstr>
      <vt:lpstr>Custom Design</vt:lpstr>
      <vt:lpstr>Microsoft Equation 3.0</vt:lpstr>
      <vt:lpstr>New Ideas for Collider IR design: Flat Beams</vt:lpstr>
      <vt:lpstr>Introduction</vt:lpstr>
      <vt:lpstr>Heat Generation in Muon machines</vt:lpstr>
      <vt:lpstr>Heat Generation in Muon machines</vt:lpstr>
      <vt:lpstr>Tungsten liner</vt:lpstr>
      <vt:lpstr>Consequences of enlarged apertures in final focus</vt:lpstr>
      <vt:lpstr>Open midplane magnet design</vt:lpstr>
      <vt:lpstr>Open midplane design drawbacks</vt:lpstr>
      <vt:lpstr>Combined Approach</vt:lpstr>
      <vt:lpstr>Results:  Combined Approach</vt:lpstr>
      <vt:lpstr>Results:  Combined Approach continued…</vt:lpstr>
      <vt:lpstr>Detectors…</vt:lpstr>
      <vt:lpstr>Neutrinos</vt:lpstr>
      <vt:lpstr>Impact on the Current Collider Work</vt:lpstr>
      <vt:lpstr>New Ideas: Flat Beams; Asymmetric Transverse emittances</vt:lpstr>
      <vt:lpstr>Example: Asymmetric IR</vt:lpstr>
      <vt:lpstr>Superconducting C magnet </vt:lpstr>
      <vt:lpstr>Conclusions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Technical Division</dc:creator>
  <cp:lastModifiedBy>C. Johnstone</cp:lastModifiedBy>
  <cp:revision>308</cp:revision>
  <dcterms:created xsi:type="dcterms:W3CDTF">2008-02-21T18:19:01Z</dcterms:created>
  <dcterms:modified xsi:type="dcterms:W3CDTF">2009-11-11T17:53:52Z</dcterms:modified>
</cp:coreProperties>
</file>